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7"/>
  </p:notesMasterIdLst>
  <p:sldIdLst>
    <p:sldId id="256" r:id="rId2"/>
    <p:sldId id="257" r:id="rId3"/>
    <p:sldId id="258" r:id="rId4"/>
    <p:sldId id="332" r:id="rId5"/>
    <p:sldId id="333" r:id="rId6"/>
    <p:sldId id="334" r:id="rId7"/>
    <p:sldId id="414" r:id="rId8"/>
    <p:sldId id="413" r:id="rId9"/>
    <p:sldId id="375" r:id="rId10"/>
    <p:sldId id="425" r:id="rId11"/>
    <p:sldId id="423" r:id="rId12"/>
    <p:sldId id="426" r:id="rId13"/>
    <p:sldId id="427" r:id="rId14"/>
    <p:sldId id="428" r:id="rId15"/>
    <p:sldId id="429" r:id="rId16"/>
    <p:sldId id="359" r:id="rId17"/>
    <p:sldId id="360" r:id="rId18"/>
    <p:sldId id="439" r:id="rId19"/>
    <p:sldId id="366" r:id="rId20"/>
    <p:sldId id="750" r:id="rId21"/>
    <p:sldId id="434" r:id="rId22"/>
    <p:sldId id="453" r:id="rId23"/>
    <p:sldId id="454" r:id="rId24"/>
    <p:sldId id="446" r:id="rId25"/>
    <p:sldId id="447" r:id="rId26"/>
    <p:sldId id="448" r:id="rId27"/>
    <p:sldId id="449" r:id="rId28"/>
    <p:sldId id="432" r:id="rId29"/>
    <p:sldId id="435" r:id="rId30"/>
    <p:sldId id="436" r:id="rId31"/>
    <p:sldId id="438" r:id="rId32"/>
    <p:sldId id="443" r:id="rId33"/>
    <p:sldId id="444" r:id="rId34"/>
    <p:sldId id="753" r:id="rId35"/>
    <p:sldId id="450" r:id="rId36"/>
    <p:sldId id="445" r:id="rId37"/>
    <p:sldId id="451" r:id="rId38"/>
    <p:sldId id="452" r:id="rId39"/>
    <p:sldId id="442" r:id="rId40"/>
    <p:sldId id="455" r:id="rId41"/>
    <p:sldId id="351" r:id="rId42"/>
    <p:sldId id="595" r:id="rId43"/>
    <p:sldId id="644" r:id="rId44"/>
    <p:sldId id="626" r:id="rId45"/>
    <p:sldId id="627" r:id="rId46"/>
    <p:sldId id="630" r:id="rId47"/>
    <p:sldId id="628" r:id="rId48"/>
    <p:sldId id="355" r:id="rId49"/>
    <p:sldId id="624" r:id="rId50"/>
    <p:sldId id="631" r:id="rId51"/>
    <p:sldId id="633" r:id="rId52"/>
    <p:sldId id="632" r:id="rId53"/>
    <p:sldId id="634" r:id="rId54"/>
    <p:sldId id="749" r:id="rId55"/>
    <p:sldId id="655" r:id="rId56"/>
    <p:sldId id="658" r:id="rId57"/>
    <p:sldId id="659" r:id="rId58"/>
    <p:sldId id="754" r:id="rId59"/>
    <p:sldId id="266" r:id="rId60"/>
    <p:sldId id="282" r:id="rId61"/>
    <p:sldId id="751" r:id="rId62"/>
    <p:sldId id="317" r:id="rId63"/>
    <p:sldId id="316" r:id="rId64"/>
    <p:sldId id="752" r:id="rId65"/>
    <p:sldId id="441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49D757"/>
    <a:srgbClr val="1A0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1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41962-E69A-487D-98E4-BF90135E8726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F471D-CEBF-41E6-AEB2-3AD803463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4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9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7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2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5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4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7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4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2DB7C-41C6-413A-81DD-F073C27E1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54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rxiv.org/abs/2301.1035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github.com/llayer/cmsope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6.12584" TargetMode="External"/><Relationship Id="rId2" Type="http://schemas.openxmlformats.org/officeDocument/2006/relationships/hyperlink" Target="https://arxiv.org/abs/2203.13079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JHEP11(2017)163" TargetMode="External"/><Relationship Id="rId3" Type="http://schemas.openxmlformats.org/officeDocument/2006/relationships/hyperlink" Target="https://doi.org/10.1142/12200" TargetMode="External"/><Relationship Id="rId7" Type="http://schemas.openxmlformats.org/officeDocument/2006/relationships/hyperlink" Target="https://doi.org/10.1007/JHEP02(2014)057" TargetMode="External"/><Relationship Id="rId12" Type="http://schemas.openxmlformats.org/officeDocument/2006/relationships/hyperlink" Target="https://doi.org/10.1088/1748-0221/10/03/T03002" TargetMode="External"/><Relationship Id="rId2" Type="http://schemas.openxmlformats.org/officeDocument/2006/relationships/hyperlink" Target="https://arxiv.org/abs/2007.09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40/epjc/s10052-016-4099-4" TargetMode="External"/><Relationship Id="rId11" Type="http://schemas.openxmlformats.org/officeDocument/2006/relationships/hyperlink" Target="https://doi.org/10.1006/jcss.1997.1504" TargetMode="External"/><Relationship Id="rId5" Type="http://schemas.openxmlformats.org/officeDocument/2006/relationships/hyperlink" Target="https://doi.org/10.1007/JHEP05(2016)156" TargetMode="External"/><Relationship Id="rId10" Type="http://schemas.openxmlformats.org/officeDocument/2006/relationships/hyperlink" Target="https://doi.org/10.1088/1748-0221/8/12/P12013" TargetMode="External"/><Relationship Id="rId4" Type="http://schemas.openxmlformats.org/officeDocument/2006/relationships/hyperlink" Target="https://doi.org/10.1007/JHEP02(2012)093" TargetMode="External"/><Relationship Id="rId9" Type="http://schemas.openxmlformats.org/officeDocument/2006/relationships/hyperlink" Target="https://doi.org/10.1103/PhysRevD.97.056009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professor.ufabc.edu.br/~nelson.faustino/Ensino/IPE2016/Livros/Morris%20H%20DeGroot_%20Mark%20J%20Schervish-Probability%20and%20statistics-Pearson%20Education%20%20(2012)%20(1).pdf" TargetMode="External"/><Relationship Id="rId3" Type="http://schemas.openxmlformats.org/officeDocument/2006/relationships/hyperlink" Target="http://arxiv.org/abs/1907.11674" TargetMode="External"/><Relationship Id="rId7" Type="http://schemas.openxmlformats.org/officeDocument/2006/relationships/hyperlink" Target="http://papers.nips.cc/paper/6699-learning-to-pivot-with-adversarial-networks.pdf" TargetMode="External"/><Relationship Id="rId2" Type="http://schemas.openxmlformats.org/officeDocument/2006/relationships/hyperlink" Target="https://arxiv.org/abs/2001.053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412.4446" TargetMode="External"/><Relationship Id="rId11" Type="http://schemas.openxmlformats.org/officeDocument/2006/relationships/hyperlink" Target="http://papers.nips.cc/paper/536-tangent-prop-a-formalism-for-specifying-selected-invariances-in-an-adaptive-network.pdf" TargetMode="External"/><Relationship Id="rId5" Type="http://schemas.openxmlformats.org/officeDocument/2006/relationships/hyperlink" Target="https://doi.org/10.1007/s10994-009-5152-4" TargetMode="External"/><Relationship Id="rId10" Type="http://schemas.openxmlformats.org/officeDocument/2006/relationships/hyperlink" Target="https://hal.inria.fr/hal-01665925/document" TargetMode="External"/><Relationship Id="rId4" Type="http://schemas.openxmlformats.org/officeDocument/2006/relationships/hyperlink" Target="http://papers.nips.cc/paper/2983-analysis-of-representations-for-domain-adaptation.pdf" TargetMode="External"/><Relationship Id="rId9" Type="http://schemas.openxmlformats.org/officeDocument/2006/relationships/hyperlink" Target="https://doi.org/10.1103/PhysRevD.96.%20074034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/article/pii/S0010465519301948" TargetMode="External"/><Relationship Id="rId3" Type="http://schemas.openxmlformats.org/officeDocument/2006/relationships/hyperlink" Target="https://doi.org/10.1140/epjc/s10052-018-6511-8" TargetMode="External"/><Relationship Id="rId7" Type="http://schemas.openxmlformats.org/officeDocument/2006/relationships/hyperlink" Target="https://indico.desy.de/indico/event/25341/timetable/#20200716.detailed" TargetMode="External"/><Relationship Id="rId2" Type="http://schemas.openxmlformats.org/officeDocument/2006/relationships/hyperlink" Target="https://doi.org/10.1007/JHEP10(2019)0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5.02983" TargetMode="External"/><Relationship Id="rId11" Type="http://schemas.openxmlformats.org/officeDocument/2006/relationships/hyperlink" Target="http://arxiv.org/abs/2003.07186" TargetMode="External"/><Relationship Id="rId5" Type="http://schemas.openxmlformats.org/officeDocument/2006/relationships/hyperlink" Target="https://doi.org/10.1007/JHEP10(2017)" TargetMode="External"/><Relationship Id="rId10" Type="http://schemas.openxmlformats.org/officeDocument/2006/relationships/hyperlink" Target="https://academic.oup.com/mnras/article-abstract/488/4/5093/5530778" TargetMode="External"/><Relationship Id="rId4" Type="http://schemas.openxmlformats.org/officeDocument/2006/relationships/hyperlink" Target="https://doi.org/10.1007/JHEP05(2017)145" TargetMode="External"/><Relationship Id="rId9" Type="http://schemas.openxmlformats.org/officeDocument/2006/relationships/hyperlink" Target="https://link.aps.org/doi/10.1103/PhysRevD.97.083004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6.12584" TargetMode="External"/><Relationship Id="rId3" Type="http://schemas.openxmlformats.org/officeDocument/2006/relationships/hyperlink" Target="http://arxiv.org/abs/1806.00322" TargetMode="External"/><Relationship Id="rId7" Type="http://schemas.openxmlformats.org/officeDocument/2006/relationships/hyperlink" Target="https://arxiv.org/abs/2203.13079" TargetMode="External"/><Relationship Id="rId2" Type="http://schemas.openxmlformats.org/officeDocument/2006/relationships/hyperlink" Target="https://doi.org/10.5281/zenodo.36979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3.05570" TargetMode="External"/><Relationship Id="rId5" Type="http://schemas.openxmlformats.org/officeDocument/2006/relationships/hyperlink" Target="https://arxiv.org/abs/2301.10358" TargetMode="External"/><Relationship Id="rId10" Type="http://schemas.openxmlformats.org/officeDocument/2006/relationships/hyperlink" Target="https://arxiv.org/abs/2310.01857" TargetMode="External"/><Relationship Id="rId4" Type="http://schemas.openxmlformats.org/officeDocument/2006/relationships/hyperlink" Target="http://arxiv.org/abs/1810.08387" TargetMode="External"/><Relationship Id="rId9" Type="http://schemas.openxmlformats.org/officeDocument/2006/relationships/hyperlink" Target="https://arxiv.org/abs/2205.15680v4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87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Robustness to Uncertainties in ML Applications for Particle Physics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26871"/>
            <a:ext cx="9144000" cy="1655762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Tommaso</a:t>
            </a:r>
            <a:r>
              <a:rPr lang="en-US" b="1" dirty="0">
                <a:solidFill>
                  <a:srgbClr val="0070C0"/>
                </a:solidFill>
              </a:rPr>
              <a:t> Dorigo</a:t>
            </a:r>
          </a:p>
          <a:p>
            <a:r>
              <a:rPr lang="en-US" dirty="0">
                <a:solidFill>
                  <a:srgbClr val="0070C0"/>
                </a:solidFill>
              </a:rPr>
              <a:t>INFN, Padova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0420" y="61410"/>
            <a:ext cx="5828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C3300"/>
                </a:solidFill>
              </a:rPr>
              <a:t>AISSAI – Orsay </a:t>
            </a:r>
            <a:r>
              <a:rPr lang="it-IT" sz="3200" dirty="0" err="1">
                <a:solidFill>
                  <a:srgbClr val="CC3300"/>
                </a:solidFill>
              </a:rPr>
              <a:t>Nov</a:t>
            </a:r>
            <a:r>
              <a:rPr lang="it-IT" sz="3200" dirty="0">
                <a:solidFill>
                  <a:srgbClr val="CC3300"/>
                </a:solidFill>
              </a:rPr>
              <a:t> 28-Dec 1 2023</a:t>
            </a:r>
            <a:endParaRPr lang="en-US" sz="3200" dirty="0">
              <a:solidFill>
                <a:srgbClr val="CC3300"/>
              </a:solidFill>
            </a:endParaRPr>
          </a:p>
        </p:txBody>
      </p:sp>
      <p:pic>
        <p:nvPicPr>
          <p:cNvPr id="5" name="Picture 4" descr="L'INFN CAMBIA LOGO">
            <a:extLst>
              <a:ext uri="{FF2B5EF4-FFF2-40B4-BE49-F238E27FC236}">
                <a16:creationId xmlns:a16="http://schemas.microsoft.com/office/drawing/2014/main" id="{02D18798-31D3-BD5D-4968-A9796DE3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70" y="5516772"/>
            <a:ext cx="2416629" cy="13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for a scientific research network&#10;&#10;Description automatically generated">
            <a:extLst>
              <a:ext uri="{FF2B5EF4-FFF2-40B4-BE49-F238E27FC236}">
                <a16:creationId xmlns:a16="http://schemas.microsoft.com/office/drawing/2014/main" id="{DBAA186B-A300-3F48-A9CE-608AE4E37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59" y="5525579"/>
            <a:ext cx="3186517" cy="133242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35FFD-80FE-D8B4-8DAE-7425EC3B4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65" y="68586"/>
            <a:ext cx="3124223" cy="11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7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b="1"/>
              <a:t>One Good Benchmark: Decorrelating the Mass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7849" y="1364291"/>
            <a:ext cx="6676827" cy="50697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dirty="0"/>
              <a:t>The W </a:t>
            </a:r>
            <a:r>
              <a:rPr lang="it-IT" sz="2400" dirty="0" err="1"/>
              <a:t>boson</a:t>
            </a:r>
            <a:r>
              <a:rPr lang="it-IT" sz="2400" dirty="0"/>
              <a:t> (1983) and the top quark (1995) </a:t>
            </a:r>
            <a:r>
              <a:rPr lang="it-IT" sz="2400" dirty="0" err="1"/>
              <a:t>were</a:t>
            </a:r>
            <a:r>
              <a:rPr lang="it-IT" sz="2400" dirty="0"/>
              <a:t> </a:t>
            </a:r>
            <a:r>
              <a:rPr lang="it-IT" sz="2400" dirty="0" err="1"/>
              <a:t>discovered</a:t>
            </a:r>
            <a:r>
              <a:rPr lang="it-IT" sz="2400" dirty="0"/>
              <a:t> </a:t>
            </a:r>
            <a:r>
              <a:rPr lang="it-IT" sz="2400" dirty="0" err="1"/>
              <a:t>using</a:t>
            </a:r>
            <a:r>
              <a:rPr lang="it-IT" sz="2400" dirty="0"/>
              <a:t> </a:t>
            </a:r>
            <a:r>
              <a:rPr lang="it-IT" sz="2400" dirty="0" err="1"/>
              <a:t>decays</a:t>
            </a:r>
            <a:r>
              <a:rPr lang="it-IT" sz="2400" dirty="0"/>
              <a:t> to </a:t>
            </a:r>
            <a:r>
              <a:rPr lang="it-IT" sz="2400" dirty="0" err="1"/>
              <a:t>electrons</a:t>
            </a:r>
            <a:r>
              <a:rPr lang="it-IT" sz="2400" dirty="0"/>
              <a:t> and </a:t>
            </a:r>
            <a:r>
              <a:rPr lang="it-IT" sz="2400" dirty="0" err="1"/>
              <a:t>muons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the more </a:t>
            </a:r>
            <a:r>
              <a:rPr lang="it-IT" sz="2400" dirty="0" err="1"/>
              <a:t>frequent</a:t>
            </a:r>
            <a:r>
              <a:rPr lang="it-IT" sz="2400" dirty="0"/>
              <a:t> quark </a:t>
            </a:r>
            <a:r>
              <a:rPr lang="it-IT" sz="2400" dirty="0" err="1"/>
              <a:t>decays</a:t>
            </a:r>
            <a:r>
              <a:rPr lang="it-IT" sz="2400" dirty="0"/>
              <a:t> are </a:t>
            </a:r>
            <a:r>
              <a:rPr lang="it-IT" sz="2400" dirty="0" err="1"/>
              <a:t>difficult</a:t>
            </a:r>
            <a:r>
              <a:rPr lang="it-IT" sz="2400" dirty="0"/>
              <a:t> to </a:t>
            </a:r>
            <a:r>
              <a:rPr lang="it-IT" sz="2400" dirty="0" err="1"/>
              <a:t>distinguish</a:t>
            </a:r>
            <a:r>
              <a:rPr lang="it-IT" sz="2400" dirty="0"/>
              <a:t> from backgrounds</a:t>
            </a:r>
          </a:p>
          <a:p>
            <a:pPr marL="0" indent="0">
              <a:buNone/>
            </a:pP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later</a:t>
            </a:r>
            <a:r>
              <a:rPr lang="it-IT" sz="2400" dirty="0"/>
              <a:t> </a:t>
            </a:r>
            <a:r>
              <a:rPr lang="it-IT" sz="2400" dirty="0" err="1"/>
              <a:t>realized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top quark, W, Z, H </a:t>
            </a:r>
            <a:r>
              <a:rPr lang="it-IT" sz="2400" dirty="0" err="1"/>
              <a:t>bosons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high energy, the jets of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produce in </a:t>
            </a:r>
            <a:r>
              <a:rPr lang="it-IT" sz="2400" dirty="0" err="1"/>
              <a:t>hadronic</a:t>
            </a:r>
            <a:r>
              <a:rPr lang="it-IT" sz="2400" dirty="0"/>
              <a:t> </a:t>
            </a:r>
            <a:r>
              <a:rPr lang="it-IT" sz="2400" dirty="0" err="1"/>
              <a:t>decays</a:t>
            </a:r>
            <a:r>
              <a:rPr lang="it-IT" sz="2400" dirty="0"/>
              <a:t> are </a:t>
            </a:r>
            <a:r>
              <a:rPr lang="it-IT" sz="2400" dirty="0" err="1">
                <a:solidFill>
                  <a:srgbClr val="0070C0"/>
                </a:solidFill>
              </a:rPr>
              <a:t>distinguishable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/>
              <a:t>in </a:t>
            </a:r>
            <a:r>
              <a:rPr lang="it-IT" sz="2400" dirty="0" err="1"/>
              <a:t>highly</a:t>
            </a:r>
            <a:r>
              <a:rPr lang="it-IT" sz="2400" dirty="0"/>
              <a:t> granular </a:t>
            </a:r>
            <a:r>
              <a:rPr lang="it-IT" sz="2400" dirty="0" err="1"/>
              <a:t>calorimeters</a:t>
            </a:r>
            <a:r>
              <a:rPr lang="it-IT" sz="2400" dirty="0"/>
              <a:t> </a:t>
            </a:r>
            <a:r>
              <a:rPr lang="it-IT" sz="2400" dirty="0">
                <a:solidFill>
                  <a:srgbClr val="0070C0"/>
                </a:solidFill>
              </a:rPr>
              <a:t>from backgrounds </a:t>
            </a:r>
            <a:r>
              <a:rPr lang="it-IT" sz="2400" dirty="0" err="1">
                <a:solidFill>
                  <a:srgbClr val="0070C0"/>
                </a:solidFill>
              </a:rPr>
              <a:t>through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their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inner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structure</a:t>
            </a:r>
            <a:endParaRPr lang="it-IT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2400" dirty="0"/>
              <a:t>Today the </a:t>
            </a:r>
            <a:r>
              <a:rPr lang="it-IT" sz="2400" dirty="0" err="1"/>
              <a:t>most</a:t>
            </a:r>
            <a:r>
              <a:rPr lang="it-IT" sz="2400" dirty="0"/>
              <a:t> sensitive </a:t>
            </a:r>
            <a:r>
              <a:rPr lang="it-IT" sz="2400" dirty="0" err="1"/>
              <a:t>searches</a:t>
            </a:r>
            <a:r>
              <a:rPr lang="it-IT" sz="2400" dirty="0"/>
              <a:t> for new massive </a:t>
            </a:r>
            <a:r>
              <a:rPr lang="it-IT" sz="2400" dirty="0" err="1"/>
              <a:t>particles</a:t>
            </a:r>
            <a:r>
              <a:rPr lang="it-IT" sz="2400" dirty="0"/>
              <a:t> benefit from </a:t>
            </a:r>
            <a:r>
              <a:rPr lang="it-IT" sz="2400" dirty="0">
                <a:solidFill>
                  <a:srgbClr val="CC3300"/>
                </a:solidFill>
              </a:rPr>
              <a:t>CNN-</a:t>
            </a:r>
            <a:r>
              <a:rPr lang="it-IT" sz="2400" dirty="0" err="1">
                <a:solidFill>
                  <a:srgbClr val="CC3300"/>
                </a:solidFill>
              </a:rPr>
              <a:t>powered</a:t>
            </a:r>
            <a:r>
              <a:rPr lang="it-IT" sz="2400" dirty="0">
                <a:solidFill>
                  <a:srgbClr val="CC3300"/>
                </a:solidFill>
              </a:rPr>
              <a:t> imaging techniques</a:t>
            </a:r>
          </a:p>
          <a:p>
            <a:pPr marL="0" indent="0">
              <a:buNone/>
            </a:pPr>
            <a:endParaRPr lang="it-IT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sz="2400" dirty="0"/>
              <a:t>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context</a:t>
            </a:r>
            <a:r>
              <a:rPr lang="it-IT" sz="2400" dirty="0"/>
              <a:t>, the mass of the heavy </a:t>
            </a:r>
            <a:r>
              <a:rPr lang="it-IT" sz="2400" dirty="0" err="1"/>
              <a:t>particle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are </a:t>
            </a:r>
            <a:r>
              <a:rPr lang="it-IT" sz="2400" dirty="0" err="1"/>
              <a:t>trying</a:t>
            </a:r>
            <a:r>
              <a:rPr lang="it-IT" sz="2400" dirty="0"/>
              <a:t> to </a:t>
            </a:r>
            <a:r>
              <a:rPr lang="it-IT" sz="2400" dirty="0" err="1"/>
              <a:t>reconstruct</a:t>
            </a:r>
            <a:r>
              <a:rPr lang="it-IT" sz="2400" dirty="0"/>
              <a:t> can be </a:t>
            </a:r>
            <a:r>
              <a:rPr lang="it-IT" sz="2400" dirty="0" err="1"/>
              <a:t>treated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nuisance</a:t>
            </a:r>
            <a:r>
              <a:rPr lang="it-IT" sz="2400" dirty="0"/>
              <a:t> </a:t>
            </a:r>
            <a:r>
              <a:rPr lang="it-IT" sz="2400" dirty="0" err="1"/>
              <a:t>parameter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you</a:t>
            </a:r>
            <a:r>
              <a:rPr lang="it-IT" sz="2400" dirty="0"/>
              <a:t> </a:t>
            </a:r>
            <a:r>
              <a:rPr lang="it-IT" sz="2400" dirty="0" err="1"/>
              <a:t>want</a:t>
            </a:r>
            <a:r>
              <a:rPr lang="it-IT" sz="2400" dirty="0"/>
              <a:t> to </a:t>
            </a:r>
            <a:r>
              <a:rPr lang="it-IT" sz="2400" dirty="0" err="1"/>
              <a:t>decorrelate</a:t>
            </a:r>
            <a:r>
              <a:rPr lang="it-IT" sz="2400" dirty="0"/>
              <a:t> from </a:t>
            </a:r>
            <a:r>
              <a:rPr lang="it-IT" sz="2400" dirty="0" err="1"/>
              <a:t>classifiers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enhance</a:t>
            </a:r>
            <a:r>
              <a:rPr lang="it-IT" sz="2400" dirty="0"/>
              <a:t> </a:t>
            </a:r>
            <a:r>
              <a:rPr lang="it-IT" sz="2400" dirty="0" err="1"/>
              <a:t>signal</a:t>
            </a:r>
            <a:r>
              <a:rPr lang="it-IT" sz="2400" dirty="0"/>
              <a:t> </a:t>
            </a:r>
            <a:r>
              <a:rPr lang="it-IT" sz="2400" dirty="0" err="1"/>
              <a:t>purity</a:t>
            </a:r>
            <a:endParaRPr lang="it-IT" sz="2400" dirty="0"/>
          </a:p>
          <a:p>
            <a:pPr marL="0" indent="0">
              <a:buNone/>
            </a:pP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02757-FA98-2366-8472-A9AD3F77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33A74-02BA-47BE-ABA7-1B8E2337A7EC}" type="slidenum">
              <a:rPr lang="it-IT" smtClean="0"/>
              <a:t>10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576" y="4278923"/>
            <a:ext cx="4945874" cy="2315809"/>
          </a:xfrm>
          <a:prstGeom prst="rect">
            <a:avLst/>
          </a:prstGeom>
        </p:spPr>
      </p:pic>
      <p:pic>
        <p:nvPicPr>
          <p:cNvPr id="8" name="Picture 2" descr="A pair of highly-boosted top quark candidates measured in C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33" y="1226267"/>
            <a:ext cx="4548317" cy="27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riangolo isoscele 8"/>
          <p:cNvSpPr/>
          <p:nvPr/>
        </p:nvSpPr>
        <p:spPr>
          <a:xfrm rot="20595081">
            <a:off x="9369527" y="2532897"/>
            <a:ext cx="1856088" cy="3032398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7000"/>
                </a:schemeClr>
              </a:gs>
              <a:gs pos="56000">
                <a:srgbClr val="FFC000"/>
              </a:gs>
              <a:gs pos="40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18000"/>
                  <a:lumOff val="82000"/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6909730" y="6560828"/>
            <a:ext cx="6144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/>
              <a:t>Above</a:t>
            </a:r>
            <a:r>
              <a:rPr lang="it-IT" sz="1400" i="1"/>
              <a:t>: a background jet image (left) and a W-quark jet image (right)</a:t>
            </a:r>
          </a:p>
        </p:txBody>
      </p:sp>
    </p:spTree>
    <p:extLst>
      <p:ext uri="{BB962C8B-B14F-4D97-AF65-F5344CB8AC3E}">
        <p14:creationId xmlns:p14="http://schemas.microsoft.com/office/powerpoint/2010/main" val="6329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01" y="1"/>
            <a:ext cx="10515600" cy="1325563"/>
          </a:xfrm>
        </p:spPr>
        <p:txBody>
          <a:bodyPr/>
          <a:lstStyle/>
          <a:p>
            <a:r>
              <a:rPr lang="it-IT" b="1" dirty="0" err="1"/>
              <a:t>Comparisons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82" y="1222204"/>
            <a:ext cx="5416756" cy="11324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400" dirty="0"/>
              <a:t>A </a:t>
            </a:r>
            <a:r>
              <a:rPr lang="it-IT" sz="2400" dirty="0" err="1"/>
              <a:t>comparison</a:t>
            </a:r>
            <a:r>
              <a:rPr lang="it-IT" sz="2400" dirty="0"/>
              <a:t> of the background </a:t>
            </a:r>
            <a:r>
              <a:rPr lang="it-IT" sz="2400" dirty="0" err="1"/>
              <a:t>rejection</a:t>
            </a:r>
            <a:r>
              <a:rPr lang="it-IT" sz="2400" dirty="0"/>
              <a:t> (x </a:t>
            </a:r>
            <a:r>
              <a:rPr lang="it-IT" sz="2400" dirty="0" err="1"/>
              <a:t>axis</a:t>
            </a:r>
            <a:r>
              <a:rPr lang="it-IT" sz="2400" dirty="0"/>
              <a:t>) of </a:t>
            </a:r>
            <a:r>
              <a:rPr lang="it-IT" sz="2400" dirty="0" err="1"/>
              <a:t>different</a:t>
            </a:r>
            <a:r>
              <a:rPr lang="it-IT" sz="2400" dirty="0"/>
              <a:t> W-</a:t>
            </a:r>
            <a:r>
              <a:rPr lang="it-IT" sz="2400" dirty="0" err="1"/>
              <a:t>boson</a:t>
            </a:r>
            <a:r>
              <a:rPr lang="it-IT" sz="2400" dirty="0"/>
              <a:t> </a:t>
            </a:r>
            <a:r>
              <a:rPr lang="it-IT" sz="2400" dirty="0" err="1"/>
              <a:t>taggers</a:t>
            </a:r>
            <a:r>
              <a:rPr lang="it-IT" sz="2400" dirty="0"/>
              <a:t>, </a:t>
            </a:r>
            <a:r>
              <a:rPr lang="it-IT" sz="2400" dirty="0" err="1"/>
              <a:t>retrofitted</a:t>
            </a:r>
            <a:r>
              <a:rPr lang="it-IT" sz="2400" dirty="0"/>
              <a:t> with </a:t>
            </a:r>
            <a:r>
              <a:rPr lang="it-IT" sz="2400" dirty="0" err="1"/>
              <a:t>decorrelation</a:t>
            </a:r>
            <a:r>
              <a:rPr lang="it-IT" sz="2400" dirty="0"/>
              <a:t> </a:t>
            </a:r>
            <a:r>
              <a:rPr lang="it-IT" sz="2400" dirty="0" err="1"/>
              <a:t>methods</a:t>
            </a:r>
            <a:r>
              <a:rPr lang="it-IT" sz="2400" dirty="0"/>
              <a:t> (</a:t>
            </a:r>
            <a:r>
              <a:rPr lang="it-IT" sz="2400" dirty="0" err="1"/>
              <a:t>planing</a:t>
            </a:r>
            <a:r>
              <a:rPr lang="it-IT" sz="2400" dirty="0"/>
              <a:t>, </a:t>
            </a:r>
            <a:r>
              <a:rPr lang="it-IT" sz="2400" dirty="0" err="1"/>
              <a:t>adversarial</a:t>
            </a:r>
            <a:r>
              <a:rPr lang="it-IT" sz="2400" dirty="0"/>
              <a:t> NN, and </a:t>
            </a:r>
            <a:r>
              <a:rPr lang="it-IT" sz="2400" dirty="0" err="1"/>
              <a:t>DisCo</a:t>
            </a:r>
            <a:r>
              <a:rPr lang="it-IT" sz="2400" dirty="0"/>
              <a:t> </a:t>
            </a:r>
            <a:r>
              <a:rPr lang="it-IT" sz="2400" dirty="0" err="1"/>
              <a:t>regularization</a:t>
            </a:r>
            <a:r>
              <a:rPr lang="it-IT" sz="2400" dirty="0"/>
              <a:t>) </a:t>
            </a:r>
            <a:r>
              <a:rPr lang="it-IT" sz="2400" dirty="0" err="1"/>
              <a:t>was</a:t>
            </a:r>
            <a:r>
              <a:rPr lang="it-IT" sz="2400" dirty="0"/>
              <a:t> </a:t>
            </a:r>
            <a:r>
              <a:rPr lang="it-IT" sz="2400" dirty="0" err="1"/>
              <a:t>provided</a:t>
            </a:r>
            <a:r>
              <a:rPr lang="it-IT" sz="2400" dirty="0"/>
              <a:t> by Gregor K. and D. </a:t>
            </a:r>
            <a:r>
              <a:rPr lang="it-IT" sz="2400" dirty="0" err="1"/>
              <a:t>Shih</a:t>
            </a:r>
            <a:r>
              <a:rPr lang="it-IT" sz="2400" dirty="0"/>
              <a:t> in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DisCo</a:t>
            </a:r>
            <a:r>
              <a:rPr lang="it-IT" sz="2400" dirty="0"/>
              <a:t> paper</a:t>
            </a:r>
            <a:r>
              <a:rPr lang="it-IT" sz="2400" dirty="0">
                <a:solidFill>
                  <a:srgbClr val="00B050"/>
                </a:solidFill>
              </a:rPr>
              <a:t>[11]</a:t>
            </a:r>
            <a:r>
              <a:rPr lang="it-IT" sz="2400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338" y="1"/>
            <a:ext cx="6375662" cy="5869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3217" y="5926939"/>
            <a:ext cx="64699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err="1"/>
              <a:t>Above</a:t>
            </a:r>
            <a:r>
              <a:rPr lang="it-IT" b="1" dirty="0"/>
              <a:t>: </a:t>
            </a:r>
            <a:r>
              <a:rPr lang="it-IT" i="1" dirty="0"/>
              <a:t>a </a:t>
            </a:r>
            <a:r>
              <a:rPr lang="it-IT" i="1" dirty="0" err="1"/>
              <a:t>measure</a:t>
            </a:r>
            <a:r>
              <a:rPr lang="it-IT" i="1" dirty="0"/>
              <a:t> of </a:t>
            </a:r>
            <a:r>
              <a:rPr lang="it-IT" i="1" dirty="0" err="1">
                <a:solidFill>
                  <a:srgbClr val="0070C0"/>
                </a:solidFill>
              </a:rPr>
              <a:t>decorrelation</a:t>
            </a:r>
            <a:r>
              <a:rPr lang="it-IT" i="1" dirty="0"/>
              <a:t> (inverse of Jensen-</a:t>
            </a:r>
            <a:r>
              <a:rPr lang="it-IT" i="1" dirty="0" err="1"/>
              <a:t>Shannon</a:t>
            </a:r>
            <a:r>
              <a:rPr lang="it-IT" i="1" dirty="0"/>
              <a:t> </a:t>
            </a:r>
          </a:p>
          <a:p>
            <a:r>
              <a:rPr lang="it-IT" i="1" dirty="0" err="1"/>
              <a:t>d</a:t>
            </a:r>
            <a:r>
              <a:rPr lang="it-IT" i="1"/>
              <a:t>ivergence </a:t>
            </a:r>
            <a:r>
              <a:rPr lang="it-IT" i="1" dirty="0" err="1"/>
              <a:t>between</a:t>
            </a:r>
            <a:r>
              <a:rPr lang="it-IT" i="1" dirty="0"/>
              <a:t> QCD </a:t>
            </a:r>
            <a:r>
              <a:rPr lang="it-IT" i="1" dirty="0" err="1"/>
              <a:t>bgr</a:t>
            </a:r>
            <a:r>
              <a:rPr lang="it-IT" i="1" dirty="0"/>
              <a:t> </a:t>
            </a:r>
            <a:r>
              <a:rPr lang="it-IT" i="1" dirty="0" err="1"/>
              <a:t>before</a:t>
            </a:r>
            <a:r>
              <a:rPr lang="it-IT" i="1" dirty="0"/>
              <a:t> and </a:t>
            </a:r>
            <a:r>
              <a:rPr lang="it-IT" i="1" dirty="0" err="1"/>
              <a:t>after</a:t>
            </a:r>
            <a:r>
              <a:rPr lang="it-IT" i="1" dirty="0"/>
              <a:t> 50%TPR </a:t>
            </a:r>
            <a:r>
              <a:rPr lang="it-IT" i="1" dirty="0" err="1"/>
              <a:t>selection</a:t>
            </a:r>
            <a:r>
              <a:rPr lang="it-IT" i="1" dirty="0"/>
              <a:t>) </a:t>
            </a:r>
          </a:p>
          <a:p>
            <a:r>
              <a:rPr lang="it-IT" i="1" dirty="0" err="1"/>
              <a:t>as</a:t>
            </a:r>
            <a:r>
              <a:rPr lang="it-IT" i="1" dirty="0"/>
              <a:t> a </a:t>
            </a:r>
            <a:r>
              <a:rPr lang="it-IT" i="1" dirty="0" err="1"/>
              <a:t>function</a:t>
            </a:r>
            <a:r>
              <a:rPr lang="it-IT" i="1" dirty="0"/>
              <a:t> of </a:t>
            </a:r>
            <a:r>
              <a:rPr lang="it-IT" i="1" dirty="0">
                <a:solidFill>
                  <a:srgbClr val="0070C0"/>
                </a:solidFill>
              </a:rPr>
              <a:t>background </a:t>
            </a:r>
            <a:r>
              <a:rPr lang="it-IT" i="1" dirty="0" err="1">
                <a:solidFill>
                  <a:srgbClr val="0070C0"/>
                </a:solidFill>
              </a:rPr>
              <a:t>rejection</a:t>
            </a:r>
            <a:r>
              <a:rPr lang="it-IT" i="1" dirty="0">
                <a:solidFill>
                  <a:srgbClr val="0070C0"/>
                </a:solidFill>
              </a:rPr>
              <a:t> </a:t>
            </a:r>
            <a:r>
              <a:rPr lang="it-IT" i="1" dirty="0" err="1">
                <a:solidFill>
                  <a:srgbClr val="0070C0"/>
                </a:solidFill>
              </a:rPr>
              <a:t>at</a:t>
            </a:r>
            <a:r>
              <a:rPr lang="it-IT" i="1" dirty="0">
                <a:solidFill>
                  <a:srgbClr val="0070C0"/>
                </a:solidFill>
              </a:rPr>
              <a:t> 50%TPR</a:t>
            </a:r>
            <a:r>
              <a:rPr lang="it-IT" i="1" dirty="0"/>
              <a:t>.</a:t>
            </a:r>
            <a:endParaRPr lang="en-US" i="1" dirty="0"/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066" y="4474401"/>
            <a:ext cx="3658977" cy="23227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99" y="2547767"/>
            <a:ext cx="3263214" cy="205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0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7755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Inference-aware neural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79723" cy="4667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Idea of P. de Castro and TD </a:t>
            </a:r>
            <a:r>
              <a:rPr lang="en-US" dirty="0">
                <a:solidFill>
                  <a:srgbClr val="00B050"/>
                </a:solidFill>
              </a:rPr>
              <a:t>[27]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make the loss of a NN aware of what we really want to make of the NN output</a:t>
            </a:r>
            <a:r>
              <a:rPr lang="en-US" dirty="0"/>
              <a:t>, and simultaneously inject in it a notion of the relevant nuisances, so that a loss minimization </a:t>
            </a:r>
            <a:r>
              <a:rPr lang="en-US" b="1" dirty="0"/>
              <a:t>perfectly matches </a:t>
            </a:r>
            <a:r>
              <a:rPr lang="en-US" dirty="0"/>
              <a:t>the (</a:t>
            </a:r>
            <a:r>
              <a:rPr lang="en-US" dirty="0" err="1"/>
              <a:t>stat+syst</a:t>
            </a:r>
            <a:r>
              <a:rPr lang="en-US" dirty="0"/>
              <a:t>) variance minimization of the final measurement. </a:t>
            </a:r>
          </a:p>
          <a:p>
            <a:pPr marL="0" indent="0">
              <a:buNone/>
            </a:pPr>
            <a:r>
              <a:rPr lang="en-US" dirty="0"/>
              <a:t>If the NN constructs summaries that are differentiable WRT the nuisances, and this property is propagated to the inference step, a global minimization can be performed.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Problem 1: need to produce differentiable map of nuisance effect on features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/>
              <a:t>       	</a:t>
            </a:r>
            <a:r>
              <a:rPr lang="en-US" dirty="0">
                <a:sym typeface="Wingdings" panose="05000000000000000000" pitchFamily="2" charset="2"/>
              </a:rPr>
              <a:t> calls for custom solutions in HEP problems of different complexity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Problem 2: how to estimate the final variance on the parameter of interest?   </a:t>
            </a:r>
          </a:p>
          <a:p>
            <a:pPr marL="0" indent="0">
              <a:buNone/>
            </a:pPr>
            <a:r>
              <a:rPr lang="en-US" dirty="0"/>
              <a:t>       	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Use the inverse of the information matrix of a likelihood constructed with 	the summary statistic provided by the NN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7E139C-C848-3374-D5DA-E7B18B473B5A}"/>
              </a:ext>
            </a:extLst>
          </p:cNvPr>
          <p:cNvSpPr/>
          <p:nvPr/>
        </p:nvSpPr>
        <p:spPr>
          <a:xfrm>
            <a:off x="0" y="3678997"/>
            <a:ext cx="12192000" cy="317900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INFERNO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63276" cy="18533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/>
              <a:t>Β</a:t>
            </a:r>
            <a:r>
              <a:rPr lang="en-US" dirty="0"/>
              <a:t>lock</a:t>
            </a:r>
            <a:r>
              <a:rPr lang="el-GR" dirty="0"/>
              <a:t> 1</a:t>
            </a:r>
            <a:r>
              <a:rPr lang="en-US" dirty="0"/>
              <a:t>: A simulator or an approximation of it is used to sample observations given parameters </a:t>
            </a:r>
            <a:r>
              <a:rPr lang="el-GR" dirty="0"/>
              <a:t>θ</a:t>
            </a:r>
          </a:p>
          <a:p>
            <a:pPr marL="0" indent="0">
              <a:buNone/>
            </a:pPr>
            <a:r>
              <a:rPr lang="it-IT" dirty="0" err="1"/>
              <a:t>Block</a:t>
            </a:r>
            <a:r>
              <a:rPr lang="it-IT" dirty="0"/>
              <a:t> 2: NN with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el-GR" dirty="0"/>
              <a:t>φ </a:t>
            </a:r>
            <a:r>
              <a:rPr lang="en-US" dirty="0"/>
              <a:t>produces outputs y</a:t>
            </a:r>
          </a:p>
          <a:p>
            <a:pPr marL="0" indent="0">
              <a:buNone/>
            </a:pPr>
            <a:r>
              <a:rPr lang="en-US" dirty="0"/>
              <a:t>Block 3: A one-dimensional summary statistic, as a smoothed version of y, is produced by </a:t>
            </a:r>
            <a:r>
              <a:rPr lang="en-US" dirty="0" err="1"/>
              <a:t>softmax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Block 4: A saturated likelihood is constructed with the summary (e.g. a histogram of Poisson counts), and used to get a Hessian matrix, yielding expected variance on parameter of interest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678998"/>
            <a:ext cx="8153400" cy="3179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199" y="4314825"/>
            <a:ext cx="2876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Autodiff</a:t>
            </a:r>
            <a:r>
              <a:rPr lang="en-US" dirty="0"/>
              <a:t> allows to update the NN parameters given the value of the variance, to navigate with SGD to </a:t>
            </a:r>
          </a:p>
          <a:p>
            <a:r>
              <a:rPr lang="en-US" dirty="0"/>
              <a:t>the optimal solution </a:t>
            </a:r>
          </a:p>
        </p:txBody>
      </p:sp>
    </p:spTree>
    <p:extLst>
      <p:ext uri="{BB962C8B-B14F-4D97-AF65-F5344CB8AC3E}">
        <p14:creationId xmlns:p14="http://schemas.microsoft.com/office/powerpoint/2010/main" val="250979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INFERNO Synthetic </a:t>
            </a:r>
            <a:r>
              <a:rPr lang="en-US" b="1" dirty="0"/>
              <a:t>E</a:t>
            </a:r>
            <a:r>
              <a:rPr lang="en-US" b="1"/>
              <a:t>xample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536" y="1674019"/>
            <a:ext cx="10405095" cy="4699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In </a:t>
            </a:r>
            <a:r>
              <a:rPr lang="en-US" dirty="0">
                <a:solidFill>
                  <a:srgbClr val="00B050"/>
                </a:solidFill>
              </a:rPr>
              <a:t>[27] </a:t>
            </a:r>
            <a:r>
              <a:rPr lang="en-US" dirty="0"/>
              <a:t>a simple example with 3 nuisances affecting the background of a 2-component mixture problem is considered: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 shifts the background mean, </a:t>
            </a:r>
            <a:r>
              <a:rPr lang="el-GR" dirty="0"/>
              <a:t>λ</a:t>
            </a:r>
            <a:r>
              <a:rPr lang="en-US" dirty="0"/>
              <a:t> changes the 				        slope, and b is background normalization.	</a:t>
            </a:r>
          </a:p>
          <a:p>
            <a:pPr marL="0" indent="0">
              <a:buNone/>
            </a:pPr>
            <a:r>
              <a:rPr lang="en-US" dirty="0"/>
              <a:t>The model is then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the optimization of the NN is tested with			        	    several benchmarks, releasing nuisances (see below)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67" y="2243189"/>
            <a:ext cx="4570274" cy="452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7" y="2544762"/>
            <a:ext cx="4733925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369" y="5053806"/>
            <a:ext cx="45910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INFERNO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570" y="2594344"/>
            <a:ext cx="5567030" cy="27302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INFERNO </a:t>
            </a:r>
            <a:r>
              <a:rPr lang="en-US" dirty="0">
                <a:solidFill>
                  <a:srgbClr val="0070C0"/>
                </a:solidFill>
              </a:rPr>
              <a:t>consistently outperforms </a:t>
            </a:r>
            <a:r>
              <a:rPr lang="en-US">
                <a:solidFill>
                  <a:srgbClr val="0070C0"/>
                </a:solidFill>
              </a:rPr>
              <a:t>the bce-maximizing NN </a:t>
            </a:r>
            <a:r>
              <a:rPr lang="en-US" dirty="0"/>
              <a:t>and has performance which approaches that of the analytical likelihood result.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40" y="68454"/>
            <a:ext cx="7139320" cy="1042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515" y="1147240"/>
            <a:ext cx="4890745" cy="359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4775309"/>
            <a:ext cx="8080839" cy="20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238FA6-E458-FED7-1B88-BB9F043B765F}"/>
              </a:ext>
            </a:extLst>
          </p:cNvPr>
          <p:cNvSpPr/>
          <p:nvPr/>
        </p:nvSpPr>
        <p:spPr>
          <a:xfrm>
            <a:off x="0" y="3662737"/>
            <a:ext cx="12192000" cy="319526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7210" y="95881"/>
            <a:ext cx="10934700" cy="1325563"/>
          </a:xfrm>
        </p:spPr>
        <p:txBody>
          <a:bodyPr/>
          <a:lstStyle/>
          <a:p>
            <a:r>
              <a:rPr lang="it-IT" dirty="0">
                <a:latin typeface="+mn-lt"/>
              </a:rPr>
              <a:t>Test of INFERNO on a Real </a:t>
            </a:r>
            <a:r>
              <a:rPr lang="it-IT" dirty="0" err="1">
                <a:latin typeface="+mn-lt"/>
              </a:rPr>
              <a:t>Physics</a:t>
            </a:r>
            <a:r>
              <a:rPr lang="it-IT" dirty="0">
                <a:latin typeface="+mn-lt"/>
              </a:rPr>
              <a:t> Analysis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3AE0C-CB3B-33FC-BA15-59230B4B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16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3760859"/>
            <a:ext cx="6835433" cy="29606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46710" y="1203748"/>
            <a:ext cx="11498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 issue in INFERNO is </a:t>
            </a:r>
            <a:r>
              <a:rPr lang="en-US" sz="2000" dirty="0">
                <a:solidFill>
                  <a:srgbClr val="0070C0"/>
                </a:solidFill>
              </a:rPr>
              <a:t>how to model HEP nuisances and effect on observations</a:t>
            </a:r>
            <a:r>
              <a:rPr lang="en-US" sz="2000" dirty="0"/>
              <a:t>: must e.g. transform input features, interpolate simulated observation weights, or interpolate histogram counts.</a:t>
            </a:r>
          </a:p>
          <a:p>
            <a:endParaRPr lang="en-US" sz="2000" dirty="0"/>
          </a:p>
          <a:p>
            <a:r>
              <a:rPr lang="it-IT" sz="2000" dirty="0"/>
              <a:t>To test the </a:t>
            </a:r>
            <a:r>
              <a:rPr lang="it-IT" sz="2000" dirty="0" err="1"/>
              <a:t>applicability</a:t>
            </a:r>
            <a:r>
              <a:rPr lang="it-IT" sz="2000" dirty="0"/>
              <a:t> of INFERNO on a </a:t>
            </a:r>
            <a:r>
              <a:rPr lang="it-IT" sz="2000" dirty="0" err="1"/>
              <a:t>real</a:t>
            </a:r>
            <a:r>
              <a:rPr lang="it-IT" sz="2000" dirty="0"/>
              <a:t> HEP </a:t>
            </a:r>
            <a:r>
              <a:rPr lang="it-IT" sz="2000" dirty="0" err="1"/>
              <a:t>analysis</a:t>
            </a:r>
            <a:r>
              <a:rPr lang="it-IT" sz="2000" dirty="0"/>
              <a:t> and benchmark </a:t>
            </a:r>
            <a:r>
              <a:rPr lang="it-IT" sz="2000" dirty="0" err="1"/>
              <a:t>it</a:t>
            </a:r>
            <a:r>
              <a:rPr lang="it-IT" sz="2000" dirty="0"/>
              <a:t>,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chose</a:t>
            </a:r>
            <a:r>
              <a:rPr lang="it-IT" sz="2000" dirty="0"/>
              <a:t> a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>
                <a:solidFill>
                  <a:srgbClr val="CC3300"/>
                </a:solidFill>
              </a:rPr>
              <a:t>reproducible</a:t>
            </a:r>
            <a:r>
              <a:rPr lang="it-IT" sz="2000" dirty="0">
                <a:solidFill>
                  <a:srgbClr val="CC3300"/>
                </a:solidFill>
              </a:rPr>
              <a:t> on open data, </a:t>
            </a:r>
            <a:r>
              <a:rPr lang="it-IT" sz="2000" dirty="0" err="1">
                <a:solidFill>
                  <a:srgbClr val="CC3300"/>
                </a:solidFill>
              </a:rPr>
              <a:t>based</a:t>
            </a:r>
            <a:r>
              <a:rPr lang="it-IT" sz="2000" dirty="0">
                <a:solidFill>
                  <a:srgbClr val="CC3300"/>
                </a:solidFill>
              </a:rPr>
              <a:t> on NN </a:t>
            </a:r>
            <a:r>
              <a:rPr lang="it-IT" sz="2000" dirty="0" err="1">
                <a:solidFill>
                  <a:srgbClr val="CC3300"/>
                </a:solidFill>
              </a:rPr>
              <a:t>classification</a:t>
            </a:r>
            <a:r>
              <a:rPr lang="it-IT" sz="2000" dirty="0">
                <a:solidFill>
                  <a:srgbClr val="CC3300"/>
                </a:solidFill>
              </a:rPr>
              <a:t>, and with large </a:t>
            </a:r>
            <a:r>
              <a:rPr lang="it-IT" sz="2000" dirty="0" err="1">
                <a:solidFill>
                  <a:srgbClr val="CC3300"/>
                </a:solidFill>
              </a:rPr>
              <a:t>systematic</a:t>
            </a:r>
            <a:r>
              <a:rPr lang="it-IT" sz="2000" dirty="0">
                <a:solidFill>
                  <a:srgbClr val="CC3300"/>
                </a:solidFill>
              </a:rPr>
              <a:t> </a:t>
            </a:r>
            <a:r>
              <a:rPr lang="it-IT" sz="2000" dirty="0" err="1">
                <a:solidFill>
                  <a:srgbClr val="CC3300"/>
                </a:solidFill>
              </a:rPr>
              <a:t>uncertainties</a:t>
            </a:r>
            <a:r>
              <a:rPr lang="it-IT" sz="2000" dirty="0"/>
              <a:t>: </a:t>
            </a:r>
          </a:p>
          <a:p>
            <a:r>
              <a:rPr lang="it-IT" sz="2000" dirty="0"/>
              <a:t>					CMS cross </a:t>
            </a:r>
            <a:r>
              <a:rPr lang="it-IT" sz="2000" dirty="0" err="1"/>
              <a:t>section</a:t>
            </a:r>
            <a:r>
              <a:rPr lang="it-IT" sz="2000" dirty="0"/>
              <a:t> of </a:t>
            </a:r>
            <a:r>
              <a:rPr lang="en-US" sz="2000" dirty="0" err="1"/>
              <a:t>tt</a:t>
            </a:r>
            <a:r>
              <a:rPr lang="en-US" sz="2000" dirty="0"/>
              <a:t> </a:t>
            </a:r>
            <a:r>
              <a:rPr lang="en-US" sz="2000" b="1" dirty="0"/>
              <a:t>→ </a:t>
            </a:r>
            <a:r>
              <a:rPr lang="en-US" sz="2000" dirty="0" err="1"/>
              <a:t>τh</a:t>
            </a:r>
            <a:r>
              <a:rPr lang="en-US" sz="2000" dirty="0"/>
              <a:t> + jets (TOP-11-004) </a:t>
            </a:r>
            <a:endParaRPr lang="it-IT" sz="2000" dirty="0"/>
          </a:p>
          <a:p>
            <a:r>
              <a:rPr lang="it-IT" sz="2000" dirty="0"/>
              <a:t>An </a:t>
            </a:r>
            <a:r>
              <a:rPr lang="it-IT" sz="2000" dirty="0" err="1"/>
              <a:t>initial</a:t>
            </a:r>
            <a:r>
              <a:rPr lang="it-IT" sz="2000" dirty="0"/>
              <a:t> test with </a:t>
            </a:r>
            <a:r>
              <a:rPr lang="it-IT" sz="2000" dirty="0" err="1"/>
              <a:t>normal</a:t>
            </a:r>
            <a:r>
              <a:rPr lang="it-IT" sz="2000" dirty="0"/>
              <a:t> BCE </a:t>
            </a:r>
            <a:r>
              <a:rPr lang="it-IT" sz="2000" dirty="0" err="1"/>
              <a:t>loss</a:t>
            </a:r>
            <a:r>
              <a:rPr lang="it-IT" sz="2000" dirty="0"/>
              <a:t> </a:t>
            </a:r>
            <a:r>
              <a:rPr lang="it-IT" sz="2000" dirty="0" err="1">
                <a:solidFill>
                  <a:srgbClr val="0070C0"/>
                </a:solidFill>
              </a:rPr>
              <a:t>produced</a:t>
            </a:r>
            <a:r>
              <a:rPr lang="it-IT" sz="2000" dirty="0">
                <a:solidFill>
                  <a:srgbClr val="0070C0"/>
                </a:solidFill>
              </a:rPr>
              <a:t> </a:t>
            </a:r>
            <a:r>
              <a:rPr lang="it-IT" sz="2000" dirty="0" err="1">
                <a:solidFill>
                  <a:srgbClr val="0070C0"/>
                </a:solidFill>
              </a:rPr>
              <a:t>consistent</a:t>
            </a:r>
            <a:r>
              <a:rPr lang="it-IT" sz="2000" dirty="0">
                <a:solidFill>
                  <a:srgbClr val="0070C0"/>
                </a:solidFill>
              </a:rPr>
              <a:t> </a:t>
            </a:r>
            <a:r>
              <a:rPr lang="it-IT" sz="2000" dirty="0" err="1">
                <a:solidFill>
                  <a:srgbClr val="0070C0"/>
                </a:solidFill>
              </a:rPr>
              <a:t>results</a:t>
            </a:r>
            <a:r>
              <a:rPr lang="it-IT" sz="2000" dirty="0">
                <a:solidFill>
                  <a:srgbClr val="0070C0"/>
                </a:solidFill>
              </a:rPr>
              <a:t> on the cross </a:t>
            </a:r>
            <a:r>
              <a:rPr lang="it-IT" sz="2000" dirty="0" err="1">
                <a:solidFill>
                  <a:srgbClr val="0070C0"/>
                </a:solidFill>
              </a:rPr>
              <a:t>section</a:t>
            </a:r>
            <a:r>
              <a:rPr lang="it-IT" sz="2000" dirty="0">
                <a:solidFill>
                  <a:srgbClr val="0070C0"/>
                </a:solidFill>
              </a:rPr>
              <a:t> (and a </a:t>
            </a:r>
            <a:r>
              <a:rPr lang="it-IT" sz="2000" dirty="0" err="1">
                <a:solidFill>
                  <a:srgbClr val="0070C0"/>
                </a:solidFill>
              </a:rPr>
              <a:t>lot</a:t>
            </a:r>
            <a:r>
              <a:rPr lang="it-IT" sz="2000" dirty="0">
                <a:solidFill>
                  <a:srgbClr val="0070C0"/>
                </a:solidFill>
              </a:rPr>
              <a:t> of </a:t>
            </a:r>
            <a:r>
              <a:rPr lang="it-IT" sz="2000" dirty="0" err="1">
                <a:solidFill>
                  <a:srgbClr val="0070C0"/>
                </a:solidFill>
              </a:rPr>
              <a:t>headache</a:t>
            </a:r>
            <a:r>
              <a:rPr lang="it-IT" sz="20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818" y="3762272"/>
            <a:ext cx="3872972" cy="29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6E58CC-10D0-A161-1DE6-048AFC145485}"/>
              </a:ext>
            </a:extLst>
          </p:cNvPr>
          <p:cNvSpPr/>
          <p:nvPr/>
        </p:nvSpPr>
        <p:spPr>
          <a:xfrm>
            <a:off x="7998430" y="1"/>
            <a:ext cx="4193569" cy="68580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/>
              <a:t>Results and Lessons Learned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913537"/>
            <a:ext cx="69113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On the </a:t>
            </a:r>
            <a:r>
              <a:rPr lang="el-GR" dirty="0"/>
              <a:t>σ</a:t>
            </a:r>
            <a:r>
              <a:rPr lang="it-IT" dirty="0"/>
              <a:t>(</a:t>
            </a:r>
            <a:r>
              <a:rPr lang="it-IT" dirty="0" err="1"/>
              <a:t>tt</a:t>
            </a:r>
            <a:r>
              <a:rPr lang="it-IT" dirty="0"/>
              <a:t>) </a:t>
            </a:r>
            <a:r>
              <a:rPr lang="it-IT" dirty="0" err="1"/>
              <a:t>measurement</a:t>
            </a:r>
            <a:r>
              <a:rPr lang="it-IT" dirty="0"/>
              <a:t> INFERNO </a:t>
            </a:r>
            <a:r>
              <a:rPr lang="it-IT" dirty="0" err="1"/>
              <a:t>produced</a:t>
            </a:r>
            <a:r>
              <a:rPr lang="it-IT" dirty="0"/>
              <a:t> a </a:t>
            </a:r>
            <a:r>
              <a:rPr lang="it-IT" i="1" dirty="0"/>
              <a:t>moderate</a:t>
            </a:r>
            <a:r>
              <a:rPr lang="it-IT" dirty="0"/>
              <a:t> </a:t>
            </a:r>
            <a:r>
              <a:rPr lang="it-IT" dirty="0" err="1"/>
              <a:t>improvement</a:t>
            </a:r>
            <a:r>
              <a:rPr lang="it-IT" dirty="0"/>
              <a:t>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the jet energy scale </a:t>
            </a:r>
            <a:r>
              <a:rPr lang="it-IT" dirty="0" err="1"/>
              <a:t>systematic</a:t>
            </a:r>
            <a:r>
              <a:rPr lang="it-IT" dirty="0"/>
              <a:t>, </a:t>
            </a:r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a  </a:t>
            </a:r>
            <a:r>
              <a:rPr lang="it-IT" dirty="0" err="1"/>
              <a:t>decorrelation</a:t>
            </a:r>
            <a:r>
              <a:rPr lang="it-IT" dirty="0"/>
              <a:t> of the </a:t>
            </a: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uncertainty</a:t>
            </a:r>
            <a:r>
              <a:rPr lang="it-IT" dirty="0"/>
              <a:t> from the </a:t>
            </a:r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/>
              <a:t>statistic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Since</a:t>
            </a:r>
            <a:r>
              <a:rPr lang="it-IT" dirty="0"/>
              <a:t> INFERNO 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cannot</a:t>
            </a:r>
            <a:r>
              <a:rPr lang="it-IT" dirty="0">
                <a:solidFill>
                  <a:srgbClr val="0070C0"/>
                </a:solidFill>
              </a:rPr>
              <a:t> reduce </a:t>
            </a:r>
            <a:r>
              <a:rPr lang="it-IT" dirty="0" err="1">
                <a:solidFill>
                  <a:srgbClr val="0070C0"/>
                </a:solidFill>
              </a:rPr>
              <a:t>systematic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uncertainties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affecting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only</a:t>
            </a:r>
            <a:r>
              <a:rPr lang="it-IT" dirty="0">
                <a:solidFill>
                  <a:srgbClr val="0070C0"/>
                </a:solidFill>
              </a:rPr>
              <a:t> the data </a:t>
            </a:r>
            <a:r>
              <a:rPr lang="it-IT" dirty="0" err="1">
                <a:solidFill>
                  <a:srgbClr val="0070C0"/>
                </a:solidFill>
              </a:rPr>
              <a:t>normalization</a:t>
            </a:r>
            <a:r>
              <a:rPr lang="it-IT" dirty="0"/>
              <a:t>, the overall benefit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small.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992FE6-3A72-26C6-B5AA-2CEA57AD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7B89-A023-4184-86DD-540BD0318D04}" type="slidenum">
              <a:rPr lang="en-US" smtClean="0"/>
              <a:t>17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966396"/>
            <a:ext cx="3889882" cy="27550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09835"/>
            <a:ext cx="3889882" cy="3742974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8291245" y="2505808"/>
            <a:ext cx="2022131" cy="7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8291244" y="641838"/>
            <a:ext cx="1389085" cy="1026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054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EFBB3-1E34-FD3C-F86C-064C4907C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183" y="1228743"/>
            <a:ext cx="2819401" cy="4400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The study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in a preprint </a:t>
            </a:r>
            <a:r>
              <a:rPr lang="it-IT" dirty="0">
                <a:solidFill>
                  <a:srgbClr val="00B050"/>
                </a:solidFill>
              </a:rPr>
              <a:t>[34]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See </a:t>
            </a:r>
            <a:r>
              <a:rPr lang="it-IT" dirty="0" err="1">
                <a:hlinkClick r:id="rId2"/>
              </a:rPr>
              <a:t>L.Layer</a:t>
            </a:r>
            <a:r>
              <a:rPr lang="it-IT" dirty="0">
                <a:hlinkClick r:id="rId2"/>
              </a:rPr>
              <a:t>, </a:t>
            </a:r>
            <a:r>
              <a:rPr lang="it-IT" dirty="0" err="1">
                <a:hlinkClick r:id="rId2"/>
              </a:rPr>
              <a:t>T.Dorigo</a:t>
            </a:r>
            <a:r>
              <a:rPr lang="it-IT" dirty="0">
                <a:hlinkClick r:id="rId2"/>
              </a:rPr>
              <a:t>, and </a:t>
            </a:r>
            <a:r>
              <a:rPr lang="it-IT" dirty="0" err="1">
                <a:hlinkClick r:id="rId2"/>
              </a:rPr>
              <a:t>G.Strong</a:t>
            </a:r>
            <a:r>
              <a:rPr lang="it-IT" dirty="0">
                <a:hlinkClick r:id="rId2"/>
              </a:rPr>
              <a:t>, arXiv:2301.10358</a:t>
            </a: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269D9-1B85-70A6-5E07-9A8C9E23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E0C37-1190-8C81-BCFB-A81C0CCD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D931E-74CA-41A1-3DB1-95167B44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74DBDF-3C9D-C771-70EB-5771C240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199" y="0"/>
            <a:ext cx="8069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70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47939-7D64-AA6D-ADEA-22645C9E84CF}"/>
              </a:ext>
            </a:extLst>
          </p:cNvPr>
          <p:cNvSpPr/>
          <p:nvPr/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33240"/>
            <a:ext cx="10515600" cy="1325563"/>
          </a:xfrm>
        </p:spPr>
        <p:txBody>
          <a:bodyPr/>
          <a:lstStyle/>
          <a:p>
            <a:r>
              <a:rPr lang="it-IT" b="1" dirty="0"/>
              <a:t>A </a:t>
            </a:r>
            <a:r>
              <a:rPr lang="it-IT" b="1" dirty="0" err="1"/>
              <a:t>valid</a:t>
            </a:r>
            <a:r>
              <a:rPr lang="it-IT" b="1" dirty="0"/>
              <a:t> benchmark </a:t>
            </a:r>
            <a:br>
              <a:rPr lang="it-IT" b="1" dirty="0"/>
            </a:br>
            <a:r>
              <a:rPr lang="it-IT" b="1" dirty="0"/>
              <a:t>for future studies!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0599" y="2105123"/>
            <a:ext cx="5385023" cy="33431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 err="1"/>
              <a:t>Reproducing</a:t>
            </a:r>
            <a:r>
              <a:rPr lang="it-IT" dirty="0"/>
              <a:t> the </a:t>
            </a:r>
            <a:r>
              <a:rPr lang="it-IT" dirty="0" err="1"/>
              <a:t>original</a:t>
            </a:r>
            <a:r>
              <a:rPr lang="it-IT" dirty="0"/>
              <a:t> CMS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open data </a:t>
            </a:r>
            <a:r>
              <a:rPr lang="it-IT" dirty="0" err="1"/>
              <a:t>was</a:t>
            </a:r>
            <a:r>
              <a:rPr lang="it-IT" dirty="0"/>
              <a:t> the </a:t>
            </a:r>
            <a:r>
              <a:rPr lang="it-IT" dirty="0" err="1"/>
              <a:t>hardest</a:t>
            </a:r>
            <a:r>
              <a:rPr lang="it-IT" dirty="0"/>
              <a:t> part of Lukas </a:t>
            </a:r>
            <a:r>
              <a:rPr lang="it-IT" dirty="0" err="1"/>
              <a:t>Layer’s</a:t>
            </a:r>
            <a:r>
              <a:rPr lang="it-IT" dirty="0"/>
              <a:t> work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à"/>
            </a:pP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Now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there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a benchmark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that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can be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used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by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all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, with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already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rgbClr val="CC3300"/>
                </a:solidFill>
                <a:sym typeface="Wingdings" panose="05000000000000000000" pitchFamily="2" charset="2"/>
              </a:rPr>
              <a:t>processed</a:t>
            </a:r>
            <a:r>
              <a:rPr lang="it-IT" dirty="0">
                <a:solidFill>
                  <a:srgbClr val="CC3300"/>
                </a:solidFill>
                <a:sym typeface="Wingdings" panose="05000000000000000000" pitchFamily="2" charset="2"/>
              </a:rPr>
              <a:t> data – ready to use!</a:t>
            </a:r>
          </a:p>
          <a:p>
            <a:pPr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Can use to compare </a:t>
            </a:r>
            <a:r>
              <a:rPr lang="it-IT" dirty="0" err="1">
                <a:sym typeface="Wingdings" panose="05000000000000000000" pitchFamily="2" charset="2"/>
              </a:rPr>
              <a:t>different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systematic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mitigation</a:t>
            </a:r>
            <a:r>
              <a:rPr lang="it-IT" dirty="0">
                <a:sym typeface="Wingdings" panose="05000000000000000000" pitchFamily="2" charset="2"/>
              </a:rPr>
              <a:t> techniques on a </a:t>
            </a:r>
            <a:r>
              <a:rPr lang="it-IT" dirty="0" err="1">
                <a:sym typeface="Wingdings" panose="05000000000000000000" pitchFamily="2" charset="2"/>
              </a:rPr>
              <a:t>real</a:t>
            </a:r>
            <a:r>
              <a:rPr lang="it-IT" dirty="0">
                <a:sym typeface="Wingdings" panose="05000000000000000000" pitchFamily="2" charset="2"/>
              </a:rPr>
              <a:t>-world </a:t>
            </a:r>
            <a:r>
              <a:rPr lang="it-IT" dirty="0" err="1">
                <a:sym typeface="Wingdings" panose="05000000000000000000" pitchFamily="2" charset="2"/>
              </a:rPr>
              <a:t>analysis</a:t>
            </a:r>
            <a:endParaRPr lang="it-IT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See </a:t>
            </a:r>
            <a:r>
              <a:rPr lang="it-IT" dirty="0">
                <a:sym typeface="Wingdings" panose="05000000000000000000" pitchFamily="2" charset="2"/>
                <a:hlinkClick r:id="rId2" action="ppaction://hlinkfile"/>
              </a:rPr>
              <a:t>github.com/</a:t>
            </a:r>
            <a:r>
              <a:rPr lang="it-IT" dirty="0" err="1">
                <a:sym typeface="Wingdings" panose="05000000000000000000" pitchFamily="2" charset="2"/>
                <a:hlinkClick r:id="rId2" action="ppaction://hlinkfile"/>
              </a:rPr>
              <a:t>llayer</a:t>
            </a:r>
            <a:r>
              <a:rPr lang="it-IT" dirty="0">
                <a:sym typeface="Wingdings" panose="05000000000000000000" pitchFamily="2" charset="2"/>
                <a:hlinkClick r:id="rId2" action="ppaction://hlinkfile"/>
              </a:rPr>
              <a:t>/</a:t>
            </a:r>
            <a:r>
              <a:rPr lang="it-IT" dirty="0" err="1">
                <a:sym typeface="Wingdings" panose="05000000000000000000" pitchFamily="2" charset="2"/>
                <a:hlinkClick r:id="rId2" action="ppaction://hlinkfile"/>
              </a:rPr>
              <a:t>cmsopen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19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977" y="136525"/>
            <a:ext cx="5809673" cy="58580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BFCCAF-0A98-41B5-4295-BDACD052D1C1}"/>
              </a:ext>
            </a:extLst>
          </p:cNvPr>
          <p:cNvSpPr/>
          <p:nvPr/>
        </p:nvSpPr>
        <p:spPr>
          <a:xfrm>
            <a:off x="0" y="6155228"/>
            <a:ext cx="12192000" cy="702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Other important take-away: </a:t>
            </a:r>
            <a:r>
              <a:rPr lang="en-US" dirty="0">
                <a:solidFill>
                  <a:srgbClr val="CC3300"/>
                </a:solidFill>
              </a:rPr>
              <a:t>reproducing analyses is damn hard</a:t>
            </a:r>
            <a:r>
              <a:rPr lang="en-US" dirty="0"/>
              <a:t>, even when you have full access to data, code, documentation!</a:t>
            </a:r>
          </a:p>
        </p:txBody>
      </p:sp>
    </p:spTree>
    <p:extLst>
      <p:ext uri="{BB962C8B-B14F-4D97-AF65-F5344CB8AC3E}">
        <p14:creationId xmlns:p14="http://schemas.microsoft.com/office/powerpoint/2010/main" val="29693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EB07FF-C11A-4112-078A-EC9719DE38FC}"/>
              </a:ext>
            </a:extLst>
          </p:cNvPr>
          <p:cNvSpPr/>
          <p:nvPr/>
        </p:nvSpPr>
        <p:spPr>
          <a:xfrm>
            <a:off x="8610600" y="1"/>
            <a:ext cx="3581400" cy="68580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Foreword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25" y="1806753"/>
            <a:ext cx="7918775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/>
              <a:t>In a recent work a few of us (several participants to AISSAI among authors) published a thick book on AI for HEP. </a:t>
            </a:r>
          </a:p>
          <a:p>
            <a:pPr marL="0" indent="0">
              <a:buNone/>
            </a:pPr>
            <a:r>
              <a:rPr lang="en-US" sz="2600" dirty="0"/>
              <a:t>Some of us reviewed the </a:t>
            </a:r>
            <a:r>
              <a:rPr lang="en-US" sz="2600" dirty="0">
                <a:solidFill>
                  <a:srgbClr val="CC3300"/>
                </a:solidFill>
              </a:rPr>
              <a:t>impact of nuisance parameters on HEP analyses and how to reduce it. </a:t>
            </a:r>
            <a:r>
              <a:rPr lang="en-US" sz="2600" dirty="0"/>
              <a:t>Most of the focus there was on supervised learning.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600" dirty="0">
                <a:solidFill>
                  <a:srgbClr val="0070C0"/>
                </a:solidFill>
              </a:rPr>
              <a:t>See chapter 7.2 of the book “Artificial Intelligence for HEP”, published in 2022 by World Scientific </a:t>
            </a:r>
            <a:r>
              <a:rPr lang="en-US" sz="2600" dirty="0"/>
              <a:t>(or preprint)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>
                <a:solidFill>
                  <a:srgbClr val="00B050"/>
                </a:solidFill>
              </a:rPr>
              <a:t>[1]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600" dirty="0"/>
              <a:t>	- Credits to Pablo de Castro for part of the material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I will quickly review that survey, then discuss a few developments of the past two years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834BDE9-F0A6-306B-EF28-EFDAAC041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742" y="1183463"/>
            <a:ext cx="2953115" cy="44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3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506089-BE7A-ECE4-E9BB-DF5D8E4644AD}"/>
              </a:ext>
            </a:extLst>
          </p:cNvPr>
          <p:cNvSpPr/>
          <p:nvPr/>
        </p:nvSpPr>
        <p:spPr>
          <a:xfrm>
            <a:off x="0" y="0"/>
            <a:ext cx="7042935" cy="685800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B3849-3EFC-0CF2-4B67-060A9683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505" y="2517561"/>
            <a:ext cx="3997503" cy="1325563"/>
          </a:xfrm>
        </p:spPr>
        <p:txBody>
          <a:bodyPr/>
          <a:lstStyle/>
          <a:p>
            <a:r>
              <a:rPr lang="en-US" b="1" dirty="0">
                <a:solidFill>
                  <a:srgbClr val="CC3300"/>
                </a:solidFill>
              </a:rPr>
              <a:t>3. Recent developments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DC5AC-D01D-9742-72A6-42BD5B69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AAF73-7A71-EF4C-5625-E7E5D36D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Le daguerréotype ! | FUTURS ANTERIEURS">
            <a:extLst>
              <a:ext uri="{FF2B5EF4-FFF2-40B4-BE49-F238E27FC236}">
                <a16:creationId xmlns:a16="http://schemas.microsoft.com/office/drawing/2014/main" id="{D59A8D12-20F9-4021-7FE9-748A85C4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8" y="1277387"/>
            <a:ext cx="6407908" cy="45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4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436B48-77CB-64E8-47D7-1F5E4A0C4FCB}"/>
              </a:ext>
            </a:extLst>
          </p:cNvPr>
          <p:cNvSpPr/>
          <p:nvPr/>
        </p:nvSpPr>
        <p:spPr>
          <a:xfrm>
            <a:off x="0" y="3364787"/>
            <a:ext cx="12192000" cy="349321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74D67-39D1-54D1-2595-FF22EE1B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D919-90A3-E530-B794-B5F2BCFA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674"/>
            <a:ext cx="10194142" cy="15350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C3300"/>
                </a:solidFill>
              </a:rPr>
              <a:t>L. Heinrich and N. Simpson </a:t>
            </a:r>
            <a:r>
              <a:rPr lang="en-US" dirty="0">
                <a:solidFill>
                  <a:srgbClr val="00B050"/>
                </a:solidFill>
              </a:rPr>
              <a:t>[35] </a:t>
            </a:r>
            <a:r>
              <a:rPr lang="en-US" dirty="0"/>
              <a:t>took a similar approach to that of INFERNO, focusing on the p-value of a signal (or rather, its CLs value) resulting from a hypothesis test, to characterize the analysis sensitivity </a:t>
            </a:r>
          </a:p>
          <a:p>
            <a:pPr marL="0" indent="0">
              <a:buNone/>
            </a:pPr>
            <a:r>
              <a:rPr lang="en-US" dirty="0"/>
              <a:t>They also used a differentiable pipeline, working their way to find differentiable solutions to each step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DE4A5-0D76-235E-B3B6-99730C03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4FA6F-AEFA-341F-DC05-B9F82577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7E912-F3B7-C7CF-DA9F-7B7435F5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274" y="3466471"/>
            <a:ext cx="9551452" cy="33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B09610-49DA-B267-8591-C391F25401B3}"/>
              </a:ext>
            </a:extLst>
          </p:cNvPr>
          <p:cNvSpPr/>
          <p:nvPr/>
        </p:nvSpPr>
        <p:spPr>
          <a:xfrm>
            <a:off x="0" y="2938409"/>
            <a:ext cx="12192000" cy="391959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43B65-F296-FB2B-2488-621EEDCD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Neos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5E4D6-1141-3455-CECF-C051937C3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03" y="1780308"/>
            <a:ext cx="10816854" cy="9856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They study a 2D Gaussian S+B toy example, where B is affected by a systematic uncertainty affecting its mean. BCE, BCE with data augmentation, INFERNO, and Neos are compared on the metrics below.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EC408-DA1E-8666-4266-6EA43B5E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161ED-399B-2697-B8A2-C9EE3358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60" y="3037995"/>
            <a:ext cx="9781879" cy="374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1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F872-06C3-81FA-CF45-30528EB5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Neos: </a:t>
            </a:r>
            <a:r>
              <a:rPr lang="en-US" dirty="0" err="1"/>
              <a:t>Neoteros</a:t>
            </a:r>
            <a:r>
              <a:rPr lang="en-US" dirty="0"/>
              <a:t>, </a:t>
            </a:r>
            <a:r>
              <a:rPr lang="en-US" dirty="0" err="1"/>
              <a:t>Neotatos</a:t>
            </a:r>
            <a:r>
              <a:rPr lang="en-US" dirty="0"/>
              <a:t>, </a:t>
            </a:r>
            <a:r>
              <a:rPr lang="en-US" dirty="0" err="1"/>
              <a:t>Neoterotatos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4DC5E-0294-5ABE-006B-5F6B2667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433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Neos is in course of being tried in a Atlas analysis but there is nothing public yet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the meantime, Lukas H. continued along those lines with two recent preprints </a:t>
            </a:r>
            <a:r>
              <a:rPr lang="en-US" dirty="0">
                <a:solidFill>
                  <a:srgbClr val="00B050"/>
                </a:solidFill>
              </a:rPr>
              <a:t>[36,37]</a:t>
            </a:r>
            <a:r>
              <a:rPr lang="en-US" dirty="0"/>
              <a:t>:</a:t>
            </a:r>
            <a:endParaRPr lang="en-US" sz="2400" dirty="0"/>
          </a:p>
          <a:p>
            <a:pPr algn="l">
              <a:lnSpc>
                <a:spcPct val="120000"/>
              </a:lnSpc>
            </a:pPr>
            <a:r>
              <a:rPr lang="en-US" sz="2400" b="0" i="0" dirty="0">
                <a:solidFill>
                  <a:srgbClr val="1155CC"/>
                </a:solidFill>
                <a:effectLst/>
                <a:hlinkClick r:id="rId2"/>
              </a:rPr>
              <a:t>2203.13079</a:t>
            </a:r>
            <a:r>
              <a:rPr lang="en-US" sz="24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2400" b="0" i="0" dirty="0">
                <a:effectLst/>
              </a:rPr>
              <a:t>(“</a:t>
            </a:r>
            <a:r>
              <a:rPr lang="en-US" sz="2400" b="0" i="1" dirty="0">
                <a:effectLst/>
              </a:rPr>
              <a:t>Learning Optimal Test Statistics in the Presence of Nuisance Parameters</a:t>
            </a:r>
            <a:r>
              <a:rPr lang="en-US" sz="2400" b="0" i="0" dirty="0">
                <a:effectLst/>
              </a:rPr>
              <a:t>”)</a:t>
            </a:r>
          </a:p>
          <a:p>
            <a:pPr algn="l">
              <a:lnSpc>
                <a:spcPct val="120000"/>
              </a:lnSpc>
            </a:pPr>
            <a:r>
              <a:rPr lang="en-US" sz="2400" b="0" i="0" dirty="0">
                <a:solidFill>
                  <a:srgbClr val="1155CC"/>
                </a:solidFill>
                <a:effectLst/>
                <a:hlinkClick r:id="rId3"/>
              </a:rPr>
              <a:t>2306.12584</a:t>
            </a:r>
            <a:r>
              <a:rPr lang="en-US" sz="2400" dirty="0">
                <a:solidFill>
                  <a:srgbClr val="222222"/>
                </a:solidFill>
              </a:rPr>
              <a:t> </a:t>
            </a:r>
            <a:r>
              <a:rPr lang="en-US" sz="2400" dirty="0"/>
              <a:t>(“</a:t>
            </a:r>
            <a:r>
              <a:rPr lang="en-US" sz="2400" i="1" dirty="0"/>
              <a:t>Hierarchical Neural Simulation-Based Inference over Event Ensembles</a:t>
            </a:r>
            <a:r>
              <a:rPr lang="en-US" sz="2400" dirty="0"/>
              <a:t>”, with </a:t>
            </a:r>
            <a:r>
              <a:rPr lang="en-US" sz="2400" dirty="0" err="1"/>
              <a:t>S.Mishra</a:t>
            </a:r>
            <a:r>
              <a:rPr lang="en-US" sz="2400" dirty="0"/>
              <a:t>-Sharma, C. Pollard, P. </a:t>
            </a:r>
            <a:r>
              <a:rPr lang="en-US" sz="2400" dirty="0" err="1"/>
              <a:t>Windischhofer</a:t>
            </a:r>
            <a:r>
              <a:rPr lang="en-US" sz="2400" dirty="0"/>
              <a:t>) </a:t>
            </a:r>
          </a:p>
          <a:p>
            <a:pPr marL="0" indent="0" algn="l">
              <a:buNone/>
            </a:pPr>
            <a:endParaRPr lang="en-US" sz="2400" dirty="0"/>
          </a:p>
          <a:p>
            <a:pPr marL="0" indent="0" algn="l">
              <a:buNone/>
            </a:pPr>
            <a:r>
              <a:rPr lang="en-US" sz="2400" dirty="0"/>
              <a:t>No time to discuss these studies here, but the first in particular is quite relevant.</a:t>
            </a:r>
          </a:p>
          <a:p>
            <a:pPr marL="0" indent="0" algn="l">
              <a:buNone/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51170-FC9A-40ED-87E5-0467D163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7EE4E-B019-A009-7EA1-ACBBD4C92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125B-5F9A-2352-1F42-E8345C6F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392FE0-AAB1-1C60-84C4-5CFFE2282863}"/>
              </a:ext>
            </a:extLst>
          </p:cNvPr>
          <p:cNvSpPr/>
          <p:nvPr/>
        </p:nvSpPr>
        <p:spPr>
          <a:xfrm>
            <a:off x="3940139" y="-1"/>
            <a:ext cx="8251861" cy="685800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63329-6469-ED08-AE52-CCDEBD45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C1EF0-B7B9-1589-DCED-A28F8B3A9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005012"/>
            <a:ext cx="331256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Waldo </a:t>
            </a:r>
            <a:r>
              <a:rPr lang="en-US" dirty="0">
                <a:solidFill>
                  <a:srgbClr val="00B050"/>
                </a:solidFill>
              </a:rPr>
              <a:t>[38]</a:t>
            </a:r>
            <a:r>
              <a:rPr lang="en-US" dirty="0"/>
              <a:t> was discussed by Mikael </a:t>
            </a:r>
            <a:r>
              <a:rPr lang="en-US" dirty="0" err="1"/>
              <a:t>Kuusela</a:t>
            </a:r>
            <a:r>
              <a:rPr lang="en-US" dirty="0"/>
              <a:t> on Tuesday. </a:t>
            </a:r>
          </a:p>
          <a:p>
            <a:pPr marL="0" indent="0">
              <a:buNone/>
            </a:pPr>
            <a:r>
              <a:rPr lang="en-US" dirty="0"/>
              <a:t>It produces correct coverage for the parameter of interest </a:t>
            </a:r>
            <a:r>
              <a:rPr lang="en-US" dirty="0">
                <a:latin typeface="Symbol" panose="05050102010706020507" pitchFamily="18" charset="2"/>
              </a:rPr>
              <a:t>q</a:t>
            </a:r>
            <a:r>
              <a:rPr lang="en-US" dirty="0"/>
              <a:t>, given a trained algorithm that cooks up the conditional mean and covariance, E[</a:t>
            </a:r>
            <a:r>
              <a:rPr lang="en-US" dirty="0" err="1">
                <a:latin typeface="Symbol" panose="05050102010706020507" pitchFamily="18" charset="2"/>
              </a:rPr>
              <a:t>q|</a:t>
            </a:r>
            <a:r>
              <a:rPr lang="en-US" dirty="0" err="1"/>
              <a:t>D</a:t>
            </a:r>
            <a:r>
              <a:rPr lang="en-US" dirty="0"/>
              <a:t>] and V[</a:t>
            </a:r>
            <a:r>
              <a:rPr lang="en-US" dirty="0" err="1">
                <a:latin typeface="Symbol" panose="05050102010706020507" pitchFamily="18" charset="2"/>
              </a:rPr>
              <a:t>q|</a:t>
            </a:r>
            <a:r>
              <a:rPr lang="en-US" dirty="0" err="1"/>
              <a:t>D</a:t>
            </a:r>
            <a:r>
              <a:rPr lang="en-US" dirty="0"/>
              <a:t>] of the </a:t>
            </a:r>
            <a:r>
              <a:rPr lang="en-US" dirty="0" err="1"/>
              <a:t>PoI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294D3-FB5E-F6BB-B8E4-2F573FD8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8D174-BB97-D8F2-0786-E7D3083C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88659-139F-B0EC-3284-00EFA4F7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E6A1C-3B4E-112A-F8A4-0EF679B3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79305"/>
            <a:ext cx="8023261" cy="3297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20B2-04D0-B834-22DD-645549020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81283"/>
            <a:ext cx="8033696" cy="32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80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5AE96F-210B-C2CB-934E-5B099F1B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773" y="1839664"/>
            <a:ext cx="5743293" cy="4925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10E0B-FCF6-8AD7-415F-C29ED4E9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recent application of Waldo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E0D5D-58A5-1598-416F-D27DABBCD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69" y="2106792"/>
            <a:ext cx="5393932" cy="3505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ML-powered DM searches with TPC</a:t>
            </a:r>
          </a:p>
          <a:p>
            <a:pPr marL="0" indent="0">
              <a:buNone/>
            </a:pPr>
            <a:r>
              <a:rPr lang="en-US" dirty="0"/>
              <a:t>Primary objective: veto electron recoils backgrounds without sacrificing acceptance to nuclear recoils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27EA8-9801-A7E9-17F9-61E47CF3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4005A-C038-B708-B28E-5FBA579C23D4}"/>
              </a:ext>
            </a:extLst>
          </p:cNvPr>
          <p:cNvSpPr txBox="1"/>
          <p:nvPr/>
        </p:nvSpPr>
        <p:spPr>
          <a:xfrm>
            <a:off x="389988" y="5241394"/>
            <a:ext cx="5502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3300"/>
                </a:solidFill>
              </a:rPr>
              <a:t>Material by Andre </a:t>
            </a:r>
            <a:r>
              <a:rPr lang="en-US" dirty="0" err="1">
                <a:solidFill>
                  <a:srgbClr val="CC3300"/>
                </a:solidFill>
              </a:rPr>
              <a:t>Scaffidi</a:t>
            </a:r>
            <a:r>
              <a:rPr lang="en-US" dirty="0">
                <a:solidFill>
                  <a:srgbClr val="CC3300"/>
                </a:solidFill>
              </a:rPr>
              <a:t> and Roberto Trotta (unpublished yet)</a:t>
            </a:r>
          </a:p>
          <a:p>
            <a:endParaRPr lang="en-US" dirty="0">
              <a:solidFill>
                <a:srgbClr val="CC3300"/>
              </a:solidFill>
            </a:endParaRPr>
          </a:p>
          <a:p>
            <a:r>
              <a:rPr lang="en-US" dirty="0">
                <a:solidFill>
                  <a:srgbClr val="CC3300"/>
                </a:solidFill>
              </a:rPr>
              <a:t>See ALPACA workshop at ECT, Nov 20-24 2023</a:t>
            </a:r>
          </a:p>
          <a:p>
            <a:r>
              <a:rPr lang="en-US" dirty="0">
                <a:solidFill>
                  <a:srgbClr val="CC3300"/>
                </a:solidFill>
              </a:rPr>
              <a:t>https://indico.ectstar.eu/event/184/</a:t>
            </a:r>
          </a:p>
        </p:txBody>
      </p:sp>
    </p:spTree>
    <p:extLst>
      <p:ext uri="{BB962C8B-B14F-4D97-AF65-F5344CB8AC3E}">
        <p14:creationId xmlns:p14="http://schemas.microsoft.com/office/powerpoint/2010/main" val="994065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7A1D31-62A5-8C76-7370-9FD7ED4D41E7}"/>
              </a:ext>
            </a:extLst>
          </p:cNvPr>
          <p:cNvSpPr/>
          <p:nvPr/>
        </p:nvSpPr>
        <p:spPr>
          <a:xfrm>
            <a:off x="0" y="3575407"/>
            <a:ext cx="12192000" cy="328259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CF114-84E3-C934-4007-F747C33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 learns recoil energy…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6B0EA-41DA-84A2-84D0-C02688EC6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86" y="1728137"/>
            <a:ext cx="11311135" cy="17735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Using SBI NN classifier, may avoid cutting NR events to reject ER. They do that with a CNN on an ensemble of WIMP masses (bypassing M nuisance in classification step), but then they also need the recoil energy to have sensitivity to M</a:t>
            </a:r>
          </a:p>
          <a:p>
            <a:pPr marL="0" indent="0">
              <a:buNone/>
            </a:pPr>
            <a:r>
              <a:rPr lang="en-US" dirty="0"/>
              <a:t>As WIMPS manifest through counting + spectral distribution, they try to learn the spectral distribution with a variational autoencoder trained on EB.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F7221-768E-4C5F-9270-CF692BEB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8C68-C752-2CCE-4746-091E4DDE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8EDD6-8830-21F4-958C-4F50825AC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1" y="4082780"/>
            <a:ext cx="6490819" cy="231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DCA0AD-CA48-8A03-F6DC-F2BB8D5B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390" y="3686943"/>
            <a:ext cx="5386831" cy="310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2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911032-F92A-F237-EE3C-28E9E03A8C5A}"/>
              </a:ext>
            </a:extLst>
          </p:cNvPr>
          <p:cNvSpPr/>
          <p:nvPr/>
        </p:nvSpPr>
        <p:spPr>
          <a:xfrm>
            <a:off x="3524036" y="0"/>
            <a:ext cx="8667964" cy="685800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56D8-A33D-6AF7-B56E-3A0F1721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49" y="748533"/>
            <a:ext cx="3100555" cy="56078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They finally </a:t>
            </a:r>
            <a:r>
              <a:rPr lang="en-US" dirty="0">
                <a:solidFill>
                  <a:srgbClr val="00B0F0"/>
                </a:solidFill>
              </a:rPr>
              <a:t>use Waldo </a:t>
            </a:r>
            <a:r>
              <a:rPr lang="en-US" dirty="0"/>
              <a:t>to obtain correct coverage for their estimated recoil energy distributions, obtained from masked auto-regressive flows: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1) estimate posterior with MAF</a:t>
            </a:r>
          </a:p>
          <a:p>
            <a:pPr marL="0" indent="0">
              <a:buNone/>
            </a:pPr>
            <a:r>
              <a:rPr lang="en-US" dirty="0"/>
              <a:t>2) Extract Waldo test statistic using amortized posterior</a:t>
            </a:r>
          </a:p>
          <a:p>
            <a:pPr marL="0" indent="0">
              <a:buNone/>
            </a:pPr>
            <a:r>
              <a:rPr lang="en-US" dirty="0"/>
              <a:t>3) Obtain CI with correct coverage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Works like a charm!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059C-6028-175E-57FD-63B20439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473955-0CEA-8C8A-7907-4BEFE0F0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432" y="327179"/>
            <a:ext cx="8156640" cy="62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92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74E8-EB52-E4CB-58CB-D88975ED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2" y="136525"/>
            <a:ext cx="6489759" cy="1846447"/>
          </a:xfrm>
        </p:spPr>
        <p:txBody>
          <a:bodyPr>
            <a:normAutofit fontScale="90000"/>
          </a:bodyPr>
          <a:lstStyle/>
          <a:p>
            <a:r>
              <a:rPr lang="en-US" dirty="0"/>
              <a:t>Ensuring correct confidence sets in classification under nuisances: the case of SWGO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8089C-FA48-EE9C-DFDF-D3720142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43" y="2699360"/>
            <a:ext cx="596238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 paper just accepted by </a:t>
            </a:r>
            <a:r>
              <a:rPr lang="en-US" dirty="0" err="1"/>
              <a:t>NeurIPS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[39]</a:t>
            </a:r>
            <a:r>
              <a:rPr lang="en-US" dirty="0"/>
              <a:t>, with a subset of the authors of Waldo we discuss how to ensure correct confidence sets for gamma/hadron separation when</a:t>
            </a:r>
          </a:p>
          <a:p>
            <a:pPr marL="0" indent="0">
              <a:buNone/>
            </a:pPr>
            <a:r>
              <a:rPr lang="en-US" dirty="0"/>
              <a:t>- the </a:t>
            </a:r>
            <a:r>
              <a:rPr lang="en-US" dirty="0">
                <a:solidFill>
                  <a:srgbClr val="0070C0"/>
                </a:solidFill>
              </a:rPr>
              <a:t>priors are not known</a:t>
            </a:r>
          </a:p>
          <a:p>
            <a:pPr marL="0" indent="0">
              <a:buNone/>
            </a:pPr>
            <a:r>
              <a:rPr lang="en-US" dirty="0"/>
              <a:t>- a </a:t>
            </a:r>
            <a:r>
              <a:rPr lang="en-US" dirty="0">
                <a:solidFill>
                  <a:srgbClr val="0070C0"/>
                </a:solidFill>
              </a:rPr>
              <a:t>nuisance parameter </a:t>
            </a:r>
            <a:r>
              <a:rPr lang="en-US" dirty="0"/>
              <a:t>(shower energy) </a:t>
            </a:r>
            <a:r>
              <a:rPr lang="en-US" dirty="0">
                <a:solidFill>
                  <a:srgbClr val="0070C0"/>
                </a:solidFill>
              </a:rPr>
              <a:t>affects the observed 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7EAE8-75B9-1D20-27B9-E60B66E5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26324-E58A-20D3-C606-591144CD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1CE7BA-FD0C-BED4-8498-E11AB72F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0"/>
            <a:ext cx="5786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54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6E0D-04B9-A92C-8310-B7446663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SWGO and high-energy gamma rays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4891E-8AE6-D334-B1B2-248DDD68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9D88-7FC3-58F5-BC20-BB06DB57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682F1-E2F8-F6A9-3E2A-6E81199E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2" descr="https://www.swgo.org/SWGOWiki/lib/exe/fetch.php?media=wiki:swgo_imagesmain_rw.png">
            <a:extLst>
              <a:ext uri="{FF2B5EF4-FFF2-40B4-BE49-F238E27FC236}">
                <a16:creationId xmlns:a16="http://schemas.microsoft.com/office/drawing/2014/main" id="{30C042B8-17E4-D46D-E126-7489498D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85" y="1554535"/>
            <a:ext cx="7183369" cy="52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ack hole jets can act as particle accelerators in distant galaxies |  Astronomy.com">
            <a:extLst>
              <a:ext uri="{FF2B5EF4-FFF2-40B4-BE49-F238E27FC236}">
                <a16:creationId xmlns:a16="http://schemas.microsoft.com/office/drawing/2014/main" id="{42757FB4-B00F-213E-13D2-F4F55706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3" y="3615960"/>
            <a:ext cx="4432239" cy="316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4CB583-52E8-A04A-EA85-317CB129649B}"/>
              </a:ext>
            </a:extLst>
          </p:cNvPr>
          <p:cNvSpPr txBox="1"/>
          <p:nvPr/>
        </p:nvSpPr>
        <p:spPr>
          <a:xfrm>
            <a:off x="671965" y="1490008"/>
            <a:ext cx="3498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SWGO (Southern Wide-field Gamma Observatory)</a:t>
            </a:r>
          </a:p>
          <a:p>
            <a:r>
              <a:rPr lang="en-US" sz="2400" dirty="0"/>
              <a:t>will detect ultra-high-energy gamma rays from</a:t>
            </a:r>
          </a:p>
          <a:p>
            <a:r>
              <a:rPr lang="en-US" sz="2400" dirty="0"/>
              <a:t>astrophysical sources</a:t>
            </a:r>
          </a:p>
        </p:txBody>
      </p:sp>
    </p:spTree>
    <p:extLst>
      <p:ext uri="{BB962C8B-B14F-4D97-AF65-F5344CB8AC3E}">
        <p14:creationId xmlns:p14="http://schemas.microsoft.com/office/powerpoint/2010/main" val="38917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97EE4-37C5-369C-C0DE-9D3D08807045}"/>
              </a:ext>
            </a:extLst>
          </p:cNvPr>
          <p:cNvSpPr/>
          <p:nvPr/>
        </p:nvSpPr>
        <p:spPr>
          <a:xfrm>
            <a:off x="-1" y="0"/>
            <a:ext cx="3852809" cy="68580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9799" y="680271"/>
            <a:ext cx="7742983" cy="604120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dirty="0"/>
              <a:t>1</a:t>
            </a:r>
            <a:r>
              <a:rPr lang="en-US" sz="1800" dirty="0"/>
              <a:t>. Problem statement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Nuisance parameters in statistical inference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What we want: sufficient statistic summaries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A toy example to clarify what the problem is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2. A summary of topics covered elsewhere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Nuisance-parametrized models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Feature decorrelation, penalized methods, and adversary losses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Mass taggers compared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Inference-aware approaches: </a:t>
            </a:r>
            <a:r>
              <a:rPr lang="en-US" sz="1800" dirty="0">
                <a:solidFill>
                  <a:srgbClr val="CC3300"/>
                </a:solidFill>
              </a:rPr>
              <a:t>INFERNO </a:t>
            </a:r>
            <a:r>
              <a:rPr lang="en-US" sz="1800" dirty="0"/>
              <a:t>et al.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3. Recent developments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</a:t>
            </a:r>
            <a:r>
              <a:rPr lang="en-US" sz="1800" dirty="0">
                <a:solidFill>
                  <a:srgbClr val="CC3300"/>
                </a:solidFill>
              </a:rPr>
              <a:t>Application of INFERNO </a:t>
            </a:r>
            <a:r>
              <a:rPr lang="en-US" sz="1800" dirty="0"/>
              <a:t>to a real CMS analysis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Neos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 One recent application of </a:t>
            </a:r>
            <a:r>
              <a:rPr lang="en-US" sz="1800" dirty="0">
                <a:solidFill>
                  <a:srgbClr val="CC3300"/>
                </a:solidFill>
              </a:rPr>
              <a:t>Waldo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	-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CC3300"/>
                </a:solidFill>
              </a:rPr>
              <a:t>Classification under prior shift in atmospheric shower classification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4. Bonus track: where this all leads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5. Instead of a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0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C9FF-FFDC-47E4-C0A5-204F684F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34" y="136525"/>
            <a:ext cx="3291486" cy="1876218"/>
          </a:xfrm>
        </p:spPr>
        <p:txBody>
          <a:bodyPr/>
          <a:lstStyle/>
          <a:p>
            <a:r>
              <a:rPr lang="en-US" dirty="0"/>
              <a:t>How showers look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E6ED1-53FD-7B1C-C24F-E45B914E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24" y="2187574"/>
            <a:ext cx="264981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Showers from gamma and protons overall look quite similar on the ground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Muon content and distribution are among the few distinguishing features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AB844-FDD8-4268-603A-A317F67E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E2990-737D-7399-0D33-82D3718F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FFF566-046C-C76E-AEE5-23CAD7CF1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396" y="9894"/>
            <a:ext cx="8512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6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27E3-1DFB-2DDC-5CAC-09DD3A07B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90" y="136525"/>
            <a:ext cx="11146820" cy="1325563"/>
          </a:xfrm>
        </p:spPr>
        <p:txBody>
          <a:bodyPr/>
          <a:lstStyle/>
          <a:p>
            <a:r>
              <a:rPr lang="en-US" dirty="0"/>
              <a:t>Systematics in the SWGO photon discrimination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01757-7929-CA60-3B4D-2F36EE55CA02}"/>
              </a:ext>
            </a:extLst>
          </p:cNvPr>
          <p:cNvSpPr txBox="1"/>
          <p:nvPr/>
        </p:nvSpPr>
        <p:spPr>
          <a:xfrm>
            <a:off x="774511" y="1684962"/>
            <a:ext cx="10642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have access to simulated data (with CORSIKA), so we can train a probabilistic classifier to predict </a:t>
            </a:r>
          </a:p>
          <a:p>
            <a:r>
              <a:rPr lang="en-US" sz="2000" dirty="0"/>
              <a:t>the class (photon or proton primary particle) given the collected hits: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FC881-59A5-437E-B1BF-C9128B949A98}"/>
              </a:ext>
            </a:extLst>
          </p:cNvPr>
          <p:cNvSpPr txBox="1"/>
          <p:nvPr/>
        </p:nvSpPr>
        <p:spPr>
          <a:xfrm>
            <a:off x="781821" y="4869950"/>
            <a:ext cx="106760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However, we are in a situation when </a:t>
            </a:r>
            <a:r>
              <a:rPr lang="en-US" sz="2000" dirty="0">
                <a:solidFill>
                  <a:srgbClr val="CC3300"/>
                </a:solidFill>
              </a:rPr>
              <a:t>we do not know the true prior distributions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AND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CC3300"/>
                </a:solidFill>
              </a:rPr>
              <a:t>prior </a:t>
            </a:r>
          </a:p>
          <a:p>
            <a:r>
              <a:rPr lang="en-US" sz="2000" dirty="0">
                <a:solidFill>
                  <a:srgbClr val="CC3300"/>
                </a:solidFill>
              </a:rPr>
              <a:t>depends on the unknown nuisance</a:t>
            </a:r>
            <a:r>
              <a:rPr lang="en-US" sz="2000" dirty="0"/>
              <a:t> (shower energy, in the considered setup).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Simulated data can only be generated from a “guessed” prior r</a:t>
            </a:r>
            <a:r>
              <a:rPr lang="en-US" sz="2000" dirty="0">
                <a:latin typeface="Symbol" panose="05050102010706020507" pitchFamily="18" charset="2"/>
                <a:sym typeface="Wingdings" panose="05000000000000000000" pitchFamily="2" charset="2"/>
              </a:rPr>
              <a:t>(</a:t>
            </a:r>
            <a:r>
              <a:rPr lang="en-US" sz="2000" dirty="0" err="1">
                <a:latin typeface="Symbol" panose="05050102010706020507" pitchFamily="18" charset="2"/>
                <a:sym typeface="Wingdings" panose="05000000000000000000" pitchFamily="2" charset="2"/>
              </a:rPr>
              <a:t>m,n</a:t>
            </a:r>
            <a:r>
              <a:rPr lang="en-US" sz="2000" dirty="0">
                <a:latin typeface="Symbol" panose="05050102010706020507" pitchFamily="18" charset="2"/>
                <a:sym typeface="Wingdings" panose="05000000000000000000" pitchFamily="2" charset="2"/>
              </a:rPr>
              <a:t>)</a:t>
            </a:r>
            <a:r>
              <a:rPr lang="en-US" sz="2000" dirty="0">
                <a:sym typeface="Wingdings" panose="05000000000000000000" pitchFamily="2" charset="2"/>
              </a:rPr>
              <a:t> that may not be the true one </a:t>
            </a:r>
          </a:p>
          <a:p>
            <a:r>
              <a:rPr lang="en-US" sz="2000" dirty="0">
                <a:sym typeface="Wingdings" panose="05000000000000000000" pitchFamily="2" charset="2"/>
              </a:rPr>
              <a:t>	(prior probability shift, PPS)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3FF1F6-14E9-B65F-77C2-E3545C1A5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97" y="2792310"/>
            <a:ext cx="7524805" cy="17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72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1902-3917-EE4D-AF4B-814F8D73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under systematic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82674-67AE-2BBD-32A8-A2E409488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If we guess the prior and obtain a class probability with a classifier, we encounter </a:t>
            </a:r>
            <a:r>
              <a:rPr lang="en-US" dirty="0">
                <a:solidFill>
                  <a:srgbClr val="CC3300"/>
                </a:solidFill>
              </a:rPr>
              <a:t>two issues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Even if perfectly estimated, P’ will give biased measures of uncertainty.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D5CA6-CF0E-189F-D3C1-223256EE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ABB97-4105-B29C-9DA0-4E5D7AC8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4FDC5-F576-186F-B412-97F6FE6E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2E0790-25E9-6D2C-6400-A2B212ABA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31" y="2823891"/>
            <a:ext cx="8593937" cy="25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81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229E-EAB2-8D08-E59C-7BA0E7F6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56626-E6C0-A34F-3CEA-C0C61D72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4" y="1678243"/>
            <a:ext cx="11931446" cy="45307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To obtain reliably</a:t>
            </a:r>
          </a:p>
          <a:p>
            <a:pPr marL="0" indent="0">
              <a:buNone/>
            </a:pPr>
            <a:r>
              <a:rPr lang="en-US" dirty="0"/>
              <a:t>	inference on the class, </a:t>
            </a:r>
          </a:p>
          <a:p>
            <a:pPr marL="0" indent="0">
              <a:buNone/>
            </a:pPr>
            <a:r>
              <a:rPr lang="en-US" dirty="0"/>
              <a:t>	robust to uncertainty</a:t>
            </a:r>
          </a:p>
          <a:p>
            <a:pPr marL="0" indent="0">
              <a:buNone/>
            </a:pPr>
            <a:r>
              <a:rPr lang="en-US" dirty="0"/>
              <a:t>we follow this procedure: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produces </a:t>
            </a:r>
            <a:r>
              <a:rPr lang="en-US" dirty="0">
                <a:solidFill>
                  <a:srgbClr val="0070C0"/>
                </a:solidFill>
              </a:rPr>
              <a:t>valid confidence sets </a:t>
            </a:r>
            <a:r>
              <a:rPr lang="en-US" dirty="0"/>
              <a:t>for class prediction (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 given X) </a:t>
            </a:r>
            <a:r>
              <a:rPr lang="en-US" dirty="0">
                <a:solidFill>
                  <a:srgbClr val="CC3300"/>
                </a:solidFill>
              </a:rPr>
              <a:t>regardless of nuisance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FCDDD-3201-C7BF-D238-7E319457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8A000-834C-E0AF-4AE7-FC04A1CD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9179B5-22F1-3CD9-A5C5-1D0934C58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91" y="3288509"/>
            <a:ext cx="9867972" cy="20288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C0C08F-7A78-AF2C-E616-DA5E5EB58F0E}"/>
              </a:ext>
            </a:extLst>
          </p:cNvPr>
          <p:cNvSpPr/>
          <p:nvPr/>
        </p:nvSpPr>
        <p:spPr>
          <a:xfrm>
            <a:off x="-1" y="6061587"/>
            <a:ext cx="12192001" cy="7964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method evaluates ROC curves across the whole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39131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36C4-9F3C-B6BD-9A7E-309204FC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82"/>
            <a:ext cx="10515600" cy="1325563"/>
          </a:xfrm>
        </p:spPr>
        <p:txBody>
          <a:bodyPr/>
          <a:lstStyle/>
          <a:p>
            <a:r>
              <a:rPr lang="en-US" dirty="0"/>
              <a:t>Test statistics for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and 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46980-001F-C704-221F-0C4BA76A5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AAB3B-7C23-BE9F-8662-BD7BF8F8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B130A-6429-9DFD-AA78-23230351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7835-A53D-2495-7996-878B4D6B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F86D78-E058-4AA1-6F64-7D5DCC97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87177"/>
            <a:ext cx="10515601" cy="5370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87474-F4D2-942A-35B0-BC3D150572BC}"/>
              </a:ext>
            </a:extLst>
          </p:cNvPr>
          <p:cNvSpPr txBox="1"/>
          <p:nvPr/>
        </p:nvSpPr>
        <p:spPr>
          <a:xfrm>
            <a:off x="7846820" y="2819815"/>
            <a:ext cx="3099182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estimate directly from a </a:t>
            </a:r>
          </a:p>
          <a:p>
            <a:r>
              <a:rPr lang="en-US" dirty="0">
                <a:solidFill>
                  <a:schemeClr val="bg1"/>
                </a:solidFill>
              </a:rPr>
              <a:t>pre-trained classifier – no need</a:t>
            </a:r>
          </a:p>
          <a:p>
            <a:r>
              <a:rPr lang="en-US" dirty="0">
                <a:solidFill>
                  <a:schemeClr val="bg1"/>
                </a:solidFill>
              </a:rPr>
              <a:t>to learn the LR of X given </a:t>
            </a:r>
            <a:r>
              <a:rPr lang="en-US" dirty="0" err="1">
                <a:solidFill>
                  <a:schemeClr val="bg1"/>
                </a:solidFill>
                <a:latin typeface="Symbol" panose="05050102010706020507" pitchFamily="18" charset="2"/>
              </a:rPr>
              <a:t>m,n</a:t>
            </a:r>
            <a:endParaRPr lang="en-US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E0F89-FFFB-B4CA-41CD-100AE6AF12AD}"/>
              </a:ext>
            </a:extLst>
          </p:cNvPr>
          <p:cNvCxnSpPr/>
          <p:nvPr/>
        </p:nvCxnSpPr>
        <p:spPr>
          <a:xfrm flipH="1">
            <a:off x="7219506" y="3272170"/>
            <a:ext cx="627313" cy="3136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54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2EA2-3F2D-E0C1-A2DF-0046165ED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FFC1F-85CE-6812-C7B5-03ACC73C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48" y="1692726"/>
            <a:ext cx="108762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 can estimate the rejection probability for the TS using a </a:t>
            </a:r>
            <a:r>
              <a:rPr lang="en-US" sz="2400" dirty="0">
                <a:solidFill>
                  <a:srgbClr val="0070C0"/>
                </a:solidFill>
              </a:rPr>
              <a:t>monotonic Neural network</a:t>
            </a:r>
            <a:r>
              <a:rPr lang="en-US" sz="2400" dirty="0"/>
              <a:t>. Noting that for class </a:t>
            </a:r>
            <a:r>
              <a:rPr lang="en-US" sz="2400" dirty="0">
                <a:latin typeface="Symbol" panose="05050102010706020507" pitchFamily="18" charset="2"/>
              </a:rPr>
              <a:t>m </a:t>
            </a:r>
            <a:r>
              <a:rPr lang="en-US" sz="2400" dirty="0"/>
              <a:t>and nuisance </a:t>
            </a:r>
            <a:r>
              <a:rPr lang="en-US" sz="2400" dirty="0">
                <a:latin typeface="Symbol" panose="05050102010706020507" pitchFamily="18" charset="2"/>
              </a:rPr>
              <a:t>n </a:t>
            </a:r>
            <a:r>
              <a:rPr lang="en-US" sz="2400" dirty="0"/>
              <a:t>the rejection probability for cutoff C is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we define FPR (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-25000" dirty="0">
                <a:latin typeface="Symbol" panose="05050102010706020507" pitchFamily="18" charset="2"/>
              </a:rPr>
              <a:t>0</a:t>
            </a:r>
            <a:r>
              <a:rPr lang="en-US" sz="2400" dirty="0">
                <a:latin typeface="Symbol" panose="05050102010706020507" pitchFamily="18" charset="2"/>
              </a:rPr>
              <a:t>=0)</a:t>
            </a:r>
            <a:r>
              <a:rPr lang="en-US" sz="2400" dirty="0"/>
              <a:t>, TPR (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-25000" dirty="0">
                <a:latin typeface="Symbol" panose="05050102010706020507" pitchFamily="18" charset="2"/>
              </a:rPr>
              <a:t>0</a:t>
            </a:r>
            <a:r>
              <a:rPr lang="en-US" sz="2400" dirty="0">
                <a:latin typeface="Symbol" panose="05050102010706020507" pitchFamily="18" charset="2"/>
              </a:rPr>
              <a:t>=1)</a:t>
            </a:r>
            <a:r>
              <a:rPr lang="en-US" sz="2400" dirty="0"/>
              <a:t> as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and estimate them: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FA1D06-476D-05E4-F4D3-B7D8DCF1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584933"/>
            <a:ext cx="7422166" cy="557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954E2-1A14-0969-6EA8-C4C86F002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11" y="3341920"/>
            <a:ext cx="6011056" cy="564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10F428-3CD3-816F-2994-14F768EEF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68" y="4904967"/>
            <a:ext cx="10099799" cy="15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7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6D7A07-F3E9-5BDD-1D70-14B41C77C46F}"/>
              </a:ext>
            </a:extLst>
          </p:cNvPr>
          <p:cNvSpPr/>
          <p:nvPr/>
        </p:nvSpPr>
        <p:spPr>
          <a:xfrm>
            <a:off x="2599362" y="0"/>
            <a:ext cx="9592638" cy="685800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F2C3B-969E-8C8E-FE67-653C03E09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8" y="2604891"/>
            <a:ext cx="2444393" cy="1325563"/>
          </a:xfrm>
        </p:spPr>
        <p:txBody>
          <a:bodyPr/>
          <a:lstStyle/>
          <a:p>
            <a:r>
              <a:rPr lang="en-US" dirty="0"/>
              <a:t>Tweaking the ROCs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A57E1-9AC0-44B9-79CA-CFF4B3FA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8743B-57BB-CE55-C185-1BF059D2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362" y="844048"/>
            <a:ext cx="9592638" cy="51699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0B72F1-BC66-FC67-3195-EA6540C7C71D}"/>
              </a:ext>
            </a:extLst>
          </p:cNvPr>
          <p:cNvSpPr/>
          <p:nvPr/>
        </p:nvSpPr>
        <p:spPr>
          <a:xfrm>
            <a:off x="4173794" y="4670323"/>
            <a:ext cx="412954" cy="2261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DFCD94-BC16-5C52-878E-7C6661825B4A}"/>
              </a:ext>
            </a:extLst>
          </p:cNvPr>
          <p:cNvSpPr txBox="1"/>
          <p:nvPr/>
        </p:nvSpPr>
        <p:spPr>
          <a:xfrm>
            <a:off x="4124431" y="4542201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52F95C-9654-37D0-EC7E-8F5BF94B6449}"/>
              </a:ext>
            </a:extLst>
          </p:cNvPr>
          <p:cNvCxnSpPr/>
          <p:nvPr/>
        </p:nvCxnSpPr>
        <p:spPr>
          <a:xfrm>
            <a:off x="3942735" y="5147187"/>
            <a:ext cx="708905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732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926C-3C16-1CEC-F19F-4D0A626B2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U</a:t>
            </a:r>
            <a:r>
              <a:rPr lang="en-US" dirty="0"/>
              <a:t>niform FPR control across nuisance space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5AA21-9BE3-D6CB-59E1-87FE7B8C7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806CF-694C-EB70-2931-D135DDDA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52" y="1620437"/>
            <a:ext cx="9642296" cy="52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1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2B4573-D2E5-0B92-45B5-00AAC42BEEB9}"/>
              </a:ext>
            </a:extLst>
          </p:cNvPr>
          <p:cNvSpPr/>
          <p:nvPr/>
        </p:nvSpPr>
        <p:spPr>
          <a:xfrm>
            <a:off x="4981352" y="0"/>
            <a:ext cx="7210647" cy="685800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EAFEF-2833-5000-C78E-225ED4CA54B4}"/>
              </a:ext>
            </a:extLst>
          </p:cNvPr>
          <p:cNvSpPr txBox="1"/>
          <p:nvPr/>
        </p:nvSpPr>
        <p:spPr>
          <a:xfrm>
            <a:off x="391277" y="2561620"/>
            <a:ext cx="434552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set-based classifier partitions the space of the base classifier output based on CL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A5649-6ADF-884A-F9AC-F3A6F413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894" y="253483"/>
            <a:ext cx="6627003" cy="63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66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4E97-E681-345A-2FCD-9F160DDE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of calibration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304B-73FE-D1B1-F18F-A0AE20DE1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07" y="2426598"/>
            <a:ext cx="2951244" cy="44314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CDF produced by the </a:t>
            </a:r>
            <a:r>
              <a:rPr lang="en-US" dirty="0">
                <a:solidFill>
                  <a:schemeClr val="accent2"/>
                </a:solidFill>
              </a:rPr>
              <a:t>calibrated approach </a:t>
            </a:r>
            <a:r>
              <a:rPr lang="en-US" dirty="0"/>
              <a:t>matches much better the “theoretical” one (which assumes flat nuisance not affecting TPR,FPR)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see that FPR, TPR do depend on nuisance, especially for gamma showers (top row)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6CC6B-0009-105B-33A6-F583AAF72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BBD8B-20B4-B0BE-373D-0E847C3C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39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1D9830-1D27-3ABC-9C5C-BD229728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636" y="2455237"/>
            <a:ext cx="8658288" cy="4314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87B48-AA8A-2DF4-12B0-0829EB7A5A3E}"/>
              </a:ext>
            </a:extLst>
          </p:cNvPr>
          <p:cNvSpPr txBox="1"/>
          <p:nvPr/>
        </p:nvSpPr>
        <p:spPr>
          <a:xfrm>
            <a:off x="307956" y="1863371"/>
            <a:ext cx="110458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marginal power function </a:t>
            </a:r>
            <a:r>
              <a:rPr lang="en-US" sz="2400" dirty="0"/>
              <a:t>(averaging over energy) fails to reproduce the CDF values.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C3300"/>
                </a:solidFill>
                <a:latin typeface="+mn-lt"/>
              </a:rPr>
              <a:t>1. 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408" y="1745870"/>
            <a:ext cx="11270511" cy="47740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Supervised classifiers can be used to construct low-dimensional </a:t>
            </a:r>
            <a:r>
              <a:rPr lang="en-US" dirty="0">
                <a:solidFill>
                  <a:srgbClr val="CC3300"/>
                </a:solidFill>
              </a:rPr>
              <a:t>summary statistics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CC33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C3300"/>
                </a:solidFill>
              </a:rPr>
              <a:t>carry out statistical inference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on </a:t>
            </a:r>
            <a:r>
              <a:rPr lang="en-US" dirty="0">
                <a:solidFill>
                  <a:srgbClr val="0070C0"/>
                </a:solidFill>
              </a:rPr>
              <a:t>parameters of interest </a:t>
            </a: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The compression is informed by simulated observations produced by a forward model (MC), whose fidelity is limited by </a:t>
            </a:r>
            <a:r>
              <a:rPr lang="en-US" dirty="0">
                <a:solidFill>
                  <a:srgbClr val="CC3300"/>
                </a:solidFill>
              </a:rPr>
              <a:t>known </a:t>
            </a:r>
            <a:r>
              <a:rPr lang="en-US" dirty="0"/>
              <a:t>factors:</a:t>
            </a:r>
          </a:p>
          <a:p>
            <a:pPr lvl="1"/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limitations</a:t>
            </a:r>
            <a:r>
              <a:rPr lang="en-US" dirty="0"/>
              <a:t> in the model (e.g. “NLO accuracy”)</a:t>
            </a:r>
          </a:p>
          <a:p>
            <a:pPr lvl="1"/>
            <a:r>
              <a:rPr lang="en-US" dirty="0"/>
              <a:t>Imprecise simulation of the detector response (calibration constants, etc.)</a:t>
            </a:r>
          </a:p>
          <a:p>
            <a:pPr lvl="1"/>
            <a:r>
              <a:rPr lang="en-US" dirty="0"/>
              <a:t>Uncertainty in fundamental parameters (top mass, </a:t>
            </a:r>
            <a:r>
              <a:rPr lang="el-GR" dirty="0"/>
              <a:t>α, </a:t>
            </a:r>
            <a:r>
              <a:rPr lang="en-US" dirty="0"/>
              <a:t>sin </a:t>
            </a:r>
            <a:r>
              <a:rPr lang="el-GR" dirty="0"/>
              <a:t>θ</a:t>
            </a:r>
            <a:r>
              <a:rPr lang="it-IT" baseline="-25000" dirty="0"/>
              <a:t>W</a:t>
            </a:r>
            <a:r>
              <a:rPr lang="el-GR" dirty="0"/>
              <a:t> ...)</a:t>
            </a:r>
            <a:endParaRPr lang="en-US" dirty="0"/>
          </a:p>
          <a:p>
            <a:pPr lvl="1"/>
            <a:r>
              <a:rPr lang="en-US" dirty="0"/>
              <a:t>Finiteness of available data samples (e.g. due to CPU limitations)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above are “known unknowns”: typical </a:t>
            </a:r>
            <a:r>
              <a:rPr lang="en-US" b="1" dirty="0"/>
              <a:t>nuisance parameters </a:t>
            </a:r>
            <a:r>
              <a:rPr lang="en-US" dirty="0"/>
              <a:t>relevant to our measurement goals</a:t>
            </a:r>
          </a:p>
          <a:p>
            <a:pPr marL="0" indent="0">
              <a:buNone/>
            </a:pPr>
            <a:r>
              <a:rPr lang="en-US" dirty="0"/>
              <a:t>	Note - our models can also be affected by other </a:t>
            </a:r>
            <a:r>
              <a:rPr lang="en-US" dirty="0">
                <a:solidFill>
                  <a:srgbClr val="CC3300"/>
                </a:solidFill>
              </a:rPr>
              <a:t>unknown </a:t>
            </a:r>
            <a:r>
              <a:rPr lang="en-US" dirty="0"/>
              <a:t>factors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we have no way to assess their impact </a:t>
            </a:r>
            <a:r>
              <a:rPr lang="en-US" i="1" dirty="0"/>
              <a:t>a priori </a:t>
            </a:r>
            <a:r>
              <a:rPr lang="en-US" dirty="0"/>
              <a:t>(but see Gordon’s talk)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ym typeface="Wingdings" panose="05000000000000000000" pitchFamily="2" charset="2"/>
              </a:rPr>
              <a:t> o</a:t>
            </a:r>
            <a:r>
              <a:rPr lang="en-US" dirty="0"/>
              <a:t>ne further component outside our reach is the </a:t>
            </a:r>
            <a:r>
              <a:rPr lang="en-US" dirty="0">
                <a:solidFill>
                  <a:srgbClr val="CC3300"/>
                </a:solidFill>
              </a:rPr>
              <a:t>error of the third kind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6D49C-F759-375B-3C60-4EE7A00E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4E21-F1ED-5BB4-9B00-284224254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C3300"/>
                </a:solidFill>
              </a:rPr>
              <a:t>4. Bonus Track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54E82-194D-8A43-869B-3AF43F0D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1242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Since we discussed SWGO, I could not help adding to this talk a short description of what kept me busy recently – an end-to-end model of that experiment</a:t>
            </a:r>
            <a:r>
              <a:rPr lang="en-US" dirty="0">
                <a:solidFill>
                  <a:srgbClr val="00B050"/>
                </a:solidFill>
              </a:rPr>
              <a:t>[40]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Goal: </a:t>
            </a:r>
            <a:r>
              <a:rPr lang="en-US" dirty="0">
                <a:solidFill>
                  <a:srgbClr val="CC3300"/>
                </a:solidFill>
              </a:rPr>
              <a:t>optimize the layout of O(6000) Cherenkov tanks </a:t>
            </a:r>
            <a:r>
              <a:rPr lang="en-US" dirty="0"/>
              <a:t>on the ground, for maximum sensitivity to gamma fluxes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E7B-E31B-254C-2499-3BD765BA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79753-121E-2384-76B9-561D79FD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92B0C-439C-FC2D-9B5C-CD1EDE11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752" y="-3250"/>
            <a:ext cx="7110248" cy="68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89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573078"/>
            <a:ext cx="5257800" cy="3783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/>
              <a:t>Several</a:t>
            </a:r>
            <a:r>
              <a:rPr lang="it-IT" dirty="0"/>
              <a:t> layouts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for SWGO. </a:t>
            </a: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/>
              <a:t>Reasonable</a:t>
            </a:r>
            <a:r>
              <a:rPr lang="it-IT" dirty="0"/>
              <a:t> </a:t>
            </a:r>
            <a:r>
              <a:rPr lang="it-IT" dirty="0" err="1"/>
              <a:t>choices</a:t>
            </a:r>
            <a:r>
              <a:rPr lang="it-IT" dirty="0"/>
              <a:t>, sharing the idea of a dense core and sparse </a:t>
            </a:r>
            <a:r>
              <a:rPr lang="it-IT" dirty="0" err="1"/>
              <a:t>periphery</a:t>
            </a:r>
            <a:endParaRPr lang="it-IT" dirty="0"/>
          </a:p>
          <a:p>
            <a:pPr marL="0" indent="0">
              <a:buNone/>
            </a:pPr>
            <a:r>
              <a:rPr lang="it-IT" b="1" dirty="0" err="1">
                <a:solidFill>
                  <a:srgbClr val="0070C0"/>
                </a:solidFill>
              </a:rPr>
              <a:t>Which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among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these</a:t>
            </a:r>
            <a:r>
              <a:rPr lang="it-IT" b="1" dirty="0">
                <a:solidFill>
                  <a:srgbClr val="0070C0"/>
                </a:solidFill>
              </a:rPr>
              <a:t> 13 </a:t>
            </a:r>
            <a:r>
              <a:rPr lang="it-IT" dirty="0" err="1"/>
              <a:t>is</a:t>
            </a:r>
            <a:r>
              <a:rPr lang="it-IT" dirty="0"/>
              <a:t> the best layout (in </a:t>
            </a:r>
            <a:r>
              <a:rPr lang="it-IT" dirty="0" err="1"/>
              <a:t>terms</a:t>
            </a:r>
            <a:r>
              <a:rPr lang="it-IT" dirty="0"/>
              <a:t> of science output per </a:t>
            </a:r>
            <a:r>
              <a:rPr lang="it-IT" dirty="0" err="1"/>
              <a:t>invested</a:t>
            </a:r>
            <a:r>
              <a:rPr lang="it-IT" dirty="0"/>
              <a:t> $) ?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The </a:t>
            </a:r>
            <a:r>
              <a:rPr lang="it-IT" b="1" dirty="0" err="1"/>
              <a:t>Question</a:t>
            </a:r>
            <a:endParaRPr lang="it-IT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488" y="3053501"/>
            <a:ext cx="2473845" cy="2455209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1BDCAEF-F0E5-85B3-77DB-854F1ACF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ALPACA workshop, Trento Nov 20-24 2023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928B987-1E59-FF85-1042-7613C325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41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9D8353-7C05-C0CC-06E1-A51525D0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29" y="1027906"/>
            <a:ext cx="5455408" cy="49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78619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dirty="0"/>
                  <a:t>Recipe: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dirty="0"/>
                  <a:t>Simulate </a:t>
                </a:r>
                <a:r>
                  <a:rPr lang="it-IT" dirty="0" err="1"/>
                  <a:t>showers</a:t>
                </a:r>
                <a:r>
                  <a:rPr lang="it-IT" dirty="0"/>
                  <a:t> in 13 </a:t>
                </a:r>
                <a:r>
                  <a:rPr lang="it-IT" dirty="0" err="1"/>
                  <a:t>given</a:t>
                </a:r>
                <a:r>
                  <a:rPr lang="it-IT" dirty="0"/>
                  <a:t> </a:t>
                </a:r>
                <a:r>
                  <a:rPr lang="it-IT" dirty="0" err="1"/>
                  <a:t>configurations</a:t>
                </a:r>
                <a:endParaRPr lang="it-IT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dirty="0" err="1"/>
                  <a:t>Endow</a:t>
                </a:r>
                <a:r>
                  <a:rPr lang="it-IT" dirty="0"/>
                  <a:t> </a:t>
                </a:r>
                <a:r>
                  <a:rPr lang="it-IT" dirty="0" err="1"/>
                  <a:t>ourselves</a:t>
                </a:r>
                <a:r>
                  <a:rPr lang="it-IT" dirty="0"/>
                  <a:t> with accurate model of best </a:t>
                </a:r>
                <a:r>
                  <a:rPr lang="it-IT" dirty="0" err="1"/>
                  <a:t>achievable</a:t>
                </a:r>
                <a:r>
                  <a:rPr lang="it-IT" dirty="0"/>
                  <a:t> </a:t>
                </a:r>
                <a:r>
                  <a:rPr lang="it-IT" dirty="0" err="1"/>
                  <a:t>inference</a:t>
                </a:r>
                <a:r>
                  <a:rPr lang="it-IT" dirty="0"/>
                  <a:t> </a:t>
                </a:r>
                <a:r>
                  <a:rPr lang="it-IT" dirty="0" err="1"/>
                  <a:t>extraction</a:t>
                </a:r>
                <a:endParaRPr lang="it-IT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b="1" dirty="0" err="1">
                    <a:solidFill>
                      <a:srgbClr val="0070C0"/>
                    </a:solidFill>
                  </a:rPr>
                  <a:t>Agree</a:t>
                </a:r>
                <a:r>
                  <a:rPr lang="it-IT" b="1" dirty="0">
                    <a:solidFill>
                      <a:srgbClr val="0070C0"/>
                    </a:solidFill>
                  </a:rPr>
                  <a:t> </a:t>
                </a:r>
                <a:r>
                  <a:rPr lang="it-IT" dirty="0">
                    <a:solidFill>
                      <a:srgbClr val="0070C0"/>
                    </a:solidFill>
                  </a:rPr>
                  <a:t>on a Utility </a:t>
                </a:r>
                <a:r>
                  <a:rPr lang="it-IT" dirty="0" err="1">
                    <a:solidFill>
                      <a:srgbClr val="0070C0"/>
                    </a:solidFill>
                  </a:rPr>
                  <a:t>function</a:t>
                </a:r>
                <a:r>
                  <a:rPr lang="it-IT" dirty="0">
                    <a:solidFill>
                      <a:srgbClr val="0070C0"/>
                    </a:solidFill>
                  </a:rPr>
                  <a:t> </a:t>
                </a:r>
                <a:r>
                  <a:rPr lang="it-IT" dirty="0"/>
                  <a:t>- e.g., weights </a:t>
                </a:r>
                <a:r>
                  <a:rPr lang="it-IT" dirty="0" err="1"/>
                  <a:t>w</a:t>
                </a:r>
                <a:r>
                  <a:rPr lang="it-IT" baseline="-25000" dirty="0" err="1"/>
                  <a:t>E</a:t>
                </a:r>
                <a:r>
                  <a:rPr lang="it-IT" dirty="0"/>
                  <a:t> of </a:t>
                </a:r>
              </a:p>
              <a:p>
                <a:pPr marL="0" indent="0">
                  <a:buNone/>
                </a:pPr>
                <a:r>
                  <a:rPr lang="it-IT" dirty="0"/>
                  <a:t>							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C33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it-IT" b="0" i="1" smtClean="0">
                        <a:solidFill>
                          <a:srgbClr val="CC33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t-IT" b="0" i="1" smtClean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b="0" i="1" smtClean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 smtClean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rgbClr val="CC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rgbClr val="CC33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CC33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e>
                    </m:nary>
                    <m:f>
                      <m:fPr>
                        <m:ctrlPr>
                          <a:rPr lang="it-IT" b="0" i="1" smtClean="0">
                            <a:solidFill>
                              <a:srgbClr val="CC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0" i="0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CC33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rgbClr val="CC3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0" smtClean="0">
                                    <a:solidFill>
                                      <a:srgbClr val="CC3300"/>
                                    </a:solidFill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CC33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endParaRPr lang="it-IT" b="0" dirty="0">
                  <a:solidFill>
                    <a:schemeClr val="bg1"/>
                  </a:solidFill>
                </a:endParaRPr>
              </a:p>
              <a:p>
                <a:pPr>
                  <a:buFont typeface="Wingdings" panose="05000000000000000000" pitchFamily="2" charset="2"/>
                  <a:buChar char="à"/>
                </a:pP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Get</a:t>
                </a:r>
                <a:r>
                  <a:rPr lang="it-IT" dirty="0">
                    <a:solidFill>
                      <a:schemeClr val="tx1"/>
                    </a:solidFill>
                  </a:rPr>
                  <a:t> 13 </a:t>
                </a:r>
                <a:r>
                  <a:rPr lang="it-IT" dirty="0" err="1">
                    <a:solidFill>
                      <a:schemeClr val="tx1"/>
                    </a:solidFill>
                  </a:rPr>
                  <a:t>estimates</a:t>
                </a:r>
                <a:r>
                  <a:rPr lang="it-IT" dirty="0">
                    <a:solidFill>
                      <a:schemeClr val="tx1"/>
                    </a:solidFill>
                  </a:rPr>
                  <a:t> of energy-</a:t>
                </a:r>
                <a:r>
                  <a:rPr lang="it-IT" dirty="0" err="1">
                    <a:solidFill>
                      <a:schemeClr val="tx1"/>
                    </a:solidFill>
                  </a:rPr>
                  <a:t>integrated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precision</a:t>
                </a:r>
                <a:r>
                  <a:rPr lang="it-IT" dirty="0">
                    <a:solidFill>
                      <a:schemeClr val="tx1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, </a:t>
                </a:r>
                <a:r>
                  <a:rPr lang="it-IT" dirty="0" err="1">
                    <a:solidFill>
                      <a:schemeClr val="tx1"/>
                    </a:solidFill>
                  </a:rPr>
                  <a:t>modulated</a:t>
                </a:r>
                <a:r>
                  <a:rPr lang="it-IT" dirty="0">
                    <a:solidFill>
                      <a:schemeClr val="tx1"/>
                    </a:solidFill>
                  </a:rPr>
                  <a:t> by </a:t>
                </a:r>
                <a:r>
                  <a:rPr lang="it-IT" dirty="0" err="1">
                    <a:solidFill>
                      <a:schemeClr val="tx1"/>
                    </a:solidFill>
                  </a:rPr>
                  <a:t>scientific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value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786190"/>
              </a:xfrm>
              <a:blipFill>
                <a:blip r:embed="rId2"/>
                <a:stretch>
                  <a:fillRect l="-1217" t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The </a:t>
            </a:r>
            <a:r>
              <a:rPr lang="it-IT" b="1" dirty="0" err="1"/>
              <a:t>Question</a:t>
            </a:r>
            <a:r>
              <a:rPr lang="it-IT" b="1" dirty="0"/>
              <a:t> and a </a:t>
            </a:r>
            <a:r>
              <a:rPr lang="it-IT" b="1" dirty="0" err="1"/>
              <a:t>Possible</a:t>
            </a:r>
            <a:r>
              <a:rPr lang="it-IT" b="1" dirty="0"/>
              <a:t> </a:t>
            </a:r>
            <a:r>
              <a:rPr lang="it-IT" b="1" dirty="0" err="1"/>
              <a:t>Answer</a:t>
            </a:r>
            <a:endParaRPr lang="it-IT" b="1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42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2C6D17E-EE44-5182-6328-BEBEC707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ALPACA workshop, Trento Nov 20-24 2023</a:t>
            </a:r>
          </a:p>
        </p:txBody>
      </p:sp>
    </p:spTree>
    <p:extLst>
      <p:ext uri="{BB962C8B-B14F-4D97-AF65-F5344CB8AC3E}">
        <p14:creationId xmlns:p14="http://schemas.microsoft.com/office/powerpoint/2010/main" val="2105309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A36C4F-0D97-7F24-29DF-03CD06A37311}"/>
              </a:ext>
            </a:extLst>
          </p:cNvPr>
          <p:cNvSpPr/>
          <p:nvPr/>
        </p:nvSpPr>
        <p:spPr>
          <a:xfrm rot="3288208">
            <a:off x="8591662" y="1857756"/>
            <a:ext cx="2666544" cy="3273496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>
              <a:rot lat="2400000" lon="84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759910"/>
            <a:ext cx="6344030" cy="45964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principled</a:t>
            </a:r>
            <a:r>
              <a:rPr lang="it-IT" dirty="0"/>
              <a:t>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solidFill>
                  <a:srgbClr val="CC3300"/>
                </a:solidFill>
              </a:rPr>
              <a:t>«WHAT </a:t>
            </a:r>
            <a:r>
              <a:rPr lang="it-IT" dirty="0" err="1">
                <a:solidFill>
                  <a:srgbClr val="CC3300"/>
                </a:solidFill>
              </a:rPr>
              <a:t>is</a:t>
            </a:r>
            <a:r>
              <a:rPr lang="it-IT" dirty="0">
                <a:solidFill>
                  <a:srgbClr val="CC3300"/>
                </a:solidFill>
              </a:rPr>
              <a:t> the best </a:t>
            </a:r>
            <a:r>
              <a:rPr lang="it-IT" dirty="0" err="1">
                <a:solidFill>
                  <a:srgbClr val="CC3300"/>
                </a:solidFill>
              </a:rPr>
              <a:t>possible</a:t>
            </a:r>
            <a:r>
              <a:rPr lang="it-IT" dirty="0">
                <a:solidFill>
                  <a:srgbClr val="CC3300"/>
                </a:solidFill>
              </a:rPr>
              <a:t> layout </a:t>
            </a:r>
            <a:r>
              <a:rPr lang="it-IT" dirty="0" err="1">
                <a:solidFill>
                  <a:srgbClr val="CC3300"/>
                </a:solidFill>
              </a:rPr>
              <a:t>given</a:t>
            </a:r>
            <a:r>
              <a:rPr lang="it-IT" dirty="0">
                <a:solidFill>
                  <a:srgbClr val="CC3300"/>
                </a:solidFill>
              </a:rPr>
              <a:t> X detectors?»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on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dirty="0" err="1"/>
              <a:t>league</a:t>
            </a:r>
            <a:r>
              <a:rPr lang="it-IT" dirty="0"/>
              <a:t> – </a:t>
            </a:r>
            <a:r>
              <a:rPr lang="it-IT" dirty="0" err="1">
                <a:solidFill>
                  <a:srgbClr val="0070C0"/>
                </a:solidFill>
              </a:rPr>
              <a:t>it</a:t>
            </a:r>
            <a:r>
              <a:rPr lang="it-IT" dirty="0">
                <a:solidFill>
                  <a:srgbClr val="0070C0"/>
                </a:solidFill>
              </a:rPr>
              <a:t> demands the </a:t>
            </a:r>
            <a:r>
              <a:rPr lang="it-IT" dirty="0" err="1">
                <a:solidFill>
                  <a:srgbClr val="0070C0"/>
                </a:solidFill>
              </a:rPr>
              <a:t>sorting</a:t>
            </a:r>
            <a:r>
              <a:rPr lang="it-IT" dirty="0">
                <a:solidFill>
                  <a:srgbClr val="0070C0"/>
                </a:solidFill>
              </a:rPr>
              <a:t> out of  </a:t>
            </a:r>
            <a:r>
              <a:rPr lang="it-IT" b="1" dirty="0">
                <a:solidFill>
                  <a:srgbClr val="0070C0"/>
                </a:solidFill>
              </a:rPr>
              <a:t>R</a:t>
            </a:r>
            <a:r>
              <a:rPr lang="it-IT" baseline="30000" dirty="0">
                <a:solidFill>
                  <a:srgbClr val="0070C0"/>
                </a:solidFill>
              </a:rPr>
              <a:t>2X-3 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choices</a:t>
            </a:r>
            <a:r>
              <a:rPr lang="it-IT" dirty="0">
                <a:solidFill>
                  <a:srgbClr val="0070C0"/>
                </a:solidFill>
              </a:rPr>
              <a:t>, </a:t>
            </a:r>
            <a:r>
              <a:rPr lang="it-IT" dirty="0" err="1">
                <a:solidFill>
                  <a:srgbClr val="0070C0"/>
                </a:solidFill>
              </a:rPr>
              <a:t>not</a:t>
            </a:r>
            <a:r>
              <a:rPr lang="it-IT" dirty="0">
                <a:solidFill>
                  <a:srgbClr val="0070C0"/>
                </a:solidFill>
              </a:rPr>
              <a:t> 13!</a:t>
            </a:r>
            <a:r>
              <a:rPr lang="it-IT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/>
              <a:t>The </a:t>
            </a:r>
            <a:r>
              <a:rPr lang="it-IT" dirty="0" err="1"/>
              <a:t>question</a:t>
            </a:r>
            <a:r>
              <a:rPr lang="it-IT" dirty="0"/>
              <a:t> can NOT be </a:t>
            </a:r>
            <a:r>
              <a:rPr lang="it-IT" dirty="0" err="1"/>
              <a:t>answered</a:t>
            </a:r>
            <a:r>
              <a:rPr lang="it-IT" dirty="0"/>
              <a:t> by the </a:t>
            </a:r>
            <a:r>
              <a:rPr lang="it-IT" dirty="0" err="1"/>
              <a:t>above</a:t>
            </a:r>
            <a:r>
              <a:rPr lang="it-IT" dirty="0"/>
              <a:t> discrete-sampling technique.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dirty="0">
                <a:sym typeface="Wingdings" panose="05000000000000000000" pitchFamily="2" charset="2"/>
              </a:rPr>
              <a:t>	 </a:t>
            </a:r>
            <a:r>
              <a:rPr lang="it-IT" dirty="0" err="1">
                <a:sym typeface="Wingdings" panose="05000000000000000000" pitchFamily="2" charset="2"/>
              </a:rPr>
              <a:t>We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need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something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better</a:t>
            </a:r>
            <a:r>
              <a:rPr lang="it-IT" dirty="0">
                <a:sym typeface="Wingdings" panose="05000000000000000000" pitchFamily="2" charset="2"/>
              </a:rPr>
              <a:t>! 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The </a:t>
            </a:r>
            <a:r>
              <a:rPr lang="it-IT" b="1" dirty="0" err="1"/>
              <a:t>Principled</a:t>
            </a:r>
            <a:r>
              <a:rPr lang="it-IT" b="1" dirty="0"/>
              <a:t> </a:t>
            </a:r>
            <a:r>
              <a:rPr lang="it-IT" b="1" dirty="0" err="1"/>
              <a:t>Question</a:t>
            </a:r>
            <a:endParaRPr lang="it-IT" b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928B987-1E59-FF85-1042-7613C325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43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C32410-9EA7-C34A-DF75-0E33541BFC40}"/>
              </a:ext>
            </a:extLst>
          </p:cNvPr>
          <p:cNvCxnSpPr>
            <a:cxnSpLocks/>
          </p:cNvCxnSpPr>
          <p:nvPr/>
        </p:nvCxnSpPr>
        <p:spPr>
          <a:xfrm>
            <a:off x="9670285" y="3684122"/>
            <a:ext cx="891360" cy="4403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92C2B3-F26F-2C5A-0A4B-6D4C9A2F1791}"/>
              </a:ext>
            </a:extLst>
          </p:cNvPr>
          <p:cNvCxnSpPr>
            <a:cxnSpLocks/>
          </p:cNvCxnSpPr>
          <p:nvPr/>
        </p:nvCxnSpPr>
        <p:spPr>
          <a:xfrm flipH="1">
            <a:off x="9011857" y="3589142"/>
            <a:ext cx="744661" cy="5202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ylinder 14">
            <a:extLst>
              <a:ext uri="{FF2B5EF4-FFF2-40B4-BE49-F238E27FC236}">
                <a16:creationId xmlns:a16="http://schemas.microsoft.com/office/drawing/2014/main" id="{A8DA1141-D0A0-4148-C87E-B1845BF5A932}"/>
              </a:ext>
            </a:extLst>
          </p:cNvPr>
          <p:cNvSpPr/>
          <p:nvPr/>
        </p:nvSpPr>
        <p:spPr>
          <a:xfrm>
            <a:off x="9422517" y="3259122"/>
            <a:ext cx="502417" cy="49739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17D727-D554-C316-404F-9A823C0229FE}"/>
              </a:ext>
            </a:extLst>
          </p:cNvPr>
          <p:cNvCxnSpPr>
            <a:cxnSpLocks/>
          </p:cNvCxnSpPr>
          <p:nvPr/>
        </p:nvCxnSpPr>
        <p:spPr>
          <a:xfrm flipV="1">
            <a:off x="10900376" y="3097193"/>
            <a:ext cx="406549" cy="2577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416AC5-2217-B17F-19AD-495AF670662D}"/>
              </a:ext>
            </a:extLst>
          </p:cNvPr>
          <p:cNvCxnSpPr>
            <a:cxnSpLocks/>
          </p:cNvCxnSpPr>
          <p:nvPr/>
        </p:nvCxnSpPr>
        <p:spPr>
          <a:xfrm flipH="1" flipV="1">
            <a:off x="9756518" y="2888896"/>
            <a:ext cx="1054530" cy="5401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ylinder 15">
            <a:extLst>
              <a:ext uri="{FF2B5EF4-FFF2-40B4-BE49-F238E27FC236}">
                <a16:creationId xmlns:a16="http://schemas.microsoft.com/office/drawing/2014/main" id="{5531FDA7-6B0A-C73F-13B7-F1490D404382}"/>
              </a:ext>
            </a:extLst>
          </p:cNvPr>
          <p:cNvSpPr/>
          <p:nvPr/>
        </p:nvSpPr>
        <p:spPr>
          <a:xfrm>
            <a:off x="10495046" y="2977394"/>
            <a:ext cx="502417" cy="49739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46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apezoid 25">
            <a:extLst>
              <a:ext uri="{FF2B5EF4-FFF2-40B4-BE49-F238E27FC236}">
                <a16:creationId xmlns:a16="http://schemas.microsoft.com/office/drawing/2014/main" id="{8F37B81B-A6C5-05E7-F326-629DB947F770}"/>
              </a:ext>
            </a:extLst>
          </p:cNvPr>
          <p:cNvSpPr/>
          <p:nvPr/>
        </p:nvSpPr>
        <p:spPr>
          <a:xfrm>
            <a:off x="3800194" y="2098964"/>
            <a:ext cx="6307282" cy="3662795"/>
          </a:xfrm>
          <a:prstGeom prst="trapezoid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65276-C041-0E13-309F-47D64C56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ALPACA workshop, Trento Nov 20-24 2023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44</a:t>
            </a:fld>
            <a:endParaRPr lang="en-US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B3CC69-6B58-CCD9-F3A6-FA04D7E2392E}"/>
              </a:ext>
            </a:extLst>
          </p:cNvPr>
          <p:cNvGrpSpPr/>
          <p:nvPr/>
        </p:nvGrpSpPr>
        <p:grpSpPr>
          <a:xfrm>
            <a:off x="4641559" y="2931606"/>
            <a:ext cx="4220249" cy="2276126"/>
            <a:chOff x="4641559" y="2931606"/>
            <a:chExt cx="4220249" cy="2276126"/>
          </a:xfrm>
        </p:grpSpPr>
        <p:sp>
          <p:nvSpPr>
            <p:cNvPr id="4" name="Cylinder 3">
              <a:extLst>
                <a:ext uri="{FF2B5EF4-FFF2-40B4-BE49-F238E27FC236}">
                  <a16:creationId xmlns:a16="http://schemas.microsoft.com/office/drawing/2014/main" id="{2B9DD956-958C-9CA2-68FE-8F19B27E9701}"/>
                </a:ext>
              </a:extLst>
            </p:cNvPr>
            <p:cNvSpPr/>
            <p:nvPr/>
          </p:nvSpPr>
          <p:spPr>
            <a:xfrm>
              <a:off x="5455708" y="2931606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CC9763ED-B735-4DCF-DAA5-166C5FFB3821}"/>
                </a:ext>
              </a:extLst>
            </p:cNvPr>
            <p:cNvSpPr/>
            <p:nvPr/>
          </p:nvSpPr>
          <p:spPr>
            <a:xfrm>
              <a:off x="5990058" y="360828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57E45A42-42EC-905A-2C29-49B77EE32499}"/>
                </a:ext>
              </a:extLst>
            </p:cNvPr>
            <p:cNvSpPr/>
            <p:nvPr/>
          </p:nvSpPr>
          <p:spPr>
            <a:xfrm>
              <a:off x="6736293" y="2972164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6F6B7CD9-003A-507D-C833-206D1AAB4F96}"/>
                </a:ext>
              </a:extLst>
            </p:cNvPr>
            <p:cNvSpPr/>
            <p:nvPr/>
          </p:nvSpPr>
          <p:spPr>
            <a:xfrm>
              <a:off x="7456252" y="4160076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E015ACA0-4147-8B39-881D-B61EEA20FDBB}"/>
                </a:ext>
              </a:extLst>
            </p:cNvPr>
            <p:cNvSpPr/>
            <p:nvPr/>
          </p:nvSpPr>
          <p:spPr>
            <a:xfrm>
              <a:off x="5143976" y="453319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354FC4D8-FC8B-8AD9-C43E-CAB783986060}"/>
                </a:ext>
              </a:extLst>
            </p:cNvPr>
            <p:cNvSpPr/>
            <p:nvPr/>
          </p:nvSpPr>
          <p:spPr>
            <a:xfrm>
              <a:off x="6119068" y="4304618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22E3C038-B3B1-8636-BB7C-3DC2D84C707E}"/>
                </a:ext>
              </a:extLst>
            </p:cNvPr>
            <p:cNvSpPr/>
            <p:nvPr/>
          </p:nvSpPr>
          <p:spPr>
            <a:xfrm>
              <a:off x="8359391" y="3545221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24EC6C3A-1CA5-9E5C-348A-7D76420BA661}"/>
                </a:ext>
              </a:extLst>
            </p:cNvPr>
            <p:cNvSpPr/>
            <p:nvPr/>
          </p:nvSpPr>
          <p:spPr>
            <a:xfrm>
              <a:off x="7541894" y="3361117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C55F2CBE-91F9-1667-694F-0890D442C916}"/>
                </a:ext>
              </a:extLst>
            </p:cNvPr>
            <p:cNvSpPr/>
            <p:nvPr/>
          </p:nvSpPr>
          <p:spPr>
            <a:xfrm>
              <a:off x="4641559" y="3545221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ylinder 19">
              <a:extLst>
                <a:ext uri="{FF2B5EF4-FFF2-40B4-BE49-F238E27FC236}">
                  <a16:creationId xmlns:a16="http://schemas.microsoft.com/office/drawing/2014/main" id="{743B4608-3B7D-4651-12A0-68165D9DE59D}"/>
                </a:ext>
              </a:extLst>
            </p:cNvPr>
            <p:cNvSpPr/>
            <p:nvPr/>
          </p:nvSpPr>
          <p:spPr>
            <a:xfrm>
              <a:off x="5338128" y="376355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D38D0C18-204B-BDFB-5685-1E29474016F5}"/>
                </a:ext>
              </a:extLst>
            </p:cNvPr>
            <p:cNvSpPr/>
            <p:nvPr/>
          </p:nvSpPr>
          <p:spPr>
            <a:xfrm>
              <a:off x="6953835" y="4710338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C5EFDA6B-A25A-4006-C2B3-2AAE0D28C195}"/>
                </a:ext>
              </a:extLst>
            </p:cNvPr>
            <p:cNvSpPr/>
            <p:nvPr/>
          </p:nvSpPr>
          <p:spPr>
            <a:xfrm>
              <a:off x="6759683" y="3792092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189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apezoid 32">
            <a:extLst>
              <a:ext uri="{FF2B5EF4-FFF2-40B4-BE49-F238E27FC236}">
                <a16:creationId xmlns:a16="http://schemas.microsoft.com/office/drawing/2014/main" id="{6C062364-58ED-5535-6EED-64B52859A98B}"/>
              </a:ext>
            </a:extLst>
          </p:cNvPr>
          <p:cNvSpPr/>
          <p:nvPr/>
        </p:nvSpPr>
        <p:spPr>
          <a:xfrm>
            <a:off x="3800194" y="2098964"/>
            <a:ext cx="6307282" cy="3662795"/>
          </a:xfrm>
          <a:prstGeom prst="trapezoid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7A35F-121A-0BE4-E59D-8FA34ADB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ALPACA workshop, Trento Nov 20-24 2023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45</a:t>
            </a:fld>
            <a:endParaRPr lang="en-US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0B7AD5-39C1-7C05-EE30-4BDD13E0536F}"/>
              </a:ext>
            </a:extLst>
          </p:cNvPr>
          <p:cNvGrpSpPr/>
          <p:nvPr/>
        </p:nvGrpSpPr>
        <p:grpSpPr>
          <a:xfrm>
            <a:off x="4641559" y="2931606"/>
            <a:ext cx="4220249" cy="2276126"/>
            <a:chOff x="4641559" y="2931606"/>
            <a:chExt cx="4220249" cy="2276126"/>
          </a:xfrm>
        </p:grpSpPr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F6DA661A-8F8C-6444-DDF9-AC2B20F9B732}"/>
                </a:ext>
              </a:extLst>
            </p:cNvPr>
            <p:cNvSpPr/>
            <p:nvPr/>
          </p:nvSpPr>
          <p:spPr>
            <a:xfrm>
              <a:off x="5455708" y="2931606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7F9B0BAB-BD76-8B15-1130-F32F43154FE5}"/>
                </a:ext>
              </a:extLst>
            </p:cNvPr>
            <p:cNvSpPr/>
            <p:nvPr/>
          </p:nvSpPr>
          <p:spPr>
            <a:xfrm>
              <a:off x="5990058" y="360828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518003B3-3F3F-144C-917F-C929FA6938A4}"/>
                </a:ext>
              </a:extLst>
            </p:cNvPr>
            <p:cNvSpPr/>
            <p:nvPr/>
          </p:nvSpPr>
          <p:spPr>
            <a:xfrm>
              <a:off x="6736293" y="2972164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A19B1026-1B6D-7A7E-9C9A-A3429E35B373}"/>
                </a:ext>
              </a:extLst>
            </p:cNvPr>
            <p:cNvSpPr/>
            <p:nvPr/>
          </p:nvSpPr>
          <p:spPr>
            <a:xfrm>
              <a:off x="7456252" y="4160076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D520BCA4-0A2A-97A7-3DBB-364A597984E3}"/>
                </a:ext>
              </a:extLst>
            </p:cNvPr>
            <p:cNvSpPr/>
            <p:nvPr/>
          </p:nvSpPr>
          <p:spPr>
            <a:xfrm>
              <a:off x="5143976" y="453319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C363001D-05C5-2E7B-A11A-5E34C87209F2}"/>
                </a:ext>
              </a:extLst>
            </p:cNvPr>
            <p:cNvSpPr/>
            <p:nvPr/>
          </p:nvSpPr>
          <p:spPr>
            <a:xfrm>
              <a:off x="6119068" y="4304618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5CEBB3E2-879D-39E6-9866-291C04E1BCFC}"/>
                </a:ext>
              </a:extLst>
            </p:cNvPr>
            <p:cNvSpPr/>
            <p:nvPr/>
          </p:nvSpPr>
          <p:spPr>
            <a:xfrm>
              <a:off x="8359391" y="3545221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ylinder 19">
              <a:extLst>
                <a:ext uri="{FF2B5EF4-FFF2-40B4-BE49-F238E27FC236}">
                  <a16:creationId xmlns:a16="http://schemas.microsoft.com/office/drawing/2014/main" id="{7980D865-0C39-A3A9-7F7B-19300C92FE38}"/>
                </a:ext>
              </a:extLst>
            </p:cNvPr>
            <p:cNvSpPr/>
            <p:nvPr/>
          </p:nvSpPr>
          <p:spPr>
            <a:xfrm>
              <a:off x="7541894" y="3361117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2ED1D81E-5F78-DE61-1DF6-17021503C76B}"/>
                </a:ext>
              </a:extLst>
            </p:cNvPr>
            <p:cNvSpPr/>
            <p:nvPr/>
          </p:nvSpPr>
          <p:spPr>
            <a:xfrm>
              <a:off x="4641559" y="3545221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59658889-9AB8-C1D7-951B-CE4AD6A0CEC4}"/>
                </a:ext>
              </a:extLst>
            </p:cNvPr>
            <p:cNvSpPr/>
            <p:nvPr/>
          </p:nvSpPr>
          <p:spPr>
            <a:xfrm>
              <a:off x="5338128" y="376355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86DCE33C-779A-E1A9-49D1-8D2BDA72D591}"/>
                </a:ext>
              </a:extLst>
            </p:cNvPr>
            <p:cNvSpPr/>
            <p:nvPr/>
          </p:nvSpPr>
          <p:spPr>
            <a:xfrm>
              <a:off x="6953835" y="4710338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CA29C087-7A0F-25A1-AD9F-31CFDB6A762B}"/>
                </a:ext>
              </a:extLst>
            </p:cNvPr>
            <p:cNvSpPr/>
            <p:nvPr/>
          </p:nvSpPr>
          <p:spPr>
            <a:xfrm>
              <a:off x="6759683" y="3792092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CB9D37B-D301-BFE1-B195-2D9A3EBBC8A9}"/>
              </a:ext>
            </a:extLst>
          </p:cNvPr>
          <p:cNvSpPr/>
          <p:nvPr/>
        </p:nvSpPr>
        <p:spPr>
          <a:xfrm rot="21440538">
            <a:off x="7230387" y="1505801"/>
            <a:ext cx="2258007" cy="197638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6276F675-69C6-D8B0-355E-2158F580D626}"/>
              </a:ext>
            </a:extLst>
          </p:cNvPr>
          <p:cNvSpPr/>
          <p:nvPr/>
        </p:nvSpPr>
        <p:spPr>
          <a:xfrm rot="1151153">
            <a:off x="5772598" y="1684250"/>
            <a:ext cx="1252652" cy="1510789"/>
          </a:xfrm>
          <a:prstGeom prst="downArrow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γ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741587CE-F095-F6F6-2E69-2617F477D25C}"/>
              </a:ext>
            </a:extLst>
          </p:cNvPr>
          <p:cNvSpPr/>
          <p:nvPr/>
        </p:nvSpPr>
        <p:spPr>
          <a:xfrm rot="19233196">
            <a:off x="3619868" y="1569085"/>
            <a:ext cx="1797543" cy="197638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E11703-C04B-777F-493E-5AA7448BD57B}"/>
              </a:ext>
            </a:extLst>
          </p:cNvPr>
          <p:cNvSpPr/>
          <p:nvPr/>
        </p:nvSpPr>
        <p:spPr>
          <a:xfrm>
            <a:off x="180870" y="221064"/>
            <a:ext cx="2316145" cy="17886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97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410B2012-94ED-CD18-2D6D-EDA2DAB4E084}"/>
              </a:ext>
            </a:extLst>
          </p:cNvPr>
          <p:cNvSpPr/>
          <p:nvPr/>
        </p:nvSpPr>
        <p:spPr>
          <a:xfrm>
            <a:off x="3800194" y="2098964"/>
            <a:ext cx="6307282" cy="3662795"/>
          </a:xfrm>
          <a:prstGeom prst="trapezoid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3EFD23-92C8-6A32-8113-9B879EA1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ALPACA workshop, Trento Nov 20-24 2023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46</a:t>
            </a:fld>
            <a:endParaRPr lang="en-US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0B7AD5-39C1-7C05-EE30-4BDD13E0536F}"/>
              </a:ext>
            </a:extLst>
          </p:cNvPr>
          <p:cNvGrpSpPr/>
          <p:nvPr/>
        </p:nvGrpSpPr>
        <p:grpSpPr>
          <a:xfrm>
            <a:off x="4641559" y="2931606"/>
            <a:ext cx="4220249" cy="2276126"/>
            <a:chOff x="4641559" y="2931606"/>
            <a:chExt cx="4220249" cy="2276126"/>
          </a:xfrm>
        </p:grpSpPr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F6DA661A-8F8C-6444-DDF9-AC2B20F9B732}"/>
                </a:ext>
              </a:extLst>
            </p:cNvPr>
            <p:cNvSpPr/>
            <p:nvPr/>
          </p:nvSpPr>
          <p:spPr>
            <a:xfrm>
              <a:off x="5455708" y="2931606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7F9B0BAB-BD76-8B15-1130-F32F43154FE5}"/>
                </a:ext>
              </a:extLst>
            </p:cNvPr>
            <p:cNvSpPr/>
            <p:nvPr/>
          </p:nvSpPr>
          <p:spPr>
            <a:xfrm>
              <a:off x="5990058" y="360828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518003B3-3F3F-144C-917F-C929FA6938A4}"/>
                </a:ext>
              </a:extLst>
            </p:cNvPr>
            <p:cNvSpPr/>
            <p:nvPr/>
          </p:nvSpPr>
          <p:spPr>
            <a:xfrm>
              <a:off x="6736293" y="2972164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A19B1026-1B6D-7A7E-9C9A-A3429E35B373}"/>
                </a:ext>
              </a:extLst>
            </p:cNvPr>
            <p:cNvSpPr/>
            <p:nvPr/>
          </p:nvSpPr>
          <p:spPr>
            <a:xfrm>
              <a:off x="7456252" y="4160076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D520BCA4-0A2A-97A7-3DBB-364A597984E3}"/>
                </a:ext>
              </a:extLst>
            </p:cNvPr>
            <p:cNvSpPr/>
            <p:nvPr/>
          </p:nvSpPr>
          <p:spPr>
            <a:xfrm>
              <a:off x="5143976" y="453319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C363001D-05C5-2E7B-A11A-5E34C87209F2}"/>
                </a:ext>
              </a:extLst>
            </p:cNvPr>
            <p:cNvSpPr/>
            <p:nvPr/>
          </p:nvSpPr>
          <p:spPr>
            <a:xfrm>
              <a:off x="6119068" y="4304618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5CEBB3E2-879D-39E6-9866-291C04E1BCFC}"/>
                </a:ext>
              </a:extLst>
            </p:cNvPr>
            <p:cNvSpPr/>
            <p:nvPr/>
          </p:nvSpPr>
          <p:spPr>
            <a:xfrm>
              <a:off x="8359391" y="3545221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ylinder 19">
              <a:extLst>
                <a:ext uri="{FF2B5EF4-FFF2-40B4-BE49-F238E27FC236}">
                  <a16:creationId xmlns:a16="http://schemas.microsoft.com/office/drawing/2014/main" id="{7980D865-0C39-A3A9-7F7B-19300C92FE38}"/>
                </a:ext>
              </a:extLst>
            </p:cNvPr>
            <p:cNvSpPr/>
            <p:nvPr/>
          </p:nvSpPr>
          <p:spPr>
            <a:xfrm>
              <a:off x="7541894" y="3361117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2ED1D81E-5F78-DE61-1DF6-17021503C76B}"/>
                </a:ext>
              </a:extLst>
            </p:cNvPr>
            <p:cNvSpPr/>
            <p:nvPr/>
          </p:nvSpPr>
          <p:spPr>
            <a:xfrm>
              <a:off x="4641559" y="3545221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59658889-9AB8-C1D7-951B-CE4AD6A0CEC4}"/>
                </a:ext>
              </a:extLst>
            </p:cNvPr>
            <p:cNvSpPr/>
            <p:nvPr/>
          </p:nvSpPr>
          <p:spPr>
            <a:xfrm>
              <a:off x="5338128" y="3763553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ylinder 24">
              <a:extLst>
                <a:ext uri="{FF2B5EF4-FFF2-40B4-BE49-F238E27FC236}">
                  <a16:creationId xmlns:a16="http://schemas.microsoft.com/office/drawing/2014/main" id="{86DCE33C-779A-E1A9-49D1-8D2BDA72D591}"/>
                </a:ext>
              </a:extLst>
            </p:cNvPr>
            <p:cNvSpPr/>
            <p:nvPr/>
          </p:nvSpPr>
          <p:spPr>
            <a:xfrm>
              <a:off x="6953835" y="4710338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CA29C087-7A0F-25A1-AD9F-31CFDB6A762B}"/>
                </a:ext>
              </a:extLst>
            </p:cNvPr>
            <p:cNvSpPr/>
            <p:nvPr/>
          </p:nvSpPr>
          <p:spPr>
            <a:xfrm>
              <a:off x="6759683" y="3792092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CB9D37B-D301-BFE1-B195-2D9A3EBBC8A9}"/>
              </a:ext>
            </a:extLst>
          </p:cNvPr>
          <p:cNvSpPr/>
          <p:nvPr/>
        </p:nvSpPr>
        <p:spPr>
          <a:xfrm rot="21440538">
            <a:off x="7230387" y="1505801"/>
            <a:ext cx="2258007" cy="1976389"/>
          </a:xfrm>
          <a:prstGeom prst="downArrow">
            <a:avLst/>
          </a:prstGeom>
          <a:solidFill>
            <a:srgbClr val="FFFF00">
              <a:alpha val="70000"/>
            </a:srgb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6276F675-69C6-D8B0-355E-2158F580D626}"/>
              </a:ext>
            </a:extLst>
          </p:cNvPr>
          <p:cNvSpPr/>
          <p:nvPr/>
        </p:nvSpPr>
        <p:spPr>
          <a:xfrm rot="1151153">
            <a:off x="5772598" y="1686452"/>
            <a:ext cx="1252652" cy="1510789"/>
          </a:xfrm>
          <a:prstGeom prst="downArrow">
            <a:avLst/>
          </a:prstGeom>
          <a:solidFill>
            <a:srgbClr val="92D050">
              <a:alpha val="70000"/>
            </a:srgb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</a:rPr>
              <a:t>γ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741587CE-F095-F6F6-2E69-2617F477D25C}"/>
              </a:ext>
            </a:extLst>
          </p:cNvPr>
          <p:cNvSpPr/>
          <p:nvPr/>
        </p:nvSpPr>
        <p:spPr>
          <a:xfrm rot="19233196">
            <a:off x="3619868" y="1569085"/>
            <a:ext cx="1797543" cy="1976389"/>
          </a:xfrm>
          <a:prstGeom prst="downArrow">
            <a:avLst/>
          </a:prstGeom>
          <a:solidFill>
            <a:srgbClr val="FFFF00">
              <a:alpha val="70000"/>
            </a:srgb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" name="Freccia a destra 23">
            <a:extLst>
              <a:ext uri="{FF2B5EF4-FFF2-40B4-BE49-F238E27FC236}">
                <a16:creationId xmlns:a16="http://schemas.microsoft.com/office/drawing/2014/main" id="{6A7DF2D4-F78B-E3BA-16B4-90297B2E5E82}"/>
              </a:ext>
            </a:extLst>
          </p:cNvPr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arrotondato 6">
            <a:extLst>
              <a:ext uri="{FF2B5EF4-FFF2-40B4-BE49-F238E27FC236}">
                <a16:creationId xmlns:a16="http://schemas.microsoft.com/office/drawing/2014/main" id="{7E00F35D-C9D1-1AE2-449F-2202BB62A9C3}"/>
              </a:ext>
            </a:extLst>
          </p:cNvPr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Reconstruct</a:t>
            </a:r>
            <a:r>
              <a:rPr lang="it-IT" dirty="0"/>
              <a:t> </a:t>
            </a:r>
            <a:r>
              <a:rPr lang="it-IT" dirty="0" err="1"/>
              <a:t>shower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el-GR" dirty="0"/>
              <a:t>ω </a:t>
            </a:r>
            <a:r>
              <a:rPr lang="it-IT" dirty="0"/>
              <a:t>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hypothesis</a:t>
            </a:r>
            <a:r>
              <a:rPr lang="it-IT" dirty="0"/>
              <a:t> by </a:t>
            </a:r>
            <a:r>
              <a:rPr lang="it-IT" dirty="0" err="1"/>
              <a:t>likelihood</a:t>
            </a:r>
            <a:r>
              <a:rPr lang="it-IT" dirty="0"/>
              <a:t> </a:t>
            </a:r>
            <a:r>
              <a:rPr lang="it-IT" dirty="0" err="1"/>
              <a:t>maximization</a:t>
            </a: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B9620-B4EA-2A1B-B9CB-47067D6BD963}"/>
              </a:ext>
            </a:extLst>
          </p:cNvPr>
          <p:cNvSpPr/>
          <p:nvPr/>
        </p:nvSpPr>
        <p:spPr>
          <a:xfrm>
            <a:off x="180870" y="246184"/>
            <a:ext cx="2316145" cy="38786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9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47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Reconstruct</a:t>
            </a:r>
            <a:r>
              <a:rPr lang="it-IT" dirty="0"/>
              <a:t> </a:t>
            </a:r>
            <a:r>
              <a:rPr lang="it-IT" dirty="0" err="1"/>
              <a:t>shower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el-GR" dirty="0"/>
              <a:t>ω </a:t>
            </a:r>
            <a:r>
              <a:rPr lang="it-IT" dirty="0"/>
              <a:t>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hypothesis</a:t>
            </a:r>
            <a:r>
              <a:rPr lang="it-IT" dirty="0"/>
              <a:t> by </a:t>
            </a:r>
            <a:r>
              <a:rPr lang="it-IT" dirty="0" err="1"/>
              <a:t>likelihood</a:t>
            </a:r>
            <a:r>
              <a:rPr lang="it-IT" dirty="0"/>
              <a:t> </a:t>
            </a:r>
            <a:r>
              <a:rPr lang="it-IT" dirty="0" err="1"/>
              <a:t>maximization</a:t>
            </a:r>
            <a:endParaRPr lang="it-IT" dirty="0"/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Derive log-</a:t>
            </a:r>
            <a:r>
              <a:rPr lang="it-IT" dirty="0" err="1"/>
              <a:t>likelihood</a:t>
            </a:r>
            <a:r>
              <a:rPr lang="it-IT" dirty="0"/>
              <a:t> ratio of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hypotheses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2C49F-DAEE-E3F1-649A-DC45E742E5BF}"/>
              </a:ext>
            </a:extLst>
          </p:cNvPr>
          <p:cNvSpPr txBox="1"/>
          <p:nvPr/>
        </p:nvSpPr>
        <p:spPr>
          <a:xfrm>
            <a:off x="4409090" y="2984938"/>
            <a:ext cx="497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baseline="-25000" dirty="0"/>
              <a:t>i</a:t>
            </a:r>
            <a:r>
              <a:rPr lang="en-US" sz="3200" dirty="0"/>
              <a:t> = log L</a:t>
            </a:r>
            <a:r>
              <a:rPr lang="el-GR" sz="3200" baseline="-25000" dirty="0"/>
              <a:t>γ</a:t>
            </a:r>
            <a:r>
              <a:rPr lang="en-US" sz="3200" baseline="30000" dirty="0" err="1"/>
              <a:t>max,i</a:t>
            </a:r>
            <a:r>
              <a:rPr lang="en-US" sz="3200" dirty="0"/>
              <a:t> – log </a:t>
            </a:r>
            <a:r>
              <a:rPr lang="en-US" sz="3200" dirty="0" err="1"/>
              <a:t>L</a:t>
            </a:r>
            <a:r>
              <a:rPr lang="en-US" sz="3200" baseline="-25000" dirty="0" err="1"/>
              <a:t>p</a:t>
            </a:r>
            <a:r>
              <a:rPr lang="en-US" sz="3200" baseline="30000" dirty="0" err="1"/>
              <a:t>max,i</a:t>
            </a:r>
            <a:r>
              <a:rPr lang="en-US" sz="3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237119-A5A3-E0A7-30D0-E5C0B25D08AE}"/>
              </a:ext>
            </a:extLst>
          </p:cNvPr>
          <p:cNvSpPr/>
          <p:nvPr/>
        </p:nvSpPr>
        <p:spPr>
          <a:xfrm>
            <a:off x="180871" y="228599"/>
            <a:ext cx="2286000" cy="44463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7F5A1A-A2A5-7057-B9FB-8B9861998C46}"/>
              </a:ext>
            </a:extLst>
          </p:cNvPr>
          <p:cNvSpPr/>
          <p:nvPr/>
        </p:nvSpPr>
        <p:spPr>
          <a:xfrm>
            <a:off x="41870" y="4651543"/>
            <a:ext cx="2205817" cy="20699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30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48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5561135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Reconstruct shower parameters </a:t>
            </a:r>
            <a:r>
              <a:rPr lang="el-GR"/>
              <a:t>ω </a:t>
            </a:r>
            <a:r>
              <a:rPr lang="it-IT"/>
              <a:t>in each hypothesis by likelihood maximization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Derive log-likelihood ratio of the two hypotheses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132634" y="5299198"/>
            <a:ext cx="2406891" cy="132763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PDFs of LLR for the gamma and proton hypotheses given current layout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894378-08A9-E785-F2D6-7D260B5FA78A}"/>
              </a:ext>
            </a:extLst>
          </p:cNvPr>
          <p:cNvCxnSpPr>
            <a:cxnSpLocks/>
          </p:cNvCxnSpPr>
          <p:nvPr/>
        </p:nvCxnSpPr>
        <p:spPr>
          <a:xfrm flipV="1">
            <a:off x="5134708" y="4085687"/>
            <a:ext cx="4766037" cy="1683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362CFC-1A3E-B8AE-522A-E7E60201EA8C}"/>
              </a:ext>
            </a:extLst>
          </p:cNvPr>
          <p:cNvCxnSpPr>
            <a:cxnSpLocks/>
          </p:cNvCxnSpPr>
          <p:nvPr/>
        </p:nvCxnSpPr>
        <p:spPr>
          <a:xfrm flipV="1">
            <a:off x="5134708" y="1996966"/>
            <a:ext cx="0" cy="210556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88CDA7A-19F8-3C0A-A467-066A843A6376}"/>
              </a:ext>
            </a:extLst>
          </p:cNvPr>
          <p:cNvSpPr txBox="1"/>
          <p:nvPr/>
        </p:nvSpPr>
        <p:spPr>
          <a:xfrm>
            <a:off x="7772941" y="4108771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highlight>
                  <a:srgbClr val="000000"/>
                </a:highlight>
              </a:rPr>
              <a:t>T = log L</a:t>
            </a:r>
            <a:r>
              <a:rPr lang="el-GR" sz="2400" baseline="-25000" dirty="0">
                <a:solidFill>
                  <a:srgbClr val="FFC000"/>
                </a:solidFill>
              </a:rPr>
              <a:t>γ</a:t>
            </a:r>
            <a:r>
              <a:rPr lang="el-GR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  <a:highlight>
                  <a:srgbClr val="000000"/>
                </a:highlight>
              </a:rPr>
              <a:t>- log </a:t>
            </a:r>
            <a:r>
              <a:rPr lang="en-US" sz="2400" dirty="0" err="1">
                <a:solidFill>
                  <a:srgbClr val="FFC000"/>
                </a:solidFill>
                <a:highlight>
                  <a:srgbClr val="000000"/>
                </a:highlight>
              </a:rPr>
              <a:t>L</a:t>
            </a:r>
            <a:r>
              <a:rPr lang="en-US" sz="2400" baseline="-25000" dirty="0" err="1">
                <a:solidFill>
                  <a:srgbClr val="FFC000"/>
                </a:solidFill>
                <a:highlight>
                  <a:srgbClr val="000000"/>
                </a:highlight>
              </a:rPr>
              <a:t>p</a:t>
            </a:r>
            <a:endParaRPr lang="en-US" sz="2400" baseline="-25000" dirty="0">
              <a:solidFill>
                <a:srgbClr val="FFC000"/>
              </a:solidFill>
              <a:highlight>
                <a:srgbClr val="000000"/>
              </a:highligh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67FA52-0A05-68AB-4E5E-5C55513F19A7}"/>
              </a:ext>
            </a:extLst>
          </p:cNvPr>
          <p:cNvSpPr txBox="1"/>
          <p:nvPr/>
        </p:nvSpPr>
        <p:spPr>
          <a:xfrm>
            <a:off x="6325227" y="2120257"/>
            <a:ext cx="1870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             </a:t>
            </a:r>
            <a:r>
              <a:rPr lang="el-GR" sz="2800" dirty="0"/>
              <a:t>γ</a:t>
            </a:r>
            <a:r>
              <a:rPr lang="en-US" sz="2800" dirty="0"/>
              <a:t>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1FDCC9-ADC9-43EC-F075-585BF02C8AB5}"/>
              </a:ext>
            </a:extLst>
          </p:cNvPr>
          <p:cNvSpPr txBox="1"/>
          <p:nvPr/>
        </p:nvSpPr>
        <p:spPr>
          <a:xfrm>
            <a:off x="4476237" y="1996555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highlight>
                  <a:srgbClr val="000000"/>
                </a:highlight>
              </a:rPr>
              <a:t>pdf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B01DF2-FD74-BC4D-E62F-A0F5C4309684}"/>
              </a:ext>
            </a:extLst>
          </p:cNvPr>
          <p:cNvCxnSpPr/>
          <p:nvPr/>
        </p:nvCxnSpPr>
        <p:spPr>
          <a:xfrm flipV="1">
            <a:off x="5846885" y="3429000"/>
            <a:ext cx="0" cy="651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D67F02-38AD-D188-0351-D58227F44DC1}"/>
              </a:ext>
            </a:extLst>
          </p:cNvPr>
          <p:cNvCxnSpPr/>
          <p:nvPr/>
        </p:nvCxnSpPr>
        <p:spPr>
          <a:xfrm flipV="1">
            <a:off x="6230636" y="3429000"/>
            <a:ext cx="0" cy="651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C50D897-DDD2-D3F4-8152-DF257130007A}"/>
              </a:ext>
            </a:extLst>
          </p:cNvPr>
          <p:cNvCxnSpPr/>
          <p:nvPr/>
        </p:nvCxnSpPr>
        <p:spPr>
          <a:xfrm flipV="1">
            <a:off x="6417634" y="3428999"/>
            <a:ext cx="0" cy="651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9462A83-F17A-1BFE-F9C3-FAAB10421DB1}"/>
              </a:ext>
            </a:extLst>
          </p:cNvPr>
          <p:cNvCxnSpPr/>
          <p:nvPr/>
        </p:nvCxnSpPr>
        <p:spPr>
          <a:xfrm flipV="1">
            <a:off x="6605793" y="3428998"/>
            <a:ext cx="0" cy="651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52D078C-D6E1-E4EC-6A86-84C7B119F60F}"/>
              </a:ext>
            </a:extLst>
          </p:cNvPr>
          <p:cNvCxnSpPr/>
          <p:nvPr/>
        </p:nvCxnSpPr>
        <p:spPr>
          <a:xfrm flipV="1">
            <a:off x="6850118" y="3428997"/>
            <a:ext cx="0" cy="651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BADED2-9CD0-EE7A-3374-29A05BA080AE}"/>
              </a:ext>
            </a:extLst>
          </p:cNvPr>
          <p:cNvCxnSpPr/>
          <p:nvPr/>
        </p:nvCxnSpPr>
        <p:spPr>
          <a:xfrm flipV="1">
            <a:off x="7189076" y="3428996"/>
            <a:ext cx="0" cy="6516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840BE9-5066-A225-1089-4BD09D6B6AFF}"/>
              </a:ext>
            </a:extLst>
          </p:cNvPr>
          <p:cNvCxnSpPr/>
          <p:nvPr/>
        </p:nvCxnSpPr>
        <p:spPr>
          <a:xfrm flipV="1">
            <a:off x="6998947" y="3428996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B9AF59-2C7B-25BA-08B8-7A1F1E19CBB3}"/>
              </a:ext>
            </a:extLst>
          </p:cNvPr>
          <p:cNvCxnSpPr/>
          <p:nvPr/>
        </p:nvCxnSpPr>
        <p:spPr>
          <a:xfrm flipV="1">
            <a:off x="7118010" y="3428996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FBC7442-3B47-7D42-0FE9-D89838315BE5}"/>
              </a:ext>
            </a:extLst>
          </p:cNvPr>
          <p:cNvCxnSpPr/>
          <p:nvPr/>
        </p:nvCxnSpPr>
        <p:spPr>
          <a:xfrm flipV="1">
            <a:off x="7384709" y="3428996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89B21EE-F950-8768-0745-E7BFE89AE1E0}"/>
              </a:ext>
            </a:extLst>
          </p:cNvPr>
          <p:cNvCxnSpPr/>
          <p:nvPr/>
        </p:nvCxnSpPr>
        <p:spPr>
          <a:xfrm flipV="1">
            <a:off x="7826431" y="3428996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6E04193-FDF8-4E2E-B149-C2225701B373}"/>
              </a:ext>
            </a:extLst>
          </p:cNvPr>
          <p:cNvCxnSpPr/>
          <p:nvPr/>
        </p:nvCxnSpPr>
        <p:spPr>
          <a:xfrm flipV="1">
            <a:off x="6671525" y="3428996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1DB8B29-2217-EC40-B6F5-1FAE5B89DD65}"/>
              </a:ext>
            </a:extLst>
          </p:cNvPr>
          <p:cNvCxnSpPr/>
          <p:nvPr/>
        </p:nvCxnSpPr>
        <p:spPr>
          <a:xfrm flipV="1">
            <a:off x="7496628" y="3428996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013F78C-A0EC-C47A-C360-BBD611F7A23F}"/>
              </a:ext>
            </a:extLst>
          </p:cNvPr>
          <p:cNvCxnSpPr/>
          <p:nvPr/>
        </p:nvCxnSpPr>
        <p:spPr>
          <a:xfrm flipV="1">
            <a:off x="8289584" y="3425917"/>
            <a:ext cx="0" cy="65164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FDB1EDE-1E9C-A4CF-DC79-90BE62B7F646}"/>
              </a:ext>
            </a:extLst>
          </p:cNvPr>
          <p:cNvSpPr/>
          <p:nvPr/>
        </p:nvSpPr>
        <p:spPr>
          <a:xfrm>
            <a:off x="180869" y="221064"/>
            <a:ext cx="2656813" cy="65004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B70417B-813F-A268-6BB4-6E404875B1AE}"/>
              </a:ext>
            </a:extLst>
          </p:cNvPr>
          <p:cNvSpPr/>
          <p:nvPr/>
        </p:nvSpPr>
        <p:spPr>
          <a:xfrm>
            <a:off x="2837682" y="5155407"/>
            <a:ext cx="2743548" cy="15066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740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49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5561135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Reconstruct shower parameters </a:t>
            </a:r>
            <a:r>
              <a:rPr lang="el-GR"/>
              <a:t>ω </a:t>
            </a:r>
            <a:r>
              <a:rPr lang="it-IT"/>
              <a:t>in each hypothesis by likelihood maximization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Derive log-likelihood ratio of the two hypotheses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132634" y="5299198"/>
            <a:ext cx="2406891" cy="132763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PDFs of LLR for the gamma and proton hypotheses given current layout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894378-08A9-E785-F2D6-7D260B5FA78A}"/>
              </a:ext>
            </a:extLst>
          </p:cNvPr>
          <p:cNvCxnSpPr>
            <a:cxnSpLocks/>
          </p:cNvCxnSpPr>
          <p:nvPr/>
        </p:nvCxnSpPr>
        <p:spPr>
          <a:xfrm flipV="1">
            <a:off x="5134708" y="4085687"/>
            <a:ext cx="4766037" cy="16839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362CFC-1A3E-B8AE-522A-E7E60201EA8C}"/>
              </a:ext>
            </a:extLst>
          </p:cNvPr>
          <p:cNvCxnSpPr>
            <a:cxnSpLocks/>
          </p:cNvCxnSpPr>
          <p:nvPr/>
        </p:nvCxnSpPr>
        <p:spPr>
          <a:xfrm flipV="1">
            <a:off x="5134708" y="1996966"/>
            <a:ext cx="0" cy="210556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2DDEE30-08D1-63D7-B012-3FEF80D960D5}"/>
              </a:ext>
            </a:extLst>
          </p:cNvPr>
          <p:cNvSpPr/>
          <p:nvPr/>
        </p:nvSpPr>
        <p:spPr>
          <a:xfrm>
            <a:off x="5491655" y="2584936"/>
            <a:ext cx="3111062" cy="1500751"/>
          </a:xfrm>
          <a:custGeom>
            <a:avLst/>
            <a:gdLst>
              <a:gd name="connsiteX0" fmla="*/ 0 w 3111062"/>
              <a:gd name="connsiteY0" fmla="*/ 1500751 h 1500751"/>
              <a:gd name="connsiteX1" fmla="*/ 656896 w 3111062"/>
              <a:gd name="connsiteY1" fmla="*/ 1048806 h 1500751"/>
              <a:gd name="connsiteX2" fmla="*/ 872358 w 3111062"/>
              <a:gd name="connsiteY2" fmla="*/ 160682 h 1500751"/>
              <a:gd name="connsiteX3" fmla="*/ 1187669 w 3111062"/>
              <a:gd name="connsiteY3" fmla="*/ 97620 h 1500751"/>
              <a:gd name="connsiteX4" fmla="*/ 1855076 w 3111062"/>
              <a:gd name="connsiteY4" fmla="*/ 1190695 h 1500751"/>
              <a:gd name="connsiteX5" fmla="*/ 3111062 w 3111062"/>
              <a:gd name="connsiteY5" fmla="*/ 1500751 h 150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1062" h="1500751">
                <a:moveTo>
                  <a:pt x="0" y="1500751"/>
                </a:moveTo>
                <a:cubicBezTo>
                  <a:pt x="255751" y="1386451"/>
                  <a:pt x="511503" y="1272151"/>
                  <a:pt x="656896" y="1048806"/>
                </a:cubicBezTo>
                <a:cubicBezTo>
                  <a:pt x="802289" y="825461"/>
                  <a:pt x="783896" y="319213"/>
                  <a:pt x="872358" y="160682"/>
                </a:cubicBezTo>
                <a:cubicBezTo>
                  <a:pt x="960820" y="2151"/>
                  <a:pt x="1023883" y="-74049"/>
                  <a:pt x="1187669" y="97620"/>
                </a:cubicBezTo>
                <a:cubicBezTo>
                  <a:pt x="1351455" y="269289"/>
                  <a:pt x="1534511" y="956840"/>
                  <a:pt x="1855076" y="1190695"/>
                </a:cubicBezTo>
                <a:cubicBezTo>
                  <a:pt x="2175641" y="1424550"/>
                  <a:pt x="2643351" y="1462650"/>
                  <a:pt x="3111062" y="150075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0584182-C88F-BBD8-E9A5-BE7B7B31B4DD}"/>
              </a:ext>
            </a:extLst>
          </p:cNvPr>
          <p:cNvSpPr/>
          <p:nvPr/>
        </p:nvSpPr>
        <p:spPr>
          <a:xfrm>
            <a:off x="5680841" y="3030197"/>
            <a:ext cx="3894083" cy="1058505"/>
          </a:xfrm>
          <a:custGeom>
            <a:avLst/>
            <a:gdLst>
              <a:gd name="connsiteX0" fmla="*/ 0 w 3894083"/>
              <a:gd name="connsiteY0" fmla="*/ 1194826 h 1198983"/>
              <a:gd name="connsiteX1" fmla="*/ 914400 w 3894083"/>
              <a:gd name="connsiteY1" fmla="*/ 1042426 h 1198983"/>
              <a:gd name="connsiteX2" fmla="*/ 1608083 w 3894083"/>
              <a:gd name="connsiteY2" fmla="*/ 170068 h 1198983"/>
              <a:gd name="connsiteX3" fmla="*/ 2238704 w 3894083"/>
              <a:gd name="connsiteY3" fmla="*/ 59709 h 1198983"/>
              <a:gd name="connsiteX4" fmla="*/ 2590800 w 3894083"/>
              <a:gd name="connsiteY4" fmla="*/ 869006 h 1198983"/>
              <a:gd name="connsiteX5" fmla="*/ 3894083 w 3894083"/>
              <a:gd name="connsiteY5" fmla="*/ 1179061 h 11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4083" h="1198983">
                <a:moveTo>
                  <a:pt x="0" y="1194826"/>
                </a:moveTo>
                <a:cubicBezTo>
                  <a:pt x="323193" y="1204022"/>
                  <a:pt x="646386" y="1213219"/>
                  <a:pt x="914400" y="1042426"/>
                </a:cubicBezTo>
                <a:cubicBezTo>
                  <a:pt x="1182414" y="871633"/>
                  <a:pt x="1387366" y="333854"/>
                  <a:pt x="1608083" y="170068"/>
                </a:cubicBezTo>
                <a:cubicBezTo>
                  <a:pt x="1828800" y="6282"/>
                  <a:pt x="2074918" y="-56781"/>
                  <a:pt x="2238704" y="59709"/>
                </a:cubicBezTo>
                <a:cubicBezTo>
                  <a:pt x="2402490" y="176199"/>
                  <a:pt x="2314904" y="682447"/>
                  <a:pt x="2590800" y="869006"/>
                </a:cubicBezTo>
                <a:cubicBezTo>
                  <a:pt x="2866696" y="1055565"/>
                  <a:pt x="3380389" y="1117313"/>
                  <a:pt x="3894083" y="1179061"/>
                </a:cubicBezTo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8CDA7A-19F8-3C0A-A467-066A843A6376}"/>
              </a:ext>
            </a:extLst>
          </p:cNvPr>
          <p:cNvSpPr txBox="1"/>
          <p:nvPr/>
        </p:nvSpPr>
        <p:spPr>
          <a:xfrm>
            <a:off x="7772941" y="4108771"/>
            <a:ext cx="220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highlight>
                  <a:srgbClr val="000000"/>
                </a:highlight>
              </a:rPr>
              <a:t>T = log L</a:t>
            </a:r>
            <a:r>
              <a:rPr lang="el-GR" sz="2400" baseline="-25000" dirty="0">
                <a:solidFill>
                  <a:srgbClr val="FFC000"/>
                </a:solidFill>
              </a:rPr>
              <a:t>γ</a:t>
            </a:r>
            <a:r>
              <a:rPr lang="el-GR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  <a:highlight>
                  <a:srgbClr val="000000"/>
                </a:highlight>
              </a:rPr>
              <a:t>- log </a:t>
            </a:r>
            <a:r>
              <a:rPr lang="en-US" sz="2400" dirty="0" err="1">
                <a:solidFill>
                  <a:srgbClr val="FFC000"/>
                </a:solidFill>
                <a:highlight>
                  <a:srgbClr val="000000"/>
                </a:highlight>
              </a:rPr>
              <a:t>L</a:t>
            </a:r>
            <a:r>
              <a:rPr lang="en-US" sz="2400" baseline="-25000" dirty="0" err="1">
                <a:solidFill>
                  <a:srgbClr val="FFC000"/>
                </a:solidFill>
                <a:highlight>
                  <a:srgbClr val="000000"/>
                </a:highlight>
              </a:rPr>
              <a:t>p</a:t>
            </a:r>
            <a:endParaRPr lang="en-US" sz="2400" baseline="-25000" dirty="0">
              <a:solidFill>
                <a:srgbClr val="FFC000"/>
              </a:solidFill>
              <a:highlight>
                <a:srgbClr val="000000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1FDCC9-ADC9-43EC-F075-585BF02C8AB5}"/>
              </a:ext>
            </a:extLst>
          </p:cNvPr>
          <p:cNvSpPr txBox="1"/>
          <p:nvPr/>
        </p:nvSpPr>
        <p:spPr>
          <a:xfrm>
            <a:off x="4476237" y="1996555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highlight>
                  <a:srgbClr val="000000"/>
                </a:highlight>
              </a:rPr>
              <a:t>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D0D07-997F-FEC6-A76F-882408A2F6DA}"/>
              </a:ext>
            </a:extLst>
          </p:cNvPr>
          <p:cNvSpPr txBox="1"/>
          <p:nvPr/>
        </p:nvSpPr>
        <p:spPr>
          <a:xfrm>
            <a:off x="6325227" y="2120257"/>
            <a:ext cx="1870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             </a:t>
            </a:r>
            <a:r>
              <a:rPr lang="el-GR" sz="2800" dirty="0">
                <a:solidFill>
                  <a:schemeClr val="bg1"/>
                </a:solidFill>
              </a:rPr>
              <a:t>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F794CF-2985-C325-F1DA-B83E8BB2097B}"/>
              </a:ext>
            </a:extLst>
          </p:cNvPr>
          <p:cNvSpPr/>
          <p:nvPr/>
        </p:nvSpPr>
        <p:spPr>
          <a:xfrm>
            <a:off x="180869" y="221064"/>
            <a:ext cx="2526425" cy="65004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C8EAB-1DE4-90F3-474F-665E3CA959F4}"/>
              </a:ext>
            </a:extLst>
          </p:cNvPr>
          <p:cNvSpPr/>
          <p:nvPr/>
        </p:nvSpPr>
        <p:spPr>
          <a:xfrm>
            <a:off x="2707296" y="5181322"/>
            <a:ext cx="2873934" cy="15066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CD148-D38C-3086-482D-0560FA72BE63}"/>
              </a:ext>
            </a:extLst>
          </p:cNvPr>
          <p:cNvSpPr txBox="1"/>
          <p:nvPr/>
        </p:nvSpPr>
        <p:spPr>
          <a:xfrm>
            <a:off x="6848230" y="2023847"/>
            <a:ext cx="3323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Gaussian kernels with sigma </a:t>
            </a:r>
          </a:p>
          <a:p>
            <a:r>
              <a:rPr lang="en-US" dirty="0"/>
              <a:t>equal to per-event resolution in T</a:t>
            </a:r>
          </a:p>
          <a:p>
            <a:r>
              <a:rPr lang="en-US" dirty="0"/>
              <a:t>to obtain continuous PDF model</a:t>
            </a:r>
          </a:p>
        </p:txBody>
      </p:sp>
    </p:spTree>
    <p:extLst>
      <p:ext uri="{BB962C8B-B14F-4D97-AF65-F5344CB8AC3E}">
        <p14:creationId xmlns:p14="http://schemas.microsoft.com/office/powerpoint/2010/main" val="423751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To account for imperfections described by nuisance parameters </a:t>
            </a:r>
            <a:r>
              <a:rPr lang="el-GR" b="1" dirty="0">
                <a:solidFill>
                  <a:srgbClr val="0070C0"/>
                </a:solidFill>
              </a:rPr>
              <a:t>α</a:t>
            </a:r>
            <a:r>
              <a:rPr lang="en-US" dirty="0"/>
              <a:t>, we need to enlarge our model to </a:t>
            </a:r>
            <a:r>
              <a:rPr lang="en-US" dirty="0">
                <a:solidFill>
                  <a:srgbClr val="0070C0"/>
                </a:solidFill>
              </a:rPr>
              <a:t>p(x|</a:t>
            </a:r>
            <a:r>
              <a:rPr lang="el-GR" b="1" dirty="0">
                <a:solidFill>
                  <a:srgbClr val="0070C0"/>
                </a:solidFill>
              </a:rPr>
              <a:t>θ</a:t>
            </a:r>
            <a:r>
              <a:rPr lang="en-US" dirty="0">
                <a:solidFill>
                  <a:srgbClr val="0070C0"/>
                </a:solidFill>
              </a:rPr>
              <a:t>,</a:t>
            </a:r>
            <a:r>
              <a:rPr lang="el-GR" b="1" dirty="0">
                <a:solidFill>
                  <a:srgbClr val="0070C0"/>
                </a:solidFill>
              </a:rPr>
              <a:t>α</a:t>
            </a:r>
            <a:r>
              <a:rPr lang="en-US" dirty="0">
                <a:solidFill>
                  <a:srgbClr val="0070C0"/>
                </a:solidFill>
              </a:rPr>
              <a:t>)</a:t>
            </a:r>
            <a:r>
              <a:rPr lang="en-US" dirty="0"/>
              <a:t>. The latter may be used in the construction of a likelihood function or whatever other estimator we choose.</a:t>
            </a:r>
          </a:p>
          <a:p>
            <a:endParaRPr lang="en-US" dirty="0"/>
          </a:p>
          <a:p>
            <a:pPr lvl="1"/>
            <a:r>
              <a:rPr lang="en-US" dirty="0"/>
              <a:t>This allows us to account for the variability of the nuisances in our inference</a:t>
            </a:r>
          </a:p>
          <a:p>
            <a:pPr lvl="1"/>
            <a:r>
              <a:rPr lang="en-US" dirty="0"/>
              <a:t>The inclusion of nuisances is </a:t>
            </a:r>
            <a:r>
              <a:rPr lang="en-US" b="1" dirty="0"/>
              <a:t>expected to widen </a:t>
            </a:r>
            <a:r>
              <a:rPr lang="en-US" dirty="0"/>
              <a:t>resulting confidence intervals on </a:t>
            </a:r>
            <a:r>
              <a:rPr lang="el-GR" dirty="0"/>
              <a:t>θ</a:t>
            </a:r>
            <a:endParaRPr lang="en-US" dirty="0"/>
          </a:p>
          <a:p>
            <a:pPr lvl="1"/>
            <a:r>
              <a:rPr lang="en-US" dirty="0"/>
              <a:t>A similar effect occurs if we use the model in hypothesis testing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power reduction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The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presence of nuisance parameters </a:t>
            </a:r>
            <a:r>
              <a:rPr lang="en-US" dirty="0">
                <a:sym typeface="Wingdings" panose="05000000000000000000" pitchFamily="2" charset="2"/>
              </a:rPr>
              <a:t>(and our struggling with properly accounting for their effect)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limits measurement precision and discovery reach </a:t>
            </a:r>
            <a:r>
              <a:rPr lang="en-US" dirty="0">
                <a:sym typeface="Wingdings" panose="05000000000000000000" pitchFamily="2" charset="2"/>
              </a:rPr>
              <a:t>in fundamental science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9259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Effects of Nuisances in Statistical Inference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27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50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5561135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8539526" y="5615354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16200000">
            <a:off x="10148153" y="4578779"/>
            <a:ext cx="748079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Reconstruct shower parameters </a:t>
            </a:r>
            <a:r>
              <a:rPr lang="el-GR"/>
              <a:t>ω </a:t>
            </a:r>
            <a:r>
              <a:rPr lang="it-IT"/>
              <a:t>in each hypothesis by likelihood maximization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Derive log-</a:t>
            </a:r>
            <a:r>
              <a:rPr lang="it-IT" dirty="0" err="1"/>
              <a:t>likelihood</a:t>
            </a:r>
            <a:r>
              <a:rPr lang="it-IT" dirty="0"/>
              <a:t> ratio of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hypotheses</a:t>
            </a:r>
            <a:endParaRPr lang="it-IT" dirty="0"/>
          </a:p>
        </p:txBody>
      </p:sp>
      <p:sp>
        <p:nvSpPr>
          <p:cNvPr id="9" name="Rettangolo arrotondato 8"/>
          <p:cNvSpPr/>
          <p:nvPr/>
        </p:nvSpPr>
        <p:spPr>
          <a:xfrm>
            <a:off x="6132634" y="5299198"/>
            <a:ext cx="2406891" cy="132763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PDFs of LLR for the gamma and proton hypotheses given current layout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9111026" y="5295718"/>
            <a:ext cx="2822332" cy="132507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batch of gammas and protons and reconstruct them; obtain the TS of each shower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8926389" y="2149479"/>
            <a:ext cx="300696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Compute the likelihood of the observed batch as a function of the fraction of gammas in the batch; compute the second derivative of the likelihood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B25F2-96DC-5E43-20F3-22C22E2C9BF3}"/>
              </a:ext>
            </a:extLst>
          </p:cNvPr>
          <p:cNvSpPr/>
          <p:nvPr/>
        </p:nvSpPr>
        <p:spPr>
          <a:xfrm>
            <a:off x="180869" y="221064"/>
            <a:ext cx="2597499" cy="65004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6A9FF-A0DC-25A8-C353-51CBC60BE0D8}"/>
              </a:ext>
            </a:extLst>
          </p:cNvPr>
          <p:cNvSpPr/>
          <p:nvPr/>
        </p:nvSpPr>
        <p:spPr>
          <a:xfrm>
            <a:off x="2778368" y="5155407"/>
            <a:ext cx="5786277" cy="15660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39AF699-4251-8AF8-25E1-E0C5C3642895}"/>
                  </a:ext>
                </a:extLst>
              </p:cNvPr>
              <p:cNvSpPr txBox="1"/>
              <p:nvPr/>
            </p:nvSpPr>
            <p:spPr>
              <a:xfrm>
                <a:off x="3435532" y="1764335"/>
                <a:ext cx="4517903" cy="1036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𝑒𝑣𝑒𝑛𝑡𝑠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39AF699-4251-8AF8-25E1-E0C5C3642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532" y="1764335"/>
                <a:ext cx="4517903" cy="10365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3CEF69-AE1B-E945-5E74-47C55131B634}"/>
                  </a:ext>
                </a:extLst>
              </p:cNvPr>
              <p:cNvSpPr txBox="1"/>
              <p:nvPr/>
            </p:nvSpPr>
            <p:spPr>
              <a:xfrm>
                <a:off x="3044387" y="3415257"/>
                <a:ext cx="2802498" cy="1197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sub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3CEF69-AE1B-E945-5E74-47C55131B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387" y="3415257"/>
                <a:ext cx="2802498" cy="1197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8B195BC-D619-FEB7-17CE-90D1424D11A1}"/>
              </a:ext>
            </a:extLst>
          </p:cNvPr>
          <p:cNvSpPr/>
          <p:nvPr/>
        </p:nvSpPr>
        <p:spPr>
          <a:xfrm>
            <a:off x="3044387" y="3717890"/>
            <a:ext cx="1250027" cy="712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51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5561135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8539526" y="5615354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 rot="10800000">
            <a:off x="8354889" y="3002333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16200000">
            <a:off x="10148153" y="4578779"/>
            <a:ext cx="748079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Reconstruct shower parameters </a:t>
            </a:r>
            <a:r>
              <a:rPr lang="el-GR"/>
              <a:t>ω </a:t>
            </a:r>
            <a:r>
              <a:rPr lang="it-IT"/>
              <a:t>in each hypothesis by likelihood maximization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Derive log-likelihood ratio of the two hypotheses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132634" y="5299198"/>
            <a:ext cx="2406891" cy="132763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PDFs of LLR for the gamma and proton hypotheses given current layout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9111026" y="5295718"/>
            <a:ext cx="2822332" cy="132507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batch of gammas and protons and reconstruct them; obtain the TS of each shower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8926389" y="2149479"/>
            <a:ext cx="300696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Compute the likelihood of the observed batch as a function of the fraction of gammas in the batch; compute the second derivative of the likelihood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6635989" y="2156131"/>
            <a:ext cx="172988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Use RCF bound to estimate the expected variance of the signal flux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357AD6-6318-6398-E806-99D4F8BD240A}"/>
                  </a:ext>
                </a:extLst>
              </p:cNvPr>
              <p:cNvSpPr txBox="1"/>
              <p:nvPr/>
            </p:nvSpPr>
            <p:spPr>
              <a:xfrm>
                <a:off x="3044387" y="3415257"/>
                <a:ext cx="2802498" cy="1197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357AD6-6318-6398-E806-99D4F8BD2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387" y="3415257"/>
                <a:ext cx="2802498" cy="1197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D63ADF6-9ACF-8C12-BE38-170536F8E2EE}"/>
              </a:ext>
            </a:extLst>
          </p:cNvPr>
          <p:cNvSpPr/>
          <p:nvPr/>
        </p:nvSpPr>
        <p:spPr>
          <a:xfrm>
            <a:off x="180869" y="221064"/>
            <a:ext cx="2597499" cy="65004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B0E428-029C-4D88-09DB-56C24F1848DB}"/>
              </a:ext>
            </a:extLst>
          </p:cNvPr>
          <p:cNvSpPr/>
          <p:nvPr/>
        </p:nvSpPr>
        <p:spPr>
          <a:xfrm>
            <a:off x="2778368" y="5130260"/>
            <a:ext cx="9232763" cy="16558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13A431-3C79-9B9C-9BFC-C956E972426F}"/>
              </a:ext>
            </a:extLst>
          </p:cNvPr>
          <p:cNvSpPr/>
          <p:nvPr/>
        </p:nvSpPr>
        <p:spPr>
          <a:xfrm>
            <a:off x="8907863" y="1980659"/>
            <a:ext cx="3232342" cy="31496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40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ccia a destra 17">
            <a:extLst>
              <a:ext uri="{FF2B5EF4-FFF2-40B4-BE49-F238E27FC236}">
                <a16:creationId xmlns:a16="http://schemas.microsoft.com/office/drawing/2014/main" id="{3F9507FE-5AC8-9A6E-DDAA-4046AB406207}"/>
              </a:ext>
            </a:extLst>
          </p:cNvPr>
          <p:cNvSpPr/>
          <p:nvPr/>
        </p:nvSpPr>
        <p:spPr>
          <a:xfrm rot="10800000">
            <a:off x="8324850" y="300217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52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5561135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8539526" y="5615354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10800000">
            <a:off x="6053500" y="3002333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10800000">
            <a:off x="4024679" y="3008986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 rot="10800000">
            <a:off x="2272808" y="3008985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16200000">
            <a:off x="10148153" y="4578779"/>
            <a:ext cx="748079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Reconstruct shower parameters </a:t>
            </a:r>
            <a:r>
              <a:rPr lang="el-GR"/>
              <a:t>ω </a:t>
            </a:r>
            <a:r>
              <a:rPr lang="it-IT"/>
              <a:t>in each hypothesis by likelihood maximization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Derive log-likelihood ratio of the two hypotheses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132634" y="5299198"/>
            <a:ext cx="2406891" cy="132763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PDFs of LLR for the gamma and proton hypotheses given current layout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9111026" y="5295718"/>
            <a:ext cx="2822332" cy="132507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batch of gammas and protons and reconstruct them; obtain the TS of each shower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8926389" y="2149479"/>
            <a:ext cx="300696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Compute the likelihood of the observed batch as a function of the fraction of gammas in the batch; compute the second derivative of the likelihood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6635989" y="2156131"/>
            <a:ext cx="172988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Use RCF bound to estimate the expected variance of the signal flux measurement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618157" y="2149479"/>
            <a:ext cx="1424354" cy="239150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the utility and its gradient with respect to each detector x,y position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2842113" y="2149479"/>
            <a:ext cx="1182566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Update layout (</a:t>
            </a:r>
            <a:r>
              <a:rPr lang="it-IT" dirty="0" err="1"/>
              <a:t>x,y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tank) following </a:t>
            </a:r>
            <a:r>
              <a:rPr lang="it-IT" dirty="0" err="1"/>
              <a:t>gradient</a:t>
            </a:r>
            <a:r>
              <a:rPr lang="it-IT" dirty="0"/>
              <a:t> of 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13C64-CD21-E508-39FF-F4767915F69E}"/>
              </a:ext>
            </a:extLst>
          </p:cNvPr>
          <p:cNvSpPr/>
          <p:nvPr/>
        </p:nvSpPr>
        <p:spPr>
          <a:xfrm>
            <a:off x="180869" y="221064"/>
            <a:ext cx="2151365" cy="650041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6D6D1C-4DB1-1A77-AC47-94CB3F86DAD7}"/>
              </a:ext>
            </a:extLst>
          </p:cNvPr>
          <p:cNvSpPr/>
          <p:nvPr/>
        </p:nvSpPr>
        <p:spPr>
          <a:xfrm>
            <a:off x="2272807" y="4879691"/>
            <a:ext cx="9846023" cy="18484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22CFE1-548A-9554-2B54-BE9F0B6E6E80}"/>
              </a:ext>
            </a:extLst>
          </p:cNvPr>
          <p:cNvSpPr/>
          <p:nvPr/>
        </p:nvSpPr>
        <p:spPr>
          <a:xfrm>
            <a:off x="6614952" y="1949471"/>
            <a:ext cx="5433650" cy="29302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7FCF6F-4747-2438-88F6-7DC547A8665B}"/>
                  </a:ext>
                </a:extLst>
              </p:cNvPr>
              <p:cNvSpPr txBox="1"/>
              <p:nvPr/>
            </p:nvSpPr>
            <p:spPr>
              <a:xfrm>
                <a:off x="4618157" y="4856235"/>
                <a:ext cx="4073482" cy="99437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f>
                        <m:fPr>
                          <m:ctrlP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,∆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7FCF6F-4747-2438-88F6-7DC547A86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157" y="4856235"/>
                <a:ext cx="4073482" cy="9943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B1BF9DC6-2DD0-3ACD-7E9E-45C8C8C6F664}"/>
              </a:ext>
            </a:extLst>
          </p:cNvPr>
          <p:cNvSpPr/>
          <p:nvPr/>
        </p:nvSpPr>
        <p:spPr>
          <a:xfrm>
            <a:off x="7904135" y="3351885"/>
            <a:ext cx="4235732" cy="347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9D0DD3-2030-F032-6244-E449882510E1}"/>
              </a:ext>
            </a:extLst>
          </p:cNvPr>
          <p:cNvGrpSpPr/>
          <p:nvPr/>
        </p:nvGrpSpPr>
        <p:grpSpPr>
          <a:xfrm>
            <a:off x="8193865" y="4062179"/>
            <a:ext cx="3645578" cy="2162638"/>
            <a:chOff x="8825462" y="1802711"/>
            <a:chExt cx="3645578" cy="2162638"/>
          </a:xfrm>
        </p:grpSpPr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64A186E7-44DE-F09A-FD32-189BAF8FA24F}"/>
                </a:ext>
              </a:extLst>
            </p:cNvPr>
            <p:cNvSpPr/>
            <p:nvPr/>
          </p:nvSpPr>
          <p:spPr>
            <a:xfrm>
              <a:off x="8825462" y="1802711"/>
              <a:ext cx="3645578" cy="2162638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708896A1-3CBA-739F-0931-9FB6B88F1D0F}"/>
                </a:ext>
              </a:extLst>
            </p:cNvPr>
            <p:cNvSpPr/>
            <p:nvPr/>
          </p:nvSpPr>
          <p:spPr>
            <a:xfrm rot="1843773">
              <a:off x="10458243" y="2656609"/>
              <a:ext cx="1165680" cy="57795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dU</a:t>
              </a:r>
              <a:r>
                <a:rPr lang="en-US" dirty="0"/>
                <a:t>/dx</a:t>
              </a:r>
            </a:p>
          </p:txBody>
        </p:sp>
        <p:sp>
          <p:nvSpPr>
            <p:cNvPr id="30" name="Cylinder 29">
              <a:extLst>
                <a:ext uri="{FF2B5EF4-FFF2-40B4-BE49-F238E27FC236}">
                  <a16:creationId xmlns:a16="http://schemas.microsoft.com/office/drawing/2014/main" id="{F3D0DA69-0515-B5AA-2B14-D565F33BB66F}"/>
                </a:ext>
              </a:extLst>
            </p:cNvPr>
            <p:cNvSpPr/>
            <p:nvPr/>
          </p:nvSpPr>
          <p:spPr>
            <a:xfrm>
              <a:off x="10170688" y="2271579"/>
              <a:ext cx="502417" cy="49739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10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4" grpId="0" animBg="1"/>
      <p:bldP spid="26" grpId="0"/>
      <p:bldP spid="3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ccia a destra 22"/>
          <p:cNvSpPr/>
          <p:nvPr/>
        </p:nvSpPr>
        <p:spPr>
          <a:xfrm rot="16200000">
            <a:off x="3098317" y="1461365"/>
            <a:ext cx="670164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2371" y="170002"/>
            <a:ext cx="7349629" cy="1325563"/>
          </a:xfrm>
        </p:spPr>
        <p:txBody>
          <a:bodyPr/>
          <a:lstStyle/>
          <a:p>
            <a:r>
              <a:rPr lang="it-IT" b="1" dirty="0"/>
              <a:t>Layout of </a:t>
            </a:r>
            <a:r>
              <a:rPr lang="it-IT" b="1" dirty="0" err="1"/>
              <a:t>Optimization</a:t>
            </a:r>
            <a:r>
              <a:rPr lang="it-IT" b="1" dirty="0"/>
              <a:t> Pipeline</a:t>
            </a:r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53</a:t>
            </a:fld>
            <a:endParaRPr lang="en-US"/>
          </a:p>
        </p:txBody>
      </p:sp>
      <p:sp>
        <p:nvSpPr>
          <p:cNvPr id="15" name="Freccia a destra 14"/>
          <p:cNvSpPr/>
          <p:nvPr/>
        </p:nvSpPr>
        <p:spPr>
          <a:xfrm>
            <a:off x="2206869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>
            <a:off x="5561135" y="5620117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8539526" y="5615354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 rot="10800000">
            <a:off x="8354889" y="3002333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10800000">
            <a:off x="6053500" y="3002333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10800000">
            <a:off x="4024679" y="3008986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 rot="10800000">
            <a:off x="2272808" y="3008985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5400000">
            <a:off x="963970" y="1939686"/>
            <a:ext cx="643803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5400000">
            <a:off x="1006717" y="4046292"/>
            <a:ext cx="571500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16200000">
            <a:off x="10148153" y="4578779"/>
            <a:ext cx="748079" cy="6858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298937" y="351698"/>
            <a:ext cx="1973870" cy="160807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Simulate an initial layout for detector array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303333" y="2601245"/>
            <a:ext cx="1978269" cy="1501281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set of gamma and proton showers hitting array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07731" y="4674943"/>
            <a:ext cx="1899138" cy="195189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Reconstruct shower parameters </a:t>
            </a:r>
            <a:r>
              <a:rPr lang="el-GR"/>
              <a:t>ω </a:t>
            </a:r>
            <a:r>
              <a:rPr lang="it-IT"/>
              <a:t>in each hypothesis by likelihood maximization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2778369" y="5299198"/>
            <a:ext cx="2782766" cy="133020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Derive log-likelihood ratio of the two hypotheses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132634" y="5299198"/>
            <a:ext cx="2406891" cy="132763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PDFs of LLR for the gamma and proton hypotheses given current layout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9111026" y="5295718"/>
            <a:ext cx="2822332" cy="1325073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Simulate a batch of gammas and protons and reconstruct them; obtain the TS of each shower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8926389" y="2149479"/>
            <a:ext cx="300696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Compute the likelihood of the observed batch as a function of the fraction of gammas in the batch; compute the second derivative of the likelihood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6635989" y="2156131"/>
            <a:ext cx="1729889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Use RCF bound to estimate the expected variance of the signal flux measurement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618157" y="2149479"/>
            <a:ext cx="1424354" cy="2391508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Obtain the utility and its gradient with respect to each detector x,y position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2842113" y="2149479"/>
            <a:ext cx="1182566" cy="2391508"/>
          </a:xfrm>
          <a:prstGeom prst="round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Update layout (</a:t>
            </a:r>
            <a:r>
              <a:rPr lang="it-IT" dirty="0" err="1"/>
              <a:t>x,y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tank) following </a:t>
            </a:r>
            <a:r>
              <a:rPr lang="it-IT" dirty="0" err="1"/>
              <a:t>gradient</a:t>
            </a:r>
            <a:r>
              <a:rPr lang="it-IT" dirty="0"/>
              <a:t> of U</a:t>
            </a:r>
          </a:p>
        </p:txBody>
      </p:sp>
      <p:sp>
        <p:nvSpPr>
          <p:cNvPr id="26" name="Rettangolo arrotondato 25"/>
          <p:cNvSpPr/>
          <p:nvPr/>
        </p:nvSpPr>
        <p:spPr>
          <a:xfrm>
            <a:off x="2842113" y="360500"/>
            <a:ext cx="1182566" cy="1108683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Stop when satisfied</a:t>
            </a:r>
          </a:p>
        </p:txBody>
      </p:sp>
    </p:spTree>
    <p:extLst>
      <p:ext uri="{BB962C8B-B14F-4D97-AF65-F5344CB8AC3E}">
        <p14:creationId xmlns:p14="http://schemas.microsoft.com/office/powerpoint/2010/main" val="3098292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31D5A-C2FC-8981-C57D-F2F971C3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 descr="A diagram of a shower and r distribution">
            <a:extLst>
              <a:ext uri="{FF2B5EF4-FFF2-40B4-BE49-F238E27FC236}">
                <a16:creationId xmlns:a16="http://schemas.microsoft.com/office/drawing/2014/main" id="{5AE3E33A-73D9-0CC3-D157-6D0BD2A10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3260812"/>
            <a:ext cx="5500535" cy="2640257"/>
          </a:xfrm>
          <a:prstGeom prst="rect">
            <a:avLst/>
          </a:prstGeom>
        </p:spPr>
      </p:pic>
      <p:pic>
        <p:nvPicPr>
          <p:cNvPr id="6" name="Picture 5" descr="A comparison of r distribution graphs">
            <a:extLst>
              <a:ext uri="{FF2B5EF4-FFF2-40B4-BE49-F238E27FC236}">
                <a16:creationId xmlns:a16="http://schemas.microsoft.com/office/drawing/2014/main" id="{9D80910E-ABB8-818A-F765-8415FB592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6" y="233427"/>
            <a:ext cx="5495925" cy="2743200"/>
          </a:xfrm>
          <a:prstGeom prst="rect">
            <a:avLst/>
          </a:prstGeom>
        </p:spPr>
      </p:pic>
      <p:pic>
        <p:nvPicPr>
          <p:cNvPr id="9" name="Picture 8" descr="A diagram of a shower and a distribution of a shower">
            <a:extLst>
              <a:ext uri="{FF2B5EF4-FFF2-40B4-BE49-F238E27FC236}">
                <a16:creationId xmlns:a16="http://schemas.microsoft.com/office/drawing/2014/main" id="{C074A2FE-CB31-9215-0BE1-6DA03EE9A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4" y="1633602"/>
            <a:ext cx="5619750" cy="2686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7FE77A-CBC3-EBF6-2252-31073CEF4D64}"/>
              </a:ext>
            </a:extLst>
          </p:cNvPr>
          <p:cNvSpPr txBox="1"/>
          <p:nvPr/>
        </p:nvSpPr>
        <p:spPr>
          <a:xfrm>
            <a:off x="224099" y="319956"/>
            <a:ext cx="603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The utility derivatives progressively push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detectors out, to “catch more showers”</a:t>
            </a:r>
          </a:p>
          <a:p>
            <a:r>
              <a:rPr lang="en-US" sz="2400" dirty="0">
                <a:solidFill>
                  <a:schemeClr val="bg1"/>
                </a:solidFill>
              </a:rPr>
              <a:t>(note: scale of graphs changes with epoch)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E584F-496B-EAC6-787C-4766E1A2B7DF}"/>
              </a:ext>
            </a:extLst>
          </p:cNvPr>
          <p:cNvSpPr/>
          <p:nvPr/>
        </p:nvSpPr>
        <p:spPr>
          <a:xfrm>
            <a:off x="0" y="6124353"/>
            <a:ext cx="12192000" cy="7336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Different layouts converge to the same optimized configuration - Not trivial feat in a O(100)-dimensional space!!!</a:t>
            </a:r>
          </a:p>
        </p:txBody>
      </p:sp>
    </p:spTree>
    <p:extLst>
      <p:ext uri="{BB962C8B-B14F-4D97-AF65-F5344CB8AC3E}">
        <p14:creationId xmlns:p14="http://schemas.microsoft.com/office/powerpoint/2010/main" val="22618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162362-8E97-9B72-6555-2680B3650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run with full utility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896A06-A1BA-FA43-E8AF-93038313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8271"/>
            <a:ext cx="10515600" cy="37640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We next performed a run with 300 macro-tanks aggregates, fixed to triangular symmetry </a:t>
            </a:r>
            <a:r>
              <a:rPr lang="en-US" dirty="0">
                <a:sym typeface="Wingdings" panose="05000000000000000000" pitchFamily="2" charset="2"/>
              </a:rPr>
              <a:t> 5700 units equivalent,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197 parameters</a:t>
            </a:r>
            <a:r>
              <a:rPr lang="en-US" dirty="0">
                <a:sym typeface="Wingdings" panose="05000000000000000000" pitchFamily="2" charset="2"/>
              </a:rPr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2000 epochs are run </a:t>
            </a:r>
            <a:r>
              <a:rPr lang="en-US" dirty="0">
                <a:sym typeface="Wingdings" panose="05000000000000000000" pitchFamily="2" charset="2"/>
              </a:rPr>
              <a:t> 12 million showers generated, reconstructed, classified; 1.2M gradients (each a complex sum over all units) computed.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CC3300"/>
                </a:solidFill>
              </a:rPr>
              <a:t>CPU load: 1 week on a 30-core cluster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is interesting (but I would say mesmerizing) to observe how the layout evolves, changing configuration as it expands: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8C59F-2666-3CE9-1707-9E1786A1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8D9D8-19D3-9B82-AC99-5A2FDC0D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039" y="76200"/>
            <a:ext cx="2288569" cy="208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83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AD5AE-AE80-F772-2E64-C5B707F6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Optimization of the SWGO Array, SWGO Coll. Meeting, Prague Oct 1-4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2F60C-8F1D-8482-E07F-09004408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 descr="A screenshot of a computer screen">
            <a:extLst>
              <a:ext uri="{FF2B5EF4-FFF2-40B4-BE49-F238E27FC236}">
                <a16:creationId xmlns:a16="http://schemas.microsoft.com/office/drawing/2014/main" id="{61A0818E-F7EE-66D4-028A-411284947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28" y="243991"/>
            <a:ext cx="8488343" cy="6519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209C9B-B226-2C12-FC26-A68E68A2523C}"/>
              </a:ext>
            </a:extLst>
          </p:cNvPr>
          <p:cNvSpPr/>
          <p:nvPr/>
        </p:nvSpPr>
        <p:spPr>
          <a:xfrm>
            <a:off x="756557" y="2351314"/>
            <a:ext cx="10417629" cy="445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9B49E-CD77-5287-98A9-F13A473EE5A0}"/>
              </a:ext>
            </a:extLst>
          </p:cNvPr>
          <p:cNvSpPr/>
          <p:nvPr/>
        </p:nvSpPr>
        <p:spPr>
          <a:xfrm>
            <a:off x="8114615" y="136525"/>
            <a:ext cx="3584301" cy="2585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00"/>
                </a:solidFill>
              </a:rPr>
              <a:t>Epochs 1- 1000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F2775-AC87-F0CE-F53E-C35403C71B59}"/>
              </a:ext>
            </a:extLst>
          </p:cNvPr>
          <p:cNvSpPr txBox="1"/>
          <p:nvPr/>
        </p:nvSpPr>
        <p:spPr>
          <a:xfrm>
            <a:off x="1213431" y="2995071"/>
            <a:ext cx="7462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Left: utility function as a function of number of epoch</a:t>
            </a:r>
          </a:p>
          <a:p>
            <a:endParaRPr lang="en-US" dirty="0"/>
          </a:p>
          <a:p>
            <a:r>
              <a:rPr lang="en-US" dirty="0"/>
              <a:t>			Center: current detector layout (black points). </a:t>
            </a:r>
            <a:r>
              <a:rPr lang="en-US" dirty="0" err="1"/>
              <a:t>Coloured</a:t>
            </a:r>
            <a:r>
              <a:rPr lang="en-US" dirty="0"/>
              <a:t> points </a:t>
            </a:r>
          </a:p>
          <a:p>
            <a:r>
              <a:rPr lang="en-US" dirty="0"/>
              <a:t>			indicate the core of the generated showers in each batch</a:t>
            </a:r>
          </a:p>
          <a:p>
            <a:endParaRPr lang="en-US" dirty="0"/>
          </a:p>
          <a:p>
            <a:r>
              <a:rPr lang="en-US" dirty="0"/>
              <a:t>					      Right: radial distribution of the detectors (blue)</a:t>
            </a:r>
          </a:p>
          <a:p>
            <a:r>
              <a:rPr lang="en-US" dirty="0"/>
              <a:t>					      compared to starting layout</a:t>
            </a:r>
          </a:p>
        </p:txBody>
      </p:sp>
    </p:spTree>
    <p:extLst>
      <p:ext uri="{BB962C8B-B14F-4D97-AF65-F5344CB8AC3E}">
        <p14:creationId xmlns:p14="http://schemas.microsoft.com/office/powerpoint/2010/main" val="3824972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AD5AE-AE80-F772-2E64-C5B707F6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Optimization of the SWGO Array, SWGO Coll. Meeting, Prague Oct 1-4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2F60C-8F1D-8482-E07F-09004408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57</a:t>
            </a:fld>
            <a:endParaRPr lang="en-US"/>
          </a:p>
        </p:txBody>
      </p:sp>
      <p:pic>
        <p:nvPicPr>
          <p:cNvPr id="9" name="Picture 8" descr="A screenshot of a computer screen">
            <a:extLst>
              <a:ext uri="{FF2B5EF4-FFF2-40B4-BE49-F238E27FC236}">
                <a16:creationId xmlns:a16="http://schemas.microsoft.com/office/drawing/2014/main" id="{9867F040-26CD-C12F-C2E4-9BBFDEDA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74" y="254505"/>
            <a:ext cx="8474652" cy="65085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B7AF16-BC41-6C8D-C40D-70D66503D67C}"/>
              </a:ext>
            </a:extLst>
          </p:cNvPr>
          <p:cNvSpPr/>
          <p:nvPr/>
        </p:nvSpPr>
        <p:spPr>
          <a:xfrm>
            <a:off x="745924" y="2365375"/>
            <a:ext cx="10417629" cy="445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F1CC70-6CC8-51C1-66DC-BC7BB7D98AC7}"/>
              </a:ext>
            </a:extLst>
          </p:cNvPr>
          <p:cNvSpPr/>
          <p:nvPr/>
        </p:nvSpPr>
        <p:spPr>
          <a:xfrm>
            <a:off x="8105197" y="136525"/>
            <a:ext cx="3584301" cy="445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EB76A-8EAD-14BE-F4B9-50FA9687D70C}"/>
              </a:ext>
            </a:extLst>
          </p:cNvPr>
          <p:cNvSpPr txBox="1"/>
          <p:nvPr/>
        </p:nvSpPr>
        <p:spPr>
          <a:xfrm>
            <a:off x="1213431" y="2995071"/>
            <a:ext cx="7462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Left: utility function as a function of number of epoch</a:t>
            </a:r>
          </a:p>
          <a:p>
            <a:endParaRPr lang="en-US" dirty="0"/>
          </a:p>
          <a:p>
            <a:r>
              <a:rPr lang="en-US" dirty="0"/>
              <a:t>			Center: current detector layout (black points). </a:t>
            </a:r>
            <a:r>
              <a:rPr lang="en-US" dirty="0" err="1"/>
              <a:t>Coloured</a:t>
            </a:r>
            <a:r>
              <a:rPr lang="en-US" dirty="0"/>
              <a:t> points </a:t>
            </a:r>
          </a:p>
          <a:p>
            <a:r>
              <a:rPr lang="en-US" dirty="0"/>
              <a:t>			indicate the core of the generated showers in each batch</a:t>
            </a:r>
          </a:p>
          <a:p>
            <a:endParaRPr lang="en-US" dirty="0"/>
          </a:p>
          <a:p>
            <a:r>
              <a:rPr lang="en-US" dirty="0"/>
              <a:t>					      Right: radial distribution of the detectors (blue)</a:t>
            </a:r>
          </a:p>
          <a:p>
            <a:r>
              <a:rPr lang="en-US" dirty="0"/>
              <a:t>					      compared to starting layout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9A59E-6F88-CF2A-0374-A1AD5C060AEA}"/>
              </a:ext>
            </a:extLst>
          </p:cNvPr>
          <p:cNvSpPr/>
          <p:nvPr/>
        </p:nvSpPr>
        <p:spPr>
          <a:xfrm>
            <a:off x="8114615" y="136525"/>
            <a:ext cx="3584301" cy="2585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C3300"/>
                </a:solidFill>
              </a:rPr>
              <a:t>Epochs 1001-2000</a:t>
            </a:r>
          </a:p>
        </p:txBody>
      </p:sp>
    </p:spTree>
    <p:extLst>
      <p:ext uri="{BB962C8B-B14F-4D97-AF65-F5344CB8AC3E}">
        <p14:creationId xmlns:p14="http://schemas.microsoft.com/office/powerpoint/2010/main" val="42072093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C9141-CC8F-0FA3-8496-8D2B45D8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8A30A-6B2D-470B-1427-A0BA4C15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26F13-9661-19BD-1015-4A49A47A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3CE53B-69F6-9B27-9CE8-6AC2B070A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" y="0"/>
            <a:ext cx="1216572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BF2353-584D-8BB2-14B7-3357044333D3}"/>
              </a:ext>
            </a:extLst>
          </p:cNvPr>
          <p:cNvSpPr/>
          <p:nvPr/>
        </p:nvSpPr>
        <p:spPr>
          <a:xfrm rot="20526080">
            <a:off x="1447084" y="2652182"/>
            <a:ext cx="8351612" cy="13755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MODE Workshop: September 23-25, Valencia – </a:t>
            </a:r>
            <a:r>
              <a:rPr lang="en-US" sz="3200" dirty="0">
                <a:solidFill>
                  <a:srgbClr val="FFC000"/>
                </a:solidFill>
              </a:rPr>
              <a:t>Save the date!</a:t>
            </a:r>
          </a:p>
        </p:txBody>
      </p:sp>
    </p:spTree>
    <p:extLst>
      <p:ext uri="{BB962C8B-B14F-4D97-AF65-F5344CB8AC3E}">
        <p14:creationId xmlns:p14="http://schemas.microsoft.com/office/powerpoint/2010/main" val="39399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C3300"/>
                </a:solidFill>
              </a:rPr>
              <a:t>5. Instead of a summary, some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wide arsenal of techniques that try to remove or reduce the impact of systematic uncertainties in application of ML to fundamental physics problems has been developed in recent years</a:t>
            </a:r>
          </a:p>
          <a:p>
            <a:endParaRPr lang="en-US" dirty="0"/>
          </a:p>
          <a:p>
            <a:r>
              <a:rPr lang="en-US" dirty="0"/>
              <a:t>I do not think we can “solve” the problem – nor that it is the only concern in uncertainty quantification (see error of the third kind) – but we are considerably better off today than a few years ago</a:t>
            </a:r>
          </a:p>
          <a:p>
            <a:endParaRPr lang="en-US" dirty="0"/>
          </a:p>
          <a:p>
            <a:r>
              <a:rPr lang="en-US" dirty="0"/>
              <a:t>I suspect the (bold) way forward will be to take a more holistic approach, where we combine our desiderata (precision, robustness, coverage, transferability, etc.) into the loss of a smarter algorithm that may consider them together, and which can offer explicit tradeoffs on demand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06" y="67651"/>
            <a:ext cx="11808069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What We Want: Sufficient Statistic Summaries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07" y="1665287"/>
            <a:ext cx="10969869" cy="44189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ML applications in the past focused almost exclusively on the goal of minimizing the </a:t>
            </a:r>
            <a:r>
              <a:rPr lang="en-US" i="1" dirty="0">
                <a:solidFill>
                  <a:srgbClr val="CC3300"/>
                </a:solidFill>
              </a:rPr>
              <a:t>statistical</a:t>
            </a:r>
            <a:r>
              <a:rPr lang="en-US" dirty="0"/>
              <a:t> uncertainty on the estimates of parameters of interest </a:t>
            </a:r>
            <a:r>
              <a:rPr lang="el-GR" dirty="0"/>
              <a:t>θ</a:t>
            </a:r>
            <a:r>
              <a:rPr lang="en-US" dirty="0"/>
              <a:t>.</a:t>
            </a:r>
          </a:p>
          <a:p>
            <a:r>
              <a:rPr lang="en-US" dirty="0"/>
              <a:t>The summary statistic they provide should enable the extraction of the </a:t>
            </a:r>
            <a:r>
              <a:rPr lang="en-US" dirty="0">
                <a:solidFill>
                  <a:srgbClr val="0070C0"/>
                </a:solidFill>
              </a:rPr>
              <a:t>highest amount of information on </a:t>
            </a:r>
            <a:r>
              <a:rPr lang="el-GR" dirty="0">
                <a:solidFill>
                  <a:srgbClr val="0070C0"/>
                </a:solidFill>
              </a:rPr>
              <a:t>θ</a:t>
            </a:r>
            <a:r>
              <a:rPr lang="en-US" dirty="0"/>
              <a:t>; but this is not granted – it is </a:t>
            </a:r>
            <a:r>
              <a:rPr lang="en-US" i="1" dirty="0">
                <a:solidFill>
                  <a:srgbClr val="CC3300"/>
                </a:solidFill>
              </a:rPr>
              <a:t>conditional to </a:t>
            </a:r>
          </a:p>
          <a:p>
            <a:pPr marL="914400" lvl="1" indent="-457200">
              <a:buAutoNum type="arabicParenR"/>
            </a:pPr>
            <a:r>
              <a:rPr lang="en-US" b="1" dirty="0"/>
              <a:t>validity of the underlying model used to generate the samples</a:t>
            </a:r>
          </a:p>
          <a:p>
            <a:pPr marL="914400" lvl="1" indent="-457200">
              <a:buAutoNum type="arabicParenR"/>
            </a:pPr>
            <a:r>
              <a:rPr lang="en-US" b="1" dirty="0"/>
              <a:t>assumptions made on the value of nuisance parameters </a:t>
            </a:r>
            <a:r>
              <a:rPr lang="el-GR" b="1" dirty="0"/>
              <a:t>α</a:t>
            </a:r>
            <a:r>
              <a:rPr lang="en-US" b="1" dirty="0"/>
              <a:t>. </a:t>
            </a:r>
          </a:p>
          <a:p>
            <a:pPr marL="914400" lvl="1" indent="-457200">
              <a:buAutoNum type="arabicParenR"/>
            </a:pPr>
            <a:endParaRPr lang="en-US" b="1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The conditionality is hard to get rid of!, </a:t>
            </a:r>
            <a:r>
              <a:rPr lang="en-US" dirty="0"/>
              <a:t>as e.g.</a:t>
            </a:r>
          </a:p>
          <a:p>
            <a:pPr lvl="1"/>
            <a:r>
              <a:rPr lang="en-US" dirty="0"/>
              <a:t>Problems are complex and high-dimensional</a:t>
            </a:r>
          </a:p>
          <a:p>
            <a:pPr lvl="1"/>
            <a:r>
              <a:rPr lang="en-US" dirty="0"/>
              <a:t>Nuisance parameters have ill- or un-known PDF</a:t>
            </a:r>
          </a:p>
          <a:p>
            <a:pPr lvl="1"/>
            <a:r>
              <a:rPr lang="en-US" dirty="0"/>
              <a:t>Effect of nuisances on the default model is not easy to assess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>
                <a:solidFill>
                  <a:srgbClr val="CC3300"/>
                </a:solidFill>
              </a:rPr>
              <a:t>The summary statistic is not usually sufficient: </a:t>
            </a:r>
            <a:r>
              <a:rPr lang="en-US" dirty="0"/>
              <a:t>being oblivious of a part of feature space, it does not retain all the information relevant to the parameter estimation task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6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535"/>
            <a:ext cx="10515600" cy="1325563"/>
          </a:xfrm>
        </p:spPr>
        <p:txBody>
          <a:bodyPr/>
          <a:lstStyle/>
          <a:p>
            <a:r>
              <a:rPr lang="it-IT" b="1" dirty="0" err="1"/>
              <a:t>References</a:t>
            </a:r>
            <a:r>
              <a:rPr lang="it-IT" b="1" dirty="0"/>
              <a:t> (1/4)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6075"/>
            <a:ext cx="10515600" cy="4594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[1] </a:t>
            </a:r>
            <a:r>
              <a:rPr lang="en-US" sz="1400" dirty="0">
                <a:solidFill>
                  <a:srgbClr val="CC3300"/>
                </a:solidFill>
              </a:rPr>
              <a:t>T. Dorigo</a:t>
            </a:r>
            <a:r>
              <a:rPr lang="en-US" sz="1400" dirty="0"/>
              <a:t> and P. de Castro, </a:t>
            </a:r>
            <a:r>
              <a:rPr lang="en-US" sz="1400" b="0" i="0" strike="noStrike" dirty="0">
                <a:effectLst/>
              </a:rPr>
              <a:t>Dealing with Nuisance Parameters using Machine Learning in High Energy Physics: a Review</a:t>
            </a:r>
            <a:r>
              <a:rPr lang="en-US" sz="1400" dirty="0"/>
              <a:t>,  </a:t>
            </a:r>
            <a:r>
              <a:rPr lang="en-US" sz="1400" dirty="0">
                <a:solidFill>
                  <a:srgbClr val="0070C0"/>
                </a:solidFill>
              </a:rPr>
              <a:t>arXiv:</a:t>
            </a:r>
            <a:r>
              <a:rPr lang="en-US" sz="1400" b="0" i="0" u="none" strike="noStrike" dirty="0">
                <a:solidFill>
                  <a:srgbClr val="0050B3"/>
                </a:solidFill>
                <a:effectLst/>
                <a:hlinkClick r:id="rId2"/>
              </a:rPr>
              <a:t>2007.09121</a:t>
            </a:r>
            <a:r>
              <a:rPr lang="en-US" sz="1400" b="0" i="0" u="none" strike="noStrike" dirty="0">
                <a:solidFill>
                  <a:srgbClr val="0050B3"/>
                </a:solidFill>
                <a:effectLst/>
              </a:rPr>
              <a:t> (2020)</a:t>
            </a:r>
            <a:r>
              <a:rPr lang="en-US" sz="1400" dirty="0"/>
              <a:t>; P. </a:t>
            </a:r>
            <a:r>
              <a:rPr lang="en-US" sz="1400" dirty="0" err="1"/>
              <a:t>Calafiura</a:t>
            </a:r>
            <a:r>
              <a:rPr lang="en-US" sz="1400" dirty="0"/>
              <a:t>, D. Rousseau, K. </a:t>
            </a:r>
            <a:r>
              <a:rPr lang="en-US" sz="1400" dirty="0" err="1"/>
              <a:t>Terao</a:t>
            </a:r>
            <a:r>
              <a:rPr lang="en-US" sz="1400" dirty="0"/>
              <a:t> (eds.), Artificial Intelligence for High-Energy Physics, World Scientific 2022, </a:t>
            </a:r>
            <a:r>
              <a:rPr lang="en-US" sz="1400" b="0" i="0" u="none" strike="noStrike" dirty="0">
                <a:solidFill>
                  <a:srgbClr val="192B6C"/>
                </a:solidFill>
                <a:effectLst/>
                <a:hlinkClick r:id="rId3"/>
              </a:rPr>
              <a:t>https://doi.org/10.1142/12200</a:t>
            </a:r>
            <a:r>
              <a:rPr lang="en-US" sz="1400" dirty="0"/>
              <a:t> .</a:t>
            </a:r>
          </a:p>
          <a:p>
            <a:pPr marL="0" indent="0">
              <a:buNone/>
            </a:pPr>
            <a:r>
              <a:rPr lang="en-US" sz="1400" dirty="0"/>
              <a:t>[2] J. </a:t>
            </a:r>
            <a:r>
              <a:rPr lang="en-US" sz="1400" dirty="0" err="1"/>
              <a:t>Thaler</a:t>
            </a:r>
            <a:r>
              <a:rPr lang="en-US" sz="1400" dirty="0"/>
              <a:t> and K. Van Tilburg, Maximizing Boosted Top </a:t>
            </a:r>
            <a:r>
              <a:rPr lang="en-US" sz="1400" dirty="0" err="1"/>
              <a:t>Identication</a:t>
            </a:r>
            <a:r>
              <a:rPr lang="en-US" sz="1400" dirty="0"/>
              <a:t> by Minimizing N-</a:t>
            </a:r>
            <a:r>
              <a:rPr lang="en-US" sz="1400" dirty="0" err="1"/>
              <a:t>subjettiness</a:t>
            </a:r>
            <a:r>
              <a:rPr lang="en-US" sz="1400" dirty="0"/>
              <a:t>, JHEP. 02, 093 (2012).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4"/>
              </a:rPr>
              <a:t>10.1007/JHEP02(2012)093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[3] J. </a:t>
            </a:r>
            <a:r>
              <a:rPr lang="en-US" sz="1400" dirty="0" err="1"/>
              <a:t>Dolen</a:t>
            </a:r>
            <a:r>
              <a:rPr lang="en-US" sz="1400" dirty="0"/>
              <a:t>, P. Harris, S. </a:t>
            </a:r>
            <a:r>
              <a:rPr lang="en-US" sz="1400" dirty="0" err="1"/>
              <a:t>Marzani</a:t>
            </a:r>
            <a:r>
              <a:rPr lang="en-US" sz="1400" dirty="0"/>
              <a:t>, S. </a:t>
            </a:r>
            <a:r>
              <a:rPr lang="en-US" sz="1400" dirty="0" err="1"/>
              <a:t>Rappoccio</a:t>
            </a:r>
            <a:r>
              <a:rPr lang="en-US" sz="1400" dirty="0"/>
              <a:t>, and N. Tran, Thinking outside the ROCs: Designing Decorrelated Taggers (DDT) for jet substructure, JHEP. 05, 156 (2016). </a:t>
            </a:r>
            <a:r>
              <a:rPr lang="en-US" sz="1400" dirty="0">
                <a:hlinkClick r:id="rId5"/>
              </a:rPr>
              <a:t>https://doi.org/10.1007/JHEP05(2016)156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[4] P. </a:t>
            </a:r>
            <a:r>
              <a:rPr lang="en-US" sz="1400" dirty="0" err="1"/>
              <a:t>Baldi</a:t>
            </a:r>
            <a:r>
              <a:rPr lang="en-US" sz="1400" dirty="0"/>
              <a:t>, K. Cranmer, T. </a:t>
            </a:r>
            <a:r>
              <a:rPr lang="en-US" sz="1400" dirty="0" err="1"/>
              <a:t>Faucett</a:t>
            </a:r>
            <a:r>
              <a:rPr lang="en-US" sz="1400" dirty="0"/>
              <a:t>, P. Sadowski, and D. </a:t>
            </a:r>
            <a:r>
              <a:rPr lang="en-US" sz="1400" dirty="0" err="1"/>
              <a:t>Whiteson</a:t>
            </a:r>
            <a:r>
              <a:rPr lang="en-US" sz="1400" dirty="0"/>
              <a:t>, Parameterized neural networks for high-energy physics, Eur. Phys. J. C. 76(5), 235 (2016).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10.1140/</a:t>
            </a:r>
            <a:r>
              <a:rPr lang="en-US" sz="1400" dirty="0" err="1">
                <a:hlinkClick r:id="rId6"/>
              </a:rPr>
              <a:t>epjc</a:t>
            </a:r>
            <a:r>
              <a:rPr lang="en-US" sz="1400" dirty="0">
                <a:hlinkClick r:id="rId6"/>
              </a:rPr>
              <a:t>/s10052-016-4099-4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it-IT" sz="1400" dirty="0"/>
              <a:t>[5] J. de </a:t>
            </a:r>
            <a:r>
              <a:rPr lang="it-IT" sz="1400" dirty="0" err="1"/>
              <a:t>Favereau</a:t>
            </a:r>
            <a:r>
              <a:rPr lang="it-IT" sz="1400" dirty="0"/>
              <a:t>, C. </a:t>
            </a:r>
            <a:r>
              <a:rPr lang="it-IT" sz="1400" dirty="0" err="1"/>
              <a:t>Delaere</a:t>
            </a:r>
            <a:r>
              <a:rPr lang="it-IT" sz="1400" dirty="0"/>
              <a:t>, P. </a:t>
            </a:r>
            <a:r>
              <a:rPr lang="it-IT" sz="1400" dirty="0" err="1"/>
              <a:t>Demin</a:t>
            </a:r>
            <a:r>
              <a:rPr lang="it-IT" sz="1400" dirty="0"/>
              <a:t>, A. Giammanco, V. Lemaitre,</a:t>
            </a:r>
            <a:r>
              <a:rPr lang="en-US" sz="1400" dirty="0"/>
              <a:t>A. Mertens, and M. </a:t>
            </a:r>
            <a:r>
              <a:rPr lang="en-US" sz="1400" dirty="0" err="1"/>
              <a:t>Selvaggi</a:t>
            </a:r>
            <a:r>
              <a:rPr lang="en-US" sz="1400" dirty="0"/>
              <a:t>, DELPHES 3, A modular framework for fast simulation of a generic collider experiment, JHEP. 02, 057 (2014).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7"/>
              </a:rPr>
              <a:t>10.1007/JHEP02(2014)057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[6] J. Aguilar-Saavedra, J. H. Collins, and R. K. Mishra, A generic anti-QCD jet tagger, JHEP. 11, 163 (2017).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8"/>
              </a:rPr>
              <a:t>10.1007/JHEP11(2017)163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[7] S. Chang, T. Cohen, and B. </a:t>
            </a:r>
            <a:r>
              <a:rPr lang="en-US" sz="1400" dirty="0" err="1"/>
              <a:t>Ostdiek</a:t>
            </a:r>
            <a:r>
              <a:rPr lang="en-US" sz="1400" dirty="0"/>
              <a:t>, What is the Machine Learning?, Phys. </a:t>
            </a:r>
            <a:r>
              <a:rPr lang="fr-FR" sz="1400" dirty="0" err="1"/>
              <a:t>Rev</a:t>
            </a:r>
            <a:r>
              <a:rPr lang="fr-FR" sz="1400" dirty="0"/>
              <a:t>. D. 97(5), 056009 (2018). </a:t>
            </a:r>
            <a:r>
              <a:rPr lang="fr-FR" sz="1400" dirty="0" err="1"/>
              <a:t>doi</a:t>
            </a:r>
            <a:r>
              <a:rPr lang="fr-FR" sz="1400" dirty="0"/>
              <a:t>: </a:t>
            </a:r>
            <a:r>
              <a:rPr lang="fr-FR" sz="1400" dirty="0">
                <a:hlinkClick r:id="rId9"/>
              </a:rPr>
              <a:t>10.1103/PhysRevD.97.056009</a:t>
            </a:r>
            <a:r>
              <a:rPr lang="fr-FR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[8] J. Stevens and M. Williams, </a:t>
            </a:r>
            <a:r>
              <a:rPr lang="en-US" sz="1400" dirty="0" err="1"/>
              <a:t>uBoost</a:t>
            </a:r>
            <a:r>
              <a:rPr lang="en-US" sz="1400" dirty="0"/>
              <a:t>: A boosting method for producing uniform selection efficiencies from multivariate classifiers, JINST. 8, P12013 (2013).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10"/>
              </a:rPr>
              <a:t>10.1088/1748-0221/8/12/P12013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[9] Y. Freund and R. E. </a:t>
            </a:r>
            <a:r>
              <a:rPr lang="en-US" sz="1400" dirty="0" err="1"/>
              <a:t>Schapire</a:t>
            </a:r>
            <a:r>
              <a:rPr lang="en-US" sz="1400" dirty="0"/>
              <a:t>, A decision-theoretic generalization of on-line learning and an application to boosting, Journal of Computer and System Sciences. 55(1), 119{139 (Aug., 1997).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11"/>
              </a:rPr>
              <a:t>10.1006/jcss.1997.1504</a:t>
            </a:r>
            <a:r>
              <a:rPr lang="en-US" sz="1400" dirty="0"/>
              <a:t>. </a:t>
            </a:r>
          </a:p>
          <a:p>
            <a:pPr marL="0" indent="0">
              <a:buNone/>
            </a:pPr>
            <a:r>
              <a:rPr lang="en-US" sz="1400" dirty="0"/>
              <a:t>[10] A. </a:t>
            </a:r>
            <a:r>
              <a:rPr lang="en-US" sz="1400" dirty="0" err="1"/>
              <a:t>Rogozhnikov</a:t>
            </a:r>
            <a:r>
              <a:rPr lang="en-US" sz="1400" dirty="0"/>
              <a:t>, A. </a:t>
            </a:r>
            <a:r>
              <a:rPr lang="en-US" sz="1400" dirty="0" err="1"/>
              <a:t>Bukva</a:t>
            </a:r>
            <a:r>
              <a:rPr lang="en-US" sz="1400" dirty="0"/>
              <a:t>, V. </a:t>
            </a:r>
            <a:r>
              <a:rPr lang="en-US" sz="1400" dirty="0" err="1"/>
              <a:t>Gligorov</a:t>
            </a:r>
            <a:r>
              <a:rPr lang="en-US" sz="1400" dirty="0"/>
              <a:t>, A. </a:t>
            </a:r>
            <a:r>
              <a:rPr lang="en-US" sz="1400" dirty="0" err="1"/>
              <a:t>Ustyuzhanin</a:t>
            </a:r>
            <a:r>
              <a:rPr lang="en-US" sz="1400" dirty="0"/>
              <a:t>, and M. Williams, New approaches for boosting to uniformity, JINST. 10(03), T03002 (2015).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12"/>
              </a:rPr>
              <a:t>10.1088/1748-0221/10/03/T03002</a:t>
            </a:r>
            <a:r>
              <a:rPr lang="en-US" sz="1400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89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0296-D4A6-7F61-52DD-FFA00413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535"/>
            <a:ext cx="10515600" cy="1325563"/>
          </a:xfrm>
        </p:spPr>
        <p:txBody>
          <a:bodyPr/>
          <a:lstStyle/>
          <a:p>
            <a:r>
              <a:rPr lang="it-IT" b="1" dirty="0" err="1"/>
              <a:t>References</a:t>
            </a:r>
            <a:r>
              <a:rPr lang="it-IT" b="1" dirty="0"/>
              <a:t> (2/4)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284B0-37F6-B1AC-B78F-23196EDF9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495"/>
            <a:ext cx="10515600" cy="4802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[11] G. </a:t>
            </a:r>
            <a:r>
              <a:rPr lang="en-US" sz="1400" dirty="0" err="1"/>
              <a:t>Kasieczka</a:t>
            </a:r>
            <a:r>
              <a:rPr lang="en-US" sz="1400" dirty="0"/>
              <a:t> and D. Shih, </a:t>
            </a:r>
            <a:r>
              <a:rPr lang="en-US" sz="1400" dirty="0" err="1"/>
              <a:t>DisCo</a:t>
            </a:r>
            <a:r>
              <a:rPr lang="en-US" sz="1400" dirty="0"/>
              <a:t> Fever: Robust Networks Through Distance Correlation</a:t>
            </a:r>
            <a:r>
              <a:rPr lang="en-US" sz="1400" dirty="0">
                <a:hlinkClick r:id="rId2"/>
              </a:rPr>
              <a:t>, arXiv:2001.05310</a:t>
            </a:r>
            <a:r>
              <a:rPr lang="en-US" sz="1400" dirty="0"/>
              <a:t> (Jan 2020).</a:t>
            </a:r>
          </a:p>
          <a:p>
            <a:pPr marL="0" indent="0">
              <a:buNone/>
            </a:pPr>
            <a:r>
              <a:rPr lang="en-US" sz="1400" dirty="0"/>
              <a:t>[12] S. Wunsch, S. </a:t>
            </a:r>
            <a:r>
              <a:rPr lang="en-US" sz="1400" dirty="0" err="1"/>
              <a:t>Jorger</a:t>
            </a:r>
            <a:r>
              <a:rPr lang="en-US" sz="1400" dirty="0"/>
              <a:t>, R. Wolf, and G. Quast, Reducing the dependence of the neural network function to systematic uncertainties in the input space (July, 2019). URL </a:t>
            </a:r>
            <a:r>
              <a:rPr lang="en-US" sz="1400" dirty="0">
                <a:hlinkClick r:id="rId3"/>
              </a:rPr>
              <a:t>http://arxiv.org/abs/1907.11674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[13] S. Ben-David, J. Blitzer, K. Crammer, and F. Pereira. Analysis of representations for domain adaptation. In eds. B. </a:t>
            </a:r>
            <a:r>
              <a:rPr lang="en-US" sz="1400" dirty="0" err="1"/>
              <a:t>Scholkopf</a:t>
            </a:r>
            <a:r>
              <a:rPr lang="en-US" sz="1400" dirty="0"/>
              <a:t>, J. C. Platt, and T. Homan, Advances in Neural Information Processing Systems 19, pp. 137-144. MIT Press (2007). URL </a:t>
            </a:r>
            <a:r>
              <a:rPr lang="en-US" sz="1400" dirty="0">
                <a:hlinkClick r:id="rId4"/>
              </a:rPr>
              <a:t>http://papers.nips.cc/paper/2983-analysis-of-representations-for-domain-adaptation.pdf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[14] S. Ben-David, J. Blitzer, K. Crammer, A. </a:t>
            </a:r>
            <a:r>
              <a:rPr lang="en-US" sz="1400" dirty="0" err="1"/>
              <a:t>Kulesza</a:t>
            </a:r>
            <a:r>
              <a:rPr lang="en-US" sz="1400" dirty="0"/>
              <a:t>, F. Pereira, and J. W. Vaughan, A theory of learning from different domains, Machine Learning. 79 (1-2), 151{175 (Oct., 2009). URL </a:t>
            </a:r>
            <a:r>
              <a:rPr lang="en-US" sz="1400" dirty="0">
                <a:hlinkClick r:id="rId5"/>
              </a:rPr>
              <a:t>https://doi.org/10.1007/s10994-009-5152-4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[15] H. </a:t>
            </a:r>
            <a:r>
              <a:rPr lang="en-US" sz="1400" dirty="0" err="1"/>
              <a:t>Ajakan</a:t>
            </a:r>
            <a:r>
              <a:rPr lang="en-US" sz="1400" dirty="0"/>
              <a:t>, P. Germain, H. Larochelle, F. Laviolette, and M. Marchand, Domain-adversarial neural networks, </a:t>
            </a:r>
            <a:r>
              <a:rPr lang="en-US" sz="1400" dirty="0">
                <a:hlinkClick r:id="rId6"/>
              </a:rPr>
              <a:t>arXiv:1412.4446</a:t>
            </a:r>
            <a:r>
              <a:rPr lang="en-US" sz="1400" dirty="0"/>
              <a:t> (2014).</a:t>
            </a:r>
          </a:p>
          <a:p>
            <a:pPr marL="0" indent="0">
              <a:buNone/>
            </a:pPr>
            <a:r>
              <a:rPr lang="en-US" sz="1400" dirty="0"/>
              <a:t>[16] G. </a:t>
            </a:r>
            <a:r>
              <a:rPr lang="en-US" sz="1400" dirty="0" err="1"/>
              <a:t>Louppe</a:t>
            </a:r>
            <a:r>
              <a:rPr lang="en-US" sz="1400" dirty="0"/>
              <a:t>, M. Kagan, and K. Cranmer. Learning to pivot with adversarial networks. In eds. I. Guyon, U. V. </a:t>
            </a:r>
            <a:r>
              <a:rPr lang="en-US" sz="1400" dirty="0" err="1"/>
              <a:t>Luxburg</a:t>
            </a:r>
            <a:r>
              <a:rPr lang="en-US" sz="1400" dirty="0"/>
              <a:t>, S. Bengio, H. Wallach, R. Fergus, S. </a:t>
            </a:r>
            <a:r>
              <a:rPr lang="en-US" sz="1400" dirty="0" err="1"/>
              <a:t>Vishwanathan</a:t>
            </a:r>
            <a:r>
              <a:rPr lang="en-US" sz="1400" dirty="0"/>
              <a:t>, and R. Garnett, Advances in Neural Information Processing Systems 30, pp. 981{990. </a:t>
            </a:r>
            <a:r>
              <a:rPr lang="fr-FR" sz="1400" dirty="0" err="1"/>
              <a:t>Curran</a:t>
            </a:r>
            <a:r>
              <a:rPr lang="fr-FR" sz="1400" dirty="0"/>
              <a:t> Associates, Inc. (2017). URL </a:t>
            </a:r>
            <a:r>
              <a:rPr lang="fr-FR" sz="1400" dirty="0">
                <a:hlinkClick r:id="rId7"/>
              </a:rPr>
              <a:t>http://papers.nips.cc/paper/</a:t>
            </a:r>
            <a:r>
              <a:rPr lang="en-US" sz="1400" dirty="0">
                <a:hlinkClick r:id="rId7"/>
              </a:rPr>
              <a:t>6699-learning-to-pivot-with-adversarial-networks.pdf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[17] M. H. </a:t>
            </a:r>
            <a:r>
              <a:rPr lang="en-US" sz="1400" dirty="0" err="1"/>
              <a:t>Degroot</a:t>
            </a:r>
            <a:r>
              <a:rPr lang="en-US" sz="1400" dirty="0"/>
              <a:t> and M. J. </a:t>
            </a:r>
            <a:r>
              <a:rPr lang="en-US" sz="1400" dirty="0" err="1"/>
              <a:t>Schervish</a:t>
            </a:r>
            <a:r>
              <a:rPr lang="en-US" sz="1400" dirty="0"/>
              <a:t>. </a:t>
            </a:r>
            <a:r>
              <a:rPr lang="en-US" sz="1400" dirty="0">
                <a:hlinkClick r:id="rId8"/>
              </a:rPr>
              <a:t>Probability and statistics</a:t>
            </a:r>
            <a:r>
              <a:rPr lang="en-US" sz="1400" dirty="0"/>
              <a:t>, Carnegie-Mellon Univ., 1977. </a:t>
            </a:r>
          </a:p>
          <a:p>
            <a:pPr marL="0" indent="0">
              <a:buNone/>
            </a:pPr>
            <a:r>
              <a:rPr lang="en-US" sz="1400" dirty="0"/>
              <a:t>[18] C. </a:t>
            </a:r>
            <a:r>
              <a:rPr lang="en-US" sz="1400" dirty="0" err="1"/>
              <a:t>Shimmin</a:t>
            </a:r>
            <a:r>
              <a:rPr lang="en-US" sz="1400" dirty="0"/>
              <a:t>, P. Sadowski, P. </a:t>
            </a:r>
            <a:r>
              <a:rPr lang="en-US" sz="1400" dirty="0" err="1"/>
              <a:t>Baldi</a:t>
            </a:r>
            <a:r>
              <a:rPr lang="en-US" sz="1400" dirty="0"/>
              <a:t>, E. </a:t>
            </a:r>
            <a:r>
              <a:rPr lang="en-US" sz="1400" dirty="0" err="1"/>
              <a:t>Weik</a:t>
            </a:r>
            <a:r>
              <a:rPr lang="en-US" sz="1400" dirty="0"/>
              <a:t>, D. </a:t>
            </a:r>
            <a:r>
              <a:rPr lang="en-US" sz="1400" dirty="0" err="1"/>
              <a:t>Whiteson</a:t>
            </a:r>
            <a:r>
              <a:rPr lang="en-US" sz="1400" dirty="0"/>
              <a:t>, E. </a:t>
            </a:r>
            <a:r>
              <a:rPr lang="en-US" sz="1400" dirty="0" err="1"/>
              <a:t>Goul</a:t>
            </a:r>
            <a:r>
              <a:rPr lang="en-US" sz="1400" dirty="0"/>
              <a:t>, and A. </a:t>
            </a:r>
            <a:r>
              <a:rPr lang="en-US" sz="1400" dirty="0" err="1"/>
              <a:t>Sgaard</a:t>
            </a:r>
            <a:r>
              <a:rPr lang="en-US" sz="1400" dirty="0"/>
              <a:t>, Decorrelated Jet Substructure Tagging using Adversarial Neural Networks, Phys. Rev. D. 96(7), 074034 (2017).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9"/>
              </a:rPr>
              <a:t>10.1103/PhysRevD.96. 074034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[19] V. Estrade, C. Germain, I. Guyon, and D. Rousseau. Adversarial learning to eliminate systematic errors: a case study in high energy physics. In </a:t>
            </a:r>
            <a:r>
              <a:rPr lang="en-US" sz="1400" dirty="0">
                <a:hlinkClick r:id="rId10"/>
              </a:rPr>
              <a:t>NIPS 2017 (2017). 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[20] P. Simard, B. </a:t>
            </a:r>
            <a:r>
              <a:rPr lang="en-US" sz="1400" dirty="0" err="1"/>
              <a:t>Victorri</a:t>
            </a:r>
            <a:r>
              <a:rPr lang="en-US" sz="1400" dirty="0"/>
              <a:t>, Y. LeCun, and J. </a:t>
            </a:r>
            <a:r>
              <a:rPr lang="en-US" sz="1400" dirty="0" err="1"/>
              <a:t>Denker</a:t>
            </a:r>
            <a:r>
              <a:rPr lang="en-US" sz="1400" dirty="0"/>
              <a:t>. Tangent prop - a formalism for specifying selected invariances in an adaptive network. In eds. J. E. Moody, S. J. Hanson, and R. P. Lippmann, Advances in Neural Information Processing Systems 4, pp. 895{ </a:t>
            </a:r>
            <a:r>
              <a:rPr lang="de-DE" sz="1400" dirty="0"/>
              <a:t>903. Morgan-Kaufmann (1992). URL </a:t>
            </a:r>
            <a:r>
              <a:rPr lang="de-DE" sz="1400" dirty="0">
                <a:hlinkClick r:id="rId11"/>
              </a:rPr>
              <a:t>http://papers.nips.cc/paper/</a:t>
            </a:r>
            <a:r>
              <a:rPr lang="en-US" sz="1400" dirty="0">
                <a:hlinkClick r:id="rId11"/>
              </a:rPr>
              <a:t>536-tangent-prop-a-formalism-for-specifying-selected-invariances-in-an-adaptive-network.pdf</a:t>
            </a:r>
            <a:r>
              <a:rPr lang="en-US" sz="140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C7625-EE26-6D4E-74F2-7A2834FC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763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535"/>
            <a:ext cx="10515600" cy="1325563"/>
          </a:xfrm>
        </p:spPr>
        <p:txBody>
          <a:bodyPr/>
          <a:lstStyle/>
          <a:p>
            <a:r>
              <a:rPr lang="it-IT" dirty="0" err="1"/>
              <a:t>References</a:t>
            </a:r>
            <a:r>
              <a:rPr lang="it-IT" dirty="0"/>
              <a:t> (3/4)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3086"/>
            <a:ext cx="10515600" cy="46736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 dirty="0"/>
              <a:t>[21] A. </a:t>
            </a:r>
            <a:r>
              <a:rPr lang="en-US" sz="1800" dirty="0" err="1"/>
              <a:t>Blance</a:t>
            </a:r>
            <a:r>
              <a:rPr lang="en-US" sz="1800" dirty="0"/>
              <a:t>, M. </a:t>
            </a:r>
            <a:r>
              <a:rPr lang="en-US" sz="1800" dirty="0" err="1"/>
              <a:t>Spannowsky</a:t>
            </a:r>
            <a:r>
              <a:rPr lang="en-US" sz="1800" dirty="0"/>
              <a:t>, and P. Waite, </a:t>
            </a:r>
            <a:r>
              <a:rPr lang="en-US" sz="1800" dirty="0" err="1"/>
              <a:t>Adversarially</a:t>
            </a:r>
            <a:r>
              <a:rPr lang="en-US" sz="1800" dirty="0"/>
              <a:t>-trained autoencoders for robust unsupervised new physics searches, JHEP. 10, 047 (2019). </a:t>
            </a:r>
            <a:r>
              <a:rPr lang="en-US" sz="1800" dirty="0" err="1"/>
              <a:t>doi</a:t>
            </a:r>
            <a:r>
              <a:rPr lang="en-US" sz="1800" dirty="0"/>
              <a:t>: </a:t>
            </a:r>
            <a:r>
              <a:rPr lang="en-US" sz="1800" dirty="0">
                <a:hlinkClick r:id="rId2"/>
              </a:rPr>
              <a:t>10.1007/JHEP10(2019)047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[22] C. </a:t>
            </a:r>
            <a:r>
              <a:rPr lang="en-US" sz="1800" dirty="0" err="1"/>
              <a:t>Englert</a:t>
            </a:r>
            <a:r>
              <a:rPr lang="en-US" sz="1800" dirty="0"/>
              <a:t>, P. </a:t>
            </a:r>
            <a:r>
              <a:rPr lang="en-US" sz="1800" dirty="0" err="1"/>
              <a:t>Galler</a:t>
            </a:r>
            <a:r>
              <a:rPr lang="en-US" sz="1800" dirty="0"/>
              <a:t>, P. Harris, and M. </a:t>
            </a:r>
            <a:r>
              <a:rPr lang="en-US" sz="1800" dirty="0" err="1"/>
              <a:t>Spannowsky</a:t>
            </a:r>
            <a:r>
              <a:rPr lang="en-US" sz="1800" dirty="0"/>
              <a:t>, Machine Learning Uncertainties with Adversarial Neural Networks, Eur. Phys. J. C. 79(1), 4 (2019). </a:t>
            </a:r>
            <a:r>
              <a:rPr lang="en-US" sz="1800" dirty="0" err="1"/>
              <a:t>doi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10.1140/</a:t>
            </a:r>
            <a:r>
              <a:rPr lang="en-US" sz="1800" dirty="0" err="1">
                <a:hlinkClick r:id="rId3"/>
              </a:rPr>
              <a:t>epjc</a:t>
            </a:r>
            <a:r>
              <a:rPr lang="en-US" sz="1800" dirty="0">
                <a:hlinkClick r:id="rId3"/>
              </a:rPr>
              <a:t>/s10052-018-6511-8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[23] L. M. </a:t>
            </a:r>
            <a:r>
              <a:rPr lang="en-US" sz="1800" dirty="0" err="1"/>
              <a:t>Dery</a:t>
            </a:r>
            <a:r>
              <a:rPr lang="en-US" sz="1800" dirty="0"/>
              <a:t>, B. </a:t>
            </a:r>
            <a:r>
              <a:rPr lang="en-US" sz="1800" dirty="0" err="1"/>
              <a:t>Nachman</a:t>
            </a:r>
            <a:r>
              <a:rPr lang="en-US" sz="1800" dirty="0"/>
              <a:t>, F. </a:t>
            </a:r>
            <a:r>
              <a:rPr lang="en-US" sz="1800" dirty="0" err="1"/>
              <a:t>Rubbo</a:t>
            </a:r>
            <a:r>
              <a:rPr lang="en-US" sz="1800" dirty="0"/>
              <a:t>, and A. Schwartzman, Weakly supervised classification in high energy physics, J. High Energy Phys. 2017(5), 145 (May, 2017). URL </a:t>
            </a:r>
            <a:r>
              <a:rPr lang="en-US" sz="1800" dirty="0">
                <a:hlinkClick r:id="rId4"/>
              </a:rPr>
              <a:t>https://doi.org/10.1007/JHEP05(2017)145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[24] E. M. </a:t>
            </a:r>
            <a:r>
              <a:rPr lang="en-US" sz="1800" dirty="0" err="1"/>
              <a:t>Metodiev</a:t>
            </a:r>
            <a:r>
              <a:rPr lang="en-US" sz="1800" dirty="0"/>
              <a:t>, B. </a:t>
            </a:r>
            <a:r>
              <a:rPr lang="en-US" sz="1800" dirty="0" err="1"/>
              <a:t>Nachman</a:t>
            </a:r>
            <a:r>
              <a:rPr lang="en-US" sz="1800" dirty="0"/>
              <a:t>, and J. </a:t>
            </a:r>
            <a:r>
              <a:rPr lang="en-US" sz="1800" dirty="0" err="1"/>
              <a:t>Thaler</a:t>
            </a:r>
            <a:r>
              <a:rPr lang="en-US" sz="1800" dirty="0"/>
              <a:t>, </a:t>
            </a:r>
            <a:r>
              <a:rPr lang="en-US" sz="1800" dirty="0" err="1"/>
              <a:t>Classication</a:t>
            </a:r>
            <a:r>
              <a:rPr lang="en-US" sz="1800" dirty="0"/>
              <a:t> without labels: learning from mixed samples in high energy physics, J. High Energy Phys. 2017(10), 174 (Oct., 2017). URL </a:t>
            </a:r>
            <a:r>
              <a:rPr lang="en-US" sz="1800" dirty="0">
                <a:hlinkClick r:id="rId5"/>
              </a:rPr>
              <a:t>https://doi.org/10.1007/JHEP10(2017)</a:t>
            </a:r>
            <a:r>
              <a:rPr lang="en-US" sz="1800" dirty="0"/>
              <a:t> 174.</a:t>
            </a:r>
          </a:p>
          <a:p>
            <a:pPr marL="0" indent="0">
              <a:buNone/>
            </a:pPr>
            <a:r>
              <a:rPr lang="en-US" sz="1800" dirty="0"/>
              <a:t>[25] ATLAS collaboration, Dijet resonance search with weak supervision using sqrt(s)=13 </a:t>
            </a:r>
            <a:r>
              <a:rPr lang="en-US" sz="1800" dirty="0" err="1"/>
              <a:t>TeV</a:t>
            </a:r>
            <a:r>
              <a:rPr lang="en-US" sz="1800" dirty="0"/>
              <a:t> pp collisions in the ATLAS detector, </a:t>
            </a:r>
            <a:r>
              <a:rPr lang="en-US" sz="1800" dirty="0">
                <a:hlinkClick r:id="rId6"/>
              </a:rPr>
              <a:t>arXiv:2005.02983</a:t>
            </a:r>
            <a:r>
              <a:rPr lang="en-US" sz="1800" dirty="0"/>
              <a:t> (hep-ex), 2020.</a:t>
            </a:r>
          </a:p>
          <a:p>
            <a:pPr marL="0" indent="0">
              <a:buNone/>
            </a:pPr>
            <a:r>
              <a:rPr lang="en-US" sz="1800" dirty="0"/>
              <a:t>[26] F. de Almeida Dias, talk at </a:t>
            </a:r>
            <a:r>
              <a:rPr lang="en-US" sz="1800" dirty="0">
                <a:hlinkClick r:id="rId7"/>
              </a:rPr>
              <a:t>Anomaly detection mini-workshop</a:t>
            </a:r>
            <a:r>
              <a:rPr lang="en-US" sz="1800" dirty="0"/>
              <a:t>, July 16</a:t>
            </a:r>
            <a:r>
              <a:rPr lang="en-US" sz="1800" baseline="30000" dirty="0"/>
              <a:t>th</a:t>
            </a:r>
            <a:r>
              <a:rPr lang="en-US" sz="1800" dirty="0"/>
              <a:t> 2020. [27] P. de Castro and T. Dorigo, INFERNO: Inference-Aware neural </a:t>
            </a:r>
            <a:r>
              <a:rPr lang="en-US" sz="1800" dirty="0" err="1"/>
              <a:t>optimisation</a:t>
            </a:r>
            <a:r>
              <a:rPr lang="en-US" sz="1800" dirty="0"/>
              <a:t>, </a:t>
            </a:r>
            <a:r>
              <a:rPr lang="en-US" sz="1800" dirty="0" err="1"/>
              <a:t>Comput</a:t>
            </a:r>
            <a:r>
              <a:rPr lang="en-US" sz="1800" dirty="0"/>
              <a:t>. Phys. </a:t>
            </a:r>
            <a:r>
              <a:rPr lang="en-US" sz="1800" dirty="0" err="1"/>
              <a:t>Commun</a:t>
            </a:r>
            <a:r>
              <a:rPr lang="en-US" sz="1800" dirty="0"/>
              <a:t>. 244, 170-179 (Nov., 2019). URL </a:t>
            </a:r>
            <a:r>
              <a:rPr lang="en-US" sz="1800" dirty="0">
                <a:hlinkClick r:id="rId8"/>
              </a:rPr>
              <a:t>http://www.sciencedirect.com/science/article/pii/S0010465519301948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[27] P. de Castro and </a:t>
            </a:r>
            <a:r>
              <a:rPr lang="en-US" sz="1800" dirty="0">
                <a:solidFill>
                  <a:srgbClr val="CC3300"/>
                </a:solidFill>
              </a:rPr>
              <a:t>T. Dorigo</a:t>
            </a:r>
            <a:r>
              <a:rPr lang="en-US" sz="1800" dirty="0"/>
              <a:t>, INFERNO: Inference-Aware neural </a:t>
            </a:r>
            <a:r>
              <a:rPr lang="en-US" sz="1800" dirty="0" err="1"/>
              <a:t>optimisation</a:t>
            </a:r>
            <a:r>
              <a:rPr lang="en-US" sz="1800" dirty="0"/>
              <a:t>, </a:t>
            </a:r>
            <a:r>
              <a:rPr lang="en-US" sz="1800" dirty="0" err="1"/>
              <a:t>Comput</a:t>
            </a:r>
            <a:r>
              <a:rPr lang="en-US" sz="1800" dirty="0"/>
              <a:t>. Phys. </a:t>
            </a:r>
            <a:r>
              <a:rPr lang="en-US" sz="1800" dirty="0" err="1"/>
              <a:t>Commun</a:t>
            </a:r>
            <a:r>
              <a:rPr lang="en-US" sz="1800" dirty="0"/>
              <a:t>. 244, 170-179 (Nov., 2019). URL </a:t>
            </a:r>
            <a:r>
              <a:rPr lang="en-US" sz="1800" dirty="0">
                <a:hlinkClick r:id="rId8"/>
              </a:rPr>
              <a:t>http://www.sciencedirect.com/science/article/pii/S0010465519301948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[28] T. Charnock, G. </a:t>
            </a:r>
            <a:r>
              <a:rPr lang="en-US" sz="1800" dirty="0" err="1"/>
              <a:t>Lavaux</a:t>
            </a:r>
            <a:r>
              <a:rPr lang="en-US" sz="1800" dirty="0"/>
              <a:t>, and B. D. </a:t>
            </a:r>
            <a:r>
              <a:rPr lang="en-US" sz="1800" dirty="0" err="1"/>
              <a:t>Wandelt</a:t>
            </a:r>
            <a:r>
              <a:rPr lang="en-US" sz="1800" dirty="0"/>
              <a:t>, Automatic physical inference with information-maximizing neural networks, Phys. Rev. D. 97(8), 083004 (Apr., 2018). URL </a:t>
            </a:r>
            <a:r>
              <a:rPr lang="en-US" sz="1800" dirty="0">
                <a:hlinkClick r:id="rId9"/>
              </a:rPr>
              <a:t>https://link.aps.org/doi/10.1103/PhysRevD.97.083004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[29] J. </a:t>
            </a:r>
            <a:r>
              <a:rPr lang="en-US" sz="1800" dirty="0" err="1"/>
              <a:t>Alsing</a:t>
            </a:r>
            <a:r>
              <a:rPr lang="en-US" sz="1800" dirty="0"/>
              <a:t> and B. </a:t>
            </a:r>
            <a:r>
              <a:rPr lang="en-US" sz="1800" dirty="0" err="1"/>
              <a:t>Wandelt</a:t>
            </a:r>
            <a:r>
              <a:rPr lang="en-US" sz="1800" dirty="0"/>
              <a:t>, Nuisance hardened data compression for fast likelihood-free inference, Mon. Not. R. Astron. Soc. 488(4), 5093{5103 (Oct., 2019). URL </a:t>
            </a:r>
            <a:r>
              <a:rPr lang="en-US" sz="1800" dirty="0">
                <a:hlinkClick r:id="rId10"/>
              </a:rPr>
              <a:t>https://academic.oup.com/mnras/article-abstract/488/4/5093/5530778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[30] </a:t>
            </a:r>
            <a:r>
              <a:rPr lang="en-US" sz="1800" dirty="0" err="1"/>
              <a:t>S.Wunsch</a:t>
            </a:r>
            <a:r>
              <a:rPr lang="en-US" sz="1800" dirty="0"/>
              <a:t>, S. </a:t>
            </a:r>
            <a:r>
              <a:rPr lang="en-US" sz="1800" dirty="0" err="1"/>
              <a:t>Jorger</a:t>
            </a:r>
            <a:r>
              <a:rPr lang="en-US" sz="1800" dirty="0"/>
              <a:t>, </a:t>
            </a:r>
            <a:r>
              <a:rPr lang="en-US" sz="1800" dirty="0" err="1"/>
              <a:t>R.Wolf</a:t>
            </a:r>
            <a:r>
              <a:rPr lang="en-US" sz="1800" dirty="0"/>
              <a:t>, and G. Quast, Optimal statistical inference in the presence of systematic uncertainties using neural network optimization based on binned </a:t>
            </a:r>
            <a:r>
              <a:rPr lang="en-US" sz="1800" dirty="0" err="1"/>
              <a:t>poisson</a:t>
            </a:r>
            <a:r>
              <a:rPr lang="en-US" sz="1800" dirty="0"/>
              <a:t> likelihoods with nuisance parameters, arXiv:2003.07186 (Mar., 2020). URL </a:t>
            </a:r>
            <a:r>
              <a:rPr lang="en-US" sz="1800" dirty="0">
                <a:hlinkClick r:id="rId11"/>
              </a:rPr>
              <a:t>http://arxiv.org/abs/2003.07186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3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535"/>
            <a:ext cx="10515600" cy="1325563"/>
          </a:xfrm>
        </p:spPr>
        <p:txBody>
          <a:bodyPr/>
          <a:lstStyle/>
          <a:p>
            <a:r>
              <a:rPr lang="it-IT" dirty="0" err="1"/>
              <a:t>References</a:t>
            </a:r>
            <a:r>
              <a:rPr lang="it-IT" dirty="0"/>
              <a:t> (4/4)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025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[31] L. Heinrich and N. Simpson. </a:t>
            </a:r>
            <a:r>
              <a:rPr lang="en-US" sz="1400" dirty="0" err="1"/>
              <a:t>pyhf</a:t>
            </a:r>
            <a:r>
              <a:rPr lang="en-US" sz="1400" dirty="0"/>
              <a:t>/</a:t>
            </a:r>
            <a:r>
              <a:rPr lang="en-US" sz="1400" dirty="0" err="1"/>
              <a:t>neos</a:t>
            </a:r>
            <a:r>
              <a:rPr lang="en-US" sz="1400" dirty="0"/>
              <a:t>: initial </a:t>
            </a:r>
            <a:r>
              <a:rPr lang="en-US" sz="1400" dirty="0" err="1"/>
              <a:t>zenodo</a:t>
            </a:r>
            <a:r>
              <a:rPr lang="en-US" sz="1400" dirty="0"/>
              <a:t> release, URL </a:t>
            </a:r>
            <a:r>
              <a:rPr lang="en-US" sz="1400" dirty="0">
                <a:hlinkClick r:id="rId2"/>
              </a:rPr>
              <a:t>https://doi.org/10.5281/zenodo.3697981</a:t>
            </a:r>
            <a:r>
              <a:rPr lang="en-US" sz="1400" dirty="0"/>
              <a:t> (Mar 2020).</a:t>
            </a:r>
          </a:p>
          <a:p>
            <a:pPr marL="0" indent="0">
              <a:buNone/>
            </a:pPr>
            <a:r>
              <a:rPr lang="en-US" sz="1400" dirty="0"/>
              <a:t>[32] A. Elwood and D. </a:t>
            </a:r>
            <a:r>
              <a:rPr lang="en-US" sz="1400" dirty="0" err="1"/>
              <a:t>Krucker</a:t>
            </a:r>
            <a:r>
              <a:rPr lang="en-US" sz="1400" dirty="0"/>
              <a:t>, Direct </a:t>
            </a:r>
            <a:r>
              <a:rPr lang="en-US" sz="1400" dirty="0" err="1"/>
              <a:t>optimisation</a:t>
            </a:r>
            <a:r>
              <a:rPr lang="en-US" sz="1400" dirty="0"/>
              <a:t> of the discovery significance when training neural networks to search for new physics in particle colliders, arXiv:1806.00322 </a:t>
            </a:r>
            <a:r>
              <a:rPr lang="nn-NO" sz="1400" dirty="0"/>
              <a:t>(June, 2018). URL </a:t>
            </a:r>
            <a:r>
              <a:rPr lang="nn-NO" sz="1400" dirty="0">
                <a:hlinkClick r:id="rId3"/>
              </a:rPr>
              <a:t>http://arxiv.org/abs/1806.00322</a:t>
            </a:r>
            <a:r>
              <a:rPr lang="nn-NO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[33] L.-G. Xia, QBDT, a new boosting decision tree method with systematic uncertainties into training for high energy physics, arXiv:1810.08387 (Oct., 2018). URL </a:t>
            </a:r>
            <a:r>
              <a:rPr lang="en-US" sz="1400" dirty="0">
                <a:hlinkClick r:id="rId4"/>
              </a:rPr>
              <a:t>http://arxiv.org/abs/1810.08387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[34] L. Layer,</a:t>
            </a:r>
            <a:r>
              <a:rPr lang="en-US" sz="1400" dirty="0">
                <a:solidFill>
                  <a:srgbClr val="CC3300"/>
                </a:solidFill>
              </a:rPr>
              <a:t> T. Dorigo</a:t>
            </a:r>
            <a:r>
              <a:rPr lang="en-US" sz="1400" dirty="0"/>
              <a:t>, and G. Strong, Application of INFERNO to a Top Pair Cross Section Measurement with CMS Open Data (2023),   </a:t>
            </a:r>
            <a:r>
              <a:rPr lang="it-IT" sz="1400" dirty="0">
                <a:hlinkClick r:id="rId5"/>
              </a:rPr>
              <a:t>arXiv:2301.10358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[35] N. Simpson and L. Heinrich, </a:t>
            </a:r>
            <a:r>
              <a:rPr lang="en-US" sz="1400" dirty="0" err="1"/>
              <a:t>neos</a:t>
            </a:r>
            <a:r>
              <a:rPr lang="en-US" sz="1400" dirty="0"/>
              <a:t>: End-to-End-</a:t>
            </a:r>
            <a:r>
              <a:rPr lang="en-US" sz="1400" dirty="0" err="1"/>
              <a:t>Optimised</a:t>
            </a:r>
            <a:r>
              <a:rPr lang="en-US" sz="1400" dirty="0"/>
              <a:t> Summary Statistics for High Energy Physics (2022), </a:t>
            </a:r>
            <a:r>
              <a:rPr lang="en-US" sz="1400" dirty="0">
                <a:hlinkClick r:id="rId6"/>
              </a:rPr>
              <a:t>arXiv:2203.05570</a:t>
            </a:r>
            <a:r>
              <a:rPr lang="en-US" sz="1400" dirty="0"/>
              <a:t>.</a:t>
            </a:r>
          </a:p>
          <a:p>
            <a:pPr marL="0" indent="0">
              <a:buNone/>
            </a:pPr>
            <a:r>
              <a:rPr lang="en-US" sz="1400" dirty="0"/>
              <a:t>[36] L. Heinrich, </a:t>
            </a:r>
            <a:r>
              <a:rPr lang="en-US" sz="1400" b="0" dirty="0">
                <a:effectLst/>
              </a:rPr>
              <a:t>Learning Optimal Test Statistics in the Presence of Nuisance Parameters (2022), 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arXiv:</a:t>
            </a:r>
            <a:r>
              <a:rPr lang="en-US" sz="1400" b="0" i="0" dirty="0">
                <a:solidFill>
                  <a:srgbClr val="1155CC"/>
                </a:solidFill>
                <a:effectLst/>
                <a:hlinkClick r:id="rId7"/>
              </a:rPr>
              <a:t>2203.13079</a:t>
            </a:r>
            <a:r>
              <a:rPr lang="en-US" sz="1400" dirty="0"/>
              <a:t>.</a:t>
            </a:r>
            <a:endParaRPr lang="en-US" sz="1400" b="0" i="0" dirty="0">
              <a:effectLst/>
            </a:endParaRPr>
          </a:p>
          <a:p>
            <a:pPr marL="0" indent="0">
              <a:buNone/>
            </a:pPr>
            <a:r>
              <a:rPr lang="en-US" sz="1400" dirty="0"/>
              <a:t>[37] L. Heinrich, </a:t>
            </a:r>
            <a:r>
              <a:rPr lang="en-US" sz="1400" dirty="0" err="1"/>
              <a:t>S.Mishra</a:t>
            </a:r>
            <a:r>
              <a:rPr lang="en-US" sz="1400" dirty="0"/>
              <a:t>-Sharma, C. Pollard, and P. </a:t>
            </a:r>
            <a:r>
              <a:rPr lang="en-US" sz="1400" dirty="0" err="1"/>
              <a:t>Windischhofer</a:t>
            </a:r>
            <a:r>
              <a:rPr lang="en-US" sz="1400" dirty="0"/>
              <a:t>, Hierarchical Neural Simulation-Based Inference over Event Ensembles (2023), </a:t>
            </a:r>
            <a:r>
              <a:rPr lang="en-US" sz="1400" dirty="0" err="1">
                <a:solidFill>
                  <a:srgbClr val="0070C0"/>
                </a:solidFill>
              </a:rPr>
              <a:t>arXiv</a:t>
            </a:r>
            <a:r>
              <a:rPr lang="en-US" sz="1400" dirty="0">
                <a:solidFill>
                  <a:srgbClr val="0070C0"/>
                </a:solidFill>
              </a:rPr>
              <a:t>:</a:t>
            </a:r>
            <a:r>
              <a:rPr lang="en-US" sz="1400" b="0" dirty="0">
                <a:solidFill>
                  <a:srgbClr val="1155CC"/>
                </a:solidFill>
                <a:effectLst/>
                <a:hlinkClick r:id="rId8"/>
              </a:rPr>
              <a:t> </a:t>
            </a:r>
            <a:r>
              <a:rPr lang="en-US" sz="1400" b="0" i="0" dirty="0">
                <a:solidFill>
                  <a:srgbClr val="1155CC"/>
                </a:solidFill>
                <a:effectLst/>
                <a:hlinkClick r:id="rId8"/>
              </a:rPr>
              <a:t>2306.12584</a:t>
            </a:r>
            <a:r>
              <a:rPr lang="en-US" sz="1400" b="0" i="0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US" sz="1400" dirty="0"/>
              <a:t>[38] L. </a:t>
            </a:r>
            <a:r>
              <a:rPr lang="en-US" sz="1400" dirty="0" err="1"/>
              <a:t>Masserano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CC3300"/>
                </a:solidFill>
              </a:rPr>
              <a:t>T. Dorigo</a:t>
            </a:r>
            <a:r>
              <a:rPr lang="en-US" sz="1400" dirty="0"/>
              <a:t>, R. </a:t>
            </a:r>
            <a:r>
              <a:rPr lang="en-US" sz="1400" dirty="0" err="1"/>
              <a:t>Izbicki</a:t>
            </a:r>
            <a:r>
              <a:rPr lang="en-US" sz="1400" dirty="0"/>
              <a:t>, M. </a:t>
            </a:r>
            <a:r>
              <a:rPr lang="en-US" sz="1400" dirty="0" err="1"/>
              <a:t>Kuusela</a:t>
            </a:r>
            <a:r>
              <a:rPr lang="en-US" sz="1400" dirty="0"/>
              <a:t>, and A. Lee, Simulator-Based Inference with Waldo: Confidence Regions by Leveraging Prediction Algorithms and Posterior Estimators for Inverse Problems (2022), </a:t>
            </a:r>
            <a:r>
              <a:rPr lang="en-US" sz="1400" dirty="0">
                <a:hlinkClick r:id="rId9"/>
              </a:rPr>
              <a:t>arXiv:2205.15680v4</a:t>
            </a:r>
            <a:r>
              <a:rPr lang="en-US" sz="1400" b="0" i="0" dirty="0">
                <a:effectLst/>
              </a:rPr>
              <a:t>.</a:t>
            </a:r>
            <a:endParaRPr lang="en-US" sz="1400" dirty="0"/>
          </a:p>
          <a:p>
            <a:pPr marL="0" indent="0">
              <a:buNone/>
            </a:pPr>
            <a:r>
              <a:rPr lang="en-US" sz="1400" b="0" i="0" dirty="0">
                <a:effectLst/>
              </a:rPr>
              <a:t>[39] A. Shen, </a:t>
            </a:r>
            <a:r>
              <a:rPr lang="en-US" sz="1400" b="0" i="0" dirty="0">
                <a:solidFill>
                  <a:srgbClr val="CC3300"/>
                </a:solidFill>
                <a:effectLst/>
              </a:rPr>
              <a:t>T. Dorigo</a:t>
            </a:r>
            <a:r>
              <a:rPr lang="en-US" sz="1400" b="0" i="0" dirty="0">
                <a:effectLst/>
              </a:rPr>
              <a:t>, M. Doro, R. </a:t>
            </a:r>
            <a:r>
              <a:rPr lang="en-US" sz="1400" b="0" i="0" dirty="0" err="1">
                <a:effectLst/>
              </a:rPr>
              <a:t>Izbicki</a:t>
            </a:r>
            <a:r>
              <a:rPr lang="en-US" sz="1400" b="0" i="0" dirty="0">
                <a:effectLst/>
              </a:rPr>
              <a:t>, L. </a:t>
            </a:r>
            <a:r>
              <a:rPr lang="en-US" sz="1400" b="0" i="0" dirty="0" err="1">
                <a:effectLst/>
              </a:rPr>
              <a:t>Masserano</a:t>
            </a:r>
            <a:r>
              <a:rPr lang="en-US" sz="1400" b="0" i="0" dirty="0">
                <a:effectLst/>
              </a:rPr>
              <a:t>, and A. Lee, Classification Under Prior Probability Shif</a:t>
            </a:r>
            <a:r>
              <a:rPr lang="en-US" sz="1400" dirty="0"/>
              <a:t>t in Simulation-Based Inference</a:t>
            </a:r>
            <a:r>
              <a:rPr lang="en-US" sz="1400" b="0" i="0" dirty="0">
                <a:effectLst/>
              </a:rPr>
              <a:t>: Application to Atmospheric Cosmic-Ray Showers, </a:t>
            </a:r>
            <a:r>
              <a:rPr lang="en-US" sz="1400" b="0" i="0" dirty="0" err="1">
                <a:effectLst/>
              </a:rPr>
              <a:t>NeurIPS</a:t>
            </a:r>
            <a:r>
              <a:rPr lang="en-US" sz="1400" b="0" i="0" dirty="0">
                <a:effectLst/>
              </a:rPr>
              <a:t> 2023.</a:t>
            </a:r>
          </a:p>
          <a:p>
            <a:pPr marL="0" indent="0">
              <a:buNone/>
            </a:pPr>
            <a:r>
              <a:rPr lang="en-US" sz="1400" dirty="0"/>
              <a:t>[40] </a:t>
            </a:r>
            <a:r>
              <a:rPr lang="en-US" sz="1400" dirty="0">
                <a:solidFill>
                  <a:srgbClr val="CC3300"/>
                </a:solidFill>
              </a:rPr>
              <a:t>T. Dorigo </a:t>
            </a:r>
            <a:r>
              <a:rPr lang="en-US" sz="1400" dirty="0"/>
              <a:t>et al., End-to-End Optimization of the Layout of a Gamma Ray Observatory (2023), </a:t>
            </a:r>
            <a:r>
              <a:rPr lang="en-US" sz="1400" dirty="0">
                <a:hlinkClick r:id="rId10"/>
              </a:rPr>
              <a:t>https://arxiv.org/abs/2310.01857</a:t>
            </a:r>
            <a:r>
              <a:rPr lang="en-US" sz="1400" b="0" i="0" dirty="0">
                <a:effectLst/>
              </a:rPr>
              <a:t>.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990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A42E4-7FF9-4647-C0B6-EB4AD4D1B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472" y="2766218"/>
            <a:ext cx="2363056" cy="1325563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7B045-B056-CA3F-8486-7AFC7453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19321-9A8B-FC3C-04DB-5EFB4EF6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476E-ECFD-6AC8-B2C8-AD9301B5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08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C2A1D-FA97-BD71-84CF-1F16A15D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4BF00-DBDD-4149-89CD-F66D6383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 Dorigo, Robustness to uncertainties in ML applications for HEP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7C053-1F2F-58E2-4C76-CB4EBF68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1B9650-CD89-C5A9-AF1C-0E3336A0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30" y="728643"/>
            <a:ext cx="8905940" cy="54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/>
              <a:t>A Toy Example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991" y="2171701"/>
            <a:ext cx="11517924" cy="87391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By writing B(x) as above, we </a:t>
            </a:r>
            <a:r>
              <a:rPr lang="en-US" dirty="0">
                <a:solidFill>
                  <a:srgbClr val="0070C0"/>
                </a:solidFill>
              </a:rPr>
              <a:t>assert we know the dependence on the nuisance </a:t>
            </a:r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a </a:t>
            </a:r>
            <a:r>
              <a:rPr lang="en-US" dirty="0">
                <a:solidFill>
                  <a:srgbClr val="0070C0"/>
                </a:solidFill>
              </a:rPr>
              <a:t>perfectly</a:t>
            </a:r>
            <a:r>
              <a:rPr lang="en-US" dirty="0"/>
              <a:t>. Let our task be to estimate the signal fraction in a mixture model.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224" y="3367454"/>
            <a:ext cx="3582776" cy="34905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690" y="5592"/>
            <a:ext cx="2174301" cy="1963885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392" y="11640"/>
            <a:ext cx="3933825" cy="2106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465992" y="3182817"/>
                <a:ext cx="7792184" cy="3485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We must define a prescription to decide on the critical region</a:t>
                </a:r>
                <a:r>
                  <a:rPr lang="en-US" dirty="0"/>
                  <a:t>, i.e. the value of x*. In order to claim we are optimizing a selection cut x&gt;x*, we need a figure of merit. Let us use the “</a:t>
                </a:r>
                <a:r>
                  <a:rPr lang="en-US" i="1" dirty="0"/>
                  <a:t>approximate median significance</a:t>
                </a:r>
                <a:r>
                  <a:rPr lang="en-US" dirty="0"/>
                  <a:t>” (AMS):</a:t>
                </a:r>
              </a:p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C3300"/>
                          </a:solidFill>
                          <a:latin typeface="Cambria Math" panose="02040503050406030204" pitchFamily="18" charset="0"/>
                        </a:rPr>
                        <m:t>𝐴𝑀𝑆</m:t>
                      </m:r>
                      <m:r>
                        <a:rPr lang="en-US" i="1" smtClean="0">
                          <a:solidFill>
                            <a:srgbClr val="CC3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CC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CC33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CC33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C33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CC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rgbClr val="CC33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C33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solidFill>
                                    <a:srgbClr val="CC33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C33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AMS is a robust surrogate of the significance of an excess </a:t>
                </a:r>
                <a:r>
                  <a:rPr lang="en-US" dirty="0"/>
                  <a:t>of events if a signal of mean N</a:t>
                </a:r>
                <a:r>
                  <a:rPr lang="en-US" baseline="-25000" dirty="0"/>
                  <a:t>s</a:t>
                </a:r>
                <a:r>
                  <a:rPr lang="en-US" dirty="0"/>
                  <a:t> contributes to a dataset including background sampled from a Poisson of mean N</a:t>
                </a:r>
                <a:r>
                  <a:rPr lang="en-US" baseline="-25000" dirty="0"/>
                  <a:t>b</a:t>
                </a:r>
                <a:r>
                  <a:rPr lang="en-US" dirty="0"/>
                  <a:t>. N</a:t>
                </a:r>
                <a:r>
                  <a:rPr lang="en-US" baseline="-25000" dirty="0"/>
                  <a:t>r</a:t>
                </a:r>
                <a:r>
                  <a:rPr lang="en-US" dirty="0"/>
                  <a:t> regularization against divergences; N</a:t>
                </a:r>
                <a:r>
                  <a:rPr lang="en-US" baseline="-25000" dirty="0"/>
                  <a:t>r</a:t>
                </a:r>
                <a:r>
                  <a:rPr lang="en-US" dirty="0"/>
                  <a:t>=10 is a sensible choice.</a:t>
                </a:r>
              </a:p>
              <a:p>
                <a:r>
                  <a:rPr lang="en-US" dirty="0"/>
                  <a:t>What happens to our toy problem? Let us consider N</a:t>
                </a:r>
                <a:r>
                  <a:rPr lang="en-US" baseline="-25000" dirty="0"/>
                  <a:t>s</a:t>
                </a:r>
                <a:r>
                  <a:rPr lang="en-US" dirty="0"/>
                  <a:t>=20, N</a:t>
                </a:r>
                <a:r>
                  <a:rPr lang="en-US" baseline="-25000" dirty="0"/>
                  <a:t>b</a:t>
                </a:r>
                <a:r>
                  <a:rPr lang="en-US" dirty="0"/>
                  <a:t>=400: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92" y="3182817"/>
                <a:ext cx="7792184" cy="3485506"/>
              </a:xfrm>
              <a:prstGeom prst="rect">
                <a:avLst/>
              </a:prstGeom>
              <a:blipFill>
                <a:blip r:embed="rId5"/>
                <a:stretch>
                  <a:fillRect l="-625" t="-874" r="-1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ccia a destra 10"/>
          <p:cNvSpPr/>
          <p:nvPr/>
        </p:nvSpPr>
        <p:spPr>
          <a:xfrm>
            <a:off x="6998840" y="6034507"/>
            <a:ext cx="2054211" cy="253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9688530" y="47811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609224" y="20765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78E67E7F-B13A-067E-B10B-865A4A42E632}"/>
              </a:ext>
            </a:extLst>
          </p:cNvPr>
          <p:cNvSpPr/>
          <p:nvPr/>
        </p:nvSpPr>
        <p:spPr>
          <a:xfrm rot="13528344">
            <a:off x="11199526" y="364795"/>
            <a:ext cx="223930" cy="1186836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810B8-1314-6420-CBDC-63553C455E3F}"/>
              </a:ext>
            </a:extLst>
          </p:cNvPr>
          <p:cNvSpPr txBox="1"/>
          <p:nvPr/>
        </p:nvSpPr>
        <p:spPr>
          <a:xfrm rot="18877489">
            <a:off x="10944275" y="882925"/>
            <a:ext cx="101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x* grows</a:t>
            </a:r>
          </a:p>
        </p:txBody>
      </p:sp>
    </p:spTree>
    <p:extLst>
      <p:ext uri="{BB962C8B-B14F-4D97-AF65-F5344CB8AC3E}">
        <p14:creationId xmlns:p14="http://schemas.microsoft.com/office/powerpoint/2010/main" val="4550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/>
              <a:t>What We Get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785" y="2194606"/>
            <a:ext cx="7783390" cy="475131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I</a:t>
            </a:r>
            <a:r>
              <a:rPr lang="it-IT" dirty="0" err="1"/>
              <a:t>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train</a:t>
            </a:r>
            <a:r>
              <a:rPr lang="it-IT" dirty="0"/>
              <a:t> a </a:t>
            </a:r>
            <a:r>
              <a:rPr lang="it-IT" dirty="0" err="1"/>
              <a:t>classifier</a:t>
            </a:r>
            <a:r>
              <a:rPr lang="it-IT" dirty="0"/>
              <a:t> with a </a:t>
            </a:r>
            <a:r>
              <a:rPr lang="it-IT" dirty="0" err="1"/>
              <a:t>given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 of </a:t>
            </a:r>
            <a:r>
              <a:rPr lang="el-GR" dirty="0"/>
              <a:t>α</a:t>
            </a:r>
            <a:r>
              <a:rPr lang="en-US" dirty="0"/>
              <a:t>, the </a:t>
            </a:r>
            <a:r>
              <a:rPr lang="en-US" dirty="0">
                <a:solidFill>
                  <a:srgbClr val="CC3300"/>
                </a:solidFill>
              </a:rPr>
              <a:t>performance is going to be under- or over-estimated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if the true value of </a:t>
            </a:r>
            <a:r>
              <a:rPr lang="el-GR" dirty="0"/>
              <a:t>α </a:t>
            </a:r>
            <a:r>
              <a:rPr lang="en-US" dirty="0"/>
              <a:t>is different; the choice of a critical region x&gt;x* corresponding to a pre-defined FPR will similarly be affected, as will the value of TPR.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</a:rPr>
              <a:t>If we do not know </a:t>
            </a:r>
            <a:r>
              <a:rPr lang="en-US" dirty="0">
                <a:solidFill>
                  <a:srgbClr val="CC3300"/>
                </a:solidFill>
              </a:rPr>
              <a:t>what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en-US" dirty="0">
                <a:solidFill>
                  <a:srgbClr val="0070C0"/>
                </a:solidFill>
              </a:rPr>
              <a:t> is, </a:t>
            </a:r>
            <a:r>
              <a:rPr lang="en-US" dirty="0">
                <a:solidFill>
                  <a:srgbClr val="CC3300"/>
                </a:solidFill>
              </a:rPr>
              <a:t>we cannot “optimize” our critical region</a:t>
            </a:r>
            <a:r>
              <a:rPr lang="en-US" dirty="0"/>
              <a:t>, as the optimal choice of x* strongly depends on the unknown value of </a:t>
            </a:r>
            <a:r>
              <a:rPr lang="el-GR" dirty="0"/>
              <a:t>α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</a:rPr>
              <a:t>Nuisance parameters affect the optimal working point, </a:t>
            </a:r>
            <a:r>
              <a:rPr lang="en-US" b="1" dirty="0">
                <a:solidFill>
                  <a:srgbClr val="0070C0"/>
                </a:solidFill>
              </a:rPr>
              <a:t>as well as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CC3300"/>
                </a:solidFill>
              </a:rPr>
              <a:t>performance</a:t>
            </a:r>
            <a:r>
              <a:rPr lang="en-US" dirty="0">
                <a:solidFill>
                  <a:srgbClr val="0070C0"/>
                </a:solidFill>
              </a:rPr>
              <a:t> of the classifier </a:t>
            </a:r>
            <a:r>
              <a:rPr lang="en-US" b="1" dirty="0"/>
              <a:t>and</a:t>
            </a:r>
            <a:r>
              <a:rPr lang="en-US" dirty="0"/>
              <a:t> in fact the relative merits of different classifiers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(which produce different summaries x)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" panose="05000000000000000000" pitchFamily="2" charset="2"/>
              </a:rPr>
              <a:t> Standard supervised classification techniques </a:t>
            </a:r>
            <a:r>
              <a:rPr lang="en-US" b="1" dirty="0">
                <a:sym typeface="Wingdings" panose="05000000000000000000" pitchFamily="2" charset="2"/>
              </a:rPr>
              <a:t>may not reach optimality </a:t>
            </a:r>
            <a:r>
              <a:rPr lang="en-US" dirty="0">
                <a:sym typeface="Wingdings" panose="05000000000000000000" pitchFamily="2" charset="2"/>
              </a:rPr>
              <a:t>unless they address the mentioned conditionality issue.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3BA46-B5E8-19DA-82B3-5391CD6D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224" y="3367454"/>
            <a:ext cx="3582776" cy="34905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690" y="5592"/>
            <a:ext cx="2174301" cy="196388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F7D0EFA-670D-6789-76DF-6A700CD5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392" y="11640"/>
            <a:ext cx="3933825" cy="2106683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15A18CCE-C5FB-BD45-B8EF-C3710C352E61}"/>
              </a:ext>
            </a:extLst>
          </p:cNvPr>
          <p:cNvSpPr/>
          <p:nvPr/>
        </p:nvSpPr>
        <p:spPr>
          <a:xfrm rot="13528344">
            <a:off x="11199526" y="364795"/>
            <a:ext cx="223930" cy="1186836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0DA62-8564-3801-1D0D-888E01D3CA9E}"/>
              </a:ext>
            </a:extLst>
          </p:cNvPr>
          <p:cNvSpPr txBox="1"/>
          <p:nvPr/>
        </p:nvSpPr>
        <p:spPr>
          <a:xfrm rot="18877489">
            <a:off x="10944275" y="882925"/>
            <a:ext cx="101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x* grows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2DDB9B-7E68-FDDD-D627-16F021182E9B}"/>
              </a:ext>
            </a:extLst>
          </p:cNvPr>
          <p:cNvSpPr txBox="1"/>
          <p:nvPr/>
        </p:nvSpPr>
        <p:spPr>
          <a:xfrm>
            <a:off x="8609224" y="20765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B</a:t>
            </a:r>
          </a:p>
        </p:txBody>
      </p:sp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C5335BF6-1A65-61C6-DA56-290289AEBF80}"/>
              </a:ext>
            </a:extLst>
          </p:cNvPr>
          <p:cNvSpPr txBox="1"/>
          <p:nvPr/>
        </p:nvSpPr>
        <p:spPr>
          <a:xfrm>
            <a:off x="9688530" y="47811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2A2D02-0AE3-076F-ADEC-8BE52B271A09}"/>
              </a:ext>
            </a:extLst>
          </p:cNvPr>
          <p:cNvCxnSpPr/>
          <p:nvPr/>
        </p:nvCxnSpPr>
        <p:spPr>
          <a:xfrm flipH="1">
            <a:off x="9586314" y="3653347"/>
            <a:ext cx="910147" cy="0"/>
          </a:xfrm>
          <a:prstGeom prst="straightConnector1">
            <a:avLst/>
          </a:prstGeom>
          <a:ln w="25400">
            <a:solidFill>
              <a:srgbClr val="49D75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0F9AC2-11BA-DCA7-EBE8-5EE2C252A5AA}"/>
              </a:ext>
            </a:extLst>
          </p:cNvPr>
          <p:cNvCxnSpPr/>
          <p:nvPr/>
        </p:nvCxnSpPr>
        <p:spPr>
          <a:xfrm flipH="1">
            <a:off x="9338022" y="3831432"/>
            <a:ext cx="910147" cy="0"/>
          </a:xfrm>
          <a:prstGeom prst="straightConnector1">
            <a:avLst/>
          </a:prstGeom>
          <a:ln w="2540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408619-4072-7B14-B9E6-A61EF5B6EE2C}"/>
              </a:ext>
            </a:extLst>
          </p:cNvPr>
          <p:cNvCxnSpPr/>
          <p:nvPr/>
        </p:nvCxnSpPr>
        <p:spPr>
          <a:xfrm flipH="1">
            <a:off x="9013199" y="3958146"/>
            <a:ext cx="910147" cy="0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3819" cy="1325563"/>
          </a:xfrm>
        </p:spPr>
        <p:txBody>
          <a:bodyPr/>
          <a:lstStyle/>
          <a:p>
            <a:r>
              <a:rPr lang="it-IT" b="1" dirty="0">
                <a:solidFill>
                  <a:srgbClr val="CC3300"/>
                </a:solidFill>
                <a:latin typeface="+mn-lt"/>
              </a:rPr>
              <a:t>2. A </a:t>
            </a:r>
            <a:r>
              <a:rPr lang="it-IT" b="1" dirty="0" err="1">
                <a:solidFill>
                  <a:srgbClr val="CC3300"/>
                </a:solidFill>
                <a:latin typeface="+mn-lt"/>
              </a:rPr>
              <a:t>summary</a:t>
            </a:r>
            <a:r>
              <a:rPr lang="it-IT" b="1" dirty="0">
                <a:solidFill>
                  <a:srgbClr val="CC3300"/>
                </a:solidFill>
                <a:latin typeface="+mn-lt"/>
              </a:rPr>
              <a:t> of </a:t>
            </a:r>
            <a:r>
              <a:rPr lang="it-IT" b="1" dirty="0" err="1">
                <a:solidFill>
                  <a:srgbClr val="CC3300"/>
                </a:solidFill>
                <a:latin typeface="+mn-lt"/>
              </a:rPr>
              <a:t>topics</a:t>
            </a:r>
            <a:r>
              <a:rPr lang="it-IT" b="1" dirty="0">
                <a:solidFill>
                  <a:srgbClr val="CC330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CC3300"/>
                </a:solidFill>
                <a:latin typeface="+mn-lt"/>
              </a:rPr>
              <a:t>covered</a:t>
            </a:r>
            <a:r>
              <a:rPr lang="it-IT" b="1" dirty="0">
                <a:solidFill>
                  <a:srgbClr val="CC3300"/>
                </a:solidFill>
                <a:latin typeface="+mn-lt"/>
              </a:rPr>
              <a:t> in </a:t>
            </a:r>
            <a:r>
              <a:rPr lang="it-IT" b="1" dirty="0" err="1">
                <a:solidFill>
                  <a:srgbClr val="CC3300"/>
                </a:solidFill>
                <a:latin typeface="+mn-lt"/>
              </a:rPr>
              <a:t>our</a:t>
            </a:r>
            <a:r>
              <a:rPr lang="it-IT" b="1" dirty="0">
                <a:solidFill>
                  <a:srgbClr val="CC3300"/>
                </a:solidFill>
                <a:latin typeface="+mn-lt"/>
              </a:rPr>
              <a:t> review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43464"/>
            <a:ext cx="10515600" cy="47601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In the </a:t>
            </a:r>
            <a:r>
              <a:rPr lang="it-IT" dirty="0" err="1"/>
              <a:t>past</a:t>
            </a:r>
            <a:r>
              <a:rPr lang="it-IT" dirty="0"/>
              <a:t> decade ML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provided</a:t>
            </a:r>
            <a:r>
              <a:rPr lang="it-IT" dirty="0"/>
              <a:t> tools and </a:t>
            </a:r>
            <a:r>
              <a:rPr lang="it-IT" dirty="0" err="1"/>
              <a:t>inspiration</a:t>
            </a:r>
            <a:r>
              <a:rPr lang="it-IT" dirty="0"/>
              <a:t> for a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solutions</a:t>
            </a:r>
            <a:r>
              <a:rPr lang="it-IT" dirty="0"/>
              <a:t> to the </a:t>
            </a:r>
            <a:r>
              <a:rPr lang="it-IT" dirty="0" err="1"/>
              <a:t>problem</a:t>
            </a:r>
            <a:r>
              <a:rPr lang="it-IT" dirty="0"/>
              <a:t> of </a:t>
            </a:r>
            <a:r>
              <a:rPr lang="it-IT" dirty="0" err="1"/>
              <a:t>nuisances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reduction</a:t>
            </a:r>
            <a:r>
              <a:rPr lang="it-IT" dirty="0"/>
              <a:t> in HEP:</a:t>
            </a:r>
          </a:p>
          <a:p>
            <a:pPr marL="0" indent="0">
              <a:buNone/>
            </a:pPr>
            <a:endParaRPr lang="it-IT" dirty="0"/>
          </a:p>
          <a:p>
            <a:pPr>
              <a:buFontTx/>
              <a:buChar char="-"/>
            </a:pPr>
            <a:r>
              <a:rPr lang="it-IT" dirty="0" err="1"/>
              <a:t>Nuisance-parametrized</a:t>
            </a:r>
            <a:r>
              <a:rPr lang="it-IT" dirty="0"/>
              <a:t> models (e.g. n-</a:t>
            </a:r>
            <a:r>
              <a:rPr lang="it-IT" dirty="0" err="1"/>
              <a:t>subjettiness</a:t>
            </a:r>
            <a:r>
              <a:rPr lang="it-IT" dirty="0"/>
              <a:t> ratio) </a:t>
            </a:r>
            <a:r>
              <a:rPr lang="it-IT" dirty="0">
                <a:solidFill>
                  <a:srgbClr val="00B050"/>
                </a:solidFill>
              </a:rPr>
              <a:t>[2,3]</a:t>
            </a:r>
          </a:p>
          <a:p>
            <a:pPr>
              <a:buFontTx/>
              <a:buChar char="-"/>
            </a:pPr>
            <a:r>
              <a:rPr lang="it-IT" dirty="0" err="1"/>
              <a:t>Adding</a:t>
            </a:r>
            <a:r>
              <a:rPr lang="it-IT" dirty="0"/>
              <a:t> the </a:t>
            </a:r>
            <a:r>
              <a:rPr lang="it-IT" dirty="0" err="1"/>
              <a:t>nuisance</a:t>
            </a:r>
            <a:r>
              <a:rPr lang="it-IT" dirty="0"/>
              <a:t> to training features (e.g. </a:t>
            </a:r>
            <a:r>
              <a:rPr lang="it-IT" dirty="0" err="1"/>
              <a:t>X</a:t>
            </a:r>
            <a:r>
              <a:rPr lang="it-IT" dirty="0" err="1">
                <a:sym typeface="Wingdings" panose="05000000000000000000" pitchFamily="2" charset="2"/>
              </a:rPr>
              <a:t>tt</a:t>
            </a:r>
            <a:r>
              <a:rPr lang="it-IT" dirty="0">
                <a:sym typeface="Wingdings" panose="05000000000000000000" pitchFamily="2" charset="2"/>
              </a:rPr>
              <a:t> in ATLAS) </a:t>
            </a:r>
            <a:r>
              <a:rPr lang="it-IT" dirty="0">
                <a:solidFill>
                  <a:srgbClr val="00B050"/>
                </a:solidFill>
              </a:rPr>
              <a:t>[4,5] </a:t>
            </a:r>
          </a:p>
          <a:p>
            <a:pPr>
              <a:buFontTx/>
              <a:buChar char="-"/>
            </a:pPr>
            <a:r>
              <a:rPr lang="it-IT" dirty="0" err="1"/>
              <a:t>Decorrelation</a:t>
            </a:r>
            <a:r>
              <a:rPr lang="it-IT" dirty="0"/>
              <a:t> (</a:t>
            </a:r>
            <a:r>
              <a:rPr lang="it-IT" dirty="0" err="1"/>
              <a:t>planing</a:t>
            </a:r>
            <a:r>
              <a:rPr lang="it-IT" dirty="0"/>
              <a:t>, </a:t>
            </a:r>
            <a:r>
              <a:rPr lang="it-IT" dirty="0" err="1"/>
              <a:t>Uboost</a:t>
            </a:r>
            <a:r>
              <a:rPr lang="it-IT" dirty="0"/>
              <a:t>, etc.) </a:t>
            </a:r>
            <a:r>
              <a:rPr lang="it-IT" dirty="0">
                <a:solidFill>
                  <a:srgbClr val="00B050"/>
                </a:solidFill>
              </a:rPr>
              <a:t>[6-10]</a:t>
            </a:r>
          </a:p>
          <a:p>
            <a:pPr>
              <a:buFontTx/>
              <a:buChar char="-"/>
            </a:pPr>
            <a:r>
              <a:rPr lang="it-IT" dirty="0" err="1"/>
              <a:t>Penalization</a:t>
            </a:r>
            <a:r>
              <a:rPr lang="it-IT" dirty="0"/>
              <a:t> (</a:t>
            </a:r>
            <a:r>
              <a:rPr lang="it-IT" dirty="0" err="1"/>
              <a:t>DisCo</a:t>
            </a:r>
            <a:r>
              <a:rPr lang="it-IT" dirty="0"/>
              <a:t>, </a:t>
            </a:r>
            <a:r>
              <a:rPr lang="it-IT" dirty="0" err="1"/>
              <a:t>Gaussian</a:t>
            </a:r>
            <a:r>
              <a:rPr lang="it-IT" dirty="0"/>
              <a:t> </a:t>
            </a:r>
            <a:r>
              <a:rPr lang="it-IT" dirty="0" err="1"/>
              <a:t>smoothing</a:t>
            </a:r>
            <a:r>
              <a:rPr lang="it-IT" dirty="0"/>
              <a:t>, etc.) </a:t>
            </a:r>
            <a:r>
              <a:rPr lang="it-IT" dirty="0">
                <a:solidFill>
                  <a:srgbClr val="00B050"/>
                </a:solidFill>
              </a:rPr>
              <a:t>[11,12]</a:t>
            </a:r>
          </a:p>
          <a:p>
            <a:pPr>
              <a:buFontTx/>
              <a:buChar char="-"/>
            </a:pPr>
            <a:r>
              <a:rPr lang="it-IT" dirty="0" err="1"/>
              <a:t>Adversarial</a:t>
            </a:r>
            <a:r>
              <a:rPr lang="it-IT" dirty="0"/>
              <a:t> setups (</a:t>
            </a:r>
            <a:r>
              <a:rPr lang="it-IT" dirty="0" err="1"/>
              <a:t>pivoting</a:t>
            </a:r>
            <a:r>
              <a:rPr lang="it-IT" dirty="0"/>
              <a:t>) </a:t>
            </a:r>
            <a:r>
              <a:rPr lang="it-IT" dirty="0">
                <a:solidFill>
                  <a:srgbClr val="49D757"/>
                </a:solidFill>
              </a:rPr>
              <a:t>[13-17]</a:t>
            </a:r>
            <a:r>
              <a:rPr lang="it-IT" dirty="0"/>
              <a:t>, (</a:t>
            </a:r>
            <a:r>
              <a:rPr lang="it-IT" dirty="0" err="1"/>
              <a:t>autoencoders</a:t>
            </a:r>
            <a:r>
              <a:rPr lang="it-IT" dirty="0"/>
              <a:t> et al.) </a:t>
            </a:r>
            <a:r>
              <a:rPr lang="it-IT" dirty="0">
                <a:solidFill>
                  <a:srgbClr val="00B050"/>
                </a:solidFill>
              </a:rPr>
              <a:t>[18-22]</a:t>
            </a:r>
          </a:p>
          <a:p>
            <a:pPr>
              <a:buFontTx/>
              <a:buChar char="-"/>
            </a:pPr>
            <a:r>
              <a:rPr lang="it-IT" dirty="0"/>
              <a:t>Semi-</a:t>
            </a:r>
            <a:r>
              <a:rPr lang="it-IT" dirty="0" err="1"/>
              <a:t>supervised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(CWOLA et al.) </a:t>
            </a:r>
            <a:r>
              <a:rPr lang="it-IT" dirty="0">
                <a:solidFill>
                  <a:srgbClr val="00B050"/>
                </a:solidFill>
              </a:rPr>
              <a:t>[23-26]</a:t>
            </a:r>
          </a:p>
          <a:p>
            <a:pPr>
              <a:buFontTx/>
              <a:buChar char="-"/>
            </a:pPr>
            <a:r>
              <a:rPr lang="it-IT" dirty="0" err="1"/>
              <a:t>Inference-aware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(INFERNO et al.) </a:t>
            </a:r>
            <a:r>
              <a:rPr lang="it-IT" dirty="0">
                <a:solidFill>
                  <a:srgbClr val="00B050"/>
                </a:solidFill>
              </a:rPr>
              <a:t>[27-33]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A </a:t>
            </a:r>
            <a:r>
              <a:rPr lang="it-IT" dirty="0" err="1">
                <a:solidFill>
                  <a:srgbClr val="0070C0"/>
                </a:solidFill>
              </a:rPr>
              <a:t>problem</a:t>
            </a:r>
            <a:r>
              <a:rPr lang="it-IT" dirty="0">
                <a:solidFill>
                  <a:srgbClr val="0070C0"/>
                </a:solidFill>
              </a:rPr>
              <a:t> in making </a:t>
            </a:r>
            <a:r>
              <a:rPr lang="it-IT" dirty="0" err="1">
                <a:solidFill>
                  <a:srgbClr val="0070C0"/>
                </a:solidFill>
              </a:rPr>
              <a:t>sense</a:t>
            </a:r>
            <a:r>
              <a:rPr lang="it-IT" dirty="0">
                <a:solidFill>
                  <a:srgbClr val="0070C0"/>
                </a:solidFill>
              </a:rPr>
              <a:t> of </a:t>
            </a:r>
            <a:r>
              <a:rPr lang="it-IT" dirty="0" err="1">
                <a:solidFill>
                  <a:srgbClr val="0070C0"/>
                </a:solidFill>
              </a:rPr>
              <a:t>all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this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wealth</a:t>
            </a:r>
            <a:r>
              <a:rPr lang="it-IT" dirty="0">
                <a:solidFill>
                  <a:srgbClr val="0070C0"/>
                </a:solidFill>
              </a:rPr>
              <a:t> of </a:t>
            </a:r>
            <a:r>
              <a:rPr lang="it-IT" dirty="0" err="1">
                <a:solidFill>
                  <a:srgbClr val="0070C0"/>
                </a:solidFill>
              </a:rPr>
              <a:t>results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that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they</a:t>
            </a:r>
            <a:r>
              <a:rPr lang="it-IT" dirty="0">
                <a:solidFill>
                  <a:srgbClr val="0070C0"/>
                </a:solidFill>
              </a:rPr>
              <a:t> target </a:t>
            </a:r>
            <a:r>
              <a:rPr lang="it-IT" dirty="0" err="1">
                <a:solidFill>
                  <a:srgbClr val="0070C0"/>
                </a:solidFill>
              </a:rPr>
              <a:t>different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problems</a:t>
            </a:r>
            <a:r>
              <a:rPr lang="it-IT" dirty="0">
                <a:solidFill>
                  <a:srgbClr val="0070C0"/>
                </a:solidFill>
              </a:rPr>
              <a:t>... </a:t>
            </a:r>
            <a:r>
              <a:rPr lang="it-IT" dirty="0" err="1">
                <a:solidFill>
                  <a:srgbClr val="0070C0"/>
                </a:solidFill>
              </a:rPr>
              <a:t>It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great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when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we</a:t>
            </a:r>
            <a:r>
              <a:rPr lang="it-IT" dirty="0">
                <a:solidFill>
                  <a:srgbClr val="0070C0"/>
                </a:solidFill>
              </a:rPr>
              <a:t> can focus on </a:t>
            </a:r>
            <a:r>
              <a:rPr lang="it-IT" dirty="0" err="1">
                <a:solidFill>
                  <a:srgbClr val="0070C0"/>
                </a:solidFill>
              </a:rPr>
              <a:t>specific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benchmarks</a:t>
            </a:r>
            <a:r>
              <a:rPr lang="it-IT" dirty="0">
                <a:solidFill>
                  <a:srgbClr val="0070C0"/>
                </a:solidFill>
              </a:rPr>
              <a:t> and compare</a:t>
            </a:r>
          </a:p>
          <a:p>
            <a:pPr marL="0" indent="0">
              <a:buNone/>
            </a:pPr>
            <a:endParaRPr lang="it-IT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it-IT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12/1/2023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2DB7C-41C6-413A-81DD-F073C27E1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3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6702</Words>
  <Application>Microsoft Office PowerPoint</Application>
  <PresentationFormat>Widescreen</PresentationFormat>
  <Paragraphs>559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Robustness to Uncertainties in ML Applications for Particle Physics</vt:lpstr>
      <vt:lpstr>Foreword</vt:lpstr>
      <vt:lpstr>Contents</vt:lpstr>
      <vt:lpstr>1. Problem statement</vt:lpstr>
      <vt:lpstr>PowerPoint Presentation</vt:lpstr>
      <vt:lpstr>What We Want: Sufficient Statistic Summaries</vt:lpstr>
      <vt:lpstr>A Toy Example</vt:lpstr>
      <vt:lpstr>What We Get</vt:lpstr>
      <vt:lpstr>2. A summary of topics covered in our review </vt:lpstr>
      <vt:lpstr>One Good Benchmark: Decorrelating the Mass</vt:lpstr>
      <vt:lpstr>Comparisons</vt:lpstr>
      <vt:lpstr>Inference-aware neural optimization</vt:lpstr>
      <vt:lpstr>INFERNO</vt:lpstr>
      <vt:lpstr>INFERNO Synthetic Example</vt:lpstr>
      <vt:lpstr>INFERNO Results</vt:lpstr>
      <vt:lpstr>Test of INFERNO on a Real Physics Analysis</vt:lpstr>
      <vt:lpstr>Results and Lessons Learned</vt:lpstr>
      <vt:lpstr>PowerPoint Presentation</vt:lpstr>
      <vt:lpstr>A valid benchmark  for future studies!</vt:lpstr>
      <vt:lpstr>3. Recent developments</vt:lpstr>
      <vt:lpstr>Neos</vt:lpstr>
      <vt:lpstr>Neos comparisons</vt:lpstr>
      <vt:lpstr>After Neos: Neoteros, Neotatos, Neoterotatos</vt:lpstr>
      <vt:lpstr>Waldo</vt:lpstr>
      <vt:lpstr>A recent application of Waldo</vt:lpstr>
      <vt:lpstr>VAE learns recoil energy…</vt:lpstr>
      <vt:lpstr>PowerPoint Presentation</vt:lpstr>
      <vt:lpstr>Ensuring correct confidence sets in classification under nuisances: the case of SWGO</vt:lpstr>
      <vt:lpstr>SWGO and high-energy gamma rays</vt:lpstr>
      <vt:lpstr>How showers look like</vt:lpstr>
      <vt:lpstr>Systematics in the SWGO photon discrimination</vt:lpstr>
      <vt:lpstr>Classification under systematic uncertainty</vt:lpstr>
      <vt:lpstr>Solution</vt:lpstr>
      <vt:lpstr>Test statistics for g and p</vt:lpstr>
      <vt:lpstr>More detail</vt:lpstr>
      <vt:lpstr>Tweaking the ROCs</vt:lpstr>
      <vt:lpstr> Uniform FPR control across nuisance space</vt:lpstr>
      <vt:lpstr>PowerPoint Presentation</vt:lpstr>
      <vt:lpstr>Check of calibration performance</vt:lpstr>
      <vt:lpstr>4. Bonus Track</vt:lpstr>
      <vt:lpstr>The Question</vt:lpstr>
      <vt:lpstr>The Question and a Possible Answer</vt:lpstr>
      <vt:lpstr>The Principled Question</vt:lpstr>
      <vt:lpstr>Layout of Optimization Pipeline</vt:lpstr>
      <vt:lpstr>Layout of Optimization Pipeline</vt:lpstr>
      <vt:lpstr>Layout of Optimization Pipeline</vt:lpstr>
      <vt:lpstr>Layout of Optimization Pipeline</vt:lpstr>
      <vt:lpstr>Layout of Optimization Pipeline</vt:lpstr>
      <vt:lpstr>Layout of Optimization Pipeline</vt:lpstr>
      <vt:lpstr>Layout of Optimization Pipeline</vt:lpstr>
      <vt:lpstr>Layout of Optimization Pipeline</vt:lpstr>
      <vt:lpstr>Layout of Optimization Pipeline</vt:lpstr>
      <vt:lpstr>Layout of Optimization Pipeline</vt:lpstr>
      <vt:lpstr>PowerPoint Presentation</vt:lpstr>
      <vt:lpstr>One run with full utility</vt:lpstr>
      <vt:lpstr>PowerPoint Presentation</vt:lpstr>
      <vt:lpstr>PowerPoint Presentation</vt:lpstr>
      <vt:lpstr>PowerPoint Presentation</vt:lpstr>
      <vt:lpstr>5. Instead of a summary, some considerations</vt:lpstr>
      <vt:lpstr>References (1/4)</vt:lpstr>
      <vt:lpstr>References (2/4)</vt:lpstr>
      <vt:lpstr>References (3/4)</vt:lpstr>
      <vt:lpstr>References (4/4)</vt:lpstr>
      <vt:lpstr>BACKUP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Nuisance Parameters in Physics Analysis: the ML Way</dc:title>
  <dc:creator>Dorigo</dc:creator>
  <cp:lastModifiedBy>tommaso dorigo</cp:lastModifiedBy>
  <cp:revision>144</cp:revision>
  <dcterms:created xsi:type="dcterms:W3CDTF">2020-07-14T13:04:46Z</dcterms:created>
  <dcterms:modified xsi:type="dcterms:W3CDTF">2023-12-01T07:51:18Z</dcterms:modified>
</cp:coreProperties>
</file>