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viewProps.xml" ContentType="application/vnd.openxmlformats-officedocument.presentationml.viewProps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notesMasterIdLst>
    <p:notesMasterId r:id="rId4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</p:sldIdLst>
  <p:sldSz cx="9144000" cy="5145088"/>
  <p:notesSz cx="9144000" cy="5145088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5" d="100"/>
          <a:sy n="85" d="100"/>
        </p:scale>
        <p:origin x="856" y="60"/>
      </p:cViewPr>
      <p:guideLst>
        <p:guide pos="1620" orient="horz"/>
        <p:guide pos="68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 /><Relationship Id="rId48" Type="http://schemas.openxmlformats.org/officeDocument/2006/relationships/tableStyles" Target="tableStyles.xml" /><Relationship Id="rId4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A8F02CA-77CB-4E54-B712-21E588799EE8}" type="datetimeFigureOut">
              <a:rPr lang="de-DE"/>
              <a:t/>
            </a:fld>
            <a:endParaRPr lang="de-DE"/>
          </a:p>
        </p:txBody>
      </p:sp>
      <p:sp>
        <p:nvSpPr>
          <p:cNvPr id="4" name="Folienbildplatzhalt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13F729A-0AF0-4995-B32B-9504BC68960C}" type="slidenum">
              <a:rPr lang="de-DE"/>
              <a:t/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680">
      <a:defRPr sz="9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>
      <a:defRPr sz="9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>
      <a:defRPr sz="9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>
      <a:defRPr sz="9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>
      <a:defRPr sz="9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>
      <a:defRPr sz="9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>
      <a:defRPr sz="9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>
      <a:defRPr sz="9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>
      <a:defRPr sz="9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Of</a:t>
            </a:r>
            <a:r>
              <a:rPr lang="de-DE"/>
              <a:t> </a:t>
            </a:r>
            <a:r>
              <a:rPr lang="de-DE"/>
              <a:t>course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such high-</a:t>
            </a:r>
            <a:r>
              <a:rPr lang="de-DE"/>
              <a:t>precision</a:t>
            </a:r>
            <a:r>
              <a:rPr lang="de-DE"/>
              <a:t> </a:t>
            </a:r>
            <a:r>
              <a:rPr lang="de-DE"/>
              <a:t>spectral</a:t>
            </a:r>
            <a:r>
              <a:rPr lang="de-DE"/>
              <a:t> </a:t>
            </a:r>
            <a:r>
              <a:rPr lang="de-DE"/>
              <a:t>data</a:t>
            </a:r>
            <a:r>
              <a:rPr lang="de-DE"/>
              <a:t>, </a:t>
            </a:r>
            <a:r>
              <a:rPr lang="de-DE"/>
              <a:t>one</a:t>
            </a:r>
            <a:r>
              <a:rPr lang="de-DE"/>
              <a:t> </a:t>
            </a:r>
            <a:r>
              <a:rPr lang="de-DE"/>
              <a:t>can</a:t>
            </a:r>
            <a:r>
              <a:rPr lang="de-DE"/>
              <a:t> also </a:t>
            </a:r>
            <a:r>
              <a:rPr lang="de-DE"/>
              <a:t>look</a:t>
            </a:r>
            <a:r>
              <a:rPr lang="de-DE"/>
              <a:t> </a:t>
            </a:r>
            <a:r>
              <a:rPr lang="de-DE"/>
              <a:t>for</a:t>
            </a:r>
            <a:r>
              <a:rPr lang="de-DE"/>
              <a:t> </a:t>
            </a:r>
            <a:r>
              <a:rPr lang="de-DE"/>
              <a:t>physics</a:t>
            </a:r>
            <a:r>
              <a:rPr lang="de-DE"/>
              <a:t> </a:t>
            </a:r>
            <a:r>
              <a:rPr lang="de-DE"/>
              <a:t>beyond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neutrino</a:t>
            </a:r>
            <a:r>
              <a:rPr lang="de-DE"/>
              <a:t> </a:t>
            </a:r>
            <a:r>
              <a:rPr lang="de-DE"/>
              <a:t>mass</a:t>
            </a:r>
            <a:r>
              <a:rPr lang="de-DE"/>
              <a:t>…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21E7601-2DE6-D544-A4B1-7AB07ED55DF6}" type="slidenum">
              <a:rPr lang="en-US"/>
              <a:t/>
            </a:fld>
            <a:endParaRPr lang="en-US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Grüner Kasten weg </a:t>
            </a:r>
            <a:r>
              <a:rPr lang="de-DE"/>
              <a:t> andere Frage</a:t>
            </a:r>
            <a:endParaRPr/>
          </a:p>
          <a:p>
            <a:pPr>
              <a:defRPr/>
            </a:pPr>
            <a:r>
              <a:rPr lang="de-DE"/>
              <a:t>Ggf. 20 + 21 kombinieren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0ED99B0-9538-4AA1-98EA-85DB0555789A}" type="slidenum">
              <a:rPr lang="de-DE"/>
              <a:t/>
            </a:fld>
            <a:endParaRPr lang="de-DE"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Grüner Kasten weg </a:t>
            </a:r>
            <a:r>
              <a:rPr lang="de-DE"/>
              <a:t> andere Frage</a:t>
            </a:r>
            <a:endParaRPr/>
          </a:p>
          <a:p>
            <a:pPr>
              <a:defRPr/>
            </a:pPr>
            <a:r>
              <a:rPr lang="de-DE"/>
              <a:t>Ggf. 20 + 21 kombinieren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0ED99B0-9538-4AA1-98EA-85DB0555789A}" type="slidenum">
              <a:rPr lang="de-DE"/>
              <a:t/>
            </a:fld>
            <a:endParaRPr lang="de-DE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So, </a:t>
            </a:r>
            <a:r>
              <a:rPr lang="de-DE"/>
              <a:t>you</a:t>
            </a:r>
            <a:r>
              <a:rPr lang="de-DE"/>
              <a:t> </a:t>
            </a:r>
            <a:r>
              <a:rPr lang="de-DE"/>
              <a:t>may</a:t>
            </a:r>
            <a:r>
              <a:rPr lang="de-DE"/>
              <a:t> </a:t>
            </a:r>
            <a:r>
              <a:rPr lang="de-DE"/>
              <a:t>wonder</a:t>
            </a:r>
            <a:r>
              <a:rPr lang="de-DE"/>
              <a:t> </a:t>
            </a:r>
            <a:r>
              <a:rPr lang="de-DE"/>
              <a:t>what</a:t>
            </a:r>
            <a:r>
              <a:rPr lang="de-DE"/>
              <a:t> </a:t>
            </a:r>
            <a:r>
              <a:rPr lang="de-DE"/>
              <a:t>happened</a:t>
            </a:r>
            <a:r>
              <a:rPr lang="de-DE"/>
              <a:t> </a:t>
            </a:r>
            <a:r>
              <a:rPr lang="de-DE"/>
              <a:t>since</a:t>
            </a:r>
            <a:r>
              <a:rPr lang="de-DE"/>
              <a:t> </a:t>
            </a:r>
            <a:r>
              <a:rPr lang="de-DE"/>
              <a:t>this</a:t>
            </a:r>
            <a:r>
              <a:rPr lang="de-DE"/>
              <a:t> </a:t>
            </a:r>
            <a:r>
              <a:rPr lang="de-DE"/>
              <a:t>second</a:t>
            </a:r>
            <a:r>
              <a:rPr lang="de-DE"/>
              <a:t> </a:t>
            </a:r>
            <a:r>
              <a:rPr lang="de-DE"/>
              <a:t>campaign</a:t>
            </a:r>
            <a:r>
              <a:rPr lang="de-DE"/>
              <a:t>.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illustrate</a:t>
            </a:r>
            <a:r>
              <a:rPr lang="de-DE"/>
              <a:t> </a:t>
            </a:r>
            <a:r>
              <a:rPr lang="de-DE"/>
              <a:t>this</a:t>
            </a:r>
            <a:r>
              <a:rPr lang="de-DE"/>
              <a:t>, </a:t>
            </a:r>
            <a:r>
              <a:rPr lang="de-DE"/>
              <a:t>I‘m</a:t>
            </a:r>
            <a:r>
              <a:rPr lang="de-DE"/>
              <a:t> </a:t>
            </a:r>
            <a:r>
              <a:rPr lang="de-DE"/>
              <a:t>showing</a:t>
            </a:r>
            <a:r>
              <a:rPr lang="de-DE"/>
              <a:t> </a:t>
            </a:r>
            <a:r>
              <a:rPr lang="de-DE"/>
              <a:t>here</a:t>
            </a:r>
            <a:r>
              <a:rPr lang="de-DE"/>
              <a:t> a </a:t>
            </a:r>
            <a:r>
              <a:rPr lang="de-DE"/>
              <a:t>comparison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2nd and 5th </a:t>
            </a:r>
            <a:r>
              <a:rPr lang="de-DE"/>
              <a:t>campaing</a:t>
            </a:r>
            <a:r>
              <a:rPr lang="de-DE"/>
              <a:t>, </a:t>
            </a:r>
            <a:r>
              <a:rPr lang="de-DE"/>
              <a:t>that</a:t>
            </a:r>
            <a:r>
              <a:rPr lang="de-DE"/>
              <a:t> </a:t>
            </a:r>
            <a:r>
              <a:rPr lang="de-DE"/>
              <a:t>took</a:t>
            </a:r>
            <a:r>
              <a:rPr lang="de-DE"/>
              <a:t> </a:t>
            </a:r>
            <a:r>
              <a:rPr lang="de-DE"/>
              <a:t>place</a:t>
            </a:r>
            <a:r>
              <a:rPr lang="de-DE"/>
              <a:t> 2 </a:t>
            </a:r>
            <a:r>
              <a:rPr lang="de-DE"/>
              <a:t>years</a:t>
            </a:r>
            <a:r>
              <a:rPr lang="de-DE"/>
              <a:t> </a:t>
            </a:r>
            <a:r>
              <a:rPr lang="de-DE"/>
              <a:t>later</a:t>
            </a:r>
            <a:r>
              <a:rPr lang="de-DE"/>
              <a:t>.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The </a:t>
            </a:r>
            <a:r>
              <a:rPr lang="de-DE"/>
              <a:t>big</a:t>
            </a:r>
            <a:r>
              <a:rPr lang="de-DE"/>
              <a:t> </a:t>
            </a:r>
            <a:r>
              <a:rPr lang="de-DE"/>
              <a:t>achievement</a:t>
            </a:r>
            <a:r>
              <a:rPr lang="de-DE"/>
              <a:t> was a </a:t>
            </a:r>
            <a:r>
              <a:rPr lang="de-DE"/>
              <a:t>significant</a:t>
            </a:r>
            <a:r>
              <a:rPr lang="de-DE"/>
              <a:t> </a:t>
            </a:r>
            <a:r>
              <a:rPr lang="de-DE"/>
              <a:t>reduction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systematic</a:t>
            </a:r>
            <a:r>
              <a:rPr lang="de-DE"/>
              <a:t> </a:t>
            </a:r>
            <a:r>
              <a:rPr lang="de-DE"/>
              <a:t>uncertainties</a:t>
            </a:r>
            <a:r>
              <a:rPr lang="de-DE"/>
              <a:t>, </a:t>
            </a:r>
            <a:r>
              <a:rPr lang="de-DE"/>
              <a:t>which</a:t>
            </a:r>
            <a:r>
              <a:rPr lang="de-DE"/>
              <a:t> </a:t>
            </a:r>
            <a:r>
              <a:rPr lang="de-DE"/>
              <a:t>were</a:t>
            </a:r>
            <a:r>
              <a:rPr lang="de-DE"/>
              <a:t> </a:t>
            </a:r>
            <a:r>
              <a:rPr lang="de-DE"/>
              <a:t>dominated</a:t>
            </a:r>
            <a:r>
              <a:rPr lang="de-DE"/>
              <a:t> </a:t>
            </a:r>
            <a:r>
              <a:rPr lang="de-DE"/>
              <a:t>by</a:t>
            </a:r>
            <a:r>
              <a:rPr lang="de-DE"/>
              <a:t> background-</a:t>
            </a:r>
            <a:r>
              <a:rPr lang="de-DE"/>
              <a:t>related</a:t>
            </a:r>
            <a:r>
              <a:rPr lang="de-DE"/>
              <a:t> and source-</a:t>
            </a:r>
            <a:r>
              <a:rPr lang="de-DE"/>
              <a:t>related</a:t>
            </a:r>
            <a:r>
              <a:rPr lang="de-DE"/>
              <a:t> </a:t>
            </a:r>
            <a:r>
              <a:rPr lang="de-DE"/>
              <a:t>effects</a:t>
            </a:r>
            <a:r>
              <a:rPr lang="de-DE"/>
              <a:t>.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How</a:t>
            </a:r>
            <a:r>
              <a:rPr lang="de-DE"/>
              <a:t> </a:t>
            </a:r>
            <a:r>
              <a:rPr lang="de-DE"/>
              <a:t>did</a:t>
            </a:r>
            <a:r>
              <a:rPr lang="de-DE"/>
              <a:t> </a:t>
            </a:r>
            <a:r>
              <a:rPr lang="de-DE"/>
              <a:t>we</a:t>
            </a:r>
            <a:r>
              <a:rPr lang="de-DE"/>
              <a:t> </a:t>
            </a:r>
            <a:r>
              <a:rPr lang="de-DE"/>
              <a:t>achieve</a:t>
            </a:r>
            <a:r>
              <a:rPr lang="de-DE"/>
              <a:t> </a:t>
            </a:r>
            <a:r>
              <a:rPr lang="de-DE"/>
              <a:t>this</a:t>
            </a:r>
            <a:r>
              <a:rPr lang="de-DE"/>
              <a:t> </a:t>
            </a:r>
            <a:r>
              <a:rPr lang="de-DE"/>
              <a:t>improvement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21E7601-2DE6-D544-A4B1-7AB07ED55DF6}" type="slidenum">
              <a:rPr lang="en-US"/>
              <a:t/>
            </a:fld>
            <a:endParaRPr lang="en-US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First, </a:t>
            </a:r>
            <a:r>
              <a:rPr lang="de-DE"/>
              <a:t>we</a:t>
            </a:r>
            <a:r>
              <a:rPr lang="de-DE"/>
              <a:t>….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21E7601-2DE6-D544-A4B1-7AB07ED55DF6}" type="slidenum">
              <a:rPr lang="en-US"/>
              <a:t/>
            </a:fld>
            <a:endParaRPr lang="en-US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What</a:t>
            </a:r>
            <a:r>
              <a:rPr lang="de-DE"/>
              <a:t> will </a:t>
            </a:r>
            <a:r>
              <a:rPr lang="de-DE"/>
              <a:t>be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next</a:t>
            </a:r>
            <a:r>
              <a:rPr lang="de-DE"/>
              <a:t> </a:t>
            </a:r>
            <a:r>
              <a:rPr lang="de-DE"/>
              <a:t>results</a:t>
            </a:r>
            <a:r>
              <a:rPr lang="de-DE"/>
              <a:t>?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The </a:t>
            </a:r>
            <a:r>
              <a:rPr lang="de-DE"/>
              <a:t>next</a:t>
            </a:r>
            <a:r>
              <a:rPr lang="de-DE"/>
              <a:t> </a:t>
            </a:r>
            <a:r>
              <a:rPr lang="de-DE"/>
              <a:t>data</a:t>
            </a:r>
            <a:r>
              <a:rPr lang="de-DE"/>
              <a:t> release will </a:t>
            </a:r>
            <a:r>
              <a:rPr lang="de-DE"/>
              <a:t>be</a:t>
            </a:r>
            <a:r>
              <a:rPr lang="de-DE"/>
              <a:t> </a:t>
            </a:r>
            <a:r>
              <a:rPr lang="de-DE"/>
              <a:t>based</a:t>
            </a:r>
            <a:r>
              <a:rPr lang="de-DE"/>
              <a:t> on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first</a:t>
            </a:r>
            <a:r>
              <a:rPr lang="de-DE"/>
              <a:t> </a:t>
            </a:r>
            <a:r>
              <a:rPr lang="de-DE"/>
              <a:t>five</a:t>
            </a:r>
            <a:r>
              <a:rPr lang="de-DE"/>
              <a:t> </a:t>
            </a:r>
            <a:r>
              <a:rPr lang="de-DE"/>
              <a:t>campaigns</a:t>
            </a:r>
            <a:r>
              <a:rPr lang="de-DE"/>
              <a:t>. </a:t>
            </a:r>
            <a:r>
              <a:rPr lang="de-DE"/>
              <a:t>With</a:t>
            </a:r>
            <a:r>
              <a:rPr lang="de-DE"/>
              <a:t> 6x </a:t>
            </a:r>
            <a:r>
              <a:rPr lang="de-DE"/>
              <a:t>more</a:t>
            </a:r>
            <a:r>
              <a:rPr lang="de-DE"/>
              <a:t> </a:t>
            </a:r>
            <a:r>
              <a:rPr lang="de-DE"/>
              <a:t>statistics</a:t>
            </a:r>
            <a:r>
              <a:rPr lang="de-DE"/>
              <a:t> and 3 </a:t>
            </a:r>
            <a:r>
              <a:rPr lang="de-DE"/>
              <a:t>times</a:t>
            </a:r>
            <a:r>
              <a:rPr lang="de-DE"/>
              <a:t> </a:t>
            </a:r>
            <a:r>
              <a:rPr lang="de-DE"/>
              <a:t>less</a:t>
            </a:r>
            <a:r>
              <a:rPr lang="de-DE"/>
              <a:t> </a:t>
            </a:r>
            <a:r>
              <a:rPr lang="de-DE"/>
              <a:t>systematics</a:t>
            </a:r>
            <a:r>
              <a:rPr lang="de-DE"/>
              <a:t>, </a:t>
            </a:r>
            <a:r>
              <a:rPr lang="de-DE"/>
              <a:t>we</a:t>
            </a:r>
            <a:r>
              <a:rPr lang="de-DE"/>
              <a:t> </a:t>
            </a:r>
            <a:r>
              <a:rPr lang="de-DE"/>
              <a:t>expect</a:t>
            </a:r>
            <a:r>
              <a:rPr lang="de-DE"/>
              <a:t> a </a:t>
            </a:r>
            <a:r>
              <a:rPr lang="de-DE"/>
              <a:t>sensitivity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better</a:t>
            </a:r>
            <a:r>
              <a:rPr lang="de-DE"/>
              <a:t> </a:t>
            </a:r>
            <a:r>
              <a:rPr lang="de-DE"/>
              <a:t>than</a:t>
            </a:r>
            <a:r>
              <a:rPr lang="de-DE"/>
              <a:t> 0.5 eV…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21E7601-2DE6-D544-A4B1-7AB07ED55DF6}" type="slidenum">
              <a:rPr lang="en-US"/>
              <a:t/>
            </a:fld>
            <a:endParaRPr lang="en-US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Mission -&gt; Phase 2 differentielle Measurement</a:t>
            </a:r>
            <a:endParaRPr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0ED99B0-9538-4AA1-98EA-85DB0555789A}" type="slidenum">
              <a:rPr lang="de-DE"/>
              <a:t/>
            </a:fld>
            <a:endParaRPr lang="de-DE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Sehr voll.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Integral / Differentiell</a:t>
            </a:r>
            <a:endParaRPr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0ED99B0-9538-4AA1-98EA-85DB0555789A}" type="slidenum">
              <a:rPr lang="de-DE"/>
              <a:t/>
            </a:fld>
            <a:endParaRPr lang="de-DE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So </a:t>
            </a:r>
            <a:r>
              <a:rPr lang="de-DE"/>
              <a:t>what</a:t>
            </a:r>
            <a:r>
              <a:rPr lang="de-DE"/>
              <a:t> </a:t>
            </a:r>
            <a:r>
              <a:rPr lang="de-DE"/>
              <a:t>does</a:t>
            </a:r>
            <a:r>
              <a:rPr lang="de-DE"/>
              <a:t> </a:t>
            </a:r>
            <a:r>
              <a:rPr lang="de-DE"/>
              <a:t>it</a:t>
            </a:r>
            <a:r>
              <a:rPr lang="de-DE"/>
              <a:t> </a:t>
            </a:r>
            <a:r>
              <a:rPr lang="de-DE"/>
              <a:t>take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really</a:t>
            </a:r>
            <a:r>
              <a:rPr lang="de-DE"/>
              <a:t> </a:t>
            </a:r>
            <a:r>
              <a:rPr lang="de-DE"/>
              <a:t>go</a:t>
            </a:r>
            <a:r>
              <a:rPr lang="de-DE"/>
              <a:t> </a:t>
            </a:r>
            <a:r>
              <a:rPr lang="de-DE"/>
              <a:t>beyond</a:t>
            </a:r>
            <a:r>
              <a:rPr lang="de-DE"/>
              <a:t> KATRIN?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If</a:t>
            </a:r>
            <a:r>
              <a:rPr lang="de-DE"/>
              <a:t> </a:t>
            </a:r>
            <a:r>
              <a:rPr lang="de-DE"/>
              <a:t>we</a:t>
            </a:r>
            <a:r>
              <a:rPr lang="de-DE"/>
              <a:t> </a:t>
            </a:r>
            <a:r>
              <a:rPr lang="de-DE"/>
              <a:t>would</a:t>
            </a:r>
            <a:r>
              <a:rPr lang="de-DE"/>
              <a:t> </a:t>
            </a:r>
            <a:r>
              <a:rPr lang="de-DE"/>
              <a:t>continue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a KATRIN-like integral </a:t>
            </a:r>
            <a:r>
              <a:rPr lang="de-DE"/>
              <a:t>measurement</a:t>
            </a:r>
            <a:r>
              <a:rPr lang="de-DE"/>
              <a:t> </a:t>
            </a:r>
            <a:r>
              <a:rPr lang="de-DE"/>
              <a:t>mode</a:t>
            </a:r>
            <a:r>
              <a:rPr lang="de-DE"/>
              <a:t>, </a:t>
            </a:r>
            <a:r>
              <a:rPr lang="de-DE"/>
              <a:t>we</a:t>
            </a:r>
            <a:r>
              <a:rPr lang="de-DE"/>
              <a:t> </a:t>
            </a:r>
            <a:r>
              <a:rPr lang="de-DE"/>
              <a:t>would</a:t>
            </a:r>
            <a:r>
              <a:rPr lang="de-DE"/>
              <a:t> </a:t>
            </a:r>
            <a:r>
              <a:rPr lang="de-DE"/>
              <a:t>need</a:t>
            </a:r>
            <a:r>
              <a:rPr lang="de-DE"/>
              <a:t> </a:t>
            </a:r>
            <a:r>
              <a:rPr lang="de-DE"/>
              <a:t>much</a:t>
            </a:r>
            <a:r>
              <a:rPr lang="de-DE"/>
              <a:t> </a:t>
            </a:r>
            <a:r>
              <a:rPr lang="de-DE"/>
              <a:t>more</a:t>
            </a:r>
            <a:r>
              <a:rPr lang="de-DE"/>
              <a:t> </a:t>
            </a:r>
            <a:r>
              <a:rPr lang="de-DE"/>
              <a:t>tritium</a:t>
            </a: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The </a:t>
            </a:r>
            <a:r>
              <a:rPr lang="de-DE"/>
              <a:t>first</a:t>
            </a:r>
            <a:r>
              <a:rPr lang="de-DE"/>
              <a:t> </a:t>
            </a:r>
            <a:r>
              <a:rPr lang="de-DE"/>
              <a:t>key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boost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sensitivity</a:t>
            </a:r>
            <a:r>
              <a:rPr lang="de-DE"/>
              <a:t> </a:t>
            </a:r>
            <a:r>
              <a:rPr lang="de-DE"/>
              <a:t>is</a:t>
            </a:r>
            <a:r>
              <a:rPr lang="de-DE"/>
              <a:t>…</a:t>
            </a:r>
            <a:endParaRPr/>
          </a:p>
          <a:p>
            <a:pPr>
              <a:defRPr/>
            </a:pPr>
            <a:r>
              <a:rPr lang="de-DE"/>
              <a:t>The </a:t>
            </a:r>
            <a:r>
              <a:rPr lang="de-DE"/>
              <a:t>second</a:t>
            </a:r>
            <a:r>
              <a:rPr lang="de-DE"/>
              <a:t> </a:t>
            </a:r>
            <a:r>
              <a:rPr lang="de-DE"/>
              <a:t>key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boost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sensitivity</a:t>
            </a:r>
            <a:r>
              <a:rPr lang="de-DE"/>
              <a:t> </a:t>
            </a:r>
            <a:r>
              <a:rPr lang="de-DE"/>
              <a:t>is</a:t>
            </a:r>
            <a:r>
              <a:rPr lang="de-DE"/>
              <a:t>…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21E7601-2DE6-D544-A4B1-7AB07ED55DF6}" type="slidenum">
              <a:rPr lang="en-US"/>
              <a:t/>
            </a:fld>
            <a:endParaRPr lang="en-US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Integral </a:t>
            </a:r>
            <a:r>
              <a:rPr lang="de-DE"/>
              <a:t>spectrum</a:t>
            </a:r>
            <a:endParaRPr lang="de-DE"/>
          </a:p>
          <a:p>
            <a:pPr>
              <a:defRPr/>
            </a:pPr>
            <a:r>
              <a:rPr lang="de-DE" sz="1200" b="0" i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TRITIUM2019 Proceedings</a:t>
            </a:r>
            <a:endParaRPr/>
          </a:p>
          <a:p>
            <a:pPr>
              <a:defRPr/>
            </a:pPr>
            <a:endParaRPr lang="de-DE" sz="1200" b="0" i="0">
              <a:solidFill>
                <a:schemeClr val="tx1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r>
              <a:rPr lang="de-DE" sz="1200" b="0" i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Differential </a:t>
            </a:r>
            <a:r>
              <a:rPr lang="de-DE" sz="1200" b="0" i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spectrum</a:t>
            </a:r>
            <a:endParaRPr lang="de-DE" sz="1200" b="0" i="0">
              <a:solidFill>
                <a:schemeClr val="tx1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r>
              <a:rPr lang="de-DE" sz="1200" b="0" i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arXiv:1806.00369v2 [</a:t>
            </a:r>
            <a:r>
              <a:rPr lang="de-DE" sz="1200" b="0" i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physics.data</a:t>
            </a:r>
            <a:r>
              <a:rPr lang="de-DE" sz="1200" b="0" i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-an] 28 Jun 2018</a:t>
            </a:r>
            <a:r>
              <a:rPr lang="de-DE"/>
              <a:t> </a:t>
            </a:r>
            <a:br>
              <a:rPr lang="de-DE"/>
            </a:b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0E25852-8FFF-400E-904D-0026F376FFB8}" type="slidenum">
              <a:rPr lang="de-DE"/>
              <a:t/>
            </a:fld>
            <a:endParaRPr lang="de-DE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Grüner Kasten weg </a:t>
            </a:r>
            <a:r>
              <a:rPr lang="de-DE"/>
              <a:t> andere Frage</a:t>
            </a:r>
            <a:endParaRPr/>
          </a:p>
          <a:p>
            <a:pPr>
              <a:defRPr/>
            </a:pPr>
            <a:r>
              <a:rPr lang="de-DE"/>
              <a:t>Ggf. 20 + 21 kombinieren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Prof. Dr. Max Mustermann | Musterfakultät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0ED99B0-9538-4AA1-98EA-85DB0555789A}" type="slidenum">
              <a:rPr lang="de-DE"/>
              <a:t/>
            </a:fld>
            <a:endParaRPr lang="de-DE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65443" y="1445895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600" b="1"/>
            </a:lvl1pPr>
            <a:lvl2pPr marL="355600" indent="0">
              <a:buFont typeface="Arial"/>
              <a:buNone/>
              <a:defRPr sz="2600" b="1"/>
            </a:lvl2pPr>
            <a:lvl3pPr marL="717550" indent="0">
              <a:buFont typeface="Arial"/>
              <a:buNone/>
              <a:defRPr sz="2600" b="1"/>
            </a:lvl3pPr>
            <a:lvl4pPr marL="1073150" indent="0">
              <a:buFont typeface="Arial"/>
              <a:buNone/>
              <a:defRPr sz="2600" b="1"/>
            </a:lvl4pPr>
            <a:lvl5pPr marL="1435100" indent="0">
              <a:buFont typeface="Arial"/>
              <a:buNone/>
              <a:defRPr sz="2600" b="1"/>
            </a:lvl5pPr>
          </a:lstStyle>
          <a:p>
            <a:pPr lvl="0">
              <a:defRPr/>
            </a:pPr>
            <a:r>
              <a:rPr lang="de-DE"/>
              <a:t>Click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add</a:t>
            </a:r>
            <a:endParaRPr lang="de-DE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1" i="0"/>
            </a:lvl1pPr>
            <a:lvl2pPr marL="355600" indent="0">
              <a:buFont typeface="Arial"/>
              <a:buNone/>
              <a:defRPr sz="1800" b="1" i="0"/>
            </a:lvl2pPr>
            <a:lvl3pPr marL="717550" indent="0">
              <a:buFont typeface="Arial"/>
              <a:buNone/>
              <a:defRPr sz="1800" b="1" i="0"/>
            </a:lvl3pPr>
            <a:lvl4pPr marL="1073150" indent="0">
              <a:buFont typeface="Arial"/>
              <a:buNone/>
              <a:defRPr sz="1800" b="1" i="0"/>
            </a:lvl4pPr>
            <a:lvl5pPr marL="1435100" indent="0">
              <a:buFont typeface="Arial"/>
              <a:buNone/>
              <a:defRPr sz="1800" b="1" i="0"/>
            </a:lvl5pPr>
          </a:lstStyle>
          <a:p>
            <a:pPr lvl="0">
              <a:defRPr/>
            </a:pPr>
            <a:r>
              <a:rPr lang="de-DE"/>
              <a:t>Click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add</a:t>
            </a:r>
            <a:r>
              <a:rPr lang="de-DE"/>
              <a:t> </a:t>
            </a:r>
            <a:r>
              <a:rPr lang="de-DE"/>
              <a:t>subline</a:t>
            </a:r>
            <a:br>
              <a:rPr lang="de-DE"/>
            </a:br>
            <a:r>
              <a:rPr lang="de-DE"/>
              <a:t>(</a:t>
            </a:r>
            <a:r>
              <a:rPr lang="en-US"/>
              <a:t>Also possible in two columns</a:t>
            </a:r>
            <a:r>
              <a:rPr lang="de-DE"/>
              <a:t>)</a:t>
            </a:r>
            <a:endParaRPr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850"/>
              <a:t>KIT – The Research University in the Helmholtz Association</a:t>
            </a:r>
            <a:endParaRPr/>
          </a:p>
        </p:txBody>
      </p:sp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199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>
              <a:defRPr/>
            </a:pPr>
            <a:r>
              <a:rPr lang="de-DE" sz="1600" b="1">
                <a:solidFill>
                  <a:schemeClr val="tx1"/>
                </a:solidFill>
              </a:rPr>
              <a:t>www.kit.edu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96000" y="360000"/>
            <a:ext cx="1621550" cy="751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3861640" y="1188000"/>
            <a:ext cx="4882309" cy="320914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612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00051" y="1188001"/>
            <a:ext cx="3178969" cy="3209146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1843914" y="468662"/>
            <a:ext cx="5471285" cy="31128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91" indent="0">
              <a:buNone/>
              <a:defRPr sz="2100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Mastertextformat</a:t>
            </a:r>
            <a:r>
              <a:rPr lang="en-US"/>
              <a:t> </a:t>
            </a:r>
            <a:r>
              <a:rPr lang="en-US"/>
              <a:t>bearbeiten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 bwMode="auto"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401939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65445" y="1445895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600" b="1"/>
            </a:lvl1pPr>
            <a:lvl2pPr marL="355493" indent="0">
              <a:buFont typeface="Arial"/>
              <a:buNone/>
              <a:defRPr sz="2600" b="1"/>
            </a:lvl2pPr>
            <a:lvl3pPr marL="717335" indent="0">
              <a:buFont typeface="Arial"/>
              <a:buNone/>
              <a:defRPr sz="2600" b="1"/>
            </a:lvl3pPr>
            <a:lvl4pPr marL="1072828" indent="0">
              <a:buFont typeface="Arial"/>
              <a:buNone/>
              <a:defRPr sz="2600" b="1"/>
            </a:lvl4pPr>
            <a:lvl5pPr marL="1434669" indent="0">
              <a:buFont typeface="Arial"/>
              <a:buNone/>
              <a:defRPr sz="2600" b="1"/>
            </a:lvl5pPr>
          </a:lstStyle>
          <a:p>
            <a:pPr lvl="0">
              <a:defRPr/>
            </a:pPr>
            <a:r>
              <a:rPr lang="de-DE"/>
              <a:t>Click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add</a:t>
            </a:r>
            <a:endParaRPr lang="de-DE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80677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800" b="1" i="0"/>
            </a:lvl1pPr>
            <a:lvl2pPr marL="355493" indent="0">
              <a:buFont typeface="Arial"/>
              <a:buNone/>
              <a:defRPr sz="1800" b="1" i="0"/>
            </a:lvl2pPr>
            <a:lvl3pPr marL="717335" indent="0">
              <a:buFont typeface="Arial"/>
              <a:buNone/>
              <a:defRPr sz="1800" b="1" i="0"/>
            </a:lvl3pPr>
            <a:lvl4pPr marL="1072828" indent="0">
              <a:buFont typeface="Arial"/>
              <a:buNone/>
              <a:defRPr sz="1800" b="1" i="0"/>
            </a:lvl4pPr>
            <a:lvl5pPr marL="1434669" indent="0">
              <a:buFont typeface="Arial"/>
              <a:buNone/>
              <a:defRPr sz="1800" b="1" i="0"/>
            </a:lvl5pPr>
          </a:lstStyle>
          <a:p>
            <a:pPr lvl="0">
              <a:defRPr/>
            </a:pPr>
            <a:r>
              <a:rPr lang="de-DE"/>
              <a:t>Click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add</a:t>
            </a:r>
            <a:r>
              <a:rPr lang="de-DE"/>
              <a:t> </a:t>
            </a:r>
            <a:r>
              <a:rPr lang="de-DE"/>
              <a:t>subline</a:t>
            </a:r>
            <a:br>
              <a:rPr lang="de-DE"/>
            </a:br>
            <a:r>
              <a:rPr lang="de-DE"/>
              <a:t>(</a:t>
            </a:r>
            <a:r>
              <a:rPr lang="en-US"/>
              <a:t>Also possible in two columns</a:t>
            </a:r>
            <a:r>
              <a:rPr lang="de-DE"/>
              <a:t>)</a:t>
            </a:r>
            <a:endParaRPr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6600" y="4895777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850"/>
              <a:t>KIT – The Research University in the Helmholtz Association</a:t>
            </a:r>
            <a:endParaRPr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345299" y="4826106"/>
            <a:ext cx="1727199" cy="246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>
              <a:defRPr/>
            </a:pPr>
            <a:r>
              <a:rPr lang="de-DE" sz="1600" b="1">
                <a:solidFill>
                  <a:schemeClr val="accent1"/>
                </a:solidFill>
              </a:rPr>
              <a:t>www.kit.edu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6000" y="360000"/>
            <a:ext cx="1621550" cy="751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8"/>
          <p:cNvSpPr>
            <a:spLocks noGrp="1"/>
          </p:cNvSpPr>
          <p:nvPr>
            <p:ph type="sldNum" sz="quarter" idx="4"/>
          </p:nvPr>
        </p:nvSpPr>
        <p:spPr bwMode="auto">
          <a:xfrm>
            <a:off x="7086600" y="4871160"/>
            <a:ext cx="2057400" cy="273928"/>
          </a:xfrm>
          <a:prstGeom prst="rect">
            <a:avLst/>
          </a:prstGeom>
        </p:spPr>
        <p:txBody>
          <a:bodyPr anchor="ctr"/>
          <a:lstStyle>
            <a:lvl1pPr algn="r">
              <a:defRPr sz="900"/>
            </a:lvl1pPr>
          </a:lstStyle>
          <a:p>
            <a:pPr>
              <a:defRPr/>
            </a:pPr>
            <a:fld id="{7E8D5743-ABCF-7C4C-A116-7F1F0DC4C1B2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369642"/>
            <a:ext cx="3886200" cy="3264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369642"/>
            <a:ext cx="3886200" cy="3264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4"/>
          </p:nvPr>
        </p:nvSpPr>
        <p:spPr bwMode="auto">
          <a:xfrm>
            <a:off x="7086600" y="4871160"/>
            <a:ext cx="2057400" cy="273928"/>
          </a:xfrm>
          <a:prstGeom prst="rect">
            <a:avLst/>
          </a:prstGeom>
        </p:spPr>
        <p:txBody>
          <a:bodyPr anchor="ctr"/>
          <a:lstStyle>
            <a:lvl1pPr algn="r">
              <a:defRPr sz="900"/>
            </a:lvl1pPr>
          </a:lstStyle>
          <a:p>
            <a:pPr>
              <a:defRPr/>
            </a:pPr>
            <a:fld id="{7E8D5743-ABCF-7C4C-A116-7F1F0DC4C1B2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6EC4-B4CF-4701-AD06-A8439D6D8E12}" type="slidenum">
              <a:rPr lang="en-US"/>
              <a:t/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629150" y="1188000"/>
            <a:ext cx="4114799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655819" y="1188720"/>
            <a:ext cx="4100831" cy="345948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Please insert a picture in the master slide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 bwMode="auto">
          <a:xfrm>
            <a:off x="4645818" y="1937441"/>
            <a:ext cx="4098132" cy="27062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655819" y="1943101"/>
            <a:ext cx="4100831" cy="2705099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Please insert a picture in the master slide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add subline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0" y="1328420"/>
            <a:ext cx="9144000" cy="3304540"/>
          </a:xfrm>
          <a:prstGeom prst="rect">
            <a:avLst/>
          </a:prstGeom>
          <a:solidFill>
            <a:srgbClr val="FF99FF"/>
          </a:solidFill>
        </p:spPr>
        <p:txBody>
          <a:bodyPr anchor="t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endParaRPr lang="de-DE"/>
          </a:p>
          <a:p>
            <a:pPr>
              <a:defRPr/>
            </a:pPr>
            <a:r>
              <a:rPr lang="en-US"/>
              <a:t>Please insert a picture in the master slide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0" y="4652492"/>
            <a:ext cx="914400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 bwMode="auto">
          <a:xfrm>
            <a:off x="0" y="1328419"/>
            <a:ext cx="9144000" cy="3419793"/>
          </a:xfrm>
          <a:prstGeom prst="rect">
            <a:avLst/>
          </a:prstGeom>
          <a:solidFill>
            <a:srgbClr val="FF99FF"/>
          </a:solidFill>
        </p:spPr>
        <p:txBody>
          <a:bodyPr anchor="t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endParaRPr lang="de-DE"/>
          </a:p>
          <a:p>
            <a:pPr>
              <a:defRPr/>
            </a:pPr>
            <a:r>
              <a:rPr lang="en-US"/>
              <a:t>Please insert a picture in the master slide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/>
            </a:fld>
            <a:endParaRPr lang="de-DE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defRPr/>
            </a:pPr>
            <a:r>
              <a:rPr lang="en-US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Karlsruher Institute </a:t>
            </a:r>
            <a:r>
              <a:rPr lang="de-DE"/>
              <a:t>for</a:t>
            </a:r>
            <a:r>
              <a:rPr lang="de-DE"/>
              <a:t> Technology (KIT).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           </a:t>
            </a:r>
            <a:endParaRPr/>
          </a:p>
        </p:txBody>
      </p:sp>
      <p:cxnSp>
        <p:nvCxnSpPr>
          <p:cNvPr id="12" name="Gerade Verbindung 11"/>
          <p:cNvCxnSpPr>
            <a:cxnSpLocks/>
          </p:cNvCxnSpPr>
          <p:nvPr userDrawn="1"/>
        </p:nvCxnSpPr>
        <p:spPr bwMode="auto">
          <a:xfrm>
            <a:off x="107947" y="4741374"/>
            <a:ext cx="8928107" cy="744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9"/>
          <a:stretch/>
        </p:blipFill>
        <p:spPr bwMode="auto"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7234" y="4748824"/>
            <a:ext cx="1027754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6000" y="4748824"/>
            <a:ext cx="326368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1696EC4-B4CF-4701-AD06-A8439D6D8E12}" type="slidenum">
              <a:rPr lang="en-US"/>
              <a:t/>
            </a:fld>
            <a:endParaRPr lang="en-US"/>
          </a:p>
        </p:txBody>
      </p:sp>
      <p:sp>
        <p:nvSpPr>
          <p:cNvPr id="17" name="Footer Placeholder 4"/>
          <p:cNvSpPr txBox="1"/>
          <p:nvPr userDrawn="1"/>
        </p:nvSpPr>
        <p:spPr bwMode="auto">
          <a:xfrm>
            <a:off x="1507524" y="4748824"/>
            <a:ext cx="4090087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900"/>
              <a:t>Magnus Schlösser – KATRIN </a:t>
            </a:r>
            <a:r>
              <a:rPr lang="de-DE" sz="900"/>
              <a:t>status</a:t>
            </a:r>
            <a:r>
              <a:rPr lang="de-DE" sz="900"/>
              <a:t> and </a:t>
            </a:r>
            <a:r>
              <a:rPr lang="de-DE" sz="900"/>
              <a:t>future</a:t>
            </a:r>
            <a:r>
              <a:rPr lang="de-DE" sz="900"/>
              <a:t> </a:t>
            </a:r>
            <a:r>
              <a:rPr lang="de-DE" sz="900"/>
              <a:t>plans</a:t>
            </a:r>
            <a:endParaRPr lang="de-DE" sz="900"/>
          </a:p>
        </p:txBody>
      </p:sp>
      <p:sp>
        <p:nvSpPr>
          <p:cNvPr id="18" name="Fußzeilenplatzhalter 4"/>
          <p:cNvSpPr txBox="1"/>
          <p:nvPr userDrawn="1"/>
        </p:nvSpPr>
        <p:spPr bwMode="auto">
          <a:xfrm>
            <a:off x="5505450" y="4748824"/>
            <a:ext cx="3245053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en-US" sz="900"/>
              <a:t>Institute for </a:t>
            </a:r>
            <a:r>
              <a:rPr lang="en-US" sz="900"/>
              <a:t>Astroparticle</a:t>
            </a:r>
            <a:r>
              <a:rPr lang="en-US" sz="900"/>
              <a:t> Physics, Tritium Laboratory Karlsruhe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1" ftr="0" hdr="0" sldNum="1"/>
  <p:txStyles>
    <p:titleStyle>
      <a:lvl1pPr algn="l" defTabSz="685983">
        <a:lnSpc>
          <a:spcPct val="90000"/>
        </a:lnSpc>
        <a:spcBef>
          <a:spcPts val="0"/>
        </a:spcBef>
        <a:buNone/>
        <a:defRPr lang="en-US" sz="2400" b="1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03652" indent="-203652" algn="l" defTabSz="685983">
        <a:lnSpc>
          <a:spcPct val="90000"/>
        </a:lnSpc>
        <a:spcBef>
          <a:spcPts val="360"/>
        </a:spcBef>
        <a:buSzPct val="88000"/>
        <a:buFontTx/>
        <a:buBlip>
          <a:blip r:embed="rId20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>
        <a:lnSpc>
          <a:spcPct val="90000"/>
        </a:lnSpc>
        <a:spcBef>
          <a:spcPts val="360"/>
        </a:spcBef>
        <a:buSzPct val="88000"/>
        <a:buFontTx/>
        <a:buBlip>
          <a:blip r:embed="rId20"/>
        </a:buBlip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>
        <a:lnSpc>
          <a:spcPct val="90000"/>
        </a:lnSpc>
        <a:spcBef>
          <a:spcPts val="360"/>
        </a:spcBef>
        <a:buSzPct val="88000"/>
        <a:buFontTx/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>
        <a:lnSpc>
          <a:spcPct val="90000"/>
        </a:lnSpc>
        <a:spcBef>
          <a:spcPts val="360"/>
        </a:spcBef>
        <a:buSzPct val="88000"/>
        <a:buFontTx/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>
        <a:lnSpc>
          <a:spcPct val="90000"/>
        </a:lnSpc>
        <a:spcBef>
          <a:spcPts val="360"/>
        </a:spcBef>
        <a:buSzPct val="88000"/>
        <a:buFontTx/>
        <a:buBlip>
          <a:blip r:embed="rId20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2.png"/><Relationship Id="rId7" Type="http://schemas.openxmlformats.org/officeDocument/2006/relationships/image" Target="../media/image6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6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6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0.png"/><Relationship Id="rId4" Type="http://schemas.openxmlformats.org/officeDocument/2006/relationships/image" Target="../media/image81.jpg"/><Relationship Id="rId5" Type="http://schemas.openxmlformats.org/officeDocument/2006/relationships/image" Target="../media/image82.png"/><Relationship Id="rId6" Type="http://schemas.openxmlformats.org/officeDocument/2006/relationships/image" Target="../media/image8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4.jp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8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1.emf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7.png"/><Relationship Id="rId4" Type="http://schemas.openxmlformats.org/officeDocument/2006/relationships/image" Target="../media/image98.jpg"/><Relationship Id="rId5" Type="http://schemas.openxmlformats.org/officeDocument/2006/relationships/image" Target="../media/image2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Relationship Id="rId4" Type="http://schemas.openxmlformats.org/officeDocument/2006/relationships/image" Target="../media/image98.jpg"/><Relationship Id="rId5" Type="http://schemas.openxmlformats.org/officeDocument/2006/relationships/image" Target="../media/image2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2.png"/><Relationship Id="rId5" Type="http://schemas.openxmlformats.org/officeDocument/2006/relationships/image" Target="../media/image10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jp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2.png"/><Relationship Id="rId4" Type="http://schemas.openxmlformats.org/officeDocument/2006/relationships/image" Target="../media/image103.png"/><Relationship Id="rId5" Type="http://schemas.openxmlformats.org/officeDocument/2006/relationships/image" Target="../media/image91.emf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png"/><Relationship Id="rId4" Type="http://schemas.openxmlformats.org/officeDocument/2006/relationships/image" Target="../media/image98.jpg"/><Relationship Id="rId5" Type="http://schemas.openxmlformats.org/officeDocument/2006/relationships/image" Target="../media/image2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hyperlink" Target="file:///C:/Docs/Work/Applications/Future-Field/Calculation/FSD.jpg" TargetMode="External"/><Relationship Id="rId5" Type="http://schemas.openxmlformats.org/officeDocument/2006/relationships/image" Target="../media/image106.jpg"/><Relationship Id="rId6" Type="http://schemas.openxmlformats.org/officeDocument/2006/relationships/image" Target="../media/image107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2.png"/><Relationship Id="rId4" Type="http://schemas.openxmlformats.org/officeDocument/2006/relationships/image" Target="../media/image110.png"/><Relationship Id="rId5" Type="http://schemas.openxmlformats.org/officeDocument/2006/relationships/image" Target="../media/image7.png"/><Relationship Id="rId6" Type="http://schemas.openxmlformats.org/officeDocument/2006/relationships/image" Target="../media/image111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wmf"/><Relationship Id="rId7" Type="http://schemas.openxmlformats.org/officeDocument/2006/relationships/oleObject" Target="../embeddings/oleObject1.bin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404812" y="1204392"/>
            <a:ext cx="83777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  <a:defRPr/>
            </a:pPr>
            <a:r>
              <a:rPr lang="en-US" sz="2400" b="1"/>
              <a:t>KATRIN: Current results from high-precision </a:t>
            </a:r>
            <a:br>
              <a:rPr lang="en-US" sz="2400" b="1"/>
            </a:br>
            <a:r>
              <a:rPr lang="en-US" sz="2400" b="1"/>
              <a:t>beta-spectroscopy and plans for the future</a:t>
            </a:r>
            <a:endParaRPr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404812" y="1969442"/>
            <a:ext cx="8370888" cy="57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1600" b="1">
                <a:solidFill>
                  <a:srgbClr val="000000"/>
                </a:solidFill>
              </a:rPr>
              <a:t>Magnus Schlösser for the KATRIN Collaboration</a:t>
            </a:r>
            <a:endParaRPr/>
          </a:p>
          <a:p>
            <a:pPr>
              <a:defRPr/>
            </a:pPr>
            <a:r>
              <a:rPr lang="en-US" sz="1600" b="1">
                <a:solidFill>
                  <a:srgbClr val="000000"/>
                </a:solidFill>
              </a:rPr>
              <a:t>IRN Neutrino meeting, November, 27</a:t>
            </a:r>
            <a:r>
              <a:rPr lang="en-US" sz="1600" b="1" baseline="30000">
                <a:solidFill>
                  <a:srgbClr val="000000"/>
                </a:solidFill>
              </a:rPr>
              <a:t>th</a:t>
            </a:r>
            <a:r>
              <a:rPr lang="en-US" sz="1600" b="1">
                <a:solidFill>
                  <a:srgbClr val="000000"/>
                </a:solidFill>
              </a:rPr>
              <a:t> -28</a:t>
            </a:r>
            <a:r>
              <a:rPr lang="en-US" sz="1600" b="1" baseline="30000">
                <a:solidFill>
                  <a:srgbClr val="000000"/>
                </a:solidFill>
              </a:rPr>
              <a:t>th</a:t>
            </a:r>
            <a:r>
              <a:rPr lang="en-US" sz="1600" b="1">
                <a:solidFill>
                  <a:srgbClr val="000000"/>
                </a:solidFill>
              </a:rPr>
              <a:t> 2023, KIT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81029" y="342944"/>
            <a:ext cx="3378685" cy="720080"/>
          </a:xfrm>
          <a:prstGeom prst="rect">
            <a:avLst/>
          </a:prstGeom>
        </p:spPr>
      </p:pic>
      <p:pic>
        <p:nvPicPr>
          <p:cNvPr id="2" name="Bildplatzhalter 3"/>
          <p:cNvPicPr>
            <a:picLocks noChangeAspect="1"/>
          </p:cNvPicPr>
          <p:nvPr/>
        </p:nvPicPr>
        <p:blipFill>
          <a:blip r:embed="rId3"/>
          <a:srcRect l="22871" t="26476" r="-51031" b="29674"/>
          <a:stretch/>
        </p:blipFill>
        <p:spPr bwMode="auto">
          <a:xfrm>
            <a:off x="107827" y="2692000"/>
            <a:ext cx="8928344" cy="203120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38100"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 bwMode="auto">
          <a:xfrm>
            <a:off x="224397" y="435821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/>
                </a:solidFill>
              </a:rPr>
              <a:t>2006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rcRect l="0" t="10766" r="1182" b="18375"/>
          <a:stretch/>
        </p:blipFill>
        <p:spPr bwMode="auto">
          <a:xfrm>
            <a:off x="3591642" y="2692000"/>
            <a:ext cx="3776789" cy="203120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38100">
            <a:solidFill>
              <a:schemeClr val="tx1"/>
            </a:solidFill>
          </a:ln>
        </p:spPr>
      </p:pic>
      <p:sp>
        <p:nvSpPr>
          <p:cNvPr id="7" name="Textfeld 6"/>
          <p:cNvSpPr txBox="1"/>
          <p:nvPr/>
        </p:nvSpPr>
        <p:spPr bwMode="auto">
          <a:xfrm>
            <a:off x="7048472" y="435562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b="1"/>
              <a:t>2023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rcRect l="13297" t="33697" r="13245" b="20295"/>
          <a:stretch/>
        </p:blipFill>
        <p:spPr bwMode="auto">
          <a:xfrm>
            <a:off x="6604000" y="2692000"/>
            <a:ext cx="2432172" cy="203120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38100">
            <a:solidFill>
              <a:schemeClr val="tx1"/>
            </a:solidFill>
          </a:ln>
        </p:spPr>
      </p:pic>
      <p:sp>
        <p:nvSpPr>
          <p:cNvPr id="14" name="Textfeld 13"/>
          <p:cNvSpPr txBox="1"/>
          <p:nvPr/>
        </p:nvSpPr>
        <p:spPr bwMode="auto">
          <a:xfrm>
            <a:off x="5480036" y="435821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/>
              <a:t>2023</a:t>
            </a:r>
            <a:endParaRPr/>
          </a:p>
        </p:txBody>
      </p:sp>
      <p:sp>
        <p:nvSpPr>
          <p:cNvPr id="15" name="Textfeld 14"/>
          <p:cNvSpPr txBox="1"/>
          <p:nvPr/>
        </p:nvSpPr>
        <p:spPr bwMode="auto">
          <a:xfrm>
            <a:off x="8191143" y="435821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chemeClr val="bg1"/>
                </a:solidFill>
              </a:rPr>
              <a:t>Future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rcRect l="0" t="0" r="0" b="26902"/>
          <a:stretch/>
        </p:blipFill>
        <p:spPr bwMode="auto">
          <a:xfrm>
            <a:off x="792000" y="804147"/>
            <a:ext cx="7560000" cy="2883434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10</a:t>
            </a:fld>
            <a:endParaRPr lang="en-US"/>
          </a:p>
        </p:txBody>
      </p:sp>
      <p:sp>
        <p:nvSpPr>
          <p:cNvPr id="2" name="Textfeld 1"/>
          <p:cNvSpPr txBox="1"/>
          <p:nvPr/>
        </p:nvSpPr>
        <p:spPr bwMode="auto">
          <a:xfrm>
            <a:off x="7334451" y="4356409"/>
            <a:ext cx="1657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/>
              <a:t>Artwork L. Köllenberger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66318" y="1204677"/>
            <a:ext cx="897045" cy="63001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Systematic effects</a:t>
            </a:r>
            <a:endParaRPr/>
          </a:p>
        </p:txBody>
      </p:sp>
      <p:sp>
        <p:nvSpPr>
          <p:cNvPr id="12" name="Rechteck 11"/>
          <p:cNvSpPr/>
          <p:nvPr/>
        </p:nvSpPr>
        <p:spPr bwMode="auto">
          <a:xfrm rot="21320319">
            <a:off x="4873106" y="3574575"/>
            <a:ext cx="2682661" cy="92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3463867" y="3815996"/>
            <a:ext cx="4017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600" b="1"/>
              <a:t>Background-related effects</a:t>
            </a:r>
            <a:br>
              <a:rPr lang="en-AU" sz="1600"/>
            </a:br>
            <a:r>
              <a:rPr lang="en-AU" sz="1600"/>
              <a:t>- influence by background rate and shape </a:t>
            </a:r>
            <a:endParaRPr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rcRect l="0" t="48171" r="0" b="23183"/>
          <a:stretch/>
        </p:blipFill>
        <p:spPr bwMode="auto">
          <a:xfrm>
            <a:off x="58663" y="3165822"/>
            <a:ext cx="3334772" cy="154498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71658" y="111155"/>
            <a:ext cx="2306025" cy="162828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627234" y="4356409"/>
            <a:ext cx="268941" cy="23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Textfeld 16"/>
          <p:cNvSpPr txBox="1"/>
          <p:nvPr/>
        </p:nvSpPr>
        <p:spPr bwMode="auto">
          <a:xfrm>
            <a:off x="627234" y="908444"/>
            <a:ext cx="4253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600" b="1"/>
              <a:t>Signal-related effects</a:t>
            </a:r>
            <a:br>
              <a:rPr lang="en-AU" sz="1600"/>
            </a:br>
            <a:r>
              <a:rPr lang="en-AU" sz="1600"/>
              <a:t>- magnetic fields, inelastic scattering, </a:t>
            </a:r>
            <a:br>
              <a:rPr lang="en-AU" sz="1600"/>
            </a:br>
            <a:r>
              <a:rPr lang="en-AU" sz="1600"/>
              <a:t>  stability, molecular effects, source plasma,..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216000" y="4748153"/>
            <a:ext cx="326368" cy="396142"/>
          </a:xfrm>
        </p:spPr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11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396000" y="296947"/>
            <a:ext cx="6869178" cy="575811"/>
          </a:xfrm>
        </p:spPr>
        <p:txBody>
          <a:bodyPr/>
          <a:lstStyle/>
          <a:p>
            <a:pPr>
              <a:defRPr/>
            </a:pPr>
            <a:r>
              <a:rPr lang="de-DE"/>
              <a:t>Recent results from K</a:t>
            </a:r>
            <a:r>
              <a:rPr lang="de-DE" spc="-150"/>
              <a:t>A</a:t>
            </a:r>
            <a:r>
              <a:rPr lang="de-DE"/>
              <a:t>TRIN</a:t>
            </a:r>
            <a:endParaRPr lang="en-US"/>
          </a:p>
        </p:txBody>
      </p:sp>
      <p:sp>
        <p:nvSpPr>
          <p:cNvPr id="16" name="Inhaltsplatzhalter 15"/>
          <p:cNvSpPr>
            <a:spLocks noGrp="1"/>
          </p:cNvSpPr>
          <p:nvPr>
            <p:ph sz="half" idx="1"/>
          </p:nvPr>
        </p:nvSpPr>
        <p:spPr bwMode="auto">
          <a:xfrm>
            <a:off x="216000" y="1187848"/>
            <a:ext cx="4053322" cy="34456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1600"/>
              <a:t>First </a:t>
            </a:r>
            <a:r>
              <a:rPr lang="de-DE" sz="1600"/>
              <a:t>campaign</a:t>
            </a:r>
            <a:br>
              <a:rPr lang="de-DE" sz="1600"/>
            </a:br>
            <a:r>
              <a:rPr lang="de-DE" sz="1600"/>
              <a:t>(</a:t>
            </a:r>
            <a:r>
              <a:rPr lang="en-US" sz="1600"/>
              <a:t>“</a:t>
            </a:r>
            <a:r>
              <a:rPr lang="de-DE" sz="1600"/>
              <a:t>KNM1</a:t>
            </a:r>
            <a:r>
              <a:rPr lang="en-US" sz="1600"/>
              <a:t>”</a:t>
            </a:r>
            <a:r>
              <a:rPr lang="de-DE" sz="1600"/>
              <a:t>, spring 2019)</a:t>
            </a:r>
            <a:endParaRPr/>
          </a:p>
          <a:p>
            <a:pPr lvl="1">
              <a:defRPr/>
            </a:pPr>
            <a:r>
              <a:rPr lang="de-DE" sz="1400"/>
              <a:t>total stat.:	 2 </a:t>
            </a:r>
            <a:r>
              <a:rPr lang="de-DE" sz="1400"/>
              <a:t>million</a:t>
            </a:r>
            <a:r>
              <a:rPr lang="de-DE" sz="1400"/>
              <a:t> </a:t>
            </a:r>
            <a:r>
              <a:rPr lang="de-DE" sz="1400"/>
              <a:t>events</a:t>
            </a:r>
            <a:endParaRPr lang="de-DE" sz="1400"/>
          </a:p>
          <a:p>
            <a:pPr lvl="1">
              <a:defRPr/>
            </a:pPr>
            <a:r>
              <a:rPr lang="de-DE" sz="1400"/>
              <a:t>best</a:t>
            </a:r>
            <a:r>
              <a:rPr lang="de-DE" sz="1400"/>
              <a:t> fit: 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lang="ar-A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ar-AE" sz="140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m:rPr/>
                            <a:rPr lang="de-DE" sz="140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de-DE" sz="1400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m:rPr/>
                                <a:rPr lang="de-DE" sz="140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m:rPr/>
                        <a:rPr lang="de-DE" sz="1400">
                          <a:latin typeface="Cambria Math"/>
                        </a:rPr>
                        <m:t>=</m:t>
                      </m:r>
                      <m:sSubSup>
                        <m:sSubSupPr>
                          <m:alnScr m:val="off"/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de-DE" sz="1400">
                              <a:latin typeface="Cambria Math"/>
                            </a:rPr>
                            <m:t>−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1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.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0</m:t>
                          </m:r>
                        </m:e>
                        <m:sub>
                          <m:r>
                            <m:rPr/>
                            <a:rPr lang="de-DE" sz="1400">
                              <a:latin typeface="Cambria Math"/>
                            </a:rPr>
                            <m:t>−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1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.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m:rPr/>
                            <a:rPr lang="de-DE" sz="1400">
                              <a:latin typeface="Cambria Math"/>
                            </a:rPr>
                            <m:t>+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0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.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9</m:t>
                          </m:r>
                        </m:sup>
                      </m:sSubSup>
                      <m:sSup>
                        <m:sSupPr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400">
                              <a:latin typeface="Cambria Math"/>
                            </a:rPr>
                            <m:t>eV</m:t>
                          </m:r>
                        </m:e>
                        <m:sup>
                          <m:r>
                            <m:rPr/>
                            <a:rPr lang="de-DE" sz="140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lang="de-DE" sz="1400"/>
          </a:p>
          <a:p>
            <a:pPr lvl="1">
              <a:defRPr/>
            </a:pPr>
            <a:r>
              <a:rPr lang="de-DE" sz="1400"/>
              <a:t>limit</a:t>
            </a:r>
            <a:r>
              <a:rPr lang="de-DE" sz="1400"/>
              <a:t>: 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1400">
                          <a:latin typeface="Cambria Math"/>
                        </a:rPr>
                        <m:t>𝑚</m:t>
                      </m:r>
                      <m:r>
                        <m:rPr/>
                        <a:rPr lang="de-DE" sz="140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40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/>
                            <a:rPr lang="de-DE" sz="140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m:rPr/>
                        <a:rPr lang="de-DE" sz="1400">
                          <a:latin typeface="Cambria Math"/>
                        </a:rPr>
                        <m:t>)&lt;</m:t>
                      </m:r>
                      <m:r>
                        <m:rPr/>
                        <a:rPr lang="de-DE" sz="1400">
                          <a:latin typeface="Cambria Math"/>
                        </a:rPr>
                        <m:t>1</m:t>
                      </m:r>
                      <m:r>
                        <m:rPr/>
                        <a:rPr lang="de-DE" sz="1400">
                          <a:latin typeface="Cambria Math"/>
                        </a:rPr>
                        <m:t>.</m:t>
                      </m:r>
                      <m:r>
                        <m:rPr/>
                        <a:rPr lang="de-DE" sz="1400">
                          <a:latin typeface="Cambria Math"/>
                        </a:rPr>
                        <m:t>1</m:t>
                      </m:r>
                    </m:oMath>
                  </m:oMathPara>
                </a14:m>
              </mc:Choice>
              <mc:Fallback/>
            </mc:AlternateContent>
            <a:r>
              <a:rPr lang="en-US" sz="1400"/>
              <a:t> eV (90% C.L.)</a:t>
            </a:r>
            <a:endParaRPr/>
          </a:p>
          <a:p>
            <a:pPr>
              <a:defRPr/>
            </a:pPr>
            <a:r>
              <a:rPr lang="en-US" sz="1600"/>
              <a:t>Second campaign </a:t>
            </a:r>
            <a:br>
              <a:rPr lang="en-US" sz="1600"/>
            </a:br>
            <a:r>
              <a:rPr lang="en-US" sz="1600"/>
              <a:t>(“KNM2”, autumn 2019)</a:t>
            </a:r>
            <a:endParaRPr/>
          </a:p>
          <a:p>
            <a:pPr lvl="1">
              <a:defRPr/>
            </a:pPr>
            <a:r>
              <a:rPr lang="de-DE" sz="1400"/>
              <a:t>total stat.:	4.3 </a:t>
            </a:r>
            <a:r>
              <a:rPr lang="de-DE" sz="1400"/>
              <a:t>million</a:t>
            </a:r>
            <a:r>
              <a:rPr lang="de-DE" sz="1400"/>
              <a:t> </a:t>
            </a:r>
            <a:r>
              <a:rPr lang="de-DE" sz="1400"/>
              <a:t>events</a:t>
            </a:r>
            <a:endParaRPr lang="de-DE" sz="1400"/>
          </a:p>
          <a:p>
            <a:pPr lvl="1">
              <a:defRPr/>
            </a:pPr>
            <a:r>
              <a:rPr lang="de-DE" sz="1400"/>
              <a:t>best</a:t>
            </a:r>
            <a:r>
              <a:rPr lang="de-DE" sz="1400"/>
              <a:t> fit: 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p>
                        <m:sSupPr>
                          <m:ctrlPr>
                            <a:rPr lang="ar-A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ar-AE" sz="140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m:rPr/>
                            <a:rPr lang="de-DE" sz="140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de-DE" sz="1400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m:rPr/>
                                <a:rPr lang="de-DE" sz="140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m:rPr/>
                        <a:rPr lang="de-DE" sz="1400">
                          <a:latin typeface="Cambria Math"/>
                        </a:rPr>
                        <m:t>=</m:t>
                      </m:r>
                      <m:sSubSup>
                        <m:sSubSupPr>
                          <m:alnScr m:val="off"/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de-DE" sz="1400">
                              <a:latin typeface="Cambria Math"/>
                            </a:rPr>
                            <m:t>0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.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26</m:t>
                          </m:r>
                        </m:e>
                        <m:sub>
                          <m:r>
                            <m:rPr/>
                            <a:rPr lang="de-DE" sz="1400">
                              <a:latin typeface="Cambria Math"/>
                            </a:rPr>
                            <m:t>−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0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.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34</m:t>
                          </m:r>
                        </m:sub>
                        <m:sup>
                          <m:r>
                            <m:rPr/>
                            <a:rPr lang="de-DE" sz="1400">
                              <a:latin typeface="Cambria Math"/>
                            </a:rPr>
                            <m:t>+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0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.</m:t>
                          </m:r>
                          <m:r>
                            <m:rPr/>
                            <a:rPr lang="de-DE" sz="1400">
                              <a:latin typeface="Cambria Math"/>
                            </a:rPr>
                            <m:t>34</m:t>
                          </m:r>
                        </m:sup>
                      </m:sSubSup>
                      <m:sSup>
                        <m:sSupPr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400">
                              <a:latin typeface="Cambria Math"/>
                            </a:rPr>
                            <m:t>eV</m:t>
                          </m:r>
                        </m:e>
                        <m:sup>
                          <m:r>
                            <m:rPr/>
                            <a:rPr lang="de-DE" sz="140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</mc:Choice>
              <mc:Fallback/>
            </mc:AlternateContent>
            <a:endParaRPr lang="de-DE" sz="1400"/>
          </a:p>
          <a:p>
            <a:pPr lvl="1">
              <a:defRPr/>
            </a:pPr>
            <a:r>
              <a:rPr lang="de-DE" sz="1400"/>
              <a:t>limit</a:t>
            </a:r>
            <a:r>
              <a:rPr lang="de-DE" sz="1400"/>
              <a:t>: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1400">
                          <a:latin typeface="Cambria Math"/>
                        </a:rPr>
                        <m:t>𝑚</m:t>
                      </m:r>
                      <m:r>
                        <m:rPr/>
                        <a:rPr lang="de-DE" sz="140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de-DE" sz="14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40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m:rPr/>
                            <a:rPr lang="de-DE" sz="140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m:rPr/>
                        <a:rPr lang="de-DE" sz="1400">
                          <a:latin typeface="Cambria Math"/>
                        </a:rPr>
                        <m:t>)&lt;</m:t>
                      </m:r>
                      <m:r>
                        <m:rPr/>
                        <a:rPr lang="de-DE" sz="1400">
                          <a:latin typeface="Cambria Math"/>
                        </a:rPr>
                        <m:t>0</m:t>
                      </m:r>
                      <m:r>
                        <m:rPr/>
                        <a:rPr lang="de-DE" sz="1400">
                          <a:latin typeface="Cambria Math"/>
                        </a:rPr>
                        <m:t>.</m:t>
                      </m:r>
                      <m:r>
                        <m:rPr/>
                        <a:rPr lang="de-DE" sz="1400">
                          <a:latin typeface="Cambria Math"/>
                        </a:rPr>
                        <m:t>9</m:t>
                      </m:r>
                    </m:oMath>
                  </m:oMathPara>
                </a14:m>
              </mc:Choice>
              <mc:Fallback/>
            </mc:AlternateContent>
            <a:r>
              <a:rPr lang="en-US" sz="1400"/>
              <a:t> eV (90% C.L.)</a:t>
            </a:r>
            <a:endParaRPr/>
          </a:p>
          <a:p>
            <a:pPr>
              <a:defRPr/>
            </a:pPr>
            <a:r>
              <a:rPr lang="en-US" sz="1600" b="1"/>
              <a:t>Combined result: </a:t>
            </a:r>
            <a:br>
              <a:rPr lang="de-DE" sz="1600" b="1">
                <a:latin typeface="Cambria Math"/>
              </a:rPr>
            </a:b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1600" b="1" i="0">
                          <a:latin typeface="Cambria Math"/>
                        </a:rPr>
                        <m:t> </m:t>
                      </m:r>
                      <m:r>
                        <m:rPr/>
                        <a:rPr lang="de-DE" sz="1600" b="1" i="1">
                          <a:latin typeface="Cambria Math"/>
                        </a:rPr>
                        <m:t>𝐦</m:t>
                      </m:r>
                      <m:r>
                        <m:rPr/>
                        <a:rPr lang="de-DE" sz="1600" b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de-DE" sz="16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600" b="1" i="1">
                              <a:latin typeface="Cambria Math"/>
                            </a:rPr>
                            <m:t>𝝂</m:t>
                          </m:r>
                        </m:e>
                        <m:sub>
                          <m:r>
                            <m:rPr/>
                            <a:rPr lang="de-DE" sz="1600" b="1" i="1">
                              <a:latin typeface="Cambria Math"/>
                            </a:rPr>
                            <m:t>𝒆</m:t>
                          </m:r>
                        </m:sub>
                      </m:sSub>
                      <m:r>
                        <m:rPr/>
                        <a:rPr lang="de-DE" sz="1600" b="1">
                          <a:latin typeface="Cambria Math"/>
                        </a:rPr>
                        <m:t>)&lt;</m:t>
                      </m:r>
                      <m:r>
                        <m:rPr/>
                        <a:rPr lang="de-DE" sz="1600" b="1">
                          <a:latin typeface="Cambria Math"/>
                        </a:rPr>
                        <m:t>𝟎</m:t>
                      </m:r>
                      <m:r>
                        <m:rPr/>
                        <a:rPr lang="de-DE" sz="1600" b="1">
                          <a:latin typeface="Cambria Math"/>
                        </a:rPr>
                        <m:t>.</m:t>
                      </m:r>
                    </m:oMath>
                  </m:oMathPara>
                </a14:m>
              </mc:Choice>
              <mc:Fallback/>
            </mc:AlternateContent>
            <a:r>
              <a:rPr lang="en-US" sz="1600" b="1"/>
              <a:t>8 eV (90% C.L.)</a:t>
            </a:r>
            <a:endParaRPr lang="de-DE" sz="1600" b="1"/>
          </a:p>
        </p:txBody>
      </p:sp>
      <p:pic>
        <p:nvPicPr>
          <p:cNvPr id="18" name="Inhaltsplatzhalter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25315" y="872759"/>
            <a:ext cx="4217168" cy="3809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98003">
            <a:off x="3848995" y="1470796"/>
            <a:ext cx="864404" cy="107647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 bwMode="auto">
          <a:xfrm>
            <a:off x="362982" y="4223098"/>
            <a:ext cx="2752954" cy="467737"/>
          </a:xfrm>
          <a:prstGeom prst="roundRect">
            <a:avLst>
              <a:gd name="adj" fmla="val 1963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KNM: K</a:t>
            </a:r>
            <a:r>
              <a:rPr lang="de-DE" sz="1050" spc="-75"/>
              <a:t>A</a:t>
            </a:r>
            <a:r>
              <a:rPr lang="de-DE" sz="1050"/>
              <a:t>TRIN Neutrino </a:t>
            </a:r>
            <a:r>
              <a:rPr lang="de-DE" sz="1050"/>
              <a:t>Mass</a:t>
            </a:r>
            <a:r>
              <a:rPr lang="de-DE" sz="1050"/>
              <a:t> </a:t>
            </a:r>
            <a:r>
              <a:rPr lang="de-DE" sz="1050"/>
              <a:t>measurement</a:t>
            </a:r>
            <a:endParaRPr lang="en-US" sz="105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clrChange>
              <a:clrFrom>
                <a:srgbClr val="111212"/>
              </a:clrFrom>
              <a:clrTo>
                <a:srgbClr val="111212">
                  <a:alpha val="0"/>
                </a:srgbClr>
              </a:clrTo>
            </a:clrChange>
          </a:blip>
          <a:stretch/>
        </p:blipFill>
        <p:spPr bwMode="auto">
          <a:xfrm rot="480000">
            <a:off x="3815174" y="2932509"/>
            <a:ext cx="863328" cy="114587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26" name="Textfeld 25"/>
          <p:cNvSpPr txBox="1"/>
          <p:nvPr/>
        </p:nvSpPr>
        <p:spPr bwMode="auto">
          <a:xfrm>
            <a:off x="2895047" y="929271"/>
            <a:ext cx="2359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900" i="1">
                <a:solidFill>
                  <a:schemeClr val="bg1">
                    <a:lumMod val="50000"/>
                  </a:schemeClr>
                </a:solidFill>
              </a:rPr>
              <a:t>Phys. </a:t>
            </a:r>
            <a:r>
              <a:rPr lang="fr-FR" sz="900" i="1">
                <a:solidFill>
                  <a:schemeClr val="bg1">
                    <a:lumMod val="50000"/>
                  </a:schemeClr>
                </a:solidFill>
              </a:rPr>
              <a:t>Rev</a:t>
            </a:r>
            <a:r>
              <a:rPr lang="fr-FR" sz="900" i="1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FR" sz="900" i="1">
                <a:solidFill>
                  <a:schemeClr val="bg1">
                    <a:lumMod val="50000"/>
                  </a:schemeClr>
                </a:solidFill>
              </a:rPr>
              <a:t>Lett</a:t>
            </a:r>
            <a:r>
              <a:rPr lang="fr-FR" sz="900" i="1">
                <a:solidFill>
                  <a:schemeClr val="bg1">
                    <a:lumMod val="50000"/>
                  </a:schemeClr>
                </a:solidFill>
              </a:rPr>
              <a:t>. 123, 221802 (2019) </a:t>
            </a:r>
            <a:br>
              <a:rPr lang="fr-FR" sz="900" i="1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900" i="1">
                <a:solidFill>
                  <a:schemeClr val="bg1">
                    <a:lumMod val="50000"/>
                  </a:schemeClr>
                </a:solidFill>
              </a:rPr>
              <a:t>Phys. Rev. D. 104 (1), 012005 (2021)</a:t>
            </a:r>
            <a:endParaRPr lang="de-DE" sz="9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 bwMode="auto">
          <a:xfrm>
            <a:off x="3167956" y="4164629"/>
            <a:ext cx="1705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i="1">
                <a:solidFill>
                  <a:schemeClr val="tx1">
                    <a:lumMod val="60000"/>
                    <a:lumOff val="40000"/>
                  </a:schemeClr>
                </a:solidFill>
              </a:rPr>
              <a:t>Nat. Phys. 18, 160–166 (2022)</a:t>
            </a:r>
            <a:endParaRPr lang="en-US" sz="900" i="1"/>
          </a:p>
        </p:txBody>
      </p:sp>
      <p:pic>
        <p:nvPicPr>
          <p:cNvPr id="13" name="Grafik 12" descr="Ein Bild, das Text, Vektorgrafiken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96232" y="134866"/>
            <a:ext cx="737893" cy="737893"/>
          </a:xfrm>
          <a:prstGeom prst="rect">
            <a:avLst/>
          </a:prstGeom>
        </p:spPr>
      </p:pic>
      <p:cxnSp>
        <p:nvCxnSpPr>
          <p:cNvPr id="14" name="Gerade Verbindung mit Pfeil 13"/>
          <p:cNvCxnSpPr>
            <a:cxnSpLocks/>
          </p:cNvCxnSpPr>
          <p:nvPr/>
        </p:nvCxnSpPr>
        <p:spPr bwMode="auto">
          <a:xfrm>
            <a:off x="5783647" y="1219724"/>
            <a:ext cx="0" cy="947432"/>
          </a:xfrm>
          <a:prstGeom prst="straightConnector1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 bwMode="auto">
          <a:xfrm>
            <a:off x="5744762" y="1547554"/>
            <a:ext cx="33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1350"/>
          </a:p>
        </p:txBody>
      </p:sp>
      <p:sp>
        <p:nvSpPr>
          <p:cNvPr id="17" name="Textfeld 16"/>
          <p:cNvSpPr txBox="1"/>
          <p:nvPr/>
        </p:nvSpPr>
        <p:spPr bwMode="auto">
          <a:xfrm>
            <a:off x="5910863" y="966888"/>
            <a:ext cx="33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1350"/>
          </a:p>
        </p:txBody>
      </p: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>
            <a:off x="5851219" y="1356590"/>
            <a:ext cx="644318" cy="0"/>
          </a:xfrm>
          <a:prstGeom prst="straightConnector1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 bwMode="auto">
          <a:xfrm>
            <a:off x="5947180" y="2105180"/>
            <a:ext cx="882706" cy="30008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p>
                        <m:sSupPr>
                          <m:ctrlPr>
                            <a:rPr lang="de-DE" sz="135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de-DE" sz="135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m:rPr/>
                            <a:rPr lang="de-DE" sz="135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35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35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de-DE" sz="1350" i="1"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350">
                                  <a:latin typeface="Cambria Math"/>
                                </a:rPr>
                                <m:t>e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 sz="1350"/>
          </a:p>
        </p:txBody>
      </p:sp>
      <p:sp>
        <p:nvSpPr>
          <p:cNvPr id="21" name="Bogen 20"/>
          <p:cNvSpPr/>
          <p:nvPr/>
        </p:nvSpPr>
        <p:spPr bwMode="auto">
          <a:xfrm rot="18155950">
            <a:off x="6093097" y="1639518"/>
            <a:ext cx="427207" cy="580298"/>
          </a:xfrm>
          <a:prstGeom prst="arc">
            <a:avLst>
              <a:gd name="adj1" fmla="val 16200000"/>
              <a:gd name="adj2" fmla="val 2923011"/>
            </a:avLst>
          </a:prstGeom>
          <a:ln w="34925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 bwMode="auto">
          <a:xfrm>
            <a:off x="8003208" y="1819815"/>
            <a:ext cx="0" cy="446162"/>
          </a:xfrm>
          <a:prstGeom prst="straightConnector1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triangle" w="lg" len="lg"/>
            <a:tailEnd type="triangle" w="lg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auto">
          <a:xfrm>
            <a:off x="8017296" y="1743463"/>
            <a:ext cx="487988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de-DE" sz="135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35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350">
                              <a:latin typeface="Cambria Math"/>
                            </a:rPr>
                            <m:t>bg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1350"/>
          </a:p>
        </p:txBody>
      </p:sp>
      <p:sp>
        <p:nvSpPr>
          <p:cNvPr id="11" name="Textplatzhalter 1"/>
          <p:cNvSpPr txBox="1"/>
          <p:nvPr/>
        </p:nvSpPr>
        <p:spPr bwMode="auto">
          <a:xfrm>
            <a:off x="6414185" y="3532937"/>
            <a:ext cx="1705338" cy="221456"/>
          </a:xfrm>
          <a:prstGeom prst="rect">
            <a:avLst/>
          </a:prstGeom>
        </p:spPr>
        <p:txBody>
          <a:bodyPr/>
          <a:lstStyle>
            <a:lvl1pPr marL="271448" indent="-271448" algn="l" defTabSz="914346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6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5" indent="-265098" algn="l" defTabSz="898472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6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6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6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5" indent="-228587" algn="l" defTabSz="914346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6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6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900" i="1">
                <a:solidFill>
                  <a:schemeClr val="tx1">
                    <a:lumMod val="60000"/>
                    <a:lumOff val="40000"/>
                  </a:schemeClr>
                </a:solidFill>
              </a:rPr>
              <a:t>Nat. Phys. 18, 160–166 (2022)</a:t>
            </a:r>
            <a:endParaRPr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604742" y="-53745"/>
            <a:ext cx="865686" cy="94743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 bwMode="auto">
          <a:xfrm>
            <a:off x="282521" y="97528"/>
            <a:ext cx="4198585" cy="408623"/>
          </a:xfrm>
          <a:prstGeom prst="wedgeRoundRectCallout">
            <a:avLst>
              <a:gd name="adj1" fmla="val 80644"/>
              <a:gd name="adj2" fmla="val 2214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i="1"/>
              <a:t>Première analyse coordonnée par CEA</a:t>
            </a:r>
            <a:endParaRPr lang="de-DE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/>
              <a:t>Science </a:t>
            </a:r>
            <a:r>
              <a:rPr lang="de-DE"/>
              <a:t>beyond</a:t>
            </a:r>
            <a:r>
              <a:rPr lang="de-DE"/>
              <a:t> </a:t>
            </a:r>
            <a:r>
              <a:rPr lang="de-DE"/>
              <a:t>neutrino</a:t>
            </a:r>
            <a:r>
              <a:rPr lang="de-DE"/>
              <a:t> </a:t>
            </a:r>
            <a:r>
              <a:rPr lang="de-DE"/>
              <a:t>mass</a:t>
            </a:r>
            <a:r>
              <a:rPr lang="de-DE"/>
              <a:t> </a:t>
            </a:r>
            <a:r>
              <a:rPr lang="de-DE"/>
              <a:t>from</a:t>
            </a:r>
            <a:r>
              <a:rPr lang="de-DE"/>
              <a:t> </a:t>
            </a:r>
            <a:br>
              <a:rPr lang="de-DE"/>
            </a:br>
            <a:r>
              <a:rPr lang="de-DE"/>
              <a:t>1</a:t>
            </a:r>
            <a:r>
              <a:rPr lang="de-DE" baseline="30000"/>
              <a:t>st</a:t>
            </a:r>
            <a:r>
              <a:rPr lang="de-DE"/>
              <a:t> and 2</a:t>
            </a:r>
            <a:r>
              <a:rPr lang="de-DE" baseline="30000"/>
              <a:t>nd</a:t>
            </a:r>
            <a:r>
              <a:rPr lang="de-DE"/>
              <a:t> </a:t>
            </a:r>
            <a:r>
              <a:rPr lang="de-DE"/>
              <a:t>campaign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22915" y="1227607"/>
            <a:ext cx="4792435" cy="3263504"/>
          </a:xfrm>
        </p:spPr>
        <p:txBody>
          <a:bodyPr>
            <a:normAutofit/>
          </a:bodyPr>
          <a:lstStyle/>
          <a:p>
            <a:pPr>
              <a:buFont typeface="Wingdings"/>
              <a:buChar char="ü"/>
              <a:defRPr/>
            </a:pPr>
            <a:r>
              <a:rPr lang="en-US" sz="1500"/>
              <a:t>Search for relic big-bang neutrinos</a:t>
            </a:r>
            <a:br>
              <a:rPr lang="en-US" sz="1500"/>
            </a:b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Phys. Rev. Lett. </a:t>
            </a:r>
            <a:r>
              <a:rPr lang="en-US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129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, 011806 (2022)</a:t>
            </a:r>
            <a:b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1050"/>
          </a:p>
          <a:p>
            <a:pPr>
              <a:buFont typeface="Wingdings"/>
              <a:buChar char="ü"/>
              <a:defRPr/>
            </a:pPr>
            <a:r>
              <a:rPr lang="en-US" sz="1500"/>
              <a:t>Search for violation of Lorentz </a:t>
            </a:r>
            <a:br>
              <a:rPr lang="en-US" sz="1500"/>
            </a:br>
            <a:r>
              <a:rPr lang="en-US" sz="1500"/>
              <a:t>invariance</a:t>
            </a:r>
            <a:br>
              <a:rPr lang="en-US" sz="1500"/>
            </a:br>
            <a:r>
              <a:rPr lang="de-DE" sz="1050">
                <a:solidFill>
                  <a:srgbClr val="555555"/>
                </a:solidFill>
              </a:rPr>
              <a:t>Phys. Rev. D </a:t>
            </a:r>
            <a:r>
              <a:rPr lang="de-DE" sz="1050" b="1">
                <a:solidFill>
                  <a:srgbClr val="555555"/>
                </a:solidFill>
              </a:rPr>
              <a:t>107</a:t>
            </a:r>
            <a:r>
              <a:rPr lang="de-DE" sz="1050">
                <a:solidFill>
                  <a:srgbClr val="555555"/>
                </a:solidFill>
              </a:rPr>
              <a:t>, 082005 (2023)</a:t>
            </a:r>
            <a:b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/>
              <a:buChar char="ü"/>
              <a:defRPr/>
            </a:pPr>
            <a:endParaRPr 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/>
              <a:buChar char="ü"/>
              <a:defRPr/>
            </a:pPr>
            <a:endParaRPr lang="en-US" sz="1050"/>
          </a:p>
          <a:p>
            <a:pPr>
              <a:buFont typeface="Wingdings"/>
              <a:buChar char="ü"/>
              <a:defRPr/>
            </a:pPr>
            <a:r>
              <a:rPr lang="en-US" sz="1500"/>
              <a:t>Search for light sterile neutrinos</a:t>
            </a:r>
            <a:br>
              <a:rPr lang="en-US" sz="1500"/>
            </a:b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Phys. Rev. Lett. </a:t>
            </a:r>
            <a:r>
              <a:rPr lang="en-US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126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, 091803 (2021)</a:t>
            </a:r>
            <a:b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Phys. Rev. D </a:t>
            </a:r>
            <a:r>
              <a:rPr lang="en-US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105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, 072004 (2022)</a:t>
            </a:r>
            <a:br>
              <a:rPr lang="en-US" sz="1500"/>
            </a:br>
            <a:endParaRPr lang="en-US" sz="1500"/>
          </a:p>
        </p:txBody>
      </p:sp>
      <p:pic>
        <p:nvPicPr>
          <p:cNvPr id="4" name="KNM-1-2_KNM1-KNM2-Spectral-Comparison_KNM1_KNM2_dataSummary_KNM12-MTD.pdf" descr="KNM-1-2_KNM1-KNM2-Spectral-Comparison_KNM1_KNM2_dataSummary_KNM12-MTD.pd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4325" y="1319412"/>
            <a:ext cx="3242544" cy="339892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15150" y="2351583"/>
            <a:ext cx="1914525" cy="122872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15150" y="917839"/>
            <a:ext cx="1914525" cy="13716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15150" y="3594827"/>
            <a:ext cx="1914525" cy="1371600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-1524000" y="4829463"/>
            <a:ext cx="2057400" cy="273928"/>
          </a:xfrm>
        </p:spPr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12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58837" y="3873776"/>
            <a:ext cx="1149023" cy="125752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4665471" y="3890861"/>
            <a:ext cx="2083633" cy="578882"/>
          </a:xfrm>
          <a:prstGeom prst="wedgeRoundRectCallout">
            <a:avLst>
              <a:gd name="adj1" fmla="val -64940"/>
              <a:gd name="adj2" fmla="val 5561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i="1"/>
              <a:t>La * nouvelle physique, c'est moi! </a:t>
            </a:r>
            <a:endParaRPr lang="de-DE" sz="1400" i="1"/>
          </a:p>
        </p:txBody>
      </p:sp>
      <p:sp>
        <p:nvSpPr>
          <p:cNvPr id="10" name="Textfeld 9"/>
          <p:cNvSpPr txBox="1"/>
          <p:nvPr/>
        </p:nvSpPr>
        <p:spPr bwMode="auto">
          <a:xfrm>
            <a:off x="5309653" y="4456723"/>
            <a:ext cx="139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 i="1"/>
              <a:t>* </a:t>
            </a:r>
            <a:r>
              <a:rPr lang="de-DE" sz="1100" i="1"/>
              <a:t>coordination</a:t>
            </a:r>
            <a:r>
              <a:rPr lang="de-DE" sz="1100" i="1"/>
              <a:t> de la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13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Direct search for eV-scale sterile neutrinos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9185" y="1035875"/>
            <a:ext cx="3724275" cy="3443288"/>
          </a:xfrm>
          <a:prstGeom prst="rect">
            <a:avLst/>
          </a:prstGeom>
        </p:spPr>
      </p:pic>
      <p:sp>
        <p:nvSpPr>
          <p:cNvPr id="13" name="Inhaltsplatzhalter 1"/>
          <p:cNvSpPr txBox="1"/>
          <p:nvPr/>
        </p:nvSpPr>
        <p:spPr bwMode="auto">
          <a:xfrm>
            <a:off x="4269850" y="1188000"/>
            <a:ext cx="4474100" cy="3619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>
                <a:solidFill>
                  <a:srgbClr val="000000"/>
                </a:solidFill>
                <a:latin typeface="Arial"/>
              </a:rPr>
              <a:t>Start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probing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interesting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parameters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space</a:t>
            </a: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feld 13"/>
          <p:cNvSpPr txBox="1"/>
          <p:nvPr/>
        </p:nvSpPr>
        <p:spPr bwMode="auto">
          <a:xfrm>
            <a:off x="4377168" y="1553799"/>
            <a:ext cx="457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00" b="0" i="0">
                <a:solidFill>
                  <a:srgbClr val="7F7F7F"/>
                </a:solidFill>
                <a:latin typeface="Arial"/>
              </a:rPr>
              <a:t>KATRIN 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Collab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., PRL 126, 091803 (2021)</a:t>
            </a:r>
            <a:br>
              <a:rPr lang="it-IT" sz="1200" b="0" i="0">
                <a:solidFill>
                  <a:srgbClr val="7F7F7F"/>
                </a:solidFill>
                <a:latin typeface="Arial"/>
              </a:rPr>
            </a:br>
            <a:r>
              <a:rPr lang="it-IT" sz="1200" b="0" i="0">
                <a:solidFill>
                  <a:srgbClr val="7F7F7F"/>
                </a:solidFill>
                <a:latin typeface="Arial"/>
              </a:rPr>
              <a:t>KATRIN 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Collab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., PRD 105, 072004 (2022)</a:t>
            </a:r>
            <a:r>
              <a:rPr lang="it-IT" sz="1200">
                <a:latin typeface="Arial"/>
              </a:rPr>
              <a:t> </a:t>
            </a:r>
            <a:br>
              <a:rPr lang="it-IT" sz="1400">
                <a:latin typeface="Arial"/>
              </a:rPr>
            </a:br>
            <a:endParaRPr lang="de-DE" sz="1400">
              <a:latin typeface="Arial"/>
            </a:endParaRPr>
          </a:p>
        </p:txBody>
      </p:sp>
      <p:cxnSp>
        <p:nvCxnSpPr>
          <p:cNvPr id="16" name="Gerade Verbindung mit Pfeil 15"/>
          <p:cNvCxnSpPr>
            <a:cxnSpLocks/>
          </p:cNvCxnSpPr>
          <p:nvPr/>
        </p:nvCxnSpPr>
        <p:spPr bwMode="auto">
          <a:xfrm flipH="1" flipV="1">
            <a:off x="3410788" y="2757519"/>
            <a:ext cx="1677140" cy="644056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 bwMode="auto">
          <a:xfrm>
            <a:off x="5139606" y="3196425"/>
            <a:ext cx="38961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b="1"/>
              <a:t>Claimed</a:t>
            </a:r>
            <a:r>
              <a:rPr lang="de-DE" sz="1600" b="1"/>
              <a:t> </a:t>
            </a:r>
            <a:r>
              <a:rPr lang="de-DE" sz="1600" b="1"/>
              <a:t>observation</a:t>
            </a:r>
            <a:r>
              <a:rPr lang="de-DE" sz="1600" b="1"/>
              <a:t> </a:t>
            </a:r>
            <a:r>
              <a:rPr lang="de-DE" sz="1600" b="1"/>
              <a:t>by</a:t>
            </a:r>
            <a:r>
              <a:rPr lang="de-DE" sz="1600" b="1"/>
              <a:t> Neutrino-4 </a:t>
            </a:r>
            <a:r>
              <a:rPr lang="de-DE" sz="1600" b="1"/>
              <a:t>experiment</a:t>
            </a:r>
            <a:r>
              <a:rPr lang="de-DE" sz="1600" b="1"/>
              <a:t> </a:t>
            </a:r>
            <a:br>
              <a:rPr lang="de-DE" sz="1600" b="1"/>
            </a:br>
            <a:r>
              <a:rPr lang="de-DE" sz="1200">
                <a:solidFill>
                  <a:srgbClr val="7F7F7F"/>
                </a:solidFill>
                <a:latin typeface="Arial"/>
              </a:rPr>
              <a:t>Phys. Rev. D 104, 032003</a:t>
            </a:r>
            <a:endParaRPr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400050" y="1188000"/>
            <a:ext cx="840353" cy="3365893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14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9185" y="1035875"/>
            <a:ext cx="3724275" cy="34432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4832" y="907517"/>
            <a:ext cx="3900488" cy="3619500"/>
          </a:xfrm>
          <a:prstGeom prst="rect">
            <a:avLst/>
          </a:prstGeom>
        </p:spPr>
      </p:pic>
      <p:sp>
        <p:nvSpPr>
          <p:cNvPr id="9" name="Inhaltsplatzhalter 1"/>
          <p:cNvSpPr txBox="1"/>
          <p:nvPr/>
        </p:nvSpPr>
        <p:spPr bwMode="auto">
          <a:xfrm>
            <a:off x="4269850" y="1188000"/>
            <a:ext cx="4474100" cy="3619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3652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>
                <a:solidFill>
                  <a:srgbClr val="000000"/>
                </a:solidFill>
                <a:latin typeface="Arial"/>
              </a:rPr>
              <a:t>Start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probing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interesting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parameters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>
                <a:solidFill>
                  <a:srgbClr val="000000"/>
                </a:solidFill>
                <a:latin typeface="Arial"/>
              </a:rPr>
              <a:t>space</a:t>
            </a: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de-DE" sz="1600" b="0" i="0">
                <a:solidFill>
                  <a:srgbClr val="000000"/>
                </a:solidFill>
                <a:latin typeface="Arial"/>
              </a:rPr>
              <a:t>tackling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short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baseline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oscillation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anomalies</a:t>
            </a:r>
            <a:br>
              <a:rPr lang="de-DE" sz="1600" b="0" i="0">
                <a:solidFill>
                  <a:srgbClr val="000000"/>
                </a:solidFill>
                <a:latin typeface="Arial"/>
              </a:rPr>
            </a:br>
            <a:r>
              <a:rPr lang="de-DE" sz="1600" b="0" i="0">
                <a:solidFill>
                  <a:srgbClr val="000000"/>
                </a:solidFill>
                <a:latin typeface="Arial"/>
              </a:rPr>
              <a:t>from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a different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perspective</a:t>
            </a:r>
            <a:endParaRPr lang="de-DE" sz="160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de-DE" sz="1600" b="0" i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de-DE" sz="1600" b="0" i="0">
                <a:solidFill>
                  <a:srgbClr val="000000"/>
                </a:solidFill>
                <a:latin typeface="Arial"/>
              </a:rPr>
              <a:t>complementary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probe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b="0" i="0">
                <a:solidFill>
                  <a:srgbClr val="000000"/>
                </a:solidFill>
                <a:latin typeface="Arial"/>
              </a:rPr>
              <a:t>oscillation-based</a:t>
            </a:r>
            <a:br>
              <a:rPr lang="de-DE" sz="1600" b="0" i="0">
                <a:solidFill>
                  <a:srgbClr val="000000"/>
                </a:solidFill>
                <a:latin typeface="Arial"/>
              </a:rPr>
            </a:br>
            <a:r>
              <a:rPr lang="de-DE" sz="1600" b="0" i="0">
                <a:solidFill>
                  <a:srgbClr val="000000"/>
                </a:solidFill>
                <a:latin typeface="Arial"/>
              </a:rPr>
              <a:t>experiments</a:t>
            </a:r>
            <a:br>
              <a:rPr lang="de-DE" sz="1600" b="0" i="0">
                <a:solidFill>
                  <a:srgbClr val="000000"/>
                </a:solidFill>
                <a:latin typeface="Arial"/>
              </a:rPr>
            </a:br>
            <a:r>
              <a:rPr lang="de-DE" sz="1050" b="0" i="0">
                <a:solidFill>
                  <a:srgbClr val="7F7F7F"/>
                </a:solidFill>
                <a:latin typeface="Arial"/>
              </a:rPr>
              <a:t>DANSS, arXiv:1911.10140 (2019)</a:t>
            </a:r>
            <a:br>
              <a:rPr lang="de-DE" sz="1050" b="0" i="0">
                <a:solidFill>
                  <a:srgbClr val="7F7F7F"/>
                </a:solidFill>
                <a:latin typeface="Arial"/>
              </a:rPr>
            </a:br>
            <a:r>
              <a:rPr lang="de-DE" sz="1050" b="0" i="0">
                <a:solidFill>
                  <a:srgbClr val="7F7F7F"/>
                </a:solidFill>
                <a:latin typeface="Arial"/>
              </a:rPr>
              <a:t>STEREO, Phys. Rev. D 102, 052002 (2020)</a:t>
            </a:r>
            <a:br>
              <a:rPr lang="de-DE" sz="1050" b="0" i="0">
                <a:solidFill>
                  <a:srgbClr val="7F7F7F"/>
                </a:solidFill>
                <a:latin typeface="Arial"/>
              </a:rPr>
            </a:br>
            <a:r>
              <a:rPr lang="de-DE" sz="1050" b="0" i="0">
                <a:solidFill>
                  <a:srgbClr val="7F7F7F"/>
                </a:solidFill>
                <a:latin typeface="Arial"/>
              </a:rPr>
              <a:t>PROSPECT, Phys. Rev. D 103, 032001 (2021)</a:t>
            </a:r>
            <a:br>
              <a:rPr lang="de-DE" sz="1050" b="0" i="0">
                <a:solidFill>
                  <a:srgbClr val="7F7F7F"/>
                </a:solidFill>
                <a:latin typeface="Arial"/>
              </a:rPr>
            </a:br>
            <a:r>
              <a:rPr lang="de-DE" sz="1050" b="0" i="0">
                <a:solidFill>
                  <a:srgbClr val="7F7F7F"/>
                </a:solidFill>
                <a:latin typeface="Arial"/>
              </a:rPr>
              <a:t>Gallex</a:t>
            </a:r>
            <a:r>
              <a:rPr lang="de-DE" sz="1050" b="0" i="0">
                <a:solidFill>
                  <a:srgbClr val="7F7F7F"/>
                </a:solidFill>
                <a:latin typeface="Arial"/>
              </a:rPr>
              <a:t>, Phys. Lett. B 342, 440 (1995); 420, 114 (1998)</a:t>
            </a:r>
            <a:br>
              <a:rPr lang="de-DE" sz="1050" b="0" i="0">
                <a:solidFill>
                  <a:srgbClr val="7F7F7F"/>
                </a:solidFill>
                <a:latin typeface="Arial"/>
              </a:rPr>
            </a:br>
            <a:r>
              <a:rPr lang="de-DE" sz="1050" b="0" i="0">
                <a:solidFill>
                  <a:srgbClr val="7F7F7F"/>
                </a:solidFill>
                <a:latin typeface="Arial"/>
              </a:rPr>
              <a:t>Sage, Phys. Rev. Lett. 77, 4708 (1996); Phys. Rev. C 59, 2246 (1999)</a:t>
            </a:r>
            <a:br>
              <a:rPr lang="de-DE" sz="1050" b="0" i="0">
                <a:solidFill>
                  <a:srgbClr val="7F7F7F"/>
                </a:solidFill>
                <a:latin typeface="Arial"/>
              </a:rPr>
            </a:br>
            <a:r>
              <a:rPr lang="de-DE" sz="1050" b="0" i="0">
                <a:solidFill>
                  <a:srgbClr val="7F7F7F"/>
                </a:solidFill>
                <a:latin typeface="Arial"/>
              </a:rPr>
              <a:t>BEST, Phys. Rev. Lett. 128, 232501 (2022)</a:t>
            </a:r>
            <a:endParaRPr lang="de-DE" sz="1600">
              <a:latin typeface="Arial"/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4377168" y="1553799"/>
            <a:ext cx="457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00" b="0" i="0">
                <a:solidFill>
                  <a:srgbClr val="7F7F7F"/>
                </a:solidFill>
                <a:latin typeface="Arial"/>
              </a:rPr>
              <a:t>KATRIN 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Collab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., PRL 126, 091803 (2021)</a:t>
            </a:r>
            <a:br>
              <a:rPr lang="it-IT" sz="1200" b="0" i="0">
                <a:solidFill>
                  <a:srgbClr val="7F7F7F"/>
                </a:solidFill>
                <a:latin typeface="Arial"/>
              </a:rPr>
            </a:br>
            <a:r>
              <a:rPr lang="it-IT" sz="1200" b="0" i="0">
                <a:solidFill>
                  <a:srgbClr val="7F7F7F"/>
                </a:solidFill>
                <a:latin typeface="Arial"/>
              </a:rPr>
              <a:t>KATRIN 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Collab</a:t>
            </a:r>
            <a:r>
              <a:rPr lang="it-IT" sz="1200" b="0" i="0">
                <a:solidFill>
                  <a:srgbClr val="7F7F7F"/>
                </a:solidFill>
                <a:latin typeface="Arial"/>
              </a:rPr>
              <a:t>., PRD 105, 072004 (2022)</a:t>
            </a:r>
            <a:r>
              <a:rPr lang="it-IT" sz="1200">
                <a:latin typeface="Arial"/>
              </a:rPr>
              <a:t> </a:t>
            </a:r>
            <a:br>
              <a:rPr lang="it-IT" sz="1400">
                <a:latin typeface="Arial"/>
              </a:rPr>
            </a:br>
            <a:endParaRPr lang="de-DE" sz="1400">
              <a:latin typeface="Arial"/>
            </a:endParaRPr>
          </a:p>
        </p:txBody>
      </p:sp>
      <p:sp>
        <p:nvSpPr>
          <p:cNvPr id="11" name="Titel 4"/>
          <p:cNvSpPr>
            <a:spLocks noGrp="1"/>
          </p:cNvSpPr>
          <p:nvPr>
            <p:ph type="title"/>
          </p:nvPr>
        </p:nvSpPr>
        <p:spPr bwMode="auto">
          <a:xfrm>
            <a:off x="395288" y="296863"/>
            <a:ext cx="6869111" cy="574675"/>
          </a:xfrm>
        </p:spPr>
        <p:txBody>
          <a:bodyPr/>
          <a:lstStyle/>
          <a:p>
            <a:pPr>
              <a:defRPr/>
            </a:pPr>
            <a:r>
              <a:rPr lang="de-DE"/>
              <a:t>Complementary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other</a:t>
            </a:r>
            <a:r>
              <a:rPr lang="de-DE"/>
              <a:t> </a:t>
            </a:r>
            <a:r>
              <a:rPr lang="de-DE"/>
              <a:t>approaches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Inhaltsplatzhalter 2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2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15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Improvements</a:t>
            </a:r>
            <a:r>
              <a:rPr lang="de-DE"/>
              <a:t>: 2</a:t>
            </a:r>
            <a:r>
              <a:rPr lang="de-DE" baseline="30000"/>
              <a:t>nd</a:t>
            </a:r>
            <a:r>
              <a:rPr lang="de-DE"/>
              <a:t> </a:t>
            </a:r>
            <a:r>
              <a:rPr lang="de-DE"/>
              <a:t>vs</a:t>
            </a:r>
            <a:r>
              <a:rPr lang="de-DE"/>
              <a:t> 5</a:t>
            </a:r>
            <a:r>
              <a:rPr lang="de-DE" baseline="30000"/>
              <a:t>th</a:t>
            </a:r>
            <a:r>
              <a:rPr lang="de-DE"/>
              <a:t> </a:t>
            </a:r>
            <a:r>
              <a:rPr lang="de-DE"/>
              <a:t>campaign</a:t>
            </a: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72000" y="1350948"/>
            <a:ext cx="4482548" cy="130175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5148470" y="1402212"/>
            <a:ext cx="308113" cy="1033359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de-DE" sz="1350">
                <a:solidFill>
                  <a:schemeClr val="tx1"/>
                </a:solidFill>
              </a:rPr>
              <a:t>KNM2</a:t>
            </a:r>
            <a:endParaRPr/>
          </a:p>
        </p:txBody>
      </p:sp>
      <p:sp>
        <p:nvSpPr>
          <p:cNvPr id="10" name="Rechteck 9"/>
          <p:cNvSpPr/>
          <p:nvPr/>
        </p:nvSpPr>
        <p:spPr bwMode="auto">
          <a:xfrm>
            <a:off x="6302526" y="1402212"/>
            <a:ext cx="605170" cy="1033359"/>
          </a:xfrm>
          <a:prstGeom prst="rect">
            <a:avLst/>
          </a:prstGeom>
          <a:solidFill>
            <a:srgbClr val="7030A0">
              <a:alpha val="319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de-DE" sz="1350">
                <a:solidFill>
                  <a:schemeClr val="tx1"/>
                </a:solidFill>
              </a:rPr>
              <a:t>KNM5</a:t>
            </a:r>
            <a:endParaRPr/>
          </a:p>
        </p:txBody>
      </p:sp>
      <p:pic>
        <p:nvPicPr>
          <p:cNvPr id="12" name="Inhaltsplatzhalter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9856" y="1268810"/>
            <a:ext cx="4114925" cy="363527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12417" y="3526854"/>
            <a:ext cx="1729408" cy="849848"/>
          </a:xfrm>
          <a:prstGeom prst="rect">
            <a:avLst/>
          </a:prstGeom>
        </p:spPr>
      </p:pic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V="1">
            <a:off x="5302526" y="2572544"/>
            <a:ext cx="0" cy="5139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V="1">
            <a:off x="6615049" y="2583500"/>
            <a:ext cx="0" cy="5139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 bwMode="auto">
          <a:xfrm>
            <a:off x="5057747" y="309740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/>
              <a:t>2019</a:t>
            </a:r>
            <a:endParaRPr/>
          </a:p>
        </p:txBody>
      </p:sp>
      <p:sp>
        <p:nvSpPr>
          <p:cNvPr id="21" name="Textfeld 20"/>
          <p:cNvSpPr txBox="1"/>
          <p:nvPr/>
        </p:nvSpPr>
        <p:spPr bwMode="auto">
          <a:xfrm>
            <a:off x="6370270" y="3106834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/>
              <a:t>2021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clrChange>
              <a:clrFrom>
                <a:srgbClr val="111212"/>
              </a:clrFrom>
              <a:clrTo>
                <a:srgbClr val="111212">
                  <a:alpha val="0"/>
                </a:srgbClr>
              </a:clrTo>
            </a:clrChange>
          </a:blip>
          <a:stretch/>
        </p:blipFill>
        <p:spPr bwMode="auto">
          <a:xfrm rot="480000">
            <a:off x="4958921" y="3455338"/>
            <a:ext cx="767038" cy="101806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 bwMode="auto">
          <a:xfrm>
            <a:off x="7553419" y="3106834"/>
            <a:ext cx="17006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350"/>
              <a:t>&gt;10</a:t>
            </a:r>
            <a:r>
              <a:rPr lang="de-DE" sz="1350" baseline="30000"/>
              <a:t>8</a:t>
            </a:r>
            <a:r>
              <a:rPr lang="de-DE" sz="1350"/>
              <a:t> </a:t>
            </a:r>
            <a:r>
              <a:rPr lang="de-DE" sz="1350"/>
              <a:t>signal</a:t>
            </a:r>
            <a:r>
              <a:rPr lang="de-DE" sz="1350"/>
              <a:t> </a:t>
            </a:r>
            <a:r>
              <a:rPr lang="de-DE" sz="1350"/>
              <a:t>electrons</a:t>
            </a:r>
            <a:r>
              <a:rPr lang="de-DE" sz="1350"/>
              <a:t> in 2023</a:t>
            </a:r>
            <a:endParaRPr/>
          </a:p>
        </p:txBody>
      </p:sp>
      <p:cxnSp>
        <p:nvCxnSpPr>
          <p:cNvPr id="16" name="Gerade Verbindung mit Pfeil 15"/>
          <p:cNvCxnSpPr>
            <a:cxnSpLocks/>
          </p:cNvCxnSpPr>
          <p:nvPr/>
        </p:nvCxnSpPr>
        <p:spPr bwMode="auto">
          <a:xfrm flipV="1">
            <a:off x="8884116" y="1487921"/>
            <a:ext cx="0" cy="17595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nhaltsplatzhalter 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9856" y="1268810"/>
            <a:ext cx="4114925" cy="3635271"/>
          </a:xfrm>
          <a:prstGeom prst="rect">
            <a:avLst/>
          </a:prstGeom>
        </p:spPr>
      </p:pic>
      <p:sp>
        <p:nvSpPr>
          <p:cNvPr id="18" name="Inhaltsplatzhalter 1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16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Improvements</a:t>
            </a:r>
            <a:r>
              <a:rPr lang="de-DE"/>
              <a:t>: 2</a:t>
            </a:r>
            <a:r>
              <a:rPr lang="de-DE" baseline="30000"/>
              <a:t>nd</a:t>
            </a:r>
            <a:r>
              <a:rPr lang="de-DE"/>
              <a:t> </a:t>
            </a:r>
            <a:r>
              <a:rPr lang="de-DE"/>
              <a:t>vs</a:t>
            </a:r>
            <a:r>
              <a:rPr lang="de-DE"/>
              <a:t> 5</a:t>
            </a:r>
            <a:r>
              <a:rPr lang="de-DE" baseline="30000"/>
              <a:t>th</a:t>
            </a:r>
            <a:r>
              <a:rPr lang="de-DE"/>
              <a:t> </a:t>
            </a:r>
            <a:r>
              <a:rPr lang="de-DE"/>
              <a:t>campaign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rcRect l="0" t="0" r="50650" b="30420"/>
          <a:stretch/>
        </p:blipFill>
        <p:spPr bwMode="auto">
          <a:xfrm>
            <a:off x="2271593" y="2988521"/>
            <a:ext cx="3574571" cy="15967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701" t="17316" r="11650" b="0"/>
          <a:stretch/>
        </p:blipFill>
        <p:spPr bwMode="auto">
          <a:xfrm>
            <a:off x="5825916" y="2980226"/>
            <a:ext cx="3223800" cy="2244938"/>
          </a:xfrm>
          <a:prstGeom prst="rect">
            <a:avLst/>
          </a:prstGeom>
        </p:spPr>
      </p:pic>
      <p:cxnSp>
        <p:nvCxnSpPr>
          <p:cNvPr id="17" name="Gerade Verbindung mit Pfeil 16"/>
          <p:cNvCxnSpPr>
            <a:cxnSpLocks/>
          </p:cNvCxnSpPr>
          <p:nvPr/>
        </p:nvCxnSpPr>
        <p:spPr bwMode="auto">
          <a:xfrm>
            <a:off x="7548477" y="1877565"/>
            <a:ext cx="551464" cy="1208881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cxnSpLocks/>
          </p:cNvCxnSpPr>
          <p:nvPr/>
        </p:nvCxnSpPr>
        <p:spPr bwMode="auto">
          <a:xfrm>
            <a:off x="5969124" y="2431905"/>
            <a:ext cx="322979" cy="134703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cxnSpLocks/>
            <a:stCxn id="5" idx="0"/>
          </p:cNvCxnSpPr>
          <p:nvPr/>
        </p:nvCxnSpPr>
        <p:spPr bwMode="auto">
          <a:xfrm flipH="1">
            <a:off x="3831045" y="2988521"/>
            <a:ext cx="227834" cy="84775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ihandform 3"/>
          <p:cNvSpPr/>
          <p:nvPr/>
        </p:nvSpPr>
        <p:spPr bwMode="auto">
          <a:xfrm>
            <a:off x="7581856" y="3465888"/>
            <a:ext cx="1015910" cy="864119"/>
          </a:xfrm>
          <a:custGeom>
            <a:avLst/>
            <a:gdLst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57752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44379 w 1366787"/>
              <a:gd name="connsiteY6" fmla="*/ 770021 h 1193533"/>
              <a:gd name="connsiteX7" fmla="*/ 105878 w 1366787"/>
              <a:gd name="connsiteY7" fmla="*/ 1001028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57752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105878 w 1366787"/>
              <a:gd name="connsiteY7" fmla="*/ 1001028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57752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97603 w 1366787"/>
              <a:gd name="connsiteY7" fmla="*/ 1005166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37064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97603 w 1366787"/>
              <a:gd name="connsiteY7" fmla="*/ 1005166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41202 w 1366787"/>
              <a:gd name="connsiteY3" fmla="*/ 57665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97603 w 1366787"/>
              <a:gd name="connsiteY7" fmla="*/ 1005166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41202 w 1366787"/>
              <a:gd name="connsiteY3" fmla="*/ 57665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596766 w 1366787"/>
              <a:gd name="connsiteY10" fmla="*/ 1135781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12240 w 1366787"/>
              <a:gd name="connsiteY3" fmla="*/ 61802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596766 w 1366787"/>
              <a:gd name="connsiteY10" fmla="*/ 1135781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37912 w 1366787"/>
              <a:gd name="connsiteY0" fmla="*/ 288758 h 1193533"/>
              <a:gd name="connsiteX1" fmla="*/ 1185345 w 1366787"/>
              <a:gd name="connsiteY1" fmla="*/ 210319 h 1193533"/>
              <a:gd name="connsiteX2" fmla="*/ 750771 w 1366787"/>
              <a:gd name="connsiteY2" fmla="*/ 0 h 1193533"/>
              <a:gd name="connsiteX3" fmla="*/ 12240 w 1366787"/>
              <a:gd name="connsiteY3" fmla="*/ 61802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596766 w 1366787"/>
              <a:gd name="connsiteY10" fmla="*/ 1135781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37912 w 1366787"/>
              <a:gd name="connsiteY0" fmla="*/ 288758 h 1193533"/>
              <a:gd name="connsiteX1" fmla="*/ 1185345 w 1366787"/>
              <a:gd name="connsiteY1" fmla="*/ 210319 h 1193533"/>
              <a:gd name="connsiteX2" fmla="*/ 750771 w 1366787"/>
              <a:gd name="connsiteY2" fmla="*/ 0 h 1193533"/>
              <a:gd name="connsiteX3" fmla="*/ 12240 w 1366787"/>
              <a:gd name="connsiteY3" fmla="*/ 61802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600903 w 1366787"/>
              <a:gd name="connsiteY10" fmla="*/ 1098543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25672 w 1354547"/>
              <a:gd name="connsiteY0" fmla="*/ 288758 h 1152158"/>
              <a:gd name="connsiteX1" fmla="*/ 1173105 w 1354547"/>
              <a:gd name="connsiteY1" fmla="*/ 210319 h 1152158"/>
              <a:gd name="connsiteX2" fmla="*/ 738531 w 1354547"/>
              <a:gd name="connsiteY2" fmla="*/ 0 h 1152158"/>
              <a:gd name="connsiteX3" fmla="*/ 0 w 1354547"/>
              <a:gd name="connsiteY3" fmla="*/ 61802 h 1152158"/>
              <a:gd name="connsiteX4" fmla="*/ 60973 w 1354547"/>
              <a:gd name="connsiteY4" fmla="*/ 220815 h 1152158"/>
              <a:gd name="connsiteX5" fmla="*/ 93638 w 1354547"/>
              <a:gd name="connsiteY5" fmla="*/ 356135 h 1152158"/>
              <a:gd name="connsiteX6" fmla="*/ 122514 w 1354547"/>
              <a:gd name="connsiteY6" fmla="*/ 558266 h 1152158"/>
              <a:gd name="connsiteX7" fmla="*/ 123864 w 1354547"/>
              <a:gd name="connsiteY7" fmla="*/ 778296 h 1152158"/>
              <a:gd name="connsiteX8" fmla="*/ 85363 w 1354547"/>
              <a:gd name="connsiteY8" fmla="*/ 1005166 h 1152158"/>
              <a:gd name="connsiteX9" fmla="*/ 16723 w 1354547"/>
              <a:gd name="connsiteY9" fmla="*/ 1152158 h 1152158"/>
              <a:gd name="connsiteX10" fmla="*/ 588663 w 1354547"/>
              <a:gd name="connsiteY10" fmla="*/ 1098543 h 1152158"/>
              <a:gd name="connsiteX11" fmla="*/ 1075415 w 1354547"/>
              <a:gd name="connsiteY11" fmla="*/ 750771 h 1152158"/>
              <a:gd name="connsiteX12" fmla="*/ 1258295 w 1354547"/>
              <a:gd name="connsiteY12" fmla="*/ 587141 h 1152158"/>
              <a:gd name="connsiteX13" fmla="*/ 1354547 w 1354547"/>
              <a:gd name="connsiteY13" fmla="*/ 385011 h 1152158"/>
              <a:gd name="connsiteX14" fmla="*/ 1325672 w 1354547"/>
              <a:gd name="connsiteY14" fmla="*/ 288758 h 115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4547" h="1152158" fill="norm" stroke="1" extrusionOk="0">
                <a:moveTo>
                  <a:pt x="1325672" y="288758"/>
                </a:moveTo>
                <a:lnTo>
                  <a:pt x="1173105" y="210319"/>
                </a:lnTo>
                <a:lnTo>
                  <a:pt x="738531" y="0"/>
                </a:lnTo>
                <a:lnTo>
                  <a:pt x="0" y="61802"/>
                </a:lnTo>
                <a:lnTo>
                  <a:pt x="60973" y="220815"/>
                </a:lnTo>
                <a:lnTo>
                  <a:pt x="93638" y="356135"/>
                </a:lnTo>
                <a:lnTo>
                  <a:pt x="122514" y="558266"/>
                </a:lnTo>
                <a:lnTo>
                  <a:pt x="123864" y="778296"/>
                </a:lnTo>
                <a:lnTo>
                  <a:pt x="85363" y="1005166"/>
                </a:lnTo>
                <a:lnTo>
                  <a:pt x="16723" y="1152158"/>
                </a:lnTo>
                <a:lnTo>
                  <a:pt x="588663" y="1098543"/>
                </a:lnTo>
                <a:lnTo>
                  <a:pt x="1075415" y="750771"/>
                </a:lnTo>
                <a:lnTo>
                  <a:pt x="1258295" y="587141"/>
                </a:lnTo>
                <a:lnTo>
                  <a:pt x="1354547" y="385011"/>
                </a:lnTo>
                <a:lnTo>
                  <a:pt x="1325672" y="288758"/>
                </a:lnTo>
                <a:close/>
              </a:path>
            </a:pathLst>
          </a:cu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8" name="Textfeld 7"/>
          <p:cNvSpPr txBox="1"/>
          <p:nvPr/>
        </p:nvSpPr>
        <p:spPr bwMode="auto">
          <a:xfrm>
            <a:off x="6632667" y="1593183"/>
            <a:ext cx="2191222" cy="571679"/>
          </a:xfrm>
          <a:prstGeom prst="roundRect">
            <a:avLst>
              <a:gd name="adj" fmla="val 19636"/>
            </a:avLst>
          </a:prstGeom>
          <a:ln w="28575">
            <a:solidFill>
              <a:srgbClr val="1F77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Shifted</a:t>
            </a:r>
            <a:r>
              <a:rPr lang="de-DE" sz="1050"/>
              <a:t> </a:t>
            </a:r>
            <a:r>
              <a:rPr lang="de-DE" sz="1050"/>
              <a:t>analyzing</a:t>
            </a:r>
            <a:r>
              <a:rPr lang="de-DE" sz="1050"/>
              <a:t> plane</a:t>
            </a:r>
            <a:br>
              <a:rPr lang="de-DE" sz="1050"/>
            </a:br>
            <a:r>
              <a:rPr lang="fr-FR" sz="850" i="1">
                <a:solidFill>
                  <a:srgbClr val="7F7F7F"/>
                </a:solidFill>
              </a:rPr>
              <a:t>A.Lokhov</a:t>
            </a:r>
            <a:r>
              <a:rPr lang="fr-FR" sz="850" i="1">
                <a:solidFill>
                  <a:srgbClr val="7F7F7F"/>
                </a:solidFill>
              </a:rPr>
              <a:t> et al. </a:t>
            </a:r>
            <a:r>
              <a:rPr lang="fr-FR" sz="850" i="1">
                <a:solidFill>
                  <a:srgbClr val="7F7F7F"/>
                </a:solidFill>
              </a:rPr>
              <a:t>Eur</a:t>
            </a:r>
            <a:r>
              <a:rPr lang="fr-FR" sz="850" i="1">
                <a:solidFill>
                  <a:srgbClr val="7F7F7F"/>
                </a:solidFill>
              </a:rPr>
              <a:t>. Phys. J. C 82:258 (2022)</a:t>
            </a:r>
            <a:endParaRPr lang="en-US" sz="105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4119711" y="1850769"/>
            <a:ext cx="2191222" cy="571679"/>
          </a:xfrm>
          <a:prstGeom prst="roundRect">
            <a:avLst>
              <a:gd name="adj" fmla="val 19636"/>
            </a:avLst>
          </a:prstGeom>
          <a:ln w="28575">
            <a:solidFill>
              <a:srgbClr val="1F77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Removal</a:t>
            </a:r>
            <a:r>
              <a:rPr lang="de-DE" sz="1050"/>
              <a:t> of </a:t>
            </a:r>
            <a:r>
              <a:rPr lang="de-DE" sz="1050"/>
              <a:t>the</a:t>
            </a:r>
            <a:r>
              <a:rPr lang="de-DE" sz="1050"/>
              <a:t> </a:t>
            </a:r>
            <a:r>
              <a:rPr lang="de-DE" sz="1050"/>
              <a:t>penning</a:t>
            </a:r>
            <a:r>
              <a:rPr lang="de-DE" sz="1050"/>
              <a:t> </a:t>
            </a:r>
            <a:r>
              <a:rPr lang="de-DE" sz="1050"/>
              <a:t>trap</a:t>
            </a:r>
            <a:br>
              <a:rPr lang="de-DE" sz="1050"/>
            </a:br>
            <a:r>
              <a:rPr lang="fr-FR" sz="850" i="1">
                <a:solidFill>
                  <a:srgbClr val="7F7F7F"/>
                </a:solidFill>
              </a:rPr>
              <a:t>M. Aker et al. </a:t>
            </a:r>
            <a:r>
              <a:rPr lang="fr-FR" sz="850" i="1">
                <a:solidFill>
                  <a:srgbClr val="7F7F7F"/>
                </a:solidFill>
              </a:rPr>
              <a:t>Eur</a:t>
            </a:r>
            <a:r>
              <a:rPr lang="fr-FR" sz="850" i="1">
                <a:solidFill>
                  <a:srgbClr val="7F7F7F"/>
                </a:solidFill>
              </a:rPr>
              <a:t>. Phys. J. C 80: 821 (2020)</a:t>
            </a:r>
            <a:endParaRPr lang="en-US" sz="105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2027671" y="3105424"/>
            <a:ext cx="1705338" cy="753576"/>
          </a:xfrm>
          <a:prstGeom prst="roundRect">
            <a:avLst>
              <a:gd name="adj" fmla="val 19636"/>
            </a:avLst>
          </a:prstGeom>
          <a:solidFill>
            <a:schemeClr val="bg1"/>
          </a:solidFill>
          <a:ln w="28575">
            <a:solidFill>
              <a:srgbClr val="FF7F0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Improved</a:t>
            </a:r>
            <a:r>
              <a:rPr lang="de-DE" sz="1050"/>
              <a:t> </a:t>
            </a:r>
            <a:r>
              <a:rPr lang="de-DE" sz="1050"/>
              <a:t>evaluation</a:t>
            </a:r>
            <a:r>
              <a:rPr lang="de-DE" sz="1050"/>
              <a:t> of </a:t>
            </a:r>
            <a:r>
              <a:rPr lang="de-DE" sz="1050"/>
              <a:t>theoretical</a:t>
            </a:r>
            <a:r>
              <a:rPr lang="de-DE" sz="1050"/>
              <a:t> </a:t>
            </a:r>
            <a:r>
              <a:rPr lang="de-DE" sz="1050"/>
              <a:t>uncertainties</a:t>
            </a:r>
            <a:endParaRPr lang="de-DE" sz="1050"/>
          </a:p>
          <a:p>
            <a:pPr>
              <a:defRPr/>
            </a:pPr>
            <a:r>
              <a:rPr lang="en-US" sz="850" i="1">
                <a:solidFill>
                  <a:srgbClr val="7F7F7F"/>
                </a:solidFill>
              </a:rPr>
              <a:t>S. Schneidewind et al., arxiv:2310.12634 (2023)</a:t>
            </a:r>
            <a:endParaRPr/>
          </a:p>
        </p:txBody>
      </p:sp>
      <p:sp>
        <p:nvSpPr>
          <p:cNvPr id="14" name="Textfeld 13"/>
          <p:cNvSpPr txBox="1"/>
          <p:nvPr/>
        </p:nvSpPr>
        <p:spPr bwMode="auto">
          <a:xfrm>
            <a:off x="2909639" y="2455375"/>
            <a:ext cx="2532377" cy="428759"/>
          </a:xfrm>
          <a:prstGeom prst="roundRect">
            <a:avLst>
              <a:gd name="adj" fmla="val 19636"/>
            </a:avLst>
          </a:prstGeom>
          <a:ln w="28575">
            <a:solidFill>
              <a:srgbClr val="FF7F0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High-</a:t>
            </a:r>
            <a:r>
              <a:rPr lang="de-DE" sz="1050"/>
              <a:t>statistics</a:t>
            </a:r>
            <a:r>
              <a:rPr lang="de-DE" sz="1050"/>
              <a:t> krypton-83m </a:t>
            </a:r>
            <a:r>
              <a:rPr lang="de-DE" sz="1050"/>
              <a:t>calibration</a:t>
            </a:r>
            <a:r>
              <a:rPr lang="de-DE" sz="1050"/>
              <a:t> </a:t>
            </a:r>
            <a:br>
              <a:rPr lang="de-DE" sz="1050"/>
            </a:br>
            <a:r>
              <a:rPr lang="en-US" sz="850" i="1">
                <a:solidFill>
                  <a:schemeClr val="bg1">
                    <a:lumMod val="75000"/>
                  </a:schemeClr>
                </a:solidFill>
              </a:rPr>
              <a:t>A. Marsteller et al. JINST </a:t>
            </a:r>
            <a:r>
              <a:rPr lang="en-US" sz="850" b="1" i="1">
                <a:solidFill>
                  <a:schemeClr val="bg1">
                    <a:lumMod val="75000"/>
                  </a:schemeClr>
                </a:solidFill>
              </a:rPr>
              <a:t>17</a:t>
            </a:r>
            <a:r>
              <a:rPr lang="en-US" sz="850" i="1">
                <a:solidFill>
                  <a:schemeClr val="bg1">
                    <a:lumMod val="75000"/>
                  </a:schemeClr>
                </a:solidFill>
              </a:rPr>
              <a:t> P12010 (2022)</a:t>
            </a:r>
            <a:endParaRPr lang="en-US" sz="1050" i="1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82" t="30698" r="12415" b="20635"/>
          <a:stretch/>
        </p:blipFill>
        <p:spPr bwMode="auto">
          <a:xfrm>
            <a:off x="5846164" y="2984445"/>
            <a:ext cx="3196586" cy="1669205"/>
          </a:xfrm>
          <a:prstGeom prst="rect">
            <a:avLst/>
          </a:prstGeom>
        </p:spPr>
      </p:pic>
      <p:pic>
        <p:nvPicPr>
          <p:cNvPr id="3" name="Inhaltsplatzhalter 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9856" y="1268810"/>
            <a:ext cx="4114925" cy="3635271"/>
          </a:xfrm>
          <a:prstGeom prst="rect">
            <a:avLst/>
          </a:prstGeom>
        </p:spPr>
      </p:pic>
      <p:sp>
        <p:nvSpPr>
          <p:cNvPr id="16" name="Inhaltsplatzhalter 15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17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Improvements</a:t>
            </a:r>
            <a:r>
              <a:rPr lang="de-DE"/>
              <a:t>: 2</a:t>
            </a:r>
            <a:r>
              <a:rPr lang="de-DE" baseline="30000"/>
              <a:t>nd</a:t>
            </a:r>
            <a:r>
              <a:rPr lang="de-DE"/>
              <a:t> </a:t>
            </a:r>
            <a:r>
              <a:rPr lang="de-DE"/>
              <a:t>vs</a:t>
            </a:r>
            <a:r>
              <a:rPr lang="de-DE"/>
              <a:t> 5</a:t>
            </a:r>
            <a:r>
              <a:rPr lang="de-DE" baseline="30000"/>
              <a:t>th</a:t>
            </a:r>
            <a:r>
              <a:rPr lang="de-DE"/>
              <a:t> </a:t>
            </a:r>
            <a:r>
              <a:rPr lang="de-DE"/>
              <a:t>campaign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rcRect l="0" t="0" r="50650" b="30420"/>
          <a:stretch/>
        </p:blipFill>
        <p:spPr bwMode="auto">
          <a:xfrm>
            <a:off x="2271593" y="2988521"/>
            <a:ext cx="3574571" cy="1596794"/>
          </a:xfrm>
          <a:prstGeom prst="rect">
            <a:avLst/>
          </a:prstGeom>
        </p:spPr>
      </p:pic>
      <p:cxnSp>
        <p:nvCxnSpPr>
          <p:cNvPr id="17" name="Gerade Verbindung mit Pfeil 16"/>
          <p:cNvCxnSpPr>
            <a:cxnSpLocks/>
          </p:cNvCxnSpPr>
          <p:nvPr/>
        </p:nvCxnSpPr>
        <p:spPr bwMode="auto">
          <a:xfrm>
            <a:off x="7548477" y="1877565"/>
            <a:ext cx="551464" cy="1208881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cxnSpLocks/>
          </p:cNvCxnSpPr>
          <p:nvPr/>
        </p:nvCxnSpPr>
        <p:spPr bwMode="auto">
          <a:xfrm>
            <a:off x="5969124" y="2431905"/>
            <a:ext cx="322979" cy="134703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cxnSpLocks/>
            <a:stCxn id="5" idx="0"/>
          </p:cNvCxnSpPr>
          <p:nvPr/>
        </p:nvCxnSpPr>
        <p:spPr bwMode="auto">
          <a:xfrm flipH="1">
            <a:off x="3831045" y="2988521"/>
            <a:ext cx="227834" cy="84775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ihandform 7"/>
          <p:cNvSpPr/>
          <p:nvPr/>
        </p:nvSpPr>
        <p:spPr bwMode="auto">
          <a:xfrm>
            <a:off x="8135755" y="3465888"/>
            <a:ext cx="462012" cy="601820"/>
          </a:xfrm>
          <a:custGeom>
            <a:avLst/>
            <a:gdLst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57752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44379 w 1366787"/>
              <a:gd name="connsiteY6" fmla="*/ 770021 h 1193533"/>
              <a:gd name="connsiteX7" fmla="*/ 105878 w 1366787"/>
              <a:gd name="connsiteY7" fmla="*/ 1001028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57752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105878 w 1366787"/>
              <a:gd name="connsiteY7" fmla="*/ 1001028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57752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97603 w 1366787"/>
              <a:gd name="connsiteY7" fmla="*/ 1005166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37064 w 1366787"/>
              <a:gd name="connsiteY3" fmla="*/ 86628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97603 w 1366787"/>
              <a:gd name="connsiteY7" fmla="*/ 1005166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41202 w 1366787"/>
              <a:gd name="connsiteY3" fmla="*/ 57665 h 1193533"/>
              <a:gd name="connsiteX4" fmla="*/ 105878 w 1366787"/>
              <a:gd name="connsiteY4" fmla="*/ 356135 h 1193533"/>
              <a:gd name="connsiteX5" fmla="*/ 134754 w 1366787"/>
              <a:gd name="connsiteY5" fmla="*/ 558266 h 1193533"/>
              <a:gd name="connsiteX6" fmla="*/ 136104 w 1366787"/>
              <a:gd name="connsiteY6" fmla="*/ 778296 h 1193533"/>
              <a:gd name="connsiteX7" fmla="*/ 97603 w 1366787"/>
              <a:gd name="connsiteY7" fmla="*/ 1005166 h 1193533"/>
              <a:gd name="connsiteX8" fmla="*/ 0 w 1366787"/>
              <a:gd name="connsiteY8" fmla="*/ 1193533 h 1193533"/>
              <a:gd name="connsiteX9" fmla="*/ 596766 w 1366787"/>
              <a:gd name="connsiteY9" fmla="*/ 1135781 h 1193533"/>
              <a:gd name="connsiteX10" fmla="*/ 1087655 w 1366787"/>
              <a:gd name="connsiteY10" fmla="*/ 750771 h 1193533"/>
              <a:gd name="connsiteX11" fmla="*/ 1270535 w 1366787"/>
              <a:gd name="connsiteY11" fmla="*/ 587141 h 1193533"/>
              <a:gd name="connsiteX12" fmla="*/ 1366787 w 1366787"/>
              <a:gd name="connsiteY12" fmla="*/ 385011 h 1193533"/>
              <a:gd name="connsiteX13" fmla="*/ 1337912 w 1366787"/>
              <a:gd name="connsiteY13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41202 w 1366787"/>
              <a:gd name="connsiteY3" fmla="*/ 57665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596766 w 1366787"/>
              <a:gd name="connsiteY10" fmla="*/ 1135781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37912 w 1366787"/>
              <a:gd name="connsiteY0" fmla="*/ 288758 h 1193533"/>
              <a:gd name="connsiteX1" fmla="*/ 1164657 w 1366787"/>
              <a:gd name="connsiteY1" fmla="*/ 231007 h 1193533"/>
              <a:gd name="connsiteX2" fmla="*/ 750771 w 1366787"/>
              <a:gd name="connsiteY2" fmla="*/ 0 h 1193533"/>
              <a:gd name="connsiteX3" fmla="*/ 12240 w 1366787"/>
              <a:gd name="connsiteY3" fmla="*/ 61802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596766 w 1366787"/>
              <a:gd name="connsiteY10" fmla="*/ 1135781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37912 w 1366787"/>
              <a:gd name="connsiteY0" fmla="*/ 288758 h 1193533"/>
              <a:gd name="connsiteX1" fmla="*/ 1185345 w 1366787"/>
              <a:gd name="connsiteY1" fmla="*/ 210319 h 1193533"/>
              <a:gd name="connsiteX2" fmla="*/ 750771 w 1366787"/>
              <a:gd name="connsiteY2" fmla="*/ 0 h 1193533"/>
              <a:gd name="connsiteX3" fmla="*/ 12240 w 1366787"/>
              <a:gd name="connsiteY3" fmla="*/ 61802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596766 w 1366787"/>
              <a:gd name="connsiteY10" fmla="*/ 1135781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37912 w 1366787"/>
              <a:gd name="connsiteY0" fmla="*/ 288758 h 1193533"/>
              <a:gd name="connsiteX1" fmla="*/ 1185345 w 1366787"/>
              <a:gd name="connsiteY1" fmla="*/ 210319 h 1193533"/>
              <a:gd name="connsiteX2" fmla="*/ 750771 w 1366787"/>
              <a:gd name="connsiteY2" fmla="*/ 0 h 1193533"/>
              <a:gd name="connsiteX3" fmla="*/ 12240 w 1366787"/>
              <a:gd name="connsiteY3" fmla="*/ 61802 h 1193533"/>
              <a:gd name="connsiteX4" fmla="*/ 73213 w 1366787"/>
              <a:gd name="connsiteY4" fmla="*/ 220815 h 1193533"/>
              <a:gd name="connsiteX5" fmla="*/ 105878 w 1366787"/>
              <a:gd name="connsiteY5" fmla="*/ 356135 h 1193533"/>
              <a:gd name="connsiteX6" fmla="*/ 134754 w 1366787"/>
              <a:gd name="connsiteY6" fmla="*/ 558266 h 1193533"/>
              <a:gd name="connsiteX7" fmla="*/ 136104 w 1366787"/>
              <a:gd name="connsiteY7" fmla="*/ 778296 h 1193533"/>
              <a:gd name="connsiteX8" fmla="*/ 97603 w 1366787"/>
              <a:gd name="connsiteY8" fmla="*/ 1005166 h 1193533"/>
              <a:gd name="connsiteX9" fmla="*/ 0 w 1366787"/>
              <a:gd name="connsiteY9" fmla="*/ 1193533 h 1193533"/>
              <a:gd name="connsiteX10" fmla="*/ 600903 w 1366787"/>
              <a:gd name="connsiteY10" fmla="*/ 1098543 h 1193533"/>
              <a:gd name="connsiteX11" fmla="*/ 1087655 w 1366787"/>
              <a:gd name="connsiteY11" fmla="*/ 750771 h 1193533"/>
              <a:gd name="connsiteX12" fmla="*/ 1270535 w 1366787"/>
              <a:gd name="connsiteY12" fmla="*/ 587141 h 1193533"/>
              <a:gd name="connsiteX13" fmla="*/ 1366787 w 1366787"/>
              <a:gd name="connsiteY13" fmla="*/ 385011 h 1193533"/>
              <a:gd name="connsiteX14" fmla="*/ 1337912 w 1366787"/>
              <a:gd name="connsiteY14" fmla="*/ 288758 h 1193533"/>
              <a:gd name="connsiteX0" fmla="*/ 1325672 w 1354547"/>
              <a:gd name="connsiteY0" fmla="*/ 288758 h 1152158"/>
              <a:gd name="connsiteX1" fmla="*/ 1173105 w 1354547"/>
              <a:gd name="connsiteY1" fmla="*/ 210319 h 1152158"/>
              <a:gd name="connsiteX2" fmla="*/ 738531 w 1354547"/>
              <a:gd name="connsiteY2" fmla="*/ 0 h 1152158"/>
              <a:gd name="connsiteX3" fmla="*/ 0 w 1354547"/>
              <a:gd name="connsiteY3" fmla="*/ 61802 h 1152158"/>
              <a:gd name="connsiteX4" fmla="*/ 60973 w 1354547"/>
              <a:gd name="connsiteY4" fmla="*/ 220815 h 1152158"/>
              <a:gd name="connsiteX5" fmla="*/ 93638 w 1354547"/>
              <a:gd name="connsiteY5" fmla="*/ 356135 h 1152158"/>
              <a:gd name="connsiteX6" fmla="*/ 122514 w 1354547"/>
              <a:gd name="connsiteY6" fmla="*/ 558266 h 1152158"/>
              <a:gd name="connsiteX7" fmla="*/ 123864 w 1354547"/>
              <a:gd name="connsiteY7" fmla="*/ 778296 h 1152158"/>
              <a:gd name="connsiteX8" fmla="*/ 85363 w 1354547"/>
              <a:gd name="connsiteY8" fmla="*/ 1005166 h 1152158"/>
              <a:gd name="connsiteX9" fmla="*/ 16723 w 1354547"/>
              <a:gd name="connsiteY9" fmla="*/ 1152158 h 1152158"/>
              <a:gd name="connsiteX10" fmla="*/ 588663 w 1354547"/>
              <a:gd name="connsiteY10" fmla="*/ 1098543 h 1152158"/>
              <a:gd name="connsiteX11" fmla="*/ 1075415 w 1354547"/>
              <a:gd name="connsiteY11" fmla="*/ 750771 h 1152158"/>
              <a:gd name="connsiteX12" fmla="*/ 1258295 w 1354547"/>
              <a:gd name="connsiteY12" fmla="*/ 587141 h 1152158"/>
              <a:gd name="connsiteX13" fmla="*/ 1354547 w 1354547"/>
              <a:gd name="connsiteY13" fmla="*/ 385011 h 1152158"/>
              <a:gd name="connsiteX14" fmla="*/ 1325672 w 1354547"/>
              <a:gd name="connsiteY14" fmla="*/ 288758 h 1152158"/>
              <a:gd name="connsiteX0" fmla="*/ 1213958 w 1354547"/>
              <a:gd name="connsiteY0" fmla="*/ 330133 h 1152158"/>
              <a:gd name="connsiteX1" fmla="*/ 1173105 w 1354547"/>
              <a:gd name="connsiteY1" fmla="*/ 210319 h 1152158"/>
              <a:gd name="connsiteX2" fmla="*/ 738531 w 1354547"/>
              <a:gd name="connsiteY2" fmla="*/ 0 h 1152158"/>
              <a:gd name="connsiteX3" fmla="*/ 0 w 1354547"/>
              <a:gd name="connsiteY3" fmla="*/ 61802 h 1152158"/>
              <a:gd name="connsiteX4" fmla="*/ 60973 w 1354547"/>
              <a:gd name="connsiteY4" fmla="*/ 220815 h 1152158"/>
              <a:gd name="connsiteX5" fmla="*/ 93638 w 1354547"/>
              <a:gd name="connsiteY5" fmla="*/ 356135 h 1152158"/>
              <a:gd name="connsiteX6" fmla="*/ 122514 w 1354547"/>
              <a:gd name="connsiteY6" fmla="*/ 558266 h 1152158"/>
              <a:gd name="connsiteX7" fmla="*/ 123864 w 1354547"/>
              <a:gd name="connsiteY7" fmla="*/ 778296 h 1152158"/>
              <a:gd name="connsiteX8" fmla="*/ 85363 w 1354547"/>
              <a:gd name="connsiteY8" fmla="*/ 1005166 h 1152158"/>
              <a:gd name="connsiteX9" fmla="*/ 16723 w 1354547"/>
              <a:gd name="connsiteY9" fmla="*/ 1152158 h 1152158"/>
              <a:gd name="connsiteX10" fmla="*/ 588663 w 1354547"/>
              <a:gd name="connsiteY10" fmla="*/ 1098543 h 1152158"/>
              <a:gd name="connsiteX11" fmla="*/ 1075415 w 1354547"/>
              <a:gd name="connsiteY11" fmla="*/ 750771 h 1152158"/>
              <a:gd name="connsiteX12" fmla="*/ 1258295 w 1354547"/>
              <a:gd name="connsiteY12" fmla="*/ 587141 h 1152158"/>
              <a:gd name="connsiteX13" fmla="*/ 1354547 w 1354547"/>
              <a:gd name="connsiteY13" fmla="*/ 385011 h 1152158"/>
              <a:gd name="connsiteX14" fmla="*/ 1213958 w 1354547"/>
              <a:gd name="connsiteY14" fmla="*/ 330133 h 1152158"/>
              <a:gd name="connsiteX0" fmla="*/ 1213958 w 1354547"/>
              <a:gd name="connsiteY0" fmla="*/ 330133 h 1152158"/>
              <a:gd name="connsiteX1" fmla="*/ 1061391 w 1354547"/>
              <a:gd name="connsiteY1" fmla="*/ 243420 h 1152158"/>
              <a:gd name="connsiteX2" fmla="*/ 738531 w 1354547"/>
              <a:gd name="connsiteY2" fmla="*/ 0 h 1152158"/>
              <a:gd name="connsiteX3" fmla="*/ 0 w 1354547"/>
              <a:gd name="connsiteY3" fmla="*/ 61802 h 1152158"/>
              <a:gd name="connsiteX4" fmla="*/ 60973 w 1354547"/>
              <a:gd name="connsiteY4" fmla="*/ 220815 h 1152158"/>
              <a:gd name="connsiteX5" fmla="*/ 93638 w 1354547"/>
              <a:gd name="connsiteY5" fmla="*/ 356135 h 1152158"/>
              <a:gd name="connsiteX6" fmla="*/ 122514 w 1354547"/>
              <a:gd name="connsiteY6" fmla="*/ 558266 h 1152158"/>
              <a:gd name="connsiteX7" fmla="*/ 123864 w 1354547"/>
              <a:gd name="connsiteY7" fmla="*/ 778296 h 1152158"/>
              <a:gd name="connsiteX8" fmla="*/ 85363 w 1354547"/>
              <a:gd name="connsiteY8" fmla="*/ 1005166 h 1152158"/>
              <a:gd name="connsiteX9" fmla="*/ 16723 w 1354547"/>
              <a:gd name="connsiteY9" fmla="*/ 1152158 h 1152158"/>
              <a:gd name="connsiteX10" fmla="*/ 588663 w 1354547"/>
              <a:gd name="connsiteY10" fmla="*/ 1098543 h 1152158"/>
              <a:gd name="connsiteX11" fmla="*/ 1075415 w 1354547"/>
              <a:gd name="connsiteY11" fmla="*/ 750771 h 1152158"/>
              <a:gd name="connsiteX12" fmla="*/ 1258295 w 1354547"/>
              <a:gd name="connsiteY12" fmla="*/ 587141 h 1152158"/>
              <a:gd name="connsiteX13" fmla="*/ 1354547 w 1354547"/>
              <a:gd name="connsiteY13" fmla="*/ 385011 h 1152158"/>
              <a:gd name="connsiteX14" fmla="*/ 1213958 w 1354547"/>
              <a:gd name="connsiteY14" fmla="*/ 330133 h 1152158"/>
              <a:gd name="connsiteX0" fmla="*/ 1197235 w 1337824"/>
              <a:gd name="connsiteY0" fmla="*/ 330133 h 1152158"/>
              <a:gd name="connsiteX1" fmla="*/ 1044668 w 1337824"/>
              <a:gd name="connsiteY1" fmla="*/ 243420 h 1152158"/>
              <a:gd name="connsiteX2" fmla="*/ 721808 w 1337824"/>
              <a:gd name="connsiteY2" fmla="*/ 0 h 1152158"/>
              <a:gd name="connsiteX3" fmla="*/ 860439 w 1337824"/>
              <a:gd name="connsiteY3" fmla="*/ 161104 h 1152158"/>
              <a:gd name="connsiteX4" fmla="*/ 44250 w 1337824"/>
              <a:gd name="connsiteY4" fmla="*/ 220815 h 1152158"/>
              <a:gd name="connsiteX5" fmla="*/ 76915 w 1337824"/>
              <a:gd name="connsiteY5" fmla="*/ 356135 h 1152158"/>
              <a:gd name="connsiteX6" fmla="*/ 105791 w 1337824"/>
              <a:gd name="connsiteY6" fmla="*/ 558266 h 1152158"/>
              <a:gd name="connsiteX7" fmla="*/ 107141 w 1337824"/>
              <a:gd name="connsiteY7" fmla="*/ 778296 h 1152158"/>
              <a:gd name="connsiteX8" fmla="*/ 68640 w 1337824"/>
              <a:gd name="connsiteY8" fmla="*/ 1005166 h 1152158"/>
              <a:gd name="connsiteX9" fmla="*/ 0 w 1337824"/>
              <a:gd name="connsiteY9" fmla="*/ 1152158 h 1152158"/>
              <a:gd name="connsiteX10" fmla="*/ 571940 w 1337824"/>
              <a:gd name="connsiteY10" fmla="*/ 1098543 h 1152158"/>
              <a:gd name="connsiteX11" fmla="*/ 1058692 w 1337824"/>
              <a:gd name="connsiteY11" fmla="*/ 750771 h 1152158"/>
              <a:gd name="connsiteX12" fmla="*/ 1241572 w 1337824"/>
              <a:gd name="connsiteY12" fmla="*/ 587141 h 1152158"/>
              <a:gd name="connsiteX13" fmla="*/ 1337824 w 1337824"/>
              <a:gd name="connsiteY13" fmla="*/ 385011 h 1152158"/>
              <a:gd name="connsiteX14" fmla="*/ 1197235 w 1337824"/>
              <a:gd name="connsiteY14" fmla="*/ 330133 h 1152158"/>
              <a:gd name="connsiteX0" fmla="*/ 1197235 w 1337824"/>
              <a:gd name="connsiteY0" fmla="*/ 330133 h 1152158"/>
              <a:gd name="connsiteX1" fmla="*/ 1044668 w 1337824"/>
              <a:gd name="connsiteY1" fmla="*/ 243420 h 1152158"/>
              <a:gd name="connsiteX2" fmla="*/ 721808 w 1337824"/>
              <a:gd name="connsiteY2" fmla="*/ 0 h 1152158"/>
              <a:gd name="connsiteX3" fmla="*/ 860439 w 1337824"/>
              <a:gd name="connsiteY3" fmla="*/ 161104 h 1152158"/>
              <a:gd name="connsiteX4" fmla="*/ 900724 w 1337824"/>
              <a:gd name="connsiteY4" fmla="*/ 287016 h 1152158"/>
              <a:gd name="connsiteX5" fmla="*/ 76915 w 1337824"/>
              <a:gd name="connsiteY5" fmla="*/ 356135 h 1152158"/>
              <a:gd name="connsiteX6" fmla="*/ 105791 w 1337824"/>
              <a:gd name="connsiteY6" fmla="*/ 558266 h 1152158"/>
              <a:gd name="connsiteX7" fmla="*/ 107141 w 1337824"/>
              <a:gd name="connsiteY7" fmla="*/ 778296 h 1152158"/>
              <a:gd name="connsiteX8" fmla="*/ 68640 w 1337824"/>
              <a:gd name="connsiteY8" fmla="*/ 1005166 h 1152158"/>
              <a:gd name="connsiteX9" fmla="*/ 0 w 1337824"/>
              <a:gd name="connsiteY9" fmla="*/ 1152158 h 1152158"/>
              <a:gd name="connsiteX10" fmla="*/ 571940 w 1337824"/>
              <a:gd name="connsiteY10" fmla="*/ 1098543 h 1152158"/>
              <a:gd name="connsiteX11" fmla="*/ 1058692 w 1337824"/>
              <a:gd name="connsiteY11" fmla="*/ 750771 h 1152158"/>
              <a:gd name="connsiteX12" fmla="*/ 1241572 w 1337824"/>
              <a:gd name="connsiteY12" fmla="*/ 587141 h 1152158"/>
              <a:gd name="connsiteX13" fmla="*/ 1337824 w 1337824"/>
              <a:gd name="connsiteY13" fmla="*/ 385011 h 1152158"/>
              <a:gd name="connsiteX14" fmla="*/ 1197235 w 1337824"/>
              <a:gd name="connsiteY14" fmla="*/ 330133 h 1152158"/>
              <a:gd name="connsiteX0" fmla="*/ 1197235 w 1337824"/>
              <a:gd name="connsiteY0" fmla="*/ 330133 h 1152158"/>
              <a:gd name="connsiteX1" fmla="*/ 1044668 w 1337824"/>
              <a:gd name="connsiteY1" fmla="*/ 243420 h 1152158"/>
              <a:gd name="connsiteX2" fmla="*/ 721808 w 1337824"/>
              <a:gd name="connsiteY2" fmla="*/ 0 h 1152158"/>
              <a:gd name="connsiteX3" fmla="*/ 860439 w 1337824"/>
              <a:gd name="connsiteY3" fmla="*/ 161104 h 1152158"/>
              <a:gd name="connsiteX4" fmla="*/ 900724 w 1337824"/>
              <a:gd name="connsiteY4" fmla="*/ 287016 h 1152158"/>
              <a:gd name="connsiteX5" fmla="*/ 929251 w 1337824"/>
              <a:gd name="connsiteY5" fmla="*/ 418198 h 1152158"/>
              <a:gd name="connsiteX6" fmla="*/ 105791 w 1337824"/>
              <a:gd name="connsiteY6" fmla="*/ 558266 h 1152158"/>
              <a:gd name="connsiteX7" fmla="*/ 107141 w 1337824"/>
              <a:gd name="connsiteY7" fmla="*/ 778296 h 1152158"/>
              <a:gd name="connsiteX8" fmla="*/ 68640 w 1337824"/>
              <a:gd name="connsiteY8" fmla="*/ 1005166 h 1152158"/>
              <a:gd name="connsiteX9" fmla="*/ 0 w 1337824"/>
              <a:gd name="connsiteY9" fmla="*/ 1152158 h 1152158"/>
              <a:gd name="connsiteX10" fmla="*/ 571940 w 1337824"/>
              <a:gd name="connsiteY10" fmla="*/ 1098543 h 1152158"/>
              <a:gd name="connsiteX11" fmla="*/ 1058692 w 1337824"/>
              <a:gd name="connsiteY11" fmla="*/ 750771 h 1152158"/>
              <a:gd name="connsiteX12" fmla="*/ 1241572 w 1337824"/>
              <a:gd name="connsiteY12" fmla="*/ 587141 h 1152158"/>
              <a:gd name="connsiteX13" fmla="*/ 1337824 w 1337824"/>
              <a:gd name="connsiteY13" fmla="*/ 385011 h 1152158"/>
              <a:gd name="connsiteX14" fmla="*/ 1197235 w 1337824"/>
              <a:gd name="connsiteY14" fmla="*/ 330133 h 1152158"/>
              <a:gd name="connsiteX0" fmla="*/ 1197235 w 1337824"/>
              <a:gd name="connsiteY0" fmla="*/ 330133 h 1152158"/>
              <a:gd name="connsiteX1" fmla="*/ 1044668 w 1337824"/>
              <a:gd name="connsiteY1" fmla="*/ 243420 h 1152158"/>
              <a:gd name="connsiteX2" fmla="*/ 721808 w 1337824"/>
              <a:gd name="connsiteY2" fmla="*/ 0 h 1152158"/>
              <a:gd name="connsiteX3" fmla="*/ 860439 w 1337824"/>
              <a:gd name="connsiteY3" fmla="*/ 161104 h 1152158"/>
              <a:gd name="connsiteX4" fmla="*/ 900724 w 1337824"/>
              <a:gd name="connsiteY4" fmla="*/ 287016 h 1152158"/>
              <a:gd name="connsiteX5" fmla="*/ 929251 w 1337824"/>
              <a:gd name="connsiteY5" fmla="*/ 418198 h 1152158"/>
              <a:gd name="connsiteX6" fmla="*/ 929165 w 1337824"/>
              <a:gd name="connsiteY6" fmla="*/ 533440 h 1152158"/>
              <a:gd name="connsiteX7" fmla="*/ 107141 w 1337824"/>
              <a:gd name="connsiteY7" fmla="*/ 778296 h 1152158"/>
              <a:gd name="connsiteX8" fmla="*/ 68640 w 1337824"/>
              <a:gd name="connsiteY8" fmla="*/ 1005166 h 1152158"/>
              <a:gd name="connsiteX9" fmla="*/ 0 w 1337824"/>
              <a:gd name="connsiteY9" fmla="*/ 1152158 h 1152158"/>
              <a:gd name="connsiteX10" fmla="*/ 571940 w 1337824"/>
              <a:gd name="connsiteY10" fmla="*/ 1098543 h 1152158"/>
              <a:gd name="connsiteX11" fmla="*/ 1058692 w 1337824"/>
              <a:gd name="connsiteY11" fmla="*/ 750771 h 1152158"/>
              <a:gd name="connsiteX12" fmla="*/ 1241572 w 1337824"/>
              <a:gd name="connsiteY12" fmla="*/ 587141 h 1152158"/>
              <a:gd name="connsiteX13" fmla="*/ 1337824 w 1337824"/>
              <a:gd name="connsiteY13" fmla="*/ 385011 h 1152158"/>
              <a:gd name="connsiteX14" fmla="*/ 1197235 w 1337824"/>
              <a:gd name="connsiteY14" fmla="*/ 330133 h 1152158"/>
              <a:gd name="connsiteX0" fmla="*/ 1197235 w 1337824"/>
              <a:gd name="connsiteY0" fmla="*/ 330133 h 1152158"/>
              <a:gd name="connsiteX1" fmla="*/ 1044668 w 1337824"/>
              <a:gd name="connsiteY1" fmla="*/ 243420 h 1152158"/>
              <a:gd name="connsiteX2" fmla="*/ 721808 w 1337824"/>
              <a:gd name="connsiteY2" fmla="*/ 0 h 1152158"/>
              <a:gd name="connsiteX3" fmla="*/ 860439 w 1337824"/>
              <a:gd name="connsiteY3" fmla="*/ 161104 h 1152158"/>
              <a:gd name="connsiteX4" fmla="*/ 900724 w 1337824"/>
              <a:gd name="connsiteY4" fmla="*/ 287016 h 1152158"/>
              <a:gd name="connsiteX5" fmla="*/ 929251 w 1337824"/>
              <a:gd name="connsiteY5" fmla="*/ 418198 h 1152158"/>
              <a:gd name="connsiteX6" fmla="*/ 929165 w 1337824"/>
              <a:gd name="connsiteY6" fmla="*/ 533440 h 1152158"/>
              <a:gd name="connsiteX7" fmla="*/ 913964 w 1337824"/>
              <a:gd name="connsiteY7" fmla="*/ 654169 h 1152158"/>
              <a:gd name="connsiteX8" fmla="*/ 68640 w 1337824"/>
              <a:gd name="connsiteY8" fmla="*/ 1005166 h 1152158"/>
              <a:gd name="connsiteX9" fmla="*/ 0 w 1337824"/>
              <a:gd name="connsiteY9" fmla="*/ 1152158 h 1152158"/>
              <a:gd name="connsiteX10" fmla="*/ 571940 w 1337824"/>
              <a:gd name="connsiteY10" fmla="*/ 1098543 h 1152158"/>
              <a:gd name="connsiteX11" fmla="*/ 1058692 w 1337824"/>
              <a:gd name="connsiteY11" fmla="*/ 750771 h 1152158"/>
              <a:gd name="connsiteX12" fmla="*/ 1241572 w 1337824"/>
              <a:gd name="connsiteY12" fmla="*/ 587141 h 1152158"/>
              <a:gd name="connsiteX13" fmla="*/ 1337824 w 1337824"/>
              <a:gd name="connsiteY13" fmla="*/ 385011 h 1152158"/>
              <a:gd name="connsiteX14" fmla="*/ 1197235 w 1337824"/>
              <a:gd name="connsiteY14" fmla="*/ 330133 h 1152158"/>
              <a:gd name="connsiteX0" fmla="*/ 1197235 w 1337824"/>
              <a:gd name="connsiteY0" fmla="*/ 330133 h 1152158"/>
              <a:gd name="connsiteX1" fmla="*/ 1044668 w 1337824"/>
              <a:gd name="connsiteY1" fmla="*/ 243420 h 1152158"/>
              <a:gd name="connsiteX2" fmla="*/ 721808 w 1337824"/>
              <a:gd name="connsiteY2" fmla="*/ 0 h 1152158"/>
              <a:gd name="connsiteX3" fmla="*/ 860439 w 1337824"/>
              <a:gd name="connsiteY3" fmla="*/ 161104 h 1152158"/>
              <a:gd name="connsiteX4" fmla="*/ 900724 w 1337824"/>
              <a:gd name="connsiteY4" fmla="*/ 287016 h 1152158"/>
              <a:gd name="connsiteX5" fmla="*/ 929251 w 1337824"/>
              <a:gd name="connsiteY5" fmla="*/ 418198 h 1152158"/>
              <a:gd name="connsiteX6" fmla="*/ 929165 w 1337824"/>
              <a:gd name="connsiteY6" fmla="*/ 533440 h 1152158"/>
              <a:gd name="connsiteX7" fmla="*/ 913964 w 1337824"/>
              <a:gd name="connsiteY7" fmla="*/ 654169 h 1152158"/>
              <a:gd name="connsiteX8" fmla="*/ 834088 w 1337824"/>
              <a:gd name="connsiteY8" fmla="*/ 802426 h 1152158"/>
              <a:gd name="connsiteX9" fmla="*/ 0 w 1337824"/>
              <a:gd name="connsiteY9" fmla="*/ 1152158 h 1152158"/>
              <a:gd name="connsiteX10" fmla="*/ 571940 w 1337824"/>
              <a:gd name="connsiteY10" fmla="*/ 1098543 h 1152158"/>
              <a:gd name="connsiteX11" fmla="*/ 1058692 w 1337824"/>
              <a:gd name="connsiteY11" fmla="*/ 750771 h 1152158"/>
              <a:gd name="connsiteX12" fmla="*/ 1241572 w 1337824"/>
              <a:gd name="connsiteY12" fmla="*/ 587141 h 1152158"/>
              <a:gd name="connsiteX13" fmla="*/ 1337824 w 1337824"/>
              <a:gd name="connsiteY13" fmla="*/ 385011 h 1152158"/>
              <a:gd name="connsiteX14" fmla="*/ 1197235 w 1337824"/>
              <a:gd name="connsiteY14" fmla="*/ 330133 h 1152158"/>
              <a:gd name="connsiteX0" fmla="*/ 625295 w 765884"/>
              <a:gd name="connsiteY0" fmla="*/ 330133 h 1098543"/>
              <a:gd name="connsiteX1" fmla="*/ 472728 w 765884"/>
              <a:gd name="connsiteY1" fmla="*/ 243420 h 1098543"/>
              <a:gd name="connsiteX2" fmla="*/ 149868 w 765884"/>
              <a:gd name="connsiteY2" fmla="*/ 0 h 1098543"/>
              <a:gd name="connsiteX3" fmla="*/ 288499 w 765884"/>
              <a:gd name="connsiteY3" fmla="*/ 161104 h 1098543"/>
              <a:gd name="connsiteX4" fmla="*/ 328784 w 765884"/>
              <a:gd name="connsiteY4" fmla="*/ 287016 h 1098543"/>
              <a:gd name="connsiteX5" fmla="*/ 357311 w 765884"/>
              <a:gd name="connsiteY5" fmla="*/ 418198 h 1098543"/>
              <a:gd name="connsiteX6" fmla="*/ 357225 w 765884"/>
              <a:gd name="connsiteY6" fmla="*/ 533440 h 1098543"/>
              <a:gd name="connsiteX7" fmla="*/ 342024 w 765884"/>
              <a:gd name="connsiteY7" fmla="*/ 654169 h 1098543"/>
              <a:gd name="connsiteX8" fmla="*/ 262148 w 765884"/>
              <a:gd name="connsiteY8" fmla="*/ 802426 h 1098543"/>
              <a:gd name="connsiteX9" fmla="*/ 437624 w 765884"/>
              <a:gd name="connsiteY9" fmla="*/ 626689 h 1098543"/>
              <a:gd name="connsiteX10" fmla="*/ 0 w 765884"/>
              <a:gd name="connsiteY10" fmla="*/ 1098543 h 1098543"/>
              <a:gd name="connsiteX11" fmla="*/ 486752 w 765884"/>
              <a:gd name="connsiteY11" fmla="*/ 750771 h 1098543"/>
              <a:gd name="connsiteX12" fmla="*/ 669632 w 765884"/>
              <a:gd name="connsiteY12" fmla="*/ 587141 h 1098543"/>
              <a:gd name="connsiteX13" fmla="*/ 765884 w 765884"/>
              <a:gd name="connsiteY13" fmla="*/ 385011 h 1098543"/>
              <a:gd name="connsiteX14" fmla="*/ 625295 w 765884"/>
              <a:gd name="connsiteY14" fmla="*/ 330133 h 1098543"/>
              <a:gd name="connsiteX0" fmla="*/ 475427 w 616016"/>
              <a:gd name="connsiteY0" fmla="*/ 330133 h 802426"/>
              <a:gd name="connsiteX1" fmla="*/ 322860 w 616016"/>
              <a:gd name="connsiteY1" fmla="*/ 243420 h 802426"/>
              <a:gd name="connsiteX2" fmla="*/ 0 w 616016"/>
              <a:gd name="connsiteY2" fmla="*/ 0 h 802426"/>
              <a:gd name="connsiteX3" fmla="*/ 138631 w 616016"/>
              <a:gd name="connsiteY3" fmla="*/ 161104 h 802426"/>
              <a:gd name="connsiteX4" fmla="*/ 178916 w 616016"/>
              <a:gd name="connsiteY4" fmla="*/ 287016 h 802426"/>
              <a:gd name="connsiteX5" fmla="*/ 207443 w 616016"/>
              <a:gd name="connsiteY5" fmla="*/ 418198 h 802426"/>
              <a:gd name="connsiteX6" fmla="*/ 207357 w 616016"/>
              <a:gd name="connsiteY6" fmla="*/ 533440 h 802426"/>
              <a:gd name="connsiteX7" fmla="*/ 192156 w 616016"/>
              <a:gd name="connsiteY7" fmla="*/ 654169 h 802426"/>
              <a:gd name="connsiteX8" fmla="*/ 112280 w 616016"/>
              <a:gd name="connsiteY8" fmla="*/ 802426 h 802426"/>
              <a:gd name="connsiteX9" fmla="*/ 287756 w 616016"/>
              <a:gd name="connsiteY9" fmla="*/ 626689 h 802426"/>
              <a:gd name="connsiteX10" fmla="*/ 379739 w 616016"/>
              <a:gd name="connsiteY10" fmla="*/ 531698 h 802426"/>
              <a:gd name="connsiteX11" fmla="*/ 336884 w 616016"/>
              <a:gd name="connsiteY11" fmla="*/ 750771 h 802426"/>
              <a:gd name="connsiteX12" fmla="*/ 519764 w 616016"/>
              <a:gd name="connsiteY12" fmla="*/ 587141 h 802426"/>
              <a:gd name="connsiteX13" fmla="*/ 616016 w 616016"/>
              <a:gd name="connsiteY13" fmla="*/ 385011 h 802426"/>
              <a:gd name="connsiteX14" fmla="*/ 475427 w 616016"/>
              <a:gd name="connsiteY14" fmla="*/ 330133 h 802426"/>
              <a:gd name="connsiteX0" fmla="*/ 475427 w 616016"/>
              <a:gd name="connsiteY0" fmla="*/ 330133 h 802426"/>
              <a:gd name="connsiteX1" fmla="*/ 322860 w 616016"/>
              <a:gd name="connsiteY1" fmla="*/ 243420 h 802426"/>
              <a:gd name="connsiteX2" fmla="*/ 0 w 616016"/>
              <a:gd name="connsiteY2" fmla="*/ 0 h 802426"/>
              <a:gd name="connsiteX3" fmla="*/ 138631 w 616016"/>
              <a:gd name="connsiteY3" fmla="*/ 161104 h 802426"/>
              <a:gd name="connsiteX4" fmla="*/ 178916 w 616016"/>
              <a:gd name="connsiteY4" fmla="*/ 287016 h 802426"/>
              <a:gd name="connsiteX5" fmla="*/ 207443 w 616016"/>
              <a:gd name="connsiteY5" fmla="*/ 418198 h 802426"/>
              <a:gd name="connsiteX6" fmla="*/ 207357 w 616016"/>
              <a:gd name="connsiteY6" fmla="*/ 533440 h 802426"/>
              <a:gd name="connsiteX7" fmla="*/ 192156 w 616016"/>
              <a:gd name="connsiteY7" fmla="*/ 654169 h 802426"/>
              <a:gd name="connsiteX8" fmla="*/ 112280 w 616016"/>
              <a:gd name="connsiteY8" fmla="*/ 802426 h 802426"/>
              <a:gd name="connsiteX9" fmla="*/ 287756 w 616016"/>
              <a:gd name="connsiteY9" fmla="*/ 626689 h 802426"/>
              <a:gd name="connsiteX10" fmla="*/ 379739 w 616016"/>
              <a:gd name="connsiteY10" fmla="*/ 531698 h 802426"/>
              <a:gd name="connsiteX11" fmla="*/ 494111 w 616016"/>
              <a:gd name="connsiteY11" fmla="*/ 436317 h 802426"/>
              <a:gd name="connsiteX12" fmla="*/ 519764 w 616016"/>
              <a:gd name="connsiteY12" fmla="*/ 587141 h 802426"/>
              <a:gd name="connsiteX13" fmla="*/ 616016 w 616016"/>
              <a:gd name="connsiteY13" fmla="*/ 385011 h 802426"/>
              <a:gd name="connsiteX14" fmla="*/ 475427 w 616016"/>
              <a:gd name="connsiteY14" fmla="*/ 330133 h 802426"/>
              <a:gd name="connsiteX0" fmla="*/ 475427 w 616016"/>
              <a:gd name="connsiteY0" fmla="*/ 330133 h 802426"/>
              <a:gd name="connsiteX1" fmla="*/ 322860 w 616016"/>
              <a:gd name="connsiteY1" fmla="*/ 243420 h 802426"/>
              <a:gd name="connsiteX2" fmla="*/ 0 w 616016"/>
              <a:gd name="connsiteY2" fmla="*/ 0 h 802426"/>
              <a:gd name="connsiteX3" fmla="*/ 138631 w 616016"/>
              <a:gd name="connsiteY3" fmla="*/ 161104 h 802426"/>
              <a:gd name="connsiteX4" fmla="*/ 178916 w 616016"/>
              <a:gd name="connsiteY4" fmla="*/ 287016 h 802426"/>
              <a:gd name="connsiteX5" fmla="*/ 207443 w 616016"/>
              <a:gd name="connsiteY5" fmla="*/ 418198 h 802426"/>
              <a:gd name="connsiteX6" fmla="*/ 207357 w 616016"/>
              <a:gd name="connsiteY6" fmla="*/ 533440 h 802426"/>
              <a:gd name="connsiteX7" fmla="*/ 192156 w 616016"/>
              <a:gd name="connsiteY7" fmla="*/ 654169 h 802426"/>
              <a:gd name="connsiteX8" fmla="*/ 112280 w 616016"/>
              <a:gd name="connsiteY8" fmla="*/ 802426 h 802426"/>
              <a:gd name="connsiteX9" fmla="*/ 287756 w 616016"/>
              <a:gd name="connsiteY9" fmla="*/ 626689 h 802426"/>
              <a:gd name="connsiteX10" fmla="*/ 379739 w 616016"/>
              <a:gd name="connsiteY10" fmla="*/ 531698 h 802426"/>
              <a:gd name="connsiteX11" fmla="*/ 494111 w 616016"/>
              <a:gd name="connsiteY11" fmla="*/ 436317 h 802426"/>
              <a:gd name="connsiteX12" fmla="*/ 616016 w 616016"/>
              <a:gd name="connsiteY12" fmla="*/ 385011 h 802426"/>
              <a:gd name="connsiteX13" fmla="*/ 475427 w 616016"/>
              <a:gd name="connsiteY13" fmla="*/ 330133 h 80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6016" h="802426" fill="norm" stroke="1" extrusionOk="0">
                <a:moveTo>
                  <a:pt x="475427" y="330133"/>
                </a:moveTo>
                <a:lnTo>
                  <a:pt x="322860" y="243420"/>
                </a:lnTo>
                <a:lnTo>
                  <a:pt x="0" y="0"/>
                </a:lnTo>
                <a:lnTo>
                  <a:pt x="138631" y="161104"/>
                </a:lnTo>
                <a:lnTo>
                  <a:pt x="178916" y="287016"/>
                </a:lnTo>
                <a:lnTo>
                  <a:pt x="207443" y="418198"/>
                </a:lnTo>
                <a:cubicBezTo>
                  <a:pt x="207414" y="456612"/>
                  <a:pt x="207386" y="495026"/>
                  <a:pt x="207357" y="533440"/>
                </a:cubicBezTo>
                <a:lnTo>
                  <a:pt x="192156" y="654169"/>
                </a:lnTo>
                <a:lnTo>
                  <a:pt x="112280" y="802426"/>
                </a:lnTo>
                <a:lnTo>
                  <a:pt x="287756" y="626689"/>
                </a:lnTo>
                <a:lnTo>
                  <a:pt x="379739" y="531698"/>
                </a:lnTo>
                <a:lnTo>
                  <a:pt x="494111" y="436317"/>
                </a:lnTo>
                <a:lnTo>
                  <a:pt x="616016" y="385011"/>
                </a:lnTo>
                <a:lnTo>
                  <a:pt x="475427" y="330133"/>
                </a:lnTo>
                <a:close/>
              </a:path>
            </a:pathLst>
          </a:cu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7" name="Textfeld 6"/>
          <p:cNvSpPr txBox="1"/>
          <p:nvPr/>
        </p:nvSpPr>
        <p:spPr bwMode="auto">
          <a:xfrm>
            <a:off x="6632667" y="1593183"/>
            <a:ext cx="2191222" cy="571679"/>
          </a:xfrm>
          <a:prstGeom prst="roundRect">
            <a:avLst>
              <a:gd name="adj" fmla="val 19636"/>
            </a:avLst>
          </a:prstGeom>
          <a:ln w="28575">
            <a:solidFill>
              <a:srgbClr val="1F77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Shifted</a:t>
            </a:r>
            <a:r>
              <a:rPr lang="de-DE" sz="1050"/>
              <a:t> </a:t>
            </a:r>
            <a:r>
              <a:rPr lang="de-DE" sz="1050"/>
              <a:t>analyzing</a:t>
            </a:r>
            <a:r>
              <a:rPr lang="de-DE" sz="1050"/>
              <a:t> plane</a:t>
            </a:r>
            <a:br>
              <a:rPr lang="de-DE" sz="1050"/>
            </a:br>
            <a:r>
              <a:rPr lang="fr-FR" sz="850" i="1">
                <a:solidFill>
                  <a:srgbClr val="7F7F7F"/>
                </a:solidFill>
              </a:rPr>
              <a:t>A.Lokhov</a:t>
            </a:r>
            <a:r>
              <a:rPr lang="fr-FR" sz="850" i="1">
                <a:solidFill>
                  <a:srgbClr val="7F7F7F"/>
                </a:solidFill>
              </a:rPr>
              <a:t> et al. </a:t>
            </a:r>
            <a:r>
              <a:rPr lang="fr-FR" sz="850" i="1">
                <a:solidFill>
                  <a:srgbClr val="7F7F7F"/>
                </a:solidFill>
              </a:rPr>
              <a:t>Eur</a:t>
            </a:r>
            <a:r>
              <a:rPr lang="fr-FR" sz="850" i="1">
                <a:solidFill>
                  <a:srgbClr val="7F7F7F"/>
                </a:solidFill>
              </a:rPr>
              <a:t>. Phys. J. C 82:258 (2022)</a:t>
            </a:r>
            <a:endParaRPr lang="en-US" sz="105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4119711" y="1850769"/>
            <a:ext cx="2191222" cy="571679"/>
          </a:xfrm>
          <a:prstGeom prst="roundRect">
            <a:avLst>
              <a:gd name="adj" fmla="val 19636"/>
            </a:avLst>
          </a:prstGeom>
          <a:ln w="28575">
            <a:solidFill>
              <a:srgbClr val="1F77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Removal</a:t>
            </a:r>
            <a:r>
              <a:rPr lang="de-DE" sz="1050"/>
              <a:t> of </a:t>
            </a:r>
            <a:r>
              <a:rPr lang="de-DE" sz="1050"/>
              <a:t>the</a:t>
            </a:r>
            <a:r>
              <a:rPr lang="de-DE" sz="1050"/>
              <a:t> </a:t>
            </a:r>
            <a:r>
              <a:rPr lang="de-DE" sz="1050"/>
              <a:t>penning</a:t>
            </a:r>
            <a:r>
              <a:rPr lang="de-DE" sz="1050"/>
              <a:t> </a:t>
            </a:r>
            <a:r>
              <a:rPr lang="de-DE" sz="1050"/>
              <a:t>trap</a:t>
            </a:r>
            <a:br>
              <a:rPr lang="de-DE" sz="1050"/>
            </a:br>
            <a:r>
              <a:rPr lang="fr-FR" sz="850" i="1">
                <a:solidFill>
                  <a:srgbClr val="7F7F7F"/>
                </a:solidFill>
              </a:rPr>
              <a:t>M. Aker et al. </a:t>
            </a:r>
            <a:r>
              <a:rPr lang="fr-FR" sz="850" i="1">
                <a:solidFill>
                  <a:srgbClr val="7F7F7F"/>
                </a:solidFill>
              </a:rPr>
              <a:t>Eur</a:t>
            </a:r>
            <a:r>
              <a:rPr lang="fr-FR" sz="850" i="1">
                <a:solidFill>
                  <a:srgbClr val="7F7F7F"/>
                </a:solidFill>
              </a:rPr>
              <a:t>. Phys. J. C 80: 821 (2020)</a:t>
            </a:r>
            <a:endParaRPr lang="en-US" sz="105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2027671" y="3105424"/>
            <a:ext cx="1705338" cy="753576"/>
          </a:xfrm>
          <a:prstGeom prst="roundRect">
            <a:avLst>
              <a:gd name="adj" fmla="val 19636"/>
            </a:avLst>
          </a:prstGeom>
          <a:solidFill>
            <a:schemeClr val="bg1"/>
          </a:solidFill>
          <a:ln w="28575">
            <a:solidFill>
              <a:srgbClr val="FF7F0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Improved</a:t>
            </a:r>
            <a:r>
              <a:rPr lang="de-DE" sz="1050"/>
              <a:t> </a:t>
            </a:r>
            <a:r>
              <a:rPr lang="de-DE" sz="1050"/>
              <a:t>evaluation</a:t>
            </a:r>
            <a:r>
              <a:rPr lang="de-DE" sz="1050"/>
              <a:t> of </a:t>
            </a:r>
            <a:r>
              <a:rPr lang="de-DE" sz="1050"/>
              <a:t>theoretical</a:t>
            </a:r>
            <a:r>
              <a:rPr lang="de-DE" sz="1050"/>
              <a:t> </a:t>
            </a:r>
            <a:r>
              <a:rPr lang="de-DE" sz="1050"/>
              <a:t>uncertainties</a:t>
            </a:r>
            <a:endParaRPr lang="de-DE" sz="1050"/>
          </a:p>
          <a:p>
            <a:pPr>
              <a:defRPr/>
            </a:pPr>
            <a:r>
              <a:rPr lang="en-US" sz="850" i="1">
                <a:solidFill>
                  <a:srgbClr val="7F7F7F"/>
                </a:solidFill>
              </a:rPr>
              <a:t>S. Schneidewind et al., arxiv:2310.12634 (2023)</a:t>
            </a:r>
            <a:endParaRPr/>
          </a:p>
        </p:txBody>
      </p:sp>
      <p:sp>
        <p:nvSpPr>
          <p:cNvPr id="14" name="Textfeld 13"/>
          <p:cNvSpPr txBox="1"/>
          <p:nvPr/>
        </p:nvSpPr>
        <p:spPr bwMode="auto">
          <a:xfrm>
            <a:off x="2909639" y="2455375"/>
            <a:ext cx="2532377" cy="428759"/>
          </a:xfrm>
          <a:prstGeom prst="roundRect">
            <a:avLst>
              <a:gd name="adj" fmla="val 19636"/>
            </a:avLst>
          </a:prstGeom>
          <a:ln w="28575">
            <a:solidFill>
              <a:srgbClr val="FF7F0E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/>
              <a:t>High-</a:t>
            </a:r>
            <a:r>
              <a:rPr lang="de-DE" sz="1050"/>
              <a:t>statistics</a:t>
            </a:r>
            <a:r>
              <a:rPr lang="de-DE" sz="1050"/>
              <a:t> krypton-83m </a:t>
            </a:r>
            <a:r>
              <a:rPr lang="de-DE" sz="1050"/>
              <a:t>calibration</a:t>
            </a:r>
            <a:r>
              <a:rPr lang="de-DE" sz="1050"/>
              <a:t> </a:t>
            </a:r>
            <a:br>
              <a:rPr lang="de-DE" sz="1050"/>
            </a:br>
            <a:r>
              <a:rPr lang="en-US" sz="850" i="1">
                <a:solidFill>
                  <a:schemeClr val="bg1">
                    <a:lumMod val="75000"/>
                  </a:schemeClr>
                </a:solidFill>
              </a:rPr>
              <a:t>A. Marsteller et al. JINST </a:t>
            </a:r>
            <a:r>
              <a:rPr lang="en-US" sz="850" b="1" i="1">
                <a:solidFill>
                  <a:schemeClr val="bg1">
                    <a:lumMod val="75000"/>
                  </a:schemeClr>
                </a:solidFill>
              </a:rPr>
              <a:t>17</a:t>
            </a:r>
            <a:r>
              <a:rPr lang="en-US" sz="850" i="1">
                <a:solidFill>
                  <a:schemeClr val="bg1">
                    <a:lumMod val="75000"/>
                  </a:schemeClr>
                </a:solidFill>
              </a:rPr>
              <a:t> P12010 (2022)</a:t>
            </a:r>
            <a:endParaRPr lang="en-US" sz="105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1500" b="1"/>
              <a:t>Upcoming result (this year):</a:t>
            </a:r>
            <a:endParaRPr/>
          </a:p>
          <a:p>
            <a:pPr lvl="1">
              <a:defRPr/>
            </a:pPr>
            <a:r>
              <a:rPr lang="en-US" sz="1500"/>
              <a:t>Based on first five campaigns</a:t>
            </a:r>
            <a:endParaRPr/>
          </a:p>
          <a:p>
            <a:pPr lvl="1">
              <a:defRPr/>
            </a:pPr>
            <a:r>
              <a:rPr lang="en-US" sz="1500">
                <a:ea typeface="Cambria Math"/>
              </a:rPr>
              <a:t>Statistics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sz="1500" i="1">
                          <a:latin typeface="Cambria Math"/>
                          <a:ea typeface="Cambria Math"/>
                        </a:rPr>
                        <m:t>÷</m:t>
                      </m:r>
                    </m:oMath>
                  </m:oMathPara>
                </a14:m>
              </mc:Choice>
              <mc:Fallback/>
            </mc:AlternateContent>
            <a:r>
              <a:rPr lang="en-US" sz="1500"/>
              <a:t> 6, Systematics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sz="1500" i="1">
                          <a:latin typeface="Cambria Math"/>
                          <a:ea typeface="Cambria Math"/>
                        </a:rPr>
                        <m:t>÷</m:t>
                      </m:r>
                    </m:oMath>
                  </m:oMathPara>
                </a14:m>
              </mc:Choice>
              <mc:Fallback/>
            </mc:AlternateContent>
            <a:r>
              <a:rPr lang="en-US" sz="1500"/>
              <a:t> 3</a:t>
            </a:r>
            <a:endParaRPr/>
          </a:p>
          <a:p>
            <a:pPr lvl="1">
              <a:defRPr/>
            </a:pPr>
            <a:r>
              <a:rPr lang="en-US" sz="1500"/>
              <a:t>Sensitivity better than </a:t>
            </a:r>
            <a:r>
              <a:rPr lang="en-US" sz="1500" b="1">
                <a:solidFill>
                  <a:srgbClr val="FF7F0F"/>
                </a:solidFill>
              </a:rPr>
              <a:t>m</a:t>
            </a:r>
            <a:r>
              <a:rPr lang="en-US" sz="1500" b="1" baseline="-25000">
                <a:solidFill>
                  <a:srgbClr val="FF7F0F"/>
                </a:solidFill>
                <a:latin typeface="Symbol"/>
              </a:rPr>
              <a:t>n</a:t>
            </a:r>
            <a:r>
              <a:rPr lang="en-US" sz="1500" b="1">
                <a:solidFill>
                  <a:srgbClr val="FF7F0F"/>
                </a:solidFill>
              </a:rPr>
              <a:t> &lt; 0.5 eV</a:t>
            </a:r>
            <a:endParaRPr/>
          </a:p>
          <a:p>
            <a:pPr lvl="1">
              <a:defRPr/>
            </a:pPr>
            <a:r>
              <a:rPr lang="en-US" sz="1500"/>
              <a:t>Paper (almost) ready for submission</a:t>
            </a:r>
            <a:br>
              <a:rPr lang="en-US" sz="1500"/>
            </a:br>
            <a:endParaRPr lang="en-US" sz="1500"/>
          </a:p>
          <a:p>
            <a:pPr>
              <a:defRPr/>
            </a:pPr>
            <a:r>
              <a:rPr lang="en-US" sz="1500" b="1"/>
              <a:t>Final result: </a:t>
            </a:r>
            <a:endParaRPr/>
          </a:p>
          <a:p>
            <a:pPr lvl="1">
              <a:defRPr/>
            </a:pPr>
            <a:r>
              <a:rPr lang="en-US" sz="1500"/>
              <a:t>Based on 1000 days of data taking </a:t>
            </a:r>
            <a:br>
              <a:rPr lang="en-US" sz="1500"/>
            </a:br>
            <a:r>
              <a:rPr lang="en-US" sz="1500"/>
              <a:t>(completed end of 2025)</a:t>
            </a:r>
            <a:endParaRPr/>
          </a:p>
          <a:p>
            <a:pPr lvl="1">
              <a:defRPr/>
            </a:pPr>
            <a:r>
              <a:rPr lang="en-US" sz="1500"/>
              <a:t>Sensitivity better than </a:t>
            </a:r>
            <a:r>
              <a:rPr lang="en-US" sz="1500" b="1">
                <a:solidFill>
                  <a:srgbClr val="FF7F0F"/>
                </a:solidFill>
              </a:rPr>
              <a:t>m</a:t>
            </a:r>
            <a:r>
              <a:rPr lang="en-US" sz="1500" b="1" baseline="-25000">
                <a:solidFill>
                  <a:srgbClr val="FF7F0F"/>
                </a:solidFill>
                <a:latin typeface="Symbol"/>
              </a:rPr>
              <a:t>n</a:t>
            </a:r>
            <a:r>
              <a:rPr lang="en-US" sz="1500" b="1">
                <a:solidFill>
                  <a:srgbClr val="FF7F0F"/>
                </a:solidFill>
              </a:rPr>
              <a:t> &lt; 0.3 eV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18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Upcoming</a:t>
            </a:r>
            <a:r>
              <a:rPr lang="de-DE"/>
              <a:t> </a:t>
            </a:r>
            <a:r>
              <a:rPr lang="de-DE"/>
              <a:t>results</a:t>
            </a:r>
            <a:endParaRPr lang="de-DE"/>
          </a:p>
        </p:txBody>
      </p:sp>
      <p:pic>
        <p:nvPicPr>
          <p:cNvPr id="9" name="Inhaltsplatzhalter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7262" y="980938"/>
            <a:ext cx="3886199" cy="3706044"/>
          </a:xfrm>
          <a:prstGeom prst="rect">
            <a:avLst/>
          </a:prstGeom>
        </p:spPr>
      </p:pic>
      <p:sp>
        <p:nvSpPr>
          <p:cNvPr id="6" name="Inhaltsplatzhalter 3"/>
          <p:cNvSpPr txBox="1"/>
          <p:nvPr/>
        </p:nvSpPr>
        <p:spPr bwMode="auto">
          <a:xfrm>
            <a:off x="4629150" y="1191838"/>
            <a:ext cx="3886200" cy="3264511"/>
          </a:xfrm>
          <a:prstGeom prst="rect">
            <a:avLst/>
          </a:prstGeom>
        </p:spPr>
        <p:txBody>
          <a:bodyPr>
            <a:normAutofit/>
          </a:bodyPr>
          <a:lstStyle>
            <a:lvl1pPr marL="203652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500" b="1"/>
              <a:t>Upcoming result:</a:t>
            </a:r>
            <a:endParaRPr lang="en-US" sz="1500" b="1"/>
          </a:p>
          <a:p>
            <a:pPr lvl="1">
              <a:defRPr/>
            </a:pPr>
            <a:r>
              <a:rPr lang="en-US" sz="1500"/>
              <a:t>Based on first five campaigns</a:t>
            </a:r>
            <a:endParaRPr/>
          </a:p>
          <a:p>
            <a:pPr lvl="1">
              <a:defRPr/>
            </a:pPr>
            <a:r>
              <a:rPr lang="en-US" sz="1500">
                <a:ea typeface="Cambria Math"/>
              </a:rPr>
              <a:t>Statistics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sz="1500" i="1">
                          <a:latin typeface="Cambria Math"/>
                          <a:ea typeface="Cambria Math"/>
                        </a:rPr>
                        <m:t>÷</m:t>
                      </m:r>
                    </m:oMath>
                  </m:oMathPara>
                </a14:m>
              </mc:Choice>
              <mc:Fallback/>
            </mc:AlternateContent>
            <a:r>
              <a:rPr lang="en-US" sz="1500"/>
              <a:t> 6, Systematics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sz="1500" i="1">
                          <a:latin typeface="Cambria Math"/>
                          <a:ea typeface="Cambria Math"/>
                        </a:rPr>
                        <m:t>÷</m:t>
                      </m:r>
                    </m:oMath>
                  </m:oMathPara>
                </a14:m>
              </mc:Choice>
              <mc:Fallback/>
            </mc:AlternateContent>
            <a:r>
              <a:rPr lang="en-US" sz="1500"/>
              <a:t> 3</a:t>
            </a:r>
            <a:endParaRPr/>
          </a:p>
          <a:p>
            <a:pPr lvl="1">
              <a:defRPr/>
            </a:pPr>
            <a:r>
              <a:rPr lang="en-US" sz="1500"/>
              <a:t>Sensitivity better than </a:t>
            </a:r>
            <a:r>
              <a:rPr lang="en-US" sz="1500" b="1">
                <a:solidFill>
                  <a:srgbClr val="FF7F0F"/>
                </a:solidFill>
              </a:rPr>
              <a:t>m</a:t>
            </a:r>
            <a:r>
              <a:rPr lang="en-US" sz="1500" b="1" baseline="-25000">
                <a:solidFill>
                  <a:srgbClr val="FF7F0F"/>
                </a:solidFill>
                <a:latin typeface="Symbol"/>
              </a:rPr>
              <a:t>n</a:t>
            </a:r>
            <a:r>
              <a:rPr lang="en-US" sz="1500" b="1">
                <a:solidFill>
                  <a:srgbClr val="FF7F0F"/>
                </a:solidFill>
              </a:rPr>
              <a:t> &lt; 0.5 eV</a:t>
            </a:r>
            <a:endParaRPr/>
          </a:p>
          <a:p>
            <a:pPr lvl="1">
              <a:defRPr/>
            </a:pPr>
            <a:r>
              <a:rPr lang="en-US" sz="1500"/>
              <a:t>Paper (almost) ready for submission</a:t>
            </a:r>
            <a:br>
              <a:rPr lang="en-US" sz="1500"/>
            </a:br>
            <a:endParaRPr lang="en-US" sz="1500"/>
          </a:p>
          <a:p>
            <a:pPr>
              <a:defRPr/>
            </a:pPr>
            <a:r>
              <a:rPr lang="en-US" sz="1500" b="1"/>
              <a:t>Final result: </a:t>
            </a:r>
            <a:endParaRPr/>
          </a:p>
          <a:p>
            <a:pPr lvl="1">
              <a:defRPr/>
            </a:pPr>
            <a:r>
              <a:rPr lang="en-US" sz="1500"/>
              <a:t>Based on 1000 days of data taking </a:t>
            </a:r>
            <a:br>
              <a:rPr lang="en-US" sz="1500"/>
            </a:br>
            <a:r>
              <a:rPr lang="en-US" sz="1500"/>
              <a:t>(completed end of 2025)</a:t>
            </a:r>
            <a:endParaRPr/>
          </a:p>
          <a:p>
            <a:pPr lvl="1">
              <a:defRPr/>
            </a:pPr>
            <a:r>
              <a:rPr lang="en-US" sz="1500"/>
              <a:t>Sensitivity better than </a:t>
            </a:r>
            <a:r>
              <a:rPr lang="en-US" sz="1500" b="1">
                <a:solidFill>
                  <a:srgbClr val="FF7F0F"/>
                </a:solidFill>
              </a:rPr>
              <a:t>m</a:t>
            </a:r>
            <a:r>
              <a:rPr lang="en-US" sz="1500" b="1" baseline="-25000">
                <a:solidFill>
                  <a:srgbClr val="FF7F0F"/>
                </a:solidFill>
                <a:latin typeface="Symbol"/>
              </a:rPr>
              <a:t>n</a:t>
            </a:r>
            <a:r>
              <a:rPr lang="en-US" sz="1500" b="1">
                <a:solidFill>
                  <a:srgbClr val="FF7F0F"/>
                </a:solidFill>
              </a:rPr>
              <a:t> &lt; 0.3 eV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Textfeld 3"/>
          <p:cNvSpPr txBox="1"/>
          <p:nvPr/>
        </p:nvSpPr>
        <p:spPr bwMode="auto">
          <a:xfrm>
            <a:off x="4120428" y="2701379"/>
            <a:ext cx="4412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/>
              <a:t>2026-2027</a:t>
            </a:r>
            <a:endParaRPr/>
          </a:p>
          <a:p>
            <a:pPr>
              <a:defRPr/>
            </a:pPr>
            <a:endParaRPr lang="de-DE" sz="2400" b="1"/>
          </a:p>
          <a:p>
            <a:pPr>
              <a:defRPr/>
            </a:pPr>
            <a:r>
              <a:rPr lang="de-DE" sz="2400" b="1"/>
              <a:t>Search for warm </a:t>
            </a:r>
            <a:r>
              <a:rPr lang="de-DE" sz="2400" b="1"/>
              <a:t>dark</a:t>
            </a:r>
            <a:r>
              <a:rPr lang="de-DE" sz="2400" b="1"/>
              <a:t> matter (keV sterile </a:t>
            </a:r>
            <a:r>
              <a:rPr lang="de-DE" sz="2400" b="1"/>
              <a:t>neutrinos</a:t>
            </a:r>
            <a:r>
              <a:rPr lang="de-DE" sz="2400" b="1"/>
              <a:t>)</a:t>
            </a:r>
            <a:endParaRPr lang="de-DE" sz="24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99892" y="244082"/>
            <a:ext cx="2917698" cy="22837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1471" y="2476629"/>
            <a:ext cx="3457564" cy="171725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191471" y="2547255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Cold </a:t>
            </a:r>
            <a:r>
              <a:rPr lang="de-DE" sz="1600">
                <a:solidFill>
                  <a:schemeClr val="bg1"/>
                </a:solidFill>
              </a:rPr>
              <a:t>dark</a:t>
            </a:r>
            <a:r>
              <a:rPr lang="de-DE" sz="1600">
                <a:solidFill>
                  <a:schemeClr val="bg1"/>
                </a:solidFill>
              </a:rPr>
              <a:t> matter</a:t>
            </a:r>
            <a:endParaRPr/>
          </a:p>
        </p:txBody>
      </p:sp>
      <p:sp>
        <p:nvSpPr>
          <p:cNvPr id="10" name="Textfeld 9"/>
          <p:cNvSpPr txBox="1"/>
          <p:nvPr/>
        </p:nvSpPr>
        <p:spPr bwMode="auto">
          <a:xfrm>
            <a:off x="1878822" y="2547255"/>
            <a:ext cx="1823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Warm </a:t>
            </a:r>
            <a:r>
              <a:rPr lang="de-DE" sz="1600">
                <a:solidFill>
                  <a:schemeClr val="bg1"/>
                </a:solidFill>
              </a:rPr>
              <a:t>dark</a:t>
            </a:r>
            <a:r>
              <a:rPr lang="de-DE" sz="1600">
                <a:solidFill>
                  <a:schemeClr val="bg1"/>
                </a:solidFill>
              </a:rPr>
              <a:t> matter</a:t>
            </a:r>
            <a:endParaRPr/>
          </a:p>
        </p:txBody>
      </p:sp>
      <p:sp>
        <p:nvSpPr>
          <p:cNvPr id="12" name="Textfeld 11"/>
          <p:cNvSpPr txBox="1"/>
          <p:nvPr/>
        </p:nvSpPr>
        <p:spPr bwMode="auto">
          <a:xfrm>
            <a:off x="191471" y="4193886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100"/>
              <a:t>Simulation of </a:t>
            </a:r>
            <a:r>
              <a:rPr lang="de-DE" sz="1100"/>
              <a:t>milky-way</a:t>
            </a:r>
            <a:r>
              <a:rPr lang="de-DE" sz="1100"/>
              <a:t> like</a:t>
            </a:r>
            <a:br>
              <a:rPr lang="de-DE" sz="1100"/>
            </a:br>
            <a:r>
              <a:rPr lang="de-DE" sz="1100"/>
              <a:t>dark</a:t>
            </a:r>
            <a:r>
              <a:rPr lang="de-DE" sz="1100"/>
              <a:t> matter </a:t>
            </a:r>
            <a:r>
              <a:rPr lang="de-DE" sz="1100"/>
              <a:t>haloes</a:t>
            </a:r>
            <a:r>
              <a:rPr lang="de-DE" sz="1100"/>
              <a:t> (M Lovell/ICC Durham)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31721" y="695445"/>
            <a:ext cx="1385955" cy="12944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>
            <a:off x="6467590" y="953351"/>
            <a:ext cx="2276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/>
              <a:t>Identify</a:t>
            </a:r>
            <a:r>
              <a:rPr lang="de-DE" sz="1600"/>
              <a:t> a </a:t>
            </a:r>
            <a:br>
              <a:rPr lang="de-DE" sz="1600"/>
            </a:br>
            <a:r>
              <a:rPr lang="de-DE" sz="1600"/>
              <a:t>kink-</a:t>
            </a:r>
            <a:r>
              <a:rPr lang="de-DE" sz="1600"/>
              <a:t>signature</a:t>
            </a:r>
            <a:endParaRPr lang="de-DE" sz="1600"/>
          </a:p>
        </p:txBody>
      </p:sp>
      <p:sp>
        <p:nvSpPr>
          <p:cNvPr id="16" name="Ellipse 15"/>
          <p:cNvSpPr/>
          <p:nvPr/>
        </p:nvSpPr>
        <p:spPr bwMode="auto">
          <a:xfrm>
            <a:off x="4834735" y="1096380"/>
            <a:ext cx="448012" cy="44801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Box 7"/>
          <p:cNvSpPr txBox="1"/>
          <p:nvPr/>
        </p:nvSpPr>
        <p:spPr bwMode="auto">
          <a:xfrm>
            <a:off x="355648" y="330196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/>
              <a:t>Standard Model (SM)</a:t>
            </a:r>
            <a:endParaRPr/>
          </a:p>
        </p:txBody>
      </p:sp>
      <p:pic>
        <p:nvPicPr>
          <p:cNvPr id="17" name="Picture 9" descr="nuMSM_mine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0613" y="582574"/>
            <a:ext cx="1473568" cy="1590673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Who </a:t>
            </a:r>
            <a:r>
              <a:rPr lang="de-DE"/>
              <a:t>is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KATRIN </a:t>
            </a:r>
            <a:r>
              <a:rPr lang="de-DE"/>
              <a:t>collaboration</a:t>
            </a:r>
            <a:r>
              <a:rPr lang="de-DE"/>
              <a:t>?</a:t>
            </a:r>
            <a:endParaRPr lang="en-US"/>
          </a:p>
        </p:txBody>
      </p:sp>
      <p:pic>
        <p:nvPicPr>
          <p:cNvPr id="5" name="Inhaltsplatzhalter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32591" y="1064796"/>
            <a:ext cx="4872382" cy="2890665"/>
          </a:xfrm>
          <a:prstGeom prst="rect">
            <a:avLst/>
          </a:prstGeom>
        </p:spPr>
      </p:pic>
      <p:grpSp>
        <p:nvGrpSpPr>
          <p:cNvPr id="40" name="Gruppieren 39"/>
          <p:cNvGrpSpPr/>
          <p:nvPr/>
        </p:nvGrpSpPr>
        <p:grpSpPr bwMode="auto">
          <a:xfrm>
            <a:off x="5359972" y="1029658"/>
            <a:ext cx="3743523" cy="404882"/>
            <a:chOff x="5359972" y="1083901"/>
            <a:chExt cx="3743523" cy="404882"/>
          </a:xfrm>
        </p:grpSpPr>
        <p:pic>
          <p:nvPicPr>
            <p:cNvPr id="12" name="Picture 2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359972" y="1110098"/>
              <a:ext cx="1905205" cy="352488"/>
            </a:xfrm>
            <a:prstGeom prst="rect">
              <a:avLst/>
            </a:prstGeom>
          </p:spPr>
        </p:pic>
        <p:pic>
          <p:nvPicPr>
            <p:cNvPr id="6" name="Picture 1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039657" y="1083901"/>
              <a:ext cx="510649" cy="404882"/>
            </a:xfrm>
            <a:prstGeom prst="rect">
              <a:avLst/>
            </a:prstGeom>
          </p:spPr>
        </p:pic>
        <p:pic>
          <p:nvPicPr>
            <p:cNvPr id="7" name="Picture 1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689229" y="1086844"/>
              <a:ext cx="414267" cy="398996"/>
            </a:xfrm>
            <a:prstGeom prst="rect">
              <a:avLst/>
            </a:prstGeom>
          </p:spPr>
        </p:pic>
        <p:pic>
          <p:nvPicPr>
            <p:cNvPr id="23" name="Picture 3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7329909" y="1083901"/>
              <a:ext cx="663270" cy="404882"/>
            </a:xfrm>
            <a:prstGeom prst="rect">
              <a:avLst/>
            </a:prstGeom>
          </p:spPr>
        </p:pic>
      </p:grpSp>
      <p:grpSp>
        <p:nvGrpSpPr>
          <p:cNvPr id="42" name="Gruppieren 41"/>
          <p:cNvGrpSpPr/>
          <p:nvPr/>
        </p:nvGrpSpPr>
        <p:grpSpPr bwMode="auto">
          <a:xfrm>
            <a:off x="5410741" y="2273162"/>
            <a:ext cx="3542886" cy="403753"/>
            <a:chOff x="5410741" y="2299605"/>
            <a:chExt cx="3542886" cy="403753"/>
          </a:xfrm>
        </p:grpSpPr>
        <p:pic>
          <p:nvPicPr>
            <p:cNvPr id="8" name="Picture 20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413237" y="2299605"/>
              <a:ext cx="540390" cy="403753"/>
            </a:xfrm>
            <a:prstGeom prst="rect">
              <a:avLst/>
            </a:prstGeom>
          </p:spPr>
        </p:pic>
        <p:pic>
          <p:nvPicPr>
            <p:cNvPr id="13" name="Picture 26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738030" y="2306902"/>
              <a:ext cx="855299" cy="389158"/>
            </a:xfrm>
            <a:prstGeom prst="rect">
              <a:avLst/>
            </a:prstGeom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7713915" y="2306903"/>
              <a:ext cx="525135" cy="389157"/>
            </a:xfrm>
            <a:prstGeom prst="rect">
              <a:avLst/>
            </a:prstGeom>
          </p:spPr>
        </p:pic>
        <p:pic>
          <p:nvPicPr>
            <p:cNvPr id="9" name="Picture 21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5410741" y="2300616"/>
              <a:ext cx="1210491" cy="401731"/>
            </a:xfrm>
            <a:prstGeom prst="rect">
              <a:avLst/>
            </a:prstGeom>
          </p:spPr>
        </p:pic>
      </p:grpSp>
      <p:grpSp>
        <p:nvGrpSpPr>
          <p:cNvPr id="43" name="Gruppieren 42"/>
          <p:cNvGrpSpPr/>
          <p:nvPr/>
        </p:nvGrpSpPr>
        <p:grpSpPr bwMode="auto">
          <a:xfrm>
            <a:off x="5418732" y="2895360"/>
            <a:ext cx="3638132" cy="404882"/>
            <a:chOff x="5418732" y="2869416"/>
            <a:chExt cx="3638132" cy="404882"/>
          </a:xfrm>
        </p:grpSpPr>
        <p:pic>
          <p:nvPicPr>
            <p:cNvPr id="22" name="Picture 36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7174317" y="2869416"/>
              <a:ext cx="1112367" cy="404882"/>
            </a:xfrm>
            <a:prstGeom prst="rect">
              <a:avLst/>
            </a:prstGeom>
          </p:spPr>
        </p:pic>
        <p:pic>
          <p:nvPicPr>
            <p:cNvPr id="25" name="Picture 39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8365953" y="2869981"/>
              <a:ext cx="690911" cy="403753"/>
            </a:xfrm>
            <a:prstGeom prst="rect">
              <a:avLst/>
            </a:prstGeom>
          </p:spPr>
        </p:pic>
        <p:pic>
          <p:nvPicPr>
            <p:cNvPr id="16" name="Picture 29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5418732" y="2877278"/>
              <a:ext cx="1166358" cy="389158"/>
            </a:xfrm>
            <a:prstGeom prst="rect">
              <a:avLst/>
            </a:prstGeom>
          </p:spPr>
        </p:pic>
        <p:pic>
          <p:nvPicPr>
            <p:cNvPr id="19" name="Picture 31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6672608" y="2872090"/>
              <a:ext cx="414267" cy="399535"/>
            </a:xfrm>
            <a:prstGeom prst="rect">
              <a:avLst/>
            </a:prstGeom>
          </p:spPr>
        </p:pic>
      </p:grpSp>
      <p:pic>
        <p:nvPicPr>
          <p:cNvPr id="20" name="Picture 34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7196356" y="3523827"/>
            <a:ext cx="786148" cy="390240"/>
          </a:xfrm>
          <a:prstGeom prst="rect">
            <a:avLst/>
          </a:prstGeom>
        </p:spPr>
      </p:pic>
      <p:pic>
        <p:nvPicPr>
          <p:cNvPr id="24" name="Picture 38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974751" y="1627541"/>
            <a:ext cx="1547152" cy="390240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5366558" y="1652985"/>
            <a:ext cx="1079097" cy="401732"/>
          </a:xfrm>
          <a:prstGeom prst="rect">
            <a:avLst/>
          </a:prstGeom>
        </p:spPr>
      </p:pic>
      <p:pic>
        <p:nvPicPr>
          <p:cNvPr id="26" name="Picture 40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8724952" y="1665234"/>
            <a:ext cx="441853" cy="377235"/>
          </a:xfrm>
          <a:prstGeom prst="rect">
            <a:avLst/>
          </a:prstGeom>
        </p:spPr>
      </p:pic>
      <p:sp>
        <p:nvSpPr>
          <p:cNvPr id="28" name="TextBox 18"/>
          <p:cNvSpPr txBox="1"/>
          <p:nvPr/>
        </p:nvSpPr>
        <p:spPr bwMode="auto">
          <a:xfrm>
            <a:off x="396000" y="4068024"/>
            <a:ext cx="85498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50">
                <a:latin typeface="Arial"/>
              </a:rPr>
              <a:t>Funding and support from: </a:t>
            </a:r>
            <a:r>
              <a:rPr lang="en-US" sz="850" b="1">
                <a:latin typeface="Arial"/>
              </a:rPr>
              <a:t>Helmholtz Association </a:t>
            </a:r>
            <a:r>
              <a:rPr lang="en-US" sz="850">
                <a:latin typeface="Arial"/>
              </a:rPr>
              <a:t>(HGF), </a:t>
            </a:r>
            <a:r>
              <a:rPr lang="en-US" sz="850" b="1">
                <a:latin typeface="Arial"/>
              </a:rPr>
              <a:t>Ministry for Education and Research BMBF </a:t>
            </a:r>
            <a:r>
              <a:rPr lang="en-US" sz="850">
                <a:latin typeface="Arial"/>
              </a:rPr>
              <a:t>(05A17PM3, 05A17PX3, 05A17VK2, and 05A17WO3), </a:t>
            </a:r>
            <a:r>
              <a:rPr lang="en-US" sz="850" b="1">
                <a:latin typeface="Arial"/>
              </a:rPr>
              <a:t>Helmholtz Alliance for </a:t>
            </a:r>
            <a:r>
              <a:rPr lang="en-US" sz="850" b="1">
                <a:latin typeface="Arial"/>
              </a:rPr>
              <a:t>Astroparticle</a:t>
            </a:r>
            <a:r>
              <a:rPr lang="en-US" sz="850" b="1">
                <a:latin typeface="Arial"/>
              </a:rPr>
              <a:t> Physics</a:t>
            </a:r>
            <a:r>
              <a:rPr lang="en-US" sz="850">
                <a:latin typeface="Arial"/>
              </a:rPr>
              <a:t> (HAP), and </a:t>
            </a:r>
            <a:r>
              <a:rPr lang="en-US" sz="850" b="1">
                <a:latin typeface="Arial"/>
              </a:rPr>
              <a:t>Helmholtz Young Investigator Group </a:t>
            </a:r>
            <a:r>
              <a:rPr lang="en-US" sz="850">
                <a:latin typeface="Arial"/>
              </a:rPr>
              <a:t>(VH-NG-1055) in Germany; </a:t>
            </a:r>
            <a:r>
              <a:rPr lang="en-US" sz="850" b="1">
                <a:latin typeface="Arial"/>
              </a:rPr>
              <a:t>Ministry of Education, Youth and Sport </a:t>
            </a:r>
            <a:r>
              <a:rPr lang="en-US" sz="850">
                <a:latin typeface="Arial"/>
              </a:rPr>
              <a:t>(CANAM-LM2011019) in the Czech Republic; and the </a:t>
            </a:r>
            <a:r>
              <a:rPr lang="en-US" sz="850" b="1">
                <a:latin typeface="Arial"/>
              </a:rPr>
              <a:t>Department of Energy </a:t>
            </a:r>
            <a:r>
              <a:rPr lang="en-US" sz="850">
                <a:latin typeface="Arial"/>
              </a:rPr>
              <a:t>through grants DE-FG02-97ER41020, DE-FG02-94ER40818, DE-SC0004036, DE-FG02-97ER41033, DE-FG02-97ER41041, DE-AC02-05CH11231, and DE-SC0011091 in the US.</a:t>
            </a:r>
            <a:endParaRPr/>
          </a:p>
        </p:txBody>
      </p:sp>
      <p:sp>
        <p:nvSpPr>
          <p:cNvPr id="32" name="Datumsplatzhalter 3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33" name="Foliennummernplatzhalter 3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</a:t>
            </a:fld>
            <a:endParaRPr lang="en-US"/>
          </a:p>
        </p:txBody>
      </p:sp>
      <p:pic>
        <p:nvPicPr>
          <p:cNvPr id="10" name="Picture 23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8031139" y="3492415"/>
            <a:ext cx="981526" cy="453064"/>
          </a:xfrm>
          <a:prstGeom prst="rect">
            <a:avLst/>
          </a:prstGeom>
        </p:spPr>
      </p:pic>
      <p:pic>
        <p:nvPicPr>
          <p:cNvPr id="21" name="Picture 35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5410741" y="3530329"/>
            <a:ext cx="813640" cy="37723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1"/>
          <a:srcRect l="0" t="0" r="66407" b="13006"/>
          <a:stretch/>
        </p:blipFill>
        <p:spPr bwMode="auto">
          <a:xfrm>
            <a:off x="6341613" y="3388806"/>
            <a:ext cx="786147" cy="5208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 bwMode="auto">
          <a:xfrm>
            <a:off x="794479" y="1569390"/>
            <a:ext cx="652072" cy="57601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Ellipse 3"/>
          <p:cNvSpPr/>
          <p:nvPr/>
        </p:nvSpPr>
        <p:spPr bwMode="auto">
          <a:xfrm>
            <a:off x="7890528" y="867254"/>
            <a:ext cx="803333" cy="709631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404167" y="1037403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chemeClr val="bg1"/>
                </a:solidFill>
              </a:rPr>
              <a:t>Thierry Lasserre, </a:t>
            </a:r>
            <a:br>
              <a:rPr lang="de-DE" sz="1200">
                <a:solidFill>
                  <a:schemeClr val="bg1"/>
                </a:solidFill>
              </a:rPr>
            </a:br>
            <a:r>
              <a:rPr lang="de-DE" sz="1200">
                <a:solidFill>
                  <a:schemeClr val="bg1"/>
                </a:solidFill>
              </a:rPr>
              <a:t>CEA, </a:t>
            </a:r>
            <a:r>
              <a:rPr lang="de-DE" sz="1200">
                <a:solidFill>
                  <a:schemeClr val="bg1"/>
                </a:solidFill>
              </a:rPr>
              <a:t>Saclay</a:t>
            </a:r>
            <a:endParaRPr lang="de-DE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KATRIN </a:t>
            </a:r>
            <a:r>
              <a:rPr lang="de-DE"/>
              <a:t>with</a:t>
            </a:r>
            <a:r>
              <a:rPr lang="de-DE"/>
              <a:t> TRISTAN </a:t>
            </a:r>
            <a:r>
              <a:rPr lang="de-DE"/>
              <a:t>Detector</a:t>
            </a:r>
            <a:r>
              <a:rPr lang="de-DE"/>
              <a:t> (2026-2027)</a:t>
            </a:r>
            <a:endParaRPr/>
          </a:p>
        </p:txBody>
      </p:sp>
      <p:pic>
        <p:nvPicPr>
          <p:cNvPr id="5" name="Google Shape;478;p51"/>
          <p:cNvPicPr/>
          <p:nvPr/>
        </p:nvPicPr>
        <p:blipFill>
          <a:blip r:embed="rId3">
            <a:alphaModFix/>
          </a:blip>
          <a:srcRect l="0" t="1568" r="2647" b="421"/>
          <a:stretch/>
        </p:blipFill>
        <p:spPr bwMode="auto">
          <a:xfrm>
            <a:off x="396001" y="1659414"/>
            <a:ext cx="6057933" cy="2628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/>
          <p:cNvSpPr txBox="1"/>
          <p:nvPr/>
        </p:nvSpPr>
        <p:spPr bwMode="auto">
          <a:xfrm>
            <a:off x="5328084" y="87077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de-DE" sz="1600" b="1"/>
              <a:t>New 9 </a:t>
            </a:r>
            <a:r>
              <a:rPr lang="de-DE" sz="1600" b="1"/>
              <a:t>module</a:t>
            </a:r>
            <a:r>
              <a:rPr lang="de-DE" sz="1600" b="1"/>
              <a:t> </a:t>
            </a:r>
            <a:r>
              <a:rPr lang="de-DE" sz="1600" b="1"/>
              <a:t>detector</a:t>
            </a:r>
            <a:br>
              <a:rPr lang="de-DE" sz="1600" b="1"/>
            </a:br>
            <a:r>
              <a:rPr lang="de-DE" sz="1600"/>
              <a:t>1500 </a:t>
            </a:r>
            <a:r>
              <a:rPr lang="de-DE" sz="1600"/>
              <a:t>pixel</a:t>
            </a:r>
            <a:r>
              <a:rPr lang="de-DE" sz="1600"/>
              <a:t>, 100k </a:t>
            </a:r>
            <a:r>
              <a:rPr lang="de-DE" sz="1600"/>
              <a:t>counts</a:t>
            </a:r>
            <a:r>
              <a:rPr lang="de-DE" sz="1600"/>
              <a:t> s</a:t>
            </a:r>
            <a:r>
              <a:rPr lang="de-DE" sz="1600" baseline="30000"/>
              <a:t>-1</a:t>
            </a:r>
            <a:r>
              <a:rPr lang="de-DE" sz="1600"/>
              <a:t> per </a:t>
            </a:r>
            <a:r>
              <a:rPr lang="de-DE" sz="1600"/>
              <a:t>pixel</a:t>
            </a:r>
            <a:endParaRPr lang="de-DE" sz="1600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5744340" y="3079534"/>
            <a:ext cx="2650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 b="1"/>
              <a:t>Differential </a:t>
            </a:r>
            <a:r>
              <a:rPr lang="de-DE" sz="1600" b="1"/>
              <a:t>measurement</a:t>
            </a:r>
            <a:br>
              <a:rPr lang="de-DE" sz="1600" b="1"/>
            </a:br>
            <a:r>
              <a:rPr lang="de-DE" sz="1600" b="1"/>
              <a:t>with</a:t>
            </a:r>
            <a:r>
              <a:rPr lang="de-DE" sz="1600" b="1"/>
              <a:t> ~300 eV </a:t>
            </a:r>
            <a:r>
              <a:rPr lang="de-DE" sz="1600" b="1"/>
              <a:t>resolution</a:t>
            </a:r>
            <a:r>
              <a:rPr lang="de-DE" sz="1600" b="1"/>
              <a:t> </a:t>
            </a:r>
            <a:endParaRPr/>
          </a:p>
        </p:txBody>
      </p:sp>
      <p:sp>
        <p:nvSpPr>
          <p:cNvPr id="17" name="Textfeld 16"/>
          <p:cNvSpPr txBox="1"/>
          <p:nvPr/>
        </p:nvSpPr>
        <p:spPr bwMode="auto">
          <a:xfrm>
            <a:off x="2805323" y="1142069"/>
            <a:ext cx="39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1600" b="1" i="1">
                          <a:solidFill>
                            <a:schemeClr val="accent1"/>
                          </a:solidFill>
                          <a:latin typeface="Cambria Math"/>
                        </a:rPr>
                        <m:t>→ </m:t>
                      </m:r>
                    </m:oMath>
                  </m:oMathPara>
                </a14:m>
              </mc:Choice>
              <mc:Fallback/>
            </mc:AlternateContent>
            <a:r>
              <a:rPr lang="de-DE" sz="1600" b="1">
                <a:solidFill>
                  <a:schemeClr val="accent1"/>
                </a:solidFill>
              </a:rPr>
              <a:t>Full</a:t>
            </a:r>
            <a:r>
              <a:rPr lang="de-DE" sz="1600" b="1">
                <a:solidFill>
                  <a:schemeClr val="accent1"/>
                </a:solidFill>
              </a:rPr>
              <a:t> </a:t>
            </a:r>
            <a:r>
              <a:rPr lang="de-DE" sz="1600" b="1">
                <a:solidFill>
                  <a:schemeClr val="accent1"/>
                </a:solidFill>
              </a:rPr>
              <a:t>spectral</a:t>
            </a:r>
            <a:r>
              <a:rPr lang="de-DE" sz="1600" b="1">
                <a:solidFill>
                  <a:schemeClr val="accent1"/>
                </a:solidFill>
              </a:rPr>
              <a:t> </a:t>
            </a:r>
            <a:r>
              <a:rPr lang="de-DE" sz="1600" b="1">
                <a:solidFill>
                  <a:schemeClr val="accent1"/>
                </a:solidFill>
              </a:rPr>
              <a:t>coverage</a:t>
            </a:r>
            <a:br>
              <a:rPr lang="de-DE" sz="1600" b="1">
                <a:solidFill>
                  <a:schemeClr val="accent1"/>
                </a:solidFill>
              </a:rPr>
            </a:br>
            <a:r>
              <a:rPr lang="de-DE" sz="1600" b="1">
                <a:solidFill>
                  <a:schemeClr val="accent1"/>
                </a:solidFill>
              </a:rPr>
              <a:t>    </a:t>
            </a:r>
            <a:r>
              <a:rPr lang="de-DE" sz="1600" b="1">
                <a:solidFill>
                  <a:schemeClr val="accent1"/>
                </a:solidFill>
              </a:rPr>
              <a:t>with</a:t>
            </a:r>
            <a:r>
              <a:rPr lang="de-DE" sz="1600" b="1">
                <a:solidFill>
                  <a:schemeClr val="accent1"/>
                </a:solidFill>
              </a:rPr>
              <a:t> high </a:t>
            </a:r>
            <a:r>
              <a:rPr lang="de-DE" sz="1600" b="1">
                <a:solidFill>
                  <a:schemeClr val="accent1"/>
                </a:solidFill>
              </a:rPr>
              <a:t>statistics</a:t>
            </a:r>
            <a:endParaRPr lang="de-DE" sz="1600" b="1">
              <a:solidFill>
                <a:schemeClr val="accent1"/>
              </a:solidFill>
            </a:endParaRPr>
          </a:p>
        </p:txBody>
      </p:sp>
      <p:sp>
        <p:nvSpPr>
          <p:cNvPr id="4" name="Textfeld 3"/>
          <p:cNvSpPr txBox="1"/>
          <p:nvPr/>
        </p:nvSpPr>
        <p:spPr bwMode="auto">
          <a:xfrm>
            <a:off x="1571904" y="3956364"/>
            <a:ext cx="51140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de-DE" sz="1600" b="1"/>
              <a:t>Source </a:t>
            </a:r>
            <a:r>
              <a:rPr lang="de-DE" sz="1600" b="1"/>
              <a:t>activity</a:t>
            </a:r>
            <a:br>
              <a:rPr lang="de-DE" sz="1600"/>
            </a:br>
            <a:r>
              <a:rPr lang="de-DE" sz="1600"/>
              <a:t>100 </a:t>
            </a:r>
            <a:r>
              <a:rPr lang="de-DE" sz="1600"/>
              <a:t>fold</a:t>
            </a:r>
            <a:r>
              <a:rPr lang="de-DE" sz="1600"/>
              <a:t> </a:t>
            </a:r>
            <a:r>
              <a:rPr lang="de-DE" sz="1600"/>
              <a:t>reduced</a:t>
            </a:r>
            <a:br>
              <a:rPr lang="de-DE" sz="1600"/>
            </a:br>
            <a:endParaRPr lang="de-DE" sz="1600"/>
          </a:p>
        </p:txBody>
      </p:sp>
      <p:pic>
        <p:nvPicPr>
          <p:cNvPr id="7" name="Google Shape;295;p4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31124" y="857597"/>
            <a:ext cx="2718645" cy="20389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 bwMode="auto">
          <a:xfrm>
            <a:off x="2987824" y="171478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10</a:t>
            </a:r>
            <a:r>
              <a:rPr lang="de-DE" baseline="30000"/>
              <a:t>16</a:t>
            </a:r>
            <a:r>
              <a:rPr lang="de-DE"/>
              <a:t> </a:t>
            </a:r>
            <a:r>
              <a:rPr lang="de-DE"/>
              <a:t>counts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20</a:t>
            </a:fld>
            <a:endParaRPr lang="en-US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73256" y="1501736"/>
            <a:ext cx="2767411" cy="125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Module </a:t>
            </a:r>
            <a:r>
              <a:rPr lang="de-DE" b="1"/>
              <a:t>performance</a:t>
            </a:r>
            <a:endParaRPr lang="de-DE" b="1"/>
          </a:p>
          <a:p>
            <a:pPr>
              <a:defRPr/>
            </a:pPr>
            <a:endParaRPr lang="de-DE" b="1"/>
          </a:p>
          <a:p>
            <a:pPr>
              <a:defRPr/>
            </a:pPr>
            <a:endParaRPr lang="de-DE" b="1"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Production</a:t>
            </a:r>
            <a:r>
              <a:rPr lang="de-DE" b="1"/>
              <a:t> </a:t>
            </a:r>
            <a:r>
              <a:rPr lang="de-DE" b="1"/>
              <a:t>overview</a:t>
            </a:r>
            <a:endParaRPr lang="de-DE" b="1"/>
          </a:p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21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Current</a:t>
            </a:r>
            <a:r>
              <a:rPr lang="de-DE"/>
              <a:t> </a:t>
            </a:r>
            <a:r>
              <a:rPr lang="de-DE"/>
              <a:t>status</a:t>
            </a:r>
            <a:r>
              <a:rPr lang="de-DE"/>
              <a:t> of TRISTAN </a:t>
            </a:r>
            <a:r>
              <a:rPr lang="de-DE"/>
              <a:t>detector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77197" y="2743328"/>
            <a:ext cx="5433544" cy="19755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00084" y="993069"/>
            <a:ext cx="4144779" cy="167886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auto">
          <a:xfrm>
            <a:off x="307299" y="1599763"/>
            <a:ext cx="457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0" i="0">
                <a:solidFill>
                  <a:srgbClr val="000000"/>
                </a:solidFill>
                <a:latin typeface="Arial"/>
              </a:rPr>
              <a:t>Measurements with </a:t>
            </a:r>
            <a:r>
              <a:rPr lang="en-US" sz="1400" b="0" i="0">
                <a:solidFill>
                  <a:srgbClr val="0070C0"/>
                </a:solidFill>
                <a:latin typeface="Arial"/>
              </a:rPr>
              <a:t>photons </a:t>
            </a:r>
            <a:r>
              <a:rPr lang="en-US" sz="1400" b="0" i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050" baseline="30000">
                <a:solidFill>
                  <a:srgbClr val="000000"/>
                </a:solidFill>
                <a:latin typeface="Arial"/>
              </a:rPr>
              <a:t>55</a:t>
            </a:r>
            <a:r>
              <a:rPr lang="en-US" sz="1400" b="0" i="0">
                <a:solidFill>
                  <a:srgbClr val="000000"/>
                </a:solidFill>
                <a:latin typeface="Arial"/>
              </a:rPr>
              <a:t>Fe)</a:t>
            </a:r>
            <a:br>
              <a:rPr lang="en-US" sz="1400" b="0" i="0">
                <a:solidFill>
                  <a:srgbClr val="000000"/>
                </a:solidFill>
                <a:latin typeface="Arial"/>
              </a:rPr>
            </a:br>
            <a:r>
              <a:rPr lang="en-US" sz="1200" b="0" i="0">
                <a:solidFill>
                  <a:srgbClr val="000000"/>
                </a:solidFill>
                <a:latin typeface="Arial"/>
              </a:rPr>
              <a:t>– Energy resolution (Mn-K</a:t>
            </a:r>
            <a:r>
              <a:rPr lang="en-US" sz="1000" b="0" i="0">
                <a:solidFill>
                  <a:srgbClr val="000000"/>
                </a:solidFill>
                <a:latin typeface="Arial"/>
              </a:rPr>
              <a:t>α</a:t>
            </a:r>
            <a:r>
              <a:rPr lang="en-US" sz="1200" b="0" i="0">
                <a:solidFill>
                  <a:srgbClr val="000000"/>
                </a:solidFill>
                <a:latin typeface="Arial"/>
              </a:rPr>
              <a:t>): 146.8 eV FWHM</a:t>
            </a:r>
            <a:r>
              <a:rPr lang="en-US" sz="1200">
                <a:latin typeface="Arial"/>
              </a:rPr>
              <a:t> </a:t>
            </a:r>
            <a:br>
              <a:rPr lang="en-US" sz="1200">
                <a:latin typeface="Arial"/>
              </a:rPr>
            </a:br>
            <a:endParaRPr lang="de-DE" sz="1200">
              <a:latin typeface="Arial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6553144" y="3266364"/>
            <a:ext cx="2283557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Experiment on track for </a:t>
            </a:r>
            <a:r>
              <a:rPr lang="de-DE"/>
              <a:t>integration</a:t>
            </a:r>
            <a:br>
              <a:rPr lang="de-DE"/>
            </a:br>
            <a:r>
              <a:rPr lang="de-DE"/>
              <a:t>in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Textfeld 3"/>
          <p:cNvSpPr txBox="1"/>
          <p:nvPr/>
        </p:nvSpPr>
        <p:spPr bwMode="auto">
          <a:xfrm>
            <a:off x="4120428" y="2701379"/>
            <a:ext cx="4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b="1"/>
              <a:t>Outlook after 2027</a:t>
            </a:r>
            <a:br>
              <a:rPr lang="de-DE" sz="3200" b="1"/>
            </a:br>
            <a:r>
              <a:rPr lang="de-DE" sz="3200"/>
              <a:t>R&amp;D for </a:t>
            </a:r>
            <a:r>
              <a:rPr lang="de-DE" sz="3200"/>
              <a:t>future</a:t>
            </a:r>
            <a:r>
              <a:rPr lang="de-DE" sz="3200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sz="3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32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/>
                            <a:rPr lang="de-DE" sz="3200" i="1">
                              <a:latin typeface="Cambria Math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 sz="3200"/>
              <a:t> experiments</a:t>
            </a:r>
            <a:endParaRPr lang="de-DE" sz="3200"/>
          </a:p>
        </p:txBody>
      </p:sp>
      <p:pic>
        <p:nvPicPr>
          <p:cNvPr id="6" name="Picture 17" descr="t-beta-decay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96001" y="2689240"/>
            <a:ext cx="3034101" cy="1730215"/>
          </a:xfrm>
          <a:prstGeom prst="rect">
            <a:avLst/>
          </a:prstGeom>
          <a:noFill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39653" y="949486"/>
            <a:ext cx="6192688" cy="14362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573303" y="1188000"/>
            <a:ext cx="3170646" cy="33658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500"/>
              <a:t>KATRIN final: &lt; </a:t>
            </a:r>
            <a:r>
              <a:rPr lang="en-US" sz="1500" b="1"/>
              <a:t>0.3 eV </a:t>
            </a:r>
            <a:r>
              <a:rPr lang="en-US" sz="1500"/>
              <a:t>(90% CL)</a:t>
            </a:r>
            <a:br>
              <a:rPr lang="en-US" sz="1500"/>
            </a:br>
            <a:r>
              <a:rPr lang="en-US" sz="1500"/>
              <a:t>Distinguish between </a:t>
            </a:r>
            <a:r>
              <a:rPr lang="en-US" sz="1500" b="1">
                <a:solidFill>
                  <a:srgbClr val="6566FF"/>
                </a:solidFill>
              </a:rPr>
              <a:t>degenerate </a:t>
            </a:r>
            <a:r>
              <a:rPr lang="en-US" sz="1500"/>
              <a:t>and </a:t>
            </a:r>
            <a:r>
              <a:rPr lang="en-US" sz="1500" b="1">
                <a:solidFill>
                  <a:srgbClr val="6566FF"/>
                </a:solidFill>
              </a:rPr>
              <a:t>hierarchical </a:t>
            </a:r>
            <a:r>
              <a:rPr lang="en-US" sz="1500"/>
              <a:t>scenario</a:t>
            </a:r>
            <a:endParaRPr/>
          </a:p>
          <a:p>
            <a:pPr>
              <a:defRPr/>
            </a:pPr>
            <a:endParaRPr lang="de-DE" sz="150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23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Going</a:t>
            </a:r>
            <a:r>
              <a:rPr lang="de-DE"/>
              <a:t> </a:t>
            </a:r>
            <a:r>
              <a:rPr lang="de-DE"/>
              <a:t>beyond</a:t>
            </a:r>
            <a:r>
              <a:rPr lang="de-DE"/>
              <a:t> KATRIN</a:t>
            </a:r>
            <a:endParaRPr/>
          </a:p>
        </p:txBody>
      </p:sp>
      <p:pic>
        <p:nvPicPr>
          <p:cNvPr id="4" name="Google Shape;88;p10"/>
          <p:cNvPicPr/>
          <p:nvPr/>
        </p:nvPicPr>
        <p:blipFill>
          <a:blip r:embed="rId2"/>
          <a:srcRect l="2454" t="0" r="588" b="0"/>
          <a:stretch/>
        </p:blipFill>
        <p:spPr bwMode="auto">
          <a:xfrm>
            <a:off x="628650" y="1031332"/>
            <a:ext cx="3958013" cy="3648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9"/>
          <p:cNvSpPr/>
          <p:nvPr/>
        </p:nvSpPr>
        <p:spPr bwMode="auto">
          <a:xfrm>
            <a:off x="1351705" y="1222380"/>
            <a:ext cx="3167357" cy="8609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rgbClr val="FF0000"/>
                </a:solidFill>
                <a:ea typeface="ＭＳ Ｐゴシック"/>
                <a:cs typeface="ＭＳ Ｐゴシック"/>
              </a:rPr>
              <a:t>KATRIN</a:t>
            </a:r>
            <a:endParaRPr lang="en-US" sz="1200">
              <a:solidFill>
                <a:srgbClr val="FF0000"/>
              </a:solidFill>
            </a:endParaRPr>
          </a:p>
        </p:txBody>
      </p:sp>
      <p:cxnSp>
        <p:nvCxnSpPr>
          <p:cNvPr id="6" name="Straight Connector 2"/>
          <p:cNvCxnSpPr>
            <a:cxnSpLocks/>
          </p:cNvCxnSpPr>
          <p:nvPr/>
        </p:nvCxnSpPr>
        <p:spPr bwMode="auto">
          <a:xfrm>
            <a:off x="3819059" y="1222380"/>
            <a:ext cx="0" cy="295220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28"/>
          <p:cNvGrpSpPr/>
          <p:nvPr/>
        </p:nvGrpSpPr>
        <p:grpSpPr bwMode="auto">
          <a:xfrm>
            <a:off x="2282097" y="2723210"/>
            <a:ext cx="1271587" cy="1189913"/>
            <a:chOff x="7385294" y="4580261"/>
            <a:chExt cx="1695450" cy="1586550"/>
          </a:xfrm>
        </p:grpSpPr>
        <p:sp>
          <p:nvSpPr>
            <p:cNvPr id="8" name="Oval 7"/>
            <p:cNvSpPr/>
            <p:nvPr/>
          </p:nvSpPr>
          <p:spPr bwMode="auto">
            <a:xfrm>
              <a:off x="7385294" y="4580261"/>
              <a:ext cx="1695450" cy="1586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15"/>
            <p:cNvCxnSpPr>
              <a:cxnSpLocks/>
            </p:cNvCxnSpPr>
            <p:nvPr/>
          </p:nvCxnSpPr>
          <p:spPr bwMode="auto">
            <a:xfrm>
              <a:off x="7602923" y="5702041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"/>
            <p:cNvCxnSpPr>
              <a:cxnSpLocks/>
            </p:cNvCxnSpPr>
            <p:nvPr/>
          </p:nvCxnSpPr>
          <p:spPr bwMode="auto">
            <a:xfrm>
              <a:off x="7602923" y="548733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"/>
            <p:cNvCxnSpPr>
              <a:cxnSpLocks/>
            </p:cNvCxnSpPr>
            <p:nvPr/>
          </p:nvCxnSpPr>
          <p:spPr bwMode="auto">
            <a:xfrm>
              <a:off x="7602923" y="503382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1"/>
            <p:cNvSpPr txBox="1"/>
            <p:nvPr/>
          </p:nvSpPr>
          <p:spPr bwMode="auto">
            <a:xfrm>
              <a:off x="8552963" y="5517375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1</a:t>
              </a:r>
              <a:endParaRPr/>
            </a:p>
          </p:txBody>
        </p:sp>
        <p:sp>
          <p:nvSpPr>
            <p:cNvPr id="13" name="TextBox 22"/>
            <p:cNvSpPr txBox="1"/>
            <p:nvPr/>
          </p:nvSpPr>
          <p:spPr bwMode="auto">
            <a:xfrm>
              <a:off x="8552963" y="5282491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2</a:t>
              </a:r>
              <a:endParaRPr/>
            </a:p>
          </p:txBody>
        </p:sp>
        <p:sp>
          <p:nvSpPr>
            <p:cNvPr id="14" name="TextBox 23"/>
            <p:cNvSpPr txBox="1"/>
            <p:nvPr/>
          </p:nvSpPr>
          <p:spPr bwMode="auto">
            <a:xfrm>
              <a:off x="8552963" y="4764506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3</a:t>
              </a:r>
              <a:endParaRPr/>
            </a:p>
          </p:txBody>
        </p:sp>
      </p:grpSp>
      <p:grpSp>
        <p:nvGrpSpPr>
          <p:cNvPr id="15" name="Group 30"/>
          <p:cNvGrpSpPr/>
          <p:nvPr/>
        </p:nvGrpSpPr>
        <p:grpSpPr bwMode="auto">
          <a:xfrm>
            <a:off x="4083556" y="1589548"/>
            <a:ext cx="1271587" cy="1189913"/>
            <a:chOff x="10025429" y="3773562"/>
            <a:chExt cx="1695450" cy="1586550"/>
          </a:xfrm>
        </p:grpSpPr>
        <p:sp>
          <p:nvSpPr>
            <p:cNvPr id="16" name="Oval 15"/>
            <p:cNvSpPr/>
            <p:nvPr/>
          </p:nvSpPr>
          <p:spPr bwMode="auto">
            <a:xfrm>
              <a:off x="10025429" y="3773562"/>
              <a:ext cx="1695450" cy="1586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7" name="Straight Connector 18"/>
            <p:cNvCxnSpPr>
              <a:cxnSpLocks/>
            </p:cNvCxnSpPr>
            <p:nvPr/>
          </p:nvCxnSpPr>
          <p:spPr bwMode="auto">
            <a:xfrm>
              <a:off x="10392508" y="475297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9"/>
            <p:cNvCxnSpPr>
              <a:cxnSpLocks/>
            </p:cNvCxnSpPr>
            <p:nvPr/>
          </p:nvCxnSpPr>
          <p:spPr bwMode="auto">
            <a:xfrm>
              <a:off x="10392508" y="4593981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0"/>
            <p:cNvCxnSpPr>
              <a:cxnSpLocks/>
            </p:cNvCxnSpPr>
            <p:nvPr/>
          </p:nvCxnSpPr>
          <p:spPr bwMode="auto">
            <a:xfrm>
              <a:off x="10392508" y="4699488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4"/>
            <p:cNvSpPr txBox="1"/>
            <p:nvPr/>
          </p:nvSpPr>
          <p:spPr bwMode="auto">
            <a:xfrm>
              <a:off x="10316308" y="4224648"/>
              <a:ext cx="14045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1</a:t>
              </a:r>
              <a:r>
                <a:rPr lang="en-US" sz="1350">
                  <a:solidFill>
                    <a:prstClr val="black"/>
                  </a:solidFill>
                </a:rPr>
                <a:t>~ </a:t>
              </a: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2</a:t>
              </a:r>
              <a:r>
                <a:rPr lang="en-US" sz="1350">
                  <a:solidFill>
                    <a:prstClr val="black"/>
                  </a:solidFill>
                </a:rPr>
                <a:t>~ </a:t>
              </a: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3</a:t>
              </a:r>
              <a:endParaRPr/>
            </a:p>
          </p:txBody>
        </p:sp>
      </p:grpSp>
      <p:sp>
        <p:nvSpPr>
          <p:cNvPr id="23" name="Textfeld 22"/>
          <p:cNvSpPr txBox="1"/>
          <p:nvPr/>
        </p:nvSpPr>
        <p:spPr bwMode="auto">
          <a:xfrm>
            <a:off x="1351705" y="2640961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>
                <a:solidFill>
                  <a:srgbClr val="FF7F0F"/>
                </a:solidFill>
              </a:rPr>
              <a:t>IO</a:t>
            </a:r>
            <a:endParaRPr/>
          </a:p>
        </p:txBody>
      </p:sp>
      <p:sp>
        <p:nvSpPr>
          <p:cNvPr id="24" name="Textfeld 23"/>
          <p:cNvSpPr txBox="1"/>
          <p:nvPr/>
        </p:nvSpPr>
        <p:spPr bwMode="auto">
          <a:xfrm>
            <a:off x="1333315" y="3426046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>
                <a:solidFill>
                  <a:srgbClr val="1D77B4"/>
                </a:solidFill>
              </a:rPr>
              <a:t>NO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562600" y="1188000"/>
            <a:ext cx="3181348" cy="33658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500"/>
              <a:t>KATRIN final: &lt; </a:t>
            </a:r>
            <a:r>
              <a:rPr lang="en-US" sz="1500" b="1"/>
              <a:t>0.3 eV </a:t>
            </a:r>
            <a:r>
              <a:rPr lang="en-US" sz="1500"/>
              <a:t>(90% CL)</a:t>
            </a:r>
            <a:br>
              <a:rPr lang="en-US" sz="1500"/>
            </a:br>
            <a:r>
              <a:rPr lang="en-US" sz="1500"/>
              <a:t>Distinguish between </a:t>
            </a:r>
            <a:r>
              <a:rPr lang="en-US" sz="1500" b="1">
                <a:solidFill>
                  <a:srgbClr val="6566FF"/>
                </a:solidFill>
              </a:rPr>
              <a:t>degenerate </a:t>
            </a:r>
            <a:r>
              <a:rPr lang="en-US" sz="1500"/>
              <a:t>and </a:t>
            </a:r>
            <a:r>
              <a:rPr lang="en-US" sz="1500" b="1">
                <a:solidFill>
                  <a:srgbClr val="6566FF"/>
                </a:solidFill>
              </a:rPr>
              <a:t>hierarchical </a:t>
            </a:r>
            <a:r>
              <a:rPr lang="en-US" sz="1500"/>
              <a:t>scenario</a:t>
            </a:r>
            <a:endParaRPr/>
          </a:p>
          <a:p>
            <a:pPr>
              <a:defRPr/>
            </a:pPr>
            <a:endParaRPr lang="en-US" sz="1500"/>
          </a:p>
          <a:p>
            <a:pPr>
              <a:defRPr/>
            </a:pPr>
            <a:r>
              <a:rPr lang="en-US" sz="1500"/>
              <a:t>New technologies: &lt; </a:t>
            </a:r>
            <a:r>
              <a:rPr lang="en-US" sz="1500" b="1"/>
              <a:t>0.05 eV</a:t>
            </a:r>
            <a:br>
              <a:rPr lang="en-US" sz="1500"/>
            </a:br>
            <a:r>
              <a:rPr lang="en-US" sz="1500"/>
              <a:t>Cover </a:t>
            </a:r>
            <a:r>
              <a:rPr lang="en-US" sz="1500" b="1">
                <a:solidFill>
                  <a:srgbClr val="6566FF"/>
                </a:solidFill>
              </a:rPr>
              <a:t>inverted </a:t>
            </a:r>
            <a:r>
              <a:rPr lang="en-US" sz="1500"/>
              <a:t>ordering</a:t>
            </a:r>
            <a:endParaRPr/>
          </a:p>
          <a:p>
            <a:pPr>
              <a:defRPr/>
            </a:pPr>
            <a:endParaRPr lang="de-DE" sz="150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24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Going</a:t>
            </a:r>
            <a:r>
              <a:rPr lang="de-DE"/>
              <a:t> </a:t>
            </a:r>
            <a:r>
              <a:rPr lang="de-DE"/>
              <a:t>beyond</a:t>
            </a:r>
            <a:r>
              <a:rPr lang="de-DE"/>
              <a:t> KATRIN</a:t>
            </a:r>
            <a:endParaRPr/>
          </a:p>
        </p:txBody>
      </p:sp>
      <p:pic>
        <p:nvPicPr>
          <p:cNvPr id="4" name="Google Shape;88;p10"/>
          <p:cNvPicPr/>
          <p:nvPr/>
        </p:nvPicPr>
        <p:blipFill>
          <a:blip r:embed="rId2"/>
          <a:srcRect l="2454" t="0" r="588" b="0"/>
          <a:stretch/>
        </p:blipFill>
        <p:spPr bwMode="auto">
          <a:xfrm>
            <a:off x="628650" y="1041418"/>
            <a:ext cx="3958013" cy="3648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9"/>
          <p:cNvSpPr/>
          <p:nvPr/>
        </p:nvSpPr>
        <p:spPr bwMode="auto">
          <a:xfrm>
            <a:off x="1351705" y="1222380"/>
            <a:ext cx="3167357" cy="8609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>
                <a:solidFill>
                  <a:srgbClr val="FF0000"/>
                </a:solidFill>
                <a:ea typeface="ＭＳ Ｐゴシック"/>
                <a:cs typeface="ＭＳ Ｐゴシック"/>
              </a:rPr>
              <a:t>KATRIN</a:t>
            </a:r>
            <a:endParaRPr lang="en-US" sz="1200">
              <a:solidFill>
                <a:srgbClr val="FF0000"/>
              </a:solidFill>
            </a:endParaRPr>
          </a:p>
        </p:txBody>
      </p:sp>
      <p:cxnSp>
        <p:nvCxnSpPr>
          <p:cNvPr id="6" name="Straight Connector 2"/>
          <p:cNvCxnSpPr>
            <a:cxnSpLocks/>
          </p:cNvCxnSpPr>
          <p:nvPr/>
        </p:nvCxnSpPr>
        <p:spPr bwMode="auto">
          <a:xfrm>
            <a:off x="1342359" y="2951892"/>
            <a:ext cx="31766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0"/>
          <p:cNvSpPr/>
          <p:nvPr/>
        </p:nvSpPr>
        <p:spPr bwMode="auto">
          <a:xfrm>
            <a:off x="1351705" y="2111143"/>
            <a:ext cx="3167353" cy="831523"/>
          </a:xfrm>
          <a:prstGeom prst="rect">
            <a:avLst/>
          </a:prstGeom>
          <a:solidFill>
            <a:srgbClr val="FF7E79">
              <a:alpha val="2699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de-DE" sz="120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New </a:t>
            </a:r>
            <a:endParaRPr/>
          </a:p>
          <a:p>
            <a:pPr algn="r">
              <a:defRPr/>
            </a:pPr>
            <a:r>
              <a:rPr lang="de-DE" sz="120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technologies</a:t>
            </a:r>
            <a:endParaRPr lang="en-US" sz="1200">
              <a:solidFill>
                <a:srgbClr val="FF0000"/>
              </a:solidFill>
            </a:endParaRPr>
          </a:p>
        </p:txBody>
      </p:sp>
      <p:grpSp>
        <p:nvGrpSpPr>
          <p:cNvPr id="22" name="Group 28"/>
          <p:cNvGrpSpPr/>
          <p:nvPr/>
        </p:nvGrpSpPr>
        <p:grpSpPr bwMode="auto">
          <a:xfrm>
            <a:off x="1275883" y="1622328"/>
            <a:ext cx="1271587" cy="1189913"/>
            <a:chOff x="7385294" y="4580261"/>
            <a:chExt cx="1695450" cy="1586550"/>
          </a:xfrm>
        </p:grpSpPr>
        <p:sp>
          <p:nvSpPr>
            <p:cNvPr id="23" name="Oval 22"/>
            <p:cNvSpPr/>
            <p:nvPr/>
          </p:nvSpPr>
          <p:spPr bwMode="auto">
            <a:xfrm>
              <a:off x="7385294" y="4580261"/>
              <a:ext cx="1695450" cy="1586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30"/>
            <p:cNvCxnSpPr>
              <a:cxnSpLocks/>
            </p:cNvCxnSpPr>
            <p:nvPr/>
          </p:nvCxnSpPr>
          <p:spPr bwMode="auto">
            <a:xfrm>
              <a:off x="7602923" y="5702041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1"/>
            <p:cNvCxnSpPr>
              <a:cxnSpLocks/>
            </p:cNvCxnSpPr>
            <p:nvPr/>
          </p:nvCxnSpPr>
          <p:spPr bwMode="auto">
            <a:xfrm>
              <a:off x="7602923" y="5152514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2"/>
            <p:cNvCxnSpPr>
              <a:cxnSpLocks/>
            </p:cNvCxnSpPr>
            <p:nvPr/>
          </p:nvCxnSpPr>
          <p:spPr bwMode="auto">
            <a:xfrm>
              <a:off x="7602923" y="503382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33"/>
            <p:cNvSpPr txBox="1"/>
            <p:nvPr/>
          </p:nvSpPr>
          <p:spPr bwMode="auto">
            <a:xfrm>
              <a:off x="8552963" y="5517375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3</a:t>
              </a:r>
              <a:endParaRPr/>
            </a:p>
          </p:txBody>
        </p:sp>
        <p:sp>
          <p:nvSpPr>
            <p:cNvPr id="28" name="TextBox 34"/>
            <p:cNvSpPr txBox="1"/>
            <p:nvPr/>
          </p:nvSpPr>
          <p:spPr bwMode="auto">
            <a:xfrm>
              <a:off x="8552963" y="4958641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1</a:t>
              </a:r>
              <a:endParaRPr/>
            </a:p>
          </p:txBody>
        </p:sp>
        <p:sp>
          <p:nvSpPr>
            <p:cNvPr id="29" name="TextBox 35"/>
            <p:cNvSpPr txBox="1"/>
            <p:nvPr/>
          </p:nvSpPr>
          <p:spPr bwMode="auto">
            <a:xfrm>
              <a:off x="8552963" y="4764506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2</a:t>
              </a:r>
              <a:endParaRPr/>
            </a:p>
          </p:txBody>
        </p:sp>
      </p:grpSp>
      <p:grpSp>
        <p:nvGrpSpPr>
          <p:cNvPr id="30" name="Group 9"/>
          <p:cNvGrpSpPr/>
          <p:nvPr/>
        </p:nvGrpSpPr>
        <p:grpSpPr bwMode="auto">
          <a:xfrm>
            <a:off x="2547471" y="3085876"/>
            <a:ext cx="1271587" cy="1189913"/>
            <a:chOff x="7385294" y="4580261"/>
            <a:chExt cx="1695450" cy="1586550"/>
          </a:xfrm>
        </p:grpSpPr>
        <p:sp>
          <p:nvSpPr>
            <p:cNvPr id="31" name="Oval 30"/>
            <p:cNvSpPr/>
            <p:nvPr/>
          </p:nvSpPr>
          <p:spPr bwMode="auto">
            <a:xfrm>
              <a:off x="7385294" y="4580261"/>
              <a:ext cx="1695450" cy="15865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32" name="Straight Connector 16"/>
            <p:cNvCxnSpPr>
              <a:cxnSpLocks/>
            </p:cNvCxnSpPr>
            <p:nvPr/>
          </p:nvCxnSpPr>
          <p:spPr bwMode="auto">
            <a:xfrm>
              <a:off x="7602923" y="5702041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7"/>
            <p:cNvCxnSpPr>
              <a:cxnSpLocks/>
            </p:cNvCxnSpPr>
            <p:nvPr/>
          </p:nvCxnSpPr>
          <p:spPr bwMode="auto">
            <a:xfrm>
              <a:off x="7602923" y="560163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8"/>
            <p:cNvCxnSpPr>
              <a:cxnSpLocks/>
            </p:cNvCxnSpPr>
            <p:nvPr/>
          </p:nvCxnSpPr>
          <p:spPr bwMode="auto">
            <a:xfrm>
              <a:off x="7602923" y="5033825"/>
              <a:ext cx="961292" cy="0"/>
            </a:xfrm>
            <a:prstGeom prst="line">
              <a:avLst/>
            </a:prstGeom>
            <a:ln w="31750">
              <a:solidFill>
                <a:srgbClr val="65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9"/>
            <p:cNvSpPr txBox="1"/>
            <p:nvPr/>
          </p:nvSpPr>
          <p:spPr bwMode="auto">
            <a:xfrm>
              <a:off x="8552963" y="5517375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1</a:t>
              </a:r>
              <a:endParaRPr/>
            </a:p>
          </p:txBody>
        </p:sp>
        <p:sp>
          <p:nvSpPr>
            <p:cNvPr id="36" name="TextBox 20"/>
            <p:cNvSpPr txBox="1"/>
            <p:nvPr/>
          </p:nvSpPr>
          <p:spPr bwMode="auto">
            <a:xfrm>
              <a:off x="8552963" y="5358691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2</a:t>
              </a:r>
              <a:endParaRPr/>
            </a:p>
          </p:txBody>
        </p:sp>
        <p:sp>
          <p:nvSpPr>
            <p:cNvPr id="37" name="TextBox 21"/>
            <p:cNvSpPr txBox="1"/>
            <p:nvPr/>
          </p:nvSpPr>
          <p:spPr bwMode="auto">
            <a:xfrm>
              <a:off x="8552963" y="4764506"/>
              <a:ext cx="4514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prstClr val="black"/>
                  </a:solidFill>
                  <a:latin typeface="Symbol"/>
                  <a:ea typeface="Symbol"/>
                  <a:cs typeface="Symbol"/>
                </a:rPr>
                <a:t>n</a:t>
              </a:r>
              <a:r>
                <a:rPr lang="en-US" sz="1350" baseline="-25000">
                  <a:solidFill>
                    <a:prstClr val="black"/>
                  </a:solidFill>
                </a:rPr>
                <a:t>3</a:t>
              </a:r>
              <a:endParaRPr/>
            </a:p>
          </p:txBody>
        </p:sp>
      </p:grpSp>
      <p:sp>
        <p:nvSpPr>
          <p:cNvPr id="9" name="Textfeld 8"/>
          <p:cNvSpPr txBox="1"/>
          <p:nvPr/>
        </p:nvSpPr>
        <p:spPr bwMode="auto">
          <a:xfrm>
            <a:off x="1351705" y="2640961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>
                <a:solidFill>
                  <a:srgbClr val="FF7F0F"/>
                </a:solidFill>
              </a:rPr>
              <a:t>IO</a:t>
            </a:r>
            <a:endParaRPr/>
          </a:p>
        </p:txBody>
      </p:sp>
      <p:sp>
        <p:nvSpPr>
          <p:cNvPr id="10" name="Textfeld 9"/>
          <p:cNvSpPr txBox="1"/>
          <p:nvPr/>
        </p:nvSpPr>
        <p:spPr bwMode="auto">
          <a:xfrm>
            <a:off x="1333315" y="3426046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>
                <a:solidFill>
                  <a:srgbClr val="1D77B4"/>
                </a:solidFill>
              </a:rPr>
              <a:t>NO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4685728" y="1188000"/>
            <a:ext cx="4058222" cy="336589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sz="1500" b="1">
                <a:solidFill>
                  <a:srgbClr val="BFC000"/>
                </a:solidFill>
              </a:rPr>
              <a:t>Differential measurement</a:t>
            </a:r>
            <a:r>
              <a:rPr lang="en-US" sz="1500">
                <a:solidFill>
                  <a:srgbClr val="BFC000"/>
                </a:solidFill>
              </a:rPr>
              <a:t> </a:t>
            </a:r>
            <a:r>
              <a:rPr lang="en-US" sz="1500" b="1">
                <a:solidFill>
                  <a:srgbClr val="BFC000"/>
                </a:solidFill>
              </a:rPr>
              <a:t>(FWHM &lt; 1 eV)</a:t>
            </a:r>
            <a:endParaRPr/>
          </a:p>
          <a:p>
            <a:pPr lvl="1">
              <a:buFont typeface="Wingdings"/>
              <a:buChar char="ü"/>
              <a:defRPr/>
            </a:pPr>
            <a:r>
              <a:rPr lang="en-US" sz="1500"/>
              <a:t>Better use of statistics</a:t>
            </a:r>
            <a:endParaRPr/>
          </a:p>
          <a:p>
            <a:pPr lvl="1">
              <a:buFont typeface="Wingdings"/>
              <a:buChar char="ü"/>
              <a:defRPr/>
            </a:pPr>
            <a:r>
              <a:rPr lang="en-US" sz="1500"/>
              <a:t>Lower background</a:t>
            </a:r>
            <a:endParaRPr/>
          </a:p>
          <a:p>
            <a:pPr>
              <a:buFont typeface="Arial"/>
              <a:buChar char="•"/>
              <a:defRPr/>
            </a:pPr>
            <a:endParaRPr lang="en-US" sz="1500" b="1">
              <a:solidFill>
                <a:srgbClr val="BF00C0"/>
              </a:solidFill>
            </a:endParaRPr>
          </a:p>
          <a:p>
            <a:pPr>
              <a:buFont typeface="Arial"/>
              <a:buChar char="•"/>
              <a:defRPr/>
            </a:pPr>
            <a:endParaRPr lang="en-US" sz="1500" b="1">
              <a:solidFill>
                <a:srgbClr val="BF00C0"/>
              </a:solidFill>
            </a:endParaRPr>
          </a:p>
          <a:p>
            <a:pPr>
              <a:buFont typeface="Arial"/>
              <a:buChar char="•"/>
              <a:defRPr/>
            </a:pPr>
            <a:r>
              <a:rPr lang="en-US" sz="1500" b="1">
                <a:solidFill>
                  <a:srgbClr val="BF00C0"/>
                </a:solidFill>
              </a:rPr>
              <a:t>Atomic tritium</a:t>
            </a:r>
            <a:endParaRPr/>
          </a:p>
          <a:p>
            <a:pPr lvl="1">
              <a:buFont typeface="Wingdings"/>
              <a:buChar char="ü"/>
              <a:defRPr/>
            </a:pPr>
            <a:r>
              <a:rPr lang="en-US" sz="1500"/>
              <a:t>Avoid broadening (~ 1 eV)</a:t>
            </a:r>
            <a:endParaRPr/>
          </a:p>
          <a:p>
            <a:pPr lvl="1">
              <a:buFont typeface="Wingdings"/>
              <a:buChar char="ü"/>
              <a:defRPr/>
            </a:pPr>
            <a:r>
              <a:rPr lang="en-US" sz="1500"/>
              <a:t>Avoid limiting systematics of T</a:t>
            </a:r>
            <a:r>
              <a:rPr lang="en-US" sz="1500" baseline="-25000"/>
              <a:t>2</a:t>
            </a:r>
            <a:endParaRPr/>
          </a:p>
          <a:p>
            <a:pPr>
              <a:buFont typeface="Arial"/>
              <a:buChar char="•"/>
              <a:defRPr/>
            </a:pPr>
            <a:endParaRPr lang="en-US" sz="150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D5743-ABCF-7C4C-A116-7F1F0DC4C1B2}" type="slidenum">
              <a:rPr lang="de-DE"/>
              <a:t>25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Going</a:t>
            </a:r>
            <a:r>
              <a:rPr lang="de-DE"/>
              <a:t> </a:t>
            </a:r>
            <a:r>
              <a:rPr lang="de-DE"/>
              <a:t>beyond</a:t>
            </a:r>
            <a:r>
              <a:rPr lang="de-DE"/>
              <a:t> KATRIN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3680" y="1268811"/>
            <a:ext cx="4205882" cy="336470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 bwMode="auto">
          <a:xfrm rot="1204898">
            <a:off x="1448925" y="2039910"/>
            <a:ext cx="225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rgbClr val="02BFBF"/>
                </a:solidFill>
              </a:rPr>
              <a:t>T</a:t>
            </a:r>
            <a:r>
              <a:rPr lang="de-DE" sz="1200" baseline="-25000">
                <a:solidFill>
                  <a:srgbClr val="02BFBF"/>
                </a:solidFill>
              </a:rPr>
              <a:t>2</a:t>
            </a:r>
            <a:r>
              <a:rPr lang="de-DE" sz="1200">
                <a:solidFill>
                  <a:srgbClr val="02BFBF"/>
                </a:solidFill>
              </a:rPr>
              <a:t>, integral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E = 1 eV,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 = 0.01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de-DE" sz="1200">
                <a:solidFill>
                  <a:srgbClr val="02BFBF"/>
                </a:solidFill>
              </a:rPr>
              <a:t> </a:t>
            </a:r>
            <a:endParaRPr/>
          </a:p>
        </p:txBody>
      </p:sp>
      <p:sp>
        <p:nvSpPr>
          <p:cNvPr id="11" name="Textfeld 10"/>
          <p:cNvSpPr txBox="1"/>
          <p:nvPr/>
        </p:nvSpPr>
        <p:spPr bwMode="auto">
          <a:xfrm rot="1039322">
            <a:off x="1408014" y="2589678"/>
            <a:ext cx="287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rgbClr val="BFC000"/>
                </a:solidFill>
              </a:rPr>
              <a:t>T</a:t>
            </a:r>
            <a:r>
              <a:rPr lang="de-DE" sz="1200" baseline="-25000">
                <a:solidFill>
                  <a:srgbClr val="BFC000"/>
                </a:solidFill>
              </a:rPr>
              <a:t>2</a:t>
            </a:r>
            <a:r>
              <a:rPr lang="de-DE" sz="1200">
                <a:solidFill>
                  <a:srgbClr val="BFC000"/>
                </a:solidFill>
              </a:rPr>
              <a:t>, differential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(FWHM = 0.2 eV,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 = 10</a:t>
            </a:r>
            <a:r>
              <a:rPr lang="de-DE" sz="850" baseline="3000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/eV)</a:t>
            </a:r>
            <a:r>
              <a:rPr lang="de-DE" sz="1200">
                <a:solidFill>
                  <a:srgbClr val="BFC000"/>
                </a:solidFill>
              </a:rPr>
              <a:t> </a:t>
            </a:r>
            <a:endParaRPr/>
          </a:p>
        </p:txBody>
      </p:sp>
      <p:sp>
        <p:nvSpPr>
          <p:cNvPr id="12" name="Textfeld 11"/>
          <p:cNvSpPr txBox="1"/>
          <p:nvPr/>
        </p:nvSpPr>
        <p:spPr bwMode="auto">
          <a:xfrm rot="1046781">
            <a:off x="1385438" y="3133251"/>
            <a:ext cx="3153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rgbClr val="BF00C0"/>
                </a:solidFill>
              </a:rPr>
              <a:t>T-atom, differential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(FWHM = 0.2 eV,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bg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 = 10</a:t>
            </a:r>
            <a:r>
              <a:rPr lang="de-DE" sz="850" baseline="3000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cps</a:t>
            </a:r>
            <a:r>
              <a:rPr lang="de-DE" sz="850">
                <a:solidFill>
                  <a:schemeClr val="tx1">
                    <a:lumMod val="50000"/>
                    <a:lumOff val="50000"/>
                  </a:schemeClr>
                </a:solidFill>
              </a:rPr>
              <a:t>/eV)</a:t>
            </a:r>
            <a:endParaRPr lang="de-DE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795058" y="2568425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900"/>
              <a:t>IO</a:t>
            </a:r>
            <a:endParaRPr/>
          </a:p>
        </p:txBody>
      </p:sp>
      <p:sp>
        <p:nvSpPr>
          <p:cNvPr id="14" name="Textfeld 13"/>
          <p:cNvSpPr txBox="1"/>
          <p:nvPr/>
        </p:nvSpPr>
        <p:spPr bwMode="auto">
          <a:xfrm>
            <a:off x="802490" y="3309732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900"/>
              <a:t>NO</a:t>
            </a:r>
            <a:endParaRPr/>
          </a:p>
        </p:txBody>
      </p:sp>
      <p:sp>
        <p:nvSpPr>
          <p:cNvPr id="15" name="Textfeld 14"/>
          <p:cNvSpPr txBox="1"/>
          <p:nvPr/>
        </p:nvSpPr>
        <p:spPr bwMode="auto">
          <a:xfrm rot="16199999">
            <a:off x="1131841" y="3641406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900">
                <a:solidFill>
                  <a:schemeClr val="tx1">
                    <a:lumMod val="50000"/>
                    <a:lumOff val="50000"/>
                  </a:schemeClr>
                </a:solidFill>
              </a:rPr>
              <a:t>KATRIN source</a:t>
            </a:r>
            <a:endParaRPr/>
          </a:p>
        </p:txBody>
      </p:sp>
      <p:sp>
        <p:nvSpPr>
          <p:cNvPr id="18" name="Textfeld 17"/>
          <p:cNvSpPr txBox="1"/>
          <p:nvPr/>
        </p:nvSpPr>
        <p:spPr bwMode="auto">
          <a:xfrm>
            <a:off x="3400483" y="1404992"/>
            <a:ext cx="95090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Stat</a:t>
            </a: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only</a:t>
            </a:r>
            <a:endParaRPr lang="de-DE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defRPr/>
            </a:pP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10 eV </a:t>
            </a: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region</a:t>
            </a:r>
            <a:endParaRPr lang="de-DE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defRPr/>
            </a:pP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1000 </a:t>
            </a:r>
            <a:r>
              <a:rPr lang="de-DE" sz="1050">
                <a:solidFill>
                  <a:schemeClr val="tx1">
                    <a:lumMod val="50000"/>
                    <a:lumOff val="50000"/>
                  </a:schemeClr>
                </a:solidFill>
              </a:rPr>
              <a:t>days</a:t>
            </a:r>
            <a:endParaRPr lang="de-DE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802490" y="1383003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/>
              <a:t>Preliminary</a:t>
            </a:r>
            <a:endParaRPr lang="de-DE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Improved</a:t>
            </a:r>
            <a:r>
              <a:rPr lang="de-DE"/>
              <a:t> </a:t>
            </a:r>
            <a:r>
              <a:rPr lang="de-DE"/>
              <a:t>measurement</a:t>
            </a:r>
            <a:r>
              <a:rPr lang="de-DE"/>
              <a:t> </a:t>
            </a:r>
            <a:r>
              <a:rPr lang="de-DE"/>
              <a:t>principle</a:t>
            </a:r>
            <a:endParaRPr lang="de-DE"/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30866" y="879092"/>
            <a:ext cx="3305399" cy="145690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40958" y="2352744"/>
            <a:ext cx="3300842" cy="255032"/>
          </a:xfrm>
          <a:prstGeom prst="rect">
            <a:avLst/>
          </a:prstGeom>
        </p:spPr>
      </p:pic>
      <p:cxnSp>
        <p:nvCxnSpPr>
          <p:cNvPr id="42" name="Gerade Verbindung mit Pfeil 41"/>
          <p:cNvCxnSpPr>
            <a:cxnSpLocks/>
          </p:cNvCxnSpPr>
          <p:nvPr/>
        </p:nvCxnSpPr>
        <p:spPr bwMode="auto">
          <a:xfrm>
            <a:off x="4076297" y="1110606"/>
            <a:ext cx="0" cy="496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 bwMode="auto">
          <a:xfrm>
            <a:off x="3719835" y="870916"/>
            <a:ext cx="15408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>
                <a:solidFill>
                  <a:schemeClr val="accent1"/>
                </a:solidFill>
              </a:rPr>
              <a:t>Retarding</a:t>
            </a:r>
            <a:r>
              <a:rPr lang="de-DE" sz="1350">
                <a:solidFill>
                  <a:schemeClr val="accent1"/>
                </a:solidFill>
              </a:rPr>
              <a:t> </a:t>
            </a:r>
            <a:r>
              <a:rPr lang="de-DE" sz="1350">
                <a:solidFill>
                  <a:schemeClr val="accent1"/>
                </a:solidFill>
              </a:rPr>
              <a:t>voltage</a:t>
            </a:r>
            <a:br>
              <a:rPr lang="de-DE" sz="1350">
                <a:solidFill>
                  <a:schemeClr val="accent1"/>
                </a:solidFill>
              </a:rPr>
            </a:br>
            <a:r>
              <a:rPr lang="de-DE" sz="1350">
                <a:solidFill>
                  <a:schemeClr val="accent1"/>
                </a:solidFill>
              </a:rPr>
              <a:t>        (</a:t>
            </a:r>
            <a:r>
              <a:rPr lang="de-DE" sz="1350">
                <a:solidFill>
                  <a:schemeClr val="accent1"/>
                </a:solidFill>
              </a:rPr>
              <a:t>scanned</a:t>
            </a:r>
            <a:r>
              <a:rPr lang="de-DE" sz="1350">
                <a:solidFill>
                  <a:schemeClr val="accent1"/>
                </a:solidFill>
              </a:rPr>
              <a:t>!)</a:t>
            </a:r>
            <a:endParaRPr/>
          </a:p>
        </p:txBody>
      </p:sp>
      <p:sp>
        <p:nvSpPr>
          <p:cNvPr id="44" name="Textfeld 43"/>
          <p:cNvSpPr txBox="1"/>
          <p:nvPr/>
        </p:nvSpPr>
        <p:spPr bwMode="auto">
          <a:xfrm>
            <a:off x="371068" y="1048721"/>
            <a:ext cx="454811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350" b="1"/>
              <a:t>Integral </a:t>
            </a:r>
            <a:r>
              <a:rPr lang="de-DE" sz="1350" b="1"/>
              <a:t>measurement</a:t>
            </a:r>
            <a:r>
              <a:rPr lang="de-DE" sz="1350" b="1"/>
              <a:t> </a:t>
            </a:r>
            <a:br>
              <a:rPr lang="de-DE" sz="1350" b="1"/>
            </a:br>
            <a:r>
              <a:rPr lang="de-DE" sz="1350" b="1"/>
              <a:t>(high pass </a:t>
            </a:r>
            <a:r>
              <a:rPr lang="de-DE" sz="1350" b="1"/>
              <a:t>filter</a:t>
            </a:r>
            <a:r>
              <a:rPr lang="de-DE" sz="1350" b="1"/>
              <a:t>)</a:t>
            </a:r>
            <a:endParaRPr/>
          </a:p>
          <a:p>
            <a:pPr marL="214313" indent="-214313">
              <a:buFontTx/>
              <a:buChar char="-"/>
              <a:defRPr/>
            </a:pPr>
            <a:r>
              <a:rPr lang="de-DE" sz="1350"/>
              <a:t>Energy </a:t>
            </a:r>
            <a:r>
              <a:rPr lang="de-DE" sz="1350"/>
              <a:t>resolution</a:t>
            </a:r>
            <a:r>
              <a:rPr lang="de-DE" sz="1350"/>
              <a:t> </a:t>
            </a:r>
            <a:br>
              <a:rPr lang="de-DE" sz="1350"/>
            </a:br>
            <a:r>
              <a:rPr lang="de-DE" sz="1350"/>
              <a:t>determined</a:t>
            </a:r>
            <a:r>
              <a:rPr lang="de-DE" sz="1350"/>
              <a:t> </a:t>
            </a:r>
            <a:r>
              <a:rPr lang="de-DE" sz="1350"/>
              <a:t>by</a:t>
            </a:r>
            <a:r>
              <a:rPr lang="de-DE" sz="1350"/>
              <a:t> </a:t>
            </a:r>
            <a:r>
              <a:rPr lang="de-DE" sz="1350"/>
              <a:t>filter</a:t>
            </a:r>
            <a:endParaRPr lang="de-DE" sz="1350"/>
          </a:p>
          <a:p>
            <a:pPr marL="214313" indent="-214313">
              <a:buFontTx/>
              <a:buChar char="-"/>
              <a:defRPr/>
            </a:pPr>
            <a:r>
              <a:rPr lang="de-DE" sz="1350"/>
              <a:t>Detector</a:t>
            </a:r>
            <a:r>
              <a:rPr lang="de-DE" sz="1350"/>
              <a:t> „</a:t>
            </a:r>
            <a:r>
              <a:rPr lang="de-DE" sz="1350"/>
              <a:t>only</a:t>
            </a:r>
            <a:r>
              <a:rPr lang="de-DE" sz="1350"/>
              <a:t>“ </a:t>
            </a:r>
            <a:r>
              <a:rPr lang="de-DE" sz="1350"/>
              <a:t>counts</a:t>
            </a:r>
            <a:endParaRPr lang="de-DE" sz="1350"/>
          </a:p>
          <a:p>
            <a:pPr marL="214313" indent="-214313">
              <a:buFontTx/>
              <a:buChar char="-"/>
              <a:defRPr/>
            </a:pPr>
            <a:r>
              <a:rPr lang="de-DE" sz="1350"/>
              <a:t>Reduced</a:t>
            </a:r>
            <a:r>
              <a:rPr lang="de-DE" sz="1350"/>
              <a:t> </a:t>
            </a:r>
            <a:r>
              <a:rPr lang="de-DE" sz="1350"/>
              <a:t>statistics</a:t>
            </a:r>
            <a:endParaRPr lang="de-DE" sz="1350"/>
          </a:p>
          <a:p>
            <a:pPr>
              <a:defRPr/>
            </a:pPr>
            <a:endParaRPr lang="de-DE" sz="1350"/>
          </a:p>
        </p:txBody>
      </p:sp>
      <p:sp>
        <p:nvSpPr>
          <p:cNvPr id="45" name="Textfeld 44"/>
          <p:cNvSpPr txBox="1"/>
          <p:nvPr/>
        </p:nvSpPr>
        <p:spPr bwMode="auto">
          <a:xfrm>
            <a:off x="360341" y="3306058"/>
            <a:ext cx="261281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350" b="1"/>
              <a:t>Differential </a:t>
            </a:r>
            <a:r>
              <a:rPr lang="de-DE" sz="1350" b="1"/>
              <a:t>measurement</a:t>
            </a:r>
            <a:r>
              <a:rPr lang="de-DE" sz="1350" b="1"/>
              <a:t> </a:t>
            </a:r>
            <a:endParaRPr/>
          </a:p>
          <a:p>
            <a:pPr marL="214313" indent="-214313">
              <a:buFontTx/>
              <a:buChar char="-"/>
              <a:defRPr/>
            </a:pPr>
            <a:r>
              <a:rPr lang="de-DE" sz="1350"/>
              <a:t>Energy </a:t>
            </a:r>
            <a:r>
              <a:rPr lang="de-DE" sz="1350"/>
              <a:t>resolution</a:t>
            </a:r>
            <a:r>
              <a:rPr lang="de-DE" sz="1350"/>
              <a:t> </a:t>
            </a:r>
            <a:r>
              <a:rPr lang="de-DE" sz="1350"/>
              <a:t>determined</a:t>
            </a:r>
            <a:r>
              <a:rPr lang="de-DE" sz="1350"/>
              <a:t> </a:t>
            </a:r>
            <a:r>
              <a:rPr lang="de-DE" sz="1350"/>
              <a:t>by</a:t>
            </a:r>
            <a:r>
              <a:rPr lang="de-DE" sz="1350"/>
              <a:t> </a:t>
            </a:r>
            <a:r>
              <a:rPr lang="de-DE" sz="1350"/>
              <a:t>detector</a:t>
            </a:r>
            <a:r>
              <a:rPr lang="de-DE" sz="1350"/>
              <a:t> </a:t>
            </a:r>
            <a:r>
              <a:rPr lang="de-DE" sz="1350"/>
              <a:t>or</a:t>
            </a:r>
            <a:r>
              <a:rPr lang="de-DE" sz="1350"/>
              <a:t> time of </a:t>
            </a:r>
            <a:r>
              <a:rPr lang="de-DE" sz="1350"/>
              <a:t>flight</a:t>
            </a:r>
            <a:r>
              <a:rPr lang="de-DE" sz="1350"/>
              <a:t> </a:t>
            </a:r>
            <a:endParaRPr/>
          </a:p>
          <a:p>
            <a:pPr>
              <a:defRPr/>
            </a:pPr>
            <a:endParaRPr lang="de-DE" sz="135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94867" y="2821849"/>
            <a:ext cx="2754266" cy="1895793"/>
          </a:xfrm>
          <a:prstGeom prst="rect">
            <a:avLst/>
          </a:prstGeom>
        </p:spPr>
      </p:pic>
      <p:cxnSp>
        <p:nvCxnSpPr>
          <p:cNvPr id="50" name="Gerade Verbindung mit Pfeil 49"/>
          <p:cNvCxnSpPr>
            <a:cxnSpLocks/>
          </p:cNvCxnSpPr>
          <p:nvPr/>
        </p:nvCxnSpPr>
        <p:spPr bwMode="auto">
          <a:xfrm>
            <a:off x="5063021" y="3428619"/>
            <a:ext cx="0" cy="496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>
            <a:cxnSpLocks/>
          </p:cNvCxnSpPr>
          <p:nvPr/>
        </p:nvCxnSpPr>
        <p:spPr bwMode="auto">
          <a:xfrm>
            <a:off x="4955009" y="2969913"/>
            <a:ext cx="0" cy="1310099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 bwMode="auto">
          <a:xfrm rot="16199999">
            <a:off x="4510469" y="3289105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900"/>
              <a:t>threshold</a:t>
            </a:r>
            <a:endParaRPr lang="de-DE" sz="900"/>
          </a:p>
        </p:txBody>
      </p:sp>
      <p:cxnSp>
        <p:nvCxnSpPr>
          <p:cNvPr id="55" name="Gerade Verbindung mit Pfeil 54"/>
          <p:cNvCxnSpPr>
            <a:cxnSpLocks/>
          </p:cNvCxnSpPr>
          <p:nvPr/>
        </p:nvCxnSpPr>
        <p:spPr bwMode="auto">
          <a:xfrm>
            <a:off x="5177321" y="3542919"/>
            <a:ext cx="0" cy="496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>
            <a:cxnSpLocks/>
          </p:cNvCxnSpPr>
          <p:nvPr/>
        </p:nvCxnSpPr>
        <p:spPr bwMode="auto">
          <a:xfrm>
            <a:off x="5291621" y="3657219"/>
            <a:ext cx="0" cy="496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>
            <a:cxnSpLocks/>
          </p:cNvCxnSpPr>
          <p:nvPr/>
        </p:nvCxnSpPr>
        <p:spPr bwMode="auto">
          <a:xfrm>
            <a:off x="5441063" y="3710016"/>
            <a:ext cx="0" cy="496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 bwMode="auto">
          <a:xfrm>
            <a:off x="5513006" y="2919775"/>
            <a:ext cx="1136850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350">
                <a:solidFill>
                  <a:schemeClr val="accent1"/>
                </a:solidFill>
              </a:rPr>
              <a:t>All </a:t>
            </a:r>
            <a:r>
              <a:rPr lang="de-DE" sz="1350">
                <a:solidFill>
                  <a:schemeClr val="accent1"/>
                </a:solidFill>
              </a:rPr>
              <a:t>energies</a:t>
            </a:r>
            <a:r>
              <a:rPr lang="de-DE" sz="1350">
                <a:solidFill>
                  <a:schemeClr val="accent1"/>
                </a:solidFill>
              </a:rPr>
              <a:t> </a:t>
            </a:r>
            <a:br>
              <a:rPr lang="de-DE" sz="1350">
                <a:solidFill>
                  <a:schemeClr val="accent1"/>
                </a:solidFill>
              </a:rPr>
            </a:br>
            <a:r>
              <a:rPr lang="de-DE" sz="1350">
                <a:solidFill>
                  <a:schemeClr val="accent1"/>
                </a:solidFill>
              </a:rPr>
              <a:t>at </a:t>
            </a:r>
            <a:r>
              <a:rPr lang="de-DE" sz="1350">
                <a:solidFill>
                  <a:schemeClr val="accent1"/>
                </a:solidFill>
              </a:rPr>
              <a:t>onces</a:t>
            </a:r>
            <a:endParaRPr lang="de-DE" sz="1350">
              <a:solidFill>
                <a:schemeClr val="accent1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3732026" y="2826842"/>
            <a:ext cx="1034257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750">
                <a:solidFill>
                  <a:schemeClr val="bg1">
                    <a:lumMod val="50000"/>
                  </a:schemeClr>
                </a:solidFill>
              </a:rPr>
              <a:t>arXiv:1806.00369v2</a:t>
            </a:r>
            <a:endParaRPr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04753" y="2904974"/>
            <a:ext cx="2526662" cy="1894996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03690" y="862571"/>
            <a:ext cx="2527725" cy="1895794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 bwMode="auto">
          <a:xfrm>
            <a:off x="3830590" y="4769131"/>
            <a:ext cx="192322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More </a:t>
            </a:r>
            <a:r>
              <a:rPr lang="de-DE"/>
              <a:t>signal</a:t>
            </a:r>
            <a:r>
              <a:rPr lang="de-DE"/>
              <a:t> </a:t>
            </a:r>
            <a:endParaRPr/>
          </a:p>
        </p:txBody>
      </p:sp>
      <p:sp>
        <p:nvSpPr>
          <p:cNvPr id="46" name="Textfeld 45"/>
          <p:cNvSpPr txBox="1"/>
          <p:nvPr/>
        </p:nvSpPr>
        <p:spPr bwMode="auto">
          <a:xfrm>
            <a:off x="6905941" y="4773098"/>
            <a:ext cx="1923222" cy="369332"/>
          </a:xfrm>
          <a:prstGeom prst="rect">
            <a:avLst/>
          </a:prstGeom>
          <a:solidFill>
            <a:srgbClr val="00968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Less</a:t>
            </a:r>
            <a:r>
              <a:rPr lang="de-DE"/>
              <a:t> </a:t>
            </a:r>
            <a:r>
              <a:rPr lang="de-DE"/>
              <a:t>background</a:t>
            </a:r>
            <a:endParaRPr lang="de-DE"/>
          </a:p>
        </p:txBody>
      </p:sp>
      <p:sp>
        <p:nvSpPr>
          <p:cNvPr id="47" name="Datumsplatzhalter 46"/>
          <p:cNvSpPr>
            <a:spLocks noGrp="1"/>
          </p:cNvSpPr>
          <p:nvPr>
            <p:ph type="dt" sz="half" idx="10"/>
          </p:nvPr>
        </p:nvSpPr>
        <p:spPr bwMode="auto">
          <a:xfrm>
            <a:off x="836313" y="6331399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609493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KATRIN and TLK </a:t>
            </a:r>
            <a:r>
              <a:rPr lang="de-DE"/>
              <a:t>as</a:t>
            </a:r>
            <a:r>
              <a:rPr lang="de-DE"/>
              <a:t> ideal R&amp;D </a:t>
            </a:r>
            <a:r>
              <a:rPr lang="de-DE"/>
              <a:t>facilities</a:t>
            </a:r>
            <a:endParaRPr lang="de-DE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2000" y="2102328"/>
            <a:ext cx="7560000" cy="2027716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 bwMode="auto">
          <a:xfrm>
            <a:off x="1564828" y="3743473"/>
            <a:ext cx="2323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 b="1"/>
              <a:t>Atomic</a:t>
            </a:r>
            <a:r>
              <a:rPr lang="de-DE" sz="2400" b="1"/>
              <a:t> source</a:t>
            </a:r>
            <a:br>
              <a:rPr lang="de-DE" sz="2400" b="1"/>
            </a:br>
            <a:r>
              <a:rPr lang="de-DE" sz="2400" b="1"/>
              <a:t>technology</a:t>
            </a:r>
            <a:endParaRPr lang="de-DE" sz="2400" b="1"/>
          </a:p>
        </p:txBody>
      </p:sp>
      <p:sp>
        <p:nvSpPr>
          <p:cNvPr id="38" name="Textfeld 37"/>
          <p:cNvSpPr txBox="1"/>
          <p:nvPr/>
        </p:nvSpPr>
        <p:spPr bwMode="auto">
          <a:xfrm>
            <a:off x="6152320" y="1132024"/>
            <a:ext cx="283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 b="1"/>
              <a:t>Quantum </a:t>
            </a:r>
            <a:r>
              <a:rPr lang="de-DE" sz="2400" b="1"/>
              <a:t>detector</a:t>
            </a:r>
            <a:br>
              <a:rPr lang="de-DE" sz="2400" b="1"/>
            </a:br>
            <a:r>
              <a:rPr lang="de-DE" sz="2400" b="1"/>
              <a:t>technology</a:t>
            </a:r>
            <a:endParaRPr lang="de-DE" sz="2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14329" y="3690323"/>
            <a:ext cx="1854498" cy="1025031"/>
          </a:xfrm>
          <a:prstGeom prst="rect">
            <a:avLst/>
          </a:prstGeom>
          <a:noFill/>
        </p:spPr>
      </p:pic>
      <p:sp>
        <p:nvSpPr>
          <p:cNvPr id="40" name="Textfeld 39"/>
          <p:cNvSpPr txBox="1"/>
          <p:nvPr/>
        </p:nvSpPr>
        <p:spPr bwMode="auto">
          <a:xfrm>
            <a:off x="4977264" y="4100318"/>
            <a:ext cx="1507785" cy="5355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µm-size </a:t>
            </a:r>
            <a:br>
              <a:rPr lang="de-DE" sz="1400"/>
            </a:br>
            <a:r>
              <a:rPr lang="de-DE" sz="1400"/>
              <a:t>calorimeters</a:t>
            </a:r>
            <a:endParaRPr lang="de-DE" sz="1400"/>
          </a:p>
        </p:txBody>
      </p:sp>
      <p:sp>
        <p:nvSpPr>
          <p:cNvPr id="42" name="Textfeld 41"/>
          <p:cNvSpPr txBox="1"/>
          <p:nvPr/>
        </p:nvSpPr>
        <p:spPr bwMode="auto">
          <a:xfrm>
            <a:off x="7679017" y="2181959"/>
            <a:ext cx="1688411" cy="7571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eV </a:t>
            </a:r>
            <a:r>
              <a:rPr lang="de-DE" sz="1400"/>
              <a:t>resolution</a:t>
            </a:r>
            <a:br>
              <a:rPr lang="de-DE" sz="1400"/>
            </a:br>
            <a:r>
              <a:rPr lang="de-DE" sz="1400"/>
              <a:t>for </a:t>
            </a:r>
            <a:r>
              <a:rPr lang="de-DE" sz="1400" b="1"/>
              <a:t>differential</a:t>
            </a:r>
            <a:r>
              <a:rPr lang="de-DE" sz="1400"/>
              <a:t> </a:t>
            </a:r>
            <a:br>
              <a:rPr lang="de-DE" sz="1400"/>
            </a:br>
            <a:r>
              <a:rPr lang="de-DE" sz="1400"/>
              <a:t>detection</a:t>
            </a:r>
            <a:endParaRPr lang="de-DE" sz="1400"/>
          </a:p>
        </p:txBody>
      </p:sp>
      <p:pic>
        <p:nvPicPr>
          <p:cNvPr id="2" name="Picture 3" descr="C:\SchlösserM\Documents\Talks\Eigene Vorträge\Junge Talente\Graphik\molecularer-zerfall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57250" y="1720477"/>
            <a:ext cx="3035426" cy="4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Left-Right Arrow 18"/>
          <p:cNvSpPr/>
          <p:nvPr/>
        </p:nvSpPr>
        <p:spPr bwMode="auto">
          <a:xfrm rot="18795070">
            <a:off x="1405651" y="2056193"/>
            <a:ext cx="435657" cy="324510"/>
          </a:xfrm>
          <a:prstGeom prst="leftRightArrow">
            <a:avLst>
              <a:gd name="adj1" fmla="val 17597"/>
              <a:gd name="adj2" fmla="val 3261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3" name="Curved Down Arrow 19"/>
          <p:cNvSpPr/>
          <p:nvPr/>
        </p:nvSpPr>
        <p:spPr bwMode="auto">
          <a:xfrm>
            <a:off x="1161473" y="1545771"/>
            <a:ext cx="545567" cy="30008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942658" y="4125468"/>
            <a:ext cx="367017" cy="36701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54" name="Rechteck 53"/>
          <p:cNvSpPr/>
          <p:nvPr/>
        </p:nvSpPr>
        <p:spPr bwMode="auto">
          <a:xfrm rot="21381596">
            <a:off x="877848" y="3404406"/>
            <a:ext cx="3534458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7" name="Pfeil: nach rechts 46"/>
          <p:cNvSpPr/>
          <p:nvPr/>
        </p:nvSpPr>
        <p:spPr bwMode="auto">
          <a:xfrm rot="4248853">
            <a:off x="-248975" y="3072587"/>
            <a:ext cx="1822853" cy="1918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63898" y="1395383"/>
            <a:ext cx="1048004" cy="1186398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 bwMode="auto">
          <a:xfrm>
            <a:off x="7380312" y="3328679"/>
            <a:ext cx="1763687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0" name="Textfeld 49"/>
          <p:cNvSpPr txBox="1"/>
          <p:nvPr/>
        </p:nvSpPr>
        <p:spPr bwMode="auto">
          <a:xfrm>
            <a:off x="157251" y="1144710"/>
            <a:ext cx="4054443" cy="3139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Molecular</a:t>
            </a:r>
            <a:r>
              <a:rPr lang="de-DE" sz="1400"/>
              <a:t> </a:t>
            </a:r>
            <a:r>
              <a:rPr lang="de-DE" sz="1400"/>
              <a:t>effects</a:t>
            </a:r>
            <a:r>
              <a:rPr lang="de-DE" sz="1400"/>
              <a:t> </a:t>
            </a:r>
            <a:r>
              <a:rPr lang="de-DE" sz="1400"/>
              <a:t> </a:t>
            </a:r>
            <a:r>
              <a:rPr lang="de-DE" sz="1400"/>
              <a:t>spectral</a:t>
            </a:r>
            <a:r>
              <a:rPr lang="de-DE" sz="1400"/>
              <a:t> </a:t>
            </a:r>
            <a:r>
              <a:rPr lang="de-DE" sz="1400"/>
              <a:t>broadening</a:t>
            </a:r>
            <a:endParaRPr lang="de-DE" sz="1400"/>
          </a:p>
        </p:txBody>
      </p:sp>
      <p:sp>
        <p:nvSpPr>
          <p:cNvPr id="51" name="Textfeld 50"/>
          <p:cNvSpPr txBox="1"/>
          <p:nvPr/>
        </p:nvSpPr>
        <p:spPr bwMode="auto">
          <a:xfrm>
            <a:off x="7677919" y="3097484"/>
            <a:ext cx="1461297" cy="7571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 b="1"/>
              <a:t>immune </a:t>
            </a:r>
            <a:r>
              <a:rPr lang="de-DE" sz="1400" b="1"/>
              <a:t>to</a:t>
            </a:r>
            <a:br>
              <a:rPr lang="de-DE" sz="1400"/>
            </a:br>
            <a:r>
              <a:rPr lang="de-DE" sz="1400"/>
              <a:t>Rydberg</a:t>
            </a:r>
            <a:r>
              <a:rPr lang="de-DE" sz="1400"/>
              <a:t>-like </a:t>
            </a:r>
            <a:br>
              <a:rPr lang="de-DE" sz="1400"/>
            </a:br>
            <a:r>
              <a:rPr lang="de-DE" sz="1400" b="1"/>
              <a:t>backgrounds</a:t>
            </a:r>
            <a:endParaRPr lang="de-DE" sz="1400" b="1"/>
          </a:p>
        </p:txBody>
      </p:sp>
      <p:sp>
        <p:nvSpPr>
          <p:cNvPr id="53" name="Rechteck 52"/>
          <p:cNvSpPr/>
          <p:nvPr/>
        </p:nvSpPr>
        <p:spPr bwMode="auto">
          <a:xfrm rot="21381596">
            <a:off x="5011689" y="3536076"/>
            <a:ext cx="1763687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KATRIN and TLK </a:t>
            </a:r>
            <a:r>
              <a:rPr lang="de-DE"/>
              <a:t>as</a:t>
            </a:r>
            <a:r>
              <a:rPr lang="de-DE"/>
              <a:t> ideal R&amp;D </a:t>
            </a:r>
            <a:r>
              <a:rPr lang="de-DE"/>
              <a:t>facilities</a:t>
            </a:r>
            <a:endParaRPr lang="de-DE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2000" y="2102328"/>
            <a:ext cx="7560000" cy="2027716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 bwMode="auto">
          <a:xfrm>
            <a:off x="1564828" y="3743473"/>
            <a:ext cx="2323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 b="1"/>
              <a:t>Atomic</a:t>
            </a:r>
            <a:r>
              <a:rPr lang="de-DE" sz="2400" b="1"/>
              <a:t> source</a:t>
            </a:r>
            <a:br>
              <a:rPr lang="de-DE" sz="2400" b="1"/>
            </a:br>
            <a:r>
              <a:rPr lang="de-DE" sz="2400" b="1"/>
              <a:t>technology</a:t>
            </a:r>
            <a:endParaRPr lang="de-DE" sz="2400" b="1"/>
          </a:p>
        </p:txBody>
      </p:sp>
      <p:sp>
        <p:nvSpPr>
          <p:cNvPr id="38" name="Textfeld 37"/>
          <p:cNvSpPr txBox="1"/>
          <p:nvPr/>
        </p:nvSpPr>
        <p:spPr bwMode="auto">
          <a:xfrm>
            <a:off x="6152320" y="1132024"/>
            <a:ext cx="283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/>
              <a:t>Quantum </a:t>
            </a:r>
            <a:r>
              <a:rPr lang="de-DE"/>
              <a:t>detector</a:t>
            </a:r>
            <a:br>
              <a:rPr lang="de-DE"/>
            </a:br>
            <a:r>
              <a:rPr lang="de-DE"/>
              <a:t>technology</a:t>
            </a:r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14329" y="3690323"/>
            <a:ext cx="1854498" cy="1025031"/>
          </a:xfrm>
          <a:prstGeom prst="rect">
            <a:avLst/>
          </a:prstGeom>
          <a:noFill/>
        </p:spPr>
      </p:pic>
      <p:sp>
        <p:nvSpPr>
          <p:cNvPr id="40" name="Textfeld 39"/>
          <p:cNvSpPr txBox="1"/>
          <p:nvPr/>
        </p:nvSpPr>
        <p:spPr bwMode="auto">
          <a:xfrm>
            <a:off x="4977264" y="4100318"/>
            <a:ext cx="1507785" cy="5355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µm-size </a:t>
            </a:r>
            <a:br>
              <a:rPr lang="de-DE" sz="1400"/>
            </a:br>
            <a:r>
              <a:rPr lang="de-DE" sz="1400"/>
              <a:t>calorimeters</a:t>
            </a:r>
            <a:endParaRPr lang="de-DE" sz="1400"/>
          </a:p>
        </p:txBody>
      </p:sp>
      <p:sp>
        <p:nvSpPr>
          <p:cNvPr id="42" name="Textfeld 41"/>
          <p:cNvSpPr txBox="1"/>
          <p:nvPr/>
        </p:nvSpPr>
        <p:spPr bwMode="auto">
          <a:xfrm>
            <a:off x="7679017" y="2181959"/>
            <a:ext cx="1688411" cy="7571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eV </a:t>
            </a:r>
            <a:r>
              <a:rPr lang="de-DE" sz="1400"/>
              <a:t>resolution</a:t>
            </a:r>
            <a:br>
              <a:rPr lang="de-DE" sz="1400"/>
            </a:br>
            <a:r>
              <a:rPr lang="de-DE" sz="1400"/>
              <a:t>for </a:t>
            </a:r>
            <a:r>
              <a:rPr lang="de-DE" sz="1400" b="1"/>
              <a:t>differential</a:t>
            </a:r>
            <a:r>
              <a:rPr lang="de-DE" sz="1400"/>
              <a:t> </a:t>
            </a:r>
            <a:br>
              <a:rPr lang="de-DE" sz="1400"/>
            </a:br>
            <a:r>
              <a:rPr lang="de-DE" sz="1400"/>
              <a:t>detection</a:t>
            </a:r>
            <a:endParaRPr lang="de-DE" sz="1400"/>
          </a:p>
        </p:txBody>
      </p:sp>
      <p:pic>
        <p:nvPicPr>
          <p:cNvPr id="2" name="Picture 3" descr="C:\SchlösserM\Documents\Talks\Eigene Vorträge\Junge Talente\Graphik\molecularer-zerfall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57250" y="1720477"/>
            <a:ext cx="3035426" cy="4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Left-Right Arrow 18"/>
          <p:cNvSpPr/>
          <p:nvPr/>
        </p:nvSpPr>
        <p:spPr bwMode="auto">
          <a:xfrm rot="18795070">
            <a:off x="1405651" y="2056193"/>
            <a:ext cx="435657" cy="324510"/>
          </a:xfrm>
          <a:prstGeom prst="leftRightArrow">
            <a:avLst>
              <a:gd name="adj1" fmla="val 17597"/>
              <a:gd name="adj2" fmla="val 3261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3" name="Curved Down Arrow 19"/>
          <p:cNvSpPr/>
          <p:nvPr/>
        </p:nvSpPr>
        <p:spPr bwMode="auto">
          <a:xfrm>
            <a:off x="1161473" y="1545771"/>
            <a:ext cx="545567" cy="30008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942658" y="4125468"/>
            <a:ext cx="367017" cy="36701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54" name="Rechteck 53"/>
          <p:cNvSpPr/>
          <p:nvPr/>
        </p:nvSpPr>
        <p:spPr bwMode="auto">
          <a:xfrm rot="21381596">
            <a:off x="877848" y="3404406"/>
            <a:ext cx="3534458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7" name="Pfeil: nach rechts 46"/>
          <p:cNvSpPr/>
          <p:nvPr/>
        </p:nvSpPr>
        <p:spPr bwMode="auto">
          <a:xfrm rot="4248853">
            <a:off x="-248975" y="3072587"/>
            <a:ext cx="1822853" cy="1918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63898" y="1395383"/>
            <a:ext cx="1048004" cy="1186398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 bwMode="auto">
          <a:xfrm>
            <a:off x="7380312" y="3328679"/>
            <a:ext cx="1763687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0" name="Textfeld 49"/>
          <p:cNvSpPr txBox="1"/>
          <p:nvPr/>
        </p:nvSpPr>
        <p:spPr bwMode="auto">
          <a:xfrm>
            <a:off x="157251" y="1144710"/>
            <a:ext cx="4054443" cy="3139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Molecular</a:t>
            </a:r>
            <a:r>
              <a:rPr lang="de-DE" sz="1400"/>
              <a:t> </a:t>
            </a:r>
            <a:r>
              <a:rPr lang="de-DE" sz="1400"/>
              <a:t>effects</a:t>
            </a:r>
            <a:r>
              <a:rPr lang="de-DE" sz="1400"/>
              <a:t> </a:t>
            </a:r>
            <a:r>
              <a:rPr lang="de-DE" sz="1400"/>
              <a:t> </a:t>
            </a:r>
            <a:r>
              <a:rPr lang="de-DE" sz="1400"/>
              <a:t>spectral</a:t>
            </a:r>
            <a:r>
              <a:rPr lang="de-DE" sz="1400"/>
              <a:t> </a:t>
            </a:r>
            <a:r>
              <a:rPr lang="de-DE" sz="1400"/>
              <a:t>broadening</a:t>
            </a:r>
            <a:endParaRPr lang="de-DE" sz="1400"/>
          </a:p>
        </p:txBody>
      </p:sp>
      <p:sp>
        <p:nvSpPr>
          <p:cNvPr id="51" name="Textfeld 50"/>
          <p:cNvSpPr txBox="1"/>
          <p:nvPr/>
        </p:nvSpPr>
        <p:spPr bwMode="auto">
          <a:xfrm>
            <a:off x="7677919" y="3097484"/>
            <a:ext cx="1461297" cy="7571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 b="1"/>
              <a:t>immune </a:t>
            </a:r>
            <a:r>
              <a:rPr lang="de-DE" sz="1400" b="1"/>
              <a:t>to</a:t>
            </a:r>
            <a:br>
              <a:rPr lang="de-DE" sz="1400"/>
            </a:br>
            <a:r>
              <a:rPr lang="de-DE" sz="1400"/>
              <a:t>Rydberg</a:t>
            </a:r>
            <a:r>
              <a:rPr lang="de-DE" sz="1400"/>
              <a:t>-like </a:t>
            </a:r>
            <a:br>
              <a:rPr lang="de-DE" sz="1400"/>
            </a:br>
            <a:r>
              <a:rPr lang="de-DE" sz="1400" b="1"/>
              <a:t>backgrounds</a:t>
            </a:r>
            <a:endParaRPr lang="de-DE" sz="1400" b="1"/>
          </a:p>
        </p:txBody>
      </p:sp>
      <p:sp>
        <p:nvSpPr>
          <p:cNvPr id="53" name="Rechteck 52"/>
          <p:cNvSpPr/>
          <p:nvPr/>
        </p:nvSpPr>
        <p:spPr bwMode="auto">
          <a:xfrm rot="21381596">
            <a:off x="5011689" y="3536076"/>
            <a:ext cx="1763687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>
          <a:xfrm>
            <a:off x="836313" y="6331399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609493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/>
              <a:t>Quantum </a:t>
            </a:r>
            <a:r>
              <a:rPr lang="de-DE"/>
              <a:t>sensors</a:t>
            </a:r>
            <a:r>
              <a:rPr lang="de-DE"/>
              <a:t> </a:t>
            </a:r>
            <a:r>
              <a:rPr lang="de-DE"/>
              <a:t>as</a:t>
            </a:r>
            <a:r>
              <a:rPr lang="de-DE"/>
              <a:t> high </a:t>
            </a:r>
            <a:r>
              <a:rPr lang="de-DE"/>
              <a:t>resolution</a:t>
            </a:r>
            <a:r>
              <a:rPr lang="de-DE"/>
              <a:t> </a:t>
            </a:r>
            <a:br>
              <a:rPr lang="de-DE"/>
            </a:br>
            <a:r>
              <a:rPr lang="de-DE"/>
              <a:t>differential </a:t>
            </a:r>
            <a:r>
              <a:rPr lang="de-DE"/>
              <a:t>detectors</a:t>
            </a: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0408" y="1597783"/>
            <a:ext cx="1558913" cy="88231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3116" y="2687277"/>
            <a:ext cx="2475430" cy="162210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 bwMode="auto">
          <a:xfrm>
            <a:off x="2192970" y="1222999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Thermometer</a:t>
            </a:r>
            <a:endParaRPr/>
          </a:p>
        </p:txBody>
      </p:sp>
      <p:sp>
        <p:nvSpPr>
          <p:cNvPr id="14" name="Textfeld 13"/>
          <p:cNvSpPr txBox="1"/>
          <p:nvPr/>
        </p:nvSpPr>
        <p:spPr bwMode="auto">
          <a:xfrm>
            <a:off x="2192970" y="1574410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Absorber</a:t>
            </a:r>
            <a:endParaRPr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3491262" y="2630977"/>
            <a:ext cx="4110741" cy="1946735"/>
          </a:xfrm>
        </p:spPr>
        <p:txBody>
          <a:bodyPr>
            <a:normAutofit/>
          </a:bodyPr>
          <a:lstStyle/>
          <a:p>
            <a:pPr marL="266684" lvl="1" indent="0">
              <a:buClr>
                <a:srgbClr val="009682"/>
              </a:buClr>
              <a:buNone/>
              <a:defRPr/>
            </a:pPr>
            <a:r>
              <a:rPr lang="de-DE" sz="1400" b="1"/>
              <a:t>e.g. Metallic </a:t>
            </a:r>
            <a:r>
              <a:rPr lang="de-DE" sz="1400" b="1"/>
              <a:t>Magnetic</a:t>
            </a:r>
            <a:r>
              <a:rPr lang="de-DE" sz="1400" b="1"/>
              <a:t> </a:t>
            </a:r>
            <a:r>
              <a:rPr lang="de-DE" sz="1400" b="1"/>
              <a:t>Calorimeters</a:t>
            </a:r>
            <a:r>
              <a:rPr lang="de-DE" sz="1400" b="1"/>
              <a:t> (MMC)</a:t>
            </a:r>
            <a:endParaRPr/>
          </a:p>
          <a:p>
            <a:pPr lvl="1">
              <a:buClr>
                <a:srgbClr val="009682"/>
              </a:buClr>
              <a:defRPr/>
            </a:pPr>
            <a:r>
              <a:rPr lang="de-DE" sz="1400"/>
              <a:t>Temperature-dependence</a:t>
            </a:r>
            <a:r>
              <a:rPr lang="de-DE" sz="1400"/>
              <a:t> in </a:t>
            </a:r>
            <a:br>
              <a:rPr lang="de-DE" sz="1400"/>
            </a:br>
            <a:r>
              <a:rPr lang="de-DE" sz="1400"/>
              <a:t>sensor</a:t>
            </a:r>
            <a:r>
              <a:rPr lang="de-DE" sz="1400"/>
              <a:t> </a:t>
            </a:r>
            <a:r>
              <a:rPr lang="de-DE" sz="1400"/>
              <a:t>magnetization</a:t>
            </a:r>
            <a:r>
              <a:rPr lang="de-DE" sz="1400"/>
              <a:t> </a:t>
            </a:r>
            <a:endParaRPr/>
          </a:p>
          <a:p>
            <a:pPr lvl="1">
              <a:buClr>
                <a:srgbClr val="009682"/>
              </a:buClr>
              <a:defRPr/>
            </a:pPr>
            <a:r>
              <a:rPr lang="de-DE" sz="1400"/>
              <a:t>Read-out </a:t>
            </a:r>
            <a:r>
              <a:rPr lang="de-DE" sz="1400"/>
              <a:t>by</a:t>
            </a:r>
            <a:r>
              <a:rPr lang="de-DE" sz="1400"/>
              <a:t> SQUID</a:t>
            </a:r>
            <a:endParaRPr/>
          </a:p>
          <a:p>
            <a:pPr lvl="1">
              <a:buClr>
                <a:srgbClr val="009682"/>
              </a:buClr>
              <a:defRPr/>
            </a:pPr>
            <a:r>
              <a:rPr lang="de-DE" sz="1400"/>
              <a:t>Energy </a:t>
            </a:r>
            <a:r>
              <a:rPr lang="de-DE" sz="1400"/>
              <a:t>resolution</a:t>
            </a:r>
            <a:r>
              <a:rPr lang="de-DE" sz="1400"/>
              <a:t>: </a:t>
            </a:r>
            <a:br>
              <a:rPr lang="de-DE" sz="1400"/>
            </a:br>
            <a:r>
              <a:rPr lang="de-DE" sz="1400"/>
              <a:t>	- </a:t>
            </a:r>
            <a:r>
              <a:rPr lang="de-DE" sz="1400"/>
              <a:t>Current</a:t>
            </a:r>
            <a:r>
              <a:rPr lang="de-DE" sz="1400"/>
              <a:t>: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sz="1400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m:rPr/>
                        <a:rPr lang="de-DE" sz="14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m:rPr/>
                        <a:rPr lang="de-DE" sz="1400" i="1">
                          <a:latin typeface="Cambria Math"/>
                          <a:ea typeface="Cambria Math"/>
                        </a:rPr>
                        <m:t> ≲ 2 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/>
                          <a:ea typeface="Cambria Math"/>
                        </a:rPr>
                        <m:t>eV</m:t>
                      </m:r>
                    </m:oMath>
                  </m:oMathPara>
                </a14:m>
              </mc:Choice>
              <mc:Fallback/>
            </mc:AlternateContent>
            <a:r>
              <a:rPr lang="de-DE" sz="1400"/>
              <a:t> </a:t>
            </a:r>
            <a:br>
              <a:rPr lang="de-DE" sz="1400"/>
            </a:br>
            <a:r>
              <a:rPr lang="de-DE" sz="1400"/>
              <a:t>	- </a:t>
            </a:r>
            <a:r>
              <a:rPr lang="de-DE" sz="1400"/>
              <a:t>Midterm</a:t>
            </a:r>
            <a:r>
              <a:rPr lang="de-DE" sz="1400"/>
              <a:t>: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sz="1400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m:rPr/>
                        <a:rPr lang="de-DE" sz="14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m:rPr/>
                        <a:rPr lang="de-DE" sz="1400" i="1">
                          <a:latin typeface="Cambria Math"/>
                          <a:ea typeface="Cambria Math"/>
                        </a:rPr>
                        <m:t> ≲1 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/>
                          <a:ea typeface="Cambria Math"/>
                        </a:rPr>
                        <m:t>eV</m:t>
                      </m:r>
                    </m:oMath>
                  </m:oMathPara>
                </a14:m>
              </mc:Choice>
              <mc:Fallback/>
            </mc:AlternateContent>
            <a:r>
              <a:rPr lang="de-DE" sz="1400"/>
              <a:t>  </a:t>
            </a:r>
            <a:br>
              <a:rPr lang="de-DE" sz="1400"/>
            </a:br>
            <a:r>
              <a:rPr lang="de-DE" sz="1400"/>
              <a:t>	- Future: 	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sz="1400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m:rPr/>
                        <a:rPr lang="de-DE" sz="14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m:rPr/>
                        <a:rPr lang="de-DE" sz="1400" i="1">
                          <a:latin typeface="Cambria Math"/>
                          <a:ea typeface="Cambria Math"/>
                        </a:rPr>
                        <m:t> ∼100 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/>
                          <a:ea typeface="Cambria Math"/>
                        </a:rPr>
                        <m:t>meV</m:t>
                      </m:r>
                    </m:oMath>
                  </m:oMathPara>
                </a14:m>
              </mc:Choice>
              <mc:Fallback/>
            </mc:AlternateContent>
            <a:r>
              <a:rPr lang="de-DE" sz="1400"/>
              <a:t> </a:t>
            </a:r>
            <a:endParaRPr/>
          </a:p>
          <a:p>
            <a:pPr marL="0" indent="0">
              <a:buNone/>
              <a:defRPr/>
            </a:pPr>
            <a:endParaRPr lang="de-DE" sz="1400"/>
          </a:p>
        </p:txBody>
      </p:sp>
      <p:sp>
        <p:nvSpPr>
          <p:cNvPr id="16" name="Textfeld 15"/>
          <p:cNvSpPr txBox="1"/>
          <p:nvPr/>
        </p:nvSpPr>
        <p:spPr bwMode="auto">
          <a:xfrm>
            <a:off x="244257" y="108449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Electron</a:t>
            </a:r>
            <a:endParaRPr lang="de-DE" sz="1200"/>
          </a:p>
        </p:txBody>
      </p:sp>
      <p:sp>
        <p:nvSpPr>
          <p:cNvPr id="17" name="Textfeld 16"/>
          <p:cNvSpPr txBox="1"/>
          <p:nvPr/>
        </p:nvSpPr>
        <p:spPr bwMode="auto">
          <a:xfrm>
            <a:off x="2192968" y="2277234"/>
            <a:ext cx="1401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Weak</a:t>
            </a:r>
            <a:r>
              <a:rPr lang="de-DE" sz="1200"/>
              <a:t> thermal link</a:t>
            </a:r>
            <a:endParaRPr/>
          </a:p>
        </p:txBody>
      </p:sp>
      <p:sp>
        <p:nvSpPr>
          <p:cNvPr id="18" name="Textfeld 17"/>
          <p:cNvSpPr txBox="1"/>
          <p:nvPr/>
        </p:nvSpPr>
        <p:spPr bwMode="auto">
          <a:xfrm>
            <a:off x="777365" y="2175507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>
                <a:solidFill>
                  <a:schemeClr val="bg1"/>
                </a:solidFill>
              </a:rPr>
              <a:t>Thermal </a:t>
            </a:r>
            <a:r>
              <a:rPr lang="de-DE" sz="1200">
                <a:solidFill>
                  <a:schemeClr val="bg1"/>
                </a:solidFill>
              </a:rPr>
              <a:t>bath</a:t>
            </a:r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auto">
          <a:xfrm>
            <a:off x="1741612" y="3120628"/>
            <a:ext cx="1046120" cy="612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de-DE" i="1">
                          <a:latin typeface="Cambria Math"/>
                        </a:rPr>
                        <m:t>𝜏</m:t>
                      </m:r>
                      <m:r>
                        <m:rPr/>
                        <a:rPr lang="de-DE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de-DE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m:rPr/>
                                <a:rPr lang="de-DE" i="1">
                                  <a:latin typeface="Cambria Math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r>
                            <m:rPr/>
                            <a:rPr lang="de-DE" i="1">
                              <a:latin typeface="Cambria Math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</mc:Choice>
              <mc:Fallback/>
            </mc:AlternateContent>
            <a:endParaRPr lang="de-DE"/>
          </a:p>
        </p:txBody>
      </p:sp>
      <p:sp>
        <p:nvSpPr>
          <p:cNvPr id="20" name="Textfeld 19"/>
          <p:cNvSpPr txBox="1"/>
          <p:nvPr/>
        </p:nvSpPr>
        <p:spPr bwMode="auto">
          <a:xfrm>
            <a:off x="455451" y="3275902"/>
            <a:ext cx="849656" cy="469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de-DE" sz="1200" i="1">
                          <a:latin typeface="Cambria Math"/>
                        </a:rPr>
                        <m:t>𝛿</m:t>
                      </m:r>
                      <m:r>
                        <m:rPr/>
                        <a:rPr lang="de-DE" sz="1200" i="1">
                          <a:latin typeface="Cambria Math"/>
                        </a:rPr>
                        <m:t>𝑇</m:t>
                      </m:r>
                      <m:r>
                        <m:rPr/>
                        <a:rPr lang="de-DE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de-DE" sz="12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de-DE" sz="12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de-DE" sz="12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200">
                                  <a:latin typeface="Cambria Math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</mc:Choice>
              <mc:Fallback/>
            </mc:AlternateContent>
            <a:endParaRPr lang="de-DE" sz="1200"/>
          </a:p>
        </p:txBody>
      </p:sp>
      <p:sp>
        <p:nvSpPr>
          <p:cNvPr id="21" name="Textfeld 20"/>
          <p:cNvSpPr txBox="1"/>
          <p:nvPr/>
        </p:nvSpPr>
        <p:spPr bwMode="auto">
          <a:xfrm>
            <a:off x="597222" y="3908615"/>
            <a:ext cx="554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de-DE" sz="12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2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200">
                              <a:latin typeface="Cambria Math"/>
                            </a:rPr>
                            <m:t>bath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de-DE" sz="1200"/>
          </a:p>
        </p:txBody>
      </p:sp>
      <p:sp>
        <p:nvSpPr>
          <p:cNvPr id="22" name="Textfeld 21"/>
          <p:cNvSpPr txBox="1"/>
          <p:nvPr/>
        </p:nvSpPr>
        <p:spPr bwMode="auto">
          <a:xfrm>
            <a:off x="1260914" y="4323397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Time</a:t>
            </a:r>
            <a:endParaRPr/>
          </a:p>
        </p:txBody>
      </p:sp>
      <p:sp>
        <p:nvSpPr>
          <p:cNvPr id="23" name="Textfeld 22"/>
          <p:cNvSpPr txBox="1"/>
          <p:nvPr/>
        </p:nvSpPr>
        <p:spPr bwMode="auto">
          <a:xfrm rot="16199999">
            <a:off x="-206076" y="3336671"/>
            <a:ext cx="1046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Temperature</a:t>
            </a:r>
            <a:endParaRPr lang="de-DE" sz="1200"/>
          </a:p>
        </p:txBody>
      </p:sp>
      <p:cxnSp>
        <p:nvCxnSpPr>
          <p:cNvPr id="24" name="Gerader Verbinder 23"/>
          <p:cNvCxnSpPr>
            <a:cxnSpLocks/>
            <a:stCxn id="13" idx="1"/>
          </p:cNvCxnSpPr>
          <p:nvPr/>
        </p:nvCxnSpPr>
        <p:spPr bwMode="auto">
          <a:xfrm flipH="1">
            <a:off x="1600179" y="1361498"/>
            <a:ext cx="592790" cy="267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 bwMode="auto">
          <a:xfrm>
            <a:off x="935597" y="1712910"/>
            <a:ext cx="735235" cy="2539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25" name="Gerader Verbinder 24"/>
          <p:cNvCxnSpPr>
            <a:cxnSpLocks/>
            <a:stCxn id="14" idx="1"/>
          </p:cNvCxnSpPr>
          <p:nvPr/>
        </p:nvCxnSpPr>
        <p:spPr bwMode="auto">
          <a:xfrm flipH="1">
            <a:off x="1600179" y="1712909"/>
            <a:ext cx="592790" cy="410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/>
          <p:cNvCxnSpPr>
            <a:cxnSpLocks/>
            <a:stCxn id="17" idx="1"/>
          </p:cNvCxnSpPr>
          <p:nvPr/>
        </p:nvCxnSpPr>
        <p:spPr bwMode="auto">
          <a:xfrm flipH="1" flipV="1">
            <a:off x="1299864" y="2105325"/>
            <a:ext cx="893104" cy="3104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Gerader Verbinder 27"/>
          <p:cNvCxnSpPr>
            <a:cxnSpLocks/>
            <a:stCxn id="16" idx="2"/>
          </p:cNvCxnSpPr>
          <p:nvPr/>
        </p:nvCxnSpPr>
        <p:spPr bwMode="auto">
          <a:xfrm>
            <a:off x="617917" y="1361498"/>
            <a:ext cx="432824" cy="30114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 bwMode="auto">
          <a:xfrm>
            <a:off x="1425265" y="3978592"/>
            <a:ext cx="2455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de-DE" sz="1050" i="1">
                          <a:solidFill>
                            <a:schemeClr val="accent1"/>
                          </a:solidFill>
                          <a:latin typeface="Cambria Math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de-DE" sz="1050">
                          <a:solidFill>
                            <a:schemeClr val="accent1"/>
                          </a:solidFill>
                          <a:latin typeface="Cambria Math"/>
                        </a:rPr>
                        <m:t>ms</m:t>
                      </m:r>
                    </m:oMath>
                  </m:oMathPara>
                </a14:m>
              </mc:Choice>
              <mc:Fallback/>
            </mc:AlternateContent>
            <a:endParaRPr lang="de-DE" sz="1050">
              <a:solidFill>
                <a:schemeClr val="accent1"/>
              </a:solidFill>
            </a:endParaRPr>
          </a:p>
        </p:txBody>
      </p:sp>
      <p:sp>
        <p:nvSpPr>
          <p:cNvPr id="7" name="Inhaltsplatzhalter 1"/>
          <p:cNvSpPr txBox="1"/>
          <p:nvPr/>
        </p:nvSpPr>
        <p:spPr bwMode="auto">
          <a:xfrm>
            <a:off x="3789269" y="899535"/>
            <a:ext cx="4110741" cy="19467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400" b="1"/>
              <a:t>Advantages </a:t>
            </a:r>
            <a:endParaRPr lang="en-US" sz="1400"/>
          </a:p>
          <a:p>
            <a:pPr>
              <a:buClr>
                <a:srgbClr val="009682"/>
              </a:buClr>
              <a:defRPr/>
            </a:pPr>
            <a:r>
              <a:rPr lang="en-US" sz="1400"/>
              <a:t>Energy resolution </a:t>
            </a:r>
            <a:r>
              <a:rPr lang="en-US" sz="1400" b="1" i="1"/>
              <a:t>O</a:t>
            </a:r>
            <a:r>
              <a:rPr lang="en-US" sz="1400" b="1"/>
              <a:t>(eV) </a:t>
            </a:r>
            <a:r>
              <a:rPr lang="en-US" sz="1400"/>
              <a:t>compared to conventional detectors </a:t>
            </a:r>
            <a:r>
              <a:rPr lang="en-US" sz="1400" b="1" i="1"/>
              <a:t>O</a:t>
            </a:r>
            <a:r>
              <a:rPr lang="en-US" sz="1400" b="1"/>
              <a:t>(100 eV)</a:t>
            </a:r>
            <a:endParaRPr/>
          </a:p>
          <a:p>
            <a:pPr>
              <a:buClr>
                <a:srgbClr val="009682"/>
              </a:buClr>
              <a:defRPr/>
            </a:pPr>
            <a:r>
              <a:rPr lang="en-US" sz="1400"/>
              <a:t>Nearly 100% quantum efficiency </a:t>
            </a:r>
            <a:endParaRPr/>
          </a:p>
          <a:p>
            <a:pPr>
              <a:buClr>
                <a:srgbClr val="009682"/>
              </a:buClr>
              <a:defRPr/>
            </a:pPr>
            <a:r>
              <a:rPr lang="en-US" sz="1400"/>
              <a:t>Broad spectrum of possible applications</a:t>
            </a:r>
            <a:endParaRPr/>
          </a:p>
          <a:p>
            <a:pPr lvl="1">
              <a:buClr>
                <a:srgbClr val="009682"/>
              </a:buClr>
              <a:defRPr/>
            </a:pPr>
            <a:endParaRPr lang="en-US" sz="1400"/>
          </a:p>
          <a:p>
            <a:pPr lvl="1">
              <a:buClr>
                <a:srgbClr val="009682"/>
              </a:buClr>
              <a:defRPr/>
            </a:pPr>
            <a:endParaRPr lang="en-US" sz="1400"/>
          </a:p>
          <a:p>
            <a:pPr>
              <a:defRPr/>
            </a:pPr>
            <a:endParaRPr lang="de-DE" sz="1400"/>
          </a:p>
        </p:txBody>
      </p:sp>
      <p:pic>
        <p:nvPicPr>
          <p:cNvPr id="8" name="3DMMC.png" descr="3DMMC.png"/>
          <p:cNvPicPr>
            <a:picLocks noChangeAspect="1"/>
          </p:cNvPicPr>
          <p:nvPr/>
        </p:nvPicPr>
        <p:blipFill>
          <a:blip r:embed="rId5"/>
          <a:srcRect l="18041" t="18434" r="16242" b="9673"/>
          <a:stretch/>
        </p:blipFill>
        <p:spPr bwMode="auto">
          <a:xfrm flipH="1">
            <a:off x="6322409" y="2757321"/>
            <a:ext cx="2115654" cy="1157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99" fill="norm" stroke="1" extrusionOk="0">
                <a:moveTo>
                  <a:pt x="5919" y="0"/>
                </a:moveTo>
                <a:lnTo>
                  <a:pt x="5692" y="76"/>
                </a:lnTo>
                <a:lnTo>
                  <a:pt x="5464" y="156"/>
                </a:lnTo>
                <a:lnTo>
                  <a:pt x="5497" y="260"/>
                </a:lnTo>
                <a:cubicBezTo>
                  <a:pt x="5549" y="432"/>
                  <a:pt x="5572" y="749"/>
                  <a:pt x="5559" y="1127"/>
                </a:cubicBezTo>
                <a:cubicBezTo>
                  <a:pt x="5544" y="1560"/>
                  <a:pt x="5532" y="1819"/>
                  <a:pt x="5519" y="1924"/>
                </a:cubicBezTo>
                <a:cubicBezTo>
                  <a:pt x="5509" y="2011"/>
                  <a:pt x="5460" y="2553"/>
                  <a:pt x="5452" y="2667"/>
                </a:cubicBezTo>
                <a:cubicBezTo>
                  <a:pt x="5444" y="2781"/>
                  <a:pt x="5477" y="2787"/>
                  <a:pt x="4684" y="2486"/>
                </a:cubicBezTo>
                <a:cubicBezTo>
                  <a:pt x="4540" y="2432"/>
                  <a:pt x="4325" y="2349"/>
                  <a:pt x="4206" y="2302"/>
                </a:cubicBezTo>
                <a:cubicBezTo>
                  <a:pt x="4087" y="2256"/>
                  <a:pt x="3932" y="2198"/>
                  <a:pt x="3863" y="2172"/>
                </a:cubicBezTo>
                <a:cubicBezTo>
                  <a:pt x="3793" y="2146"/>
                  <a:pt x="3579" y="2066"/>
                  <a:pt x="3386" y="1991"/>
                </a:cubicBezTo>
                <a:cubicBezTo>
                  <a:pt x="3193" y="1916"/>
                  <a:pt x="2865" y="1788"/>
                  <a:pt x="2657" y="1708"/>
                </a:cubicBezTo>
                <a:cubicBezTo>
                  <a:pt x="2448" y="1629"/>
                  <a:pt x="2218" y="1540"/>
                  <a:pt x="2145" y="1512"/>
                </a:cubicBezTo>
                <a:cubicBezTo>
                  <a:pt x="2073" y="1483"/>
                  <a:pt x="2008" y="1461"/>
                  <a:pt x="2003" y="1461"/>
                </a:cubicBezTo>
                <a:cubicBezTo>
                  <a:pt x="1998" y="1461"/>
                  <a:pt x="2000" y="1503"/>
                  <a:pt x="2005" y="1553"/>
                </a:cubicBezTo>
                <a:cubicBezTo>
                  <a:pt x="2011" y="1603"/>
                  <a:pt x="2019" y="1702"/>
                  <a:pt x="2024" y="1775"/>
                </a:cubicBezTo>
                <a:cubicBezTo>
                  <a:pt x="2029" y="1848"/>
                  <a:pt x="2042" y="2010"/>
                  <a:pt x="2052" y="2137"/>
                </a:cubicBezTo>
                <a:cubicBezTo>
                  <a:pt x="2062" y="2264"/>
                  <a:pt x="2069" y="2386"/>
                  <a:pt x="2069" y="2407"/>
                </a:cubicBezTo>
                <a:cubicBezTo>
                  <a:pt x="2070" y="2443"/>
                  <a:pt x="2156" y="2484"/>
                  <a:pt x="2871" y="2788"/>
                </a:cubicBezTo>
                <a:cubicBezTo>
                  <a:pt x="3000" y="2843"/>
                  <a:pt x="3212" y="2934"/>
                  <a:pt x="3341" y="2991"/>
                </a:cubicBezTo>
                <a:lnTo>
                  <a:pt x="3575" y="3096"/>
                </a:lnTo>
                <a:lnTo>
                  <a:pt x="3623" y="3277"/>
                </a:lnTo>
                <a:cubicBezTo>
                  <a:pt x="3665" y="3431"/>
                  <a:pt x="3703" y="3661"/>
                  <a:pt x="3740" y="3995"/>
                </a:cubicBezTo>
                <a:cubicBezTo>
                  <a:pt x="3747" y="4060"/>
                  <a:pt x="3758" y="4068"/>
                  <a:pt x="3842" y="4068"/>
                </a:cubicBezTo>
                <a:cubicBezTo>
                  <a:pt x="4015" y="4067"/>
                  <a:pt x="4009" y="4079"/>
                  <a:pt x="4001" y="3693"/>
                </a:cubicBezTo>
                <a:cubicBezTo>
                  <a:pt x="3996" y="3438"/>
                  <a:pt x="4002" y="3346"/>
                  <a:pt x="4020" y="3318"/>
                </a:cubicBezTo>
                <a:cubicBezTo>
                  <a:pt x="4038" y="3291"/>
                  <a:pt x="4109" y="3310"/>
                  <a:pt x="4304" y="3395"/>
                </a:cubicBezTo>
                <a:cubicBezTo>
                  <a:pt x="4448" y="3457"/>
                  <a:pt x="4619" y="3530"/>
                  <a:pt x="4684" y="3557"/>
                </a:cubicBezTo>
                <a:cubicBezTo>
                  <a:pt x="4865" y="3631"/>
                  <a:pt x="4910" y="3660"/>
                  <a:pt x="4906" y="3693"/>
                </a:cubicBezTo>
                <a:cubicBezTo>
                  <a:pt x="4904" y="3710"/>
                  <a:pt x="4883" y="3728"/>
                  <a:pt x="4861" y="3734"/>
                </a:cubicBezTo>
                <a:cubicBezTo>
                  <a:pt x="4838" y="3740"/>
                  <a:pt x="4604" y="3849"/>
                  <a:pt x="4341" y="3976"/>
                </a:cubicBezTo>
                <a:cubicBezTo>
                  <a:pt x="4078" y="4103"/>
                  <a:pt x="3680" y="4294"/>
                  <a:pt x="3457" y="4401"/>
                </a:cubicBezTo>
                <a:cubicBezTo>
                  <a:pt x="2237" y="4989"/>
                  <a:pt x="2269" y="4973"/>
                  <a:pt x="2277" y="5055"/>
                </a:cubicBezTo>
                <a:cubicBezTo>
                  <a:pt x="2286" y="5144"/>
                  <a:pt x="2322" y="5593"/>
                  <a:pt x="2333" y="5754"/>
                </a:cubicBezTo>
                <a:cubicBezTo>
                  <a:pt x="2338" y="5835"/>
                  <a:pt x="2348" y="5911"/>
                  <a:pt x="2355" y="5922"/>
                </a:cubicBezTo>
                <a:cubicBezTo>
                  <a:pt x="2362" y="5934"/>
                  <a:pt x="2749" y="6153"/>
                  <a:pt x="3215" y="6411"/>
                </a:cubicBezTo>
                <a:cubicBezTo>
                  <a:pt x="3680" y="6669"/>
                  <a:pt x="4123" y="6915"/>
                  <a:pt x="4197" y="6957"/>
                </a:cubicBezTo>
                <a:cubicBezTo>
                  <a:pt x="4271" y="7000"/>
                  <a:pt x="4381" y="7064"/>
                  <a:pt x="4441" y="7097"/>
                </a:cubicBezTo>
                <a:cubicBezTo>
                  <a:pt x="4501" y="7130"/>
                  <a:pt x="4553" y="7169"/>
                  <a:pt x="4556" y="7186"/>
                </a:cubicBezTo>
                <a:cubicBezTo>
                  <a:pt x="4558" y="7203"/>
                  <a:pt x="4527" y="7237"/>
                  <a:pt x="4486" y="7259"/>
                </a:cubicBezTo>
                <a:cubicBezTo>
                  <a:pt x="4377" y="7318"/>
                  <a:pt x="4323" y="7394"/>
                  <a:pt x="4323" y="7488"/>
                </a:cubicBezTo>
                <a:cubicBezTo>
                  <a:pt x="4323" y="7620"/>
                  <a:pt x="4343" y="7634"/>
                  <a:pt x="5036" y="8031"/>
                </a:cubicBezTo>
                <a:cubicBezTo>
                  <a:pt x="5125" y="8082"/>
                  <a:pt x="5598" y="8356"/>
                  <a:pt x="6089" y="8640"/>
                </a:cubicBezTo>
                <a:cubicBezTo>
                  <a:pt x="6901" y="9111"/>
                  <a:pt x="7323" y="9354"/>
                  <a:pt x="7857" y="9663"/>
                </a:cubicBezTo>
                <a:cubicBezTo>
                  <a:pt x="8111" y="9810"/>
                  <a:pt x="8106" y="9903"/>
                  <a:pt x="7844" y="9911"/>
                </a:cubicBezTo>
                <a:cubicBezTo>
                  <a:pt x="7740" y="9914"/>
                  <a:pt x="7585" y="9834"/>
                  <a:pt x="7072" y="9520"/>
                </a:cubicBezTo>
                <a:cubicBezTo>
                  <a:pt x="7042" y="9502"/>
                  <a:pt x="6823" y="9373"/>
                  <a:pt x="6585" y="9234"/>
                </a:cubicBezTo>
                <a:cubicBezTo>
                  <a:pt x="6347" y="9095"/>
                  <a:pt x="5894" y="8828"/>
                  <a:pt x="5576" y="8640"/>
                </a:cubicBezTo>
                <a:cubicBezTo>
                  <a:pt x="5259" y="8453"/>
                  <a:pt x="4804" y="8186"/>
                  <a:pt x="4566" y="8047"/>
                </a:cubicBezTo>
                <a:cubicBezTo>
                  <a:pt x="4328" y="7907"/>
                  <a:pt x="4099" y="7774"/>
                  <a:pt x="4057" y="7748"/>
                </a:cubicBezTo>
                <a:cubicBezTo>
                  <a:pt x="3889" y="7647"/>
                  <a:pt x="3550" y="7747"/>
                  <a:pt x="3490" y="7913"/>
                </a:cubicBezTo>
                <a:cubicBezTo>
                  <a:pt x="3469" y="7973"/>
                  <a:pt x="3474" y="8086"/>
                  <a:pt x="3500" y="8126"/>
                </a:cubicBezTo>
                <a:cubicBezTo>
                  <a:pt x="3514" y="8146"/>
                  <a:pt x="3754" y="8307"/>
                  <a:pt x="4036" y="8482"/>
                </a:cubicBezTo>
                <a:cubicBezTo>
                  <a:pt x="6250" y="9852"/>
                  <a:pt x="7114" y="10386"/>
                  <a:pt x="7151" y="10406"/>
                </a:cubicBezTo>
                <a:cubicBezTo>
                  <a:pt x="7276" y="10473"/>
                  <a:pt x="7174" y="10578"/>
                  <a:pt x="6982" y="10581"/>
                </a:cubicBezTo>
                <a:cubicBezTo>
                  <a:pt x="6870" y="10582"/>
                  <a:pt x="6809" y="10553"/>
                  <a:pt x="6450" y="10327"/>
                </a:cubicBezTo>
                <a:cubicBezTo>
                  <a:pt x="5813" y="9925"/>
                  <a:pt x="4871" y="9335"/>
                  <a:pt x="4476" y="9088"/>
                </a:cubicBezTo>
                <a:cubicBezTo>
                  <a:pt x="4278" y="8964"/>
                  <a:pt x="3885" y="8719"/>
                  <a:pt x="3603" y="8542"/>
                </a:cubicBezTo>
                <a:lnTo>
                  <a:pt x="3090" y="8221"/>
                </a:lnTo>
                <a:lnTo>
                  <a:pt x="2944" y="8240"/>
                </a:lnTo>
                <a:cubicBezTo>
                  <a:pt x="2761" y="8264"/>
                  <a:pt x="2629" y="8349"/>
                  <a:pt x="2592" y="8469"/>
                </a:cubicBezTo>
                <a:cubicBezTo>
                  <a:pt x="2572" y="8537"/>
                  <a:pt x="2571" y="8574"/>
                  <a:pt x="2586" y="8618"/>
                </a:cubicBezTo>
                <a:cubicBezTo>
                  <a:pt x="2617" y="8712"/>
                  <a:pt x="2614" y="8707"/>
                  <a:pt x="3268" y="9136"/>
                </a:cubicBezTo>
                <a:cubicBezTo>
                  <a:pt x="3397" y="9220"/>
                  <a:pt x="3791" y="9481"/>
                  <a:pt x="4143" y="9714"/>
                </a:cubicBezTo>
                <a:cubicBezTo>
                  <a:pt x="4495" y="9946"/>
                  <a:pt x="4982" y="10268"/>
                  <a:pt x="5225" y="10428"/>
                </a:cubicBezTo>
                <a:cubicBezTo>
                  <a:pt x="7287" y="11788"/>
                  <a:pt x="7215" y="11739"/>
                  <a:pt x="7215" y="11841"/>
                </a:cubicBezTo>
                <a:cubicBezTo>
                  <a:pt x="7215" y="11932"/>
                  <a:pt x="7200" y="11948"/>
                  <a:pt x="6711" y="12356"/>
                </a:cubicBezTo>
                <a:cubicBezTo>
                  <a:pt x="5251" y="13573"/>
                  <a:pt x="4886" y="13882"/>
                  <a:pt x="4823" y="13959"/>
                </a:cubicBezTo>
                <a:cubicBezTo>
                  <a:pt x="4779" y="14012"/>
                  <a:pt x="4740" y="14100"/>
                  <a:pt x="4719" y="14188"/>
                </a:cubicBezTo>
                <a:cubicBezTo>
                  <a:pt x="4688" y="14314"/>
                  <a:pt x="4687" y="14344"/>
                  <a:pt x="4708" y="14458"/>
                </a:cubicBezTo>
                <a:cubicBezTo>
                  <a:pt x="4754" y="14702"/>
                  <a:pt x="4881" y="14800"/>
                  <a:pt x="5188" y="14829"/>
                </a:cubicBezTo>
                <a:lnTo>
                  <a:pt x="5394" y="14848"/>
                </a:lnTo>
                <a:lnTo>
                  <a:pt x="5406" y="14972"/>
                </a:lnTo>
                <a:cubicBezTo>
                  <a:pt x="5420" y="15130"/>
                  <a:pt x="5475" y="15239"/>
                  <a:pt x="5588" y="15328"/>
                </a:cubicBezTo>
                <a:cubicBezTo>
                  <a:pt x="5685" y="15404"/>
                  <a:pt x="5771" y="15426"/>
                  <a:pt x="5982" y="15436"/>
                </a:cubicBezTo>
                <a:lnTo>
                  <a:pt x="6117" y="15442"/>
                </a:lnTo>
                <a:lnTo>
                  <a:pt x="6139" y="15576"/>
                </a:lnTo>
                <a:cubicBezTo>
                  <a:pt x="6170" y="15749"/>
                  <a:pt x="6236" y="15868"/>
                  <a:pt x="6349" y="15960"/>
                </a:cubicBezTo>
                <a:cubicBezTo>
                  <a:pt x="6476" y="16063"/>
                  <a:pt x="6817" y="16086"/>
                  <a:pt x="6988" y="16004"/>
                </a:cubicBezTo>
                <a:cubicBezTo>
                  <a:pt x="7134" y="15935"/>
                  <a:pt x="7151" y="15921"/>
                  <a:pt x="8369" y="14725"/>
                </a:cubicBezTo>
                <a:cubicBezTo>
                  <a:pt x="8925" y="14180"/>
                  <a:pt x="9455" y="13659"/>
                  <a:pt x="9548" y="13569"/>
                </a:cubicBezTo>
                <a:cubicBezTo>
                  <a:pt x="9700" y="13420"/>
                  <a:pt x="9722" y="13408"/>
                  <a:pt x="9773" y="13439"/>
                </a:cubicBezTo>
                <a:cubicBezTo>
                  <a:pt x="9804" y="13457"/>
                  <a:pt x="10057" y="13622"/>
                  <a:pt x="10334" y="13807"/>
                </a:cubicBezTo>
                <a:cubicBezTo>
                  <a:pt x="10612" y="13992"/>
                  <a:pt x="11062" y="14288"/>
                  <a:pt x="11334" y="14467"/>
                </a:cubicBezTo>
                <a:cubicBezTo>
                  <a:pt x="11607" y="14646"/>
                  <a:pt x="12058" y="14946"/>
                  <a:pt x="12336" y="15131"/>
                </a:cubicBezTo>
                <a:cubicBezTo>
                  <a:pt x="12613" y="15316"/>
                  <a:pt x="12904" y="15509"/>
                  <a:pt x="12984" y="15560"/>
                </a:cubicBezTo>
                <a:cubicBezTo>
                  <a:pt x="13063" y="15611"/>
                  <a:pt x="13218" y="15710"/>
                  <a:pt x="13327" y="15782"/>
                </a:cubicBezTo>
                <a:cubicBezTo>
                  <a:pt x="13532" y="15918"/>
                  <a:pt x="13892" y="16158"/>
                  <a:pt x="14607" y="16633"/>
                </a:cubicBezTo>
                <a:cubicBezTo>
                  <a:pt x="14835" y="16784"/>
                  <a:pt x="15167" y="17004"/>
                  <a:pt x="15345" y="17122"/>
                </a:cubicBezTo>
                <a:cubicBezTo>
                  <a:pt x="15870" y="17468"/>
                  <a:pt x="16708" y="18020"/>
                  <a:pt x="17076" y="18265"/>
                </a:cubicBezTo>
                <a:cubicBezTo>
                  <a:pt x="17911" y="18819"/>
                  <a:pt x="18084" y="18929"/>
                  <a:pt x="18172" y="18957"/>
                </a:cubicBezTo>
                <a:cubicBezTo>
                  <a:pt x="18223" y="18974"/>
                  <a:pt x="18322" y="18982"/>
                  <a:pt x="18392" y="18973"/>
                </a:cubicBezTo>
                <a:cubicBezTo>
                  <a:pt x="18650" y="18941"/>
                  <a:pt x="18798" y="18707"/>
                  <a:pt x="18759" y="18392"/>
                </a:cubicBezTo>
                <a:lnTo>
                  <a:pt x="18743" y="18262"/>
                </a:lnTo>
                <a:lnTo>
                  <a:pt x="18901" y="17951"/>
                </a:lnTo>
                <a:cubicBezTo>
                  <a:pt x="19021" y="17716"/>
                  <a:pt x="19071" y="17640"/>
                  <a:pt x="19106" y="17640"/>
                </a:cubicBezTo>
                <a:cubicBezTo>
                  <a:pt x="19194" y="17638"/>
                  <a:pt x="19343" y="17534"/>
                  <a:pt x="19397" y="17436"/>
                </a:cubicBezTo>
                <a:cubicBezTo>
                  <a:pt x="19446" y="17346"/>
                  <a:pt x="19450" y="17325"/>
                  <a:pt x="19442" y="17151"/>
                </a:cubicBezTo>
                <a:lnTo>
                  <a:pt x="19433" y="16960"/>
                </a:lnTo>
                <a:lnTo>
                  <a:pt x="19568" y="16690"/>
                </a:lnTo>
                <a:cubicBezTo>
                  <a:pt x="19685" y="16454"/>
                  <a:pt x="19709" y="16417"/>
                  <a:pt x="19761" y="16417"/>
                </a:cubicBezTo>
                <a:cubicBezTo>
                  <a:pt x="19793" y="16417"/>
                  <a:pt x="19856" y="16394"/>
                  <a:pt x="19899" y="16366"/>
                </a:cubicBezTo>
                <a:cubicBezTo>
                  <a:pt x="20041" y="16275"/>
                  <a:pt x="20095" y="16117"/>
                  <a:pt x="20060" y="15899"/>
                </a:cubicBezTo>
                <a:cubicBezTo>
                  <a:pt x="20045" y="15800"/>
                  <a:pt x="20051" y="15781"/>
                  <a:pt x="20164" y="15557"/>
                </a:cubicBezTo>
                <a:cubicBezTo>
                  <a:pt x="20275" y="15338"/>
                  <a:pt x="20293" y="15318"/>
                  <a:pt x="20379" y="15293"/>
                </a:cubicBezTo>
                <a:cubicBezTo>
                  <a:pt x="20582" y="15235"/>
                  <a:pt x="20676" y="15069"/>
                  <a:pt x="20636" y="14845"/>
                </a:cubicBezTo>
                <a:cubicBezTo>
                  <a:pt x="20615" y="14733"/>
                  <a:pt x="20617" y="14728"/>
                  <a:pt x="20729" y="14502"/>
                </a:cubicBezTo>
                <a:cubicBezTo>
                  <a:pt x="20829" y="14302"/>
                  <a:pt x="20852" y="14275"/>
                  <a:pt x="20908" y="14274"/>
                </a:cubicBezTo>
                <a:cubicBezTo>
                  <a:pt x="20996" y="14272"/>
                  <a:pt x="21126" y="14142"/>
                  <a:pt x="21155" y="14029"/>
                </a:cubicBezTo>
                <a:cubicBezTo>
                  <a:pt x="21174" y="13959"/>
                  <a:pt x="21175" y="13914"/>
                  <a:pt x="21161" y="13835"/>
                </a:cubicBezTo>
                <a:cubicBezTo>
                  <a:pt x="21145" y="13755"/>
                  <a:pt x="21146" y="13721"/>
                  <a:pt x="21166" y="13680"/>
                </a:cubicBezTo>
                <a:cubicBezTo>
                  <a:pt x="21187" y="13636"/>
                  <a:pt x="21222" y="13293"/>
                  <a:pt x="21278" y="12568"/>
                </a:cubicBezTo>
                <a:lnTo>
                  <a:pt x="21289" y="12432"/>
                </a:lnTo>
                <a:lnTo>
                  <a:pt x="21076" y="12330"/>
                </a:lnTo>
                <a:cubicBezTo>
                  <a:pt x="20958" y="12273"/>
                  <a:pt x="20801" y="12198"/>
                  <a:pt x="20727" y="12165"/>
                </a:cubicBezTo>
                <a:cubicBezTo>
                  <a:pt x="20654" y="12132"/>
                  <a:pt x="20590" y="12088"/>
                  <a:pt x="20587" y="12070"/>
                </a:cubicBezTo>
                <a:cubicBezTo>
                  <a:pt x="20582" y="12044"/>
                  <a:pt x="21270" y="10858"/>
                  <a:pt x="21415" y="10641"/>
                </a:cubicBezTo>
                <a:cubicBezTo>
                  <a:pt x="21442" y="10601"/>
                  <a:pt x="21460" y="10458"/>
                  <a:pt x="21500" y="9961"/>
                </a:cubicBezTo>
                <a:cubicBezTo>
                  <a:pt x="21528" y="9616"/>
                  <a:pt x="21549" y="9331"/>
                  <a:pt x="21547" y="9326"/>
                </a:cubicBezTo>
                <a:cubicBezTo>
                  <a:pt x="21543" y="9318"/>
                  <a:pt x="20011" y="8712"/>
                  <a:pt x="19436" y="8491"/>
                </a:cubicBezTo>
                <a:cubicBezTo>
                  <a:pt x="19248" y="8419"/>
                  <a:pt x="19038" y="8338"/>
                  <a:pt x="18969" y="8310"/>
                </a:cubicBezTo>
                <a:cubicBezTo>
                  <a:pt x="18899" y="8282"/>
                  <a:pt x="18805" y="8242"/>
                  <a:pt x="18761" y="8224"/>
                </a:cubicBezTo>
                <a:cubicBezTo>
                  <a:pt x="18655" y="8182"/>
                  <a:pt x="16131" y="7195"/>
                  <a:pt x="15190" y="6827"/>
                </a:cubicBezTo>
                <a:lnTo>
                  <a:pt x="14458" y="6541"/>
                </a:lnTo>
                <a:lnTo>
                  <a:pt x="14100" y="6853"/>
                </a:lnTo>
                <a:cubicBezTo>
                  <a:pt x="12467" y="8273"/>
                  <a:pt x="11708" y="8923"/>
                  <a:pt x="11682" y="8923"/>
                </a:cubicBezTo>
                <a:cubicBezTo>
                  <a:pt x="11666" y="8923"/>
                  <a:pt x="11534" y="8862"/>
                  <a:pt x="11390" y="8790"/>
                </a:cubicBezTo>
                <a:cubicBezTo>
                  <a:pt x="11074" y="8632"/>
                  <a:pt x="10230" y="8214"/>
                  <a:pt x="9622" y="7916"/>
                </a:cubicBezTo>
                <a:cubicBezTo>
                  <a:pt x="9379" y="7797"/>
                  <a:pt x="9120" y="7671"/>
                  <a:pt x="9045" y="7634"/>
                </a:cubicBezTo>
                <a:cubicBezTo>
                  <a:pt x="8971" y="7596"/>
                  <a:pt x="8722" y="7474"/>
                  <a:pt x="8491" y="7361"/>
                </a:cubicBezTo>
                <a:cubicBezTo>
                  <a:pt x="8260" y="7248"/>
                  <a:pt x="8068" y="7141"/>
                  <a:pt x="8066" y="7126"/>
                </a:cubicBezTo>
                <a:cubicBezTo>
                  <a:pt x="8064" y="7111"/>
                  <a:pt x="8380" y="6885"/>
                  <a:pt x="8766" y="6624"/>
                </a:cubicBezTo>
                <a:cubicBezTo>
                  <a:pt x="9153" y="6363"/>
                  <a:pt x="9623" y="6047"/>
                  <a:pt x="9811" y="5919"/>
                </a:cubicBezTo>
                <a:lnTo>
                  <a:pt x="10154" y="5687"/>
                </a:lnTo>
                <a:lnTo>
                  <a:pt x="10149" y="5217"/>
                </a:lnTo>
                <a:cubicBezTo>
                  <a:pt x="10146" y="4959"/>
                  <a:pt x="10140" y="4741"/>
                  <a:pt x="10137" y="4735"/>
                </a:cubicBezTo>
                <a:cubicBezTo>
                  <a:pt x="10133" y="4728"/>
                  <a:pt x="9946" y="4651"/>
                  <a:pt x="9719" y="4563"/>
                </a:cubicBezTo>
                <a:cubicBezTo>
                  <a:pt x="8971" y="4271"/>
                  <a:pt x="8122" y="3942"/>
                  <a:pt x="7792" y="3817"/>
                </a:cubicBezTo>
                <a:cubicBezTo>
                  <a:pt x="7485" y="3700"/>
                  <a:pt x="7380" y="3632"/>
                  <a:pt x="7442" y="3591"/>
                </a:cubicBezTo>
                <a:cubicBezTo>
                  <a:pt x="7566" y="3511"/>
                  <a:pt x="8224" y="3183"/>
                  <a:pt x="8233" y="3198"/>
                </a:cubicBezTo>
                <a:cubicBezTo>
                  <a:pt x="8238" y="3208"/>
                  <a:pt x="8244" y="3227"/>
                  <a:pt x="8245" y="3239"/>
                </a:cubicBezTo>
                <a:cubicBezTo>
                  <a:pt x="8272" y="3698"/>
                  <a:pt x="8273" y="3707"/>
                  <a:pt x="8323" y="3712"/>
                </a:cubicBezTo>
                <a:cubicBezTo>
                  <a:pt x="8400" y="3720"/>
                  <a:pt x="8495" y="3701"/>
                  <a:pt x="8508" y="3677"/>
                </a:cubicBezTo>
                <a:cubicBezTo>
                  <a:pt x="8515" y="3665"/>
                  <a:pt x="8526" y="3523"/>
                  <a:pt x="8532" y="3360"/>
                </a:cubicBezTo>
                <a:cubicBezTo>
                  <a:pt x="8539" y="3196"/>
                  <a:pt x="8554" y="3044"/>
                  <a:pt x="8565" y="3023"/>
                </a:cubicBezTo>
                <a:cubicBezTo>
                  <a:pt x="8577" y="3002"/>
                  <a:pt x="8873" y="2836"/>
                  <a:pt x="9225" y="2652"/>
                </a:cubicBezTo>
                <a:cubicBezTo>
                  <a:pt x="9577" y="2467"/>
                  <a:pt x="9922" y="2284"/>
                  <a:pt x="9990" y="2248"/>
                </a:cubicBezTo>
                <a:lnTo>
                  <a:pt x="10111" y="2185"/>
                </a:lnTo>
                <a:lnTo>
                  <a:pt x="10099" y="1683"/>
                </a:lnTo>
                <a:cubicBezTo>
                  <a:pt x="10092" y="1407"/>
                  <a:pt x="10086" y="1178"/>
                  <a:pt x="10085" y="1175"/>
                </a:cubicBezTo>
                <a:cubicBezTo>
                  <a:pt x="10084" y="1172"/>
                  <a:pt x="9705" y="1062"/>
                  <a:pt x="9244" y="934"/>
                </a:cubicBezTo>
                <a:cubicBezTo>
                  <a:pt x="8784" y="805"/>
                  <a:pt x="7846" y="542"/>
                  <a:pt x="7162" y="349"/>
                </a:cubicBezTo>
                <a:lnTo>
                  <a:pt x="5919" y="0"/>
                </a:lnTo>
                <a:close/>
                <a:moveTo>
                  <a:pt x="63" y="14051"/>
                </a:moveTo>
                <a:cubicBezTo>
                  <a:pt x="49" y="14054"/>
                  <a:pt x="45" y="14070"/>
                  <a:pt x="33" y="14089"/>
                </a:cubicBezTo>
                <a:cubicBezTo>
                  <a:pt x="-51" y="14229"/>
                  <a:pt x="-45" y="14236"/>
                  <a:pt x="929" y="15195"/>
                </a:cubicBezTo>
                <a:cubicBezTo>
                  <a:pt x="1437" y="15694"/>
                  <a:pt x="1862" y="16120"/>
                  <a:pt x="1873" y="16141"/>
                </a:cubicBezTo>
                <a:cubicBezTo>
                  <a:pt x="1889" y="16170"/>
                  <a:pt x="1879" y="16193"/>
                  <a:pt x="1834" y="16236"/>
                </a:cubicBezTo>
                <a:cubicBezTo>
                  <a:pt x="1705" y="16357"/>
                  <a:pt x="1461" y="16680"/>
                  <a:pt x="1360" y="16862"/>
                </a:cubicBezTo>
                <a:cubicBezTo>
                  <a:pt x="1150" y="17241"/>
                  <a:pt x="1053" y="17614"/>
                  <a:pt x="1056" y="18030"/>
                </a:cubicBezTo>
                <a:cubicBezTo>
                  <a:pt x="1057" y="18242"/>
                  <a:pt x="1065" y="18305"/>
                  <a:pt x="1120" y="18500"/>
                </a:cubicBezTo>
                <a:cubicBezTo>
                  <a:pt x="1160" y="18643"/>
                  <a:pt x="1177" y="18734"/>
                  <a:pt x="1165" y="18748"/>
                </a:cubicBezTo>
                <a:cubicBezTo>
                  <a:pt x="1154" y="18760"/>
                  <a:pt x="1080" y="18778"/>
                  <a:pt x="1000" y="18789"/>
                </a:cubicBezTo>
                <a:lnTo>
                  <a:pt x="853" y="18811"/>
                </a:lnTo>
                <a:lnTo>
                  <a:pt x="848" y="18989"/>
                </a:lnTo>
                <a:lnTo>
                  <a:pt x="842" y="19167"/>
                </a:lnTo>
                <a:lnTo>
                  <a:pt x="1059" y="19145"/>
                </a:lnTo>
                <a:cubicBezTo>
                  <a:pt x="1179" y="19132"/>
                  <a:pt x="1284" y="19128"/>
                  <a:pt x="1293" y="19138"/>
                </a:cubicBezTo>
                <a:cubicBezTo>
                  <a:pt x="1302" y="19149"/>
                  <a:pt x="1293" y="19235"/>
                  <a:pt x="1274" y="19329"/>
                </a:cubicBezTo>
                <a:cubicBezTo>
                  <a:pt x="1230" y="19542"/>
                  <a:pt x="1241" y="19640"/>
                  <a:pt x="1312" y="19669"/>
                </a:cubicBezTo>
                <a:cubicBezTo>
                  <a:pt x="1391" y="19700"/>
                  <a:pt x="1429" y="19643"/>
                  <a:pt x="1475" y="19431"/>
                </a:cubicBezTo>
                <a:cubicBezTo>
                  <a:pt x="1498" y="19326"/>
                  <a:pt x="1522" y="19228"/>
                  <a:pt x="1529" y="19215"/>
                </a:cubicBezTo>
                <a:cubicBezTo>
                  <a:pt x="1535" y="19201"/>
                  <a:pt x="1608" y="19235"/>
                  <a:pt x="1691" y="19291"/>
                </a:cubicBezTo>
                <a:cubicBezTo>
                  <a:pt x="2257" y="19669"/>
                  <a:pt x="3073" y="19650"/>
                  <a:pt x="3844" y="19240"/>
                </a:cubicBezTo>
                <a:cubicBezTo>
                  <a:pt x="4039" y="19136"/>
                  <a:pt x="4319" y="18946"/>
                  <a:pt x="4434" y="18840"/>
                </a:cubicBezTo>
                <a:cubicBezTo>
                  <a:pt x="4481" y="18797"/>
                  <a:pt x="4530" y="18761"/>
                  <a:pt x="4542" y="18761"/>
                </a:cubicBezTo>
                <a:cubicBezTo>
                  <a:pt x="4553" y="18761"/>
                  <a:pt x="4911" y="19106"/>
                  <a:pt x="5339" y="19526"/>
                </a:cubicBezTo>
                <a:cubicBezTo>
                  <a:pt x="5766" y="19946"/>
                  <a:pt x="6299" y="20466"/>
                  <a:pt x="6522" y="20685"/>
                </a:cubicBezTo>
                <a:cubicBezTo>
                  <a:pt x="6745" y="20904"/>
                  <a:pt x="7046" y="21201"/>
                  <a:pt x="7189" y="21342"/>
                </a:cubicBezTo>
                <a:cubicBezTo>
                  <a:pt x="7333" y="21484"/>
                  <a:pt x="7468" y="21599"/>
                  <a:pt x="7489" y="21599"/>
                </a:cubicBezTo>
                <a:cubicBezTo>
                  <a:pt x="7536" y="21600"/>
                  <a:pt x="7586" y="21470"/>
                  <a:pt x="7586" y="21345"/>
                </a:cubicBezTo>
                <a:cubicBezTo>
                  <a:pt x="7586" y="21262"/>
                  <a:pt x="7569" y="21237"/>
                  <a:pt x="7418" y="21098"/>
                </a:cubicBezTo>
                <a:cubicBezTo>
                  <a:pt x="7326" y="21013"/>
                  <a:pt x="7171" y="20865"/>
                  <a:pt x="7072" y="20767"/>
                </a:cubicBezTo>
                <a:cubicBezTo>
                  <a:pt x="6972" y="20670"/>
                  <a:pt x="6786" y="20488"/>
                  <a:pt x="6657" y="20364"/>
                </a:cubicBezTo>
                <a:cubicBezTo>
                  <a:pt x="5359" y="19114"/>
                  <a:pt x="4815" y="18583"/>
                  <a:pt x="4795" y="18548"/>
                </a:cubicBezTo>
                <a:cubicBezTo>
                  <a:pt x="4775" y="18514"/>
                  <a:pt x="4779" y="18498"/>
                  <a:pt x="4814" y="18456"/>
                </a:cubicBezTo>
                <a:cubicBezTo>
                  <a:pt x="4936" y="18309"/>
                  <a:pt x="5136" y="17985"/>
                  <a:pt x="5209" y="17814"/>
                </a:cubicBezTo>
                <a:cubicBezTo>
                  <a:pt x="5396" y="17378"/>
                  <a:pt x="5449" y="17019"/>
                  <a:pt x="5393" y="16585"/>
                </a:cubicBezTo>
                <a:cubicBezTo>
                  <a:pt x="5376" y="16461"/>
                  <a:pt x="5343" y="16348"/>
                  <a:pt x="5270" y="16173"/>
                </a:cubicBezTo>
                <a:cubicBezTo>
                  <a:pt x="5234" y="16088"/>
                  <a:pt x="5210" y="16003"/>
                  <a:pt x="5216" y="15985"/>
                </a:cubicBezTo>
                <a:cubicBezTo>
                  <a:pt x="5222" y="15968"/>
                  <a:pt x="5271" y="15953"/>
                  <a:pt x="5325" y="15953"/>
                </a:cubicBezTo>
                <a:lnTo>
                  <a:pt x="5422" y="15953"/>
                </a:lnTo>
                <a:lnTo>
                  <a:pt x="5422" y="15788"/>
                </a:lnTo>
                <a:lnTo>
                  <a:pt x="5422" y="15620"/>
                </a:lnTo>
                <a:lnTo>
                  <a:pt x="5320" y="15639"/>
                </a:lnTo>
                <a:cubicBezTo>
                  <a:pt x="5155" y="15668"/>
                  <a:pt x="5034" y="15672"/>
                  <a:pt x="5013" y="15649"/>
                </a:cubicBezTo>
                <a:cubicBezTo>
                  <a:pt x="5001" y="15635"/>
                  <a:pt x="5001" y="15574"/>
                  <a:pt x="5010" y="15484"/>
                </a:cubicBezTo>
                <a:cubicBezTo>
                  <a:pt x="5025" y="15334"/>
                  <a:pt x="5010" y="15279"/>
                  <a:pt x="4952" y="15245"/>
                </a:cubicBezTo>
                <a:cubicBezTo>
                  <a:pt x="4895" y="15212"/>
                  <a:pt x="4847" y="15287"/>
                  <a:pt x="4835" y="15430"/>
                </a:cubicBezTo>
                <a:cubicBezTo>
                  <a:pt x="4828" y="15502"/>
                  <a:pt x="4816" y="15569"/>
                  <a:pt x="4807" y="15579"/>
                </a:cubicBezTo>
                <a:cubicBezTo>
                  <a:pt x="4798" y="15589"/>
                  <a:pt x="4711" y="15561"/>
                  <a:pt x="4615" y="15515"/>
                </a:cubicBezTo>
                <a:cubicBezTo>
                  <a:pt x="4370" y="15399"/>
                  <a:pt x="4143" y="15350"/>
                  <a:pt x="3828" y="15350"/>
                </a:cubicBezTo>
                <a:cubicBezTo>
                  <a:pt x="3279" y="15350"/>
                  <a:pt x="2652" y="15571"/>
                  <a:pt x="2204" y="15922"/>
                </a:cubicBezTo>
                <a:lnTo>
                  <a:pt x="2119" y="15988"/>
                </a:lnTo>
                <a:lnTo>
                  <a:pt x="1901" y="15779"/>
                </a:lnTo>
                <a:cubicBezTo>
                  <a:pt x="1781" y="15663"/>
                  <a:pt x="1359" y="15256"/>
                  <a:pt x="962" y="14874"/>
                </a:cubicBezTo>
                <a:cubicBezTo>
                  <a:pt x="242" y="14180"/>
                  <a:pt x="105" y="14044"/>
                  <a:pt x="63" y="140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Textfeld 8"/>
          <p:cNvSpPr txBox="1"/>
          <p:nvPr/>
        </p:nvSpPr>
        <p:spPr bwMode="auto">
          <a:xfrm>
            <a:off x="7102500" y="235652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absorber</a:t>
            </a:r>
            <a:endParaRPr lang="de-DE" sz="1400"/>
          </a:p>
        </p:txBody>
      </p:sp>
      <p:sp>
        <p:nvSpPr>
          <p:cNvPr id="31" name="Textfeld 30"/>
          <p:cNvSpPr txBox="1"/>
          <p:nvPr/>
        </p:nvSpPr>
        <p:spPr bwMode="auto">
          <a:xfrm>
            <a:off x="8243876" y="2861963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sensor</a:t>
            </a:r>
            <a:endParaRPr lang="de-DE" sz="1400"/>
          </a:p>
        </p:txBody>
      </p:sp>
      <p:sp>
        <p:nvSpPr>
          <p:cNvPr id="32" name="Textfeld 31"/>
          <p:cNvSpPr txBox="1"/>
          <p:nvPr/>
        </p:nvSpPr>
        <p:spPr bwMode="auto">
          <a:xfrm>
            <a:off x="7635661" y="3938364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SQUID</a:t>
            </a:r>
            <a:endParaRPr/>
          </a:p>
        </p:txBody>
      </p:sp>
      <p:sp>
        <p:nvSpPr>
          <p:cNvPr id="33" name="Textfeld 32"/>
          <p:cNvSpPr txBox="1"/>
          <p:nvPr/>
        </p:nvSpPr>
        <p:spPr bwMode="auto">
          <a:xfrm>
            <a:off x="3986749" y="4396280"/>
            <a:ext cx="311976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Not </a:t>
            </a:r>
            <a:r>
              <a:rPr lang="de-DE" sz="1400"/>
              <a:t>yet</a:t>
            </a:r>
            <a:r>
              <a:rPr lang="de-DE" sz="1400"/>
              <a:t> </a:t>
            </a:r>
            <a:r>
              <a:rPr lang="de-DE" sz="1400"/>
              <a:t>tested</a:t>
            </a:r>
            <a:r>
              <a:rPr lang="de-DE" sz="1400"/>
              <a:t> </a:t>
            </a:r>
            <a:r>
              <a:rPr lang="de-DE" sz="1400"/>
              <a:t>with</a:t>
            </a:r>
            <a:r>
              <a:rPr lang="de-DE" sz="1400"/>
              <a:t> external </a:t>
            </a:r>
            <a:r>
              <a:rPr lang="de-DE" sz="1400"/>
              <a:t>electrons</a:t>
            </a:r>
            <a:endParaRPr lang="de-DE" sz="14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H="1">
            <a:off x="7929659" y="1951493"/>
            <a:ext cx="360836" cy="872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 bwMode="auto">
          <a:xfrm>
            <a:off x="7815045" y="1365120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incoming</a:t>
            </a:r>
            <a:r>
              <a:rPr lang="de-DE" sz="1400"/>
              <a:t> </a:t>
            </a:r>
            <a:br>
              <a:rPr lang="de-DE" sz="1400"/>
            </a:br>
            <a:r>
              <a:rPr lang="de-DE" sz="1400"/>
              <a:t>particle</a:t>
            </a:r>
            <a:endParaRPr lang="de-DE" sz="14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de-DE"/>
              <a:t>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2400" b="1">
                <a:latin typeface="Arial"/>
                <a:cs typeface="Arial"/>
              </a:rPr>
              <a:t>Ways to access the neutrino mass</a:t>
            </a:r>
            <a:endParaRPr lang="de-DE"/>
          </a:p>
        </p:txBody>
      </p:sp>
      <p:graphicFrame>
        <p:nvGraphicFramePr>
          <p:cNvPr id="6" name="Table"/>
          <p:cNvGraphicFramePr>
            <a:graphicFrameLocks xmlns:a="http://schemas.openxmlformats.org/drawingml/2006/main"/>
          </p:cNvGraphicFramePr>
          <p:nvPr/>
        </p:nvGraphicFramePr>
        <p:xfrm>
          <a:off x="294468" y="2014853"/>
          <a:ext cx="8136608" cy="2657758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609616"/>
                <a:gridCol w="2175664"/>
                <a:gridCol w="2175664"/>
                <a:gridCol w="2175664"/>
              </a:tblGrid>
              <a:tr h="466688"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endParaRPr sz="1800"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/>
                        <a:t> 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Cosmology</a:t>
                      </a:r>
                      <a:endParaRPr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/>
                        <a:t> 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Search for 0</a:t>
                      </a:r>
                      <a:r>
                        <a:rPr sz="1400" b="1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</a:rPr>
                        <a:t>ν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ββ</a:t>
                      </a:r>
                      <a:endParaRPr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351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/>
                        <a:t> </a:t>
                      </a:r>
                      <a:r>
                        <a:rPr sz="1400" b="1">
                          <a:solidFill>
                            <a:schemeClr val="accent2"/>
                          </a:solidFill>
                        </a:rPr>
                        <a:t>β-decay </a:t>
                      </a:r>
                      <a:br>
                        <a:rPr sz="1400" b="1">
                          <a:solidFill>
                            <a:schemeClr val="accent2"/>
                          </a:solidFill>
                        </a:rPr>
                      </a:br>
                      <a:r>
                        <a:rPr sz="1400" b="1">
                          <a:solidFill>
                            <a:schemeClr val="accent2"/>
                          </a:solidFill>
                        </a:rPr>
                        <a:t> &amp; electron capture</a:t>
                      </a:r>
                      <a:endParaRPr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  <a:tr h="630827"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 b="1"/>
                        <a:t>Observable</a:t>
                      </a:r>
                      <a:endParaRPr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endParaRPr sz="1100"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endParaRPr sz="1100"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351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endParaRPr sz="1100"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  <a:tr h="384139"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 b="1"/>
                        <a:t>Present upper</a:t>
                      </a:r>
                      <a:r>
                        <a:rPr lang="de-DE" sz="1400" b="1"/>
                        <a:t> </a:t>
                      </a:r>
                      <a:r>
                        <a:rPr sz="1400" b="1"/>
                        <a:t>limit</a:t>
                      </a:r>
                      <a:endParaRPr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ctr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600"/>
                        <a:t> 0.12 eV</a:t>
                      </a:r>
                      <a:r>
                        <a:rPr lang="de-DE" sz="1600"/>
                        <a:t>*</a:t>
                      </a:r>
                      <a:endParaRPr sz="1600"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ctr" defTabSz="449262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600"/>
                        <a:t> </a:t>
                      </a:r>
                      <a:r>
                        <a:rPr lang="de-DE" sz="1600"/>
                        <a:t>0.18 </a:t>
                      </a:r>
                      <a:r>
                        <a:rPr sz="1600"/>
                        <a:t>eV</a:t>
                      </a:r>
                      <a:r>
                        <a:rPr lang="de-DE" sz="1600"/>
                        <a:t>*</a:t>
                      </a:r>
                      <a:endParaRPr sz="1600"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ctr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600"/>
                        <a:t> </a:t>
                      </a:r>
                      <a:r>
                        <a:rPr lang="de-DE" sz="1600"/>
                        <a:t>0.8</a:t>
                      </a:r>
                      <a:r>
                        <a:rPr sz="1600"/>
                        <a:t> eV</a:t>
                      </a:r>
                      <a:endParaRPr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  <a:tr h="1032936"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 b="1"/>
                        <a:t>Model dependence</a:t>
                      </a:r>
                      <a:endParaRPr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/>
                        <a:t> </a:t>
                      </a:r>
                      <a:r>
                        <a:rPr sz="1400">
                          <a:solidFill>
                            <a:srgbClr val="A22223"/>
                          </a:solidFill>
                        </a:rPr>
                        <a:t>Multi-parameter    </a:t>
                      </a:r>
                      <a:br>
                        <a:rPr sz="1400">
                          <a:solidFill>
                            <a:srgbClr val="A22223"/>
                          </a:solidFill>
                        </a:rPr>
                      </a:br>
                      <a:r>
                        <a:rPr sz="1400">
                          <a:solidFill>
                            <a:srgbClr val="A22223"/>
                          </a:solidFill>
                        </a:rPr>
                        <a:t> cosmological model</a:t>
                      </a:r>
                      <a:endParaRPr/>
                    </a:p>
                  </a:txBody>
                  <a:tcPr marL="108000" marR="108000" marT="30095" marB="30095" anchor="ctr">
                    <a:lnL w="14400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</a:defRPr>
                      </a:pPr>
                      <a:r>
                        <a:rPr sz="1400"/>
                        <a:t>Majorana</a:t>
                      </a:r>
                      <a:r>
                        <a:rPr sz="1400"/>
                        <a:t> </a:t>
                      </a:r>
                      <a:r>
                        <a:rPr sz="1400">
                          <a:latin typeface="Times New Roman"/>
                          <a:ea typeface="Times New Roman"/>
                          <a:cs typeface="Times New Roman"/>
                        </a:rPr>
                        <a:t>ν</a:t>
                      </a:r>
                      <a:endParaRPr sz="1400"/>
                    </a:p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</a:defRPr>
                      </a:pPr>
                      <a:r>
                        <a:rPr sz="1400"/>
                        <a:t>contributions</a:t>
                      </a:r>
                      <a:br>
                        <a:rPr sz="1400"/>
                      </a:br>
                      <a:r>
                        <a:rPr sz="1400"/>
                        <a:t>other than m(</a:t>
                      </a:r>
                      <a:r>
                        <a:rPr sz="1400">
                          <a:latin typeface="Times New Roman"/>
                          <a:ea typeface="Times New Roman"/>
                          <a:cs typeface="Times New Roman"/>
                        </a:rPr>
                        <a:t>ν)</a:t>
                      </a:r>
                      <a:r>
                        <a:rPr sz="1400"/>
                        <a:t>?</a:t>
                      </a:r>
                      <a:endParaRPr/>
                    </a:p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</a:defRPr>
                      </a:pPr>
                      <a:r>
                        <a:rPr sz="1400"/>
                        <a:t>nuclear matrix elements</a:t>
                      </a:r>
                      <a:r>
                        <a:rPr lang="de-DE" sz="1400"/>
                        <a:t>, </a:t>
                      </a:r>
                      <a:r>
                        <a:rPr lang="de-DE" sz="1400"/>
                        <a:t>g</a:t>
                      </a:r>
                      <a:r>
                        <a:rPr lang="de-DE" sz="1400" baseline="-25000"/>
                        <a:t>A</a:t>
                      </a:r>
                      <a:endParaRPr lang="de-DE" sz="1400"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351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400"/>
                        <a:t> </a:t>
                      </a:r>
                      <a:r>
                        <a:rPr sz="1400" b="1">
                          <a:solidFill>
                            <a:srgbClr val="026E05"/>
                          </a:solidFill>
                        </a:rPr>
                        <a:t>Direct,</a:t>
                      </a:r>
                      <a:r>
                        <a:rPr sz="1400">
                          <a:solidFill>
                            <a:srgbClr val="026E05"/>
                          </a:solidFill>
                        </a:rPr>
                        <a:t> only kinematics;  </a:t>
                      </a:r>
                      <a:br>
                        <a:rPr sz="1400">
                          <a:solidFill>
                            <a:srgbClr val="026E05"/>
                          </a:solidFill>
                        </a:rPr>
                      </a:br>
                      <a:r>
                        <a:rPr sz="1400">
                          <a:solidFill>
                            <a:srgbClr val="026E05"/>
                          </a:solidFill>
                        </a:rPr>
                        <a:t> no cancellations in </a:t>
                      </a:r>
                      <a:br>
                        <a:rPr sz="1400">
                          <a:solidFill>
                            <a:srgbClr val="026E05"/>
                          </a:solidFill>
                        </a:rPr>
                      </a:br>
                      <a:r>
                        <a:rPr sz="1400">
                          <a:solidFill>
                            <a:srgbClr val="026E05"/>
                          </a:solidFill>
                        </a:rPr>
                        <a:t> incoherent sum</a:t>
                      </a:r>
                      <a:endParaRPr/>
                    </a:p>
                  </a:txBody>
                  <a:tcPr marL="108000" marR="108000" marT="30095" marB="30095" anchor="ctr">
                    <a:lnL w="14351" algn="ctr">
                      <a:solidFill>
                        <a:srgbClr val="FFFFFF"/>
                      </a:solidFill>
                    </a:lnL>
                    <a:lnR w="14400" algn="ctr">
                      <a:solidFill>
                        <a:srgbClr val="FFFFFF"/>
                      </a:solidFill>
                    </a:lnR>
                    <a:lnT w="14400" algn="ctr">
                      <a:solidFill>
                        <a:srgbClr val="FFFFFF"/>
                      </a:solidFill>
                    </a:lnT>
                    <a:lnB w="14400" algn="ctr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7" name="image.pdf" descr="image.pdf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47116" y="2170330"/>
            <a:ext cx="43309" cy="109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04545" y="1100476"/>
            <a:ext cx="529649" cy="74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.jpg" descr="image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4987" y="948371"/>
            <a:ext cx="438390" cy="917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ng" descr="image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45593" y="838489"/>
            <a:ext cx="1455719" cy="772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.png" descr="image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2245593" y="1332359"/>
            <a:ext cx="443676" cy="605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63.png" descr="image63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404438" y="1102584"/>
            <a:ext cx="694215" cy="736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telescope_side" descr="telescope_side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1">
            <a:off x="2891989" y="1136593"/>
            <a:ext cx="977106" cy="804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74" fill="norm" stroke="1" extrusionOk="0">
                <a:moveTo>
                  <a:pt x="10551" y="11"/>
                </a:moveTo>
                <a:cubicBezTo>
                  <a:pt x="10426" y="-16"/>
                  <a:pt x="10354" y="7"/>
                  <a:pt x="10288" y="79"/>
                </a:cubicBezTo>
                <a:cubicBezTo>
                  <a:pt x="10200" y="173"/>
                  <a:pt x="10131" y="357"/>
                  <a:pt x="10131" y="483"/>
                </a:cubicBezTo>
                <a:cubicBezTo>
                  <a:pt x="10131" y="610"/>
                  <a:pt x="10015" y="852"/>
                  <a:pt x="9874" y="1024"/>
                </a:cubicBezTo>
                <a:cubicBezTo>
                  <a:pt x="9733" y="1197"/>
                  <a:pt x="9632" y="1376"/>
                  <a:pt x="9654" y="1421"/>
                </a:cubicBezTo>
                <a:cubicBezTo>
                  <a:pt x="9732" y="1587"/>
                  <a:pt x="9407" y="2387"/>
                  <a:pt x="9260" y="2387"/>
                </a:cubicBezTo>
                <a:cubicBezTo>
                  <a:pt x="9178" y="2387"/>
                  <a:pt x="9087" y="2471"/>
                  <a:pt x="9056" y="2579"/>
                </a:cubicBezTo>
                <a:cubicBezTo>
                  <a:pt x="9024" y="2686"/>
                  <a:pt x="8877" y="2879"/>
                  <a:pt x="8730" y="3003"/>
                </a:cubicBezTo>
                <a:cubicBezTo>
                  <a:pt x="8488" y="3210"/>
                  <a:pt x="8436" y="3209"/>
                  <a:pt x="8127" y="3017"/>
                </a:cubicBezTo>
                <a:cubicBezTo>
                  <a:pt x="7941" y="2901"/>
                  <a:pt x="7732" y="2677"/>
                  <a:pt x="7660" y="2524"/>
                </a:cubicBezTo>
                <a:cubicBezTo>
                  <a:pt x="7444" y="2065"/>
                  <a:pt x="7172" y="2193"/>
                  <a:pt x="6768" y="2941"/>
                </a:cubicBezTo>
                <a:cubicBezTo>
                  <a:pt x="6382" y="3660"/>
                  <a:pt x="6379" y="3878"/>
                  <a:pt x="6742" y="4270"/>
                </a:cubicBezTo>
                <a:cubicBezTo>
                  <a:pt x="6880" y="4418"/>
                  <a:pt x="6816" y="4565"/>
                  <a:pt x="6275" y="5400"/>
                </a:cubicBezTo>
                <a:cubicBezTo>
                  <a:pt x="5932" y="5930"/>
                  <a:pt x="5676" y="6443"/>
                  <a:pt x="5703" y="6536"/>
                </a:cubicBezTo>
                <a:cubicBezTo>
                  <a:pt x="5731" y="6629"/>
                  <a:pt x="5638" y="7200"/>
                  <a:pt x="5499" y="7803"/>
                </a:cubicBezTo>
                <a:cubicBezTo>
                  <a:pt x="5318" y="8590"/>
                  <a:pt x="5129" y="9080"/>
                  <a:pt x="4827" y="9549"/>
                </a:cubicBezTo>
                <a:lnTo>
                  <a:pt x="4408" y="10199"/>
                </a:lnTo>
                <a:lnTo>
                  <a:pt x="4518" y="11261"/>
                </a:lnTo>
                <a:cubicBezTo>
                  <a:pt x="4606" y="12095"/>
                  <a:pt x="4691" y="12405"/>
                  <a:pt x="4901" y="12692"/>
                </a:cubicBezTo>
                <a:lnTo>
                  <a:pt x="5168" y="13054"/>
                </a:lnTo>
                <a:lnTo>
                  <a:pt x="4555" y="13924"/>
                </a:lnTo>
                <a:lnTo>
                  <a:pt x="3941" y="14787"/>
                </a:lnTo>
                <a:lnTo>
                  <a:pt x="3054" y="14883"/>
                </a:lnTo>
                <a:cubicBezTo>
                  <a:pt x="2568" y="14937"/>
                  <a:pt x="2101" y="15056"/>
                  <a:pt x="2015" y="15150"/>
                </a:cubicBezTo>
                <a:cubicBezTo>
                  <a:pt x="1930" y="15244"/>
                  <a:pt x="1544" y="15434"/>
                  <a:pt x="1155" y="15567"/>
                </a:cubicBezTo>
                <a:cubicBezTo>
                  <a:pt x="140" y="15914"/>
                  <a:pt x="-18" y="16111"/>
                  <a:pt x="1" y="17053"/>
                </a:cubicBezTo>
                <a:cubicBezTo>
                  <a:pt x="11" y="17548"/>
                  <a:pt x="79" y="17907"/>
                  <a:pt x="190" y="18066"/>
                </a:cubicBezTo>
                <a:cubicBezTo>
                  <a:pt x="368" y="18322"/>
                  <a:pt x="1512" y="18841"/>
                  <a:pt x="2194" y="18977"/>
                </a:cubicBezTo>
                <a:cubicBezTo>
                  <a:pt x="2411" y="19020"/>
                  <a:pt x="2635" y="19100"/>
                  <a:pt x="2692" y="19155"/>
                </a:cubicBezTo>
                <a:cubicBezTo>
                  <a:pt x="2845" y="19299"/>
                  <a:pt x="3750" y="19654"/>
                  <a:pt x="4408" y="19826"/>
                </a:cubicBezTo>
                <a:cubicBezTo>
                  <a:pt x="4722" y="19908"/>
                  <a:pt x="5341" y="20154"/>
                  <a:pt x="5782" y="20374"/>
                </a:cubicBezTo>
                <a:cubicBezTo>
                  <a:pt x="6545" y="20756"/>
                  <a:pt x="6665" y="20778"/>
                  <a:pt x="8169" y="20778"/>
                </a:cubicBezTo>
                <a:cubicBezTo>
                  <a:pt x="9495" y="20778"/>
                  <a:pt x="9783" y="20817"/>
                  <a:pt x="9942" y="21004"/>
                </a:cubicBezTo>
                <a:cubicBezTo>
                  <a:pt x="10047" y="21127"/>
                  <a:pt x="10131" y="21296"/>
                  <a:pt x="10131" y="21387"/>
                </a:cubicBezTo>
                <a:cubicBezTo>
                  <a:pt x="10131" y="21493"/>
                  <a:pt x="10331" y="21560"/>
                  <a:pt x="10703" y="21572"/>
                </a:cubicBezTo>
                <a:cubicBezTo>
                  <a:pt x="11119" y="21584"/>
                  <a:pt x="11275" y="21540"/>
                  <a:pt x="11275" y="21408"/>
                </a:cubicBezTo>
                <a:cubicBezTo>
                  <a:pt x="11275" y="21309"/>
                  <a:pt x="11356" y="21124"/>
                  <a:pt x="11458" y="21004"/>
                </a:cubicBezTo>
                <a:cubicBezTo>
                  <a:pt x="11610" y="20826"/>
                  <a:pt x="11936" y="20784"/>
                  <a:pt x="13231" y="20764"/>
                </a:cubicBezTo>
                <a:cubicBezTo>
                  <a:pt x="14624" y="20742"/>
                  <a:pt x="14904" y="20698"/>
                  <a:pt x="15519" y="20408"/>
                </a:cubicBezTo>
                <a:cubicBezTo>
                  <a:pt x="15904" y="20226"/>
                  <a:pt x="16674" y="19930"/>
                  <a:pt x="17234" y="19751"/>
                </a:cubicBezTo>
                <a:cubicBezTo>
                  <a:pt x="17795" y="19572"/>
                  <a:pt x="18352" y="19361"/>
                  <a:pt x="18472" y="19278"/>
                </a:cubicBezTo>
                <a:cubicBezTo>
                  <a:pt x="18591" y="19195"/>
                  <a:pt x="19048" y="19011"/>
                  <a:pt x="19490" y="18874"/>
                </a:cubicBezTo>
                <a:cubicBezTo>
                  <a:pt x="20533" y="18550"/>
                  <a:pt x="21144" y="18233"/>
                  <a:pt x="21263" y="17943"/>
                </a:cubicBezTo>
                <a:cubicBezTo>
                  <a:pt x="21582" y="17169"/>
                  <a:pt x="20013" y="16436"/>
                  <a:pt x="17071" y="15985"/>
                </a:cubicBezTo>
                <a:cubicBezTo>
                  <a:pt x="16338" y="15872"/>
                  <a:pt x="15693" y="15741"/>
                  <a:pt x="15639" y="15697"/>
                </a:cubicBezTo>
                <a:cubicBezTo>
                  <a:pt x="15486" y="15574"/>
                  <a:pt x="16276" y="14397"/>
                  <a:pt x="16452" y="14485"/>
                </a:cubicBezTo>
                <a:cubicBezTo>
                  <a:pt x="16753" y="14635"/>
                  <a:pt x="16804" y="14378"/>
                  <a:pt x="16531" y="14095"/>
                </a:cubicBezTo>
                <a:lnTo>
                  <a:pt x="16253" y="13808"/>
                </a:lnTo>
                <a:lnTo>
                  <a:pt x="16668" y="12664"/>
                </a:lnTo>
                <a:cubicBezTo>
                  <a:pt x="16989" y="11772"/>
                  <a:pt x="17053" y="11490"/>
                  <a:pt x="16946" y="11411"/>
                </a:cubicBezTo>
                <a:cubicBezTo>
                  <a:pt x="16833" y="11327"/>
                  <a:pt x="16834" y="11234"/>
                  <a:pt x="16961" y="10904"/>
                </a:cubicBezTo>
                <a:cubicBezTo>
                  <a:pt x="17156" y="10395"/>
                  <a:pt x="17256" y="10319"/>
                  <a:pt x="17407" y="10555"/>
                </a:cubicBezTo>
                <a:cubicBezTo>
                  <a:pt x="17509" y="10716"/>
                  <a:pt x="17571" y="10715"/>
                  <a:pt x="17827" y="10548"/>
                </a:cubicBezTo>
                <a:cubicBezTo>
                  <a:pt x="18245" y="10277"/>
                  <a:pt x="18765" y="9471"/>
                  <a:pt x="18755" y="9111"/>
                </a:cubicBezTo>
                <a:cubicBezTo>
                  <a:pt x="18744" y="8724"/>
                  <a:pt x="18393" y="8014"/>
                  <a:pt x="17334" y="6262"/>
                </a:cubicBezTo>
                <a:cubicBezTo>
                  <a:pt x="16766" y="5322"/>
                  <a:pt x="16500" y="4769"/>
                  <a:pt x="16542" y="4626"/>
                </a:cubicBezTo>
                <a:cubicBezTo>
                  <a:pt x="16577" y="4507"/>
                  <a:pt x="16545" y="4315"/>
                  <a:pt x="16473" y="4201"/>
                </a:cubicBezTo>
                <a:cubicBezTo>
                  <a:pt x="16373" y="4045"/>
                  <a:pt x="16367" y="3957"/>
                  <a:pt x="16458" y="3838"/>
                </a:cubicBezTo>
                <a:cubicBezTo>
                  <a:pt x="16678" y="3553"/>
                  <a:pt x="16584" y="3235"/>
                  <a:pt x="16111" y="2668"/>
                </a:cubicBezTo>
                <a:cubicBezTo>
                  <a:pt x="15493" y="1927"/>
                  <a:pt x="15187" y="1742"/>
                  <a:pt x="14963" y="1983"/>
                </a:cubicBezTo>
                <a:cubicBezTo>
                  <a:pt x="14609" y="2365"/>
                  <a:pt x="14074" y="2249"/>
                  <a:pt x="13147" y="1586"/>
                </a:cubicBezTo>
                <a:cubicBezTo>
                  <a:pt x="12398" y="1051"/>
                  <a:pt x="12257" y="901"/>
                  <a:pt x="12229" y="579"/>
                </a:cubicBezTo>
                <a:cubicBezTo>
                  <a:pt x="12197" y="228"/>
                  <a:pt x="12181" y="211"/>
                  <a:pt x="12014" y="408"/>
                </a:cubicBezTo>
                <a:cubicBezTo>
                  <a:pt x="11848" y="603"/>
                  <a:pt x="11775" y="591"/>
                  <a:pt x="11143" y="264"/>
                </a:cubicBezTo>
                <a:cubicBezTo>
                  <a:pt x="10858" y="117"/>
                  <a:pt x="10676" y="38"/>
                  <a:pt x="10551" y="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Rectangle"/>
          <p:cNvSpPr/>
          <p:nvPr/>
        </p:nvSpPr>
        <p:spPr bwMode="auto">
          <a:xfrm>
            <a:off x="6273988" y="904587"/>
            <a:ext cx="2157088" cy="3754349"/>
          </a:xfrm>
          <a:prstGeom prst="rect">
            <a:avLst/>
          </a:prstGeom>
          <a:ln w="31750">
            <a:solidFill>
              <a:schemeClr val="accent1"/>
            </a:solidFill>
            <a:bevel/>
          </a:ln>
        </p:spPr>
        <p:txBody>
          <a:bodyPr lIns="28414" tIns="28414" rIns="28414" bIns="28414" anchor="ctr"/>
          <a:lstStyle/>
          <a:p>
            <a:pPr>
              <a:defRPr>
                <a:latin typeface="Arial"/>
                <a:ea typeface="Arial"/>
                <a:cs typeface="Arial"/>
              </a:defRPr>
            </a:pPr>
            <a:endParaRPr sz="1350"/>
          </a:p>
        </p:txBody>
      </p:sp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550693" y="2666273"/>
            <a:ext cx="1399592" cy="27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389966" y="2651666"/>
            <a:ext cx="1432135" cy="301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 descr="pasted-image.pdf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343680" y="2695190"/>
            <a:ext cx="977101" cy="24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-small.png" descr="image-small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506375" y="1115898"/>
            <a:ext cx="859568" cy="77205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feld 18"/>
          <p:cNvSpPr txBox="1"/>
          <p:nvPr/>
        </p:nvSpPr>
        <p:spPr bwMode="auto">
          <a:xfrm>
            <a:off x="6376368" y="4724694"/>
            <a:ext cx="1828514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/>
              <a:t>KATRIN </a:t>
            </a:r>
            <a:r>
              <a:rPr lang="de-DE" sz="1600"/>
              <a:t> 0.2 eV</a:t>
            </a:r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 i="1"/>
              <a:t>Next R&amp;D </a:t>
            </a:r>
            <a:r>
              <a:rPr lang="de-DE" i="1"/>
              <a:t>goal</a:t>
            </a:r>
            <a:r>
              <a:rPr lang="de-DE" i="1"/>
              <a:t>: </a:t>
            </a:r>
            <a:br>
              <a:rPr lang="de-DE"/>
            </a:br>
            <a:r>
              <a:rPr lang="de-DE"/>
              <a:t>Demonstrate</a:t>
            </a:r>
            <a:r>
              <a:rPr lang="de-DE"/>
              <a:t> KATRIN </a:t>
            </a:r>
            <a:r>
              <a:rPr lang="de-DE"/>
              <a:t>with</a:t>
            </a:r>
            <a:r>
              <a:rPr lang="de-DE"/>
              <a:t> a </a:t>
            </a:r>
            <a:r>
              <a:rPr lang="de-DE"/>
              <a:t>quantum</a:t>
            </a:r>
            <a:r>
              <a:rPr lang="de-DE"/>
              <a:t> </a:t>
            </a:r>
            <a:r>
              <a:rPr lang="de-DE"/>
              <a:t>sensor</a:t>
            </a:r>
            <a:r>
              <a:rPr lang="de-DE"/>
              <a:t> </a:t>
            </a:r>
            <a:r>
              <a:rPr lang="de-DE"/>
              <a:t>array</a:t>
            </a:r>
            <a:endParaRPr lang="de-DE"/>
          </a:p>
        </p:txBody>
      </p:sp>
      <p:grpSp>
        <p:nvGrpSpPr>
          <p:cNvPr id="9" name="Gruppieren 8"/>
          <p:cNvGrpSpPr/>
          <p:nvPr/>
        </p:nvGrpSpPr>
        <p:grpSpPr bwMode="auto">
          <a:xfrm>
            <a:off x="72698" y="1268818"/>
            <a:ext cx="4968660" cy="1372132"/>
            <a:chOff x="2123728" y="1671650"/>
            <a:chExt cx="7342613" cy="2027716"/>
          </a:xfrm>
        </p:grpSpPr>
        <p:pic>
          <p:nvPicPr>
            <p:cNvPr id="5" name="Inhaltsplatzhalter 6"/>
            <p:cNvPicPr>
              <a:picLocks noChangeAspect="1"/>
            </p:cNvPicPr>
            <p:nvPr/>
          </p:nvPicPr>
          <p:blipFill>
            <a:blip r:embed="rId2"/>
            <a:srcRect l="0" t="0" r="7716" b="0"/>
            <a:stretch/>
          </p:blipFill>
          <p:spPr bwMode="auto">
            <a:xfrm>
              <a:off x="2123728" y="1671650"/>
              <a:ext cx="6976638" cy="2027716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 bwMode="auto">
            <a:xfrm rot="21381596">
              <a:off x="2209576" y="2973726"/>
              <a:ext cx="3534458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8712041" y="2898000"/>
              <a:ext cx="754300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8" name="Rechteck 7"/>
            <p:cNvSpPr/>
            <p:nvPr/>
          </p:nvSpPr>
          <p:spPr bwMode="auto">
            <a:xfrm rot="21381596">
              <a:off x="6343417" y="3105397"/>
              <a:ext cx="1763687" cy="414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7" name="Inhaltsplatzhalter 1"/>
          <p:cNvSpPr txBox="1"/>
          <p:nvPr/>
        </p:nvSpPr>
        <p:spPr bwMode="auto">
          <a:xfrm>
            <a:off x="122987" y="2825051"/>
            <a:ext cx="8157425" cy="2016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Challenges of </a:t>
            </a:r>
            <a:r>
              <a:rPr lang="de-DE"/>
              <a:t>coupling</a:t>
            </a:r>
            <a:r>
              <a:rPr lang="de-DE"/>
              <a:t> </a:t>
            </a:r>
            <a:r>
              <a:rPr lang="de-DE" b="1"/>
              <a:t>quantum</a:t>
            </a:r>
            <a:r>
              <a:rPr lang="de-DE" b="1"/>
              <a:t> </a:t>
            </a:r>
            <a:r>
              <a:rPr lang="de-DE" b="1"/>
              <a:t>sensor</a:t>
            </a:r>
            <a:r>
              <a:rPr lang="de-DE" b="1"/>
              <a:t> </a:t>
            </a:r>
            <a:r>
              <a:rPr lang="de-DE" b="1"/>
              <a:t>detector</a:t>
            </a:r>
            <a:r>
              <a:rPr lang="de-DE" b="1"/>
              <a:t> </a:t>
            </a:r>
            <a:r>
              <a:rPr lang="de-DE" b="1"/>
              <a:t>array</a:t>
            </a:r>
            <a:r>
              <a:rPr lang="de-DE" b="1"/>
              <a:t> </a:t>
            </a:r>
            <a:br>
              <a:rPr lang="de-DE" b="1"/>
            </a:br>
            <a:r>
              <a:rPr lang="de-DE"/>
              <a:t>to</a:t>
            </a:r>
            <a:r>
              <a:rPr lang="de-DE"/>
              <a:t> </a:t>
            </a:r>
            <a:r>
              <a:rPr lang="de-DE" b="1"/>
              <a:t>KATRIN </a:t>
            </a:r>
            <a:r>
              <a:rPr lang="de-DE" b="1"/>
              <a:t>infrastructure</a:t>
            </a:r>
            <a:endParaRPr lang="de-DE" b="1"/>
          </a:p>
          <a:p>
            <a:pPr lvl="1">
              <a:defRPr/>
            </a:pPr>
            <a:r>
              <a:rPr lang="de-DE" b="1"/>
              <a:t>Type</a:t>
            </a:r>
            <a:r>
              <a:rPr lang="de-DE"/>
              <a:t> of </a:t>
            </a:r>
            <a:r>
              <a:rPr lang="de-DE"/>
              <a:t>quantum</a:t>
            </a:r>
            <a:r>
              <a:rPr lang="de-DE"/>
              <a:t> </a:t>
            </a:r>
            <a:r>
              <a:rPr lang="de-DE"/>
              <a:t>sensor</a:t>
            </a:r>
            <a:r>
              <a:rPr lang="de-DE"/>
              <a:t> </a:t>
            </a:r>
            <a:endParaRPr/>
          </a:p>
          <a:p>
            <a:pPr lvl="1">
              <a:defRPr/>
            </a:pPr>
            <a:r>
              <a:rPr lang="de-DE"/>
              <a:t>Operation in </a:t>
            </a:r>
            <a:r>
              <a:rPr lang="de-DE" b="1"/>
              <a:t>magnetic</a:t>
            </a:r>
            <a:r>
              <a:rPr lang="de-DE" b="1"/>
              <a:t> </a:t>
            </a:r>
            <a:r>
              <a:rPr lang="de-DE" b="1"/>
              <a:t>field</a:t>
            </a:r>
            <a:endParaRPr lang="de-DE" b="1"/>
          </a:p>
          <a:p>
            <a:pPr lvl="1">
              <a:defRPr/>
            </a:pPr>
            <a:r>
              <a:rPr lang="de-DE"/>
              <a:t>Coupling of </a:t>
            </a:r>
            <a:r>
              <a:rPr lang="de-DE" b="1"/>
              <a:t>mK</a:t>
            </a:r>
            <a:r>
              <a:rPr lang="de-DE" b="1"/>
              <a:t> </a:t>
            </a:r>
            <a:r>
              <a:rPr lang="de-DE" b="1"/>
              <a:t>cryo-platform</a:t>
            </a:r>
            <a:r>
              <a:rPr lang="de-DE" b="1"/>
              <a:t> </a:t>
            </a:r>
            <a:r>
              <a:rPr lang="de-DE"/>
              <a:t>with</a:t>
            </a:r>
            <a:r>
              <a:rPr lang="de-DE"/>
              <a:t> RT </a:t>
            </a:r>
            <a:r>
              <a:rPr lang="de-DE"/>
              <a:t>spectrometer</a:t>
            </a:r>
            <a:endParaRPr lang="de-DE"/>
          </a:p>
          <a:p>
            <a:pPr lvl="1">
              <a:defRPr/>
            </a:pPr>
            <a:r>
              <a:rPr lang="de-DE"/>
              <a:t>Large </a:t>
            </a:r>
            <a:r>
              <a:rPr lang="de-DE"/>
              <a:t>area</a:t>
            </a:r>
            <a:r>
              <a:rPr lang="de-DE"/>
              <a:t> </a:t>
            </a:r>
            <a:r>
              <a:rPr lang="de-DE"/>
              <a:t>detector</a:t>
            </a:r>
            <a:r>
              <a:rPr lang="de-DE"/>
              <a:t> and </a:t>
            </a:r>
            <a:r>
              <a:rPr lang="de-DE" b="1"/>
              <a:t>multiplexing</a:t>
            </a:r>
            <a:r>
              <a:rPr lang="de-DE" b="1"/>
              <a:t> of ~1e6 </a:t>
            </a:r>
            <a:r>
              <a:rPr lang="de-DE" b="1"/>
              <a:t>channels</a:t>
            </a:r>
            <a:endParaRPr lang="de-DE" b="1"/>
          </a:p>
          <a:p>
            <a:pPr lvl="1">
              <a:defRPr/>
            </a:pPr>
            <a:r>
              <a:rPr lang="de-DE" b="1"/>
              <a:t>Limits </a:t>
            </a:r>
            <a:r>
              <a:rPr lang="de-DE" b="1"/>
              <a:t>to</a:t>
            </a:r>
            <a:r>
              <a:rPr lang="de-DE" b="1"/>
              <a:t> </a:t>
            </a:r>
            <a:r>
              <a:rPr lang="de-DE" b="1"/>
              <a:t>energy</a:t>
            </a:r>
            <a:r>
              <a:rPr lang="de-DE" b="1"/>
              <a:t> </a:t>
            </a:r>
            <a:r>
              <a:rPr lang="de-DE" b="1"/>
              <a:t>resolution</a:t>
            </a:r>
            <a:endParaRPr lang="de-DE" b="1"/>
          </a:p>
          <a:p>
            <a:pPr lvl="1">
              <a:defRPr/>
            </a:pPr>
            <a:endParaRPr lang="de-DE"/>
          </a:p>
        </p:txBody>
      </p:sp>
      <p:sp>
        <p:nvSpPr>
          <p:cNvPr id="19" name="Textfeld 18"/>
          <p:cNvSpPr txBox="1"/>
          <p:nvPr/>
        </p:nvSpPr>
        <p:spPr bwMode="auto">
          <a:xfrm>
            <a:off x="4877068" y="158711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/>
              <a:t>+</a:t>
            </a:r>
            <a:endParaRPr/>
          </a:p>
        </p:txBody>
      </p:sp>
      <p:pic>
        <p:nvPicPr>
          <p:cNvPr id="10" name="3DMMC.png" descr="3DMMC.png"/>
          <p:cNvPicPr>
            <a:picLocks noChangeAspect="1"/>
          </p:cNvPicPr>
          <p:nvPr/>
        </p:nvPicPr>
        <p:blipFill>
          <a:blip r:embed="rId4"/>
          <a:srcRect l="18041" t="18434" r="16242" b="9673"/>
          <a:stretch/>
        </p:blipFill>
        <p:spPr bwMode="auto">
          <a:xfrm flipH="1">
            <a:off x="5855056" y="1447727"/>
            <a:ext cx="930034" cy="508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99" fill="norm" stroke="1" extrusionOk="0">
                <a:moveTo>
                  <a:pt x="5919" y="0"/>
                </a:moveTo>
                <a:lnTo>
                  <a:pt x="5692" y="76"/>
                </a:lnTo>
                <a:lnTo>
                  <a:pt x="5464" y="156"/>
                </a:lnTo>
                <a:lnTo>
                  <a:pt x="5497" y="260"/>
                </a:lnTo>
                <a:cubicBezTo>
                  <a:pt x="5549" y="432"/>
                  <a:pt x="5572" y="749"/>
                  <a:pt x="5559" y="1127"/>
                </a:cubicBezTo>
                <a:cubicBezTo>
                  <a:pt x="5544" y="1560"/>
                  <a:pt x="5532" y="1819"/>
                  <a:pt x="5519" y="1924"/>
                </a:cubicBezTo>
                <a:cubicBezTo>
                  <a:pt x="5509" y="2011"/>
                  <a:pt x="5460" y="2553"/>
                  <a:pt x="5452" y="2667"/>
                </a:cubicBezTo>
                <a:cubicBezTo>
                  <a:pt x="5444" y="2781"/>
                  <a:pt x="5477" y="2787"/>
                  <a:pt x="4684" y="2486"/>
                </a:cubicBezTo>
                <a:cubicBezTo>
                  <a:pt x="4540" y="2432"/>
                  <a:pt x="4325" y="2349"/>
                  <a:pt x="4206" y="2302"/>
                </a:cubicBezTo>
                <a:cubicBezTo>
                  <a:pt x="4087" y="2256"/>
                  <a:pt x="3932" y="2198"/>
                  <a:pt x="3863" y="2172"/>
                </a:cubicBezTo>
                <a:cubicBezTo>
                  <a:pt x="3793" y="2146"/>
                  <a:pt x="3579" y="2066"/>
                  <a:pt x="3386" y="1991"/>
                </a:cubicBezTo>
                <a:cubicBezTo>
                  <a:pt x="3193" y="1916"/>
                  <a:pt x="2865" y="1788"/>
                  <a:pt x="2657" y="1708"/>
                </a:cubicBezTo>
                <a:cubicBezTo>
                  <a:pt x="2448" y="1629"/>
                  <a:pt x="2218" y="1540"/>
                  <a:pt x="2145" y="1512"/>
                </a:cubicBezTo>
                <a:cubicBezTo>
                  <a:pt x="2073" y="1483"/>
                  <a:pt x="2008" y="1461"/>
                  <a:pt x="2003" y="1461"/>
                </a:cubicBezTo>
                <a:cubicBezTo>
                  <a:pt x="1998" y="1461"/>
                  <a:pt x="2000" y="1503"/>
                  <a:pt x="2005" y="1553"/>
                </a:cubicBezTo>
                <a:cubicBezTo>
                  <a:pt x="2011" y="1603"/>
                  <a:pt x="2019" y="1702"/>
                  <a:pt x="2024" y="1775"/>
                </a:cubicBezTo>
                <a:cubicBezTo>
                  <a:pt x="2029" y="1848"/>
                  <a:pt x="2042" y="2010"/>
                  <a:pt x="2052" y="2137"/>
                </a:cubicBezTo>
                <a:cubicBezTo>
                  <a:pt x="2062" y="2264"/>
                  <a:pt x="2069" y="2386"/>
                  <a:pt x="2069" y="2407"/>
                </a:cubicBezTo>
                <a:cubicBezTo>
                  <a:pt x="2070" y="2443"/>
                  <a:pt x="2156" y="2484"/>
                  <a:pt x="2871" y="2788"/>
                </a:cubicBezTo>
                <a:cubicBezTo>
                  <a:pt x="3000" y="2843"/>
                  <a:pt x="3212" y="2934"/>
                  <a:pt x="3341" y="2991"/>
                </a:cubicBezTo>
                <a:lnTo>
                  <a:pt x="3575" y="3096"/>
                </a:lnTo>
                <a:lnTo>
                  <a:pt x="3623" y="3277"/>
                </a:lnTo>
                <a:cubicBezTo>
                  <a:pt x="3665" y="3431"/>
                  <a:pt x="3703" y="3661"/>
                  <a:pt x="3740" y="3995"/>
                </a:cubicBezTo>
                <a:cubicBezTo>
                  <a:pt x="3747" y="4060"/>
                  <a:pt x="3758" y="4068"/>
                  <a:pt x="3842" y="4068"/>
                </a:cubicBezTo>
                <a:cubicBezTo>
                  <a:pt x="4015" y="4067"/>
                  <a:pt x="4009" y="4079"/>
                  <a:pt x="4001" y="3693"/>
                </a:cubicBezTo>
                <a:cubicBezTo>
                  <a:pt x="3996" y="3438"/>
                  <a:pt x="4002" y="3346"/>
                  <a:pt x="4020" y="3318"/>
                </a:cubicBezTo>
                <a:cubicBezTo>
                  <a:pt x="4038" y="3291"/>
                  <a:pt x="4109" y="3310"/>
                  <a:pt x="4304" y="3395"/>
                </a:cubicBezTo>
                <a:cubicBezTo>
                  <a:pt x="4448" y="3457"/>
                  <a:pt x="4619" y="3530"/>
                  <a:pt x="4684" y="3557"/>
                </a:cubicBezTo>
                <a:cubicBezTo>
                  <a:pt x="4865" y="3631"/>
                  <a:pt x="4910" y="3660"/>
                  <a:pt x="4906" y="3693"/>
                </a:cubicBezTo>
                <a:cubicBezTo>
                  <a:pt x="4904" y="3710"/>
                  <a:pt x="4883" y="3728"/>
                  <a:pt x="4861" y="3734"/>
                </a:cubicBezTo>
                <a:cubicBezTo>
                  <a:pt x="4838" y="3740"/>
                  <a:pt x="4604" y="3849"/>
                  <a:pt x="4341" y="3976"/>
                </a:cubicBezTo>
                <a:cubicBezTo>
                  <a:pt x="4078" y="4103"/>
                  <a:pt x="3680" y="4294"/>
                  <a:pt x="3457" y="4401"/>
                </a:cubicBezTo>
                <a:cubicBezTo>
                  <a:pt x="2237" y="4989"/>
                  <a:pt x="2269" y="4973"/>
                  <a:pt x="2277" y="5055"/>
                </a:cubicBezTo>
                <a:cubicBezTo>
                  <a:pt x="2286" y="5144"/>
                  <a:pt x="2322" y="5593"/>
                  <a:pt x="2333" y="5754"/>
                </a:cubicBezTo>
                <a:cubicBezTo>
                  <a:pt x="2338" y="5835"/>
                  <a:pt x="2348" y="5911"/>
                  <a:pt x="2355" y="5922"/>
                </a:cubicBezTo>
                <a:cubicBezTo>
                  <a:pt x="2362" y="5934"/>
                  <a:pt x="2749" y="6153"/>
                  <a:pt x="3215" y="6411"/>
                </a:cubicBezTo>
                <a:cubicBezTo>
                  <a:pt x="3680" y="6669"/>
                  <a:pt x="4123" y="6915"/>
                  <a:pt x="4197" y="6957"/>
                </a:cubicBezTo>
                <a:cubicBezTo>
                  <a:pt x="4271" y="7000"/>
                  <a:pt x="4381" y="7064"/>
                  <a:pt x="4441" y="7097"/>
                </a:cubicBezTo>
                <a:cubicBezTo>
                  <a:pt x="4501" y="7130"/>
                  <a:pt x="4553" y="7169"/>
                  <a:pt x="4556" y="7186"/>
                </a:cubicBezTo>
                <a:cubicBezTo>
                  <a:pt x="4558" y="7203"/>
                  <a:pt x="4527" y="7237"/>
                  <a:pt x="4486" y="7259"/>
                </a:cubicBezTo>
                <a:cubicBezTo>
                  <a:pt x="4377" y="7318"/>
                  <a:pt x="4323" y="7394"/>
                  <a:pt x="4323" y="7488"/>
                </a:cubicBezTo>
                <a:cubicBezTo>
                  <a:pt x="4323" y="7620"/>
                  <a:pt x="4343" y="7634"/>
                  <a:pt x="5036" y="8031"/>
                </a:cubicBezTo>
                <a:cubicBezTo>
                  <a:pt x="5125" y="8082"/>
                  <a:pt x="5598" y="8356"/>
                  <a:pt x="6089" y="8640"/>
                </a:cubicBezTo>
                <a:cubicBezTo>
                  <a:pt x="6901" y="9111"/>
                  <a:pt x="7323" y="9354"/>
                  <a:pt x="7857" y="9663"/>
                </a:cubicBezTo>
                <a:cubicBezTo>
                  <a:pt x="8111" y="9810"/>
                  <a:pt x="8106" y="9903"/>
                  <a:pt x="7844" y="9911"/>
                </a:cubicBezTo>
                <a:cubicBezTo>
                  <a:pt x="7740" y="9914"/>
                  <a:pt x="7585" y="9834"/>
                  <a:pt x="7072" y="9520"/>
                </a:cubicBezTo>
                <a:cubicBezTo>
                  <a:pt x="7042" y="9502"/>
                  <a:pt x="6823" y="9373"/>
                  <a:pt x="6585" y="9234"/>
                </a:cubicBezTo>
                <a:cubicBezTo>
                  <a:pt x="6347" y="9095"/>
                  <a:pt x="5894" y="8828"/>
                  <a:pt x="5576" y="8640"/>
                </a:cubicBezTo>
                <a:cubicBezTo>
                  <a:pt x="5259" y="8453"/>
                  <a:pt x="4804" y="8186"/>
                  <a:pt x="4566" y="8047"/>
                </a:cubicBezTo>
                <a:cubicBezTo>
                  <a:pt x="4328" y="7907"/>
                  <a:pt x="4099" y="7774"/>
                  <a:pt x="4057" y="7748"/>
                </a:cubicBezTo>
                <a:cubicBezTo>
                  <a:pt x="3889" y="7647"/>
                  <a:pt x="3550" y="7747"/>
                  <a:pt x="3490" y="7913"/>
                </a:cubicBezTo>
                <a:cubicBezTo>
                  <a:pt x="3469" y="7973"/>
                  <a:pt x="3474" y="8086"/>
                  <a:pt x="3500" y="8126"/>
                </a:cubicBezTo>
                <a:cubicBezTo>
                  <a:pt x="3514" y="8146"/>
                  <a:pt x="3754" y="8307"/>
                  <a:pt x="4036" y="8482"/>
                </a:cubicBezTo>
                <a:cubicBezTo>
                  <a:pt x="6250" y="9852"/>
                  <a:pt x="7114" y="10386"/>
                  <a:pt x="7151" y="10406"/>
                </a:cubicBezTo>
                <a:cubicBezTo>
                  <a:pt x="7276" y="10473"/>
                  <a:pt x="7174" y="10578"/>
                  <a:pt x="6982" y="10581"/>
                </a:cubicBezTo>
                <a:cubicBezTo>
                  <a:pt x="6870" y="10582"/>
                  <a:pt x="6809" y="10553"/>
                  <a:pt x="6450" y="10327"/>
                </a:cubicBezTo>
                <a:cubicBezTo>
                  <a:pt x="5813" y="9925"/>
                  <a:pt x="4871" y="9335"/>
                  <a:pt x="4476" y="9088"/>
                </a:cubicBezTo>
                <a:cubicBezTo>
                  <a:pt x="4278" y="8964"/>
                  <a:pt x="3885" y="8719"/>
                  <a:pt x="3603" y="8542"/>
                </a:cubicBezTo>
                <a:lnTo>
                  <a:pt x="3090" y="8221"/>
                </a:lnTo>
                <a:lnTo>
                  <a:pt x="2944" y="8240"/>
                </a:lnTo>
                <a:cubicBezTo>
                  <a:pt x="2761" y="8264"/>
                  <a:pt x="2629" y="8349"/>
                  <a:pt x="2592" y="8469"/>
                </a:cubicBezTo>
                <a:cubicBezTo>
                  <a:pt x="2572" y="8537"/>
                  <a:pt x="2571" y="8574"/>
                  <a:pt x="2586" y="8618"/>
                </a:cubicBezTo>
                <a:cubicBezTo>
                  <a:pt x="2617" y="8712"/>
                  <a:pt x="2614" y="8707"/>
                  <a:pt x="3268" y="9136"/>
                </a:cubicBezTo>
                <a:cubicBezTo>
                  <a:pt x="3397" y="9220"/>
                  <a:pt x="3791" y="9481"/>
                  <a:pt x="4143" y="9714"/>
                </a:cubicBezTo>
                <a:cubicBezTo>
                  <a:pt x="4495" y="9946"/>
                  <a:pt x="4982" y="10268"/>
                  <a:pt x="5225" y="10428"/>
                </a:cubicBezTo>
                <a:cubicBezTo>
                  <a:pt x="7287" y="11788"/>
                  <a:pt x="7215" y="11739"/>
                  <a:pt x="7215" y="11841"/>
                </a:cubicBezTo>
                <a:cubicBezTo>
                  <a:pt x="7215" y="11932"/>
                  <a:pt x="7200" y="11948"/>
                  <a:pt x="6711" y="12356"/>
                </a:cubicBezTo>
                <a:cubicBezTo>
                  <a:pt x="5251" y="13573"/>
                  <a:pt x="4886" y="13882"/>
                  <a:pt x="4823" y="13959"/>
                </a:cubicBezTo>
                <a:cubicBezTo>
                  <a:pt x="4779" y="14012"/>
                  <a:pt x="4740" y="14100"/>
                  <a:pt x="4719" y="14188"/>
                </a:cubicBezTo>
                <a:cubicBezTo>
                  <a:pt x="4688" y="14314"/>
                  <a:pt x="4687" y="14344"/>
                  <a:pt x="4708" y="14458"/>
                </a:cubicBezTo>
                <a:cubicBezTo>
                  <a:pt x="4754" y="14702"/>
                  <a:pt x="4881" y="14800"/>
                  <a:pt x="5188" y="14829"/>
                </a:cubicBezTo>
                <a:lnTo>
                  <a:pt x="5394" y="14848"/>
                </a:lnTo>
                <a:lnTo>
                  <a:pt x="5406" y="14972"/>
                </a:lnTo>
                <a:cubicBezTo>
                  <a:pt x="5420" y="15130"/>
                  <a:pt x="5475" y="15239"/>
                  <a:pt x="5588" y="15328"/>
                </a:cubicBezTo>
                <a:cubicBezTo>
                  <a:pt x="5685" y="15404"/>
                  <a:pt x="5771" y="15426"/>
                  <a:pt x="5982" y="15436"/>
                </a:cubicBezTo>
                <a:lnTo>
                  <a:pt x="6117" y="15442"/>
                </a:lnTo>
                <a:lnTo>
                  <a:pt x="6139" y="15576"/>
                </a:lnTo>
                <a:cubicBezTo>
                  <a:pt x="6170" y="15749"/>
                  <a:pt x="6236" y="15868"/>
                  <a:pt x="6349" y="15960"/>
                </a:cubicBezTo>
                <a:cubicBezTo>
                  <a:pt x="6476" y="16063"/>
                  <a:pt x="6817" y="16086"/>
                  <a:pt x="6988" y="16004"/>
                </a:cubicBezTo>
                <a:cubicBezTo>
                  <a:pt x="7134" y="15935"/>
                  <a:pt x="7151" y="15921"/>
                  <a:pt x="8369" y="14725"/>
                </a:cubicBezTo>
                <a:cubicBezTo>
                  <a:pt x="8925" y="14180"/>
                  <a:pt x="9455" y="13659"/>
                  <a:pt x="9548" y="13569"/>
                </a:cubicBezTo>
                <a:cubicBezTo>
                  <a:pt x="9700" y="13420"/>
                  <a:pt x="9722" y="13408"/>
                  <a:pt x="9773" y="13439"/>
                </a:cubicBezTo>
                <a:cubicBezTo>
                  <a:pt x="9804" y="13457"/>
                  <a:pt x="10057" y="13622"/>
                  <a:pt x="10334" y="13807"/>
                </a:cubicBezTo>
                <a:cubicBezTo>
                  <a:pt x="10612" y="13992"/>
                  <a:pt x="11062" y="14288"/>
                  <a:pt x="11334" y="14467"/>
                </a:cubicBezTo>
                <a:cubicBezTo>
                  <a:pt x="11607" y="14646"/>
                  <a:pt x="12058" y="14946"/>
                  <a:pt x="12336" y="15131"/>
                </a:cubicBezTo>
                <a:cubicBezTo>
                  <a:pt x="12613" y="15316"/>
                  <a:pt x="12904" y="15509"/>
                  <a:pt x="12984" y="15560"/>
                </a:cubicBezTo>
                <a:cubicBezTo>
                  <a:pt x="13063" y="15611"/>
                  <a:pt x="13218" y="15710"/>
                  <a:pt x="13327" y="15782"/>
                </a:cubicBezTo>
                <a:cubicBezTo>
                  <a:pt x="13532" y="15918"/>
                  <a:pt x="13892" y="16158"/>
                  <a:pt x="14607" y="16633"/>
                </a:cubicBezTo>
                <a:cubicBezTo>
                  <a:pt x="14835" y="16784"/>
                  <a:pt x="15167" y="17004"/>
                  <a:pt x="15345" y="17122"/>
                </a:cubicBezTo>
                <a:cubicBezTo>
                  <a:pt x="15870" y="17468"/>
                  <a:pt x="16708" y="18020"/>
                  <a:pt x="17076" y="18265"/>
                </a:cubicBezTo>
                <a:cubicBezTo>
                  <a:pt x="17911" y="18819"/>
                  <a:pt x="18084" y="18929"/>
                  <a:pt x="18172" y="18957"/>
                </a:cubicBezTo>
                <a:cubicBezTo>
                  <a:pt x="18223" y="18974"/>
                  <a:pt x="18322" y="18982"/>
                  <a:pt x="18392" y="18973"/>
                </a:cubicBezTo>
                <a:cubicBezTo>
                  <a:pt x="18650" y="18941"/>
                  <a:pt x="18798" y="18707"/>
                  <a:pt x="18759" y="18392"/>
                </a:cubicBezTo>
                <a:lnTo>
                  <a:pt x="18743" y="18262"/>
                </a:lnTo>
                <a:lnTo>
                  <a:pt x="18901" y="17951"/>
                </a:lnTo>
                <a:cubicBezTo>
                  <a:pt x="19021" y="17716"/>
                  <a:pt x="19071" y="17640"/>
                  <a:pt x="19106" y="17640"/>
                </a:cubicBezTo>
                <a:cubicBezTo>
                  <a:pt x="19194" y="17638"/>
                  <a:pt x="19343" y="17534"/>
                  <a:pt x="19397" y="17436"/>
                </a:cubicBezTo>
                <a:cubicBezTo>
                  <a:pt x="19446" y="17346"/>
                  <a:pt x="19450" y="17325"/>
                  <a:pt x="19442" y="17151"/>
                </a:cubicBezTo>
                <a:lnTo>
                  <a:pt x="19433" y="16960"/>
                </a:lnTo>
                <a:lnTo>
                  <a:pt x="19568" y="16690"/>
                </a:lnTo>
                <a:cubicBezTo>
                  <a:pt x="19685" y="16454"/>
                  <a:pt x="19709" y="16417"/>
                  <a:pt x="19761" y="16417"/>
                </a:cubicBezTo>
                <a:cubicBezTo>
                  <a:pt x="19793" y="16417"/>
                  <a:pt x="19856" y="16394"/>
                  <a:pt x="19899" y="16366"/>
                </a:cubicBezTo>
                <a:cubicBezTo>
                  <a:pt x="20041" y="16275"/>
                  <a:pt x="20095" y="16117"/>
                  <a:pt x="20060" y="15899"/>
                </a:cubicBezTo>
                <a:cubicBezTo>
                  <a:pt x="20045" y="15800"/>
                  <a:pt x="20051" y="15781"/>
                  <a:pt x="20164" y="15557"/>
                </a:cubicBezTo>
                <a:cubicBezTo>
                  <a:pt x="20275" y="15338"/>
                  <a:pt x="20293" y="15318"/>
                  <a:pt x="20379" y="15293"/>
                </a:cubicBezTo>
                <a:cubicBezTo>
                  <a:pt x="20582" y="15235"/>
                  <a:pt x="20676" y="15069"/>
                  <a:pt x="20636" y="14845"/>
                </a:cubicBezTo>
                <a:cubicBezTo>
                  <a:pt x="20615" y="14733"/>
                  <a:pt x="20617" y="14728"/>
                  <a:pt x="20729" y="14502"/>
                </a:cubicBezTo>
                <a:cubicBezTo>
                  <a:pt x="20829" y="14302"/>
                  <a:pt x="20852" y="14275"/>
                  <a:pt x="20908" y="14274"/>
                </a:cubicBezTo>
                <a:cubicBezTo>
                  <a:pt x="20996" y="14272"/>
                  <a:pt x="21126" y="14142"/>
                  <a:pt x="21155" y="14029"/>
                </a:cubicBezTo>
                <a:cubicBezTo>
                  <a:pt x="21174" y="13959"/>
                  <a:pt x="21175" y="13914"/>
                  <a:pt x="21161" y="13835"/>
                </a:cubicBezTo>
                <a:cubicBezTo>
                  <a:pt x="21145" y="13755"/>
                  <a:pt x="21146" y="13721"/>
                  <a:pt x="21166" y="13680"/>
                </a:cubicBezTo>
                <a:cubicBezTo>
                  <a:pt x="21187" y="13636"/>
                  <a:pt x="21222" y="13293"/>
                  <a:pt x="21278" y="12568"/>
                </a:cubicBezTo>
                <a:lnTo>
                  <a:pt x="21289" y="12432"/>
                </a:lnTo>
                <a:lnTo>
                  <a:pt x="21076" y="12330"/>
                </a:lnTo>
                <a:cubicBezTo>
                  <a:pt x="20958" y="12273"/>
                  <a:pt x="20801" y="12198"/>
                  <a:pt x="20727" y="12165"/>
                </a:cubicBezTo>
                <a:cubicBezTo>
                  <a:pt x="20654" y="12132"/>
                  <a:pt x="20590" y="12088"/>
                  <a:pt x="20587" y="12070"/>
                </a:cubicBezTo>
                <a:cubicBezTo>
                  <a:pt x="20582" y="12044"/>
                  <a:pt x="21270" y="10858"/>
                  <a:pt x="21415" y="10641"/>
                </a:cubicBezTo>
                <a:cubicBezTo>
                  <a:pt x="21442" y="10601"/>
                  <a:pt x="21460" y="10458"/>
                  <a:pt x="21500" y="9961"/>
                </a:cubicBezTo>
                <a:cubicBezTo>
                  <a:pt x="21528" y="9616"/>
                  <a:pt x="21549" y="9331"/>
                  <a:pt x="21547" y="9326"/>
                </a:cubicBezTo>
                <a:cubicBezTo>
                  <a:pt x="21543" y="9318"/>
                  <a:pt x="20011" y="8712"/>
                  <a:pt x="19436" y="8491"/>
                </a:cubicBezTo>
                <a:cubicBezTo>
                  <a:pt x="19248" y="8419"/>
                  <a:pt x="19038" y="8338"/>
                  <a:pt x="18969" y="8310"/>
                </a:cubicBezTo>
                <a:cubicBezTo>
                  <a:pt x="18899" y="8282"/>
                  <a:pt x="18805" y="8242"/>
                  <a:pt x="18761" y="8224"/>
                </a:cubicBezTo>
                <a:cubicBezTo>
                  <a:pt x="18655" y="8182"/>
                  <a:pt x="16131" y="7195"/>
                  <a:pt x="15190" y="6827"/>
                </a:cubicBezTo>
                <a:lnTo>
                  <a:pt x="14458" y="6541"/>
                </a:lnTo>
                <a:lnTo>
                  <a:pt x="14100" y="6853"/>
                </a:lnTo>
                <a:cubicBezTo>
                  <a:pt x="12467" y="8273"/>
                  <a:pt x="11708" y="8923"/>
                  <a:pt x="11682" y="8923"/>
                </a:cubicBezTo>
                <a:cubicBezTo>
                  <a:pt x="11666" y="8923"/>
                  <a:pt x="11534" y="8862"/>
                  <a:pt x="11390" y="8790"/>
                </a:cubicBezTo>
                <a:cubicBezTo>
                  <a:pt x="11074" y="8632"/>
                  <a:pt x="10230" y="8214"/>
                  <a:pt x="9622" y="7916"/>
                </a:cubicBezTo>
                <a:cubicBezTo>
                  <a:pt x="9379" y="7797"/>
                  <a:pt x="9120" y="7671"/>
                  <a:pt x="9045" y="7634"/>
                </a:cubicBezTo>
                <a:cubicBezTo>
                  <a:pt x="8971" y="7596"/>
                  <a:pt x="8722" y="7474"/>
                  <a:pt x="8491" y="7361"/>
                </a:cubicBezTo>
                <a:cubicBezTo>
                  <a:pt x="8260" y="7248"/>
                  <a:pt x="8068" y="7141"/>
                  <a:pt x="8066" y="7126"/>
                </a:cubicBezTo>
                <a:cubicBezTo>
                  <a:pt x="8064" y="7111"/>
                  <a:pt x="8380" y="6885"/>
                  <a:pt x="8766" y="6624"/>
                </a:cubicBezTo>
                <a:cubicBezTo>
                  <a:pt x="9153" y="6363"/>
                  <a:pt x="9623" y="6047"/>
                  <a:pt x="9811" y="5919"/>
                </a:cubicBezTo>
                <a:lnTo>
                  <a:pt x="10154" y="5687"/>
                </a:lnTo>
                <a:lnTo>
                  <a:pt x="10149" y="5217"/>
                </a:lnTo>
                <a:cubicBezTo>
                  <a:pt x="10146" y="4959"/>
                  <a:pt x="10140" y="4741"/>
                  <a:pt x="10137" y="4735"/>
                </a:cubicBezTo>
                <a:cubicBezTo>
                  <a:pt x="10133" y="4728"/>
                  <a:pt x="9946" y="4651"/>
                  <a:pt x="9719" y="4563"/>
                </a:cubicBezTo>
                <a:cubicBezTo>
                  <a:pt x="8971" y="4271"/>
                  <a:pt x="8122" y="3942"/>
                  <a:pt x="7792" y="3817"/>
                </a:cubicBezTo>
                <a:cubicBezTo>
                  <a:pt x="7485" y="3700"/>
                  <a:pt x="7380" y="3632"/>
                  <a:pt x="7442" y="3591"/>
                </a:cubicBezTo>
                <a:cubicBezTo>
                  <a:pt x="7566" y="3511"/>
                  <a:pt x="8224" y="3183"/>
                  <a:pt x="8233" y="3198"/>
                </a:cubicBezTo>
                <a:cubicBezTo>
                  <a:pt x="8238" y="3208"/>
                  <a:pt x="8244" y="3227"/>
                  <a:pt x="8245" y="3239"/>
                </a:cubicBezTo>
                <a:cubicBezTo>
                  <a:pt x="8272" y="3698"/>
                  <a:pt x="8273" y="3707"/>
                  <a:pt x="8323" y="3712"/>
                </a:cubicBezTo>
                <a:cubicBezTo>
                  <a:pt x="8400" y="3720"/>
                  <a:pt x="8495" y="3701"/>
                  <a:pt x="8508" y="3677"/>
                </a:cubicBezTo>
                <a:cubicBezTo>
                  <a:pt x="8515" y="3665"/>
                  <a:pt x="8526" y="3523"/>
                  <a:pt x="8532" y="3360"/>
                </a:cubicBezTo>
                <a:cubicBezTo>
                  <a:pt x="8539" y="3196"/>
                  <a:pt x="8554" y="3044"/>
                  <a:pt x="8565" y="3023"/>
                </a:cubicBezTo>
                <a:cubicBezTo>
                  <a:pt x="8577" y="3002"/>
                  <a:pt x="8873" y="2836"/>
                  <a:pt x="9225" y="2652"/>
                </a:cubicBezTo>
                <a:cubicBezTo>
                  <a:pt x="9577" y="2467"/>
                  <a:pt x="9922" y="2284"/>
                  <a:pt x="9990" y="2248"/>
                </a:cubicBezTo>
                <a:lnTo>
                  <a:pt x="10111" y="2185"/>
                </a:lnTo>
                <a:lnTo>
                  <a:pt x="10099" y="1683"/>
                </a:lnTo>
                <a:cubicBezTo>
                  <a:pt x="10092" y="1407"/>
                  <a:pt x="10086" y="1178"/>
                  <a:pt x="10085" y="1175"/>
                </a:cubicBezTo>
                <a:cubicBezTo>
                  <a:pt x="10084" y="1172"/>
                  <a:pt x="9705" y="1062"/>
                  <a:pt x="9244" y="934"/>
                </a:cubicBezTo>
                <a:cubicBezTo>
                  <a:pt x="8784" y="805"/>
                  <a:pt x="7846" y="542"/>
                  <a:pt x="7162" y="349"/>
                </a:cubicBezTo>
                <a:lnTo>
                  <a:pt x="5919" y="0"/>
                </a:lnTo>
                <a:close/>
                <a:moveTo>
                  <a:pt x="63" y="14051"/>
                </a:moveTo>
                <a:cubicBezTo>
                  <a:pt x="49" y="14054"/>
                  <a:pt x="45" y="14070"/>
                  <a:pt x="33" y="14089"/>
                </a:cubicBezTo>
                <a:cubicBezTo>
                  <a:pt x="-51" y="14229"/>
                  <a:pt x="-45" y="14236"/>
                  <a:pt x="929" y="15195"/>
                </a:cubicBezTo>
                <a:cubicBezTo>
                  <a:pt x="1437" y="15694"/>
                  <a:pt x="1862" y="16120"/>
                  <a:pt x="1873" y="16141"/>
                </a:cubicBezTo>
                <a:cubicBezTo>
                  <a:pt x="1889" y="16170"/>
                  <a:pt x="1879" y="16193"/>
                  <a:pt x="1834" y="16236"/>
                </a:cubicBezTo>
                <a:cubicBezTo>
                  <a:pt x="1705" y="16357"/>
                  <a:pt x="1461" y="16680"/>
                  <a:pt x="1360" y="16862"/>
                </a:cubicBezTo>
                <a:cubicBezTo>
                  <a:pt x="1150" y="17241"/>
                  <a:pt x="1053" y="17614"/>
                  <a:pt x="1056" y="18030"/>
                </a:cubicBezTo>
                <a:cubicBezTo>
                  <a:pt x="1057" y="18242"/>
                  <a:pt x="1065" y="18305"/>
                  <a:pt x="1120" y="18500"/>
                </a:cubicBezTo>
                <a:cubicBezTo>
                  <a:pt x="1160" y="18643"/>
                  <a:pt x="1177" y="18734"/>
                  <a:pt x="1165" y="18748"/>
                </a:cubicBezTo>
                <a:cubicBezTo>
                  <a:pt x="1154" y="18760"/>
                  <a:pt x="1080" y="18778"/>
                  <a:pt x="1000" y="18789"/>
                </a:cubicBezTo>
                <a:lnTo>
                  <a:pt x="853" y="18811"/>
                </a:lnTo>
                <a:lnTo>
                  <a:pt x="848" y="18989"/>
                </a:lnTo>
                <a:lnTo>
                  <a:pt x="842" y="19167"/>
                </a:lnTo>
                <a:lnTo>
                  <a:pt x="1059" y="19145"/>
                </a:lnTo>
                <a:cubicBezTo>
                  <a:pt x="1179" y="19132"/>
                  <a:pt x="1284" y="19128"/>
                  <a:pt x="1293" y="19138"/>
                </a:cubicBezTo>
                <a:cubicBezTo>
                  <a:pt x="1302" y="19149"/>
                  <a:pt x="1293" y="19235"/>
                  <a:pt x="1274" y="19329"/>
                </a:cubicBezTo>
                <a:cubicBezTo>
                  <a:pt x="1230" y="19542"/>
                  <a:pt x="1241" y="19640"/>
                  <a:pt x="1312" y="19669"/>
                </a:cubicBezTo>
                <a:cubicBezTo>
                  <a:pt x="1391" y="19700"/>
                  <a:pt x="1429" y="19643"/>
                  <a:pt x="1475" y="19431"/>
                </a:cubicBezTo>
                <a:cubicBezTo>
                  <a:pt x="1498" y="19326"/>
                  <a:pt x="1522" y="19228"/>
                  <a:pt x="1529" y="19215"/>
                </a:cubicBezTo>
                <a:cubicBezTo>
                  <a:pt x="1535" y="19201"/>
                  <a:pt x="1608" y="19235"/>
                  <a:pt x="1691" y="19291"/>
                </a:cubicBezTo>
                <a:cubicBezTo>
                  <a:pt x="2257" y="19669"/>
                  <a:pt x="3073" y="19650"/>
                  <a:pt x="3844" y="19240"/>
                </a:cubicBezTo>
                <a:cubicBezTo>
                  <a:pt x="4039" y="19136"/>
                  <a:pt x="4319" y="18946"/>
                  <a:pt x="4434" y="18840"/>
                </a:cubicBezTo>
                <a:cubicBezTo>
                  <a:pt x="4481" y="18797"/>
                  <a:pt x="4530" y="18761"/>
                  <a:pt x="4542" y="18761"/>
                </a:cubicBezTo>
                <a:cubicBezTo>
                  <a:pt x="4553" y="18761"/>
                  <a:pt x="4911" y="19106"/>
                  <a:pt x="5339" y="19526"/>
                </a:cubicBezTo>
                <a:cubicBezTo>
                  <a:pt x="5766" y="19946"/>
                  <a:pt x="6299" y="20466"/>
                  <a:pt x="6522" y="20685"/>
                </a:cubicBezTo>
                <a:cubicBezTo>
                  <a:pt x="6745" y="20904"/>
                  <a:pt x="7046" y="21201"/>
                  <a:pt x="7189" y="21342"/>
                </a:cubicBezTo>
                <a:cubicBezTo>
                  <a:pt x="7333" y="21484"/>
                  <a:pt x="7468" y="21599"/>
                  <a:pt x="7489" y="21599"/>
                </a:cubicBezTo>
                <a:cubicBezTo>
                  <a:pt x="7536" y="21600"/>
                  <a:pt x="7586" y="21470"/>
                  <a:pt x="7586" y="21345"/>
                </a:cubicBezTo>
                <a:cubicBezTo>
                  <a:pt x="7586" y="21262"/>
                  <a:pt x="7569" y="21237"/>
                  <a:pt x="7418" y="21098"/>
                </a:cubicBezTo>
                <a:cubicBezTo>
                  <a:pt x="7326" y="21013"/>
                  <a:pt x="7171" y="20865"/>
                  <a:pt x="7072" y="20767"/>
                </a:cubicBezTo>
                <a:cubicBezTo>
                  <a:pt x="6972" y="20670"/>
                  <a:pt x="6786" y="20488"/>
                  <a:pt x="6657" y="20364"/>
                </a:cubicBezTo>
                <a:cubicBezTo>
                  <a:pt x="5359" y="19114"/>
                  <a:pt x="4815" y="18583"/>
                  <a:pt x="4795" y="18548"/>
                </a:cubicBezTo>
                <a:cubicBezTo>
                  <a:pt x="4775" y="18514"/>
                  <a:pt x="4779" y="18498"/>
                  <a:pt x="4814" y="18456"/>
                </a:cubicBezTo>
                <a:cubicBezTo>
                  <a:pt x="4936" y="18309"/>
                  <a:pt x="5136" y="17985"/>
                  <a:pt x="5209" y="17814"/>
                </a:cubicBezTo>
                <a:cubicBezTo>
                  <a:pt x="5396" y="17378"/>
                  <a:pt x="5449" y="17019"/>
                  <a:pt x="5393" y="16585"/>
                </a:cubicBezTo>
                <a:cubicBezTo>
                  <a:pt x="5376" y="16461"/>
                  <a:pt x="5343" y="16348"/>
                  <a:pt x="5270" y="16173"/>
                </a:cubicBezTo>
                <a:cubicBezTo>
                  <a:pt x="5234" y="16088"/>
                  <a:pt x="5210" y="16003"/>
                  <a:pt x="5216" y="15985"/>
                </a:cubicBezTo>
                <a:cubicBezTo>
                  <a:pt x="5222" y="15968"/>
                  <a:pt x="5271" y="15953"/>
                  <a:pt x="5325" y="15953"/>
                </a:cubicBezTo>
                <a:lnTo>
                  <a:pt x="5422" y="15953"/>
                </a:lnTo>
                <a:lnTo>
                  <a:pt x="5422" y="15788"/>
                </a:lnTo>
                <a:lnTo>
                  <a:pt x="5422" y="15620"/>
                </a:lnTo>
                <a:lnTo>
                  <a:pt x="5320" y="15639"/>
                </a:lnTo>
                <a:cubicBezTo>
                  <a:pt x="5155" y="15668"/>
                  <a:pt x="5034" y="15672"/>
                  <a:pt x="5013" y="15649"/>
                </a:cubicBezTo>
                <a:cubicBezTo>
                  <a:pt x="5001" y="15635"/>
                  <a:pt x="5001" y="15574"/>
                  <a:pt x="5010" y="15484"/>
                </a:cubicBezTo>
                <a:cubicBezTo>
                  <a:pt x="5025" y="15334"/>
                  <a:pt x="5010" y="15279"/>
                  <a:pt x="4952" y="15245"/>
                </a:cubicBezTo>
                <a:cubicBezTo>
                  <a:pt x="4895" y="15212"/>
                  <a:pt x="4847" y="15287"/>
                  <a:pt x="4835" y="15430"/>
                </a:cubicBezTo>
                <a:cubicBezTo>
                  <a:pt x="4828" y="15502"/>
                  <a:pt x="4816" y="15569"/>
                  <a:pt x="4807" y="15579"/>
                </a:cubicBezTo>
                <a:cubicBezTo>
                  <a:pt x="4798" y="15589"/>
                  <a:pt x="4711" y="15561"/>
                  <a:pt x="4615" y="15515"/>
                </a:cubicBezTo>
                <a:cubicBezTo>
                  <a:pt x="4370" y="15399"/>
                  <a:pt x="4143" y="15350"/>
                  <a:pt x="3828" y="15350"/>
                </a:cubicBezTo>
                <a:cubicBezTo>
                  <a:pt x="3279" y="15350"/>
                  <a:pt x="2652" y="15571"/>
                  <a:pt x="2204" y="15922"/>
                </a:cubicBezTo>
                <a:lnTo>
                  <a:pt x="2119" y="15988"/>
                </a:lnTo>
                <a:lnTo>
                  <a:pt x="1901" y="15779"/>
                </a:lnTo>
                <a:cubicBezTo>
                  <a:pt x="1781" y="15663"/>
                  <a:pt x="1359" y="15256"/>
                  <a:pt x="962" y="14874"/>
                </a:cubicBezTo>
                <a:cubicBezTo>
                  <a:pt x="242" y="14180"/>
                  <a:pt x="105" y="14044"/>
                  <a:pt x="63" y="1405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" name="Gruppieren 21"/>
          <p:cNvGrpSpPr/>
          <p:nvPr/>
        </p:nvGrpSpPr>
        <p:grpSpPr bwMode="auto">
          <a:xfrm>
            <a:off x="5799113" y="2132852"/>
            <a:ext cx="3289345" cy="2631476"/>
            <a:chOff x="5229233" y="1476570"/>
            <a:chExt cx="4205881" cy="3364706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229233" y="1476570"/>
              <a:ext cx="4205881" cy="3364706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 bwMode="auto">
            <a:xfrm rot="1204898">
              <a:off x="7547666" y="2318881"/>
              <a:ext cx="1183064" cy="35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200">
                  <a:solidFill>
                    <a:srgbClr val="02BFBF"/>
                  </a:solidFill>
                </a:rPr>
                <a:t>T</a:t>
              </a:r>
              <a:r>
                <a:rPr lang="de-DE" sz="1200" baseline="-25000">
                  <a:solidFill>
                    <a:srgbClr val="02BFBF"/>
                  </a:solidFill>
                </a:rPr>
                <a:t>2</a:t>
              </a:r>
              <a:r>
                <a:rPr lang="de-DE" sz="1200">
                  <a:solidFill>
                    <a:srgbClr val="02BFBF"/>
                  </a:solidFill>
                </a:rPr>
                <a:t>, integral</a:t>
              </a:r>
              <a:endParaRPr/>
            </a:p>
          </p:txBody>
        </p:sp>
        <p:sp>
          <p:nvSpPr>
            <p:cNvPr id="13" name="Textfeld 12"/>
            <p:cNvSpPr txBox="1"/>
            <p:nvPr/>
          </p:nvSpPr>
          <p:spPr bwMode="auto">
            <a:xfrm rot="1039322">
              <a:off x="7940069" y="2950695"/>
              <a:ext cx="1441896" cy="35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200">
                  <a:solidFill>
                    <a:srgbClr val="BFC000"/>
                  </a:solidFill>
                </a:rPr>
                <a:t>T</a:t>
              </a:r>
              <a:r>
                <a:rPr lang="de-DE" sz="1200" baseline="-25000">
                  <a:solidFill>
                    <a:srgbClr val="BFC000"/>
                  </a:solidFill>
                </a:rPr>
                <a:t>2</a:t>
              </a:r>
              <a:r>
                <a:rPr lang="de-DE" sz="1200">
                  <a:solidFill>
                    <a:srgbClr val="BFC000"/>
                  </a:solidFill>
                </a:rPr>
                <a:t>, differential</a:t>
              </a:r>
              <a:endParaRPr/>
            </a:p>
          </p:txBody>
        </p:sp>
        <p:sp>
          <p:nvSpPr>
            <p:cNvPr id="15" name="Textfeld 14"/>
            <p:cNvSpPr txBox="1"/>
            <p:nvPr/>
          </p:nvSpPr>
          <p:spPr bwMode="auto">
            <a:xfrm>
              <a:off x="5800611" y="2776184"/>
              <a:ext cx="30649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900"/>
                <a:t>IO</a:t>
              </a:r>
              <a:endParaRPr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5808043" y="3517491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900"/>
                <a:t>NO</a:t>
              </a:r>
              <a:endParaRPr/>
            </a:p>
          </p:txBody>
        </p:sp>
        <p:sp>
          <p:nvSpPr>
            <p:cNvPr id="18" name="Textfeld 17"/>
            <p:cNvSpPr txBox="1"/>
            <p:nvPr/>
          </p:nvSpPr>
          <p:spPr bwMode="auto">
            <a:xfrm rot="16199999">
              <a:off x="6137394" y="3849166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9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KATRIN source</a:t>
              </a:r>
              <a:endParaRPr/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8406036" y="1612751"/>
              <a:ext cx="950901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Stat</a:t>
              </a: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only</a:t>
              </a:r>
              <a:endParaRPr lang="de-DE" sz="105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>
                <a:defRPr/>
              </a:pP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 eV </a:t>
              </a: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region</a:t>
              </a:r>
              <a:endParaRPr lang="de-DE" sz="105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>
                <a:defRPr/>
              </a:pP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 </a:t>
              </a:r>
              <a:r>
                <a:rPr lang="de-DE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days</a:t>
              </a:r>
              <a:endParaRPr lang="de-DE" sz="105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 bwMode="auto">
            <a:xfrm>
              <a:off x="5808043" y="1590763"/>
              <a:ext cx="10502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350"/>
                <a:t>Preliminary</a:t>
              </a:r>
              <a:endParaRPr lang="de-DE" sz="1350"/>
            </a:p>
          </p:txBody>
        </p:sp>
      </p:grpSp>
      <p:sp>
        <p:nvSpPr>
          <p:cNvPr id="23" name="Textfeld 22"/>
          <p:cNvSpPr txBox="1"/>
          <p:nvPr/>
        </p:nvSpPr>
        <p:spPr bwMode="auto">
          <a:xfrm>
            <a:off x="5096964" y="157941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 i="1"/>
              <a:t>10</a:t>
            </a:r>
            <a:r>
              <a:rPr lang="de-DE" b="1" i="1" baseline="30000"/>
              <a:t>6</a:t>
            </a:r>
            <a:r>
              <a:rPr lang="de-DE" b="1" i="1"/>
              <a:t> x</a:t>
            </a:r>
            <a:endParaRPr/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30</a:t>
            </a:fld>
            <a:endParaRPr lang="en-US"/>
          </a:p>
        </p:txBody>
      </p:sp>
      <p:sp>
        <p:nvSpPr>
          <p:cNvPr id="26" name="Pfeil: nach unten 25"/>
          <p:cNvSpPr/>
          <p:nvPr/>
        </p:nvSpPr>
        <p:spPr bwMode="auto">
          <a:xfrm>
            <a:off x="6620933" y="2557308"/>
            <a:ext cx="93134" cy="451325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KATRIN and TLK </a:t>
            </a:r>
            <a:r>
              <a:rPr lang="de-DE"/>
              <a:t>as</a:t>
            </a:r>
            <a:r>
              <a:rPr lang="de-DE"/>
              <a:t> ideal R&amp;D </a:t>
            </a:r>
            <a:r>
              <a:rPr lang="de-DE"/>
              <a:t>facilities</a:t>
            </a:r>
            <a:endParaRPr lang="de-DE"/>
          </a:p>
        </p:txBody>
      </p:sp>
      <p:pic>
        <p:nvPicPr>
          <p:cNvPr id="4" name="Inhaltsplatzhalter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2000" y="2102328"/>
            <a:ext cx="7560000" cy="2027716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 bwMode="auto">
          <a:xfrm>
            <a:off x="6152320" y="1132024"/>
            <a:ext cx="283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 b="1"/>
              <a:t>Quantum </a:t>
            </a:r>
            <a:r>
              <a:rPr lang="de-DE" sz="2400" b="1"/>
              <a:t>detector</a:t>
            </a:r>
            <a:br>
              <a:rPr lang="de-DE" sz="2400" b="1"/>
            </a:br>
            <a:r>
              <a:rPr lang="de-DE" sz="2400" b="1"/>
              <a:t>technology</a:t>
            </a:r>
            <a:endParaRPr lang="de-DE" sz="2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14329" y="3690323"/>
            <a:ext cx="1854498" cy="1025031"/>
          </a:xfrm>
          <a:prstGeom prst="rect">
            <a:avLst/>
          </a:prstGeom>
          <a:noFill/>
        </p:spPr>
      </p:pic>
      <p:sp>
        <p:nvSpPr>
          <p:cNvPr id="40" name="Textfeld 39"/>
          <p:cNvSpPr txBox="1"/>
          <p:nvPr/>
        </p:nvSpPr>
        <p:spPr bwMode="auto">
          <a:xfrm>
            <a:off x="4977264" y="4100318"/>
            <a:ext cx="1507785" cy="5355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µm-size </a:t>
            </a:r>
            <a:br>
              <a:rPr lang="de-DE" sz="1400"/>
            </a:br>
            <a:r>
              <a:rPr lang="de-DE" sz="1400"/>
              <a:t>calorimeters</a:t>
            </a:r>
            <a:endParaRPr lang="de-DE" sz="1400"/>
          </a:p>
        </p:txBody>
      </p:sp>
      <p:sp>
        <p:nvSpPr>
          <p:cNvPr id="42" name="Textfeld 41"/>
          <p:cNvSpPr txBox="1"/>
          <p:nvPr/>
        </p:nvSpPr>
        <p:spPr bwMode="auto">
          <a:xfrm>
            <a:off x="7679017" y="2181959"/>
            <a:ext cx="1688411" cy="7571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eV </a:t>
            </a:r>
            <a:r>
              <a:rPr lang="de-DE" sz="1400"/>
              <a:t>resolution</a:t>
            </a:r>
            <a:br>
              <a:rPr lang="de-DE" sz="1400"/>
            </a:br>
            <a:r>
              <a:rPr lang="de-DE" sz="1400"/>
              <a:t>for </a:t>
            </a:r>
            <a:r>
              <a:rPr lang="de-DE" sz="1400" b="1"/>
              <a:t>differential</a:t>
            </a:r>
            <a:r>
              <a:rPr lang="de-DE" sz="1400"/>
              <a:t> </a:t>
            </a:r>
            <a:br>
              <a:rPr lang="de-DE" sz="1400"/>
            </a:br>
            <a:r>
              <a:rPr lang="de-DE" sz="1400"/>
              <a:t>detection</a:t>
            </a:r>
            <a:endParaRPr lang="de-DE" sz="1400"/>
          </a:p>
        </p:txBody>
      </p:sp>
      <p:pic>
        <p:nvPicPr>
          <p:cNvPr id="2" name="Picture 3" descr="C:\SchlösserM\Documents\Talks\Eigene Vorträge\Junge Talente\Graphik\molecularer-zerfall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57250" y="1720477"/>
            <a:ext cx="3035426" cy="4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Left-Right Arrow 18"/>
          <p:cNvSpPr/>
          <p:nvPr/>
        </p:nvSpPr>
        <p:spPr bwMode="auto">
          <a:xfrm rot="18795070">
            <a:off x="1462783" y="2042776"/>
            <a:ext cx="345801" cy="227786"/>
          </a:xfrm>
          <a:prstGeom prst="leftRightArrow">
            <a:avLst>
              <a:gd name="adj1" fmla="val 17597"/>
              <a:gd name="adj2" fmla="val 3261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3" name="Curved Down Arrow 19"/>
          <p:cNvSpPr/>
          <p:nvPr/>
        </p:nvSpPr>
        <p:spPr bwMode="auto">
          <a:xfrm>
            <a:off x="1161473" y="1545771"/>
            <a:ext cx="545567" cy="30008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942658" y="4125468"/>
            <a:ext cx="367017" cy="36701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54" name="Rechteck 53"/>
          <p:cNvSpPr/>
          <p:nvPr/>
        </p:nvSpPr>
        <p:spPr bwMode="auto">
          <a:xfrm rot="21381596">
            <a:off x="877848" y="3404406"/>
            <a:ext cx="3534458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7" name="Pfeil: nach rechts 46"/>
          <p:cNvSpPr/>
          <p:nvPr/>
        </p:nvSpPr>
        <p:spPr bwMode="auto">
          <a:xfrm rot="4248853">
            <a:off x="-248975" y="3072587"/>
            <a:ext cx="1822853" cy="1918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63898" y="1395383"/>
            <a:ext cx="1048004" cy="1186398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 bwMode="auto">
          <a:xfrm>
            <a:off x="1564828" y="3743473"/>
            <a:ext cx="2323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tx2"/>
                </a:solidFill>
              </a:rPr>
              <a:t>Atomic</a:t>
            </a:r>
            <a:r>
              <a:rPr lang="de-DE" sz="2400" b="1">
                <a:solidFill>
                  <a:schemeClr val="tx2"/>
                </a:solidFill>
              </a:rPr>
              <a:t> source</a:t>
            </a:r>
            <a:br>
              <a:rPr lang="de-DE" sz="2400" b="1">
                <a:solidFill>
                  <a:schemeClr val="tx2"/>
                </a:solidFill>
              </a:rPr>
            </a:br>
            <a:r>
              <a:rPr lang="de-DE" sz="2400" b="1">
                <a:solidFill>
                  <a:schemeClr val="tx2"/>
                </a:solidFill>
              </a:rPr>
              <a:t>technology</a:t>
            </a:r>
            <a:endParaRPr lang="de-DE" sz="2400" b="1">
              <a:solidFill>
                <a:schemeClr val="tx2"/>
              </a:solidFill>
            </a:endParaRPr>
          </a:p>
        </p:txBody>
      </p:sp>
      <p:sp>
        <p:nvSpPr>
          <p:cNvPr id="52" name="Rechteck 51"/>
          <p:cNvSpPr/>
          <p:nvPr/>
        </p:nvSpPr>
        <p:spPr bwMode="auto">
          <a:xfrm>
            <a:off x="7380312" y="3328679"/>
            <a:ext cx="1763687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0" name="Textfeld 49"/>
          <p:cNvSpPr txBox="1"/>
          <p:nvPr/>
        </p:nvSpPr>
        <p:spPr bwMode="auto">
          <a:xfrm>
            <a:off x="157251" y="1144710"/>
            <a:ext cx="4054443" cy="3139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Molecular</a:t>
            </a:r>
            <a:r>
              <a:rPr lang="de-DE" sz="1400"/>
              <a:t> </a:t>
            </a:r>
            <a:r>
              <a:rPr lang="de-DE" sz="1400"/>
              <a:t>effects</a:t>
            </a:r>
            <a:r>
              <a:rPr lang="de-DE" sz="1400"/>
              <a:t> </a:t>
            </a:r>
            <a:r>
              <a:rPr lang="de-DE" sz="1400"/>
              <a:t> </a:t>
            </a:r>
            <a:r>
              <a:rPr lang="de-DE" sz="1400"/>
              <a:t>spectral</a:t>
            </a:r>
            <a:r>
              <a:rPr lang="de-DE" sz="1400"/>
              <a:t> </a:t>
            </a:r>
            <a:r>
              <a:rPr lang="de-DE" sz="1400"/>
              <a:t>broadening</a:t>
            </a:r>
            <a:endParaRPr lang="de-DE" sz="1400"/>
          </a:p>
        </p:txBody>
      </p:sp>
      <p:sp>
        <p:nvSpPr>
          <p:cNvPr id="51" name="Textfeld 50"/>
          <p:cNvSpPr txBox="1"/>
          <p:nvPr/>
        </p:nvSpPr>
        <p:spPr bwMode="auto">
          <a:xfrm>
            <a:off x="7677919" y="3097484"/>
            <a:ext cx="1461297" cy="7571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1pPr>
            <a:lvl2pPr marL="470282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2pPr>
            <a:lvl3pPr marL="736973" indent="-198828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3pPr>
            <a:lvl4pPr marL="1008426" indent="-203591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4pPr>
            <a:lvl5pPr marL="1275117" indent="-198828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5"/>
              </a:buBlip>
              <a:defRPr sz="1600">
                <a:latin typeface="+mn-lt"/>
              </a:defRPr>
            </a:lvl5pPr>
            <a:lvl6pPr marL="1885887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6pPr>
            <a:lvl7pPr marL="2228775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7pPr>
            <a:lvl8pPr marL="2571664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8pPr>
            <a:lvl9pPr marL="2914552" indent="-171445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</a:defRPr>
            </a:lvl9pPr>
          </a:lstStyle>
          <a:p>
            <a:pPr>
              <a:defRPr/>
            </a:pPr>
            <a:r>
              <a:rPr lang="de-DE" sz="1400" b="1"/>
              <a:t>immune </a:t>
            </a:r>
            <a:r>
              <a:rPr lang="de-DE" sz="1400" b="1"/>
              <a:t>to</a:t>
            </a:r>
            <a:br>
              <a:rPr lang="de-DE" sz="1400"/>
            </a:br>
            <a:r>
              <a:rPr lang="de-DE" sz="1400"/>
              <a:t>Rydberg</a:t>
            </a:r>
            <a:r>
              <a:rPr lang="de-DE" sz="1400"/>
              <a:t>-like </a:t>
            </a:r>
            <a:br>
              <a:rPr lang="de-DE" sz="1400"/>
            </a:br>
            <a:r>
              <a:rPr lang="de-DE" sz="1400" b="1"/>
              <a:t>backgrounds</a:t>
            </a:r>
            <a:endParaRPr lang="de-DE" sz="1400" b="1"/>
          </a:p>
        </p:txBody>
      </p:sp>
      <p:sp>
        <p:nvSpPr>
          <p:cNvPr id="53" name="Rechteck 52"/>
          <p:cNvSpPr/>
          <p:nvPr/>
        </p:nvSpPr>
        <p:spPr bwMode="auto">
          <a:xfrm rot="21381596">
            <a:off x="5011689" y="3536076"/>
            <a:ext cx="1763687" cy="414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86368" y="916360"/>
            <a:ext cx="3888000" cy="216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Atomic</a:t>
            </a:r>
            <a:r>
              <a:rPr lang="de-DE"/>
              <a:t> </a:t>
            </a:r>
            <a:r>
              <a:rPr lang="de-DE"/>
              <a:t>vs</a:t>
            </a:r>
            <a:r>
              <a:rPr lang="de-DE"/>
              <a:t> </a:t>
            </a:r>
            <a:r>
              <a:rPr lang="de-DE"/>
              <a:t>molecular</a:t>
            </a:r>
            <a:r>
              <a:rPr lang="de-DE"/>
              <a:t> </a:t>
            </a:r>
            <a:r>
              <a:rPr lang="de-DE"/>
              <a:t>tritium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8347" y="2916302"/>
            <a:ext cx="3888000" cy="2160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1043608" y="1001509"/>
            <a:ext cx="324036" cy="17510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Textfeld 7"/>
          <p:cNvSpPr txBox="1"/>
          <p:nvPr/>
        </p:nvSpPr>
        <p:spPr bwMode="auto">
          <a:xfrm>
            <a:off x="1485666" y="1441660"/>
            <a:ext cx="2787943" cy="307777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~70% of </a:t>
            </a:r>
            <a:r>
              <a:rPr lang="de-DE" sz="1400"/>
              <a:t>decays</a:t>
            </a:r>
            <a:r>
              <a:rPr lang="de-DE" sz="1400"/>
              <a:t> </a:t>
            </a:r>
            <a:r>
              <a:rPr lang="de-DE" sz="1400"/>
              <a:t>to</a:t>
            </a:r>
            <a:r>
              <a:rPr lang="de-DE" sz="1400"/>
              <a:t> electronic GS</a:t>
            </a:r>
            <a:endParaRPr/>
          </a:p>
        </p:txBody>
      </p:sp>
      <p:sp>
        <p:nvSpPr>
          <p:cNvPr id="12" name="Rechteck 11"/>
          <p:cNvSpPr/>
          <p:nvPr/>
        </p:nvSpPr>
        <p:spPr bwMode="auto">
          <a:xfrm>
            <a:off x="2190786" y="1048178"/>
            <a:ext cx="1841154" cy="37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2995784" y="1048179"/>
            <a:ext cx="100540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Atomic</a:t>
            </a:r>
            <a:r>
              <a:rPr lang="de-DE" sz="1200"/>
              <a:t> FSD</a:t>
            </a:r>
            <a:endParaRPr/>
          </a:p>
        </p:txBody>
      </p:sp>
      <p:sp>
        <p:nvSpPr>
          <p:cNvPr id="18" name="AutoShape 2" descr="Datei:">
            <a:hlinkClick r:id="rId4"/>
          </p:cNvPr>
          <p:cNvSpPr>
            <a:spLocks noChangeArrowheads="1" noChangeAspect="1"/>
          </p:cNvSpPr>
          <p:nvPr/>
        </p:nvSpPr>
        <p:spPr bwMode="auto">
          <a:xfrm>
            <a:off x="3221189" y="164339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23" name="Pfeil: nach links und rechts 22"/>
          <p:cNvSpPr/>
          <p:nvPr/>
        </p:nvSpPr>
        <p:spPr bwMode="auto">
          <a:xfrm>
            <a:off x="1007604" y="2827963"/>
            <a:ext cx="198021" cy="12841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 bwMode="auto">
          <a:xfrm>
            <a:off x="855286" y="3011271"/>
            <a:ext cx="324036" cy="17412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Textfeld 9"/>
          <p:cNvSpPr txBox="1"/>
          <p:nvPr/>
        </p:nvSpPr>
        <p:spPr bwMode="auto">
          <a:xfrm>
            <a:off x="1265461" y="3562632"/>
            <a:ext cx="2787943" cy="3077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~57% of </a:t>
            </a:r>
            <a:r>
              <a:rPr lang="de-DE" sz="1400"/>
              <a:t>decays</a:t>
            </a:r>
            <a:r>
              <a:rPr lang="de-DE" sz="1400"/>
              <a:t> </a:t>
            </a:r>
            <a:r>
              <a:rPr lang="de-DE" sz="1400"/>
              <a:t>to</a:t>
            </a:r>
            <a:r>
              <a:rPr lang="de-DE" sz="1400"/>
              <a:t> electronic GS</a:t>
            </a:r>
            <a:endParaRPr/>
          </a:p>
        </p:txBody>
      </p:sp>
      <p:sp>
        <p:nvSpPr>
          <p:cNvPr id="13" name="Rechteck 12"/>
          <p:cNvSpPr/>
          <p:nvPr/>
        </p:nvSpPr>
        <p:spPr bwMode="auto">
          <a:xfrm>
            <a:off x="2123728" y="3038441"/>
            <a:ext cx="1822802" cy="37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2705264" y="3244295"/>
            <a:ext cx="124264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Molecular</a:t>
            </a:r>
            <a:r>
              <a:rPr lang="de-DE" sz="1200"/>
              <a:t> FSD</a:t>
            </a:r>
            <a:endParaRPr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30382" y="2956375"/>
            <a:ext cx="2503009" cy="1796132"/>
          </a:xfrm>
          <a:prstGeom prst="rect">
            <a:avLst/>
          </a:prstGeom>
        </p:spPr>
      </p:pic>
      <p:sp>
        <p:nvSpPr>
          <p:cNvPr id="21" name="Pfeil: nach rechts 20"/>
          <p:cNvSpPr/>
          <p:nvPr/>
        </p:nvSpPr>
        <p:spPr bwMode="auto">
          <a:xfrm>
            <a:off x="4625265" y="3916379"/>
            <a:ext cx="864096" cy="2520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Pfeil: nach rechts 21"/>
          <p:cNvSpPr/>
          <p:nvPr/>
        </p:nvSpPr>
        <p:spPr bwMode="auto">
          <a:xfrm rot="10800000">
            <a:off x="5984794" y="3916379"/>
            <a:ext cx="864096" cy="2520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Textfeld 23"/>
          <p:cNvSpPr txBox="1"/>
          <p:nvPr/>
        </p:nvSpPr>
        <p:spPr bwMode="auto">
          <a:xfrm>
            <a:off x="1268814" y="2889123"/>
            <a:ext cx="2020105" cy="307777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>
                <a:solidFill>
                  <a:schemeClr val="tx1"/>
                </a:solidFill>
              </a:rPr>
              <a:t>~ 8 eV shift of </a:t>
            </a:r>
            <a:r>
              <a:rPr lang="de-DE" sz="1400">
                <a:solidFill>
                  <a:schemeClr val="tx1"/>
                </a:solidFill>
              </a:rPr>
              <a:t>endpoint</a:t>
            </a:r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 bwMode="auto">
          <a:xfrm>
            <a:off x="6853144" y="3410680"/>
            <a:ext cx="1931324" cy="47120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400"/>
              <a:t>Intrinsic</a:t>
            </a:r>
            <a:r>
              <a:rPr lang="de-DE" sz="1400"/>
              <a:t> </a:t>
            </a:r>
            <a:r>
              <a:rPr lang="de-DE" sz="1400"/>
              <a:t>broadening</a:t>
            </a:r>
            <a:br>
              <a:rPr lang="de-DE" sz="1400"/>
            </a:br>
            <a:r>
              <a:rPr lang="de-DE" sz="1400"/>
              <a:t>to</a:t>
            </a:r>
            <a:r>
              <a:rPr lang="de-DE" sz="1400"/>
              <a:t> </a:t>
            </a:r>
            <a:r>
              <a:rPr lang="de-DE" sz="1400"/>
              <a:t>about</a:t>
            </a:r>
            <a:r>
              <a:rPr lang="de-DE" sz="1400"/>
              <a:t> 1 eV FWHM</a:t>
            </a:r>
            <a:endParaRPr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48885" y="749918"/>
            <a:ext cx="2334314" cy="190505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Rechteck 45"/>
          <p:cNvSpPr/>
          <p:nvPr/>
        </p:nvSpPr>
        <p:spPr bwMode="auto">
          <a:xfrm>
            <a:off x="2785169" y="1655424"/>
            <a:ext cx="919123" cy="1457181"/>
          </a:xfrm>
          <a:prstGeom prst="rect">
            <a:avLst/>
          </a:prstGeom>
          <a:solidFill>
            <a:srgbClr val="B3C0DF">
              <a:alpha val="34118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7" name="Rechteck 46"/>
          <p:cNvSpPr/>
          <p:nvPr/>
        </p:nvSpPr>
        <p:spPr bwMode="auto">
          <a:xfrm>
            <a:off x="3815477" y="1655424"/>
            <a:ext cx="1332256" cy="1457181"/>
          </a:xfrm>
          <a:prstGeom prst="rect">
            <a:avLst/>
          </a:prstGeom>
          <a:solidFill>
            <a:srgbClr val="FF9966">
              <a:alpha val="34118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2" name="Freihandform: Form 41"/>
          <p:cNvSpPr/>
          <p:nvPr/>
        </p:nvSpPr>
        <p:spPr bwMode="auto">
          <a:xfrm>
            <a:off x="156754" y="1655423"/>
            <a:ext cx="3866606" cy="3021874"/>
          </a:xfrm>
          <a:custGeom>
            <a:avLst/>
            <a:gdLst>
              <a:gd name="connsiteX0" fmla="*/ 0 w 3866606"/>
              <a:gd name="connsiteY0" fmla="*/ 2917371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  <a:gd name="connsiteX0" fmla="*/ 0 w 3866606"/>
              <a:gd name="connsiteY0" fmla="*/ 2917371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  <a:gd name="connsiteX10" fmla="*/ 0 w 3866606"/>
              <a:gd name="connsiteY10" fmla="*/ 2917371 h 3021874"/>
              <a:gd name="connsiteX0" fmla="*/ 0 w 3866606"/>
              <a:gd name="connsiteY0" fmla="*/ 3021874 h 3021874"/>
              <a:gd name="connsiteX1" fmla="*/ 0 w 3866606"/>
              <a:gd name="connsiteY1" fmla="*/ 0 h 3021874"/>
              <a:gd name="connsiteX2" fmla="*/ 2534195 w 3866606"/>
              <a:gd name="connsiteY2" fmla="*/ 0 h 3021874"/>
              <a:gd name="connsiteX3" fmla="*/ 2534195 w 3866606"/>
              <a:gd name="connsiteY3" fmla="*/ 1567542 h 3021874"/>
              <a:gd name="connsiteX4" fmla="*/ 3866606 w 3866606"/>
              <a:gd name="connsiteY4" fmla="*/ 1567542 h 3021874"/>
              <a:gd name="connsiteX5" fmla="*/ 3866606 w 3866606"/>
              <a:gd name="connsiteY5" fmla="*/ 1593668 h 3021874"/>
              <a:gd name="connsiteX6" fmla="*/ 3866606 w 3866606"/>
              <a:gd name="connsiteY6" fmla="*/ 2011680 h 3021874"/>
              <a:gd name="connsiteX7" fmla="*/ 1271452 w 3866606"/>
              <a:gd name="connsiteY7" fmla="*/ 2011680 h 3021874"/>
              <a:gd name="connsiteX8" fmla="*/ 1271452 w 3866606"/>
              <a:gd name="connsiteY8" fmla="*/ 3021874 h 3021874"/>
              <a:gd name="connsiteX9" fmla="*/ 0 w 3866606"/>
              <a:gd name="connsiteY9" fmla="*/ 3021874 h 302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6606" h="3021874" fill="norm" stroke="1" extrusionOk="0">
                <a:moveTo>
                  <a:pt x="0" y="3021874"/>
                </a:moveTo>
                <a:lnTo>
                  <a:pt x="0" y="0"/>
                </a:lnTo>
                <a:lnTo>
                  <a:pt x="2534195" y="0"/>
                </a:lnTo>
                <a:lnTo>
                  <a:pt x="2534195" y="1567542"/>
                </a:lnTo>
                <a:lnTo>
                  <a:pt x="3866606" y="1567542"/>
                </a:lnTo>
                <a:lnTo>
                  <a:pt x="3866606" y="1593668"/>
                </a:lnTo>
                <a:lnTo>
                  <a:pt x="3866606" y="2011680"/>
                </a:lnTo>
                <a:lnTo>
                  <a:pt x="1271452" y="2011680"/>
                </a:lnTo>
                <a:lnTo>
                  <a:pt x="1271452" y="3021874"/>
                </a:lnTo>
                <a:lnTo>
                  <a:pt x="0" y="3021874"/>
                </a:lnTo>
                <a:close/>
              </a:path>
            </a:pathLst>
          </a:custGeom>
          <a:solidFill>
            <a:srgbClr val="FFFFDE">
              <a:alpha val="50196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1514325" y="3930490"/>
            <a:ext cx="7472922" cy="63289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>
            <a:normAutofit/>
          </a:bodyPr>
          <a:lstStyle/>
          <a:p>
            <a:pPr marL="87313" indent="0"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-AU" sz="1600" b="1">
                <a:solidFill>
                  <a:schemeClr val="bg1"/>
                </a:solidFill>
              </a:rPr>
              <a:t>Essential for next generation neutrino mass experiment </a:t>
            </a:r>
            <a:r>
              <a:rPr lang="en-AU" sz="1600">
                <a:solidFill>
                  <a:schemeClr val="bg1"/>
                </a:solidFill>
              </a:rPr>
              <a:t>(e.g. KATRIN++) : Demonstrate the large scale generation and cooling (~10 </a:t>
            </a:r>
            <a:r>
              <a:rPr lang="en-AU" sz="1600">
                <a:solidFill>
                  <a:schemeClr val="bg1"/>
                </a:solidFill>
              </a:rPr>
              <a:t>mK</a:t>
            </a:r>
            <a:r>
              <a:rPr lang="en-AU" sz="1600">
                <a:solidFill>
                  <a:schemeClr val="bg1"/>
                </a:solidFill>
              </a:rPr>
              <a:t>) of atomic tritium</a:t>
            </a:r>
            <a:endParaRPr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Atomic tritium demonstrator at TLK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l="-2402" t="0" r="0" b="0"/>
          <a:stretch/>
        </p:blipFill>
        <p:spPr bwMode="auto">
          <a:xfrm>
            <a:off x="5292081" y="1132479"/>
            <a:ext cx="3712788" cy="218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 bwMode="auto">
          <a:xfrm>
            <a:off x="5347149" y="3151761"/>
            <a:ext cx="357874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/>
              <a:t>Offering room for extended </a:t>
            </a:r>
            <a:br>
              <a:rPr lang="en-GB" sz="1600"/>
            </a:br>
            <a:r>
              <a:rPr lang="en-GB" sz="1600"/>
              <a:t>atomic tritium experiments</a:t>
            </a:r>
            <a:endParaRPr/>
          </a:p>
        </p:txBody>
      </p:sp>
      <p:sp>
        <p:nvSpPr>
          <p:cNvPr id="8" name="Freihandform: Form 7"/>
          <p:cNvSpPr/>
          <p:nvPr/>
        </p:nvSpPr>
        <p:spPr bwMode="auto">
          <a:xfrm>
            <a:off x="7112255" y="1655424"/>
            <a:ext cx="833837" cy="559649"/>
          </a:xfrm>
          <a:custGeom>
            <a:avLst/>
            <a:gdLst>
              <a:gd name="connsiteX0" fmla="*/ 865539 w 949301"/>
              <a:gd name="connsiteY0" fmla="*/ 607273 h 607273"/>
              <a:gd name="connsiteX1" fmla="*/ 795737 w 949301"/>
              <a:gd name="connsiteY1" fmla="*/ 607273 h 607273"/>
              <a:gd name="connsiteX2" fmla="*/ 6980 w 949301"/>
              <a:gd name="connsiteY2" fmla="*/ 383908 h 607273"/>
              <a:gd name="connsiteX3" fmla="*/ 0 w 949301"/>
              <a:gd name="connsiteY3" fmla="*/ 174503 h 607273"/>
              <a:gd name="connsiteX4" fmla="*/ 949301 w 949301"/>
              <a:gd name="connsiteY4" fmla="*/ 0 h 607273"/>
              <a:gd name="connsiteX5" fmla="*/ 865539 w 949301"/>
              <a:gd name="connsiteY5" fmla="*/ 607273 h 607273"/>
              <a:gd name="connsiteX0" fmla="*/ 865539 w 865539"/>
              <a:gd name="connsiteY0" fmla="*/ 554886 h 554886"/>
              <a:gd name="connsiteX1" fmla="*/ 795737 w 865539"/>
              <a:gd name="connsiteY1" fmla="*/ 554886 h 554886"/>
              <a:gd name="connsiteX2" fmla="*/ 6980 w 865539"/>
              <a:gd name="connsiteY2" fmla="*/ 331521 h 554886"/>
              <a:gd name="connsiteX3" fmla="*/ 0 w 865539"/>
              <a:gd name="connsiteY3" fmla="*/ 122116 h 554886"/>
              <a:gd name="connsiteX4" fmla="*/ 604813 w 865539"/>
              <a:gd name="connsiteY4" fmla="*/ 0 h 554886"/>
              <a:gd name="connsiteX5" fmla="*/ 865539 w 865539"/>
              <a:gd name="connsiteY5" fmla="*/ 554886 h 554886"/>
              <a:gd name="connsiteX0" fmla="*/ 865539 w 865539"/>
              <a:gd name="connsiteY0" fmla="*/ 559649 h 559649"/>
              <a:gd name="connsiteX1" fmla="*/ 795737 w 865539"/>
              <a:gd name="connsiteY1" fmla="*/ 559649 h 559649"/>
              <a:gd name="connsiteX2" fmla="*/ 6980 w 865539"/>
              <a:gd name="connsiteY2" fmla="*/ 336284 h 559649"/>
              <a:gd name="connsiteX3" fmla="*/ 0 w 865539"/>
              <a:gd name="connsiteY3" fmla="*/ 126879 h 559649"/>
              <a:gd name="connsiteX4" fmla="*/ 822300 w 865539"/>
              <a:gd name="connsiteY4" fmla="*/ 0 h 559649"/>
              <a:gd name="connsiteX5" fmla="*/ 865539 w 865539"/>
              <a:gd name="connsiteY5" fmla="*/ 559649 h 559649"/>
              <a:gd name="connsiteX0" fmla="*/ 760764 w 822300"/>
              <a:gd name="connsiteY0" fmla="*/ 481861 h 559649"/>
              <a:gd name="connsiteX1" fmla="*/ 795737 w 822300"/>
              <a:gd name="connsiteY1" fmla="*/ 559649 h 559649"/>
              <a:gd name="connsiteX2" fmla="*/ 6980 w 822300"/>
              <a:gd name="connsiteY2" fmla="*/ 336284 h 559649"/>
              <a:gd name="connsiteX3" fmla="*/ 0 w 822300"/>
              <a:gd name="connsiteY3" fmla="*/ 126879 h 559649"/>
              <a:gd name="connsiteX4" fmla="*/ 822300 w 822300"/>
              <a:gd name="connsiteY4" fmla="*/ 0 h 559649"/>
              <a:gd name="connsiteX5" fmla="*/ 760764 w 822300"/>
              <a:gd name="connsiteY5" fmla="*/ 481861 h 559649"/>
              <a:gd name="connsiteX0" fmla="*/ 760764 w 833837"/>
              <a:gd name="connsiteY0" fmla="*/ 481861 h 559649"/>
              <a:gd name="connsiteX1" fmla="*/ 833837 w 833837"/>
              <a:gd name="connsiteY1" fmla="*/ 559649 h 559649"/>
              <a:gd name="connsiteX2" fmla="*/ 6980 w 833837"/>
              <a:gd name="connsiteY2" fmla="*/ 336284 h 559649"/>
              <a:gd name="connsiteX3" fmla="*/ 0 w 833837"/>
              <a:gd name="connsiteY3" fmla="*/ 126879 h 559649"/>
              <a:gd name="connsiteX4" fmla="*/ 822300 w 833837"/>
              <a:gd name="connsiteY4" fmla="*/ 0 h 559649"/>
              <a:gd name="connsiteX5" fmla="*/ 760764 w 833837"/>
              <a:gd name="connsiteY5" fmla="*/ 481861 h 559649"/>
              <a:gd name="connsiteX0" fmla="*/ 822300 w 833837"/>
              <a:gd name="connsiteY0" fmla="*/ 0 h 559649"/>
              <a:gd name="connsiteX1" fmla="*/ 833837 w 833837"/>
              <a:gd name="connsiteY1" fmla="*/ 559649 h 559649"/>
              <a:gd name="connsiteX2" fmla="*/ 6980 w 833837"/>
              <a:gd name="connsiteY2" fmla="*/ 336284 h 559649"/>
              <a:gd name="connsiteX3" fmla="*/ 0 w 833837"/>
              <a:gd name="connsiteY3" fmla="*/ 126879 h 559649"/>
              <a:gd name="connsiteX4" fmla="*/ 822300 w 833837"/>
              <a:gd name="connsiteY4" fmla="*/ 0 h 55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837" h="559649" fill="norm" stroke="1" extrusionOk="0">
                <a:moveTo>
                  <a:pt x="822300" y="0"/>
                </a:moveTo>
                <a:lnTo>
                  <a:pt x="833837" y="559649"/>
                </a:lnTo>
                <a:lnTo>
                  <a:pt x="6980" y="336284"/>
                </a:lnTo>
                <a:lnTo>
                  <a:pt x="0" y="126879"/>
                </a:lnTo>
                <a:lnTo>
                  <a:pt x="822300" y="0"/>
                </a:lnTo>
                <a:close/>
              </a:path>
            </a:pathLst>
          </a:custGeom>
          <a:solidFill>
            <a:srgbClr val="FF9966">
              <a:alpha val="34118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Freihandform: Form 8"/>
          <p:cNvSpPr/>
          <p:nvPr/>
        </p:nvSpPr>
        <p:spPr bwMode="auto">
          <a:xfrm>
            <a:off x="7951672" y="1655053"/>
            <a:ext cx="161925" cy="560388"/>
          </a:xfrm>
          <a:custGeom>
            <a:avLst/>
            <a:gdLst>
              <a:gd name="connsiteX0" fmla="*/ 0 w 161925"/>
              <a:gd name="connsiteY0" fmla="*/ 0 h 563563"/>
              <a:gd name="connsiteX1" fmla="*/ 161925 w 161925"/>
              <a:gd name="connsiteY1" fmla="*/ 20638 h 563563"/>
              <a:gd name="connsiteX2" fmla="*/ 157162 w 161925"/>
              <a:gd name="connsiteY2" fmla="*/ 527050 h 563563"/>
              <a:gd name="connsiteX3" fmla="*/ 19050 w 161925"/>
              <a:gd name="connsiteY3" fmla="*/ 563563 h 563563"/>
              <a:gd name="connsiteX0" fmla="*/ 0 w 161925"/>
              <a:gd name="connsiteY0" fmla="*/ 0 h 563563"/>
              <a:gd name="connsiteX1" fmla="*/ 161925 w 161925"/>
              <a:gd name="connsiteY1" fmla="*/ 20638 h 563563"/>
              <a:gd name="connsiteX2" fmla="*/ 157162 w 161925"/>
              <a:gd name="connsiteY2" fmla="*/ 527050 h 563563"/>
              <a:gd name="connsiteX3" fmla="*/ 19050 w 161925"/>
              <a:gd name="connsiteY3" fmla="*/ 563563 h 563563"/>
              <a:gd name="connsiteX4" fmla="*/ 0 w 161925"/>
              <a:gd name="connsiteY4" fmla="*/ 0 h 563563"/>
              <a:gd name="connsiteX0" fmla="*/ 0 w 161925"/>
              <a:gd name="connsiteY0" fmla="*/ 0 h 560388"/>
              <a:gd name="connsiteX1" fmla="*/ 161925 w 161925"/>
              <a:gd name="connsiteY1" fmla="*/ 20638 h 560388"/>
              <a:gd name="connsiteX2" fmla="*/ 157162 w 161925"/>
              <a:gd name="connsiteY2" fmla="*/ 527050 h 560388"/>
              <a:gd name="connsiteX3" fmla="*/ 0 w 161925"/>
              <a:gd name="connsiteY3" fmla="*/ 560388 h 560388"/>
              <a:gd name="connsiteX4" fmla="*/ 0 w 161925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560388" fill="norm" stroke="1" extrusionOk="0">
                <a:moveTo>
                  <a:pt x="0" y="0"/>
                </a:moveTo>
                <a:lnTo>
                  <a:pt x="161925" y="20638"/>
                </a:lnTo>
                <a:cubicBezTo>
                  <a:pt x="160337" y="189442"/>
                  <a:pt x="158750" y="358246"/>
                  <a:pt x="157162" y="527050"/>
                </a:cubicBez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solidFill>
            <a:srgbClr val="FF9966">
              <a:alpha val="34118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Pfeil: Chevron 10"/>
          <p:cNvSpPr/>
          <p:nvPr/>
        </p:nvSpPr>
        <p:spPr bwMode="auto">
          <a:xfrm>
            <a:off x="4096456" y="2652262"/>
            <a:ext cx="140970" cy="154107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12" name="Pfeil: Chevron 11"/>
          <p:cNvSpPr/>
          <p:nvPr/>
        </p:nvSpPr>
        <p:spPr bwMode="auto">
          <a:xfrm rot="5400000">
            <a:off x="4356184" y="2391216"/>
            <a:ext cx="140970" cy="154107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13" name="Pfeil: Chevron 12"/>
          <p:cNvSpPr/>
          <p:nvPr/>
        </p:nvSpPr>
        <p:spPr bwMode="auto">
          <a:xfrm rot="16199999">
            <a:off x="4361675" y="2901796"/>
            <a:ext cx="140970" cy="154107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14" name="Pfeil: Chevron 13"/>
          <p:cNvSpPr/>
          <p:nvPr/>
        </p:nvSpPr>
        <p:spPr bwMode="auto">
          <a:xfrm rot="10800000">
            <a:off x="4615913" y="2655467"/>
            <a:ext cx="140970" cy="154107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798275" y="2489690"/>
            <a:ext cx="490859" cy="483289"/>
          </a:xfrm>
          <a:prstGeom prst="ellipse">
            <a:avLst/>
          </a:prstGeom>
          <a:gradFill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16" name="Ellipse 15"/>
          <p:cNvSpPr/>
          <p:nvPr/>
        </p:nvSpPr>
        <p:spPr bwMode="auto">
          <a:xfrm>
            <a:off x="586784" y="2623020"/>
            <a:ext cx="366904" cy="36690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17" name="Ellipse 16"/>
          <p:cNvSpPr/>
          <p:nvPr/>
        </p:nvSpPr>
        <p:spPr bwMode="auto">
          <a:xfrm>
            <a:off x="709887" y="2529355"/>
            <a:ext cx="366904" cy="36690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18" name="Ellipse 17"/>
          <p:cNvSpPr/>
          <p:nvPr/>
        </p:nvSpPr>
        <p:spPr bwMode="auto">
          <a:xfrm>
            <a:off x="1858345" y="2541022"/>
            <a:ext cx="366904" cy="36690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19" name="Ellipse 18"/>
          <p:cNvSpPr/>
          <p:nvPr/>
        </p:nvSpPr>
        <p:spPr bwMode="auto">
          <a:xfrm>
            <a:off x="3065442" y="2541022"/>
            <a:ext cx="366904" cy="36690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20" name="Pfeil: gebogen 19"/>
          <p:cNvSpPr/>
          <p:nvPr/>
        </p:nvSpPr>
        <p:spPr bwMode="auto">
          <a:xfrm rot="5400000">
            <a:off x="1093312" y="2903144"/>
            <a:ext cx="513107" cy="29823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21" name="Pfeil: nach rechts 20"/>
          <p:cNvSpPr/>
          <p:nvPr/>
        </p:nvSpPr>
        <p:spPr bwMode="auto">
          <a:xfrm>
            <a:off x="1200747" y="2649270"/>
            <a:ext cx="460669" cy="15040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22" name="Pfeil: gebogen 21"/>
          <p:cNvSpPr/>
          <p:nvPr/>
        </p:nvSpPr>
        <p:spPr bwMode="auto">
          <a:xfrm rot="5400000">
            <a:off x="2353395" y="2903144"/>
            <a:ext cx="513107" cy="29823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auto">
          <a:xfrm>
            <a:off x="500802" y="1780457"/>
            <a:ext cx="848047" cy="461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Molecular</a:t>
            </a:r>
            <a:endParaRPr lang="de-DE" sz="1200"/>
          </a:p>
          <a:p>
            <a:pPr algn="ctr">
              <a:defRPr/>
            </a:pPr>
            <a:r>
              <a:rPr lang="de-DE" sz="1200"/>
              <a:t>tritium</a:t>
            </a:r>
            <a:r>
              <a:rPr lang="de-DE" sz="1200"/>
              <a:t> </a:t>
            </a:r>
            <a:endParaRPr/>
          </a:p>
        </p:txBody>
      </p:sp>
      <p:sp>
        <p:nvSpPr>
          <p:cNvPr id="24" name="Textfeld 23"/>
          <p:cNvSpPr txBox="1"/>
          <p:nvPr/>
        </p:nvSpPr>
        <p:spPr bwMode="auto">
          <a:xfrm>
            <a:off x="1513012" y="1780456"/>
            <a:ext cx="1072400" cy="646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200"/>
              <a:t>Atomic</a:t>
            </a:r>
            <a:endParaRPr lang="de-DE" sz="1200"/>
          </a:p>
          <a:p>
            <a:pPr algn="ctr">
              <a:defRPr/>
            </a:pPr>
            <a:r>
              <a:rPr lang="de-DE" sz="1200"/>
              <a:t>tritium</a:t>
            </a:r>
            <a:endParaRPr lang="de-DE" sz="1200"/>
          </a:p>
          <a:p>
            <a:pPr algn="ctr">
              <a:defRPr/>
            </a:pPr>
            <a:r>
              <a:rPr lang="de-DE" sz="1200"/>
              <a:t>(</a:t>
            </a:r>
            <a:r>
              <a:rPr lang="de-DE" sz="1200"/>
              <a:t>hot</a:t>
            </a:r>
            <a:r>
              <a:rPr lang="de-DE" sz="1200"/>
              <a:t>, 2500 K)</a:t>
            </a:r>
            <a:endParaRPr/>
          </a:p>
        </p:txBody>
      </p:sp>
      <p:sp>
        <p:nvSpPr>
          <p:cNvPr id="25" name="Textfeld 24"/>
          <p:cNvSpPr txBox="1"/>
          <p:nvPr/>
        </p:nvSpPr>
        <p:spPr bwMode="auto">
          <a:xfrm>
            <a:off x="2916327" y="1780456"/>
            <a:ext cx="654144" cy="646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200"/>
              <a:t>Atomic</a:t>
            </a:r>
            <a:endParaRPr lang="de-DE" sz="1200"/>
          </a:p>
          <a:p>
            <a:pPr algn="ctr">
              <a:defRPr/>
            </a:pPr>
            <a:r>
              <a:rPr lang="de-DE" sz="1200"/>
              <a:t>tritium</a:t>
            </a:r>
            <a:endParaRPr lang="de-DE" sz="1200"/>
          </a:p>
          <a:p>
            <a:pPr algn="ctr">
              <a:defRPr/>
            </a:pPr>
            <a:r>
              <a:rPr lang="de-DE" sz="1200"/>
              <a:t>(</a:t>
            </a:r>
            <a:r>
              <a:rPr lang="de-DE" sz="1200"/>
              <a:t>cold</a:t>
            </a:r>
            <a:r>
              <a:rPr lang="de-DE" sz="1200"/>
              <a:t>)</a:t>
            </a:r>
            <a:endParaRPr/>
          </a:p>
        </p:txBody>
      </p:sp>
      <p:sp>
        <p:nvSpPr>
          <p:cNvPr id="26" name="Textfeld 25"/>
          <p:cNvSpPr txBox="1"/>
          <p:nvPr/>
        </p:nvSpPr>
        <p:spPr bwMode="auto">
          <a:xfrm>
            <a:off x="3777783" y="1762420"/>
            <a:ext cx="1420144" cy="646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200"/>
              <a:t>Atomic</a:t>
            </a:r>
            <a:endParaRPr lang="de-DE" sz="1200"/>
          </a:p>
          <a:p>
            <a:pPr algn="ctr">
              <a:defRPr/>
            </a:pPr>
            <a:r>
              <a:rPr lang="de-DE" sz="1200"/>
              <a:t>tritium</a:t>
            </a:r>
            <a:endParaRPr lang="de-DE" sz="1200"/>
          </a:p>
          <a:p>
            <a:pPr algn="ctr">
              <a:defRPr/>
            </a:pPr>
            <a:r>
              <a:rPr lang="de-DE" sz="1200"/>
              <a:t>(</a:t>
            </a:r>
            <a:r>
              <a:rPr lang="de-DE" sz="1200"/>
              <a:t>trapped</a:t>
            </a:r>
            <a:r>
              <a:rPr lang="de-DE" sz="1200"/>
              <a:t>, </a:t>
            </a:r>
            <a:r>
              <a:rPr lang="de-DE" sz="1200"/>
              <a:t>injected</a:t>
            </a:r>
            <a:r>
              <a:rPr lang="de-DE" sz="1200"/>
              <a:t>)</a:t>
            </a:r>
            <a:endParaRPr/>
          </a:p>
        </p:txBody>
      </p:sp>
      <p:sp>
        <p:nvSpPr>
          <p:cNvPr id="27" name="Textfeld 26"/>
          <p:cNvSpPr txBox="1"/>
          <p:nvPr/>
        </p:nvSpPr>
        <p:spPr bwMode="auto">
          <a:xfrm>
            <a:off x="1444069" y="2958110"/>
            <a:ext cx="543571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 b="1"/>
              <a:t>Loss</a:t>
            </a:r>
            <a:endParaRPr/>
          </a:p>
        </p:txBody>
      </p:sp>
      <p:sp>
        <p:nvSpPr>
          <p:cNvPr id="30" name="Pfeil: nach rechts 29"/>
          <p:cNvSpPr/>
          <p:nvPr/>
        </p:nvSpPr>
        <p:spPr bwMode="auto">
          <a:xfrm rot="10800000">
            <a:off x="1237660" y="3274619"/>
            <a:ext cx="2604044" cy="39615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31" name="Rechteck 30"/>
          <p:cNvSpPr/>
          <p:nvPr/>
        </p:nvSpPr>
        <p:spPr bwMode="auto">
          <a:xfrm>
            <a:off x="276970" y="3170457"/>
            <a:ext cx="960692" cy="5780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32" name="Pfeil: gebogen 31"/>
          <p:cNvSpPr/>
          <p:nvPr/>
        </p:nvSpPr>
        <p:spPr bwMode="auto">
          <a:xfrm>
            <a:off x="280658" y="2722284"/>
            <a:ext cx="271690" cy="41566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 bwMode="auto">
          <a:xfrm>
            <a:off x="234839" y="3240017"/>
            <a:ext cx="1070797" cy="430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100" b="1">
                <a:solidFill>
                  <a:schemeClr val="bg1"/>
                </a:solidFill>
              </a:rPr>
              <a:t>Inline</a:t>
            </a:r>
            <a:endParaRPr/>
          </a:p>
          <a:p>
            <a:pPr algn="ctr">
              <a:defRPr/>
            </a:pPr>
            <a:r>
              <a:rPr lang="de-DE" sz="1100" b="1">
                <a:solidFill>
                  <a:schemeClr val="bg1"/>
                </a:solidFill>
              </a:rPr>
              <a:t>reprocessing</a:t>
            </a:r>
            <a:endParaRPr lang="de-DE" sz="1100" b="1">
              <a:solidFill>
                <a:schemeClr val="bg1"/>
              </a:solidFill>
            </a:endParaRPr>
          </a:p>
        </p:txBody>
      </p:sp>
      <p:sp>
        <p:nvSpPr>
          <p:cNvPr id="34" name="Pfeil: nach rechts 33"/>
          <p:cNvSpPr/>
          <p:nvPr/>
        </p:nvSpPr>
        <p:spPr bwMode="auto">
          <a:xfrm>
            <a:off x="2460831" y="2649270"/>
            <a:ext cx="460669" cy="15040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35" name="Pfeil: nach rechts 34"/>
          <p:cNvSpPr/>
          <p:nvPr/>
        </p:nvSpPr>
        <p:spPr bwMode="auto">
          <a:xfrm>
            <a:off x="3582794" y="2649270"/>
            <a:ext cx="460669" cy="15040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36" name="Pfeil: gebogen 35"/>
          <p:cNvSpPr/>
          <p:nvPr/>
        </p:nvSpPr>
        <p:spPr bwMode="auto">
          <a:xfrm rot="5400000">
            <a:off x="3475358" y="2903144"/>
            <a:ext cx="513107" cy="29823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4243218" y="2541022"/>
            <a:ext cx="366904" cy="36690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38" name="Rechteck 37"/>
          <p:cNvSpPr/>
          <p:nvPr/>
        </p:nvSpPr>
        <p:spPr bwMode="auto">
          <a:xfrm>
            <a:off x="282556" y="3956669"/>
            <a:ext cx="955103" cy="522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39" name="Pfeil: nach rechts 38"/>
          <p:cNvSpPr/>
          <p:nvPr/>
        </p:nvSpPr>
        <p:spPr bwMode="auto">
          <a:xfrm rot="5400000">
            <a:off x="678260" y="3711775"/>
            <a:ext cx="183949" cy="261746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1"/>
          </a:p>
        </p:txBody>
      </p:sp>
      <p:sp>
        <p:nvSpPr>
          <p:cNvPr id="40" name="Rechteck 39"/>
          <p:cNvSpPr/>
          <p:nvPr/>
        </p:nvSpPr>
        <p:spPr bwMode="auto">
          <a:xfrm>
            <a:off x="269603" y="3986344"/>
            <a:ext cx="975421" cy="430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100" b="1">
                <a:solidFill>
                  <a:schemeClr val="bg1"/>
                </a:solidFill>
              </a:rPr>
              <a:t>Impurity</a:t>
            </a:r>
            <a:endParaRPr lang="de-DE" sz="1100" b="1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de-DE" sz="1100" b="1">
                <a:solidFill>
                  <a:schemeClr val="bg1"/>
                </a:solidFill>
              </a:rPr>
              <a:t>processing</a:t>
            </a:r>
            <a:endParaRPr lang="de-DE" sz="1100" b="1">
              <a:solidFill>
                <a:schemeClr val="bg1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 bwMode="auto">
          <a:xfrm>
            <a:off x="1955692" y="3319700"/>
            <a:ext cx="1735837" cy="276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bg1"/>
                </a:solidFill>
              </a:rPr>
              <a:t>return</a:t>
            </a:r>
            <a:r>
              <a:rPr lang="de-DE" sz="1200" b="1">
                <a:solidFill>
                  <a:schemeClr val="bg1"/>
                </a:solidFill>
              </a:rPr>
              <a:t> T</a:t>
            </a:r>
            <a:r>
              <a:rPr lang="de-DE" sz="1200" b="1" baseline="-25000">
                <a:solidFill>
                  <a:schemeClr val="bg1"/>
                </a:solidFill>
              </a:rPr>
              <a:t>2</a:t>
            </a:r>
            <a:r>
              <a:rPr lang="de-DE" sz="1200" b="1">
                <a:solidFill>
                  <a:schemeClr val="bg1"/>
                </a:solidFill>
              </a:rPr>
              <a:t> + </a:t>
            </a:r>
            <a:r>
              <a:rPr lang="de-DE" sz="1200" b="1">
                <a:solidFill>
                  <a:schemeClr val="bg1"/>
                </a:solidFill>
              </a:rPr>
              <a:t>impurities</a:t>
            </a:r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 bwMode="auto">
          <a:xfrm>
            <a:off x="855217" y="990953"/>
            <a:ext cx="1287532" cy="566859"/>
          </a:xfrm>
          <a:prstGeom prst="rect">
            <a:avLst/>
          </a:prstGeom>
          <a:solidFill>
            <a:srgbClr val="FFFFDE">
              <a:alpha val="50196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600">
                <a:solidFill>
                  <a:schemeClr val="tx1"/>
                </a:solidFill>
              </a:rPr>
              <a:t>2022-2025</a:t>
            </a:r>
            <a:endParaRPr/>
          </a:p>
          <a:p>
            <a:pPr>
              <a:defRPr/>
            </a:pPr>
            <a:r>
              <a:rPr lang="de-DE" sz="1600" b="1" i="1">
                <a:solidFill>
                  <a:schemeClr val="tx1"/>
                </a:solidFill>
              </a:rPr>
              <a:t>TLK</a:t>
            </a:r>
            <a:endParaRPr/>
          </a:p>
        </p:txBody>
      </p:sp>
      <p:sp>
        <p:nvSpPr>
          <p:cNvPr id="44" name="Textfeld 43"/>
          <p:cNvSpPr txBox="1"/>
          <p:nvPr/>
        </p:nvSpPr>
        <p:spPr bwMode="auto">
          <a:xfrm>
            <a:off x="2490116" y="990953"/>
            <a:ext cx="1358063" cy="566859"/>
          </a:xfrm>
          <a:prstGeom prst="rect">
            <a:avLst/>
          </a:prstGeom>
          <a:solidFill>
            <a:srgbClr val="B3C0DF">
              <a:alpha val="34118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600">
                <a:solidFill>
                  <a:schemeClr val="tx1"/>
                </a:solidFill>
              </a:rPr>
              <a:t>2025-2028</a:t>
            </a:r>
            <a:endParaRPr/>
          </a:p>
          <a:p>
            <a:pPr>
              <a:defRPr/>
            </a:pPr>
            <a:r>
              <a:rPr lang="de-DE" sz="1600" b="1" i="1">
                <a:solidFill>
                  <a:schemeClr val="tx1"/>
                </a:solidFill>
              </a:rPr>
              <a:t>TLK+Mainz</a:t>
            </a:r>
            <a:endParaRPr lang="de-DE" sz="1600" b="1" i="1">
              <a:solidFill>
                <a:schemeClr val="tx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 bwMode="auto">
          <a:xfrm>
            <a:off x="3936372" y="994921"/>
            <a:ext cx="1208728" cy="566859"/>
          </a:xfrm>
          <a:prstGeom prst="rect">
            <a:avLst/>
          </a:prstGeom>
          <a:solidFill>
            <a:srgbClr val="FF9966">
              <a:alpha val="34118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600">
                <a:solidFill>
                  <a:schemeClr val="tx1"/>
                </a:solidFill>
              </a:rPr>
              <a:t>2028…</a:t>
            </a:r>
            <a:endParaRPr/>
          </a:p>
          <a:p>
            <a:pPr>
              <a:defRPr/>
            </a:pPr>
            <a:r>
              <a:rPr lang="de-DE" sz="1600" b="1" i="1">
                <a:solidFill>
                  <a:schemeClr val="tx1"/>
                </a:solidFill>
              </a:rPr>
              <a:t>TLK+P8/…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7482654" y="2474793"/>
            <a:ext cx="12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15x3x3 m³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396000" y="1042056"/>
            <a:ext cx="8347950" cy="3511837"/>
          </a:xfrm>
        </p:spPr>
        <p:txBody>
          <a:bodyPr/>
          <a:lstStyle/>
          <a:p>
            <a:pPr>
              <a:defRPr/>
            </a:pPr>
            <a:r>
              <a:rPr lang="de-DE" i="1"/>
              <a:t>Conceptual</a:t>
            </a:r>
            <a:r>
              <a:rPr lang="de-DE" i="1"/>
              <a:t> </a:t>
            </a:r>
            <a:r>
              <a:rPr lang="de-DE" i="1"/>
              <a:t>idea</a:t>
            </a:r>
            <a:endParaRPr lang="de-DE" i="1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AU" i="1"/>
              <a:t>Final R&amp;D goal</a:t>
            </a:r>
            <a:br>
              <a:rPr lang="en-AU"/>
            </a:br>
            <a:r>
              <a:rPr lang="en-AU"/>
              <a:t>Atomic tritium with Quantum sensor array</a:t>
            </a: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1593267" y="2254939"/>
            <a:ext cx="2502303" cy="892729"/>
          </a:xfrm>
          <a:prstGeom prst="rect">
            <a:avLst/>
          </a:prstGeom>
          <a:solidFill>
            <a:srgbClr val="D0E6E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 bwMode="auto">
          <a:xfrm>
            <a:off x="1593266" y="1960079"/>
            <a:ext cx="2502303" cy="20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7" name="Gruppieren 6"/>
          <p:cNvGrpSpPr/>
          <p:nvPr/>
        </p:nvGrpSpPr>
        <p:grpSpPr bwMode="auto">
          <a:xfrm>
            <a:off x="4185555" y="1880680"/>
            <a:ext cx="199491" cy="1626721"/>
            <a:chOff x="4185554" y="1879885"/>
            <a:chExt cx="199491" cy="1626721"/>
          </a:xfrm>
        </p:grpSpPr>
        <p:sp>
          <p:nvSpPr>
            <p:cNvPr id="8" name="Rechteck 7"/>
            <p:cNvSpPr/>
            <p:nvPr/>
          </p:nvSpPr>
          <p:spPr bwMode="auto">
            <a:xfrm rot="5400000">
              <a:off x="4105433" y="1960006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9" name="Rechteck 8"/>
            <p:cNvSpPr/>
            <p:nvPr/>
          </p:nvSpPr>
          <p:spPr bwMode="auto">
            <a:xfrm rot="5400000">
              <a:off x="4105433" y="3226994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 bwMode="auto">
          <a:xfrm>
            <a:off x="1353995" y="1901763"/>
            <a:ext cx="199491" cy="1626721"/>
            <a:chOff x="901305" y="2059751"/>
            <a:chExt cx="199491" cy="1626721"/>
          </a:xfrm>
        </p:grpSpPr>
        <p:sp>
          <p:nvSpPr>
            <p:cNvPr id="11" name="Rechteck 10"/>
            <p:cNvSpPr/>
            <p:nvPr/>
          </p:nvSpPr>
          <p:spPr bwMode="auto">
            <a:xfrm rot="5400000">
              <a:off x="821184" y="2139872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2" name="Rechteck 11"/>
            <p:cNvSpPr/>
            <p:nvPr/>
          </p:nvSpPr>
          <p:spPr bwMode="auto">
            <a:xfrm rot="5400000">
              <a:off x="821184" y="3406860"/>
              <a:ext cx="359733" cy="199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3" name="Pfeil: nach rechts 12"/>
          <p:cNvSpPr/>
          <p:nvPr/>
        </p:nvSpPr>
        <p:spPr bwMode="auto">
          <a:xfrm>
            <a:off x="107504" y="2572545"/>
            <a:ext cx="1368152" cy="26696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rapezoid 13"/>
          <p:cNvSpPr/>
          <p:nvPr/>
        </p:nvSpPr>
        <p:spPr bwMode="auto">
          <a:xfrm rot="16199999">
            <a:off x="4077541" y="2197246"/>
            <a:ext cx="1224136" cy="1008112"/>
          </a:xfrm>
          <a:prstGeom prst="trapezoid">
            <a:avLst>
              <a:gd name="adj" fmla="val 2500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Trapezoid 14"/>
          <p:cNvSpPr/>
          <p:nvPr/>
        </p:nvSpPr>
        <p:spPr bwMode="auto">
          <a:xfrm rot="5400000">
            <a:off x="5085654" y="2197246"/>
            <a:ext cx="1224136" cy="1008112"/>
          </a:xfrm>
          <a:prstGeom prst="trapezoid">
            <a:avLst>
              <a:gd name="adj" fmla="val 2500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Rechteck 15"/>
          <p:cNvSpPr/>
          <p:nvPr/>
        </p:nvSpPr>
        <p:spPr bwMode="auto">
          <a:xfrm>
            <a:off x="1584454" y="3247951"/>
            <a:ext cx="2502303" cy="200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Trapezoid 16"/>
          <p:cNvSpPr/>
          <p:nvPr/>
        </p:nvSpPr>
        <p:spPr bwMode="auto">
          <a:xfrm rot="16199999">
            <a:off x="5601031" y="2197247"/>
            <a:ext cx="2333476" cy="1008112"/>
          </a:xfrm>
          <a:prstGeom prst="trapezoid">
            <a:avLst>
              <a:gd name="adj" fmla="val 8037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/>
        </p:nvSpPr>
        <p:spPr bwMode="auto">
          <a:xfrm>
            <a:off x="7317428" y="1524941"/>
            <a:ext cx="278909" cy="23431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Pfeil: nach rechts 18"/>
          <p:cNvSpPr/>
          <p:nvPr/>
        </p:nvSpPr>
        <p:spPr bwMode="auto">
          <a:xfrm rot="5400000">
            <a:off x="1414160" y="3691724"/>
            <a:ext cx="584743" cy="33128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Pfeil: nach rechts 19"/>
          <p:cNvSpPr/>
          <p:nvPr/>
        </p:nvSpPr>
        <p:spPr bwMode="auto">
          <a:xfrm rot="5400000">
            <a:off x="2552045" y="3691724"/>
            <a:ext cx="584743" cy="33128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Pfeil: nach rechts 20"/>
          <p:cNvSpPr/>
          <p:nvPr/>
        </p:nvSpPr>
        <p:spPr bwMode="auto">
          <a:xfrm rot="5400000">
            <a:off x="3703863" y="3691724"/>
            <a:ext cx="584743" cy="33128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Pfeil: nach rechts 21"/>
          <p:cNvSpPr/>
          <p:nvPr/>
        </p:nvSpPr>
        <p:spPr bwMode="auto">
          <a:xfrm rot="5400000">
            <a:off x="5892563" y="3691724"/>
            <a:ext cx="584743" cy="33128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Pfeil: nach rechts 22"/>
          <p:cNvSpPr/>
          <p:nvPr/>
        </p:nvSpPr>
        <p:spPr bwMode="auto">
          <a:xfrm rot="5400000">
            <a:off x="4767277" y="3691724"/>
            <a:ext cx="584743" cy="33128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Textfeld 24"/>
          <p:cNvSpPr txBox="1"/>
          <p:nvPr/>
        </p:nvSpPr>
        <p:spPr bwMode="auto">
          <a:xfrm>
            <a:off x="180061" y="200595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/>
              <a:t>Atomic</a:t>
            </a:r>
            <a:r>
              <a:rPr lang="de-DE"/>
              <a:t> T </a:t>
            </a:r>
            <a:br>
              <a:rPr lang="de-DE"/>
            </a:br>
            <a:r>
              <a:rPr lang="de-DE"/>
              <a:t>flow</a:t>
            </a:r>
            <a:r>
              <a:rPr lang="de-DE"/>
              <a:t> in </a:t>
            </a:r>
            <a:endParaRPr/>
          </a:p>
        </p:txBody>
      </p:sp>
      <p:sp>
        <p:nvSpPr>
          <p:cNvPr id="26" name="Textfeld 25"/>
          <p:cNvSpPr txBox="1"/>
          <p:nvPr/>
        </p:nvSpPr>
        <p:spPr bwMode="auto">
          <a:xfrm>
            <a:off x="3733289" y="43195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/>
              <a:t>Flow out</a:t>
            </a:r>
            <a:endParaRPr/>
          </a:p>
        </p:txBody>
      </p:sp>
      <p:sp>
        <p:nvSpPr>
          <p:cNvPr id="27" name="Textfeld 26"/>
          <p:cNvSpPr txBox="1"/>
          <p:nvPr/>
        </p:nvSpPr>
        <p:spPr bwMode="auto">
          <a:xfrm>
            <a:off x="1978018" y="1490584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Atomic</a:t>
            </a:r>
            <a:r>
              <a:rPr lang="de-DE"/>
              <a:t> T </a:t>
            </a:r>
            <a:r>
              <a:rPr lang="de-DE"/>
              <a:t>trap</a:t>
            </a:r>
            <a:endParaRPr lang="de-DE"/>
          </a:p>
        </p:txBody>
      </p:sp>
      <p:sp>
        <p:nvSpPr>
          <p:cNvPr id="28" name="Textfeld 27"/>
          <p:cNvSpPr txBox="1"/>
          <p:nvPr/>
        </p:nvSpPr>
        <p:spPr bwMode="auto">
          <a:xfrm>
            <a:off x="4741149" y="1296540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Electron</a:t>
            </a:r>
            <a:r>
              <a:rPr lang="de-DE"/>
              <a:t> </a:t>
            </a:r>
            <a:br>
              <a:rPr lang="de-DE"/>
            </a:br>
            <a:r>
              <a:rPr lang="de-DE"/>
              <a:t>filtering</a:t>
            </a:r>
            <a:endParaRPr lang="de-DE"/>
          </a:p>
        </p:txBody>
      </p:sp>
      <p:sp>
        <p:nvSpPr>
          <p:cNvPr id="29" name="Textfeld 28"/>
          <p:cNvSpPr txBox="1"/>
          <p:nvPr/>
        </p:nvSpPr>
        <p:spPr bwMode="auto">
          <a:xfrm>
            <a:off x="5954808" y="929701"/>
            <a:ext cx="127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Warm/</a:t>
            </a:r>
            <a:r>
              <a:rPr lang="de-DE"/>
              <a:t>cold</a:t>
            </a:r>
            <a:endParaRPr lang="de-DE"/>
          </a:p>
          <a:p>
            <a:pPr>
              <a:defRPr/>
            </a:pPr>
            <a:r>
              <a:rPr lang="de-DE"/>
              <a:t>interfacing</a:t>
            </a:r>
            <a:endParaRPr lang="de-DE"/>
          </a:p>
        </p:txBody>
      </p:sp>
      <p:sp>
        <p:nvSpPr>
          <p:cNvPr id="30" name="Textfeld 29"/>
          <p:cNvSpPr txBox="1"/>
          <p:nvPr/>
        </p:nvSpPr>
        <p:spPr bwMode="auto">
          <a:xfrm>
            <a:off x="7680015" y="244741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/>
              <a:t>Sensor </a:t>
            </a:r>
            <a:r>
              <a:rPr lang="de-DE"/>
              <a:t>array</a:t>
            </a:r>
            <a:endParaRPr lang="de-DE"/>
          </a:p>
        </p:txBody>
      </p:sp>
      <p:pic>
        <p:nvPicPr>
          <p:cNvPr id="4" name="Picture 4" descr="t-beta-decay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356378" y="2318581"/>
            <a:ext cx="1325120" cy="75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 bwMode="auto">
          <a:xfrm>
            <a:off x="7623495" y="3637746"/>
            <a:ext cx="14938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AU" sz="1600" b="1"/>
              <a:t>Work started </a:t>
            </a:r>
            <a:endParaRPr/>
          </a:p>
          <a:p>
            <a:pPr>
              <a:defRPr/>
            </a:pPr>
            <a:r>
              <a:rPr lang="en-AU" sz="1600"/>
              <a:t>- concept</a:t>
            </a:r>
            <a:endParaRPr/>
          </a:p>
          <a:p>
            <a:pPr>
              <a:defRPr/>
            </a:pPr>
            <a:r>
              <a:rPr lang="en-AU" sz="1600"/>
              <a:t>- sensitivities</a:t>
            </a:r>
            <a:endParaRPr lang="en-AU" sz="1600">
              <a:solidFill>
                <a:schemeClr val="bg1">
                  <a:lumMod val="85000"/>
                </a:schemeClr>
              </a:solidFill>
            </a:endParaRPr>
          </a:p>
          <a:p>
            <a:pPr>
              <a:defRPr/>
            </a:pPr>
            <a:r>
              <a:rPr lang="en-AU" sz="1600"/>
              <a:t>- R&amp;D</a:t>
            </a:r>
            <a:endParaRPr/>
          </a:p>
        </p:txBody>
      </p:sp>
      <p:sp>
        <p:nvSpPr>
          <p:cNvPr id="31" name="Datumsplatzhalter 3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33" name="Foliennummernplatzhalter 3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236809" y="3439727"/>
            <a:ext cx="8528094" cy="1308318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1600"/>
          </a:p>
          <a:p>
            <a:pPr>
              <a:defRPr/>
            </a:pPr>
            <a:r>
              <a:rPr lang="en-US" sz="1600"/>
              <a:t>Measure external electrons with </a:t>
            </a:r>
            <a:br>
              <a:rPr lang="en-US" sz="1600"/>
            </a:br>
            <a:r>
              <a:rPr lang="en-US" sz="1600"/>
              <a:t>quantum sensors</a:t>
            </a:r>
            <a:endParaRPr/>
          </a:p>
          <a:p>
            <a:pPr>
              <a:defRPr/>
            </a:pPr>
            <a:r>
              <a:rPr lang="de-DE" sz="1600" b="1"/>
              <a:t>First </a:t>
            </a:r>
            <a:r>
              <a:rPr lang="de-DE" sz="1600" b="1"/>
              <a:t>krypton</a:t>
            </a:r>
            <a:r>
              <a:rPr lang="de-DE" sz="1600" b="1"/>
              <a:t> </a:t>
            </a:r>
            <a:r>
              <a:rPr lang="de-DE" sz="1600" b="1"/>
              <a:t>electron</a:t>
            </a:r>
            <a:r>
              <a:rPr lang="de-DE" sz="1600" b="1"/>
              <a:t> </a:t>
            </a:r>
            <a:br>
              <a:rPr lang="de-DE" sz="1600" b="1"/>
            </a:br>
            <a:r>
              <a:rPr lang="de-DE" sz="1600" b="1"/>
              <a:t>spectra</a:t>
            </a:r>
            <a:r>
              <a:rPr lang="de-DE" sz="1600" b="1"/>
              <a:t> </a:t>
            </a:r>
            <a:r>
              <a:rPr lang="de-DE" sz="1600" b="1"/>
              <a:t>since</a:t>
            </a:r>
            <a:r>
              <a:rPr lang="de-DE" sz="1600" b="1"/>
              <a:t> </a:t>
            </a:r>
            <a:r>
              <a:rPr lang="de-DE" sz="1600" b="1"/>
              <a:t>summer</a:t>
            </a:r>
            <a:r>
              <a:rPr lang="de-DE" sz="1600" b="1"/>
              <a:t> 2023</a:t>
            </a:r>
            <a:endParaRPr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Ongoing</a:t>
            </a:r>
            <a:r>
              <a:rPr lang="de-DE"/>
              <a:t> R&amp;D </a:t>
            </a:r>
            <a:r>
              <a:rPr lang="de-DE"/>
              <a:t>progress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32841" y="1052928"/>
            <a:ext cx="3043546" cy="2235288"/>
          </a:xfrm>
          <a:prstGeom prst="rect">
            <a:avLst/>
          </a:prstGeom>
        </p:spPr>
      </p:pic>
      <p:sp>
        <p:nvSpPr>
          <p:cNvPr id="9" name="Inhaltsplatzhalter 1"/>
          <p:cNvSpPr txBox="1"/>
          <p:nvPr/>
        </p:nvSpPr>
        <p:spPr bwMode="auto">
          <a:xfrm>
            <a:off x="4702412" y="3733960"/>
            <a:ext cx="8347950" cy="7800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591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282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3" indent="-198828" algn="l" defTabSz="67387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426" indent="-203591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117" indent="-198828" algn="l" defTabSz="685777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Installation of </a:t>
            </a:r>
            <a:r>
              <a:rPr lang="de-DE"/>
              <a:t>first</a:t>
            </a:r>
            <a:r>
              <a:rPr lang="de-DE"/>
              <a:t> </a:t>
            </a:r>
            <a:r>
              <a:rPr lang="de-DE"/>
              <a:t>ever</a:t>
            </a:r>
            <a:r>
              <a:rPr lang="de-DE"/>
              <a:t> </a:t>
            </a:r>
            <a:r>
              <a:rPr lang="de-DE"/>
              <a:t>atomic</a:t>
            </a:r>
            <a:r>
              <a:rPr lang="de-DE"/>
              <a:t> </a:t>
            </a:r>
            <a:r>
              <a:rPr lang="de-DE"/>
              <a:t>tritium</a:t>
            </a:r>
            <a:r>
              <a:rPr lang="de-DE"/>
              <a:t> source </a:t>
            </a:r>
            <a:br>
              <a:rPr lang="de-DE"/>
            </a:br>
            <a:r>
              <a:rPr lang="de-DE"/>
              <a:t>at TLK </a:t>
            </a:r>
            <a:r>
              <a:rPr lang="de-DE"/>
              <a:t>ongoing</a:t>
            </a:r>
            <a:endParaRPr lang="de-DE"/>
          </a:p>
          <a:p>
            <a:pPr>
              <a:defRPr/>
            </a:pPr>
            <a:r>
              <a:rPr lang="de-DE" b="1"/>
              <a:t>First </a:t>
            </a:r>
            <a:r>
              <a:rPr lang="de-DE" b="1"/>
              <a:t>results</a:t>
            </a:r>
            <a:r>
              <a:rPr lang="de-DE" b="1"/>
              <a:t> </a:t>
            </a:r>
            <a:r>
              <a:rPr lang="de-DE" b="1"/>
              <a:t>expected</a:t>
            </a:r>
            <a:r>
              <a:rPr lang="de-DE" b="1"/>
              <a:t> after </a:t>
            </a:r>
            <a:r>
              <a:rPr lang="de-DE" b="1"/>
              <a:t>summer</a:t>
            </a:r>
            <a:r>
              <a:rPr lang="de-DE" b="1"/>
              <a:t> 2024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43112" y="667838"/>
            <a:ext cx="1589729" cy="2655850"/>
          </a:xfrm>
          <a:prstGeom prst="rect">
            <a:avLst/>
          </a:prstGeom>
        </p:spPr>
      </p:pic>
      <p:sp>
        <p:nvSpPr>
          <p:cNvPr id="8" name="Pfeil: nach rechts 7"/>
          <p:cNvSpPr/>
          <p:nvPr/>
        </p:nvSpPr>
        <p:spPr bwMode="auto">
          <a:xfrm>
            <a:off x="5367162" y="2278769"/>
            <a:ext cx="1116124" cy="72008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6000" y="1052928"/>
            <a:ext cx="1850137" cy="246684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80911" y="1150911"/>
            <a:ext cx="1529491" cy="203932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3" name="Rechteck 12"/>
          <p:cNvSpPr/>
          <p:nvPr/>
        </p:nvSpPr>
        <p:spPr bwMode="auto">
          <a:xfrm>
            <a:off x="1024467" y="2437091"/>
            <a:ext cx="825544" cy="108268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1017321" y="1052281"/>
            <a:ext cx="248818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MMC </a:t>
            </a:r>
            <a:r>
              <a:rPr lang="de-DE" sz="1400"/>
              <a:t>array</a:t>
            </a:r>
            <a:r>
              <a:rPr lang="de-DE" sz="1400"/>
              <a:t> </a:t>
            </a:r>
            <a:r>
              <a:rPr lang="de-DE" sz="1400"/>
              <a:t>with</a:t>
            </a:r>
            <a:r>
              <a:rPr lang="de-DE" sz="1400"/>
              <a:t> </a:t>
            </a:r>
            <a:r>
              <a:rPr lang="de-DE" sz="1400" baseline="30000"/>
              <a:t>83m</a:t>
            </a:r>
            <a:r>
              <a:rPr lang="de-DE" sz="1400"/>
              <a:t>Kr source</a:t>
            </a:r>
            <a:br>
              <a:rPr lang="de-DE" sz="1400"/>
            </a:br>
            <a:r>
              <a:rPr lang="de-DE" sz="1400"/>
              <a:t>next</a:t>
            </a:r>
            <a:r>
              <a:rPr lang="de-DE" sz="1400"/>
              <a:t>: T-graphene source</a:t>
            </a:r>
            <a:endParaRPr/>
          </a:p>
        </p:txBody>
      </p:sp>
      <p:sp>
        <p:nvSpPr>
          <p:cNvPr id="15" name="Textfeld 14"/>
          <p:cNvSpPr txBox="1"/>
          <p:nvPr/>
        </p:nvSpPr>
        <p:spPr bwMode="auto">
          <a:xfrm>
            <a:off x="7338787" y="1017456"/>
            <a:ext cx="1537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Decontaminated</a:t>
            </a:r>
            <a:r>
              <a:rPr lang="de-DE" sz="1400"/>
              <a:t> </a:t>
            </a:r>
            <a:br>
              <a:rPr lang="de-DE" sz="1400"/>
            </a:br>
            <a:r>
              <a:rPr lang="de-DE" sz="1400"/>
              <a:t>glove</a:t>
            </a:r>
            <a:r>
              <a:rPr lang="de-DE" sz="1400"/>
              <a:t> box</a:t>
            </a:r>
            <a:endParaRPr/>
          </a:p>
        </p:txBody>
      </p:sp>
      <p:sp>
        <p:nvSpPr>
          <p:cNvPr id="16" name="Textfeld 15"/>
          <p:cNvSpPr txBox="1"/>
          <p:nvPr/>
        </p:nvSpPr>
        <p:spPr bwMode="auto">
          <a:xfrm rot="16199999">
            <a:off x="-354488" y="2802951"/>
            <a:ext cx="12314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/>
              <a:t>KIT-IMS </a:t>
            </a:r>
            <a:r>
              <a:rPr lang="de-DE" sz="1100"/>
              <a:t>cyrostat</a:t>
            </a:r>
            <a:endParaRPr lang="de-DE" sz="110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80000" y="1440794"/>
            <a:ext cx="2033280" cy="2700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400050" y="1188428"/>
            <a:ext cx="3835213" cy="33648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1800"/>
              <a:t>Currently, </a:t>
            </a:r>
            <a:r>
              <a:rPr lang="en-AU" sz="1800" b="1"/>
              <a:t>no technology proven </a:t>
            </a:r>
            <a:r>
              <a:rPr lang="en-AU" sz="1800"/>
              <a:t>to reach ultimate sensitivity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/>
              <a:t>Neutrino mass detection must be confirmed by </a:t>
            </a:r>
            <a:r>
              <a:rPr lang="en-AU" sz="1800" b="1"/>
              <a:t>independent technologies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 b="1"/>
              <a:t>Atomic tritium trap </a:t>
            </a:r>
            <a:r>
              <a:rPr lang="en-AU" sz="1800"/>
              <a:t>is key for </a:t>
            </a:r>
            <a:br>
              <a:rPr lang="en-AU" sz="1800"/>
            </a:br>
            <a:r>
              <a:rPr lang="en-AU" sz="1800"/>
              <a:t>both detection techniques</a:t>
            </a:r>
            <a:endParaRPr/>
          </a:p>
          <a:p>
            <a:pPr marL="0" indent="0">
              <a:buNone/>
              <a:defRPr/>
            </a:pPr>
            <a:endParaRPr lang="en-AU" sz="1800"/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95288" y="297658"/>
            <a:ext cx="6869111" cy="574675"/>
          </a:xfrm>
        </p:spPr>
        <p:txBody>
          <a:bodyPr/>
          <a:lstStyle/>
          <a:p>
            <a:pPr>
              <a:defRPr/>
            </a:pPr>
            <a:r>
              <a:rPr lang="en-AU"/>
              <a:t>KATRIN++ and Project8 – future competitors?</a:t>
            </a:r>
            <a:endParaRPr/>
          </a:p>
        </p:txBody>
      </p:sp>
      <p:sp>
        <p:nvSpPr>
          <p:cNvPr id="8" name="Textfeld 7"/>
          <p:cNvSpPr txBox="1"/>
          <p:nvPr/>
        </p:nvSpPr>
        <p:spPr bwMode="auto">
          <a:xfrm>
            <a:off x="4299384" y="317591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Atomic</a:t>
            </a: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tritium</a:t>
            </a: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trap</a:t>
            </a:r>
            <a:endParaRPr lang="de-DE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6290964" y="14355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B-</a:t>
            </a: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field</a:t>
            </a:r>
            <a:endParaRPr lang="de-DE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80000" y="1440794"/>
            <a:ext cx="4050000" cy="2700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400050" y="1188428"/>
            <a:ext cx="3835213" cy="33648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1800"/>
              <a:t>Currently, </a:t>
            </a:r>
            <a:r>
              <a:rPr lang="en-AU" sz="1800" b="1"/>
              <a:t>no technology proven </a:t>
            </a:r>
            <a:r>
              <a:rPr lang="en-AU" sz="1800"/>
              <a:t>to reach ultimate sensitivity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/>
              <a:t>Neutrino mass detection must be confirmed by </a:t>
            </a:r>
            <a:r>
              <a:rPr lang="en-AU" sz="1800" b="1"/>
              <a:t>independent technologies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 b="1"/>
              <a:t>Atomic tritium trap </a:t>
            </a:r>
            <a:r>
              <a:rPr lang="en-AU" sz="1800"/>
              <a:t>is key for </a:t>
            </a:r>
            <a:br>
              <a:rPr lang="en-AU" sz="1800"/>
            </a:br>
            <a:r>
              <a:rPr lang="en-AU" sz="1800"/>
              <a:t>both detection techniques</a:t>
            </a:r>
            <a:endParaRPr/>
          </a:p>
          <a:p>
            <a:pPr>
              <a:defRPr/>
            </a:pPr>
            <a:endParaRPr lang="en-AU" sz="1800"/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95288" y="297658"/>
            <a:ext cx="6869111" cy="574675"/>
          </a:xfrm>
        </p:spPr>
        <p:txBody>
          <a:bodyPr/>
          <a:lstStyle/>
          <a:p>
            <a:pPr>
              <a:defRPr/>
            </a:pPr>
            <a:r>
              <a:rPr lang="en-AU"/>
              <a:t>KATRIN++ and Project8 – future competitors?</a:t>
            </a:r>
            <a:endParaRPr/>
          </a:p>
        </p:txBody>
      </p:sp>
      <p:sp>
        <p:nvSpPr>
          <p:cNvPr id="8" name="Textfeld 7"/>
          <p:cNvSpPr txBox="1"/>
          <p:nvPr/>
        </p:nvSpPr>
        <p:spPr bwMode="auto">
          <a:xfrm>
            <a:off x="4299384" y="317591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Atomic</a:t>
            </a: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tritium</a:t>
            </a: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trap</a:t>
            </a:r>
            <a:endParaRPr lang="de-DE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4235264" y="168528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CRES</a:t>
            </a:r>
            <a:br>
              <a:rPr lang="de-DE">
                <a:solidFill>
                  <a:srgbClr val="EB0CFF"/>
                </a:solidFill>
                <a:latin typeface="Arial"/>
                <a:cs typeface="Arial"/>
              </a:rPr>
            </a:b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antenna</a:t>
            </a:r>
            <a:endParaRPr lang="de-DE">
              <a:solidFill>
                <a:srgbClr val="EB0CFF"/>
              </a:solidFill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6290964" y="14355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B-</a:t>
            </a: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field</a:t>
            </a:r>
            <a:endParaRPr lang="de-DE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8299751" y="27498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CRES</a:t>
            </a:r>
            <a:endParaRPr/>
          </a:p>
        </p:txBody>
      </p:sp>
      <p:sp>
        <p:nvSpPr>
          <p:cNvPr id="15" name="Textfeld 14"/>
          <p:cNvSpPr txBox="1"/>
          <p:nvPr/>
        </p:nvSpPr>
        <p:spPr bwMode="auto">
          <a:xfrm>
            <a:off x="7267661" y="3637579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latin typeface="Arial"/>
                <a:cs typeface="Arial"/>
              </a:rPr>
              <a:t>Acceptance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wrt</a:t>
            </a:r>
            <a:r>
              <a:rPr lang="de-DE">
                <a:latin typeface="Arial"/>
                <a:cs typeface="Arial"/>
              </a:rPr>
              <a:t> B-</a:t>
            </a:r>
            <a:r>
              <a:rPr lang="de-DE">
                <a:latin typeface="Arial"/>
                <a:cs typeface="Arial"/>
              </a:rPr>
              <a:t>field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400050" y="1188428"/>
            <a:ext cx="3835213" cy="33648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1800"/>
              <a:t>Currently, </a:t>
            </a:r>
            <a:r>
              <a:rPr lang="en-AU" sz="1800" b="1"/>
              <a:t>no technology proven </a:t>
            </a:r>
            <a:r>
              <a:rPr lang="en-AU" sz="1800"/>
              <a:t>to reach ultimate sensitivity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/>
              <a:t>Neutrino mass detection must be confirmed by </a:t>
            </a:r>
            <a:r>
              <a:rPr lang="en-AU" sz="1800" b="1"/>
              <a:t>independent technologies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 b="1"/>
              <a:t>Atomic tritium trap </a:t>
            </a:r>
            <a:r>
              <a:rPr lang="en-AU" sz="1800"/>
              <a:t>is key for </a:t>
            </a:r>
            <a:br>
              <a:rPr lang="en-AU" sz="1800"/>
            </a:br>
            <a:r>
              <a:rPr lang="en-AU" sz="1800"/>
              <a:t>both detection techniques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/>
              <a:t>CRES and bolometer </a:t>
            </a:r>
            <a:r>
              <a:rPr lang="en-AU" sz="1800" b="1"/>
              <a:t>complementary</a:t>
            </a:r>
            <a:endParaRPr/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95288" y="297658"/>
            <a:ext cx="6869111" cy="574675"/>
          </a:xfrm>
        </p:spPr>
        <p:txBody>
          <a:bodyPr/>
          <a:lstStyle/>
          <a:p>
            <a:pPr>
              <a:defRPr/>
            </a:pPr>
            <a:r>
              <a:rPr lang="en-AU"/>
              <a:t>KATRIN++ and Project8 – future competitors?</a:t>
            </a:r>
            <a:endParaRPr/>
          </a:p>
        </p:txBody>
      </p:sp>
      <p:pic>
        <p:nvPicPr>
          <p:cNvPr id="3" name="Inhaltsplatzhalter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80000" y="1440794"/>
            <a:ext cx="4050000" cy="270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4299384" y="317591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Atomic</a:t>
            </a: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tritium</a:t>
            </a: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b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de-DE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trap</a:t>
            </a:r>
            <a:endParaRPr lang="de-DE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4235264" y="168528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CRES</a:t>
            </a:r>
            <a:br>
              <a:rPr lang="de-DE">
                <a:solidFill>
                  <a:srgbClr val="EB0CFF"/>
                </a:solidFill>
                <a:latin typeface="Arial"/>
                <a:cs typeface="Arial"/>
              </a:rPr>
            </a:b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antenna</a:t>
            </a:r>
            <a:endParaRPr lang="de-DE">
              <a:solidFill>
                <a:srgbClr val="EB0CFF"/>
              </a:solidFill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5202532" y="41978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Bolometer </a:t>
            </a: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array</a:t>
            </a:r>
            <a:endParaRPr lang="de-DE">
              <a:solidFill>
                <a:srgbClr val="B99F40"/>
              </a:solidFill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7838161" y="1685287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Bolometer </a:t>
            </a:r>
            <a:br>
              <a:rPr lang="de-DE">
                <a:solidFill>
                  <a:srgbClr val="B99F40"/>
                </a:solidFill>
                <a:latin typeface="Arial"/>
                <a:cs typeface="Arial"/>
              </a:rPr>
            </a:b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array</a:t>
            </a:r>
            <a:endParaRPr lang="de-DE">
              <a:solidFill>
                <a:srgbClr val="B99F40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8299751" y="27498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CRES</a:t>
            </a:r>
            <a:endParaRPr/>
          </a:p>
        </p:txBody>
      </p:sp>
      <p:sp>
        <p:nvSpPr>
          <p:cNvPr id="13" name="Textfeld 12"/>
          <p:cNvSpPr txBox="1"/>
          <p:nvPr/>
        </p:nvSpPr>
        <p:spPr bwMode="auto">
          <a:xfrm>
            <a:off x="6290964" y="14355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B-</a:t>
            </a: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field</a:t>
            </a:r>
            <a:endParaRPr lang="de-DE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 bwMode="auto">
          <a:xfrm>
            <a:off x="7267661" y="3637579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latin typeface="Arial"/>
                <a:cs typeface="Arial"/>
              </a:rPr>
              <a:t>Acceptance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wrt</a:t>
            </a:r>
            <a:r>
              <a:rPr lang="de-DE">
                <a:latin typeface="Arial"/>
                <a:cs typeface="Arial"/>
              </a:rPr>
              <a:t> B-</a:t>
            </a:r>
            <a:r>
              <a:rPr lang="de-DE">
                <a:latin typeface="Arial"/>
                <a:cs typeface="Arial"/>
              </a:rPr>
              <a:t>field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80000" y="1440794"/>
            <a:ext cx="4050000" cy="2700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400050" y="1188428"/>
            <a:ext cx="3835213" cy="37963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sz="1800"/>
              <a:t>Currently, </a:t>
            </a:r>
            <a:r>
              <a:rPr lang="en-AU" sz="1800" b="1"/>
              <a:t>no technology proven </a:t>
            </a:r>
            <a:r>
              <a:rPr lang="en-AU" sz="1800"/>
              <a:t>to reach ultimate sensitivity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/>
              <a:t>Neutrino mass detection must be confirmed by </a:t>
            </a:r>
            <a:r>
              <a:rPr lang="en-AU" sz="1800" b="1"/>
              <a:t>independent technologies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 b="1"/>
              <a:t>Atomic tritium trap </a:t>
            </a:r>
            <a:r>
              <a:rPr lang="en-AU" sz="1800"/>
              <a:t>is key for </a:t>
            </a:r>
            <a:br>
              <a:rPr lang="en-AU" sz="1800"/>
            </a:br>
            <a:r>
              <a:rPr lang="en-AU" sz="1800"/>
              <a:t>both detection techniques</a:t>
            </a:r>
            <a:endParaRPr/>
          </a:p>
          <a:p>
            <a:pPr>
              <a:defRPr/>
            </a:pPr>
            <a:endParaRPr lang="en-AU" sz="1800"/>
          </a:p>
          <a:p>
            <a:pPr>
              <a:defRPr/>
            </a:pPr>
            <a:r>
              <a:rPr lang="en-AU" sz="1800"/>
              <a:t>CRES, bolometer and ToF </a:t>
            </a:r>
            <a:r>
              <a:rPr lang="en-AU" sz="1800" b="1"/>
              <a:t>complementary</a:t>
            </a:r>
            <a:endParaRPr/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95288" y="297658"/>
            <a:ext cx="6869111" cy="574675"/>
          </a:xfrm>
        </p:spPr>
        <p:txBody>
          <a:bodyPr/>
          <a:lstStyle/>
          <a:p>
            <a:pPr>
              <a:defRPr/>
            </a:pPr>
            <a:r>
              <a:rPr lang="en-AU"/>
              <a:t>KATRIN++ and Project8 – future competitors?</a:t>
            </a:r>
            <a:endParaRPr/>
          </a:p>
        </p:txBody>
      </p:sp>
      <p:sp>
        <p:nvSpPr>
          <p:cNvPr id="9" name="Textfeld 8"/>
          <p:cNvSpPr txBox="1"/>
          <p:nvPr/>
        </p:nvSpPr>
        <p:spPr bwMode="auto">
          <a:xfrm>
            <a:off x="4235264" y="168528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CRES</a:t>
            </a:r>
            <a:br>
              <a:rPr lang="de-DE">
                <a:solidFill>
                  <a:srgbClr val="EB0CFF"/>
                </a:solidFill>
                <a:latin typeface="Arial"/>
                <a:cs typeface="Arial"/>
              </a:rPr>
            </a:b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antenna</a:t>
            </a:r>
            <a:endParaRPr lang="de-DE">
              <a:solidFill>
                <a:srgbClr val="EB0CFF"/>
              </a:solidFill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5202532" y="41978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Bolometer </a:t>
            </a: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array</a:t>
            </a:r>
            <a:endParaRPr lang="de-DE">
              <a:solidFill>
                <a:srgbClr val="B99F40"/>
              </a:solidFill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7838161" y="1685287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Bolometer </a:t>
            </a:r>
            <a:br>
              <a:rPr lang="de-DE">
                <a:solidFill>
                  <a:srgbClr val="B99F40"/>
                </a:solidFill>
                <a:latin typeface="Arial"/>
                <a:cs typeface="Arial"/>
              </a:rPr>
            </a:br>
            <a:r>
              <a:rPr lang="de-DE">
                <a:solidFill>
                  <a:srgbClr val="B99F40"/>
                </a:solidFill>
                <a:latin typeface="Arial"/>
                <a:cs typeface="Arial"/>
              </a:rPr>
              <a:t>array</a:t>
            </a:r>
            <a:endParaRPr lang="de-DE">
              <a:solidFill>
                <a:srgbClr val="B99F40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8299751" y="27498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EB0CFF"/>
                </a:solidFill>
                <a:latin typeface="Arial"/>
                <a:cs typeface="Arial"/>
              </a:rPr>
              <a:t>CRES</a:t>
            </a:r>
            <a:endParaRPr/>
          </a:p>
        </p:txBody>
      </p:sp>
      <p:sp>
        <p:nvSpPr>
          <p:cNvPr id="13" name="Textfeld 12"/>
          <p:cNvSpPr txBox="1"/>
          <p:nvPr/>
        </p:nvSpPr>
        <p:spPr bwMode="auto">
          <a:xfrm>
            <a:off x="6290964" y="14355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B-</a:t>
            </a:r>
            <a:r>
              <a:rPr lang="de-DE">
                <a:solidFill>
                  <a:srgbClr val="00B050"/>
                </a:solidFill>
                <a:latin typeface="Arial"/>
                <a:cs typeface="Arial"/>
              </a:rPr>
              <a:t>field</a:t>
            </a:r>
            <a:endParaRPr lang="de-DE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 bwMode="auto">
          <a:xfrm>
            <a:off x="7267661" y="3637579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latin typeface="Arial"/>
                <a:cs typeface="Arial"/>
              </a:rPr>
              <a:t>Acceptance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wrt</a:t>
            </a:r>
            <a:r>
              <a:rPr lang="de-DE">
                <a:latin typeface="Arial"/>
                <a:cs typeface="Arial"/>
              </a:rPr>
              <a:t> B-</a:t>
            </a:r>
            <a:r>
              <a:rPr lang="de-DE">
                <a:latin typeface="Arial"/>
                <a:cs typeface="Arial"/>
              </a:rPr>
              <a:t>field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3667804" y="3701510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00B050"/>
                </a:solidFill>
              </a:rPr>
              <a:t>Tagger</a:t>
            </a:r>
            <a:endParaRPr/>
          </a:p>
          <a:p>
            <a:pPr>
              <a:defRPr/>
            </a:pPr>
            <a:r>
              <a:rPr lang="de-DE">
                <a:solidFill>
                  <a:srgbClr val="00B050"/>
                </a:solidFill>
              </a:rPr>
              <a:t>and ToF</a:t>
            </a:r>
            <a:endParaRPr/>
          </a:p>
          <a:p>
            <a:pPr>
              <a:defRPr/>
            </a:pPr>
            <a:r>
              <a:rPr lang="de-DE">
                <a:solidFill>
                  <a:srgbClr val="00B050"/>
                </a:solidFill>
              </a:rPr>
              <a:t>measurement</a:t>
            </a:r>
            <a:endParaRPr lang="de-DE">
              <a:solidFill>
                <a:srgbClr val="00B05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AU" sz="1600"/>
              <a:t>Direct, model-independent access to neutrino mass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4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Tritium beta decay experiments</a:t>
            </a:r>
            <a:endParaRPr/>
          </a:p>
        </p:txBody>
      </p:sp>
      <p:pic>
        <p:nvPicPr>
          <p:cNvPr id="6" name="pasted-image.pdf" descr="pasted-image.pdf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20666" y="1541750"/>
            <a:ext cx="1865546" cy="3631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901857" y="3418123"/>
            <a:ext cx="1596952" cy="567976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350" b="1">
                <a:latin typeface="Arial"/>
              </a:rPr>
              <a:t>E</a:t>
            </a:r>
            <a:r>
              <a:rPr lang="en-US" sz="1350" b="1" baseline="-25000">
                <a:latin typeface="Arial"/>
              </a:rPr>
              <a:t>0</a:t>
            </a:r>
            <a:r>
              <a:rPr lang="en-US" sz="1350" b="1">
                <a:latin typeface="Arial"/>
              </a:rPr>
              <a:t> = 18.6 </a:t>
            </a:r>
            <a:r>
              <a:rPr lang="en-US" sz="1350" b="1">
                <a:latin typeface="Arial"/>
              </a:rPr>
              <a:t>keV</a:t>
            </a:r>
            <a:endParaRPr lang="en-US" sz="1350" b="1">
              <a:latin typeface="Arial"/>
            </a:endParaRPr>
          </a:p>
          <a:p>
            <a:pPr>
              <a:lnSpc>
                <a:spcPct val="120000"/>
              </a:lnSpc>
              <a:defRPr/>
            </a:pPr>
            <a:r>
              <a:rPr lang="en-US" sz="1350" b="1">
                <a:latin typeface="Arial"/>
              </a:rPr>
              <a:t>T</a:t>
            </a:r>
            <a:r>
              <a:rPr lang="en-US" sz="1350" b="1" baseline="-25000">
                <a:latin typeface="Arial"/>
              </a:rPr>
              <a:t>1/2</a:t>
            </a:r>
            <a:r>
              <a:rPr lang="en-US" sz="1350" b="1">
                <a:latin typeface="Arial"/>
              </a:rPr>
              <a:t> = 12.3 y</a:t>
            </a:r>
            <a:endParaRPr/>
          </a:p>
        </p:txBody>
      </p:sp>
      <p:pic>
        <p:nvPicPr>
          <p:cNvPr id="8" name="Picture 15" descr="spectrum-total-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997342" y="2086620"/>
            <a:ext cx="1788871" cy="2160460"/>
          </a:xfrm>
          <a:prstGeom prst="rect">
            <a:avLst/>
          </a:prstGeom>
          <a:noFill/>
        </p:spPr>
      </p:pic>
      <p:pic>
        <p:nvPicPr>
          <p:cNvPr id="9" name="Picture 17" descr="t-beta-decay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01744" y="1696460"/>
            <a:ext cx="2322435" cy="1324384"/>
          </a:xfrm>
          <a:prstGeom prst="rect">
            <a:avLst/>
          </a:prstGeom>
          <a:noFill/>
        </p:spPr>
      </p:pic>
      <p:pic>
        <p:nvPicPr>
          <p:cNvPr id="10" name="Picture 18" descr="cut-out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767894" y="2086619"/>
            <a:ext cx="2767867" cy="2137832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6094616" y="1475358"/>
          <a:ext cx="2273605" cy="550239"/>
        </p:xfrm>
        <a:graphic>
          <a:graphicData uri="http://schemas.openxmlformats.org/presentationml/2006/ole">
            <p:oleObj name="oleObj" r:id="rId7" imgW="1625600" imgH="393700" progId="Equation.3">
              <p:embed/>
              <p:pic>
                <p:nvPicPr>
                  <p:cNvPr id="11" name="Object 19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6094616" y="1475358"/>
                    <a:ext cx="2273605" cy="550239"/>
                  </a:xfrm>
                  <a:prstGeom prst="rect">
                    <a:avLst/>
                  </a:prstGeom>
                  <a:noFill/>
                </p:spPr>
              </p:pic>
            </p:oleObj>
          </a:graphicData>
        </a:graphic>
      </p:graphicFrame>
      <p:sp>
        <p:nvSpPr>
          <p:cNvPr id="13" name="AutoShape 23"/>
          <p:cNvSpPr>
            <a:spLocks noChangeArrowheads="1"/>
          </p:cNvSpPr>
          <p:nvPr/>
        </p:nvSpPr>
        <p:spPr bwMode="auto">
          <a:xfrm rot="21121354">
            <a:off x="4699701" y="3587067"/>
            <a:ext cx="1191861" cy="295987"/>
          </a:xfrm>
          <a:prstGeom prst="notchedRightArrow">
            <a:avLst>
              <a:gd name="adj1" fmla="val 50000"/>
              <a:gd name="adj2" fmla="val 74890"/>
            </a:avLst>
          </a:prstGeom>
          <a:solidFill>
            <a:srgbClr val="4664AA">
              <a:alpha val="37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/>
            </a:endParaRPr>
          </a:p>
        </p:txBody>
      </p:sp>
      <p:sp>
        <p:nvSpPr>
          <p:cNvPr id="14" name="Textfeld 13"/>
          <p:cNvSpPr txBox="1"/>
          <p:nvPr/>
        </p:nvSpPr>
        <p:spPr bwMode="auto">
          <a:xfrm>
            <a:off x="1201119" y="4349529"/>
            <a:ext cx="6841870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/>
              <a:t>KATRIN’s aim: Measurement of </a:t>
            </a:r>
            <a:r>
              <a:rPr lang="en-US" sz="1600"/>
              <a:t>m</a:t>
            </a:r>
            <a:r>
              <a:rPr lang="en-US" sz="1600" baseline="-25000"/>
              <a:t>ν</a:t>
            </a:r>
            <a:r>
              <a:rPr lang="en-US" sz="1600"/>
              <a:t> with a sensitivity of 0.2 eV/c²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Inhaltsplatzhalter 1"/>
          <p:cNvSpPr>
            <a:spLocks noGrp="1"/>
          </p:cNvSpPr>
          <p:nvPr>
            <p:ph idx="1"/>
          </p:nvPr>
        </p:nvSpPr>
        <p:spPr bwMode="auto">
          <a:xfrm>
            <a:off x="156830" y="2731764"/>
            <a:ext cx="8861244" cy="198793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203200" indent="-203200">
              <a:lnSpc>
                <a:spcPct val="100000"/>
              </a:lnSpc>
              <a:spcAft>
                <a:spcPts val="600"/>
              </a:spcAft>
              <a:defRPr/>
            </a:pPr>
            <a:r>
              <a:rPr lang="en-AU" sz="1600" b="1"/>
              <a:t>KATRIN</a:t>
            </a:r>
            <a:r>
              <a:rPr lang="en-AU" sz="1600"/>
              <a:t> is running on track towards 1000 days. Next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sz="1600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600" b="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m:rPr/>
                            <a:rPr lang="de-DE" sz="1600" b="0" i="1">
                              <a:latin typeface="Cambria Math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AU" sz="1600"/>
              <a:t> result upcoming: ~ </a:t>
            </a:r>
            <a:r>
              <a:rPr lang="en-AU" sz="1600" b="1"/>
              <a:t>0.5 eV sensitivity   </a:t>
            </a:r>
            <a:endParaRPr/>
          </a:p>
          <a:p>
            <a:pPr marL="203200" indent="-203200">
              <a:lnSpc>
                <a:spcPct val="100000"/>
              </a:lnSpc>
              <a:spcAft>
                <a:spcPts val="600"/>
              </a:spcAft>
              <a:defRPr/>
            </a:pPr>
            <a:r>
              <a:rPr lang="en-AU" sz="1600"/>
              <a:t>We are ready for </a:t>
            </a:r>
            <a:r>
              <a:rPr lang="en-AU" sz="1600" b="1"/>
              <a:t>TRISTAN</a:t>
            </a:r>
            <a:r>
              <a:rPr lang="en-AU" sz="1600"/>
              <a:t> operation for </a:t>
            </a:r>
            <a:r>
              <a:rPr lang="en-AU" sz="1600" b="1"/>
              <a:t>keV neutrino search</a:t>
            </a:r>
            <a:endParaRPr/>
          </a:p>
          <a:p>
            <a:pPr marL="203200" indent="-203200">
              <a:lnSpc>
                <a:spcPct val="100000"/>
              </a:lnSpc>
              <a:spcAft>
                <a:spcPts val="600"/>
              </a:spcAft>
              <a:defRPr/>
            </a:pPr>
            <a:r>
              <a:rPr lang="en-AU" sz="1600"/>
              <a:t>Ultimate neutrino mass detection (normal ordering</a:t>
            </a:r>
            <a:r>
              <a:rPr lang="en-AU" sz="1600" b="1"/>
              <a:t>; m&lt;40 meV</a:t>
            </a:r>
            <a:r>
              <a:rPr lang="en-AU" sz="1600"/>
              <a:t>) requires </a:t>
            </a:r>
            <a:r>
              <a:rPr lang="en-AU" sz="1600" b="1"/>
              <a:t>differential detector </a:t>
            </a:r>
            <a:r>
              <a:rPr lang="en-AU" sz="1600"/>
              <a:t>and </a:t>
            </a:r>
            <a:r>
              <a:rPr lang="en-AU" sz="1600" b="1"/>
              <a:t>atomic tritium source </a:t>
            </a:r>
            <a:r>
              <a:rPr lang="en-AU" sz="1600" b="1"/>
              <a:t> R&amp;D needed</a:t>
            </a:r>
            <a:endParaRPr lang="en-AU" sz="1600" b="1"/>
          </a:p>
          <a:p>
            <a:pPr marL="203200" indent="-203200">
              <a:lnSpc>
                <a:spcPct val="100000"/>
              </a:lnSpc>
              <a:spcAft>
                <a:spcPts val="600"/>
              </a:spcAft>
              <a:defRPr/>
            </a:pPr>
            <a:r>
              <a:rPr lang="en-AU" sz="1600" b="1">
                <a:cs typeface="Arial"/>
              </a:rPr>
              <a:t>KATRIN is inviting research groups to tackle related challenges</a:t>
            </a:r>
            <a:endParaRPr lang="en-AU" sz="160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96000" y="196281"/>
            <a:ext cx="6869178" cy="57581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AU"/>
              <a:t>Summary</a:t>
            </a:r>
            <a:endParaRPr/>
          </a:p>
        </p:txBody>
      </p:sp>
      <p:sp>
        <p:nvSpPr>
          <p:cNvPr id="2" name="Rechteck 17"/>
          <p:cNvSpPr/>
          <p:nvPr/>
        </p:nvSpPr>
        <p:spPr bwMode="auto">
          <a:xfrm>
            <a:off x="2661338" y="1354943"/>
            <a:ext cx="2016223" cy="848894"/>
          </a:xfrm>
          <a:prstGeom prst="rect">
            <a:avLst/>
          </a:prstGeom>
          <a:solidFill>
            <a:srgbClr val="1D88A0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it-IT" sz="1600"/>
              <a:t>Phase 2 (</a:t>
            </a:r>
            <a:r>
              <a:rPr lang="it-IT" sz="1600"/>
              <a:t>differential</a:t>
            </a:r>
            <a:r>
              <a:rPr lang="it-IT" sz="1600"/>
              <a:t>)</a:t>
            </a:r>
            <a:br>
              <a:rPr lang="it-IT" sz="1600"/>
            </a:br>
            <a:r>
              <a:rPr lang="it-IT" sz="1600"/>
              <a:t>keV</a:t>
            </a:r>
            <a:r>
              <a:rPr lang="it-IT" sz="1600"/>
              <a:t> sterile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sz="1600" i="1">
                          <a:latin typeface="Cambria Math"/>
                        </a:rPr>
                        <m:t>𝜈</m:t>
                      </m:r>
                    </m:oMath>
                  </m:oMathPara>
                </a14:m>
              </mc:Choice>
              <mc:Fallback/>
            </mc:AlternateContent>
            <a:endParaRPr sz="1600"/>
          </a:p>
        </p:txBody>
      </p:sp>
      <p:sp>
        <p:nvSpPr>
          <p:cNvPr id="4" name="Textfeld 8"/>
          <p:cNvSpPr txBox="1"/>
          <p:nvPr/>
        </p:nvSpPr>
        <p:spPr bwMode="auto">
          <a:xfrm>
            <a:off x="752497" y="923745"/>
            <a:ext cx="1207611" cy="338554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>
            <a:lvl1pPr>
              <a:defRPr sz="1500" b="1"/>
            </a:lvl1pPr>
          </a:lstStyle>
          <a:p>
            <a:pPr>
              <a:defRPr/>
            </a:pPr>
            <a:r>
              <a:rPr sz="1600" b="0"/>
              <a:t>2019-2025</a:t>
            </a:r>
            <a:endParaRPr/>
          </a:p>
        </p:txBody>
      </p:sp>
      <p:sp>
        <p:nvSpPr>
          <p:cNvPr id="5" name="Textfeld 10"/>
          <p:cNvSpPr txBox="1"/>
          <p:nvPr/>
        </p:nvSpPr>
        <p:spPr bwMode="auto">
          <a:xfrm>
            <a:off x="5439960" y="908599"/>
            <a:ext cx="1895582" cy="338554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>
            <a:lvl1pPr>
              <a:defRPr sz="1500" b="1"/>
            </a:lvl1pPr>
          </a:lstStyle>
          <a:p>
            <a:pPr>
              <a:defRPr/>
            </a:pPr>
            <a:r>
              <a:rPr lang="de-DE" sz="1600" b="0"/>
              <a:t>2028-2034 (</a:t>
            </a:r>
            <a:r>
              <a:rPr lang="de-DE" sz="1600" b="0"/>
              <a:t>PoF</a:t>
            </a:r>
            <a:r>
              <a:rPr lang="de-DE" sz="1600" b="0"/>
              <a:t>-V)</a:t>
            </a:r>
            <a:endParaRPr sz="1600" b="0"/>
          </a:p>
        </p:txBody>
      </p:sp>
      <p:sp>
        <p:nvSpPr>
          <p:cNvPr id="6" name="Rechteck 3"/>
          <p:cNvSpPr/>
          <p:nvPr/>
        </p:nvSpPr>
        <p:spPr bwMode="auto">
          <a:xfrm>
            <a:off x="156829" y="1346838"/>
            <a:ext cx="2398948" cy="848893"/>
          </a:xfrm>
          <a:prstGeom prst="rect">
            <a:avLst/>
          </a:prstGeom>
          <a:gradFill>
            <a:gsLst>
              <a:gs pos="0">
                <a:srgbClr val="98D7DB"/>
              </a:gs>
              <a:gs pos="100000">
                <a:schemeClr val="accent1"/>
              </a:gs>
            </a:gsLst>
            <a:lin ang="20400000" scaled="1"/>
          </a:gra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de-DE" sz="1600">
                <a:solidFill>
                  <a:schemeClr val="bg1"/>
                </a:solidFill>
              </a:rPr>
              <a:t>Phase 1 (integral)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sz="1600">
                <a:solidFill>
                  <a:schemeClr val="bg1"/>
                </a:solidFill>
              </a:rPr>
              <a:t>neutrino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mass</a:t>
            </a: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7" name="Textfeld 13"/>
          <p:cNvSpPr txBox="1"/>
          <p:nvPr/>
        </p:nvSpPr>
        <p:spPr bwMode="auto">
          <a:xfrm>
            <a:off x="1784849" y="1559997"/>
            <a:ext cx="3296951" cy="427746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</a:defRPr>
            </a:pPr>
            <a:endParaRPr sz="2000"/>
          </a:p>
        </p:txBody>
      </p:sp>
      <p:sp>
        <p:nvSpPr>
          <p:cNvPr id="9" name="Rechteck 17"/>
          <p:cNvSpPr/>
          <p:nvPr/>
        </p:nvSpPr>
        <p:spPr bwMode="auto">
          <a:xfrm>
            <a:off x="8097942" y="1344439"/>
            <a:ext cx="920132" cy="859397"/>
          </a:xfrm>
          <a:prstGeom prst="rect">
            <a:avLst/>
          </a:prstGeom>
          <a:gradFill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0" scaled="1"/>
          </a:gra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de-DE" sz="1600"/>
              <a:t>neutrino</a:t>
            </a:r>
            <a:r>
              <a:rPr lang="de-DE" sz="1600"/>
              <a:t> </a:t>
            </a:r>
            <a:r>
              <a:rPr lang="de-DE" sz="1600"/>
              <a:t>mass</a:t>
            </a:r>
            <a:endParaRPr lang="de-DE" sz="1600"/>
          </a:p>
        </p:txBody>
      </p:sp>
      <p:sp>
        <p:nvSpPr>
          <p:cNvPr id="10" name="Textfeld 14"/>
          <p:cNvSpPr txBox="1"/>
          <p:nvPr/>
        </p:nvSpPr>
        <p:spPr bwMode="auto">
          <a:xfrm>
            <a:off x="10957613" y="1531453"/>
            <a:ext cx="1082319" cy="427746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</a:defRPr>
            </a:pPr>
            <a:endParaRPr sz="2000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8042391" y="908599"/>
            <a:ext cx="1068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/>
              <a:t>Final </a:t>
            </a:r>
            <a:r>
              <a:rPr lang="de-DE" sz="1600"/>
              <a:t>goal</a:t>
            </a:r>
            <a:endParaRPr lang="de-DE" sz="1600"/>
          </a:p>
        </p:txBody>
      </p:sp>
      <p:sp>
        <p:nvSpPr>
          <p:cNvPr id="14" name="Rechteck 3"/>
          <p:cNvSpPr/>
          <p:nvPr/>
        </p:nvSpPr>
        <p:spPr bwMode="auto">
          <a:xfrm>
            <a:off x="4783121" y="1344439"/>
            <a:ext cx="3209260" cy="12557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de-DE" sz="1600" b="1">
                <a:solidFill>
                  <a:schemeClr val="bg2">
                    <a:lumMod val="10000"/>
                  </a:schemeClr>
                </a:solidFill>
              </a:rPr>
              <a:t>R&amp;D for KATRIN ++</a:t>
            </a:r>
            <a:endParaRPr/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600" b="1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600" b="1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600" b="1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defRPr>
                <a:solidFill>
                  <a:srgbClr val="00A390"/>
                </a:solidFill>
              </a:defRPr>
            </a:pPr>
            <a:endParaRPr lang="de-DE" sz="1600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feld 14"/>
          <p:cNvSpPr txBox="1"/>
          <p:nvPr/>
        </p:nvSpPr>
        <p:spPr bwMode="auto">
          <a:xfrm>
            <a:off x="5876177" y="2955695"/>
            <a:ext cx="2700511" cy="427746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/>
          <a:p>
            <a:pPr algn="ctr">
              <a:lnSpc>
                <a:spcPct val="120000"/>
              </a:lnSpc>
              <a:defRPr sz="1500" b="1">
                <a:solidFill>
                  <a:srgbClr val="FFFFFF"/>
                </a:solidFill>
              </a:defRPr>
            </a:pPr>
            <a:endParaRPr sz="2000"/>
          </a:p>
        </p:txBody>
      </p:sp>
      <p:sp>
        <p:nvSpPr>
          <p:cNvPr id="24" name="Rechteck 3"/>
          <p:cNvSpPr/>
          <p:nvPr/>
        </p:nvSpPr>
        <p:spPr bwMode="auto">
          <a:xfrm>
            <a:off x="4896037" y="2144442"/>
            <a:ext cx="2988332" cy="320387"/>
          </a:xfrm>
          <a:prstGeom prst="rect">
            <a:avLst/>
          </a:prstGeom>
          <a:solidFill>
            <a:srgbClr val="98B5FD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en-AU" sz="1600">
                <a:solidFill>
                  <a:schemeClr val="bg2">
                    <a:lumMod val="10000"/>
                  </a:schemeClr>
                </a:solidFill>
              </a:rPr>
              <a:t>Quant. detector demonstrator</a:t>
            </a:r>
            <a:endParaRPr/>
          </a:p>
        </p:txBody>
      </p:sp>
      <p:sp>
        <p:nvSpPr>
          <p:cNvPr id="25" name="Rechteck 3"/>
          <p:cNvSpPr/>
          <p:nvPr/>
        </p:nvSpPr>
        <p:spPr bwMode="auto">
          <a:xfrm>
            <a:off x="4896037" y="1726769"/>
            <a:ext cx="2988332" cy="320387"/>
          </a:xfrm>
          <a:prstGeom prst="rect">
            <a:avLst/>
          </a:prstGeom>
          <a:solidFill>
            <a:srgbClr val="D6CB5A"/>
          </a:solidFill>
          <a:ln w="12700">
            <a:miter lim="400000"/>
          </a:ln>
        </p:spPr>
        <p:txBody>
          <a:bodyPr lIns="60959" rIns="60959" anchor="ctr"/>
          <a:lstStyle/>
          <a:p>
            <a:pPr algn="ctr">
              <a:defRPr>
                <a:solidFill>
                  <a:srgbClr val="00A390"/>
                </a:solidFill>
              </a:defRPr>
            </a:pPr>
            <a:r>
              <a:rPr lang="en-AU" sz="1600">
                <a:solidFill>
                  <a:schemeClr val="bg2">
                    <a:lumMod val="10000"/>
                  </a:schemeClr>
                </a:solidFill>
              </a:rPr>
              <a:t>Atomic T demonstrator</a:t>
            </a:r>
            <a:endParaRPr/>
          </a:p>
        </p:txBody>
      </p:sp>
      <p:sp>
        <p:nvSpPr>
          <p:cNvPr id="27" name="Textfeld 8"/>
          <p:cNvSpPr txBox="1"/>
          <p:nvPr/>
        </p:nvSpPr>
        <p:spPr bwMode="auto">
          <a:xfrm>
            <a:off x="3065642" y="935105"/>
            <a:ext cx="1207611" cy="338554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>
            <a:lvl1pPr>
              <a:defRPr sz="1500" b="1"/>
            </a:lvl1pPr>
          </a:lstStyle>
          <a:p>
            <a:pPr>
              <a:defRPr/>
            </a:pPr>
            <a:r>
              <a:rPr lang="de-DE" sz="1600" b="0"/>
              <a:t>2026-2027</a:t>
            </a:r>
            <a:endParaRPr sz="1600" b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61338" y="4355631"/>
            <a:ext cx="582511" cy="364069"/>
          </a:xfrm>
          <a:prstGeom prst="rect">
            <a:avLst/>
          </a:prstGeom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The KATRIN </a:t>
            </a:r>
            <a:r>
              <a:rPr lang="de-DE"/>
              <a:t>collaboration</a:t>
            </a:r>
            <a:r>
              <a:rPr lang="de-DE"/>
              <a:t> </a:t>
            </a:r>
            <a:endParaRPr lang="en-US"/>
          </a:p>
        </p:txBody>
      </p:sp>
      <p:pic>
        <p:nvPicPr>
          <p:cNvPr id="5" name="Inhaltsplatzhalter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32591" y="1064796"/>
            <a:ext cx="4872382" cy="2890665"/>
          </a:xfrm>
          <a:prstGeom prst="rect">
            <a:avLst/>
          </a:prstGeom>
        </p:spPr>
      </p:pic>
      <p:grpSp>
        <p:nvGrpSpPr>
          <p:cNvPr id="40" name="Gruppieren 39"/>
          <p:cNvGrpSpPr/>
          <p:nvPr/>
        </p:nvGrpSpPr>
        <p:grpSpPr bwMode="auto">
          <a:xfrm>
            <a:off x="5359972" y="1029658"/>
            <a:ext cx="3743523" cy="404882"/>
            <a:chOff x="5359972" y="1083901"/>
            <a:chExt cx="3743523" cy="404882"/>
          </a:xfrm>
        </p:grpSpPr>
        <p:pic>
          <p:nvPicPr>
            <p:cNvPr id="12" name="Picture 2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5359972" y="1110098"/>
              <a:ext cx="1905205" cy="352488"/>
            </a:xfrm>
            <a:prstGeom prst="rect">
              <a:avLst/>
            </a:prstGeom>
          </p:spPr>
        </p:pic>
        <p:pic>
          <p:nvPicPr>
            <p:cNvPr id="6" name="Picture 1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039657" y="1083901"/>
              <a:ext cx="510649" cy="404882"/>
            </a:xfrm>
            <a:prstGeom prst="rect">
              <a:avLst/>
            </a:prstGeom>
          </p:spPr>
        </p:pic>
        <p:pic>
          <p:nvPicPr>
            <p:cNvPr id="7" name="Picture 1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689229" y="1086844"/>
              <a:ext cx="414267" cy="398996"/>
            </a:xfrm>
            <a:prstGeom prst="rect">
              <a:avLst/>
            </a:prstGeom>
          </p:spPr>
        </p:pic>
        <p:pic>
          <p:nvPicPr>
            <p:cNvPr id="23" name="Picture 3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7329909" y="1083901"/>
              <a:ext cx="663270" cy="404882"/>
            </a:xfrm>
            <a:prstGeom prst="rect">
              <a:avLst/>
            </a:prstGeom>
          </p:spPr>
        </p:pic>
      </p:grpSp>
      <p:grpSp>
        <p:nvGrpSpPr>
          <p:cNvPr id="42" name="Gruppieren 41"/>
          <p:cNvGrpSpPr/>
          <p:nvPr/>
        </p:nvGrpSpPr>
        <p:grpSpPr bwMode="auto">
          <a:xfrm>
            <a:off x="5410741" y="2273162"/>
            <a:ext cx="3542886" cy="403753"/>
            <a:chOff x="5410741" y="2299605"/>
            <a:chExt cx="3542886" cy="403753"/>
          </a:xfrm>
        </p:grpSpPr>
        <p:pic>
          <p:nvPicPr>
            <p:cNvPr id="8" name="Picture 20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413237" y="2299605"/>
              <a:ext cx="540390" cy="403753"/>
            </a:xfrm>
            <a:prstGeom prst="rect">
              <a:avLst/>
            </a:prstGeom>
          </p:spPr>
        </p:pic>
        <p:pic>
          <p:nvPicPr>
            <p:cNvPr id="13" name="Picture 26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738030" y="2306902"/>
              <a:ext cx="855299" cy="389158"/>
            </a:xfrm>
            <a:prstGeom prst="rect">
              <a:avLst/>
            </a:prstGeom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7713915" y="2306903"/>
              <a:ext cx="525135" cy="389157"/>
            </a:xfrm>
            <a:prstGeom prst="rect">
              <a:avLst/>
            </a:prstGeom>
          </p:spPr>
        </p:pic>
        <p:pic>
          <p:nvPicPr>
            <p:cNvPr id="9" name="Picture 21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5410741" y="2300616"/>
              <a:ext cx="1210491" cy="401731"/>
            </a:xfrm>
            <a:prstGeom prst="rect">
              <a:avLst/>
            </a:prstGeom>
          </p:spPr>
        </p:pic>
      </p:grpSp>
      <p:grpSp>
        <p:nvGrpSpPr>
          <p:cNvPr id="43" name="Gruppieren 42"/>
          <p:cNvGrpSpPr/>
          <p:nvPr/>
        </p:nvGrpSpPr>
        <p:grpSpPr bwMode="auto">
          <a:xfrm>
            <a:off x="5418732" y="2895360"/>
            <a:ext cx="3638132" cy="404882"/>
            <a:chOff x="5418732" y="2869416"/>
            <a:chExt cx="3638132" cy="404882"/>
          </a:xfrm>
        </p:grpSpPr>
        <p:pic>
          <p:nvPicPr>
            <p:cNvPr id="22" name="Picture 36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7174317" y="2869416"/>
              <a:ext cx="1112367" cy="404882"/>
            </a:xfrm>
            <a:prstGeom prst="rect">
              <a:avLst/>
            </a:prstGeom>
          </p:spPr>
        </p:pic>
        <p:pic>
          <p:nvPicPr>
            <p:cNvPr id="25" name="Picture 39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8365953" y="2869981"/>
              <a:ext cx="690911" cy="403753"/>
            </a:xfrm>
            <a:prstGeom prst="rect">
              <a:avLst/>
            </a:prstGeom>
          </p:spPr>
        </p:pic>
        <p:pic>
          <p:nvPicPr>
            <p:cNvPr id="16" name="Picture 29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5418732" y="2877278"/>
              <a:ext cx="1166358" cy="389158"/>
            </a:xfrm>
            <a:prstGeom prst="rect">
              <a:avLst/>
            </a:prstGeom>
          </p:spPr>
        </p:pic>
        <p:pic>
          <p:nvPicPr>
            <p:cNvPr id="19" name="Picture 31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6672608" y="2872090"/>
              <a:ext cx="414267" cy="399535"/>
            </a:xfrm>
            <a:prstGeom prst="rect">
              <a:avLst/>
            </a:prstGeom>
          </p:spPr>
        </p:pic>
      </p:grpSp>
      <p:pic>
        <p:nvPicPr>
          <p:cNvPr id="20" name="Picture 34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7196356" y="3523827"/>
            <a:ext cx="786148" cy="390240"/>
          </a:xfrm>
          <a:prstGeom prst="rect">
            <a:avLst/>
          </a:prstGeom>
        </p:spPr>
      </p:pic>
      <p:pic>
        <p:nvPicPr>
          <p:cNvPr id="24" name="Picture 38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974751" y="1627541"/>
            <a:ext cx="1547152" cy="390240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5366558" y="1652985"/>
            <a:ext cx="1079097" cy="401732"/>
          </a:xfrm>
          <a:prstGeom prst="rect">
            <a:avLst/>
          </a:prstGeom>
        </p:spPr>
      </p:pic>
      <p:pic>
        <p:nvPicPr>
          <p:cNvPr id="26" name="Picture 40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8724952" y="1665234"/>
            <a:ext cx="441853" cy="377235"/>
          </a:xfrm>
          <a:prstGeom prst="rect">
            <a:avLst/>
          </a:prstGeom>
        </p:spPr>
      </p:pic>
      <p:sp>
        <p:nvSpPr>
          <p:cNvPr id="28" name="TextBox 18"/>
          <p:cNvSpPr txBox="1"/>
          <p:nvPr/>
        </p:nvSpPr>
        <p:spPr bwMode="auto">
          <a:xfrm>
            <a:off x="396000" y="4068024"/>
            <a:ext cx="85498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50">
                <a:latin typeface="Arial"/>
              </a:rPr>
              <a:t>Funding and support from: </a:t>
            </a:r>
            <a:r>
              <a:rPr lang="en-US" sz="850" b="1">
                <a:latin typeface="Arial"/>
              </a:rPr>
              <a:t>Helmholtz Association </a:t>
            </a:r>
            <a:r>
              <a:rPr lang="en-US" sz="850">
                <a:latin typeface="Arial"/>
              </a:rPr>
              <a:t>(HGF), </a:t>
            </a:r>
            <a:r>
              <a:rPr lang="en-US" sz="850" b="1">
                <a:latin typeface="Arial"/>
              </a:rPr>
              <a:t>Ministry for Education and Research BMBF </a:t>
            </a:r>
            <a:r>
              <a:rPr lang="en-US" sz="850">
                <a:latin typeface="Arial"/>
              </a:rPr>
              <a:t>(05A17PM3, 05A17PX3, 05A17VK2, and 05A17WO3), </a:t>
            </a:r>
            <a:r>
              <a:rPr lang="en-US" sz="850" b="1">
                <a:latin typeface="Arial"/>
              </a:rPr>
              <a:t>Helmholtz Alliance for </a:t>
            </a:r>
            <a:r>
              <a:rPr lang="en-US" sz="850" b="1">
                <a:latin typeface="Arial"/>
              </a:rPr>
              <a:t>Astroparticle</a:t>
            </a:r>
            <a:r>
              <a:rPr lang="en-US" sz="850" b="1">
                <a:latin typeface="Arial"/>
              </a:rPr>
              <a:t> Physics</a:t>
            </a:r>
            <a:r>
              <a:rPr lang="en-US" sz="850">
                <a:latin typeface="Arial"/>
              </a:rPr>
              <a:t> (HAP), and </a:t>
            </a:r>
            <a:r>
              <a:rPr lang="en-US" sz="850" b="1">
                <a:latin typeface="Arial"/>
              </a:rPr>
              <a:t>Helmholtz Young Investigator Group </a:t>
            </a:r>
            <a:r>
              <a:rPr lang="en-US" sz="850">
                <a:latin typeface="Arial"/>
              </a:rPr>
              <a:t>(VH-NG-1055) in Germany; </a:t>
            </a:r>
            <a:r>
              <a:rPr lang="en-US" sz="850" b="1">
                <a:latin typeface="Arial"/>
              </a:rPr>
              <a:t>Ministry of Education, Youth and Sport </a:t>
            </a:r>
            <a:r>
              <a:rPr lang="en-US" sz="850">
                <a:latin typeface="Arial"/>
              </a:rPr>
              <a:t>(CANAM-LM2011019) in the Czech Republic; and the </a:t>
            </a:r>
            <a:r>
              <a:rPr lang="en-US" sz="850" b="1">
                <a:latin typeface="Arial"/>
              </a:rPr>
              <a:t>Department of Energy </a:t>
            </a:r>
            <a:r>
              <a:rPr lang="en-US" sz="850">
                <a:latin typeface="Arial"/>
              </a:rPr>
              <a:t>through grants DE-FG02-97ER41020, DE-FG02-94ER40818, DE-SC0004036, DE-FG02-97ER41033, DE-FG02-97ER41041, DE-AC02-05CH11231, and DE-SC0011091 in the US.</a:t>
            </a:r>
            <a:endParaRPr/>
          </a:p>
        </p:txBody>
      </p:sp>
      <p:sp>
        <p:nvSpPr>
          <p:cNvPr id="32" name="Datumsplatzhalter 3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33" name="Foliennummernplatzhalter 3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41</a:t>
            </a:fld>
            <a:endParaRPr lang="en-US"/>
          </a:p>
        </p:txBody>
      </p:sp>
      <p:pic>
        <p:nvPicPr>
          <p:cNvPr id="10" name="Picture 23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8031139" y="3492415"/>
            <a:ext cx="981526" cy="453064"/>
          </a:xfrm>
          <a:prstGeom prst="rect">
            <a:avLst/>
          </a:prstGeom>
        </p:spPr>
      </p:pic>
      <p:pic>
        <p:nvPicPr>
          <p:cNvPr id="21" name="Picture 35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5410741" y="3530329"/>
            <a:ext cx="813640" cy="37723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1"/>
          <a:srcRect l="0" t="0" r="66407" b="13006"/>
          <a:stretch/>
        </p:blipFill>
        <p:spPr bwMode="auto">
          <a:xfrm>
            <a:off x="6341613" y="3388806"/>
            <a:ext cx="786147" cy="52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42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34087" y="1352470"/>
            <a:ext cx="3966069" cy="2166184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Molecular</a:t>
            </a:r>
            <a:r>
              <a:rPr lang="de-DE"/>
              <a:t> </a:t>
            </a:r>
            <a:r>
              <a:rPr lang="de-DE"/>
              <a:t>decay</a:t>
            </a:r>
            <a:endParaRPr lang="en-US"/>
          </a:p>
        </p:txBody>
      </p:sp>
      <p:pic>
        <p:nvPicPr>
          <p:cNvPr id="45062" name="Picture 3" descr="C:\SchlösserM\Documents\Talks\Eigene Vorträge\Junge Talente\Graphik\molecularer-zerfall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0710" y="3596015"/>
            <a:ext cx="4665018" cy="710965"/>
          </a:xfrm>
          <a:prstGeom prst="rect">
            <a:avLst/>
          </a:prstGeom>
          <a:noFill/>
          <a:ln>
            <a:noFill/>
          </a:ln>
        </p:spPr>
      </p:pic>
      <p:sp>
        <p:nvSpPr>
          <p:cNvPr id="41991" name="TextBox 14"/>
          <p:cNvSpPr txBox="1">
            <a:spLocks noChangeArrowheads="1"/>
          </p:cNvSpPr>
          <p:nvPr/>
        </p:nvSpPr>
        <p:spPr bwMode="auto">
          <a:xfrm>
            <a:off x="810710" y="927685"/>
            <a:ext cx="168507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de-DE" b="1">
                <a:solidFill>
                  <a:schemeClr val="tx1"/>
                </a:solidFill>
              </a:rPr>
              <a:t>Atomic</a:t>
            </a:r>
            <a:r>
              <a:rPr lang="de-DE" b="1">
                <a:solidFill>
                  <a:schemeClr val="tx1"/>
                </a:solidFill>
              </a:rPr>
              <a:t> </a:t>
            </a:r>
            <a:r>
              <a:rPr lang="de-DE" b="1">
                <a:solidFill>
                  <a:schemeClr val="tx1"/>
                </a:solidFill>
              </a:rPr>
              <a:t>decay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5514447" y="987674"/>
            <a:ext cx="299039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latin typeface="Arial"/>
              </a:rPr>
              <a:t>Final-</a:t>
            </a:r>
            <a:r>
              <a:rPr lang="de-DE" b="1">
                <a:latin typeface="Arial"/>
              </a:rPr>
              <a:t>state</a:t>
            </a:r>
            <a:r>
              <a:rPr lang="de-DE" b="1">
                <a:latin typeface="Arial"/>
              </a:rPr>
              <a:t> </a:t>
            </a:r>
            <a:r>
              <a:rPr lang="de-DE" b="1">
                <a:latin typeface="Arial"/>
              </a:rPr>
              <a:t>distribution</a:t>
            </a:r>
            <a:endParaRPr lang="de-DE" b="1">
              <a:latin typeface="Arial"/>
            </a:endParaRPr>
          </a:p>
        </p:txBody>
      </p:sp>
      <p:sp>
        <p:nvSpPr>
          <p:cNvPr id="45065" name="TextBox 16"/>
          <p:cNvSpPr txBox="1">
            <a:spLocks noChangeArrowheads="1"/>
          </p:cNvSpPr>
          <p:nvPr/>
        </p:nvSpPr>
        <p:spPr bwMode="auto">
          <a:xfrm>
            <a:off x="898557" y="2986605"/>
            <a:ext cx="269817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de-DE" b="1">
                <a:solidFill>
                  <a:schemeClr val="tx1"/>
                </a:solidFill>
              </a:rPr>
              <a:t>Decay</a:t>
            </a:r>
            <a:r>
              <a:rPr lang="de-DE" b="1">
                <a:solidFill>
                  <a:schemeClr val="tx1"/>
                </a:solidFill>
              </a:rPr>
              <a:t> </a:t>
            </a:r>
            <a:r>
              <a:rPr lang="de-DE" b="1">
                <a:solidFill>
                  <a:schemeClr val="tx1"/>
                </a:solidFill>
              </a:rPr>
              <a:t>from</a:t>
            </a:r>
            <a:r>
              <a:rPr lang="de-DE" b="1">
                <a:solidFill>
                  <a:schemeClr val="tx1"/>
                </a:solidFill>
              </a:rPr>
              <a:t> a </a:t>
            </a:r>
            <a:r>
              <a:rPr lang="de-DE" b="1">
                <a:solidFill>
                  <a:schemeClr val="tx1"/>
                </a:solidFill>
              </a:rPr>
              <a:t>molecule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898557" y="4439004"/>
            <a:ext cx="4270804" cy="277084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ts val="0"/>
              </a:spcBef>
              <a:defRPr sz="1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sz="1350">
                <a:solidFill>
                  <a:sysClr val="windowText" lastClr="000000"/>
                </a:solidFill>
              </a:rPr>
              <a:t>+ </a:t>
            </a:r>
            <a:r>
              <a:rPr lang="en-US" sz="1350">
                <a:solidFill>
                  <a:sysClr val="windowText" lastClr="000000"/>
                </a:solidFill>
              </a:rPr>
              <a:t>further</a:t>
            </a:r>
            <a:r>
              <a:rPr lang="de-DE" sz="1350">
                <a:solidFill>
                  <a:sysClr val="windowText" lastClr="000000"/>
                </a:solidFill>
              </a:rPr>
              <a:t> </a:t>
            </a:r>
            <a:r>
              <a:rPr lang="de-DE" sz="1350">
                <a:solidFill>
                  <a:sysClr val="windowText" lastClr="000000"/>
                </a:solidFill>
              </a:rPr>
              <a:t>inner</a:t>
            </a:r>
            <a:r>
              <a:rPr lang="de-DE" sz="1350">
                <a:solidFill>
                  <a:sysClr val="windowText" lastClr="000000"/>
                </a:solidFill>
              </a:rPr>
              <a:t> </a:t>
            </a:r>
            <a:r>
              <a:rPr lang="de-DE" sz="1350">
                <a:solidFill>
                  <a:sysClr val="windowText" lastClr="000000"/>
                </a:solidFill>
              </a:rPr>
              <a:t>excitations</a:t>
            </a:r>
            <a:r>
              <a:rPr lang="de-DE" sz="1350">
                <a:solidFill>
                  <a:sysClr val="windowText" lastClr="000000"/>
                </a:solidFill>
              </a:rPr>
              <a:t> (</a:t>
            </a:r>
            <a:r>
              <a:rPr lang="de-DE" sz="1350">
                <a:solidFill>
                  <a:sysClr val="windowText" lastClr="000000"/>
                </a:solidFill>
              </a:rPr>
              <a:t>rotation</a:t>
            </a:r>
            <a:r>
              <a:rPr lang="de-DE" sz="1350">
                <a:solidFill>
                  <a:sysClr val="windowText" lastClr="000000"/>
                </a:solidFill>
              </a:rPr>
              <a:t> / </a:t>
            </a:r>
            <a:r>
              <a:rPr lang="de-DE" sz="1350">
                <a:solidFill>
                  <a:sysClr val="windowText" lastClr="000000"/>
                </a:solidFill>
              </a:rPr>
              <a:t>vibration</a:t>
            </a:r>
            <a:r>
              <a:rPr lang="de-DE" sz="1350">
                <a:solidFill>
                  <a:sysClr val="windowText" lastClr="000000"/>
                </a:solidFill>
              </a:rPr>
              <a:t>)</a:t>
            </a:r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 rot="18795070">
            <a:off x="2769154" y="4129481"/>
            <a:ext cx="550296" cy="235006"/>
          </a:xfrm>
          <a:prstGeom prst="leftRightArrow">
            <a:avLst>
              <a:gd name="adj1" fmla="val 17597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 bwMode="auto">
          <a:xfrm>
            <a:off x="2350958" y="3400124"/>
            <a:ext cx="838459" cy="30008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13" name="Picture 4" descr="t-beta-decay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27234" y="1358158"/>
            <a:ext cx="2768948" cy="157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5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 bwMode="auto">
          <a:xfrm>
            <a:off x="5874038" y="3550566"/>
            <a:ext cx="2946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b="1"/>
              <a:t>Molecular</a:t>
            </a:r>
            <a:r>
              <a:rPr lang="de-DE" sz="1600" b="1"/>
              <a:t> </a:t>
            </a:r>
            <a:r>
              <a:rPr lang="de-DE" sz="1600" b="1"/>
              <a:t>effects</a:t>
            </a:r>
            <a:r>
              <a:rPr lang="de-DE" sz="1600" b="1"/>
              <a:t> </a:t>
            </a:r>
            <a:r>
              <a:rPr lang="de-DE" sz="1600" b="1"/>
              <a:t>need</a:t>
            </a:r>
            <a:r>
              <a:rPr lang="de-DE" sz="1600" b="1"/>
              <a:t> </a:t>
            </a:r>
            <a:r>
              <a:rPr lang="de-DE" sz="1600" b="1"/>
              <a:t>to</a:t>
            </a:r>
            <a:r>
              <a:rPr lang="de-DE" sz="1600" b="1"/>
              <a:t> </a:t>
            </a:r>
            <a:r>
              <a:rPr lang="de-DE" sz="1600" b="1"/>
              <a:t>be</a:t>
            </a:r>
            <a:br>
              <a:rPr lang="de-DE" sz="1600" b="1"/>
            </a:br>
            <a:r>
              <a:rPr lang="de-DE" sz="1600" b="1"/>
              <a:t>taken</a:t>
            </a:r>
            <a:r>
              <a:rPr lang="de-DE" sz="1600" b="1"/>
              <a:t> </a:t>
            </a:r>
            <a:r>
              <a:rPr lang="de-DE" sz="1600" b="1"/>
              <a:t>into</a:t>
            </a:r>
            <a:r>
              <a:rPr lang="de-DE" sz="1600" b="1"/>
              <a:t> </a:t>
            </a:r>
            <a:r>
              <a:rPr lang="de-DE" sz="1600" b="1"/>
              <a:t>account</a:t>
            </a:r>
            <a:r>
              <a:rPr lang="de-DE" sz="1600" b="1"/>
              <a:t> in </a:t>
            </a:r>
            <a:br>
              <a:rPr lang="de-DE" sz="1600" b="1"/>
            </a:br>
            <a:r>
              <a:rPr lang="de-DE" sz="1600" b="1"/>
              <a:t>neutrino</a:t>
            </a:r>
            <a:r>
              <a:rPr lang="de-DE" sz="1600" b="1"/>
              <a:t> </a:t>
            </a:r>
            <a:r>
              <a:rPr lang="de-DE" sz="1600" b="1"/>
              <a:t>mass</a:t>
            </a:r>
            <a:r>
              <a:rPr lang="de-DE" sz="1600" b="1"/>
              <a:t> </a:t>
            </a:r>
            <a:r>
              <a:rPr lang="de-DE" sz="1600" b="1"/>
              <a:t>analysis</a:t>
            </a:r>
            <a:endParaRPr lang="de-DE" sz="1600" b="1"/>
          </a:p>
        </p:txBody>
      </p:sp>
      <p:sp>
        <p:nvSpPr>
          <p:cNvPr id="7" name="Textfeld 6"/>
          <p:cNvSpPr txBox="1"/>
          <p:nvPr/>
        </p:nvSpPr>
        <p:spPr bwMode="auto">
          <a:xfrm>
            <a:off x="6106046" y="4343237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i="1"/>
              <a:t>„model-</a:t>
            </a:r>
            <a:r>
              <a:rPr lang="de-DE" i="1"/>
              <a:t>dependence</a:t>
            </a:r>
            <a:r>
              <a:rPr lang="de-DE" i="1"/>
              <a:t>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ChangeAspect="1" noGrp="1"/>
          </p:cNvPicPr>
          <p:nvPr>
            <p:ph idx="1"/>
          </p:nvPr>
        </p:nvPicPr>
        <p:blipFill>
          <a:blip r:embed="rId2"/>
          <a:srcRect l="0" t="0" r="0" b="2936"/>
          <a:stretch/>
        </p:blipFill>
        <p:spPr bwMode="auto">
          <a:xfrm>
            <a:off x="792000" y="804146"/>
            <a:ext cx="7560000" cy="3828814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6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395999" y="296244"/>
            <a:ext cx="7291159" cy="57598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/>
              <a:t>Karlsruhe Tritium Neutrino Experiment (KATRIN)</a:t>
            </a:r>
            <a:endParaRPr/>
          </a:p>
        </p:txBody>
      </p:sp>
      <p:pic>
        <p:nvPicPr>
          <p:cNvPr id="8" name="Picture 13" descr="C:\SchlösserM\Documents\Talks\Eigene Vorträge\Junge Talente\Graphik\Spectrum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12227" y="3489746"/>
            <a:ext cx="1735774" cy="135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7" descr="t-beta-decay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16000" y="1478423"/>
            <a:ext cx="2276278" cy="1298062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 bwMode="auto">
          <a:xfrm>
            <a:off x="2102046" y="1156629"/>
            <a:ext cx="2671466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Arial"/>
              </a:rPr>
              <a:t>ultra-stable high-luminosity </a:t>
            </a:r>
            <a:br>
              <a:rPr lang="en-US" sz="1600">
                <a:latin typeface="Arial"/>
              </a:rPr>
            </a:br>
            <a:r>
              <a:rPr lang="en-US" sz="1600">
                <a:latin typeface="Arial"/>
              </a:rPr>
              <a:t>windowless gaseous tritium </a:t>
            </a:r>
            <a:br>
              <a:rPr lang="en-US" sz="1600">
                <a:latin typeface="Arial"/>
              </a:rPr>
            </a:br>
            <a:r>
              <a:rPr lang="en-US" sz="1600">
                <a:latin typeface="Arial"/>
              </a:rPr>
              <a:t>source (10</a:t>
            </a:r>
            <a:r>
              <a:rPr lang="en-US" sz="1600" baseline="30000">
                <a:latin typeface="Arial"/>
              </a:rPr>
              <a:t>11 </a:t>
            </a:r>
            <a:r>
              <a:rPr lang="en-US" sz="1600">
                <a:latin typeface="Arial"/>
              </a:rPr>
              <a:t>Bq</a:t>
            </a:r>
            <a:r>
              <a:rPr lang="en-US" sz="1600">
                <a:latin typeface="Arial"/>
              </a:rPr>
              <a:t>)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3644978" y="3756167"/>
            <a:ext cx="2836033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>
                <a:latin typeface="Arial"/>
              </a:rPr>
              <a:t>high-resolution MAC-E filter </a:t>
            </a:r>
            <a:br>
              <a:rPr lang="en-US" sz="1600">
                <a:latin typeface="Arial"/>
              </a:rPr>
            </a:br>
            <a:r>
              <a:rPr lang="en-US" sz="1600">
                <a:latin typeface="Arial"/>
              </a:rPr>
              <a:t>with &lt; 1 eV energy resolution</a:t>
            </a:r>
            <a:endParaRPr lang="de-DE" sz="160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813" y="1790700"/>
            <a:ext cx="2074932" cy="2922648"/>
          </a:xfrm>
          <a:prstGeom prst="rect">
            <a:avLst/>
          </a:prstGeom>
        </p:spPr>
      </p:pic>
      <p:pic>
        <p:nvPicPr>
          <p:cNvPr id="31746" name="Picture 8" descr="kit-nord-scale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317340" y="1386988"/>
            <a:ext cx="3587269" cy="2611846"/>
          </a:xfrm>
          <a:prstGeom prst="rect">
            <a:avLst/>
          </a:prstGeom>
          <a:noFill/>
          <a:ln>
            <a:noFill/>
          </a:ln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838422" y="4133393"/>
            <a:ext cx="2731481" cy="586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8594" tIns="34297" rIns="68594" bIns="34297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/>
              <a:buNone/>
              <a:defRPr/>
            </a:pPr>
            <a:r>
              <a:rPr lang="en-GB" sz="1400">
                <a:solidFill>
                  <a:srgbClr val="000000"/>
                </a:solidFill>
                <a:latin typeface="Arial"/>
                <a:ea typeface="ＭＳ Ｐゴシック"/>
              </a:rPr>
              <a:t>Karlsruhe Institute of Technology</a:t>
            </a:r>
            <a:endParaRPr/>
          </a:p>
          <a:p>
            <a:pPr algn="ctr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/>
              <a:buNone/>
              <a:defRPr/>
            </a:pPr>
            <a:r>
              <a:rPr lang="en-GB" sz="1400">
                <a:solidFill>
                  <a:srgbClr val="000000"/>
                </a:solidFill>
                <a:latin typeface="Arial"/>
                <a:ea typeface="ＭＳ Ｐゴシック"/>
              </a:rPr>
              <a:t>Campus North</a:t>
            </a:r>
            <a:endParaRPr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264176" y="970245"/>
            <a:ext cx="3023997" cy="2666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8594" tIns="34297" rIns="68594" bIns="34297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45000"/>
              <a:buFont typeface="Wingdings"/>
              <a:buNone/>
              <a:defRPr/>
            </a:pPr>
            <a:r>
              <a:rPr lang="en-GB" sz="1350" b="1">
                <a:solidFill>
                  <a:srgbClr val="000000"/>
                </a:solidFill>
                <a:latin typeface="Arial"/>
                <a:ea typeface="ＭＳ Ｐゴシック"/>
              </a:rPr>
              <a:t>Tritium Laboratory Karlsruhe (TLK)</a:t>
            </a:r>
            <a:endParaRPr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H="1">
            <a:off x="3887705" y="1386988"/>
            <a:ext cx="682196" cy="1343646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lIns="68594" tIns="34297" rIns="68594" bIns="34297"/>
          <a:lstStyle/>
          <a:p>
            <a:pPr>
              <a:defRPr/>
            </a:pPr>
            <a:endParaRPr lang="en-US" sz="1350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 flipV="1">
            <a:off x="3776128" y="2901950"/>
            <a:ext cx="754185" cy="114782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lIns="68594" tIns="34297" rIns="68594" bIns="34297"/>
          <a:lstStyle/>
          <a:p>
            <a:pPr>
              <a:defRPr/>
            </a:pPr>
            <a:endParaRPr lang="en-US" sz="1350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 flipV="1">
            <a:off x="4118826" y="2986078"/>
            <a:ext cx="3027179" cy="11858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lIns="68594" tIns="34297" rIns="68594" bIns="34297"/>
          <a:lstStyle/>
          <a:p>
            <a:pPr>
              <a:defRPr/>
            </a:pPr>
            <a:endParaRPr lang="en-US" sz="1350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flipH="1">
            <a:off x="4226386" y="1430125"/>
            <a:ext cx="2913880" cy="1470634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lIns="68594" tIns="34297" rIns="68594" bIns="34297"/>
          <a:lstStyle/>
          <a:p>
            <a:pPr>
              <a:defRPr/>
            </a:pPr>
            <a:endParaRPr lang="en-US" sz="135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13686" y="1387507"/>
            <a:ext cx="2505848" cy="1724556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68392" dir="1308085" algn="ctr" rotWithShape="0">
              <a:schemeClr val="bg2"/>
            </a:outerShdw>
          </a:effectLst>
        </p:spPr>
      </p:pic>
      <p:sp>
        <p:nvSpPr>
          <p:cNvPr id="28" name="Inhaltsplatzhalter 3"/>
          <p:cNvSpPr txBox="1"/>
          <p:nvPr/>
        </p:nvSpPr>
        <p:spPr bwMode="auto">
          <a:xfrm>
            <a:off x="4756797" y="3343375"/>
            <a:ext cx="3860841" cy="1542335"/>
          </a:xfrm>
          <a:prstGeom prst="rect">
            <a:avLst/>
          </a:prstGeom>
        </p:spPr>
        <p:txBody>
          <a:bodyPr lIns="62228" tIns="31114" rIns="62228" bIns="31114"/>
          <a:lstStyle/>
          <a:p>
            <a:pPr marL="235507" indent="-323011" defTabSz="622255">
              <a:spcBef>
                <a:spcPts val="527"/>
              </a:spcBef>
              <a:buBlip>
                <a:blip r:embed="rId5"/>
              </a:buBlip>
              <a:defRPr/>
            </a:pPr>
            <a:r>
              <a:rPr lang="en-GB" sz="1500">
                <a:solidFill>
                  <a:srgbClr val="000000"/>
                </a:solidFill>
              </a:rPr>
              <a:t>Commissioning	1993</a:t>
            </a:r>
            <a:endParaRPr/>
          </a:p>
          <a:p>
            <a:pPr marL="235507" indent="-323011" defTabSz="622255">
              <a:spcBef>
                <a:spcPts val="527"/>
              </a:spcBef>
              <a:buBlip>
                <a:blip r:embed="rId5"/>
              </a:buBlip>
              <a:defRPr/>
            </a:pPr>
            <a:r>
              <a:rPr lang="en-GB" sz="1500">
                <a:solidFill>
                  <a:srgbClr val="000000"/>
                </a:solidFill>
              </a:rPr>
              <a:t>Licensed for	40 g Tritium</a:t>
            </a:r>
            <a:endParaRPr/>
          </a:p>
          <a:p>
            <a:pPr marL="235507" indent="-323011" defTabSz="622255">
              <a:spcBef>
                <a:spcPts val="527"/>
              </a:spcBef>
              <a:buBlip>
                <a:blip r:embed="rId5"/>
              </a:buBlip>
              <a:defRPr/>
            </a:pPr>
            <a:r>
              <a:rPr lang="en-GB" sz="1500">
                <a:solidFill>
                  <a:srgbClr val="000000"/>
                </a:solidFill>
              </a:rPr>
              <a:t>Two missions:</a:t>
            </a:r>
            <a:endParaRPr/>
          </a:p>
          <a:p>
            <a:pPr marL="528269" lvl="1" indent="-323011" defTabSz="622255">
              <a:spcBef>
                <a:spcPts val="527"/>
              </a:spcBef>
              <a:buBlip>
                <a:blip r:embed="rId5"/>
              </a:buBlip>
              <a:defRPr/>
            </a:pPr>
            <a:r>
              <a:rPr lang="en-GB" sz="1200">
                <a:solidFill>
                  <a:srgbClr val="000000"/>
                </a:solidFill>
              </a:rPr>
              <a:t>Fuel cycle for fusion reactors</a:t>
            </a:r>
            <a:endParaRPr/>
          </a:p>
          <a:p>
            <a:pPr marL="528269" lvl="1" indent="-323011" defTabSz="622255">
              <a:spcBef>
                <a:spcPts val="527"/>
              </a:spcBef>
              <a:buBlip>
                <a:blip r:embed="rId5"/>
              </a:buBlip>
              <a:defRPr/>
            </a:pPr>
            <a:r>
              <a:rPr lang="en-GB" sz="1200">
                <a:solidFill>
                  <a:srgbClr val="000000"/>
                </a:solidFill>
              </a:rPr>
              <a:t>KATRIN Experiment</a:t>
            </a:r>
            <a:endParaRPr lang="en-GB" sz="120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20206066">
            <a:off x="7032881" y="1276654"/>
            <a:ext cx="2504655" cy="1839529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 bwMode="auto">
          <a:xfrm rot="2026946">
            <a:off x="6484396" y="1906445"/>
            <a:ext cx="420780" cy="89878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endParaRPr lang="en-GB" sz="1350">
              <a:solidFill>
                <a:srgbClr val="000000"/>
              </a:solidFill>
            </a:endParaRPr>
          </a:p>
        </p:txBody>
      </p:sp>
      <p:cxnSp>
        <p:nvCxnSpPr>
          <p:cNvPr id="23" name="Gerade Verbindung 22"/>
          <p:cNvCxnSpPr>
            <a:cxnSpLocks/>
            <a:stCxn id="21" idx="0"/>
          </p:cNvCxnSpPr>
          <p:nvPr/>
        </p:nvCxnSpPr>
        <p:spPr bwMode="auto">
          <a:xfrm flipV="1">
            <a:off x="6944668" y="976517"/>
            <a:ext cx="1615132" cy="10058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cxnSpLocks/>
            <a:stCxn id="21" idx="2"/>
          </p:cNvCxnSpPr>
          <p:nvPr/>
        </p:nvCxnSpPr>
        <p:spPr bwMode="auto">
          <a:xfrm>
            <a:off x="6444904" y="2729355"/>
            <a:ext cx="1030070" cy="69128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8" name="Rectangle 3"/>
          <p:cNvSpPr>
            <a:spLocks noChangeArrowheads="1"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 Tritium Laboratory Karlsruhe </a:t>
            </a:r>
            <a:endParaRPr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47700" y="3695700"/>
            <a:ext cx="669640" cy="32385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 lIns="68594" tIns="34297" rIns="68594" bIns="34297"/>
          <a:lstStyle/>
          <a:p>
            <a:pPr>
              <a:defRPr/>
            </a:pPr>
            <a:endParaRPr lang="en-US" sz="135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7557" name="Picture 5" descr="Loop-full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78458" y="1051568"/>
            <a:ext cx="4323732" cy="3333162"/>
          </a:xfrm>
          <a:prstGeom prst="rect">
            <a:avLst/>
          </a:prstGeom>
          <a:noFill/>
          <a:ln>
            <a:noFill/>
          </a:ln>
        </p:spPr>
      </p:pic>
      <p:sp>
        <p:nvSpPr>
          <p:cNvPr id="407554" name="Rectangle 2"/>
          <p:cNvSpPr>
            <a:spLocks noChangeArrowheads="1"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The </a:t>
            </a:r>
            <a:r>
              <a:rPr lang="de-DE"/>
              <a:t>stable</a:t>
            </a:r>
            <a:r>
              <a:rPr lang="de-DE"/>
              <a:t> </a:t>
            </a:r>
            <a:r>
              <a:rPr lang="de-DE"/>
              <a:t>tritium</a:t>
            </a:r>
            <a:r>
              <a:rPr lang="de-DE"/>
              <a:t> </a:t>
            </a:r>
            <a:r>
              <a:rPr lang="de-DE"/>
              <a:t>source</a:t>
            </a:r>
            <a:endParaRPr lang="de-DE"/>
          </a:p>
        </p:txBody>
      </p:sp>
      <p:sp>
        <p:nvSpPr>
          <p:cNvPr id="407562" name="Text Box 10"/>
          <p:cNvSpPr txBox="1">
            <a:spLocks noChangeArrowheads="1"/>
          </p:cNvSpPr>
          <p:nvPr/>
        </p:nvSpPr>
        <p:spPr bwMode="auto">
          <a:xfrm>
            <a:off x="2033400" y="4284739"/>
            <a:ext cx="1998485" cy="431585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350"/>
              <a:t>isotopic</a:t>
            </a:r>
            <a:r>
              <a:rPr lang="de-DE" sz="1350"/>
              <a:t> </a:t>
            </a:r>
            <a:r>
              <a:rPr lang="de-DE" sz="1350"/>
              <a:t>composition</a:t>
            </a:r>
            <a:br>
              <a:rPr lang="de-DE" sz="1350"/>
            </a:br>
            <a:r>
              <a:rPr lang="de-DE" sz="1350"/>
              <a:t>measurement</a:t>
            </a:r>
            <a:endParaRPr lang="de-DE" sz="135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76565" y="2582971"/>
            <a:ext cx="270356" cy="270355"/>
          </a:xfrm>
          <a:prstGeom prst="ellipse">
            <a:avLst/>
          </a:prstGeom>
          <a:solidFill>
            <a:schemeClr val="bg1">
              <a:alpha val="70000"/>
            </a:schemeClr>
          </a:solidFill>
          <a:ln w="254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350" b="1">
                <a:solidFill>
                  <a:schemeClr val="accent1"/>
                </a:solidFill>
              </a:rPr>
              <a:t>p</a:t>
            </a:r>
            <a:endParaRPr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3695411" y="3585825"/>
            <a:ext cx="270355" cy="270356"/>
          </a:xfrm>
          <a:prstGeom prst="ellipse">
            <a:avLst/>
          </a:prstGeom>
          <a:solidFill>
            <a:schemeClr val="bg1">
              <a:alpha val="70000"/>
            </a:schemeClr>
          </a:solidFill>
          <a:ln w="254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de-DE" sz="1350" b="1">
                <a:solidFill>
                  <a:schemeClr val="accent1"/>
                </a:solidFill>
              </a:rPr>
              <a:t>p</a:t>
            </a:r>
            <a:endParaRPr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763045" y="1631684"/>
            <a:ext cx="270355" cy="270356"/>
          </a:xfrm>
          <a:prstGeom prst="ellipse">
            <a:avLst/>
          </a:prstGeom>
          <a:solidFill>
            <a:schemeClr val="bg1">
              <a:alpha val="70000"/>
            </a:schemeClr>
          </a:solidFill>
          <a:ln w="2540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de-DE" sz="1350" b="1">
                <a:solidFill>
                  <a:schemeClr val="accent1"/>
                </a:solidFill>
              </a:rPr>
              <a:t>T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8</a:t>
            </a:fld>
            <a:endParaRPr lang="en-US"/>
          </a:p>
        </p:txBody>
      </p:sp>
      <p:sp>
        <p:nvSpPr>
          <p:cNvPr id="22" name="Inhaltsplatzhalter 2"/>
          <p:cNvSpPr txBox="1"/>
          <p:nvPr/>
        </p:nvSpPr>
        <p:spPr bwMode="auto">
          <a:xfrm>
            <a:off x="4602190" y="872233"/>
            <a:ext cx="8356600" cy="4894262"/>
          </a:xfrm>
          <a:prstGeom prst="rect">
            <a:avLst/>
          </a:prstGeom>
        </p:spPr>
        <p:txBody>
          <a:bodyPr/>
          <a:lstStyle>
            <a:lvl1pPr marL="314325" indent="-314325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</a:defRPr>
            </a:lvl2pPr>
            <a:lvl3pPr marL="1209675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3pPr>
            <a:lvl4pPr marL="165735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4pPr>
            <a:lvl5pPr marL="20955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5pPr>
            <a:lvl6pPr marL="25527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6pPr>
            <a:lvl7pPr marL="30099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7pPr>
            <a:lvl8pPr marL="34671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8pPr>
            <a:lvl9pPr marL="39243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/>
              <a:t>T</a:t>
            </a:r>
            <a:r>
              <a:rPr lang="en-GB" baseline="-25000"/>
              <a:t>2</a:t>
            </a:r>
            <a:r>
              <a:rPr lang="en-GB"/>
              <a:t> purity &gt; 95% </a:t>
            </a:r>
            <a:endParaRPr/>
          </a:p>
          <a:p>
            <a:pPr>
              <a:defRPr/>
            </a:pPr>
            <a:r>
              <a:rPr lang="de-DE"/>
              <a:t>Source </a:t>
            </a:r>
            <a:r>
              <a:rPr lang="de-DE"/>
              <a:t>activity</a:t>
            </a:r>
            <a:r>
              <a:rPr lang="de-DE"/>
              <a:t> 10</a:t>
            </a:r>
            <a:r>
              <a:rPr lang="de-DE" baseline="30000"/>
              <a:t>11</a:t>
            </a:r>
            <a:r>
              <a:rPr lang="de-DE"/>
              <a:t> </a:t>
            </a:r>
            <a:r>
              <a:rPr lang="de-DE"/>
              <a:t>Bq</a:t>
            </a:r>
            <a:endParaRPr lang="en-GB"/>
          </a:p>
          <a:p>
            <a:pPr>
              <a:defRPr/>
            </a:pPr>
            <a:r>
              <a:rPr lang="en-GB"/>
              <a:t>Source profile stable to 10</a:t>
            </a:r>
            <a:r>
              <a:rPr lang="en-GB" baseline="30000"/>
              <a:t>-3</a:t>
            </a:r>
            <a:r>
              <a:rPr lang="en-GB"/>
              <a:t> level</a:t>
            </a:r>
            <a:endParaRPr/>
          </a:p>
        </p:txBody>
      </p:sp>
      <p:sp>
        <p:nvSpPr>
          <p:cNvPr id="23" name="Inhaltsplatzhalter 2"/>
          <p:cNvSpPr txBox="1"/>
          <p:nvPr/>
        </p:nvSpPr>
        <p:spPr bwMode="auto">
          <a:xfrm>
            <a:off x="4748558" y="3529636"/>
            <a:ext cx="8356600" cy="4894262"/>
          </a:xfrm>
          <a:prstGeom prst="rect">
            <a:avLst/>
          </a:prstGeom>
        </p:spPr>
        <p:txBody>
          <a:bodyPr/>
          <a:lstStyle>
            <a:lvl1pPr marL="314325" indent="-314325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</a:defRPr>
            </a:lvl2pPr>
            <a:lvl3pPr marL="1209675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3pPr>
            <a:lvl4pPr marL="165735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4pPr>
            <a:lvl5pPr marL="20955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5pPr>
            <a:lvl6pPr marL="25527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6pPr>
            <a:lvl7pPr marL="30099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7pPr>
            <a:lvl8pPr marL="34671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8pPr>
            <a:lvl9pPr marL="3924300" indent="-276225" algn="l">
              <a:spcBef>
                <a:spcPts val="0"/>
              </a:spcBef>
              <a:spcAft>
                <a:spcPts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/>
              <a:t>T</a:t>
            </a:r>
            <a:r>
              <a:rPr lang="en-GB" baseline="-25000"/>
              <a:t>2</a:t>
            </a:r>
            <a:r>
              <a:rPr lang="en-GB"/>
              <a:t> throughput ~ 40 g/day</a:t>
            </a:r>
            <a:endParaRPr/>
          </a:p>
          <a:p>
            <a:pPr>
              <a:defRPr/>
            </a:pPr>
            <a:r>
              <a:rPr lang="en-GB"/>
              <a:t>Operation 24/7, 60 days/run </a:t>
            </a:r>
            <a:endParaRPr/>
          </a:p>
          <a:p>
            <a:pPr>
              <a:defRPr/>
            </a:pPr>
            <a:r>
              <a:rPr lang="en-GB"/>
              <a:t>Necessary inventory &gt;15 g</a:t>
            </a:r>
            <a:endParaRPr/>
          </a:p>
        </p:txBody>
      </p:sp>
      <p:pic>
        <p:nvPicPr>
          <p:cNvPr id="24" name="Picture 2" descr="C:\SchlösserM\Documents\Talks\Eigene Vorträge\Junge Talente\Graphik\isotopologues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498508" y="2092193"/>
            <a:ext cx="1533339" cy="12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feld 24"/>
          <p:cNvSpPr txBox="1"/>
          <p:nvPr/>
        </p:nvSpPr>
        <p:spPr bwMode="auto">
          <a:xfrm>
            <a:off x="4748558" y="2349867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>
                <a:latin typeface="Arial"/>
              </a:rPr>
              <a:t>Hydrogen </a:t>
            </a:r>
            <a:br>
              <a:rPr lang="de-DE" b="1">
                <a:latin typeface="Arial"/>
              </a:rPr>
            </a:br>
            <a:r>
              <a:rPr lang="de-DE" b="1">
                <a:latin typeface="Arial"/>
              </a:rPr>
              <a:t>isotopologues</a:t>
            </a:r>
            <a:endParaRPr lang="de-DE" b="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92000" y="804146"/>
            <a:ext cx="7560000" cy="3944678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27.11.23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696EC4-B4CF-4701-AD06-A8439D6D8E12}" type="slidenum">
              <a:rPr lang="en-US"/>
              <a:t>9</a:t>
            </a:fld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rcRect l="0" t="19601" r="0" b="3316"/>
          <a:stretch/>
        </p:blipFill>
        <p:spPr bwMode="auto">
          <a:xfrm>
            <a:off x="792000" y="1577340"/>
            <a:ext cx="7560000" cy="304067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7334451" y="4356409"/>
            <a:ext cx="1657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/>
              <a:t>Artwork L. Köllenberger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65178" y="1223237"/>
            <a:ext cx="897045" cy="63001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Working principle of KATRIN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0</Words>
  <Application>ONLYOFFICE/7.4.1.36</Application>
  <DocSecurity>0</DocSecurity>
  <PresentationFormat>Benutzerdefiniert</PresentationFormat>
  <Paragraphs>0</Paragraphs>
  <Slides>42</Slides>
  <Notes>42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Franzi</dc:creator>
  <cp:keywords/>
  <dc:description/>
  <dc:identifier/>
  <dc:language/>
  <cp:lastModifiedBy>Anonimo</cp:lastModifiedBy>
  <cp:revision>178</cp:revision>
  <dcterms:created xsi:type="dcterms:W3CDTF">2017-12-07T14:50:50Z</dcterms:created>
  <dcterms:modified xsi:type="dcterms:W3CDTF">2023-11-28T09:01:10Z</dcterms:modified>
  <cp:category/>
  <cp:contentStatus/>
  <cp:version/>
</cp:coreProperties>
</file>