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01" r:id="rId2"/>
  </p:sldMasterIdLst>
  <p:notesMasterIdLst>
    <p:notesMasterId r:id="rId18"/>
  </p:notesMasterIdLst>
  <p:handoutMasterIdLst>
    <p:handoutMasterId r:id="rId19"/>
  </p:handoutMasterIdLst>
  <p:sldIdLst>
    <p:sldId id="438" r:id="rId3"/>
    <p:sldId id="1190" r:id="rId4"/>
    <p:sldId id="6061" r:id="rId5"/>
    <p:sldId id="325" r:id="rId6"/>
    <p:sldId id="6037" r:id="rId7"/>
    <p:sldId id="6058" r:id="rId8"/>
    <p:sldId id="6055" r:id="rId9"/>
    <p:sldId id="6062" r:id="rId10"/>
    <p:sldId id="6053" r:id="rId11"/>
    <p:sldId id="6057" r:id="rId12"/>
    <p:sldId id="6056" r:id="rId13"/>
    <p:sldId id="6047" r:id="rId14"/>
    <p:sldId id="883" r:id="rId15"/>
    <p:sldId id="1177" r:id="rId16"/>
    <p:sldId id="89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M Thi Nhu An" initials="PTNA" lastIdx="32" clrIdx="0">
    <p:extLst>
      <p:ext uri="{19B8F6BF-5375-455C-9EA6-DF929625EA0E}">
        <p15:presenceInfo xmlns:p15="http://schemas.microsoft.com/office/powerpoint/2012/main" userId="PHAM Thi Nhu An" providerId="None"/>
      </p:ext>
    </p:extLst>
  </p:cmAuthor>
  <p:cmAuthor id="2" name="Laurence.winter@cnrs-dir.fr" initials="L" lastIdx="80" clrIdx="1">
    <p:extLst>
      <p:ext uri="{19B8F6BF-5375-455C-9EA6-DF929625EA0E}">
        <p15:presenceInfo xmlns:p15="http://schemas.microsoft.com/office/powerpoint/2012/main" userId="Laurence.winter@cnrs-dir.fr" providerId="None"/>
      </p:ext>
    </p:extLst>
  </p:cmAuthor>
  <p:cmAuthor id="3" name="Christophe Steffan" initials="CS" lastIdx="7" clrIdx="2">
    <p:extLst>
      <p:ext uri="{19B8F6BF-5375-455C-9EA6-DF929625EA0E}">
        <p15:presenceInfo xmlns:p15="http://schemas.microsoft.com/office/powerpoint/2012/main" userId="cc03bb8f05f275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945"/>
    <a:srgbClr val="005493"/>
    <a:srgbClr val="FFEB6E"/>
    <a:srgbClr val="FFFFFF"/>
    <a:srgbClr val="000A46"/>
    <a:srgbClr val="0D0346"/>
    <a:srgbClr val="9AE2FF"/>
    <a:srgbClr val="F27AFF"/>
    <a:srgbClr val="FFBC75"/>
    <a:srgbClr val="75A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2" autoAdjust="0"/>
    <p:restoredTop sz="86411" autoAdjust="0"/>
  </p:normalViewPr>
  <p:slideViewPr>
    <p:cSldViewPr showGuides="1">
      <p:cViewPr varScale="1">
        <p:scale>
          <a:sx n="100" d="100"/>
          <a:sy n="100" d="100"/>
        </p:scale>
        <p:origin x="70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872" y="192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54C99D9-0709-6434-9CB2-839695AAA6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EF67AB-83BE-8016-014F-5A122AECCA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6856D-A6F5-864E-B894-C06B40E71D62}" type="datetimeFigureOut">
              <a:rPr lang="fr-FR" smtClean="0">
                <a:latin typeface="Arial" panose="020B0604020202020204" pitchFamily="34" charset="0"/>
              </a:rPr>
              <a:t>21/09/2025</a:t>
            </a:fld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4ADAF7-B849-6E1C-CA9D-D014F797F6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5A8F63-A908-0427-CBAF-2A15BEB6E1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8ABFA-369F-FA4C-B2A9-51EFFFE0DC69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518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A7DFC18-3D3E-A041-A3F3-D294B7D0CEC9}" type="datetimeFigureOut">
              <a:rPr lang="fr-FR" smtClean="0"/>
              <a:pPr/>
              <a:t>21/09/2025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60B45D8-6FF4-8A4C-9937-2BAD7338C10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1094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183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1FE33-0FA5-C244-9DDC-96DC5CD9DCD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865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864A8-E5E8-4C6C-89E7-BC8C8B4867B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62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422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46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1167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554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9381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899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0959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812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uverture trame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B5BFF64-8579-44B8-8E60-2E09906F3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135" y="-21183"/>
            <a:ext cx="12240853" cy="6897015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41" r="-1016"/>
          <a:stretch/>
        </p:blipFill>
        <p:spPr>
          <a:xfrm>
            <a:off x="30135" y="-21183"/>
            <a:ext cx="4871589" cy="68585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34B118D-2FAA-524A-6BA3-69F972AE27A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56FBDA-B443-D8CB-0127-2A4014940A61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21/09/2025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89A15148-CA74-259E-BACB-524A926D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512682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DD1968-A784-B472-059C-5ACAAEDB09D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7210" y="327695"/>
            <a:ext cx="1125421" cy="110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39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77695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3B9AF7-8B4B-A316-5524-5B1950346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5366603" cy="24508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1128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2" y="-4468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920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0197" y="476250"/>
            <a:ext cx="535551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3B9AF7-8B4B-A316-5524-5B1950346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1289" y="1746296"/>
            <a:ext cx="5355511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0197" y="3717040"/>
            <a:ext cx="5355511" cy="25313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5992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6660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11284B"/>
                </a:solidFill>
                <a:latin typeface="Arial" panose="020B0604020202020204" pitchFamily="34" charset="0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CD51C-FC81-F340-8245-EEE1BBB1F72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65CA1DBB-A8B1-5E5C-B650-A8BDB4975F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7859A047-36DB-A826-109A-1597E2492B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880000"/>
            <a:ext cx="5366603" cy="32878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4C49267D-13DD-51A2-701E-D4ABC69163E7}"/>
              </a:ext>
            </a:extLst>
          </p:cNvPr>
          <p:cNvSpPr txBox="1">
            <a:spLocks/>
          </p:cNvSpPr>
          <p:nvPr userDrawn="1"/>
        </p:nvSpPr>
        <p:spPr>
          <a:xfrm>
            <a:off x="11552194" y="6507510"/>
            <a:ext cx="432060" cy="899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fld id="{5A4A322A-766F-E640-B821-9AE8FB32EE1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09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213622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11284B"/>
                </a:solidFill>
                <a:latin typeface="Arial" panose="020B0604020202020204" pitchFamily="34" charset="0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901CE5-4B7E-FB21-F9F6-539DE5DD7034}"/>
              </a:ext>
            </a:extLst>
          </p:cNvPr>
          <p:cNvSpPr/>
          <p:nvPr userDrawn="1"/>
        </p:nvSpPr>
        <p:spPr>
          <a:xfrm>
            <a:off x="8975725" y="0"/>
            <a:ext cx="3216275" cy="6870716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3" name="Espace réservé du texte 22">
            <a:extLst>
              <a:ext uri="{FF2B5EF4-FFF2-40B4-BE49-F238E27FC236}">
                <a16:creationId xmlns:a16="http://schemas.microsoft.com/office/drawing/2014/main" id="{CD23C1B5-12BA-77A4-2894-839BA495D5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6542" y="1348114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4" name="Espace réservé du texte 4">
            <a:extLst>
              <a:ext uri="{FF2B5EF4-FFF2-40B4-BE49-F238E27FC236}">
                <a16:creationId xmlns:a16="http://schemas.microsoft.com/office/drawing/2014/main" id="{56EE022F-7B46-D28C-F0E2-E20586B03A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6543" y="2093149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5" name="Espace réservé du texte 22">
            <a:extLst>
              <a:ext uri="{FF2B5EF4-FFF2-40B4-BE49-F238E27FC236}">
                <a16:creationId xmlns:a16="http://schemas.microsoft.com/office/drawing/2014/main" id="{B6F22FC3-82C5-7721-8B13-FB51E9F31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86542" y="310174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6" name="Espace réservé du texte 4">
            <a:extLst>
              <a:ext uri="{FF2B5EF4-FFF2-40B4-BE49-F238E27FC236}">
                <a16:creationId xmlns:a16="http://schemas.microsoft.com/office/drawing/2014/main" id="{F6C38953-8660-7EF7-C0F4-A2EAFA3B3C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86543" y="384677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7" name="Espace réservé du texte 22">
            <a:extLst>
              <a:ext uri="{FF2B5EF4-FFF2-40B4-BE49-F238E27FC236}">
                <a16:creationId xmlns:a16="http://schemas.microsoft.com/office/drawing/2014/main" id="{41D1E597-9B97-352C-7631-F4241F6EA8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86542" y="48551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8" name="Espace réservé du texte 4">
            <a:extLst>
              <a:ext uri="{FF2B5EF4-FFF2-40B4-BE49-F238E27FC236}">
                <a16:creationId xmlns:a16="http://schemas.microsoft.com/office/drawing/2014/main" id="{6C0CDED2-172D-9BFA-768D-951A32368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86543" y="560021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2A3BBBA-BE0C-4144-EE3E-6508402B9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696B6B3D-3C2C-7E46-393C-E713ADFE76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3" name="Espace réservé du texte 15">
            <a:extLst>
              <a:ext uri="{FF2B5EF4-FFF2-40B4-BE49-F238E27FC236}">
                <a16:creationId xmlns:a16="http://schemas.microsoft.com/office/drawing/2014/main" id="{DDD54A2B-2650-D070-4575-3801BBC2ED9D}"/>
              </a:ext>
            </a:extLst>
          </p:cNvPr>
          <p:cNvSpPr txBox="1">
            <a:spLocks/>
          </p:cNvSpPr>
          <p:nvPr userDrawn="1"/>
        </p:nvSpPr>
        <p:spPr>
          <a:xfrm>
            <a:off x="11552194" y="6507510"/>
            <a:ext cx="432060" cy="899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fld id="{5A4A322A-766F-E640-B821-9AE8FB32EE1A}" type="slidenum">
              <a:rPr lang="fr-FR" sz="1000" b="0" i="0" smtClean="0"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FR" sz="10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14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85F28F63-4410-51B3-C874-613F837C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75724" y="0"/>
            <a:ext cx="321627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208935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F2418C-1DFC-48A6-A831-8BCFB6B37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E76EA93-6823-45AC-47F3-73CE494C25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0409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85F28F63-4410-51B3-C874-613F837C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321627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7660" y="476250"/>
            <a:ext cx="8208935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F2418C-1DFC-48A6-A831-8BCFB6B37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8752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E76EA93-6823-45AC-47F3-73CE494C25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8752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2455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C20F23C-BF47-14DB-BDE9-56E947A87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7E47BF2-8D80-A4B8-E233-5F98653FAA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11222058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57778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50BDB343-0DEB-CAD3-FA7E-0C1FEB1EC5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4655" y="2542044"/>
            <a:ext cx="11235377" cy="1033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une introduction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F52F0032-4F3D-B893-5B5A-CB5DB0B9FC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57D0E84-04ED-EDDA-B42A-506F13DA04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202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003C71A5-6321-FE30-29A6-4B185406FF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6040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1B760DAB-596C-3421-9734-598CEB6003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5839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0533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6660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99A6B2A-98EC-B4C2-A033-3F03A29074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B9265F8B-52C7-4329-E09E-76B2CDFE25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057824"/>
            <a:ext cx="5366603" cy="31100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2C120197-7AD2-7928-9B95-A5FDF732561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096000" y="0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4986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12">
            <a:extLst>
              <a:ext uri="{FF2B5EF4-FFF2-40B4-BE49-F238E27FC236}">
                <a16:creationId xmlns:a16="http://schemas.microsoft.com/office/drawing/2014/main" id="{D4DB3A8D-AF9F-D37B-EB57-776508367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434400"/>
            <a:ext cx="3045600" cy="34352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06BDF21-987A-789E-F451-D0B27F4FEB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476250"/>
            <a:ext cx="2371332" cy="146617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27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374458A-5EDF-D9FE-DC57-24E1D8721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8" y="2113974"/>
            <a:ext cx="2371332" cy="552331"/>
          </a:xfrm>
          <a:prstGeom prst="rect">
            <a:avLst/>
          </a:prstGeom>
        </p:spPr>
        <p:txBody>
          <a:bodyPr wrap="square" lIns="0" tIns="0" rIns="180000" bIns="0">
            <a:spAutoFit/>
          </a:bodyPr>
          <a:lstStyle>
            <a:lvl1pPr marL="0" indent="0">
              <a:lnSpc>
                <a:spcPts val="2180"/>
              </a:lnSpc>
              <a:spcBef>
                <a:spcPts val="0"/>
              </a:spcBef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96C368-0E35-6FBB-9516-85E5A57336A6}"/>
              </a:ext>
            </a:extLst>
          </p:cNvPr>
          <p:cNvSpPr/>
          <p:nvPr userDrawn="1"/>
        </p:nvSpPr>
        <p:spPr>
          <a:xfrm>
            <a:off x="3045600" y="0"/>
            <a:ext cx="3050400" cy="3434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BE18D2-2393-B057-A4C5-3F0E13322F57}"/>
              </a:ext>
            </a:extLst>
          </p:cNvPr>
          <p:cNvSpPr/>
          <p:nvPr userDrawn="1"/>
        </p:nvSpPr>
        <p:spPr>
          <a:xfrm>
            <a:off x="3045600" y="3434400"/>
            <a:ext cx="3050400" cy="3434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E8A47-80BF-9679-867D-412CF1D7D3B5}"/>
              </a:ext>
            </a:extLst>
          </p:cNvPr>
          <p:cNvSpPr/>
          <p:nvPr userDrawn="1"/>
        </p:nvSpPr>
        <p:spPr>
          <a:xfrm>
            <a:off x="6093151" y="0"/>
            <a:ext cx="3045600" cy="34343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45DE2-FF07-4C59-C4DB-E8FCE2D9F017}"/>
              </a:ext>
            </a:extLst>
          </p:cNvPr>
          <p:cNvSpPr/>
          <p:nvPr userDrawn="1"/>
        </p:nvSpPr>
        <p:spPr>
          <a:xfrm>
            <a:off x="9140400" y="0"/>
            <a:ext cx="3051600" cy="3434399"/>
          </a:xfrm>
          <a:prstGeom prst="rect">
            <a:avLst/>
          </a:prstGeom>
          <a:solidFill>
            <a:srgbClr val="9AE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C95A2-3C69-EF8A-709A-F66C2882693C}"/>
              </a:ext>
            </a:extLst>
          </p:cNvPr>
          <p:cNvSpPr/>
          <p:nvPr userDrawn="1"/>
        </p:nvSpPr>
        <p:spPr>
          <a:xfrm>
            <a:off x="6095999" y="3434400"/>
            <a:ext cx="3045600" cy="34343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EF1339-542B-0DEA-79A9-4428C7F5177B}"/>
              </a:ext>
            </a:extLst>
          </p:cNvPr>
          <p:cNvSpPr/>
          <p:nvPr userDrawn="1"/>
        </p:nvSpPr>
        <p:spPr>
          <a:xfrm>
            <a:off x="9140399" y="3434400"/>
            <a:ext cx="3053249" cy="3434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22">
            <a:extLst>
              <a:ext uri="{FF2B5EF4-FFF2-40B4-BE49-F238E27FC236}">
                <a16:creationId xmlns:a16="http://schemas.microsoft.com/office/drawing/2014/main" id="{A28DBE51-622E-1EE0-C88E-CE298ACC9D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7712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F8A14686-C4AE-73B2-7F06-3BAE90D9F7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736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2" name="Espace réservé du texte 22">
            <a:extLst>
              <a:ext uri="{FF2B5EF4-FFF2-40B4-BE49-F238E27FC236}">
                <a16:creationId xmlns:a16="http://schemas.microsoft.com/office/drawing/2014/main" id="{3F87CCA3-C092-1A7A-E99E-63EEA8A527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86361" y="136762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AE45ECA0-7B70-09FF-B7E0-9A4613A16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87712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3DFC5584-F640-FC4C-C9F7-525FCF97B8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03736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7" name="Espace réservé du texte 22">
            <a:extLst>
              <a:ext uri="{FF2B5EF4-FFF2-40B4-BE49-F238E27FC236}">
                <a16:creationId xmlns:a16="http://schemas.microsoft.com/office/drawing/2014/main" id="{CA2C83E9-8498-E109-7068-77B930B107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86361" y="484234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2B2D680A-F5D8-D01C-0990-307EBBFDAC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22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690B32D1-99A9-E6E9-8A78-F557D9F659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21471" y="2106604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99E431F5-D61F-9FF2-BC4A-A586B3870A7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670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A830FEC1-A691-9E4D-5CAC-5AC19CF69C6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722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124C42DF-9D8B-D2B8-C078-39196DD417D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21471" y="5530205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3BE44685-AC52-5DE2-37A9-EA7BD685585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670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4204267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uverture trame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859" y="1"/>
            <a:ext cx="5616576" cy="6885480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34B118D-2FAA-524A-6BA3-69F972AE27A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56FBDA-B443-D8CB-0127-2A4014940A61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21/09/2025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F240CB38-B869-1D6D-8F1B-77C1FBBC8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512682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4" name="Graphique 2">
            <a:extLst>
              <a:ext uri="{FF2B5EF4-FFF2-40B4-BE49-F238E27FC236}">
                <a16:creationId xmlns:a16="http://schemas.microsoft.com/office/drawing/2014/main" id="{29B2A740-BCD7-E328-EB34-FCB4242AFE4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3550" b="3550"/>
          <a:stretch/>
        </p:blipFill>
        <p:spPr>
          <a:xfrm>
            <a:off x="205456" y="245252"/>
            <a:ext cx="4021836" cy="14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06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D50E3E-72C2-82D7-6B9C-A6EC2CB3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196E65-B9FA-51F8-DA41-681BFA99F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2B7036-1BC1-8C95-8941-89CDBF12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02FF-C0F0-1344-B1CF-5A2E955EBA7C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7CB753-7450-94AE-559B-2CA824EF3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A65D68-D81F-81B3-B36D-D2A05300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684D-61AD-734A-9A3E-2C92CCBF74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258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2696"/>
          </a:xfrm>
        </p:spPr>
        <p:txBody>
          <a:bodyPr/>
          <a:lstStyle/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xfrm>
            <a:off x="2351584" y="6525384"/>
            <a:ext cx="7200416" cy="360000"/>
          </a:xfrm>
          <a:ln/>
        </p:spPr>
        <p:txBody>
          <a:bodyPr/>
          <a:lstStyle>
            <a:lvl1pPr>
              <a:defRPr sz="1600"/>
            </a:lvl1pPr>
          </a:lstStyle>
          <a:p>
            <a:r>
              <a:rPr lang="fr-FR" dirty="0"/>
              <a:t>Institut National de Physique Nucléaire et de Physique des Particules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11088555" y="6516000"/>
            <a:ext cx="960000" cy="360000"/>
          </a:xfrm>
        </p:spPr>
        <p:txBody>
          <a:bodyPr/>
          <a:lstStyle>
            <a:lvl1pPr>
              <a:defRPr/>
            </a:lvl1pPr>
          </a:lstStyle>
          <a:p>
            <a:fld id="{D384CA22-6367-EA44-B647-20E2FBBA2D0E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3169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497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4CE6195-A31B-255A-E751-5ECC80350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24FACE4-7A27-9A61-9464-A8FD518603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53E3C3C-2C8D-A620-1029-CB83D2F2E407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21/09/2025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4FB1C52D-0501-A67C-7103-DF4FF4C6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512682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6" name="Graphique 2">
            <a:extLst>
              <a:ext uri="{FF2B5EF4-FFF2-40B4-BE49-F238E27FC236}">
                <a16:creationId xmlns:a16="http://schemas.microsoft.com/office/drawing/2014/main" id="{4E8F2876-8BB7-E603-67B5-65D37A5ADE8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550" b="3550"/>
          <a:stretch/>
        </p:blipFill>
        <p:spPr>
          <a:xfrm>
            <a:off x="205456" y="245252"/>
            <a:ext cx="4021836" cy="14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52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violette, Lilas, capture d’écran, bleu&#10;&#10;Description générée automatiquement">
            <a:extLst>
              <a:ext uri="{FF2B5EF4-FFF2-40B4-BE49-F238E27FC236}">
                <a16:creationId xmlns:a16="http://schemas.microsoft.com/office/drawing/2014/main" id="{A20B5E05-96BC-6F23-E4E7-B5BCC045C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24FACE4-7A27-9A61-9464-A8FD518603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53E3C3C-2C8D-A620-1029-CB83D2F2E407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21/09/2025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3726589-2426-0836-2EBE-B00BD5D8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512682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74721134-DE1C-23A6-7F71-F7A7C62EC7F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550" b="3550"/>
          <a:stretch/>
        </p:blipFill>
        <p:spPr>
          <a:xfrm>
            <a:off x="205456" y="245252"/>
            <a:ext cx="4021836" cy="14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58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C7FDE55-9F08-2379-3AF1-68851AAFB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5650" y="223610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F9B1C5-83B3-F822-0594-EA9E32D2B8D7}"/>
              </a:ext>
            </a:extLst>
          </p:cNvPr>
          <p:cNvSpPr txBox="1"/>
          <p:nvPr userDrawn="1"/>
        </p:nvSpPr>
        <p:spPr>
          <a:xfrm>
            <a:off x="2351480" y="1124680"/>
            <a:ext cx="63927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5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26068AC-FDED-C9AD-0727-2B7AF1D40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67760" y="2236105"/>
            <a:ext cx="7344815" cy="3600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89B42863-04B1-DACF-7175-514979A237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5650" y="287919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07FD6445-A12E-9527-7641-3881AB56C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7760" y="2880247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951B379-B3CF-F053-1D73-D2CDACFD47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5650" y="352228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0F10A617-A8B7-1F89-4AEA-6893D28149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7760" y="3524387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4676FFA6-7ADA-8A34-E514-3AE4DF7BCE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5650" y="416537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40295F2-3CBA-0088-CBC2-AC1E75852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60" y="4168529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CCC81A8D-F0EF-02FC-AE12-A08F511A7C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5650" y="4808465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05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109EFE1D-BACF-65DD-CA28-B0250B6B1A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760" y="4812670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A3F951C9-63EF-2171-E01F-398F369715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5650" y="5456811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06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A3B00144-1958-E96E-40C2-1CCEB3C847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7760" y="5456812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2E62565-8B6B-8868-5365-CC7774CE1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2630" y="211095"/>
            <a:ext cx="1253645" cy="139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03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794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1">
            <a:extLst>
              <a:ext uri="{FF2B5EF4-FFF2-40B4-BE49-F238E27FC236}">
                <a16:creationId xmlns:a16="http://schemas.microsoft.com/office/drawing/2014/main" id="{E03CC443-1394-67C5-FE32-00B318A16D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510" y="2780482"/>
            <a:ext cx="1043940" cy="122417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4" name="Espace réservé du texte 22">
            <a:extLst>
              <a:ext uri="{FF2B5EF4-FFF2-40B4-BE49-F238E27FC236}">
                <a16:creationId xmlns:a16="http://schemas.microsoft.com/office/drawing/2014/main" id="{C5E598FE-37BF-4925-B111-45C0F7C55D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694" y="2900648"/>
            <a:ext cx="9217076" cy="123110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4760"/>
              </a:lnSpc>
              <a:spcBef>
                <a:spcPts val="0"/>
              </a:spcBef>
              <a:buNone/>
              <a:defRPr sz="50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1477373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, Bleu électrique, motif&#10;&#10;Description générée automatiquement">
            <a:extLst>
              <a:ext uri="{FF2B5EF4-FFF2-40B4-BE49-F238E27FC236}">
                <a16:creationId xmlns:a16="http://schemas.microsoft.com/office/drawing/2014/main" id="{840841E3-C814-945E-E1FB-783383D49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F7BC87E0-4B3D-782B-DF05-A52755D799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696" y="2914214"/>
            <a:ext cx="8208934" cy="112851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4360"/>
              </a:lnSpc>
              <a:spcBef>
                <a:spcPts val="0"/>
              </a:spcBef>
              <a:buNone/>
              <a:tabLst>
                <a:tab pos="827088" algn="l"/>
              </a:tabLst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SOUS-PARTIE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0D55B1B2-96D7-9E2A-BDC7-315A087FBD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23695" y="2204830"/>
            <a:ext cx="8208934" cy="32476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266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521073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, Bleu électrique, motif&#10;&#10;Description générée automatiquement">
            <a:extLst>
              <a:ext uri="{FF2B5EF4-FFF2-40B4-BE49-F238E27FC236}">
                <a16:creationId xmlns:a16="http://schemas.microsoft.com/office/drawing/2014/main" id="{840841E3-C814-945E-E1FB-783383D49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F7BC87E0-4B3D-782B-DF05-A52755D799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5500" y="2914214"/>
            <a:ext cx="8234973" cy="112851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lnSpc>
                <a:spcPts val="4360"/>
              </a:lnSpc>
              <a:spcBef>
                <a:spcPts val="0"/>
              </a:spcBef>
              <a:buNone/>
              <a:tabLst>
                <a:tab pos="827088" algn="l"/>
              </a:tabLst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SOUS-PARTIE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0D55B1B2-96D7-9E2A-BDC7-315A087FBD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95500" y="2204830"/>
            <a:ext cx="8234973" cy="32476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lnSpc>
                <a:spcPts val="266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604236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27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8" r:id="rId2"/>
    <p:sldLayoutId id="2147483684" r:id="rId3"/>
    <p:sldLayoutId id="2147483699" r:id="rId4"/>
    <p:sldLayoutId id="2147483693" r:id="rId5"/>
    <p:sldLayoutId id="2147483704" r:id="rId6"/>
    <p:sldLayoutId id="2147483705" r:id="rId7"/>
    <p:sldLayoutId id="2147483706" r:id="rId8"/>
    <p:sldLayoutId id="2147483707" r:id="rId9"/>
    <p:sldLayoutId id="2147483653" r:id="rId10"/>
    <p:sldLayoutId id="2147483696" r:id="rId11"/>
    <p:sldLayoutId id="2147483665" r:id="rId12"/>
    <p:sldLayoutId id="2147483654" r:id="rId13"/>
    <p:sldLayoutId id="2147483661" r:id="rId14"/>
    <p:sldLayoutId id="2147483695" r:id="rId15"/>
    <p:sldLayoutId id="2147483676" r:id="rId16"/>
    <p:sldLayoutId id="2147483659" r:id="rId17"/>
    <p:sldLayoutId id="2147483666" r:id="rId18"/>
    <p:sldLayoutId id="2147483697" r:id="rId19"/>
    <p:sldLayoutId id="2147483708" r:id="rId20"/>
    <p:sldLayoutId id="2147483719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61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3AD421AA-D93E-002C-4BD2-39F910C8809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-672940" y="2276840"/>
            <a:ext cx="5623377" cy="115216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fr-FR" sz="9600" dirty="0">
                <a:solidFill>
                  <a:srgbClr val="C00000"/>
                </a:solidFill>
                <a:latin typeface="Satoshi" pitchFamily="2" charset="77"/>
              </a:rPr>
              <a:t>Marcella Grasso</a:t>
            </a:r>
          </a:p>
          <a:p>
            <a:pPr algn="ctr"/>
            <a:endParaRPr lang="fr-FR" sz="9600" dirty="0">
              <a:solidFill>
                <a:srgbClr val="C00000"/>
              </a:solidFill>
              <a:latin typeface="Satoshi" pitchFamily="2" charset="77"/>
            </a:endParaRPr>
          </a:p>
          <a:p>
            <a:pPr algn="ctr"/>
            <a:r>
              <a:rPr lang="en-US" sz="9600" dirty="0">
                <a:solidFill>
                  <a:srgbClr val="C00000"/>
                </a:solidFill>
                <a:latin typeface="Satoshi" pitchFamily="2" charset="77"/>
              </a:rPr>
              <a:t>Scientific Director </a:t>
            </a:r>
          </a:p>
          <a:p>
            <a:pPr algn="ctr"/>
            <a:r>
              <a:rPr lang="en-US" sz="9600" dirty="0">
                <a:solidFill>
                  <a:srgbClr val="C00000"/>
                </a:solidFill>
                <a:latin typeface="Satoshi" pitchFamily="2" charset="77"/>
              </a:rPr>
              <a:t>Nuclear and Hadronic Physics</a:t>
            </a:r>
          </a:p>
          <a:p>
            <a:pPr algn="ctr"/>
            <a:endParaRPr lang="fr-FR" sz="8000" dirty="0">
              <a:latin typeface="Satoshi" pitchFamily="2" charset="77"/>
            </a:endParaRPr>
          </a:p>
          <a:p>
            <a:pPr algn="ctr"/>
            <a:r>
              <a:rPr lang="fr-FR" sz="9600" dirty="0">
                <a:latin typeface="Satoshi Light" pitchFamily="2" charset="77"/>
              </a:rPr>
              <a:t>CNRS  Nucléaire &amp; Particules</a:t>
            </a:r>
          </a:p>
          <a:p>
            <a:pPr algn="ctr"/>
            <a:r>
              <a:rPr lang="fr-FR" sz="9600" dirty="0">
                <a:latin typeface="Satoshi Light" pitchFamily="2" charset="77"/>
              </a:rPr>
              <a:t>IN2P3</a:t>
            </a:r>
          </a:p>
          <a:p>
            <a:pPr algn="ctr"/>
            <a:r>
              <a:rPr lang="fr-FR" sz="9600" dirty="0">
                <a:latin typeface="Satoshi Light" pitchFamily="2" charset="77"/>
              </a:rPr>
              <a:t>France</a:t>
            </a:r>
          </a:p>
          <a:p>
            <a:endParaRPr lang="fr-FR" b="0" dirty="0">
              <a:latin typeface="Satoshi Light" pitchFamily="2" charset="77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9C754E7-68CF-B8A6-C71E-423C5EBBD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50" y="5877340"/>
            <a:ext cx="7772400" cy="43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17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98D7783E-F004-94F3-B575-D1A97D81CBD0}"/>
              </a:ext>
            </a:extLst>
          </p:cNvPr>
          <p:cNvSpPr txBox="1"/>
          <p:nvPr/>
        </p:nvSpPr>
        <p:spPr>
          <a:xfrm>
            <a:off x="767260" y="3183365"/>
            <a:ext cx="1180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Nuclear</a:t>
            </a:r>
            <a:r>
              <a:rPr lang="fr-FR" sz="2400" b="1" dirty="0"/>
              <a:t> and </a:t>
            </a:r>
            <a:r>
              <a:rPr lang="fr-FR" sz="2400" b="1" dirty="0" err="1"/>
              <a:t>Hadronic</a:t>
            </a:r>
            <a:r>
              <a:rPr lang="fr-FR" sz="2400" b="1" dirty="0"/>
              <a:t> </a:t>
            </a:r>
            <a:r>
              <a:rPr lang="fr-FR" sz="2400" b="1" dirty="0" err="1"/>
              <a:t>Physics</a:t>
            </a:r>
            <a:r>
              <a:rPr lang="fr-FR" sz="2400" b="1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D70B18-A2FF-42CC-8D1D-54A0D3E4B734}"/>
              </a:ext>
            </a:extLst>
          </p:cNvPr>
          <p:cNvSpPr/>
          <p:nvPr/>
        </p:nvSpPr>
        <p:spPr>
          <a:xfrm>
            <a:off x="9552480" y="6093370"/>
            <a:ext cx="2088290" cy="7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096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647338F-35C8-4BF5-04AA-FBF066BA1123}"/>
              </a:ext>
            </a:extLst>
          </p:cNvPr>
          <p:cNvSpPr txBox="1">
            <a:spLocks/>
          </p:cNvSpPr>
          <p:nvPr/>
        </p:nvSpPr>
        <p:spPr>
          <a:xfrm>
            <a:off x="911280" y="1196690"/>
            <a:ext cx="6552910" cy="1885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b="1" dirty="0"/>
              <a:t>IN2P3 scientists strongly contribute to </a:t>
            </a:r>
            <a:r>
              <a:rPr lang="en-US" sz="2400" b="1" dirty="0" err="1"/>
              <a:t>NuPECC</a:t>
            </a:r>
            <a:r>
              <a:rPr lang="en-US" sz="2400" b="1" dirty="0"/>
              <a:t> and have strongly contributed to its recent Long Range Plan</a:t>
            </a:r>
            <a:endParaRPr lang="en-US" sz="1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37B5E80-11CE-73E5-6F36-0160512BC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310" y="647732"/>
            <a:ext cx="2360155" cy="279492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BEE8359-B7B6-3E50-49D3-B71D62906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987" y="3861060"/>
            <a:ext cx="7772400" cy="22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88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4DEDE2C-12E9-CF54-DE66-6612A8D2D174}"/>
              </a:ext>
            </a:extLst>
          </p:cNvPr>
          <p:cNvSpPr/>
          <p:nvPr/>
        </p:nvSpPr>
        <p:spPr>
          <a:xfrm>
            <a:off x="498995" y="1019989"/>
            <a:ext cx="10821383" cy="2889705"/>
          </a:xfrm>
          <a:prstGeom prst="roundRect">
            <a:avLst/>
          </a:prstGeom>
          <a:solidFill>
            <a:srgbClr val="011945"/>
          </a:solidFill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EE778F9-986E-297B-09E5-E485706EE59D}"/>
              </a:ext>
            </a:extLst>
          </p:cNvPr>
          <p:cNvSpPr txBox="1"/>
          <p:nvPr/>
        </p:nvSpPr>
        <p:spPr>
          <a:xfrm>
            <a:off x="1333613" y="2383732"/>
            <a:ext cx="9875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scientists (including 30 theorists) </a:t>
            </a:r>
          </a:p>
          <a:p>
            <a:pPr marL="285750" indent="-285750">
              <a:buClr>
                <a:schemeClr val="accent3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PhD, 60 post-doc</a:t>
            </a:r>
          </a:p>
          <a:p>
            <a:pPr>
              <a:buClr>
                <a:schemeClr val="tx1"/>
              </a:buClr>
            </a:pP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change : Double beta decay in the nuclear physics portfolio: 12 experimentalists and a few theorists (for the calculation of nuclear matrix elements)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B6A6688-038F-111E-0A57-C370D9339895}"/>
              </a:ext>
            </a:extLst>
          </p:cNvPr>
          <p:cNvSpPr/>
          <p:nvPr/>
        </p:nvSpPr>
        <p:spPr>
          <a:xfrm>
            <a:off x="516277" y="4281296"/>
            <a:ext cx="10821383" cy="1895908"/>
          </a:xfrm>
          <a:prstGeom prst="roundRect">
            <a:avLst/>
          </a:prstGeom>
          <a:solidFill>
            <a:srgbClr val="011945"/>
          </a:solidFill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2EE766-B8DD-1BDC-9F92-859289048FD7}"/>
              </a:ext>
            </a:extLst>
          </p:cNvPr>
          <p:cNvSpPr txBox="1"/>
          <p:nvPr/>
        </p:nvSpPr>
        <p:spPr>
          <a:xfrm>
            <a:off x="1333613" y="5277686"/>
            <a:ext cx="605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physicists (including 15 theorists)</a:t>
            </a:r>
          </a:p>
          <a:p>
            <a:pPr marL="285750" indent="-285750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PhD, 10 post-doc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35676F-D728-C823-B3B0-6433387C22B0}"/>
              </a:ext>
            </a:extLst>
          </p:cNvPr>
          <p:cNvSpPr txBox="1"/>
          <p:nvPr/>
        </p:nvSpPr>
        <p:spPr>
          <a:xfrm>
            <a:off x="623240" y="1196690"/>
            <a:ext cx="10505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Nuclear physics  </a:t>
            </a:r>
          </a:p>
          <a:p>
            <a:r>
              <a:rPr lang="en-US" b="1" dirty="0">
                <a:solidFill>
                  <a:schemeClr val="bg1"/>
                </a:solidFill>
              </a:rPr>
              <a:t>GANIL is the French national large facility for nuclear physics (IR*). Activities also at ALTO in France and, abroad, at: ISOLDE, FAIR (NUSTAR), LNL, LNS, JYFL, RIKEN, FRIB, TRIUMF, ARGONNE, …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8BA186B-13AC-C7BA-850C-00EFB2E3DCDC}"/>
              </a:ext>
            </a:extLst>
          </p:cNvPr>
          <p:cNvSpPr txBox="1"/>
          <p:nvPr/>
        </p:nvSpPr>
        <p:spPr>
          <a:xfrm>
            <a:off x="854340" y="4509150"/>
            <a:ext cx="1027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Hadronic physics : </a:t>
            </a:r>
          </a:p>
          <a:p>
            <a:r>
              <a:rPr lang="en-US" b="1" dirty="0">
                <a:solidFill>
                  <a:schemeClr val="bg1"/>
                </a:solidFill>
              </a:rPr>
              <a:t>heavy ions and nucleon structure (CERN, Jefferson Lab, GSI, R&amp;D EIC)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8D7783E-F004-94F3-B575-D1A97D81CBD0}"/>
              </a:ext>
            </a:extLst>
          </p:cNvPr>
          <p:cNvSpPr txBox="1"/>
          <p:nvPr/>
        </p:nvSpPr>
        <p:spPr>
          <a:xfrm>
            <a:off x="623240" y="188550"/>
            <a:ext cx="10693492" cy="707886"/>
          </a:xfrm>
          <a:prstGeom prst="rect">
            <a:avLst/>
          </a:prstGeom>
          <a:solidFill>
            <a:srgbClr val="FBFDE4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General view of scientific communities in nuclear and hadronic physics at IN2P3 </a:t>
            </a:r>
          </a:p>
          <a:p>
            <a:pPr algn="ctr"/>
            <a:r>
              <a:rPr lang="en-US" sz="2000" b="1" dirty="0"/>
              <a:t>(plus engineers and technicians)</a:t>
            </a:r>
          </a:p>
        </p:txBody>
      </p:sp>
    </p:spTree>
    <p:extLst>
      <p:ext uri="{BB962C8B-B14F-4D97-AF65-F5344CB8AC3E}">
        <p14:creationId xmlns:p14="http://schemas.microsoft.com/office/powerpoint/2010/main" val="3868584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C67F147-E874-A241-B659-F73ECDC56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519" y="1565822"/>
            <a:ext cx="4730858" cy="43867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6F9F5C-0AC7-E941-974F-0AB73A7A6D8A}"/>
              </a:ext>
            </a:extLst>
          </p:cNvPr>
          <p:cNvSpPr/>
          <p:nvPr/>
        </p:nvSpPr>
        <p:spPr>
          <a:xfrm>
            <a:off x="3639519" y="1565823"/>
            <a:ext cx="2009998" cy="5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AFBAA7D-0F1C-7744-BE9A-A1C14EFA9F1D}"/>
              </a:ext>
            </a:extLst>
          </p:cNvPr>
          <p:cNvSpPr/>
          <p:nvPr/>
        </p:nvSpPr>
        <p:spPr>
          <a:xfrm>
            <a:off x="6037398" y="2571750"/>
            <a:ext cx="142391" cy="1285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8" name="Titre 1">
            <a:extLst>
              <a:ext uri="{FF2B5EF4-FFF2-40B4-BE49-F238E27FC236}">
                <a16:creationId xmlns:a16="http://schemas.microsoft.com/office/drawing/2014/main" id="{1D7E0636-6866-EC42-84E2-7B6A4636691E}"/>
              </a:ext>
            </a:extLst>
          </p:cNvPr>
          <p:cNvSpPr txBox="1">
            <a:spLocks/>
          </p:cNvSpPr>
          <p:nvPr/>
        </p:nvSpPr>
        <p:spPr>
          <a:xfrm>
            <a:off x="1524000" y="201607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fr-FR" b="1" dirty="0"/>
              <a:t>Physique nucléaire et applications associées dans les laboratoires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6A7613-3ED9-EB5F-F288-CC85499D2525}"/>
              </a:ext>
            </a:extLst>
          </p:cNvPr>
          <p:cNvSpPr/>
          <p:nvPr/>
        </p:nvSpPr>
        <p:spPr>
          <a:xfrm>
            <a:off x="5159897" y="4307764"/>
            <a:ext cx="503649" cy="385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46E7452-3BFB-7BEC-7281-9C1C912FA1D9}"/>
              </a:ext>
            </a:extLst>
          </p:cNvPr>
          <p:cNvSpPr txBox="1"/>
          <p:nvPr/>
        </p:nvSpPr>
        <p:spPr>
          <a:xfrm>
            <a:off x="5159896" y="429309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LP2I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569BA9CA-EDDC-1B1A-7209-75A5C908B9E9}"/>
              </a:ext>
            </a:extLst>
          </p:cNvPr>
          <p:cNvSpPr/>
          <p:nvPr/>
        </p:nvSpPr>
        <p:spPr>
          <a:xfrm>
            <a:off x="5641016" y="5125651"/>
            <a:ext cx="263496" cy="2306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945791C-019D-CC5B-5AD7-F79E33535F90}"/>
              </a:ext>
            </a:extLst>
          </p:cNvPr>
          <p:cNvSpPr txBox="1"/>
          <p:nvPr/>
        </p:nvSpPr>
        <p:spPr>
          <a:xfrm>
            <a:off x="415487" y="3155622"/>
            <a:ext cx="3472747" cy="1631216"/>
          </a:xfrm>
          <a:prstGeom prst="rect">
            <a:avLst/>
          </a:prstGeom>
          <a:solidFill>
            <a:srgbClr val="011945"/>
          </a:solidFill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rgbClr val="FFFF00"/>
              </a:solidFill>
            </a:endParaRPr>
          </a:p>
          <a:p>
            <a:r>
              <a:rPr lang="fr-FR" sz="2000" b="1" dirty="0" err="1">
                <a:solidFill>
                  <a:srgbClr val="FFFF00"/>
                </a:solidFill>
              </a:rPr>
              <a:t>Nuclear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>
                <a:solidFill>
                  <a:srgbClr val="FFFF00"/>
                </a:solidFill>
              </a:rPr>
              <a:t>physics</a:t>
            </a:r>
            <a:r>
              <a:rPr lang="fr-FR" sz="2000" b="1" dirty="0">
                <a:solidFill>
                  <a:srgbClr val="FFFF00"/>
                </a:solidFill>
              </a:rPr>
              <a:t> (</a:t>
            </a:r>
            <a:r>
              <a:rPr lang="fr-FR" sz="2000" b="1" dirty="0" err="1">
                <a:solidFill>
                  <a:srgbClr val="FFFF00"/>
                </a:solidFill>
              </a:rPr>
              <a:t>including</a:t>
            </a:r>
            <a:r>
              <a:rPr lang="fr-FR" sz="2000" b="1" dirty="0">
                <a:solidFill>
                  <a:srgbClr val="FFFF00"/>
                </a:solidFill>
              </a:rPr>
              <a:t> double beta </a:t>
            </a:r>
            <a:r>
              <a:rPr lang="fr-FR" sz="2000" b="1" dirty="0" err="1">
                <a:solidFill>
                  <a:srgbClr val="FFFF00"/>
                </a:solidFill>
              </a:rPr>
              <a:t>decay</a:t>
            </a:r>
            <a:r>
              <a:rPr lang="fr-FR" sz="2000" b="1" dirty="0">
                <a:solidFill>
                  <a:srgbClr val="FFFF00"/>
                </a:solidFill>
              </a:rPr>
              <a:t>) and </a:t>
            </a:r>
            <a:r>
              <a:rPr lang="fr-FR" sz="2000" b="1" dirty="0" err="1">
                <a:solidFill>
                  <a:srgbClr val="FFFF00"/>
                </a:solidFill>
              </a:rPr>
              <a:t>nuclear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>
                <a:solidFill>
                  <a:srgbClr val="FFFF00"/>
                </a:solidFill>
              </a:rPr>
              <a:t>astrophysics</a:t>
            </a:r>
            <a:endParaRPr lang="fr-FR" sz="2000" b="1" dirty="0">
              <a:solidFill>
                <a:srgbClr val="FFFF00"/>
              </a:solidFill>
            </a:endParaRPr>
          </a:p>
          <a:p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F00BBF2-F0D5-678C-8C8A-8CB8AE23FD5D}"/>
              </a:ext>
            </a:extLst>
          </p:cNvPr>
          <p:cNvSpPr/>
          <p:nvPr/>
        </p:nvSpPr>
        <p:spPr>
          <a:xfrm>
            <a:off x="4536324" y="3270318"/>
            <a:ext cx="263496" cy="230692"/>
          </a:xfrm>
          <a:prstGeom prst="ellipse">
            <a:avLst/>
          </a:prstGeom>
          <a:solidFill>
            <a:srgbClr val="9AE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F7F8EAD4-711C-E5A0-E4D9-0ADAFB36D356}"/>
              </a:ext>
            </a:extLst>
          </p:cNvPr>
          <p:cNvSpPr/>
          <p:nvPr/>
        </p:nvSpPr>
        <p:spPr>
          <a:xfrm>
            <a:off x="4862771" y="4314866"/>
            <a:ext cx="263496" cy="2306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13EEEC57-88C8-5945-87E7-FD9869C5B575}"/>
              </a:ext>
            </a:extLst>
          </p:cNvPr>
          <p:cNvSpPr/>
          <p:nvPr/>
        </p:nvSpPr>
        <p:spPr>
          <a:xfrm>
            <a:off x="7680176" y="2838258"/>
            <a:ext cx="263496" cy="2306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E48A079-7047-5874-AEF6-14A13E53A749}"/>
              </a:ext>
            </a:extLst>
          </p:cNvPr>
          <p:cNvSpPr/>
          <p:nvPr/>
        </p:nvSpPr>
        <p:spPr>
          <a:xfrm>
            <a:off x="6023990" y="2924930"/>
            <a:ext cx="263496" cy="2306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957416A-2689-F40D-FE8A-19AE68E90682}"/>
              </a:ext>
            </a:extLst>
          </p:cNvPr>
          <p:cNvSpPr/>
          <p:nvPr/>
        </p:nvSpPr>
        <p:spPr>
          <a:xfrm>
            <a:off x="5331827" y="2506897"/>
            <a:ext cx="263496" cy="2306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D811DADA-2F60-2007-695F-4551E664BA98}"/>
              </a:ext>
            </a:extLst>
          </p:cNvPr>
          <p:cNvSpPr/>
          <p:nvPr/>
        </p:nvSpPr>
        <p:spPr>
          <a:xfrm>
            <a:off x="5087888" y="2550236"/>
            <a:ext cx="263496" cy="2306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43A2DEA-CEDF-98A1-53CB-87D0DE47CE04}"/>
              </a:ext>
            </a:extLst>
          </p:cNvPr>
          <p:cNvSpPr/>
          <p:nvPr/>
        </p:nvSpPr>
        <p:spPr>
          <a:xfrm>
            <a:off x="4655840" y="3356992"/>
            <a:ext cx="263496" cy="2306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E5E574F2-AB3F-EC6D-E49E-B000377DFBD1}"/>
              </a:ext>
            </a:extLst>
          </p:cNvPr>
          <p:cNvSpPr/>
          <p:nvPr/>
        </p:nvSpPr>
        <p:spPr>
          <a:xfrm>
            <a:off x="6624592" y="4077072"/>
            <a:ext cx="263496" cy="2306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8091916-CA6B-F398-D31B-E3573BBF6F45}"/>
              </a:ext>
            </a:extLst>
          </p:cNvPr>
          <p:cNvSpPr/>
          <p:nvPr/>
        </p:nvSpPr>
        <p:spPr>
          <a:xfrm>
            <a:off x="6037373" y="2710141"/>
            <a:ext cx="263496" cy="230692"/>
          </a:xfrm>
          <a:prstGeom prst="ellipse">
            <a:avLst/>
          </a:prstGeom>
          <a:solidFill>
            <a:srgbClr val="9AE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85FF"/>
              </a:highlight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16031341-353A-D57F-50D1-83D4233A5C20}"/>
              </a:ext>
            </a:extLst>
          </p:cNvPr>
          <p:cNvSpPr/>
          <p:nvPr/>
        </p:nvSpPr>
        <p:spPr>
          <a:xfrm>
            <a:off x="7464190" y="4169013"/>
            <a:ext cx="263496" cy="2306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3C4A9F88-6507-D728-4485-5370744D96C8}"/>
              </a:ext>
            </a:extLst>
          </p:cNvPr>
          <p:cNvSpPr txBox="1"/>
          <p:nvPr/>
        </p:nvSpPr>
        <p:spPr>
          <a:xfrm>
            <a:off x="718983" y="826499"/>
            <a:ext cx="1087351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/>
              <a:t>Nuclear</a:t>
            </a:r>
            <a:r>
              <a:rPr lang="fr-FR" sz="2800" b="1" dirty="0"/>
              <a:t> and </a:t>
            </a:r>
            <a:r>
              <a:rPr lang="fr-FR" sz="2800" b="1" dirty="0" err="1"/>
              <a:t>Hadronic</a:t>
            </a:r>
            <a:r>
              <a:rPr lang="fr-FR" sz="2800" b="1" dirty="0"/>
              <a:t> </a:t>
            </a:r>
            <a:r>
              <a:rPr lang="fr-FR" sz="2800" b="1" dirty="0" err="1"/>
              <a:t>Physics</a:t>
            </a:r>
            <a:r>
              <a:rPr lang="fr-FR" sz="2800" b="1" dirty="0"/>
              <a:t> at IN2P3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4F5D886-E589-6145-EA3B-6C03DB98FBFC}"/>
              </a:ext>
            </a:extLst>
          </p:cNvPr>
          <p:cNvSpPr/>
          <p:nvPr/>
        </p:nvSpPr>
        <p:spPr>
          <a:xfrm>
            <a:off x="6196584" y="3010860"/>
            <a:ext cx="263496" cy="230692"/>
          </a:xfrm>
          <a:prstGeom prst="ellipse">
            <a:avLst/>
          </a:prstGeom>
          <a:solidFill>
            <a:srgbClr val="9AE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85FF"/>
              </a:highlight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C67B0E3-4540-5876-B1D5-4A62277B75CF}"/>
              </a:ext>
            </a:extLst>
          </p:cNvPr>
          <p:cNvSpPr/>
          <p:nvPr/>
        </p:nvSpPr>
        <p:spPr>
          <a:xfrm>
            <a:off x="6206706" y="2727077"/>
            <a:ext cx="263496" cy="230692"/>
          </a:xfrm>
          <a:prstGeom prst="ellipse">
            <a:avLst/>
          </a:prstGeom>
          <a:solidFill>
            <a:srgbClr val="9AE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85FF"/>
              </a:highlight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95199DCB-6C24-E224-A21D-38DA896787F1}"/>
              </a:ext>
            </a:extLst>
          </p:cNvPr>
          <p:cNvSpPr/>
          <p:nvPr/>
        </p:nvSpPr>
        <p:spPr>
          <a:xfrm>
            <a:off x="7632754" y="2996940"/>
            <a:ext cx="263496" cy="230692"/>
          </a:xfrm>
          <a:prstGeom prst="ellipse">
            <a:avLst/>
          </a:prstGeom>
          <a:solidFill>
            <a:srgbClr val="9AE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D150950B-0299-3A9C-1BA6-78D41344D83C}"/>
              </a:ext>
            </a:extLst>
          </p:cNvPr>
          <p:cNvSpPr/>
          <p:nvPr/>
        </p:nvSpPr>
        <p:spPr>
          <a:xfrm>
            <a:off x="6264564" y="4134438"/>
            <a:ext cx="263496" cy="230692"/>
          </a:xfrm>
          <a:prstGeom prst="ellipse">
            <a:avLst/>
          </a:prstGeom>
          <a:solidFill>
            <a:srgbClr val="9AE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9505708-71CC-F7EA-310E-44A7CBCF0CEB}"/>
              </a:ext>
            </a:extLst>
          </p:cNvPr>
          <p:cNvSpPr/>
          <p:nvPr/>
        </p:nvSpPr>
        <p:spPr>
          <a:xfrm>
            <a:off x="6624614" y="4221110"/>
            <a:ext cx="263496" cy="230692"/>
          </a:xfrm>
          <a:prstGeom prst="ellipse">
            <a:avLst/>
          </a:prstGeom>
          <a:solidFill>
            <a:srgbClr val="9AE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E7356EF0-22DA-4464-1B92-EC7A5AF7C41A}"/>
              </a:ext>
            </a:extLst>
          </p:cNvPr>
          <p:cNvSpPr/>
          <p:nvPr/>
        </p:nvSpPr>
        <p:spPr>
          <a:xfrm>
            <a:off x="7056674" y="4365130"/>
            <a:ext cx="263496" cy="230692"/>
          </a:xfrm>
          <a:prstGeom prst="ellipse">
            <a:avLst/>
          </a:prstGeom>
          <a:solidFill>
            <a:srgbClr val="9AE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D34486E-3E67-D295-0D38-5C2257F21BEA}"/>
              </a:ext>
            </a:extLst>
          </p:cNvPr>
          <p:cNvSpPr txBox="1"/>
          <p:nvPr/>
        </p:nvSpPr>
        <p:spPr>
          <a:xfrm>
            <a:off x="8303766" y="3155622"/>
            <a:ext cx="3472747" cy="1631216"/>
          </a:xfrm>
          <a:prstGeom prst="rect">
            <a:avLst/>
          </a:prstGeom>
          <a:solidFill>
            <a:srgbClr val="011945"/>
          </a:solidFill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rgbClr val="9AE2FF"/>
              </a:solidFill>
            </a:endParaRPr>
          </a:p>
          <a:p>
            <a:r>
              <a:rPr lang="fr-FR" sz="2000" b="1" dirty="0" err="1">
                <a:solidFill>
                  <a:srgbClr val="9AE2FF"/>
                </a:solidFill>
              </a:rPr>
              <a:t>Hadronic</a:t>
            </a:r>
            <a:r>
              <a:rPr lang="fr-FR" sz="2000" b="1" dirty="0">
                <a:solidFill>
                  <a:srgbClr val="9AE2FF"/>
                </a:solidFill>
              </a:rPr>
              <a:t> </a:t>
            </a:r>
            <a:r>
              <a:rPr lang="fr-FR" sz="2000" b="1" dirty="0" err="1">
                <a:solidFill>
                  <a:srgbClr val="9AE2FF"/>
                </a:solidFill>
              </a:rPr>
              <a:t>physics</a:t>
            </a:r>
            <a:r>
              <a:rPr lang="fr-FR" sz="2000" b="1" dirty="0">
                <a:solidFill>
                  <a:srgbClr val="9AE2FF"/>
                </a:solidFill>
              </a:rPr>
              <a:t> (</a:t>
            </a:r>
            <a:r>
              <a:rPr lang="fr-FR" sz="2000" b="1" dirty="0" err="1">
                <a:solidFill>
                  <a:srgbClr val="9AE2FF"/>
                </a:solidFill>
              </a:rPr>
              <a:t>heavy</a:t>
            </a:r>
            <a:r>
              <a:rPr lang="fr-FR" sz="2000" b="1" dirty="0">
                <a:solidFill>
                  <a:srgbClr val="9AE2FF"/>
                </a:solidFill>
              </a:rPr>
              <a:t>-ion </a:t>
            </a:r>
            <a:r>
              <a:rPr lang="fr-FR" sz="2000" b="1" dirty="0" err="1">
                <a:solidFill>
                  <a:srgbClr val="9AE2FF"/>
                </a:solidFill>
              </a:rPr>
              <a:t>physics</a:t>
            </a:r>
            <a:r>
              <a:rPr lang="fr-FR" sz="2000" b="1" dirty="0">
                <a:solidFill>
                  <a:srgbClr val="9AE2FF"/>
                </a:solidFill>
              </a:rPr>
              <a:t> and </a:t>
            </a:r>
            <a:r>
              <a:rPr lang="fr-FR" sz="2000" b="1" dirty="0" err="1">
                <a:solidFill>
                  <a:srgbClr val="9AE2FF"/>
                </a:solidFill>
              </a:rPr>
              <a:t>nucleon</a:t>
            </a:r>
            <a:r>
              <a:rPr lang="fr-FR" sz="2000" b="1" dirty="0">
                <a:solidFill>
                  <a:srgbClr val="9AE2FF"/>
                </a:solidFill>
              </a:rPr>
              <a:t> structure)</a:t>
            </a:r>
          </a:p>
          <a:p>
            <a:endParaRPr lang="fr-FR" sz="2000" b="1" dirty="0">
              <a:solidFill>
                <a:srgbClr val="9AE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7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A930B14C-CE04-65AE-EE28-8586F0B9EB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4" r="2907"/>
          <a:stretch/>
        </p:blipFill>
        <p:spPr>
          <a:xfrm>
            <a:off x="516671" y="492870"/>
            <a:ext cx="10726609" cy="62855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3205102-B802-690A-3D0F-DE3E65C1A256}"/>
              </a:ext>
            </a:extLst>
          </p:cNvPr>
          <p:cNvSpPr/>
          <p:nvPr/>
        </p:nvSpPr>
        <p:spPr>
          <a:xfrm>
            <a:off x="432214" y="318711"/>
            <a:ext cx="4192621" cy="1670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4D381D-CBD7-2F66-3AA6-A71FFCCFDDA4}"/>
              </a:ext>
            </a:extLst>
          </p:cNvPr>
          <p:cNvSpPr/>
          <p:nvPr/>
        </p:nvSpPr>
        <p:spPr>
          <a:xfrm>
            <a:off x="7147266" y="568675"/>
            <a:ext cx="4192621" cy="1462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0F63FE9-12A9-CADE-98D0-97328FEB1265}"/>
              </a:ext>
            </a:extLst>
          </p:cNvPr>
          <p:cNvSpPr txBox="1"/>
          <p:nvPr/>
        </p:nvSpPr>
        <p:spPr>
          <a:xfrm>
            <a:off x="8609591" y="4674643"/>
            <a:ext cx="3389653" cy="1754326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 w="25400">
            <a:solidFill>
              <a:schemeClr val="accent1">
                <a:shade val="15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Refurbishment of the cyclotrons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 project is also starting:  increase and implement beam time for industry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6B11E03-BAFB-F1EA-7406-4FBE1996764E}"/>
              </a:ext>
            </a:extLst>
          </p:cNvPr>
          <p:cNvSpPr txBox="1"/>
          <p:nvPr/>
        </p:nvSpPr>
        <p:spPr>
          <a:xfrm>
            <a:off x="136682" y="3982792"/>
            <a:ext cx="2598840" cy="120032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 w="25400">
            <a:solidFill>
              <a:srgbClr val="011945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NEWGAIN, </a:t>
            </a:r>
            <a:r>
              <a:rPr lang="fr-FR" b="1" dirty="0" err="1">
                <a:solidFill>
                  <a:srgbClr val="FFFF00"/>
                </a:solidFill>
              </a:rPr>
              <a:t>Injector</a:t>
            </a:r>
            <a:r>
              <a:rPr lang="fr-FR" b="1" dirty="0">
                <a:solidFill>
                  <a:srgbClr val="FFFF00"/>
                </a:solidFill>
              </a:rPr>
              <a:t> 2: A/Q =3-7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200" b="1" dirty="0" err="1">
                <a:solidFill>
                  <a:schemeClr val="bg1"/>
                </a:solidFill>
              </a:rPr>
              <a:t>Increasing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err="1">
                <a:solidFill>
                  <a:schemeClr val="bg1"/>
                </a:solidFill>
              </a:rPr>
              <a:t>beam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err="1">
                <a:solidFill>
                  <a:schemeClr val="bg1"/>
                </a:solidFill>
              </a:rPr>
              <a:t>intensities</a:t>
            </a:r>
            <a:r>
              <a:rPr lang="fr-FR" sz="1200" b="1" dirty="0">
                <a:solidFill>
                  <a:schemeClr val="bg1"/>
                </a:solidFill>
              </a:rPr>
              <a:t> of </a:t>
            </a:r>
            <a:r>
              <a:rPr lang="fr-FR" sz="1200" b="1" dirty="0" err="1">
                <a:solidFill>
                  <a:schemeClr val="bg1"/>
                </a:solidFill>
              </a:rPr>
              <a:t>heavy</a:t>
            </a:r>
            <a:r>
              <a:rPr lang="fr-FR" sz="1200" b="1" dirty="0">
                <a:solidFill>
                  <a:schemeClr val="bg1"/>
                </a:solidFill>
              </a:rPr>
              <a:t> (A &gt; 40) and </a:t>
            </a:r>
            <a:r>
              <a:rPr lang="fr-FR" sz="1200" b="1" dirty="0" err="1">
                <a:solidFill>
                  <a:schemeClr val="bg1"/>
                </a:solidFill>
              </a:rPr>
              <a:t>very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err="1">
                <a:solidFill>
                  <a:schemeClr val="bg1"/>
                </a:solidFill>
              </a:rPr>
              <a:t>heavy</a:t>
            </a:r>
            <a:r>
              <a:rPr lang="fr-FR" sz="1200" b="1" dirty="0">
                <a:solidFill>
                  <a:schemeClr val="bg1"/>
                </a:solidFill>
              </a:rPr>
              <a:t> (Xe, Pb, U) </a:t>
            </a:r>
            <a:r>
              <a:rPr lang="fr-FR" sz="1200" b="1" dirty="0" err="1">
                <a:solidFill>
                  <a:schemeClr val="bg1"/>
                </a:solidFill>
              </a:rPr>
              <a:t>nuclei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F87E05-53F3-6C40-B3E8-20B2F7F79284}"/>
              </a:ext>
            </a:extLst>
          </p:cNvPr>
          <p:cNvSpPr txBox="1"/>
          <p:nvPr/>
        </p:nvSpPr>
        <p:spPr>
          <a:xfrm>
            <a:off x="6738166" y="582920"/>
            <a:ext cx="5240474" cy="1600438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 w="25400">
            <a:solidFill>
              <a:schemeClr val="accent1">
                <a:shade val="15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DESIR (</a:t>
            </a:r>
            <a:r>
              <a:rPr lang="fr-FR" b="1" dirty="0" err="1">
                <a:solidFill>
                  <a:srgbClr val="FFFF00"/>
                </a:solidFill>
              </a:rPr>
              <a:t>Decay</a:t>
            </a:r>
            <a:r>
              <a:rPr lang="fr-FR" b="1" dirty="0">
                <a:solidFill>
                  <a:srgbClr val="FFFF00"/>
                </a:solidFill>
              </a:rPr>
              <a:t>, excitation and </a:t>
            </a:r>
            <a:r>
              <a:rPr lang="fr-FR" b="1" dirty="0" err="1">
                <a:solidFill>
                  <a:srgbClr val="FFFF00"/>
                </a:solidFill>
              </a:rPr>
              <a:t>storage</a:t>
            </a:r>
            <a:r>
              <a:rPr lang="fr-FR" b="1" dirty="0">
                <a:solidFill>
                  <a:srgbClr val="FFFF00"/>
                </a:solidFill>
              </a:rPr>
              <a:t> of radioactive ions)</a:t>
            </a:r>
            <a:r>
              <a:rPr lang="en-US" b="1" dirty="0">
                <a:solidFill>
                  <a:srgbClr val="FFFF00"/>
                </a:solidFill>
              </a:rPr>
              <a:t> in 2027-2028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200" b="1" dirty="0">
                <a:solidFill>
                  <a:schemeClr val="bg1"/>
                </a:solidFill>
              </a:rPr>
              <a:t>unique </a:t>
            </a:r>
            <a:r>
              <a:rPr lang="fr-FR" sz="1200" b="1" dirty="0" err="1">
                <a:solidFill>
                  <a:schemeClr val="bg1"/>
                </a:solidFill>
              </a:rPr>
              <a:t>opportunities</a:t>
            </a:r>
            <a:r>
              <a:rPr lang="fr-FR" sz="1200" b="1" dirty="0">
                <a:solidFill>
                  <a:schemeClr val="bg1"/>
                </a:solidFill>
              </a:rPr>
              <a:t> in </a:t>
            </a:r>
            <a:r>
              <a:rPr lang="fr-FR" sz="1200" b="1" dirty="0" err="1">
                <a:solidFill>
                  <a:schemeClr val="bg1"/>
                </a:solidFill>
              </a:rPr>
              <a:t>terms</a:t>
            </a:r>
            <a:r>
              <a:rPr lang="fr-FR" sz="1200" b="1" dirty="0">
                <a:solidFill>
                  <a:schemeClr val="bg1"/>
                </a:solidFill>
              </a:rPr>
              <a:t> of </a:t>
            </a:r>
            <a:r>
              <a:rPr lang="fr-FR" sz="1200" b="1" dirty="0" err="1">
                <a:solidFill>
                  <a:schemeClr val="bg1"/>
                </a:solidFill>
              </a:rPr>
              <a:t>selection</a:t>
            </a:r>
            <a:r>
              <a:rPr lang="fr-FR" sz="1200" b="1" dirty="0">
                <a:solidFill>
                  <a:schemeClr val="bg1"/>
                </a:solidFill>
              </a:rPr>
              <a:t> of </a:t>
            </a:r>
            <a:r>
              <a:rPr lang="fr-FR" sz="1200" b="1" dirty="0" err="1">
                <a:solidFill>
                  <a:schemeClr val="bg1"/>
                </a:solidFill>
              </a:rPr>
              <a:t>exotic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err="1">
                <a:solidFill>
                  <a:schemeClr val="bg1"/>
                </a:solidFill>
              </a:rPr>
              <a:t>nuclei</a:t>
            </a:r>
            <a:r>
              <a:rPr lang="fr-FR" sz="1200" b="1" dirty="0">
                <a:solidFill>
                  <a:schemeClr val="bg1"/>
                </a:solidFill>
              </a:rPr>
              <a:t> and/or </a:t>
            </a:r>
            <a:r>
              <a:rPr lang="fr-FR" sz="1200" b="1" dirty="0" err="1">
                <a:solidFill>
                  <a:schemeClr val="bg1"/>
                </a:solidFill>
              </a:rPr>
              <a:t>beam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err="1">
                <a:solidFill>
                  <a:schemeClr val="bg1"/>
                </a:solidFill>
              </a:rPr>
              <a:t>purity</a:t>
            </a:r>
            <a:r>
              <a:rPr lang="fr-FR" sz="1200" b="1" dirty="0">
                <a:solidFill>
                  <a:schemeClr val="bg1"/>
                </a:solidFill>
              </a:rPr>
              <a:t>.</a:t>
            </a:r>
            <a:endParaRPr lang="en-US" sz="1200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200" b="1" dirty="0">
                <a:solidFill>
                  <a:schemeClr val="bg1"/>
                </a:solidFill>
              </a:rPr>
              <a:t>masses, laser spectroscopy, beta-decay spectroscopy, high-precision measurements… building construction started in 2023. </a:t>
            </a:r>
          </a:p>
          <a:p>
            <a:r>
              <a:rPr lang="en-US" sz="1400" b="1" u="sng" dirty="0">
                <a:solidFill>
                  <a:schemeClr val="bg1"/>
                </a:solidFill>
              </a:rPr>
              <a:t>First stone ceremony on November 10, 2023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6A4FF6-9D9B-FD3A-9468-F97A92118485}"/>
              </a:ext>
            </a:extLst>
          </p:cNvPr>
          <p:cNvSpPr/>
          <p:nvPr/>
        </p:nvSpPr>
        <p:spPr>
          <a:xfrm>
            <a:off x="852113" y="1998044"/>
            <a:ext cx="3107328" cy="292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85C1F27-938F-3D49-9BAC-369AC3BA2F20}"/>
              </a:ext>
            </a:extLst>
          </p:cNvPr>
          <p:cNvSpPr txBox="1"/>
          <p:nvPr/>
        </p:nvSpPr>
        <p:spPr>
          <a:xfrm>
            <a:off x="49114" y="428384"/>
            <a:ext cx="2598840" cy="2215991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 w="25400">
            <a:solidFill>
              <a:schemeClr val="accent1">
                <a:shade val="15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Neutrons for Science (NFS) started to work in 2021 (first exp).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200" b="1" dirty="0">
                <a:solidFill>
                  <a:schemeClr val="bg1"/>
                </a:solidFill>
              </a:rPr>
              <a:t>Neutrons produced from the interaction of protons or deuterons accelerated from the LINAC with a converter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200" b="1" dirty="0">
                <a:solidFill>
                  <a:schemeClr val="bg1"/>
                </a:solidFill>
              </a:rPr>
              <a:t>Mainly fission, but also low-energy excitations with a PARIS experiment, …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8B74D8-0B89-0A40-BF4D-6163B733BEEF}"/>
              </a:ext>
            </a:extLst>
          </p:cNvPr>
          <p:cNvSpPr txBox="1"/>
          <p:nvPr/>
        </p:nvSpPr>
        <p:spPr>
          <a:xfrm>
            <a:off x="2835919" y="494649"/>
            <a:ext cx="2641031" cy="2215991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 w="25400">
            <a:solidFill>
              <a:srgbClr val="011945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Commissioning of the Super </a:t>
            </a:r>
          </a:p>
          <a:p>
            <a:r>
              <a:rPr lang="en-US" b="1" dirty="0">
                <a:solidFill>
                  <a:srgbClr val="FFFF00"/>
                </a:solidFill>
              </a:rPr>
              <a:t>Separator Spectrometer </a:t>
            </a:r>
            <a:r>
              <a:rPr lang="en-US" b="1" dirty="0">
                <a:solidFill>
                  <a:schemeClr val="bg1"/>
                </a:solidFill>
              </a:rPr>
              <a:t>(S3) starting soon</a:t>
            </a:r>
            <a:r>
              <a:rPr lang="en-US" sz="1200" b="1" dirty="0">
                <a:solidFill>
                  <a:schemeClr val="bg1"/>
                </a:solidFill>
              </a:rPr>
              <a:t>: </a:t>
            </a:r>
            <a:r>
              <a:rPr lang="fr-FR" sz="1200" b="1" i="1" dirty="0">
                <a:solidFill>
                  <a:schemeClr val="bg1"/>
                </a:solidFill>
              </a:rPr>
              <a:t> </a:t>
            </a:r>
            <a:r>
              <a:rPr lang="fr-FR" sz="1200" b="1" dirty="0" err="1">
                <a:solidFill>
                  <a:schemeClr val="bg1"/>
                </a:solidFill>
              </a:rPr>
              <a:t>nuclei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err="1">
                <a:solidFill>
                  <a:schemeClr val="bg1"/>
                </a:solidFill>
              </a:rPr>
              <a:t>with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err="1">
                <a:solidFill>
                  <a:schemeClr val="bg1"/>
                </a:solidFill>
              </a:rPr>
              <a:t>very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err="1">
                <a:solidFill>
                  <a:schemeClr val="bg1"/>
                </a:solidFill>
              </a:rPr>
              <a:t>low</a:t>
            </a:r>
            <a:r>
              <a:rPr lang="fr-FR" sz="1200" b="1" dirty="0">
                <a:solidFill>
                  <a:schemeClr val="bg1"/>
                </a:solidFill>
              </a:rPr>
              <a:t> cross sections, </a:t>
            </a:r>
            <a:r>
              <a:rPr lang="fr-FR" sz="1200" b="1" dirty="0" err="1">
                <a:solidFill>
                  <a:schemeClr val="bg1"/>
                </a:solidFill>
              </a:rPr>
              <a:t>such</a:t>
            </a:r>
            <a:r>
              <a:rPr lang="fr-FR" sz="1200" b="1" dirty="0">
                <a:solidFill>
                  <a:schemeClr val="bg1"/>
                </a:solidFill>
              </a:rPr>
              <a:t> as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200" b="1" dirty="0" err="1">
                <a:solidFill>
                  <a:schemeClr val="bg1"/>
                </a:solidFill>
              </a:rPr>
              <a:t>superheavy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err="1">
                <a:solidFill>
                  <a:schemeClr val="bg1"/>
                </a:solidFill>
              </a:rPr>
              <a:t>elements</a:t>
            </a:r>
            <a:r>
              <a:rPr lang="fr-FR" sz="1200" b="1" dirty="0">
                <a:solidFill>
                  <a:schemeClr val="bg1"/>
                </a:solidFill>
              </a:rPr>
              <a:t>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200" b="1" dirty="0">
                <a:solidFill>
                  <a:schemeClr val="bg1"/>
                </a:solidFill>
              </a:rPr>
              <a:t>neutron </a:t>
            </a:r>
            <a:r>
              <a:rPr lang="fr-FR" sz="1200" b="1" dirty="0" err="1">
                <a:solidFill>
                  <a:schemeClr val="bg1"/>
                </a:solidFill>
              </a:rPr>
              <a:t>deficient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err="1">
                <a:solidFill>
                  <a:schemeClr val="bg1"/>
                </a:solidFill>
              </a:rPr>
              <a:t>nuclei</a:t>
            </a:r>
            <a:r>
              <a:rPr lang="fr-FR" sz="1200" b="1" dirty="0">
                <a:solidFill>
                  <a:schemeClr val="bg1"/>
                </a:solidFill>
              </a:rPr>
              <a:t> close to the </a:t>
            </a:r>
            <a:r>
              <a:rPr lang="fr-FR" sz="1200" b="1" dirty="0" err="1">
                <a:solidFill>
                  <a:schemeClr val="bg1"/>
                </a:solidFill>
              </a:rPr>
              <a:t>limit</a:t>
            </a:r>
            <a:r>
              <a:rPr lang="fr-FR" sz="1200" b="1" dirty="0">
                <a:solidFill>
                  <a:schemeClr val="bg1"/>
                </a:solidFill>
              </a:rPr>
              <a:t> of </a:t>
            </a:r>
            <a:r>
              <a:rPr lang="fr-FR" sz="1200" b="1" dirty="0" err="1">
                <a:solidFill>
                  <a:schemeClr val="bg1"/>
                </a:solidFill>
              </a:rPr>
              <a:t>stability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50DFE7-9298-994B-8D2A-C367FBF3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953" y="116540"/>
            <a:ext cx="9555048" cy="34605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GANIL in the present decade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5F875B7-F92E-602C-76BB-FA257F99FEF1}"/>
              </a:ext>
            </a:extLst>
          </p:cNvPr>
          <p:cNvSpPr txBox="1"/>
          <p:nvPr/>
        </p:nvSpPr>
        <p:spPr>
          <a:xfrm>
            <a:off x="7083317" y="2817540"/>
            <a:ext cx="3820846" cy="646331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 w="25400">
            <a:solidFill>
              <a:schemeClr val="accent1">
                <a:shade val="15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AGATA</a:t>
            </a:r>
            <a:r>
              <a:rPr lang="en-US" b="1" dirty="0">
                <a:solidFill>
                  <a:schemeClr val="bg1"/>
                </a:solidFill>
              </a:rPr>
              <a:t> installed during 2028, for campaigns starting in 2029</a:t>
            </a:r>
          </a:p>
        </p:txBody>
      </p:sp>
    </p:spTree>
    <p:extLst>
      <p:ext uri="{BB962C8B-B14F-4D97-AF65-F5344CB8AC3E}">
        <p14:creationId xmlns:p14="http://schemas.microsoft.com/office/powerpoint/2010/main" val="4278567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5FC55BC-73BA-7241-D377-BFEC23A87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0930" y="3140960"/>
            <a:ext cx="5616575" cy="129618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pPr algn="ctr"/>
            <a:r>
              <a:rPr lang="fr-FR" sz="2800" b="1" dirty="0" err="1">
                <a:latin typeface="+mj-lt"/>
              </a:rPr>
              <a:t>Enjoy</a:t>
            </a:r>
            <a:r>
              <a:rPr lang="fr-FR" sz="2800" b="1" dirty="0">
                <a:latin typeface="+mj-lt"/>
              </a:rPr>
              <a:t> the </a:t>
            </a:r>
            <a:r>
              <a:rPr lang="fr-FR" sz="2800" b="1" dirty="0" err="1">
                <a:latin typeface="+mj-lt"/>
              </a:rPr>
              <a:t>conference</a:t>
            </a:r>
            <a:r>
              <a:rPr lang="fr-FR" sz="2800" b="1" dirty="0"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7206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2">
            <a:extLst>
              <a:ext uri="{FF2B5EF4-FFF2-40B4-BE49-F238E27FC236}">
                <a16:creationId xmlns:a16="http://schemas.microsoft.com/office/drawing/2014/main" id="{089166DA-232A-5D93-5AA4-EAF0057991FC}"/>
              </a:ext>
            </a:extLst>
          </p:cNvPr>
          <p:cNvSpPr txBox="1">
            <a:spLocks/>
          </p:cNvSpPr>
          <p:nvPr/>
        </p:nvSpPr>
        <p:spPr>
          <a:xfrm>
            <a:off x="502800" y="1628750"/>
            <a:ext cx="11186400" cy="12241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400" b="1" dirty="0"/>
              <a:t>Welcome to </a:t>
            </a:r>
            <a:r>
              <a:rPr lang="en-US" sz="2400" b="1" dirty="0" err="1"/>
              <a:t>EuNPC</a:t>
            </a:r>
            <a:r>
              <a:rPr lang="en-US" sz="2400" b="1" dirty="0"/>
              <a:t> 2025 in Caen 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on behalf of IN2P3, CNRS </a:t>
            </a:r>
            <a:r>
              <a:rPr lang="en-US" sz="2400" b="1" dirty="0" err="1"/>
              <a:t>Nucléaire</a:t>
            </a:r>
            <a:r>
              <a:rPr lang="en-US" sz="2400" b="1" dirty="0"/>
              <a:t> &amp; </a:t>
            </a:r>
            <a:r>
              <a:rPr lang="en-US" sz="2400" b="1" dirty="0" err="1"/>
              <a:t>Particules</a:t>
            </a:r>
            <a:endParaRPr lang="en-US" sz="1800" b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022DACB-0C61-212E-B083-6590EAA59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560" y="3140960"/>
            <a:ext cx="6048840" cy="337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3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D2322ED-91C4-C38D-65EA-434B8E1A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40" y="1988800"/>
            <a:ext cx="4536630" cy="2880400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fr-FR" sz="1800" b="1" dirty="0"/>
              <a:t>IN2P3</a:t>
            </a:r>
            <a:br>
              <a:rPr lang="fr-FR" sz="1800" b="1" dirty="0"/>
            </a:br>
            <a:r>
              <a:rPr lang="fr-FR" sz="1800" b="1" dirty="0"/>
              <a:t>Institut National </a:t>
            </a:r>
            <a:br>
              <a:rPr lang="fr-FR" sz="1800" b="1" dirty="0"/>
            </a:br>
            <a:r>
              <a:rPr lang="fr-FR" sz="1800" b="1" dirty="0"/>
              <a:t>de Physique Nucléaire et de Physique des Particules</a:t>
            </a:r>
            <a:br>
              <a:rPr lang="fr-FR" sz="1800" b="1" dirty="0"/>
            </a:br>
            <a:br>
              <a:rPr lang="fr-FR" sz="1800" b="1" dirty="0"/>
            </a:br>
            <a:r>
              <a:rPr lang="en-US" sz="1600" b="1" i="1" dirty="0"/>
              <a:t>One of the 10 institutes of CNRS, with a national mission</a:t>
            </a:r>
            <a:br>
              <a:rPr lang="en-US" sz="1600" b="1" i="1" dirty="0"/>
            </a:br>
            <a:r>
              <a:rPr lang="en-US" sz="1800" b="1" i="1" dirty="0"/>
              <a:t>-&gt; </a:t>
            </a:r>
            <a:r>
              <a:rPr lang="en-US" sz="1600" b="1" dirty="0">
                <a:ea typeface="ＭＳ Ｐゴシック" charset="0"/>
              </a:rPr>
              <a:t>Decree published in 2016, </a:t>
            </a:r>
            <a:r>
              <a:rPr lang="en-US" sz="1600" b="1" dirty="0"/>
              <a:t>decision of the French Minister of National Education, Higher Education and Research</a:t>
            </a:r>
            <a:endParaRPr lang="en-US" sz="1600" b="1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911A2BD-C368-8503-1A46-8F602EB5D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095" y="743448"/>
            <a:ext cx="5620558" cy="2292878"/>
          </a:xfrm>
          <a:prstGeom prst="rect">
            <a:avLst/>
          </a:prstGeom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4263470-54C8-7911-BBFA-8E52D11752D2}"/>
              </a:ext>
            </a:extLst>
          </p:cNvPr>
          <p:cNvSpPr txBox="1"/>
          <p:nvPr/>
        </p:nvSpPr>
        <p:spPr>
          <a:xfrm>
            <a:off x="5878095" y="3429000"/>
            <a:ext cx="5620558" cy="3139321"/>
          </a:xfrm>
          <a:prstGeom prst="rect">
            <a:avLst/>
          </a:prstGeom>
          <a:solidFill>
            <a:srgbClr val="011945"/>
          </a:solidFill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CNRS in 2024 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More than 34000 employees -&gt; more than 29000 scientists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10 institutes and more than 1000 laboratories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About 80 international laboratories, real CNRS laboratories abroad to strengthen international links</a:t>
            </a:r>
          </a:p>
        </p:txBody>
      </p:sp>
    </p:spTree>
    <p:extLst>
      <p:ext uri="{BB962C8B-B14F-4D97-AF65-F5344CB8AC3E}">
        <p14:creationId xmlns:p14="http://schemas.microsoft.com/office/powerpoint/2010/main" val="117818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754" y="273793"/>
            <a:ext cx="11440182" cy="63341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2800" b="1" dirty="0">
                <a:ea typeface="ＭＳ Ｐゴシック" charset="0"/>
              </a:rPr>
              <a:t>IN2P3: a national institute, with a national mission </a:t>
            </a:r>
            <a:br>
              <a:rPr lang="en-US" sz="2800" b="1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6531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9" t="28196" b="43608"/>
          <a:stretch/>
        </p:blipFill>
        <p:spPr>
          <a:xfrm>
            <a:off x="40816" y="980660"/>
            <a:ext cx="12206646" cy="5877340"/>
          </a:xfrm>
          <a:prstGeom prst="rect">
            <a:avLst/>
          </a:prstGeom>
        </p:spPr>
      </p:pic>
      <p:sp>
        <p:nvSpPr>
          <p:cNvPr id="10" name="Ellipse 9"/>
          <p:cNvSpPr>
            <a:spLocks noChangeArrowheads="1"/>
          </p:cNvSpPr>
          <p:nvPr/>
        </p:nvSpPr>
        <p:spPr bwMode="auto">
          <a:xfrm>
            <a:off x="8636323" y="1009235"/>
            <a:ext cx="3031108" cy="2880320"/>
          </a:xfrm>
          <a:prstGeom prst="ellipse">
            <a:avLst/>
          </a:prstGeom>
          <a:solidFill>
            <a:schemeClr val="accent1">
              <a:lumMod val="90000"/>
              <a:lumOff val="10000"/>
            </a:schemeClr>
          </a:solidFill>
          <a:ln w="6350">
            <a:solidFill>
              <a:srgbClr val="31859C"/>
            </a:solidFill>
            <a:round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Ellipse 10"/>
          <p:cNvSpPr>
            <a:spLocks noChangeArrowheads="1"/>
          </p:cNvSpPr>
          <p:nvPr/>
        </p:nvSpPr>
        <p:spPr bwMode="auto">
          <a:xfrm>
            <a:off x="7668156" y="3815084"/>
            <a:ext cx="3203848" cy="2971800"/>
          </a:xfrm>
          <a:prstGeom prst="ellipse">
            <a:avLst/>
          </a:prstGeom>
          <a:solidFill>
            <a:schemeClr val="accent1">
              <a:lumMod val="90000"/>
              <a:lumOff val="10000"/>
            </a:schemeClr>
          </a:solidFill>
          <a:ln w="6350">
            <a:solidFill>
              <a:srgbClr val="31859C"/>
            </a:solidFill>
            <a:round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56" name="ZoneTexte 16"/>
          <p:cNvSpPr txBox="1">
            <a:spLocks noChangeArrowheads="1"/>
          </p:cNvSpPr>
          <p:nvPr/>
        </p:nvSpPr>
        <p:spPr bwMode="auto">
          <a:xfrm>
            <a:off x="7734242" y="4722649"/>
            <a:ext cx="297217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pPr algn="ctr"/>
            <a:r>
              <a:rPr lang="en-GB" b="0" dirty="0">
                <a:solidFill>
                  <a:schemeClr val="bg1"/>
                </a:solidFill>
                <a:latin typeface="Arial Narrow" charset="0"/>
              </a:rPr>
              <a:t>technologies, applications </a:t>
            </a:r>
          </a:p>
          <a:p>
            <a:pPr algn="ctr"/>
            <a:r>
              <a:rPr lang="en-GB" b="0" dirty="0">
                <a:solidFill>
                  <a:schemeClr val="bg1"/>
                </a:solidFill>
                <a:latin typeface="Arial Narrow" charset="0"/>
              </a:rPr>
              <a:t>of societal interest </a:t>
            </a:r>
          </a:p>
          <a:p>
            <a:pPr algn="ctr">
              <a:lnSpc>
                <a:spcPct val="50000"/>
              </a:lnSpc>
            </a:pPr>
            <a:endParaRPr lang="en-GB" b="0" dirty="0">
              <a:solidFill>
                <a:srgbClr val="222268"/>
              </a:solidFill>
              <a:latin typeface="Arial Narrow" charset="0"/>
            </a:endParaRPr>
          </a:p>
          <a:p>
            <a:pPr algn="ctr"/>
            <a:r>
              <a:rPr lang="en-GB" b="0" dirty="0">
                <a:solidFill>
                  <a:srgbClr val="222268"/>
                </a:solidFill>
                <a:latin typeface="Arial Narrow" charset="0"/>
              </a:rPr>
              <a:t>    </a:t>
            </a:r>
          </a:p>
          <a:p>
            <a:pPr algn="ctr"/>
            <a:r>
              <a:rPr lang="en-GB" b="0" dirty="0">
                <a:solidFill>
                  <a:schemeClr val="bg1"/>
                </a:solidFill>
                <a:latin typeface="Arial Narrow" charset="0"/>
              </a:rPr>
              <a:t>expertise,</a:t>
            </a:r>
          </a:p>
          <a:p>
            <a:pPr algn="ctr"/>
            <a:r>
              <a:rPr lang="en-GB" b="0" dirty="0">
                <a:solidFill>
                  <a:schemeClr val="bg1"/>
                </a:solidFill>
                <a:latin typeface="Arial Narrow" charset="0"/>
              </a:rPr>
              <a:t> teaching, training</a:t>
            </a:r>
          </a:p>
        </p:txBody>
      </p:sp>
      <p:sp>
        <p:nvSpPr>
          <p:cNvPr id="6161" name="ZoneTexte 16"/>
          <p:cNvSpPr txBox="1">
            <a:spLocks noChangeArrowheads="1"/>
          </p:cNvSpPr>
          <p:nvPr/>
        </p:nvSpPr>
        <p:spPr bwMode="auto">
          <a:xfrm>
            <a:off x="8595618" y="2032540"/>
            <a:ext cx="30718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pPr algn="ctr"/>
            <a:r>
              <a:rPr lang="fr-FR" b="0" dirty="0">
                <a:solidFill>
                  <a:schemeClr val="bg1"/>
                </a:solidFill>
              </a:rPr>
              <a:t>the </a:t>
            </a:r>
            <a:r>
              <a:rPr lang="en-GB" b="0" dirty="0">
                <a:solidFill>
                  <a:schemeClr val="bg1"/>
                </a:solidFill>
              </a:rPr>
              <a:t>physics of the </a:t>
            </a:r>
            <a:r>
              <a:rPr lang="en-GB" b="0" i="1" dirty="0">
                <a:solidFill>
                  <a:schemeClr val="bg1"/>
                </a:solidFill>
              </a:rPr>
              <a:t>two infinities: </a:t>
            </a:r>
            <a:r>
              <a:rPr lang="en-GB" b="0" dirty="0">
                <a:solidFill>
                  <a:schemeClr val="bg1"/>
                </a:solidFill>
              </a:rPr>
              <a:t>from elementary particles to cosmology  </a:t>
            </a:r>
          </a:p>
        </p:txBody>
      </p:sp>
      <p:sp>
        <p:nvSpPr>
          <p:cNvPr id="6162" name="Titre 1"/>
          <p:cNvSpPr txBox="1">
            <a:spLocks/>
          </p:cNvSpPr>
          <p:nvPr/>
        </p:nvSpPr>
        <p:spPr bwMode="auto">
          <a:xfrm>
            <a:off x="9091964" y="1425685"/>
            <a:ext cx="1722438" cy="5334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pPr algn="ctr"/>
            <a:r>
              <a:rPr lang="fr-FR" sz="2200" dirty="0">
                <a:solidFill>
                  <a:srgbClr val="FFEB6E"/>
                </a:solidFill>
                <a:latin typeface="Arial Narrow" charset="0"/>
              </a:rPr>
              <a:t>EXPLORES</a:t>
            </a:r>
          </a:p>
        </p:txBody>
      </p:sp>
      <p:sp>
        <p:nvSpPr>
          <p:cNvPr id="6163" name="Titre 1"/>
          <p:cNvSpPr txBox="1">
            <a:spLocks/>
          </p:cNvSpPr>
          <p:nvPr/>
        </p:nvSpPr>
        <p:spPr bwMode="auto">
          <a:xfrm>
            <a:off x="8472330" y="5517290"/>
            <a:ext cx="1440200" cy="354457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2200" dirty="0">
                <a:solidFill>
                  <a:srgbClr val="FFEB6E"/>
                </a:solidFill>
                <a:latin typeface="Arial Narrow" charset="0"/>
              </a:rPr>
              <a:t>PROVIDES</a:t>
            </a:r>
          </a:p>
        </p:txBody>
      </p:sp>
      <p:sp>
        <p:nvSpPr>
          <p:cNvPr id="24" name="ZoneTexte 23"/>
          <p:cNvSpPr txBox="1"/>
          <p:nvPr/>
        </p:nvSpPr>
        <p:spPr>
          <a:xfrm rot="8705393">
            <a:off x="8527827" y="4066999"/>
            <a:ext cx="2047245" cy="2310742"/>
          </a:xfrm>
          <a:prstGeom prst="rect">
            <a:avLst/>
          </a:prstGeom>
          <a:noFill/>
        </p:spPr>
        <p:txBody>
          <a:bodyPr spcFirstLastPara="1">
            <a:prstTxWarp prst="textCircle">
              <a:avLst>
                <a:gd name="adj" fmla="val 6382954"/>
              </a:avLst>
            </a:prstTxWarp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LINKS WITH SOCIETY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283087" y="1296130"/>
            <a:ext cx="6894341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Helvetica Neue"/>
                <a:ea typeface="ＭＳ Ｐゴシック" charset="0"/>
                <a:cs typeface="Helvetica Neue"/>
              </a:rPr>
              <a:t>COORDINATING RESEARCH IN THE FIELDS OF </a:t>
            </a:r>
            <a:r>
              <a:rPr lang="en-US" b="1" dirty="0">
                <a:solidFill>
                  <a:srgbClr val="FF0000"/>
                </a:solidFill>
                <a:latin typeface="Helvetica Neue"/>
                <a:ea typeface="ＭＳ Ｐゴシック" charset="0"/>
                <a:cs typeface="Helvetica Neue"/>
              </a:rPr>
              <a:t>NUCLEAR, PARTICLE, AND ASTROPARTICLE PHYSICS, RELATED APPLICATIONS AND TECHNOLOGICAL DEVELOPMENTS</a:t>
            </a:r>
          </a:p>
          <a:p>
            <a:pPr>
              <a:defRPr/>
            </a:pPr>
            <a:r>
              <a:rPr lang="en-US" dirty="0">
                <a:latin typeface="Helvetica Neue"/>
                <a:ea typeface="ＭＳ Ｐゴシック" charset="0"/>
                <a:cs typeface="Helvetica Neue"/>
              </a:rPr>
              <a:t>Strong links with Universities and CEA</a:t>
            </a:r>
          </a:p>
        </p:txBody>
      </p:sp>
      <p:sp>
        <p:nvSpPr>
          <p:cNvPr id="20" name="Ellipse 19"/>
          <p:cNvSpPr>
            <a:spLocks noChangeArrowheads="1"/>
          </p:cNvSpPr>
          <p:nvPr/>
        </p:nvSpPr>
        <p:spPr bwMode="auto">
          <a:xfrm>
            <a:off x="4453301" y="2492952"/>
            <a:ext cx="3096344" cy="2952328"/>
          </a:xfrm>
          <a:prstGeom prst="ellipse">
            <a:avLst/>
          </a:prstGeom>
          <a:solidFill>
            <a:schemeClr val="accent1">
              <a:lumMod val="90000"/>
              <a:lumOff val="10000"/>
            </a:schemeClr>
          </a:solidFill>
          <a:ln w="6350">
            <a:solidFill>
              <a:srgbClr val="31859C"/>
            </a:solidFill>
            <a:round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59" name="Titre 1"/>
          <p:cNvSpPr txBox="1">
            <a:spLocks/>
          </p:cNvSpPr>
          <p:nvPr/>
        </p:nvSpPr>
        <p:spPr bwMode="auto">
          <a:xfrm>
            <a:off x="5015960" y="2997020"/>
            <a:ext cx="1728191" cy="504056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pPr algn="ctr"/>
            <a:r>
              <a:rPr lang="fr-FR" sz="2200" dirty="0">
                <a:solidFill>
                  <a:srgbClr val="FFEB6E"/>
                </a:solidFill>
                <a:latin typeface="Arial Narrow" charset="0"/>
              </a:rPr>
              <a:t>RUNS and OVERSEES </a:t>
            </a:r>
          </a:p>
        </p:txBody>
      </p:sp>
      <p:sp>
        <p:nvSpPr>
          <p:cNvPr id="6157" name="ZoneTexte 15"/>
          <p:cNvSpPr txBox="1">
            <a:spLocks noChangeArrowheads="1"/>
          </p:cNvSpPr>
          <p:nvPr/>
        </p:nvSpPr>
        <p:spPr bwMode="auto">
          <a:xfrm>
            <a:off x="4623493" y="3598670"/>
            <a:ext cx="27365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pPr algn="ctr"/>
            <a:r>
              <a:rPr lang="en-GB" b="0" dirty="0">
                <a:solidFill>
                  <a:srgbClr val="FFFFFF"/>
                </a:solidFill>
              </a:rPr>
              <a:t>research laboratories in connection with universities and </a:t>
            </a:r>
          </a:p>
          <a:p>
            <a:pPr algn="ctr"/>
            <a:r>
              <a:rPr lang="en-GB" b="0" dirty="0">
                <a:solidFill>
                  <a:srgbClr val="FFFFFF"/>
                </a:solidFill>
              </a:rPr>
              <a:t>other finding agencies</a:t>
            </a:r>
          </a:p>
        </p:txBody>
      </p:sp>
      <p:sp>
        <p:nvSpPr>
          <p:cNvPr id="29" name="Ellipse 28"/>
          <p:cNvSpPr>
            <a:spLocks noChangeArrowheads="1"/>
          </p:cNvSpPr>
          <p:nvPr/>
        </p:nvSpPr>
        <p:spPr bwMode="auto">
          <a:xfrm>
            <a:off x="1127310" y="2997020"/>
            <a:ext cx="2904480" cy="2880320"/>
          </a:xfrm>
          <a:prstGeom prst="ellipse">
            <a:avLst/>
          </a:prstGeom>
          <a:solidFill>
            <a:schemeClr val="accent1">
              <a:lumMod val="90000"/>
              <a:lumOff val="10000"/>
            </a:schemeClr>
          </a:solidFill>
          <a:ln w="6350">
            <a:solidFill>
              <a:srgbClr val="31859C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 bwMode="auto">
          <a:xfrm>
            <a:off x="1631380" y="3429014"/>
            <a:ext cx="1941513" cy="504056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pPr algn="ctr"/>
            <a:r>
              <a:rPr lang="fr-FR" sz="2200" dirty="0">
                <a:solidFill>
                  <a:srgbClr val="FFEB6E"/>
                </a:solidFill>
                <a:latin typeface="Arial Narrow" charset="0"/>
              </a:rPr>
              <a:t>COORDINATES</a:t>
            </a:r>
            <a:r>
              <a:rPr lang="fr-FR" sz="2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charset="0"/>
              </a:rPr>
              <a:t> </a:t>
            </a:r>
            <a:r>
              <a:rPr lang="fr-FR" sz="22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charset="0"/>
              </a:rPr>
              <a:t> </a:t>
            </a:r>
          </a:p>
        </p:txBody>
      </p:sp>
      <p:sp>
        <p:nvSpPr>
          <p:cNvPr id="28" name="ZoneTexte 15"/>
          <p:cNvSpPr txBox="1">
            <a:spLocks noChangeArrowheads="1"/>
          </p:cNvSpPr>
          <p:nvPr/>
        </p:nvSpPr>
        <p:spPr bwMode="auto">
          <a:xfrm>
            <a:off x="1199320" y="3886074"/>
            <a:ext cx="273655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pPr algn="ctr"/>
            <a:r>
              <a:rPr lang="en-GB" b="0" dirty="0">
                <a:solidFill>
                  <a:schemeClr val="bg1"/>
                </a:solidFill>
              </a:rPr>
              <a:t>research programs, </a:t>
            </a:r>
          </a:p>
          <a:p>
            <a:pPr algn="ctr"/>
            <a:r>
              <a:rPr lang="en-GB" b="0" dirty="0">
                <a:solidFill>
                  <a:schemeClr val="bg1"/>
                </a:solidFill>
              </a:rPr>
              <a:t>French involvement in facilities, projects and </a:t>
            </a:r>
          </a:p>
          <a:p>
            <a:pPr algn="ctr"/>
            <a:r>
              <a:rPr lang="en-GB" b="0" dirty="0">
                <a:solidFill>
                  <a:schemeClr val="bg1"/>
                </a:solidFill>
              </a:rPr>
              <a:t>international </a:t>
            </a:r>
          </a:p>
          <a:p>
            <a:pPr algn="ctr"/>
            <a:r>
              <a:rPr lang="en-GB" b="0" dirty="0">
                <a:solidFill>
                  <a:schemeClr val="bg1"/>
                </a:solidFill>
              </a:rPr>
              <a:t>collaborations</a:t>
            </a:r>
          </a:p>
        </p:txBody>
      </p:sp>
      <p:sp>
        <p:nvSpPr>
          <p:cNvPr id="30" name="Titre 1"/>
          <p:cNvSpPr txBox="1">
            <a:spLocks/>
          </p:cNvSpPr>
          <p:nvPr/>
        </p:nvSpPr>
        <p:spPr bwMode="auto">
          <a:xfrm>
            <a:off x="8177428" y="4324290"/>
            <a:ext cx="1596981" cy="426467"/>
          </a:xfrm>
          <a:prstGeom prst="rect">
            <a:avLst/>
          </a:prstGeom>
          <a:solidFill>
            <a:srgbClr val="0054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1pPr>
            <a:lvl2pPr>
              <a:defRPr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2pPr>
            <a:lvl3pPr>
              <a:defRPr sz="16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3pPr>
            <a:lvl4pPr>
              <a:defRPr sz="14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4pPr>
            <a:lvl5pPr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5pPr>
            <a:lvl6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6pPr>
            <a:lvl7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7pPr>
            <a:lvl8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8pPr>
            <a:lvl9pPr eaLnBrk="0" hangingPunct="0">
              <a:defRPr sz="1000">
                <a:solidFill>
                  <a:srgbClr val="000066"/>
                </a:solidFill>
                <a:latin typeface="Helvetica Neue" charset="0"/>
                <a:ea typeface="MS PGothic" charset="0"/>
                <a:cs typeface="Helvetica Neue" charset="0"/>
              </a:defRPr>
            </a:lvl9pPr>
          </a:lstStyle>
          <a:p>
            <a:pPr algn="ctr"/>
            <a:r>
              <a:rPr lang="fr-FR" sz="2200" dirty="0">
                <a:solidFill>
                  <a:srgbClr val="FFEB6E"/>
                </a:solidFill>
                <a:latin typeface="Arial Narrow" charset="0"/>
              </a:rPr>
              <a:t>DEVELOPS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343997-0AB9-1D58-031B-879DB5EE22DB}"/>
              </a:ext>
            </a:extLst>
          </p:cNvPr>
          <p:cNvSpPr txBox="1"/>
          <p:nvPr/>
        </p:nvSpPr>
        <p:spPr>
          <a:xfrm>
            <a:off x="286489" y="5674110"/>
            <a:ext cx="7249711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Many projects are carried out within </a:t>
            </a:r>
            <a:r>
              <a:rPr lang="en-US" b="1" dirty="0">
                <a:solidFill>
                  <a:srgbClr val="C00000"/>
                </a:solidFill>
              </a:rPr>
              <a:t>international collaborations </a:t>
            </a:r>
            <a:r>
              <a:rPr lang="en-US" b="1" dirty="0"/>
              <a:t>and in </a:t>
            </a:r>
            <a:r>
              <a:rPr lang="en-US" b="1" dirty="0">
                <a:solidFill>
                  <a:srgbClr val="C00000"/>
                </a:solidFill>
              </a:rPr>
              <a:t>large infrastructures </a:t>
            </a:r>
            <a:r>
              <a:rPr lang="en-US" b="1" dirty="0"/>
              <a:t>(in coherence with the national Road Map for Research Infrastructures)  </a:t>
            </a:r>
          </a:p>
        </p:txBody>
      </p:sp>
    </p:spTree>
    <p:extLst>
      <p:ext uri="{BB962C8B-B14F-4D97-AF65-F5344CB8AC3E}">
        <p14:creationId xmlns:p14="http://schemas.microsoft.com/office/powerpoint/2010/main" val="249224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B3E5B56-7808-4573-844A-D49FB73BC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32" y="204319"/>
            <a:ext cx="1385188" cy="1208401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45C5754-FF9B-E245-ECE0-C82F2131E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48" y="188788"/>
            <a:ext cx="1385188" cy="121684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771B61A-2B75-CB82-53C5-4A6D53411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611" y="346850"/>
            <a:ext cx="1385189" cy="9218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A6BED91-47EC-239D-6EDE-8B4FD4AD14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09" y="166799"/>
            <a:ext cx="1362101" cy="122050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2CB4F22-5822-9485-4063-25586D05E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92" y="168578"/>
            <a:ext cx="1301461" cy="1257266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7E151C1-F65D-BD6C-86D2-29374E4289B0}"/>
              </a:ext>
            </a:extLst>
          </p:cNvPr>
          <p:cNvSpPr txBox="1"/>
          <p:nvPr/>
        </p:nvSpPr>
        <p:spPr>
          <a:xfrm>
            <a:off x="3684042" y="2011572"/>
            <a:ext cx="3805654" cy="584775"/>
          </a:xfrm>
          <a:prstGeom prst="rect">
            <a:avLst/>
          </a:prstGeom>
          <a:solidFill>
            <a:srgbClr val="011945"/>
          </a:solidFill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Institute Director: C Roy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Deputy: J-L </a:t>
            </a:r>
            <a:r>
              <a:rPr lang="en-US" sz="1600" b="1" dirty="0" err="1">
                <a:solidFill>
                  <a:schemeClr val="bg1"/>
                </a:solidFill>
              </a:rPr>
              <a:t>Biarrotte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5652DC-8BDD-68E0-5D3B-0B6F1EDC8050}"/>
              </a:ext>
            </a:extLst>
          </p:cNvPr>
          <p:cNvSpPr txBox="1"/>
          <p:nvPr/>
        </p:nvSpPr>
        <p:spPr>
          <a:xfrm>
            <a:off x="8832380" y="2267513"/>
            <a:ext cx="2825958" cy="1323439"/>
          </a:xfrm>
          <a:prstGeom prst="rect">
            <a:avLst/>
          </a:prstGeom>
          <a:solidFill>
            <a:srgbClr val="011945"/>
          </a:solidFill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Administrative Director 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 </a:t>
            </a:r>
            <a:r>
              <a:rPr lang="en-US" sz="1600" b="1" dirty="0" err="1">
                <a:solidFill>
                  <a:schemeClr val="bg1"/>
                </a:solidFill>
              </a:rPr>
              <a:t>Pannetier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Technical Director: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 </a:t>
            </a:r>
            <a:r>
              <a:rPr lang="en-US" sz="1600" b="1" dirty="0" err="1">
                <a:solidFill>
                  <a:schemeClr val="bg1"/>
                </a:solidFill>
              </a:rPr>
              <a:t>Cornat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48744B-2A4A-2BE7-43BC-FD181C4C801F}"/>
              </a:ext>
            </a:extLst>
          </p:cNvPr>
          <p:cNvSpPr txBox="1"/>
          <p:nvPr/>
        </p:nvSpPr>
        <p:spPr>
          <a:xfrm>
            <a:off x="168881" y="2708900"/>
            <a:ext cx="8426472" cy="338554"/>
          </a:xfrm>
          <a:prstGeom prst="rect">
            <a:avLst/>
          </a:prstGeom>
          <a:solidFill>
            <a:srgbClr val="011945"/>
          </a:solidFill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Scientific Directors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0D5E0C0-5124-595E-8719-1606768250A3}"/>
              </a:ext>
            </a:extLst>
          </p:cNvPr>
          <p:cNvSpPr txBox="1"/>
          <p:nvPr/>
        </p:nvSpPr>
        <p:spPr>
          <a:xfrm>
            <a:off x="168880" y="3068950"/>
            <a:ext cx="1656229" cy="1077218"/>
          </a:xfrm>
          <a:prstGeom prst="rect">
            <a:avLst/>
          </a:prstGeom>
          <a:solidFill>
            <a:srgbClr val="011945"/>
          </a:solidFill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Accelerators and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Technologies </a:t>
            </a:r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1600" b="1" dirty="0">
                <a:solidFill>
                  <a:schemeClr val="bg1"/>
                </a:solidFill>
              </a:rPr>
              <a:t>A </a:t>
            </a:r>
            <a:r>
              <a:rPr lang="fr-FR" sz="1600" b="1" dirty="0" err="1">
                <a:solidFill>
                  <a:schemeClr val="bg1"/>
                </a:solidFill>
              </a:rPr>
              <a:t>Lucotte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611859-FBA2-C9F9-4798-B2B65D784F74}"/>
              </a:ext>
            </a:extLst>
          </p:cNvPr>
          <p:cNvSpPr txBox="1"/>
          <p:nvPr/>
        </p:nvSpPr>
        <p:spPr>
          <a:xfrm>
            <a:off x="1847410" y="3068950"/>
            <a:ext cx="1656230" cy="1077218"/>
          </a:xfrm>
          <a:prstGeom prst="rect">
            <a:avLst/>
          </a:prstGeom>
          <a:solidFill>
            <a:srgbClr val="011945"/>
          </a:solidFill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</a:rPr>
              <a:t>Astroparticle</a:t>
            </a:r>
            <a:r>
              <a:rPr lang="en-US" sz="1600" b="1" dirty="0">
                <a:solidFill>
                  <a:schemeClr val="bg1"/>
                </a:solidFill>
              </a:rPr>
              <a:t> Physics and Cosmology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N </a:t>
            </a:r>
            <a:r>
              <a:rPr lang="fr-FR" sz="1600" b="1" dirty="0">
                <a:solidFill>
                  <a:schemeClr val="bg1"/>
                </a:solidFill>
              </a:rPr>
              <a:t>Leroy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0124DE6-0220-B51A-1226-332E39AD9E4C}"/>
              </a:ext>
            </a:extLst>
          </p:cNvPr>
          <p:cNvSpPr txBox="1"/>
          <p:nvPr/>
        </p:nvSpPr>
        <p:spPr>
          <a:xfrm>
            <a:off x="3503640" y="3068950"/>
            <a:ext cx="1593384" cy="1077218"/>
          </a:xfrm>
          <a:prstGeom prst="rect">
            <a:avLst/>
          </a:prstGeom>
          <a:solidFill>
            <a:srgbClr val="011945"/>
          </a:solidFill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Nuclear and Hadronic Physics</a:t>
            </a:r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1600" b="1" dirty="0">
                <a:solidFill>
                  <a:schemeClr val="bg1"/>
                </a:solidFill>
              </a:rPr>
              <a:t>M Grasso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26E2FC1-47D7-8C78-E7D4-9BB5E9A2DB3A}"/>
              </a:ext>
            </a:extLst>
          </p:cNvPr>
          <p:cNvSpPr txBox="1"/>
          <p:nvPr/>
        </p:nvSpPr>
        <p:spPr>
          <a:xfrm>
            <a:off x="5087860" y="3068950"/>
            <a:ext cx="1285186" cy="1077218"/>
          </a:xfrm>
          <a:prstGeom prst="rect">
            <a:avLst/>
          </a:prstGeom>
          <a:solidFill>
            <a:srgbClr val="011945"/>
          </a:solidFill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Particle Physics</a:t>
            </a:r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1600" b="1" dirty="0">
                <a:solidFill>
                  <a:schemeClr val="bg1"/>
                </a:solidFill>
              </a:rPr>
              <a:t>L </a:t>
            </a:r>
            <a:r>
              <a:rPr lang="fr-FR" sz="1600" b="1" dirty="0" err="1">
                <a:solidFill>
                  <a:schemeClr val="bg1"/>
                </a:solidFill>
              </a:rPr>
              <a:t>Vacavant</a:t>
            </a:r>
            <a:endParaRPr lang="fr-FR" sz="1600" b="1" dirty="0">
              <a:solidFill>
                <a:schemeClr val="bg1"/>
              </a:solidFill>
            </a:endParaRPr>
          </a:p>
          <a:p>
            <a:endParaRPr lang="fr-FR" sz="1600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C8A7ABD-4A2C-5CCD-F9EA-422A75D799C8}"/>
              </a:ext>
            </a:extLst>
          </p:cNvPr>
          <p:cNvSpPr txBox="1"/>
          <p:nvPr/>
        </p:nvSpPr>
        <p:spPr>
          <a:xfrm>
            <a:off x="6384040" y="3068950"/>
            <a:ext cx="2211313" cy="1077218"/>
          </a:xfrm>
          <a:prstGeom prst="rect">
            <a:avLst/>
          </a:prstGeom>
          <a:solidFill>
            <a:srgbClr val="011945"/>
          </a:solidFill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Societal-impact activities (energy, health, environment)</a:t>
            </a:r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1600" b="1" dirty="0">
                <a:solidFill>
                  <a:schemeClr val="bg1"/>
                </a:solidFill>
              </a:rPr>
              <a:t>J Marteau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47E632-3A81-0682-8712-7C68AC062D70}"/>
              </a:ext>
            </a:extLst>
          </p:cNvPr>
          <p:cNvSpPr txBox="1"/>
          <p:nvPr/>
        </p:nvSpPr>
        <p:spPr>
          <a:xfrm>
            <a:off x="8760370" y="4293120"/>
            <a:ext cx="3062985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600" b="1" dirty="0"/>
              <a:t>Advisory Committees: </a:t>
            </a:r>
          </a:p>
          <a:p>
            <a:endParaRPr lang="en-US" sz="1600" b="1" dirty="0"/>
          </a:p>
          <a:p>
            <a:r>
              <a:rPr lang="en-US" sz="1600" b="1" dirty="0"/>
              <a:t>IN2P3 Scientific Council (3 sessions per year)</a:t>
            </a:r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Laboratory Directors Committee (meetings every month)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59BA6B-3244-3683-DE00-52944C2A7FEB}"/>
              </a:ext>
            </a:extLst>
          </p:cNvPr>
          <p:cNvSpPr txBox="1"/>
          <p:nvPr/>
        </p:nvSpPr>
        <p:spPr>
          <a:xfrm>
            <a:off x="368645" y="4293120"/>
            <a:ext cx="7925557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latin typeface="Arial Narrow" charset="0"/>
              </a:rPr>
              <a:t> 15 laboratories (partnerships with local universities), GANIL (CNRS and CEA), 8 national </a:t>
            </a:r>
            <a:r>
              <a:rPr lang="en-US" b="1" dirty="0" err="1">
                <a:latin typeface="Arial Narrow" charset="0"/>
              </a:rPr>
              <a:t>science&amp;technology</a:t>
            </a:r>
            <a:r>
              <a:rPr lang="en-US" b="1" dirty="0">
                <a:latin typeface="Arial Narrow" charset="0"/>
              </a:rPr>
              <a:t> platforms</a:t>
            </a:r>
          </a:p>
          <a:p>
            <a:endParaRPr lang="en-US" b="1" dirty="0">
              <a:latin typeface="Arial Narrow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latin typeface="Arial Narrow" charset="0"/>
              </a:rPr>
              <a:t>About: 1000 physicists (half of them CNRS staff), 1400 engineers, technicians and administration staff (1200 CNRS staff)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latin typeface="Arial Narrow" charset="0"/>
              </a:rPr>
              <a:t>About 300 post-doc, 500 PhD students, and 200 engineers, technicians and administration staff with fixed-term contracts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06726A0-D3DF-9172-7901-9C0E96222A4C}"/>
              </a:ext>
            </a:extLst>
          </p:cNvPr>
          <p:cNvSpPr txBox="1"/>
          <p:nvPr/>
        </p:nvSpPr>
        <p:spPr>
          <a:xfrm>
            <a:off x="3208309" y="1503601"/>
            <a:ext cx="470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IN2P3 Organization Chart</a:t>
            </a:r>
          </a:p>
        </p:txBody>
      </p:sp>
    </p:spTree>
    <p:extLst>
      <p:ext uri="{BB962C8B-B14F-4D97-AF65-F5344CB8AC3E}">
        <p14:creationId xmlns:p14="http://schemas.microsoft.com/office/powerpoint/2010/main" val="346655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07EA23AE-178E-EB68-70E7-793E87D81CB2}"/>
              </a:ext>
            </a:extLst>
          </p:cNvPr>
          <p:cNvSpPr txBox="1">
            <a:spLocks/>
          </p:cNvSpPr>
          <p:nvPr/>
        </p:nvSpPr>
        <p:spPr>
          <a:xfrm>
            <a:off x="335200" y="116540"/>
            <a:ext cx="11521600" cy="15310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400" b="1" dirty="0">
                <a:ea typeface="ＭＳ Ｐゴシック" charset="0"/>
              </a:rPr>
              <a:t>IN2P3 today, a distributed laboratory in France</a:t>
            </a:r>
            <a:endParaRPr lang="fr-FR" sz="1800" b="1" dirty="0"/>
          </a:p>
          <a:p>
            <a:pPr algn="ctr">
              <a:lnSpc>
                <a:spcPct val="150000"/>
              </a:lnSpc>
            </a:pPr>
            <a:r>
              <a:rPr lang="fr-FR" sz="1800" b="1" dirty="0"/>
              <a:t>Partnerships </a:t>
            </a:r>
            <a:r>
              <a:rPr lang="fr-FR" sz="1800" b="1" dirty="0" err="1"/>
              <a:t>with</a:t>
            </a:r>
            <a:r>
              <a:rPr lang="fr-FR" sz="1800" b="1" dirty="0"/>
              <a:t> </a:t>
            </a:r>
            <a:r>
              <a:rPr lang="fr-FR" sz="1800" b="1" dirty="0" err="1"/>
              <a:t>Universities</a:t>
            </a:r>
            <a:r>
              <a:rPr lang="fr-FR" sz="1800" b="1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fr-FR" sz="1800" b="1" dirty="0"/>
              <a:t>GANIL </a:t>
            </a:r>
            <a:r>
              <a:rPr lang="fr-FR" sz="1800" b="1" dirty="0" err="1"/>
              <a:t>is</a:t>
            </a:r>
            <a:r>
              <a:rPr lang="fr-FR" sz="1800" b="1" dirty="0"/>
              <a:t> a CNRS-CEA </a:t>
            </a:r>
            <a:r>
              <a:rPr lang="fr-FR" sz="1800" b="1" dirty="0" err="1"/>
              <a:t>laboratory</a:t>
            </a:r>
            <a:endParaRPr lang="fr-FR" sz="1800" b="1" dirty="0"/>
          </a:p>
          <a:p>
            <a:pPr>
              <a:lnSpc>
                <a:spcPct val="150000"/>
              </a:lnSpc>
            </a:pPr>
            <a:endParaRPr lang="en-US" sz="18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94DC877-E2A3-4053-C420-4545750ED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00" y="1796036"/>
            <a:ext cx="11521600" cy="484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5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07EA23AE-178E-EB68-70E7-793E87D81CB2}"/>
              </a:ext>
            </a:extLst>
          </p:cNvPr>
          <p:cNvSpPr txBox="1">
            <a:spLocks/>
          </p:cNvSpPr>
          <p:nvPr/>
        </p:nvSpPr>
        <p:spPr>
          <a:xfrm>
            <a:off x="3071580" y="44530"/>
            <a:ext cx="6840745" cy="12961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2800" b="1" dirty="0"/>
              <a:t>International links and actions at IN2P3 </a:t>
            </a:r>
            <a:endParaRPr lang="en-US" sz="18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51747D-C5D0-DAEA-AE86-708DF3917AB9}"/>
              </a:ext>
            </a:extLst>
          </p:cNvPr>
          <p:cNvSpPr txBox="1"/>
          <p:nvPr/>
        </p:nvSpPr>
        <p:spPr>
          <a:xfrm>
            <a:off x="623240" y="908650"/>
            <a:ext cx="11089540" cy="5539978"/>
          </a:xfrm>
          <a:prstGeom prst="rect">
            <a:avLst/>
          </a:prstGeom>
          <a:solidFill>
            <a:srgbClr val="011945"/>
          </a:solidFill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  <a:ea typeface="ＭＳ Ｐゴシック" charset="0"/>
              </a:rPr>
              <a:t>About 40 ongoing Memorandum of Understanding with international partners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b="1" dirty="0">
              <a:solidFill>
                <a:schemeClr val="bg1"/>
              </a:solidFill>
              <a:ea typeface="ＭＳ Ｐゴシック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</a:rPr>
              <a:t>9 International Research Networks (IRNs), to favor exchanges and links with other countries (scientific animation and common projects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7 International Research Laboratories (IRLs), where our scientists may spend periods of a few years (CNRS secondments), and students and post-doc may be co-trained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Canada: </a:t>
            </a:r>
          </a:p>
          <a:p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-NPAT (Nuclear Physics, Nuclear Astrophysics and Accelerator Technologies), TRIUMF</a:t>
            </a:r>
          </a:p>
          <a:p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Germany:</a:t>
            </a:r>
          </a:p>
          <a:p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DMLab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(Dark Matter Laboratory), DESY </a:t>
            </a:r>
          </a:p>
          <a:p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Japan: </a:t>
            </a:r>
          </a:p>
          <a:p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-ILANCE (International Laboratory for Astrophysics, Neutrino and Cosmology Experiments),Tokyo Univ. </a:t>
            </a:r>
          </a:p>
          <a:p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 TYL (Toshiko Yuasa Laboratory, particle physics), KEK </a:t>
            </a:r>
          </a:p>
          <a:p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US </a:t>
            </a:r>
          </a:p>
          <a:p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-CPB (Centre Pierre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Binétruy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astroparticle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physics), University of California, Berkeley </a:t>
            </a:r>
          </a:p>
          <a:p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-NPA (Nuclear Physics and Nuclear Astrophysics), Michigan State University, FRIB</a:t>
            </a:r>
          </a:p>
          <a:p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-PPC (Particle Physics and Cosmology), University of Chicago, Fermilab</a:t>
            </a:r>
          </a:p>
        </p:txBody>
      </p:sp>
    </p:spTree>
    <p:extLst>
      <p:ext uri="{BB962C8B-B14F-4D97-AF65-F5344CB8AC3E}">
        <p14:creationId xmlns:p14="http://schemas.microsoft.com/office/powerpoint/2010/main" val="1095524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07EA23AE-178E-EB68-70E7-793E87D81CB2}"/>
              </a:ext>
            </a:extLst>
          </p:cNvPr>
          <p:cNvSpPr txBox="1">
            <a:spLocks/>
          </p:cNvSpPr>
          <p:nvPr/>
        </p:nvSpPr>
        <p:spPr>
          <a:xfrm>
            <a:off x="623240" y="1961389"/>
            <a:ext cx="6552911" cy="2935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b="1" dirty="0"/>
              <a:t>IN2P3 contributes to the overall French strategy for research infrastructures driven by the ministry : national road map. An update is ongoing -&gt; the new road map is  expected in 2026</a:t>
            </a:r>
            <a:endParaRPr lang="en-US" sz="1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3080D8F-ED5C-8706-3671-75D69A922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70" y="836640"/>
            <a:ext cx="3888540" cy="54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2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98D7783E-F004-94F3-B575-D1A97D81CBD0}"/>
              </a:ext>
            </a:extLst>
          </p:cNvPr>
          <p:cNvSpPr txBox="1"/>
          <p:nvPr/>
        </p:nvSpPr>
        <p:spPr>
          <a:xfrm>
            <a:off x="191180" y="219914"/>
            <a:ext cx="1180964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2021 </a:t>
            </a:r>
            <a:r>
              <a:rPr lang="fr-FR" b="1" dirty="0" err="1"/>
              <a:t>Research</a:t>
            </a:r>
            <a:r>
              <a:rPr lang="fr-FR" b="1" dirty="0"/>
              <a:t> Infrastructure French Road </a:t>
            </a:r>
            <a:r>
              <a:rPr lang="fr-FR" b="1" dirty="0" err="1"/>
              <a:t>Map</a:t>
            </a:r>
            <a:r>
              <a:rPr lang="fr-FR" b="1" dirty="0"/>
              <a:t> (</a:t>
            </a:r>
            <a:r>
              <a:rPr lang="fr-FR" b="1" dirty="0" err="1"/>
              <a:t>Minister</a:t>
            </a:r>
            <a:r>
              <a:rPr lang="fr-FR" b="1" dirty="0"/>
              <a:t> of </a:t>
            </a:r>
            <a:r>
              <a:rPr lang="fr-FR" b="1" dirty="0" err="1"/>
              <a:t>Higher</a:t>
            </a:r>
            <a:r>
              <a:rPr lang="fr-FR" b="1" dirty="0"/>
              <a:t> Education, </a:t>
            </a:r>
            <a:r>
              <a:rPr lang="fr-FR" b="1" dirty="0" err="1"/>
              <a:t>Research</a:t>
            </a:r>
            <a:r>
              <a:rPr lang="fr-FR" b="1" dirty="0"/>
              <a:t> and Innovation). </a:t>
            </a:r>
          </a:p>
          <a:p>
            <a:pPr algn="ctr"/>
            <a:r>
              <a:rPr lang="fr-FR" b="1" dirty="0" err="1"/>
              <a:t>Dedicated</a:t>
            </a:r>
            <a:r>
              <a:rPr lang="fr-FR" b="1" dirty="0"/>
              <a:t> funding </a:t>
            </a:r>
            <a:r>
              <a:rPr lang="fr-FR" b="1" dirty="0" err="1"/>
              <a:t>from</a:t>
            </a:r>
            <a:r>
              <a:rPr lang="fr-FR" b="1" dirty="0"/>
              <a:t> the Ministry for RI*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5499459-B9E5-40C5-A36B-9BEFA2B7F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70" y="1556740"/>
            <a:ext cx="8840512" cy="503511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CB19F95-6DD3-E459-F383-060422927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0" y="955720"/>
            <a:ext cx="8840512" cy="52901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729377F-8C5D-B0AA-7C13-751CB2C9DD54}"/>
              </a:ext>
            </a:extLst>
          </p:cNvPr>
          <p:cNvSpPr txBox="1"/>
          <p:nvPr/>
        </p:nvSpPr>
        <p:spPr>
          <a:xfrm>
            <a:off x="9001250" y="1190441"/>
            <a:ext cx="3143590" cy="5262979"/>
          </a:xfrm>
          <a:prstGeom prst="rect">
            <a:avLst/>
          </a:prstGeom>
          <a:solidFill>
            <a:srgbClr val="011945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IO: International </a:t>
            </a:r>
            <a:r>
              <a:rPr lang="en-US" sz="1600" b="1" dirty="0">
                <a:solidFill>
                  <a:schemeClr val="bg1"/>
                </a:solidFill>
              </a:rPr>
              <a:t>Organizations, 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legally based on an intergovernmental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convention</a:t>
            </a:r>
          </a:p>
          <a:p>
            <a:endParaRPr lang="fr-FR" sz="1600" b="1" dirty="0">
              <a:solidFill>
                <a:schemeClr val="bg1"/>
              </a:solidFill>
            </a:endParaRPr>
          </a:p>
          <a:p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1600" b="1" dirty="0">
                <a:solidFill>
                  <a:schemeClr val="bg1"/>
                </a:solidFill>
              </a:rPr>
              <a:t>RI*: (large) </a:t>
            </a:r>
            <a:r>
              <a:rPr lang="fr-FR" sz="1600" b="1" dirty="0" err="1">
                <a:solidFill>
                  <a:schemeClr val="bg1"/>
                </a:solidFill>
              </a:rPr>
              <a:t>Research</a:t>
            </a:r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1600" b="1" dirty="0">
                <a:solidFill>
                  <a:schemeClr val="bg1"/>
                </a:solidFill>
              </a:rPr>
              <a:t>Infrastructures, </a:t>
            </a:r>
            <a:r>
              <a:rPr lang="fr-FR" sz="1600" b="1" dirty="0" err="1">
                <a:solidFill>
                  <a:schemeClr val="bg1"/>
                </a:solidFill>
              </a:rPr>
              <a:t>under</a:t>
            </a:r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1600" b="1" dirty="0">
                <a:solidFill>
                  <a:schemeClr val="bg1"/>
                </a:solidFill>
              </a:rPr>
              <a:t>the </a:t>
            </a:r>
            <a:r>
              <a:rPr lang="fr-FR" sz="1600" b="1" dirty="0" err="1">
                <a:solidFill>
                  <a:schemeClr val="bg1"/>
                </a:solidFill>
              </a:rPr>
              <a:t>scientific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 err="1">
                <a:solidFill>
                  <a:schemeClr val="bg1"/>
                </a:solidFill>
              </a:rPr>
              <a:t>responsibility</a:t>
            </a:r>
            <a:r>
              <a:rPr lang="fr-FR" sz="1600" b="1" dirty="0">
                <a:solidFill>
                  <a:schemeClr val="bg1"/>
                </a:solidFill>
              </a:rPr>
              <a:t> of </a:t>
            </a:r>
            <a:r>
              <a:rPr lang="fr-FR" sz="1600" b="1" dirty="0" err="1">
                <a:solidFill>
                  <a:schemeClr val="bg1"/>
                </a:solidFill>
              </a:rPr>
              <a:t>research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 err="1">
                <a:solidFill>
                  <a:schemeClr val="bg1"/>
                </a:solidFill>
              </a:rPr>
              <a:t>operators</a:t>
            </a:r>
            <a:r>
              <a:rPr lang="fr-FR" sz="1600" b="1" dirty="0">
                <a:solidFill>
                  <a:schemeClr val="bg1"/>
                </a:solidFill>
              </a:rPr>
              <a:t>, </a:t>
            </a:r>
            <a:r>
              <a:rPr lang="fr-FR" sz="1600" b="1" dirty="0" err="1">
                <a:solidFill>
                  <a:schemeClr val="bg1"/>
                </a:solidFill>
              </a:rPr>
              <a:t>subject</a:t>
            </a:r>
            <a:r>
              <a:rPr lang="fr-FR" sz="1600" b="1" dirty="0">
                <a:solidFill>
                  <a:schemeClr val="bg1"/>
                </a:solidFill>
              </a:rPr>
              <a:t> to </a:t>
            </a:r>
            <a:r>
              <a:rPr lang="fr-FR" sz="1600" b="1" dirty="0" err="1">
                <a:solidFill>
                  <a:schemeClr val="bg1"/>
                </a:solidFill>
              </a:rPr>
              <a:t>specific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 err="1">
                <a:solidFill>
                  <a:schemeClr val="bg1"/>
                </a:solidFill>
              </a:rPr>
              <a:t>budgetary</a:t>
            </a:r>
            <a:r>
              <a:rPr lang="fr-FR" sz="1600" b="1" dirty="0">
                <a:solidFill>
                  <a:schemeClr val="bg1"/>
                </a:solidFill>
              </a:rPr>
              <a:t> allocation by the Ministry  </a:t>
            </a:r>
          </a:p>
          <a:p>
            <a:endParaRPr lang="fr-FR" sz="1600" b="1" dirty="0">
              <a:solidFill>
                <a:schemeClr val="bg1"/>
              </a:solidFill>
            </a:endParaRPr>
          </a:p>
          <a:p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1600" b="1" dirty="0">
                <a:solidFill>
                  <a:schemeClr val="bg1"/>
                </a:solidFill>
              </a:rPr>
              <a:t>RI: </a:t>
            </a:r>
            <a:r>
              <a:rPr lang="fr-FR" sz="1600" b="1" dirty="0" err="1">
                <a:solidFill>
                  <a:schemeClr val="bg1"/>
                </a:solidFill>
              </a:rPr>
              <a:t>Research</a:t>
            </a:r>
            <a:r>
              <a:rPr lang="fr-FR" sz="1600" b="1" dirty="0">
                <a:solidFill>
                  <a:schemeClr val="bg1"/>
                </a:solidFill>
              </a:rPr>
              <a:t> infrastructures</a:t>
            </a:r>
          </a:p>
          <a:p>
            <a:r>
              <a:rPr lang="fr-FR" sz="1600" b="1" dirty="0" err="1">
                <a:solidFill>
                  <a:schemeClr val="bg1"/>
                </a:solidFill>
              </a:rPr>
              <a:t>whose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 err="1">
                <a:solidFill>
                  <a:schemeClr val="bg1"/>
                </a:solidFill>
              </a:rPr>
              <a:t>scientific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 err="1">
                <a:solidFill>
                  <a:schemeClr val="bg1"/>
                </a:solidFill>
              </a:rPr>
              <a:t>strategy</a:t>
            </a:r>
            <a:r>
              <a:rPr lang="fr-FR" sz="1600" b="1" dirty="0">
                <a:solidFill>
                  <a:schemeClr val="bg1"/>
                </a:solidFill>
              </a:rPr>
              <a:t> and </a:t>
            </a:r>
            <a:r>
              <a:rPr lang="fr-FR" sz="1600" b="1" dirty="0" err="1">
                <a:solidFill>
                  <a:schemeClr val="bg1"/>
                </a:solidFill>
              </a:rPr>
              <a:t>budgetary</a:t>
            </a:r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1600" b="1" dirty="0">
                <a:solidFill>
                  <a:schemeClr val="bg1"/>
                </a:solidFill>
              </a:rPr>
              <a:t>monitoring are the </a:t>
            </a:r>
            <a:r>
              <a:rPr lang="fr-FR" sz="1600" b="1" dirty="0" err="1">
                <a:solidFill>
                  <a:schemeClr val="bg1"/>
                </a:solidFill>
              </a:rPr>
              <a:t>responsibility</a:t>
            </a:r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1600" b="1" dirty="0">
                <a:solidFill>
                  <a:schemeClr val="bg1"/>
                </a:solidFill>
              </a:rPr>
              <a:t>of </a:t>
            </a:r>
            <a:r>
              <a:rPr lang="fr-FR" sz="1600" b="1" dirty="0" err="1">
                <a:solidFill>
                  <a:schemeClr val="bg1"/>
                </a:solidFill>
              </a:rPr>
              <a:t>research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 err="1">
                <a:solidFill>
                  <a:schemeClr val="bg1"/>
                </a:solidFill>
              </a:rPr>
              <a:t>operators</a:t>
            </a:r>
            <a:endParaRPr lang="fr-F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74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CDD7DC"/>
      </a:dk2>
      <a:lt2>
        <a:srgbClr val="EBF0F5"/>
      </a:lt2>
      <a:accent1>
        <a:srgbClr val="00284B"/>
      </a:accent1>
      <a:accent2>
        <a:srgbClr val="6941EB"/>
      </a:accent2>
      <a:accent3>
        <a:srgbClr val="FFEB6E"/>
      </a:accent3>
      <a:accent4>
        <a:srgbClr val="8296A5"/>
      </a:accent4>
      <a:accent5>
        <a:srgbClr val="FFBC75"/>
      </a:accent5>
      <a:accent6>
        <a:srgbClr val="B0EE89"/>
      </a:accent6>
      <a:hlink>
        <a:srgbClr val="6941EB"/>
      </a:hlink>
      <a:folHlink>
        <a:srgbClr val="6941E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53279</TotalTime>
  <Words>1039</Words>
  <Application>Microsoft Macintosh PowerPoint</Application>
  <PresentationFormat>Grand écran</PresentationFormat>
  <Paragraphs>155</Paragraphs>
  <Slides>15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Satoshi</vt:lpstr>
      <vt:lpstr>Satoshi Light</vt:lpstr>
      <vt:lpstr>Arial</vt:lpstr>
      <vt:lpstr>Arial Narrow</vt:lpstr>
      <vt:lpstr>Calibri</vt:lpstr>
      <vt:lpstr>Helvetica Neue</vt:lpstr>
      <vt:lpstr>IBM Plex Sans</vt:lpstr>
      <vt:lpstr>IBM Plex Sans SemiBold</vt:lpstr>
      <vt:lpstr>Wingdings</vt:lpstr>
      <vt:lpstr>Thème Office</vt:lpstr>
      <vt:lpstr>Conception personnalisée</vt:lpstr>
      <vt:lpstr>Présentation PowerPoint</vt:lpstr>
      <vt:lpstr>Présentation PowerPoint</vt:lpstr>
      <vt:lpstr>IN2P3 Institut National  de Physique Nucléaire et de Physique des Particules  One of the 10 institutes of CNRS, with a national mission -&gt; Decree published in 2016, decision of the French Minister of National Education, Higher Education and Research</vt:lpstr>
      <vt:lpstr>IN2P3: a national institute, with a national mission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GANIL in the present decade</vt:lpstr>
      <vt:lpstr>Enjoy the conference!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HORTALA Thomas</dc:creator>
  <cp:keywords/>
  <dc:description/>
  <cp:lastModifiedBy>Marcella Grasso</cp:lastModifiedBy>
  <cp:revision>903</cp:revision>
  <dcterms:created xsi:type="dcterms:W3CDTF">2023-11-07T22:06:45Z</dcterms:created>
  <dcterms:modified xsi:type="dcterms:W3CDTF">2025-09-21T19:38:04Z</dcterms:modified>
  <cp:category/>
</cp:coreProperties>
</file>