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5" r:id="rId16"/>
    <p:sldId id="278" r:id="rId17"/>
    <p:sldId id="280" r:id="rId18"/>
    <p:sldId id="282" r:id="rId19"/>
    <p:sldId id="283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3"/>
  </p:normalViewPr>
  <p:slideViewPr>
    <p:cSldViewPr snapToGrid="0">
      <p:cViewPr varScale="1">
        <p:scale>
          <a:sx n="53" d="100"/>
          <a:sy n="53" d="100"/>
        </p:scale>
        <p:origin x="6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2" name="Shape 7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12954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6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latin typeface="Monaco"/>
                <a:ea typeface="Monaco"/>
                <a:cs typeface="Monaco"/>
                <a:sym typeface="Monaco"/>
              </a:rPr>
              <a:t>p+\gamma_{CMB} \to \Delta &amp; \to &amp; p+\pi^{0} \\</a:t>
            </a:r>
          </a:p>
          <a:p>
            <a:pPr defTabSz="12954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6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latin typeface="Monaco"/>
                <a:ea typeface="Monaco"/>
                <a:cs typeface="Monaco"/>
                <a:sym typeface="Monaco"/>
              </a:rPr>
              <a:t>                          &amp; \to &amp; n+\pi^{+} 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defTabSz="12954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6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defTabSz="12954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6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latin typeface="Monaco"/>
                <a:ea typeface="Monaco"/>
                <a:cs typeface="Monaco"/>
                <a:sym typeface="Monaco"/>
              </a:rPr>
              <a:t>\lambda_{free} = \frac{1}{n_\gamma \cdot \sigma_{p\gamma}} \approx 8 {\rm ~Mpc}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Weiss-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5" name="Textebene 1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eiss 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Karl-Heinz Kampert - University of Wuppertal"/>
          <p:cNvSpPr txBox="1"/>
          <p:nvPr/>
        </p:nvSpPr>
        <p:spPr>
          <a:xfrm>
            <a:off x="-47625" y="13290153"/>
            <a:ext cx="4927955" cy="453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81280" marR="81280" defTabSz="1821656">
              <a:defRPr sz="1800">
                <a:solidFill>
                  <a:srgbClr val="5E5E5E"/>
                </a:solidFill>
                <a:uFill>
                  <a:solidFill>
                    <a:srgbClr val="5E5E5E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Karl-Heinz Kampert - University of Wuppertal</a:t>
            </a:r>
          </a:p>
        </p:txBody>
      </p:sp>
      <p:sp>
        <p:nvSpPr>
          <p:cNvPr id="2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73011" y="13290153"/>
            <a:ext cx="420118" cy="4535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97979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25" name="EuNPC2025, Caen (France), Sept. 22-26, 2025"/>
          <p:cNvSpPr txBox="1"/>
          <p:nvPr/>
        </p:nvSpPr>
        <p:spPr>
          <a:xfrm>
            <a:off x="17738523" y="13218715"/>
            <a:ext cx="6572251" cy="52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spAutoFit/>
          </a:bodyPr>
          <a:lstStyle>
            <a:lvl1pPr marL="81280" marR="81280" algn="r" defTabSz="1821656">
              <a:defRPr sz="1800">
                <a:solidFill>
                  <a:srgbClr val="53585F"/>
                </a:solidFill>
                <a:uFill>
                  <a:solidFill>
                    <a:srgbClr val="232323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EuNPC2025, Caen (France), Sept. 22-26, 2025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Blue-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"/>
          <p:cNvSpPr/>
          <p:nvPr/>
        </p:nvSpPr>
        <p:spPr>
          <a:xfrm>
            <a:off x="-25022" y="-13302"/>
            <a:ext cx="24434044" cy="13742604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DE8FF"/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3" name="Rechteck"/>
          <p:cNvSpPr/>
          <p:nvPr/>
        </p:nvSpPr>
        <p:spPr>
          <a:xfrm>
            <a:off x="-29022" y="0"/>
            <a:ext cx="24424185" cy="1428750"/>
          </a:xfrm>
          <a:prstGeom prst="rect">
            <a:avLst/>
          </a:prstGeom>
          <a:gradFill>
            <a:gsLst>
              <a:gs pos="0">
                <a:srgbClr val="0433FF"/>
              </a:gs>
              <a:gs pos="100000">
                <a:srgbClr val="5E5E5E"/>
              </a:gs>
            </a:gsLst>
          </a:gradFill>
          <a:ln w="12700">
            <a:miter lim="400000"/>
          </a:ln>
          <a:effectLst>
            <a:outerShdw blurRad="88900" dist="88900" dir="2700000" rotWithShape="0">
              <a:srgbClr val="929292">
                <a:alpha val="75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600" i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" name="Titeltext"/>
          <p:cNvSpPr txBox="1">
            <a:spLocks noGrp="1"/>
          </p:cNvSpPr>
          <p:nvPr>
            <p:ph type="title"/>
          </p:nvPr>
        </p:nvSpPr>
        <p:spPr>
          <a:xfrm>
            <a:off x="184155" y="-107157"/>
            <a:ext cx="23997831" cy="1643064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5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1065609" y="2520354"/>
            <a:ext cx="14716126" cy="4714876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800"/>
            </a:lvl2pPr>
            <a:lvl3pPr>
              <a:defRPr sz="3800"/>
            </a:lvl3pPr>
            <a:lvl4pPr>
              <a:defRPr sz="3800"/>
            </a:lvl4pPr>
            <a:lvl5pPr>
              <a:defRPr sz="3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73011" y="13343731"/>
            <a:ext cx="420118" cy="4535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85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37" name="Karl-Heinz Kampert - University of Wuppertal"/>
          <p:cNvSpPr txBox="1"/>
          <p:nvPr/>
        </p:nvSpPr>
        <p:spPr>
          <a:xfrm>
            <a:off x="-47625" y="13290153"/>
            <a:ext cx="4927955" cy="453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81280" marR="81280" defTabSz="1821656">
              <a:defRPr sz="1800">
                <a:solidFill>
                  <a:srgbClr val="5E5E5E"/>
                </a:solidFill>
                <a:uFill>
                  <a:solidFill>
                    <a:srgbClr val="5E5E5E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Karl-Heinz Kampert - University of Wuppertal</a:t>
            </a:r>
          </a:p>
        </p:txBody>
      </p:sp>
      <p:sp>
        <p:nvSpPr>
          <p:cNvPr id="38" name="EuNPC2025, Caen (France), Sept. 22-26, 2025"/>
          <p:cNvSpPr txBox="1"/>
          <p:nvPr/>
        </p:nvSpPr>
        <p:spPr>
          <a:xfrm>
            <a:off x="17738523" y="13218715"/>
            <a:ext cx="6572251" cy="52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spAutoFit/>
          </a:bodyPr>
          <a:lstStyle>
            <a:lvl1pPr marL="81280" marR="81280" algn="r" defTabSz="1821656">
              <a:defRPr sz="1800">
                <a:solidFill>
                  <a:srgbClr val="53585F"/>
                </a:solidFill>
                <a:uFill>
                  <a:solidFill>
                    <a:srgbClr val="232323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EuNPC2025, Caen (France), Sept. 22-26, 2025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Blue 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hteck"/>
          <p:cNvSpPr/>
          <p:nvPr/>
        </p:nvSpPr>
        <p:spPr>
          <a:xfrm>
            <a:off x="-106785" y="-35719"/>
            <a:ext cx="24579710" cy="13787438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DE8FF"/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73011" y="13323093"/>
            <a:ext cx="420118" cy="4535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47" name="Karl-Heinz Kampert - University of Wuppertal"/>
          <p:cNvSpPr txBox="1"/>
          <p:nvPr/>
        </p:nvSpPr>
        <p:spPr>
          <a:xfrm>
            <a:off x="-47625" y="13290153"/>
            <a:ext cx="4927955" cy="453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81280" marR="81280" defTabSz="1821656">
              <a:defRPr sz="1800">
                <a:solidFill>
                  <a:srgbClr val="5E5E5E"/>
                </a:solidFill>
                <a:uFill>
                  <a:solidFill>
                    <a:srgbClr val="5E5E5E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Karl-Heinz Kampert - University of Wuppertal</a:t>
            </a:r>
          </a:p>
        </p:txBody>
      </p:sp>
      <p:sp>
        <p:nvSpPr>
          <p:cNvPr id="48" name="EuNPC2025, Caen (France), Sept. 22-26, 2025"/>
          <p:cNvSpPr txBox="1"/>
          <p:nvPr/>
        </p:nvSpPr>
        <p:spPr>
          <a:xfrm>
            <a:off x="17738523" y="13218715"/>
            <a:ext cx="6572251" cy="52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spAutoFit/>
          </a:bodyPr>
          <a:lstStyle>
            <a:lvl1pPr marL="81280" marR="81280" algn="r" defTabSz="1821656">
              <a:defRPr sz="1800">
                <a:solidFill>
                  <a:srgbClr val="53585F"/>
                </a:solidFill>
                <a:uFill>
                  <a:solidFill>
                    <a:srgbClr val="232323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EuNPC2025, Caen (France), Sept. 22-26, 2025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au-Grau-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hteck"/>
          <p:cNvSpPr/>
          <p:nvPr/>
        </p:nvSpPr>
        <p:spPr>
          <a:xfrm>
            <a:off x="-29766" y="-37766"/>
            <a:ext cx="24443532" cy="13791532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C0C0C0"/>
              </a:gs>
            </a:gsLst>
            <a:lin ang="5400000"/>
          </a:gradFill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6" name="Rechteck"/>
          <p:cNvSpPr/>
          <p:nvPr/>
        </p:nvSpPr>
        <p:spPr>
          <a:xfrm>
            <a:off x="6697" y="0"/>
            <a:ext cx="24370606" cy="1428750"/>
          </a:xfrm>
          <a:prstGeom prst="rect">
            <a:avLst/>
          </a:prstGeom>
          <a:gradFill>
            <a:gsLst>
              <a:gs pos="0">
                <a:srgbClr val="0433FF"/>
              </a:gs>
              <a:gs pos="100000">
                <a:srgbClr val="5E5E5E"/>
              </a:gs>
            </a:gsLst>
          </a:gradFill>
          <a:ln w="12700">
            <a:miter lim="400000"/>
          </a:ln>
          <a:effectLst>
            <a:outerShdw blurRad="88900" dist="88900" dir="2700000" rotWithShape="0">
              <a:srgbClr val="929292">
                <a:alpha val="75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600" i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7" name="Titeltext"/>
          <p:cNvSpPr txBox="1">
            <a:spLocks noGrp="1"/>
          </p:cNvSpPr>
          <p:nvPr>
            <p:ph type="title"/>
          </p:nvPr>
        </p:nvSpPr>
        <p:spPr>
          <a:xfrm>
            <a:off x="3146226" y="-297657"/>
            <a:ext cx="18091548" cy="1643064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8" name="Textebene 1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600"/>
            </a:lvl1pPr>
            <a:lvl2pPr>
              <a:defRPr sz="4600"/>
            </a:lvl2pPr>
            <a:lvl3pPr>
              <a:defRPr sz="4600"/>
            </a:lvl3pPr>
            <a:lvl4pPr>
              <a:defRPr sz="4600"/>
            </a:lvl4pPr>
            <a:lvl5pPr>
              <a:defRPr sz="46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73011" y="13358812"/>
            <a:ext cx="420118" cy="45356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60" name="Karl-Heinz Kampert - University of Wuppertal"/>
          <p:cNvSpPr txBox="1"/>
          <p:nvPr/>
        </p:nvSpPr>
        <p:spPr>
          <a:xfrm>
            <a:off x="-47625" y="13290153"/>
            <a:ext cx="4927955" cy="453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81280" marR="81280" defTabSz="1821656">
              <a:defRPr sz="1800">
                <a:solidFill>
                  <a:srgbClr val="5E5E5E"/>
                </a:solidFill>
                <a:uFill>
                  <a:solidFill>
                    <a:srgbClr val="5E5E5E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Karl-Heinz Kampert - University of Wuppertal</a:t>
            </a:r>
          </a:p>
        </p:txBody>
      </p:sp>
      <p:sp>
        <p:nvSpPr>
          <p:cNvPr id="61" name="EuNPC2025, Caen (France), Sept. 22-26, 2025"/>
          <p:cNvSpPr txBox="1"/>
          <p:nvPr/>
        </p:nvSpPr>
        <p:spPr>
          <a:xfrm>
            <a:off x="17738523" y="13218715"/>
            <a:ext cx="6572251" cy="52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spAutoFit/>
          </a:bodyPr>
          <a:lstStyle>
            <a:lvl1pPr marL="81280" marR="81280" algn="r" defTabSz="1821656">
              <a:defRPr sz="1800">
                <a:solidFill>
                  <a:srgbClr val="53585F"/>
                </a:solidFill>
                <a:uFill>
                  <a:solidFill>
                    <a:srgbClr val="232323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EuNPC2025, Caen (France), Sept. 22-26, 2025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chwarz-Titel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eltext"/>
          <p:cNvSpPr txBox="1">
            <a:spLocks noGrp="1"/>
          </p:cNvSpPr>
          <p:nvPr>
            <p:ph type="title"/>
          </p:nvPr>
        </p:nvSpPr>
        <p:spPr>
          <a:xfrm>
            <a:off x="3146226" y="-297657"/>
            <a:ext cx="18091548" cy="1643064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82" name="Textebene 1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600"/>
            </a:lvl1pPr>
            <a:lvl2pPr>
              <a:defRPr sz="4600"/>
            </a:lvl2pPr>
            <a:lvl3pPr>
              <a:defRPr sz="4600"/>
            </a:lvl3pPr>
            <a:lvl4pPr>
              <a:defRPr sz="4600"/>
            </a:lvl4pPr>
            <a:lvl5pPr>
              <a:defRPr sz="46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CDEE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84" name="EuNPC2025, Caen (France), Sept. 22-26, 2025"/>
          <p:cNvSpPr txBox="1"/>
          <p:nvPr/>
        </p:nvSpPr>
        <p:spPr>
          <a:xfrm>
            <a:off x="17738523" y="13218715"/>
            <a:ext cx="6572251" cy="52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spAutoFit/>
          </a:bodyPr>
          <a:lstStyle>
            <a:lvl1pPr marL="81280" marR="81280" algn="r" defTabSz="1821656">
              <a:defRPr sz="1800">
                <a:solidFill>
                  <a:srgbClr val="DCDEE0"/>
                </a:solidFill>
                <a:uFill>
                  <a:solidFill>
                    <a:srgbClr val="232323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EuNPC2025, Caen (France), Sept. 22-26, 2025</a:t>
            </a:r>
          </a:p>
        </p:txBody>
      </p:sp>
      <p:sp>
        <p:nvSpPr>
          <p:cNvPr id="85" name="Karl-Heinz Kampert - University of Wuppertal"/>
          <p:cNvSpPr txBox="1"/>
          <p:nvPr/>
        </p:nvSpPr>
        <p:spPr>
          <a:xfrm>
            <a:off x="-47625" y="13290153"/>
            <a:ext cx="4927955" cy="453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81280" marR="81280" defTabSz="1821656">
              <a:defRPr sz="1800">
                <a:solidFill>
                  <a:srgbClr val="DCDEE0"/>
                </a:solidFill>
                <a:uFill>
                  <a:solidFill>
                    <a:srgbClr val="5E5E5E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Karl-Heinz Kampert - University of Wuppertal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"/>
          <p:cNvSpPr/>
          <p:nvPr/>
        </p:nvSpPr>
        <p:spPr>
          <a:xfrm>
            <a:off x="-18046" y="0"/>
            <a:ext cx="24420092" cy="1428750"/>
          </a:xfrm>
          <a:prstGeom prst="rect">
            <a:avLst/>
          </a:prstGeom>
          <a:gradFill>
            <a:gsLst>
              <a:gs pos="0">
                <a:srgbClr val="0433FF"/>
              </a:gs>
              <a:gs pos="100000">
                <a:srgbClr val="5E5E5E"/>
              </a:gs>
            </a:gsLst>
          </a:gradFill>
          <a:ln w="12700">
            <a:miter lim="400000"/>
          </a:ln>
          <a:effectLst>
            <a:outerShdw blurRad="88900" dist="88900" dir="2700000" rotWithShape="0">
              <a:srgbClr val="929292">
                <a:alpha val="75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600" i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" name="Titeltext"/>
          <p:cNvSpPr txBox="1">
            <a:spLocks noGrp="1"/>
          </p:cNvSpPr>
          <p:nvPr>
            <p:ph type="title"/>
          </p:nvPr>
        </p:nvSpPr>
        <p:spPr>
          <a:xfrm>
            <a:off x="193164" y="-297657"/>
            <a:ext cx="23979812" cy="1643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/>
          <a:p>
            <a:r>
              <a:t>Titeltext</a:t>
            </a:r>
          </a:p>
        </p:txBody>
      </p:sp>
      <p:sp>
        <p:nvSpPr>
          <p:cNvPr id="4" name="Textebene 1…"/>
          <p:cNvSpPr txBox="1">
            <a:spLocks noGrp="1"/>
          </p:cNvSpPr>
          <p:nvPr>
            <p:ph type="body" idx="1"/>
          </p:nvPr>
        </p:nvSpPr>
        <p:spPr>
          <a:xfrm>
            <a:off x="3923109" y="2160984"/>
            <a:ext cx="14716126" cy="471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73011" y="13333412"/>
            <a:ext cx="420118" cy="453567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821531">
              <a:defRPr sz="1800">
                <a:solidFill>
                  <a:srgbClr val="5E5E5E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6" name="Karl-Heinz Kampert - University of Wuppertal"/>
          <p:cNvSpPr txBox="1"/>
          <p:nvPr/>
        </p:nvSpPr>
        <p:spPr>
          <a:xfrm>
            <a:off x="-47625" y="13290153"/>
            <a:ext cx="4927955" cy="453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81280" marR="81280" defTabSz="1821656">
              <a:defRPr sz="1800">
                <a:solidFill>
                  <a:srgbClr val="5E5E5E"/>
                </a:solidFill>
                <a:uFill>
                  <a:solidFill>
                    <a:srgbClr val="5E5E5E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Karl-Heinz Kampert - University of Wuppertal</a:t>
            </a:r>
          </a:p>
        </p:txBody>
      </p:sp>
      <p:sp>
        <p:nvSpPr>
          <p:cNvPr id="7" name="EuNPC2025, Caen (France), Sept. 22-26, 2025"/>
          <p:cNvSpPr txBox="1"/>
          <p:nvPr/>
        </p:nvSpPr>
        <p:spPr>
          <a:xfrm>
            <a:off x="17738523" y="13218715"/>
            <a:ext cx="6572251" cy="52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spAutoFit/>
          </a:bodyPr>
          <a:lstStyle>
            <a:lvl1pPr marL="81280" marR="81280" algn="r" defTabSz="1821656">
              <a:defRPr sz="1800">
                <a:solidFill>
                  <a:srgbClr val="53585F"/>
                </a:solidFill>
                <a:uFill>
                  <a:solidFill>
                    <a:srgbClr val="232323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EuNPC2025, Caen (France), Sept. 22-26, 2025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Tahoma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Tahoma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Tahoma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Tahoma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Tahoma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Tahoma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Tahoma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Tahoma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solidFill>
            <a:srgbClr val="FFFFFF"/>
          </a:solidFill>
          <a:uFillTx/>
          <a:latin typeface="+mj-lt"/>
          <a:ea typeface="+mj-ea"/>
          <a:cs typeface="+mj-cs"/>
          <a:sym typeface="Tahoma"/>
        </a:defRPr>
      </a:lvl9pPr>
    </p:titleStyle>
    <p:bodyStyle>
      <a:lvl1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1pPr>
      <a:lvl2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2pPr>
      <a:lvl3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3pPr>
      <a:lvl4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4pPr>
      <a:lvl5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5pPr>
      <a:lvl6pPr marL="0" marR="0" indent="3556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6pPr>
      <a:lvl7pPr marL="0" marR="0" indent="7112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7pPr>
      <a:lvl8pPr marL="0" marR="0" indent="10668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8pPr>
      <a:lvl9pPr marL="0" marR="0" indent="14224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Tahoma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38.png"/><Relationship Id="rId4" Type="http://schemas.openxmlformats.org/officeDocument/2006/relationships/image" Target="../media/image79.png"/><Relationship Id="rId9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tif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SI_FAIR_SIS18_8.jpg" descr="GSI_FAIR_SIS18_8.jpg"/>
          <p:cNvPicPr>
            <a:picLocks noChangeAspect="1"/>
          </p:cNvPicPr>
          <p:nvPr/>
        </p:nvPicPr>
        <p:blipFill>
          <a:blip r:embed="rId2">
            <a:alphaModFix amt="47825"/>
          </a:blip>
          <a:stretch>
            <a:fillRect/>
          </a:stretch>
        </p:blipFill>
        <p:spPr>
          <a:xfrm>
            <a:off x="-145247" y="-1"/>
            <a:ext cx="28515594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Propagation of Cosmic Rays…"/>
          <p:cNvSpPr txBox="1">
            <a:spLocks noGrp="1"/>
          </p:cNvSpPr>
          <p:nvPr>
            <p:ph type="title"/>
          </p:nvPr>
        </p:nvSpPr>
        <p:spPr>
          <a:xfrm>
            <a:off x="1249549" y="-3259970"/>
            <a:ext cx="21884902" cy="8625078"/>
          </a:xfrm>
          <a:prstGeom prst="rect">
            <a:avLst/>
          </a:prstGeom>
          <a:effectLst>
            <a:outerShdw blurRad="63500" dist="50800" dir="5400000" rotWithShape="0">
              <a:srgbClr val="000000">
                <a:alpha val="71780"/>
              </a:srgbClr>
            </a:outerShdw>
          </a:effectLst>
        </p:spPr>
        <p:txBody>
          <a:bodyPr/>
          <a:lstStyle/>
          <a:p>
            <a:pPr>
              <a:defRPr sz="9000" b="0">
                <a:latin typeface="Impact"/>
                <a:ea typeface="Impact"/>
                <a:cs typeface="Impact"/>
                <a:sym typeface="Impact"/>
              </a:defRPr>
            </a:pPr>
            <a:r>
              <a:rPr sz="13700"/>
              <a:t>Propagation of Cosmic Rays</a:t>
            </a:r>
          </a:p>
          <a:p>
            <a:pPr>
              <a:defRPr sz="9000" b="0">
                <a:latin typeface="Impact"/>
                <a:ea typeface="Impact"/>
                <a:cs typeface="Impact"/>
                <a:sym typeface="Impact"/>
              </a:defRPr>
            </a:pPr>
            <a:r>
              <a:rPr sz="13700"/>
              <a:t>and Nuclear Cross Sections</a:t>
            </a:r>
          </a:p>
        </p:txBody>
      </p:sp>
      <p:sp>
        <p:nvSpPr>
          <p:cNvPr id="10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34738" y="13333412"/>
            <a:ext cx="296665" cy="4535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106" name="Karl-Heinz Kampert…"/>
          <p:cNvSpPr txBox="1"/>
          <p:nvPr/>
        </p:nvSpPr>
        <p:spPr>
          <a:xfrm>
            <a:off x="6332095" y="6503131"/>
            <a:ext cx="11114386" cy="2073276"/>
          </a:xfrm>
          <a:prstGeom prst="rect">
            <a:avLst/>
          </a:prstGeom>
          <a:ln w="12700">
            <a:miter lim="400000"/>
          </a:ln>
          <a:effectLst>
            <a:outerShdw blurRad="63500" dist="50800" dir="5400000" rotWithShape="0">
              <a:srgbClr val="000000">
                <a:alpha val="7542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>
              <a:defRPr sz="6600">
                <a:solidFill>
                  <a:srgbClr val="DCDEE0"/>
                </a:solidFill>
              </a:defRPr>
            </a:pPr>
            <a:r>
              <a:t>Karl-Heinz Kampert</a:t>
            </a:r>
          </a:p>
          <a:p>
            <a:pPr algn="ctr">
              <a:defRPr sz="6600">
                <a:solidFill>
                  <a:srgbClr val="DCDEE0"/>
                </a:solidFill>
              </a:defRPr>
            </a:pPr>
            <a:r>
              <a:t>Bergische Universität Wuppertal</a:t>
            </a:r>
          </a:p>
        </p:txBody>
      </p:sp>
      <p:pic>
        <p:nvPicPr>
          <p:cNvPr id="107" name="BUW_Logo-weiss.pdf" descr="BUW_Logo-weis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20" y="11668855"/>
            <a:ext cx="4538090" cy="1645682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Euopean Nuclear Physics Conference 2025"/>
          <p:cNvSpPr txBox="1"/>
          <p:nvPr/>
        </p:nvSpPr>
        <p:spPr>
          <a:xfrm>
            <a:off x="15187646" y="10237192"/>
            <a:ext cx="8994230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r>
              <a:t>Euopean Nuclear Physics Conference 2025</a:t>
            </a:r>
          </a:p>
        </p:txBody>
      </p:sp>
      <p:grpSp>
        <p:nvGrpSpPr>
          <p:cNvPr id="111" name="Gruppieren"/>
          <p:cNvGrpSpPr/>
          <p:nvPr/>
        </p:nvGrpSpPr>
        <p:grpSpPr>
          <a:xfrm>
            <a:off x="9505146" y="12173039"/>
            <a:ext cx="2260887" cy="1399319"/>
            <a:chOff x="0" y="0"/>
            <a:chExt cx="2260885" cy="1399317"/>
          </a:xfrm>
        </p:grpSpPr>
        <p:sp>
          <p:nvSpPr>
            <p:cNvPr id="109" name="Rechteck"/>
            <p:cNvSpPr/>
            <p:nvPr/>
          </p:nvSpPr>
          <p:spPr>
            <a:xfrm>
              <a:off x="0" y="0"/>
              <a:ext cx="2260886" cy="139931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110" name="sfb1491_farbe_web.png" descr="sfb1491_farbe_web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90" y="37705"/>
              <a:ext cx="2160338" cy="13239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2" name="Rechteck"/>
          <p:cNvSpPr/>
          <p:nvPr/>
        </p:nvSpPr>
        <p:spPr>
          <a:xfrm>
            <a:off x="6587004" y="12135505"/>
            <a:ext cx="2832393" cy="14529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13" name="acme-logo.jpg" descr="acme-logo.jpg"/>
          <p:cNvPicPr>
            <a:picLocks noChangeAspect="1"/>
          </p:cNvPicPr>
          <p:nvPr/>
        </p:nvPicPr>
        <p:blipFill>
          <a:blip r:embed="rId5"/>
          <a:srcRect l="5577" t="6804" r="5577" b="6804"/>
          <a:stretch>
            <a:fillRect/>
          </a:stretch>
        </p:blipFill>
        <p:spPr>
          <a:xfrm>
            <a:off x="5060765" y="12125779"/>
            <a:ext cx="1434797" cy="1395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caen.png" descr="cae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85978" y="11025440"/>
            <a:ext cx="9364332" cy="2556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MICRO_logo_red.png" descr="MICRO_logo_red.pn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389675" y="12256549"/>
            <a:ext cx="3089257" cy="1133476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Rechteck"/>
          <p:cNvSpPr/>
          <p:nvPr/>
        </p:nvSpPr>
        <p:spPr>
          <a:xfrm>
            <a:off x="11857568" y="12153562"/>
            <a:ext cx="3089257" cy="14382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17" name="BMFTR_Logo.svg.png" descr="BMFTR_Logo.sv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50297" y="11951947"/>
            <a:ext cx="3836540" cy="1993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Examples of what’s needed…"/>
          <p:cNvSpPr txBox="1">
            <a:spLocks noGrp="1"/>
          </p:cNvSpPr>
          <p:nvPr>
            <p:ph type="title"/>
          </p:nvPr>
        </p:nvSpPr>
        <p:spPr>
          <a:xfrm>
            <a:off x="184155" y="-221457"/>
            <a:ext cx="23997831" cy="1643064"/>
          </a:xfrm>
          <a:prstGeom prst="rect">
            <a:avLst/>
          </a:prstGeom>
        </p:spPr>
        <p:txBody>
          <a:bodyPr/>
          <a:lstStyle/>
          <a:p>
            <a:r>
              <a:t>Examples of what’s needed…</a:t>
            </a:r>
          </a:p>
        </p:txBody>
      </p:sp>
      <p:sp>
        <p:nvSpPr>
          <p:cNvPr id="485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71058" y="13343731"/>
            <a:ext cx="424025" cy="4535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486" name="XSCRC working group, series of workshops, see e.g arXiv:2503.16173"/>
          <p:cNvSpPr txBox="1"/>
          <p:nvPr/>
        </p:nvSpPr>
        <p:spPr>
          <a:xfrm>
            <a:off x="4171269" y="12397902"/>
            <a:ext cx="16268155" cy="76517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190500" dist="127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XSCRC working group, series of workshops, see e.g arXiv:2503.16173</a:t>
            </a:r>
          </a:p>
        </p:txBody>
      </p:sp>
      <p:grpSp>
        <p:nvGrpSpPr>
          <p:cNvPr id="505" name="Gruppieren"/>
          <p:cNvGrpSpPr/>
          <p:nvPr/>
        </p:nvGrpSpPr>
        <p:grpSpPr>
          <a:xfrm>
            <a:off x="1503537" y="1894566"/>
            <a:ext cx="18772660" cy="7839596"/>
            <a:chOff x="0" y="0"/>
            <a:chExt cx="18772659" cy="7839594"/>
          </a:xfrm>
        </p:grpSpPr>
        <p:pic>
          <p:nvPicPr>
            <p:cNvPr id="487" name="Li1.pdf" descr="Li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24616"/>
              <a:ext cx="5758273" cy="39652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8" name="Be1.pdf" descr="Be1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610913" y="0"/>
              <a:ext cx="5779131" cy="338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9" name="Bo1.pdf" descr="Bo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42847" y="138852"/>
              <a:ext cx="5515909" cy="350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Va1.pdf" descr="Va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532777" y="4781677"/>
              <a:ext cx="5239883" cy="28716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1" name="Ti1.pdf" descr="Ti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5749" y="4768069"/>
              <a:ext cx="5091606" cy="2797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Sca1.pdf" descr="Sca1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20" y="4767851"/>
              <a:ext cx="5257380" cy="2503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3" name="Rechteck"/>
            <p:cNvSpPr/>
            <p:nvPr/>
          </p:nvSpPr>
          <p:spPr>
            <a:xfrm>
              <a:off x="124725" y="4061733"/>
              <a:ext cx="683138" cy="221861"/>
            </a:xfrm>
            <a:prstGeom prst="rect">
              <a:avLst/>
            </a:prstGeom>
            <a:solidFill>
              <a:srgbClr val="E1F5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94" name="Rechteck"/>
            <p:cNvSpPr/>
            <p:nvPr/>
          </p:nvSpPr>
          <p:spPr>
            <a:xfrm>
              <a:off x="810525" y="4099833"/>
              <a:ext cx="4927956" cy="221861"/>
            </a:xfrm>
            <a:prstGeom prst="rect">
              <a:avLst/>
            </a:prstGeom>
            <a:solidFill>
              <a:srgbClr val="E1F5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95" name="Rechteck"/>
            <p:cNvSpPr/>
            <p:nvPr/>
          </p:nvSpPr>
          <p:spPr>
            <a:xfrm>
              <a:off x="6830325" y="3287033"/>
              <a:ext cx="683139" cy="221861"/>
            </a:xfrm>
            <a:prstGeom prst="rect">
              <a:avLst/>
            </a:prstGeom>
            <a:solidFill>
              <a:srgbClr val="E6F6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96" name="Rechteck"/>
            <p:cNvSpPr/>
            <p:nvPr/>
          </p:nvSpPr>
          <p:spPr>
            <a:xfrm>
              <a:off x="7503425" y="3350533"/>
              <a:ext cx="4886783" cy="221861"/>
            </a:xfrm>
            <a:prstGeom prst="rect">
              <a:avLst/>
            </a:prstGeom>
            <a:solidFill>
              <a:srgbClr val="E6F6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97" name="Rechteck"/>
            <p:cNvSpPr/>
            <p:nvPr/>
          </p:nvSpPr>
          <p:spPr>
            <a:xfrm>
              <a:off x="13332725" y="3553733"/>
              <a:ext cx="683139" cy="221861"/>
            </a:xfrm>
            <a:prstGeom prst="rect">
              <a:avLst/>
            </a:prstGeom>
            <a:solidFill>
              <a:srgbClr val="E4F5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98" name="Rechteck"/>
            <p:cNvSpPr/>
            <p:nvPr/>
          </p:nvSpPr>
          <p:spPr>
            <a:xfrm>
              <a:off x="15798449" y="3579133"/>
              <a:ext cx="683139" cy="221861"/>
            </a:xfrm>
            <a:prstGeom prst="rect">
              <a:avLst/>
            </a:prstGeom>
            <a:solidFill>
              <a:srgbClr val="E4F5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99" name="Rechteck"/>
            <p:cNvSpPr/>
            <p:nvPr/>
          </p:nvSpPr>
          <p:spPr>
            <a:xfrm>
              <a:off x="124725" y="7160533"/>
              <a:ext cx="683138" cy="221862"/>
            </a:xfrm>
            <a:prstGeom prst="rect">
              <a:avLst/>
            </a:prstGeom>
            <a:solidFill>
              <a:srgbClr val="D2E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00" name="Rechteck"/>
            <p:cNvSpPr/>
            <p:nvPr/>
          </p:nvSpPr>
          <p:spPr>
            <a:xfrm>
              <a:off x="2667124" y="7160533"/>
              <a:ext cx="424025" cy="221862"/>
            </a:xfrm>
            <a:prstGeom prst="rect">
              <a:avLst/>
            </a:prstGeom>
            <a:solidFill>
              <a:srgbClr val="D2E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01" name="Rechteck"/>
            <p:cNvSpPr/>
            <p:nvPr/>
          </p:nvSpPr>
          <p:spPr>
            <a:xfrm>
              <a:off x="7442324" y="7503433"/>
              <a:ext cx="424025" cy="221862"/>
            </a:xfrm>
            <a:prstGeom prst="rect">
              <a:avLst/>
            </a:prstGeom>
            <a:solidFill>
              <a:srgbClr val="D0E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02" name="Rechteck"/>
            <p:cNvSpPr/>
            <p:nvPr/>
          </p:nvSpPr>
          <p:spPr>
            <a:xfrm>
              <a:off x="9823705" y="7503433"/>
              <a:ext cx="424024" cy="221862"/>
            </a:xfrm>
            <a:prstGeom prst="rect">
              <a:avLst/>
            </a:prstGeom>
            <a:solidFill>
              <a:srgbClr val="D0E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03" name="Rechteck"/>
            <p:cNvSpPr/>
            <p:nvPr/>
          </p:nvSpPr>
          <p:spPr>
            <a:xfrm>
              <a:off x="13824204" y="7617733"/>
              <a:ext cx="424024" cy="221862"/>
            </a:xfrm>
            <a:prstGeom prst="rect">
              <a:avLst/>
            </a:prstGeom>
            <a:solidFill>
              <a:srgbClr val="D0E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04" name="Rechteck"/>
            <p:cNvSpPr/>
            <p:nvPr/>
          </p:nvSpPr>
          <p:spPr>
            <a:xfrm>
              <a:off x="16275304" y="7617733"/>
              <a:ext cx="424024" cy="221862"/>
            </a:xfrm>
            <a:prstGeom prst="rect">
              <a:avLst/>
            </a:prstGeom>
            <a:solidFill>
              <a:srgbClr val="D1E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506" name="Note, 90% of ISM is…"/>
          <p:cNvSpPr txBox="1"/>
          <p:nvPr/>
        </p:nvSpPr>
        <p:spPr>
          <a:xfrm>
            <a:off x="20544673" y="2129645"/>
            <a:ext cx="3616195" cy="1031876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82153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Note, 90% of ISM is</a:t>
            </a:r>
          </a:p>
          <a:p>
            <a:pPr algn="ctr" defTabSz="82153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made of p and He</a:t>
            </a:r>
          </a:p>
        </p:txBody>
      </p:sp>
      <p:sp>
        <p:nvSpPr>
          <p:cNvPr id="507" name="bold: short lived…"/>
          <p:cNvSpPr txBox="1"/>
          <p:nvPr/>
        </p:nvSpPr>
        <p:spPr>
          <a:xfrm>
            <a:off x="980024" y="9959875"/>
            <a:ext cx="2872657" cy="1340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700"/>
            </a:pPr>
            <a:r>
              <a:t>bold: short lived</a:t>
            </a:r>
          </a:p>
          <a:p>
            <a:pPr>
              <a:defRPr sz="2700"/>
            </a:pPr>
            <a:r>
              <a:rPr>
                <a:latin typeface="Abadi MT Condensed Light"/>
                <a:ea typeface="Abadi MT Condensed Light"/>
                <a:cs typeface="Abadi MT Condensed Light"/>
                <a:sym typeface="Abadi MT Condensed Light"/>
              </a:rPr>
              <a:t>†</a:t>
            </a:r>
            <a:r>
              <a:t>: no exp. data</a:t>
            </a:r>
          </a:p>
          <a:p>
            <a:pPr>
              <a:defRPr sz="2700"/>
            </a:pPr>
            <a:r>
              <a:t>*: cumulative &gt; 50%</a:t>
            </a:r>
          </a:p>
        </p:txBody>
      </p:sp>
      <p:sp>
        <p:nvSpPr>
          <p:cNvPr id="508" name="%-contr"/>
          <p:cNvSpPr txBox="1"/>
          <p:nvPr/>
        </p:nvSpPr>
        <p:spPr>
          <a:xfrm>
            <a:off x="5849019" y="2320145"/>
            <a:ext cx="1585877" cy="65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500"/>
            </a:lvl1pPr>
          </a:lstStyle>
          <a:p>
            <a:r>
              <a:t>%-contr</a:t>
            </a:r>
          </a:p>
        </p:txBody>
      </p:sp>
      <p:sp>
        <p:nvSpPr>
          <p:cNvPr id="509" name="%-contr"/>
          <p:cNvSpPr txBox="1"/>
          <p:nvPr/>
        </p:nvSpPr>
        <p:spPr>
          <a:xfrm>
            <a:off x="12503819" y="2320145"/>
            <a:ext cx="1585877" cy="65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500"/>
            </a:lvl1pPr>
          </a:lstStyle>
          <a:p>
            <a:r>
              <a:t>%-contr</a:t>
            </a:r>
          </a:p>
        </p:txBody>
      </p:sp>
      <p:sp>
        <p:nvSpPr>
          <p:cNvPr id="510" name="%-contr"/>
          <p:cNvSpPr txBox="1"/>
          <p:nvPr/>
        </p:nvSpPr>
        <p:spPr>
          <a:xfrm>
            <a:off x="18599819" y="2320145"/>
            <a:ext cx="1585877" cy="65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500"/>
            </a:lvl1pPr>
          </a:lstStyle>
          <a:p>
            <a:r>
              <a:t>%-contr</a:t>
            </a:r>
          </a:p>
        </p:txBody>
      </p:sp>
      <p:sp>
        <p:nvSpPr>
          <p:cNvPr id="511" name="%-contr"/>
          <p:cNvSpPr txBox="1"/>
          <p:nvPr/>
        </p:nvSpPr>
        <p:spPr>
          <a:xfrm>
            <a:off x="5645819" y="6841345"/>
            <a:ext cx="1585877" cy="65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500"/>
            </a:lvl1pPr>
          </a:lstStyle>
          <a:p>
            <a:r>
              <a:t>%-contr</a:t>
            </a:r>
          </a:p>
        </p:txBody>
      </p:sp>
      <p:sp>
        <p:nvSpPr>
          <p:cNvPr id="512" name="%-contr"/>
          <p:cNvSpPr txBox="1"/>
          <p:nvPr/>
        </p:nvSpPr>
        <p:spPr>
          <a:xfrm>
            <a:off x="12681619" y="6841345"/>
            <a:ext cx="1585877" cy="65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500"/>
            </a:lvl1pPr>
          </a:lstStyle>
          <a:p>
            <a:r>
              <a:t>%-contr</a:t>
            </a:r>
          </a:p>
        </p:txBody>
      </p:sp>
      <p:sp>
        <p:nvSpPr>
          <p:cNvPr id="513" name="%-contr"/>
          <p:cNvSpPr txBox="1"/>
          <p:nvPr/>
        </p:nvSpPr>
        <p:spPr>
          <a:xfrm>
            <a:off x="19057019" y="6841345"/>
            <a:ext cx="1585877" cy="65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500"/>
            </a:lvl1pPr>
          </a:lstStyle>
          <a:p>
            <a:r>
              <a:t>%-contr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Table-needs-for.-xsections.pdf" descr="Table-needs-for.-xsection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957" y="1570644"/>
            <a:ext cx="18691180" cy="11631193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/>
            </a:outerShdw>
          </a:effectLst>
        </p:spPr>
      </p:pic>
      <p:sp>
        <p:nvSpPr>
          <p:cNvPr id="516" name="Existing data and their precision"/>
          <p:cNvSpPr txBox="1">
            <a:spLocks noGrp="1"/>
          </p:cNvSpPr>
          <p:nvPr>
            <p:ph type="title"/>
          </p:nvPr>
        </p:nvSpPr>
        <p:spPr>
          <a:xfrm>
            <a:off x="184155" y="-221457"/>
            <a:ext cx="23997831" cy="1643064"/>
          </a:xfrm>
          <a:prstGeom prst="rect">
            <a:avLst/>
          </a:prstGeom>
        </p:spPr>
        <p:txBody>
          <a:bodyPr/>
          <a:lstStyle/>
          <a:p>
            <a:r>
              <a:t>Existing data and their precision</a:t>
            </a:r>
          </a:p>
        </p:txBody>
      </p:sp>
      <p:sp>
        <p:nvSpPr>
          <p:cNvPr id="517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80881" y="13343731"/>
            <a:ext cx="404379" cy="4535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518" name="XSCRC working group, arXiv:2503.22783"/>
          <p:cNvSpPr txBox="1"/>
          <p:nvPr/>
        </p:nvSpPr>
        <p:spPr>
          <a:xfrm>
            <a:off x="3266699" y="12673700"/>
            <a:ext cx="7038798" cy="536576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190500" dist="127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7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XSCRC working group, arXiv:2503.22783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Antiparticle Production &amp; DM"/>
          <p:cNvSpPr txBox="1">
            <a:spLocks noGrp="1"/>
          </p:cNvSpPr>
          <p:nvPr>
            <p:ph type="title"/>
          </p:nvPr>
        </p:nvSpPr>
        <p:spPr>
          <a:xfrm>
            <a:off x="184155" y="-221457"/>
            <a:ext cx="23997831" cy="1643064"/>
          </a:xfrm>
          <a:prstGeom prst="rect">
            <a:avLst/>
          </a:prstGeom>
        </p:spPr>
        <p:txBody>
          <a:bodyPr/>
          <a:lstStyle/>
          <a:p>
            <a:r>
              <a:t>Antiparticle Production &amp; DM</a:t>
            </a:r>
          </a:p>
        </p:txBody>
      </p:sp>
      <p:sp>
        <p:nvSpPr>
          <p:cNvPr id="52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73235" y="13343731"/>
            <a:ext cx="419671" cy="4535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522" name="table-needs.pdf" descr="table-need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12" y="1954132"/>
            <a:ext cx="19572976" cy="10732058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XSCRC working group, series of workshops, see e.g arXiv:2503.16173"/>
          <p:cNvSpPr txBox="1"/>
          <p:nvPr/>
        </p:nvSpPr>
        <p:spPr>
          <a:xfrm>
            <a:off x="2888569" y="12499502"/>
            <a:ext cx="14024184" cy="587376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190500" dist="127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XSCRC working group, series of workshops, see e.g arXiv:2503.16173</a:t>
            </a:r>
          </a:p>
        </p:txBody>
      </p:sp>
      <p:sp>
        <p:nvSpPr>
          <p:cNvPr id="524" name="particularly relevant for understanding DM contributions of CR-flux"/>
          <p:cNvSpPr txBox="1"/>
          <p:nvPr/>
        </p:nvSpPr>
        <p:spPr>
          <a:xfrm>
            <a:off x="19692019" y="5605382"/>
            <a:ext cx="4301170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3600" i="1">
                <a:solidFill>
                  <a:schemeClr val="accent6">
                    <a:hueOff val="-194191"/>
                    <a:satOff val="-4488"/>
                    <a:lumOff val="-21153"/>
                  </a:schemeClr>
                </a:solidFill>
              </a:defRPr>
            </a:pPr>
            <a:r>
              <a:t>particularly relevant for understanding DM</a:t>
            </a:r>
            <a:br/>
            <a:r>
              <a:t>contributions of CR-flux</a:t>
            </a:r>
          </a:p>
        </p:txBody>
      </p:sp>
      <p:sp>
        <p:nvSpPr>
          <p:cNvPr id="525" name="Rechteck"/>
          <p:cNvSpPr/>
          <p:nvPr/>
        </p:nvSpPr>
        <p:spPr>
          <a:xfrm>
            <a:off x="18516600" y="6604000"/>
            <a:ext cx="1270000" cy="58038"/>
          </a:xfrm>
          <a:prstGeom prst="rect">
            <a:avLst/>
          </a:prstGeom>
          <a:solidFill>
            <a:srgbClr val="DFF4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26" name="Rechteck"/>
          <p:cNvSpPr/>
          <p:nvPr/>
        </p:nvSpPr>
        <p:spPr>
          <a:xfrm>
            <a:off x="18653693" y="8636000"/>
            <a:ext cx="1270001" cy="58038"/>
          </a:xfrm>
          <a:prstGeom prst="rect">
            <a:avLst/>
          </a:prstGeom>
          <a:solidFill>
            <a:srgbClr val="D5F0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527" name="Bild" descr="Bild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8939588" y="3114817"/>
            <a:ext cx="698212" cy="6382861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Rechteck"/>
          <p:cNvSpPr/>
          <p:nvPr/>
        </p:nvSpPr>
        <p:spPr>
          <a:xfrm>
            <a:off x="18653693" y="9500951"/>
            <a:ext cx="1270001" cy="58038"/>
          </a:xfrm>
          <a:prstGeom prst="rect">
            <a:avLst/>
          </a:prstGeom>
          <a:solidFill>
            <a:srgbClr val="D5F0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29" name="Rechteck"/>
          <p:cNvSpPr/>
          <p:nvPr/>
        </p:nvSpPr>
        <p:spPr>
          <a:xfrm>
            <a:off x="18516600" y="10885251"/>
            <a:ext cx="1270000" cy="58038"/>
          </a:xfrm>
          <a:prstGeom prst="rect">
            <a:avLst/>
          </a:prstGeom>
          <a:solidFill>
            <a:srgbClr val="CAED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530" name="Bild" descr="Bild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8939588" y="9500951"/>
            <a:ext cx="698212" cy="142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Bild" descr="Bild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8939588" y="10885251"/>
            <a:ext cx="698212" cy="1428751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leptonic vs hadronic &amp; DM"/>
          <p:cNvSpPr txBox="1"/>
          <p:nvPr/>
        </p:nvSpPr>
        <p:spPr>
          <a:xfrm>
            <a:off x="19692019" y="9523331"/>
            <a:ext cx="4301170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3600" i="1">
                <a:solidFill>
                  <a:schemeClr val="accent6">
                    <a:hueOff val="-194191"/>
                    <a:satOff val="-4488"/>
                    <a:lumOff val="-21153"/>
                  </a:schemeClr>
                </a:solidFill>
              </a:defRPr>
            </a:pPr>
            <a:r>
              <a:t>leptonic vs hadronic</a:t>
            </a:r>
            <a:br/>
            <a:r>
              <a:t>&amp; DM</a:t>
            </a:r>
          </a:p>
        </p:txBody>
      </p:sp>
      <p:sp>
        <p:nvSpPr>
          <p:cNvPr id="533" name="Multi-Messenger"/>
          <p:cNvSpPr txBox="1"/>
          <p:nvPr/>
        </p:nvSpPr>
        <p:spPr>
          <a:xfrm>
            <a:off x="19692019" y="11296333"/>
            <a:ext cx="4301170" cy="66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600" i="1">
                <a:solidFill>
                  <a:schemeClr val="accent6">
                    <a:hueOff val="-194191"/>
                    <a:satOff val="-4488"/>
                    <a:lumOff val="-21153"/>
                  </a:schemeClr>
                </a:solidFill>
              </a:defRPr>
            </a:lvl1pPr>
          </a:lstStyle>
          <a:p>
            <a:r>
              <a:t>Multi-Messenger</a:t>
            </a:r>
          </a:p>
        </p:txBody>
      </p:sp>
      <p:sp>
        <p:nvSpPr>
          <p:cNvPr id="534" name="Note, 90% of ISM is…"/>
          <p:cNvSpPr txBox="1"/>
          <p:nvPr/>
        </p:nvSpPr>
        <p:spPr>
          <a:xfrm>
            <a:off x="19668373" y="3247245"/>
            <a:ext cx="3616195" cy="1031876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82153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Note, 90% of ISM is</a:t>
            </a:r>
          </a:p>
          <a:p>
            <a:pPr algn="ctr" defTabSz="82153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made of p and He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Rechteck"/>
          <p:cNvSpPr/>
          <p:nvPr/>
        </p:nvSpPr>
        <p:spPr>
          <a:xfrm>
            <a:off x="-18046" y="0"/>
            <a:ext cx="24420092" cy="1428750"/>
          </a:xfrm>
          <a:prstGeom prst="rect">
            <a:avLst/>
          </a:prstGeom>
          <a:gradFill>
            <a:gsLst>
              <a:gs pos="0">
                <a:srgbClr val="0433FF"/>
              </a:gs>
              <a:gs pos="100000">
                <a:srgbClr val="5E5E5E"/>
              </a:gs>
            </a:gsLst>
          </a:gradFill>
          <a:ln w="12700">
            <a:miter lim="400000"/>
          </a:ln>
          <a:effectLst>
            <a:outerShdw blurRad="88900" dist="88900" dir="2700000" rotWithShape="0">
              <a:srgbClr val="929292">
                <a:alpha val="75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600" i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37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72397" y="13333412"/>
            <a:ext cx="421346" cy="4535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538" name="Karl-Heinz Kampert - University of Wuppertal"/>
          <p:cNvSpPr txBox="1"/>
          <p:nvPr/>
        </p:nvSpPr>
        <p:spPr>
          <a:xfrm>
            <a:off x="-47625" y="13290153"/>
            <a:ext cx="4927955" cy="453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81280" marR="81280" defTabSz="1821656">
              <a:defRPr sz="1800">
                <a:solidFill>
                  <a:srgbClr val="5E5E5E"/>
                </a:solidFill>
                <a:uFill>
                  <a:solidFill>
                    <a:srgbClr val="5E5E5E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Karl-Heinz Kampert - University of Wuppertal</a:t>
            </a:r>
          </a:p>
        </p:txBody>
      </p:sp>
      <p:sp>
        <p:nvSpPr>
          <p:cNvPr id="539" name="EuNPC2025, Caen (France), Sept. 22-26, 2025"/>
          <p:cNvSpPr txBox="1"/>
          <p:nvPr/>
        </p:nvSpPr>
        <p:spPr>
          <a:xfrm>
            <a:off x="17738523" y="13218715"/>
            <a:ext cx="6572251" cy="52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spAutoFit/>
          </a:bodyPr>
          <a:lstStyle>
            <a:lvl1pPr marL="81280" marR="81280" algn="r" defTabSz="1821656">
              <a:defRPr sz="1800">
                <a:solidFill>
                  <a:srgbClr val="53585F"/>
                </a:solidFill>
                <a:uFill>
                  <a:solidFill>
                    <a:srgbClr val="232323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EuNPC2025, Caen (France), Sept. 22-26, 2025</a:t>
            </a:r>
          </a:p>
        </p:txBody>
      </p:sp>
      <p:pic>
        <p:nvPicPr>
          <p:cNvPr id="540" name="CrPropa-Processes.pdf" descr="CrPropa-Processe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050" y="1727791"/>
            <a:ext cx="17356111" cy="11306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57097">
            <a:off x="8144650" y="3579777"/>
            <a:ext cx="1618074" cy="3295468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Kreis"/>
          <p:cNvSpPr/>
          <p:nvPr/>
        </p:nvSpPr>
        <p:spPr>
          <a:xfrm>
            <a:off x="8628225" y="3785282"/>
            <a:ext cx="1602601" cy="1602602"/>
          </a:xfrm>
          <a:prstGeom prst="ellipse">
            <a:avLst/>
          </a:prstGeom>
          <a:solidFill>
            <a:srgbClr val="FFE9C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43" name="nuclear…"/>
          <p:cNvSpPr txBox="1"/>
          <p:nvPr/>
        </p:nvSpPr>
        <p:spPr>
          <a:xfrm>
            <a:off x="8752264" y="4130152"/>
            <a:ext cx="1385069" cy="77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nuclear </a:t>
            </a:r>
          </a:p>
          <a:p>
            <a:pPr algn="ctr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interaction</a:t>
            </a:r>
          </a:p>
        </p:txBody>
      </p:sp>
      <p:sp>
        <p:nvSpPr>
          <p:cNvPr id="544" name="Monte Carlo Approach"/>
          <p:cNvSpPr txBox="1">
            <a:spLocks noGrp="1"/>
          </p:cNvSpPr>
          <p:nvPr>
            <p:ph type="ctrTitle"/>
          </p:nvPr>
        </p:nvSpPr>
        <p:spPr>
          <a:xfrm>
            <a:off x="-2702436" y="-310357"/>
            <a:ext cx="23979812" cy="1643064"/>
          </a:xfrm>
          <a:prstGeom prst="rect">
            <a:avLst/>
          </a:prstGeom>
        </p:spPr>
        <p:txBody>
          <a:bodyPr/>
          <a:lstStyle/>
          <a:p>
            <a:r>
              <a:t>Monte Carlo Approach</a:t>
            </a:r>
          </a:p>
        </p:txBody>
      </p:sp>
      <p:pic>
        <p:nvPicPr>
          <p:cNvPr id="545" name="crpropa-logo_white.svg" descr="crpropa-logo_white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6039" y="185522"/>
            <a:ext cx="3985162" cy="10577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0" name="Gruppieren"/>
          <p:cNvGrpSpPr/>
          <p:nvPr/>
        </p:nvGrpSpPr>
        <p:grpSpPr>
          <a:xfrm>
            <a:off x="108619" y="5154612"/>
            <a:ext cx="4642110" cy="2822576"/>
            <a:chOff x="-50800" y="-50799"/>
            <a:chExt cx="4642108" cy="2822575"/>
          </a:xfrm>
        </p:grpSpPr>
        <p:pic>
          <p:nvPicPr>
            <p:cNvPr id="546" name="Oval Oval" descr="Oval Oval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9650" y="591639"/>
              <a:ext cx="1711659" cy="1770063"/>
            </a:xfrm>
            <a:prstGeom prst="rect">
              <a:avLst/>
            </a:prstGeom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grpSp>
          <p:nvGrpSpPr>
            <p:cNvPr id="549" name="mostly relevant for in-source photon fields and extra- galactic CMB"/>
            <p:cNvGrpSpPr/>
            <p:nvPr/>
          </p:nvGrpSpPr>
          <p:grpSpPr>
            <a:xfrm>
              <a:off x="-50800" y="-50800"/>
              <a:ext cx="3036652" cy="2822576"/>
              <a:chOff x="0" y="0"/>
              <a:chExt cx="3036651" cy="2822575"/>
            </a:xfrm>
          </p:grpSpPr>
          <p:sp>
            <p:nvSpPr>
              <p:cNvPr id="548" name="mostly relevant for in-source photon fields and extra- galactic CMB"/>
              <p:cNvSpPr txBox="1"/>
              <p:nvPr/>
            </p:nvSpPr>
            <p:spPr>
              <a:xfrm>
                <a:off x="50800" y="50800"/>
                <a:ext cx="2935052" cy="2720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/>
              <a:p>
                <a:pPr>
                  <a:defRPr sz="3400">
                    <a:solidFill>
                      <a:srgbClr val="FF2600"/>
                    </a:solidFill>
                  </a:defRPr>
                </a:pPr>
                <a:r>
                  <a:t>mostly relevant</a:t>
                </a:r>
                <a:br/>
                <a:r>
                  <a:t>for in-source</a:t>
                </a:r>
                <a:br/>
                <a:r>
                  <a:t>photon fields</a:t>
                </a:r>
                <a:br/>
                <a:r>
                  <a:t>and extra-</a:t>
                </a:r>
                <a:br/>
                <a:r>
                  <a:t>galactic CMB</a:t>
                </a:r>
              </a:p>
            </p:txBody>
          </p:sp>
          <p:pic>
            <p:nvPicPr>
              <p:cNvPr id="547" name="mostly relevant for in-source photon fields and extra- galactic CMB mostly relevant for in-source photon fields and extra- galactic CMB" descr="mostly relevant for in-source photon fields and extra- galactic CMB mostly relevant for in-source photon fields and extra- galactic CMB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3036652" cy="2822575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551" name="Oval Oval" descr="Oval Oval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588970" y="3701551"/>
            <a:ext cx="1711659" cy="1770064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peelOff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eck"/>
          <p:cNvSpPr/>
          <p:nvPr/>
        </p:nvSpPr>
        <p:spPr>
          <a:xfrm>
            <a:off x="-18046" y="0"/>
            <a:ext cx="24420092" cy="1428750"/>
          </a:xfrm>
          <a:prstGeom prst="rect">
            <a:avLst/>
          </a:prstGeom>
          <a:gradFill>
            <a:gsLst>
              <a:gs pos="0">
                <a:srgbClr val="0433FF"/>
              </a:gs>
              <a:gs pos="100000">
                <a:srgbClr val="5E5E5E"/>
              </a:gs>
            </a:gsLst>
          </a:gradFill>
          <a:ln w="12700">
            <a:miter lim="400000"/>
          </a:ln>
          <a:effectLst>
            <a:outerShdw blurRad="88900" dist="88900" dir="2700000" rotWithShape="0">
              <a:srgbClr val="929292">
                <a:alpha val="75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600" i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54" name="Auger Collaboration…"/>
          <p:cNvSpPr txBox="1"/>
          <p:nvPr/>
        </p:nvSpPr>
        <p:spPr>
          <a:xfrm>
            <a:off x="159982" y="12287249"/>
            <a:ext cx="20162987" cy="109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700">
                <a:latin typeface="Helvetica"/>
                <a:ea typeface="Helvetica"/>
                <a:cs typeface="Helvetica"/>
                <a:sym typeface="Helvetica"/>
              </a:defRPr>
            </a:pPr>
            <a:r>
              <a:t>Auger Collaboration</a:t>
            </a:r>
          </a:p>
          <a:p>
            <a:pPr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t>Phys. Rev. Lett. 125, 121106 (2020); Phys. Rev. D 102, 062005 (2020), Eur. Phys. J. C 81 (2021) 966; A. Brichetto, PoS(ICRC2023) 398 </a:t>
            </a:r>
          </a:p>
        </p:txBody>
      </p:sp>
      <p:grpSp>
        <p:nvGrpSpPr>
          <p:cNvPr id="557" name="Gruppieren"/>
          <p:cNvGrpSpPr/>
          <p:nvPr/>
        </p:nvGrpSpPr>
        <p:grpSpPr>
          <a:xfrm>
            <a:off x="3135518" y="1994492"/>
            <a:ext cx="6065249" cy="8886540"/>
            <a:chOff x="0" y="0"/>
            <a:chExt cx="6065248" cy="8886538"/>
          </a:xfrm>
        </p:grpSpPr>
        <p:sp>
          <p:nvSpPr>
            <p:cNvPr id="555" name="Rechteck"/>
            <p:cNvSpPr/>
            <p:nvPr/>
          </p:nvSpPr>
          <p:spPr>
            <a:xfrm>
              <a:off x="0" y="0"/>
              <a:ext cx="6065249" cy="8886539"/>
            </a:xfrm>
            <a:prstGeom prst="rect">
              <a:avLst/>
            </a:prstGeom>
            <a:gradFill flip="none" rotWithShape="1">
              <a:gsLst>
                <a:gs pos="0">
                  <a:srgbClr val="00FFFF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56" name="galactic origin"/>
            <p:cNvSpPr txBox="1"/>
            <p:nvPr/>
          </p:nvSpPr>
          <p:spPr>
            <a:xfrm rot="19826552">
              <a:off x="-60558" y="4452706"/>
              <a:ext cx="4713936" cy="8216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4200">
                  <a:latin typeface="Chalkduster"/>
                  <a:ea typeface="Chalkduster"/>
                  <a:cs typeface="Chalkduster"/>
                  <a:sym typeface="Chalkduster"/>
                </a:defRPr>
              </a:lvl1pPr>
            </a:lstStyle>
            <a:p>
              <a:r>
                <a:t>galactic origin</a:t>
              </a:r>
            </a:p>
          </p:txBody>
        </p:sp>
      </p:grpSp>
      <p:sp>
        <p:nvSpPr>
          <p:cNvPr id="558" name="The End of the CR Energy Spectrum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End of the CR Energy Spectrum</a:t>
            </a:r>
          </a:p>
        </p:txBody>
      </p:sp>
      <p:sp>
        <p:nvSpPr>
          <p:cNvPr id="55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73235" y="12879846"/>
            <a:ext cx="419671" cy="4535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b"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560" name="Karl-Heinz Kampert - University of Wuppertal"/>
          <p:cNvSpPr txBox="1"/>
          <p:nvPr/>
        </p:nvSpPr>
        <p:spPr>
          <a:xfrm>
            <a:off x="-47625" y="13290153"/>
            <a:ext cx="4927955" cy="453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81280" marR="81280" defTabSz="1821656">
              <a:defRPr sz="1800">
                <a:solidFill>
                  <a:srgbClr val="5E5E5E"/>
                </a:solidFill>
                <a:uFill>
                  <a:solidFill>
                    <a:srgbClr val="5E5E5E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Karl-Heinz Kampert - University of Wuppertal</a:t>
            </a:r>
          </a:p>
        </p:txBody>
      </p:sp>
      <p:sp>
        <p:nvSpPr>
          <p:cNvPr id="561" name="EuNPC2025, Caen (France), Sept. 22-26, 2025"/>
          <p:cNvSpPr txBox="1"/>
          <p:nvPr/>
        </p:nvSpPr>
        <p:spPr>
          <a:xfrm>
            <a:off x="17738523" y="13218715"/>
            <a:ext cx="6572251" cy="52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spAutoFit/>
          </a:bodyPr>
          <a:lstStyle>
            <a:lvl1pPr marL="81280" marR="81280" algn="r" defTabSz="1821656">
              <a:defRPr sz="1800">
                <a:solidFill>
                  <a:srgbClr val="53585F"/>
                </a:solidFill>
                <a:uFill>
                  <a:solidFill>
                    <a:srgbClr val="232323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EuNPC2025, Caen (France), Sept. 22-26, 2025</a:t>
            </a:r>
          </a:p>
        </p:txBody>
      </p:sp>
      <p:sp>
        <p:nvSpPr>
          <p:cNvPr id="562" name="891 972 events…"/>
          <p:cNvSpPr txBox="1"/>
          <p:nvPr/>
        </p:nvSpPr>
        <p:spPr>
          <a:xfrm>
            <a:off x="3677160" y="9059564"/>
            <a:ext cx="7106976" cy="1536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>
              <a:defRPr sz="3700">
                <a:latin typeface="Helvetica"/>
                <a:ea typeface="Helvetica"/>
                <a:cs typeface="Helvetica"/>
                <a:sym typeface="Helvetica"/>
              </a:defRPr>
            </a:pPr>
            <a:r>
              <a:t>891</a:t>
            </a:r>
            <a:r>
              <a:rPr sz="1600"/>
              <a:t> </a:t>
            </a:r>
            <a:r>
              <a:t>972 events</a:t>
            </a:r>
          </a:p>
          <a:p>
            <a:pPr>
              <a:defRPr sz="3700">
                <a:latin typeface="Helvetica"/>
                <a:ea typeface="Helvetica"/>
                <a:cs typeface="Helvetica"/>
                <a:sym typeface="Helvetica"/>
              </a:defRPr>
            </a:pPr>
            <a:r>
              <a:t>~80</a:t>
            </a:r>
            <a:r>
              <a:rPr sz="1600"/>
              <a:t> </a:t>
            </a:r>
            <a:r>
              <a:t>000 km</a:t>
            </a:r>
            <a:r>
              <a:rPr baseline="31999"/>
              <a:t>2</a:t>
            </a:r>
            <a:r>
              <a:t> sr yr exposure</a:t>
            </a:r>
          </a:p>
        </p:txBody>
      </p:sp>
      <p:sp>
        <p:nvSpPr>
          <p:cNvPr id="563" name="2nd knee"/>
          <p:cNvSpPr txBox="1"/>
          <p:nvPr/>
        </p:nvSpPr>
        <p:spPr>
          <a:xfrm>
            <a:off x="4235982" y="3562076"/>
            <a:ext cx="2391892" cy="932479"/>
          </a:xfrm>
          <a:prstGeom prst="rect">
            <a:avLst/>
          </a:prstGeom>
          <a:solidFill>
            <a:srgbClr val="00A2FF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2</a:t>
            </a:r>
            <a:r>
              <a:rPr baseline="31999"/>
              <a:t>nd</a:t>
            </a:r>
            <a:r>
              <a:t> knee</a:t>
            </a:r>
          </a:p>
        </p:txBody>
      </p:sp>
      <p:sp>
        <p:nvSpPr>
          <p:cNvPr id="564" name="ankle"/>
          <p:cNvSpPr txBox="1"/>
          <p:nvPr/>
        </p:nvSpPr>
        <p:spPr>
          <a:xfrm>
            <a:off x="9161452" y="3048552"/>
            <a:ext cx="1557248" cy="932478"/>
          </a:xfrm>
          <a:prstGeom prst="rect">
            <a:avLst/>
          </a:prstGeom>
          <a:solidFill>
            <a:srgbClr val="00A2FF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ankle</a:t>
            </a:r>
          </a:p>
        </p:txBody>
      </p:sp>
      <p:sp>
        <p:nvSpPr>
          <p:cNvPr id="565" name="Pfeil"/>
          <p:cNvSpPr/>
          <p:nvPr/>
        </p:nvSpPr>
        <p:spPr>
          <a:xfrm>
            <a:off x="13831272" y="6724490"/>
            <a:ext cx="1557248" cy="15476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39" y="14256"/>
                </a:moveTo>
                <a:lnTo>
                  <a:pt x="13739" y="21600"/>
                </a:lnTo>
                <a:lnTo>
                  <a:pt x="0" y="10800"/>
                </a:lnTo>
                <a:lnTo>
                  <a:pt x="13739" y="0"/>
                </a:lnTo>
                <a:lnTo>
                  <a:pt x="13739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rgbClr val="00A2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66" name="cut-off"/>
          <p:cNvSpPr txBox="1"/>
          <p:nvPr/>
        </p:nvSpPr>
        <p:spPr>
          <a:xfrm>
            <a:off x="13493742" y="4445624"/>
            <a:ext cx="1909557" cy="932479"/>
          </a:xfrm>
          <a:prstGeom prst="rect">
            <a:avLst/>
          </a:prstGeom>
          <a:solidFill>
            <a:srgbClr val="00A2FF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cut-off</a:t>
            </a:r>
          </a:p>
        </p:txBody>
      </p:sp>
      <p:sp>
        <p:nvSpPr>
          <p:cNvPr id="567" name="9 events"/>
          <p:cNvSpPr txBox="1"/>
          <p:nvPr/>
        </p:nvSpPr>
        <p:spPr>
          <a:xfrm>
            <a:off x="12607298" y="8197777"/>
            <a:ext cx="1301216" cy="53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>
              <a:defRPr sz="1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9 events</a:t>
            </a:r>
          </a:p>
        </p:txBody>
      </p:sp>
      <p:sp>
        <p:nvSpPr>
          <p:cNvPr id="568" name="6 events"/>
          <p:cNvSpPr txBox="1"/>
          <p:nvPr/>
        </p:nvSpPr>
        <p:spPr>
          <a:xfrm>
            <a:off x="14345163" y="8394976"/>
            <a:ext cx="1301216" cy="530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>
              <a:defRPr sz="1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6 events</a:t>
            </a:r>
          </a:p>
        </p:txBody>
      </p:sp>
      <p:sp>
        <p:nvSpPr>
          <p:cNvPr id="569" name="5∙1018"/>
          <p:cNvSpPr txBox="1"/>
          <p:nvPr/>
        </p:nvSpPr>
        <p:spPr>
          <a:xfrm rot="21596162">
            <a:off x="9337880" y="3872102"/>
            <a:ext cx="1445855" cy="717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004D8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5∙10</a:t>
            </a:r>
            <a:r>
              <a:rPr baseline="31999"/>
              <a:t>18</a:t>
            </a:r>
          </a:p>
        </p:txBody>
      </p:sp>
      <p:sp>
        <p:nvSpPr>
          <p:cNvPr id="570" name="1.3∙1019"/>
          <p:cNvSpPr txBox="1"/>
          <p:nvPr/>
        </p:nvSpPr>
        <p:spPr>
          <a:xfrm rot="21596162">
            <a:off x="10923054" y="5559371"/>
            <a:ext cx="1782475" cy="71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004D8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1.3∙10</a:t>
            </a:r>
            <a:r>
              <a:rPr baseline="31999"/>
              <a:t>19</a:t>
            </a:r>
          </a:p>
        </p:txBody>
      </p:sp>
      <p:sp>
        <p:nvSpPr>
          <p:cNvPr id="571" name="4.6∙1019"/>
          <p:cNvSpPr txBox="1"/>
          <p:nvPr/>
        </p:nvSpPr>
        <p:spPr>
          <a:xfrm rot="21596162">
            <a:off x="12913120" y="3669386"/>
            <a:ext cx="1782475" cy="71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004D8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4.6∙10</a:t>
            </a:r>
            <a:r>
              <a:rPr baseline="31999"/>
              <a:t>19</a:t>
            </a:r>
          </a:p>
        </p:txBody>
      </p:sp>
      <p:sp>
        <p:nvSpPr>
          <p:cNvPr id="572" name="1.7∙1017"/>
          <p:cNvSpPr txBox="1"/>
          <p:nvPr/>
        </p:nvSpPr>
        <p:spPr>
          <a:xfrm rot="21596162">
            <a:off x="4450542" y="2915077"/>
            <a:ext cx="1782476" cy="717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>
              <a:defRPr sz="2900">
                <a:solidFill>
                  <a:srgbClr val="004D8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1.7∙10</a:t>
            </a:r>
            <a:r>
              <a:rPr baseline="31999"/>
              <a:t>17</a:t>
            </a:r>
          </a:p>
        </p:txBody>
      </p:sp>
      <p:sp>
        <p:nvSpPr>
          <p:cNvPr id="573" name="in-step"/>
          <p:cNvSpPr txBox="1"/>
          <p:nvPr/>
        </p:nvSpPr>
        <p:spPr>
          <a:xfrm>
            <a:off x="10574404" y="4594746"/>
            <a:ext cx="2046067" cy="932478"/>
          </a:xfrm>
          <a:prstGeom prst="rect">
            <a:avLst/>
          </a:prstGeom>
          <a:solidFill>
            <a:srgbClr val="00A2FF"/>
          </a:solid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in-step</a:t>
            </a:r>
          </a:p>
        </p:txBody>
      </p:sp>
      <p:sp>
        <p:nvSpPr>
          <p:cNvPr id="574" name="??"/>
          <p:cNvSpPr txBox="1"/>
          <p:nvPr/>
        </p:nvSpPr>
        <p:spPr>
          <a:xfrm>
            <a:off x="15699573" y="6760161"/>
            <a:ext cx="1374776" cy="1412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0000">
                <a:solidFill>
                  <a:srgbClr val="00A2FF"/>
                </a:solidFill>
                <a:latin typeface="Hobo Std Medium"/>
                <a:ea typeface="Hobo Std Medium"/>
                <a:cs typeface="Hobo Std Medium"/>
                <a:sym typeface="Hobo Std Medium"/>
              </a:defRPr>
            </a:lvl1pPr>
          </a:lstStyle>
          <a:p>
            <a:r>
              <a:t>??</a:t>
            </a:r>
          </a:p>
        </p:txBody>
      </p:sp>
      <p:sp>
        <p:nvSpPr>
          <p:cNvPr id="575" name="⬆︎"/>
          <p:cNvSpPr txBox="1"/>
          <p:nvPr/>
        </p:nvSpPr>
        <p:spPr>
          <a:xfrm>
            <a:off x="11122059" y="3971641"/>
            <a:ext cx="625476" cy="619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700">
                <a:solidFill>
                  <a:srgbClr val="00A2FF"/>
                </a:solidFill>
              </a:defRPr>
            </a:lvl1pPr>
          </a:lstStyle>
          <a:p>
            <a:r>
              <a:t>⬆︎</a:t>
            </a:r>
          </a:p>
        </p:txBody>
      </p:sp>
      <p:grpSp>
        <p:nvGrpSpPr>
          <p:cNvPr id="578" name="Gruppieren"/>
          <p:cNvGrpSpPr/>
          <p:nvPr/>
        </p:nvGrpSpPr>
        <p:grpSpPr>
          <a:xfrm>
            <a:off x="14988709" y="1594738"/>
            <a:ext cx="9167152" cy="6994027"/>
            <a:chOff x="0" y="0"/>
            <a:chExt cx="9167150" cy="6994026"/>
          </a:xfrm>
        </p:grpSpPr>
        <p:pic>
          <p:nvPicPr>
            <p:cNvPr id="576" name="Zatsepin-GZK.png" descr="Zatsepin-GZK.png"/>
            <p:cNvPicPr>
              <a:picLocks noChangeAspect="1"/>
            </p:cNvPicPr>
            <p:nvPr/>
          </p:nvPicPr>
          <p:blipFill>
            <a:blip r:embed="rId2"/>
            <a:srcRect l="46689" t="28257"/>
            <a:stretch>
              <a:fillRect/>
            </a:stretch>
          </p:blipFill>
          <p:spPr>
            <a:xfrm>
              <a:off x="2469093" y="2128818"/>
              <a:ext cx="5782884" cy="486520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12700" dir="5400000" rotWithShape="0">
                <a:srgbClr val="000000"/>
              </a:outerShdw>
            </a:effectLst>
          </p:spPr>
        </p:pic>
        <p:pic>
          <p:nvPicPr>
            <p:cNvPr id="577" name="droppedImage.pdf" descr="dropped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67151" cy="20945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83" name="Gruppieren"/>
          <p:cNvGrpSpPr/>
          <p:nvPr/>
        </p:nvGrpSpPr>
        <p:grpSpPr>
          <a:xfrm>
            <a:off x="16070327" y="8610394"/>
            <a:ext cx="8143479" cy="5156423"/>
            <a:chOff x="0" y="0"/>
            <a:chExt cx="8143478" cy="5156422"/>
          </a:xfrm>
        </p:grpSpPr>
        <p:pic>
          <p:nvPicPr>
            <p:cNvPr id="579" name="Rechteck Rechteck" descr="Rechteck Rechteck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8143479" cy="5156423"/>
            </a:xfrm>
            <a:prstGeom prst="rect">
              <a:avLst/>
            </a:prstGeom>
            <a:effectLst/>
          </p:spPr>
        </p:pic>
        <p:sp>
          <p:nvSpPr>
            <p:cNvPr id="580" name="GZK-Effect:…"/>
            <p:cNvSpPr txBox="1"/>
            <p:nvPr/>
          </p:nvSpPr>
          <p:spPr>
            <a:xfrm>
              <a:off x="351280" y="114300"/>
              <a:ext cx="7440917" cy="32164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ctr" defTabSz="821531">
                <a:defRPr sz="5200" b="1">
                  <a:solidFill>
                    <a:srgbClr val="0076BA"/>
                  </a:solidFill>
                </a:defRPr>
              </a:pPr>
              <a:r>
                <a:t>GZK-Effect:</a:t>
              </a:r>
            </a:p>
            <a:p>
              <a:pPr algn="ctr" defTabSz="821531">
                <a:defRPr sz="5200">
                  <a:solidFill>
                    <a:srgbClr val="0076BA"/>
                  </a:solidFill>
                </a:defRPr>
              </a:pPr>
              <a:r>
                <a:t>UHECR above 6∙10</a:t>
              </a:r>
              <a:r>
                <a:rPr baseline="31999"/>
                <a:t>19</a:t>
              </a:r>
              <a:r>
                <a:t> eV suffer energy losses by photo-pion production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81" name="Gleichung"/>
                <p:cNvSpPr txBox="1"/>
                <p:nvPr/>
              </p:nvSpPr>
              <p:spPr>
                <a:xfrm>
                  <a:off x="526570" y="3118700"/>
                  <a:ext cx="7090338" cy="80551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570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sz="570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sz="57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57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sz="57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𝐶𝑀𝐵</m:t>
                            </m:r>
                          </m:sub>
                        </m:sSub>
                        <m:r>
                          <a:rPr sz="570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sz="570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sz="570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sz="570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sz="570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sz="57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57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sz="57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sz="5700">
                    <a:solidFill>
                      <a:srgbClr val="B51700"/>
                    </a:solidFill>
                  </a:endParaRPr>
                </a:p>
              </p:txBody>
            </p:sp>
          </mc:Choice>
          <mc:Fallback>
            <p:sp>
              <p:nvSpPr>
                <p:cNvPr id="581" name="Gleichung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570" y="3118700"/>
                  <a:ext cx="7090338" cy="805513"/>
                </a:xfrm>
                <a:prstGeom prst="rect">
                  <a:avLst/>
                </a:prstGeom>
                <a:blipFill>
                  <a:blip r:embed="rId5"/>
                  <a:stretch>
                    <a:fillRect l="-3757" r="-5546" b="-375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82" name="Gleichung"/>
                <p:cNvSpPr txBox="1"/>
                <p:nvPr/>
              </p:nvSpPr>
              <p:spPr>
                <a:xfrm>
                  <a:off x="5021724" y="4001628"/>
                  <a:ext cx="2729670" cy="5786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570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sz="570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sz="5700" i="1">
                            <a:solidFill>
                              <a:srgbClr val="B417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sz="57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57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sz="5700" i="1">
                                <a:solidFill>
                                  <a:srgbClr val="B417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sz="5700">
                    <a:solidFill>
                      <a:srgbClr val="B51700"/>
                    </a:solidFill>
                  </a:endParaRPr>
                </a:p>
              </p:txBody>
            </p:sp>
          </mc:Choice>
          <mc:Fallback>
            <p:sp>
              <p:nvSpPr>
                <p:cNvPr id="582" name="Gleichung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1724" y="4001628"/>
                  <a:ext cx="2729670" cy="578665"/>
                </a:xfrm>
                <a:prstGeom prst="rect">
                  <a:avLst/>
                </a:prstGeom>
                <a:blipFill>
                  <a:blip r:embed="rId6"/>
                  <a:stretch>
                    <a:fillRect l="-6481" r="-13889" b="-6521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84" name="Linien Linien" descr="Linien Linien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948268" y="8136090"/>
            <a:ext cx="4581238" cy="475657"/>
          </a:xfrm>
          <a:prstGeom prst="rect">
            <a:avLst/>
          </a:prstGeom>
        </p:spPr>
      </p:pic>
      <p:pic>
        <p:nvPicPr>
          <p:cNvPr id="586" name="Oval Oval" descr="Oval Oval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21427259" y="3048552"/>
            <a:ext cx="1371601" cy="720725"/>
          </a:xfrm>
          <a:prstGeom prst="rect">
            <a:avLst/>
          </a:prstGeom>
        </p:spPr>
      </p:pic>
      <p:pic>
        <p:nvPicPr>
          <p:cNvPr id="588" name="Fig3_Combined_fit.pdf" descr="Fig3_Combined_fit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415" y="98477"/>
            <a:ext cx="14316053" cy="12678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3" nodeType="afterEffect">
                                  <p:stCondLst>
                                    <p:cond delay="6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" grpId="2" animBg="1" advAuto="0"/>
      <p:bldP spid="584" grpId="3" animBg="1" advAuto="0"/>
      <p:bldP spid="586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Planck_cmb_21Mar2013.jpg" descr="Planck_cmb_21Mar2013.jpg"/>
          <p:cNvPicPr>
            <a:picLocks noChangeAspect="1"/>
          </p:cNvPicPr>
          <p:nvPr/>
        </p:nvPicPr>
        <p:blipFill>
          <a:blip r:embed="rId3">
            <a:alphaModFix amt="47000"/>
          </a:blip>
          <a:srcRect l="254" t="1547" r="663" b="1413"/>
          <a:stretch>
            <a:fillRect/>
          </a:stretch>
        </p:blipFill>
        <p:spPr>
          <a:xfrm>
            <a:off x="3280016" y="1196578"/>
            <a:ext cx="17323905" cy="8572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1" y="3016"/>
                </a:cubicBezTo>
                <a:cubicBezTo>
                  <a:pt x="-961" y="7037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7"/>
                  <a:pt x="16797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57" name="threshold: EpEγ &gt; (mΔ2 - mp2)…"/>
          <p:cNvSpPr txBox="1"/>
          <p:nvPr/>
        </p:nvSpPr>
        <p:spPr>
          <a:xfrm>
            <a:off x="5797445" y="10088165"/>
            <a:ext cx="8137850" cy="212526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889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7156" tIns="107156" rIns="107156" bIns="107156">
            <a:spAutoFit/>
          </a:bodyPr>
          <a:lstStyle/>
          <a:p>
            <a:pPr marL="78399" marR="78399" defTabSz="1821656">
              <a:defRPr sz="46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Tahoma"/>
              </a:rPr>
              <a:t>threshold:</a:t>
            </a:r>
            <a:r>
              <a:rPr sz="5200"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sz="5200" i="1"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</a:rPr>
              <a:t>E</a:t>
            </a:r>
            <a:r>
              <a:rPr sz="5200" i="1" baseline="-14769"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</a:rPr>
              <a:t>p</a:t>
            </a:r>
            <a:r>
              <a:rPr sz="5200" i="1"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</a:rPr>
              <a:t>E</a:t>
            </a:r>
            <a:r>
              <a:rPr sz="5200" baseline="-14769"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sz="5200"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</a:rPr>
              <a:t> &gt; (</a:t>
            </a:r>
            <a:r>
              <a:rPr sz="5200" i="1"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</a:rPr>
              <a:t>m</a:t>
            </a:r>
            <a:r>
              <a:rPr sz="5200" baseline="-14769"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  <a:cs typeface="Symbol"/>
                <a:sym typeface="Symbol"/>
              </a:rPr>
              <a:t>D</a:t>
            </a:r>
            <a:r>
              <a:rPr sz="5200" baseline="31076"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sz="5200"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</a:rPr>
              <a:t> - </a:t>
            </a:r>
            <a:r>
              <a:rPr sz="5200" i="1"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</a:rPr>
              <a:t>m</a:t>
            </a:r>
            <a:r>
              <a:rPr sz="5200" i="1" baseline="-14769"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</a:rPr>
              <a:t>p</a:t>
            </a:r>
            <a:r>
              <a:rPr sz="5200" baseline="31076"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</a:rPr>
              <a:t>2</a:t>
            </a:r>
            <a:r>
              <a:rPr sz="5200"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</a:rPr>
              <a:t>)</a:t>
            </a:r>
          </a:p>
          <a:p>
            <a:pPr marL="78399" marR="78399" defTabSz="1821656">
              <a:lnSpc>
                <a:spcPct val="110000"/>
              </a:lnSpc>
              <a:defRPr sz="46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5200"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  <a:cs typeface="Symbol"/>
                <a:sym typeface="Symbol"/>
              </a:rPr>
              <a:t>Þ</a:t>
            </a:r>
            <a:r>
              <a:rPr sz="5200" i="1"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</a:rPr>
              <a:t> E</a:t>
            </a:r>
            <a:r>
              <a:rPr sz="5200" baseline="-14769"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</a:rPr>
              <a:t>GZK </a:t>
            </a:r>
            <a:r>
              <a:rPr sz="5200"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</a:rPr>
              <a:t>≈ 6·10</a:t>
            </a:r>
            <a:r>
              <a:rPr sz="5200" baseline="31076"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</a:rPr>
              <a:t>19</a:t>
            </a:r>
            <a:r>
              <a:rPr sz="5200">
                <a:solidFill>
                  <a:srgbClr val="0433FF"/>
                </a:solidFill>
                <a:uFill>
                  <a:solidFill>
                    <a:srgbClr val="FFFFFF"/>
                  </a:solidFill>
                </a:uFill>
              </a:rPr>
              <a:t> eV</a:t>
            </a:r>
          </a:p>
        </p:txBody>
      </p:sp>
      <p:sp>
        <p:nvSpPr>
          <p:cNvPr id="658" name="GZK-effect: Rapid Energy Loss of p &amp; Nuclei in CMB"/>
          <p:cNvSpPr txBox="1">
            <a:spLocks noGrp="1"/>
          </p:cNvSpPr>
          <p:nvPr>
            <p:ph type="title"/>
          </p:nvPr>
        </p:nvSpPr>
        <p:spPr>
          <a:xfrm>
            <a:off x="148857" y="-297657"/>
            <a:ext cx="24068427" cy="1643064"/>
          </a:xfrm>
          <a:prstGeom prst="rect">
            <a:avLst/>
          </a:prstGeom>
          <a:effectLst>
            <a:outerShdw blurRad="25400" dist="50800" dir="2700000" rotWithShape="0">
              <a:srgbClr val="000000">
                <a:alpha val="75000"/>
              </a:srgbClr>
            </a:outerShdw>
          </a:effectLst>
        </p:spPr>
        <p:txBody>
          <a:bodyPr lIns="107156" tIns="107156" rIns="107156" bIns="107156"/>
          <a:lstStyle>
            <a:lvl1pPr marL="81280" marR="81280" defTabSz="1821656">
              <a:lnSpc>
                <a:spcPct val="90000"/>
              </a:lnSpc>
              <a:defRPr sz="6400">
                <a:solidFill>
                  <a:srgbClr val="FFFC79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433FF"/>
                  </a:solidFill>
                </a:uFill>
              </a:defRPr>
            </a:lvl1pPr>
          </a:lstStyle>
          <a:p>
            <a:pPr>
              <a:defRPr>
                <a:uFill>
                  <a:solidFill>
                    <a:srgbClr val="FFFC58"/>
                  </a:solidFill>
                </a:uFill>
              </a:defRPr>
            </a:pPr>
            <a:r>
              <a:rPr>
                <a:uFill>
                  <a:solidFill>
                    <a:srgbClr val="0433FF"/>
                  </a:solidFill>
                </a:uFill>
              </a:rPr>
              <a:t>GZK-effect: Rapid Energy Loss of p &amp; Nuclei in CMB</a:t>
            </a:r>
          </a:p>
        </p:txBody>
      </p:sp>
      <p:sp>
        <p:nvSpPr>
          <p:cNvPr id="659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72503" y="13358812"/>
            <a:ext cx="421135" cy="4302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/>
          <a:lstStyle>
            <a:lvl1pPr defTabSz="910828">
              <a:defRPr sz="1400">
                <a:uFill>
                  <a:solidFill>
                    <a:srgbClr val="FFFFFF"/>
                  </a:solidFill>
                </a:uFill>
                <a:latin typeface="+mj-lt"/>
                <a:ea typeface="+mj-ea"/>
                <a:cs typeface="+mj-cs"/>
                <a:sym typeface="Tahoma"/>
              </a:defRPr>
            </a:lvl1pPr>
          </a:lstStyle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660" name="Greisen-Zatsepin-Kuz‘min (1966)"/>
          <p:cNvSpPr txBox="1"/>
          <p:nvPr/>
        </p:nvSpPr>
        <p:spPr>
          <a:xfrm>
            <a:off x="5797445" y="9351565"/>
            <a:ext cx="8297809" cy="839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4600"/>
            </a:pPr>
            <a:r>
              <a:rPr b="1"/>
              <a:t>G</a:t>
            </a:r>
            <a:r>
              <a:rPr>
                <a:solidFill>
                  <a:srgbClr val="0433FF"/>
                </a:solidFill>
              </a:rPr>
              <a:t>reisen</a:t>
            </a:r>
            <a:r>
              <a:t>-</a:t>
            </a:r>
            <a:r>
              <a:rPr b="1"/>
              <a:t>Z</a:t>
            </a:r>
            <a:r>
              <a:rPr>
                <a:solidFill>
                  <a:srgbClr val="0433FF"/>
                </a:solidFill>
              </a:rPr>
              <a:t>atsepin</a:t>
            </a:r>
            <a:r>
              <a:t>-</a:t>
            </a:r>
            <a:r>
              <a:rPr b="1"/>
              <a:t>K</a:t>
            </a:r>
            <a:r>
              <a:rPr>
                <a:solidFill>
                  <a:srgbClr val="0433FF"/>
                </a:solidFill>
              </a:rPr>
              <a:t>uz‘min (1966)</a:t>
            </a:r>
          </a:p>
        </p:txBody>
      </p:sp>
      <p:grpSp>
        <p:nvGrpSpPr>
          <p:cNvPr id="674" name="Gruppieren"/>
          <p:cNvGrpSpPr/>
          <p:nvPr/>
        </p:nvGrpSpPr>
        <p:grpSpPr>
          <a:xfrm>
            <a:off x="6576762" y="2286000"/>
            <a:ext cx="5591970" cy="2805907"/>
            <a:chOff x="223837" y="184745"/>
            <a:chExt cx="5591968" cy="2805906"/>
          </a:xfrm>
        </p:grpSpPr>
        <p:sp>
          <p:nvSpPr>
            <p:cNvPr id="661" name="Linien"/>
            <p:cNvSpPr/>
            <p:nvPr/>
          </p:nvSpPr>
          <p:spPr>
            <a:xfrm flipH="1">
              <a:off x="465674" y="559792"/>
              <a:ext cx="962136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2" name="Linien"/>
            <p:cNvSpPr/>
            <p:nvPr/>
          </p:nvSpPr>
          <p:spPr>
            <a:xfrm flipH="1">
              <a:off x="2376627" y="488354"/>
              <a:ext cx="96213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3" name="Kreis"/>
            <p:cNvSpPr/>
            <p:nvPr/>
          </p:nvSpPr>
          <p:spPr>
            <a:xfrm>
              <a:off x="3562004" y="184745"/>
              <a:ext cx="589361" cy="589360"/>
            </a:xfrm>
            <a:prstGeom prst="ellipse">
              <a:avLst/>
            </a:prstGeom>
            <a:solidFill>
              <a:srgbClr val="C0C0C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64" name="Kreis"/>
            <p:cNvSpPr/>
            <p:nvPr/>
          </p:nvSpPr>
          <p:spPr>
            <a:xfrm>
              <a:off x="3883473" y="934839"/>
              <a:ext cx="267892" cy="267891"/>
            </a:xfrm>
            <a:prstGeom prst="ellipse">
              <a:avLst/>
            </a:pr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65" name="Linien"/>
            <p:cNvSpPr/>
            <p:nvPr/>
          </p:nvSpPr>
          <p:spPr>
            <a:xfrm flipH="1" flipV="1">
              <a:off x="2392215" y="613370"/>
              <a:ext cx="1374894" cy="40899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666" name="Photon-Propagatorbb.pdf" descr="Photon-Propagatorbb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371604" y="1169637"/>
              <a:ext cx="1183973" cy="250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7" name="Photon-Propagatorbb.pdf" descr="Photon-Propagatorbb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389464" y="1169637"/>
              <a:ext cx="1183972" cy="250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8" name="Photon-Propagatorbb.pdf" descr="Photon-Propagatorbb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407323" y="1169637"/>
              <a:ext cx="1183973" cy="250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9" name="Kreis"/>
            <p:cNvSpPr/>
            <p:nvPr/>
          </p:nvSpPr>
          <p:spPr>
            <a:xfrm>
              <a:off x="1651051" y="256182"/>
              <a:ext cx="589360" cy="589361"/>
            </a:xfrm>
            <a:prstGeom prst="ellipse">
              <a:avLst/>
            </a:prstGeom>
            <a:blipFill rotWithShape="1">
              <a:blip r:embed="rId5"/>
              <a:srcRect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70" name="p"/>
            <p:cNvSpPr/>
            <p:nvPr/>
          </p:nvSpPr>
          <p:spPr>
            <a:xfrm>
              <a:off x="223837" y="53300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ctr" defTabSz="821531">
                <a:defRPr sz="4600"/>
              </a:lvl1pPr>
            </a:lstStyle>
            <a:p>
              <a:r>
                <a:t>p</a:t>
              </a:r>
            </a:p>
          </p:txBody>
        </p:sp>
        <p:sp>
          <p:nvSpPr>
            <p:cNvPr id="671" name="CMB"/>
            <p:cNvSpPr/>
            <p:nvPr/>
          </p:nvSpPr>
          <p:spPr>
            <a:xfrm>
              <a:off x="1084016" y="172065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ctr" defTabSz="821531">
                <a:defRPr sz="4600"/>
              </a:lvl1pPr>
            </a:lstStyle>
            <a:p>
              <a:r>
                <a:t>CMB</a:t>
              </a:r>
            </a:p>
          </p:txBody>
        </p:sp>
        <p:sp>
          <p:nvSpPr>
            <p:cNvPr id="672" name="p"/>
            <p:cNvSpPr/>
            <p:nvPr/>
          </p:nvSpPr>
          <p:spPr>
            <a:xfrm>
              <a:off x="4545806" y="40798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ctr" defTabSz="821531">
                <a:defRPr sz="4600"/>
              </a:lvl1pPr>
            </a:lstStyle>
            <a:p>
              <a:r>
                <a:t>p</a:t>
              </a:r>
            </a:p>
          </p:txBody>
        </p:sp>
        <p:sp>
          <p:nvSpPr>
            <p:cNvPr id="673" name="π"/>
            <p:cNvSpPr/>
            <p:nvPr/>
          </p:nvSpPr>
          <p:spPr>
            <a:xfrm>
              <a:off x="4510087" y="106878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ctr" defTabSz="821531">
                <a:defRPr sz="4600"/>
              </a:lvl1pPr>
            </a:lstStyle>
            <a:p>
              <a:r>
                <a:t>π </a:t>
              </a:r>
            </a:p>
          </p:txBody>
        </p:sp>
      </p:grpSp>
      <p:grpSp>
        <p:nvGrpSpPr>
          <p:cNvPr id="695" name="Gruppieren"/>
          <p:cNvGrpSpPr/>
          <p:nvPr/>
        </p:nvGrpSpPr>
        <p:grpSpPr>
          <a:xfrm>
            <a:off x="6732771" y="4107656"/>
            <a:ext cx="5950363" cy="3000376"/>
            <a:chOff x="4300" y="0"/>
            <a:chExt cx="5950361" cy="3000374"/>
          </a:xfrm>
        </p:grpSpPr>
        <p:sp>
          <p:nvSpPr>
            <p:cNvPr id="675" name="Kreis"/>
            <p:cNvSpPr/>
            <p:nvPr/>
          </p:nvSpPr>
          <p:spPr>
            <a:xfrm>
              <a:off x="2079177" y="1142999"/>
              <a:ext cx="589360" cy="589361"/>
            </a:xfrm>
            <a:prstGeom prst="ellipse">
              <a:avLst/>
            </a:prstGeom>
            <a:solidFill>
              <a:srgbClr val="A9A9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76" name="Kreis"/>
            <p:cNvSpPr/>
            <p:nvPr/>
          </p:nvSpPr>
          <p:spPr>
            <a:xfrm>
              <a:off x="1882724" y="1339452"/>
              <a:ext cx="589360" cy="589361"/>
            </a:xfrm>
            <a:prstGeom prst="ellipse">
              <a:avLst/>
            </a:prstGeom>
            <a:blipFill rotWithShape="1">
              <a:blip r:embed="rId5"/>
              <a:srcRect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77" name="Kreis"/>
            <p:cNvSpPr/>
            <p:nvPr/>
          </p:nvSpPr>
          <p:spPr>
            <a:xfrm>
              <a:off x="2311349" y="1446609"/>
              <a:ext cx="589360" cy="589360"/>
            </a:xfrm>
            <a:prstGeom prst="ellipse">
              <a:avLst/>
            </a:prstGeom>
            <a:solidFill>
              <a:srgbClr val="A9A9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78" name="Kreis"/>
            <p:cNvSpPr/>
            <p:nvPr/>
          </p:nvSpPr>
          <p:spPr>
            <a:xfrm>
              <a:off x="2597099" y="1142999"/>
              <a:ext cx="589360" cy="589361"/>
            </a:xfrm>
            <a:prstGeom prst="ellipse">
              <a:avLst/>
            </a:prstGeom>
            <a:blipFill rotWithShape="1">
              <a:blip r:embed="rId5"/>
              <a:srcRect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79" name="Kreis"/>
            <p:cNvSpPr/>
            <p:nvPr/>
          </p:nvSpPr>
          <p:spPr>
            <a:xfrm>
              <a:off x="2114895" y="1732359"/>
              <a:ext cx="589361" cy="589360"/>
            </a:xfrm>
            <a:prstGeom prst="ellipse">
              <a:avLst/>
            </a:prstGeom>
            <a:solidFill>
              <a:srgbClr val="A9A9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80" name="Kreis"/>
            <p:cNvSpPr/>
            <p:nvPr/>
          </p:nvSpPr>
          <p:spPr>
            <a:xfrm>
              <a:off x="2597099" y="1625202"/>
              <a:ext cx="589360" cy="589361"/>
            </a:xfrm>
            <a:prstGeom prst="ellipse">
              <a:avLst/>
            </a:prstGeom>
            <a:blipFill rotWithShape="1">
              <a:blip r:embed="rId5"/>
              <a:srcRect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81" name="Linien"/>
            <p:cNvSpPr/>
            <p:nvPr/>
          </p:nvSpPr>
          <p:spPr>
            <a:xfrm flipH="1">
              <a:off x="643768" y="1678781"/>
              <a:ext cx="962136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82" name="A"/>
            <p:cNvSpPr txBox="1"/>
            <p:nvPr/>
          </p:nvSpPr>
          <p:spPr>
            <a:xfrm>
              <a:off x="4300" y="1333301"/>
              <a:ext cx="545233" cy="815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ctr" defTabSz="821531">
                <a:defRPr sz="4600"/>
              </a:lvl1pPr>
            </a:lstStyle>
            <a:p>
              <a:r>
                <a:t>A</a:t>
              </a:r>
            </a:p>
          </p:txBody>
        </p:sp>
        <p:pic>
          <p:nvPicPr>
            <p:cNvPr id="683" name="Photon-Propagatorbb.pdf" descr="Photon-Propagatorbb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942605" y="466970"/>
              <a:ext cx="1183973" cy="250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4" name="Photon-Propagatorbb.pdf" descr="Photon-Propagatorbb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960465" y="466970"/>
              <a:ext cx="1183972" cy="250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5" name="Photon-Propagatorbb.pdf" descr="Photon-Propagatorbb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978324" y="466970"/>
              <a:ext cx="1183973" cy="250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6" name="CMB"/>
            <p:cNvSpPr txBox="1"/>
            <p:nvPr/>
          </p:nvSpPr>
          <p:spPr>
            <a:xfrm>
              <a:off x="977911" y="252809"/>
              <a:ext cx="1354213" cy="815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ctr" defTabSz="821531">
                <a:defRPr sz="4600"/>
              </a:lvl1pPr>
            </a:lstStyle>
            <a:p>
              <a:r>
                <a:t>CMB</a:t>
              </a:r>
            </a:p>
          </p:txBody>
        </p:sp>
        <p:sp>
          <p:nvSpPr>
            <p:cNvPr id="687" name="Kreis"/>
            <p:cNvSpPr/>
            <p:nvPr/>
          </p:nvSpPr>
          <p:spPr>
            <a:xfrm>
              <a:off x="4936677" y="1000124"/>
              <a:ext cx="589360" cy="589361"/>
            </a:xfrm>
            <a:prstGeom prst="ellipse">
              <a:avLst/>
            </a:prstGeom>
            <a:solidFill>
              <a:srgbClr val="A9A9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88" name="Kreis"/>
            <p:cNvSpPr/>
            <p:nvPr/>
          </p:nvSpPr>
          <p:spPr>
            <a:xfrm>
              <a:off x="4811661" y="1339452"/>
              <a:ext cx="589361" cy="589361"/>
            </a:xfrm>
            <a:prstGeom prst="ellipse">
              <a:avLst/>
            </a:prstGeom>
            <a:solidFill>
              <a:srgbClr val="A9A9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89" name="Kreis"/>
            <p:cNvSpPr/>
            <p:nvPr/>
          </p:nvSpPr>
          <p:spPr>
            <a:xfrm>
              <a:off x="4615208" y="1000124"/>
              <a:ext cx="589360" cy="589361"/>
            </a:xfrm>
            <a:prstGeom prst="ellipse">
              <a:avLst/>
            </a:prstGeom>
            <a:blipFill rotWithShape="1">
              <a:blip r:embed="rId5"/>
              <a:srcRect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90" name="Kreis"/>
            <p:cNvSpPr/>
            <p:nvPr/>
          </p:nvSpPr>
          <p:spPr>
            <a:xfrm>
              <a:off x="5222427" y="1535905"/>
              <a:ext cx="589360" cy="589361"/>
            </a:xfrm>
            <a:prstGeom prst="ellipse">
              <a:avLst/>
            </a:prstGeom>
            <a:blipFill rotWithShape="1">
              <a:blip r:embed="rId5"/>
              <a:srcRect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91" name="Kreis"/>
            <p:cNvSpPr/>
            <p:nvPr/>
          </p:nvSpPr>
          <p:spPr>
            <a:xfrm>
              <a:off x="4811661" y="2411015"/>
              <a:ext cx="589361" cy="589360"/>
            </a:xfrm>
            <a:prstGeom prst="ellipse">
              <a:avLst/>
            </a:prstGeom>
            <a:solidFill>
              <a:srgbClr val="A9A9A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92" name="Kreis"/>
            <p:cNvSpPr/>
            <p:nvPr/>
          </p:nvSpPr>
          <p:spPr>
            <a:xfrm>
              <a:off x="5365302" y="1000124"/>
              <a:ext cx="589360" cy="589361"/>
            </a:xfrm>
            <a:prstGeom prst="ellipse">
              <a:avLst/>
            </a:prstGeom>
            <a:blipFill rotWithShape="1">
              <a:blip r:embed="rId5"/>
              <a:srcRect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93" name="Linien"/>
            <p:cNvSpPr/>
            <p:nvPr/>
          </p:nvSpPr>
          <p:spPr>
            <a:xfrm flipH="1">
              <a:off x="3411971" y="1446609"/>
              <a:ext cx="96213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94" name="Linien"/>
            <p:cNvSpPr/>
            <p:nvPr/>
          </p:nvSpPr>
          <p:spPr>
            <a:xfrm flipH="1" flipV="1">
              <a:off x="3284685" y="2089547"/>
              <a:ext cx="1429960" cy="57736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696" name="photo-pion production"/>
          <p:cNvSpPr txBox="1"/>
          <p:nvPr/>
        </p:nvSpPr>
        <p:spPr>
          <a:xfrm>
            <a:off x="11662059" y="1942107"/>
            <a:ext cx="7124008" cy="1017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/>
            </a:lvl1pPr>
          </a:lstStyle>
          <a:p>
            <a:r>
              <a:t>photo-pion production</a:t>
            </a:r>
          </a:p>
        </p:txBody>
      </p:sp>
      <p:sp>
        <p:nvSpPr>
          <p:cNvPr id="697" name="photo disintegration"/>
          <p:cNvSpPr txBox="1"/>
          <p:nvPr/>
        </p:nvSpPr>
        <p:spPr>
          <a:xfrm>
            <a:off x="5905931" y="7378199"/>
            <a:ext cx="6321174" cy="101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/>
            </a:lvl1pPr>
          </a:lstStyle>
          <a:p>
            <a:r>
              <a:t>photo disintegration</a:t>
            </a:r>
          </a:p>
        </p:txBody>
      </p:sp>
      <p:sp>
        <p:nvSpPr>
          <p:cNvPr id="698" name="➙ GZK-Horizon ~ 60 Mpc"/>
          <p:cNvSpPr txBox="1"/>
          <p:nvPr/>
        </p:nvSpPr>
        <p:spPr>
          <a:xfrm>
            <a:off x="5851023" y="12224940"/>
            <a:ext cx="7814926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600" b="1"/>
            </a:lvl1pPr>
          </a:lstStyle>
          <a:p>
            <a:pPr>
              <a:defRPr b="0"/>
            </a:pPr>
            <a:r>
              <a:rPr b="1"/>
              <a:t>➙ GZK-Horizon ~ 60 Mpc</a:t>
            </a:r>
          </a:p>
        </p:txBody>
      </p:sp>
      <p:pic>
        <p:nvPicPr>
          <p:cNvPr id="699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7440" y="2763639"/>
            <a:ext cx="8304610" cy="875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700" name="droppedImage.pdf" descr="droppedImage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9624" y="8374822"/>
            <a:ext cx="7536657" cy="678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01" name="Abgerundetes Rechteck Abgerundetes Rechteck" descr="Abgerundetes Rechteck Abgerundetes Rechteck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1443814" y="1884957"/>
            <a:ext cx="9894539" cy="2515130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pic>
        <p:nvPicPr>
          <p:cNvPr id="702" name="Abgerundetes Rechteck Abgerundetes Rechteck" descr="Abgerundetes Rechteck Abgerundetes Rechteck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5657949" y="7365499"/>
            <a:ext cx="8100006" cy="1812813"/>
          </a:xfrm>
          <a:prstGeom prst="rect">
            <a:avLst/>
          </a:prstGeom>
          <a:effectLst>
            <a:outerShdw blurRad="266700" dir="5400000" rotWithShape="0">
              <a:srgbClr val="000000"/>
            </a:outerShdw>
          </a:effectLst>
        </p:spPr>
      </p:pic>
      <p:sp>
        <p:nvSpPr>
          <p:cNvPr id="703" name="KHK et al., Astropart. Phys. 42 (2013) 41"/>
          <p:cNvSpPr txBox="1"/>
          <p:nvPr/>
        </p:nvSpPr>
        <p:spPr>
          <a:xfrm>
            <a:off x="14070981" y="12574906"/>
            <a:ext cx="7038505" cy="60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chemeClr val="accent1">
                    <a:hueOff val="300931"/>
                    <a:lumOff val="-21745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KHK et al., Astropart. Phys. 42 (2013) 41</a:t>
            </a:r>
          </a:p>
        </p:txBody>
      </p:sp>
      <p:sp>
        <p:nvSpPr>
          <p:cNvPr id="704" name="Oval"/>
          <p:cNvSpPr/>
          <p:nvPr/>
        </p:nvSpPr>
        <p:spPr>
          <a:xfrm>
            <a:off x="20166262" y="2647553"/>
            <a:ext cx="1160860" cy="1785938"/>
          </a:xfrm>
          <a:prstGeom prst="ellipse">
            <a:avLst/>
          </a:prstGeom>
          <a:solidFill>
            <a:srgbClr val="FFFC79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705" name="pasted-image.pdf" descr="pasted-image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77382" y="3064506"/>
            <a:ext cx="1160860" cy="488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" name="pasted-image.pdf" descr="pasted-image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55003" y="3567310"/>
            <a:ext cx="3946923" cy="6136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09" name="Gruppieren"/>
          <p:cNvGrpSpPr/>
          <p:nvPr/>
        </p:nvGrpSpPr>
        <p:grpSpPr>
          <a:xfrm>
            <a:off x="14143268" y="5074929"/>
            <a:ext cx="10048590" cy="7456244"/>
            <a:chOff x="0" y="0"/>
            <a:chExt cx="10048588" cy="7456243"/>
          </a:xfrm>
        </p:grpSpPr>
        <p:pic>
          <p:nvPicPr>
            <p:cNvPr id="707" name="img717.png" descr="img717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10048589" cy="745624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708" name="Rechteck"/>
            <p:cNvSpPr/>
            <p:nvPr/>
          </p:nvSpPr>
          <p:spPr>
            <a:xfrm>
              <a:off x="1294065" y="329834"/>
              <a:ext cx="8126207" cy="1807728"/>
            </a:xfrm>
            <a:prstGeom prst="rect">
              <a:avLst/>
            </a:prstGeom>
            <a:solidFill>
              <a:srgbClr val="DCDEE0">
                <a:alpha val="510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710" name="Linien"/>
          <p:cNvSpPr/>
          <p:nvPr/>
        </p:nvSpPr>
        <p:spPr>
          <a:xfrm>
            <a:off x="15420105" y="6139467"/>
            <a:ext cx="8085097" cy="3467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691"/>
                </a:moveTo>
                <a:lnTo>
                  <a:pt x="20384" y="20056"/>
                </a:lnTo>
                <a:lnTo>
                  <a:pt x="19337" y="20421"/>
                </a:lnTo>
                <a:lnTo>
                  <a:pt x="17846" y="20710"/>
                </a:lnTo>
                <a:lnTo>
                  <a:pt x="17218" y="20684"/>
                </a:lnTo>
                <a:lnTo>
                  <a:pt x="16650" y="20737"/>
                </a:lnTo>
                <a:lnTo>
                  <a:pt x="16066" y="20829"/>
                </a:lnTo>
                <a:lnTo>
                  <a:pt x="15481" y="21068"/>
                </a:lnTo>
                <a:lnTo>
                  <a:pt x="14903" y="21366"/>
                </a:lnTo>
                <a:lnTo>
                  <a:pt x="14353" y="21560"/>
                </a:lnTo>
                <a:lnTo>
                  <a:pt x="13762" y="21600"/>
                </a:lnTo>
                <a:lnTo>
                  <a:pt x="13188" y="21431"/>
                </a:lnTo>
                <a:lnTo>
                  <a:pt x="12646" y="20991"/>
                </a:lnTo>
                <a:lnTo>
                  <a:pt x="12179" y="20302"/>
                </a:lnTo>
                <a:lnTo>
                  <a:pt x="11751" y="19317"/>
                </a:lnTo>
                <a:lnTo>
                  <a:pt x="11389" y="18215"/>
                </a:lnTo>
                <a:lnTo>
                  <a:pt x="11079" y="17130"/>
                </a:lnTo>
                <a:lnTo>
                  <a:pt x="10828" y="15911"/>
                </a:lnTo>
                <a:lnTo>
                  <a:pt x="10578" y="14678"/>
                </a:lnTo>
                <a:lnTo>
                  <a:pt x="10320" y="13446"/>
                </a:lnTo>
                <a:lnTo>
                  <a:pt x="10054" y="12278"/>
                </a:lnTo>
                <a:lnTo>
                  <a:pt x="9700" y="11169"/>
                </a:lnTo>
                <a:lnTo>
                  <a:pt x="9410" y="10770"/>
                </a:lnTo>
                <a:lnTo>
                  <a:pt x="9056" y="10516"/>
                </a:lnTo>
                <a:lnTo>
                  <a:pt x="8694" y="10218"/>
                </a:lnTo>
                <a:lnTo>
                  <a:pt x="8350" y="9732"/>
                </a:lnTo>
                <a:lnTo>
                  <a:pt x="7985" y="9213"/>
                </a:lnTo>
                <a:lnTo>
                  <a:pt x="7657" y="8436"/>
                </a:lnTo>
                <a:lnTo>
                  <a:pt x="7350" y="7755"/>
                </a:lnTo>
                <a:lnTo>
                  <a:pt x="7148" y="7105"/>
                </a:lnTo>
                <a:lnTo>
                  <a:pt x="6946" y="6462"/>
                </a:lnTo>
                <a:lnTo>
                  <a:pt x="6737" y="5909"/>
                </a:lnTo>
                <a:lnTo>
                  <a:pt x="6492" y="5174"/>
                </a:lnTo>
                <a:lnTo>
                  <a:pt x="6241" y="4436"/>
                </a:lnTo>
                <a:lnTo>
                  <a:pt x="5946" y="3802"/>
                </a:lnTo>
                <a:lnTo>
                  <a:pt x="5617" y="3329"/>
                </a:lnTo>
                <a:lnTo>
                  <a:pt x="5184" y="2930"/>
                </a:lnTo>
                <a:lnTo>
                  <a:pt x="4638" y="2496"/>
                </a:lnTo>
                <a:lnTo>
                  <a:pt x="4134" y="2083"/>
                </a:lnTo>
                <a:lnTo>
                  <a:pt x="3679" y="1650"/>
                </a:lnTo>
                <a:lnTo>
                  <a:pt x="3143" y="1188"/>
                </a:lnTo>
                <a:lnTo>
                  <a:pt x="2855" y="1024"/>
                </a:lnTo>
                <a:cubicBezTo>
                  <a:pt x="2650" y="950"/>
                  <a:pt x="2445" y="877"/>
                  <a:pt x="2239" y="803"/>
                </a:cubicBezTo>
                <a:cubicBezTo>
                  <a:pt x="1759" y="631"/>
                  <a:pt x="1278" y="617"/>
                  <a:pt x="797" y="444"/>
                </a:cubicBezTo>
                <a:cubicBezTo>
                  <a:pt x="531" y="349"/>
                  <a:pt x="266" y="95"/>
                  <a:pt x="0" y="0"/>
                </a:cubicBezTo>
              </a:path>
            </a:pathLst>
          </a:custGeom>
          <a:ln w="5080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11" name="Linien"/>
          <p:cNvSpPr/>
          <p:nvPr/>
        </p:nvSpPr>
        <p:spPr>
          <a:xfrm>
            <a:off x="15702393" y="5417760"/>
            <a:ext cx="7780656" cy="36139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0" extrusionOk="0">
                <a:moveTo>
                  <a:pt x="0" y="0"/>
                </a:moveTo>
                <a:lnTo>
                  <a:pt x="391" y="700"/>
                </a:lnTo>
                <a:lnTo>
                  <a:pt x="793" y="1228"/>
                </a:lnTo>
                <a:lnTo>
                  <a:pt x="1255" y="1746"/>
                </a:lnTo>
                <a:lnTo>
                  <a:pt x="1643" y="2288"/>
                </a:lnTo>
                <a:lnTo>
                  <a:pt x="1920" y="2714"/>
                </a:lnTo>
                <a:lnTo>
                  <a:pt x="2275" y="3404"/>
                </a:lnTo>
                <a:lnTo>
                  <a:pt x="2571" y="4236"/>
                </a:lnTo>
                <a:lnTo>
                  <a:pt x="2915" y="5129"/>
                </a:lnTo>
                <a:lnTo>
                  <a:pt x="3202" y="6122"/>
                </a:lnTo>
                <a:cubicBezTo>
                  <a:pt x="3503" y="6788"/>
                  <a:pt x="3727" y="7523"/>
                  <a:pt x="4028" y="8190"/>
                </a:cubicBezTo>
                <a:cubicBezTo>
                  <a:pt x="4178" y="8523"/>
                  <a:pt x="4560" y="9508"/>
                  <a:pt x="5007" y="10186"/>
                </a:cubicBezTo>
                <a:cubicBezTo>
                  <a:pt x="5231" y="10525"/>
                  <a:pt x="5840" y="11330"/>
                  <a:pt x="6495" y="11873"/>
                </a:cubicBezTo>
                <a:cubicBezTo>
                  <a:pt x="6822" y="12145"/>
                  <a:pt x="7780" y="12885"/>
                  <a:pt x="8809" y="13141"/>
                </a:cubicBezTo>
                <a:cubicBezTo>
                  <a:pt x="9323" y="13270"/>
                  <a:pt x="10387" y="13321"/>
                  <a:pt x="10980" y="13698"/>
                </a:cubicBezTo>
                <a:cubicBezTo>
                  <a:pt x="11276" y="13887"/>
                  <a:pt x="11551" y="14353"/>
                  <a:pt x="11862" y="15170"/>
                </a:cubicBezTo>
                <a:cubicBezTo>
                  <a:pt x="12017" y="15579"/>
                  <a:pt x="12493" y="17128"/>
                  <a:pt x="12924" y="18208"/>
                </a:cubicBezTo>
                <a:cubicBezTo>
                  <a:pt x="13140" y="18748"/>
                  <a:pt x="13762" y="20121"/>
                  <a:pt x="14470" y="20812"/>
                </a:cubicBezTo>
                <a:cubicBezTo>
                  <a:pt x="14824" y="21157"/>
                  <a:pt x="15651" y="21501"/>
                  <a:pt x="16387" y="21567"/>
                </a:cubicBezTo>
                <a:cubicBezTo>
                  <a:pt x="16756" y="21600"/>
                  <a:pt x="18185" y="21358"/>
                  <a:pt x="19404" y="21022"/>
                </a:cubicBezTo>
                <a:cubicBezTo>
                  <a:pt x="20623" y="20685"/>
                  <a:pt x="21599" y="20653"/>
                  <a:pt x="21600" y="20655"/>
                </a:cubicBezTo>
              </a:path>
            </a:pathLst>
          </a:custGeom>
          <a:ln w="50800">
            <a:solidFill>
              <a:schemeClr val="accent1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12" name="Linien"/>
          <p:cNvSpPr/>
          <p:nvPr/>
        </p:nvSpPr>
        <p:spPr>
          <a:xfrm>
            <a:off x="15636875" y="8909050"/>
            <a:ext cx="385741" cy="0"/>
          </a:xfrm>
          <a:prstGeom prst="line">
            <a:avLst/>
          </a:prstGeom>
          <a:ln w="50800">
            <a:solidFill>
              <a:schemeClr val="accent1"/>
            </a:solidFill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13" name="p"/>
          <p:cNvSpPr txBox="1"/>
          <p:nvPr/>
        </p:nvSpPr>
        <p:spPr>
          <a:xfrm>
            <a:off x="21906647" y="8420463"/>
            <a:ext cx="346076" cy="58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t>p</a:t>
            </a:r>
          </a:p>
        </p:txBody>
      </p:sp>
      <p:sp>
        <p:nvSpPr>
          <p:cNvPr id="714" name="He"/>
          <p:cNvSpPr txBox="1"/>
          <p:nvPr/>
        </p:nvSpPr>
        <p:spPr>
          <a:xfrm>
            <a:off x="19052796" y="8723527"/>
            <a:ext cx="615827" cy="58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chemeClr val="accent1">
                    <a:hueOff val="203473"/>
                    <a:lumOff val="-13814"/>
                  </a:schemeClr>
                </a:solidFill>
              </a:defRPr>
            </a:lvl1pPr>
          </a:lstStyle>
          <a:p>
            <a:r>
              <a:t>He</a:t>
            </a:r>
          </a:p>
        </p:txBody>
      </p:sp>
      <p:sp>
        <p:nvSpPr>
          <p:cNvPr id="715" name="Fe"/>
          <p:cNvSpPr txBox="1"/>
          <p:nvPr/>
        </p:nvSpPr>
        <p:spPr>
          <a:xfrm>
            <a:off x="20491147" y="7770335"/>
            <a:ext cx="511089" cy="58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rgbClr val="FF0F1A"/>
                </a:solidFill>
              </a:defRPr>
            </a:lvl1pPr>
          </a:lstStyle>
          <a:p>
            <a:r>
              <a:t>Fe</a:t>
            </a:r>
          </a:p>
        </p:txBody>
      </p:sp>
      <p:sp>
        <p:nvSpPr>
          <p:cNvPr id="716" name="E-loss in CMB"/>
          <p:cNvSpPr txBox="1"/>
          <p:nvPr/>
        </p:nvSpPr>
        <p:spPr>
          <a:xfrm>
            <a:off x="19862834" y="7156191"/>
            <a:ext cx="2323629" cy="58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rgbClr val="FF0F1A"/>
                </a:solidFill>
              </a:defRPr>
            </a:lvl1pPr>
          </a:lstStyle>
          <a:p>
            <a:r>
              <a:t>E-loss in CMB</a:t>
            </a:r>
          </a:p>
        </p:txBody>
      </p:sp>
      <p:sp>
        <p:nvSpPr>
          <p:cNvPr id="717" name="E-loss in IRB"/>
          <p:cNvSpPr txBox="1"/>
          <p:nvPr/>
        </p:nvSpPr>
        <p:spPr>
          <a:xfrm>
            <a:off x="17023292" y="7813231"/>
            <a:ext cx="2081784" cy="58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rgbClr val="FF0F1A"/>
                </a:solidFill>
              </a:defRPr>
            </a:lvl1pPr>
          </a:lstStyle>
          <a:p>
            <a:r>
              <a:t>E-loss in IRB</a:t>
            </a:r>
          </a:p>
        </p:txBody>
      </p:sp>
      <p:grpSp>
        <p:nvGrpSpPr>
          <p:cNvPr id="720" name="Gruppieren"/>
          <p:cNvGrpSpPr/>
          <p:nvPr/>
        </p:nvGrpSpPr>
        <p:grpSpPr>
          <a:xfrm>
            <a:off x="40365" y="6999381"/>
            <a:ext cx="5701432" cy="6259892"/>
            <a:chOff x="0" y="0"/>
            <a:chExt cx="5701430" cy="6259890"/>
          </a:xfrm>
        </p:grpSpPr>
        <p:pic>
          <p:nvPicPr>
            <p:cNvPr id="718" name="Picture 2" descr="Picture 2"/>
            <p:cNvPicPr>
              <a:picLocks/>
            </p:cNvPicPr>
            <p:nvPr/>
          </p:nvPicPr>
          <p:blipFill>
            <a:blip r:embed="rId13"/>
            <a:srcRect l="5549"/>
            <a:stretch>
              <a:fillRect/>
            </a:stretch>
          </p:blipFill>
          <p:spPr>
            <a:xfrm>
              <a:off x="0" y="1222548"/>
              <a:ext cx="5701431" cy="50373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9" name="Same processes expected…"/>
            <p:cNvSpPr txBox="1"/>
            <p:nvPr/>
          </p:nvSpPr>
          <p:spPr>
            <a:xfrm>
              <a:off x="32447" y="-1"/>
              <a:ext cx="5429300" cy="1311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r>
                <a:t>Same processes expected</a:t>
              </a:r>
            </a:p>
            <a:p>
              <a:r>
                <a:t>in Active Galactic Nuclei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Rechteck"/>
          <p:cNvSpPr/>
          <p:nvPr/>
        </p:nvSpPr>
        <p:spPr>
          <a:xfrm>
            <a:off x="-18046" y="0"/>
            <a:ext cx="24420092" cy="1428750"/>
          </a:xfrm>
          <a:prstGeom prst="rect">
            <a:avLst/>
          </a:prstGeom>
          <a:gradFill>
            <a:gsLst>
              <a:gs pos="0">
                <a:srgbClr val="0433FF"/>
              </a:gs>
              <a:gs pos="100000">
                <a:srgbClr val="5E5E5E"/>
              </a:gs>
            </a:gsLst>
          </a:gradFill>
          <a:ln w="12700">
            <a:miter lim="400000"/>
          </a:ln>
          <a:effectLst>
            <a:outerShdw blurRad="88900" dist="88900" dir="2700000" rotWithShape="0">
              <a:srgbClr val="929292">
                <a:alpha val="75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600" i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92" name="Photodisintegration in CRPropa (using TALYS)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Photodisintegration in CRPropa (using TALYS)</a:t>
            </a:r>
          </a:p>
        </p:txBody>
      </p:sp>
      <p:sp>
        <p:nvSpPr>
          <p:cNvPr id="79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74239" y="13333412"/>
            <a:ext cx="417662" cy="4535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sp>
        <p:nvSpPr>
          <p:cNvPr id="794" name="Karl-Heinz Kampert - University of Wuppertal"/>
          <p:cNvSpPr txBox="1"/>
          <p:nvPr/>
        </p:nvSpPr>
        <p:spPr>
          <a:xfrm>
            <a:off x="-47625" y="13290153"/>
            <a:ext cx="4927955" cy="453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81280" marR="81280" defTabSz="1821656">
              <a:defRPr sz="1800">
                <a:solidFill>
                  <a:srgbClr val="5E5E5E"/>
                </a:solidFill>
                <a:uFill>
                  <a:solidFill>
                    <a:srgbClr val="5E5E5E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Karl-Heinz Kampert - University of Wuppertal</a:t>
            </a:r>
          </a:p>
        </p:txBody>
      </p:sp>
      <p:sp>
        <p:nvSpPr>
          <p:cNvPr id="795" name="EuNPC2025, Caen (France), Sept. 22-26, 2025"/>
          <p:cNvSpPr txBox="1"/>
          <p:nvPr/>
        </p:nvSpPr>
        <p:spPr>
          <a:xfrm>
            <a:off x="17738523" y="13218715"/>
            <a:ext cx="6572251" cy="52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spAutoFit/>
          </a:bodyPr>
          <a:lstStyle>
            <a:lvl1pPr marL="81280" marR="81280" algn="r" defTabSz="1821656">
              <a:defRPr sz="1800">
                <a:solidFill>
                  <a:srgbClr val="53585F"/>
                </a:solidFill>
                <a:uFill>
                  <a:solidFill>
                    <a:srgbClr val="232323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EuNPC2025, Caen (France), Sept. 22-26, 2025</a:t>
            </a:r>
          </a:p>
        </p:txBody>
      </p:sp>
      <p:pic>
        <p:nvPicPr>
          <p:cNvPr id="796" name="exfor_chart.pdf" descr="exfor_char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9626" y="2219880"/>
            <a:ext cx="11205039" cy="9816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7" name="isotopesC_52_eta10_feonly_all_600.png" descr="isotopesC_52_eta10_feonly_all_600.png"/>
          <p:cNvPicPr>
            <a:picLocks noChangeAspect="1"/>
          </p:cNvPicPr>
          <p:nvPr/>
        </p:nvPicPr>
        <p:blipFill>
          <a:blip r:embed="rId3"/>
          <a:srcRect r="50999" b="51178"/>
          <a:stretch>
            <a:fillRect/>
          </a:stretch>
        </p:blipFill>
        <p:spPr>
          <a:xfrm>
            <a:off x="1034896" y="2178208"/>
            <a:ext cx="8886877" cy="7713320"/>
          </a:xfrm>
          <a:prstGeom prst="rect">
            <a:avLst/>
          </a:prstGeom>
          <a:ln w="12700">
            <a:miter lim="400000"/>
          </a:ln>
        </p:spPr>
      </p:pic>
      <p:sp>
        <p:nvSpPr>
          <p:cNvPr id="798" name="Classical PSB-Model for comparison:…"/>
          <p:cNvSpPr txBox="1"/>
          <p:nvPr/>
        </p:nvSpPr>
        <p:spPr>
          <a:xfrm>
            <a:off x="2218689" y="9952276"/>
            <a:ext cx="8450507" cy="250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Classical PSB-Model for comparison:</a:t>
            </a:r>
          </a:p>
          <a:p>
            <a:r>
              <a:t>• only main isotope considered</a:t>
            </a:r>
            <a:br/>
            <a:r>
              <a:t>• simple scaling of cross sections</a:t>
            </a:r>
          </a:p>
          <a:p>
            <a:r>
              <a:t>• one nucleon loss assumption</a:t>
            </a:r>
          </a:p>
        </p:txBody>
      </p:sp>
      <p:sp>
        <p:nvSpPr>
          <p:cNvPr id="799" name="Pudget, Stecker, Bredekamp ApJ205 (1976) 638"/>
          <p:cNvSpPr txBox="1"/>
          <p:nvPr/>
        </p:nvSpPr>
        <p:spPr>
          <a:xfrm>
            <a:off x="2625252" y="2933988"/>
            <a:ext cx="3777135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600"/>
            </a:pPr>
            <a:r>
              <a:t>Pudget, Stecker, Bredekamp</a:t>
            </a:r>
            <a:br/>
            <a:r>
              <a:t>ApJ205 (1976) 638</a:t>
            </a:r>
          </a:p>
        </p:txBody>
      </p:sp>
      <p:sp>
        <p:nvSpPr>
          <p:cNvPr id="800" name="Boncioli, Fedynitch Winter, Scientific Reports 7:4882 (2017)"/>
          <p:cNvSpPr txBox="1"/>
          <p:nvPr/>
        </p:nvSpPr>
        <p:spPr>
          <a:xfrm>
            <a:off x="13148389" y="12089949"/>
            <a:ext cx="7776041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500"/>
            </a:lvl1pPr>
          </a:lstStyle>
          <a:p>
            <a:r>
              <a:t>Boncioli, Fedynitch Winter, Scientific Reports 7:4882 (2017)</a:t>
            </a:r>
          </a:p>
        </p:txBody>
      </p:sp>
      <p:sp>
        <p:nvSpPr>
          <p:cNvPr id="801" name="Pfeil"/>
          <p:cNvSpPr/>
          <p:nvPr/>
        </p:nvSpPr>
        <p:spPr>
          <a:xfrm>
            <a:off x="10290673" y="5055513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blipFill>
            <a:blip r:embed="rId4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02" name="Fe"/>
          <p:cNvSpPr txBox="1"/>
          <p:nvPr/>
        </p:nvSpPr>
        <p:spPr>
          <a:xfrm>
            <a:off x="9693287" y="2181369"/>
            <a:ext cx="534790" cy="60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>
                <a:solidFill>
                  <a:srgbClr val="FF2600"/>
                </a:solidFill>
              </a:defRPr>
            </a:lvl1pPr>
          </a:lstStyle>
          <a:p>
            <a:r>
              <a:t>Fe</a:t>
            </a:r>
          </a:p>
        </p:txBody>
      </p:sp>
      <p:sp>
        <p:nvSpPr>
          <p:cNvPr id="803" name="p"/>
          <p:cNvSpPr txBox="1"/>
          <p:nvPr/>
        </p:nvSpPr>
        <p:spPr>
          <a:xfrm>
            <a:off x="2263109" y="7545630"/>
            <a:ext cx="358776" cy="60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200">
                <a:solidFill>
                  <a:srgbClr val="53585F"/>
                </a:solidFill>
              </a:defRPr>
            </a:lvl1pPr>
          </a:lstStyle>
          <a:p>
            <a:r>
              <a:t>p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He4-disint.pdf" descr="He4-disin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899" y="1904388"/>
            <a:ext cx="6774343" cy="5474300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Rechteck"/>
          <p:cNvSpPr/>
          <p:nvPr/>
        </p:nvSpPr>
        <p:spPr>
          <a:xfrm>
            <a:off x="-18046" y="0"/>
            <a:ext cx="24420092" cy="1428750"/>
          </a:xfrm>
          <a:prstGeom prst="rect">
            <a:avLst/>
          </a:prstGeom>
          <a:gradFill>
            <a:gsLst>
              <a:gs pos="0">
                <a:srgbClr val="0433FF"/>
              </a:gs>
              <a:gs pos="100000">
                <a:srgbClr val="5E5E5E"/>
              </a:gs>
            </a:gsLst>
          </a:gradFill>
          <a:ln w="12700">
            <a:miter lim="400000"/>
          </a:ln>
          <a:effectLst>
            <a:outerShdw blurRad="88900" dist="88900" dir="2700000" rotWithShape="0">
              <a:srgbClr val="929292">
                <a:alpha val="75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600" i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20" name="Examples of Missing X-sections and Uncertaintie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Examples of Missing X-sections and Uncertainties</a:t>
            </a:r>
          </a:p>
        </p:txBody>
      </p:sp>
      <p:sp>
        <p:nvSpPr>
          <p:cNvPr id="82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74797" y="13333412"/>
            <a:ext cx="416546" cy="4535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sp>
        <p:nvSpPr>
          <p:cNvPr id="822" name="Karl-Heinz Kampert - University of Wuppertal"/>
          <p:cNvSpPr txBox="1"/>
          <p:nvPr/>
        </p:nvSpPr>
        <p:spPr>
          <a:xfrm>
            <a:off x="-47625" y="13290153"/>
            <a:ext cx="4927955" cy="453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81280" marR="81280" defTabSz="1821656">
              <a:defRPr sz="1800">
                <a:solidFill>
                  <a:srgbClr val="5E5E5E"/>
                </a:solidFill>
                <a:uFill>
                  <a:solidFill>
                    <a:srgbClr val="5E5E5E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Karl-Heinz Kampert - University of Wuppertal</a:t>
            </a:r>
          </a:p>
        </p:txBody>
      </p:sp>
      <p:sp>
        <p:nvSpPr>
          <p:cNvPr id="823" name="EuNPC2025, Caen (France), Sept. 22-26, 2025"/>
          <p:cNvSpPr txBox="1"/>
          <p:nvPr/>
        </p:nvSpPr>
        <p:spPr>
          <a:xfrm>
            <a:off x="17738523" y="13218715"/>
            <a:ext cx="6572251" cy="52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spAutoFit/>
          </a:bodyPr>
          <a:lstStyle>
            <a:lvl1pPr marL="81280" marR="81280" algn="r" defTabSz="1821656">
              <a:defRPr sz="1800">
                <a:solidFill>
                  <a:srgbClr val="53585F"/>
                </a:solidFill>
                <a:uFill>
                  <a:solidFill>
                    <a:srgbClr val="232323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EuNPC2025, Caen (France), Sept. 22-26, 2025</a:t>
            </a:r>
          </a:p>
        </p:txBody>
      </p:sp>
      <p:pic>
        <p:nvPicPr>
          <p:cNvPr id="824" name="13c_3.pdf" descr="13c_3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83" y="1451783"/>
            <a:ext cx="8701719" cy="5993610"/>
          </a:xfrm>
          <a:prstGeom prst="rect">
            <a:avLst/>
          </a:prstGeom>
          <a:ln w="12700">
            <a:miter lim="400000"/>
          </a:ln>
        </p:spPr>
      </p:pic>
      <p:sp>
        <p:nvSpPr>
          <p:cNvPr id="825" name="Tamii, et al., Eur. Phys. J. A (2023) 59:208"/>
          <p:cNvSpPr txBox="1"/>
          <p:nvPr/>
        </p:nvSpPr>
        <p:spPr>
          <a:xfrm>
            <a:off x="1007200" y="2243829"/>
            <a:ext cx="3165259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457200">
              <a:defRPr sz="2150">
                <a:solidFill>
                  <a:srgbClr val="181A18"/>
                </a:solidFill>
              </a:defRPr>
            </a:pPr>
            <a:r>
              <a:t>Tamii, et al.,</a:t>
            </a:r>
            <a:br/>
            <a:r>
              <a:t>Eur. Phys. J. A (2023) 59:208</a:t>
            </a:r>
          </a:p>
        </p:txBody>
      </p:sp>
      <p:pic>
        <p:nvPicPr>
          <p:cNvPr id="826" name="40_final.pdf" descr="40_final.pdf"/>
          <p:cNvPicPr>
            <a:picLocks noChangeAspect="1"/>
          </p:cNvPicPr>
          <p:nvPr/>
        </p:nvPicPr>
        <p:blipFill>
          <a:blip r:embed="rId4"/>
          <a:srcRect r="50854" b="50168"/>
          <a:stretch>
            <a:fillRect/>
          </a:stretch>
        </p:blipFill>
        <p:spPr>
          <a:xfrm>
            <a:off x="15642386" y="1627631"/>
            <a:ext cx="8937095" cy="5034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827" name="23_final_ias.pdf" descr="23_final_ias.pdf"/>
          <p:cNvPicPr>
            <a:picLocks noChangeAspect="1"/>
          </p:cNvPicPr>
          <p:nvPr/>
        </p:nvPicPr>
        <p:blipFill>
          <a:blip r:embed="rId5"/>
          <a:srcRect r="50998" b="49364"/>
          <a:stretch>
            <a:fillRect/>
          </a:stretch>
        </p:blipFill>
        <p:spPr>
          <a:xfrm>
            <a:off x="15642386" y="6858000"/>
            <a:ext cx="8937281" cy="5130657"/>
          </a:xfrm>
          <a:prstGeom prst="rect">
            <a:avLst/>
          </a:prstGeom>
          <a:ln w="12700">
            <a:miter lim="400000"/>
          </a:ln>
        </p:spPr>
      </p:pic>
      <p:sp>
        <p:nvSpPr>
          <p:cNvPr id="828" name="Boncioli, Fedynitch Winter, Scientific Reports 7:4882 (2017)"/>
          <p:cNvSpPr txBox="1"/>
          <p:nvPr/>
        </p:nvSpPr>
        <p:spPr>
          <a:xfrm>
            <a:off x="16070571" y="12184808"/>
            <a:ext cx="8080859" cy="52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600"/>
            </a:lvl1pPr>
          </a:lstStyle>
          <a:p>
            <a:r>
              <a:t>Boncioli, Fedynitch Winter, Scientific Reports 7:4882 (2017)</a:t>
            </a:r>
          </a:p>
        </p:txBody>
      </p:sp>
      <p:sp>
        <p:nvSpPr>
          <p:cNvPr id="829" name="R. Raut et al., PRL 108 (2012)  042502"/>
          <p:cNvSpPr txBox="1"/>
          <p:nvPr/>
        </p:nvSpPr>
        <p:spPr>
          <a:xfrm>
            <a:off x="12415342" y="8853443"/>
            <a:ext cx="2848345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457200">
              <a:defRPr sz="2150">
                <a:solidFill>
                  <a:srgbClr val="181A18"/>
                </a:solidFill>
              </a:defRPr>
            </a:pPr>
            <a:r>
              <a:t>R. Raut et al.,</a:t>
            </a:r>
            <a:br/>
            <a:r>
              <a:t>PRL 108 (2012)  042502</a:t>
            </a:r>
          </a:p>
        </p:txBody>
      </p:sp>
      <p:pic>
        <p:nvPicPr>
          <p:cNvPr id="830" name="He4-disint2.pdf" descr="He4-disint2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4491" y="7236431"/>
            <a:ext cx="7382300" cy="58734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6" name="Gruppieren"/>
          <p:cNvGrpSpPr/>
          <p:nvPr/>
        </p:nvGrpSpPr>
        <p:grpSpPr>
          <a:xfrm>
            <a:off x="-645275" y="6993388"/>
            <a:ext cx="13192636" cy="6998158"/>
            <a:chOff x="0" y="0"/>
            <a:chExt cx="13192635" cy="6998157"/>
          </a:xfrm>
        </p:grpSpPr>
        <p:sp>
          <p:nvSpPr>
            <p:cNvPr id="831" name="Form"/>
            <p:cNvSpPr/>
            <p:nvPr/>
          </p:nvSpPr>
          <p:spPr>
            <a:xfrm>
              <a:off x="571256" y="0"/>
              <a:ext cx="5854592" cy="6956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9233" y="0"/>
                  </a:lnTo>
                  <a:lnTo>
                    <a:pt x="21600" y="10407"/>
                  </a:lnTo>
                  <a:lnTo>
                    <a:pt x="21600" y="21600"/>
                  </a:lnTo>
                  <a:lnTo>
                    <a:pt x="11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832" name="Unknown.jpeg" descr="Unknown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170674">
              <a:off x="226131" y="670909"/>
              <a:ext cx="2585780" cy="1946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3" name="Unknown.jpeg" descr="Unknown.jpe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95752" y="4864557"/>
              <a:ext cx="3810001" cy="2133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4" name="Planck_cmb_21Mar2013.jpg" descr="Planck_cmb_21Mar2013.jpg"/>
            <p:cNvPicPr>
              <a:picLocks noChangeAspect="1"/>
            </p:cNvPicPr>
            <p:nvPr/>
          </p:nvPicPr>
          <p:blipFill>
            <a:blip r:embed="rId9"/>
            <a:srcRect l="252" t="1547" r="661" b="1417"/>
            <a:stretch>
              <a:fillRect/>
            </a:stretch>
          </p:blipFill>
          <p:spPr>
            <a:xfrm>
              <a:off x="715419" y="2284323"/>
              <a:ext cx="5334707" cy="2639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40" y="0"/>
                  </a:moveTo>
                  <a:cubicBezTo>
                    <a:pt x="7322" y="0"/>
                    <a:pt x="4802" y="1005"/>
                    <a:pt x="2881" y="3016"/>
                  </a:cubicBezTo>
                  <a:cubicBezTo>
                    <a:pt x="-961" y="7037"/>
                    <a:pt x="-961" y="13557"/>
                    <a:pt x="2881" y="17579"/>
                  </a:cubicBezTo>
                  <a:cubicBezTo>
                    <a:pt x="6724" y="21600"/>
                    <a:pt x="12954" y="21600"/>
                    <a:pt x="16797" y="17579"/>
                  </a:cubicBezTo>
                  <a:cubicBezTo>
                    <a:pt x="20639" y="13557"/>
                    <a:pt x="20639" y="7037"/>
                    <a:pt x="16797" y="3016"/>
                  </a:cubicBezTo>
                  <a:cubicBezTo>
                    <a:pt x="14876" y="1005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835" name="UHECR transfer function Source → Earth significantly affected by unknown and poorly known cross sections"/>
            <p:cNvSpPr txBox="1"/>
            <p:nvPr/>
          </p:nvSpPr>
          <p:spPr>
            <a:xfrm>
              <a:off x="6092702" y="4112686"/>
              <a:ext cx="7099934" cy="2655194"/>
            </a:xfrm>
            <a:prstGeom prst="rect">
              <a:avLst/>
            </a:prstGeom>
            <a:blipFill rotWithShape="1">
              <a:blip r:embed="rId10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t>UHECR transfer function</a:t>
              </a:r>
              <a:br/>
              <a:r>
                <a:t>Source → Earth significantly</a:t>
              </a:r>
              <a:br/>
              <a:r>
                <a:t>affected by unknown and poorly</a:t>
              </a:r>
              <a:br/>
              <a:r>
                <a:t>known cross sections 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6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Rechteck"/>
          <p:cNvSpPr/>
          <p:nvPr/>
        </p:nvSpPr>
        <p:spPr>
          <a:xfrm>
            <a:off x="-18046" y="0"/>
            <a:ext cx="24420092" cy="1428750"/>
          </a:xfrm>
          <a:prstGeom prst="rect">
            <a:avLst/>
          </a:prstGeom>
          <a:gradFill>
            <a:gsLst>
              <a:gs pos="0">
                <a:srgbClr val="0433FF"/>
              </a:gs>
              <a:gs pos="100000">
                <a:srgbClr val="5E5E5E"/>
              </a:gs>
            </a:gsLst>
          </a:gradFill>
          <a:ln w="12700">
            <a:miter lim="400000"/>
          </a:ln>
          <a:effectLst>
            <a:outerShdw blurRad="88900" dist="88900" dir="2700000" rotWithShape="0">
              <a:srgbClr val="929292">
                <a:alpha val="75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600" i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856" name="Effects of photo-disintegration uncertainties to UHECR observations"/>
          <p:cNvSpPr txBox="1">
            <a:spLocks noGrp="1"/>
          </p:cNvSpPr>
          <p:nvPr>
            <p:ph type="ctrTitle"/>
          </p:nvPr>
        </p:nvSpPr>
        <p:spPr>
          <a:xfrm>
            <a:off x="193164" y="-466488"/>
            <a:ext cx="23979812" cy="1643064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Effects of photo-disintegration uncertainties to UHECR observations</a:t>
            </a:r>
          </a:p>
        </p:txBody>
      </p:sp>
      <p:sp>
        <p:nvSpPr>
          <p:cNvPr id="857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72788" y="13333412"/>
            <a:ext cx="420565" cy="4535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858" name="Karl-Heinz Kampert - University of Wuppertal"/>
          <p:cNvSpPr txBox="1"/>
          <p:nvPr/>
        </p:nvSpPr>
        <p:spPr>
          <a:xfrm>
            <a:off x="-47625" y="13290153"/>
            <a:ext cx="4927955" cy="453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81280" marR="81280" defTabSz="1821656">
              <a:defRPr sz="1800">
                <a:solidFill>
                  <a:srgbClr val="5E5E5E"/>
                </a:solidFill>
                <a:uFill>
                  <a:solidFill>
                    <a:srgbClr val="5E5E5E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Karl-Heinz Kampert - University of Wuppertal</a:t>
            </a:r>
          </a:p>
        </p:txBody>
      </p:sp>
      <p:sp>
        <p:nvSpPr>
          <p:cNvPr id="859" name="EuNPC2025, Caen (France), Sept. 22-26, 2025"/>
          <p:cNvSpPr txBox="1"/>
          <p:nvPr/>
        </p:nvSpPr>
        <p:spPr>
          <a:xfrm>
            <a:off x="17738523" y="13218715"/>
            <a:ext cx="6572251" cy="52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spAutoFit/>
          </a:bodyPr>
          <a:lstStyle>
            <a:lvl1pPr marL="81280" marR="81280" algn="r" defTabSz="1821656">
              <a:defRPr sz="1800">
                <a:solidFill>
                  <a:srgbClr val="53585F"/>
                </a:solidFill>
                <a:uFill>
                  <a:solidFill>
                    <a:srgbClr val="232323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EuNPC2025, Caen (France), Sept. 22-26, 2025</a:t>
            </a:r>
          </a:p>
        </p:txBody>
      </p:sp>
      <p:pic>
        <p:nvPicPr>
          <p:cNvPr id="860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393" y="2592815"/>
            <a:ext cx="11736389" cy="8291812"/>
          </a:xfrm>
          <a:prstGeom prst="rect">
            <a:avLst/>
          </a:prstGeom>
          <a:ln w="12700">
            <a:miter lim="400000"/>
          </a:ln>
        </p:spPr>
      </p:pic>
      <p:sp>
        <p:nvSpPr>
          <p:cNvPr id="861" name="E. Kido, et al., Astropart. Phys. 153 (2023) 102866"/>
          <p:cNvSpPr txBox="1"/>
          <p:nvPr/>
        </p:nvSpPr>
        <p:spPr>
          <a:xfrm>
            <a:off x="13082781" y="11405970"/>
            <a:ext cx="9706102" cy="65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57200">
              <a:defRPr sz="3500">
                <a:solidFill>
                  <a:srgbClr val="181A18"/>
                </a:solidFill>
              </a:defRPr>
            </a:lvl1pPr>
          </a:lstStyle>
          <a:p>
            <a:r>
              <a:t>E. Kido, et al., Astropart. Phys. 153 (2023) 102866</a:t>
            </a:r>
          </a:p>
        </p:txBody>
      </p:sp>
      <p:sp>
        <p:nvSpPr>
          <p:cNvPr id="862" name="CrPropa"/>
          <p:cNvSpPr txBox="1"/>
          <p:nvPr/>
        </p:nvSpPr>
        <p:spPr>
          <a:xfrm>
            <a:off x="13230339" y="6229820"/>
            <a:ext cx="7194812" cy="52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57200">
              <a:defRPr sz="2650">
                <a:solidFill>
                  <a:srgbClr val="181A18"/>
                </a:solidFill>
              </a:defRPr>
            </a:lvl1pPr>
          </a:lstStyle>
          <a:p>
            <a:r>
              <a:t>CrPropa</a:t>
            </a:r>
          </a:p>
        </p:txBody>
      </p:sp>
      <p:sp>
        <p:nvSpPr>
          <p:cNvPr id="863" name="different parameter sets of  Skyrme energy-density functionals"/>
          <p:cNvSpPr txBox="1"/>
          <p:nvPr/>
        </p:nvSpPr>
        <p:spPr>
          <a:xfrm>
            <a:off x="14918649" y="8402951"/>
            <a:ext cx="7194812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defRPr sz="2650">
                <a:solidFill>
                  <a:srgbClr val="FF2600"/>
                </a:solidFill>
              </a:defRPr>
            </a:pPr>
            <a:r>
              <a:t>different parameter sets of </a:t>
            </a:r>
            <a:br/>
            <a:r>
              <a:t>Skyrme energy-density functionals</a:t>
            </a:r>
          </a:p>
        </p:txBody>
      </p:sp>
      <p:pic>
        <p:nvPicPr>
          <p:cNvPr id="864" name="e-loss-length.pdf" descr="e-loss-length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97" y="2592815"/>
            <a:ext cx="11069718" cy="8291812"/>
          </a:xfrm>
          <a:prstGeom prst="rect">
            <a:avLst/>
          </a:prstGeom>
          <a:ln w="12700">
            <a:miter lim="400000"/>
          </a:ln>
        </p:spPr>
      </p:pic>
      <p:sp>
        <p:nvSpPr>
          <p:cNvPr id="865" name="L.A. Dourado et al, PoS(UHECR2024)067"/>
          <p:cNvSpPr txBox="1"/>
          <p:nvPr/>
        </p:nvSpPr>
        <p:spPr>
          <a:xfrm>
            <a:off x="2067660" y="11405970"/>
            <a:ext cx="7605509" cy="65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500"/>
            </a:lvl1pPr>
          </a:lstStyle>
          <a:p>
            <a:r>
              <a:t>L.A. Dourado et al, PoS(UHECR2024)067</a:t>
            </a:r>
          </a:p>
        </p:txBody>
      </p:sp>
      <p:sp>
        <p:nvSpPr>
          <p:cNvPr id="866" name="Differences in Energy Loss-Lentgh"/>
          <p:cNvSpPr txBox="1"/>
          <p:nvPr/>
        </p:nvSpPr>
        <p:spPr>
          <a:xfrm>
            <a:off x="2801019" y="2028245"/>
            <a:ext cx="7151490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Differences in Energy Loss-Lentgh</a:t>
            </a:r>
          </a:p>
        </p:txBody>
      </p:sp>
      <p:sp>
        <p:nvSpPr>
          <p:cNvPr id="867" name="Differences in UHECR flux at Earth"/>
          <p:cNvSpPr txBox="1"/>
          <p:nvPr/>
        </p:nvSpPr>
        <p:spPr>
          <a:xfrm>
            <a:off x="14018843" y="2028245"/>
            <a:ext cx="7464773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Differences in UHECR flux at Earth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Summary"/>
          <p:cNvSpPr txBox="1">
            <a:spLocks noGrp="1"/>
          </p:cNvSpPr>
          <p:nvPr>
            <p:ph type="title"/>
          </p:nvPr>
        </p:nvSpPr>
        <p:spPr>
          <a:xfrm>
            <a:off x="184155" y="-70644"/>
            <a:ext cx="23997831" cy="1428751"/>
          </a:xfrm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870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1973458" y="13343731"/>
            <a:ext cx="419225" cy="4535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871" name="Advanced in Cosmic ray physics – and Astroparticle physics in general – are slowed down due to lack of precision in nuclear physics cross section data…"/>
          <p:cNvSpPr txBox="1"/>
          <p:nvPr/>
        </p:nvSpPr>
        <p:spPr>
          <a:xfrm>
            <a:off x="7251898" y="1797912"/>
            <a:ext cx="16793771" cy="9793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952500" indent="-635000">
              <a:spcBef>
                <a:spcPts val="1500"/>
              </a:spcBef>
              <a:buClr>
                <a:srgbClr val="FF2600"/>
              </a:buClr>
              <a:buSzPct val="137000"/>
              <a:buChar char="•"/>
              <a:defRPr sz="5300"/>
            </a:pPr>
            <a:r>
              <a:t>Advanced in Cosmic ray physics – and Astroparticle physics in general – are slowed down due to lack of precision in nuclear physics cross section data</a:t>
            </a:r>
          </a:p>
          <a:p>
            <a:pPr marL="952500" indent="-635000">
              <a:spcBef>
                <a:spcPts val="1500"/>
              </a:spcBef>
              <a:buClr>
                <a:srgbClr val="FF2600"/>
              </a:buClr>
              <a:buSzPct val="137000"/>
              <a:buChar char="•"/>
              <a:defRPr sz="5300"/>
            </a:pPr>
            <a:r>
              <a:t>e.g. extracting galactic diffusion coefficients and possible DM signals from AMS02 and other Exp’ts suffers from modelling CR interactions rather than from observational data</a:t>
            </a:r>
          </a:p>
          <a:p>
            <a:pPr marL="952500" indent="-635000">
              <a:spcBef>
                <a:spcPts val="1500"/>
              </a:spcBef>
              <a:buClr>
                <a:srgbClr val="FF2600"/>
              </a:buClr>
              <a:buSzPct val="137000"/>
              <a:buChar char="•"/>
              <a:defRPr sz="5300"/>
            </a:pPr>
            <a:r>
              <a:t>Propagation of UHE-Nuclei in CMB suffers from lack</a:t>
            </a:r>
            <a:br/>
            <a:r>
              <a:t>of precise photo-disintegration data → source properties</a:t>
            </a:r>
            <a:br/>
            <a:r>
              <a:t>cannot be constrained well</a:t>
            </a:r>
          </a:p>
          <a:p>
            <a:pPr marL="952500" indent="-635000">
              <a:spcBef>
                <a:spcPts val="1500"/>
              </a:spcBef>
              <a:buClr>
                <a:srgbClr val="FF2600"/>
              </a:buClr>
              <a:buSzPct val="137000"/>
              <a:buChar char="•"/>
              <a:defRPr sz="4400">
                <a:solidFill>
                  <a:srgbClr val="53585F"/>
                </a:solidFill>
              </a:defRPr>
            </a:pPr>
            <a:r>
              <a:t>Similarly, modelling of air-shower data cannot describe experimental data due to limitations of event generators → F. Riehn, tomorrow</a:t>
            </a:r>
          </a:p>
        </p:txBody>
      </p:sp>
      <p:pic>
        <p:nvPicPr>
          <p:cNvPr id="872" name="aHR0cDovL3d3dy5zcGFjZS5jb20vaW1hZ2VzL2kvMDAwLzA3Ny83MzUvb3JpZ2luYWwvYmxhemFyLW5ldXRyaW5vcy1lYXJ0aC5qcGc=.jpeg" descr="aHR0cDovL3d3dy5zcGFjZS5jb20vaW1hZ2VzL2kvMDAwLzA3Ny83MzUvb3JpZ2luYWwvYmxhemFyLW5ldXRyaW5vcy1lYXJ0aC5qcGc=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1" y="7385408"/>
            <a:ext cx="7222390" cy="4064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e40_2.png" descr="e40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43" y="2254991"/>
            <a:ext cx="6932241" cy="4875676"/>
          </a:xfrm>
          <a:prstGeom prst="rect">
            <a:avLst/>
          </a:prstGeom>
          <a:ln w="12700">
            <a:miter lim="400000"/>
          </a:ln>
        </p:spPr>
      </p:pic>
      <p:sp>
        <p:nvSpPr>
          <p:cNvPr id="874" name="Several joint projects have been started, but many more are required"/>
          <p:cNvSpPr txBox="1"/>
          <p:nvPr/>
        </p:nvSpPr>
        <p:spPr>
          <a:xfrm>
            <a:off x="2975718" y="11930065"/>
            <a:ext cx="18006889" cy="879476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Several joint projects have been started, but many more are required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SI_FAIR_SIS18_8.jpg" descr="GSI_FAIR_SIS18_8.jpg"/>
          <p:cNvPicPr>
            <a:picLocks noChangeAspect="1"/>
          </p:cNvPicPr>
          <p:nvPr/>
        </p:nvPicPr>
        <p:blipFill>
          <a:blip r:embed="rId2">
            <a:alphaModFix amt="31926"/>
          </a:blip>
          <a:stretch>
            <a:fillRect/>
          </a:stretch>
        </p:blipFill>
        <p:spPr>
          <a:xfrm>
            <a:off x="-31865" y="0"/>
            <a:ext cx="28515593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Cross Roads between Nuclear and Astro(particle) physics"/>
          <p:cNvSpPr txBox="1">
            <a:spLocks noGrp="1"/>
          </p:cNvSpPr>
          <p:nvPr>
            <p:ph type="title"/>
          </p:nvPr>
        </p:nvSpPr>
        <p:spPr>
          <a:xfrm>
            <a:off x="183537" y="-335757"/>
            <a:ext cx="24016926" cy="1643064"/>
          </a:xfrm>
          <a:prstGeom prst="rect">
            <a:avLst/>
          </a:prstGeom>
        </p:spPr>
        <p:txBody>
          <a:bodyPr/>
          <a:lstStyle>
            <a:lvl1pPr>
              <a:defRPr sz="6200">
                <a:solidFill>
                  <a:srgbClr val="FFFB00"/>
                </a:solidFill>
              </a:defRPr>
            </a:lvl1pPr>
          </a:lstStyle>
          <a:p>
            <a:r>
              <a:t>Cross Roads between Nuclear and Astro(particle) physics</a:t>
            </a:r>
          </a:p>
        </p:txBody>
      </p:sp>
      <p:sp>
        <p:nvSpPr>
          <p:cNvPr id="12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34738" y="13333412"/>
            <a:ext cx="296665" cy="4535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22" name="GW151226.pdf" descr="GW151226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233" y="2096279"/>
            <a:ext cx="10027745" cy="4875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aHR0cDovL3d3dy5zcGFjZS5jb20vaW1hZ2VzL2kvMDAwLzA3Ny83MzUvb3JpZ2luYWwvYmxhemFyLW5ldXRyaW5vcy1lYXJ0aC5qcGc=.jpeg" descr="aHR0cDovL3d3dy5zcGFjZS5jb20vaW1hZ2VzL2kvMDAwLzA3Ny83MzUvb3JpZ2luYWwvYmxhemFyLW5ldXRyaW5vcy1lYXJ0aC5qcGc=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3253" y="2188067"/>
            <a:ext cx="7486546" cy="4212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Bild" descr="Bil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637" y="7485891"/>
            <a:ext cx="7992864" cy="547898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Physics of neutron stars"/>
          <p:cNvSpPr txBox="1"/>
          <p:nvPr/>
        </p:nvSpPr>
        <p:spPr>
          <a:xfrm>
            <a:off x="1319385" y="1387161"/>
            <a:ext cx="5191176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Physics of neutron stars </a:t>
            </a:r>
          </a:p>
        </p:txBody>
      </p:sp>
      <p:sp>
        <p:nvSpPr>
          <p:cNvPr id="126" name="Gravitational waves from BNSM and EoS"/>
          <p:cNvSpPr txBox="1"/>
          <p:nvPr/>
        </p:nvSpPr>
        <p:spPr>
          <a:xfrm>
            <a:off x="7012603" y="1387161"/>
            <a:ext cx="8511779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Gravitational waves from BNSM and EoS</a:t>
            </a:r>
          </a:p>
        </p:txBody>
      </p:sp>
      <p:sp>
        <p:nvSpPr>
          <p:cNvPr id="127" name="High-Energy Multi Messenger Astroph."/>
          <p:cNvSpPr txBox="1"/>
          <p:nvPr/>
        </p:nvSpPr>
        <p:spPr>
          <a:xfrm>
            <a:off x="15954243" y="1387161"/>
            <a:ext cx="8070503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High-Energy Multi Messenger Astroph.</a:t>
            </a:r>
          </a:p>
        </p:txBody>
      </p:sp>
      <p:sp>
        <p:nvSpPr>
          <p:cNvPr id="128" name="Nucleosynthesis from BB to SN and NSM"/>
          <p:cNvSpPr txBox="1"/>
          <p:nvPr/>
        </p:nvSpPr>
        <p:spPr>
          <a:xfrm>
            <a:off x="674817" y="6744079"/>
            <a:ext cx="8745192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Nucleosynthesis from BB to SN and NSM</a:t>
            </a:r>
          </a:p>
        </p:txBody>
      </p:sp>
      <p:sp>
        <p:nvSpPr>
          <p:cNvPr id="129" name="Disintegration of nuclei in matter and radiation fields"/>
          <p:cNvSpPr txBox="1"/>
          <p:nvPr/>
        </p:nvSpPr>
        <p:spPr>
          <a:xfrm>
            <a:off x="17332574" y="6813853"/>
            <a:ext cx="6141762" cy="1311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Disintegration of nuclei in matter and radiation fields</a:t>
            </a:r>
          </a:p>
        </p:txBody>
      </p:sp>
      <p:pic>
        <p:nvPicPr>
          <p:cNvPr id="130" name="image-20150826-3245-klhvpa.png.avif" descr="image-20150826-3245-klhvpa.png.avif"/>
          <p:cNvPicPr>
            <a:picLocks noChangeAspect="1"/>
          </p:cNvPicPr>
          <p:nvPr/>
        </p:nvPicPr>
        <p:blipFill>
          <a:blip r:embed="rId6"/>
          <a:srcRect t="20086"/>
          <a:stretch>
            <a:fillRect/>
          </a:stretch>
        </p:blipFill>
        <p:spPr>
          <a:xfrm>
            <a:off x="1559452" y="2097707"/>
            <a:ext cx="4774013" cy="429199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Dany P. Page"/>
          <p:cNvSpPr txBox="1"/>
          <p:nvPr/>
        </p:nvSpPr>
        <p:spPr>
          <a:xfrm>
            <a:off x="5330208" y="2042145"/>
            <a:ext cx="976401" cy="333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300">
                <a:solidFill>
                  <a:srgbClr val="DCDEE0"/>
                </a:solidFill>
              </a:defRPr>
            </a:lvl1pPr>
          </a:lstStyle>
          <a:p>
            <a:r>
              <a:t>Dany P. Page</a:t>
            </a:r>
          </a:p>
        </p:txBody>
      </p:sp>
      <p:sp>
        <p:nvSpPr>
          <p:cNvPr id="132" name="Physics of Extensive Air Showers…"/>
          <p:cNvSpPr txBox="1"/>
          <p:nvPr/>
        </p:nvSpPr>
        <p:spPr>
          <a:xfrm>
            <a:off x="9521547" y="6720799"/>
            <a:ext cx="7249982" cy="1311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Physics of Extensive Air Showers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and „muon puzzle“</a:t>
            </a:r>
          </a:p>
        </p:txBody>
      </p:sp>
      <p:pic>
        <p:nvPicPr>
          <p:cNvPr id="133" name="KosmZareniSek.gif" descr="KosmZareniSek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3738" y="8034631"/>
            <a:ext cx="7645600" cy="4956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e40_2.png" descr="e40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00336" y="8074945"/>
            <a:ext cx="6932241" cy="4875676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Vojtech Ullman"/>
          <p:cNvSpPr txBox="1"/>
          <p:nvPr/>
        </p:nvSpPr>
        <p:spPr>
          <a:xfrm>
            <a:off x="22937017" y="8136231"/>
            <a:ext cx="1170441" cy="333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300">
                <a:solidFill>
                  <a:srgbClr val="53585F"/>
                </a:solidFill>
              </a:defRPr>
            </a:lvl1pPr>
          </a:lstStyle>
          <a:p>
            <a:r>
              <a:t>Vojtech Ullman</a:t>
            </a:r>
          </a:p>
        </p:txBody>
      </p:sp>
      <p:sp>
        <p:nvSpPr>
          <p:cNvPr id="136" name="P. Senger, Phys.Scripta 96 (2021) 5, 054002"/>
          <p:cNvSpPr txBox="1"/>
          <p:nvPr/>
        </p:nvSpPr>
        <p:spPr>
          <a:xfrm>
            <a:off x="6008048" y="12662726"/>
            <a:ext cx="2901653" cy="333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1300">
                <a:solidFill>
                  <a:srgbClr val="53585F"/>
                </a:solidFill>
              </a:defRPr>
            </a:pPr>
            <a:r>
              <a:t>P. Senger, </a:t>
            </a:r>
            <a:r>
              <a:rPr i="1"/>
              <a:t>Phys.Scripta</a:t>
            </a:r>
            <a:r>
              <a:t> 96 (2021) 5, 054002</a:t>
            </a:r>
          </a:p>
        </p:txBody>
      </p:sp>
      <p:pic>
        <p:nvPicPr>
          <p:cNvPr id="137" name="Gravitational-wave-strain-from-a-numerical-relativity-simulation-of-a-binary-neutron-star_W640.jpg" descr="Gravitational-wave-strain-from-a-numerical-relativity-simulation-of-a-binary-neutron-star_W640.jpg"/>
          <p:cNvPicPr>
            <a:picLocks noChangeAspect="1"/>
          </p:cNvPicPr>
          <p:nvPr/>
        </p:nvPicPr>
        <p:blipFill>
          <a:blip r:embed="rId9"/>
          <a:srcRect l="7597" t="8589" r="29150"/>
          <a:stretch>
            <a:fillRect/>
          </a:stretch>
        </p:blipFill>
        <p:spPr>
          <a:xfrm>
            <a:off x="10293446" y="2167159"/>
            <a:ext cx="5035972" cy="4116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Bildschirmfoto 2018-10-13 um 16.08.08.png" descr="Bildschirmfoto 2018-10-13 um 16.08.08.png"/>
          <p:cNvPicPr>
            <a:picLocks noChangeAspect="1"/>
          </p:cNvPicPr>
          <p:nvPr/>
        </p:nvPicPr>
        <p:blipFill>
          <a:blip r:embed="rId10"/>
          <a:srcRect r="22939"/>
          <a:stretch>
            <a:fillRect/>
          </a:stretch>
        </p:blipFill>
        <p:spPr>
          <a:xfrm>
            <a:off x="7049806" y="2155991"/>
            <a:ext cx="4617591" cy="417505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Felix Riehn, tomorrow at 17:00 hrs"/>
          <p:cNvSpPr txBox="1"/>
          <p:nvPr/>
        </p:nvSpPr>
        <p:spPr>
          <a:xfrm>
            <a:off x="14068697" y="7988238"/>
            <a:ext cx="3062126" cy="189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r>
              <a:t>Felix Riehn, tomorrow at 17:00 hrs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Karl-Heinz Kampert - University of Wuppertal"/>
          <p:cNvSpPr txBox="1"/>
          <p:nvPr/>
        </p:nvSpPr>
        <p:spPr>
          <a:xfrm>
            <a:off x="-47625" y="13290153"/>
            <a:ext cx="4927955" cy="453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81280" marR="81280" defTabSz="1821656">
              <a:defRPr sz="1800">
                <a:solidFill>
                  <a:srgbClr val="5E5E5E"/>
                </a:solidFill>
                <a:uFill>
                  <a:solidFill>
                    <a:srgbClr val="5E5E5E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Karl-Heinz Kampert - University of Wuppertal</a:t>
            </a:r>
          </a:p>
        </p:txBody>
      </p:sp>
      <p:sp>
        <p:nvSpPr>
          <p:cNvPr id="14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34738" y="13290153"/>
            <a:ext cx="296665" cy="4535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43" name="EuNPC2025, Caen (France), Sept. 22-26, 2025"/>
          <p:cNvSpPr txBox="1"/>
          <p:nvPr/>
        </p:nvSpPr>
        <p:spPr>
          <a:xfrm>
            <a:off x="17738523" y="13218715"/>
            <a:ext cx="6572251" cy="52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spAutoFit/>
          </a:bodyPr>
          <a:lstStyle>
            <a:lvl1pPr marL="81280" marR="81280" algn="r" defTabSz="1821656">
              <a:defRPr sz="1800">
                <a:solidFill>
                  <a:srgbClr val="53585F"/>
                </a:solidFill>
                <a:uFill>
                  <a:solidFill>
                    <a:srgbClr val="232323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EuNPC2025, Caen (France), Sept. 22-26, 2025</a:t>
            </a:r>
          </a:p>
        </p:txBody>
      </p:sp>
      <p:pic>
        <p:nvPicPr>
          <p:cNvPr id="144" name="Messier-83b.jpg" descr="Messier-83b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47444" y="-1"/>
            <a:ext cx="24478888" cy="13716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8" name="Gruppieren"/>
          <p:cNvGrpSpPr/>
          <p:nvPr/>
        </p:nvGrpSpPr>
        <p:grpSpPr>
          <a:xfrm>
            <a:off x="9745265" y="7929562"/>
            <a:ext cx="13942231" cy="5161360"/>
            <a:chOff x="0" y="0"/>
            <a:chExt cx="13942229" cy="5161359"/>
          </a:xfrm>
        </p:grpSpPr>
        <p:sp>
          <p:nvSpPr>
            <p:cNvPr id="145" name="solar…"/>
            <p:cNvSpPr/>
            <p:nvPr/>
          </p:nvSpPr>
          <p:spPr>
            <a:xfrm>
              <a:off x="11364214" y="1358599"/>
              <a:ext cx="2578016" cy="13573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7156" tIns="107156" rIns="107156" bIns="107156" numCol="1" anchor="t">
              <a:spAutoFit/>
            </a:bodyPr>
            <a:lstStyle/>
            <a:p>
              <a:pPr marL="81280" marR="81280" defTabSz="1821656">
                <a:defRPr sz="39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r>
                <a:t>solar</a:t>
              </a:r>
            </a:p>
            <a:p>
              <a:pPr marL="81280" marR="81280" defTabSz="1821656">
                <a:defRPr sz="39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r>
                <a:t>modulation</a:t>
              </a:r>
            </a:p>
          </p:txBody>
        </p:sp>
        <p:pic>
          <p:nvPicPr>
            <p:cNvPr id="146" name="sun-Protubeanz2.tiff" descr="sun-Protubeanz2.tiff"/>
            <p:cNvPicPr>
              <a:picLocks/>
            </p:cNvPicPr>
            <p:nvPr/>
          </p:nvPicPr>
          <p:blipFill>
            <a:blip r:embed="rId3"/>
            <a:srcRect t="2119" r="276" b="1240"/>
            <a:stretch>
              <a:fillRect/>
            </a:stretch>
          </p:blipFill>
          <p:spPr>
            <a:xfrm>
              <a:off x="4125515" y="1268015"/>
              <a:ext cx="3187999" cy="2442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349" y="0"/>
                  </a:moveTo>
                  <a:lnTo>
                    <a:pt x="7351" y="39"/>
                  </a:lnTo>
                  <a:lnTo>
                    <a:pt x="5870" y="435"/>
                  </a:lnTo>
                  <a:lnTo>
                    <a:pt x="3662" y="1976"/>
                  </a:lnTo>
                  <a:lnTo>
                    <a:pt x="2299" y="3556"/>
                  </a:lnTo>
                  <a:lnTo>
                    <a:pt x="1242" y="5528"/>
                  </a:lnTo>
                  <a:lnTo>
                    <a:pt x="516" y="7778"/>
                  </a:lnTo>
                  <a:lnTo>
                    <a:pt x="121" y="10582"/>
                  </a:lnTo>
                  <a:lnTo>
                    <a:pt x="0" y="11018"/>
                  </a:lnTo>
                  <a:lnTo>
                    <a:pt x="0" y="12874"/>
                  </a:lnTo>
                  <a:lnTo>
                    <a:pt x="304" y="13306"/>
                  </a:lnTo>
                  <a:lnTo>
                    <a:pt x="1000" y="15124"/>
                  </a:lnTo>
                  <a:lnTo>
                    <a:pt x="2573" y="17967"/>
                  </a:lnTo>
                  <a:lnTo>
                    <a:pt x="3509" y="19192"/>
                  </a:lnTo>
                  <a:lnTo>
                    <a:pt x="4388" y="20021"/>
                  </a:lnTo>
                  <a:lnTo>
                    <a:pt x="5536" y="20652"/>
                  </a:lnTo>
                  <a:lnTo>
                    <a:pt x="6746" y="21165"/>
                  </a:lnTo>
                  <a:lnTo>
                    <a:pt x="8228" y="21600"/>
                  </a:lnTo>
                  <a:lnTo>
                    <a:pt x="10043" y="21403"/>
                  </a:lnTo>
                  <a:lnTo>
                    <a:pt x="11345" y="21088"/>
                  </a:lnTo>
                  <a:lnTo>
                    <a:pt x="12584" y="20256"/>
                  </a:lnTo>
                  <a:lnTo>
                    <a:pt x="13705" y="19624"/>
                  </a:lnTo>
                  <a:lnTo>
                    <a:pt x="14915" y="19547"/>
                  </a:lnTo>
                  <a:lnTo>
                    <a:pt x="15943" y="19350"/>
                  </a:lnTo>
                  <a:lnTo>
                    <a:pt x="17123" y="19111"/>
                  </a:lnTo>
                  <a:lnTo>
                    <a:pt x="18182" y="19034"/>
                  </a:lnTo>
                  <a:lnTo>
                    <a:pt x="19452" y="18676"/>
                  </a:lnTo>
                  <a:lnTo>
                    <a:pt x="20449" y="18087"/>
                  </a:lnTo>
                  <a:lnTo>
                    <a:pt x="21175" y="17455"/>
                  </a:lnTo>
                  <a:lnTo>
                    <a:pt x="21538" y="16623"/>
                  </a:lnTo>
                  <a:lnTo>
                    <a:pt x="21600" y="15875"/>
                  </a:lnTo>
                  <a:lnTo>
                    <a:pt x="21479" y="15163"/>
                  </a:lnTo>
                  <a:lnTo>
                    <a:pt x="21296" y="14531"/>
                  </a:lnTo>
                  <a:lnTo>
                    <a:pt x="21417" y="13545"/>
                  </a:lnTo>
                  <a:lnTo>
                    <a:pt x="21479" y="12358"/>
                  </a:lnTo>
                  <a:lnTo>
                    <a:pt x="21146" y="11611"/>
                  </a:lnTo>
                  <a:lnTo>
                    <a:pt x="20449" y="11846"/>
                  </a:lnTo>
                  <a:lnTo>
                    <a:pt x="20328" y="13267"/>
                  </a:lnTo>
                  <a:lnTo>
                    <a:pt x="19965" y="13425"/>
                  </a:lnTo>
                  <a:lnTo>
                    <a:pt x="19360" y="12794"/>
                  </a:lnTo>
                  <a:lnTo>
                    <a:pt x="18303" y="11885"/>
                  </a:lnTo>
                  <a:lnTo>
                    <a:pt x="17758" y="10582"/>
                  </a:lnTo>
                  <a:lnTo>
                    <a:pt x="17424" y="8726"/>
                  </a:lnTo>
                  <a:lnTo>
                    <a:pt x="16940" y="7266"/>
                  </a:lnTo>
                  <a:lnTo>
                    <a:pt x="16456" y="5490"/>
                  </a:lnTo>
                  <a:lnTo>
                    <a:pt x="15762" y="4303"/>
                  </a:lnTo>
                  <a:lnTo>
                    <a:pt x="14582" y="2331"/>
                  </a:lnTo>
                  <a:lnTo>
                    <a:pt x="13552" y="1460"/>
                  </a:lnTo>
                  <a:lnTo>
                    <a:pt x="12132" y="474"/>
                  </a:lnTo>
                  <a:lnTo>
                    <a:pt x="10618" y="0"/>
                  </a:lnTo>
                  <a:lnTo>
                    <a:pt x="9349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47" name="Oval"/>
            <p:cNvSpPr/>
            <p:nvPr/>
          </p:nvSpPr>
          <p:spPr>
            <a:xfrm>
              <a:off x="0" y="0"/>
              <a:ext cx="11430000" cy="5161360"/>
            </a:xfrm>
            <a:prstGeom prst="ellipse">
              <a:avLst/>
            </a:prstGeom>
            <a:noFill/>
            <a:ln w="63500" cap="flat">
              <a:solidFill>
                <a:srgbClr val="0433FF"/>
              </a:solidFill>
              <a:prstDash val="solid"/>
              <a:round/>
            </a:ln>
            <a:effectLst/>
          </p:spPr>
          <p:txBody>
            <a:bodyPr wrap="square" lIns="107156" tIns="107156" rIns="107156" bIns="107156" numCol="1" anchor="ctr">
              <a:noAutofit/>
            </a:bodyPr>
            <a:lstStyle/>
            <a:p>
              <a:pPr marL="81280" marR="81280" defTabSz="1821656">
                <a:defRPr sz="4600">
                  <a:uFill>
                    <a:solidFill>
                      <a:srgbClr val="0000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</p:grpSp>
      <p:grpSp>
        <p:nvGrpSpPr>
          <p:cNvPr id="157" name="Gruppieren"/>
          <p:cNvGrpSpPr/>
          <p:nvPr/>
        </p:nvGrpSpPr>
        <p:grpSpPr>
          <a:xfrm>
            <a:off x="6405562" y="1982390"/>
            <a:ext cx="5929313" cy="4288235"/>
            <a:chOff x="0" y="0"/>
            <a:chExt cx="5929312" cy="4288234"/>
          </a:xfrm>
        </p:grpSpPr>
        <p:grpSp>
          <p:nvGrpSpPr>
            <p:cNvPr id="151" name="Gruppieren"/>
            <p:cNvGrpSpPr/>
            <p:nvPr/>
          </p:nvGrpSpPr>
          <p:grpSpPr>
            <a:xfrm>
              <a:off x="2732484" y="2750343"/>
              <a:ext cx="3196829" cy="1518048"/>
              <a:chOff x="0" y="0"/>
              <a:chExt cx="3196828" cy="1518046"/>
            </a:xfrm>
          </p:grpSpPr>
          <p:sp>
            <p:nvSpPr>
              <p:cNvPr id="149" name="Form"/>
              <p:cNvSpPr/>
              <p:nvPr/>
            </p:nvSpPr>
            <p:spPr>
              <a:xfrm>
                <a:off x="0" y="0"/>
                <a:ext cx="3196829" cy="15180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200" y="0"/>
                    </a:moveTo>
                    <a:lnTo>
                      <a:pt x="0" y="0"/>
                    </a:lnTo>
                    <a:lnTo>
                      <a:pt x="5400" y="10800"/>
                    </a:lnTo>
                    <a:lnTo>
                      <a:pt x="0" y="216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433FF"/>
                  </a:gs>
                  <a:gs pos="100000">
                    <a:srgbClr val="9383FF"/>
                  </a:gs>
                </a:gsLst>
                <a:lin ang="5400000" scaled="0"/>
              </a:gra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07156" tIns="107156" rIns="107156" bIns="107156" numCol="1" anchor="ctr">
                <a:noAutofit/>
              </a:bodyPr>
              <a:lstStyle/>
              <a:p>
                <a:pPr marL="81280" marR="81280" defTabSz="1821656">
                  <a:defRPr sz="4600">
                    <a:uFill>
                      <a:solidFill>
                        <a:srgbClr val="000000"/>
                      </a:solidFill>
                    </a:uFill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endParaRPr/>
              </a:p>
            </p:txBody>
          </p:sp>
          <p:sp>
            <p:nvSpPr>
              <p:cNvPr id="150" name="Rechteck"/>
              <p:cNvSpPr/>
              <p:nvPr/>
            </p:nvSpPr>
            <p:spPr>
              <a:xfrm>
                <a:off x="0" y="0"/>
                <a:ext cx="1598415" cy="15180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156" tIns="107156" rIns="107156" bIns="107156" numCol="1" anchor="ctr">
                <a:noAutofit/>
              </a:bodyPr>
              <a:lstStyle>
                <a:lvl1pPr marL="81280" algn="ctr" defTabSz="1821656">
                  <a:defRPr sz="4600">
                    <a:uFill>
                      <a:solidFill>
                        <a:srgbClr val="000000"/>
                      </a:solidFill>
                    </a:uFill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r>
                  <a:t> </a:t>
                </a:r>
              </a:p>
            </p:txBody>
          </p:sp>
        </p:grpSp>
        <p:sp>
          <p:nvSpPr>
            <p:cNvPr id="152" name="Accelerator:…"/>
            <p:cNvSpPr/>
            <p:nvPr/>
          </p:nvSpPr>
          <p:spPr>
            <a:xfrm>
              <a:off x="228600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7156" tIns="107156" rIns="107156" bIns="107156" numCol="1" anchor="t">
              <a:spAutoFit/>
            </a:bodyPr>
            <a:lstStyle/>
            <a:p>
              <a:pPr marL="81280" marR="81280" defTabSz="1821656">
                <a:defRPr sz="4600" b="1" u="sng">
                  <a:solidFill>
                    <a:srgbClr val="FFFC58"/>
                  </a:solidFill>
                  <a:uFill>
                    <a:solidFill>
                      <a:srgbClr val="FFFC58"/>
                    </a:solidFill>
                  </a:uFill>
                </a:defRPr>
              </a:pPr>
              <a:r>
                <a:t>Accelerator:</a:t>
              </a:r>
            </a:p>
            <a:p>
              <a:pPr marL="81280" marR="81280" defTabSz="1821656">
                <a:defRPr sz="4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r>
                <a:t>Supernovae?,</a:t>
              </a:r>
            </a:p>
            <a:p>
              <a:pPr marL="81280" marR="81280" defTabSz="1821656">
                <a:defRPr sz="4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r>
                <a:t>Pulsars? ...</a:t>
              </a:r>
            </a:p>
          </p:txBody>
        </p:sp>
        <p:sp>
          <p:nvSpPr>
            <p:cNvPr id="153" name="Linien"/>
            <p:cNvSpPr/>
            <p:nvPr/>
          </p:nvSpPr>
          <p:spPr>
            <a:xfrm>
              <a:off x="0" y="3196827"/>
              <a:ext cx="2286000" cy="3177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4" name="Linien"/>
            <p:cNvSpPr/>
            <p:nvPr/>
          </p:nvSpPr>
          <p:spPr>
            <a:xfrm>
              <a:off x="0" y="3501628"/>
              <a:ext cx="2286000" cy="3176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5" name="Linien"/>
            <p:cNvSpPr/>
            <p:nvPr/>
          </p:nvSpPr>
          <p:spPr>
            <a:xfrm>
              <a:off x="0" y="3806427"/>
              <a:ext cx="2286000" cy="3177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56" name="?"/>
            <p:cNvSpPr/>
            <p:nvPr/>
          </p:nvSpPr>
          <p:spPr>
            <a:xfrm>
              <a:off x="4295378" y="301823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7156" tIns="107156" rIns="107156" bIns="107156" numCol="1" anchor="t">
              <a:spAutoFit/>
            </a:bodyPr>
            <a:lstStyle>
              <a:lvl1pPr marL="81280" marR="81280" algn="ctr" defTabSz="1821656">
                <a:defRPr sz="6000" b="1">
                  <a:solidFill>
                    <a:srgbClr val="FFFC58"/>
                  </a:solidFill>
                  <a:effectLst>
                    <a:outerShdw blurRad="12700" dist="25400" dir="2700000" rotWithShape="0">
                      <a:srgbClr val="CBCBCB"/>
                    </a:outerShdw>
                  </a:effectLst>
                  <a:uFill>
                    <a:solidFill>
                      <a:srgbClr val="FFFC58"/>
                    </a:solidFill>
                  </a:uFill>
                </a:defRPr>
              </a:lvl1pPr>
            </a:lstStyle>
            <a:p>
              <a:r>
                <a:t>?</a:t>
              </a:r>
            </a:p>
          </p:txBody>
        </p:sp>
      </p:grpSp>
      <p:grpSp>
        <p:nvGrpSpPr>
          <p:cNvPr id="161" name="Gruppieren"/>
          <p:cNvGrpSpPr/>
          <p:nvPr/>
        </p:nvGrpSpPr>
        <p:grpSpPr>
          <a:xfrm>
            <a:off x="3048000" y="1982390"/>
            <a:ext cx="2979341" cy="4596210"/>
            <a:chOff x="0" y="0"/>
            <a:chExt cx="2979340" cy="4596209"/>
          </a:xfrm>
        </p:grpSpPr>
        <p:sp>
          <p:nvSpPr>
            <p:cNvPr id="158" name="Kreis"/>
            <p:cNvSpPr/>
            <p:nvPr/>
          </p:nvSpPr>
          <p:spPr>
            <a:xfrm>
              <a:off x="646707" y="2470943"/>
              <a:ext cx="2125267" cy="2125267"/>
            </a:xfrm>
            <a:prstGeom prst="ellipse">
              <a:avLst/>
            </a:prstGeom>
            <a:gradFill flip="none" rotWithShape="1">
              <a:gsLst>
                <a:gs pos="0">
                  <a:srgbClr val="00F900"/>
                </a:gs>
                <a:gs pos="39988">
                  <a:srgbClr val="00BF00"/>
                </a:gs>
                <a:gs pos="100000">
                  <a:srgbClr val="008600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107156" tIns="107156" rIns="107156" bIns="107156" numCol="1" anchor="ctr">
              <a:noAutofit/>
            </a:bodyPr>
            <a:lstStyle/>
            <a:p>
              <a:pPr marL="81280" marR="81280" defTabSz="1821656">
                <a:defRPr sz="4600">
                  <a:uFill>
                    <a:solidFill>
                      <a:srgbClr val="0000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159" name="Source:…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7156" tIns="107156" rIns="107156" bIns="107156" numCol="1" anchor="t">
              <a:spAutoFit/>
            </a:bodyPr>
            <a:lstStyle/>
            <a:p>
              <a:pPr marL="81280" marR="81280" defTabSz="1821656">
                <a:defRPr sz="4600" b="1" u="sng">
                  <a:solidFill>
                    <a:srgbClr val="FFFC58"/>
                  </a:solidFill>
                  <a:uFill>
                    <a:solidFill>
                      <a:srgbClr val="FFFC58"/>
                    </a:solidFill>
                  </a:uFill>
                </a:defRPr>
              </a:pPr>
              <a:r>
                <a:t>Source:</a:t>
              </a:r>
            </a:p>
            <a:p>
              <a:pPr marL="81280" marR="81280" defTabSz="1821656">
                <a:defRPr sz="46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r>
                <a:t>Stellar atmosphere,</a:t>
              </a:r>
              <a:br/>
              <a:r>
                <a:t>Nucleosynthesis…</a:t>
              </a:r>
            </a:p>
          </p:txBody>
        </p:sp>
        <p:sp>
          <p:nvSpPr>
            <p:cNvPr id="160" name="?"/>
            <p:cNvSpPr/>
            <p:nvPr/>
          </p:nvSpPr>
          <p:spPr>
            <a:xfrm>
              <a:off x="1709340" y="307181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107156" tIns="107156" rIns="107156" bIns="107156" numCol="1" anchor="t">
              <a:spAutoFit/>
            </a:bodyPr>
            <a:lstStyle>
              <a:lvl1pPr marL="81280" marR="81280" algn="ctr" defTabSz="1821656">
                <a:defRPr sz="6000" b="1">
                  <a:solidFill>
                    <a:srgbClr val="FFFC58"/>
                  </a:solidFill>
                  <a:effectLst>
                    <a:outerShdw blurRad="12700" dist="25400" dir="2700000" rotWithShape="0">
                      <a:srgbClr val="CBCBCB"/>
                    </a:outerShdw>
                  </a:effectLst>
                  <a:uFill>
                    <a:solidFill>
                      <a:srgbClr val="FFFC58"/>
                    </a:solidFill>
                  </a:uFill>
                </a:defRPr>
              </a:lvl1pPr>
            </a:lstStyle>
            <a:p>
              <a:r>
                <a:t>?</a:t>
              </a:r>
            </a:p>
          </p:txBody>
        </p:sp>
      </p:grpSp>
      <p:sp>
        <p:nvSpPr>
          <p:cNvPr id="162" name="The simple world of galactic CRs"/>
          <p:cNvSpPr txBox="1"/>
          <p:nvPr/>
        </p:nvSpPr>
        <p:spPr>
          <a:xfrm>
            <a:off x="3389797" y="-67866"/>
            <a:ext cx="18344010" cy="181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108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The simple world of </a:t>
            </a:r>
            <a:r>
              <a:rPr>
                <a:solidFill>
                  <a:srgbClr val="FFFC58"/>
                </a:solidFill>
              </a:rPr>
              <a:t>galactic</a:t>
            </a:r>
            <a:r>
              <a:t> CRs</a:t>
            </a:r>
          </a:p>
        </p:txBody>
      </p:sp>
      <p:sp>
        <p:nvSpPr>
          <p:cNvPr id="163" name="Kreis"/>
          <p:cNvSpPr/>
          <p:nvPr/>
        </p:nvSpPr>
        <p:spPr>
          <a:xfrm>
            <a:off x="10091698" y="4889500"/>
            <a:ext cx="1270001" cy="1270000"/>
          </a:xfrm>
          <a:prstGeom prst="ellipse">
            <a:avLst/>
          </a:prstGeom>
          <a:solidFill>
            <a:srgbClr val="00A2FF">
              <a:alpha val="55563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4" name="?"/>
          <p:cNvSpPr/>
          <p:nvPr/>
        </p:nvSpPr>
        <p:spPr>
          <a:xfrm>
            <a:off x="7130501" y="4979193"/>
            <a:ext cx="601485" cy="1090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7156" tIns="107156" rIns="107156" bIns="107156">
            <a:spAutoFit/>
          </a:bodyPr>
          <a:lstStyle>
            <a:lvl1pPr marL="81280" marR="81280" algn="ctr" defTabSz="1821656">
              <a:defRPr sz="6000" b="1">
                <a:solidFill>
                  <a:srgbClr val="FFFC58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FC58"/>
                  </a:solidFill>
                </a:uFill>
              </a:defRPr>
            </a:lvl1pPr>
          </a:lstStyle>
          <a:p>
            <a:r>
              <a:t>?</a:t>
            </a:r>
          </a:p>
        </p:txBody>
      </p:sp>
      <p:pic>
        <p:nvPicPr>
          <p:cNvPr id="165" name="pasted-image.tiff" descr="pasted-image.tiff"/>
          <p:cNvPicPr>
            <a:picLocks noChangeAspect="1"/>
          </p:cNvPicPr>
          <p:nvPr/>
        </p:nvPicPr>
        <p:blipFill>
          <a:blip r:embed="rId4"/>
          <a:srcRect l="12868" t="9995" r="12851" b="10004"/>
          <a:stretch>
            <a:fillRect/>
          </a:stretch>
        </p:blipFill>
        <p:spPr>
          <a:xfrm>
            <a:off x="10828002" y="11831840"/>
            <a:ext cx="1270135" cy="13679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6" y="0"/>
                </a:moveTo>
                <a:cubicBezTo>
                  <a:pt x="7318" y="0"/>
                  <a:pt x="4803" y="1006"/>
                  <a:pt x="2881" y="3017"/>
                </a:cubicBezTo>
                <a:cubicBezTo>
                  <a:pt x="-961" y="7039"/>
                  <a:pt x="-961" y="13556"/>
                  <a:pt x="2881" y="17578"/>
                </a:cubicBezTo>
                <a:cubicBezTo>
                  <a:pt x="6724" y="21600"/>
                  <a:pt x="12954" y="21600"/>
                  <a:pt x="16797" y="17578"/>
                </a:cubicBezTo>
                <a:cubicBezTo>
                  <a:pt x="20639" y="13556"/>
                  <a:pt x="20639" y="7039"/>
                  <a:pt x="16797" y="3017"/>
                </a:cubicBezTo>
                <a:cubicBezTo>
                  <a:pt x="14875" y="1006"/>
                  <a:pt x="12354" y="0"/>
                  <a:pt x="983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6" name="Linien"/>
          <p:cNvSpPr/>
          <p:nvPr/>
        </p:nvSpPr>
        <p:spPr>
          <a:xfrm>
            <a:off x="6068763" y="3778398"/>
            <a:ext cx="11589165" cy="8785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2" h="21386" extrusionOk="0">
                <a:moveTo>
                  <a:pt x="12346" y="4396"/>
                </a:moveTo>
                <a:cubicBezTo>
                  <a:pt x="12907" y="3968"/>
                  <a:pt x="13468" y="3540"/>
                  <a:pt x="14029" y="2815"/>
                </a:cubicBezTo>
                <a:cubicBezTo>
                  <a:pt x="14591" y="2091"/>
                  <a:pt x="15198" y="313"/>
                  <a:pt x="15713" y="49"/>
                </a:cubicBezTo>
                <a:cubicBezTo>
                  <a:pt x="16227" y="-214"/>
                  <a:pt x="16928" y="642"/>
                  <a:pt x="17115" y="1235"/>
                </a:cubicBezTo>
                <a:cubicBezTo>
                  <a:pt x="17302" y="1827"/>
                  <a:pt x="16367" y="3276"/>
                  <a:pt x="16835" y="3606"/>
                </a:cubicBezTo>
                <a:cubicBezTo>
                  <a:pt x="17302" y="3935"/>
                  <a:pt x="19640" y="2947"/>
                  <a:pt x="19920" y="3210"/>
                </a:cubicBezTo>
                <a:cubicBezTo>
                  <a:pt x="20201" y="3474"/>
                  <a:pt x="18284" y="4462"/>
                  <a:pt x="18518" y="5186"/>
                </a:cubicBezTo>
                <a:cubicBezTo>
                  <a:pt x="18752" y="5910"/>
                  <a:pt x="21510" y="7096"/>
                  <a:pt x="21323" y="7557"/>
                </a:cubicBezTo>
                <a:cubicBezTo>
                  <a:pt x="21136" y="8018"/>
                  <a:pt x="18424" y="8347"/>
                  <a:pt x="17396" y="7952"/>
                </a:cubicBezTo>
                <a:cubicBezTo>
                  <a:pt x="16367" y="7557"/>
                  <a:pt x="15759" y="5384"/>
                  <a:pt x="15152" y="5186"/>
                </a:cubicBezTo>
                <a:cubicBezTo>
                  <a:pt x="14544" y="4988"/>
                  <a:pt x="14029" y="6042"/>
                  <a:pt x="13749" y="6766"/>
                </a:cubicBezTo>
                <a:cubicBezTo>
                  <a:pt x="13468" y="7491"/>
                  <a:pt x="13983" y="9006"/>
                  <a:pt x="13468" y="9532"/>
                </a:cubicBezTo>
                <a:cubicBezTo>
                  <a:pt x="12954" y="10059"/>
                  <a:pt x="11645" y="9993"/>
                  <a:pt x="10663" y="9927"/>
                </a:cubicBezTo>
                <a:cubicBezTo>
                  <a:pt x="9681" y="9862"/>
                  <a:pt x="8232" y="8874"/>
                  <a:pt x="7578" y="9137"/>
                </a:cubicBezTo>
                <a:cubicBezTo>
                  <a:pt x="6923" y="9401"/>
                  <a:pt x="7484" y="10454"/>
                  <a:pt x="6736" y="11508"/>
                </a:cubicBezTo>
                <a:cubicBezTo>
                  <a:pt x="5988" y="12562"/>
                  <a:pt x="3837" y="15525"/>
                  <a:pt x="3089" y="15459"/>
                </a:cubicBezTo>
                <a:cubicBezTo>
                  <a:pt x="2341" y="15393"/>
                  <a:pt x="2107" y="11771"/>
                  <a:pt x="2248" y="11113"/>
                </a:cubicBezTo>
                <a:cubicBezTo>
                  <a:pt x="2388" y="10454"/>
                  <a:pt x="3744" y="11047"/>
                  <a:pt x="3931" y="11508"/>
                </a:cubicBezTo>
                <a:cubicBezTo>
                  <a:pt x="4118" y="11969"/>
                  <a:pt x="3650" y="13220"/>
                  <a:pt x="3370" y="13879"/>
                </a:cubicBezTo>
                <a:cubicBezTo>
                  <a:pt x="3089" y="14537"/>
                  <a:pt x="2809" y="14735"/>
                  <a:pt x="2248" y="15459"/>
                </a:cubicBezTo>
                <a:cubicBezTo>
                  <a:pt x="1687" y="16184"/>
                  <a:pt x="-90" y="17303"/>
                  <a:pt x="4" y="18225"/>
                </a:cubicBezTo>
                <a:cubicBezTo>
                  <a:pt x="97" y="19147"/>
                  <a:pt x="2248" y="21123"/>
                  <a:pt x="2809" y="20991"/>
                </a:cubicBezTo>
                <a:cubicBezTo>
                  <a:pt x="3370" y="20859"/>
                  <a:pt x="2902" y="17698"/>
                  <a:pt x="3370" y="17435"/>
                </a:cubicBezTo>
                <a:cubicBezTo>
                  <a:pt x="3837" y="17171"/>
                  <a:pt x="4726" y="19279"/>
                  <a:pt x="5614" y="19410"/>
                </a:cubicBezTo>
                <a:cubicBezTo>
                  <a:pt x="6502" y="19542"/>
                  <a:pt x="7858" y="18818"/>
                  <a:pt x="8700" y="18225"/>
                </a:cubicBezTo>
                <a:cubicBezTo>
                  <a:pt x="9541" y="17632"/>
                  <a:pt x="10336" y="15657"/>
                  <a:pt x="10663" y="15854"/>
                </a:cubicBezTo>
                <a:cubicBezTo>
                  <a:pt x="10991" y="16052"/>
                  <a:pt x="10710" y="18488"/>
                  <a:pt x="10663" y="19410"/>
                </a:cubicBezTo>
                <a:cubicBezTo>
                  <a:pt x="10616" y="20332"/>
                  <a:pt x="10500" y="20859"/>
                  <a:pt x="10383" y="21386"/>
                </a:cubicBezTo>
              </a:path>
            </a:pathLst>
          </a:custGeom>
          <a:ln w="76200">
            <a:solidFill>
              <a:srgbClr val="FF2600"/>
            </a:solidFill>
            <a:tailEnd type="stealth"/>
          </a:ln>
        </p:spPr>
        <p:txBody>
          <a:bodyPr lIns="107156" tIns="107156" rIns="107156" bIns="107156" anchor="ctr"/>
          <a:lstStyle/>
          <a:p>
            <a:pPr marL="81280" marR="81280" defTabSz="1821656">
              <a:defRPr sz="46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67" name="Propagation:…"/>
          <p:cNvSpPr/>
          <p:nvPr/>
        </p:nvSpPr>
        <p:spPr>
          <a:xfrm>
            <a:off x="16176735" y="1988781"/>
            <a:ext cx="6656334" cy="2906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7156" tIns="107156" rIns="107156" bIns="107156">
            <a:spAutoFit/>
          </a:bodyPr>
          <a:lstStyle/>
          <a:p>
            <a:pPr marL="81280" marR="81280" defTabSz="1821656">
              <a:defRPr sz="4600" b="1" u="sng">
                <a:solidFill>
                  <a:srgbClr val="FFFC58"/>
                </a:solidFill>
                <a:uFill>
                  <a:solidFill>
                    <a:srgbClr val="FFFC58"/>
                  </a:solidFill>
                </a:uFill>
              </a:defRPr>
            </a:pPr>
            <a:r>
              <a:t>Propagation:</a:t>
            </a:r>
          </a:p>
          <a:p>
            <a:pPr marL="81280" marR="81280" defTabSz="1821656">
              <a:defRPr sz="4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Hadronic interactions: e.g.</a:t>
            </a:r>
            <a:br/>
            <a:r>
              <a:t>Spallation, anti-particles, …</a:t>
            </a:r>
            <a:br/>
            <a:r>
              <a:t>radioactive decays, …</a:t>
            </a:r>
          </a:p>
        </p:txBody>
      </p:sp>
      <p:grpSp>
        <p:nvGrpSpPr>
          <p:cNvPr id="176" name="Gruppieren"/>
          <p:cNvGrpSpPr/>
          <p:nvPr/>
        </p:nvGrpSpPr>
        <p:grpSpPr>
          <a:xfrm>
            <a:off x="7141388" y="3880713"/>
            <a:ext cx="10900735" cy="8555281"/>
            <a:chOff x="0" y="0"/>
            <a:chExt cx="10900733" cy="8555280"/>
          </a:xfrm>
        </p:grpSpPr>
        <p:pic>
          <p:nvPicPr>
            <p:cNvPr id="168" name="droppedImage.pdf" descr="dropped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960670">
              <a:off x="7108212" y="84067"/>
              <a:ext cx="732651" cy="87511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169" name="droppedImage.pdf" descr="dropped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502590">
              <a:off x="7983318" y="1727131"/>
              <a:ext cx="732651" cy="87511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170" name="droppedImage.pdf" descr="dropped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139177">
              <a:off x="9968788" y="910047"/>
              <a:ext cx="732651" cy="87511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171" name="droppedImage.pdf" descr="dropped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378652">
              <a:off x="194920" y="4428501"/>
              <a:ext cx="732651" cy="87511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172" name="droppedImage.pdf" descr="dropped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008083">
              <a:off x="3820716" y="6899164"/>
              <a:ext cx="732651" cy="87511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173" name="droppedImage.pdf" descr="dropped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45556">
              <a:off x="697719" y="7611595"/>
              <a:ext cx="732651" cy="875111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174" name="droppedImage.pdf" descr="dropped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378652">
              <a:off x="5285446" y="4066708"/>
              <a:ext cx="732651" cy="87511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pic>
          <p:nvPicPr>
            <p:cNvPr id="175" name="droppedImage.pdf" descr="dropped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502590">
              <a:off x="1976881" y="3052179"/>
              <a:ext cx="732650" cy="87511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</p:grpSp>
      <p:sp>
        <p:nvSpPr>
          <p:cNvPr id="177" name="Detection:…"/>
          <p:cNvSpPr/>
          <p:nvPr/>
        </p:nvSpPr>
        <p:spPr>
          <a:xfrm>
            <a:off x="12266803" y="11409022"/>
            <a:ext cx="5366416" cy="2233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07156" tIns="107156" rIns="107156" bIns="107156">
            <a:spAutoFit/>
          </a:bodyPr>
          <a:lstStyle/>
          <a:p>
            <a:pPr marL="81280" marR="81280" defTabSz="1821656">
              <a:defRPr sz="4600" b="1" u="sng">
                <a:solidFill>
                  <a:srgbClr val="FFFC58"/>
                </a:solidFill>
                <a:uFill>
                  <a:solidFill>
                    <a:srgbClr val="FFFC58"/>
                  </a:solidFill>
                </a:uFill>
              </a:defRPr>
            </a:pPr>
            <a:r>
              <a:t>Detection:</a:t>
            </a:r>
          </a:p>
          <a:p>
            <a:pPr marL="81280" marR="81280" defTabSz="1821656">
              <a:defRPr sz="4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Ballon &amp; Space born</a:t>
            </a:r>
          </a:p>
          <a:p>
            <a:pPr marL="81280" marR="81280" defTabSz="1821656">
              <a:defRPr sz="4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t>and EAS experiments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8" name="Gleichung"/>
              <p:cNvSpPr txBox="1"/>
              <p:nvPr/>
            </p:nvSpPr>
            <p:spPr>
              <a:xfrm>
                <a:off x="5369997" y="6177750"/>
                <a:ext cx="3195970" cy="191182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6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sz="65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6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6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⟨</m:t>
                          </m:r>
                          <m:sSup>
                            <m:sSupPr>
                              <m:ctrlPr>
                                <a:rPr sz="65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65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sz="6500" i="1">
                                  <a:solidFill>
                                    <a:srgbClr val="FEFEF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sz="6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num>
                        <m:den>
                          <m:r>
                            <a:rPr sz="6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65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sz="650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178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997" y="6177750"/>
                <a:ext cx="3195970" cy="1911826"/>
              </a:xfrm>
              <a:prstGeom prst="rect">
                <a:avLst/>
              </a:prstGeom>
              <a:blipFill>
                <a:blip r:embed="rId6"/>
                <a:stretch>
                  <a:fillRect l="-7510" r="-10672" b="-1920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peelOff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750" fill="hold"/>
                                        <p:tgtEl>
                                          <p:spTgt spid="163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1" animBg="1" advAuto="0"/>
      <p:bldP spid="163" grpId="2" animBg="1" advAuto="0"/>
      <p:bldP spid="178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Leaky Box (LBM) and Diffusion Halo Model (DHM)"/>
          <p:cNvSpPr txBox="1">
            <a:spLocks noGrp="1"/>
          </p:cNvSpPr>
          <p:nvPr>
            <p:ph type="title"/>
          </p:nvPr>
        </p:nvSpPr>
        <p:spPr>
          <a:xfrm>
            <a:off x="60404" y="-297657"/>
            <a:ext cx="24245333" cy="1643064"/>
          </a:xfrm>
          <a:prstGeom prst="rect">
            <a:avLst/>
          </a:prstGeom>
        </p:spPr>
        <p:txBody>
          <a:bodyPr/>
          <a:lstStyle/>
          <a:p>
            <a:r>
              <a:t>Leaky Box (LBM) and Diffusion Halo Model (DHM)</a:t>
            </a:r>
          </a:p>
        </p:txBody>
      </p:sp>
      <p:sp>
        <p:nvSpPr>
          <p:cNvPr id="18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34738" y="13358812"/>
            <a:ext cx="296665" cy="4535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82" name="Basic Idea: Sources (mostly) in galactic disk, particles diffuse into halo"/>
          <p:cNvSpPr txBox="1"/>
          <p:nvPr/>
        </p:nvSpPr>
        <p:spPr>
          <a:xfrm>
            <a:off x="865013" y="1512760"/>
            <a:ext cx="18091548" cy="790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>
            <a:spAutoFit/>
          </a:bodyPr>
          <a:lstStyle/>
          <a:p>
            <a:pPr marL="81280" marR="81280" defTabSz="1821656">
              <a:defRPr sz="4400">
                <a:uFill>
                  <a:solidFill>
                    <a:srgbClr val="000000"/>
                  </a:solidFill>
                </a:uFill>
              </a:defRPr>
            </a:pPr>
            <a:r>
              <a:rPr b="1">
                <a:uFill>
                  <a:solidFill>
                    <a:srgbClr val="FFFC79"/>
                  </a:solidFill>
                </a:uFill>
              </a:rPr>
              <a:t>Basic Idea: </a:t>
            </a:r>
            <a:r>
              <a:rPr>
                <a:uFill>
                  <a:solidFill>
                    <a:srgbClr val="FFFFFF"/>
                  </a:solidFill>
                </a:uFill>
              </a:rPr>
              <a:t>Sources (mostly) in galactic disk, particles diffuse into halo</a:t>
            </a:r>
          </a:p>
        </p:txBody>
      </p:sp>
      <p:sp>
        <p:nvSpPr>
          <p:cNvPr id="183" name="Equilibrium between gains and losses in LBM is substituted by diffusion equation."/>
          <p:cNvSpPr txBox="1"/>
          <p:nvPr/>
        </p:nvSpPr>
        <p:spPr>
          <a:xfrm>
            <a:off x="686516" y="6723195"/>
            <a:ext cx="16768932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>
            <a:spAutoFit/>
          </a:bodyPr>
          <a:lstStyle>
            <a:lvl1pPr marL="81280" marR="81280" defTabSz="1821656">
              <a:defRPr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Equilibrium between gains and losses in LBM is substituted by diffusion equation.</a:t>
            </a:r>
          </a:p>
        </p:txBody>
      </p:sp>
      <p:grpSp>
        <p:nvGrpSpPr>
          <p:cNvPr id="193" name="Gruppieren"/>
          <p:cNvGrpSpPr/>
          <p:nvPr/>
        </p:nvGrpSpPr>
        <p:grpSpPr>
          <a:xfrm>
            <a:off x="546885" y="7447806"/>
            <a:ext cx="19002376" cy="5923027"/>
            <a:chOff x="0" y="0"/>
            <a:chExt cx="19002375" cy="5923026"/>
          </a:xfrm>
        </p:grpSpPr>
        <p:sp>
          <p:nvSpPr>
            <p:cNvPr id="184" name="Rechteck"/>
            <p:cNvSpPr/>
            <p:nvPr/>
          </p:nvSpPr>
          <p:spPr>
            <a:xfrm>
              <a:off x="0" y="0"/>
              <a:ext cx="19002375" cy="5784246"/>
            </a:xfrm>
            <a:prstGeom prst="rect">
              <a:avLst/>
            </a:prstGeom>
            <a:solidFill>
              <a:srgbClr val="EBEBEB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marL="81280" marR="81280" defTabSz="1821656">
                <a:defRPr sz="4200">
                  <a:uFill>
                    <a:solidFill>
                      <a:srgbClr val="0000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pic>
          <p:nvPicPr>
            <p:cNvPr id="185" name="image.pdf" descr="image.pdf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314" y="152217"/>
              <a:ext cx="18210616" cy="18995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6" name="diffusion"/>
            <p:cNvSpPr txBox="1"/>
            <p:nvPr/>
          </p:nvSpPr>
          <p:spPr>
            <a:xfrm rot="18967928">
              <a:off x="1304613" y="2295734"/>
              <a:ext cx="2250165" cy="8283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marL="81280" marR="81280" defTabSz="1821656">
                <a:defRPr sz="38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+mj-lt"/>
                  <a:ea typeface="+mj-ea"/>
                  <a:cs typeface="+mj-cs"/>
                  <a:sym typeface="Tahoma"/>
                </a:defRPr>
              </a:lvl1pPr>
            </a:lstStyle>
            <a:p>
              <a:r>
                <a:t>diffusion</a:t>
              </a:r>
            </a:p>
          </p:txBody>
        </p:sp>
        <p:sp>
          <p:nvSpPr>
            <p:cNvPr id="187" name="energy losses"/>
            <p:cNvSpPr txBox="1"/>
            <p:nvPr/>
          </p:nvSpPr>
          <p:spPr>
            <a:xfrm rot="18967928">
              <a:off x="3485348" y="2901569"/>
              <a:ext cx="3404408" cy="8283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marL="81280" marR="81280" defTabSz="1821656">
                <a:defRPr sz="3800">
                  <a:solidFill>
                    <a:srgbClr val="7A81FF"/>
                  </a:solidFill>
                  <a:uFill>
                    <a:solidFill>
                      <a:srgbClr val="7A81FF"/>
                    </a:solidFill>
                  </a:uFill>
                  <a:latin typeface="+mj-lt"/>
                  <a:ea typeface="+mj-ea"/>
                  <a:cs typeface="+mj-cs"/>
                  <a:sym typeface="Tahoma"/>
                </a:defRPr>
              </a:lvl1pPr>
            </a:lstStyle>
            <a:p>
              <a:r>
                <a:t>energy losses</a:t>
              </a:r>
            </a:p>
          </p:txBody>
        </p:sp>
        <p:sp>
          <p:nvSpPr>
            <p:cNvPr id="188" name="losses by coll. in ISM"/>
            <p:cNvSpPr txBox="1"/>
            <p:nvPr/>
          </p:nvSpPr>
          <p:spPr>
            <a:xfrm rot="18967928">
              <a:off x="4808191" y="3171343"/>
              <a:ext cx="5073335" cy="8283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marL="81280" marR="81280" defTabSz="1821656">
                <a:defRPr sz="3800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  <a:latin typeface="+mj-lt"/>
                  <a:ea typeface="+mj-ea"/>
                  <a:cs typeface="+mj-cs"/>
                  <a:sym typeface="Tahoma"/>
                </a:defRPr>
              </a:lvl1pPr>
            </a:lstStyle>
            <a:p>
              <a:r>
                <a:t>losses by coll. in ISM</a:t>
              </a:r>
            </a:p>
          </p:txBody>
        </p:sp>
        <p:sp>
          <p:nvSpPr>
            <p:cNvPr id="189" name="losses by radio-…"/>
            <p:cNvSpPr txBox="1"/>
            <p:nvPr/>
          </p:nvSpPr>
          <p:spPr>
            <a:xfrm rot="18967928">
              <a:off x="7496286" y="2810973"/>
              <a:ext cx="4051757" cy="1449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/>
            <a:p>
              <a:pPr marL="81280" marR="81280" defTabSz="1821656">
                <a:defRPr sz="3800">
                  <a:solidFill>
                    <a:srgbClr val="0088FF"/>
                  </a:solidFill>
                  <a:uFill>
                    <a:solidFill>
                      <a:srgbClr val="0088FF"/>
                    </a:solidFill>
                  </a:uFill>
                  <a:latin typeface="+mj-lt"/>
                  <a:ea typeface="+mj-ea"/>
                  <a:cs typeface="+mj-cs"/>
                  <a:sym typeface="Tahoma"/>
                </a:defRPr>
              </a:pPr>
              <a:r>
                <a:t>losses by radio-</a:t>
              </a:r>
            </a:p>
            <a:p>
              <a:pPr marL="81280" marR="81280" defTabSz="1821656">
                <a:defRPr sz="3800">
                  <a:solidFill>
                    <a:srgbClr val="0088FF"/>
                  </a:solidFill>
                  <a:uFill>
                    <a:solidFill>
                      <a:srgbClr val="0088FF"/>
                    </a:solidFill>
                  </a:uFill>
                  <a:latin typeface="+mj-lt"/>
                  <a:ea typeface="+mj-ea"/>
                  <a:cs typeface="+mj-cs"/>
                  <a:sym typeface="Tahoma"/>
                </a:defRPr>
              </a:pPr>
              <a:r>
                <a:t>active decays</a:t>
              </a:r>
            </a:p>
          </p:txBody>
        </p:sp>
        <p:sp>
          <p:nvSpPr>
            <p:cNvPr id="190" name="source term"/>
            <p:cNvSpPr txBox="1"/>
            <p:nvPr/>
          </p:nvSpPr>
          <p:spPr>
            <a:xfrm rot="18967928">
              <a:off x="10021110" y="2903094"/>
              <a:ext cx="3040894" cy="8283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marL="81280" marR="81280" defTabSz="1821656">
                <a:defRPr sz="3800">
                  <a:solidFill>
                    <a:srgbClr val="00F900"/>
                  </a:solidFill>
                  <a:uFill>
                    <a:solidFill>
                      <a:srgbClr val="00F900"/>
                    </a:solidFill>
                  </a:uFill>
                  <a:latin typeface="+mj-lt"/>
                  <a:ea typeface="+mj-ea"/>
                  <a:cs typeface="+mj-cs"/>
                  <a:sym typeface="Tahoma"/>
                </a:defRPr>
              </a:lvl1pPr>
            </a:lstStyle>
            <a:p>
              <a:r>
                <a:t>source term</a:t>
              </a:r>
            </a:p>
          </p:txBody>
        </p:sp>
        <p:sp>
          <p:nvSpPr>
            <p:cNvPr id="191" name="gains by coll. in ISM"/>
            <p:cNvSpPr txBox="1"/>
            <p:nvPr/>
          </p:nvSpPr>
          <p:spPr>
            <a:xfrm rot="18967928">
              <a:off x="10513979" y="3510954"/>
              <a:ext cx="4904217" cy="8283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>
              <a:lvl1pPr marL="81280" marR="81280" defTabSz="1821656">
                <a:defRPr sz="3800">
                  <a:solidFill>
                    <a:srgbClr val="00A300"/>
                  </a:solidFill>
                  <a:uFill>
                    <a:solidFill>
                      <a:srgbClr val="00A300"/>
                    </a:solidFill>
                  </a:uFill>
                  <a:latin typeface="+mj-lt"/>
                  <a:ea typeface="+mj-ea"/>
                  <a:cs typeface="+mj-cs"/>
                  <a:sym typeface="Tahoma"/>
                </a:defRPr>
              </a:lvl1pPr>
            </a:lstStyle>
            <a:p>
              <a:r>
                <a:t>gains by coll. in ISM</a:t>
              </a:r>
            </a:p>
          </p:txBody>
        </p:sp>
        <p:sp>
          <p:nvSpPr>
            <p:cNvPr id="192" name="gains by radio-…"/>
            <p:cNvSpPr txBox="1"/>
            <p:nvPr/>
          </p:nvSpPr>
          <p:spPr>
            <a:xfrm rot="18967928">
              <a:off x="14594259" y="2836640"/>
              <a:ext cx="3882638" cy="14496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t">
              <a:noAutofit/>
            </a:bodyPr>
            <a:lstStyle/>
            <a:p>
              <a:pPr marL="81280" marR="81280" defTabSz="1821656">
                <a:defRPr sz="3800">
                  <a:solidFill>
                    <a:srgbClr val="007F00"/>
                  </a:solidFill>
                  <a:uFill>
                    <a:solidFill>
                      <a:srgbClr val="007F00"/>
                    </a:solidFill>
                  </a:uFill>
                  <a:latin typeface="+mj-lt"/>
                  <a:ea typeface="+mj-ea"/>
                  <a:cs typeface="+mj-cs"/>
                  <a:sym typeface="Tahoma"/>
                </a:defRPr>
              </a:pPr>
              <a:r>
                <a:t>gains by radio-</a:t>
              </a:r>
            </a:p>
            <a:p>
              <a:pPr marL="81280" marR="81280" defTabSz="1821656">
                <a:defRPr sz="3800">
                  <a:solidFill>
                    <a:srgbClr val="007F00"/>
                  </a:solidFill>
                  <a:uFill>
                    <a:solidFill>
                      <a:srgbClr val="007F00"/>
                    </a:solidFill>
                  </a:uFill>
                  <a:latin typeface="+mj-lt"/>
                  <a:ea typeface="+mj-ea"/>
                  <a:cs typeface="+mj-cs"/>
                  <a:sym typeface="Tahoma"/>
                </a:defRPr>
              </a:pPr>
              <a:r>
                <a:t>active decays</a:t>
              </a:r>
            </a:p>
          </p:txBody>
        </p:sp>
      </p:grpSp>
      <p:sp>
        <p:nvSpPr>
          <p:cNvPr id="194" name="Rechteck"/>
          <p:cNvSpPr/>
          <p:nvPr/>
        </p:nvSpPr>
        <p:spPr>
          <a:xfrm>
            <a:off x="2887433" y="2964910"/>
            <a:ext cx="7190588" cy="3294844"/>
          </a:xfrm>
          <a:prstGeom prst="rect">
            <a:avLst/>
          </a:prstGeom>
          <a:solidFill>
            <a:srgbClr val="C6E6E9"/>
          </a:solidFill>
          <a:ln w="127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95" name="Rechteck"/>
          <p:cNvSpPr/>
          <p:nvPr/>
        </p:nvSpPr>
        <p:spPr>
          <a:xfrm>
            <a:off x="2887433" y="3669829"/>
            <a:ext cx="7192607" cy="1885005"/>
          </a:xfrm>
          <a:prstGeom prst="rect">
            <a:avLst/>
          </a:prstGeom>
          <a:gradFill>
            <a:gsLst>
              <a:gs pos="0">
                <a:srgbClr val="C0C0C0"/>
              </a:gs>
              <a:gs pos="23103">
                <a:srgbClr val="E07360"/>
              </a:gs>
              <a:gs pos="53600">
                <a:srgbClr val="FF2600"/>
              </a:gs>
              <a:gs pos="100000">
                <a:srgbClr val="D6D6D6"/>
              </a:gs>
            </a:gsLst>
            <a:path>
              <a:fillToRect l="50455" t="-3997" r="49544" b="103997"/>
            </a:path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solidFill>
                  <a:srgbClr val="C0C0C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96" name="Rechteck"/>
          <p:cNvSpPr/>
          <p:nvPr/>
        </p:nvSpPr>
        <p:spPr>
          <a:xfrm>
            <a:off x="2887433" y="4378789"/>
            <a:ext cx="7180487" cy="468601"/>
          </a:xfrm>
          <a:prstGeom prst="rect">
            <a:avLst/>
          </a:prstGeom>
          <a:solidFill>
            <a:srgbClr val="FF2600"/>
          </a:solidFill>
          <a:ln w="12700">
            <a:solidFill>
              <a:srgbClr val="EEEEEE"/>
            </a:solidFill>
            <a:miter lim="400000"/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97" name="Oval"/>
          <p:cNvSpPr/>
          <p:nvPr/>
        </p:nvSpPr>
        <p:spPr>
          <a:xfrm>
            <a:off x="3273725" y="4536336"/>
            <a:ext cx="204508" cy="153508"/>
          </a:xfrm>
          <a:prstGeom prst="ellipse">
            <a:avLst/>
          </a:prstGeom>
          <a:solidFill>
            <a:srgbClr val="4349A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98" name="Oval"/>
          <p:cNvSpPr/>
          <p:nvPr/>
        </p:nvSpPr>
        <p:spPr>
          <a:xfrm>
            <a:off x="4432601" y="4378789"/>
            <a:ext cx="204509" cy="157547"/>
          </a:xfrm>
          <a:prstGeom prst="ellipse">
            <a:avLst/>
          </a:prstGeom>
          <a:solidFill>
            <a:srgbClr val="4349A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99" name="Oval"/>
          <p:cNvSpPr/>
          <p:nvPr/>
        </p:nvSpPr>
        <p:spPr>
          <a:xfrm>
            <a:off x="5795984" y="4536336"/>
            <a:ext cx="204509" cy="153508"/>
          </a:xfrm>
          <a:prstGeom prst="ellipse">
            <a:avLst/>
          </a:prstGeom>
          <a:solidFill>
            <a:srgbClr val="4349A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200" name="Oval"/>
          <p:cNvSpPr/>
          <p:nvPr/>
        </p:nvSpPr>
        <p:spPr>
          <a:xfrm>
            <a:off x="6773076" y="4536336"/>
            <a:ext cx="204509" cy="153508"/>
          </a:xfrm>
          <a:prstGeom prst="ellipse">
            <a:avLst/>
          </a:prstGeom>
          <a:solidFill>
            <a:srgbClr val="4349A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201" name="Oval"/>
          <p:cNvSpPr/>
          <p:nvPr/>
        </p:nvSpPr>
        <p:spPr>
          <a:xfrm>
            <a:off x="8318244" y="4536336"/>
            <a:ext cx="204508" cy="153508"/>
          </a:xfrm>
          <a:prstGeom prst="ellipse">
            <a:avLst/>
          </a:prstGeom>
          <a:solidFill>
            <a:srgbClr val="4349A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202" name="Oval"/>
          <p:cNvSpPr/>
          <p:nvPr/>
        </p:nvSpPr>
        <p:spPr>
          <a:xfrm>
            <a:off x="9477120" y="4536336"/>
            <a:ext cx="204509" cy="153508"/>
          </a:xfrm>
          <a:prstGeom prst="ellipse">
            <a:avLst/>
          </a:prstGeom>
          <a:solidFill>
            <a:srgbClr val="4349A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203" name="Linien"/>
          <p:cNvSpPr/>
          <p:nvPr/>
        </p:nvSpPr>
        <p:spPr>
          <a:xfrm>
            <a:off x="10067920" y="4847389"/>
            <a:ext cx="1545163" cy="4025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4" name="Linien"/>
          <p:cNvSpPr/>
          <p:nvPr/>
        </p:nvSpPr>
        <p:spPr>
          <a:xfrm>
            <a:off x="10067920" y="4378789"/>
            <a:ext cx="1545163" cy="4025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5" name="2h"/>
          <p:cNvSpPr txBox="1"/>
          <p:nvPr/>
        </p:nvSpPr>
        <p:spPr>
          <a:xfrm>
            <a:off x="10249704" y="4295880"/>
            <a:ext cx="786118" cy="779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3000">
                <a:uFill>
                  <a:solidFill>
                    <a:srgbClr val="FFFFFF"/>
                  </a:solidFill>
                </a:uFill>
              </a:rPr>
              <a:t>2</a:t>
            </a:r>
            <a:r>
              <a:rPr sz="3000" i="1">
                <a:uFill>
                  <a:solidFill>
                    <a:srgbClr val="FFFFFF"/>
                  </a:solidFill>
                </a:uFill>
              </a:rPr>
              <a:t>h</a:t>
            </a:r>
          </a:p>
        </p:txBody>
      </p:sp>
      <p:sp>
        <p:nvSpPr>
          <p:cNvPr id="206" name="Linien"/>
          <p:cNvSpPr/>
          <p:nvPr/>
        </p:nvSpPr>
        <p:spPr>
          <a:xfrm>
            <a:off x="10067920" y="6261268"/>
            <a:ext cx="3319940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7" name="Linien"/>
          <p:cNvSpPr/>
          <p:nvPr/>
        </p:nvSpPr>
        <p:spPr>
          <a:xfrm>
            <a:off x="10067920" y="2964910"/>
            <a:ext cx="3319940" cy="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8" name="Linien"/>
          <p:cNvSpPr/>
          <p:nvPr/>
        </p:nvSpPr>
        <p:spPr>
          <a:xfrm>
            <a:off x="12832453" y="3040906"/>
            <a:ext cx="4041" cy="3142852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9" name="2H"/>
          <p:cNvSpPr txBox="1"/>
          <p:nvPr/>
        </p:nvSpPr>
        <p:spPr>
          <a:xfrm>
            <a:off x="12857107" y="4317019"/>
            <a:ext cx="933313" cy="79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3200">
                <a:uFill>
                  <a:solidFill>
                    <a:srgbClr val="FFFFFF"/>
                  </a:solidFill>
                </a:uFill>
              </a:rPr>
              <a:t>2</a:t>
            </a:r>
            <a:r>
              <a:rPr sz="3200" i="1">
                <a:uFill>
                  <a:solidFill>
                    <a:srgbClr val="FFFFFF"/>
                  </a:solidFill>
                </a:uFill>
              </a:rPr>
              <a:t>H</a:t>
            </a:r>
          </a:p>
        </p:txBody>
      </p:sp>
      <p:sp>
        <p:nvSpPr>
          <p:cNvPr id="210" name="Linien"/>
          <p:cNvSpPr/>
          <p:nvPr/>
        </p:nvSpPr>
        <p:spPr>
          <a:xfrm flipH="1" flipV="1">
            <a:off x="2505165" y="2964910"/>
            <a:ext cx="1" cy="1371274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1" name="z"/>
          <p:cNvSpPr txBox="1"/>
          <p:nvPr/>
        </p:nvSpPr>
        <p:spPr>
          <a:xfrm>
            <a:off x="1796726" y="3195170"/>
            <a:ext cx="502584" cy="795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>
            <a:lvl1pPr marL="81280" marR="81280" defTabSz="1821656">
              <a:defRPr sz="3200" b="1" i="1"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z</a:t>
            </a:r>
          </a:p>
        </p:txBody>
      </p:sp>
      <p:sp>
        <p:nvSpPr>
          <p:cNvPr id="212" name="Linien"/>
          <p:cNvSpPr/>
          <p:nvPr/>
        </p:nvSpPr>
        <p:spPr>
          <a:xfrm>
            <a:off x="3864524" y="3659730"/>
            <a:ext cx="193905" cy="969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213" name="Linien"/>
          <p:cNvSpPr/>
          <p:nvPr/>
        </p:nvSpPr>
        <p:spPr>
          <a:xfrm flipV="1">
            <a:off x="4009952" y="3352717"/>
            <a:ext cx="193904" cy="38780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4" name="Linien"/>
          <p:cNvSpPr/>
          <p:nvPr/>
        </p:nvSpPr>
        <p:spPr>
          <a:xfrm>
            <a:off x="4818893" y="3762237"/>
            <a:ext cx="193904" cy="969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215" name="Linien"/>
          <p:cNvSpPr/>
          <p:nvPr/>
        </p:nvSpPr>
        <p:spPr>
          <a:xfrm flipV="1">
            <a:off x="4964321" y="3455223"/>
            <a:ext cx="193904" cy="38780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6" name="Linien"/>
          <p:cNvSpPr/>
          <p:nvPr/>
        </p:nvSpPr>
        <p:spPr>
          <a:xfrm>
            <a:off x="5409693" y="3762237"/>
            <a:ext cx="193904" cy="969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217" name="Linien"/>
          <p:cNvSpPr/>
          <p:nvPr/>
        </p:nvSpPr>
        <p:spPr>
          <a:xfrm flipV="1">
            <a:off x="5555120" y="3455223"/>
            <a:ext cx="193905" cy="38780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8" name="Linien"/>
          <p:cNvSpPr/>
          <p:nvPr/>
        </p:nvSpPr>
        <p:spPr>
          <a:xfrm>
            <a:off x="6386784" y="3762237"/>
            <a:ext cx="193905" cy="969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219" name="Linien"/>
          <p:cNvSpPr/>
          <p:nvPr/>
        </p:nvSpPr>
        <p:spPr>
          <a:xfrm flipV="1">
            <a:off x="6532212" y="3455223"/>
            <a:ext cx="193904" cy="38780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0" name="Linien"/>
          <p:cNvSpPr/>
          <p:nvPr/>
        </p:nvSpPr>
        <p:spPr>
          <a:xfrm>
            <a:off x="7341152" y="3762237"/>
            <a:ext cx="193905" cy="969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221" name="Linien"/>
          <p:cNvSpPr/>
          <p:nvPr/>
        </p:nvSpPr>
        <p:spPr>
          <a:xfrm flipV="1">
            <a:off x="7486580" y="3455223"/>
            <a:ext cx="193904" cy="38780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2" name="Linien"/>
          <p:cNvSpPr/>
          <p:nvPr/>
        </p:nvSpPr>
        <p:spPr>
          <a:xfrm>
            <a:off x="8909043" y="3762237"/>
            <a:ext cx="193905" cy="969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223" name="Linien"/>
          <p:cNvSpPr/>
          <p:nvPr/>
        </p:nvSpPr>
        <p:spPr>
          <a:xfrm flipV="1">
            <a:off x="9054472" y="3455223"/>
            <a:ext cx="193904" cy="38780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4" name="Linien"/>
          <p:cNvSpPr/>
          <p:nvPr/>
        </p:nvSpPr>
        <p:spPr>
          <a:xfrm rot="10800000" flipH="1">
            <a:off x="3660017" y="4636822"/>
            <a:ext cx="193904" cy="969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225" name="Linien"/>
          <p:cNvSpPr/>
          <p:nvPr/>
        </p:nvSpPr>
        <p:spPr>
          <a:xfrm>
            <a:off x="3805444" y="5525546"/>
            <a:ext cx="193905" cy="38780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6" name="Linien"/>
          <p:cNvSpPr/>
          <p:nvPr/>
        </p:nvSpPr>
        <p:spPr>
          <a:xfrm rot="10800000" flipH="1">
            <a:off x="4432601" y="4636822"/>
            <a:ext cx="193904" cy="969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227" name="Linien"/>
          <p:cNvSpPr/>
          <p:nvPr/>
        </p:nvSpPr>
        <p:spPr>
          <a:xfrm>
            <a:off x="4578029" y="5525546"/>
            <a:ext cx="193904" cy="38780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8" name="Linien"/>
          <p:cNvSpPr/>
          <p:nvPr/>
        </p:nvSpPr>
        <p:spPr>
          <a:xfrm rot="10800000" flipH="1">
            <a:off x="5795984" y="4636822"/>
            <a:ext cx="193905" cy="969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229" name="Linien"/>
          <p:cNvSpPr/>
          <p:nvPr/>
        </p:nvSpPr>
        <p:spPr>
          <a:xfrm>
            <a:off x="5941412" y="5525546"/>
            <a:ext cx="193904" cy="38780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0" name="Linien"/>
          <p:cNvSpPr/>
          <p:nvPr/>
        </p:nvSpPr>
        <p:spPr>
          <a:xfrm rot="10800000" flipH="1">
            <a:off x="6954860" y="4636822"/>
            <a:ext cx="193905" cy="969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231" name="Linien"/>
          <p:cNvSpPr/>
          <p:nvPr/>
        </p:nvSpPr>
        <p:spPr>
          <a:xfrm>
            <a:off x="7100288" y="5525546"/>
            <a:ext cx="193904" cy="38780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2" name="Linien"/>
          <p:cNvSpPr/>
          <p:nvPr/>
        </p:nvSpPr>
        <p:spPr>
          <a:xfrm rot="10800000" flipH="1">
            <a:off x="8113737" y="4636822"/>
            <a:ext cx="193904" cy="969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233" name="Linien"/>
          <p:cNvSpPr/>
          <p:nvPr/>
        </p:nvSpPr>
        <p:spPr>
          <a:xfrm>
            <a:off x="8259164" y="5525546"/>
            <a:ext cx="193905" cy="38780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4" name="Linien"/>
          <p:cNvSpPr/>
          <p:nvPr/>
        </p:nvSpPr>
        <p:spPr>
          <a:xfrm rot="10800000" flipH="1">
            <a:off x="9295336" y="4636822"/>
            <a:ext cx="193904" cy="969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235" name="Linien"/>
          <p:cNvSpPr/>
          <p:nvPr/>
        </p:nvSpPr>
        <p:spPr>
          <a:xfrm>
            <a:off x="9440763" y="5525546"/>
            <a:ext cx="193904" cy="38780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36" name="Oval Oval" descr="Oval Oval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162910" y="7797428"/>
            <a:ext cx="2771890" cy="1371601"/>
          </a:xfrm>
          <a:prstGeom prst="rect">
            <a:avLst/>
          </a:prstGeom>
        </p:spPr>
      </p:pic>
      <p:pic>
        <p:nvPicPr>
          <p:cNvPr id="238" name="Oval Oval" descr="Oval Oval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3119199" y="7797428"/>
            <a:ext cx="3660039" cy="1749677"/>
          </a:xfrm>
          <a:prstGeom prst="rect">
            <a:avLst/>
          </a:prstGeom>
        </p:spPr>
      </p:pic>
      <p:pic>
        <p:nvPicPr>
          <p:cNvPr id="240" name="Diff-Koeff.jpg" descr="Diff-Koeff.jp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7554878" y="2153654"/>
            <a:ext cx="6880122" cy="4976738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241" name="D=D(z, …)"/>
          <p:cNvSpPr txBox="1"/>
          <p:nvPr/>
        </p:nvSpPr>
        <p:spPr>
          <a:xfrm>
            <a:off x="20300644" y="7152620"/>
            <a:ext cx="2389238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i="1"/>
              <a:t>D</a:t>
            </a:r>
            <a:r>
              <a:t>=</a:t>
            </a:r>
            <a:r>
              <a:rPr i="1"/>
              <a:t>D</a:t>
            </a:r>
            <a:r>
              <a:t>(</a:t>
            </a:r>
            <a:r>
              <a:rPr i="1"/>
              <a:t>z</a:t>
            </a:r>
            <a:r>
              <a:t>, …)</a:t>
            </a:r>
          </a:p>
        </p:txBody>
      </p:sp>
      <p:pic>
        <p:nvPicPr>
          <p:cNvPr id="242" name="Oval Oval" descr="Oval Oval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371125" y="7797428"/>
            <a:ext cx="3075251" cy="1371601"/>
          </a:xfrm>
          <a:prstGeom prst="rect">
            <a:avLst/>
          </a:prstGeom>
        </p:spPr>
      </p:pic>
      <p:sp>
        <p:nvSpPr>
          <p:cNvPr id="244" name="Galactic disk"/>
          <p:cNvSpPr txBox="1"/>
          <p:nvPr/>
        </p:nvSpPr>
        <p:spPr>
          <a:xfrm>
            <a:off x="10786513" y="4366089"/>
            <a:ext cx="1913802" cy="536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81280" marR="81280" defTabSz="1821656">
              <a:defRPr sz="2800" i="1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Galactic disk</a:t>
            </a:r>
          </a:p>
        </p:txBody>
      </p:sp>
      <p:sp>
        <p:nvSpPr>
          <p:cNvPr id="245" name="Galactic halo"/>
          <p:cNvSpPr txBox="1"/>
          <p:nvPr/>
        </p:nvSpPr>
        <p:spPr>
          <a:xfrm>
            <a:off x="13546610" y="4404965"/>
            <a:ext cx="1951306" cy="536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81280" marR="81280" defTabSz="1821656">
              <a:defRPr sz="2800" i="1">
                <a:solidFill>
                  <a:schemeClr val="accent6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t>Galactic halo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1" animBg="1" advAuto="0"/>
      <p:bldP spid="236" grpId="6" animBg="1" advAuto="0"/>
      <p:bldP spid="238" grpId="5" animBg="1" advAuto="0"/>
      <p:bldP spid="240" grpId="3" animBg="1" advAuto="0"/>
      <p:bldP spid="241" grpId="4" animBg="1" advAuto="0"/>
      <p:bldP spid="242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HowDoesitWork.pdf" descr="HowDoesitWork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3" y="1470911"/>
            <a:ext cx="18195874" cy="10977378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Rechteck"/>
          <p:cNvSpPr/>
          <p:nvPr/>
        </p:nvSpPr>
        <p:spPr>
          <a:xfrm>
            <a:off x="-18046" y="0"/>
            <a:ext cx="24420092" cy="1428750"/>
          </a:xfrm>
          <a:prstGeom prst="rect">
            <a:avLst/>
          </a:prstGeom>
          <a:gradFill>
            <a:gsLst>
              <a:gs pos="0">
                <a:srgbClr val="0433FF"/>
              </a:gs>
              <a:gs pos="100000">
                <a:srgbClr val="5E5E5E"/>
              </a:gs>
            </a:gsLst>
          </a:gradFill>
          <a:ln w="12700">
            <a:miter lim="400000"/>
          </a:ln>
          <a:effectLst>
            <a:outerShdw blurRad="88900" dist="88900" dir="2700000" rotWithShape="0">
              <a:srgbClr val="929292">
                <a:alpha val="75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600" i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49" name="Monte Carlo Approach"/>
          <p:cNvSpPr txBox="1">
            <a:spLocks noGrp="1"/>
          </p:cNvSpPr>
          <p:nvPr>
            <p:ph type="ctrTitle"/>
          </p:nvPr>
        </p:nvSpPr>
        <p:spPr>
          <a:xfrm>
            <a:off x="-2702436" y="-310357"/>
            <a:ext cx="23979812" cy="1643064"/>
          </a:xfrm>
          <a:prstGeom prst="rect">
            <a:avLst/>
          </a:prstGeom>
        </p:spPr>
        <p:txBody>
          <a:bodyPr/>
          <a:lstStyle/>
          <a:p>
            <a:r>
              <a:t>Monte Carlo Approach</a:t>
            </a:r>
          </a:p>
        </p:txBody>
      </p:sp>
      <p:sp>
        <p:nvSpPr>
          <p:cNvPr id="250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34738" y="13333412"/>
            <a:ext cx="296665" cy="4535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51" name="Karl-Heinz Kampert - University of Wuppertal"/>
          <p:cNvSpPr txBox="1"/>
          <p:nvPr/>
        </p:nvSpPr>
        <p:spPr>
          <a:xfrm>
            <a:off x="-47625" y="13290153"/>
            <a:ext cx="4927955" cy="453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81280" marR="81280" defTabSz="1821656">
              <a:defRPr sz="1800">
                <a:solidFill>
                  <a:srgbClr val="5E5E5E"/>
                </a:solidFill>
                <a:uFill>
                  <a:solidFill>
                    <a:srgbClr val="5E5E5E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Karl-Heinz Kampert - University of Wuppertal</a:t>
            </a:r>
          </a:p>
        </p:txBody>
      </p:sp>
      <p:sp>
        <p:nvSpPr>
          <p:cNvPr id="252" name="EuNPC2025, Caen (France), Sept. 22-26, 2025"/>
          <p:cNvSpPr txBox="1"/>
          <p:nvPr/>
        </p:nvSpPr>
        <p:spPr>
          <a:xfrm>
            <a:off x="17738523" y="13218715"/>
            <a:ext cx="6572251" cy="52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spAutoFit/>
          </a:bodyPr>
          <a:lstStyle>
            <a:lvl1pPr marL="81280" marR="81280" algn="r" defTabSz="1821656">
              <a:defRPr sz="1800">
                <a:solidFill>
                  <a:srgbClr val="53585F"/>
                </a:solidFill>
                <a:uFill>
                  <a:solidFill>
                    <a:srgbClr val="232323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EuNPC2025, Caen (France), Sept. 22-26, 2025</a:t>
            </a:r>
          </a:p>
        </p:txBody>
      </p:sp>
      <p:pic>
        <p:nvPicPr>
          <p:cNvPr id="253" name="crpropa-logo_white.svg" descr="crpropa-logo_white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02136" y="3876120"/>
            <a:ext cx="2549526" cy="676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crpropa-logo_white.svg" descr="crpropa-logo_white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6039" y="185522"/>
            <a:ext cx="3985162" cy="1057706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open source https://crpropa.github.io/"/>
          <p:cNvSpPr txBox="1"/>
          <p:nvPr/>
        </p:nvSpPr>
        <p:spPr>
          <a:xfrm>
            <a:off x="18876391" y="1909762"/>
            <a:ext cx="5222678" cy="1311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solidFill>
                  <a:schemeClr val="accent5">
                    <a:hueOff val="101205"/>
                    <a:satOff val="-13598"/>
                    <a:lumOff val="23877"/>
                  </a:schemeClr>
                </a:solidFill>
              </a:defRPr>
            </a:pPr>
            <a:r>
              <a:t>open source</a:t>
            </a:r>
            <a:br/>
            <a:r>
              <a:t>https://crpropa.github.io/</a:t>
            </a:r>
          </a:p>
        </p:txBody>
      </p:sp>
      <p:sp>
        <p:nvSpPr>
          <p:cNvPr id="256" name="Latest  public release:…"/>
          <p:cNvSpPr txBox="1"/>
          <p:nvPr/>
        </p:nvSpPr>
        <p:spPr>
          <a:xfrm>
            <a:off x="18423878" y="3300334"/>
            <a:ext cx="3933659" cy="1247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indent="139700" defTabSz="457200">
              <a:buClr>
                <a:srgbClr val="000000">
                  <a:alpha val="80000"/>
                </a:srgbClr>
              </a:buClr>
              <a:buFont typeface="Helvetica Neue"/>
              <a:defRPr sz="2500">
                <a:solidFill>
                  <a:srgbClr val="000000">
                    <a:alpha val="80000"/>
                  </a:srgbClr>
                </a:solidFill>
              </a:defRPr>
            </a:pPr>
            <a:r>
              <a:rPr i="1"/>
              <a:t>	Latest  public release:</a:t>
            </a:r>
          </a:p>
          <a:p>
            <a:pPr indent="139700" defTabSz="457200">
              <a:buClr>
                <a:srgbClr val="000000">
                  <a:alpha val="80000"/>
                </a:srgbClr>
              </a:buClr>
              <a:buFont typeface="Helvetica Neue"/>
              <a:defRPr sz="2500">
                <a:solidFill>
                  <a:srgbClr val="000000">
                    <a:alpha val="80000"/>
                  </a:srgbClr>
                </a:solidFill>
              </a:defRPr>
            </a:pPr>
            <a:r>
              <a:rPr i="1"/>
              <a:t>R. Alves Basista, … KHK, …</a:t>
            </a:r>
          </a:p>
          <a:p>
            <a:pPr indent="139700" defTabSz="457200">
              <a:buClr>
                <a:srgbClr val="000000">
                  <a:alpha val="80000"/>
                </a:srgbClr>
              </a:buClr>
              <a:buFont typeface="Helvetica Neue"/>
              <a:defRPr sz="2500">
                <a:solidFill>
                  <a:srgbClr val="000000">
                    <a:alpha val="80000"/>
                  </a:srgbClr>
                </a:solidFill>
              </a:defRPr>
            </a:pPr>
            <a:r>
              <a:rPr i="1"/>
              <a:t>JCAP</a:t>
            </a:r>
            <a:r>
              <a:t> 09 (2022) 035</a:t>
            </a:r>
          </a:p>
        </p:txBody>
      </p:sp>
      <p:sp>
        <p:nvSpPr>
          <p:cNvPr id="257" name="First release with nuclear interactions…"/>
          <p:cNvSpPr txBox="1"/>
          <p:nvPr/>
        </p:nvSpPr>
        <p:spPr>
          <a:xfrm>
            <a:off x="18423878" y="4627640"/>
            <a:ext cx="5457442" cy="124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indent="139700" defTabSz="457200">
              <a:buClr>
                <a:srgbClr val="000000">
                  <a:alpha val="80000"/>
                </a:srgbClr>
              </a:buClr>
              <a:buFont typeface="Helvetica Neue"/>
              <a:defRPr sz="2500">
                <a:solidFill>
                  <a:srgbClr val="000000">
                    <a:alpha val="80000"/>
                  </a:srgbClr>
                </a:solidFill>
              </a:defRPr>
            </a:pPr>
            <a:r>
              <a:t>First release with nuclear interactions</a:t>
            </a:r>
            <a:endParaRPr i="1"/>
          </a:p>
          <a:p>
            <a:pPr indent="139700" defTabSz="457200">
              <a:buClr>
                <a:srgbClr val="000000">
                  <a:alpha val="80000"/>
                </a:srgbClr>
              </a:buClr>
              <a:buFont typeface="Helvetica Neue"/>
              <a:defRPr sz="2500">
                <a:solidFill>
                  <a:srgbClr val="000000">
                    <a:alpha val="80000"/>
                  </a:srgbClr>
                </a:solidFill>
              </a:defRPr>
            </a:pPr>
            <a:r>
              <a:rPr i="1"/>
              <a:t>K.-H. Kampert et al,</a:t>
            </a:r>
          </a:p>
          <a:p>
            <a:pPr indent="139700" defTabSz="457200">
              <a:buClr>
                <a:srgbClr val="000000">
                  <a:alpha val="80000"/>
                </a:srgbClr>
              </a:buClr>
              <a:buFont typeface="Helvetica Neue"/>
              <a:defRPr sz="2500">
                <a:solidFill>
                  <a:srgbClr val="000000">
                    <a:alpha val="80000"/>
                  </a:srgbClr>
                </a:solidFill>
              </a:defRPr>
            </a:pPr>
            <a:r>
              <a:rPr i="1"/>
              <a:t>Astropart. Physics 42 (2013) 41</a:t>
            </a:r>
          </a:p>
        </p:txBody>
      </p:sp>
      <p:sp>
        <p:nvSpPr>
          <p:cNvPr id="258" name="Other codes specific for galactic CR propagation: GALPROP, DRAGON, …."/>
          <p:cNvSpPr txBox="1"/>
          <p:nvPr/>
        </p:nvSpPr>
        <p:spPr>
          <a:xfrm>
            <a:off x="18880266" y="8972549"/>
            <a:ext cx="4544666" cy="159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3300">
                <a:solidFill>
                  <a:srgbClr val="53585F"/>
                </a:solidFill>
              </a:defRPr>
            </a:pPr>
            <a:r>
              <a:t>Other codes specific for</a:t>
            </a:r>
            <a:br/>
            <a:r>
              <a:t>galactic CR propagation:</a:t>
            </a:r>
            <a:br/>
            <a:r>
              <a:t>GALPROP, DRAGON, ….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wipe dir="r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hteck"/>
          <p:cNvSpPr/>
          <p:nvPr/>
        </p:nvSpPr>
        <p:spPr>
          <a:xfrm>
            <a:off x="-18046" y="0"/>
            <a:ext cx="24420092" cy="1428750"/>
          </a:xfrm>
          <a:prstGeom prst="rect">
            <a:avLst/>
          </a:prstGeom>
          <a:gradFill>
            <a:gsLst>
              <a:gs pos="0">
                <a:srgbClr val="0433FF"/>
              </a:gs>
              <a:gs pos="100000">
                <a:srgbClr val="5E5E5E"/>
              </a:gs>
            </a:gsLst>
          </a:gradFill>
          <a:ln w="12700">
            <a:miter lim="400000"/>
          </a:ln>
          <a:effectLst>
            <a:outerShdw blurRad="88900" dist="88900" dir="2700000" rotWithShape="0">
              <a:srgbClr val="929292">
                <a:alpha val="75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600" i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3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34738" y="13333412"/>
            <a:ext cx="296665" cy="4535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274" name="Karl-Heinz Kampert - University of Wuppertal"/>
          <p:cNvSpPr txBox="1"/>
          <p:nvPr/>
        </p:nvSpPr>
        <p:spPr>
          <a:xfrm>
            <a:off x="-47625" y="13290153"/>
            <a:ext cx="4927955" cy="453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81280" marR="81280" defTabSz="1821656">
              <a:defRPr sz="1800">
                <a:solidFill>
                  <a:srgbClr val="5E5E5E"/>
                </a:solidFill>
                <a:uFill>
                  <a:solidFill>
                    <a:srgbClr val="5E5E5E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Karl-Heinz Kampert - University of Wuppertal</a:t>
            </a:r>
          </a:p>
        </p:txBody>
      </p:sp>
      <p:sp>
        <p:nvSpPr>
          <p:cNvPr id="275" name="EuNPC2025, Caen (France), Sept. 22-26, 2025"/>
          <p:cNvSpPr txBox="1"/>
          <p:nvPr/>
        </p:nvSpPr>
        <p:spPr>
          <a:xfrm>
            <a:off x="17738523" y="13218715"/>
            <a:ext cx="6572251" cy="52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spAutoFit/>
          </a:bodyPr>
          <a:lstStyle>
            <a:lvl1pPr marL="81280" marR="81280" algn="r" defTabSz="1821656">
              <a:defRPr sz="1800">
                <a:solidFill>
                  <a:srgbClr val="53585F"/>
                </a:solidFill>
                <a:uFill>
                  <a:solidFill>
                    <a:srgbClr val="232323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EuNPC2025, Caen (France), Sept. 22-26, 2025</a:t>
            </a:r>
          </a:p>
        </p:txBody>
      </p:sp>
      <p:pic>
        <p:nvPicPr>
          <p:cNvPr id="276" name="CrPropa-Processes.pdf" descr="CrPropa-Processe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050" y="1727791"/>
            <a:ext cx="17356111" cy="11306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Bild" descr="Bil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57097">
            <a:off x="8144650" y="3579777"/>
            <a:ext cx="1618074" cy="3295468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Kreis"/>
          <p:cNvSpPr/>
          <p:nvPr/>
        </p:nvSpPr>
        <p:spPr>
          <a:xfrm>
            <a:off x="8628225" y="3785282"/>
            <a:ext cx="1602601" cy="1602602"/>
          </a:xfrm>
          <a:prstGeom prst="ellipse">
            <a:avLst/>
          </a:prstGeom>
          <a:solidFill>
            <a:srgbClr val="FFE9C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9" name="nuclear…"/>
          <p:cNvSpPr txBox="1"/>
          <p:nvPr/>
        </p:nvSpPr>
        <p:spPr>
          <a:xfrm>
            <a:off x="8752264" y="4130152"/>
            <a:ext cx="1385069" cy="77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algn="ctr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nuclear </a:t>
            </a:r>
          </a:p>
          <a:p>
            <a:pPr algn="ctr"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interaction</a:t>
            </a:r>
          </a:p>
        </p:txBody>
      </p:sp>
      <p:sp>
        <p:nvSpPr>
          <p:cNvPr id="280" name="Monte Carlo Approach"/>
          <p:cNvSpPr txBox="1">
            <a:spLocks noGrp="1"/>
          </p:cNvSpPr>
          <p:nvPr>
            <p:ph type="ctrTitle"/>
          </p:nvPr>
        </p:nvSpPr>
        <p:spPr>
          <a:xfrm>
            <a:off x="-2702436" y="-310357"/>
            <a:ext cx="23979812" cy="1643064"/>
          </a:xfrm>
          <a:prstGeom prst="rect">
            <a:avLst/>
          </a:prstGeom>
        </p:spPr>
        <p:txBody>
          <a:bodyPr/>
          <a:lstStyle/>
          <a:p>
            <a:r>
              <a:t>Monte Carlo Approach</a:t>
            </a:r>
          </a:p>
        </p:txBody>
      </p:sp>
      <p:pic>
        <p:nvPicPr>
          <p:cNvPr id="281" name="crpropa-logo_white.svg" descr="crpropa-logo_white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6039" y="185522"/>
            <a:ext cx="3985162" cy="10577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6" name="Gruppieren"/>
          <p:cNvGrpSpPr/>
          <p:nvPr/>
        </p:nvGrpSpPr>
        <p:grpSpPr>
          <a:xfrm>
            <a:off x="108619" y="5154612"/>
            <a:ext cx="4642110" cy="2822576"/>
            <a:chOff x="-50800" y="-50799"/>
            <a:chExt cx="4642108" cy="2822575"/>
          </a:xfrm>
        </p:grpSpPr>
        <p:pic>
          <p:nvPicPr>
            <p:cNvPr id="282" name="Oval Oval" descr="Oval Oval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79650" y="591639"/>
              <a:ext cx="1711659" cy="1770063"/>
            </a:xfrm>
            <a:prstGeom prst="rect">
              <a:avLst/>
            </a:prstGeom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grpSp>
          <p:nvGrpSpPr>
            <p:cNvPr id="285" name="mostly relevant for in-source photon fields and extra- galactic CMB"/>
            <p:cNvGrpSpPr/>
            <p:nvPr/>
          </p:nvGrpSpPr>
          <p:grpSpPr>
            <a:xfrm>
              <a:off x="-50800" y="-50800"/>
              <a:ext cx="3036652" cy="2822576"/>
              <a:chOff x="0" y="0"/>
              <a:chExt cx="3036651" cy="2822575"/>
            </a:xfrm>
          </p:grpSpPr>
          <p:sp>
            <p:nvSpPr>
              <p:cNvPr id="284" name="mostly relevant for in-source photon fields and extra- galactic CMB"/>
              <p:cNvSpPr txBox="1"/>
              <p:nvPr/>
            </p:nvSpPr>
            <p:spPr>
              <a:xfrm>
                <a:off x="50800" y="50800"/>
                <a:ext cx="2935052" cy="27209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/>
              <a:p>
                <a:pPr>
                  <a:defRPr sz="3400">
                    <a:solidFill>
                      <a:srgbClr val="FF2600"/>
                    </a:solidFill>
                  </a:defRPr>
                </a:pPr>
                <a:r>
                  <a:t>mostly relevant</a:t>
                </a:r>
                <a:br/>
                <a:r>
                  <a:t>for in-source</a:t>
                </a:r>
                <a:br/>
                <a:r>
                  <a:t>photon fields</a:t>
                </a:r>
                <a:br/>
                <a:r>
                  <a:t>and extra-</a:t>
                </a:r>
                <a:br/>
                <a:r>
                  <a:t>galactic CMB</a:t>
                </a:r>
              </a:p>
            </p:txBody>
          </p:sp>
          <p:pic>
            <p:nvPicPr>
              <p:cNvPr id="283" name="mostly relevant for in-source photon fields and extra- galactic CMB mostly relevant for in-source photon fields and extra- galactic CMB" descr="mostly relevant for in-source photon fields and extra- galactic CMB mostly relevant for in-source photon fields and extra- galactic CMB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3036652" cy="2822575"/>
              </a:xfrm>
              <a:prstGeom prst="rect">
                <a:avLst/>
              </a:prstGeom>
              <a:effectLst/>
            </p:spPr>
          </p:pic>
        </p:grpSp>
      </p:grpSp>
      <p:grpSp>
        <p:nvGrpSpPr>
          <p:cNvPr id="292" name="Gruppieren"/>
          <p:cNvGrpSpPr/>
          <p:nvPr/>
        </p:nvGrpSpPr>
        <p:grpSpPr>
          <a:xfrm>
            <a:off x="6763419" y="1512644"/>
            <a:ext cx="3537210" cy="3958971"/>
            <a:chOff x="-50800" y="-50799"/>
            <a:chExt cx="3537208" cy="3958969"/>
          </a:xfrm>
        </p:grpSpPr>
        <p:pic>
          <p:nvPicPr>
            <p:cNvPr id="287" name="Oval Oval" descr="Oval Oval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4750" y="2138106"/>
              <a:ext cx="1711659" cy="1770064"/>
            </a:xfrm>
            <a:prstGeom prst="rect">
              <a:avLst/>
            </a:prstGeom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grpSp>
          <p:nvGrpSpPr>
            <p:cNvPr id="290" name="mostly relevant for galactic propagation"/>
            <p:cNvGrpSpPr/>
            <p:nvPr/>
          </p:nvGrpSpPr>
          <p:grpSpPr>
            <a:xfrm>
              <a:off x="-50800" y="-50800"/>
              <a:ext cx="3036652" cy="1831976"/>
              <a:chOff x="0" y="0"/>
              <a:chExt cx="3036651" cy="1831975"/>
            </a:xfrm>
          </p:grpSpPr>
          <p:sp>
            <p:nvSpPr>
              <p:cNvPr id="289" name="mostly relevant for galactic propagation"/>
              <p:cNvSpPr txBox="1"/>
              <p:nvPr/>
            </p:nvSpPr>
            <p:spPr>
              <a:xfrm>
                <a:off x="50800" y="50800"/>
                <a:ext cx="2935052" cy="1730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/>
              <a:p>
                <a:pPr>
                  <a:defRPr sz="3400">
                    <a:solidFill>
                      <a:srgbClr val="FF2600"/>
                    </a:solidFill>
                  </a:defRPr>
                </a:pPr>
                <a:r>
                  <a:t>mostly relevant</a:t>
                </a:r>
                <a:br/>
                <a:r>
                  <a:t>for galactic</a:t>
                </a:r>
                <a:br/>
                <a:r>
                  <a:t>propagation</a:t>
                </a:r>
              </a:p>
            </p:txBody>
          </p:sp>
          <p:pic>
            <p:nvPicPr>
              <p:cNvPr id="288" name="mostly relevant for galactic propagation mostly relevant for galactic propagation" descr="mostly relevant for galactic propagation mostly relevant for galactic propagation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3036652" cy="1831975"/>
              </a:xfrm>
              <a:prstGeom prst="rect">
                <a:avLst/>
              </a:prstGeom>
              <a:effectLst/>
            </p:spPr>
          </p:pic>
        </p:grpSp>
        <p:sp>
          <p:nvSpPr>
            <p:cNvPr id="291" name="Pfeil"/>
            <p:cNvSpPr/>
            <p:nvPr/>
          </p:nvSpPr>
          <p:spPr>
            <a:xfrm rot="3300000">
              <a:off x="1521010" y="1941830"/>
              <a:ext cx="940529" cy="327649"/>
            </a:xfrm>
            <a:prstGeom prst="rightArrow">
              <a:avLst>
                <a:gd name="adj1" fmla="val 25821"/>
                <a:gd name="adj2" fmla="val 140039"/>
              </a:avLst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42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1" animBg="1" advAuto="0"/>
      <p:bldP spid="292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SSvsGCR_abundances_H-Zn.pdf" descr="SSvsGCR_abundances_H-Z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2449" y="1361953"/>
            <a:ext cx="9812488" cy="874976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Rechteck"/>
          <p:cNvSpPr/>
          <p:nvPr/>
        </p:nvSpPr>
        <p:spPr>
          <a:xfrm>
            <a:off x="-18046" y="0"/>
            <a:ext cx="24420092" cy="1428750"/>
          </a:xfrm>
          <a:prstGeom prst="rect">
            <a:avLst/>
          </a:prstGeom>
          <a:gradFill>
            <a:gsLst>
              <a:gs pos="0">
                <a:srgbClr val="0433FF"/>
              </a:gs>
              <a:gs pos="100000">
                <a:srgbClr val="5E5E5E"/>
              </a:gs>
            </a:gsLst>
          </a:gradFill>
          <a:ln w="12700">
            <a:miter lim="400000"/>
          </a:ln>
          <a:effectLst>
            <a:outerShdw blurRad="88900" dist="88900" dir="2700000" rotWithShape="0">
              <a:srgbClr val="929292">
                <a:alpha val="75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600" i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96" name="Propagation of Galactic CR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Propagation of Galactic CRs</a:t>
            </a:r>
          </a:p>
        </p:txBody>
      </p:sp>
      <p:sp>
        <p:nvSpPr>
          <p:cNvPr id="297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34738" y="13333412"/>
            <a:ext cx="296665" cy="4535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298" name="Karl-Heinz Kampert - University of Wuppertal"/>
          <p:cNvSpPr txBox="1"/>
          <p:nvPr/>
        </p:nvSpPr>
        <p:spPr>
          <a:xfrm>
            <a:off x="-47625" y="13290153"/>
            <a:ext cx="4927955" cy="453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81280" marR="81280" defTabSz="1821656">
              <a:defRPr sz="1800">
                <a:solidFill>
                  <a:srgbClr val="5E5E5E"/>
                </a:solidFill>
                <a:uFill>
                  <a:solidFill>
                    <a:srgbClr val="5E5E5E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Karl-Heinz Kampert - University of Wuppertal</a:t>
            </a:r>
          </a:p>
        </p:txBody>
      </p:sp>
      <p:sp>
        <p:nvSpPr>
          <p:cNvPr id="299" name="EuNPC2025, Caen (France), Sept. 22-26, 2025"/>
          <p:cNvSpPr txBox="1"/>
          <p:nvPr/>
        </p:nvSpPr>
        <p:spPr>
          <a:xfrm>
            <a:off x="17738523" y="13218715"/>
            <a:ext cx="6572251" cy="52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spAutoFit/>
          </a:bodyPr>
          <a:lstStyle>
            <a:lvl1pPr marL="81280" marR="81280" algn="r" defTabSz="1821656">
              <a:defRPr sz="1800">
                <a:solidFill>
                  <a:srgbClr val="53585F"/>
                </a:solidFill>
                <a:uFill>
                  <a:solidFill>
                    <a:srgbClr val="232323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EuNPC2025, Caen (France), Sept. 22-26, 2025</a:t>
            </a:r>
          </a:p>
        </p:txBody>
      </p:sp>
      <p:grpSp>
        <p:nvGrpSpPr>
          <p:cNvPr id="319" name="Gruppieren"/>
          <p:cNvGrpSpPr/>
          <p:nvPr/>
        </p:nvGrpSpPr>
        <p:grpSpPr>
          <a:xfrm>
            <a:off x="5508215" y="1728200"/>
            <a:ext cx="9935584" cy="4263899"/>
            <a:chOff x="0" y="0"/>
            <a:chExt cx="9935582" cy="4263897"/>
          </a:xfrm>
        </p:grpSpPr>
        <p:sp>
          <p:nvSpPr>
            <p:cNvPr id="300" name="Rechteck"/>
            <p:cNvSpPr/>
            <p:nvPr/>
          </p:nvSpPr>
          <p:spPr>
            <a:xfrm>
              <a:off x="0" y="0"/>
              <a:ext cx="8188473" cy="4263898"/>
            </a:xfrm>
            <a:prstGeom prst="rect">
              <a:avLst/>
            </a:prstGeom>
            <a:solidFill>
              <a:srgbClr val="C6E6E9"/>
            </a:solidFill>
            <a:ln w="12700" cap="flat">
              <a:solidFill>
                <a:srgbClr val="000000"/>
              </a:solidFill>
              <a:prstDash val="solid"/>
              <a:round/>
            </a:ln>
            <a:effectLst>
              <a:outerShdw blurRad="63500" dist="38100" dir="2700000" rotWithShape="0">
                <a:srgbClr val="929292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3000">
                  <a:uFill>
                    <a:solidFill>
                      <a:srgbClr val="0000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301" name="Oval"/>
            <p:cNvSpPr/>
            <p:nvPr/>
          </p:nvSpPr>
          <p:spPr>
            <a:xfrm>
              <a:off x="388246" y="1228580"/>
              <a:ext cx="1552988" cy="1589930"/>
            </a:xfrm>
            <a:prstGeom prst="ellipse">
              <a:avLst/>
            </a:prstGeom>
            <a:gradFill flip="none" rotWithShape="1">
              <a:gsLst>
                <a:gs pos="0">
                  <a:srgbClr val="D6D6D6"/>
                </a:gs>
                <a:gs pos="100000">
                  <a:srgbClr val="000000"/>
                </a:gs>
              </a:gsLst>
              <a:lin ang="10800000" scaled="0"/>
            </a:gra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3000">
                  <a:uFill>
                    <a:solidFill>
                      <a:srgbClr val="0000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302" name="Linien"/>
            <p:cNvSpPr/>
            <p:nvPr/>
          </p:nvSpPr>
          <p:spPr>
            <a:xfrm>
              <a:off x="1941232" y="1987410"/>
              <a:ext cx="1270626" cy="3013"/>
            </a:xfrm>
            <a:prstGeom prst="line">
              <a:avLst/>
            </a:prstGeom>
            <a:noFill/>
            <a:ln w="38100" cap="flat">
              <a:solidFill>
                <a:srgbClr val="92929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03" name="high-energy…"/>
            <p:cNvSpPr txBox="1"/>
            <p:nvPr/>
          </p:nvSpPr>
          <p:spPr>
            <a:xfrm>
              <a:off x="66967" y="2827542"/>
              <a:ext cx="2934847" cy="13490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57799" marR="57799" defTabSz="1295400">
                <a:defRPr sz="2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Tahoma"/>
                </a:defRPr>
              </a:pPr>
              <a:r>
                <a:t>high-energy</a:t>
              </a:r>
            </a:p>
            <a:p>
              <a:pPr marL="57799" marR="57799" defTabSz="1295400">
                <a:defRPr sz="2800">
                  <a:uFill>
                    <a:solidFill>
                      <a:srgbClr val="000000"/>
                    </a:solidFill>
                  </a:uFill>
                  <a:latin typeface="+mj-lt"/>
                  <a:ea typeface="+mj-ea"/>
                  <a:cs typeface="+mj-cs"/>
                  <a:sym typeface="Tahoma"/>
                </a:defRPr>
              </a:pPr>
              <a:r>
                <a:t>CR nucleus</a:t>
              </a:r>
            </a:p>
          </p:txBody>
        </p:sp>
        <p:sp>
          <p:nvSpPr>
            <p:cNvPr id="304" name="Oval"/>
            <p:cNvSpPr/>
            <p:nvPr/>
          </p:nvSpPr>
          <p:spPr>
            <a:xfrm>
              <a:off x="3247152" y="1770601"/>
              <a:ext cx="423543" cy="433618"/>
            </a:xfrm>
            <a:prstGeom prst="ellipse">
              <a:avLst/>
            </a:prstGeom>
            <a:gradFill flip="none" rotWithShape="1">
              <a:gsLst>
                <a:gs pos="0">
                  <a:srgbClr val="D6D6D6"/>
                </a:gs>
                <a:gs pos="100000">
                  <a:srgbClr val="FF2600"/>
                </a:gs>
              </a:gsLst>
              <a:lin ang="10800000" scaled="0"/>
            </a:gra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3000">
                  <a:uFill>
                    <a:solidFill>
                      <a:srgbClr val="0000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305" name="p of…"/>
            <p:cNvSpPr txBox="1"/>
            <p:nvPr/>
          </p:nvSpPr>
          <p:spPr>
            <a:xfrm>
              <a:off x="3034221" y="2827542"/>
              <a:ext cx="1264302" cy="13490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57799" marR="57799" defTabSz="1295400">
                <a:defRPr sz="28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+mj-lt"/>
                  <a:ea typeface="+mj-ea"/>
                  <a:cs typeface="+mj-cs"/>
                  <a:sym typeface="Tahoma"/>
                </a:defRPr>
              </a:pPr>
              <a:r>
                <a:t>p of</a:t>
              </a:r>
            </a:p>
            <a:p>
              <a:pPr marL="57799" marR="57799" defTabSz="1295400">
                <a:defRPr sz="28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+mj-lt"/>
                  <a:ea typeface="+mj-ea"/>
                  <a:cs typeface="+mj-cs"/>
                  <a:sym typeface="Tahoma"/>
                </a:defRPr>
              </a:pPr>
              <a:r>
                <a:t>ISM</a:t>
              </a:r>
            </a:p>
          </p:txBody>
        </p:sp>
        <p:grpSp>
          <p:nvGrpSpPr>
            <p:cNvPr id="308" name="Gruppieren"/>
            <p:cNvGrpSpPr/>
            <p:nvPr/>
          </p:nvGrpSpPr>
          <p:grpSpPr>
            <a:xfrm>
              <a:off x="5100148" y="1102109"/>
              <a:ext cx="1129445" cy="1156312"/>
              <a:chOff x="0" y="0"/>
              <a:chExt cx="1129444" cy="1156311"/>
            </a:xfrm>
          </p:grpSpPr>
          <p:sp>
            <p:nvSpPr>
              <p:cNvPr id="306" name="Oval"/>
              <p:cNvSpPr/>
              <p:nvPr/>
            </p:nvSpPr>
            <p:spPr>
              <a:xfrm>
                <a:off x="0" y="0"/>
                <a:ext cx="1129445" cy="1156312"/>
              </a:xfrm>
              <a:prstGeom prst="ellipse">
                <a:avLst/>
              </a:prstGeom>
              <a:gradFill flip="none" rotWithShape="1">
                <a:gsLst>
                  <a:gs pos="0">
                    <a:srgbClr val="D6D6D6"/>
                  </a:gs>
                  <a:gs pos="100000">
                    <a:srgbClr val="4349AA"/>
                  </a:gs>
                </a:gsLst>
                <a:lin ang="10800000" scaled="0"/>
              </a:gradFill>
              <a:ln w="127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57799" marR="57799" defTabSz="1295400">
                  <a:defRPr sz="3000">
                    <a:uFill>
                      <a:solidFill>
                        <a:srgbClr val="000000"/>
                      </a:solidFill>
                    </a:uFill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endParaRPr/>
              </a:p>
            </p:txBody>
          </p:sp>
          <p:sp>
            <p:nvSpPr>
              <p:cNvPr id="307" name="Rechteck"/>
              <p:cNvSpPr txBox="1"/>
              <p:nvPr/>
            </p:nvSpPr>
            <p:spPr>
              <a:xfrm>
                <a:off x="165389" y="169324"/>
                <a:ext cx="798665" cy="817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marL="56816" marR="56816" algn="ctr" defTabSz="1295400">
                  <a:defRPr sz="3000">
                    <a:uFill>
                      <a:solidFill>
                        <a:srgbClr val="000000"/>
                      </a:solidFill>
                    </a:uFill>
                    <a:latin typeface="+mj-lt"/>
                    <a:ea typeface="+mj-ea"/>
                    <a:cs typeface="+mj-cs"/>
                    <a:sym typeface="Tahoma"/>
                  </a:defRPr>
                </a:lvl1pPr>
              </a:lstStyle>
              <a:p>
                <a:r>
                  <a:t> </a:t>
                </a:r>
              </a:p>
            </p:txBody>
          </p:sp>
        </p:grpSp>
        <p:sp>
          <p:nvSpPr>
            <p:cNvPr id="309" name="Oval"/>
            <p:cNvSpPr/>
            <p:nvPr/>
          </p:nvSpPr>
          <p:spPr>
            <a:xfrm flipH="1">
              <a:off x="5188386" y="2384892"/>
              <a:ext cx="423543" cy="433617"/>
            </a:xfrm>
            <a:prstGeom prst="ellipse">
              <a:avLst/>
            </a:prstGeom>
            <a:gradFill flip="none" rotWithShape="1">
              <a:gsLst>
                <a:gs pos="0">
                  <a:srgbClr val="FF9300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3000">
                  <a:uFill>
                    <a:solidFill>
                      <a:srgbClr val="0000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310" name="+             spallation prod."/>
            <p:cNvSpPr txBox="1"/>
            <p:nvPr/>
          </p:nvSpPr>
          <p:spPr>
            <a:xfrm>
              <a:off x="2516003" y="3135071"/>
              <a:ext cx="5904188" cy="7949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57799" marR="57799" defTabSz="1295400">
                <a:defRPr sz="3000">
                  <a:uFill>
                    <a:solidFill>
                      <a:srgbClr val="0000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r>
                <a:rPr sz="2800">
                  <a:latin typeface="+mj-lt"/>
                  <a:ea typeface="+mj-ea"/>
                  <a:cs typeface="+mj-cs"/>
                  <a:sym typeface="Tahoma"/>
                </a:rPr>
                <a:t>+</a:t>
              </a:r>
              <a:r>
                <a:rPr sz="2800">
                  <a:solidFill>
                    <a:srgbClr val="FFFC79"/>
                  </a:solidFill>
                  <a:uFill>
                    <a:solidFill>
                      <a:srgbClr val="FFFC79"/>
                    </a:solidFill>
                  </a:uFill>
                  <a:latin typeface="+mj-lt"/>
                  <a:ea typeface="+mj-ea"/>
                  <a:cs typeface="+mj-cs"/>
                  <a:sym typeface="Tahoma"/>
                </a:rPr>
                <a:t>          </a:t>
              </a:r>
              <a:r>
                <a:rPr sz="2800">
                  <a:latin typeface="Wingdings"/>
                  <a:ea typeface="Wingdings"/>
                  <a:cs typeface="Wingdings"/>
                  <a:sym typeface="Wingdings"/>
                </a:rPr>
                <a:t></a:t>
              </a:r>
              <a:r>
                <a:rPr sz="28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Tahoma"/>
                </a:rPr>
                <a:t>   </a:t>
              </a:r>
              <a:r>
                <a:rPr sz="2800">
                  <a:solidFill>
                    <a:srgbClr val="4349AA"/>
                  </a:solidFill>
                  <a:uFill>
                    <a:solidFill>
                      <a:srgbClr val="4349AA"/>
                    </a:solidFill>
                  </a:uFill>
                  <a:latin typeface="+mj-lt"/>
                  <a:ea typeface="+mj-ea"/>
                  <a:cs typeface="+mj-cs"/>
                  <a:sym typeface="Tahoma"/>
                </a:rPr>
                <a:t>spallation prod.</a:t>
              </a:r>
            </a:p>
          </p:txBody>
        </p:sp>
        <p:sp>
          <p:nvSpPr>
            <p:cNvPr id="311" name="Linien"/>
            <p:cNvSpPr/>
            <p:nvPr/>
          </p:nvSpPr>
          <p:spPr>
            <a:xfrm flipV="1">
              <a:off x="3917760" y="1716399"/>
              <a:ext cx="988264" cy="144541"/>
            </a:xfrm>
            <a:prstGeom prst="line">
              <a:avLst/>
            </a:prstGeom>
            <a:noFill/>
            <a:ln w="25400" cap="flat">
              <a:solidFill>
                <a:srgbClr val="92929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2" name="Linien"/>
            <p:cNvSpPr/>
            <p:nvPr/>
          </p:nvSpPr>
          <p:spPr>
            <a:xfrm>
              <a:off x="3917760" y="2186150"/>
              <a:ext cx="988265" cy="144541"/>
            </a:xfrm>
            <a:prstGeom prst="line">
              <a:avLst/>
            </a:prstGeom>
            <a:noFill/>
            <a:ln w="25400" cap="flat">
              <a:solidFill>
                <a:srgbClr val="929292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3" name="Oval"/>
            <p:cNvSpPr/>
            <p:nvPr/>
          </p:nvSpPr>
          <p:spPr>
            <a:xfrm flipH="1">
              <a:off x="5894287" y="2240353"/>
              <a:ext cx="423543" cy="433617"/>
            </a:xfrm>
            <a:prstGeom prst="ellipse">
              <a:avLst/>
            </a:prstGeom>
            <a:gradFill flip="none" rotWithShape="1">
              <a:gsLst>
                <a:gs pos="0">
                  <a:srgbClr val="FF9300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3000">
                  <a:uFill>
                    <a:solidFill>
                      <a:srgbClr val="0000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314" name="Oval"/>
            <p:cNvSpPr/>
            <p:nvPr/>
          </p:nvSpPr>
          <p:spPr>
            <a:xfrm flipH="1">
              <a:off x="5611926" y="2673969"/>
              <a:ext cx="423543" cy="433618"/>
            </a:xfrm>
            <a:prstGeom prst="ellipse">
              <a:avLst/>
            </a:prstGeom>
            <a:gradFill flip="none" rotWithShape="1">
              <a:gsLst>
                <a:gs pos="0">
                  <a:srgbClr val="FF9300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defTabSz="1295400">
                <a:defRPr sz="3000">
                  <a:uFill>
                    <a:solidFill>
                      <a:srgbClr val="000000"/>
                    </a:solidFill>
                  </a:uFill>
                  <a:latin typeface="Times Roman"/>
                  <a:ea typeface="Times Roman"/>
                  <a:cs typeface="Times Roman"/>
                  <a:sym typeface="Times Roman"/>
                </a:defRPr>
              </a:pPr>
              <a:endParaRPr/>
            </a:p>
          </p:txBody>
        </p:sp>
        <p:sp>
          <p:nvSpPr>
            <p:cNvPr id="315" name="Linien"/>
            <p:cNvSpPr/>
            <p:nvPr/>
          </p:nvSpPr>
          <p:spPr>
            <a:xfrm>
              <a:off x="17647" y="867233"/>
              <a:ext cx="8188471" cy="29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16" name="Spallation Reactions"/>
            <p:cNvSpPr txBox="1"/>
            <p:nvPr/>
          </p:nvSpPr>
          <p:spPr>
            <a:xfrm>
              <a:off x="864730" y="4301"/>
              <a:ext cx="9070853" cy="8409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57799" marR="57799" defTabSz="1295400">
                <a:defRPr sz="4500" b="1">
                  <a:solidFill>
                    <a:srgbClr val="4349AA"/>
                  </a:solidFill>
                  <a:uFill>
                    <a:solidFill>
                      <a:srgbClr val="4349AA"/>
                    </a:solidFill>
                  </a:uFill>
                  <a:latin typeface="+mj-lt"/>
                  <a:ea typeface="+mj-ea"/>
                  <a:cs typeface="+mj-cs"/>
                  <a:sym typeface="Tahoma"/>
                </a:defRPr>
              </a:lvl1pPr>
            </a:lstStyle>
            <a:p>
              <a:r>
                <a:t>Spallation Reactions</a:t>
              </a:r>
            </a:p>
          </p:txBody>
        </p:sp>
        <p:sp>
          <p:nvSpPr>
            <p:cNvPr id="317" name="C,O"/>
            <p:cNvSpPr txBox="1"/>
            <p:nvPr/>
          </p:nvSpPr>
          <p:spPr>
            <a:xfrm>
              <a:off x="629459" y="1577935"/>
              <a:ext cx="1474265" cy="12565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57799" marR="57799" defTabSz="1295400">
                <a:defRPr sz="4200" b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Chalkboard"/>
                  <a:ea typeface="Chalkboard"/>
                  <a:cs typeface="Chalkboard"/>
                  <a:sym typeface="Chalkboard"/>
                </a:defRPr>
              </a:lvl1pPr>
            </a:lstStyle>
            <a:p>
              <a:r>
                <a:t>C,O</a:t>
              </a:r>
            </a:p>
          </p:txBody>
        </p:sp>
        <p:sp>
          <p:nvSpPr>
            <p:cNvPr id="318" name="Li,Be,B"/>
            <p:cNvSpPr txBox="1"/>
            <p:nvPr/>
          </p:nvSpPr>
          <p:spPr>
            <a:xfrm>
              <a:off x="6140791" y="858983"/>
              <a:ext cx="2125911" cy="1087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57799" marR="57799" defTabSz="1295400">
                <a:defRPr sz="3000" b="1">
                  <a:solidFill>
                    <a:srgbClr val="4349AA"/>
                  </a:solidFill>
                  <a:uFill>
                    <a:solidFill>
                      <a:srgbClr val="4349AA"/>
                    </a:solidFill>
                  </a:uFill>
                  <a:latin typeface="Chalkboard"/>
                  <a:ea typeface="Chalkboard"/>
                  <a:cs typeface="Chalkboard"/>
                  <a:sym typeface="Chalkboard"/>
                </a:defRPr>
              </a:lvl1pPr>
            </a:lstStyle>
            <a:p>
              <a:r>
                <a:t>Li,Be,B</a:t>
              </a:r>
            </a:p>
          </p:txBody>
        </p:sp>
      </p:grpSp>
      <p:pic>
        <p:nvPicPr>
          <p:cNvPr id="320" name="Linien Form" descr="Linien Form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174815" y="3512809"/>
            <a:ext cx="4927108" cy="2376234"/>
          </a:xfrm>
          <a:prstGeom prst="rect">
            <a:avLst/>
          </a:prstGeom>
        </p:spPr>
      </p:pic>
      <p:sp>
        <p:nvSpPr>
          <p:cNvPr id="322" name="B/C, 10Be/9Be, etc. measure the amount of matter CRs traverse…"/>
          <p:cNvSpPr txBox="1"/>
          <p:nvPr/>
        </p:nvSpPr>
        <p:spPr>
          <a:xfrm>
            <a:off x="1492103" y="11911039"/>
            <a:ext cx="22400193" cy="1333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r>
              <a:t>B/C, </a:t>
            </a:r>
            <a:r>
              <a:rPr baseline="31999"/>
              <a:t>10</a:t>
            </a:r>
            <a:r>
              <a:t>Be/</a:t>
            </a:r>
            <a:r>
              <a:rPr baseline="31999"/>
              <a:t>9</a:t>
            </a:r>
            <a:r>
              <a:t>Be, etc. measure the amount of matter CRs traverse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t>Cross section uncertainties larger than CR uncertainties from AMS → physics reach limited by that !</a:t>
            </a:r>
          </a:p>
        </p:txBody>
      </p:sp>
      <p:pic>
        <p:nvPicPr>
          <p:cNvPr id="323" name="B-C-Ratio-combined2-1.pdf" descr="B-C-Ratio-combined2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59" y="6692393"/>
            <a:ext cx="13540801" cy="5155968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econdary/Primary ⇒ traversed matter"/>
          <p:cNvSpPr txBox="1"/>
          <p:nvPr/>
        </p:nvSpPr>
        <p:spPr>
          <a:xfrm>
            <a:off x="1073720" y="6334535"/>
            <a:ext cx="6240036" cy="58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/>
            </a:lvl1pPr>
          </a:lstStyle>
          <a:p>
            <a:r>
              <a:t>Secondary/Primary ⇒ traversed matter</a:t>
            </a:r>
          </a:p>
        </p:txBody>
      </p:sp>
      <p:sp>
        <p:nvSpPr>
          <p:cNvPr id="325" name="Unstable/stable ⇒ age of CRs"/>
          <p:cNvSpPr txBox="1"/>
          <p:nvPr/>
        </p:nvSpPr>
        <p:spPr>
          <a:xfrm>
            <a:off x="8599385" y="6334535"/>
            <a:ext cx="4740034" cy="58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/>
            </a:lvl1pPr>
          </a:lstStyle>
          <a:p>
            <a:r>
              <a:t>Unstable/stable ⇒ age of CRs</a:t>
            </a:r>
          </a:p>
        </p:txBody>
      </p:sp>
      <p:sp>
        <p:nvSpPr>
          <p:cNvPr id="326" name="Rechteck"/>
          <p:cNvSpPr/>
          <p:nvPr/>
        </p:nvSpPr>
        <p:spPr>
          <a:xfrm>
            <a:off x="22498050" y="8496300"/>
            <a:ext cx="1270000" cy="3612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27" name="https://lpsc.in2p3.fr/crdb/"/>
          <p:cNvSpPr txBox="1"/>
          <p:nvPr/>
        </p:nvSpPr>
        <p:spPr>
          <a:xfrm>
            <a:off x="20340662" y="8421327"/>
            <a:ext cx="3358326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500"/>
            </a:lvl1pPr>
          </a:lstStyle>
          <a:p>
            <a:r>
              <a:t>https://lpsc.in2p3.fr/crdb/</a:t>
            </a:r>
          </a:p>
        </p:txBody>
      </p:sp>
      <p:pic>
        <p:nvPicPr>
          <p:cNvPr id="328" name="Bildschirmfoto 2025-09-20 um 18.03.08.png" descr="Bildschirmfoto 2025-09-20 um 18.03.0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1903" y="8460068"/>
            <a:ext cx="1071479" cy="433694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Rechteck"/>
          <p:cNvSpPr/>
          <p:nvPr/>
        </p:nvSpPr>
        <p:spPr>
          <a:xfrm>
            <a:off x="16675100" y="8632842"/>
            <a:ext cx="528390" cy="2913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30" name="Rechteck"/>
          <p:cNvSpPr/>
          <p:nvPr/>
        </p:nvSpPr>
        <p:spPr>
          <a:xfrm>
            <a:off x="16294100" y="7544230"/>
            <a:ext cx="358875" cy="4052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31" name="Rechteck"/>
          <p:cNvSpPr/>
          <p:nvPr/>
        </p:nvSpPr>
        <p:spPr>
          <a:xfrm>
            <a:off x="17253619" y="3657537"/>
            <a:ext cx="358875" cy="4052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32" name="Rechteck"/>
          <p:cNvSpPr/>
          <p:nvPr/>
        </p:nvSpPr>
        <p:spPr>
          <a:xfrm>
            <a:off x="17764191" y="3555937"/>
            <a:ext cx="358875" cy="4052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33" name="O"/>
          <p:cNvSpPr txBox="1"/>
          <p:nvPr/>
        </p:nvSpPr>
        <p:spPr>
          <a:xfrm>
            <a:off x="17755782" y="3615897"/>
            <a:ext cx="392660" cy="488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just">
              <a:defRPr sz="24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</a:t>
            </a:r>
          </a:p>
        </p:txBody>
      </p:sp>
      <p:sp>
        <p:nvSpPr>
          <p:cNvPr id="334" name="Kreis"/>
          <p:cNvSpPr/>
          <p:nvPr/>
        </p:nvSpPr>
        <p:spPr>
          <a:xfrm>
            <a:off x="17749499" y="3657538"/>
            <a:ext cx="405224" cy="405224"/>
          </a:xfrm>
          <a:prstGeom prst="ellipse">
            <a:avLst/>
          </a:prstGeom>
          <a:gradFill>
            <a:gsLst>
              <a:gs pos="0">
                <a:srgbClr val="A6AAA8"/>
              </a:gs>
              <a:gs pos="100000">
                <a:srgbClr val="000000"/>
              </a:gs>
            </a:gsLst>
            <a:lin ang="11199609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35" name="O"/>
          <p:cNvSpPr txBox="1"/>
          <p:nvPr/>
        </p:nvSpPr>
        <p:spPr>
          <a:xfrm>
            <a:off x="17764191" y="3615897"/>
            <a:ext cx="392659" cy="488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just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</a:t>
            </a:r>
          </a:p>
        </p:txBody>
      </p:sp>
      <p:sp>
        <p:nvSpPr>
          <p:cNvPr id="336" name="Kreis"/>
          <p:cNvSpPr/>
          <p:nvPr/>
        </p:nvSpPr>
        <p:spPr>
          <a:xfrm>
            <a:off x="17253619" y="3657538"/>
            <a:ext cx="405224" cy="405224"/>
          </a:xfrm>
          <a:prstGeom prst="ellipse">
            <a:avLst/>
          </a:prstGeom>
          <a:gradFill>
            <a:gsLst>
              <a:gs pos="0">
                <a:srgbClr val="A6AAA8"/>
              </a:gs>
              <a:gs pos="100000">
                <a:srgbClr val="000000"/>
              </a:gs>
            </a:gsLst>
            <a:lin ang="11199609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37" name="C"/>
          <p:cNvSpPr txBox="1"/>
          <p:nvPr/>
        </p:nvSpPr>
        <p:spPr>
          <a:xfrm>
            <a:off x="17266406" y="3615897"/>
            <a:ext cx="375693" cy="488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just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</a:t>
            </a:r>
          </a:p>
        </p:txBody>
      </p:sp>
      <p:sp>
        <p:nvSpPr>
          <p:cNvPr id="338" name="Rechteck"/>
          <p:cNvSpPr/>
          <p:nvPr/>
        </p:nvSpPr>
        <p:spPr>
          <a:xfrm>
            <a:off x="17221200" y="7827105"/>
            <a:ext cx="375692" cy="3612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39" name="Kreis"/>
          <p:cNvSpPr/>
          <p:nvPr/>
        </p:nvSpPr>
        <p:spPr>
          <a:xfrm>
            <a:off x="17253619" y="7544230"/>
            <a:ext cx="405224" cy="405224"/>
          </a:xfrm>
          <a:prstGeom prst="ellipse">
            <a:avLst/>
          </a:prstGeom>
          <a:gradFill>
            <a:gsLst>
              <a:gs pos="0">
                <a:schemeClr val="accent1">
                  <a:hueOff val="-136794"/>
                  <a:satOff val="-2150"/>
                  <a:lumOff val="15693"/>
                </a:schemeClr>
              </a:gs>
              <a:gs pos="100000">
                <a:schemeClr val="accent1">
                  <a:hueOff val="203473"/>
                  <a:lumOff val="-13814"/>
                </a:schemeClr>
              </a:gs>
            </a:gsLst>
            <a:lin ang="11199609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0" name="B"/>
          <p:cNvSpPr txBox="1"/>
          <p:nvPr/>
        </p:nvSpPr>
        <p:spPr>
          <a:xfrm>
            <a:off x="17276793" y="7502590"/>
            <a:ext cx="358875" cy="488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just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</a:t>
            </a:r>
          </a:p>
        </p:txBody>
      </p:sp>
      <p:sp>
        <p:nvSpPr>
          <p:cNvPr id="341" name="Kreis"/>
          <p:cNvSpPr/>
          <p:nvPr/>
        </p:nvSpPr>
        <p:spPr>
          <a:xfrm>
            <a:off x="16736683" y="8575903"/>
            <a:ext cx="405224" cy="405224"/>
          </a:xfrm>
          <a:prstGeom prst="ellipse">
            <a:avLst/>
          </a:prstGeom>
          <a:gradFill>
            <a:gsLst>
              <a:gs pos="0">
                <a:schemeClr val="accent1">
                  <a:hueOff val="-136794"/>
                  <a:satOff val="-2150"/>
                  <a:lumOff val="15693"/>
                </a:schemeClr>
              </a:gs>
              <a:gs pos="100000">
                <a:schemeClr val="accent1">
                  <a:hueOff val="203473"/>
                  <a:lumOff val="-13814"/>
                </a:schemeClr>
              </a:gs>
            </a:gsLst>
            <a:lin ang="11199609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2" name="Kreis"/>
          <p:cNvSpPr/>
          <p:nvPr/>
        </p:nvSpPr>
        <p:spPr>
          <a:xfrm>
            <a:off x="16174119" y="7260821"/>
            <a:ext cx="405224" cy="405224"/>
          </a:xfrm>
          <a:prstGeom prst="ellipse">
            <a:avLst/>
          </a:prstGeom>
          <a:gradFill>
            <a:gsLst>
              <a:gs pos="0">
                <a:schemeClr val="accent1">
                  <a:hueOff val="-136794"/>
                  <a:satOff val="-2150"/>
                  <a:lumOff val="15693"/>
                </a:schemeClr>
              </a:gs>
              <a:gs pos="100000">
                <a:schemeClr val="accent1">
                  <a:hueOff val="203473"/>
                  <a:lumOff val="-13814"/>
                </a:schemeClr>
              </a:gs>
            </a:gsLst>
            <a:lin ang="11199609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3" name="Li"/>
          <p:cNvSpPr txBox="1"/>
          <p:nvPr/>
        </p:nvSpPr>
        <p:spPr>
          <a:xfrm>
            <a:off x="16171893" y="7219181"/>
            <a:ext cx="392808" cy="488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just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Li</a:t>
            </a:r>
          </a:p>
        </p:txBody>
      </p:sp>
      <p:sp>
        <p:nvSpPr>
          <p:cNvPr id="344" name="Be"/>
          <p:cNvSpPr txBox="1"/>
          <p:nvPr/>
        </p:nvSpPr>
        <p:spPr>
          <a:xfrm>
            <a:off x="16709082" y="8534263"/>
            <a:ext cx="528390" cy="488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just">
              <a:def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Be</a:t>
            </a:r>
          </a:p>
        </p:txBody>
      </p:sp>
      <p:sp>
        <p:nvSpPr>
          <p:cNvPr id="345" name="Most of the models reply on simple scalings due to lack of data !"/>
          <p:cNvSpPr txBox="1"/>
          <p:nvPr/>
        </p:nvSpPr>
        <p:spPr>
          <a:xfrm>
            <a:off x="13877245" y="9848363"/>
            <a:ext cx="7157972" cy="1108076"/>
          </a:xfrm>
          <a:prstGeom prst="rect">
            <a:avLst/>
          </a:prstGeom>
          <a:blipFill>
            <a:blip r:embed="rId6"/>
          </a:blip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33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Most of the models reply on simple scalings due to lack of data 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chteck"/>
          <p:cNvSpPr/>
          <p:nvPr/>
        </p:nvSpPr>
        <p:spPr>
          <a:xfrm>
            <a:off x="3446401" y="10412863"/>
            <a:ext cx="13148580" cy="643257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79" name="Rechteck"/>
          <p:cNvSpPr/>
          <p:nvPr/>
        </p:nvSpPr>
        <p:spPr>
          <a:xfrm>
            <a:off x="-18046" y="0"/>
            <a:ext cx="24420092" cy="1428750"/>
          </a:xfrm>
          <a:prstGeom prst="rect">
            <a:avLst/>
          </a:prstGeom>
          <a:gradFill>
            <a:gsLst>
              <a:gs pos="0">
                <a:srgbClr val="0433FF"/>
              </a:gs>
              <a:gs pos="100000">
                <a:srgbClr val="5E5E5E"/>
              </a:gs>
            </a:gsLst>
          </a:gradFill>
          <a:ln w="12700">
            <a:miter lim="400000"/>
          </a:ln>
          <a:effectLst>
            <a:outerShdw blurRad="88900" dist="88900" dir="2700000" rotWithShape="0">
              <a:srgbClr val="929292">
                <a:alpha val="75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600" i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80" name="Leaky Box (LBM) and Diffusion Halo Model (DHM)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Leaky Box (LBM) and Diffusion Halo Model (DHM)</a:t>
            </a:r>
          </a:p>
        </p:txBody>
      </p:sp>
      <p:sp>
        <p:nvSpPr>
          <p:cNvPr id="38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34738" y="13333412"/>
            <a:ext cx="296665" cy="4535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382" name="Karl-Heinz Kampert - University of Wuppertal"/>
          <p:cNvSpPr txBox="1"/>
          <p:nvPr/>
        </p:nvSpPr>
        <p:spPr>
          <a:xfrm>
            <a:off x="-47625" y="13290153"/>
            <a:ext cx="4927955" cy="453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81280" marR="81280" defTabSz="1821656">
              <a:defRPr sz="1800">
                <a:solidFill>
                  <a:srgbClr val="5E5E5E"/>
                </a:solidFill>
                <a:uFill>
                  <a:solidFill>
                    <a:srgbClr val="5E5E5E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Karl-Heinz Kampert - University of Wuppertal</a:t>
            </a:r>
          </a:p>
        </p:txBody>
      </p:sp>
      <p:sp>
        <p:nvSpPr>
          <p:cNvPr id="383" name="EuNPC2025, Caen (France), Sept. 22-26, 2025"/>
          <p:cNvSpPr txBox="1"/>
          <p:nvPr/>
        </p:nvSpPr>
        <p:spPr>
          <a:xfrm>
            <a:off x="17738523" y="13218715"/>
            <a:ext cx="6572251" cy="52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spAutoFit/>
          </a:bodyPr>
          <a:lstStyle>
            <a:lvl1pPr marL="81280" marR="81280" algn="r" defTabSz="1821656">
              <a:defRPr sz="1800">
                <a:solidFill>
                  <a:srgbClr val="53585F"/>
                </a:solidFill>
                <a:uFill>
                  <a:solidFill>
                    <a:srgbClr val="232323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EuNPC2025, Caen (France), Sept. 22-26, 2025</a:t>
            </a:r>
          </a:p>
        </p:txBody>
      </p:sp>
      <p:pic>
        <p:nvPicPr>
          <p:cNvPr id="384" name="diffusion-table-1.pdf" descr="diffusion-tabl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66" y="7551257"/>
            <a:ext cx="13278249" cy="3974713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Rechteck"/>
          <p:cNvSpPr/>
          <p:nvPr/>
        </p:nvSpPr>
        <p:spPr>
          <a:xfrm>
            <a:off x="3425911" y="2605713"/>
            <a:ext cx="9576262" cy="4387999"/>
          </a:xfrm>
          <a:prstGeom prst="rect">
            <a:avLst/>
          </a:prstGeom>
          <a:solidFill>
            <a:srgbClr val="C6E6E9"/>
          </a:solidFill>
          <a:ln w="127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86" name="Rechteck"/>
          <p:cNvSpPr/>
          <p:nvPr/>
        </p:nvSpPr>
        <p:spPr>
          <a:xfrm>
            <a:off x="3425911" y="3544509"/>
            <a:ext cx="9562811" cy="2510407"/>
          </a:xfrm>
          <a:prstGeom prst="rect">
            <a:avLst/>
          </a:prstGeom>
          <a:gradFill>
            <a:gsLst>
              <a:gs pos="872">
                <a:srgbClr val="D6D6D6"/>
              </a:gs>
              <a:gs pos="18469">
                <a:srgbClr val="EA7E6B"/>
              </a:gs>
              <a:gs pos="51297">
                <a:srgbClr val="FF2600"/>
              </a:gs>
              <a:gs pos="100000">
                <a:srgbClr val="D6D6D6"/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solidFill>
                  <a:srgbClr val="FF2600"/>
                </a:solidFill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87" name="Rechteck"/>
          <p:cNvSpPr/>
          <p:nvPr/>
        </p:nvSpPr>
        <p:spPr>
          <a:xfrm>
            <a:off x="3425911" y="4488685"/>
            <a:ext cx="9562811" cy="624072"/>
          </a:xfrm>
          <a:prstGeom prst="rect">
            <a:avLst/>
          </a:prstGeom>
          <a:solidFill>
            <a:srgbClr val="FF2600"/>
          </a:solidFill>
          <a:ln w="12700">
            <a:solidFill>
              <a:srgbClr val="EEEEEE"/>
            </a:solidFill>
            <a:miter lim="400000"/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88" name="Oval"/>
          <p:cNvSpPr/>
          <p:nvPr/>
        </p:nvSpPr>
        <p:spPr>
          <a:xfrm>
            <a:off x="3940366" y="4698503"/>
            <a:ext cx="272359" cy="204438"/>
          </a:xfrm>
          <a:prstGeom prst="ellipse">
            <a:avLst/>
          </a:prstGeom>
          <a:solidFill>
            <a:srgbClr val="4349A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89" name="Oval"/>
          <p:cNvSpPr/>
          <p:nvPr/>
        </p:nvSpPr>
        <p:spPr>
          <a:xfrm>
            <a:off x="5483731" y="4488685"/>
            <a:ext cx="272359" cy="209818"/>
          </a:xfrm>
          <a:prstGeom prst="ellipse">
            <a:avLst/>
          </a:prstGeom>
          <a:solidFill>
            <a:srgbClr val="4349A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90" name="Oval"/>
          <p:cNvSpPr/>
          <p:nvPr/>
        </p:nvSpPr>
        <p:spPr>
          <a:xfrm>
            <a:off x="7299454" y="4698503"/>
            <a:ext cx="272359" cy="204438"/>
          </a:xfrm>
          <a:prstGeom prst="ellipse">
            <a:avLst/>
          </a:prstGeom>
          <a:solidFill>
            <a:srgbClr val="4349A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91" name="Oval"/>
          <p:cNvSpPr/>
          <p:nvPr/>
        </p:nvSpPr>
        <p:spPr>
          <a:xfrm>
            <a:off x="8600723" y="4698503"/>
            <a:ext cx="272359" cy="204438"/>
          </a:xfrm>
          <a:prstGeom prst="ellipse">
            <a:avLst/>
          </a:prstGeom>
          <a:solidFill>
            <a:srgbClr val="4349A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92" name="Oval"/>
          <p:cNvSpPr/>
          <p:nvPr/>
        </p:nvSpPr>
        <p:spPr>
          <a:xfrm>
            <a:off x="10658543" y="4698503"/>
            <a:ext cx="272359" cy="204438"/>
          </a:xfrm>
          <a:prstGeom prst="ellipse">
            <a:avLst/>
          </a:prstGeom>
          <a:solidFill>
            <a:srgbClr val="4349A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93" name="Oval"/>
          <p:cNvSpPr/>
          <p:nvPr/>
        </p:nvSpPr>
        <p:spPr>
          <a:xfrm>
            <a:off x="12201907" y="4698503"/>
            <a:ext cx="272360" cy="204438"/>
          </a:xfrm>
          <a:prstGeom prst="ellipse">
            <a:avLst/>
          </a:prstGeom>
          <a:solidFill>
            <a:srgbClr val="4349AA"/>
          </a:solidFill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94" name="Linien"/>
          <p:cNvSpPr/>
          <p:nvPr/>
        </p:nvSpPr>
        <p:spPr>
          <a:xfrm>
            <a:off x="12988721" y="5112756"/>
            <a:ext cx="2057814" cy="536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5" name="Linien"/>
          <p:cNvSpPr/>
          <p:nvPr/>
        </p:nvSpPr>
        <p:spPr>
          <a:xfrm>
            <a:off x="12988721" y="4488685"/>
            <a:ext cx="2057814" cy="5360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6" name="2h"/>
          <p:cNvSpPr txBox="1"/>
          <p:nvPr/>
        </p:nvSpPr>
        <p:spPr>
          <a:xfrm>
            <a:off x="13230818" y="4378269"/>
            <a:ext cx="1046934" cy="1038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3000">
                <a:uFill>
                  <a:solidFill>
                    <a:srgbClr val="FFFFFF"/>
                  </a:solidFill>
                </a:uFill>
              </a:rPr>
              <a:t>2</a:t>
            </a:r>
            <a:r>
              <a:rPr sz="3000" i="1">
                <a:uFill>
                  <a:solidFill>
                    <a:srgbClr val="FFFFFF"/>
                  </a:solidFill>
                </a:uFill>
              </a:rPr>
              <a:t>h</a:t>
            </a:r>
          </a:p>
        </p:txBody>
      </p:sp>
      <p:sp>
        <p:nvSpPr>
          <p:cNvPr id="397" name="Linien"/>
          <p:cNvSpPr/>
          <p:nvPr/>
        </p:nvSpPr>
        <p:spPr>
          <a:xfrm>
            <a:off x="12988721" y="6995728"/>
            <a:ext cx="3601183" cy="536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8" name="Linien"/>
          <p:cNvSpPr/>
          <p:nvPr/>
        </p:nvSpPr>
        <p:spPr>
          <a:xfrm>
            <a:off x="12988721" y="2605713"/>
            <a:ext cx="3601183" cy="5360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9" name="Linien"/>
          <p:cNvSpPr/>
          <p:nvPr/>
        </p:nvSpPr>
        <p:spPr>
          <a:xfrm>
            <a:off x="16347809" y="2707931"/>
            <a:ext cx="5382" cy="4185580"/>
          </a:xfrm>
          <a:prstGeom prst="line">
            <a:avLst/>
          </a:prstGeom>
          <a:ln w="25400">
            <a:solidFill>
              <a:srgbClr val="000000"/>
            </a:solidFill>
            <a:headEnd type="triangle"/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0" name="2H"/>
          <p:cNvSpPr txBox="1"/>
          <p:nvPr/>
        </p:nvSpPr>
        <p:spPr>
          <a:xfrm>
            <a:off x="16213473" y="4269790"/>
            <a:ext cx="1242965" cy="1059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sz="3200">
                <a:uFill>
                  <a:solidFill>
                    <a:srgbClr val="FFFFFF"/>
                  </a:solidFill>
                </a:uFill>
              </a:rPr>
              <a:t>2</a:t>
            </a:r>
            <a:r>
              <a:rPr sz="3200" i="1">
                <a:uFill>
                  <a:solidFill>
                    <a:srgbClr val="FFFFFF"/>
                  </a:solidFill>
                </a:uFill>
              </a:rPr>
              <a:t>H</a:t>
            </a:r>
          </a:p>
        </p:txBody>
      </p:sp>
      <p:sp>
        <p:nvSpPr>
          <p:cNvPr id="401" name="Linien"/>
          <p:cNvSpPr/>
          <p:nvPr/>
        </p:nvSpPr>
        <p:spPr>
          <a:xfrm flipV="1">
            <a:off x="2916814" y="2605713"/>
            <a:ext cx="1" cy="182623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2" name="z"/>
          <p:cNvSpPr txBox="1"/>
          <p:nvPr/>
        </p:nvSpPr>
        <p:spPr>
          <a:xfrm>
            <a:off x="1973331" y="2912368"/>
            <a:ext cx="669331" cy="1059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>
            <a:lvl1pPr marL="81280" marR="81280" defTabSz="1821656">
              <a:defRPr sz="3200" b="1" i="1"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z</a:t>
            </a:r>
          </a:p>
        </p:txBody>
      </p:sp>
      <p:sp>
        <p:nvSpPr>
          <p:cNvPr id="403" name="Linien"/>
          <p:cNvSpPr/>
          <p:nvPr/>
        </p:nvSpPr>
        <p:spPr>
          <a:xfrm>
            <a:off x="4727179" y="3531060"/>
            <a:ext cx="258237" cy="1291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04" name="Linien"/>
          <p:cNvSpPr/>
          <p:nvPr/>
        </p:nvSpPr>
        <p:spPr>
          <a:xfrm flipV="1">
            <a:off x="4920857" y="3122185"/>
            <a:ext cx="258237" cy="516474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5" name="Linien"/>
          <p:cNvSpPr/>
          <p:nvPr/>
        </p:nvSpPr>
        <p:spPr>
          <a:xfrm>
            <a:off x="5998185" y="3667575"/>
            <a:ext cx="258238" cy="1291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06" name="Linien"/>
          <p:cNvSpPr/>
          <p:nvPr/>
        </p:nvSpPr>
        <p:spPr>
          <a:xfrm flipV="1">
            <a:off x="6191863" y="3258701"/>
            <a:ext cx="258237" cy="51647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7" name="Linien"/>
          <p:cNvSpPr/>
          <p:nvPr/>
        </p:nvSpPr>
        <p:spPr>
          <a:xfrm>
            <a:off x="6784999" y="3667575"/>
            <a:ext cx="258238" cy="1291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08" name="Linien"/>
          <p:cNvSpPr/>
          <p:nvPr/>
        </p:nvSpPr>
        <p:spPr>
          <a:xfrm flipV="1">
            <a:off x="6978677" y="3258701"/>
            <a:ext cx="258237" cy="51647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9" name="Linien"/>
          <p:cNvSpPr/>
          <p:nvPr/>
        </p:nvSpPr>
        <p:spPr>
          <a:xfrm>
            <a:off x="8086268" y="3667575"/>
            <a:ext cx="258237" cy="1291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10" name="Linien"/>
          <p:cNvSpPr/>
          <p:nvPr/>
        </p:nvSpPr>
        <p:spPr>
          <a:xfrm flipV="1">
            <a:off x="8279944" y="3258701"/>
            <a:ext cx="258238" cy="51647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1" name="Linien"/>
          <p:cNvSpPr/>
          <p:nvPr/>
        </p:nvSpPr>
        <p:spPr>
          <a:xfrm>
            <a:off x="9357274" y="3667575"/>
            <a:ext cx="258237" cy="1291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12" name="Linien"/>
          <p:cNvSpPr/>
          <p:nvPr/>
        </p:nvSpPr>
        <p:spPr>
          <a:xfrm flipV="1">
            <a:off x="9550951" y="3258701"/>
            <a:ext cx="258237" cy="51647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3" name="Linien"/>
          <p:cNvSpPr/>
          <p:nvPr/>
        </p:nvSpPr>
        <p:spPr>
          <a:xfrm>
            <a:off x="11445355" y="3667575"/>
            <a:ext cx="258237" cy="1291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14" name="Linien"/>
          <p:cNvSpPr/>
          <p:nvPr/>
        </p:nvSpPr>
        <p:spPr>
          <a:xfrm flipV="1">
            <a:off x="11639035" y="3258701"/>
            <a:ext cx="258237" cy="51647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5" name="Linien"/>
          <p:cNvSpPr/>
          <p:nvPr/>
        </p:nvSpPr>
        <p:spPr>
          <a:xfrm rot="10800000" flipH="1">
            <a:off x="4454820" y="4832328"/>
            <a:ext cx="258237" cy="1291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16" name="Linien"/>
          <p:cNvSpPr/>
          <p:nvPr/>
        </p:nvSpPr>
        <p:spPr>
          <a:xfrm>
            <a:off x="4648497" y="6015911"/>
            <a:ext cx="258237" cy="51647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7" name="Linien"/>
          <p:cNvSpPr/>
          <p:nvPr/>
        </p:nvSpPr>
        <p:spPr>
          <a:xfrm rot="10800000" flipH="1">
            <a:off x="5483731" y="4832328"/>
            <a:ext cx="258237" cy="1291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18" name="Linien"/>
          <p:cNvSpPr/>
          <p:nvPr/>
        </p:nvSpPr>
        <p:spPr>
          <a:xfrm>
            <a:off x="5677408" y="6015911"/>
            <a:ext cx="258237" cy="51647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9" name="Linien"/>
          <p:cNvSpPr/>
          <p:nvPr/>
        </p:nvSpPr>
        <p:spPr>
          <a:xfrm rot="10800000" flipH="1">
            <a:off x="7299454" y="4832328"/>
            <a:ext cx="258237" cy="1291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20" name="Linien"/>
          <p:cNvSpPr/>
          <p:nvPr/>
        </p:nvSpPr>
        <p:spPr>
          <a:xfrm>
            <a:off x="7493131" y="6015911"/>
            <a:ext cx="258237" cy="51647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1" name="Linien"/>
          <p:cNvSpPr/>
          <p:nvPr/>
        </p:nvSpPr>
        <p:spPr>
          <a:xfrm rot="10800000" flipH="1">
            <a:off x="8842819" y="4832328"/>
            <a:ext cx="258237" cy="1291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22" name="Linien"/>
          <p:cNvSpPr/>
          <p:nvPr/>
        </p:nvSpPr>
        <p:spPr>
          <a:xfrm>
            <a:off x="9036496" y="6015911"/>
            <a:ext cx="258237" cy="51647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3" name="Linien"/>
          <p:cNvSpPr/>
          <p:nvPr/>
        </p:nvSpPr>
        <p:spPr>
          <a:xfrm rot="10800000" flipH="1">
            <a:off x="10386184" y="4832328"/>
            <a:ext cx="258237" cy="1291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24" name="Linien"/>
          <p:cNvSpPr/>
          <p:nvPr/>
        </p:nvSpPr>
        <p:spPr>
          <a:xfrm>
            <a:off x="10579861" y="6015911"/>
            <a:ext cx="258238" cy="51647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5" name="Linien"/>
          <p:cNvSpPr/>
          <p:nvPr/>
        </p:nvSpPr>
        <p:spPr>
          <a:xfrm rot="10800000" flipH="1">
            <a:off x="11959812" y="4832328"/>
            <a:ext cx="258237" cy="1291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800" y="18360"/>
                  <a:pt x="21600" y="15120"/>
                  <a:pt x="21600" y="12960"/>
                </a:cubicBezTo>
                <a:cubicBezTo>
                  <a:pt x="21600" y="10800"/>
                  <a:pt x="0" y="10800"/>
                  <a:pt x="0" y="8640"/>
                </a:cubicBezTo>
                <a:cubicBezTo>
                  <a:pt x="0" y="6480"/>
                  <a:pt x="10800" y="3240"/>
                  <a:pt x="21600" y="0"/>
                </a:cubicBezTo>
              </a:path>
            </a:pathLst>
          </a:custGeom>
          <a:ln w="12700">
            <a:solidFill>
              <a:srgbClr val="000000"/>
            </a:solidFill>
          </a:ln>
        </p:spPr>
        <p:txBody>
          <a:bodyPr lIns="71437" tIns="71437" rIns="71437" bIns="71437" anchor="ctr"/>
          <a:lstStyle/>
          <a:p>
            <a:pPr marL="81280" marR="81280" defTabSz="1821656">
              <a:defRPr sz="4200">
                <a:uFill>
                  <a:solidFill>
                    <a:srgbClr val="000000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426" name="Linien"/>
          <p:cNvSpPr/>
          <p:nvPr/>
        </p:nvSpPr>
        <p:spPr>
          <a:xfrm>
            <a:off x="12153489" y="6015911"/>
            <a:ext cx="258237" cy="516473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71437" tIns="71437" rIns="71437" bIns="71437" anchor="ctr"/>
          <a:lstStyle/>
          <a:p>
            <a:pPr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7" name="Factor of 3…"/>
          <p:cNvSpPr txBox="1"/>
          <p:nvPr/>
        </p:nvSpPr>
        <p:spPr>
          <a:xfrm>
            <a:off x="17321597" y="3493713"/>
            <a:ext cx="4435705" cy="2619376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defRPr sz="5700">
                <a:solidFill>
                  <a:schemeClr val="accent1">
                    <a:hueOff val="203473"/>
                    <a:lumOff val="-13814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Factor of 3</a:t>
            </a:r>
          </a:p>
          <a:p>
            <a:pPr algn="ctr" defTabSz="821531">
              <a:defRPr sz="5700">
                <a:solidFill>
                  <a:schemeClr val="accent1">
                    <a:hueOff val="203473"/>
                    <a:lumOff val="-13814"/>
                  </a:schemeClr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r>
              <a:t>uncertainty on</a:t>
            </a:r>
            <a:br/>
            <a:r>
              <a:t>size of Halo !</a:t>
            </a:r>
          </a:p>
        </p:txBody>
      </p:sp>
      <p:sp>
        <p:nvSpPr>
          <p:cNvPr id="428" name="Pedro De La Torre Luque, et al., JCAP, 03:099, 2021"/>
          <p:cNvSpPr txBox="1"/>
          <p:nvPr/>
        </p:nvSpPr>
        <p:spPr>
          <a:xfrm>
            <a:off x="67643" y="9540375"/>
            <a:ext cx="3268923" cy="151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sz="3200"/>
            </a:pPr>
            <a:r>
              <a:t>Pedro De La Torre Luque, et al.,</a:t>
            </a:r>
            <a:br/>
            <a:r>
              <a:t>JCAP, 03:099, 2021</a:t>
            </a:r>
          </a:p>
        </p:txBody>
      </p:sp>
      <p:sp>
        <p:nvSpPr>
          <p:cNvPr id="429" name="B/C, 10Be/9Be, etc. measure the amount of matter CRs traverse…"/>
          <p:cNvSpPr txBox="1"/>
          <p:nvPr/>
        </p:nvSpPr>
        <p:spPr>
          <a:xfrm>
            <a:off x="1492103" y="11911039"/>
            <a:ext cx="22400193" cy="1333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r>
              <a:t>B/C, </a:t>
            </a:r>
            <a:r>
              <a:rPr baseline="31999"/>
              <a:t>10</a:t>
            </a:r>
            <a:r>
              <a:t>Be/</a:t>
            </a:r>
            <a:r>
              <a:rPr baseline="31999"/>
              <a:t>9</a:t>
            </a:r>
            <a:r>
              <a:t>Be, etc. measure the amount of matter CRs traverse</a:t>
            </a:r>
          </a:p>
          <a:p>
            <a:pPr>
              <a:defRPr>
                <a:solidFill>
                  <a:srgbClr val="FF2600"/>
                </a:solidFill>
              </a:defRPr>
            </a:pPr>
            <a:r>
              <a:t>Cross section uncertainties larger than CR uncertainties from AMS → physics reach limited by that 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0" name="Flux of   and   from DM is directly related to uncertainty in H"/>
              <p:cNvSpPr txBox="1"/>
              <p:nvPr/>
            </p:nvSpPr>
            <p:spPr>
              <a:xfrm>
                <a:off x="17223089" y="7612691"/>
                <a:ext cx="6930786" cy="2382320"/>
              </a:xfrm>
              <a:prstGeom prst="rect">
                <a:avLst/>
              </a:prstGeom>
              <a:solidFill>
                <a:srgbClr val="FFFB00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71437" tIns="71437" rIns="71437" bIns="71437" anchor="ctr">
                <a:spAutoFit/>
              </a:bodyPr>
              <a:lstStyle/>
              <a:p>
                <a:pPr algn="ctr" defTabSz="821531">
                  <a:defRPr sz="5000">
                    <a:solidFill>
                      <a:schemeClr val="accent1">
                        <a:hueOff val="203473"/>
                        <a:lumOff val="-13814"/>
                      </a:schemeClr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r>
                  <a:t>Flux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5250">
                            <a:solidFill>
                              <a:srgbClr val="00397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250" i="1">
                            <a:solidFill>
                              <a:srgbClr val="00397A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sz="5250" i="1">
                            <a:solidFill>
                              <a:srgbClr val="00397A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t> and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sz="5250" i="1">
                            <a:solidFill>
                              <a:srgbClr val="00397A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sz="5250" i="1">
                            <a:solidFill>
                              <a:srgbClr val="00397A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bar>
                  </m:oMath>
                </a14:m>
                <a:r>
                  <a:t> from DM is directly related to uncertainty in H </a:t>
                </a:r>
                <a:endParaRPr>
                  <a:solidFill>
                    <a:srgbClr val="00397A"/>
                  </a:solidFill>
                </a:endParaRPr>
              </a:p>
            </p:txBody>
          </p:sp>
        </mc:Choice>
        <mc:Fallback>
          <p:sp>
            <p:nvSpPr>
              <p:cNvPr id="430" name="Flux of   and   from DM is directly related to uncertainty in H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23089" y="7612691"/>
                <a:ext cx="6930786" cy="2382320"/>
              </a:xfrm>
              <a:prstGeom prst="rect">
                <a:avLst/>
              </a:prstGeom>
              <a:blipFill>
                <a:blip r:embed="rId3"/>
                <a:stretch>
                  <a:fillRect l="-1832" t="-6349" r="-4396" b="-1587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Rechteck"/>
          <p:cNvSpPr/>
          <p:nvPr/>
        </p:nvSpPr>
        <p:spPr>
          <a:xfrm>
            <a:off x="-18046" y="0"/>
            <a:ext cx="24420092" cy="1428750"/>
          </a:xfrm>
          <a:prstGeom prst="rect">
            <a:avLst/>
          </a:prstGeom>
          <a:gradFill>
            <a:gsLst>
              <a:gs pos="0">
                <a:srgbClr val="0433FF"/>
              </a:gs>
              <a:gs pos="100000">
                <a:srgbClr val="5E5E5E"/>
              </a:gs>
            </a:gsLst>
          </a:gradFill>
          <a:ln w="12700">
            <a:miter lim="400000"/>
          </a:ln>
          <a:effectLst>
            <a:outerShdw blurRad="88900" dist="88900" dir="2700000" rotWithShape="0">
              <a:srgbClr val="929292">
                <a:alpha val="75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600" i="1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33" name="Diffuse Gamma-Ray &amp; Neutrino Flux from Galactic Plan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500"/>
            </a:lvl1pPr>
          </a:lstStyle>
          <a:p>
            <a:r>
              <a:t>Diffuse Gamma-Ray &amp; Neutrino Flux from Galactic Plane</a:t>
            </a:r>
          </a:p>
        </p:txBody>
      </p:sp>
      <p:sp>
        <p:nvSpPr>
          <p:cNvPr id="43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12034738" y="13333412"/>
            <a:ext cx="296665" cy="45356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435" name="Karl-Heinz Kampert - University of Wuppertal"/>
          <p:cNvSpPr txBox="1"/>
          <p:nvPr/>
        </p:nvSpPr>
        <p:spPr>
          <a:xfrm>
            <a:off x="-47625" y="13290153"/>
            <a:ext cx="4927955" cy="453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L="81280" marR="81280" defTabSz="1821656">
              <a:defRPr sz="1800">
                <a:solidFill>
                  <a:srgbClr val="5E5E5E"/>
                </a:solidFill>
                <a:uFill>
                  <a:solidFill>
                    <a:srgbClr val="5E5E5E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Karl-Heinz Kampert - University of Wuppertal</a:t>
            </a:r>
          </a:p>
        </p:txBody>
      </p:sp>
      <p:sp>
        <p:nvSpPr>
          <p:cNvPr id="436" name="EuNPC2025, Caen (France), Sept. 22-26, 2025"/>
          <p:cNvSpPr txBox="1"/>
          <p:nvPr/>
        </p:nvSpPr>
        <p:spPr>
          <a:xfrm>
            <a:off x="17738523" y="13218715"/>
            <a:ext cx="6572251" cy="52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07156" tIns="107156" rIns="107156" bIns="107156">
            <a:spAutoFit/>
          </a:bodyPr>
          <a:lstStyle>
            <a:lvl1pPr marL="81280" marR="81280" algn="r" defTabSz="1821656">
              <a:defRPr sz="1800">
                <a:solidFill>
                  <a:srgbClr val="53585F"/>
                </a:solidFill>
                <a:uFill>
                  <a:solidFill>
                    <a:srgbClr val="232323"/>
                  </a:solidFill>
                </a:u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EuNPC2025, Caen (France), Sept. 22-26, 2025</a:t>
            </a:r>
          </a:p>
        </p:txBody>
      </p:sp>
      <p:pic>
        <p:nvPicPr>
          <p:cNvPr id="437" name="GMC_SED_with_PL.pdf" descr="GMC_SED_with_PL.pdf"/>
          <p:cNvPicPr>
            <a:picLocks noChangeAspect="1"/>
          </p:cNvPicPr>
          <p:nvPr/>
        </p:nvPicPr>
        <p:blipFill>
          <a:blip r:embed="rId2"/>
          <a:srcRect t="5636"/>
          <a:stretch>
            <a:fillRect/>
          </a:stretch>
        </p:blipFill>
        <p:spPr>
          <a:xfrm>
            <a:off x="1256690" y="2578892"/>
            <a:ext cx="10287050" cy="7645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neutrino_flux_plane.pdf" descr="neutrino_flux_plan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3962" y="2519779"/>
            <a:ext cx="10587393" cy="7764023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Gamma-Ray"/>
          <p:cNvSpPr txBox="1"/>
          <p:nvPr/>
        </p:nvSpPr>
        <p:spPr>
          <a:xfrm>
            <a:off x="5373635" y="1808381"/>
            <a:ext cx="2638525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Gamma-Ray</a:t>
            </a:r>
          </a:p>
        </p:txBody>
      </p:sp>
      <p:sp>
        <p:nvSpPr>
          <p:cNvPr id="440" name="All-Flavor Neutrino"/>
          <p:cNvSpPr txBox="1"/>
          <p:nvPr/>
        </p:nvSpPr>
        <p:spPr>
          <a:xfrm>
            <a:off x="15999538" y="1808381"/>
            <a:ext cx="4174927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All-Flavor Neutrino</a:t>
            </a:r>
          </a:p>
        </p:txBody>
      </p:sp>
      <p:sp>
        <p:nvSpPr>
          <p:cNvPr id="441" name="Factor of two in galactic diffuse emission from different cross section models"/>
          <p:cNvSpPr txBox="1"/>
          <p:nvPr/>
        </p:nvSpPr>
        <p:spPr>
          <a:xfrm>
            <a:off x="2243806" y="10210974"/>
            <a:ext cx="19896387" cy="879476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Factor of two in galactic diffuse emission from different cross section models</a:t>
            </a:r>
          </a:p>
        </p:txBody>
      </p:sp>
      <p:sp>
        <p:nvSpPr>
          <p:cNvPr id="442" name="J. Dörner, KHK, ... JCAP 04 (2025) 043"/>
          <p:cNvSpPr txBox="1"/>
          <p:nvPr/>
        </p:nvSpPr>
        <p:spPr>
          <a:xfrm>
            <a:off x="16356347" y="12278113"/>
            <a:ext cx="7601707" cy="70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800"/>
            </a:lvl1pPr>
          </a:lstStyle>
          <a:p>
            <a:r>
              <a:t>J. Dörner, KHK, ... JCAP 04 (2025) 043</a:t>
            </a:r>
          </a:p>
        </p:txBody>
      </p:sp>
      <p:sp>
        <p:nvSpPr>
          <p:cNvPr id="443" name="Critical for understanding DM models, hadronic vs leptonic origin of GeV/TeV gamma rays, etc"/>
          <p:cNvSpPr txBox="1"/>
          <p:nvPr/>
        </p:nvSpPr>
        <p:spPr>
          <a:xfrm>
            <a:off x="2293458" y="11312111"/>
            <a:ext cx="21128931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2600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Critical for understanding DM models, hadronic vs leptonic origin of GeV/TeV gamma rays, etc</a:t>
            </a:r>
          </a:p>
        </p:txBody>
      </p:sp>
      <p:sp>
        <p:nvSpPr>
          <p:cNvPr id="444" name="LHAASO 2025 and IceCube 2025 in tension with calculations"/>
          <p:cNvSpPr txBox="1"/>
          <p:nvPr/>
        </p:nvSpPr>
        <p:spPr>
          <a:xfrm>
            <a:off x="555922" y="12265413"/>
            <a:ext cx="12836725" cy="72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t>LHAASO 2025 and IceCube 2025 in tension with calculations</a:t>
            </a:r>
          </a:p>
        </p:txBody>
      </p:sp>
      <p:pic>
        <p:nvPicPr>
          <p:cNvPr id="445" name="figure1.jpg" descr="figure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62" y="1576895"/>
            <a:ext cx="4326981" cy="2156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Linien Linien" descr="Linien Linien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389239" y="4706792"/>
            <a:ext cx="766322" cy="350687"/>
          </a:xfrm>
          <a:prstGeom prst="rect">
            <a:avLst/>
          </a:prstGeom>
        </p:spPr>
      </p:pic>
      <p:pic>
        <p:nvPicPr>
          <p:cNvPr id="448" name="Linien Linien" descr="Linien Linien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7908147" y="3598364"/>
            <a:ext cx="357708" cy="165030"/>
          </a:xfrm>
          <a:prstGeom prst="rect">
            <a:avLst/>
          </a:prstGeom>
        </p:spPr>
      </p:pic>
      <p:sp>
        <p:nvSpPr>
          <p:cNvPr id="450" name="factor 3"/>
          <p:cNvSpPr txBox="1"/>
          <p:nvPr/>
        </p:nvSpPr>
        <p:spPr>
          <a:xfrm>
            <a:off x="7069940" y="5484502"/>
            <a:ext cx="1404920" cy="587376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3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factor 3</a:t>
            </a:r>
          </a:p>
        </p:txBody>
      </p:sp>
      <p:sp>
        <p:nvSpPr>
          <p:cNvPr id="451" name="factor 3"/>
          <p:cNvSpPr txBox="1"/>
          <p:nvPr/>
        </p:nvSpPr>
        <p:spPr>
          <a:xfrm>
            <a:off x="17384541" y="4074802"/>
            <a:ext cx="1404920" cy="587376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3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factor 3</a:t>
            </a:r>
          </a:p>
        </p:txBody>
      </p:sp>
      <p:sp>
        <p:nvSpPr>
          <p:cNvPr id="452" name="factor 2"/>
          <p:cNvSpPr txBox="1"/>
          <p:nvPr/>
        </p:nvSpPr>
        <p:spPr>
          <a:xfrm>
            <a:off x="17384541" y="4074802"/>
            <a:ext cx="1404920" cy="587376"/>
          </a:xfrm>
          <a:prstGeom prst="rect">
            <a:avLst/>
          </a:prstGeom>
          <a:solidFill>
            <a:srgbClr val="FF26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3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t>factor 2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Tahoma"/>
        <a:ea typeface="Tahoma"/>
        <a:cs typeface="Tahoma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Tahoma"/>
        <a:ea typeface="Tahoma"/>
        <a:cs typeface="Tahoma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1463</Words>
  <Application>Microsoft Macintosh PowerPoint</Application>
  <PresentationFormat>Benutzerdefiniert</PresentationFormat>
  <Paragraphs>249</Paragraphs>
  <Slides>19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31" baseType="lpstr">
      <vt:lpstr>Abadi MT Condensed Light</vt:lpstr>
      <vt:lpstr>Cambria Math</vt:lpstr>
      <vt:lpstr>Futura</vt:lpstr>
      <vt:lpstr>Gill Sans</vt:lpstr>
      <vt:lpstr>Helvetica</vt:lpstr>
      <vt:lpstr>Helvetica Neue</vt:lpstr>
      <vt:lpstr>Lucida Grande</vt:lpstr>
      <vt:lpstr>Monaco</vt:lpstr>
      <vt:lpstr>Symbol</vt:lpstr>
      <vt:lpstr>Tahoma</vt:lpstr>
      <vt:lpstr>Wingdings</vt:lpstr>
      <vt:lpstr>Black</vt:lpstr>
      <vt:lpstr>Propagation of Cosmic Rays and Nuclear Cross Sections</vt:lpstr>
      <vt:lpstr>Cross Roads between Nuclear and Astro(particle) physics</vt:lpstr>
      <vt:lpstr>PowerPoint-Präsentation</vt:lpstr>
      <vt:lpstr>Leaky Box (LBM) and Diffusion Halo Model (DHM)</vt:lpstr>
      <vt:lpstr>Monte Carlo Approach</vt:lpstr>
      <vt:lpstr>Monte Carlo Approach</vt:lpstr>
      <vt:lpstr>Propagation of Galactic CRs</vt:lpstr>
      <vt:lpstr>Leaky Box (LBM) and Diffusion Halo Model (DHM)</vt:lpstr>
      <vt:lpstr>Diffuse Gamma-Ray &amp; Neutrino Flux from Galactic Plane</vt:lpstr>
      <vt:lpstr>Examples of what’s needed…</vt:lpstr>
      <vt:lpstr>Existing data and their precision</vt:lpstr>
      <vt:lpstr>Antiparticle Production &amp; DM</vt:lpstr>
      <vt:lpstr>Monte Carlo Approach</vt:lpstr>
      <vt:lpstr>The End of the CR Energy Spectrum</vt:lpstr>
      <vt:lpstr>GZK-effect: Rapid Energy Loss of p &amp; Nuclei in CMB</vt:lpstr>
      <vt:lpstr>Photodisintegration in CRPropa (using TALYS)</vt:lpstr>
      <vt:lpstr>Examples of Missing X-sections and Uncertainties</vt:lpstr>
      <vt:lpstr>Effects of photo-disintegration uncertainties to UHECR observations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Karl-Heinz Kampert</cp:lastModifiedBy>
  <cp:revision>1</cp:revision>
  <dcterms:modified xsi:type="dcterms:W3CDTF">2025-09-22T10:29:36Z</dcterms:modified>
</cp:coreProperties>
</file>