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72" r:id="rId1"/>
  </p:sldMasterIdLst>
  <p:notesMasterIdLst>
    <p:notesMasterId r:id="rId28"/>
  </p:notesMasterIdLst>
  <p:sldIdLst>
    <p:sldId id="393" r:id="rId2"/>
    <p:sldId id="394" r:id="rId3"/>
    <p:sldId id="439" r:id="rId4"/>
    <p:sldId id="440" r:id="rId5"/>
    <p:sldId id="427" r:id="rId6"/>
    <p:sldId id="347" r:id="rId7"/>
    <p:sldId id="437" r:id="rId8"/>
    <p:sldId id="438" r:id="rId9"/>
    <p:sldId id="435" r:id="rId10"/>
    <p:sldId id="436" r:id="rId11"/>
    <p:sldId id="442" r:id="rId12"/>
    <p:sldId id="441" r:id="rId13"/>
    <p:sldId id="445" r:id="rId14"/>
    <p:sldId id="444" r:id="rId15"/>
    <p:sldId id="425" r:id="rId16"/>
    <p:sldId id="410" r:id="rId17"/>
    <p:sldId id="458" r:id="rId18"/>
    <p:sldId id="446" r:id="rId19"/>
    <p:sldId id="448" r:id="rId20"/>
    <p:sldId id="449" r:id="rId21"/>
    <p:sldId id="450" r:id="rId22"/>
    <p:sldId id="456" r:id="rId23"/>
    <p:sldId id="452" r:id="rId24"/>
    <p:sldId id="451" r:id="rId25"/>
    <p:sldId id="453" r:id="rId26"/>
    <p:sldId id="45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0AFF"/>
    <a:srgbClr val="EFDF65"/>
    <a:srgbClr val="080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85"/>
    <p:restoredTop sz="94966"/>
  </p:normalViewPr>
  <p:slideViewPr>
    <p:cSldViewPr snapToGrid="0" snapToObjects="1">
      <p:cViewPr varScale="1">
        <p:scale>
          <a:sx n="86" d="100"/>
          <a:sy n="86" d="100"/>
        </p:scale>
        <p:origin x="224" y="9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C9C4D-0E7E-F045-86FA-89A9AB39AD35}" type="datetimeFigureOut">
              <a:rPr lang="en-GB" smtClean="0"/>
              <a:t>21/09/2025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FA095-B208-6141-B7B8-0A8C2813CB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003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179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4AE1B-27D9-2CAC-CD98-31A210494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9478E21-75BF-40A5-6C51-D8C71B0626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8BB489B-923F-7DD3-DC9D-8ADAE35C49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F2AC8C3-9EFD-ED2D-3391-E9054E60ED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269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F82D4-F01B-B520-38D9-16CC5B0EA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C8F9E62-55A5-57C2-0030-44BFB6F70E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12D2E67-A0D2-3D36-BF2A-FA4CBA65B8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003B142-2957-936C-4425-E8C1D8C62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400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30F13-013B-D65A-69F3-821FC8378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595B0A8-F15C-4E8E-EDC2-50CCE7ADB1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EA9A038-20D3-EC31-F57B-FC3980218B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49E8EDE-EA80-1A9D-443D-992B6B38B0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751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69EA7-D514-65EC-2A23-BC7FD7BEE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7CB1562-B362-3C1C-B122-822E071D29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AE43896-AB36-CC02-BD5F-C027A5479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4013C3F-FF37-104A-1419-2622C6BB94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689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3A3B7-9B45-43E8-81BB-3546B6191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473015A-CCCD-B710-F7DB-86E6DF75EB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2C8F0B0-47AE-B47E-6883-3C161DC170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C0BB822-CC0D-9424-2225-617145C802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638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647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012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39D24-BF1A-9DD9-28F8-2D0AA0122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A882691-9CC5-61FC-B578-921F2F3BBB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1EC6E12-FD42-A4A2-1479-2CF400D110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468F7BE-6CD9-C2B1-01B9-F71F6EEC42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809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97832-C5B5-C03D-64CC-DCD10EF66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7DBFF32-473E-E2E2-B894-2CE482644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937BC92-83AC-705A-55E9-48A97385FA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740633A-33A7-7AEA-B626-0C51AE2C85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533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E94B9-43E9-CA34-8230-E296B07AC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46F9ED4-C688-5DC4-91B2-8DCFE50E83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78E4929-0706-D0AD-9BA8-358C1261C2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2ABD9D5-B81A-47DC-2BF1-13CF9600D6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642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6848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BF6D3-3D71-BF75-AD99-072A3CBD0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B2147E5-23FC-15DD-F446-2C3BE82BCA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39B4286-6448-5664-EEE6-78AA94C3E6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24C2A0B-3362-93EA-523D-7262906887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776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2B16D-B06B-0C1E-E30D-78183557B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D99E3A4-1879-4E79-585D-4D23ECD956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7958378-F980-C1F6-9AFB-82E6E6C44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82B9127-8849-4C10-853B-473181BC06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1132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AEC04-BEAD-0F2A-2C61-1702EC024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4408D0D-B5C0-6860-46C8-9606622837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8360249-8D02-13C7-43A7-E421CE804F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06D48D9-2293-FC2A-9599-0757F6B1AD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7000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02027-6BE7-980D-6BAB-B01E74E83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9C63D64-633B-8AD5-43F8-4901A6AEA2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EA4C8E2-7D33-3395-C939-904CC30F48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207F209-9C87-A865-0D23-67734C6E15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7195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6CC11-2210-4F22-1A72-700FDA82F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61E9447-7C1D-F5E0-DACC-7C8B964A19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BB3838A-6F9A-3B10-9B4A-9CA2F54C98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A9C4A1C-4320-8F9B-9EBA-CD09C95F39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9779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76D4C-7D76-5197-5ECF-AA1D64057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9176354-FBB0-43E9-A349-D40DD420E5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11C3F34-1ADC-967E-2D4D-140D9C342B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F6AD8C7-F619-94B7-FAF2-B53CA85CBA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179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90FDC-B902-E677-3524-250C19E4D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21481F1-E24E-17AC-8DB0-66F72331E9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3D5A36F-6D98-F58B-0CCF-55C793DE90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A517CDC-774A-CA05-004E-E7375549B4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224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CBAB5-DA86-20FD-0A9D-5C2487CC2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C34C5DB-3AF2-1430-E46B-1910C340F6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BAC7A90-95E0-1E80-64B7-F31EF1D0A9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0D074A-C260-6CD3-7AF0-0E0EAD1738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531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18729-4B98-984D-C873-701AF0DC1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F96141A-48D2-E53D-477B-170B1D3B85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B932213-B2E9-601B-C63D-811DC6EDD8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E15477F-9242-156E-111D-36FDFF609A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737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26F9E-2C52-408E-FBB5-3704847DE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E2CB02C-CBD5-FDE9-3B45-1D88E076E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C608CD8-BBE4-4FE0-8E01-13BF3F7E21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DA39469-3B69-EFAB-1D5F-DD10FEB165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113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193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81B59-4A17-8348-ACA4-F84BCC2B3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AAD1B62-B256-C720-84CC-6183BEB108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77E50BC-C06D-241F-8262-0917A660BF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5C3F8C4-4346-4326-B0D3-898B5C9BEB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351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CD587-B554-EA5C-F3F7-54A29B69D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7B58346-A45B-146F-32E6-DE59305633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51CB787-F2D9-79C6-69E2-4633CB778C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AB4A888-0BC5-2C7B-8345-C23B1029DA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415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C2C8A-D871-0DB3-3F3C-642596385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7C97CF1-3536-9055-76BB-52780A7E98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5D0436A-9479-6E00-F1B9-A06F80667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EB73C22-5C7B-A56F-9110-6BD05411D2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936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043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434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53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292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925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71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158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67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268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93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392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u-HU"/>
              <a:t>22/09/2025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58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>
            <a:extLst>
              <a:ext uri="{FF2B5EF4-FFF2-40B4-BE49-F238E27FC236}">
                <a16:creationId xmlns:a16="http://schemas.microsoft.com/office/drawing/2014/main" id="{6E32DA07-FB3D-B84C-B46F-D57698AB6D0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73868" y="1754093"/>
            <a:ext cx="11244263" cy="1014255"/>
          </a:xfrm>
        </p:spPr>
        <p:txBody>
          <a:bodyPr anchor="t">
            <a:noAutofit/>
          </a:bodyPr>
          <a:lstStyle/>
          <a:p>
            <a:r>
              <a:rPr lang="it-IT" altLang="it-IT" sz="3000" b="1" dirty="0" err="1">
                <a:solidFill>
                  <a:srgbClr val="EFDF65"/>
                </a:solidFill>
                <a:latin typeface="LM Roman 9" pitchFamily="2" charset="77"/>
              </a:rPr>
              <a:t>Nucleosynthesis</a:t>
            </a:r>
            <a:r>
              <a:rPr lang="it-IT" altLang="it-IT" sz="3000" b="1" dirty="0">
                <a:solidFill>
                  <a:srgbClr val="EFDF65"/>
                </a:solidFill>
                <a:latin typeface="LM Roman 9" pitchFamily="2" charset="77"/>
              </a:rPr>
              <a:t> in zero and </a:t>
            </a:r>
            <a:r>
              <a:rPr lang="it-IT" altLang="it-IT" sz="3000" b="1" dirty="0" err="1">
                <a:solidFill>
                  <a:srgbClr val="EFDF65"/>
                </a:solidFill>
                <a:latin typeface="LM Roman 9" pitchFamily="2" charset="77"/>
              </a:rPr>
              <a:t>extremely</a:t>
            </a:r>
            <a:r>
              <a:rPr lang="it-IT" altLang="it-IT" sz="3000" b="1" dirty="0">
                <a:solidFill>
                  <a:srgbClr val="EFDF65"/>
                </a:solidFill>
                <a:latin typeface="LM Roman 9" pitchFamily="2" charset="77"/>
              </a:rPr>
              <a:t> low </a:t>
            </a:r>
            <a:r>
              <a:rPr lang="it-IT" altLang="it-IT" sz="3000" b="1" dirty="0" err="1">
                <a:solidFill>
                  <a:srgbClr val="EFDF65"/>
                </a:solidFill>
                <a:latin typeface="LM Roman 9" pitchFamily="2" charset="77"/>
              </a:rPr>
              <a:t>metallicity</a:t>
            </a:r>
            <a:r>
              <a:rPr lang="it-IT" altLang="it-IT" sz="3000" b="1" dirty="0">
                <a:solidFill>
                  <a:srgbClr val="EFDF65"/>
                </a:solidFill>
                <a:latin typeface="LM Roman 9" pitchFamily="2" charset="77"/>
              </a:rPr>
              <a:t> </a:t>
            </a:r>
            <a:r>
              <a:rPr lang="it-IT" altLang="it-IT" sz="3000" b="1" dirty="0" err="1">
                <a:solidFill>
                  <a:srgbClr val="EFDF65"/>
                </a:solidFill>
                <a:latin typeface="LM Roman 9" pitchFamily="2" charset="77"/>
              </a:rPr>
              <a:t>rotating</a:t>
            </a:r>
            <a:br>
              <a:rPr lang="it-IT" altLang="it-IT" sz="3000" b="1" dirty="0">
                <a:solidFill>
                  <a:srgbClr val="EFDF65"/>
                </a:solidFill>
                <a:latin typeface="LM Roman 9" pitchFamily="2" charset="77"/>
              </a:rPr>
            </a:br>
            <a:r>
              <a:rPr lang="it-IT" altLang="it-IT" sz="3000" b="1" dirty="0">
                <a:solidFill>
                  <a:srgbClr val="EFDF65"/>
                </a:solidFill>
                <a:latin typeface="LM Roman 9" pitchFamily="2" charset="77"/>
              </a:rPr>
              <a:t>massive stars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0E10C7EF-3974-204B-B8BB-0985D7B90B8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73868" y="427957"/>
            <a:ext cx="11244263" cy="682535"/>
          </a:xfrm>
        </p:spPr>
        <p:txBody>
          <a:bodyPr>
            <a:noAutofit/>
          </a:bodyPr>
          <a:lstStyle/>
          <a:p>
            <a:r>
              <a:rPr lang="it-IT" altLang="it-IT" sz="36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European</a:t>
            </a:r>
            <a:r>
              <a:rPr lang="it-IT" altLang="it-IT" sz="36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</a:t>
            </a:r>
            <a:r>
              <a:rPr lang="it-IT" altLang="it-IT" sz="36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Nuclear</a:t>
            </a:r>
            <a:r>
              <a:rPr lang="it-IT" altLang="it-IT" sz="36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</a:t>
            </a:r>
            <a:r>
              <a:rPr lang="it-IT" altLang="it-IT" sz="36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Physics</a:t>
            </a:r>
            <a:r>
              <a:rPr lang="it-IT" altLang="it-IT" sz="36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Conference 2025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C7A666B7-20C9-AF4B-A81D-3E2388BCB411}"/>
              </a:ext>
            </a:extLst>
          </p:cNvPr>
          <p:cNvSpPr txBox="1">
            <a:spLocks noChangeArrowheads="1"/>
          </p:cNvSpPr>
          <p:nvPr/>
        </p:nvSpPr>
        <p:spPr>
          <a:xfrm>
            <a:off x="8387325" y="1253541"/>
            <a:ext cx="2628505" cy="428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altLang="it-IT" sz="20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Caen, Sep 22, 2025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F1845A-FDB5-BD08-8FA8-AE47BD5E3B98}"/>
              </a:ext>
            </a:extLst>
          </p:cNvPr>
          <p:cNvSpPr txBox="1">
            <a:spLocks noChangeArrowheads="1"/>
          </p:cNvSpPr>
          <p:nvPr/>
        </p:nvSpPr>
        <p:spPr>
          <a:xfrm>
            <a:off x="473867" y="2737153"/>
            <a:ext cx="11244263" cy="2248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it-IT" b="1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Lorenzo Roberti</a:t>
            </a:r>
            <a:r>
              <a:rPr lang="it-IT" altLang="it-IT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,</a:t>
            </a:r>
            <a:r>
              <a:rPr lang="it-IT" altLang="it-IT" sz="20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INFN – Laboratori Nazionali del Sud, Catania, </a:t>
            </a:r>
            <a:r>
              <a:rPr lang="it-IT" altLang="it-IT" sz="20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Italy</a:t>
            </a:r>
            <a:endParaRPr lang="it-IT" altLang="it-IT" sz="2000" dirty="0">
              <a:solidFill>
                <a:schemeClr val="bg1"/>
              </a:solidFill>
              <a:latin typeface="LM Roman 8" pitchFamily="2" charset="77"/>
              <a:cs typeface="Calibri Light" panose="020F0302020204030204" pitchFamily="34" charset="0"/>
            </a:endParaRPr>
          </a:p>
          <a:p>
            <a:endParaRPr lang="it-IT" altLang="it-IT" sz="800" dirty="0">
              <a:solidFill>
                <a:schemeClr val="bg1"/>
              </a:solidFill>
              <a:latin typeface="LM Roman 8" pitchFamily="2" charset="77"/>
              <a:cs typeface="Calibri Light" panose="020F0302020204030204" pitchFamily="34" charset="0"/>
            </a:endParaRPr>
          </a:p>
          <a:p>
            <a:r>
              <a:rPr lang="it-IT" altLang="it-IT" sz="1800" b="1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Main</a:t>
            </a:r>
            <a:r>
              <a:rPr lang="it-IT" altLang="it-IT" sz="1800" b="1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</a:t>
            </a:r>
            <a:r>
              <a:rPr lang="it-IT" altLang="it-IT" sz="1800" b="1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collaborations</a:t>
            </a:r>
            <a:r>
              <a:rPr lang="it-IT" altLang="it-IT" sz="1800" b="1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:</a:t>
            </a:r>
          </a:p>
          <a:p>
            <a:r>
              <a:rPr lang="it-IT" altLang="it-IT" sz="18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Pandora + </a:t>
            </a:r>
            <a:r>
              <a:rPr lang="it-IT" altLang="it-IT" sz="18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AsFiN</a:t>
            </a:r>
            <a:endParaRPr lang="it-IT" altLang="it-IT" sz="1800" dirty="0">
              <a:solidFill>
                <a:schemeClr val="bg1"/>
              </a:solidFill>
              <a:latin typeface="LM Roman 8" pitchFamily="2" charset="77"/>
              <a:cs typeface="Calibri Light" panose="020F0302020204030204" pitchFamily="34" charset="0"/>
            </a:endParaRPr>
          </a:p>
          <a:p>
            <a:r>
              <a:rPr lang="it-IT" altLang="it-IT" sz="18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Budapest group: M. Pignatari, M. Lugaro 	</a:t>
            </a:r>
          </a:p>
          <a:p>
            <a:r>
              <a:rPr lang="it-IT" altLang="it-IT" sz="18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Rome + Berkeley group: M. Limongi, A. Chieffi, A. Falla, L. Boccioli</a:t>
            </a:r>
          </a:p>
          <a:p>
            <a:r>
              <a:rPr lang="it-IT" altLang="it-IT" sz="18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NuGriD</a:t>
            </a:r>
            <a:r>
              <a:rPr lang="it-IT" altLang="it-IT" sz="18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</a:t>
            </a:r>
            <a:r>
              <a:rPr lang="it-IT" altLang="it-IT" sz="18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collaboration</a:t>
            </a:r>
            <a:endParaRPr lang="it-IT" altLang="it-IT" sz="1800" dirty="0">
              <a:solidFill>
                <a:schemeClr val="bg1"/>
              </a:solidFill>
              <a:latin typeface="LM Roman 8" pitchFamily="2" charset="77"/>
              <a:cs typeface="Calibri Light" panose="020F0302020204030204" pitchFamily="34" charset="0"/>
            </a:endParaRPr>
          </a:p>
        </p:txBody>
      </p:sp>
      <p:pic>
        <p:nvPicPr>
          <p:cNvPr id="5" name="Immagine 12">
            <a:extLst>
              <a:ext uri="{FF2B5EF4-FFF2-40B4-BE49-F238E27FC236}">
                <a16:creationId xmlns:a16="http://schemas.microsoft.com/office/drawing/2014/main" id="{6D480CBA-75C7-5F8B-623E-8E5A852C35D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6250" y="5445653"/>
            <a:ext cx="1653513" cy="1102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red and blue spirals with text&#10;&#10;AI-generated content may be incorrect.">
            <a:extLst>
              <a:ext uri="{FF2B5EF4-FFF2-40B4-BE49-F238E27FC236}">
                <a16:creationId xmlns:a16="http://schemas.microsoft.com/office/drawing/2014/main" id="{05A99B78-6943-E67E-27FA-5DA260EE3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5737" y="5472376"/>
            <a:ext cx="1582393" cy="11023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 descr="A blue and black logo&#10;&#10;AI-generated content may be incorrect.">
            <a:extLst>
              <a:ext uri="{FF2B5EF4-FFF2-40B4-BE49-F238E27FC236}">
                <a16:creationId xmlns:a16="http://schemas.microsoft.com/office/drawing/2014/main" id="{CAA6651A-B192-F050-542B-6BD1857ED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7855" y="5463468"/>
            <a:ext cx="1111250" cy="1111250"/>
          </a:xfrm>
          <a:prstGeom prst="rect">
            <a:avLst/>
          </a:prstGeom>
        </p:spPr>
      </p:pic>
      <p:pic>
        <p:nvPicPr>
          <p:cNvPr id="13" name="Picture 12" descr="A horse with wheels and text&#10;&#10;AI-generated content may be incorrect.">
            <a:extLst>
              <a:ext uri="{FF2B5EF4-FFF2-40B4-BE49-F238E27FC236}">
                <a16:creationId xmlns:a16="http://schemas.microsoft.com/office/drawing/2014/main" id="{9CF69A73-99B8-4225-3793-40BACD1F3A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8616" y="5459014"/>
            <a:ext cx="1517609" cy="1102343"/>
          </a:xfrm>
          <a:prstGeom prst="rect">
            <a:avLst/>
          </a:prstGeom>
        </p:spPr>
      </p:pic>
      <p:pic>
        <p:nvPicPr>
          <p:cNvPr id="14" name="Picture 13" descr="A picture containing font, text, logo, design&#10;&#10;Description automatically generated">
            <a:extLst>
              <a:ext uri="{FF2B5EF4-FFF2-40B4-BE49-F238E27FC236}">
                <a16:creationId xmlns:a16="http://schemas.microsoft.com/office/drawing/2014/main" id="{8DD81C9E-26E7-2DCD-A59B-3447601EE1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2897" y="5458306"/>
            <a:ext cx="1111250" cy="1111250"/>
          </a:xfrm>
          <a:prstGeom prst="rect">
            <a:avLst/>
          </a:prstGeom>
        </p:spPr>
      </p:pic>
      <p:pic>
        <p:nvPicPr>
          <p:cNvPr id="15" name="Picture 14" descr="A logo with text on it&#10;&#10;AI-generated content may be incorrect.">
            <a:extLst>
              <a:ext uri="{FF2B5EF4-FFF2-40B4-BE49-F238E27FC236}">
                <a16:creationId xmlns:a16="http://schemas.microsoft.com/office/drawing/2014/main" id="{DF22156C-D829-07F9-1473-D153FB2F6C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3010" y="5472376"/>
            <a:ext cx="1111250" cy="11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0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4F0D65-5733-B099-3846-ED057D8D9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DFEFE0AD-BBC4-1C60-386F-B55409A47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Rotation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induced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mixing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F2D847-3985-0024-13ED-52AD6CFAB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sp>
        <p:nvSpPr>
          <p:cNvPr id="39" name="Rectangle 14">
            <a:extLst>
              <a:ext uri="{FF2B5EF4-FFF2-40B4-BE49-F238E27FC236}">
                <a16:creationId xmlns:a16="http://schemas.microsoft.com/office/drawing/2014/main" id="{015B7493-D911-4F8E-7A81-62E275420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785" y="2789577"/>
            <a:ext cx="9248429" cy="2174853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87000">
                <a:srgbClr val="FF0000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 sz="1351" b="1" dirty="0">
              <a:solidFill>
                <a:srgbClr val="00FF00"/>
              </a:solidFill>
              <a:latin typeface="LM Roman 10" pitchFamily="2" charset="77"/>
            </a:endParaRPr>
          </a:p>
        </p:txBody>
      </p:sp>
      <p:sp>
        <p:nvSpPr>
          <p:cNvPr id="40" name="Text Box 23">
            <a:extLst>
              <a:ext uri="{FF2B5EF4-FFF2-40B4-BE49-F238E27FC236}">
                <a16:creationId xmlns:a16="http://schemas.microsoft.com/office/drawing/2014/main" id="{71F19C25-D884-A07D-924C-C15A45C61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672" y="3122047"/>
            <a:ext cx="21889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LM Roman 10" pitchFamily="2" charset="77"/>
              </a:rPr>
              <a:t>He </a:t>
            </a:r>
            <a:r>
              <a:rPr lang="it-IT" sz="2000" b="1" dirty="0" err="1">
                <a:solidFill>
                  <a:schemeClr val="bg1"/>
                </a:solidFill>
                <a:latin typeface="LM Roman 10" pitchFamily="2" charset="77"/>
              </a:rPr>
              <a:t>convective</a:t>
            </a:r>
            <a:r>
              <a:rPr lang="it-IT" sz="2000" b="1" dirty="0">
                <a:solidFill>
                  <a:schemeClr val="bg1"/>
                </a:solidFill>
                <a:latin typeface="LM Roman 10" pitchFamily="2" charset="77"/>
              </a:rPr>
              <a:t> core</a:t>
            </a:r>
          </a:p>
        </p:txBody>
      </p:sp>
      <p:sp>
        <p:nvSpPr>
          <p:cNvPr id="41" name="Text Box 24">
            <a:extLst>
              <a:ext uri="{FF2B5EF4-FFF2-40B4-BE49-F238E27FC236}">
                <a16:creationId xmlns:a16="http://schemas.microsoft.com/office/drawing/2014/main" id="{97CFF663-418C-7B76-5E10-15983CF9C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3819" y="3122047"/>
            <a:ext cx="14056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LM Roman 10" pitchFamily="2" charset="77"/>
              </a:rPr>
              <a:t>H-</a:t>
            </a:r>
            <a:r>
              <a:rPr lang="it-IT" sz="2000" b="1" dirty="0" err="1">
                <a:solidFill>
                  <a:schemeClr val="bg1"/>
                </a:solidFill>
                <a:latin typeface="LM Roman 10" pitchFamily="2" charset="77"/>
              </a:rPr>
              <a:t>rich</a:t>
            </a:r>
            <a:r>
              <a:rPr lang="it-IT" sz="2000" b="1" dirty="0">
                <a:solidFill>
                  <a:schemeClr val="bg1"/>
                </a:solidFill>
                <a:latin typeface="LM Roman 10" pitchFamily="2" charset="77"/>
              </a:rPr>
              <a:t> zone</a:t>
            </a:r>
          </a:p>
        </p:txBody>
      </p:sp>
      <p:sp>
        <p:nvSpPr>
          <p:cNvPr id="42" name="Rectangle 26">
            <a:extLst>
              <a:ext uri="{FF2B5EF4-FFF2-40B4-BE49-F238E27FC236}">
                <a16:creationId xmlns:a16="http://schemas.microsoft.com/office/drawing/2014/main" id="{1B3906A9-A561-4084-48C0-F6C7E8F41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303" y="3668165"/>
            <a:ext cx="12442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baseline="30000" dirty="0">
                <a:solidFill>
                  <a:srgbClr val="000000"/>
                </a:solidFill>
                <a:latin typeface="LM Roman 10" pitchFamily="2" charset="77"/>
              </a:rPr>
              <a:t>4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</a:rPr>
              <a:t>He 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  <a:sym typeface="Wingdings"/>
              </a:rPr>
              <a:t> </a:t>
            </a:r>
            <a:r>
              <a:rPr lang="it-IT" sz="2000" b="1" baseline="30000" dirty="0">
                <a:solidFill>
                  <a:srgbClr val="000000"/>
                </a:solidFill>
                <a:latin typeface="LM Roman 10" pitchFamily="2" charset="77"/>
                <a:sym typeface="Wingdings"/>
              </a:rPr>
              <a:t>12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  <a:sym typeface="Wingdings"/>
              </a:rPr>
              <a:t>C</a:t>
            </a:r>
            <a:endParaRPr lang="it-IT" sz="2000" b="1" dirty="0">
              <a:solidFill>
                <a:srgbClr val="000000"/>
              </a:solidFill>
              <a:latin typeface="LM Roman 10" pitchFamily="2" charset="77"/>
            </a:endParaRPr>
          </a:p>
        </p:txBody>
      </p:sp>
      <p:sp>
        <p:nvSpPr>
          <p:cNvPr id="43" name="Rectangle 26">
            <a:extLst>
              <a:ext uri="{FF2B5EF4-FFF2-40B4-BE49-F238E27FC236}">
                <a16:creationId xmlns:a16="http://schemas.microsoft.com/office/drawing/2014/main" id="{01DA43D2-F3C9-4172-84A4-69D0C80F6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3925" y="3350161"/>
            <a:ext cx="3225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dirty="0" err="1">
                <a:solidFill>
                  <a:srgbClr val="000000"/>
                </a:solidFill>
                <a:latin typeface="LM Roman 10" pitchFamily="2" charset="77"/>
              </a:rPr>
              <a:t>p</a:t>
            </a:r>
            <a:endParaRPr lang="it-IT" sz="2000" b="1" dirty="0">
              <a:solidFill>
                <a:srgbClr val="000000"/>
              </a:solidFill>
              <a:latin typeface="LM Roman 10" pitchFamily="2" charset="77"/>
            </a:endParaRPr>
          </a:p>
        </p:txBody>
      </p:sp>
      <p:sp>
        <p:nvSpPr>
          <p:cNvPr id="44" name="Rectangle 26">
            <a:extLst>
              <a:ext uri="{FF2B5EF4-FFF2-40B4-BE49-F238E27FC236}">
                <a16:creationId xmlns:a16="http://schemas.microsoft.com/office/drawing/2014/main" id="{0DC6E1EC-65D4-1546-3C3B-409A3A05D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3925" y="3748283"/>
            <a:ext cx="3225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dirty="0" err="1">
                <a:solidFill>
                  <a:srgbClr val="000000"/>
                </a:solidFill>
                <a:latin typeface="LM Roman 10" pitchFamily="2" charset="77"/>
              </a:rPr>
              <a:t>p</a:t>
            </a:r>
            <a:endParaRPr lang="it-IT" sz="2000" b="1" dirty="0">
              <a:solidFill>
                <a:srgbClr val="000000"/>
              </a:solidFill>
              <a:latin typeface="LM Roman 10" pitchFamily="2" charset="77"/>
            </a:endParaRPr>
          </a:p>
        </p:txBody>
      </p:sp>
      <p:sp>
        <p:nvSpPr>
          <p:cNvPr id="45" name="Rectangle 26">
            <a:extLst>
              <a:ext uri="{FF2B5EF4-FFF2-40B4-BE49-F238E27FC236}">
                <a16:creationId xmlns:a16="http://schemas.microsoft.com/office/drawing/2014/main" id="{1D480347-C4AF-CD71-3CB7-FF4615BCE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3925" y="4121503"/>
            <a:ext cx="3225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dirty="0" err="1">
                <a:solidFill>
                  <a:srgbClr val="000000"/>
                </a:solidFill>
                <a:latin typeface="LM Roman 10" pitchFamily="2" charset="77"/>
              </a:rPr>
              <a:t>p</a:t>
            </a:r>
            <a:endParaRPr lang="it-IT" sz="2000" b="1" dirty="0">
              <a:solidFill>
                <a:srgbClr val="000000"/>
              </a:solidFill>
              <a:latin typeface="LM Roman 10" pitchFamily="2" charset="77"/>
            </a:endParaRPr>
          </a:p>
        </p:txBody>
      </p:sp>
      <p:sp>
        <p:nvSpPr>
          <p:cNvPr id="46" name="Text Box 23">
            <a:extLst>
              <a:ext uri="{FF2B5EF4-FFF2-40B4-BE49-F238E27FC236}">
                <a16:creationId xmlns:a16="http://schemas.microsoft.com/office/drawing/2014/main" id="{03E4691C-6FD3-58F9-7983-46F81DAF7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6262" y="3122047"/>
            <a:ext cx="19911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LM Roman 10" pitchFamily="2" charset="77"/>
              </a:rPr>
              <a:t>He radiative core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4140A242-FC78-C622-5E17-A88C2945358E}"/>
              </a:ext>
            </a:extLst>
          </p:cNvPr>
          <p:cNvSpPr txBox="1"/>
          <p:nvPr/>
        </p:nvSpPr>
        <p:spPr>
          <a:xfrm>
            <a:off x="5186198" y="5296900"/>
            <a:ext cx="1819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LM Roman 10" pitchFamily="2" charset="77"/>
              </a:rPr>
              <a:t>Rotating star</a:t>
            </a:r>
          </a:p>
        </p:txBody>
      </p:sp>
      <p:sp>
        <p:nvSpPr>
          <p:cNvPr id="2" name="AutoShape 16">
            <a:extLst>
              <a:ext uri="{FF2B5EF4-FFF2-40B4-BE49-F238E27FC236}">
                <a16:creationId xmlns:a16="http://schemas.microsoft.com/office/drawing/2014/main" id="{AA8D54AC-0077-7B4E-6745-D29C40F9F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0977" y="2093617"/>
            <a:ext cx="779365" cy="341114"/>
          </a:xfrm>
          <a:prstGeom prst="rightArrow">
            <a:avLst>
              <a:gd name="adj1" fmla="val 50000"/>
              <a:gd name="adj2" fmla="val 641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1" b="1">
              <a:latin typeface="LM Roman 10" pitchFamily="2" charset="77"/>
            </a:endParaRPr>
          </a:p>
        </p:txBody>
      </p:sp>
      <p:sp>
        <p:nvSpPr>
          <p:cNvPr id="7" name="AutoShape 33">
            <a:extLst>
              <a:ext uri="{FF2B5EF4-FFF2-40B4-BE49-F238E27FC236}">
                <a16:creationId xmlns:a16="http://schemas.microsoft.com/office/drawing/2014/main" id="{4CB8167D-D5FC-83A0-A75E-25822770F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337" y="2093617"/>
            <a:ext cx="597436" cy="553392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1" b="1">
              <a:latin typeface="LM Roman 10" pitchFamily="2" charset="77"/>
            </a:endParaRPr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C28277BA-DA0D-FEFD-AE9E-6FA22258D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892" y="2064119"/>
            <a:ext cx="5242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2000" b="1" baseline="30000" dirty="0">
                <a:solidFill>
                  <a:schemeClr val="bg1"/>
                </a:solidFill>
                <a:latin typeface="LM Roman 10" pitchFamily="2" charset="77"/>
              </a:rPr>
              <a:t>12</a:t>
            </a:r>
            <a:r>
              <a:rPr lang="it-IT" sz="2000" b="1" dirty="0">
                <a:solidFill>
                  <a:schemeClr val="bg1"/>
                </a:solidFill>
                <a:latin typeface="LM Roman 10" pitchFamily="2" charset="77"/>
              </a:rPr>
              <a:t>C</a:t>
            </a:r>
          </a:p>
        </p:txBody>
      </p:sp>
      <p:sp>
        <p:nvSpPr>
          <p:cNvPr id="10" name="AutoShape 16">
            <a:extLst>
              <a:ext uri="{FF2B5EF4-FFF2-40B4-BE49-F238E27FC236}">
                <a16:creationId xmlns:a16="http://schemas.microsoft.com/office/drawing/2014/main" id="{1373BBA8-86DF-CCEA-9F6A-FE099EBCD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3660" y="2084973"/>
            <a:ext cx="829585" cy="341114"/>
          </a:xfrm>
          <a:prstGeom prst="rightArrow">
            <a:avLst>
              <a:gd name="adj1" fmla="val 50000"/>
              <a:gd name="adj2" fmla="val 641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1" b="1">
              <a:latin typeface="LM Roman 10" pitchFamily="2" charset="77"/>
            </a:endParaRPr>
          </a:p>
        </p:txBody>
      </p:sp>
      <p:sp>
        <p:nvSpPr>
          <p:cNvPr id="11" name="AutoShape 33">
            <a:extLst>
              <a:ext uri="{FF2B5EF4-FFF2-40B4-BE49-F238E27FC236}">
                <a16:creationId xmlns:a16="http://schemas.microsoft.com/office/drawing/2014/main" id="{596C4A42-C20F-FB46-BDF0-B2A126C91C4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51035" y="2106995"/>
            <a:ext cx="597436" cy="553392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1" b="1">
              <a:latin typeface="LM Roman 10" pitchFamily="2" charset="77"/>
            </a:endParaRPr>
          </a:p>
        </p:txBody>
      </p:sp>
      <p:sp>
        <p:nvSpPr>
          <p:cNvPr id="12" name="Rectangle 26">
            <a:extLst>
              <a:ext uri="{FF2B5EF4-FFF2-40B4-BE49-F238E27FC236}">
                <a16:creationId xmlns:a16="http://schemas.microsoft.com/office/drawing/2014/main" id="{C68EAA6B-8603-8B02-8928-3FFEC7451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9879" y="3350687"/>
            <a:ext cx="4940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baseline="30000" dirty="0">
                <a:solidFill>
                  <a:srgbClr val="000000"/>
                </a:solidFill>
                <a:latin typeface="LM Roman 10" pitchFamily="2" charset="77"/>
              </a:rPr>
              <a:t>12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</a:rPr>
              <a:t>C</a:t>
            </a:r>
          </a:p>
        </p:txBody>
      </p:sp>
      <p:sp>
        <p:nvSpPr>
          <p:cNvPr id="13" name="Rectangle 26">
            <a:extLst>
              <a:ext uri="{FF2B5EF4-FFF2-40B4-BE49-F238E27FC236}">
                <a16:creationId xmlns:a16="http://schemas.microsoft.com/office/drawing/2014/main" id="{A8D1A057-B92D-FB79-8A3B-234C22BF5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9879" y="3729102"/>
            <a:ext cx="4940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baseline="30000" dirty="0">
                <a:solidFill>
                  <a:srgbClr val="000000"/>
                </a:solidFill>
                <a:latin typeface="LM Roman 10" pitchFamily="2" charset="77"/>
              </a:rPr>
              <a:t>12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</a:rPr>
              <a:t>C</a:t>
            </a:r>
          </a:p>
        </p:txBody>
      </p:sp>
      <p:sp>
        <p:nvSpPr>
          <p:cNvPr id="14" name="Rectangle 26">
            <a:extLst>
              <a:ext uri="{FF2B5EF4-FFF2-40B4-BE49-F238E27FC236}">
                <a16:creationId xmlns:a16="http://schemas.microsoft.com/office/drawing/2014/main" id="{9B75AFF3-A80C-99E8-6B04-9128E472B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9879" y="4121503"/>
            <a:ext cx="4940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baseline="30000" dirty="0">
                <a:solidFill>
                  <a:srgbClr val="000000"/>
                </a:solidFill>
                <a:latin typeface="LM Roman 10" pitchFamily="2" charset="77"/>
              </a:rPr>
              <a:t>12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</a:rPr>
              <a:t>C</a:t>
            </a:r>
          </a:p>
        </p:txBody>
      </p:sp>
      <p:sp>
        <p:nvSpPr>
          <p:cNvPr id="3" name="TextBox 47">
            <a:extLst>
              <a:ext uri="{FF2B5EF4-FFF2-40B4-BE49-F238E27FC236}">
                <a16:creationId xmlns:a16="http://schemas.microsoft.com/office/drawing/2014/main" id="{EB1B21DF-88E3-1DDE-3F5F-760982CA5054}"/>
              </a:ext>
            </a:extLst>
          </p:cNvPr>
          <p:cNvSpPr txBox="1"/>
          <p:nvPr/>
        </p:nvSpPr>
        <p:spPr>
          <a:xfrm>
            <a:off x="8026449" y="5212840"/>
            <a:ext cx="3593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30000" dirty="0">
                <a:solidFill>
                  <a:schemeClr val="bg1"/>
                </a:solidFill>
                <a:latin typeface="LM Roman 10" pitchFamily="2" charset="77"/>
              </a:rPr>
              <a:t>12</a:t>
            </a:r>
            <a:r>
              <a:rPr lang="en-US" sz="2000" b="1" dirty="0">
                <a:solidFill>
                  <a:schemeClr val="bg1"/>
                </a:solidFill>
                <a:latin typeface="LM Roman 10" pitchFamily="2" charset="77"/>
              </a:rPr>
              <a:t>C+p </a:t>
            </a:r>
            <a:r>
              <a:rPr lang="en-US" sz="2000" b="1" dirty="0">
                <a:solidFill>
                  <a:schemeClr val="bg1"/>
                </a:solidFill>
                <a:latin typeface="LM Roman 10" pitchFamily="2" charset="77"/>
                <a:sym typeface="Wingdings" pitchFamily="2" charset="2"/>
              </a:rPr>
              <a:t> </a:t>
            </a:r>
            <a:r>
              <a:rPr lang="en-US" sz="2000" b="1" dirty="0">
                <a:solidFill>
                  <a:schemeClr val="bg1"/>
                </a:solidFill>
                <a:latin typeface="LM Roman 10" pitchFamily="2" charset="77"/>
              </a:rPr>
              <a:t>CNO (</a:t>
            </a:r>
            <a:r>
              <a:rPr lang="en-US" sz="2000" b="1" baseline="30000" dirty="0">
                <a:solidFill>
                  <a:schemeClr val="bg1"/>
                </a:solidFill>
                <a:latin typeface="LM Roman 10" pitchFamily="2" charset="77"/>
              </a:rPr>
              <a:t>14</a:t>
            </a:r>
            <a:r>
              <a:rPr lang="en-US" sz="2000" b="1" dirty="0">
                <a:solidFill>
                  <a:schemeClr val="bg1"/>
                </a:solidFill>
                <a:latin typeface="LM Roman 10" pitchFamily="2" charset="77"/>
              </a:rPr>
              <a:t>N, </a:t>
            </a:r>
            <a:r>
              <a:rPr lang="en-US" sz="2000" b="1" baseline="30000" dirty="0">
                <a:solidFill>
                  <a:schemeClr val="bg1"/>
                </a:solidFill>
                <a:latin typeface="LM Roman 10" pitchFamily="2" charset="77"/>
              </a:rPr>
              <a:t>13</a:t>
            </a:r>
            <a:r>
              <a:rPr lang="en-US" sz="2000" b="1" dirty="0">
                <a:solidFill>
                  <a:schemeClr val="bg1"/>
                </a:solidFill>
                <a:latin typeface="LM Roman 10" pitchFamily="2" charset="77"/>
              </a:rPr>
              <a:t>C, </a:t>
            </a:r>
            <a:r>
              <a:rPr lang="en-US" sz="2000" b="1" baseline="30000" dirty="0">
                <a:solidFill>
                  <a:schemeClr val="bg1"/>
                </a:solidFill>
                <a:latin typeface="LM Roman 10" pitchFamily="2" charset="77"/>
              </a:rPr>
              <a:t>15</a:t>
            </a:r>
            <a:r>
              <a:rPr lang="en-US" sz="2000" b="1" dirty="0">
                <a:solidFill>
                  <a:schemeClr val="bg1"/>
                </a:solidFill>
                <a:latin typeface="LM Roman 10" pitchFamily="2" charset="77"/>
              </a:rPr>
              <a:t>N, </a:t>
            </a:r>
            <a:r>
              <a:rPr lang="en-US" sz="2000" b="1" baseline="30000" dirty="0">
                <a:solidFill>
                  <a:schemeClr val="bg1"/>
                </a:solidFill>
                <a:latin typeface="LM Roman 10" pitchFamily="2" charset="77"/>
              </a:rPr>
              <a:t>17</a:t>
            </a:r>
            <a:r>
              <a:rPr lang="en-US" sz="2000" b="1" dirty="0">
                <a:solidFill>
                  <a:schemeClr val="bg1"/>
                </a:solidFill>
                <a:latin typeface="LM Roman 10" pitchFamily="2" charset="77"/>
              </a:rPr>
              <a:t>O) </a:t>
            </a:r>
          </a:p>
        </p:txBody>
      </p:sp>
      <p:cxnSp>
        <p:nvCxnSpPr>
          <p:cNvPr id="8" name="Straight Arrow Connector 49">
            <a:extLst>
              <a:ext uri="{FF2B5EF4-FFF2-40B4-BE49-F238E27FC236}">
                <a16:creationId xmlns:a16="http://schemas.microsoft.com/office/drawing/2014/main" id="{80349931-1843-D88E-8149-1F75DB4120BD}"/>
              </a:ext>
            </a:extLst>
          </p:cNvPr>
          <p:cNvCxnSpPr>
            <a:cxnSpLocks/>
          </p:cNvCxnSpPr>
          <p:nvPr/>
        </p:nvCxnSpPr>
        <p:spPr>
          <a:xfrm flipH="1" flipV="1">
            <a:off x="8078373" y="4452201"/>
            <a:ext cx="532227" cy="59070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AutoShape 16">
            <a:extLst>
              <a:ext uri="{FF2B5EF4-FFF2-40B4-BE49-F238E27FC236}">
                <a16:creationId xmlns:a16="http://schemas.microsoft.com/office/drawing/2014/main" id="{607356C1-1BE3-3FB1-19D0-5F76DD17EA8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80977" y="5067939"/>
            <a:ext cx="779365" cy="341114"/>
          </a:xfrm>
          <a:prstGeom prst="rightArrow">
            <a:avLst>
              <a:gd name="adj1" fmla="val 50000"/>
              <a:gd name="adj2" fmla="val 641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1" b="1">
              <a:latin typeface="LM Roman 10" pitchFamily="2" charset="77"/>
            </a:endParaRPr>
          </a:p>
        </p:txBody>
      </p:sp>
      <p:sp>
        <p:nvSpPr>
          <p:cNvPr id="17" name="AutoShape 33">
            <a:extLst>
              <a:ext uri="{FF2B5EF4-FFF2-40B4-BE49-F238E27FC236}">
                <a16:creationId xmlns:a16="http://schemas.microsoft.com/office/drawing/2014/main" id="{21BE4723-5B1B-69BB-4C1C-08B0EBCA68C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443095" y="4845866"/>
            <a:ext cx="597436" cy="553392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1" b="1">
              <a:latin typeface="LM Roman 10" pitchFamily="2" charset="77"/>
            </a:endParaRPr>
          </a:p>
        </p:txBody>
      </p:sp>
      <p:sp>
        <p:nvSpPr>
          <p:cNvPr id="18" name="AutoShape 16">
            <a:extLst>
              <a:ext uri="{FF2B5EF4-FFF2-40B4-BE49-F238E27FC236}">
                <a16:creationId xmlns:a16="http://schemas.microsoft.com/office/drawing/2014/main" id="{82AD9E6B-647A-5B30-0AB8-032EE967517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83660" y="5059295"/>
            <a:ext cx="829585" cy="341114"/>
          </a:xfrm>
          <a:prstGeom prst="rightArrow">
            <a:avLst>
              <a:gd name="adj1" fmla="val 50000"/>
              <a:gd name="adj2" fmla="val 641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1" b="1">
              <a:latin typeface="LM Roman 10" pitchFamily="2" charset="77"/>
            </a:endParaRPr>
          </a:p>
        </p:txBody>
      </p:sp>
      <p:sp>
        <p:nvSpPr>
          <p:cNvPr id="19" name="AutoShape 33">
            <a:extLst>
              <a:ext uri="{FF2B5EF4-FFF2-40B4-BE49-F238E27FC236}">
                <a16:creationId xmlns:a16="http://schemas.microsoft.com/office/drawing/2014/main" id="{35D6E132-6C6A-3BF8-B165-9A0BD7800C8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397315" y="4786258"/>
            <a:ext cx="597436" cy="553392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1" b="1">
              <a:latin typeface="LM Roman 10" pitchFamily="2" charset="77"/>
            </a:endParaRPr>
          </a:p>
        </p:txBody>
      </p:sp>
      <p:sp>
        <p:nvSpPr>
          <p:cNvPr id="20" name="Rectangle 50">
            <a:extLst>
              <a:ext uri="{FF2B5EF4-FFF2-40B4-BE49-F238E27FC236}">
                <a16:creationId xmlns:a16="http://schemas.microsoft.com/office/drawing/2014/main" id="{7FA91BE9-2F7D-BD9B-BD1D-15873F81B400}"/>
              </a:ext>
            </a:extLst>
          </p:cNvPr>
          <p:cNvSpPr/>
          <p:nvPr/>
        </p:nvSpPr>
        <p:spPr>
          <a:xfrm>
            <a:off x="2524105" y="5327920"/>
            <a:ext cx="1284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LM Roman 10" pitchFamily="2" charset="77"/>
                <a:sym typeface="Wingdings"/>
              </a:rPr>
              <a:t>CNO + </a:t>
            </a:r>
            <a:r>
              <a:rPr lang="en-US" sz="2000" b="1" baseline="30000" dirty="0">
                <a:solidFill>
                  <a:schemeClr val="bg1"/>
                </a:solidFill>
                <a:latin typeface="LM Roman 10" pitchFamily="2" charset="77"/>
                <a:sym typeface="Wingdings"/>
              </a:rPr>
              <a:t>4</a:t>
            </a:r>
            <a:r>
              <a:rPr lang="en-US" sz="2000" b="1" dirty="0">
                <a:solidFill>
                  <a:schemeClr val="bg1"/>
                </a:solidFill>
                <a:latin typeface="LM Roman 10" pitchFamily="2" charset="77"/>
                <a:sym typeface="Wingdings"/>
              </a:rPr>
              <a:t>He</a:t>
            </a:r>
            <a:endParaRPr lang="en-US" sz="2000" b="1" dirty="0">
              <a:solidFill>
                <a:schemeClr val="bg1"/>
              </a:solidFill>
              <a:latin typeface="LM Roman 10" pitchFamily="2" charset="77"/>
            </a:endParaRPr>
          </a:p>
        </p:txBody>
      </p:sp>
      <p:sp>
        <p:nvSpPr>
          <p:cNvPr id="22" name="Text Box 23">
            <a:extLst>
              <a:ext uri="{FF2B5EF4-FFF2-40B4-BE49-F238E27FC236}">
                <a16:creationId xmlns:a16="http://schemas.microsoft.com/office/drawing/2014/main" id="{50637FEC-7C4E-5D9E-4909-7EBBBCE3B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7496" y="3569727"/>
            <a:ext cx="1435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LM Roman 10" pitchFamily="2" charset="77"/>
              </a:rPr>
              <a:t>CNO pocket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11045ABD-9205-869C-1195-08F0BB17ADDB}"/>
              </a:ext>
            </a:extLst>
          </p:cNvPr>
          <p:cNvSpPr/>
          <p:nvPr/>
        </p:nvSpPr>
        <p:spPr>
          <a:xfrm>
            <a:off x="4780160" y="3936017"/>
            <a:ext cx="21105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LM Roman 10" pitchFamily="2" charset="77"/>
              </a:rPr>
              <a:t>(</a:t>
            </a:r>
            <a:r>
              <a:rPr lang="en-US" sz="2000" b="1" baseline="30000" dirty="0">
                <a:solidFill>
                  <a:schemeClr val="bg1"/>
                </a:solidFill>
                <a:latin typeface="LM Roman 10" pitchFamily="2" charset="77"/>
              </a:rPr>
              <a:t>14</a:t>
            </a:r>
            <a:r>
              <a:rPr lang="en-US" sz="2000" b="1" dirty="0">
                <a:solidFill>
                  <a:schemeClr val="bg1"/>
                </a:solidFill>
                <a:latin typeface="LM Roman 10" pitchFamily="2" charset="77"/>
              </a:rPr>
              <a:t>N, </a:t>
            </a:r>
            <a:r>
              <a:rPr lang="en-US" sz="2000" b="1" baseline="30000" dirty="0">
                <a:solidFill>
                  <a:schemeClr val="bg1"/>
                </a:solidFill>
                <a:latin typeface="LM Roman 10" pitchFamily="2" charset="77"/>
              </a:rPr>
              <a:t>13</a:t>
            </a:r>
            <a:r>
              <a:rPr lang="en-US" sz="2000" b="1" dirty="0">
                <a:solidFill>
                  <a:schemeClr val="bg1"/>
                </a:solidFill>
                <a:latin typeface="LM Roman 10" pitchFamily="2" charset="77"/>
              </a:rPr>
              <a:t>C, </a:t>
            </a:r>
            <a:r>
              <a:rPr lang="en-US" sz="2000" b="1" baseline="30000" dirty="0">
                <a:solidFill>
                  <a:schemeClr val="bg1"/>
                </a:solidFill>
                <a:latin typeface="LM Roman 10" pitchFamily="2" charset="77"/>
              </a:rPr>
              <a:t>15</a:t>
            </a:r>
            <a:r>
              <a:rPr lang="en-US" sz="2000" b="1" dirty="0">
                <a:solidFill>
                  <a:schemeClr val="bg1"/>
                </a:solidFill>
                <a:latin typeface="LM Roman 10" pitchFamily="2" charset="77"/>
              </a:rPr>
              <a:t>N, </a:t>
            </a:r>
            <a:r>
              <a:rPr lang="en-US" sz="2000" b="1" baseline="30000" dirty="0">
                <a:solidFill>
                  <a:schemeClr val="bg1"/>
                </a:solidFill>
                <a:latin typeface="LM Roman 10" pitchFamily="2" charset="77"/>
              </a:rPr>
              <a:t>17</a:t>
            </a:r>
            <a:r>
              <a:rPr lang="en-US" sz="2000" b="1" dirty="0">
                <a:solidFill>
                  <a:schemeClr val="bg1"/>
                </a:solidFill>
                <a:latin typeface="LM Roman 10" pitchFamily="2" charset="77"/>
              </a:rPr>
              <a:t>O) </a:t>
            </a:r>
          </a:p>
        </p:txBody>
      </p:sp>
      <p:sp>
        <p:nvSpPr>
          <p:cNvPr id="25" name="Rectangle 26">
            <a:extLst>
              <a:ext uri="{FF2B5EF4-FFF2-40B4-BE49-F238E27FC236}">
                <a16:creationId xmlns:a16="http://schemas.microsoft.com/office/drawing/2014/main" id="{6DE84AB3-6182-22F5-58E0-2327BC9D3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1491" y="4085634"/>
            <a:ext cx="27014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baseline="30000" dirty="0">
                <a:solidFill>
                  <a:srgbClr val="000000"/>
                </a:solidFill>
                <a:latin typeface="LM Roman 10" pitchFamily="2" charset="77"/>
              </a:rPr>
              <a:t>14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</a:rPr>
              <a:t>N 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  <a:sym typeface="Wingdings"/>
              </a:rPr>
              <a:t> </a:t>
            </a:r>
            <a:r>
              <a:rPr lang="it-IT" sz="2000" b="1" baseline="30000" dirty="0">
                <a:solidFill>
                  <a:srgbClr val="000000"/>
                </a:solidFill>
                <a:latin typeface="LM Roman 10" pitchFamily="2" charset="77"/>
                <a:sym typeface="Wingdings"/>
              </a:rPr>
              <a:t>22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  <a:sym typeface="Wingdings"/>
              </a:rPr>
              <a:t>Ne  </a:t>
            </a:r>
            <a:r>
              <a:rPr lang="it-IT" sz="2000" b="1" dirty="0" err="1">
                <a:solidFill>
                  <a:srgbClr val="000000"/>
                </a:solidFill>
                <a:latin typeface="LM Roman 10" pitchFamily="2" charset="77"/>
                <a:sym typeface="Wingdings"/>
              </a:rPr>
              <a:t>neutrons</a:t>
            </a:r>
            <a:endParaRPr lang="it-IT" sz="2000" b="1" dirty="0">
              <a:solidFill>
                <a:srgbClr val="000000"/>
              </a:solidFill>
              <a:latin typeface="LM Roman 1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77247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045893-D8A5-F721-48A6-1EEC8314F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05342CC1-EE81-5490-DB73-EDCDD88B7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The 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s-process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in 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rotating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massive stars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415F53E-FAA3-1F27-4DF4-1A335024F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882266-65BF-48A2-DB1B-EF0E6D8C52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30338" y="1527058"/>
            <a:ext cx="9331324" cy="466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89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A10C69-6033-AC5C-A630-EC23A6270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F7D76BCB-97F3-281D-2E57-EC7A6E6A7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The 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s-process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in 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rotating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massive stars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95F973-364F-77FB-FB5F-27ACDF498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C1BCC68-5C71-FF5A-6FE3-6EFA48907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231" y="1443037"/>
            <a:ext cx="5858332" cy="439374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DFA05D5-8F64-5B2C-0616-3ADD6C3AD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39" y="1443037"/>
            <a:ext cx="5858332" cy="439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01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8A137E-D2D2-378A-805A-8043AEB8A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03077D4B-E445-2928-71E7-33AA57A02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The 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s-process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in 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rotating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massive stars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4564A07-A4ED-60E7-9714-202AFD090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2E208E0-A7F3-4D0F-F63A-0B92A0E01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231" y="1443037"/>
            <a:ext cx="5858332" cy="439374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3DF2BF7-0A1D-6068-73EE-9813079C7C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39" y="1443037"/>
            <a:ext cx="5858332" cy="439374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F854DD-2725-289C-07FD-9FD122489504}"/>
              </a:ext>
            </a:extLst>
          </p:cNvPr>
          <p:cNvSpPr/>
          <p:nvPr/>
        </p:nvSpPr>
        <p:spPr>
          <a:xfrm>
            <a:off x="472440" y="3275320"/>
            <a:ext cx="1298608" cy="9768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488183-DBE7-1D0B-506F-921EF194F86B}"/>
              </a:ext>
            </a:extLst>
          </p:cNvPr>
          <p:cNvSpPr/>
          <p:nvPr/>
        </p:nvSpPr>
        <p:spPr>
          <a:xfrm>
            <a:off x="6419248" y="1954693"/>
            <a:ext cx="1734152" cy="10566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/>
          </a:p>
        </p:txBody>
      </p:sp>
      <p:sp>
        <p:nvSpPr>
          <p:cNvPr id="8" name="Text Box 23">
            <a:extLst>
              <a:ext uri="{FF2B5EF4-FFF2-40B4-BE49-F238E27FC236}">
                <a16:creationId xmlns:a16="http://schemas.microsoft.com/office/drawing/2014/main" id="{BAF0C23B-6E4C-59A3-A979-EBB6397AA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967" y="1954693"/>
            <a:ext cx="6559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baseline="30000" dirty="0">
                <a:solidFill>
                  <a:srgbClr val="FF0000"/>
                </a:solidFill>
                <a:latin typeface="LM Roman 10" pitchFamily="2" charset="77"/>
              </a:rPr>
              <a:t>22</a:t>
            </a:r>
            <a:r>
              <a:rPr lang="it-IT" sz="2000" b="1" dirty="0">
                <a:solidFill>
                  <a:srgbClr val="FF0000"/>
                </a:solidFill>
                <a:latin typeface="LM Roman 10" pitchFamily="2" charset="77"/>
              </a:rPr>
              <a:t>Ne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619E47F-D027-F1E2-061A-F245807E86C9}"/>
              </a:ext>
            </a:extLst>
          </p:cNvPr>
          <p:cNvCxnSpPr>
            <a:stCxn id="8" idx="3"/>
          </p:cNvCxnSpPr>
          <p:nvPr/>
        </p:nvCxnSpPr>
        <p:spPr>
          <a:xfrm>
            <a:off x="4124916" y="2154748"/>
            <a:ext cx="2294332" cy="3282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D87A231-655F-9234-51A8-350D0C175E3A}"/>
              </a:ext>
            </a:extLst>
          </p:cNvPr>
          <p:cNvCxnSpPr>
            <a:cxnSpLocks/>
            <a:stCxn id="8" idx="1"/>
            <a:endCxn id="2" idx="7"/>
          </p:cNvCxnSpPr>
          <p:nvPr/>
        </p:nvCxnSpPr>
        <p:spPr>
          <a:xfrm flipH="1">
            <a:off x="1580871" y="2154748"/>
            <a:ext cx="1888096" cy="12636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8715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F9708E-EC63-71DC-4B3B-EB8C8A116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81F981E1-52B7-806F-B4E8-B761E338B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The 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s-process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in 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rotating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massive stars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4E32AC-C9CF-E708-BBF3-0B41859E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4AD5BE2-F7DB-A4DC-A19E-EF15CF67F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231" y="1443037"/>
            <a:ext cx="5858332" cy="439374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0FCBC68-EEE7-9BD9-CD80-CBCBEF75D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39" y="1443037"/>
            <a:ext cx="5858332" cy="439374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D4D140E-297E-38CD-EF5C-99D06295C96A}"/>
              </a:ext>
            </a:extLst>
          </p:cNvPr>
          <p:cNvSpPr/>
          <p:nvPr/>
        </p:nvSpPr>
        <p:spPr>
          <a:xfrm>
            <a:off x="7845392" y="1792706"/>
            <a:ext cx="1154229" cy="16362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/>
          </a:p>
        </p:txBody>
      </p:sp>
      <p:sp>
        <p:nvSpPr>
          <p:cNvPr id="7" name="Text Box 23">
            <a:extLst>
              <a:ext uri="{FF2B5EF4-FFF2-40B4-BE49-F238E27FC236}">
                <a16:creationId xmlns:a16="http://schemas.microsoft.com/office/drawing/2014/main" id="{C77D7899-EFC5-62D6-0AA6-206F459A3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9621" y="2010197"/>
            <a:ext cx="1435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LM Roman 10" pitchFamily="2" charset="77"/>
              </a:rPr>
              <a:t>CNO pocket</a:t>
            </a:r>
          </a:p>
        </p:txBody>
      </p:sp>
    </p:spTree>
    <p:extLst>
      <p:ext uri="{BB962C8B-B14F-4D97-AF65-F5344CB8AC3E}">
        <p14:creationId xmlns:p14="http://schemas.microsoft.com/office/powerpoint/2010/main" val="2311151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89BA946-3812-F14D-9B3A-CD8B26F3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baseline="30000" dirty="0">
                <a:solidFill>
                  <a:srgbClr val="EFDF65"/>
                </a:solidFill>
                <a:latin typeface="LM Roman 10" pitchFamily="2" charset="77"/>
              </a:rPr>
              <a:t>19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F production in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rotating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massive stars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Segnaposto contenuto 6">
                <a:extLst>
                  <a:ext uri="{FF2B5EF4-FFF2-40B4-BE49-F238E27FC236}">
                    <a16:creationId xmlns:a16="http://schemas.microsoft.com/office/drawing/2014/main" id="{85775004-CB53-33C4-EF77-6D54234967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2443" y="1562101"/>
                <a:ext cx="11187113" cy="479424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it-IT" sz="3200" baseline="30000" dirty="0">
                    <a:solidFill>
                      <a:schemeClr val="bg1"/>
                    </a:solidFill>
                    <a:latin typeface="LM Roman 8" pitchFamily="2" charset="77"/>
                  </a:rPr>
                  <a:t>19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F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is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produced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through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the chain of reactions: </a:t>
                </a:r>
              </a:p>
              <a:p>
                <a:pPr marL="0" indent="0" algn="ctr">
                  <a:buNone/>
                </a:pPr>
                <a:r>
                  <a:rPr lang="it-IT" baseline="30000" dirty="0">
                    <a:solidFill>
                      <a:schemeClr val="bg1"/>
                    </a:solidFill>
                    <a:latin typeface="LM Roman 8" pitchFamily="2" charset="77"/>
                  </a:rPr>
                  <a:t>14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N(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,</a:t>
                </a:r>
                <a:r>
                  <a:rPr lang="it-IT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)</a:t>
                </a:r>
                <a:r>
                  <a:rPr lang="it-IT" baseline="30000" dirty="0">
                    <a:solidFill>
                      <a:schemeClr val="bg1"/>
                    </a:solidFill>
                    <a:latin typeface="LM Roman 8" pitchFamily="2" charset="77"/>
                  </a:rPr>
                  <a:t>18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F(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</m:oMath>
                </a14:m>
                <a:r>
                  <a:rPr lang="it-IT" baseline="30000" dirty="0">
                    <a:solidFill>
                      <a:schemeClr val="bg1"/>
                    </a:solidFill>
                    <a:latin typeface="LM Roman 8" pitchFamily="2" charset="77"/>
                  </a:rPr>
                  <a:t>+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)</a:t>
                </a:r>
                <a:r>
                  <a:rPr lang="it-IT" baseline="30000" dirty="0">
                    <a:solidFill>
                      <a:schemeClr val="bg1"/>
                    </a:solidFill>
                    <a:latin typeface="LM Roman 8" pitchFamily="2" charset="77"/>
                  </a:rPr>
                  <a:t>18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O(p,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)</a:t>
                </a:r>
                <a:r>
                  <a:rPr lang="it-IT" baseline="30000" dirty="0">
                    <a:solidFill>
                      <a:schemeClr val="bg1"/>
                    </a:solidFill>
                    <a:latin typeface="LM Roman 8" pitchFamily="2" charset="77"/>
                  </a:rPr>
                  <a:t>15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N(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,</a:t>
                </a:r>
                <a:r>
                  <a:rPr lang="it-IT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)</a:t>
                </a:r>
                <a:r>
                  <a:rPr lang="it-IT" baseline="30000" dirty="0">
                    <a:solidFill>
                      <a:schemeClr val="bg1"/>
                    </a:solidFill>
                    <a:latin typeface="LM Roman 8" pitchFamily="2" charset="77"/>
                  </a:rPr>
                  <a:t>19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F</a:t>
                </a:r>
              </a:p>
              <a:p>
                <a:pPr marL="0" indent="0">
                  <a:buNone/>
                </a:pPr>
                <a:endParaRPr lang="it-IT" sz="3000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It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requires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CNO,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p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,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n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32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in the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same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environment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(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protons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are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provided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by </a:t>
                </a:r>
                <a:r>
                  <a:rPr lang="it-IT" sz="3200" baseline="30000" dirty="0">
                    <a:solidFill>
                      <a:schemeClr val="bg1"/>
                    </a:solidFill>
                    <a:latin typeface="LM Roman 8" pitchFamily="2" charset="77"/>
                  </a:rPr>
                  <a:t>14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N(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n,p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)</a:t>
                </a:r>
                <a:r>
                  <a:rPr lang="it-IT" sz="3200" baseline="30000" dirty="0">
                    <a:solidFill>
                      <a:schemeClr val="bg1"/>
                    </a:solidFill>
                    <a:latin typeface="LM Roman 8" pitchFamily="2" charset="77"/>
                  </a:rPr>
                  <a:t>14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C);</a:t>
                </a:r>
              </a:p>
              <a:p>
                <a:endParaRPr lang="it-IT" sz="3200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AGB stars or He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burning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in shell in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rotating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massive stars;</a:t>
                </a:r>
              </a:p>
              <a:p>
                <a:pPr marL="0" indent="0">
                  <a:buNone/>
                </a:pPr>
                <a:endParaRPr lang="it-IT" sz="3000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Formation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of the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convective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He shell in the CNO pocket.</a:t>
                </a:r>
              </a:p>
            </p:txBody>
          </p:sp>
        </mc:Choice>
        <mc:Fallback>
          <p:sp>
            <p:nvSpPr>
              <p:cNvPr id="2" name="Segnaposto contenuto 6">
                <a:extLst>
                  <a:ext uri="{FF2B5EF4-FFF2-40B4-BE49-F238E27FC236}">
                    <a16:creationId xmlns:a16="http://schemas.microsoft.com/office/drawing/2014/main" id="{85775004-CB53-33C4-EF77-6D54234967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2443" y="1562101"/>
                <a:ext cx="11187113" cy="4794249"/>
              </a:xfrm>
              <a:blipFill>
                <a:blip r:embed="rId4"/>
                <a:stretch>
                  <a:fillRect l="-1247" t="-3430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0977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89BA946-3812-F14D-9B3A-CD8B26F3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baseline="30000" dirty="0">
                <a:solidFill>
                  <a:srgbClr val="EFDF65"/>
                </a:solidFill>
                <a:latin typeface="LM Roman 10" pitchFamily="2" charset="77"/>
              </a:rPr>
              <a:t>19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F production in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rotating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massive stars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7DFC01-50BD-2117-4C33-969958728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244" y="1337136"/>
            <a:ext cx="9989512" cy="499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74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C50745-55B9-557A-B344-4751C5A00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A9AF45B1-CB45-8588-1EBB-E8BB061B2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baseline="30000" dirty="0">
                <a:solidFill>
                  <a:srgbClr val="EFDF65"/>
                </a:solidFill>
                <a:latin typeface="LM Roman 10" pitchFamily="2" charset="77"/>
              </a:rPr>
              <a:t>19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F and CNO breakout in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primordial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stars?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56268A5-90CD-85B1-9472-CD3A4BC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Segnaposto contenuto 6">
                <a:extLst>
                  <a:ext uri="{FF2B5EF4-FFF2-40B4-BE49-F238E27FC236}">
                    <a16:creationId xmlns:a16="http://schemas.microsoft.com/office/drawing/2014/main" id="{C6040FF3-A2F0-3E6E-06F6-3721B3BDE6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899818" y="1550195"/>
                <a:ext cx="4059560" cy="2875199"/>
              </a:xfrm>
            </p:spPr>
            <p:txBody>
              <a:bodyPr>
                <a:noAutofit/>
              </a:bodyPr>
              <a:lstStyle/>
              <a:p>
                <a:r>
                  <a:rPr lang="it-IT" sz="1900" baseline="30000" dirty="0">
                    <a:solidFill>
                      <a:schemeClr val="bg1"/>
                    </a:solidFill>
                    <a:latin typeface="LM Roman 8" pitchFamily="2" charset="77"/>
                  </a:rPr>
                  <a:t>19</a:t>
                </a:r>
                <a:r>
                  <a:rPr lang="it-IT" sz="1900" dirty="0">
                    <a:solidFill>
                      <a:schemeClr val="bg1"/>
                    </a:solidFill>
                    <a:latin typeface="LM Roman 8" pitchFamily="2" charset="77"/>
                  </a:rPr>
                  <a:t>F </a:t>
                </a:r>
                <a:r>
                  <a:rPr lang="it-IT" sz="1900" dirty="0" err="1">
                    <a:solidFill>
                      <a:schemeClr val="bg1"/>
                    </a:solidFill>
                    <a:latin typeface="LM Roman 8" pitchFamily="2" charset="77"/>
                  </a:rPr>
                  <a:t>destruction</a:t>
                </a:r>
                <a:r>
                  <a:rPr lang="it-IT" sz="19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900" dirty="0" err="1">
                    <a:solidFill>
                      <a:schemeClr val="bg1"/>
                    </a:solidFill>
                    <a:latin typeface="LM Roman 8" pitchFamily="2" charset="77"/>
                  </a:rPr>
                  <a:t>channels</a:t>
                </a:r>
                <a:r>
                  <a:rPr lang="it-IT" sz="1900" dirty="0">
                    <a:solidFill>
                      <a:schemeClr val="bg1"/>
                    </a:solidFill>
                    <a:latin typeface="LM Roman 8" pitchFamily="2" charset="77"/>
                  </a:rPr>
                  <a:t> (</a:t>
                </a:r>
                <a:r>
                  <a:rPr lang="it-IT" sz="1900" dirty="0" err="1">
                    <a:solidFill>
                      <a:schemeClr val="bg1"/>
                    </a:solidFill>
                    <a:latin typeface="LM Roman 8" pitchFamily="2" charset="77"/>
                  </a:rPr>
                  <a:t>p-captures</a:t>
                </a:r>
                <a:r>
                  <a:rPr lang="it-IT" sz="1900" dirty="0">
                    <a:solidFill>
                      <a:schemeClr val="bg1"/>
                    </a:solidFill>
                    <a:latin typeface="LM Roman 8" pitchFamily="2" charset="77"/>
                  </a:rPr>
                  <a:t>): </a:t>
                </a:r>
                <a:r>
                  <a:rPr lang="it-IT" sz="1900" b="1" u="sng" baseline="30000" dirty="0">
                    <a:solidFill>
                      <a:schemeClr val="bg1"/>
                    </a:solidFill>
                    <a:latin typeface="LM Roman 8" pitchFamily="2" charset="77"/>
                  </a:rPr>
                  <a:t>19</a:t>
                </a:r>
                <a:r>
                  <a:rPr lang="it-IT" sz="1900" b="1" u="sng" dirty="0">
                    <a:solidFill>
                      <a:schemeClr val="bg1"/>
                    </a:solidFill>
                    <a:latin typeface="LM Roman 8" pitchFamily="2" charset="77"/>
                  </a:rPr>
                  <a:t>F(p,</a:t>
                </a:r>
                <a14:m>
                  <m:oMath xmlns:m="http://schemas.openxmlformats.org/officeDocument/2006/math">
                    <m:r>
                      <a:rPr lang="it-IT" sz="1900" b="1" i="1" u="sng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𝛂</m:t>
                    </m:r>
                  </m:oMath>
                </a14:m>
                <a:r>
                  <a:rPr lang="it-IT" sz="1900" b="1" u="sng" dirty="0">
                    <a:solidFill>
                      <a:schemeClr val="bg1"/>
                    </a:solidFill>
                    <a:latin typeface="LM Roman 8" pitchFamily="2" charset="77"/>
                  </a:rPr>
                  <a:t>)</a:t>
                </a:r>
                <a:r>
                  <a:rPr lang="it-IT" sz="1900" b="1" u="sng" baseline="30000" dirty="0">
                    <a:solidFill>
                      <a:schemeClr val="bg1"/>
                    </a:solidFill>
                    <a:latin typeface="LM Roman 8" pitchFamily="2" charset="77"/>
                  </a:rPr>
                  <a:t>16</a:t>
                </a:r>
                <a:r>
                  <a:rPr lang="it-IT" sz="1900" b="1" u="sng" dirty="0">
                    <a:solidFill>
                      <a:schemeClr val="bg1"/>
                    </a:solidFill>
                    <a:latin typeface="LM Roman 8" pitchFamily="2" charset="77"/>
                  </a:rPr>
                  <a:t>O</a:t>
                </a:r>
                <a:r>
                  <a:rPr lang="it-IT" sz="1900" dirty="0">
                    <a:solidFill>
                      <a:schemeClr val="bg1"/>
                    </a:solidFill>
                    <a:latin typeface="LM Roman 8" pitchFamily="2" charset="77"/>
                  </a:rPr>
                  <a:t>, </a:t>
                </a:r>
                <a:r>
                  <a:rPr lang="it-IT" sz="1900" b="1" u="sng" baseline="30000" dirty="0">
                    <a:solidFill>
                      <a:schemeClr val="bg1"/>
                    </a:solidFill>
                    <a:latin typeface="LM Roman 8" pitchFamily="2" charset="77"/>
                  </a:rPr>
                  <a:t>19</a:t>
                </a:r>
                <a:r>
                  <a:rPr lang="it-IT" sz="1900" b="1" u="sng" dirty="0">
                    <a:solidFill>
                      <a:schemeClr val="bg1"/>
                    </a:solidFill>
                    <a:latin typeface="LM Roman 8" pitchFamily="2" charset="77"/>
                  </a:rPr>
                  <a:t>F(</a:t>
                </a:r>
                <a:r>
                  <a:rPr lang="it-IT" sz="1900" b="1" u="sng" dirty="0" err="1">
                    <a:solidFill>
                      <a:schemeClr val="bg1"/>
                    </a:solidFill>
                    <a:latin typeface="LM Roman 8" pitchFamily="2" charset="77"/>
                  </a:rPr>
                  <a:t>p</a:t>
                </a:r>
                <a:r>
                  <a:rPr lang="it-IT" sz="1900" b="1" u="sng" dirty="0">
                    <a:solidFill>
                      <a:schemeClr val="bg1"/>
                    </a:solidFill>
                    <a:latin typeface="LM Roman 8" pitchFamily="2" charset="77"/>
                  </a:rPr>
                  <a:t>,</a:t>
                </a:r>
                <a:r>
                  <a:rPr lang="it-IT" sz="1900" b="1" u="sng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900" b="1" i="1" u="sng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𝛄</m:t>
                    </m:r>
                  </m:oMath>
                </a14:m>
                <a:r>
                  <a:rPr lang="it-IT" sz="1900" b="1" u="sng" dirty="0">
                    <a:solidFill>
                      <a:schemeClr val="bg1"/>
                    </a:solidFill>
                    <a:latin typeface="LM Roman 8" pitchFamily="2" charset="77"/>
                  </a:rPr>
                  <a:t>)</a:t>
                </a:r>
                <a:r>
                  <a:rPr lang="it-IT" sz="1900" b="1" u="sng" baseline="30000" dirty="0">
                    <a:solidFill>
                      <a:schemeClr val="bg1"/>
                    </a:solidFill>
                    <a:latin typeface="LM Roman 8" pitchFamily="2" charset="77"/>
                  </a:rPr>
                  <a:t>20</a:t>
                </a:r>
                <a:r>
                  <a:rPr lang="it-IT" sz="1900" b="1" u="sng" dirty="0">
                    <a:solidFill>
                      <a:schemeClr val="bg1"/>
                    </a:solidFill>
                    <a:latin typeface="LM Roman 8" pitchFamily="2" charset="77"/>
                  </a:rPr>
                  <a:t>Ne</a:t>
                </a:r>
                <a:r>
                  <a:rPr lang="it-IT" sz="1900" b="1" dirty="0">
                    <a:solidFill>
                      <a:schemeClr val="bg1"/>
                    </a:solidFill>
                    <a:latin typeface="LM Roman 8" pitchFamily="2" charset="77"/>
                  </a:rPr>
                  <a:t> ;</a:t>
                </a:r>
                <a:endParaRPr lang="it-IT" sz="1900" b="1" u="sng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r>
                  <a:rPr lang="it-IT" sz="1900" dirty="0">
                    <a:solidFill>
                      <a:schemeClr val="bg1"/>
                    </a:solidFill>
                    <a:latin typeface="LM Roman 8" pitchFamily="2" charset="77"/>
                  </a:rPr>
                  <a:t>(</a:t>
                </a:r>
                <a:r>
                  <a:rPr lang="it-IT" sz="1900" dirty="0" err="1">
                    <a:solidFill>
                      <a:schemeClr val="bg1"/>
                    </a:solidFill>
                    <a:latin typeface="LM Roman 8" pitchFamily="2" charset="77"/>
                  </a:rPr>
                  <a:t>p</a:t>
                </a:r>
                <a:r>
                  <a:rPr lang="it-IT" sz="1900" dirty="0">
                    <a:solidFill>
                      <a:schemeClr val="bg1"/>
                    </a:solidFill>
                    <a:latin typeface="LM Roman 8" pitchFamily="2" charset="77"/>
                  </a:rPr>
                  <a:t>,</a:t>
                </a:r>
                <a:r>
                  <a:rPr lang="it-IT" sz="19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9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it-IT" sz="1900" dirty="0">
                    <a:solidFill>
                      <a:schemeClr val="bg1"/>
                    </a:solidFill>
                    <a:latin typeface="LM Roman 8" pitchFamily="2" charset="77"/>
                  </a:rPr>
                  <a:t>) reaction </a:t>
                </a:r>
                <a:r>
                  <a:rPr lang="it-IT" sz="1900" dirty="0" err="1">
                    <a:solidFill>
                      <a:schemeClr val="bg1"/>
                    </a:solidFill>
                    <a:latin typeface="LM Roman 8" pitchFamily="2" charset="77"/>
                  </a:rPr>
                  <a:t>proposed</a:t>
                </a:r>
                <a:r>
                  <a:rPr lang="it-IT" sz="19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900" dirty="0" err="1">
                    <a:solidFill>
                      <a:schemeClr val="bg1"/>
                    </a:solidFill>
                    <a:latin typeface="LM Roman 8" pitchFamily="2" charset="77"/>
                  </a:rPr>
                  <a:t>as</a:t>
                </a:r>
                <a:r>
                  <a:rPr lang="it-IT" sz="19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900" dirty="0" err="1">
                    <a:solidFill>
                      <a:schemeClr val="bg1"/>
                    </a:solidFill>
                    <a:latin typeface="LM Roman 8" pitchFamily="2" charset="77"/>
                  </a:rPr>
                  <a:t>mechanism</a:t>
                </a:r>
                <a:r>
                  <a:rPr lang="it-IT" sz="1900" dirty="0">
                    <a:solidFill>
                      <a:schemeClr val="bg1"/>
                    </a:solidFill>
                    <a:latin typeface="LM Roman 8" pitchFamily="2" charset="77"/>
                  </a:rPr>
                  <a:t> of Ca production </a:t>
                </a:r>
                <a:r>
                  <a:rPr lang="it-IT" sz="1900" dirty="0" err="1">
                    <a:solidFill>
                      <a:schemeClr val="bg1"/>
                    </a:solidFill>
                    <a:latin typeface="LM Roman 8" pitchFamily="2" charset="77"/>
                  </a:rPr>
                  <a:t>through</a:t>
                </a:r>
                <a:r>
                  <a:rPr lang="it-IT" sz="1900" dirty="0">
                    <a:solidFill>
                      <a:schemeClr val="bg1"/>
                    </a:solidFill>
                    <a:latin typeface="LM Roman 8" pitchFamily="2" charset="77"/>
                  </a:rPr>
                  <a:t> (hot) CNO breakout (Wiescher+99, Keller+14, Zhang+22);</a:t>
                </a:r>
              </a:p>
              <a:p>
                <a:r>
                  <a:rPr lang="it-IT" sz="1900" b="1" dirty="0">
                    <a:solidFill>
                      <a:schemeClr val="bg1"/>
                    </a:solidFill>
                    <a:latin typeface="LM Roman 8" pitchFamily="2" charset="77"/>
                  </a:rPr>
                  <a:t>New </a:t>
                </a:r>
                <a:r>
                  <a:rPr lang="it-IT" sz="1900" b="1" dirty="0" err="1">
                    <a:solidFill>
                      <a:schemeClr val="bg1"/>
                    </a:solidFill>
                    <a:latin typeface="LM Roman 8" pitchFamily="2" charset="77"/>
                  </a:rPr>
                  <a:t>measures</a:t>
                </a:r>
                <a:r>
                  <a:rPr lang="it-IT" sz="1900" b="1" dirty="0">
                    <a:solidFill>
                      <a:schemeClr val="bg1"/>
                    </a:solidFill>
                    <a:latin typeface="LM Roman 8" pitchFamily="2" charset="77"/>
                  </a:rPr>
                  <a:t> (Su+25, PRL in press, DOI:10.1103/cq71-jy7s) </a:t>
                </a:r>
                <a:r>
                  <a:rPr lang="it-IT" sz="1900" b="1" dirty="0" err="1">
                    <a:solidFill>
                      <a:schemeClr val="bg1"/>
                    </a:solidFill>
                    <a:latin typeface="LM Roman 8" pitchFamily="2" charset="77"/>
                  </a:rPr>
                  <a:t>exclude</a:t>
                </a:r>
                <a:r>
                  <a:rPr lang="it-IT" sz="1900" b="1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900" b="1" dirty="0" err="1">
                    <a:solidFill>
                      <a:schemeClr val="bg1"/>
                    </a:solidFill>
                    <a:latin typeface="LM Roman 8" pitchFamily="2" charset="77"/>
                  </a:rPr>
                  <a:t>this</a:t>
                </a:r>
                <a:r>
                  <a:rPr lang="it-IT" sz="1900" b="1" dirty="0">
                    <a:solidFill>
                      <a:schemeClr val="bg1"/>
                    </a:solidFill>
                    <a:latin typeface="LM Roman 8" pitchFamily="2" charset="77"/>
                  </a:rPr>
                  <a:t> scenario</a:t>
                </a:r>
                <a:r>
                  <a:rPr lang="it-IT" sz="1900" dirty="0">
                    <a:solidFill>
                      <a:schemeClr val="bg1"/>
                    </a:solidFill>
                    <a:latin typeface="LM Roman 8" pitchFamily="2" charset="77"/>
                  </a:rPr>
                  <a:t>;</a:t>
                </a:r>
              </a:p>
            </p:txBody>
          </p:sp>
        </mc:Choice>
        <mc:Fallback>
          <p:sp>
            <p:nvSpPr>
              <p:cNvPr id="2" name="Segnaposto contenuto 6">
                <a:extLst>
                  <a:ext uri="{FF2B5EF4-FFF2-40B4-BE49-F238E27FC236}">
                    <a16:creationId xmlns:a16="http://schemas.microsoft.com/office/drawing/2014/main" id="{C6040FF3-A2F0-3E6E-06F6-3721B3BDE6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99818" y="1550195"/>
                <a:ext cx="4059560" cy="2875199"/>
              </a:xfrm>
              <a:blipFill>
                <a:blip r:embed="rId4"/>
                <a:stretch>
                  <a:fillRect l="-1250" t="-1754" r="-1250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D2848BD-E754-D528-B5D1-D240DC59F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22" y="1550195"/>
            <a:ext cx="7667196" cy="2875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33B2B7-F100-9FE4-AFA4-F945595AC7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8028" y="2529165"/>
            <a:ext cx="2325766" cy="1162883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  <p:sp>
        <p:nvSpPr>
          <p:cNvPr id="8" name="Segnaposto contenuto 6">
            <a:extLst>
              <a:ext uri="{FF2B5EF4-FFF2-40B4-BE49-F238E27FC236}">
                <a16:creationId xmlns:a16="http://schemas.microsoft.com/office/drawing/2014/main" id="{87CB8D05-44DE-D507-8B7A-BD08B64D8BA9}"/>
              </a:ext>
            </a:extLst>
          </p:cNvPr>
          <p:cNvSpPr txBox="1">
            <a:spLocks/>
          </p:cNvSpPr>
          <p:nvPr/>
        </p:nvSpPr>
        <p:spPr>
          <a:xfrm>
            <a:off x="232622" y="4284900"/>
            <a:ext cx="11726756" cy="207145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3000" dirty="0">
              <a:solidFill>
                <a:schemeClr val="bg1"/>
              </a:solidFill>
              <a:latin typeface="LM Roman 8" pitchFamily="2" charset="77"/>
            </a:endParaRPr>
          </a:p>
          <a:p>
            <a:r>
              <a:rPr lang="it-IT" sz="3200" baseline="30000" dirty="0">
                <a:solidFill>
                  <a:schemeClr val="bg1"/>
                </a:solidFill>
                <a:latin typeface="LM Roman 8" pitchFamily="2" charset="77"/>
              </a:rPr>
              <a:t>40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Ca (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most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abundant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Ca isotope)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naturally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produced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in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CCSNe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(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explosive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Si- and O-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burning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)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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independent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 from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initial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metallicity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sz="3000" dirty="0">
              <a:solidFill>
                <a:schemeClr val="bg1"/>
              </a:solidFill>
              <a:latin typeface="LM Roman 8" pitchFamily="2" charset="77"/>
            </a:endParaRPr>
          </a:p>
          <a:p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Impact of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these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reactions on </a:t>
            </a:r>
            <a:r>
              <a:rPr lang="it-IT" sz="3200" baseline="30000" dirty="0">
                <a:solidFill>
                  <a:schemeClr val="bg1"/>
                </a:solidFill>
                <a:latin typeface="LM Roman 8" pitchFamily="2" charset="77"/>
              </a:rPr>
              <a:t>19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F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nucleosynthesis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needs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to be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tested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in AGB stars.</a:t>
            </a:r>
          </a:p>
        </p:txBody>
      </p:sp>
    </p:spTree>
    <p:extLst>
      <p:ext uri="{BB962C8B-B14F-4D97-AF65-F5344CB8AC3E}">
        <p14:creationId xmlns:p14="http://schemas.microsoft.com/office/powerpoint/2010/main" val="4002871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CC4F5A-5DEA-DABF-B855-CA06395CA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5C2B89D4-F34E-D67D-6425-6302C77B9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Production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factors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at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low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metallicity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5494E6-52CA-BAF6-81D7-63515A0CF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253B651-60E4-EB1B-43E1-B9C829D08F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13290" y="1373640"/>
            <a:ext cx="9965419" cy="498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76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DFC6C-FD52-82D4-A76F-3C94C71EE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E587259-43A1-C04E-531D-3D77AF33B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Production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factors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at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low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metallicity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ECBE0E-F2E0-5E3D-A56F-F973E1924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175148F-8052-0704-B427-7C25C4A0EB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13290" y="1373640"/>
            <a:ext cx="9965419" cy="49827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F37A5402-8233-19EC-B50B-635383AE43A7}"/>
                  </a:ext>
                </a:extLst>
              </p:cNvPr>
              <p:cNvSpPr txBox="1"/>
              <p:nvPr/>
            </p:nvSpPr>
            <p:spPr>
              <a:xfrm>
                <a:off x="1209270" y="1373640"/>
                <a:ext cx="3784690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it-IT" b="0" i="1" dirty="0" smtClean="0">
                              <a:solidFill>
                                <a:srgbClr val="0A0A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it-IT" b="0" i="0" dirty="0" smtClean="0">
                              <a:solidFill>
                                <a:srgbClr val="0A0AFF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it-IT" b="0" i="0" dirty="0" smtClean="0">
                              <a:solidFill>
                                <a:srgbClr val="0A0AFF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it-IT" b="0" i="0" dirty="0" smtClean="0">
                              <a:solidFill>
                                <a:srgbClr val="0A0AFF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</m:d>
                      <m:r>
                        <a:rPr lang="it-IT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b="0" i="0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it-IT" b="0" i="0" baseline="-25000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it-IT" i="1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it-IT" b="0" i="0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it-IT" b="0" i="0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it-IT" b="0" i="0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it-IT" b="0" i="1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it-IT" i="1" baseline="-25000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⋆</m:t>
                      </m:r>
                      <m:r>
                        <a:rPr lang="it-IT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it-IT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it-IT" baseline="-25000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it-IT" i="1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it-IT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it-IT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it-IT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it-IT" i="1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it-IT" baseline="-25000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⨀</m:t>
                      </m:r>
                    </m:oMath>
                  </m:oMathPara>
                </a14:m>
                <a:endParaRPr lang="en-GB" baseline="-25000" dirty="0">
                  <a:solidFill>
                    <a:srgbClr val="0A0AFF"/>
                  </a:solidFill>
                  <a:latin typeface="LM Roman 8" pitchFamily="2" charset="77"/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F37A5402-8233-19EC-B50B-635383AE43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270" y="1373640"/>
                <a:ext cx="3784690" cy="362984"/>
              </a:xfrm>
              <a:prstGeom prst="rect">
                <a:avLst/>
              </a:prstGeom>
              <a:blipFill>
                <a:blip r:embed="rId5"/>
                <a:stretch>
                  <a:fillRect b="-20690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1260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89BA946-3812-F14D-9B3A-CD8B26F3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Zero and 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extremely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low 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metallicity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massive stars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Segnaposto contenuto 6">
                <a:extLst>
                  <a:ext uri="{FF2B5EF4-FFF2-40B4-BE49-F238E27FC236}">
                    <a16:creationId xmlns:a16="http://schemas.microsoft.com/office/drawing/2014/main" id="{557CA415-A410-EB74-825D-0E7CAFBCAD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2443" y="1562101"/>
                <a:ext cx="11187113" cy="4646193"/>
              </a:xfrm>
            </p:spPr>
            <p:txBody>
              <a:bodyPr>
                <a:normAutofit fontScale="92500"/>
              </a:bodyPr>
              <a:lstStyle/>
              <a:p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Lack of CNO nuclei: early activation of 3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320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reaction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during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H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burning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  <a:sym typeface="Wingdings" pitchFamily="2" charset="2"/>
                  </a:rPr>
                  <a:t> H and He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  <a:sym typeface="Wingdings" pitchFamily="2" charset="2"/>
                  </a:rPr>
                  <a:t>burning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  <a:sym typeface="Wingdings" pitchFamily="2" charset="2"/>
                  </a:rPr>
                  <a:t> zones operate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  <a:sym typeface="Wingdings" pitchFamily="2" charset="2"/>
                  </a:rPr>
                  <a:t>at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  <a:sym typeface="Wingdings" pitchFamily="2" charset="2"/>
                  </a:rPr>
                  <a:t>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  <a:sym typeface="Wingdings" pitchFamily="2" charset="2"/>
                  </a:rPr>
                  <a:t>similar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  <a:sym typeface="Wingdings" pitchFamily="2" charset="2"/>
                  </a:rPr>
                  <a:t> temperature;</a:t>
                </a:r>
                <a:endParaRPr lang="it-IT" sz="3200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pPr marL="0" indent="0">
                  <a:buNone/>
                </a:pPr>
                <a:endParaRPr lang="it-IT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Activation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of 3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32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reaction up to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Z</a:t>
                </a:r>
                <a14:m>
                  <m:oMath xmlns:m="http://schemas.openxmlformats.org/officeDocument/2006/math">
                    <m:r>
                      <a:rPr lang="it-IT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it-IT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(second generation stars);</a:t>
                </a:r>
              </a:p>
              <a:p>
                <a:pPr marL="0" indent="0">
                  <a:buNone/>
                </a:pPr>
                <a:endParaRPr lang="it-IT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Hot CNO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cycle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activation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and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possible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H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ingestion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in He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burning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regions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  <a:sym typeface="Wingdings" pitchFamily="2" charset="2"/>
                  </a:rPr>
                  <a:t></a:t>
                </a:r>
                <a:r>
                  <a:rPr lang="it-IT" sz="3200" baseline="30000" dirty="0">
                    <a:solidFill>
                      <a:schemeClr val="bg1"/>
                    </a:solidFill>
                    <a:latin typeface="LM Roman 8" pitchFamily="2" charset="77"/>
                    <a:sym typeface="Wingdings" pitchFamily="2" charset="2"/>
                  </a:rPr>
                  <a:t>14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  <a:sym typeface="Wingdings" pitchFamily="2" charset="2"/>
                  </a:rPr>
                  <a:t>N production, i-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  <a:sym typeface="Wingdings" pitchFamily="2" charset="2"/>
                  </a:rPr>
                  <a:t>process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  <a:sym typeface="Wingdings" pitchFamily="2" charset="2"/>
                  </a:rPr>
                  <a:t>?</a:t>
                </a:r>
                <a:endParaRPr lang="it-IT" sz="3200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pPr marL="0" indent="0">
                  <a:buNone/>
                </a:pPr>
                <a:endParaRPr lang="it-IT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Lack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of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neutron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sources and Fe-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seeds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for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s-process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nucleosynthesis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.</a:t>
                </a:r>
              </a:p>
            </p:txBody>
          </p:sp>
        </mc:Choice>
        <mc:Fallback>
          <p:sp>
            <p:nvSpPr>
              <p:cNvPr id="2" name="Segnaposto contenuto 6">
                <a:extLst>
                  <a:ext uri="{FF2B5EF4-FFF2-40B4-BE49-F238E27FC236}">
                    <a16:creationId xmlns:a16="http://schemas.microsoft.com/office/drawing/2014/main" id="{557CA415-A410-EB74-825D-0E7CAFBCAD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2443" y="1562101"/>
                <a:ext cx="11187113" cy="4646193"/>
              </a:xfrm>
              <a:blipFill>
                <a:blip r:embed="rId4"/>
                <a:stretch>
                  <a:fillRect l="-1134" t="-2452" r="-1134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2826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7705B0-9457-9CAD-73E5-38E5989B7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B2FFA62E-7ABF-8753-257F-1B6C68D00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Production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factors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at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low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metallicity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7ED71AB-67C0-F37C-148B-18EFC7BF3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7856BB8-B7B7-963A-D1FE-745E172A65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13290" y="1373640"/>
            <a:ext cx="9965419" cy="49827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DDA79B14-3720-6FB1-5004-A54E8C0B88F1}"/>
                  </a:ext>
                </a:extLst>
              </p:cNvPr>
              <p:cNvSpPr txBox="1"/>
              <p:nvPr/>
            </p:nvSpPr>
            <p:spPr>
              <a:xfrm>
                <a:off x="1209270" y="1373640"/>
                <a:ext cx="3784690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it-IT" b="0" i="1" dirty="0" smtClean="0">
                              <a:solidFill>
                                <a:srgbClr val="0A0A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it-IT" b="0" i="0" dirty="0" smtClean="0">
                              <a:solidFill>
                                <a:srgbClr val="0A0AFF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it-IT" b="0" i="0" dirty="0" smtClean="0">
                              <a:solidFill>
                                <a:srgbClr val="0A0AFF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it-IT" b="0" i="0" dirty="0" smtClean="0">
                              <a:solidFill>
                                <a:srgbClr val="0A0AFF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</m:d>
                      <m:r>
                        <a:rPr lang="it-IT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b="0" i="0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it-IT" b="0" i="0" baseline="-25000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it-IT" i="1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it-IT" b="0" i="0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it-IT" b="0" i="0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it-IT" b="0" i="0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it-IT" b="0" i="1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it-IT" i="1" baseline="-25000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⋆</m:t>
                      </m:r>
                      <m:r>
                        <a:rPr lang="it-IT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it-IT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it-IT" baseline="-25000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it-IT" i="1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it-IT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it-IT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it-IT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it-IT" i="1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it-IT" baseline="-25000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⨀</m:t>
                      </m:r>
                    </m:oMath>
                  </m:oMathPara>
                </a14:m>
                <a:endParaRPr lang="en-GB" baseline="-25000" dirty="0">
                  <a:solidFill>
                    <a:srgbClr val="0A0AFF"/>
                  </a:solidFill>
                  <a:latin typeface="LM Roman 8" pitchFamily="2" charset="77"/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DDA79B14-3720-6FB1-5004-A54E8C0B8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270" y="1373640"/>
                <a:ext cx="3784690" cy="362984"/>
              </a:xfrm>
              <a:prstGeom prst="rect">
                <a:avLst/>
              </a:prstGeom>
              <a:blipFill>
                <a:blip r:embed="rId5"/>
                <a:stretch>
                  <a:fillRect b="-20690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B1AA6F70-6072-7C82-1572-F89E81096AE8}"/>
              </a:ext>
            </a:extLst>
          </p:cNvPr>
          <p:cNvSpPr/>
          <p:nvPr/>
        </p:nvSpPr>
        <p:spPr>
          <a:xfrm>
            <a:off x="2762453" y="4571999"/>
            <a:ext cx="770822" cy="812927"/>
          </a:xfrm>
          <a:prstGeom prst="ellipse">
            <a:avLst/>
          </a:prstGeom>
          <a:noFill/>
          <a:ln w="38100">
            <a:solidFill>
              <a:srgbClr val="0A0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>
              <a:solidFill>
                <a:srgbClr val="0A0AFF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C59B424-04C5-D390-99BC-C7526D54C555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3147864" y="3686476"/>
            <a:ext cx="0" cy="885523"/>
          </a:xfrm>
          <a:prstGeom prst="straightConnector1">
            <a:avLst/>
          </a:prstGeom>
          <a:ln w="38100">
            <a:solidFill>
              <a:srgbClr val="0A0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23">
            <a:extLst>
              <a:ext uri="{FF2B5EF4-FFF2-40B4-BE49-F238E27FC236}">
                <a16:creationId xmlns:a16="http://schemas.microsoft.com/office/drawing/2014/main" id="{3C1A80FF-21AB-B3C7-CAAB-026C791CF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3275" y="4326008"/>
            <a:ext cx="29774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aseline="30000" dirty="0">
                <a:solidFill>
                  <a:srgbClr val="0A0AFF"/>
                </a:solidFill>
                <a:latin typeface="LM Roman 10" pitchFamily="2" charset="77"/>
              </a:rPr>
              <a:t>19</a:t>
            </a:r>
            <a:r>
              <a:rPr lang="it-IT" sz="2000" dirty="0">
                <a:solidFill>
                  <a:srgbClr val="0A0AFF"/>
                </a:solidFill>
                <a:latin typeface="LM Roman 10" pitchFamily="2" charset="77"/>
              </a:rPr>
              <a:t>F </a:t>
            </a:r>
            <a:r>
              <a:rPr lang="it-IT" sz="2000" dirty="0" err="1">
                <a:solidFill>
                  <a:srgbClr val="0A0AFF"/>
                </a:solidFill>
                <a:latin typeface="LM Roman 10" pitchFamily="2" charset="77"/>
              </a:rPr>
              <a:t>increases</a:t>
            </a:r>
            <a:r>
              <a:rPr lang="it-IT" sz="2000" dirty="0">
                <a:solidFill>
                  <a:srgbClr val="0A0AFF"/>
                </a:solidFill>
                <a:latin typeface="LM Roman 10" pitchFamily="2" charset="77"/>
              </a:rPr>
              <a:t> with </a:t>
            </a:r>
            <a:r>
              <a:rPr lang="it-IT" sz="2000" dirty="0" err="1">
                <a:solidFill>
                  <a:srgbClr val="0A0AFF"/>
                </a:solidFill>
                <a:latin typeface="LM Roman 10" pitchFamily="2" charset="77"/>
              </a:rPr>
              <a:t>rotation</a:t>
            </a:r>
            <a:endParaRPr lang="it-IT" sz="2000" dirty="0">
              <a:solidFill>
                <a:srgbClr val="0A0AFF"/>
              </a:solidFill>
              <a:latin typeface="LM Roman 1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49086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09D3A0-6614-55BF-DCC7-9803FCDCC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4BBD2364-ECA1-14D0-85F3-0C0D38462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Production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factors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at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low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metallicity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BB1374-E8C6-CF5D-513A-497D3C3E4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533B849-FAFD-600A-15BB-61E5C67C31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13290" y="1373640"/>
            <a:ext cx="9965419" cy="49827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909512E3-1A29-CAD6-9762-2A326B39B8C7}"/>
                  </a:ext>
                </a:extLst>
              </p:cNvPr>
              <p:cNvSpPr txBox="1"/>
              <p:nvPr/>
            </p:nvSpPr>
            <p:spPr>
              <a:xfrm>
                <a:off x="1209270" y="1373640"/>
                <a:ext cx="3784690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it-IT" b="0" i="1" dirty="0" smtClean="0">
                              <a:solidFill>
                                <a:srgbClr val="0A0A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it-IT" b="0" i="0" dirty="0" smtClean="0">
                              <a:solidFill>
                                <a:srgbClr val="0A0AFF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it-IT" b="0" i="0" dirty="0" smtClean="0">
                              <a:solidFill>
                                <a:srgbClr val="0A0AFF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it-IT" b="0" i="0" dirty="0" smtClean="0">
                              <a:solidFill>
                                <a:srgbClr val="0A0AFF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</m:d>
                      <m:r>
                        <a:rPr lang="it-IT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b="0" i="0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it-IT" b="0" i="0" baseline="-25000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it-IT" i="1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it-IT" b="0" i="0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it-IT" b="0" i="0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it-IT" b="0" i="0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it-IT" b="0" i="1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it-IT" i="1" baseline="-25000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⋆</m:t>
                      </m:r>
                      <m:r>
                        <a:rPr lang="it-IT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it-IT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it-IT" baseline="-25000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it-IT" i="1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it-IT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it-IT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it-IT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it-IT" i="1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it-IT" baseline="-25000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⨀</m:t>
                      </m:r>
                    </m:oMath>
                  </m:oMathPara>
                </a14:m>
                <a:endParaRPr lang="en-GB" baseline="-25000" dirty="0">
                  <a:solidFill>
                    <a:srgbClr val="0A0AFF"/>
                  </a:solidFill>
                  <a:latin typeface="LM Roman 8" pitchFamily="2" charset="77"/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909512E3-1A29-CAD6-9762-2A326B39B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270" y="1373640"/>
                <a:ext cx="3784690" cy="362984"/>
              </a:xfrm>
              <a:prstGeom prst="rect">
                <a:avLst/>
              </a:prstGeom>
              <a:blipFill>
                <a:blip r:embed="rId5"/>
                <a:stretch>
                  <a:fillRect b="-20690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9F238024-C281-FC31-3E0B-40DB49506B38}"/>
              </a:ext>
            </a:extLst>
          </p:cNvPr>
          <p:cNvSpPr/>
          <p:nvPr/>
        </p:nvSpPr>
        <p:spPr>
          <a:xfrm>
            <a:off x="2049934" y="4096986"/>
            <a:ext cx="770822" cy="812927"/>
          </a:xfrm>
          <a:prstGeom prst="ellipse">
            <a:avLst/>
          </a:prstGeom>
          <a:noFill/>
          <a:ln w="38100">
            <a:solidFill>
              <a:srgbClr val="0A0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>
              <a:solidFill>
                <a:srgbClr val="0A0AFF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DC9EAC0-50B2-1053-A405-F6E30406FD9F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2435345" y="3429000"/>
            <a:ext cx="0" cy="667986"/>
          </a:xfrm>
          <a:prstGeom prst="straightConnector1">
            <a:avLst/>
          </a:prstGeom>
          <a:ln w="38100">
            <a:solidFill>
              <a:srgbClr val="0A0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23">
            <a:extLst>
              <a:ext uri="{FF2B5EF4-FFF2-40B4-BE49-F238E27FC236}">
                <a16:creationId xmlns:a16="http://schemas.microsoft.com/office/drawing/2014/main" id="{44071C27-6463-82D4-7E0E-2F1697047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978" y="5143313"/>
            <a:ext cx="29704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aseline="30000" dirty="0">
                <a:solidFill>
                  <a:srgbClr val="0A0AFF"/>
                </a:solidFill>
                <a:latin typeface="LM Roman 10" pitchFamily="2" charset="77"/>
              </a:rPr>
              <a:t>14</a:t>
            </a:r>
            <a:r>
              <a:rPr lang="it-IT" sz="2000" dirty="0">
                <a:solidFill>
                  <a:srgbClr val="0A0AFF"/>
                </a:solidFill>
                <a:latin typeface="LM Roman 10" pitchFamily="2" charset="77"/>
              </a:rPr>
              <a:t>N </a:t>
            </a:r>
            <a:r>
              <a:rPr lang="it-IT" sz="2000" dirty="0" err="1">
                <a:solidFill>
                  <a:srgbClr val="0A0AFF"/>
                </a:solidFill>
                <a:latin typeface="LM Roman 10" pitchFamily="2" charset="77"/>
              </a:rPr>
              <a:t>increases</a:t>
            </a:r>
            <a:r>
              <a:rPr lang="it-IT" sz="2000" dirty="0">
                <a:solidFill>
                  <a:srgbClr val="0A0AFF"/>
                </a:solidFill>
                <a:latin typeface="LM Roman 10" pitchFamily="2" charset="77"/>
              </a:rPr>
              <a:t> with </a:t>
            </a:r>
            <a:r>
              <a:rPr lang="it-IT" sz="2000" dirty="0" err="1">
                <a:solidFill>
                  <a:srgbClr val="0A0AFF"/>
                </a:solidFill>
                <a:latin typeface="LM Roman 10" pitchFamily="2" charset="77"/>
              </a:rPr>
              <a:t>rotation</a:t>
            </a:r>
            <a:endParaRPr lang="it-IT" sz="2000" dirty="0">
              <a:solidFill>
                <a:srgbClr val="0A0AFF"/>
              </a:solidFill>
              <a:latin typeface="LM Roman 10" pitchFamily="2" charset="77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29291E9-47C5-610B-99C3-60DC4A2A66E6}"/>
              </a:ext>
            </a:extLst>
          </p:cNvPr>
          <p:cNvSpPr/>
          <p:nvPr/>
        </p:nvSpPr>
        <p:spPr>
          <a:xfrm>
            <a:off x="2100587" y="2683060"/>
            <a:ext cx="669515" cy="678954"/>
          </a:xfrm>
          <a:prstGeom prst="ellipse">
            <a:avLst/>
          </a:prstGeom>
          <a:noFill/>
          <a:ln w="38100">
            <a:solidFill>
              <a:srgbClr val="0A0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>
              <a:solidFill>
                <a:srgbClr val="0A0AFF"/>
              </a:solidFill>
            </a:endParaRPr>
          </a:p>
        </p:txBody>
      </p:sp>
      <p:sp>
        <p:nvSpPr>
          <p:cNvPr id="12" name="Text Box 23">
            <a:extLst>
              <a:ext uri="{FF2B5EF4-FFF2-40B4-BE49-F238E27FC236}">
                <a16:creationId xmlns:a16="http://schemas.microsoft.com/office/drawing/2014/main" id="{4681E95F-D6A8-52B2-983F-C52D14B11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955" y="2193587"/>
            <a:ext cx="13562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0A0AFF"/>
                </a:solidFill>
                <a:latin typeface="LM Roman 10" pitchFamily="2" charset="77"/>
              </a:rPr>
              <a:t>H </a:t>
            </a:r>
            <a:r>
              <a:rPr lang="it-IT" sz="2000" dirty="0" err="1">
                <a:solidFill>
                  <a:srgbClr val="0A0AFF"/>
                </a:solidFill>
                <a:latin typeface="LM Roman 10" pitchFamily="2" charset="77"/>
              </a:rPr>
              <a:t>ingestion</a:t>
            </a:r>
            <a:endParaRPr lang="it-IT" sz="2000" dirty="0">
              <a:solidFill>
                <a:srgbClr val="0A0AFF"/>
              </a:solidFill>
              <a:latin typeface="LM Roman 1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52238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20245F-4C31-E3F1-7A46-B6682265E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F170FAD7-9F4F-7584-8B4D-98FBA6067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Production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factors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at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low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metallicity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BB7AD9-FC46-75EB-F5A7-CEA339709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681C6B9-B5B6-1BFD-8873-1AB7A746AC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13290" y="1373640"/>
            <a:ext cx="9965419" cy="49827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33B57C0D-A312-5339-CE50-7451E1A76A80}"/>
                  </a:ext>
                </a:extLst>
              </p:cNvPr>
              <p:cNvSpPr txBox="1"/>
              <p:nvPr/>
            </p:nvSpPr>
            <p:spPr>
              <a:xfrm>
                <a:off x="1209270" y="1373640"/>
                <a:ext cx="3784690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it-IT" b="0" i="1" dirty="0" smtClean="0">
                              <a:solidFill>
                                <a:srgbClr val="0A0A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it-IT" b="0" i="0" dirty="0" smtClean="0">
                              <a:solidFill>
                                <a:srgbClr val="0A0AFF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it-IT" b="0" i="0" dirty="0" smtClean="0">
                              <a:solidFill>
                                <a:srgbClr val="0A0AFF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it-IT" b="0" i="0" dirty="0" smtClean="0">
                              <a:solidFill>
                                <a:srgbClr val="0A0AFF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</m:d>
                      <m:r>
                        <a:rPr lang="it-IT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b="0" i="0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it-IT" b="0" i="0" baseline="-25000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it-IT" i="1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it-IT" b="0" i="0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it-IT" b="0" i="0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it-IT" b="0" i="0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it-IT" b="0" i="1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it-IT" i="1" baseline="-25000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⋆</m:t>
                      </m:r>
                      <m:r>
                        <a:rPr lang="it-IT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it-IT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it-IT" baseline="-25000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it-IT" i="1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it-IT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it-IT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it-IT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it-IT" i="1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it-IT" baseline="-25000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⨀</m:t>
                      </m:r>
                    </m:oMath>
                  </m:oMathPara>
                </a14:m>
                <a:endParaRPr lang="en-GB" baseline="-25000" dirty="0">
                  <a:solidFill>
                    <a:srgbClr val="0A0AFF"/>
                  </a:solidFill>
                  <a:latin typeface="LM Roman 8" pitchFamily="2" charset="77"/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33B57C0D-A312-5339-CE50-7451E1A76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270" y="1373640"/>
                <a:ext cx="3784690" cy="362984"/>
              </a:xfrm>
              <a:prstGeom prst="rect">
                <a:avLst/>
              </a:prstGeom>
              <a:blipFill>
                <a:blip r:embed="rId5"/>
                <a:stretch>
                  <a:fillRect b="-20690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23">
                <a:extLst>
                  <a:ext uri="{FF2B5EF4-FFF2-40B4-BE49-F238E27FC236}">
                    <a16:creationId xmlns:a16="http://schemas.microsoft.com/office/drawing/2014/main" id="{D99A10C7-1F62-2D7E-1FF9-C6C9598656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4508" y="3864995"/>
                <a:ext cx="3220690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2000" baseline="30000" dirty="0">
                    <a:solidFill>
                      <a:srgbClr val="0A0AFF"/>
                    </a:solidFill>
                    <a:latin typeface="LM Roman 10" pitchFamily="2" charset="77"/>
                  </a:rPr>
                  <a:t>40</a:t>
                </a:r>
                <a:r>
                  <a:rPr lang="it-IT" sz="2000" dirty="0">
                    <a:solidFill>
                      <a:srgbClr val="0A0AFF"/>
                    </a:solidFill>
                    <a:latin typeface="LM Roman 10" pitchFamily="2" charset="77"/>
                  </a:rPr>
                  <a:t>Ca co-</a:t>
                </a:r>
                <a:r>
                  <a:rPr lang="it-IT" sz="2000" dirty="0" err="1">
                    <a:solidFill>
                      <a:srgbClr val="0A0AFF"/>
                    </a:solidFill>
                    <a:latin typeface="LM Roman 10" pitchFamily="2" charset="77"/>
                  </a:rPr>
                  <a:t>produced</a:t>
                </a:r>
                <a:r>
                  <a:rPr lang="it-IT" sz="2000" dirty="0">
                    <a:solidFill>
                      <a:srgbClr val="0A0AFF"/>
                    </a:solidFill>
                    <a:latin typeface="LM Roman 10" pitchFamily="2" charset="77"/>
                  </a:rPr>
                  <a:t> with O</a:t>
                </a:r>
              </a:p>
              <a:p>
                <a14:m>
                  <m:oMath xmlns:m="http://schemas.openxmlformats.org/officeDocument/2006/math">
                    <m:r>
                      <a:rPr lang="it-IT" sz="2000" i="1" smtClean="0">
                        <a:solidFill>
                          <a:srgbClr val="0A0A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it-IT" sz="2000" dirty="0" err="1">
                    <a:solidFill>
                      <a:srgbClr val="0A0AFF"/>
                    </a:solidFill>
                    <a:latin typeface="LM Roman 10" pitchFamily="2" charset="77"/>
                  </a:rPr>
                  <a:t>independent</a:t>
                </a:r>
                <a:r>
                  <a:rPr lang="it-IT" sz="2000" dirty="0">
                    <a:solidFill>
                      <a:srgbClr val="0A0AFF"/>
                    </a:solidFill>
                    <a:latin typeface="LM Roman 10" pitchFamily="2" charset="77"/>
                  </a:rPr>
                  <a:t> from </a:t>
                </a:r>
                <a:r>
                  <a:rPr lang="it-IT" sz="2000" dirty="0" err="1">
                    <a:solidFill>
                      <a:srgbClr val="0A0AFF"/>
                    </a:solidFill>
                    <a:latin typeface="LM Roman 10" pitchFamily="2" charset="77"/>
                  </a:rPr>
                  <a:t>rotation</a:t>
                </a:r>
                <a:r>
                  <a:rPr lang="it-IT" sz="2000" dirty="0">
                    <a:solidFill>
                      <a:srgbClr val="0A0AFF"/>
                    </a:solidFill>
                    <a:latin typeface="LM Roman 10" pitchFamily="2" charset="77"/>
                  </a:rPr>
                  <a:t> </a:t>
                </a:r>
              </a:p>
              <a:p>
                <a:r>
                  <a:rPr lang="it-IT" sz="2000" dirty="0">
                    <a:solidFill>
                      <a:srgbClr val="0A0AFF"/>
                    </a:solidFill>
                    <a:latin typeface="LM Roman 10" pitchFamily="2" charset="77"/>
                  </a:rPr>
                  <a:t>and </a:t>
                </a:r>
                <a:r>
                  <a:rPr lang="it-IT" sz="2000" dirty="0" err="1">
                    <a:solidFill>
                      <a:srgbClr val="0A0AFF"/>
                    </a:solidFill>
                    <a:latin typeface="LM Roman 10" pitchFamily="2" charset="77"/>
                  </a:rPr>
                  <a:t>metallicity</a:t>
                </a:r>
                <a:endParaRPr lang="it-IT" sz="2000" dirty="0">
                  <a:solidFill>
                    <a:srgbClr val="0A0AFF"/>
                  </a:solidFill>
                  <a:latin typeface="LM Roman 10" pitchFamily="2" charset="77"/>
                </a:endParaRPr>
              </a:p>
            </p:txBody>
          </p:sp>
        </mc:Choice>
        <mc:Fallback xmlns="">
          <p:sp>
            <p:nvSpPr>
              <p:cNvPr id="11" name="Text Box 23">
                <a:extLst>
                  <a:ext uri="{FF2B5EF4-FFF2-40B4-BE49-F238E27FC236}">
                    <a16:creationId xmlns:a16="http://schemas.microsoft.com/office/drawing/2014/main" id="{D99A10C7-1F62-2D7E-1FF9-C6C959865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4508" y="3864995"/>
                <a:ext cx="3220690" cy="1015663"/>
              </a:xfrm>
              <a:prstGeom prst="rect">
                <a:avLst/>
              </a:prstGeom>
              <a:blipFill>
                <a:blip r:embed="rId6"/>
                <a:stretch>
                  <a:fillRect l="-1961" t="-3704" b="-987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20D54D4C-5FD7-8E93-0EF2-BFAF51413D89}"/>
              </a:ext>
            </a:extLst>
          </p:cNvPr>
          <p:cNvSpPr/>
          <p:nvPr/>
        </p:nvSpPr>
        <p:spPr>
          <a:xfrm>
            <a:off x="6735649" y="2359726"/>
            <a:ext cx="669515" cy="678954"/>
          </a:xfrm>
          <a:prstGeom prst="ellipse">
            <a:avLst/>
          </a:prstGeom>
          <a:noFill/>
          <a:ln w="38100">
            <a:solidFill>
              <a:srgbClr val="0A0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>
              <a:solidFill>
                <a:srgbClr val="0A0AFF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47116C-33E1-8707-FE4E-12FFE6710CA6}"/>
              </a:ext>
            </a:extLst>
          </p:cNvPr>
          <p:cNvCxnSpPr>
            <a:cxnSpLocks/>
            <a:stCxn id="11" idx="0"/>
            <a:endCxn id="10" idx="3"/>
          </p:cNvCxnSpPr>
          <p:nvPr/>
        </p:nvCxnSpPr>
        <p:spPr>
          <a:xfrm flipV="1">
            <a:off x="6124853" y="2939249"/>
            <a:ext cx="708844" cy="925746"/>
          </a:xfrm>
          <a:prstGeom prst="straightConnector1">
            <a:avLst/>
          </a:prstGeom>
          <a:ln w="38100">
            <a:solidFill>
              <a:srgbClr val="0A0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204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FBEBAE-A6FA-CEA8-7301-87E44D2B3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6AD7368C-5BD7-EE8C-F48C-CCDC3015D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Production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factors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at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low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metallicity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6F607E-AFD8-DE9A-BF06-DD7C8C504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FCEDFCB-B181-9B38-2F07-1B65508DB8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13290" y="1373640"/>
            <a:ext cx="9965419" cy="49827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43C3374E-7F9E-8D5F-231F-FF060C11BEC9}"/>
                  </a:ext>
                </a:extLst>
              </p:cNvPr>
              <p:cNvSpPr txBox="1"/>
              <p:nvPr/>
            </p:nvSpPr>
            <p:spPr>
              <a:xfrm>
                <a:off x="1209270" y="1373640"/>
                <a:ext cx="3784690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it-IT" b="0" i="1" dirty="0" smtClean="0">
                              <a:solidFill>
                                <a:srgbClr val="0A0A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it-IT" b="0" i="0" dirty="0" smtClean="0">
                              <a:solidFill>
                                <a:srgbClr val="0A0AFF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it-IT" b="0" i="0" dirty="0" smtClean="0">
                              <a:solidFill>
                                <a:srgbClr val="0A0AFF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it-IT" b="0" i="0" dirty="0" smtClean="0">
                              <a:solidFill>
                                <a:srgbClr val="0A0AFF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</m:d>
                      <m:r>
                        <a:rPr lang="it-IT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b="0" i="0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it-IT" b="0" i="0" baseline="-25000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it-IT" i="1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it-IT" b="0" i="0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it-IT" b="0" i="0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it-IT" b="0" i="0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it-IT" b="0" i="1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it-IT" i="1" baseline="-25000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⋆</m:t>
                      </m:r>
                      <m:r>
                        <a:rPr lang="it-IT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it-IT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it-IT" baseline="-25000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it-IT" i="1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it-IT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it-IT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it-IT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it-IT" i="1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it-IT" baseline="-25000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⨀</m:t>
                      </m:r>
                    </m:oMath>
                  </m:oMathPara>
                </a14:m>
                <a:endParaRPr lang="en-GB" baseline="-25000" dirty="0">
                  <a:solidFill>
                    <a:srgbClr val="0A0AFF"/>
                  </a:solidFill>
                  <a:latin typeface="LM Roman 8" pitchFamily="2" charset="77"/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43C3374E-7F9E-8D5F-231F-FF060C11B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270" y="1373640"/>
                <a:ext cx="3784690" cy="362984"/>
              </a:xfrm>
              <a:prstGeom prst="rect">
                <a:avLst/>
              </a:prstGeom>
              <a:blipFill>
                <a:blip r:embed="rId5"/>
                <a:stretch>
                  <a:fillRect b="-20690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1579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80ECE7-3175-0AA7-D4BB-533F3982A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0EFDD19-737F-F367-07AD-22EA7E096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Production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factors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at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low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metallicity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E5130D-0C4A-671B-9DEE-88FAE2E0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4F88C99-3F0C-C640-22E6-00F7F811EE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13290" y="1373640"/>
            <a:ext cx="9965419" cy="49827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14FD4D88-2DB9-366C-3290-89DC70E18D76}"/>
                  </a:ext>
                </a:extLst>
              </p:cNvPr>
              <p:cNvSpPr txBox="1"/>
              <p:nvPr/>
            </p:nvSpPr>
            <p:spPr>
              <a:xfrm>
                <a:off x="1209270" y="1373640"/>
                <a:ext cx="3784690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it-IT" b="0" i="1" dirty="0" smtClean="0">
                              <a:solidFill>
                                <a:srgbClr val="0A0A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it-IT" b="0" i="0" dirty="0" smtClean="0">
                              <a:solidFill>
                                <a:srgbClr val="0A0AFF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it-IT" b="0" i="0" dirty="0" smtClean="0">
                              <a:solidFill>
                                <a:srgbClr val="0A0AFF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it-IT" b="0" i="0" dirty="0" smtClean="0">
                              <a:solidFill>
                                <a:srgbClr val="0A0AFF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</m:d>
                      <m:r>
                        <a:rPr lang="it-IT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b="0" i="0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it-IT" b="0" i="0" baseline="-25000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it-IT" i="1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it-IT" b="0" i="0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it-IT" b="0" i="0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it-IT" b="0" i="0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it-IT" b="0" i="1" dirty="0" smtClean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it-IT" i="1" baseline="-25000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⋆</m:t>
                      </m:r>
                      <m:r>
                        <a:rPr lang="it-IT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it-IT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it-IT" baseline="-25000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it-IT" i="1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it-IT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it-IT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it-IT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it-IT" i="1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it-IT" baseline="-25000" dirty="0">
                          <a:solidFill>
                            <a:srgbClr val="0A0AFF"/>
                          </a:solidFill>
                          <a:latin typeface="Cambria Math" panose="02040503050406030204" pitchFamily="18" charset="0"/>
                        </a:rPr>
                        <m:t>⨀</m:t>
                      </m:r>
                    </m:oMath>
                  </m:oMathPara>
                </a14:m>
                <a:endParaRPr lang="en-GB" baseline="-25000" dirty="0">
                  <a:solidFill>
                    <a:srgbClr val="0A0AFF"/>
                  </a:solidFill>
                  <a:latin typeface="LM Roman 8" pitchFamily="2" charset="77"/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14FD4D88-2DB9-366C-3290-89DC70E18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270" y="1373640"/>
                <a:ext cx="3784690" cy="362984"/>
              </a:xfrm>
              <a:prstGeom prst="rect">
                <a:avLst/>
              </a:prstGeom>
              <a:blipFill>
                <a:blip r:embed="rId5"/>
                <a:stretch>
                  <a:fillRect b="-20690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ACF45F6B-7C84-B58D-0466-24A9454982E5}"/>
              </a:ext>
            </a:extLst>
          </p:cNvPr>
          <p:cNvSpPr/>
          <p:nvPr/>
        </p:nvSpPr>
        <p:spPr>
          <a:xfrm>
            <a:off x="3101615" y="2804128"/>
            <a:ext cx="770822" cy="812927"/>
          </a:xfrm>
          <a:prstGeom prst="ellipse">
            <a:avLst/>
          </a:prstGeom>
          <a:noFill/>
          <a:ln w="38100">
            <a:solidFill>
              <a:srgbClr val="0A0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>
              <a:solidFill>
                <a:srgbClr val="0A0AFF"/>
              </a:solidFill>
            </a:endParaRPr>
          </a:p>
        </p:txBody>
      </p:sp>
      <p:sp>
        <p:nvSpPr>
          <p:cNvPr id="11" name="Text Box 23">
            <a:extLst>
              <a:ext uri="{FF2B5EF4-FFF2-40B4-BE49-F238E27FC236}">
                <a16:creationId xmlns:a16="http://schemas.microsoft.com/office/drawing/2014/main" id="{FB6C112B-C45B-ADAE-B4A4-0EAAA600D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9518" y="2404018"/>
            <a:ext cx="30789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0A0AFF"/>
                </a:solidFill>
                <a:latin typeface="LM Roman 10" pitchFamily="2" charset="77"/>
              </a:rPr>
              <a:t>i-</a:t>
            </a:r>
            <a:r>
              <a:rPr lang="it-IT" sz="2000" dirty="0" err="1">
                <a:solidFill>
                  <a:srgbClr val="0A0AFF"/>
                </a:solidFill>
                <a:latin typeface="LM Roman 10" pitchFamily="2" charset="77"/>
              </a:rPr>
              <a:t>process</a:t>
            </a:r>
            <a:r>
              <a:rPr lang="it-IT" sz="2000" dirty="0">
                <a:solidFill>
                  <a:srgbClr val="0A0AFF"/>
                </a:solidFill>
                <a:latin typeface="LM Roman 10" pitchFamily="2" charset="77"/>
              </a:rPr>
              <a:t> </a:t>
            </a:r>
            <a:r>
              <a:rPr lang="it-IT" sz="2000" dirty="0" err="1">
                <a:solidFill>
                  <a:srgbClr val="0A0AFF"/>
                </a:solidFill>
                <a:latin typeface="LM Roman 10" pitchFamily="2" charset="77"/>
              </a:rPr>
              <a:t>at</a:t>
            </a:r>
            <a:r>
              <a:rPr lang="it-IT" sz="2000" dirty="0">
                <a:solidFill>
                  <a:srgbClr val="0A0AFF"/>
                </a:solidFill>
                <a:latin typeface="LM Roman 10" pitchFamily="2" charset="77"/>
              </a:rPr>
              <a:t> low </a:t>
            </a:r>
            <a:r>
              <a:rPr lang="it-IT" sz="2000" dirty="0" err="1">
                <a:solidFill>
                  <a:srgbClr val="0A0AFF"/>
                </a:solidFill>
                <a:latin typeface="LM Roman 10" pitchFamily="2" charset="77"/>
              </a:rPr>
              <a:t>metallicity</a:t>
            </a:r>
            <a:r>
              <a:rPr lang="it-IT" sz="2000" dirty="0">
                <a:solidFill>
                  <a:srgbClr val="0A0AFF"/>
                </a:solidFill>
                <a:latin typeface="LM Roman 10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63649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B2C434-E23F-F3C2-6FF6-BB050F637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93DE931-FFED-8B14-5BE5-A8538E10E0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934303" y="1475802"/>
            <a:ext cx="6323394" cy="4742545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21BE62D0-5F5E-8A4B-3D0F-A147B3944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Comparison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with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observations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8300F8-884D-ED24-3308-B2D25E94A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391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C6D2F7-AEEA-BAC6-DECA-6FB919CDF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B4980B60-0FBA-E5E2-9CAB-0FA9F4B6E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Summary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and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conclusions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191CA4-65C0-163C-9593-45D4EE20A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sp>
        <p:nvSpPr>
          <p:cNvPr id="2" name="Segnaposto contenuto 6">
            <a:extLst>
              <a:ext uri="{FF2B5EF4-FFF2-40B4-BE49-F238E27FC236}">
                <a16:creationId xmlns:a16="http://schemas.microsoft.com/office/drawing/2014/main" id="{399F9DA3-CFE2-8982-6155-2C6F537F3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443" y="1562101"/>
            <a:ext cx="11187113" cy="4794249"/>
          </a:xfrm>
        </p:spPr>
        <p:txBody>
          <a:bodyPr>
            <a:normAutofit fontScale="92500" lnSpcReduction="10000"/>
          </a:bodyPr>
          <a:lstStyle/>
          <a:p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He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burning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phase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is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the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main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site for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s-process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in massive stars;</a:t>
            </a:r>
          </a:p>
          <a:p>
            <a:endParaRPr lang="it-IT" sz="3000" dirty="0">
              <a:solidFill>
                <a:schemeClr val="bg1"/>
              </a:solidFill>
              <a:latin typeface="LM Roman 8" pitchFamily="2" charset="77"/>
            </a:endParaRPr>
          </a:p>
          <a:p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Rotation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increases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 the 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efficiency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 of the 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s-process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, </a:t>
            </a:r>
            <a:r>
              <a:rPr lang="it-IT" sz="3000" baseline="30000" dirty="0">
                <a:solidFill>
                  <a:schemeClr val="bg1"/>
                </a:solidFill>
                <a:latin typeface="LM Roman 8" pitchFamily="2" charset="77"/>
              </a:rPr>
              <a:t>14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N, and </a:t>
            </a:r>
            <a:r>
              <a:rPr lang="it-IT" sz="3000" baseline="30000" dirty="0">
                <a:solidFill>
                  <a:schemeClr val="bg1"/>
                </a:solidFill>
                <a:latin typeface="LM Roman 8" pitchFamily="2" charset="77"/>
              </a:rPr>
              <a:t>19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F 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nucleosynthesis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 (CNO pocket) in He 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burning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endParaRPr lang="it-IT" sz="3000" dirty="0">
              <a:solidFill>
                <a:schemeClr val="bg1"/>
              </a:solidFill>
              <a:latin typeface="LM Roman 8" pitchFamily="2" charset="77"/>
            </a:endParaRPr>
          </a:p>
          <a:p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Very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low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metallicity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rotating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massive stars can produce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elements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u="sng" dirty="0" err="1">
                <a:solidFill>
                  <a:schemeClr val="bg1"/>
                </a:solidFill>
                <a:latin typeface="LM Roman 8" pitchFamily="2" charset="77"/>
              </a:rPr>
              <a:t>beyond</a:t>
            </a:r>
            <a:r>
              <a:rPr lang="it-IT" sz="3200" u="sng" dirty="0">
                <a:solidFill>
                  <a:schemeClr val="bg1"/>
                </a:solidFill>
                <a:latin typeface="LM Roman 8" pitchFamily="2" charset="77"/>
              </a:rPr>
              <a:t> the </a:t>
            </a:r>
            <a:r>
              <a:rPr lang="it-IT" sz="3200" u="sng" dirty="0" err="1">
                <a:solidFill>
                  <a:schemeClr val="bg1"/>
                </a:solidFill>
                <a:latin typeface="LM Roman 8" pitchFamily="2" charset="77"/>
              </a:rPr>
              <a:t>weak</a:t>
            </a:r>
            <a:r>
              <a:rPr lang="it-IT" sz="3200" u="sng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u="sng" dirty="0" err="1">
                <a:solidFill>
                  <a:schemeClr val="bg1"/>
                </a:solidFill>
                <a:latin typeface="LM Roman 8" pitchFamily="2" charset="77"/>
              </a:rPr>
              <a:t>s-process</a:t>
            </a:r>
            <a:r>
              <a:rPr lang="it-IT" sz="3200" u="sng" dirty="0">
                <a:solidFill>
                  <a:schemeClr val="bg1"/>
                </a:solidFill>
                <a:latin typeface="LM Roman 8" pitchFamily="2" charset="77"/>
              </a:rPr>
              <a:t> component 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and match the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abundance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ratios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of the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most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metal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poor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stars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observed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today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endParaRPr lang="it-IT" sz="3000" dirty="0">
              <a:solidFill>
                <a:schemeClr val="bg1"/>
              </a:solidFill>
              <a:latin typeface="LM Roman 8" pitchFamily="2" charset="77"/>
            </a:endParaRPr>
          </a:p>
          <a:p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Indirect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proof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that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these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stars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existed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and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exploded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in the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early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universe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9991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F37311-810B-E71F-84D6-31CE54270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BA642024-17C1-2F5E-8FE0-9F0FFEECE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The 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s-process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during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central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He 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burning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6E28C1-E6E4-55F6-4313-FFD8CC512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6">
                <a:extLst>
                  <a:ext uri="{FF2B5EF4-FFF2-40B4-BE49-F238E27FC236}">
                    <a16:creationId xmlns:a16="http://schemas.microsoft.com/office/drawing/2014/main" id="{4328263F-4B62-CA3A-EEC9-E86E411E68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2443" y="1562101"/>
                <a:ext cx="11187113" cy="4646193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it-IT" sz="3200" baseline="30000" dirty="0">
                    <a:solidFill>
                      <a:schemeClr val="bg1"/>
                    </a:solidFill>
                    <a:latin typeface="LM Roman 8" pitchFamily="2" charset="77"/>
                  </a:rPr>
                  <a:t>14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N(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32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,</a:t>
                </a:r>
                <a:r>
                  <a:rPr lang="it-IT" sz="32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32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)</a:t>
                </a:r>
                <a:r>
                  <a:rPr lang="it-IT" sz="3200" baseline="30000" dirty="0">
                    <a:solidFill>
                      <a:schemeClr val="bg1"/>
                    </a:solidFill>
                    <a:latin typeface="LM Roman 8" pitchFamily="2" charset="77"/>
                  </a:rPr>
                  <a:t>18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F(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320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</m:oMath>
                </a14:m>
                <a:r>
                  <a:rPr lang="it-IT" sz="3200" baseline="30000" dirty="0">
                    <a:solidFill>
                      <a:schemeClr val="bg1"/>
                    </a:solidFill>
                    <a:latin typeface="LM Roman 8" pitchFamily="2" charset="77"/>
                  </a:rPr>
                  <a:t>+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)</a:t>
                </a:r>
                <a:r>
                  <a:rPr lang="it-IT" sz="3200" baseline="30000" dirty="0">
                    <a:solidFill>
                      <a:schemeClr val="bg1"/>
                    </a:solidFill>
                    <a:latin typeface="LM Roman 8" pitchFamily="2" charset="77"/>
                  </a:rPr>
                  <a:t>18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32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,</a:t>
                </a:r>
                <a:r>
                  <a:rPr lang="it-IT" sz="32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32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)</a:t>
                </a:r>
                <a:r>
                  <a:rPr lang="it-IT" sz="3200" baseline="30000" dirty="0">
                    <a:solidFill>
                      <a:schemeClr val="bg1"/>
                    </a:solidFill>
                    <a:latin typeface="LM Roman 8" pitchFamily="2" charset="77"/>
                  </a:rPr>
                  <a:t>22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Ne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at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Tc</a:t>
                </a:r>
                <a14:m>
                  <m:oMath xmlns:m="http://schemas.openxmlformats.org/officeDocument/2006/math">
                    <m:r>
                      <a:rPr lang="it-IT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200 MK,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followed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by </a:t>
                </a:r>
                <a:r>
                  <a:rPr lang="it-IT" sz="3200" baseline="30000" dirty="0">
                    <a:solidFill>
                      <a:schemeClr val="bg1"/>
                    </a:solidFill>
                    <a:latin typeface="LM Roman 8" pitchFamily="2" charset="77"/>
                  </a:rPr>
                  <a:t>22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Ne(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32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,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n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)</a:t>
                </a:r>
                <a:r>
                  <a:rPr lang="it-IT" sz="3200" baseline="30000" dirty="0">
                    <a:solidFill>
                      <a:schemeClr val="bg1"/>
                    </a:solidFill>
                    <a:latin typeface="LM Roman 8" pitchFamily="2" charset="77"/>
                  </a:rPr>
                  <a:t>25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Mg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at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Tc</a:t>
                </a:r>
                <a14:m>
                  <m:oMath xmlns:m="http://schemas.openxmlformats.org/officeDocument/2006/math">
                    <m:r>
                      <a:rPr lang="it-IT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300 MK (in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competition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with </a:t>
                </a:r>
                <a:r>
                  <a:rPr lang="it-IT" sz="3200" baseline="30000" dirty="0">
                    <a:solidFill>
                      <a:schemeClr val="bg1"/>
                    </a:solidFill>
                    <a:latin typeface="LM Roman 8" pitchFamily="2" charset="77"/>
                  </a:rPr>
                  <a:t>22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Ne(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32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,</a:t>
                </a:r>
                <a:r>
                  <a:rPr lang="it-IT" sz="32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32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)</a:t>
                </a:r>
                <a:r>
                  <a:rPr lang="it-IT" sz="3200" baseline="30000" dirty="0">
                    <a:solidFill>
                      <a:schemeClr val="bg1"/>
                    </a:solidFill>
                    <a:latin typeface="LM Roman 8" pitchFamily="2" charset="77"/>
                  </a:rPr>
                  <a:t>26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Mg);</a:t>
                </a:r>
              </a:p>
              <a:p>
                <a:pPr marL="0" indent="0">
                  <a:buNone/>
                </a:pPr>
                <a:endParaRPr lang="it-IT" sz="3300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Efficiency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scales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with the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initial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metallicity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  <a:sym typeface="Wingdings" pitchFamily="2" charset="2"/>
                  </a:rPr>
                  <a:t>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  <a:sym typeface="Wingdings" pitchFamily="2" charset="2"/>
                  </a:rPr>
                  <a:t>depends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  <a:sym typeface="Wingdings" pitchFamily="2" charset="2"/>
                  </a:rPr>
                  <a:t> on </a:t>
                </a:r>
                <a:r>
                  <a:rPr lang="it-IT" sz="3200" baseline="30000" dirty="0">
                    <a:solidFill>
                      <a:schemeClr val="bg1"/>
                    </a:solidFill>
                    <a:latin typeface="LM Roman 8" pitchFamily="2" charset="77"/>
                  </a:rPr>
                  <a:t>14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N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left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by CNO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cycle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;</a:t>
                </a:r>
              </a:p>
              <a:p>
                <a:endParaRPr lang="it-IT" sz="3300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Limited by the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metallicity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and low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neutron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-to-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seed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ratio: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only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able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to produce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weak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s-process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component (Sr, Y, Zr) at </a:t>
                </a:r>
                <a14:m>
                  <m:oMath xmlns:m="http://schemas.openxmlformats.org/officeDocument/2006/math">
                    <m:r>
                      <a:rPr lang="it-IT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solar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metallicity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;</a:t>
                </a:r>
              </a:p>
              <a:p>
                <a:pPr marL="0" indent="0">
                  <a:buNone/>
                </a:pPr>
                <a:endParaRPr lang="it-IT" sz="3300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The bulk of the s-process yields ejected after the CCSN is produced in central He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burning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;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marginal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contribution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from the He and C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burning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shells.</a:t>
                </a:r>
              </a:p>
              <a:p>
                <a:pPr marL="0" indent="0">
                  <a:buNone/>
                </a:pPr>
                <a:endParaRPr lang="it-IT" dirty="0">
                  <a:solidFill>
                    <a:schemeClr val="bg1"/>
                  </a:solidFill>
                  <a:latin typeface="LM Roman 8" pitchFamily="2" charset="77"/>
                </a:endParaRPr>
              </a:p>
            </p:txBody>
          </p:sp>
        </mc:Choice>
        <mc:Fallback xmlns="">
          <p:sp>
            <p:nvSpPr>
              <p:cNvPr id="2" name="Segnaposto contenuto 6">
                <a:extLst>
                  <a:ext uri="{FF2B5EF4-FFF2-40B4-BE49-F238E27FC236}">
                    <a16:creationId xmlns:a16="http://schemas.microsoft.com/office/drawing/2014/main" id="{4328263F-4B62-CA3A-EEC9-E86E411E68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2443" y="1562101"/>
                <a:ext cx="11187113" cy="4646193"/>
              </a:xfrm>
              <a:blipFill>
                <a:blip r:embed="rId4"/>
                <a:stretch>
                  <a:fillRect l="-907" t="-2725" r="-340" b="-1090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4802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99BE18-F0ED-B488-7C38-C1D7FC243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C657CFAA-5A94-A715-10FF-84A3C2F4F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The 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s-process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during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central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He 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burning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1876C0-FA90-D4E0-47AF-16344E8F3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7D4C22-442E-86D5-74A7-F78DF6CE2B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30338" y="1527058"/>
            <a:ext cx="9331324" cy="466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63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24E5C0-845B-7E75-F956-FFDE8857F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328B8BFC-BD1E-3643-E870-012169B3F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Rotation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in massive stars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EF3530E-0B0B-4784-6A29-29EE2C44A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sp>
        <p:nvSpPr>
          <p:cNvPr id="2" name="Segnaposto contenuto 6">
            <a:extLst>
              <a:ext uri="{FF2B5EF4-FFF2-40B4-BE49-F238E27FC236}">
                <a16:creationId xmlns:a16="http://schemas.microsoft.com/office/drawing/2014/main" id="{D1CF58A0-B6AD-ED10-F896-A693A471A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443" y="1562101"/>
            <a:ext cx="11187113" cy="4794249"/>
          </a:xfrm>
        </p:spPr>
        <p:txBody>
          <a:bodyPr>
            <a:normAutofit/>
          </a:bodyPr>
          <a:lstStyle/>
          <a:p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Rotational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instabilities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 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Mixing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between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convective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zones;</a:t>
            </a:r>
          </a:p>
          <a:p>
            <a:pPr marL="0" indent="0">
              <a:buNone/>
            </a:pPr>
            <a:endParaRPr lang="it-IT" sz="3200" dirty="0">
              <a:solidFill>
                <a:schemeClr val="bg1"/>
              </a:solidFill>
              <a:latin typeface="LM Roman 8" pitchFamily="2" charset="77"/>
            </a:endParaRPr>
          </a:p>
          <a:p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Important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in H and He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central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burning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phases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: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advanced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phases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(C, Ne, O, Si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burning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)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too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fast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compared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to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secular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instabilities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pPr marL="0" indent="0">
              <a:buNone/>
            </a:pPr>
            <a:endParaRPr lang="it-IT" sz="3000" dirty="0">
              <a:solidFill>
                <a:schemeClr val="bg1"/>
              </a:solidFill>
              <a:latin typeface="LM Roman 8" pitchFamily="2" charset="77"/>
            </a:endParaRPr>
          </a:p>
          <a:p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Impact on </a:t>
            </a:r>
            <a:r>
              <a:rPr lang="it-IT" sz="3200" baseline="30000" dirty="0">
                <a:solidFill>
                  <a:schemeClr val="bg1"/>
                </a:solidFill>
                <a:latin typeface="LM Roman 8" pitchFamily="2" charset="77"/>
              </a:rPr>
              <a:t>14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N, </a:t>
            </a:r>
            <a:r>
              <a:rPr lang="it-IT" sz="3200" baseline="30000" dirty="0">
                <a:solidFill>
                  <a:schemeClr val="bg1"/>
                </a:solidFill>
                <a:latin typeface="LM Roman 8" pitchFamily="2" charset="77"/>
              </a:rPr>
              <a:t>19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F and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s-process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elements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: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higher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neutron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-to-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seed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ratio 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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beyond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 the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weak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s-process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peak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.</a:t>
            </a:r>
            <a:endParaRPr lang="it-IT" sz="3200" dirty="0">
              <a:solidFill>
                <a:schemeClr val="bg1"/>
              </a:solidFill>
              <a:latin typeface="LM Roman 8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79840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89BA946-3812-F14D-9B3A-CD8B26F3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Rotation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induced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mixing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sp>
        <p:nvSpPr>
          <p:cNvPr id="39" name="Rectangle 14">
            <a:extLst>
              <a:ext uri="{FF2B5EF4-FFF2-40B4-BE49-F238E27FC236}">
                <a16:creationId xmlns:a16="http://schemas.microsoft.com/office/drawing/2014/main" id="{D080B22F-70AE-A644-9D44-74A9CC8C5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785" y="2789577"/>
            <a:ext cx="9248429" cy="2174853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87000">
                <a:srgbClr val="FF0000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 sz="1351" b="1" dirty="0">
              <a:solidFill>
                <a:srgbClr val="00FF00"/>
              </a:solidFill>
              <a:latin typeface="LM Roman 10" pitchFamily="2" charset="77"/>
            </a:endParaRPr>
          </a:p>
        </p:txBody>
      </p:sp>
      <p:sp>
        <p:nvSpPr>
          <p:cNvPr id="40" name="Text Box 23">
            <a:extLst>
              <a:ext uri="{FF2B5EF4-FFF2-40B4-BE49-F238E27FC236}">
                <a16:creationId xmlns:a16="http://schemas.microsoft.com/office/drawing/2014/main" id="{20F78F26-76E0-8947-8CE6-E6694AB64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672" y="3122047"/>
            <a:ext cx="21889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LM Roman 10" pitchFamily="2" charset="77"/>
              </a:rPr>
              <a:t>He </a:t>
            </a:r>
            <a:r>
              <a:rPr lang="it-IT" sz="2000" b="1" dirty="0" err="1">
                <a:solidFill>
                  <a:schemeClr val="bg1"/>
                </a:solidFill>
                <a:latin typeface="LM Roman 10" pitchFamily="2" charset="77"/>
              </a:rPr>
              <a:t>convective</a:t>
            </a:r>
            <a:r>
              <a:rPr lang="it-IT" sz="2000" b="1" dirty="0">
                <a:solidFill>
                  <a:schemeClr val="bg1"/>
                </a:solidFill>
                <a:latin typeface="LM Roman 10" pitchFamily="2" charset="77"/>
              </a:rPr>
              <a:t> core</a:t>
            </a:r>
          </a:p>
        </p:txBody>
      </p:sp>
      <p:sp>
        <p:nvSpPr>
          <p:cNvPr id="41" name="Text Box 24">
            <a:extLst>
              <a:ext uri="{FF2B5EF4-FFF2-40B4-BE49-F238E27FC236}">
                <a16:creationId xmlns:a16="http://schemas.microsoft.com/office/drawing/2014/main" id="{A0EE0C78-34C6-164A-9640-4DECBE338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3819" y="3122047"/>
            <a:ext cx="14056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LM Roman 10" pitchFamily="2" charset="77"/>
              </a:rPr>
              <a:t>H-</a:t>
            </a:r>
            <a:r>
              <a:rPr lang="it-IT" sz="2000" b="1" dirty="0" err="1">
                <a:solidFill>
                  <a:schemeClr val="bg1"/>
                </a:solidFill>
                <a:latin typeface="LM Roman 10" pitchFamily="2" charset="77"/>
              </a:rPr>
              <a:t>rich</a:t>
            </a:r>
            <a:r>
              <a:rPr lang="it-IT" sz="2000" b="1" dirty="0">
                <a:solidFill>
                  <a:schemeClr val="bg1"/>
                </a:solidFill>
                <a:latin typeface="LM Roman 10" pitchFamily="2" charset="77"/>
              </a:rPr>
              <a:t> zone</a:t>
            </a:r>
          </a:p>
        </p:txBody>
      </p:sp>
      <p:sp>
        <p:nvSpPr>
          <p:cNvPr id="42" name="Rectangle 26">
            <a:extLst>
              <a:ext uri="{FF2B5EF4-FFF2-40B4-BE49-F238E27FC236}">
                <a16:creationId xmlns:a16="http://schemas.microsoft.com/office/drawing/2014/main" id="{F95B0931-5843-E74F-9EFA-71769D93D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044" y="3877003"/>
            <a:ext cx="12442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baseline="30000" dirty="0">
                <a:solidFill>
                  <a:srgbClr val="000000"/>
                </a:solidFill>
                <a:latin typeface="LM Roman 10" pitchFamily="2" charset="77"/>
              </a:rPr>
              <a:t>4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</a:rPr>
              <a:t>He 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  <a:sym typeface="Wingdings"/>
              </a:rPr>
              <a:t> </a:t>
            </a:r>
            <a:r>
              <a:rPr lang="it-IT" sz="2000" b="1" baseline="30000" dirty="0">
                <a:solidFill>
                  <a:srgbClr val="000000"/>
                </a:solidFill>
                <a:latin typeface="LM Roman 10" pitchFamily="2" charset="77"/>
                <a:sym typeface="Wingdings"/>
              </a:rPr>
              <a:t>12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  <a:sym typeface="Wingdings"/>
              </a:rPr>
              <a:t>C</a:t>
            </a:r>
            <a:endParaRPr lang="it-IT" sz="2000" b="1" dirty="0">
              <a:solidFill>
                <a:srgbClr val="000000"/>
              </a:solidFill>
              <a:latin typeface="LM Roman 10" pitchFamily="2" charset="77"/>
            </a:endParaRPr>
          </a:p>
        </p:txBody>
      </p:sp>
      <p:sp>
        <p:nvSpPr>
          <p:cNvPr id="43" name="Rectangle 26">
            <a:extLst>
              <a:ext uri="{FF2B5EF4-FFF2-40B4-BE49-F238E27FC236}">
                <a16:creationId xmlns:a16="http://schemas.microsoft.com/office/drawing/2014/main" id="{498CCD81-C6CD-414E-AC80-8B19C2B39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3925" y="3350161"/>
            <a:ext cx="3225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dirty="0" err="1">
                <a:solidFill>
                  <a:srgbClr val="000000"/>
                </a:solidFill>
                <a:latin typeface="LM Roman 10" pitchFamily="2" charset="77"/>
              </a:rPr>
              <a:t>p</a:t>
            </a:r>
            <a:endParaRPr lang="it-IT" sz="2000" b="1" dirty="0">
              <a:solidFill>
                <a:srgbClr val="000000"/>
              </a:solidFill>
              <a:latin typeface="LM Roman 10" pitchFamily="2" charset="77"/>
            </a:endParaRPr>
          </a:p>
        </p:txBody>
      </p:sp>
      <p:sp>
        <p:nvSpPr>
          <p:cNvPr id="44" name="Rectangle 26">
            <a:extLst>
              <a:ext uri="{FF2B5EF4-FFF2-40B4-BE49-F238E27FC236}">
                <a16:creationId xmlns:a16="http://schemas.microsoft.com/office/drawing/2014/main" id="{96F05B5C-846A-4145-8432-155F2F67D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3925" y="3748283"/>
            <a:ext cx="3225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dirty="0" err="1">
                <a:solidFill>
                  <a:srgbClr val="000000"/>
                </a:solidFill>
                <a:latin typeface="LM Roman 10" pitchFamily="2" charset="77"/>
              </a:rPr>
              <a:t>p</a:t>
            </a:r>
            <a:endParaRPr lang="it-IT" sz="2000" b="1" dirty="0">
              <a:solidFill>
                <a:srgbClr val="000000"/>
              </a:solidFill>
              <a:latin typeface="LM Roman 10" pitchFamily="2" charset="77"/>
            </a:endParaRPr>
          </a:p>
        </p:txBody>
      </p:sp>
      <p:sp>
        <p:nvSpPr>
          <p:cNvPr id="45" name="Rectangle 26">
            <a:extLst>
              <a:ext uri="{FF2B5EF4-FFF2-40B4-BE49-F238E27FC236}">
                <a16:creationId xmlns:a16="http://schemas.microsoft.com/office/drawing/2014/main" id="{B65203FD-70A8-A44E-A37A-FD3C2FD5F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3925" y="4121503"/>
            <a:ext cx="3225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dirty="0" err="1">
                <a:solidFill>
                  <a:srgbClr val="000000"/>
                </a:solidFill>
                <a:latin typeface="LM Roman 10" pitchFamily="2" charset="77"/>
              </a:rPr>
              <a:t>p</a:t>
            </a:r>
            <a:endParaRPr lang="it-IT" sz="2000" b="1" dirty="0">
              <a:solidFill>
                <a:srgbClr val="000000"/>
              </a:solidFill>
              <a:latin typeface="LM Roman 10" pitchFamily="2" charset="77"/>
            </a:endParaRPr>
          </a:p>
        </p:txBody>
      </p:sp>
      <p:sp>
        <p:nvSpPr>
          <p:cNvPr id="46" name="Text Box 23">
            <a:extLst>
              <a:ext uri="{FF2B5EF4-FFF2-40B4-BE49-F238E27FC236}">
                <a16:creationId xmlns:a16="http://schemas.microsoft.com/office/drawing/2014/main" id="{554F15E1-7FCA-AD4E-99BB-68CEFDAE9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6262" y="3122047"/>
            <a:ext cx="19911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LM Roman 10" pitchFamily="2" charset="77"/>
              </a:rPr>
              <a:t>He radiative core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F26F0D2E-5DAA-EE4C-98EA-E694BA788D9B}"/>
              </a:ext>
            </a:extLst>
          </p:cNvPr>
          <p:cNvSpPr txBox="1"/>
          <p:nvPr/>
        </p:nvSpPr>
        <p:spPr>
          <a:xfrm>
            <a:off x="4916894" y="5296900"/>
            <a:ext cx="2358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LM Roman 10" pitchFamily="2" charset="77"/>
              </a:rPr>
              <a:t>Non rotating star</a:t>
            </a:r>
          </a:p>
        </p:txBody>
      </p:sp>
    </p:spTree>
    <p:extLst>
      <p:ext uri="{BB962C8B-B14F-4D97-AF65-F5344CB8AC3E}">
        <p14:creationId xmlns:p14="http://schemas.microsoft.com/office/powerpoint/2010/main" val="3388744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2FB151-FA71-242A-B525-3C0CAC96F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CD8D3958-5E0F-3390-2081-78682769B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Rotation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induced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mixing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889C2E-E4F1-ABE4-CDAD-C2388139D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sp>
        <p:nvSpPr>
          <p:cNvPr id="39" name="Rectangle 14">
            <a:extLst>
              <a:ext uri="{FF2B5EF4-FFF2-40B4-BE49-F238E27FC236}">
                <a16:creationId xmlns:a16="http://schemas.microsoft.com/office/drawing/2014/main" id="{BC2113F5-8991-CD5D-89FA-85084683A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785" y="2789577"/>
            <a:ext cx="9248429" cy="2174853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87000">
                <a:srgbClr val="FF0000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 sz="1351" b="1" dirty="0">
              <a:solidFill>
                <a:srgbClr val="00FF00"/>
              </a:solidFill>
              <a:latin typeface="LM Roman 10" pitchFamily="2" charset="77"/>
            </a:endParaRPr>
          </a:p>
        </p:txBody>
      </p:sp>
      <p:sp>
        <p:nvSpPr>
          <p:cNvPr id="40" name="Text Box 23">
            <a:extLst>
              <a:ext uri="{FF2B5EF4-FFF2-40B4-BE49-F238E27FC236}">
                <a16:creationId xmlns:a16="http://schemas.microsoft.com/office/drawing/2014/main" id="{A2251E8A-E7D3-2984-D337-71511779E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672" y="3122047"/>
            <a:ext cx="21889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LM Roman 10" pitchFamily="2" charset="77"/>
              </a:rPr>
              <a:t>He </a:t>
            </a:r>
            <a:r>
              <a:rPr lang="it-IT" sz="2000" b="1" dirty="0" err="1">
                <a:solidFill>
                  <a:schemeClr val="bg1"/>
                </a:solidFill>
                <a:latin typeface="LM Roman 10" pitchFamily="2" charset="77"/>
              </a:rPr>
              <a:t>convective</a:t>
            </a:r>
            <a:r>
              <a:rPr lang="it-IT" sz="2000" b="1" dirty="0">
                <a:solidFill>
                  <a:schemeClr val="bg1"/>
                </a:solidFill>
                <a:latin typeface="LM Roman 10" pitchFamily="2" charset="77"/>
              </a:rPr>
              <a:t> core</a:t>
            </a:r>
          </a:p>
        </p:txBody>
      </p:sp>
      <p:sp>
        <p:nvSpPr>
          <p:cNvPr id="41" name="Text Box 24">
            <a:extLst>
              <a:ext uri="{FF2B5EF4-FFF2-40B4-BE49-F238E27FC236}">
                <a16:creationId xmlns:a16="http://schemas.microsoft.com/office/drawing/2014/main" id="{C1018840-3D82-61A1-61B7-BBB0C1F99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3819" y="3122047"/>
            <a:ext cx="14056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LM Roman 10" pitchFamily="2" charset="77"/>
              </a:rPr>
              <a:t>H-</a:t>
            </a:r>
            <a:r>
              <a:rPr lang="it-IT" sz="2000" b="1" dirty="0" err="1">
                <a:solidFill>
                  <a:schemeClr val="bg1"/>
                </a:solidFill>
                <a:latin typeface="LM Roman 10" pitchFamily="2" charset="77"/>
              </a:rPr>
              <a:t>rich</a:t>
            </a:r>
            <a:r>
              <a:rPr lang="it-IT" sz="2000" b="1" dirty="0">
                <a:solidFill>
                  <a:schemeClr val="bg1"/>
                </a:solidFill>
                <a:latin typeface="LM Roman 10" pitchFamily="2" charset="77"/>
              </a:rPr>
              <a:t> zone</a:t>
            </a:r>
          </a:p>
        </p:txBody>
      </p:sp>
      <p:sp>
        <p:nvSpPr>
          <p:cNvPr id="42" name="Rectangle 26">
            <a:extLst>
              <a:ext uri="{FF2B5EF4-FFF2-40B4-BE49-F238E27FC236}">
                <a16:creationId xmlns:a16="http://schemas.microsoft.com/office/drawing/2014/main" id="{598C2356-C4D0-48DD-DC60-0D5962E6E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303" y="3668165"/>
            <a:ext cx="12442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baseline="30000" dirty="0">
                <a:solidFill>
                  <a:srgbClr val="000000"/>
                </a:solidFill>
                <a:latin typeface="LM Roman 10" pitchFamily="2" charset="77"/>
              </a:rPr>
              <a:t>4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</a:rPr>
              <a:t>He 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  <a:sym typeface="Wingdings"/>
              </a:rPr>
              <a:t> </a:t>
            </a:r>
            <a:r>
              <a:rPr lang="it-IT" sz="2000" b="1" baseline="30000" dirty="0">
                <a:solidFill>
                  <a:srgbClr val="000000"/>
                </a:solidFill>
                <a:latin typeface="LM Roman 10" pitchFamily="2" charset="77"/>
                <a:sym typeface="Wingdings"/>
              </a:rPr>
              <a:t>12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  <a:sym typeface="Wingdings"/>
              </a:rPr>
              <a:t>C</a:t>
            </a:r>
            <a:endParaRPr lang="it-IT" sz="2000" b="1" dirty="0">
              <a:solidFill>
                <a:srgbClr val="000000"/>
              </a:solidFill>
              <a:latin typeface="LM Roman 10" pitchFamily="2" charset="77"/>
            </a:endParaRPr>
          </a:p>
        </p:txBody>
      </p:sp>
      <p:sp>
        <p:nvSpPr>
          <p:cNvPr id="43" name="Rectangle 26">
            <a:extLst>
              <a:ext uri="{FF2B5EF4-FFF2-40B4-BE49-F238E27FC236}">
                <a16:creationId xmlns:a16="http://schemas.microsoft.com/office/drawing/2014/main" id="{E2AA470D-F487-0140-88AA-8AFBFE023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3925" y="3350161"/>
            <a:ext cx="3225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dirty="0" err="1">
                <a:solidFill>
                  <a:srgbClr val="000000"/>
                </a:solidFill>
                <a:latin typeface="LM Roman 10" pitchFamily="2" charset="77"/>
              </a:rPr>
              <a:t>p</a:t>
            </a:r>
            <a:endParaRPr lang="it-IT" sz="2000" b="1" dirty="0">
              <a:solidFill>
                <a:srgbClr val="000000"/>
              </a:solidFill>
              <a:latin typeface="LM Roman 10" pitchFamily="2" charset="77"/>
            </a:endParaRPr>
          </a:p>
        </p:txBody>
      </p:sp>
      <p:sp>
        <p:nvSpPr>
          <p:cNvPr id="44" name="Rectangle 26">
            <a:extLst>
              <a:ext uri="{FF2B5EF4-FFF2-40B4-BE49-F238E27FC236}">
                <a16:creationId xmlns:a16="http://schemas.microsoft.com/office/drawing/2014/main" id="{CDB18206-D3C2-164F-227E-35F028A1A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3925" y="3748283"/>
            <a:ext cx="3225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dirty="0" err="1">
                <a:solidFill>
                  <a:srgbClr val="000000"/>
                </a:solidFill>
                <a:latin typeface="LM Roman 10" pitchFamily="2" charset="77"/>
              </a:rPr>
              <a:t>p</a:t>
            </a:r>
            <a:endParaRPr lang="it-IT" sz="2000" b="1" dirty="0">
              <a:solidFill>
                <a:srgbClr val="000000"/>
              </a:solidFill>
              <a:latin typeface="LM Roman 10" pitchFamily="2" charset="77"/>
            </a:endParaRPr>
          </a:p>
        </p:txBody>
      </p:sp>
      <p:sp>
        <p:nvSpPr>
          <p:cNvPr id="45" name="Rectangle 26">
            <a:extLst>
              <a:ext uri="{FF2B5EF4-FFF2-40B4-BE49-F238E27FC236}">
                <a16:creationId xmlns:a16="http://schemas.microsoft.com/office/drawing/2014/main" id="{A31E1819-DD81-EB5D-4526-F0B8D8364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3925" y="4121503"/>
            <a:ext cx="3225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dirty="0" err="1">
                <a:solidFill>
                  <a:srgbClr val="000000"/>
                </a:solidFill>
                <a:latin typeface="LM Roman 10" pitchFamily="2" charset="77"/>
              </a:rPr>
              <a:t>p</a:t>
            </a:r>
            <a:endParaRPr lang="it-IT" sz="2000" b="1" dirty="0">
              <a:solidFill>
                <a:srgbClr val="000000"/>
              </a:solidFill>
              <a:latin typeface="LM Roman 10" pitchFamily="2" charset="77"/>
            </a:endParaRPr>
          </a:p>
        </p:txBody>
      </p:sp>
      <p:sp>
        <p:nvSpPr>
          <p:cNvPr id="46" name="Text Box 23">
            <a:extLst>
              <a:ext uri="{FF2B5EF4-FFF2-40B4-BE49-F238E27FC236}">
                <a16:creationId xmlns:a16="http://schemas.microsoft.com/office/drawing/2014/main" id="{BFAA6C8C-6F56-A5E2-EA25-E5871A1C1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6262" y="3122047"/>
            <a:ext cx="19911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LM Roman 10" pitchFamily="2" charset="77"/>
              </a:rPr>
              <a:t>He radiative core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734A7C8F-0AF9-5926-3303-860D77B62D78}"/>
              </a:ext>
            </a:extLst>
          </p:cNvPr>
          <p:cNvSpPr txBox="1"/>
          <p:nvPr/>
        </p:nvSpPr>
        <p:spPr>
          <a:xfrm>
            <a:off x="5186198" y="5296900"/>
            <a:ext cx="1819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LM Roman 10" pitchFamily="2" charset="77"/>
              </a:rPr>
              <a:t>Rotating star</a:t>
            </a:r>
          </a:p>
        </p:txBody>
      </p:sp>
      <p:sp>
        <p:nvSpPr>
          <p:cNvPr id="2" name="AutoShape 16">
            <a:extLst>
              <a:ext uri="{FF2B5EF4-FFF2-40B4-BE49-F238E27FC236}">
                <a16:creationId xmlns:a16="http://schemas.microsoft.com/office/drawing/2014/main" id="{C76849D0-998E-F93C-D510-E05090AA8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0977" y="2093617"/>
            <a:ext cx="779365" cy="341114"/>
          </a:xfrm>
          <a:prstGeom prst="rightArrow">
            <a:avLst>
              <a:gd name="adj1" fmla="val 50000"/>
              <a:gd name="adj2" fmla="val 641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1" b="1">
              <a:latin typeface="LM Roman 10" pitchFamily="2" charset="77"/>
            </a:endParaRPr>
          </a:p>
        </p:txBody>
      </p:sp>
      <p:sp>
        <p:nvSpPr>
          <p:cNvPr id="7" name="AutoShape 33">
            <a:extLst>
              <a:ext uri="{FF2B5EF4-FFF2-40B4-BE49-F238E27FC236}">
                <a16:creationId xmlns:a16="http://schemas.microsoft.com/office/drawing/2014/main" id="{B195E8AC-5FDC-E53D-B440-1294FAA5A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337" y="2093617"/>
            <a:ext cx="597436" cy="553392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1" b="1">
              <a:latin typeface="LM Roman 10" pitchFamily="2" charset="77"/>
            </a:endParaRPr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F77424A2-6F0C-571A-5F13-4117E27A8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892" y="2064119"/>
            <a:ext cx="5242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2000" b="1" baseline="30000" dirty="0">
                <a:solidFill>
                  <a:schemeClr val="bg1"/>
                </a:solidFill>
                <a:latin typeface="LM Roman 10" pitchFamily="2" charset="77"/>
              </a:rPr>
              <a:t>12</a:t>
            </a:r>
            <a:r>
              <a:rPr lang="it-IT" sz="2000" b="1" dirty="0">
                <a:solidFill>
                  <a:schemeClr val="bg1"/>
                </a:solidFill>
                <a:latin typeface="LM Roman 10" pitchFamily="2" charset="77"/>
              </a:rPr>
              <a:t>C</a:t>
            </a:r>
          </a:p>
        </p:txBody>
      </p:sp>
      <p:sp>
        <p:nvSpPr>
          <p:cNvPr id="10" name="AutoShape 16">
            <a:extLst>
              <a:ext uri="{FF2B5EF4-FFF2-40B4-BE49-F238E27FC236}">
                <a16:creationId xmlns:a16="http://schemas.microsoft.com/office/drawing/2014/main" id="{2888D533-CDC3-90AE-8ADE-B58AEF37E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3660" y="2084973"/>
            <a:ext cx="829585" cy="341114"/>
          </a:xfrm>
          <a:prstGeom prst="rightArrow">
            <a:avLst>
              <a:gd name="adj1" fmla="val 50000"/>
              <a:gd name="adj2" fmla="val 641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1" b="1">
              <a:latin typeface="LM Roman 10" pitchFamily="2" charset="77"/>
            </a:endParaRPr>
          </a:p>
        </p:txBody>
      </p:sp>
      <p:sp>
        <p:nvSpPr>
          <p:cNvPr id="11" name="AutoShape 33">
            <a:extLst>
              <a:ext uri="{FF2B5EF4-FFF2-40B4-BE49-F238E27FC236}">
                <a16:creationId xmlns:a16="http://schemas.microsoft.com/office/drawing/2014/main" id="{993015BA-FB04-2790-08C3-ADFE2DF6AE5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51035" y="2106995"/>
            <a:ext cx="597436" cy="553392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1" b="1">
              <a:latin typeface="LM Roman 10" pitchFamily="2" charset="77"/>
            </a:endParaRPr>
          </a:p>
        </p:txBody>
      </p:sp>
      <p:sp>
        <p:nvSpPr>
          <p:cNvPr id="12" name="Rectangle 26">
            <a:extLst>
              <a:ext uri="{FF2B5EF4-FFF2-40B4-BE49-F238E27FC236}">
                <a16:creationId xmlns:a16="http://schemas.microsoft.com/office/drawing/2014/main" id="{7AF6A774-2A91-2165-A15F-B8FAB20E2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9879" y="3350687"/>
            <a:ext cx="4940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baseline="30000" dirty="0">
                <a:solidFill>
                  <a:srgbClr val="000000"/>
                </a:solidFill>
                <a:latin typeface="LM Roman 10" pitchFamily="2" charset="77"/>
              </a:rPr>
              <a:t>12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</a:rPr>
              <a:t>C</a:t>
            </a:r>
          </a:p>
        </p:txBody>
      </p:sp>
      <p:sp>
        <p:nvSpPr>
          <p:cNvPr id="13" name="Rectangle 26">
            <a:extLst>
              <a:ext uri="{FF2B5EF4-FFF2-40B4-BE49-F238E27FC236}">
                <a16:creationId xmlns:a16="http://schemas.microsoft.com/office/drawing/2014/main" id="{58A47D68-069F-5A6A-1659-55B3CF64F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9879" y="3729102"/>
            <a:ext cx="4940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baseline="30000" dirty="0">
                <a:solidFill>
                  <a:srgbClr val="000000"/>
                </a:solidFill>
                <a:latin typeface="LM Roman 10" pitchFamily="2" charset="77"/>
              </a:rPr>
              <a:t>12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</a:rPr>
              <a:t>C</a:t>
            </a:r>
          </a:p>
        </p:txBody>
      </p:sp>
      <p:sp>
        <p:nvSpPr>
          <p:cNvPr id="14" name="Rectangle 26">
            <a:extLst>
              <a:ext uri="{FF2B5EF4-FFF2-40B4-BE49-F238E27FC236}">
                <a16:creationId xmlns:a16="http://schemas.microsoft.com/office/drawing/2014/main" id="{3B3E4CD7-8C6C-590F-1002-15098977B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9879" y="4121503"/>
            <a:ext cx="4940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baseline="30000" dirty="0">
                <a:solidFill>
                  <a:srgbClr val="000000"/>
                </a:solidFill>
                <a:latin typeface="LM Roman 10" pitchFamily="2" charset="77"/>
              </a:rPr>
              <a:t>12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020659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8C7C92-0012-64A1-0E55-9C13B1259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09A1F079-43B5-BC45-34C8-48C47BC27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Rotation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induced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mixing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683785-0AB8-75C7-7828-791625B79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sp>
        <p:nvSpPr>
          <p:cNvPr id="39" name="Rectangle 14">
            <a:extLst>
              <a:ext uri="{FF2B5EF4-FFF2-40B4-BE49-F238E27FC236}">
                <a16:creationId xmlns:a16="http://schemas.microsoft.com/office/drawing/2014/main" id="{639EC1AD-1133-CD6F-B172-9E0CE1FCB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785" y="2789577"/>
            <a:ext cx="9248429" cy="2174853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87000">
                <a:srgbClr val="FF0000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 sz="1351" b="1" dirty="0">
              <a:solidFill>
                <a:srgbClr val="00FF00"/>
              </a:solidFill>
              <a:latin typeface="LM Roman 10" pitchFamily="2" charset="77"/>
            </a:endParaRPr>
          </a:p>
        </p:txBody>
      </p:sp>
      <p:sp>
        <p:nvSpPr>
          <p:cNvPr id="40" name="Text Box 23">
            <a:extLst>
              <a:ext uri="{FF2B5EF4-FFF2-40B4-BE49-F238E27FC236}">
                <a16:creationId xmlns:a16="http://schemas.microsoft.com/office/drawing/2014/main" id="{C876AC22-B837-3C46-46C0-E4E301064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672" y="3122047"/>
            <a:ext cx="21889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LM Roman 10" pitchFamily="2" charset="77"/>
              </a:rPr>
              <a:t>He </a:t>
            </a:r>
            <a:r>
              <a:rPr lang="it-IT" sz="2000" b="1" dirty="0" err="1">
                <a:solidFill>
                  <a:schemeClr val="bg1"/>
                </a:solidFill>
                <a:latin typeface="LM Roman 10" pitchFamily="2" charset="77"/>
              </a:rPr>
              <a:t>convective</a:t>
            </a:r>
            <a:r>
              <a:rPr lang="it-IT" sz="2000" b="1" dirty="0">
                <a:solidFill>
                  <a:schemeClr val="bg1"/>
                </a:solidFill>
                <a:latin typeface="LM Roman 10" pitchFamily="2" charset="77"/>
              </a:rPr>
              <a:t> core</a:t>
            </a:r>
          </a:p>
        </p:txBody>
      </p:sp>
      <p:sp>
        <p:nvSpPr>
          <p:cNvPr id="41" name="Text Box 24">
            <a:extLst>
              <a:ext uri="{FF2B5EF4-FFF2-40B4-BE49-F238E27FC236}">
                <a16:creationId xmlns:a16="http://schemas.microsoft.com/office/drawing/2014/main" id="{5B75A237-250A-CFFE-61F7-06DDCFC3D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3819" y="3122047"/>
            <a:ext cx="14056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LM Roman 10" pitchFamily="2" charset="77"/>
              </a:rPr>
              <a:t>H-</a:t>
            </a:r>
            <a:r>
              <a:rPr lang="it-IT" sz="2000" b="1" dirty="0" err="1">
                <a:solidFill>
                  <a:schemeClr val="bg1"/>
                </a:solidFill>
                <a:latin typeface="LM Roman 10" pitchFamily="2" charset="77"/>
              </a:rPr>
              <a:t>rich</a:t>
            </a:r>
            <a:r>
              <a:rPr lang="it-IT" sz="2000" b="1" dirty="0">
                <a:solidFill>
                  <a:schemeClr val="bg1"/>
                </a:solidFill>
                <a:latin typeface="LM Roman 10" pitchFamily="2" charset="77"/>
              </a:rPr>
              <a:t> zone</a:t>
            </a:r>
          </a:p>
        </p:txBody>
      </p:sp>
      <p:sp>
        <p:nvSpPr>
          <p:cNvPr id="42" name="Rectangle 26">
            <a:extLst>
              <a:ext uri="{FF2B5EF4-FFF2-40B4-BE49-F238E27FC236}">
                <a16:creationId xmlns:a16="http://schemas.microsoft.com/office/drawing/2014/main" id="{C6F51570-F74C-8891-62C1-E19FB0A39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303" y="3668165"/>
            <a:ext cx="12442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baseline="30000" dirty="0">
                <a:solidFill>
                  <a:srgbClr val="000000"/>
                </a:solidFill>
                <a:latin typeface="LM Roman 10" pitchFamily="2" charset="77"/>
              </a:rPr>
              <a:t>4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</a:rPr>
              <a:t>He 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  <a:sym typeface="Wingdings"/>
              </a:rPr>
              <a:t> </a:t>
            </a:r>
            <a:r>
              <a:rPr lang="it-IT" sz="2000" b="1" baseline="30000" dirty="0">
                <a:solidFill>
                  <a:srgbClr val="000000"/>
                </a:solidFill>
                <a:latin typeface="LM Roman 10" pitchFamily="2" charset="77"/>
                <a:sym typeface="Wingdings"/>
              </a:rPr>
              <a:t>12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  <a:sym typeface="Wingdings"/>
              </a:rPr>
              <a:t>C</a:t>
            </a:r>
            <a:endParaRPr lang="it-IT" sz="2000" b="1" dirty="0">
              <a:solidFill>
                <a:srgbClr val="000000"/>
              </a:solidFill>
              <a:latin typeface="LM Roman 10" pitchFamily="2" charset="77"/>
            </a:endParaRPr>
          </a:p>
        </p:txBody>
      </p:sp>
      <p:sp>
        <p:nvSpPr>
          <p:cNvPr id="43" name="Rectangle 26">
            <a:extLst>
              <a:ext uri="{FF2B5EF4-FFF2-40B4-BE49-F238E27FC236}">
                <a16:creationId xmlns:a16="http://schemas.microsoft.com/office/drawing/2014/main" id="{743AAAE9-E764-E434-8378-BC3BCFB5F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3925" y="3350161"/>
            <a:ext cx="3225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dirty="0" err="1">
                <a:solidFill>
                  <a:srgbClr val="000000"/>
                </a:solidFill>
                <a:latin typeface="LM Roman 10" pitchFamily="2" charset="77"/>
              </a:rPr>
              <a:t>p</a:t>
            </a:r>
            <a:endParaRPr lang="it-IT" sz="2000" b="1" dirty="0">
              <a:solidFill>
                <a:srgbClr val="000000"/>
              </a:solidFill>
              <a:latin typeface="LM Roman 10" pitchFamily="2" charset="77"/>
            </a:endParaRPr>
          </a:p>
        </p:txBody>
      </p:sp>
      <p:sp>
        <p:nvSpPr>
          <p:cNvPr id="44" name="Rectangle 26">
            <a:extLst>
              <a:ext uri="{FF2B5EF4-FFF2-40B4-BE49-F238E27FC236}">
                <a16:creationId xmlns:a16="http://schemas.microsoft.com/office/drawing/2014/main" id="{D9DBD27B-1491-32CC-C2E7-C307E1DC3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3925" y="3748283"/>
            <a:ext cx="3225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dirty="0" err="1">
                <a:solidFill>
                  <a:srgbClr val="000000"/>
                </a:solidFill>
                <a:latin typeface="LM Roman 10" pitchFamily="2" charset="77"/>
              </a:rPr>
              <a:t>p</a:t>
            </a:r>
            <a:endParaRPr lang="it-IT" sz="2000" b="1" dirty="0">
              <a:solidFill>
                <a:srgbClr val="000000"/>
              </a:solidFill>
              <a:latin typeface="LM Roman 10" pitchFamily="2" charset="77"/>
            </a:endParaRPr>
          </a:p>
        </p:txBody>
      </p:sp>
      <p:sp>
        <p:nvSpPr>
          <p:cNvPr id="45" name="Rectangle 26">
            <a:extLst>
              <a:ext uri="{FF2B5EF4-FFF2-40B4-BE49-F238E27FC236}">
                <a16:creationId xmlns:a16="http://schemas.microsoft.com/office/drawing/2014/main" id="{E5CE14D4-38B2-5C56-1A28-11607B761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3925" y="4121503"/>
            <a:ext cx="3225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dirty="0" err="1">
                <a:solidFill>
                  <a:srgbClr val="000000"/>
                </a:solidFill>
                <a:latin typeface="LM Roman 10" pitchFamily="2" charset="77"/>
              </a:rPr>
              <a:t>p</a:t>
            </a:r>
            <a:endParaRPr lang="it-IT" sz="2000" b="1" dirty="0">
              <a:solidFill>
                <a:srgbClr val="000000"/>
              </a:solidFill>
              <a:latin typeface="LM Roman 10" pitchFamily="2" charset="77"/>
            </a:endParaRPr>
          </a:p>
        </p:txBody>
      </p:sp>
      <p:sp>
        <p:nvSpPr>
          <p:cNvPr id="46" name="Text Box 23">
            <a:extLst>
              <a:ext uri="{FF2B5EF4-FFF2-40B4-BE49-F238E27FC236}">
                <a16:creationId xmlns:a16="http://schemas.microsoft.com/office/drawing/2014/main" id="{B95625CC-AB73-C31C-4E80-D237CD113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6262" y="3122047"/>
            <a:ext cx="19911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LM Roman 10" pitchFamily="2" charset="77"/>
              </a:rPr>
              <a:t>He radiative core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F2D16FEB-26F2-CE47-46CF-A0D59226E61F}"/>
              </a:ext>
            </a:extLst>
          </p:cNvPr>
          <p:cNvSpPr txBox="1"/>
          <p:nvPr/>
        </p:nvSpPr>
        <p:spPr>
          <a:xfrm>
            <a:off x="5186198" y="5296900"/>
            <a:ext cx="1819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LM Roman 10" pitchFamily="2" charset="77"/>
              </a:rPr>
              <a:t>Rotating star</a:t>
            </a:r>
          </a:p>
        </p:txBody>
      </p:sp>
      <p:sp>
        <p:nvSpPr>
          <p:cNvPr id="2" name="AutoShape 16">
            <a:extLst>
              <a:ext uri="{FF2B5EF4-FFF2-40B4-BE49-F238E27FC236}">
                <a16:creationId xmlns:a16="http://schemas.microsoft.com/office/drawing/2014/main" id="{FA18CDCF-70B2-73FA-3D9C-BBF4BD0AD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0977" y="2093617"/>
            <a:ext cx="779365" cy="341114"/>
          </a:xfrm>
          <a:prstGeom prst="rightArrow">
            <a:avLst>
              <a:gd name="adj1" fmla="val 50000"/>
              <a:gd name="adj2" fmla="val 641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1" b="1">
              <a:latin typeface="LM Roman 10" pitchFamily="2" charset="77"/>
            </a:endParaRPr>
          </a:p>
        </p:txBody>
      </p:sp>
      <p:sp>
        <p:nvSpPr>
          <p:cNvPr id="7" name="AutoShape 33">
            <a:extLst>
              <a:ext uri="{FF2B5EF4-FFF2-40B4-BE49-F238E27FC236}">
                <a16:creationId xmlns:a16="http://schemas.microsoft.com/office/drawing/2014/main" id="{616E7770-9E04-F619-41EE-C9E376954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337" y="2093617"/>
            <a:ext cx="597436" cy="553392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1" b="1">
              <a:latin typeface="LM Roman 10" pitchFamily="2" charset="77"/>
            </a:endParaRPr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0A5DC7BF-2644-2084-6A93-4B4EABB3E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892" y="2064119"/>
            <a:ext cx="5242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2000" b="1" baseline="30000" dirty="0">
                <a:solidFill>
                  <a:schemeClr val="bg1"/>
                </a:solidFill>
                <a:latin typeface="LM Roman 10" pitchFamily="2" charset="77"/>
              </a:rPr>
              <a:t>12</a:t>
            </a:r>
            <a:r>
              <a:rPr lang="it-IT" sz="2000" b="1" dirty="0">
                <a:solidFill>
                  <a:schemeClr val="bg1"/>
                </a:solidFill>
                <a:latin typeface="LM Roman 10" pitchFamily="2" charset="77"/>
              </a:rPr>
              <a:t>C</a:t>
            </a:r>
          </a:p>
        </p:txBody>
      </p:sp>
      <p:sp>
        <p:nvSpPr>
          <p:cNvPr id="10" name="AutoShape 16">
            <a:extLst>
              <a:ext uri="{FF2B5EF4-FFF2-40B4-BE49-F238E27FC236}">
                <a16:creationId xmlns:a16="http://schemas.microsoft.com/office/drawing/2014/main" id="{D1DCC850-07B0-9A2A-3E26-0218098F6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3660" y="2084973"/>
            <a:ext cx="829585" cy="341114"/>
          </a:xfrm>
          <a:prstGeom prst="rightArrow">
            <a:avLst>
              <a:gd name="adj1" fmla="val 50000"/>
              <a:gd name="adj2" fmla="val 641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1" b="1">
              <a:latin typeface="LM Roman 10" pitchFamily="2" charset="77"/>
            </a:endParaRPr>
          </a:p>
        </p:txBody>
      </p:sp>
      <p:sp>
        <p:nvSpPr>
          <p:cNvPr id="11" name="AutoShape 33">
            <a:extLst>
              <a:ext uri="{FF2B5EF4-FFF2-40B4-BE49-F238E27FC236}">
                <a16:creationId xmlns:a16="http://schemas.microsoft.com/office/drawing/2014/main" id="{A0926ECC-8AA7-8884-1145-51534852EC4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51035" y="2106995"/>
            <a:ext cx="597436" cy="553392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1" b="1">
              <a:latin typeface="LM Roman 10" pitchFamily="2" charset="77"/>
            </a:endParaRPr>
          </a:p>
        </p:txBody>
      </p:sp>
      <p:sp>
        <p:nvSpPr>
          <p:cNvPr id="12" name="Rectangle 26">
            <a:extLst>
              <a:ext uri="{FF2B5EF4-FFF2-40B4-BE49-F238E27FC236}">
                <a16:creationId xmlns:a16="http://schemas.microsoft.com/office/drawing/2014/main" id="{52C05226-38B9-4C9C-0BFC-B24A25A55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9879" y="3350687"/>
            <a:ext cx="4940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baseline="30000" dirty="0">
                <a:solidFill>
                  <a:srgbClr val="000000"/>
                </a:solidFill>
                <a:latin typeface="LM Roman 10" pitchFamily="2" charset="77"/>
              </a:rPr>
              <a:t>12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</a:rPr>
              <a:t>C</a:t>
            </a:r>
          </a:p>
        </p:txBody>
      </p:sp>
      <p:sp>
        <p:nvSpPr>
          <p:cNvPr id="13" name="Rectangle 26">
            <a:extLst>
              <a:ext uri="{FF2B5EF4-FFF2-40B4-BE49-F238E27FC236}">
                <a16:creationId xmlns:a16="http://schemas.microsoft.com/office/drawing/2014/main" id="{E945ECD9-483A-04F5-6F40-348841DAD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9879" y="3729102"/>
            <a:ext cx="4940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baseline="30000" dirty="0">
                <a:solidFill>
                  <a:srgbClr val="000000"/>
                </a:solidFill>
                <a:latin typeface="LM Roman 10" pitchFamily="2" charset="77"/>
              </a:rPr>
              <a:t>12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</a:rPr>
              <a:t>C</a:t>
            </a:r>
          </a:p>
        </p:txBody>
      </p:sp>
      <p:sp>
        <p:nvSpPr>
          <p:cNvPr id="14" name="Rectangle 26">
            <a:extLst>
              <a:ext uri="{FF2B5EF4-FFF2-40B4-BE49-F238E27FC236}">
                <a16:creationId xmlns:a16="http://schemas.microsoft.com/office/drawing/2014/main" id="{16E08BA1-5720-9328-4286-FEB596188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9879" y="4121503"/>
            <a:ext cx="4940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baseline="30000" dirty="0">
                <a:solidFill>
                  <a:srgbClr val="000000"/>
                </a:solidFill>
                <a:latin typeface="LM Roman 10" pitchFamily="2" charset="77"/>
              </a:rPr>
              <a:t>12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</a:rPr>
              <a:t>C</a:t>
            </a:r>
          </a:p>
        </p:txBody>
      </p:sp>
      <p:sp>
        <p:nvSpPr>
          <p:cNvPr id="3" name="TextBox 47">
            <a:extLst>
              <a:ext uri="{FF2B5EF4-FFF2-40B4-BE49-F238E27FC236}">
                <a16:creationId xmlns:a16="http://schemas.microsoft.com/office/drawing/2014/main" id="{EE9F991C-3F33-00DA-FBE2-2F93A96EB6A4}"/>
              </a:ext>
            </a:extLst>
          </p:cNvPr>
          <p:cNvSpPr txBox="1"/>
          <p:nvPr/>
        </p:nvSpPr>
        <p:spPr>
          <a:xfrm>
            <a:off x="8026449" y="5212840"/>
            <a:ext cx="3593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30000" dirty="0">
                <a:solidFill>
                  <a:schemeClr val="bg1"/>
                </a:solidFill>
                <a:latin typeface="LM Roman 10" pitchFamily="2" charset="77"/>
              </a:rPr>
              <a:t>12</a:t>
            </a:r>
            <a:r>
              <a:rPr lang="en-US" sz="2000" b="1" dirty="0">
                <a:solidFill>
                  <a:schemeClr val="bg1"/>
                </a:solidFill>
                <a:latin typeface="LM Roman 10" pitchFamily="2" charset="77"/>
              </a:rPr>
              <a:t>C+p </a:t>
            </a:r>
            <a:r>
              <a:rPr lang="en-US" sz="2000" b="1" dirty="0">
                <a:solidFill>
                  <a:schemeClr val="bg1"/>
                </a:solidFill>
                <a:latin typeface="LM Roman 10" pitchFamily="2" charset="77"/>
                <a:sym typeface="Wingdings" pitchFamily="2" charset="2"/>
              </a:rPr>
              <a:t> </a:t>
            </a:r>
            <a:r>
              <a:rPr lang="en-US" sz="2000" b="1" dirty="0">
                <a:solidFill>
                  <a:schemeClr val="bg1"/>
                </a:solidFill>
                <a:latin typeface="LM Roman 10" pitchFamily="2" charset="77"/>
              </a:rPr>
              <a:t>CNO (</a:t>
            </a:r>
            <a:r>
              <a:rPr lang="en-US" sz="2000" b="1" baseline="30000" dirty="0">
                <a:solidFill>
                  <a:schemeClr val="bg1"/>
                </a:solidFill>
                <a:latin typeface="LM Roman 10" pitchFamily="2" charset="77"/>
              </a:rPr>
              <a:t>14</a:t>
            </a:r>
            <a:r>
              <a:rPr lang="en-US" sz="2000" b="1" dirty="0">
                <a:solidFill>
                  <a:schemeClr val="bg1"/>
                </a:solidFill>
                <a:latin typeface="LM Roman 10" pitchFamily="2" charset="77"/>
              </a:rPr>
              <a:t>N, </a:t>
            </a:r>
            <a:r>
              <a:rPr lang="en-US" sz="2000" b="1" baseline="30000" dirty="0">
                <a:solidFill>
                  <a:schemeClr val="bg1"/>
                </a:solidFill>
                <a:latin typeface="LM Roman 10" pitchFamily="2" charset="77"/>
              </a:rPr>
              <a:t>13</a:t>
            </a:r>
            <a:r>
              <a:rPr lang="en-US" sz="2000" b="1" dirty="0">
                <a:solidFill>
                  <a:schemeClr val="bg1"/>
                </a:solidFill>
                <a:latin typeface="LM Roman 10" pitchFamily="2" charset="77"/>
              </a:rPr>
              <a:t>C, </a:t>
            </a:r>
            <a:r>
              <a:rPr lang="en-US" sz="2000" b="1" baseline="30000" dirty="0">
                <a:solidFill>
                  <a:schemeClr val="bg1"/>
                </a:solidFill>
                <a:latin typeface="LM Roman 10" pitchFamily="2" charset="77"/>
              </a:rPr>
              <a:t>15</a:t>
            </a:r>
            <a:r>
              <a:rPr lang="en-US" sz="2000" b="1" dirty="0">
                <a:solidFill>
                  <a:schemeClr val="bg1"/>
                </a:solidFill>
                <a:latin typeface="LM Roman 10" pitchFamily="2" charset="77"/>
              </a:rPr>
              <a:t>N, </a:t>
            </a:r>
            <a:r>
              <a:rPr lang="en-US" sz="2000" b="1" baseline="30000" dirty="0">
                <a:solidFill>
                  <a:schemeClr val="bg1"/>
                </a:solidFill>
                <a:latin typeface="LM Roman 10" pitchFamily="2" charset="77"/>
              </a:rPr>
              <a:t>17</a:t>
            </a:r>
            <a:r>
              <a:rPr lang="en-US" sz="2000" b="1" dirty="0">
                <a:solidFill>
                  <a:schemeClr val="bg1"/>
                </a:solidFill>
                <a:latin typeface="LM Roman 10" pitchFamily="2" charset="77"/>
              </a:rPr>
              <a:t>O) </a:t>
            </a:r>
          </a:p>
        </p:txBody>
      </p:sp>
      <p:cxnSp>
        <p:nvCxnSpPr>
          <p:cNvPr id="8" name="Straight Arrow Connector 49">
            <a:extLst>
              <a:ext uri="{FF2B5EF4-FFF2-40B4-BE49-F238E27FC236}">
                <a16:creationId xmlns:a16="http://schemas.microsoft.com/office/drawing/2014/main" id="{4B2E5032-03B0-F720-18EC-0A0B2026A3F7}"/>
              </a:ext>
            </a:extLst>
          </p:cNvPr>
          <p:cNvCxnSpPr>
            <a:cxnSpLocks/>
          </p:cNvCxnSpPr>
          <p:nvPr/>
        </p:nvCxnSpPr>
        <p:spPr>
          <a:xfrm flipH="1" flipV="1">
            <a:off x="8078373" y="4452201"/>
            <a:ext cx="532227" cy="59070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059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343DC0-A2BF-57C8-36D5-A04F56FEC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7FA01D7-3B99-3D74-D6D7-6B0E4A288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Rotation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induced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mixing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3502B8-9DA3-84BE-61E3-87D07BDF4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22/09/2025</a:t>
            </a:r>
            <a:endParaRPr lang="en-GB"/>
          </a:p>
        </p:txBody>
      </p:sp>
      <p:sp>
        <p:nvSpPr>
          <p:cNvPr id="39" name="Rectangle 14">
            <a:extLst>
              <a:ext uri="{FF2B5EF4-FFF2-40B4-BE49-F238E27FC236}">
                <a16:creationId xmlns:a16="http://schemas.microsoft.com/office/drawing/2014/main" id="{4BDC22ED-3A31-00DE-493D-1F2B9688D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785" y="2789577"/>
            <a:ext cx="9248429" cy="2174853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87000">
                <a:srgbClr val="FF0000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 sz="1351" b="1" dirty="0">
              <a:solidFill>
                <a:srgbClr val="00FF00"/>
              </a:solidFill>
              <a:latin typeface="LM Roman 10" pitchFamily="2" charset="77"/>
            </a:endParaRPr>
          </a:p>
        </p:txBody>
      </p:sp>
      <p:sp>
        <p:nvSpPr>
          <p:cNvPr id="40" name="Text Box 23">
            <a:extLst>
              <a:ext uri="{FF2B5EF4-FFF2-40B4-BE49-F238E27FC236}">
                <a16:creationId xmlns:a16="http://schemas.microsoft.com/office/drawing/2014/main" id="{590EEF79-F2BB-36CF-B780-97547E464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672" y="3122047"/>
            <a:ext cx="21889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LM Roman 10" pitchFamily="2" charset="77"/>
              </a:rPr>
              <a:t>He </a:t>
            </a:r>
            <a:r>
              <a:rPr lang="it-IT" sz="2000" b="1" dirty="0" err="1">
                <a:solidFill>
                  <a:schemeClr val="bg1"/>
                </a:solidFill>
                <a:latin typeface="LM Roman 10" pitchFamily="2" charset="77"/>
              </a:rPr>
              <a:t>convective</a:t>
            </a:r>
            <a:r>
              <a:rPr lang="it-IT" sz="2000" b="1" dirty="0">
                <a:solidFill>
                  <a:schemeClr val="bg1"/>
                </a:solidFill>
                <a:latin typeface="LM Roman 10" pitchFamily="2" charset="77"/>
              </a:rPr>
              <a:t> core</a:t>
            </a:r>
          </a:p>
        </p:txBody>
      </p:sp>
      <p:sp>
        <p:nvSpPr>
          <p:cNvPr id="41" name="Text Box 24">
            <a:extLst>
              <a:ext uri="{FF2B5EF4-FFF2-40B4-BE49-F238E27FC236}">
                <a16:creationId xmlns:a16="http://schemas.microsoft.com/office/drawing/2014/main" id="{3B083EB8-B98B-8583-7E16-D5D0F4B85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3819" y="3122047"/>
            <a:ext cx="14056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LM Roman 10" pitchFamily="2" charset="77"/>
              </a:rPr>
              <a:t>H-</a:t>
            </a:r>
            <a:r>
              <a:rPr lang="it-IT" sz="2000" b="1" dirty="0" err="1">
                <a:solidFill>
                  <a:schemeClr val="bg1"/>
                </a:solidFill>
                <a:latin typeface="LM Roman 10" pitchFamily="2" charset="77"/>
              </a:rPr>
              <a:t>rich</a:t>
            </a:r>
            <a:r>
              <a:rPr lang="it-IT" sz="2000" b="1" dirty="0">
                <a:solidFill>
                  <a:schemeClr val="bg1"/>
                </a:solidFill>
                <a:latin typeface="LM Roman 10" pitchFamily="2" charset="77"/>
              </a:rPr>
              <a:t> zone</a:t>
            </a:r>
          </a:p>
        </p:txBody>
      </p:sp>
      <p:sp>
        <p:nvSpPr>
          <p:cNvPr id="42" name="Rectangle 26">
            <a:extLst>
              <a:ext uri="{FF2B5EF4-FFF2-40B4-BE49-F238E27FC236}">
                <a16:creationId xmlns:a16="http://schemas.microsoft.com/office/drawing/2014/main" id="{553822FA-1BF5-1C67-6637-7FC021717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303" y="3668165"/>
            <a:ext cx="12442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baseline="30000" dirty="0">
                <a:solidFill>
                  <a:srgbClr val="000000"/>
                </a:solidFill>
                <a:latin typeface="LM Roman 10" pitchFamily="2" charset="77"/>
              </a:rPr>
              <a:t>4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</a:rPr>
              <a:t>He 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  <a:sym typeface="Wingdings"/>
              </a:rPr>
              <a:t> </a:t>
            </a:r>
            <a:r>
              <a:rPr lang="it-IT" sz="2000" b="1" baseline="30000" dirty="0">
                <a:solidFill>
                  <a:srgbClr val="000000"/>
                </a:solidFill>
                <a:latin typeface="LM Roman 10" pitchFamily="2" charset="77"/>
                <a:sym typeface="Wingdings"/>
              </a:rPr>
              <a:t>12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  <a:sym typeface="Wingdings"/>
              </a:rPr>
              <a:t>C</a:t>
            </a:r>
            <a:endParaRPr lang="it-IT" sz="2000" b="1" dirty="0">
              <a:solidFill>
                <a:srgbClr val="000000"/>
              </a:solidFill>
              <a:latin typeface="LM Roman 10" pitchFamily="2" charset="77"/>
            </a:endParaRPr>
          </a:p>
        </p:txBody>
      </p:sp>
      <p:sp>
        <p:nvSpPr>
          <p:cNvPr id="43" name="Rectangle 26">
            <a:extLst>
              <a:ext uri="{FF2B5EF4-FFF2-40B4-BE49-F238E27FC236}">
                <a16:creationId xmlns:a16="http://schemas.microsoft.com/office/drawing/2014/main" id="{F4E84F40-966F-B39A-7C3D-1EDAF52D1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3925" y="3350161"/>
            <a:ext cx="3225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dirty="0" err="1">
                <a:solidFill>
                  <a:srgbClr val="000000"/>
                </a:solidFill>
                <a:latin typeface="LM Roman 10" pitchFamily="2" charset="77"/>
              </a:rPr>
              <a:t>p</a:t>
            </a:r>
            <a:endParaRPr lang="it-IT" sz="2000" b="1" dirty="0">
              <a:solidFill>
                <a:srgbClr val="000000"/>
              </a:solidFill>
              <a:latin typeface="LM Roman 10" pitchFamily="2" charset="77"/>
            </a:endParaRPr>
          </a:p>
        </p:txBody>
      </p:sp>
      <p:sp>
        <p:nvSpPr>
          <p:cNvPr id="44" name="Rectangle 26">
            <a:extLst>
              <a:ext uri="{FF2B5EF4-FFF2-40B4-BE49-F238E27FC236}">
                <a16:creationId xmlns:a16="http://schemas.microsoft.com/office/drawing/2014/main" id="{8BC20B88-1FB7-DB96-5ABD-68C00D2B2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3925" y="3748283"/>
            <a:ext cx="3225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dirty="0" err="1">
                <a:solidFill>
                  <a:srgbClr val="000000"/>
                </a:solidFill>
                <a:latin typeface="LM Roman 10" pitchFamily="2" charset="77"/>
              </a:rPr>
              <a:t>p</a:t>
            </a:r>
            <a:endParaRPr lang="it-IT" sz="2000" b="1" dirty="0">
              <a:solidFill>
                <a:srgbClr val="000000"/>
              </a:solidFill>
              <a:latin typeface="LM Roman 10" pitchFamily="2" charset="77"/>
            </a:endParaRPr>
          </a:p>
        </p:txBody>
      </p:sp>
      <p:sp>
        <p:nvSpPr>
          <p:cNvPr id="45" name="Rectangle 26">
            <a:extLst>
              <a:ext uri="{FF2B5EF4-FFF2-40B4-BE49-F238E27FC236}">
                <a16:creationId xmlns:a16="http://schemas.microsoft.com/office/drawing/2014/main" id="{10346982-ADC6-52D5-CAC5-4EC181800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3925" y="4121503"/>
            <a:ext cx="3225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dirty="0" err="1">
                <a:solidFill>
                  <a:srgbClr val="000000"/>
                </a:solidFill>
                <a:latin typeface="LM Roman 10" pitchFamily="2" charset="77"/>
              </a:rPr>
              <a:t>p</a:t>
            </a:r>
            <a:endParaRPr lang="it-IT" sz="2000" b="1" dirty="0">
              <a:solidFill>
                <a:srgbClr val="000000"/>
              </a:solidFill>
              <a:latin typeface="LM Roman 10" pitchFamily="2" charset="77"/>
            </a:endParaRPr>
          </a:p>
        </p:txBody>
      </p:sp>
      <p:sp>
        <p:nvSpPr>
          <p:cNvPr id="46" name="Text Box 23">
            <a:extLst>
              <a:ext uri="{FF2B5EF4-FFF2-40B4-BE49-F238E27FC236}">
                <a16:creationId xmlns:a16="http://schemas.microsoft.com/office/drawing/2014/main" id="{2F1B7E03-36B1-E4A0-3804-4F21B3F34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6262" y="3122047"/>
            <a:ext cx="19911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LM Roman 10" pitchFamily="2" charset="77"/>
              </a:rPr>
              <a:t>He radiative core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02CB31ED-5C65-9120-1DC0-0A7DE569238A}"/>
              </a:ext>
            </a:extLst>
          </p:cNvPr>
          <p:cNvSpPr txBox="1"/>
          <p:nvPr/>
        </p:nvSpPr>
        <p:spPr>
          <a:xfrm>
            <a:off x="5186198" y="5296900"/>
            <a:ext cx="1819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LM Roman 10" pitchFamily="2" charset="77"/>
              </a:rPr>
              <a:t>Rotating star</a:t>
            </a:r>
          </a:p>
        </p:txBody>
      </p:sp>
      <p:sp>
        <p:nvSpPr>
          <p:cNvPr id="2" name="AutoShape 16">
            <a:extLst>
              <a:ext uri="{FF2B5EF4-FFF2-40B4-BE49-F238E27FC236}">
                <a16:creationId xmlns:a16="http://schemas.microsoft.com/office/drawing/2014/main" id="{981835F4-B431-06F2-AFBB-07EC3B7E5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0977" y="2093617"/>
            <a:ext cx="779365" cy="341114"/>
          </a:xfrm>
          <a:prstGeom prst="rightArrow">
            <a:avLst>
              <a:gd name="adj1" fmla="val 50000"/>
              <a:gd name="adj2" fmla="val 641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1" b="1">
              <a:latin typeface="LM Roman 10" pitchFamily="2" charset="77"/>
            </a:endParaRPr>
          </a:p>
        </p:txBody>
      </p:sp>
      <p:sp>
        <p:nvSpPr>
          <p:cNvPr id="7" name="AutoShape 33">
            <a:extLst>
              <a:ext uri="{FF2B5EF4-FFF2-40B4-BE49-F238E27FC236}">
                <a16:creationId xmlns:a16="http://schemas.microsoft.com/office/drawing/2014/main" id="{BE3C4D93-924F-D3DA-26A6-606322856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337" y="2093617"/>
            <a:ext cx="597436" cy="553392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1" b="1">
              <a:latin typeface="LM Roman 10" pitchFamily="2" charset="77"/>
            </a:endParaRPr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748AD619-2A29-EACD-F6F3-0FCB6255D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892" y="2064119"/>
            <a:ext cx="5242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2000" b="1" baseline="30000" dirty="0">
                <a:solidFill>
                  <a:schemeClr val="bg1"/>
                </a:solidFill>
                <a:latin typeface="LM Roman 10" pitchFamily="2" charset="77"/>
              </a:rPr>
              <a:t>12</a:t>
            </a:r>
            <a:r>
              <a:rPr lang="it-IT" sz="2000" b="1" dirty="0">
                <a:solidFill>
                  <a:schemeClr val="bg1"/>
                </a:solidFill>
                <a:latin typeface="LM Roman 10" pitchFamily="2" charset="77"/>
              </a:rPr>
              <a:t>C</a:t>
            </a:r>
          </a:p>
        </p:txBody>
      </p:sp>
      <p:sp>
        <p:nvSpPr>
          <p:cNvPr id="10" name="AutoShape 16">
            <a:extLst>
              <a:ext uri="{FF2B5EF4-FFF2-40B4-BE49-F238E27FC236}">
                <a16:creationId xmlns:a16="http://schemas.microsoft.com/office/drawing/2014/main" id="{F646819B-6C33-75A9-72B8-8149887D6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3660" y="2084973"/>
            <a:ext cx="829585" cy="341114"/>
          </a:xfrm>
          <a:prstGeom prst="rightArrow">
            <a:avLst>
              <a:gd name="adj1" fmla="val 50000"/>
              <a:gd name="adj2" fmla="val 641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1" b="1">
              <a:latin typeface="LM Roman 10" pitchFamily="2" charset="77"/>
            </a:endParaRPr>
          </a:p>
        </p:txBody>
      </p:sp>
      <p:sp>
        <p:nvSpPr>
          <p:cNvPr id="11" name="AutoShape 33">
            <a:extLst>
              <a:ext uri="{FF2B5EF4-FFF2-40B4-BE49-F238E27FC236}">
                <a16:creationId xmlns:a16="http://schemas.microsoft.com/office/drawing/2014/main" id="{E02C7AF3-13FF-64AF-8DA7-12EB5CE893F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51035" y="2106995"/>
            <a:ext cx="597436" cy="553392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1" b="1">
              <a:latin typeface="LM Roman 10" pitchFamily="2" charset="77"/>
            </a:endParaRPr>
          </a:p>
        </p:txBody>
      </p:sp>
      <p:sp>
        <p:nvSpPr>
          <p:cNvPr id="12" name="Rectangle 26">
            <a:extLst>
              <a:ext uri="{FF2B5EF4-FFF2-40B4-BE49-F238E27FC236}">
                <a16:creationId xmlns:a16="http://schemas.microsoft.com/office/drawing/2014/main" id="{884924F5-57B8-A5FC-5C58-C2C1DDD9D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9879" y="3350687"/>
            <a:ext cx="4940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baseline="30000" dirty="0">
                <a:solidFill>
                  <a:srgbClr val="000000"/>
                </a:solidFill>
                <a:latin typeface="LM Roman 10" pitchFamily="2" charset="77"/>
              </a:rPr>
              <a:t>12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</a:rPr>
              <a:t>C</a:t>
            </a:r>
          </a:p>
        </p:txBody>
      </p:sp>
      <p:sp>
        <p:nvSpPr>
          <p:cNvPr id="13" name="Rectangle 26">
            <a:extLst>
              <a:ext uri="{FF2B5EF4-FFF2-40B4-BE49-F238E27FC236}">
                <a16:creationId xmlns:a16="http://schemas.microsoft.com/office/drawing/2014/main" id="{CDA52FD5-F179-7A2D-2297-1F2DD234D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9879" y="3729102"/>
            <a:ext cx="4940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baseline="30000" dirty="0">
                <a:solidFill>
                  <a:srgbClr val="000000"/>
                </a:solidFill>
                <a:latin typeface="LM Roman 10" pitchFamily="2" charset="77"/>
              </a:rPr>
              <a:t>12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</a:rPr>
              <a:t>C</a:t>
            </a:r>
          </a:p>
        </p:txBody>
      </p:sp>
      <p:sp>
        <p:nvSpPr>
          <p:cNvPr id="14" name="Rectangle 26">
            <a:extLst>
              <a:ext uri="{FF2B5EF4-FFF2-40B4-BE49-F238E27FC236}">
                <a16:creationId xmlns:a16="http://schemas.microsoft.com/office/drawing/2014/main" id="{85C53B52-327D-7B7F-3FB8-DAF2A0BD0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9879" y="4121503"/>
            <a:ext cx="4940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baseline="30000" dirty="0">
                <a:solidFill>
                  <a:srgbClr val="000000"/>
                </a:solidFill>
                <a:latin typeface="LM Roman 10" pitchFamily="2" charset="77"/>
              </a:rPr>
              <a:t>12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</a:rPr>
              <a:t>C</a:t>
            </a:r>
          </a:p>
        </p:txBody>
      </p:sp>
      <p:sp>
        <p:nvSpPr>
          <p:cNvPr id="3" name="TextBox 47">
            <a:extLst>
              <a:ext uri="{FF2B5EF4-FFF2-40B4-BE49-F238E27FC236}">
                <a16:creationId xmlns:a16="http://schemas.microsoft.com/office/drawing/2014/main" id="{F352DF44-803E-0179-16C3-654CB887BD9A}"/>
              </a:ext>
            </a:extLst>
          </p:cNvPr>
          <p:cNvSpPr txBox="1"/>
          <p:nvPr/>
        </p:nvSpPr>
        <p:spPr>
          <a:xfrm>
            <a:off x="8026449" y="5212840"/>
            <a:ext cx="3593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30000" dirty="0">
                <a:solidFill>
                  <a:schemeClr val="bg1"/>
                </a:solidFill>
                <a:latin typeface="LM Roman 10" pitchFamily="2" charset="77"/>
              </a:rPr>
              <a:t>12</a:t>
            </a:r>
            <a:r>
              <a:rPr lang="en-US" sz="2000" b="1" dirty="0">
                <a:solidFill>
                  <a:schemeClr val="bg1"/>
                </a:solidFill>
                <a:latin typeface="LM Roman 10" pitchFamily="2" charset="77"/>
              </a:rPr>
              <a:t>C+p </a:t>
            </a:r>
            <a:r>
              <a:rPr lang="en-US" sz="2000" b="1" dirty="0">
                <a:solidFill>
                  <a:schemeClr val="bg1"/>
                </a:solidFill>
                <a:latin typeface="LM Roman 10" pitchFamily="2" charset="77"/>
                <a:sym typeface="Wingdings" pitchFamily="2" charset="2"/>
              </a:rPr>
              <a:t> </a:t>
            </a:r>
            <a:r>
              <a:rPr lang="en-US" sz="2000" b="1" dirty="0">
                <a:solidFill>
                  <a:schemeClr val="bg1"/>
                </a:solidFill>
                <a:latin typeface="LM Roman 10" pitchFamily="2" charset="77"/>
              </a:rPr>
              <a:t>CNO (</a:t>
            </a:r>
            <a:r>
              <a:rPr lang="en-US" sz="2000" b="1" baseline="30000" dirty="0">
                <a:solidFill>
                  <a:schemeClr val="bg1"/>
                </a:solidFill>
                <a:latin typeface="LM Roman 10" pitchFamily="2" charset="77"/>
              </a:rPr>
              <a:t>14</a:t>
            </a:r>
            <a:r>
              <a:rPr lang="en-US" sz="2000" b="1" dirty="0">
                <a:solidFill>
                  <a:schemeClr val="bg1"/>
                </a:solidFill>
                <a:latin typeface="LM Roman 10" pitchFamily="2" charset="77"/>
              </a:rPr>
              <a:t>N, </a:t>
            </a:r>
            <a:r>
              <a:rPr lang="en-US" sz="2000" b="1" baseline="30000" dirty="0">
                <a:solidFill>
                  <a:schemeClr val="bg1"/>
                </a:solidFill>
                <a:latin typeface="LM Roman 10" pitchFamily="2" charset="77"/>
              </a:rPr>
              <a:t>13</a:t>
            </a:r>
            <a:r>
              <a:rPr lang="en-US" sz="2000" b="1" dirty="0">
                <a:solidFill>
                  <a:schemeClr val="bg1"/>
                </a:solidFill>
                <a:latin typeface="LM Roman 10" pitchFamily="2" charset="77"/>
              </a:rPr>
              <a:t>C, </a:t>
            </a:r>
            <a:r>
              <a:rPr lang="en-US" sz="2000" b="1" baseline="30000" dirty="0">
                <a:solidFill>
                  <a:schemeClr val="bg1"/>
                </a:solidFill>
                <a:latin typeface="LM Roman 10" pitchFamily="2" charset="77"/>
              </a:rPr>
              <a:t>15</a:t>
            </a:r>
            <a:r>
              <a:rPr lang="en-US" sz="2000" b="1" dirty="0">
                <a:solidFill>
                  <a:schemeClr val="bg1"/>
                </a:solidFill>
                <a:latin typeface="LM Roman 10" pitchFamily="2" charset="77"/>
              </a:rPr>
              <a:t>N, </a:t>
            </a:r>
            <a:r>
              <a:rPr lang="en-US" sz="2000" b="1" baseline="30000" dirty="0">
                <a:solidFill>
                  <a:schemeClr val="bg1"/>
                </a:solidFill>
                <a:latin typeface="LM Roman 10" pitchFamily="2" charset="77"/>
              </a:rPr>
              <a:t>17</a:t>
            </a:r>
            <a:r>
              <a:rPr lang="en-US" sz="2000" b="1" dirty="0">
                <a:solidFill>
                  <a:schemeClr val="bg1"/>
                </a:solidFill>
                <a:latin typeface="LM Roman 10" pitchFamily="2" charset="77"/>
              </a:rPr>
              <a:t>O) </a:t>
            </a:r>
          </a:p>
        </p:txBody>
      </p:sp>
      <p:cxnSp>
        <p:nvCxnSpPr>
          <p:cNvPr id="8" name="Straight Arrow Connector 49">
            <a:extLst>
              <a:ext uri="{FF2B5EF4-FFF2-40B4-BE49-F238E27FC236}">
                <a16:creationId xmlns:a16="http://schemas.microsoft.com/office/drawing/2014/main" id="{F7C21B46-3B65-A6CC-9858-EC269E1042B8}"/>
              </a:ext>
            </a:extLst>
          </p:cNvPr>
          <p:cNvCxnSpPr>
            <a:cxnSpLocks/>
          </p:cNvCxnSpPr>
          <p:nvPr/>
        </p:nvCxnSpPr>
        <p:spPr>
          <a:xfrm flipH="1" flipV="1">
            <a:off x="8078373" y="4452201"/>
            <a:ext cx="532227" cy="59070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AutoShape 16">
            <a:extLst>
              <a:ext uri="{FF2B5EF4-FFF2-40B4-BE49-F238E27FC236}">
                <a16:creationId xmlns:a16="http://schemas.microsoft.com/office/drawing/2014/main" id="{13E46A6F-C561-B0B4-E8EE-56FD6E99424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80977" y="5067939"/>
            <a:ext cx="779365" cy="341114"/>
          </a:xfrm>
          <a:prstGeom prst="rightArrow">
            <a:avLst>
              <a:gd name="adj1" fmla="val 50000"/>
              <a:gd name="adj2" fmla="val 641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1" b="1">
              <a:latin typeface="LM Roman 10" pitchFamily="2" charset="77"/>
            </a:endParaRPr>
          </a:p>
        </p:txBody>
      </p:sp>
      <p:sp>
        <p:nvSpPr>
          <p:cNvPr id="17" name="AutoShape 33">
            <a:extLst>
              <a:ext uri="{FF2B5EF4-FFF2-40B4-BE49-F238E27FC236}">
                <a16:creationId xmlns:a16="http://schemas.microsoft.com/office/drawing/2014/main" id="{4AB57F2D-98E3-E9E6-6E39-6F8B8BA619B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443095" y="4845866"/>
            <a:ext cx="597436" cy="553392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1" b="1">
              <a:latin typeface="LM Roman 10" pitchFamily="2" charset="77"/>
            </a:endParaRPr>
          </a:p>
        </p:txBody>
      </p:sp>
      <p:sp>
        <p:nvSpPr>
          <p:cNvPr id="18" name="AutoShape 16">
            <a:extLst>
              <a:ext uri="{FF2B5EF4-FFF2-40B4-BE49-F238E27FC236}">
                <a16:creationId xmlns:a16="http://schemas.microsoft.com/office/drawing/2014/main" id="{6BEE08C2-EBC9-113D-97D4-4AEC3894042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83660" y="5059295"/>
            <a:ext cx="829585" cy="341114"/>
          </a:xfrm>
          <a:prstGeom prst="rightArrow">
            <a:avLst>
              <a:gd name="adj1" fmla="val 50000"/>
              <a:gd name="adj2" fmla="val 641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1" b="1">
              <a:latin typeface="LM Roman 10" pitchFamily="2" charset="77"/>
            </a:endParaRPr>
          </a:p>
        </p:txBody>
      </p:sp>
      <p:sp>
        <p:nvSpPr>
          <p:cNvPr id="19" name="AutoShape 33">
            <a:extLst>
              <a:ext uri="{FF2B5EF4-FFF2-40B4-BE49-F238E27FC236}">
                <a16:creationId xmlns:a16="http://schemas.microsoft.com/office/drawing/2014/main" id="{897B1AA3-5511-3E65-8FB6-00B194A03E1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397315" y="4786258"/>
            <a:ext cx="597436" cy="553392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1" b="1">
              <a:latin typeface="LM Roman 10" pitchFamily="2" charset="77"/>
            </a:endParaRPr>
          </a:p>
        </p:txBody>
      </p:sp>
      <p:sp>
        <p:nvSpPr>
          <p:cNvPr id="20" name="Rectangle 50">
            <a:extLst>
              <a:ext uri="{FF2B5EF4-FFF2-40B4-BE49-F238E27FC236}">
                <a16:creationId xmlns:a16="http://schemas.microsoft.com/office/drawing/2014/main" id="{CF1E8722-BC54-82E0-A749-261E2E69BB4F}"/>
              </a:ext>
            </a:extLst>
          </p:cNvPr>
          <p:cNvSpPr/>
          <p:nvPr/>
        </p:nvSpPr>
        <p:spPr>
          <a:xfrm>
            <a:off x="2524105" y="5327920"/>
            <a:ext cx="1284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LM Roman 10" pitchFamily="2" charset="77"/>
                <a:sym typeface="Wingdings"/>
              </a:rPr>
              <a:t>CNO + </a:t>
            </a:r>
            <a:r>
              <a:rPr lang="en-US" sz="2000" b="1" baseline="30000" dirty="0">
                <a:solidFill>
                  <a:schemeClr val="bg1"/>
                </a:solidFill>
                <a:latin typeface="LM Roman 10" pitchFamily="2" charset="77"/>
                <a:sym typeface="Wingdings"/>
              </a:rPr>
              <a:t>4</a:t>
            </a:r>
            <a:r>
              <a:rPr lang="en-US" sz="2000" b="1" dirty="0">
                <a:solidFill>
                  <a:schemeClr val="bg1"/>
                </a:solidFill>
                <a:latin typeface="LM Roman 10" pitchFamily="2" charset="77"/>
                <a:sym typeface="Wingdings"/>
              </a:rPr>
              <a:t>He</a:t>
            </a:r>
            <a:endParaRPr lang="en-US" sz="2000" b="1" dirty="0">
              <a:solidFill>
                <a:schemeClr val="bg1"/>
              </a:solidFill>
              <a:latin typeface="LM Roman 10" pitchFamily="2" charset="77"/>
            </a:endParaRPr>
          </a:p>
        </p:txBody>
      </p:sp>
      <p:sp>
        <p:nvSpPr>
          <p:cNvPr id="25" name="Rectangle 26">
            <a:extLst>
              <a:ext uri="{FF2B5EF4-FFF2-40B4-BE49-F238E27FC236}">
                <a16:creationId xmlns:a16="http://schemas.microsoft.com/office/drawing/2014/main" id="{67B830F4-4D17-983D-BDDC-9C030AC95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1491" y="4085634"/>
            <a:ext cx="5261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 baseline="30000" dirty="0">
                <a:solidFill>
                  <a:srgbClr val="000000"/>
                </a:solidFill>
                <a:latin typeface="LM Roman 10" pitchFamily="2" charset="77"/>
              </a:rPr>
              <a:t>14</a:t>
            </a:r>
            <a:r>
              <a:rPr lang="it-IT" sz="2000" b="1" dirty="0">
                <a:solidFill>
                  <a:srgbClr val="000000"/>
                </a:solidFill>
                <a:latin typeface="LM Roman 10" pitchFamily="2" charset="77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217026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7055</TotalTime>
  <Words>1043</Words>
  <Application>Microsoft Macintosh PowerPoint</Application>
  <PresentationFormat>Widescreen</PresentationFormat>
  <Paragraphs>207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LM Roman 10</vt:lpstr>
      <vt:lpstr>LM Roman 8</vt:lpstr>
      <vt:lpstr>LM Roman 9</vt:lpstr>
      <vt:lpstr>Office 2013 - 2022 Theme</vt:lpstr>
      <vt:lpstr>Nucleosynthesis in zero and extremely low metallicity rotating massive stars</vt:lpstr>
      <vt:lpstr>Zero and extremely low metallicity massive stars</vt:lpstr>
      <vt:lpstr>The s-process during central He burning</vt:lpstr>
      <vt:lpstr>The s-process during central He burning</vt:lpstr>
      <vt:lpstr>Rotation in massive stars</vt:lpstr>
      <vt:lpstr>Rotation induced mixing</vt:lpstr>
      <vt:lpstr>Rotation induced mixing</vt:lpstr>
      <vt:lpstr>Rotation induced mixing</vt:lpstr>
      <vt:lpstr>Rotation induced mixing</vt:lpstr>
      <vt:lpstr>Rotation induced mixing</vt:lpstr>
      <vt:lpstr>The s-process in rotating massive stars</vt:lpstr>
      <vt:lpstr>The s-process in rotating massive stars</vt:lpstr>
      <vt:lpstr>The s-process in rotating massive stars</vt:lpstr>
      <vt:lpstr>The s-process in rotating massive stars</vt:lpstr>
      <vt:lpstr>19F production in rotating massive stars</vt:lpstr>
      <vt:lpstr>19F production in rotating massive stars</vt:lpstr>
      <vt:lpstr>19F and CNO breakout in primordial stars?</vt:lpstr>
      <vt:lpstr>Production factors at low metallicity</vt:lpstr>
      <vt:lpstr>Production factors at low metallicity</vt:lpstr>
      <vt:lpstr>Production factors at low metallicity</vt:lpstr>
      <vt:lpstr>Production factors at low metallicity</vt:lpstr>
      <vt:lpstr>Production factors at low metallicity</vt:lpstr>
      <vt:lpstr>Production factors at low metallicity</vt:lpstr>
      <vt:lpstr>Production factors at low metallicity</vt:lpstr>
      <vt:lpstr>Comparison with observations</vt:lpstr>
      <vt:lpstr>Summary and 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Lorenzo Roberti</dc:creator>
  <cp:lastModifiedBy>Lorenzo Roberti</cp:lastModifiedBy>
  <cp:revision>321</cp:revision>
  <dcterms:created xsi:type="dcterms:W3CDTF">2020-02-26T13:20:10Z</dcterms:created>
  <dcterms:modified xsi:type="dcterms:W3CDTF">2025-09-21T16:01:01Z</dcterms:modified>
</cp:coreProperties>
</file>