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89" r:id="rId4"/>
    <p:sldMasterId id="2147484006" r:id="rId5"/>
    <p:sldMasterId id="2147484011" r:id="rId6"/>
    <p:sldMasterId id="2147484039" r:id="rId7"/>
    <p:sldMasterId id="2147484063" r:id="rId8"/>
  </p:sldMasterIdLst>
  <p:notesMasterIdLst>
    <p:notesMasterId r:id="rId35"/>
  </p:notesMasterIdLst>
  <p:handoutMasterIdLst>
    <p:handoutMasterId r:id="rId36"/>
  </p:handoutMasterIdLst>
  <p:sldIdLst>
    <p:sldId id="643" r:id="rId9"/>
    <p:sldId id="941" r:id="rId10"/>
    <p:sldId id="874" r:id="rId11"/>
    <p:sldId id="905" r:id="rId12"/>
    <p:sldId id="904" r:id="rId13"/>
    <p:sldId id="916" r:id="rId14"/>
    <p:sldId id="1069" r:id="rId15"/>
    <p:sldId id="1070" r:id="rId16"/>
    <p:sldId id="1066" r:id="rId17"/>
    <p:sldId id="1071" r:id="rId18"/>
    <p:sldId id="1072" r:id="rId19"/>
    <p:sldId id="1067" r:id="rId20"/>
    <p:sldId id="1073" r:id="rId21"/>
    <p:sldId id="1074" r:id="rId22"/>
    <p:sldId id="940" r:id="rId23"/>
    <p:sldId id="926" r:id="rId24"/>
    <p:sldId id="953" r:id="rId25"/>
    <p:sldId id="954" r:id="rId26"/>
    <p:sldId id="921" r:id="rId27"/>
    <p:sldId id="1068" r:id="rId28"/>
    <p:sldId id="882" r:id="rId29"/>
    <p:sldId id="903" r:id="rId30"/>
    <p:sldId id="919" r:id="rId31"/>
    <p:sldId id="927" r:id="rId32"/>
    <p:sldId id="915" r:id="rId33"/>
    <p:sldId id="944" r:id="rId34"/>
  </p:sldIdLst>
  <p:sldSz cx="12192000" cy="6858000"/>
  <p:notesSz cx="6985000" cy="9283700"/>
  <p:defaultTextStyle>
    <a:defPPr>
      <a:defRPr lang="en-US"/>
    </a:defPPr>
    <a:lvl1pPr algn="l" defTabSz="457118"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118" algn="l" defTabSz="457118"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237" algn="l" defTabSz="457118"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354" algn="l" defTabSz="457118"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474" algn="l" defTabSz="457118"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5593" algn="l" defTabSz="914237" rtl="0" eaLnBrk="1" latinLnBrk="0" hangingPunct="1">
      <a:defRPr kern="1200">
        <a:solidFill>
          <a:schemeClr val="tx1"/>
        </a:solidFill>
        <a:latin typeface="Arial" pitchFamily="34" charset="0"/>
        <a:ea typeface="ヒラギノ角ゴ Pro W3"/>
        <a:cs typeface="ヒラギノ角ゴ Pro W3"/>
      </a:defRPr>
    </a:lvl6pPr>
    <a:lvl7pPr marL="2742712" algn="l" defTabSz="914237" rtl="0" eaLnBrk="1" latinLnBrk="0" hangingPunct="1">
      <a:defRPr kern="1200">
        <a:solidFill>
          <a:schemeClr val="tx1"/>
        </a:solidFill>
        <a:latin typeface="Arial" pitchFamily="34" charset="0"/>
        <a:ea typeface="ヒラギノ角ゴ Pro W3"/>
        <a:cs typeface="ヒラギノ角ゴ Pro W3"/>
      </a:defRPr>
    </a:lvl7pPr>
    <a:lvl8pPr marL="3199830" algn="l" defTabSz="914237" rtl="0" eaLnBrk="1" latinLnBrk="0" hangingPunct="1">
      <a:defRPr kern="1200">
        <a:solidFill>
          <a:schemeClr val="tx1"/>
        </a:solidFill>
        <a:latin typeface="Arial" pitchFamily="34" charset="0"/>
        <a:ea typeface="ヒラギノ角ゴ Pro W3"/>
        <a:cs typeface="ヒラギノ角ゴ Pro W3"/>
      </a:defRPr>
    </a:lvl8pPr>
    <a:lvl9pPr marL="3656948" algn="l" defTabSz="914237"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3" userDrawn="1">
          <p15:clr>
            <a:srgbClr val="A4A3A4"/>
          </p15:clr>
        </p15:guide>
        <p15:guide id="2" pos="22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308"/>
    <a:srgbClr val="FFFF00"/>
    <a:srgbClr val="A50021"/>
    <a:srgbClr val="CC0000"/>
    <a:srgbClr val="E0DED4"/>
    <a:srgbClr val="FFAE1A"/>
    <a:srgbClr val="C0C0C0"/>
    <a:srgbClr val="0F0C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91" autoAdjust="0"/>
    <p:restoredTop sz="89384" autoAdjust="0"/>
  </p:normalViewPr>
  <p:slideViewPr>
    <p:cSldViewPr snapToGrid="0">
      <p:cViewPr varScale="1">
        <p:scale>
          <a:sx n="94" d="100"/>
          <a:sy n="94" d="100"/>
        </p:scale>
        <p:origin x="232" y="504"/>
      </p:cViewPr>
      <p:guideLst>
        <p:guide orient="horz" pos="2160"/>
        <p:guide pos="3840"/>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varScale="1">
        <p:scale>
          <a:sx n="83" d="100"/>
          <a:sy n="83" d="100"/>
        </p:scale>
        <p:origin x="-2916" y="-96"/>
      </p:cViewPr>
      <p:guideLst>
        <p:guide orient="horz" pos="2923"/>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63928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4" cy="464106"/>
          </a:xfrm>
          <a:prstGeom prst="rect">
            <a:avLst/>
          </a:prstGeom>
        </p:spPr>
        <p:txBody>
          <a:bodyPr vert="horz" wrap="square" lIns="92392" tIns="46195" rIns="92392" bIns="46195"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56551" y="0"/>
            <a:ext cx="3026834" cy="464106"/>
          </a:xfrm>
          <a:prstGeom prst="rect">
            <a:avLst/>
          </a:prstGeom>
        </p:spPr>
        <p:txBody>
          <a:bodyPr vert="horz" wrap="square" lIns="92392" tIns="46195" rIns="92392" bIns="46195"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9/22/25</a:t>
            </a:fld>
            <a:endParaRPr lang="en-US"/>
          </a:p>
        </p:txBody>
      </p:sp>
      <p:sp>
        <p:nvSpPr>
          <p:cNvPr id="4" name="Slide Image Placeholder 3"/>
          <p:cNvSpPr>
            <a:spLocks noGrp="1" noRot="1" noChangeAspect="1"/>
          </p:cNvSpPr>
          <p:nvPr>
            <p:ph type="sldImg" idx="2"/>
          </p:nvPr>
        </p:nvSpPr>
        <p:spPr>
          <a:xfrm>
            <a:off x="398463" y="696913"/>
            <a:ext cx="6188075" cy="3481387"/>
          </a:xfrm>
          <a:prstGeom prst="rect">
            <a:avLst/>
          </a:prstGeom>
          <a:noFill/>
          <a:ln w="12700">
            <a:solidFill>
              <a:prstClr val="black"/>
            </a:solidFill>
          </a:ln>
        </p:spPr>
        <p:txBody>
          <a:bodyPr vert="horz" wrap="square" lIns="92392" tIns="46195" rIns="92392" bIns="46195"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8500" y="4409799"/>
            <a:ext cx="5588000" cy="4176947"/>
          </a:xfrm>
          <a:prstGeom prst="rect">
            <a:avLst/>
          </a:prstGeom>
        </p:spPr>
        <p:txBody>
          <a:bodyPr vert="horz" wrap="square" lIns="92392" tIns="46195" rIns="92392" bIns="46195"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1" y="8818001"/>
            <a:ext cx="3026834" cy="464105"/>
          </a:xfrm>
          <a:prstGeom prst="rect">
            <a:avLst/>
          </a:prstGeom>
        </p:spPr>
        <p:txBody>
          <a:bodyPr vert="horz" wrap="square" lIns="92392" tIns="46195" rIns="92392" bIns="46195"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56551" y="8818001"/>
            <a:ext cx="3026834" cy="464105"/>
          </a:xfrm>
          <a:prstGeom prst="rect">
            <a:avLst/>
          </a:prstGeom>
        </p:spPr>
        <p:txBody>
          <a:bodyPr vert="horz" wrap="square" lIns="92392" tIns="46195" rIns="92392" bIns="46195"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3684670059"/>
      </p:ext>
    </p:extLst>
  </p:cSld>
  <p:clrMap bg1="lt1" tx1="dk1" bg2="lt2" tx2="dk2" accent1="accent1" accent2="accent2" accent3="accent3" accent4="accent4" accent5="accent5" accent6="accent6" hlink="hlink" folHlink="folHlink"/>
  <p:hf sldNum="0" hdr="0" ftr="0" dt="0"/>
  <p:notesStyle>
    <a:lvl1pPr algn="l" defTabSz="457118"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817" indent="-285699" algn="l" defTabSz="457118"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2796" indent="-228560" algn="l" defTabSz="457118"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599914" indent="-228560" algn="l" defTabSz="457118"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034" indent="-228560" algn="l" defTabSz="457118"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5593" algn="l" defTabSz="457118" rtl="0" eaLnBrk="1" latinLnBrk="0" hangingPunct="1">
      <a:defRPr sz="1200" kern="1200">
        <a:solidFill>
          <a:schemeClr val="tx1"/>
        </a:solidFill>
        <a:latin typeface="+mn-lt"/>
        <a:ea typeface="+mn-ea"/>
        <a:cs typeface="+mn-cs"/>
      </a:defRPr>
    </a:lvl6pPr>
    <a:lvl7pPr marL="2742712" algn="l" defTabSz="457118" rtl="0" eaLnBrk="1" latinLnBrk="0" hangingPunct="1">
      <a:defRPr sz="1200" kern="1200">
        <a:solidFill>
          <a:schemeClr val="tx1"/>
        </a:solidFill>
        <a:latin typeface="+mn-lt"/>
        <a:ea typeface="+mn-ea"/>
        <a:cs typeface="+mn-cs"/>
      </a:defRPr>
    </a:lvl7pPr>
    <a:lvl8pPr marL="3199830" algn="l" defTabSz="457118" rtl="0" eaLnBrk="1" latinLnBrk="0" hangingPunct="1">
      <a:defRPr sz="1200" kern="1200">
        <a:solidFill>
          <a:schemeClr val="tx1"/>
        </a:solidFill>
        <a:latin typeface="+mn-lt"/>
        <a:ea typeface="+mn-ea"/>
        <a:cs typeface="+mn-cs"/>
      </a:defRPr>
    </a:lvl8pPr>
    <a:lvl9pPr marL="3656948" algn="l" defTabSz="4571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325" y="395288"/>
            <a:ext cx="7000875" cy="3938587"/>
          </a:xfrm>
        </p:spPr>
      </p:sp>
      <p:sp>
        <p:nvSpPr>
          <p:cNvPr id="3" name="Notes Placeholder 2"/>
          <p:cNvSpPr>
            <a:spLocks noGrp="1"/>
          </p:cNvSpPr>
          <p:nvPr>
            <p:ph type="body" idx="1"/>
          </p:nvPr>
        </p:nvSpPr>
        <p:spPr>
          <a:xfrm>
            <a:off x="712295" y="4479982"/>
            <a:ext cx="5695108" cy="4244193"/>
          </a:xfrm>
          <a:prstGeom prst="rect">
            <a:avLst/>
          </a:prstGeom>
        </p:spPr>
        <p:txBody>
          <a:bodyPr lIns="93022" tIns="46511" rIns="93022" bIns="46511">
            <a:normAutofit/>
          </a:bodyPr>
          <a:lstStyle/>
          <a:p>
            <a:endParaRPr lang="en-US" dirty="0"/>
          </a:p>
        </p:txBody>
      </p:sp>
    </p:spTree>
    <p:extLst>
      <p:ext uri="{BB962C8B-B14F-4D97-AF65-F5344CB8AC3E}">
        <p14:creationId xmlns:p14="http://schemas.microsoft.com/office/powerpoint/2010/main" val="2006011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2938745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63236-0D0D-94CE-3E89-71C9F06AF39D}"/>
            </a:ext>
          </a:extLst>
        </p:cNvPr>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2ACF197A-3129-73D5-DC74-CCF4C26E82B5}"/>
              </a:ext>
            </a:extLst>
          </p:cNvPr>
          <p:cNvSpPr>
            <a:spLocks noGrp="1" noRot="1" noChangeAspect="1" noTextEdit="1"/>
          </p:cNvSpPr>
          <p:nvPr>
            <p:ph type="sldImg"/>
          </p:nvPr>
        </p:nvSpPr>
        <p:spPr bwMode="auto">
          <a:xfrm>
            <a:off x="457200" y="719138"/>
            <a:ext cx="6400800" cy="3600450"/>
          </a:xfrm>
          <a:noFill/>
          <a:ln>
            <a:solidFill>
              <a:srgbClr val="000000"/>
            </a:solidFill>
            <a:miter lim="800000"/>
            <a:headEnd/>
            <a:tailEnd/>
          </a:ln>
        </p:spPr>
      </p:sp>
      <p:sp>
        <p:nvSpPr>
          <p:cNvPr id="15363" name="Notes Placeholder 2">
            <a:extLst>
              <a:ext uri="{FF2B5EF4-FFF2-40B4-BE49-F238E27FC236}">
                <a16:creationId xmlns:a16="http://schemas.microsoft.com/office/drawing/2014/main" id="{C321DED5-70EE-2A4F-6F09-0CDE48B414B0}"/>
              </a:ext>
            </a:extLst>
          </p:cNvPr>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2424855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A605C-91C3-8028-7A7D-66DE19FB9D5E}"/>
            </a:ext>
          </a:extLst>
        </p:cNvPr>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14136CA-7A17-7666-2C10-D05DC7A16238}"/>
              </a:ext>
            </a:extLst>
          </p:cNvPr>
          <p:cNvSpPr>
            <a:spLocks noGrp="1" noRot="1" noChangeAspect="1" noTextEdit="1"/>
          </p:cNvSpPr>
          <p:nvPr>
            <p:ph type="sldImg"/>
          </p:nvPr>
        </p:nvSpPr>
        <p:spPr bwMode="auto">
          <a:xfrm>
            <a:off x="457200" y="719138"/>
            <a:ext cx="6400800" cy="3600450"/>
          </a:xfrm>
          <a:noFill/>
          <a:ln>
            <a:solidFill>
              <a:srgbClr val="000000"/>
            </a:solidFill>
            <a:miter lim="800000"/>
            <a:headEnd/>
            <a:tailEnd/>
          </a:ln>
        </p:spPr>
      </p:sp>
      <p:sp>
        <p:nvSpPr>
          <p:cNvPr id="15363" name="Notes Placeholder 2">
            <a:extLst>
              <a:ext uri="{FF2B5EF4-FFF2-40B4-BE49-F238E27FC236}">
                <a16:creationId xmlns:a16="http://schemas.microsoft.com/office/drawing/2014/main" id="{196E8A4A-6757-0478-B857-9D95E444F5BA}"/>
              </a:ext>
            </a:extLst>
          </p:cNvPr>
          <p:cNvSpPr>
            <a:spLocks noGrp="1"/>
          </p:cNvSpPr>
          <p:nvPr>
            <p:ph type="body" idx="1"/>
          </p:nvPr>
        </p:nvSpPr>
        <p:spPr bwMode="auto">
          <a:noFill/>
        </p:spPr>
        <p:txBody>
          <a:bodyPr/>
          <a:lstStyle/>
          <a:p>
            <a:endParaRPr lang="en-US" dirty="0">
              <a:ea typeface="ヒラギノ角ゴ Pro W3"/>
              <a:cs typeface="ヒラギノ角ゴ Pro W3"/>
            </a:endParaRPr>
          </a:p>
        </p:txBody>
      </p:sp>
    </p:spTree>
    <p:extLst>
      <p:ext uri="{BB962C8B-B14F-4D97-AF65-F5344CB8AC3E}">
        <p14:creationId xmlns:p14="http://schemas.microsoft.com/office/powerpoint/2010/main" val="2089159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5087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7E715-BE26-C561-206E-F677A6399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295DCD-C915-C815-8ECA-D5AF6092FC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2366F-81A1-22F7-8724-95B64D6574F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0666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A563F-1699-1FE8-D4C0-502E17C15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0EE18-406A-34B9-2061-A16A506D1A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C350AB-EB4B-A787-CBCD-530CE382E52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397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01687-8727-E6C3-39AB-9C041CBDA8E3}"/>
            </a:ext>
          </a:extLst>
        </p:cNvPr>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FB9D792E-6F7F-36F1-F497-61C801F2A3C1}"/>
              </a:ext>
            </a:extLst>
          </p:cNvPr>
          <p:cNvSpPr>
            <a:spLocks noGrp="1" noRot="1" noChangeAspect="1" noTextEdit="1"/>
          </p:cNvSpPr>
          <p:nvPr>
            <p:ph type="sldImg"/>
          </p:nvPr>
        </p:nvSpPr>
        <p:spPr bwMode="auto">
          <a:xfrm>
            <a:off x="457200" y="719138"/>
            <a:ext cx="6400800" cy="3600450"/>
          </a:xfrm>
          <a:noFill/>
          <a:ln>
            <a:solidFill>
              <a:srgbClr val="000000"/>
            </a:solidFill>
            <a:miter lim="800000"/>
            <a:headEnd/>
            <a:tailEnd/>
          </a:ln>
        </p:spPr>
      </p:sp>
      <p:sp>
        <p:nvSpPr>
          <p:cNvPr id="15363" name="Notes Placeholder 2">
            <a:extLst>
              <a:ext uri="{FF2B5EF4-FFF2-40B4-BE49-F238E27FC236}">
                <a16:creationId xmlns:a16="http://schemas.microsoft.com/office/drawing/2014/main" id="{8A8DBF3C-0B55-C909-3007-7B2BFF9605C7}"/>
              </a:ext>
            </a:extLst>
          </p:cNvPr>
          <p:cNvSpPr>
            <a:spLocks noGrp="1"/>
          </p:cNvSpPr>
          <p:nvPr>
            <p:ph type="body" idx="1"/>
          </p:nvPr>
        </p:nvSpPr>
        <p:spPr bwMode="auto">
          <a:noFill/>
        </p:spPr>
        <p:txBody>
          <a:bodyPr/>
          <a:lstStyle/>
          <a:p>
            <a:endParaRPr lang="en-US" dirty="0">
              <a:ea typeface="ヒラギノ角ゴ Pro W3"/>
              <a:cs typeface="ヒラギノ角ゴ Pro W3"/>
            </a:endParaRPr>
          </a:p>
        </p:txBody>
      </p:sp>
    </p:spTree>
    <p:extLst>
      <p:ext uri="{BB962C8B-B14F-4D97-AF65-F5344CB8AC3E}">
        <p14:creationId xmlns:p14="http://schemas.microsoft.com/office/powerpoint/2010/main" val="1197776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2087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6387" name="Notes Placeholder 2"/>
          <p:cNvSpPr>
            <a:spLocks noGrp="1"/>
          </p:cNvSpPr>
          <p:nvPr>
            <p:ph type="body" idx="1"/>
          </p:nvPr>
        </p:nvSpPr>
        <p:spPr bwMode="auto">
          <a:noFill/>
        </p:spPr>
        <p:txBody>
          <a:bodyPr/>
          <a:lstStyle/>
          <a:p>
            <a:endParaRPr lang="en-US" dirty="0">
              <a:ea typeface="ヒラギノ角ゴ Pro W3"/>
              <a:cs typeface="ヒラギノ角ゴ Pro W3"/>
            </a:endParaRPr>
          </a:p>
        </p:txBody>
      </p:sp>
    </p:spTree>
    <p:extLst>
      <p:ext uri="{BB962C8B-B14F-4D97-AF65-F5344CB8AC3E}">
        <p14:creationId xmlns:p14="http://schemas.microsoft.com/office/powerpoint/2010/main" val="546525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5763" y="687388"/>
            <a:ext cx="6118225" cy="34417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11891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D5238-E758-FB11-D9CA-8EC58F18A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DB5BD4-4EA3-2EE6-139D-B60559D25DC4}"/>
              </a:ext>
            </a:extLst>
          </p:cNvPr>
          <p:cNvSpPr>
            <a:spLocks noGrp="1" noRot="1" noChangeAspect="1"/>
          </p:cNvSpPr>
          <p:nvPr>
            <p:ph type="sldImg"/>
          </p:nvPr>
        </p:nvSpPr>
        <p:spPr>
          <a:xfrm>
            <a:off x="385763" y="687388"/>
            <a:ext cx="6118225" cy="3441700"/>
          </a:xfrm>
        </p:spPr>
      </p:sp>
      <p:sp>
        <p:nvSpPr>
          <p:cNvPr id="3" name="Notes Placeholder 2">
            <a:extLst>
              <a:ext uri="{FF2B5EF4-FFF2-40B4-BE49-F238E27FC236}">
                <a16:creationId xmlns:a16="http://schemas.microsoft.com/office/drawing/2014/main" id="{E8540586-7ADA-2148-2769-B72DB3D04AF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09868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B24CC-3FAB-1470-78B0-53E036D85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7A86F-C101-1777-A00F-CD7A377284C0}"/>
              </a:ext>
            </a:extLst>
          </p:cNvPr>
          <p:cNvSpPr>
            <a:spLocks noGrp="1" noRot="1" noChangeAspect="1"/>
          </p:cNvSpPr>
          <p:nvPr>
            <p:ph type="sldImg"/>
          </p:nvPr>
        </p:nvSpPr>
        <p:spPr>
          <a:xfrm>
            <a:off x="385763" y="687388"/>
            <a:ext cx="6118225" cy="3441700"/>
          </a:xfrm>
        </p:spPr>
      </p:sp>
      <p:sp>
        <p:nvSpPr>
          <p:cNvPr id="3" name="Notes Placeholder 2">
            <a:extLst>
              <a:ext uri="{FF2B5EF4-FFF2-40B4-BE49-F238E27FC236}">
                <a16:creationId xmlns:a16="http://schemas.microsoft.com/office/drawing/2014/main" id="{DF80E5B5-747F-9BF9-4A7C-3DE62EFA8F8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9984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552A4-6FA3-0B78-DEED-00FAB10DAC1C}"/>
            </a:ext>
          </a:extLst>
        </p:cNvPr>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292C95E5-6EB4-0995-71FF-BBCBD27ABB96}"/>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6387" name="Notes Placeholder 2">
            <a:extLst>
              <a:ext uri="{FF2B5EF4-FFF2-40B4-BE49-F238E27FC236}">
                <a16:creationId xmlns:a16="http://schemas.microsoft.com/office/drawing/2014/main" id="{23BD4FDF-64BA-1F9B-BBCD-062D0ED01AE2}"/>
              </a:ext>
            </a:extLst>
          </p:cNvPr>
          <p:cNvSpPr>
            <a:spLocks noGrp="1"/>
          </p:cNvSpPr>
          <p:nvPr>
            <p:ph type="body" idx="1"/>
          </p:nvPr>
        </p:nvSpPr>
        <p:spPr bwMode="auto">
          <a:noFill/>
        </p:spPr>
        <p:txBody>
          <a:bodyPr/>
          <a:lstStyle/>
          <a:p>
            <a:endParaRPr lang="en-US" dirty="0">
              <a:ea typeface="ヒラギノ角ゴ Pro W3"/>
              <a:cs typeface="ヒラギノ角ゴ Pro W3"/>
            </a:endParaRPr>
          </a:p>
        </p:txBody>
      </p:sp>
    </p:spTree>
    <p:extLst>
      <p:ext uri="{BB962C8B-B14F-4D97-AF65-F5344CB8AC3E}">
        <p14:creationId xmlns:p14="http://schemas.microsoft.com/office/powerpoint/2010/main" val="2868147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0D70F-5E34-DF7F-4E8D-CB689D8F47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B088FE-A289-6E2F-3B73-7B8BA2ABC21B}"/>
              </a:ext>
            </a:extLst>
          </p:cNvPr>
          <p:cNvSpPr>
            <a:spLocks noGrp="1" noRot="1" noChangeAspect="1"/>
          </p:cNvSpPr>
          <p:nvPr>
            <p:ph type="sldImg"/>
          </p:nvPr>
        </p:nvSpPr>
        <p:spPr>
          <a:xfrm>
            <a:off x="385763" y="687388"/>
            <a:ext cx="6118225" cy="3441700"/>
          </a:xfrm>
        </p:spPr>
      </p:sp>
      <p:sp>
        <p:nvSpPr>
          <p:cNvPr id="3" name="Notes Placeholder 2">
            <a:extLst>
              <a:ext uri="{FF2B5EF4-FFF2-40B4-BE49-F238E27FC236}">
                <a16:creationId xmlns:a16="http://schemas.microsoft.com/office/drawing/2014/main" id="{18B993F6-0C50-CB94-E6E2-FEE0D928FA1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36417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71EF2-E888-0306-62EF-DD7CC25AE7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1500A-120A-1FC9-6B29-5624D0574BDF}"/>
              </a:ext>
            </a:extLst>
          </p:cNvPr>
          <p:cNvSpPr>
            <a:spLocks noGrp="1" noRot="1" noChangeAspect="1"/>
          </p:cNvSpPr>
          <p:nvPr>
            <p:ph type="sldImg"/>
          </p:nvPr>
        </p:nvSpPr>
        <p:spPr>
          <a:xfrm>
            <a:off x="385763" y="687388"/>
            <a:ext cx="6118225" cy="3441700"/>
          </a:xfrm>
        </p:spPr>
      </p:sp>
      <p:sp>
        <p:nvSpPr>
          <p:cNvPr id="3" name="Notes Placeholder 2">
            <a:extLst>
              <a:ext uri="{FF2B5EF4-FFF2-40B4-BE49-F238E27FC236}">
                <a16:creationId xmlns:a16="http://schemas.microsoft.com/office/drawing/2014/main" id="{2405D220-BAC8-6EB9-A579-144ABD3599D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7860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7.jpg"/><Relationship Id="rId4" Type="http://schemas.openxmlformats.org/officeDocument/2006/relationships/image" Target="../media/image1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7.jp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698" y="1238250"/>
            <a:ext cx="9986635"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32" tIns="43215" rIns="86432" bIns="43215">
            <a:spAutoFit/>
          </a:bodyPr>
          <a:lstStyle/>
          <a:p>
            <a:pPr defTabSz="456914"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3148394"/>
            <a:ext cx="8128000" cy="1143000"/>
          </a:xfrm>
        </p:spPr>
        <p:txBody>
          <a:bodyPr/>
          <a:lstStyle>
            <a:lvl1pPr marL="0" indent="0" algn="ctr">
              <a:spcBef>
                <a:spcPts val="0"/>
              </a:spcBef>
              <a:buNone/>
              <a:defRPr/>
            </a:lvl1pPr>
            <a:lvl2pPr marL="432158" indent="0" algn="ctr">
              <a:buNone/>
              <a:defRPr/>
            </a:lvl2pPr>
            <a:lvl3pPr marL="864315" indent="0" algn="ctr">
              <a:buNone/>
              <a:defRPr/>
            </a:lvl3pPr>
            <a:lvl4pPr marL="1296471" indent="0" algn="ctr">
              <a:buNone/>
              <a:defRPr/>
            </a:lvl4pPr>
            <a:lvl5pPr marL="1728630" indent="0" algn="ctr">
              <a:buNone/>
              <a:defRPr/>
            </a:lvl5pPr>
            <a:lvl6pPr marL="2160787" indent="0" algn="ctr">
              <a:buNone/>
              <a:defRPr/>
            </a:lvl6pPr>
            <a:lvl7pPr marL="2592943" indent="0" algn="ctr">
              <a:buNone/>
              <a:defRPr/>
            </a:lvl7pPr>
            <a:lvl8pPr marL="3025101" indent="0" algn="ctr">
              <a:buNone/>
              <a:defRPr/>
            </a:lvl8pPr>
            <a:lvl9pPr marL="3457258"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95251" y="2219710"/>
            <a:ext cx="12001499" cy="486668"/>
          </a:xfrm>
          <a:prstGeom prst="rect">
            <a:avLst/>
          </a:prstGeom>
          <a:noFill/>
          <a:ln w="12700">
            <a:noFill/>
            <a:miter lim="800000"/>
            <a:headEnd/>
            <a:tailEnd/>
          </a:ln>
        </p:spPr>
        <p:txBody>
          <a:bodyPr lIns="56051" tIns="22421" rIns="56051" bIns="22421"/>
          <a:lstStyle/>
          <a:p>
            <a:pPr lvl="0"/>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arters">
    <p:spTree>
      <p:nvGrpSpPr>
        <p:cNvPr id="1" name=""/>
        <p:cNvGrpSpPr/>
        <p:nvPr/>
      </p:nvGrpSpPr>
      <p:grpSpPr>
        <a:xfrm>
          <a:off x="0" y="0"/>
          <a:ext cx="0" cy="0"/>
          <a:chOff x="0" y="0"/>
          <a:chExt cx="0" cy="0"/>
        </a:xfrm>
      </p:grpSpPr>
      <p:pic>
        <p:nvPicPr>
          <p:cNvPr id="20"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680" y="6588453"/>
            <a:ext cx="1332369" cy="218152"/>
          </a:xfrm>
          <a:prstGeom prst="rect">
            <a:avLst/>
          </a:prstGeom>
          <a:noFill/>
          <a:ln w="9525">
            <a:noFill/>
            <a:miter lim="800000"/>
            <a:headEnd/>
            <a:tailEnd/>
          </a:ln>
        </p:spPr>
      </p:pic>
      <p:sp>
        <p:nvSpPr>
          <p:cNvPr id="21" name="Slide Number Placeholder 4"/>
          <p:cNvSpPr>
            <a:spLocks noGrp="1"/>
          </p:cNvSpPr>
          <p:nvPr>
            <p:ph type="sldNum" sz="quarter" idx="14"/>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22"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23"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24"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2" y="281882"/>
            <a:ext cx="11988797" cy="486372"/>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0"/>
            <a:ext cx="5892800" cy="2433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1"/>
          </p:nvPr>
        </p:nvSpPr>
        <p:spPr>
          <a:xfrm>
            <a:off x="6167377" y="1067100"/>
            <a:ext cx="5923033"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101611" y="3581401"/>
            <a:ext cx="5892799" cy="2433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3"/>
          </p:nvPr>
        </p:nvSpPr>
        <p:spPr>
          <a:xfrm>
            <a:off x="6167377" y="3581401"/>
            <a:ext cx="5923033"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21"/>
          <p:cNvSpPr>
            <a:spLocks noGrp="1"/>
          </p:cNvSpPr>
          <p:nvPr>
            <p:ph type="body" sz="quarter" idx="15"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sp>
        <p:nvSpPr>
          <p:cNvPr id="16"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pic>
        <p:nvPicPr>
          <p:cNvPr id="13"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680" y="6588453"/>
            <a:ext cx="1332369" cy="218152"/>
          </a:xfrm>
          <a:prstGeom prst="rect">
            <a:avLst/>
          </a:prstGeom>
          <a:noFill/>
          <a:ln w="9525">
            <a:noFill/>
            <a:miter lim="800000"/>
            <a:headEnd/>
            <a:tailEnd/>
          </a:ln>
        </p:spPr>
      </p:pic>
      <p:sp>
        <p:nvSpPr>
          <p:cNvPr id="14" name="Slide Number Placeholder 4"/>
          <p:cNvSpPr>
            <a:spLocks noGrp="1"/>
          </p:cNvSpPr>
          <p:nvPr>
            <p:ph type="sldNum" sz="quarter" idx="14"/>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5"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16"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17"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sp>
        <p:nvSpPr>
          <p:cNvPr id="18"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155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388517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33218"/>
            <a:ext cx="12192000" cy="724793"/>
          </a:xfrm>
          <a:prstGeom prst="rect">
            <a:avLst/>
          </a:prstGeom>
          <a:noFill/>
          <a:ln w="9525">
            <a:noFill/>
            <a:miter lim="800000"/>
            <a:headEnd/>
            <a:tailEnd/>
          </a:ln>
        </p:spPr>
      </p:pic>
      <p:pic>
        <p:nvPicPr>
          <p:cNvPr id="4" name="Picture 5" descr="FRIB_ppt_to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47" y="1320114"/>
            <a:ext cx="10486572" cy="34611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0"/>
            <a:ext cx="12192000" cy="36919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CF988859-7953-4624-98C4-717249B46A15}" type="slidenum">
              <a:rPr lang="en-US"/>
              <a:pPr>
                <a:defRPr/>
              </a:pPr>
              <a:t>‹#›</a:t>
            </a:fld>
            <a:endParaRPr lang="en-US"/>
          </a:p>
        </p:txBody>
      </p:sp>
    </p:spTree>
    <p:extLst>
      <p:ext uri="{BB962C8B-B14F-4D97-AF65-F5344CB8AC3E}">
        <p14:creationId xmlns:p14="http://schemas.microsoft.com/office/powerpoint/2010/main" val="1941627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33218"/>
            <a:ext cx="12192000" cy="724793"/>
          </a:xfrm>
          <a:prstGeom prst="rect">
            <a:avLst/>
          </a:prstGeom>
          <a:noFill/>
          <a:ln w="9525">
            <a:noFill/>
            <a:miter lim="800000"/>
            <a:headEnd/>
            <a:tailEnd/>
          </a:ln>
        </p:spPr>
      </p:pic>
      <p:pic>
        <p:nvPicPr>
          <p:cNvPr id="4" name="Picture 5" descr="FRIB_ppt_to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47" y="1320114"/>
            <a:ext cx="10486572" cy="34611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0"/>
            <a:ext cx="12192000" cy="36919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CF988859-7953-4624-98C4-717249B46A15}" type="slidenum">
              <a:rPr lang="en-US"/>
              <a:pPr>
                <a:defRPr/>
              </a:pPr>
              <a:t>‹#›</a:t>
            </a:fld>
            <a:endParaRPr lang="en-US"/>
          </a:p>
        </p:txBody>
      </p:sp>
    </p:spTree>
    <p:extLst>
      <p:ext uri="{BB962C8B-B14F-4D97-AF65-F5344CB8AC3E}">
        <p14:creationId xmlns:p14="http://schemas.microsoft.com/office/powerpoint/2010/main" val="731614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 Clean Bottom">
    <p:spTree>
      <p:nvGrpSpPr>
        <p:cNvPr id="1" name=""/>
        <p:cNvGrpSpPr/>
        <p:nvPr/>
      </p:nvGrpSpPr>
      <p:grpSpPr>
        <a:xfrm>
          <a:off x="0" y="0"/>
          <a:ext cx="0" cy="0"/>
          <a:chOff x="0" y="0"/>
          <a:chExt cx="0" cy="0"/>
        </a:xfrm>
      </p:grpSpPr>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8"/>
            <a:ext cx="11988800" cy="485775"/>
          </a:xfrm>
        </p:spPr>
        <p:txBody>
          <a:bodyPr/>
          <a:lstStyle/>
          <a:p>
            <a:r>
              <a:rPr lang="en-US" dirty="0"/>
              <a:t>Click to edit Master title style</a:t>
            </a:r>
          </a:p>
        </p:txBody>
      </p:sp>
      <p:sp>
        <p:nvSpPr>
          <p:cNvPr id="11"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12" name="Slide Number Placeholder 4"/>
          <p:cNvSpPr>
            <a:spLocks noGrp="1"/>
          </p:cNvSpPr>
          <p:nvPr>
            <p:ph type="sldNum" sz="quarter" idx="12"/>
          </p:nvPr>
        </p:nvSpPr>
        <p:spPr>
          <a:xfrm>
            <a:off x="11176000" y="6466880"/>
            <a:ext cx="1016000" cy="364628"/>
          </a:xfrm>
        </p:spPr>
        <p:txBody>
          <a:bodyPr/>
          <a:lstStyle>
            <a:lvl1pPr>
              <a:defRPr/>
            </a:lvl1pPr>
          </a:lstStyle>
          <a:p>
            <a:pPr>
              <a:defRPr/>
            </a:pPr>
            <a:r>
              <a:rPr lang="en-US"/>
              <a:t>, Slide </a:t>
            </a:r>
            <a:fld id="{BCDB990A-6268-4898-A641-7F04AAB15EE6}" type="slidenum">
              <a:rPr lang="en-US"/>
              <a:pPr>
                <a:defRPr/>
              </a:pPr>
              <a:t>‹#›</a:t>
            </a:fld>
            <a:endParaRPr lang="en-US"/>
          </a:p>
        </p:txBody>
      </p:sp>
    </p:spTree>
    <p:extLst>
      <p:ext uri="{BB962C8B-B14F-4D97-AF65-F5344CB8AC3E}">
        <p14:creationId xmlns:p14="http://schemas.microsoft.com/office/powerpoint/2010/main" val="1699347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33218"/>
            <a:ext cx="12192000" cy="724793"/>
          </a:xfrm>
          <a:prstGeom prst="rect">
            <a:avLst/>
          </a:prstGeom>
          <a:noFill/>
          <a:ln w="9525">
            <a:noFill/>
            <a:miter lim="800000"/>
            <a:headEnd/>
            <a:tailEnd/>
          </a:ln>
        </p:spPr>
      </p:pic>
      <p:pic>
        <p:nvPicPr>
          <p:cNvPr id="4" name="Picture 5" descr="FRIB_ppt_to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47" y="1320114"/>
            <a:ext cx="10486572" cy="34611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0"/>
            <a:ext cx="12192000" cy="36919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CF988859-7953-4624-98C4-717249B46A15}" type="slidenum">
              <a:rPr lang="en-US"/>
              <a:pPr>
                <a:defRPr/>
              </a:pPr>
              <a:t>‹#›</a:t>
            </a:fld>
            <a:endParaRPr lang="en-US"/>
          </a:p>
        </p:txBody>
      </p:sp>
    </p:spTree>
    <p:extLst>
      <p:ext uri="{BB962C8B-B14F-4D97-AF65-F5344CB8AC3E}">
        <p14:creationId xmlns:p14="http://schemas.microsoft.com/office/powerpoint/2010/main" val="600907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4_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33218"/>
            <a:ext cx="12192000" cy="724793"/>
          </a:xfrm>
          <a:prstGeom prst="rect">
            <a:avLst/>
          </a:prstGeom>
          <a:noFill/>
          <a:ln w="9525">
            <a:noFill/>
            <a:miter lim="800000"/>
            <a:headEnd/>
            <a:tailEnd/>
          </a:ln>
        </p:spPr>
      </p:pic>
      <p:pic>
        <p:nvPicPr>
          <p:cNvPr id="4" name="Picture 5" descr="FRIB_ppt_to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47" y="1320114"/>
            <a:ext cx="10486572" cy="34611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0"/>
            <a:ext cx="12192000" cy="36919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CF988859-7953-4624-98C4-717249B46A15}" type="slidenum">
              <a:rPr lang="en-US"/>
              <a:pPr>
                <a:defRPr/>
              </a:pPr>
              <a:t>‹#›</a:t>
            </a:fld>
            <a:endParaRPr lang="en-US"/>
          </a:p>
        </p:txBody>
      </p:sp>
    </p:spTree>
    <p:extLst>
      <p:ext uri="{BB962C8B-B14F-4D97-AF65-F5344CB8AC3E}">
        <p14:creationId xmlns:p14="http://schemas.microsoft.com/office/powerpoint/2010/main" val="3755955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7" y="1320108"/>
            <a:ext cx="10486572"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6"/>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5756"/>
            <a:ext cx="11988800" cy="48577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32576"/>
            <a:ext cx="12183897" cy="725425"/>
          </a:xfrm>
          <a:prstGeom prst="rect">
            <a:avLst/>
          </a:prstGeom>
        </p:spPr>
      </p:pic>
    </p:spTree>
    <p:extLst>
      <p:ext uri="{BB962C8B-B14F-4D97-AF65-F5344CB8AC3E}">
        <p14:creationId xmlns:p14="http://schemas.microsoft.com/office/powerpoint/2010/main" val="857250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MSU">
    <p:spTree>
      <p:nvGrpSpPr>
        <p:cNvPr id="1" name=""/>
        <p:cNvGrpSpPr/>
        <p:nvPr/>
      </p:nvGrpSpPr>
      <p:grpSpPr>
        <a:xfrm>
          <a:off x="0" y="0"/>
          <a:ext cx="0" cy="0"/>
          <a:chOff x="0" y="0"/>
          <a:chExt cx="0" cy="0"/>
        </a:xfrm>
      </p:grpSpPr>
      <p:pic>
        <p:nvPicPr>
          <p:cNvPr id="13"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680" y="6588453"/>
            <a:ext cx="1332369" cy="218152"/>
          </a:xfrm>
          <a:prstGeom prst="rect">
            <a:avLst/>
          </a:prstGeom>
          <a:noFill/>
          <a:ln w="9525">
            <a:noFill/>
            <a:miter lim="800000"/>
            <a:headEnd/>
            <a:tailEnd/>
          </a:ln>
        </p:spPr>
      </p:pic>
      <p:sp>
        <p:nvSpPr>
          <p:cNvPr id="10"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7"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19"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8"/>
            <a:ext cx="11988800" cy="485775"/>
          </a:xfrm>
        </p:spPr>
        <p:txBody>
          <a:bodyPr/>
          <a:lstStyle/>
          <a:p>
            <a:r>
              <a:rPr lang="en-US" dirty="0"/>
              <a:t>Click to edit Master title style</a:t>
            </a:r>
          </a:p>
        </p:txBody>
      </p:sp>
      <p:sp>
        <p:nvSpPr>
          <p:cNvPr id="22"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sp>
        <p:nvSpPr>
          <p:cNvPr id="14"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4" name="Picture 3" descr="NSCL_ppt.png"/>
          <p:cNvPicPr>
            <a:picLocks/>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5" name="Text Box 5"/>
          <p:cNvSpPr txBox="1">
            <a:spLocks noChangeArrowheads="1"/>
          </p:cNvSpPr>
          <p:nvPr userDrawn="1"/>
        </p:nvSpPr>
        <p:spPr bwMode="auto">
          <a:xfrm>
            <a:off x="893034" y="1320106"/>
            <a:ext cx="10486572" cy="34079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612" tIns="45306" rIns="90612" bIns="45306">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7" name="Title 1"/>
          <p:cNvSpPr>
            <a:spLocks noGrp="1"/>
          </p:cNvSpPr>
          <p:nvPr>
            <p:ph type="title"/>
          </p:nvPr>
        </p:nvSpPr>
        <p:spPr>
          <a:xfrm>
            <a:off x="580573" y="298855"/>
            <a:ext cx="11030857" cy="478616"/>
          </a:xfrm>
        </p:spPr>
        <p:txBody>
          <a:bodyPr/>
          <a:lstStyle/>
          <a:p>
            <a:r>
              <a:rPr lang="en-US" dirty="0"/>
              <a:t>Click to edit Master title style</a:t>
            </a:r>
          </a:p>
        </p:txBody>
      </p:sp>
      <p:sp>
        <p:nvSpPr>
          <p:cNvPr id="8" name="Content Placeholder 2"/>
          <p:cNvSpPr>
            <a:spLocks noGrp="1"/>
          </p:cNvSpPr>
          <p:nvPr>
            <p:ph idx="1"/>
          </p:nvPr>
        </p:nvSpPr>
        <p:spPr>
          <a:xfrm>
            <a:off x="610811" y="1067099"/>
            <a:ext cx="10970381" cy="5027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6269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46297"/>
            <a:ext cx="12192000" cy="714565"/>
          </a:xfrm>
          <a:prstGeom prst="rect">
            <a:avLst/>
          </a:prstGeom>
        </p:spPr>
      </p:pic>
      <p:pic>
        <p:nvPicPr>
          <p:cNvPr id="5" name="Picture 7" descr="FRIB_ppt_top.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5" y="1320107"/>
            <a:ext cx="10486572" cy="48104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eaLnBrk="0" fontAlgn="base" hangingPunct="0">
              <a:lnSpc>
                <a:spcPct val="90000"/>
              </a:lnSpc>
              <a:spcBef>
                <a:spcPct val="0"/>
              </a:spcBef>
              <a:spcAft>
                <a:spcPct val="0"/>
              </a:spcAft>
              <a:defRPr/>
            </a:pPr>
            <a:endParaRPr lang="en-US" sz="2813" dirty="0">
              <a:solidFill>
                <a:srgbClr val="B81414"/>
              </a:solidFill>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5"/>
            <a:ext cx="12192000" cy="52433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fontAlgn="base">
              <a:spcBef>
                <a:spcPct val="0"/>
              </a:spcBef>
              <a:spcAft>
                <a:spcPct val="0"/>
              </a:spcAft>
              <a:defRPr/>
            </a:pPr>
            <a:endParaRPr lang="en-US" sz="2813" dirty="0">
              <a:solidFill>
                <a:srgbClr val="B81414"/>
              </a:solidFill>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1435906"/>
          </a:xfrm>
        </p:spPr>
        <p:txBody>
          <a:bodyPr/>
          <a:lstStyle>
            <a:lvl3pPr>
              <a:defRPr sz="1781"/>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5"/>
            <a:ext cx="11988800" cy="492443"/>
          </a:xfrm>
        </p:spPr>
        <p:txBody>
          <a:bodyPr/>
          <a:lstStyle/>
          <a:p>
            <a:r>
              <a:rPr lang="en-US" dirty="0"/>
              <a:t>Click to edit Master title style</a:t>
            </a:r>
          </a:p>
        </p:txBody>
      </p:sp>
      <p:sp>
        <p:nvSpPr>
          <p:cNvPr id="10" name="Text Box 1032"/>
          <p:cNvSpPr txBox="1">
            <a:spLocks noChangeArrowheads="1"/>
          </p:cNvSpPr>
          <p:nvPr userDrawn="1"/>
        </p:nvSpPr>
        <p:spPr bwMode="auto">
          <a:xfrm>
            <a:off x="5031620" y="6572250"/>
            <a:ext cx="6855987" cy="142796"/>
          </a:xfrm>
          <a:prstGeom prst="rect">
            <a:avLst/>
          </a:prstGeom>
          <a:noFill/>
          <a:ln w="12700">
            <a:noFill/>
            <a:miter lim="800000"/>
            <a:headEnd/>
            <a:tailEnd/>
          </a:ln>
          <a:effectLst/>
        </p:spPr>
        <p:txBody>
          <a:bodyPr wrap="square" lIns="0" tIns="0" rIns="0" bIns="0">
            <a:spAutoFit/>
          </a:bodyPr>
          <a:lstStyle/>
          <a:p>
            <a:pPr algn="r" defTabSz="812602" eaLnBrk="0" hangingPunct="0">
              <a:lnSpc>
                <a:spcPct val="90000"/>
              </a:lnSpc>
              <a:defRPr/>
            </a:pPr>
            <a:r>
              <a:rPr lang="en-US" sz="1031" dirty="0">
                <a:solidFill>
                  <a:srgbClr val="064308"/>
                </a:solidFill>
                <a:latin typeface="Helvetica" pitchFamily="-111" charset="0"/>
              </a:rPr>
              <a:t>T. Glasmacher, Nuclear Structure Welcome, August 2018, </a:t>
            </a:r>
            <a:r>
              <a:rPr lang="en-US" sz="1031" dirty="0">
                <a:solidFill>
                  <a:srgbClr val="064308"/>
                </a:solidFill>
                <a:latin typeface="Arial" charset="0"/>
              </a:rPr>
              <a:t>Slide </a:t>
            </a:r>
            <a:fld id="{84780EA2-5833-4012-AFDF-9C878BB4BD3D}" type="slidenum">
              <a:rPr lang="en-US" sz="1031">
                <a:solidFill>
                  <a:srgbClr val="064308"/>
                </a:solidFill>
                <a:latin typeface="Arial" charset="0"/>
              </a:rPr>
              <a:pPr algn="r" defTabSz="812602" eaLnBrk="0" hangingPunct="0">
                <a:lnSpc>
                  <a:spcPct val="90000"/>
                </a:lnSpc>
                <a:defRPr/>
              </a:pPr>
              <a:t>‹#›</a:t>
            </a:fld>
            <a:endParaRPr lang="en-US" sz="1031" dirty="0">
              <a:solidFill>
                <a:srgbClr val="064308"/>
              </a:solidFill>
              <a:latin typeface="Arial" charset="0"/>
            </a:endParaRPr>
          </a:p>
        </p:txBody>
      </p:sp>
    </p:spTree>
    <p:extLst>
      <p:ext uri="{BB962C8B-B14F-4D97-AF65-F5344CB8AC3E}">
        <p14:creationId xmlns:p14="http://schemas.microsoft.com/office/powerpoint/2010/main" val="1875248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NSCL_ppt.png"/>
          <p:cNvPicPr>
            <a:picLocks/>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5" name="Text Box 5"/>
          <p:cNvSpPr txBox="1">
            <a:spLocks noChangeArrowheads="1"/>
          </p:cNvSpPr>
          <p:nvPr userDrawn="1"/>
        </p:nvSpPr>
        <p:spPr bwMode="auto">
          <a:xfrm>
            <a:off x="893034" y="1320106"/>
            <a:ext cx="10486572" cy="34079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612" tIns="45306" rIns="90612" bIns="45306">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9" name="Text Box 1032"/>
          <p:cNvSpPr txBox="1">
            <a:spLocks noChangeArrowheads="1"/>
          </p:cNvSpPr>
          <p:nvPr userDrawn="1"/>
        </p:nvSpPr>
        <p:spPr bwMode="auto">
          <a:xfrm>
            <a:off x="8535207" y="6563320"/>
            <a:ext cx="3352397" cy="142796"/>
          </a:xfrm>
          <a:prstGeom prst="rect">
            <a:avLst/>
          </a:prstGeom>
          <a:noFill/>
          <a:ln w="12700">
            <a:noFill/>
            <a:miter lim="800000"/>
            <a:headEnd/>
            <a:tailEnd/>
          </a:ln>
          <a:effectLst/>
        </p:spPr>
        <p:txBody>
          <a:bodyPr lIns="0" tIns="0" rIns="0" bIns="0">
            <a:spAutoFit/>
          </a:bodyPr>
          <a:lstStyle/>
          <a:p>
            <a:pPr algn="r" defTabSz="812602" eaLnBrk="0" hangingPunct="0">
              <a:lnSpc>
                <a:spcPct val="90000"/>
              </a:lnSpc>
              <a:defRPr/>
            </a:pPr>
            <a:r>
              <a:rPr lang="en-US" sz="1031" dirty="0">
                <a:solidFill>
                  <a:srgbClr val="064308"/>
                </a:solidFill>
                <a:latin typeface="Helvetica" pitchFamily="-111" charset="0"/>
                <a:ea typeface="ヒラギノ角ゴ Pro W3" pitchFamily="-111" charset="-128"/>
                <a:cs typeface="+mn-cs"/>
              </a:rPr>
              <a:t>A.</a:t>
            </a:r>
            <a:r>
              <a:rPr lang="en-US" sz="1031" baseline="0" dirty="0">
                <a:solidFill>
                  <a:srgbClr val="064308"/>
                </a:solidFill>
                <a:latin typeface="Helvetica" pitchFamily="-111" charset="0"/>
                <a:ea typeface="ヒラギノ角ゴ Pro W3" pitchFamily="-111" charset="-128"/>
                <a:cs typeface="+mn-cs"/>
              </a:rPr>
              <a:t> Gade</a:t>
            </a:r>
            <a:r>
              <a:rPr lang="en-US" sz="1031" dirty="0">
                <a:solidFill>
                  <a:srgbClr val="064308"/>
                </a:solidFill>
                <a:latin typeface="Helvetica" pitchFamily="-111" charset="0"/>
                <a:ea typeface="ヒラギノ角ゴ Pro W3" pitchFamily="-111" charset="-128"/>
                <a:cs typeface="+mn-cs"/>
              </a:rPr>
              <a:t>, </a:t>
            </a:r>
            <a:fld id="{58887C3C-49B1-4C25-BCBF-EC4A62B682E4}" type="datetime1">
              <a:rPr lang="en-US" sz="1031">
                <a:solidFill>
                  <a:srgbClr val="064308"/>
                </a:solidFill>
                <a:latin typeface="Helvetica" pitchFamily="-111" charset="0"/>
                <a:ea typeface="ヒラギノ角ゴ Pro W3" pitchFamily="-111" charset="-128"/>
                <a:cs typeface="+mn-cs"/>
              </a:rPr>
              <a:pPr algn="r" defTabSz="812602" eaLnBrk="0" hangingPunct="0">
                <a:lnSpc>
                  <a:spcPct val="90000"/>
                </a:lnSpc>
                <a:defRPr/>
              </a:pPr>
              <a:t>9/22/25</a:t>
            </a:fld>
            <a:r>
              <a:rPr lang="en-US" sz="1031" dirty="0">
                <a:solidFill>
                  <a:srgbClr val="064308"/>
                </a:solidFill>
                <a:latin typeface="Helvetica" pitchFamily="-111" charset="0"/>
                <a:ea typeface="ヒラギノ角ゴ Pro W3" pitchFamily="-111" charset="-128"/>
                <a:cs typeface="+mn-cs"/>
              </a:rPr>
              <a:t>, </a:t>
            </a:r>
            <a:r>
              <a:rPr lang="en-US" sz="1031" dirty="0">
                <a:solidFill>
                  <a:srgbClr val="064308"/>
                </a:solidFill>
                <a:latin typeface="Arial" charset="0"/>
                <a:ea typeface="ヒラギノ角ゴ Pro W3" pitchFamily="-111" charset="-128"/>
                <a:cs typeface="+mn-cs"/>
              </a:rPr>
              <a:t>Slide </a:t>
            </a:r>
            <a:fld id="{97F26045-EFAF-4618-8EDF-874E6A216DC5}" type="slidenum">
              <a:rPr lang="en-US" sz="1031">
                <a:solidFill>
                  <a:srgbClr val="064308"/>
                </a:solidFill>
                <a:latin typeface="Arial" charset="0"/>
                <a:ea typeface="ヒラギノ角ゴ Pro W3" pitchFamily="-111" charset="-128"/>
                <a:cs typeface="+mn-cs"/>
              </a:rPr>
              <a:pPr algn="r" defTabSz="812602" eaLnBrk="0" hangingPunct="0">
                <a:lnSpc>
                  <a:spcPct val="90000"/>
                </a:lnSpc>
                <a:defRPr/>
              </a:pPr>
              <a:t>‹#›</a:t>
            </a:fld>
            <a:endParaRPr lang="en-US" sz="1031" dirty="0">
              <a:solidFill>
                <a:srgbClr val="064308"/>
              </a:solidFill>
              <a:latin typeface="Arial" charset="0"/>
              <a:ea typeface="ヒラギノ角ゴ Pro W3" pitchFamily="-111" charset="-128"/>
              <a:cs typeface="+mn-cs"/>
            </a:endParaRPr>
          </a:p>
        </p:txBody>
      </p:sp>
      <p:sp>
        <p:nvSpPr>
          <p:cNvPr id="7" name="Title 1"/>
          <p:cNvSpPr>
            <a:spLocks noGrp="1"/>
          </p:cNvSpPr>
          <p:nvPr>
            <p:ph type="title"/>
          </p:nvPr>
        </p:nvSpPr>
        <p:spPr>
          <a:xfrm>
            <a:off x="580573" y="298855"/>
            <a:ext cx="11030857" cy="478616"/>
          </a:xfrm>
        </p:spPr>
        <p:txBody>
          <a:bodyPr/>
          <a:lstStyle/>
          <a:p>
            <a:r>
              <a:rPr lang="en-US" dirty="0"/>
              <a:t>Click to edit Master title style</a:t>
            </a:r>
          </a:p>
        </p:txBody>
      </p:sp>
      <p:sp>
        <p:nvSpPr>
          <p:cNvPr id="8" name="Content Placeholder 2"/>
          <p:cNvSpPr>
            <a:spLocks noGrp="1"/>
          </p:cNvSpPr>
          <p:nvPr>
            <p:ph idx="1"/>
          </p:nvPr>
        </p:nvSpPr>
        <p:spPr>
          <a:xfrm>
            <a:off x="610811" y="1067099"/>
            <a:ext cx="10970381" cy="5027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405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698" y="1238251"/>
            <a:ext cx="9986635" cy="43661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5233" tIns="42616" rIns="85233" bIns="42616">
            <a:spAutoFit/>
          </a:bodyPr>
          <a:lstStyle/>
          <a:p>
            <a:pPr defTabSz="450600" eaLnBrk="0" hangingPunct="0">
              <a:lnSpc>
                <a:spcPct val="90000"/>
              </a:lnSpc>
              <a:defRPr/>
            </a:pPr>
            <a:endParaRPr lang="en-US" sz="2531" dirty="0">
              <a:solidFill>
                <a:prstClr val="black"/>
              </a:solidFill>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3148394"/>
            <a:ext cx="8128000" cy="1143000"/>
          </a:xfrm>
        </p:spPr>
        <p:txBody>
          <a:bodyPr/>
          <a:lstStyle>
            <a:lvl1pPr marL="0" indent="0" algn="ctr">
              <a:spcBef>
                <a:spcPts val="0"/>
              </a:spcBef>
              <a:buNone/>
              <a:defRPr/>
            </a:lvl1pPr>
            <a:lvl2pPr marL="426190" indent="0" algn="ctr">
              <a:buNone/>
              <a:defRPr/>
            </a:lvl2pPr>
            <a:lvl3pPr marL="852372" indent="0" algn="ctr">
              <a:buNone/>
              <a:defRPr/>
            </a:lvl3pPr>
            <a:lvl4pPr marL="1278560" indent="0" algn="ctr">
              <a:buNone/>
              <a:defRPr/>
            </a:lvl4pPr>
            <a:lvl5pPr marL="1704749" indent="0" algn="ctr">
              <a:buNone/>
              <a:defRPr/>
            </a:lvl5pPr>
            <a:lvl6pPr marL="2130932" indent="0" algn="ctr">
              <a:buNone/>
              <a:defRPr/>
            </a:lvl6pPr>
            <a:lvl7pPr marL="2557127" indent="0" algn="ctr">
              <a:buNone/>
              <a:defRPr/>
            </a:lvl7pPr>
            <a:lvl8pPr marL="2983313" indent="0" algn="ctr">
              <a:buNone/>
              <a:defRPr/>
            </a:lvl8pPr>
            <a:lvl9pPr marL="3409503"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95251" y="2219710"/>
            <a:ext cx="12001499" cy="486668"/>
          </a:xfrm>
          <a:prstGeom prst="rect">
            <a:avLst/>
          </a:prstGeom>
          <a:noFill/>
          <a:ln w="12700">
            <a:noFill/>
            <a:miter lim="800000"/>
            <a:headEnd/>
            <a:tailEnd/>
          </a:ln>
        </p:spPr>
        <p:txBody>
          <a:bodyPr lIns="58961" tIns="23585" rIns="58961" bIns="23585"/>
          <a:lstStyle/>
          <a:p>
            <a:pPr lvl="0"/>
            <a:r>
              <a:rPr lang="en-US"/>
              <a:t>Click to edit Master title style</a:t>
            </a:r>
            <a:endParaRPr lang="en-US" dirty="0"/>
          </a:p>
        </p:txBody>
      </p:sp>
    </p:spTree>
    <p:extLst>
      <p:ext uri="{BB962C8B-B14F-4D97-AF65-F5344CB8AC3E}">
        <p14:creationId xmlns:p14="http://schemas.microsoft.com/office/powerpoint/2010/main" val="1613211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MSU">
    <p:spTree>
      <p:nvGrpSpPr>
        <p:cNvPr id="1" name=""/>
        <p:cNvGrpSpPr/>
        <p:nvPr/>
      </p:nvGrpSpPr>
      <p:grpSpPr>
        <a:xfrm>
          <a:off x="0" y="0"/>
          <a:ext cx="0" cy="0"/>
          <a:chOff x="0" y="0"/>
          <a:chExt cx="0" cy="0"/>
        </a:xfrm>
      </p:grpSpPr>
      <p:pic>
        <p:nvPicPr>
          <p:cNvPr id="13"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748" y="6588453"/>
            <a:ext cx="1332369" cy="218152"/>
          </a:xfrm>
          <a:prstGeom prst="rect">
            <a:avLst/>
          </a:prstGeom>
          <a:noFill/>
          <a:ln w="9525">
            <a:noFill/>
            <a:miter lim="800000"/>
            <a:headEnd/>
            <a:tailEnd/>
          </a:ln>
        </p:spPr>
      </p:pic>
      <p:sp>
        <p:nvSpPr>
          <p:cNvPr id="10"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7"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lIns="90172" tIns="45088" rIns="90172" bIns="45088" anchor="ctr"/>
          <a:lstStyle/>
          <a:p>
            <a:pPr defTabSz="450802"/>
            <a:endParaRPr lang="en-US" dirty="0">
              <a:solidFill>
                <a:prstClr val="black"/>
              </a:solidFill>
              <a:ea typeface="ヒラギノ角ゴ Pro W3" pitchFamily="-111" charset="-128"/>
              <a:cs typeface="+mn-cs"/>
            </a:endParaRPr>
          </a:p>
        </p:txBody>
      </p:sp>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lIns="90172" tIns="45088" rIns="90172" bIns="45088" anchor="ctr"/>
          <a:lstStyle/>
          <a:p>
            <a:pPr defTabSz="450802"/>
            <a:endParaRPr lang="en-US" dirty="0">
              <a:solidFill>
                <a:prstClr val="black"/>
              </a:solidFill>
              <a:ea typeface="ヒラギノ角ゴ Pro W3" pitchFamily="-111" charset="-128"/>
              <a:cs typeface="+mn-cs"/>
            </a:endParaRPr>
          </a:p>
        </p:txBody>
      </p:sp>
      <p:pic>
        <p:nvPicPr>
          <p:cNvPr id="19" name="Picture 10" descr="Squares"/>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1277600" y="5867457"/>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0172" tIns="45088" rIns="90172" bIns="45088" rtlCol="0" anchor="ctr"/>
          <a:lstStyle/>
          <a:p>
            <a:pPr algn="ctr" defTabSz="450802"/>
            <a:endParaRPr lang="en-US" dirty="0">
              <a:solidFill>
                <a:prstClr val="white"/>
              </a:solidFill>
            </a:endParaRPr>
          </a:p>
        </p:txBody>
      </p:sp>
      <p:sp>
        <p:nvSpPr>
          <p:cNvPr id="6" name="Text Box 5"/>
          <p:cNvSpPr txBox="1">
            <a:spLocks noChangeArrowheads="1"/>
          </p:cNvSpPr>
          <p:nvPr/>
        </p:nvSpPr>
        <p:spPr bwMode="auto">
          <a:xfrm>
            <a:off x="893113" y="1320111"/>
            <a:ext cx="10486572" cy="34027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090" tIns="45049" rIns="90090" bIns="45049">
            <a:spAutoFit/>
          </a:bodyPr>
          <a:lstStyle/>
          <a:p>
            <a:pPr defTabSz="450600" eaLnBrk="0" hangingPunct="0">
              <a:lnSpc>
                <a:spcPct val="90000"/>
              </a:lnSpc>
              <a:defRPr/>
            </a:pPr>
            <a:endParaRPr lang="en-US" dirty="0">
              <a:solidFill>
                <a:prstClr val="black"/>
              </a:solidFill>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8"/>
            <a:ext cx="12192000" cy="36797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090" tIns="45049" rIns="90090" bIns="45049">
            <a:spAutoFit/>
          </a:bodyPr>
          <a:lstStyle/>
          <a:p>
            <a:pPr defTabSz="450600">
              <a:defRPr/>
            </a:pPr>
            <a:endParaRPr lang="en-US" dirty="0">
              <a:solidFill>
                <a:prstClr val="black"/>
              </a:solidFill>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781"/>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9"/>
            <a:ext cx="11988800" cy="485775"/>
          </a:xfrm>
        </p:spPr>
        <p:txBody>
          <a:bodyPr/>
          <a:lstStyle/>
          <a:p>
            <a:r>
              <a:rPr lang="en-US" dirty="0"/>
              <a:t>Click to edit Master title style</a:t>
            </a:r>
          </a:p>
        </p:txBody>
      </p:sp>
      <p:sp>
        <p:nvSpPr>
          <p:cNvPr id="22" name="Text Placeholder 21"/>
          <p:cNvSpPr>
            <a:spLocks noGrp="1"/>
          </p:cNvSpPr>
          <p:nvPr>
            <p:ph type="body" sz="quarter" idx="12" hasCustomPrompt="1"/>
          </p:nvPr>
        </p:nvSpPr>
        <p:spPr>
          <a:xfrm>
            <a:off x="158757" y="5880108"/>
            <a:ext cx="11144249" cy="584200"/>
          </a:xfrm>
        </p:spPr>
        <p:txBody>
          <a:bodyPr anchor="ctr"/>
          <a:lstStyle>
            <a:lvl1pPr marL="135266" indent="0">
              <a:spcBef>
                <a:spcPts val="0"/>
              </a:spcBef>
              <a:buNone/>
              <a:defRPr b="1" baseline="0"/>
            </a:lvl1pPr>
          </a:lstStyle>
          <a:p>
            <a:pPr lvl="0"/>
            <a:r>
              <a:rPr lang="en-US" dirty="0"/>
              <a:t>Add takeaway message</a:t>
            </a:r>
          </a:p>
        </p:txBody>
      </p:sp>
      <p:sp>
        <p:nvSpPr>
          <p:cNvPr id="14" name="Footer Placeholder 6"/>
          <p:cNvSpPr>
            <a:spLocks noGrp="1"/>
          </p:cNvSpPr>
          <p:nvPr>
            <p:ph type="ftr" sz="quarter" idx="3"/>
          </p:nvPr>
        </p:nvSpPr>
        <p:spPr>
          <a:xfrm>
            <a:off x="5520911" y="6475084"/>
            <a:ext cx="5537235" cy="364628"/>
          </a:xfrm>
          <a:prstGeom prst="rect">
            <a:avLst/>
          </a:prstGeom>
        </p:spPr>
        <p:txBody>
          <a:bodyPr lIns="0" tIns="48077" rIns="0" bIns="48077" anchor="b"/>
          <a:lstStyle>
            <a:lvl1pPr algn="r" eaLnBrk="0" hangingPunct="0">
              <a:lnSpc>
                <a:spcPct val="90000"/>
              </a:lnSpc>
              <a:defRPr sz="1031"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2728336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No Takeaway">
    <p:spTree>
      <p:nvGrpSpPr>
        <p:cNvPr id="1" name=""/>
        <p:cNvGrpSpPr/>
        <p:nvPr/>
      </p:nvGrpSpPr>
      <p:grpSpPr>
        <a:xfrm>
          <a:off x="0" y="0"/>
          <a:ext cx="0" cy="0"/>
          <a:chOff x="0" y="0"/>
          <a:chExt cx="0" cy="0"/>
        </a:xfrm>
      </p:grpSpPr>
      <p:pic>
        <p:nvPicPr>
          <p:cNvPr id="13"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748" y="6588453"/>
            <a:ext cx="1332369" cy="218152"/>
          </a:xfrm>
          <a:prstGeom prst="rect">
            <a:avLst/>
          </a:prstGeom>
          <a:noFill/>
          <a:ln w="9525">
            <a:noFill/>
            <a:miter lim="800000"/>
            <a:headEnd/>
            <a:tailEnd/>
          </a:ln>
        </p:spPr>
      </p:pic>
      <p:sp>
        <p:nvSpPr>
          <p:cNvPr id="10"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lIns="90172" tIns="45088" rIns="90172" bIns="45088" anchor="ctr"/>
          <a:lstStyle/>
          <a:p>
            <a:pPr defTabSz="450802"/>
            <a:endParaRPr lang="en-US" dirty="0">
              <a:solidFill>
                <a:prstClr val="black"/>
              </a:solidFill>
              <a:ea typeface="ヒラギノ角ゴ Pro W3" pitchFamily="-111" charset="-128"/>
              <a:cs typeface="+mn-cs"/>
            </a:endParaRPr>
          </a:p>
        </p:txBody>
      </p:sp>
      <p:pic>
        <p:nvPicPr>
          <p:cNvPr id="19" name="Picture 10" descr="Squares"/>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1277600" y="5867457"/>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0172" tIns="45088" rIns="90172" bIns="45088" rtlCol="0" anchor="ctr"/>
          <a:lstStyle/>
          <a:p>
            <a:pPr algn="ctr" defTabSz="450802"/>
            <a:endParaRPr lang="en-US" dirty="0">
              <a:solidFill>
                <a:prstClr val="white"/>
              </a:solidFill>
            </a:endParaRPr>
          </a:p>
        </p:txBody>
      </p:sp>
      <p:sp>
        <p:nvSpPr>
          <p:cNvPr id="6" name="Text Box 5"/>
          <p:cNvSpPr txBox="1">
            <a:spLocks noChangeArrowheads="1"/>
          </p:cNvSpPr>
          <p:nvPr/>
        </p:nvSpPr>
        <p:spPr bwMode="auto">
          <a:xfrm>
            <a:off x="893113" y="1320111"/>
            <a:ext cx="10486572" cy="34027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090" tIns="45049" rIns="90090" bIns="45049">
            <a:spAutoFit/>
          </a:bodyPr>
          <a:lstStyle/>
          <a:p>
            <a:pPr defTabSz="450600" eaLnBrk="0" hangingPunct="0">
              <a:lnSpc>
                <a:spcPct val="90000"/>
              </a:lnSpc>
              <a:defRPr/>
            </a:pPr>
            <a:endParaRPr lang="en-US" dirty="0">
              <a:solidFill>
                <a:prstClr val="black"/>
              </a:solidFill>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8"/>
            <a:ext cx="12192000" cy="36797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090" tIns="45049" rIns="90090" bIns="45049">
            <a:spAutoFit/>
          </a:bodyPr>
          <a:lstStyle/>
          <a:p>
            <a:pPr defTabSz="450600">
              <a:defRPr/>
            </a:pPr>
            <a:endParaRPr lang="en-US" dirty="0">
              <a:solidFill>
                <a:prstClr val="black"/>
              </a:solidFill>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781"/>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9"/>
            <a:ext cx="11988800" cy="485775"/>
          </a:xfrm>
        </p:spPr>
        <p:txBody>
          <a:bodyPr/>
          <a:lstStyle/>
          <a:p>
            <a:r>
              <a:rPr lang="en-US" dirty="0"/>
              <a:t>Click to edit Master title style</a:t>
            </a:r>
          </a:p>
        </p:txBody>
      </p:sp>
      <p:sp>
        <p:nvSpPr>
          <p:cNvPr id="11" name="Footer Placeholder 6"/>
          <p:cNvSpPr>
            <a:spLocks noGrp="1"/>
          </p:cNvSpPr>
          <p:nvPr>
            <p:ph type="ftr" sz="quarter" idx="3"/>
          </p:nvPr>
        </p:nvSpPr>
        <p:spPr>
          <a:xfrm>
            <a:off x="5520911" y="6475084"/>
            <a:ext cx="5537235" cy="364628"/>
          </a:xfrm>
          <a:prstGeom prst="rect">
            <a:avLst/>
          </a:prstGeom>
        </p:spPr>
        <p:txBody>
          <a:bodyPr lIns="0" tIns="48077" rIns="0" bIns="48077" anchor="b"/>
          <a:lstStyle>
            <a:lvl1pPr algn="r" eaLnBrk="0" hangingPunct="0">
              <a:lnSpc>
                <a:spcPct val="90000"/>
              </a:lnSpc>
              <a:defRPr sz="1031"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2436559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f Horizontal">
    <p:spTree>
      <p:nvGrpSpPr>
        <p:cNvPr id="1" name=""/>
        <p:cNvGrpSpPr/>
        <p:nvPr/>
      </p:nvGrpSpPr>
      <p:grpSpPr>
        <a:xfrm>
          <a:off x="0" y="0"/>
          <a:ext cx="0" cy="0"/>
          <a:chOff x="0" y="0"/>
          <a:chExt cx="0" cy="0"/>
        </a:xfrm>
      </p:grpSpPr>
      <p:pic>
        <p:nvPicPr>
          <p:cNvPr id="18"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748" y="6588453"/>
            <a:ext cx="1332369" cy="218152"/>
          </a:xfrm>
          <a:prstGeom prst="rect">
            <a:avLst/>
          </a:prstGeom>
          <a:noFill/>
          <a:ln w="9525">
            <a:noFill/>
            <a:miter lim="800000"/>
            <a:headEnd/>
            <a:tailEnd/>
          </a:ln>
        </p:spPr>
      </p:pic>
      <p:sp>
        <p:nvSpPr>
          <p:cNvPr id="19"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20"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lIns="90172" tIns="45088" rIns="90172" bIns="45088" anchor="ctr"/>
          <a:lstStyle/>
          <a:p>
            <a:pPr defTabSz="450802"/>
            <a:endParaRPr lang="en-US" dirty="0">
              <a:solidFill>
                <a:prstClr val="black"/>
              </a:solidFill>
              <a:ea typeface="ヒラギノ角ゴ Pro W3" pitchFamily="-111" charset="-128"/>
              <a:cs typeface="+mn-cs"/>
            </a:endParaRPr>
          </a:p>
        </p:txBody>
      </p:sp>
      <p:sp>
        <p:nvSpPr>
          <p:cNvPr id="21"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lIns="90172" tIns="45088" rIns="90172" bIns="45088" anchor="ctr"/>
          <a:lstStyle/>
          <a:p>
            <a:pPr defTabSz="450802"/>
            <a:endParaRPr lang="en-US" dirty="0">
              <a:solidFill>
                <a:prstClr val="black"/>
              </a:solidFill>
              <a:ea typeface="ヒラギノ角ゴ Pro W3" pitchFamily="-111" charset="-128"/>
              <a:cs typeface="+mn-cs"/>
            </a:endParaRPr>
          </a:p>
        </p:txBody>
      </p:sp>
      <p:pic>
        <p:nvPicPr>
          <p:cNvPr id="22" name="Picture 10" descr="Squares"/>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1277600" y="5867457"/>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0172" tIns="45088" rIns="90172" bIns="45088" rtlCol="0" anchor="ctr"/>
          <a:lstStyle/>
          <a:p>
            <a:pPr algn="ctr" defTabSz="450802"/>
            <a:endParaRPr lang="en-US" dirty="0">
              <a:solidFill>
                <a:prstClr val="white"/>
              </a:solidFill>
            </a:endParaRPr>
          </a:p>
        </p:txBody>
      </p:sp>
      <p:sp>
        <p:nvSpPr>
          <p:cNvPr id="7" name="Text Box 5"/>
          <p:cNvSpPr txBox="1">
            <a:spLocks noChangeArrowheads="1"/>
          </p:cNvSpPr>
          <p:nvPr/>
        </p:nvSpPr>
        <p:spPr bwMode="auto">
          <a:xfrm>
            <a:off x="893113" y="1320111"/>
            <a:ext cx="10486572" cy="34027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090" tIns="45049" rIns="90090" bIns="45049">
            <a:spAutoFit/>
          </a:bodyPr>
          <a:lstStyle/>
          <a:p>
            <a:pPr defTabSz="450600" eaLnBrk="0" hangingPunct="0">
              <a:lnSpc>
                <a:spcPct val="90000"/>
              </a:lnSpc>
              <a:defRPr/>
            </a:pPr>
            <a:endParaRPr lang="en-US" dirty="0">
              <a:solidFill>
                <a:prstClr val="black"/>
              </a:solidFill>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08"/>
            <a:ext cx="12192000" cy="36797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090" tIns="45049" rIns="90090" bIns="45049">
            <a:spAutoFit/>
          </a:bodyPr>
          <a:lstStyle/>
          <a:p>
            <a:pPr defTabSz="450600">
              <a:defRPr/>
            </a:pPr>
            <a:endParaRPr lang="en-US" dirty="0">
              <a:solidFill>
                <a:prstClr val="black"/>
              </a:solidFill>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3" name="Content Placeholder 2"/>
          <p:cNvSpPr>
            <a:spLocks noGrp="1"/>
          </p:cNvSpPr>
          <p:nvPr>
            <p:ph idx="1"/>
          </p:nvPr>
        </p:nvSpPr>
        <p:spPr>
          <a:xfrm>
            <a:off x="101600" y="1067100"/>
            <a:ext cx="11988805"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101600" y="3581401"/>
            <a:ext cx="11988805" cy="2433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1"/>
          <p:cNvSpPr>
            <a:spLocks noGrp="1"/>
          </p:cNvSpPr>
          <p:nvPr>
            <p:ph type="body" sz="quarter" idx="12" hasCustomPrompt="1"/>
          </p:nvPr>
        </p:nvSpPr>
        <p:spPr>
          <a:xfrm>
            <a:off x="158757" y="5880108"/>
            <a:ext cx="11144249" cy="584200"/>
          </a:xfrm>
        </p:spPr>
        <p:txBody>
          <a:bodyPr anchor="ctr"/>
          <a:lstStyle>
            <a:lvl1pPr marL="135266" indent="0">
              <a:spcBef>
                <a:spcPts val="0"/>
              </a:spcBef>
              <a:buNone/>
              <a:defRPr b="1" baseline="0"/>
            </a:lvl1pPr>
          </a:lstStyle>
          <a:p>
            <a:pPr lvl="0"/>
            <a:r>
              <a:rPr lang="en-US" dirty="0"/>
              <a:t>Add takeaway message</a:t>
            </a:r>
          </a:p>
        </p:txBody>
      </p:sp>
      <p:sp>
        <p:nvSpPr>
          <p:cNvPr id="14" name="Footer Placeholder 6"/>
          <p:cNvSpPr>
            <a:spLocks noGrp="1"/>
          </p:cNvSpPr>
          <p:nvPr>
            <p:ph type="ftr" sz="quarter" idx="3"/>
          </p:nvPr>
        </p:nvSpPr>
        <p:spPr>
          <a:xfrm>
            <a:off x="5520911" y="6475084"/>
            <a:ext cx="5537235" cy="364628"/>
          </a:xfrm>
          <a:prstGeom prst="rect">
            <a:avLst/>
          </a:prstGeom>
        </p:spPr>
        <p:txBody>
          <a:bodyPr lIns="0" tIns="48077" rIns="0" bIns="48077" anchor="b"/>
          <a:lstStyle>
            <a:lvl1pPr algn="r" eaLnBrk="0" hangingPunct="0">
              <a:lnSpc>
                <a:spcPct val="90000"/>
              </a:lnSpc>
              <a:defRPr sz="1031"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528859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698" y="1238250"/>
            <a:ext cx="9986635" cy="436502"/>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5126" tIns="42563" rIns="85126" bIns="42563">
            <a:spAutoFit/>
          </a:bodyPr>
          <a:lstStyle/>
          <a:p>
            <a:pPr defTabSz="450038" eaLnBrk="0" hangingPunct="0">
              <a:lnSpc>
                <a:spcPct val="90000"/>
              </a:lnSpc>
              <a:defRPr/>
            </a:pPr>
            <a:endParaRPr lang="en-US" sz="2531" dirty="0">
              <a:solidFill>
                <a:srgbClr val="B81414"/>
              </a:solidFill>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3148394"/>
            <a:ext cx="8128000" cy="1143000"/>
          </a:xfrm>
        </p:spPr>
        <p:txBody>
          <a:bodyPr/>
          <a:lstStyle>
            <a:lvl1pPr marL="0" indent="0" algn="ctr">
              <a:spcBef>
                <a:spcPts val="0"/>
              </a:spcBef>
              <a:buNone/>
              <a:defRPr/>
            </a:lvl1pPr>
            <a:lvl2pPr marL="425660" indent="0" algn="ctr">
              <a:buNone/>
              <a:defRPr/>
            </a:lvl2pPr>
            <a:lvl3pPr marL="851309" indent="0" algn="ctr">
              <a:buNone/>
              <a:defRPr/>
            </a:lvl3pPr>
            <a:lvl4pPr marL="1276966" indent="0" algn="ctr">
              <a:buNone/>
              <a:defRPr/>
            </a:lvl4pPr>
            <a:lvl5pPr marL="1702624" indent="0" algn="ctr">
              <a:buNone/>
              <a:defRPr/>
            </a:lvl5pPr>
            <a:lvl6pPr marL="2128274" indent="0" algn="ctr">
              <a:buNone/>
              <a:defRPr/>
            </a:lvl6pPr>
            <a:lvl7pPr marL="2553938" indent="0" algn="ctr">
              <a:buNone/>
              <a:defRPr/>
            </a:lvl7pPr>
            <a:lvl8pPr marL="2979592" indent="0" algn="ctr">
              <a:buNone/>
              <a:defRPr/>
            </a:lvl8pPr>
            <a:lvl9pPr marL="3405249"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95251" y="2219710"/>
            <a:ext cx="12001499" cy="486668"/>
          </a:xfrm>
          <a:prstGeom prst="rect">
            <a:avLst/>
          </a:prstGeom>
          <a:noFill/>
          <a:ln w="12700">
            <a:noFill/>
            <a:miter lim="800000"/>
            <a:headEnd/>
            <a:tailEnd/>
          </a:ln>
        </p:spPr>
        <p:txBody>
          <a:bodyPr lIns="58887" tIns="23555" rIns="58887" bIns="23555"/>
          <a:lstStyle/>
          <a:p>
            <a:pPr lvl="0"/>
            <a:r>
              <a:rPr lang="en-US"/>
              <a:t>Click to edit Master title style</a:t>
            </a:r>
            <a:endParaRPr lang="en-US" dirty="0"/>
          </a:p>
        </p:txBody>
      </p:sp>
    </p:spTree>
    <p:extLst>
      <p:ext uri="{BB962C8B-B14F-4D97-AF65-F5344CB8AC3E}">
        <p14:creationId xmlns:p14="http://schemas.microsoft.com/office/powerpoint/2010/main" val="816206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MSU">
    <p:spTree>
      <p:nvGrpSpPr>
        <p:cNvPr id="1" name=""/>
        <p:cNvGrpSpPr/>
        <p:nvPr/>
      </p:nvGrpSpPr>
      <p:grpSpPr>
        <a:xfrm>
          <a:off x="0" y="0"/>
          <a:ext cx="0" cy="0"/>
          <a:chOff x="0" y="0"/>
          <a:chExt cx="0" cy="0"/>
        </a:xfrm>
      </p:grpSpPr>
      <p:sp>
        <p:nvSpPr>
          <p:cNvPr id="17"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lIns="90058" tIns="45033" rIns="90058" bIns="45033" anchor="ctr"/>
          <a:lstStyle/>
          <a:p>
            <a:pPr defTabSz="857250"/>
            <a:endParaRPr lang="en-US" sz="2813" dirty="0">
              <a:solidFill>
                <a:srgbClr val="B81414"/>
              </a:solidFill>
              <a:latin typeface="Helvetica" pitchFamily="34" charset="0"/>
              <a:ea typeface="ヒラギノ角ゴ Pro W3" pitchFamily="-111" charset="-128"/>
              <a:cs typeface="+mn-cs"/>
            </a:endParaRPr>
          </a:p>
        </p:txBody>
      </p:sp>
      <p:pic>
        <p:nvPicPr>
          <p:cNvPr id="13"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750" y="6588453"/>
            <a:ext cx="1332369" cy="218152"/>
          </a:xfrm>
          <a:prstGeom prst="rect">
            <a:avLst/>
          </a:prstGeom>
          <a:noFill/>
          <a:ln w="9525">
            <a:noFill/>
            <a:miter lim="800000"/>
            <a:headEnd/>
            <a:tailEnd/>
          </a:ln>
        </p:spPr>
      </p:pic>
      <p:pic>
        <p:nvPicPr>
          <p:cNvPr id="19" name="Picture 10" descr="Squares"/>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1277600" y="586747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0058" tIns="45033" rIns="90058" bIns="45033" rtlCol="0" anchor="ctr"/>
          <a:lstStyle/>
          <a:p>
            <a:pPr algn="ctr" defTabSz="857250"/>
            <a:endParaRPr lang="en-US" sz="2813" dirty="0">
              <a:solidFill>
                <a:prstClr val="white"/>
              </a:solidFill>
            </a:endParaRPr>
          </a:p>
        </p:txBody>
      </p:sp>
      <p:sp>
        <p:nvSpPr>
          <p:cNvPr id="6" name="Text Box 5"/>
          <p:cNvSpPr txBox="1">
            <a:spLocks noChangeArrowheads="1"/>
          </p:cNvSpPr>
          <p:nvPr/>
        </p:nvSpPr>
        <p:spPr bwMode="auto">
          <a:xfrm>
            <a:off x="893125" y="1320112"/>
            <a:ext cx="10486572" cy="48045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9978" tIns="44992" rIns="89978" bIns="44992">
            <a:spAutoFit/>
          </a:bodyPr>
          <a:lstStyle/>
          <a:p>
            <a:pPr defTabSz="450038" eaLnBrk="0" hangingPunct="0">
              <a:lnSpc>
                <a:spcPct val="90000"/>
              </a:lnSpc>
              <a:defRPr/>
            </a:pPr>
            <a:endParaRPr lang="en-US" sz="2813" dirty="0">
              <a:solidFill>
                <a:srgbClr val="B81414"/>
              </a:solidFill>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8"/>
            <a:ext cx="12192000" cy="52373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9978" tIns="44992" rIns="89978" bIns="44992">
            <a:spAutoFit/>
          </a:bodyPr>
          <a:lstStyle/>
          <a:p>
            <a:pPr defTabSz="450038">
              <a:defRPr/>
            </a:pPr>
            <a:endParaRPr lang="en-US" sz="2813" dirty="0">
              <a:solidFill>
                <a:srgbClr val="B81414"/>
              </a:solidFill>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781"/>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9"/>
            <a:ext cx="11988800" cy="485775"/>
          </a:xfrm>
        </p:spPr>
        <p:txBody>
          <a:bodyPr/>
          <a:lstStyle/>
          <a:p>
            <a:r>
              <a:rPr lang="en-US" dirty="0"/>
              <a:t>Click to edit Master title style</a:t>
            </a:r>
          </a:p>
        </p:txBody>
      </p:sp>
      <p:sp>
        <p:nvSpPr>
          <p:cNvPr id="22" name="Text Placeholder 21"/>
          <p:cNvSpPr>
            <a:spLocks noGrp="1"/>
          </p:cNvSpPr>
          <p:nvPr>
            <p:ph type="body" sz="quarter" idx="12" hasCustomPrompt="1"/>
          </p:nvPr>
        </p:nvSpPr>
        <p:spPr>
          <a:xfrm>
            <a:off x="158757" y="5880108"/>
            <a:ext cx="11144249" cy="584200"/>
          </a:xfrm>
        </p:spPr>
        <p:txBody>
          <a:bodyPr anchor="ctr"/>
          <a:lstStyle>
            <a:lvl1pPr marL="135098" indent="0">
              <a:spcBef>
                <a:spcPts val="0"/>
              </a:spcBef>
              <a:buNone/>
              <a:defRPr b="1" baseline="0"/>
            </a:lvl1pPr>
          </a:lstStyle>
          <a:p>
            <a:pPr lvl="0"/>
            <a:r>
              <a:rPr lang="en-US" dirty="0"/>
              <a:t>Add takeaway message</a:t>
            </a:r>
          </a:p>
        </p:txBody>
      </p:sp>
      <p:sp>
        <p:nvSpPr>
          <p:cNvPr id="11"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lIns="90058" tIns="45033" rIns="90058" bIns="45033" anchor="ctr"/>
          <a:lstStyle/>
          <a:p>
            <a:pPr defTabSz="857250"/>
            <a:endParaRPr lang="en-US" sz="2813" dirty="0">
              <a:solidFill>
                <a:srgbClr val="B81414"/>
              </a:solidFill>
              <a:latin typeface="Helvetica" pitchFamily="34" charset="0"/>
              <a:ea typeface="ヒラギノ角ゴ Pro W3" pitchFamily="-111" charset="-128"/>
              <a:cs typeface="+mn-cs"/>
            </a:endParaRPr>
          </a:p>
        </p:txBody>
      </p:sp>
      <p:sp>
        <p:nvSpPr>
          <p:cNvPr id="12" name="Footer Placeholder 6"/>
          <p:cNvSpPr>
            <a:spLocks noGrp="1"/>
          </p:cNvSpPr>
          <p:nvPr>
            <p:ph type="ftr" sz="quarter" idx="3"/>
          </p:nvPr>
        </p:nvSpPr>
        <p:spPr>
          <a:xfrm>
            <a:off x="5828486" y="6516162"/>
            <a:ext cx="5273557" cy="341839"/>
          </a:xfrm>
          <a:prstGeom prst="rect">
            <a:avLst/>
          </a:prstGeom>
        </p:spPr>
        <p:txBody>
          <a:bodyPr lIns="0" tIns="45433" rIns="0" bIns="45433" anchor="b"/>
          <a:lstStyle>
            <a:lvl1pPr algn="r" defTabSz="450560" rtl="0" eaLnBrk="0" fontAlgn="base" hangingPunct="0">
              <a:lnSpc>
                <a:spcPct val="90000"/>
              </a:lnSpc>
              <a:spcBef>
                <a:spcPct val="0"/>
              </a:spcBef>
              <a:spcAft>
                <a:spcPct val="0"/>
              </a:spcAft>
              <a:defRPr lang="en-US" sz="1031" kern="1200" smtClean="0">
                <a:solidFill>
                  <a:srgbClr val="064308"/>
                </a:solidFill>
                <a:latin typeface="Arial"/>
                <a:ea typeface="+mn-ea"/>
                <a:cs typeface="Arial"/>
              </a:defRPr>
            </a:lvl1pPr>
          </a:lstStyle>
          <a:p>
            <a:pPr>
              <a:defRPr/>
            </a:pPr>
            <a:r>
              <a:rPr lang="en-US"/>
              <a:t>A. Gade, EuNPC2025, Caen, September 2025</a:t>
            </a:r>
            <a:endParaRPr dirty="0"/>
          </a:p>
        </p:txBody>
      </p:sp>
      <p:sp>
        <p:nvSpPr>
          <p:cNvPr id="14" name="Slide Number Placeholder 4"/>
          <p:cNvSpPr>
            <a:spLocks noGrp="1"/>
          </p:cNvSpPr>
          <p:nvPr>
            <p:ph type="sldNum" sz="quarter" idx="4"/>
          </p:nvPr>
        </p:nvSpPr>
        <p:spPr>
          <a:xfrm>
            <a:off x="11214284" y="6516162"/>
            <a:ext cx="967619" cy="341839"/>
          </a:xfrm>
          <a:prstGeom prst="rect">
            <a:avLst/>
          </a:prstGeom>
        </p:spPr>
        <p:txBody>
          <a:bodyPr vert="horz" wrap="square" lIns="0" tIns="45433" rIns="0" bIns="45433" numCol="1" anchor="b" anchorCtr="0" compatLnSpc="1">
            <a:prstTxWarp prst="textNoShape">
              <a:avLst/>
            </a:prstTxWarp>
          </a:bodyPr>
          <a:lstStyle>
            <a:lvl1pPr algn="ctr" eaLnBrk="0" hangingPunct="0">
              <a:lnSpc>
                <a:spcPct val="90000"/>
              </a:lnSpc>
              <a:defRPr sz="1031">
                <a:solidFill>
                  <a:srgbClr val="064308"/>
                </a:solidFill>
                <a:ea typeface="ヒラギノ角ゴ Pro W3" charset="-128"/>
                <a:cs typeface="+mn-cs"/>
              </a:defRPr>
            </a:lvl1pPr>
          </a:lstStyle>
          <a:p>
            <a:pPr>
              <a:defRPr/>
            </a:pP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27766202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FRIB">
    <p:spTree>
      <p:nvGrpSpPr>
        <p:cNvPr id="1" name=""/>
        <p:cNvGrpSpPr/>
        <p:nvPr/>
      </p:nvGrpSpPr>
      <p:grpSpPr>
        <a:xfrm>
          <a:off x="0" y="0"/>
          <a:ext cx="0" cy="0"/>
          <a:chOff x="0" y="0"/>
          <a:chExt cx="0" cy="0"/>
        </a:xfrm>
      </p:grpSpPr>
      <p:pic>
        <p:nvPicPr>
          <p:cNvPr id="13"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21933" y="6588453"/>
            <a:ext cx="306217" cy="218152"/>
          </a:xfrm>
          <a:prstGeom prst="rect">
            <a:avLst/>
          </a:prstGeom>
          <a:noFill/>
          <a:ln w="9525">
            <a:noFill/>
            <a:miter lim="800000"/>
            <a:headEnd/>
            <a:tailEnd/>
          </a:ln>
        </p:spPr>
      </p:pic>
      <p:sp>
        <p:nvSpPr>
          <p:cNvPr id="17"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lIns="90090" tIns="45049" rIns="90090" bIns="45049" anchor="ctr"/>
          <a:lstStyle/>
          <a:p>
            <a:pPr defTabSz="450399"/>
            <a:endParaRPr lang="en-US" dirty="0">
              <a:solidFill>
                <a:prstClr val="black"/>
              </a:solidFill>
              <a:ea typeface="ヒラギノ角ゴ Pro W3" pitchFamily="-111" charset="-128"/>
              <a:cs typeface="+mn-cs"/>
            </a:endParaRPr>
          </a:p>
        </p:txBody>
      </p:sp>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lIns="90090" tIns="45049" rIns="90090" bIns="45049" anchor="ctr"/>
          <a:lstStyle/>
          <a:p>
            <a:pPr defTabSz="450399"/>
            <a:endParaRPr lang="en-US" dirty="0">
              <a:solidFill>
                <a:prstClr val="black"/>
              </a:solidFill>
              <a:ea typeface="ヒラギノ角ゴ Pro W3" pitchFamily="-111" charset="-128"/>
              <a:cs typeface="+mn-cs"/>
            </a:endParaRPr>
          </a:p>
        </p:txBody>
      </p:sp>
      <p:pic>
        <p:nvPicPr>
          <p:cNvPr id="19" name="Picture 10" descr="Squares"/>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1277600" y="5867467"/>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0090" tIns="45049" rIns="90090" bIns="45049" rtlCol="0" anchor="ctr"/>
          <a:lstStyle/>
          <a:p>
            <a:pPr algn="ctr" defTabSz="450399"/>
            <a:endParaRPr lang="en-US" dirty="0">
              <a:solidFill>
                <a:prstClr val="white"/>
              </a:solidFill>
            </a:endParaRPr>
          </a:p>
        </p:txBody>
      </p:sp>
      <p:sp>
        <p:nvSpPr>
          <p:cNvPr id="6" name="Text Box 5"/>
          <p:cNvSpPr txBox="1">
            <a:spLocks noChangeArrowheads="1"/>
          </p:cNvSpPr>
          <p:nvPr/>
        </p:nvSpPr>
        <p:spPr bwMode="auto">
          <a:xfrm>
            <a:off x="893125" y="1320110"/>
            <a:ext cx="10486572" cy="340194"/>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009" tIns="45008" rIns="90009" bIns="45008">
            <a:spAutoFit/>
          </a:bodyPr>
          <a:lstStyle/>
          <a:p>
            <a:pPr defTabSz="450199" eaLnBrk="0" hangingPunct="0">
              <a:lnSpc>
                <a:spcPct val="90000"/>
              </a:lnSpc>
              <a:defRPr/>
            </a:pPr>
            <a:endParaRPr lang="en-US" dirty="0">
              <a:solidFill>
                <a:prstClr val="black"/>
              </a:solidFill>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1"/>
            <a:ext cx="12192000" cy="367894"/>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009" tIns="45008" rIns="90009" bIns="45008">
            <a:spAutoFit/>
          </a:bodyPr>
          <a:lstStyle/>
          <a:p>
            <a:pPr defTabSz="450199">
              <a:defRPr/>
            </a:pPr>
            <a:endParaRPr lang="en-US" dirty="0">
              <a:solidFill>
                <a:prstClr val="black"/>
              </a:solidFill>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781"/>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9"/>
            <a:ext cx="11988800" cy="485775"/>
          </a:xfrm>
        </p:spPr>
        <p:txBody>
          <a:bodyPr/>
          <a:lstStyle/>
          <a:p>
            <a:r>
              <a:rPr lang="en-US" dirty="0"/>
              <a:t>Click to edit Master title style</a:t>
            </a:r>
          </a:p>
        </p:txBody>
      </p:sp>
      <p:sp>
        <p:nvSpPr>
          <p:cNvPr id="22" name="Text Placeholder 21"/>
          <p:cNvSpPr>
            <a:spLocks noGrp="1"/>
          </p:cNvSpPr>
          <p:nvPr>
            <p:ph type="body" sz="quarter" idx="12" hasCustomPrompt="1"/>
          </p:nvPr>
        </p:nvSpPr>
        <p:spPr>
          <a:xfrm>
            <a:off x="158757" y="5880108"/>
            <a:ext cx="11144249" cy="584200"/>
          </a:xfrm>
        </p:spPr>
        <p:txBody>
          <a:bodyPr anchor="ctr"/>
          <a:lstStyle>
            <a:lvl1pPr marL="135146" indent="0">
              <a:spcBef>
                <a:spcPts val="0"/>
              </a:spcBef>
              <a:buNone/>
              <a:defRPr b="1" baseline="0"/>
            </a:lvl1pPr>
          </a:lstStyle>
          <a:p>
            <a:pPr lvl="0"/>
            <a:r>
              <a:rPr lang="en-US" dirty="0"/>
              <a:t>Add takeaway message</a:t>
            </a:r>
          </a:p>
        </p:txBody>
      </p:sp>
      <p:sp>
        <p:nvSpPr>
          <p:cNvPr id="14" name="Footer Placeholder 6"/>
          <p:cNvSpPr>
            <a:spLocks noGrp="1"/>
          </p:cNvSpPr>
          <p:nvPr>
            <p:ph type="ftr" sz="quarter" idx="3"/>
          </p:nvPr>
        </p:nvSpPr>
        <p:spPr>
          <a:xfrm>
            <a:off x="5828486" y="6516162"/>
            <a:ext cx="5273557" cy="341839"/>
          </a:xfrm>
          <a:prstGeom prst="rect">
            <a:avLst/>
          </a:prstGeom>
        </p:spPr>
        <p:txBody>
          <a:bodyPr lIns="0" tIns="45433" rIns="0" bIns="45433" anchor="b"/>
          <a:lstStyle>
            <a:lvl1pPr algn="r" defTabSz="450560" rtl="0" eaLnBrk="0" fontAlgn="base" hangingPunct="0">
              <a:lnSpc>
                <a:spcPct val="90000"/>
              </a:lnSpc>
              <a:spcBef>
                <a:spcPct val="0"/>
              </a:spcBef>
              <a:spcAft>
                <a:spcPct val="0"/>
              </a:spcAft>
              <a:defRPr lang="en-US" sz="1031" kern="1200" smtClean="0">
                <a:solidFill>
                  <a:srgbClr val="064308"/>
                </a:solidFill>
                <a:latin typeface="Arial"/>
                <a:ea typeface="+mn-ea"/>
                <a:cs typeface="Arial"/>
              </a:defRPr>
            </a:lvl1pPr>
          </a:lstStyle>
          <a:p>
            <a:pPr>
              <a:defRPr/>
            </a:pPr>
            <a:r>
              <a:rPr lang="en-US"/>
              <a:t>A. Gade, EuNPC2025, Caen, September 2025</a:t>
            </a:r>
            <a:endParaRPr dirty="0"/>
          </a:p>
        </p:txBody>
      </p:sp>
      <p:sp>
        <p:nvSpPr>
          <p:cNvPr id="16" name="Slide Number Placeholder 4"/>
          <p:cNvSpPr>
            <a:spLocks noGrp="1"/>
          </p:cNvSpPr>
          <p:nvPr>
            <p:ph type="sldNum" sz="quarter" idx="4"/>
          </p:nvPr>
        </p:nvSpPr>
        <p:spPr>
          <a:xfrm>
            <a:off x="11214284" y="6516162"/>
            <a:ext cx="967619" cy="341839"/>
          </a:xfrm>
          <a:prstGeom prst="rect">
            <a:avLst/>
          </a:prstGeom>
        </p:spPr>
        <p:txBody>
          <a:bodyPr vert="horz" wrap="square" lIns="0" tIns="45433" rIns="0" bIns="45433" numCol="1" anchor="b" anchorCtr="0" compatLnSpc="1">
            <a:prstTxWarp prst="textNoShape">
              <a:avLst/>
            </a:prstTxWarp>
          </a:bodyPr>
          <a:lstStyle>
            <a:lvl1pPr algn="ctr" eaLnBrk="0" hangingPunct="0">
              <a:lnSpc>
                <a:spcPct val="90000"/>
              </a:lnSpc>
              <a:defRPr sz="1031">
                <a:solidFill>
                  <a:srgbClr val="064308"/>
                </a:solidFill>
                <a:ea typeface="ヒラギノ角ゴ Pro W3" charset="-128"/>
                <a:cs typeface="+mn-cs"/>
              </a:defRPr>
            </a:lvl1pPr>
          </a:lstStyle>
          <a:p>
            <a:pPr>
              <a:defRPr/>
            </a:pP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109187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FRIB">
    <p:spTree>
      <p:nvGrpSpPr>
        <p:cNvPr id="1" name=""/>
        <p:cNvGrpSpPr/>
        <p:nvPr/>
      </p:nvGrpSpPr>
      <p:grpSpPr>
        <a:xfrm>
          <a:off x="0" y="0"/>
          <a:ext cx="0" cy="0"/>
          <a:chOff x="0" y="0"/>
          <a:chExt cx="0" cy="0"/>
        </a:xfrm>
      </p:grpSpPr>
      <p:pic>
        <p:nvPicPr>
          <p:cNvPr id="13"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21921" y="6588453"/>
            <a:ext cx="306217" cy="218152"/>
          </a:xfrm>
          <a:prstGeom prst="rect">
            <a:avLst/>
          </a:prstGeom>
          <a:noFill/>
          <a:ln w="9525">
            <a:noFill/>
            <a:miter lim="800000"/>
            <a:headEnd/>
            <a:tailEnd/>
          </a:ln>
        </p:spPr>
      </p:pic>
      <p:sp>
        <p:nvSpPr>
          <p:cNvPr id="10" name="Slide Number Placeholder 4"/>
          <p:cNvSpPr>
            <a:spLocks noGrp="1"/>
          </p:cNvSpPr>
          <p:nvPr>
            <p:ph type="sldNum" sz="quarter" idx="11"/>
          </p:nvPr>
        </p:nvSpPr>
        <p:spPr>
          <a:xfrm>
            <a:off x="11265408" y="6565392"/>
            <a:ext cx="853440" cy="274320"/>
          </a:xfrm>
        </p:spPr>
        <p:txBody>
          <a:bodyPr/>
          <a:lstStyle>
            <a:lvl1pPr>
              <a:defRPr sz="1100">
                <a:latin typeface="Helvetica" panose="020B0604020202020204" pitchFamily="34" charset="0"/>
                <a:cs typeface="Helvetica" panose="020B0604020202020204" pitchFamily="34" charset="0"/>
              </a:defRPr>
            </a:lvl1pPr>
          </a:lstStyle>
          <a:p>
            <a:pPr>
              <a:defRPr/>
            </a:pPr>
            <a:fld id="{35AD4620-7552-4207-8973-898801ED212B}" type="slidenum">
              <a:rPr lang="en-US" smtClean="0"/>
              <a:pPr>
                <a:defRPr/>
              </a:pPr>
              <a:t>‹#›</a:t>
            </a:fld>
            <a:endParaRPr lang="en-US" dirty="0"/>
          </a:p>
        </p:txBody>
      </p:sp>
      <p:sp>
        <p:nvSpPr>
          <p:cNvPr id="17"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19"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8"/>
            <a:ext cx="11988800" cy="485775"/>
          </a:xfrm>
        </p:spPr>
        <p:txBody>
          <a:bodyPr/>
          <a:lstStyle/>
          <a:p>
            <a:r>
              <a:rPr lang="en-US" dirty="0"/>
              <a:t>Click to edit Master title style</a:t>
            </a:r>
          </a:p>
        </p:txBody>
      </p:sp>
      <p:sp>
        <p:nvSpPr>
          <p:cNvPr id="22"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sp>
        <p:nvSpPr>
          <p:cNvPr id="15"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2353256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No Takeaway">
    <p:spTree>
      <p:nvGrpSpPr>
        <p:cNvPr id="1" name=""/>
        <p:cNvGrpSpPr/>
        <p:nvPr/>
      </p:nvGrpSpPr>
      <p:grpSpPr>
        <a:xfrm>
          <a:off x="0" y="0"/>
          <a:ext cx="0" cy="0"/>
          <a:chOff x="0" y="0"/>
          <a:chExt cx="0" cy="0"/>
        </a:xfrm>
      </p:grpSpPr>
      <p:pic>
        <p:nvPicPr>
          <p:cNvPr id="13"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750" y="6588453"/>
            <a:ext cx="1332369" cy="218152"/>
          </a:xfrm>
          <a:prstGeom prst="rect">
            <a:avLst/>
          </a:prstGeom>
          <a:noFill/>
          <a:ln w="9525">
            <a:noFill/>
            <a:miter lim="800000"/>
            <a:headEnd/>
            <a:tailEnd/>
          </a:ln>
        </p:spPr>
      </p:pic>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lIns="90058" tIns="45033" rIns="90058" bIns="45033" anchor="ctr"/>
          <a:lstStyle/>
          <a:p>
            <a:pPr defTabSz="857250"/>
            <a:endParaRPr lang="en-US" sz="2813" dirty="0">
              <a:solidFill>
                <a:srgbClr val="B81414"/>
              </a:solidFill>
              <a:latin typeface="Helvetica" pitchFamily="34" charset="0"/>
              <a:ea typeface="ヒラギノ角ゴ Pro W3" pitchFamily="-111" charset="-128"/>
              <a:cs typeface="+mn-cs"/>
            </a:endParaRPr>
          </a:p>
        </p:txBody>
      </p:sp>
      <p:pic>
        <p:nvPicPr>
          <p:cNvPr id="19" name="Picture 10" descr="Squares"/>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1277600" y="586747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0058" tIns="45033" rIns="90058" bIns="45033" rtlCol="0" anchor="ctr"/>
          <a:lstStyle/>
          <a:p>
            <a:pPr algn="ctr" defTabSz="857250"/>
            <a:endParaRPr lang="en-US" sz="2813" dirty="0">
              <a:solidFill>
                <a:prstClr val="white"/>
              </a:solidFill>
            </a:endParaRPr>
          </a:p>
        </p:txBody>
      </p:sp>
      <p:sp>
        <p:nvSpPr>
          <p:cNvPr id="6" name="Text Box 5"/>
          <p:cNvSpPr txBox="1">
            <a:spLocks noChangeArrowheads="1"/>
          </p:cNvSpPr>
          <p:nvPr/>
        </p:nvSpPr>
        <p:spPr bwMode="auto">
          <a:xfrm>
            <a:off x="893125" y="1320112"/>
            <a:ext cx="10486572" cy="48045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9978" tIns="44992" rIns="89978" bIns="44992">
            <a:spAutoFit/>
          </a:bodyPr>
          <a:lstStyle/>
          <a:p>
            <a:pPr defTabSz="450038" eaLnBrk="0" hangingPunct="0">
              <a:lnSpc>
                <a:spcPct val="90000"/>
              </a:lnSpc>
              <a:defRPr/>
            </a:pPr>
            <a:endParaRPr lang="en-US" sz="2813" dirty="0">
              <a:solidFill>
                <a:srgbClr val="B81414"/>
              </a:solidFill>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8"/>
            <a:ext cx="12192000" cy="52373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9978" tIns="44992" rIns="89978" bIns="44992">
            <a:spAutoFit/>
          </a:bodyPr>
          <a:lstStyle/>
          <a:p>
            <a:pPr defTabSz="450038">
              <a:defRPr/>
            </a:pPr>
            <a:endParaRPr lang="en-US" sz="2813" dirty="0">
              <a:solidFill>
                <a:srgbClr val="B81414"/>
              </a:solidFill>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781"/>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9"/>
            <a:ext cx="11988800" cy="485775"/>
          </a:xfrm>
        </p:spPr>
        <p:txBody>
          <a:bodyPr/>
          <a:lstStyle/>
          <a:p>
            <a:r>
              <a:rPr lang="en-US" dirty="0"/>
              <a:t>Click to edit Master title style</a:t>
            </a:r>
          </a:p>
        </p:txBody>
      </p:sp>
      <p:sp>
        <p:nvSpPr>
          <p:cNvPr id="10" name="Footer Placeholder 6"/>
          <p:cNvSpPr>
            <a:spLocks noGrp="1"/>
          </p:cNvSpPr>
          <p:nvPr>
            <p:ph type="ftr" sz="quarter" idx="3"/>
          </p:nvPr>
        </p:nvSpPr>
        <p:spPr>
          <a:xfrm>
            <a:off x="5828486" y="6516162"/>
            <a:ext cx="5273557" cy="341839"/>
          </a:xfrm>
          <a:prstGeom prst="rect">
            <a:avLst/>
          </a:prstGeom>
        </p:spPr>
        <p:txBody>
          <a:bodyPr lIns="0" tIns="45433" rIns="0" bIns="45433" anchor="b"/>
          <a:lstStyle>
            <a:lvl1pPr algn="r" defTabSz="450560" rtl="0" eaLnBrk="0" fontAlgn="base" hangingPunct="0">
              <a:lnSpc>
                <a:spcPct val="90000"/>
              </a:lnSpc>
              <a:spcBef>
                <a:spcPct val="0"/>
              </a:spcBef>
              <a:spcAft>
                <a:spcPct val="0"/>
              </a:spcAft>
              <a:defRPr lang="en-US" sz="1031" kern="1200" smtClean="0">
                <a:solidFill>
                  <a:srgbClr val="064308"/>
                </a:solidFill>
                <a:latin typeface="Arial"/>
                <a:ea typeface="+mn-ea"/>
                <a:cs typeface="Arial"/>
              </a:defRPr>
            </a:lvl1pPr>
          </a:lstStyle>
          <a:p>
            <a:pPr>
              <a:defRPr/>
            </a:pPr>
            <a:r>
              <a:rPr lang="en-US"/>
              <a:t>A. Gade, EuNPC2025, Caen, September 2025</a:t>
            </a:r>
            <a:endParaRPr dirty="0"/>
          </a:p>
        </p:txBody>
      </p:sp>
      <p:sp>
        <p:nvSpPr>
          <p:cNvPr id="11" name="Slide Number Placeholder 4"/>
          <p:cNvSpPr>
            <a:spLocks noGrp="1"/>
          </p:cNvSpPr>
          <p:nvPr>
            <p:ph type="sldNum" sz="quarter" idx="4"/>
          </p:nvPr>
        </p:nvSpPr>
        <p:spPr>
          <a:xfrm>
            <a:off x="11214284" y="6516162"/>
            <a:ext cx="967619" cy="341839"/>
          </a:xfrm>
          <a:prstGeom prst="rect">
            <a:avLst/>
          </a:prstGeom>
        </p:spPr>
        <p:txBody>
          <a:bodyPr vert="horz" wrap="square" lIns="0" tIns="45433" rIns="0" bIns="45433" numCol="1" anchor="b" anchorCtr="0" compatLnSpc="1">
            <a:prstTxWarp prst="textNoShape">
              <a:avLst/>
            </a:prstTxWarp>
          </a:bodyPr>
          <a:lstStyle>
            <a:lvl1pPr algn="ctr" eaLnBrk="0" hangingPunct="0">
              <a:lnSpc>
                <a:spcPct val="90000"/>
              </a:lnSpc>
              <a:defRPr sz="1031">
                <a:solidFill>
                  <a:srgbClr val="064308"/>
                </a:solidFill>
                <a:ea typeface="ヒラギノ角ゴ Pro W3" charset="-128"/>
                <a:cs typeface="+mn-cs"/>
              </a:defRPr>
            </a:lvl1pPr>
          </a:lstStyle>
          <a:p>
            <a:pPr>
              <a:defRPr/>
            </a:pP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465438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RIB - No takeaway">
    <p:spTree>
      <p:nvGrpSpPr>
        <p:cNvPr id="1" name=""/>
        <p:cNvGrpSpPr/>
        <p:nvPr/>
      </p:nvGrpSpPr>
      <p:grpSpPr>
        <a:xfrm>
          <a:off x="0" y="0"/>
          <a:ext cx="0" cy="0"/>
          <a:chOff x="0" y="0"/>
          <a:chExt cx="0" cy="0"/>
        </a:xfrm>
      </p:grpSpPr>
      <p:pic>
        <p:nvPicPr>
          <p:cNvPr id="13"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21933" y="6588453"/>
            <a:ext cx="306217" cy="218152"/>
          </a:xfrm>
          <a:prstGeom prst="rect">
            <a:avLst/>
          </a:prstGeom>
          <a:noFill/>
          <a:ln w="9525">
            <a:noFill/>
            <a:miter lim="800000"/>
            <a:headEnd/>
            <a:tailEnd/>
          </a:ln>
        </p:spPr>
      </p:pic>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lIns="90090" tIns="45049" rIns="90090" bIns="45049" anchor="ctr"/>
          <a:lstStyle/>
          <a:p>
            <a:pPr defTabSz="450399"/>
            <a:endParaRPr lang="en-US" dirty="0">
              <a:solidFill>
                <a:prstClr val="black"/>
              </a:solidFill>
              <a:ea typeface="ヒラギノ角ゴ Pro W3" pitchFamily="-111" charset="-128"/>
              <a:cs typeface="+mn-cs"/>
            </a:endParaRPr>
          </a:p>
        </p:txBody>
      </p:sp>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0090" tIns="45049" rIns="90090" bIns="45049" rtlCol="0" anchor="ctr"/>
          <a:lstStyle/>
          <a:p>
            <a:pPr algn="ctr" defTabSz="450399"/>
            <a:endParaRPr lang="en-US" dirty="0">
              <a:solidFill>
                <a:prstClr val="white"/>
              </a:solidFill>
            </a:endParaRPr>
          </a:p>
        </p:txBody>
      </p:sp>
      <p:sp>
        <p:nvSpPr>
          <p:cNvPr id="6" name="Text Box 5"/>
          <p:cNvSpPr txBox="1">
            <a:spLocks noChangeArrowheads="1"/>
          </p:cNvSpPr>
          <p:nvPr/>
        </p:nvSpPr>
        <p:spPr bwMode="auto">
          <a:xfrm>
            <a:off x="893125" y="1320110"/>
            <a:ext cx="10486572" cy="340194"/>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009" tIns="45008" rIns="90009" bIns="45008">
            <a:spAutoFit/>
          </a:bodyPr>
          <a:lstStyle/>
          <a:p>
            <a:pPr defTabSz="450199" eaLnBrk="0" hangingPunct="0">
              <a:lnSpc>
                <a:spcPct val="90000"/>
              </a:lnSpc>
              <a:defRPr/>
            </a:pPr>
            <a:endParaRPr lang="en-US" dirty="0">
              <a:solidFill>
                <a:prstClr val="black"/>
              </a:solidFill>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1"/>
            <a:ext cx="12192000" cy="367894"/>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009" tIns="45008" rIns="90009" bIns="45008">
            <a:spAutoFit/>
          </a:bodyPr>
          <a:lstStyle/>
          <a:p>
            <a:pPr defTabSz="450199">
              <a:defRPr/>
            </a:pPr>
            <a:endParaRPr lang="en-US" dirty="0">
              <a:solidFill>
                <a:prstClr val="black"/>
              </a:solidFill>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781"/>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9"/>
            <a:ext cx="11988800" cy="485775"/>
          </a:xfrm>
        </p:spPr>
        <p:txBody>
          <a:bodyPr/>
          <a:lstStyle/>
          <a:p>
            <a:r>
              <a:rPr lang="en-US" dirty="0"/>
              <a:t>Click to edit Master title style</a:t>
            </a:r>
          </a:p>
        </p:txBody>
      </p:sp>
      <p:pic>
        <p:nvPicPr>
          <p:cNvPr id="14" name="Picture 10" descr="Squares"/>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1277600" y="586747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ooter Placeholder 6"/>
          <p:cNvSpPr>
            <a:spLocks noGrp="1"/>
          </p:cNvSpPr>
          <p:nvPr>
            <p:ph type="ftr" sz="quarter" idx="3"/>
          </p:nvPr>
        </p:nvSpPr>
        <p:spPr>
          <a:xfrm>
            <a:off x="5828486" y="6516162"/>
            <a:ext cx="5273557" cy="341839"/>
          </a:xfrm>
          <a:prstGeom prst="rect">
            <a:avLst/>
          </a:prstGeom>
        </p:spPr>
        <p:txBody>
          <a:bodyPr lIns="0" tIns="45433" rIns="0" bIns="45433" anchor="b"/>
          <a:lstStyle>
            <a:lvl1pPr algn="r" eaLnBrk="0" hangingPunct="0">
              <a:lnSpc>
                <a:spcPct val="90000"/>
              </a:lnSpc>
              <a:defRPr sz="1031"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23" name="Slide Number Placeholder 4"/>
          <p:cNvSpPr>
            <a:spLocks noGrp="1"/>
          </p:cNvSpPr>
          <p:nvPr>
            <p:ph type="sldNum" sz="quarter" idx="4"/>
          </p:nvPr>
        </p:nvSpPr>
        <p:spPr>
          <a:xfrm>
            <a:off x="11214284" y="6516162"/>
            <a:ext cx="967619" cy="341839"/>
          </a:xfrm>
          <a:prstGeom prst="rect">
            <a:avLst/>
          </a:prstGeom>
        </p:spPr>
        <p:txBody>
          <a:bodyPr vert="horz" wrap="square" lIns="0" tIns="45433" rIns="0" bIns="45433" numCol="1" anchor="b" anchorCtr="0" compatLnSpc="1">
            <a:prstTxWarp prst="textNoShape">
              <a:avLst/>
            </a:prstTxWarp>
          </a:bodyPr>
          <a:lstStyle>
            <a:lvl1pPr algn="ctr" eaLnBrk="0" hangingPunct="0">
              <a:lnSpc>
                <a:spcPct val="90000"/>
              </a:lnSpc>
              <a:defRPr sz="1031">
                <a:solidFill>
                  <a:srgbClr val="064308"/>
                </a:solidFill>
                <a:ea typeface="ヒラギノ角ゴ Pro W3" charset="-128"/>
                <a:cs typeface="+mn-cs"/>
              </a:defRPr>
            </a:lvl1pPr>
          </a:lstStyle>
          <a:p>
            <a:pPr>
              <a:defRPr/>
            </a:pP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1791041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Vertical">
    <p:spTree>
      <p:nvGrpSpPr>
        <p:cNvPr id="1" name=""/>
        <p:cNvGrpSpPr/>
        <p:nvPr/>
      </p:nvGrpSpPr>
      <p:grpSpPr>
        <a:xfrm>
          <a:off x="0" y="0"/>
          <a:ext cx="0" cy="0"/>
          <a:chOff x="0" y="0"/>
          <a:chExt cx="0" cy="0"/>
        </a:xfrm>
      </p:grpSpPr>
      <p:pic>
        <p:nvPicPr>
          <p:cNvPr id="16"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750" y="6588453"/>
            <a:ext cx="1332369" cy="218152"/>
          </a:xfrm>
          <a:prstGeom prst="rect">
            <a:avLst/>
          </a:prstGeom>
          <a:noFill/>
          <a:ln w="9525">
            <a:noFill/>
            <a:miter lim="800000"/>
            <a:headEnd/>
            <a:tailEnd/>
          </a:ln>
        </p:spPr>
      </p:pic>
      <p:sp>
        <p:nvSpPr>
          <p:cNvPr id="18"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lIns="90058" tIns="45033" rIns="90058" bIns="45033" anchor="ctr"/>
          <a:lstStyle/>
          <a:p>
            <a:pPr defTabSz="857250"/>
            <a:endParaRPr lang="en-US" sz="2813" dirty="0">
              <a:solidFill>
                <a:srgbClr val="B81414"/>
              </a:solidFill>
              <a:latin typeface="Helvetica" pitchFamily="34" charset="0"/>
              <a:ea typeface="ヒラギノ角ゴ Pro W3" pitchFamily="-111" charset="-128"/>
              <a:cs typeface="+mn-cs"/>
            </a:endParaRPr>
          </a:p>
        </p:txBody>
      </p:sp>
      <p:sp>
        <p:nvSpPr>
          <p:cNvPr id="19"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lIns="90058" tIns="45033" rIns="90058" bIns="45033" anchor="ctr"/>
          <a:lstStyle/>
          <a:p>
            <a:pPr defTabSz="857250"/>
            <a:endParaRPr lang="en-US" sz="2813" dirty="0">
              <a:solidFill>
                <a:srgbClr val="B81414"/>
              </a:solidFill>
              <a:latin typeface="Helvetica" pitchFamily="34" charset="0"/>
              <a:ea typeface="ヒラギノ角ゴ Pro W3" pitchFamily="-111" charset="-128"/>
              <a:cs typeface="+mn-cs"/>
            </a:endParaRPr>
          </a:p>
        </p:txBody>
      </p:sp>
      <p:pic>
        <p:nvPicPr>
          <p:cNvPr id="20" name="Picture 10" descr="Squares"/>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1277600" y="586747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0058" tIns="45033" rIns="90058" bIns="45033" rtlCol="0" anchor="ctr"/>
          <a:lstStyle/>
          <a:p>
            <a:pPr algn="ctr" defTabSz="857250"/>
            <a:endParaRPr lang="en-US" sz="2813" dirty="0">
              <a:solidFill>
                <a:prstClr val="white"/>
              </a:solidFill>
            </a:endParaRPr>
          </a:p>
        </p:txBody>
      </p:sp>
      <p:sp>
        <p:nvSpPr>
          <p:cNvPr id="7" name="Text Box 5"/>
          <p:cNvSpPr txBox="1">
            <a:spLocks noChangeArrowheads="1"/>
          </p:cNvSpPr>
          <p:nvPr/>
        </p:nvSpPr>
        <p:spPr bwMode="auto">
          <a:xfrm>
            <a:off x="893125" y="1320112"/>
            <a:ext cx="10486572" cy="48045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9978" tIns="44992" rIns="89978" bIns="44992">
            <a:spAutoFit/>
          </a:bodyPr>
          <a:lstStyle/>
          <a:p>
            <a:pPr defTabSz="450038" eaLnBrk="0" hangingPunct="0">
              <a:lnSpc>
                <a:spcPct val="90000"/>
              </a:lnSpc>
              <a:defRPr/>
            </a:pPr>
            <a:endParaRPr lang="en-US" sz="2813" dirty="0">
              <a:solidFill>
                <a:srgbClr val="B81414"/>
              </a:solidFill>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08"/>
            <a:ext cx="12192000" cy="52373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9978" tIns="44992" rIns="89978" bIns="44992">
            <a:spAutoFit/>
          </a:bodyPr>
          <a:lstStyle/>
          <a:p>
            <a:pPr defTabSz="450038">
              <a:defRPr/>
            </a:pPr>
            <a:endParaRPr lang="en-US" sz="2813" dirty="0">
              <a:solidFill>
                <a:srgbClr val="B81414"/>
              </a:solidFill>
              <a:latin typeface="Arial" charset="0"/>
              <a:ea typeface="ヒラギノ角ゴ Pro W3" pitchFamily="-107" charset="-128"/>
              <a:cs typeface="Arial" charset="0"/>
            </a:endParaRPr>
          </a:p>
        </p:txBody>
      </p:sp>
      <p:sp>
        <p:nvSpPr>
          <p:cNvPr id="2" name="Title 1"/>
          <p:cNvSpPr>
            <a:spLocks noGrp="1"/>
          </p:cNvSpPr>
          <p:nvPr>
            <p:ph type="title"/>
          </p:nvPr>
        </p:nvSpPr>
        <p:spPr>
          <a:xfrm>
            <a:off x="101602" y="281882"/>
            <a:ext cx="11988797" cy="486372"/>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781"/>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0"/>
          </p:nvPr>
        </p:nvSpPr>
        <p:spPr>
          <a:xfrm>
            <a:off x="6192765" y="1071571"/>
            <a:ext cx="5897636" cy="5027414"/>
          </a:xfrm>
        </p:spPr>
        <p:txBody>
          <a:bodyPr/>
          <a:lstStyle>
            <a:lvl3pPr>
              <a:defRPr sz="1781"/>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2" hasCustomPrompt="1"/>
          </p:nvPr>
        </p:nvSpPr>
        <p:spPr>
          <a:xfrm>
            <a:off x="158757" y="5880108"/>
            <a:ext cx="11144249" cy="584200"/>
          </a:xfrm>
        </p:spPr>
        <p:txBody>
          <a:bodyPr anchor="ctr"/>
          <a:lstStyle>
            <a:lvl1pPr marL="135098" indent="0">
              <a:spcBef>
                <a:spcPts val="0"/>
              </a:spcBef>
              <a:buNone/>
              <a:defRPr b="1" baseline="0"/>
            </a:lvl1pPr>
          </a:lstStyle>
          <a:p>
            <a:pPr lvl="0"/>
            <a:r>
              <a:rPr lang="en-US" dirty="0"/>
              <a:t>Add takeaway message</a:t>
            </a:r>
          </a:p>
        </p:txBody>
      </p:sp>
      <p:sp>
        <p:nvSpPr>
          <p:cNvPr id="13" name="Footer Placeholder 6"/>
          <p:cNvSpPr>
            <a:spLocks noGrp="1"/>
          </p:cNvSpPr>
          <p:nvPr>
            <p:ph type="ftr" sz="quarter" idx="3"/>
          </p:nvPr>
        </p:nvSpPr>
        <p:spPr>
          <a:xfrm>
            <a:off x="5828486" y="6516162"/>
            <a:ext cx="5273557" cy="341839"/>
          </a:xfrm>
          <a:prstGeom prst="rect">
            <a:avLst/>
          </a:prstGeom>
        </p:spPr>
        <p:txBody>
          <a:bodyPr lIns="0" tIns="45433" rIns="0" bIns="45433" anchor="b"/>
          <a:lstStyle>
            <a:lvl1pPr algn="r" eaLnBrk="0" hangingPunct="0">
              <a:lnSpc>
                <a:spcPct val="90000"/>
              </a:lnSpc>
              <a:defRPr sz="1031"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14" name="Slide Number Placeholder 4"/>
          <p:cNvSpPr>
            <a:spLocks noGrp="1"/>
          </p:cNvSpPr>
          <p:nvPr>
            <p:ph type="sldNum" sz="quarter" idx="4"/>
          </p:nvPr>
        </p:nvSpPr>
        <p:spPr>
          <a:xfrm>
            <a:off x="11214284" y="6516162"/>
            <a:ext cx="967619" cy="341839"/>
          </a:xfrm>
          <a:prstGeom prst="rect">
            <a:avLst/>
          </a:prstGeom>
        </p:spPr>
        <p:txBody>
          <a:bodyPr vert="horz" wrap="square" lIns="0" tIns="45433" rIns="0" bIns="45433" numCol="1" anchor="b" anchorCtr="0" compatLnSpc="1">
            <a:prstTxWarp prst="textNoShape">
              <a:avLst/>
            </a:prstTxWarp>
          </a:bodyPr>
          <a:lstStyle>
            <a:lvl1pPr algn="ctr" eaLnBrk="0" hangingPunct="0">
              <a:lnSpc>
                <a:spcPct val="90000"/>
              </a:lnSpc>
              <a:defRPr sz="1031">
                <a:solidFill>
                  <a:srgbClr val="064308"/>
                </a:solidFill>
                <a:ea typeface="ヒラギノ角ゴ Pro W3" charset="-128"/>
                <a:cs typeface="+mn-cs"/>
              </a:defRPr>
            </a:lvl1pPr>
          </a:lstStyle>
          <a:p>
            <a:pPr>
              <a:defRPr/>
            </a:pP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21193752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0058" tIns="45033" rIns="90058" bIns="45033" rtlCol="0" anchor="ctr"/>
          <a:lstStyle/>
          <a:p>
            <a:pPr algn="ctr" defTabSz="857250"/>
            <a:endParaRPr lang="en-US" sz="2813" dirty="0">
              <a:solidFill>
                <a:prstClr val="white"/>
              </a:solidFill>
            </a:endParaRPr>
          </a:p>
        </p:txBody>
      </p:sp>
      <p:sp>
        <p:nvSpPr>
          <p:cNvPr id="5" name="Text Box 5"/>
          <p:cNvSpPr txBox="1">
            <a:spLocks noChangeArrowheads="1"/>
          </p:cNvSpPr>
          <p:nvPr/>
        </p:nvSpPr>
        <p:spPr bwMode="auto">
          <a:xfrm>
            <a:off x="893125" y="1320112"/>
            <a:ext cx="10486572" cy="48045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9978" tIns="44992" rIns="89978" bIns="44992">
            <a:spAutoFit/>
          </a:bodyPr>
          <a:lstStyle/>
          <a:p>
            <a:pPr defTabSz="450038" eaLnBrk="0" hangingPunct="0">
              <a:lnSpc>
                <a:spcPct val="90000"/>
              </a:lnSpc>
              <a:defRPr/>
            </a:pPr>
            <a:endParaRPr lang="en-US" sz="2813" dirty="0">
              <a:solidFill>
                <a:srgbClr val="B81414"/>
              </a:solidFill>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08"/>
            <a:ext cx="12192000" cy="52373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9978" tIns="44992" rIns="89978" bIns="44992">
            <a:spAutoFit/>
          </a:bodyPr>
          <a:lstStyle/>
          <a:p>
            <a:pPr defTabSz="450038">
              <a:defRPr/>
            </a:pPr>
            <a:endParaRPr lang="en-US" sz="2813" dirty="0">
              <a:solidFill>
                <a:srgbClr val="B81414"/>
              </a:solidFill>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pic>
        <p:nvPicPr>
          <p:cNvPr id="13"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750" y="6588453"/>
            <a:ext cx="1332369" cy="218152"/>
          </a:xfrm>
          <a:prstGeom prst="rect">
            <a:avLst/>
          </a:prstGeom>
          <a:noFill/>
          <a:ln w="9525">
            <a:noFill/>
            <a:miter lim="800000"/>
            <a:headEnd/>
            <a:tailEnd/>
          </a:ln>
        </p:spPr>
      </p:pic>
      <p:sp>
        <p:nvSpPr>
          <p:cNvPr id="15"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lIns="90058" tIns="45033" rIns="90058" bIns="45033" anchor="ctr"/>
          <a:lstStyle/>
          <a:p>
            <a:pPr defTabSz="857250"/>
            <a:endParaRPr lang="en-US" sz="2813" dirty="0">
              <a:solidFill>
                <a:srgbClr val="B81414"/>
              </a:solidFill>
              <a:latin typeface="Helvetica" pitchFamily="34" charset="0"/>
              <a:ea typeface="ヒラギノ角ゴ Pro W3" pitchFamily="-111" charset="-128"/>
              <a:cs typeface="+mn-cs"/>
            </a:endParaRPr>
          </a:p>
        </p:txBody>
      </p:sp>
      <p:sp>
        <p:nvSpPr>
          <p:cNvPr id="16"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lIns="90058" tIns="45033" rIns="90058" bIns="45033" anchor="ctr"/>
          <a:lstStyle/>
          <a:p>
            <a:pPr defTabSz="857250"/>
            <a:endParaRPr lang="en-US" sz="2813" dirty="0">
              <a:solidFill>
                <a:srgbClr val="B81414"/>
              </a:solidFill>
              <a:latin typeface="Helvetica" pitchFamily="34" charset="0"/>
              <a:ea typeface="ヒラギノ角ゴ Pro W3" pitchFamily="-111" charset="-128"/>
              <a:cs typeface="+mn-cs"/>
            </a:endParaRPr>
          </a:p>
        </p:txBody>
      </p:sp>
      <p:pic>
        <p:nvPicPr>
          <p:cNvPr id="17" name="Picture 10" descr="Squares"/>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1277600" y="586747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21"/>
          <p:cNvSpPr>
            <a:spLocks noGrp="1"/>
          </p:cNvSpPr>
          <p:nvPr>
            <p:ph type="body" sz="quarter" idx="12" hasCustomPrompt="1"/>
          </p:nvPr>
        </p:nvSpPr>
        <p:spPr>
          <a:xfrm>
            <a:off x="158757" y="5880108"/>
            <a:ext cx="11144249" cy="584200"/>
          </a:xfrm>
        </p:spPr>
        <p:txBody>
          <a:bodyPr anchor="ctr"/>
          <a:lstStyle>
            <a:lvl1pPr marL="135098" indent="0">
              <a:spcBef>
                <a:spcPts val="0"/>
              </a:spcBef>
              <a:buNone/>
              <a:defRPr b="1" baseline="0"/>
            </a:lvl1pPr>
          </a:lstStyle>
          <a:p>
            <a:pPr lvl="0"/>
            <a:r>
              <a:rPr lang="en-US" dirty="0"/>
              <a:t>Add takeaway message</a:t>
            </a:r>
          </a:p>
        </p:txBody>
      </p:sp>
      <p:sp>
        <p:nvSpPr>
          <p:cNvPr id="11" name="Footer Placeholder 6"/>
          <p:cNvSpPr>
            <a:spLocks noGrp="1"/>
          </p:cNvSpPr>
          <p:nvPr>
            <p:ph type="ftr" sz="quarter" idx="3"/>
          </p:nvPr>
        </p:nvSpPr>
        <p:spPr>
          <a:xfrm>
            <a:off x="5828486" y="6516162"/>
            <a:ext cx="5273557" cy="341839"/>
          </a:xfrm>
          <a:prstGeom prst="rect">
            <a:avLst/>
          </a:prstGeom>
        </p:spPr>
        <p:txBody>
          <a:bodyPr lIns="0" tIns="45433" rIns="0" bIns="45433" anchor="b"/>
          <a:lstStyle>
            <a:lvl1pPr algn="r" eaLnBrk="0" hangingPunct="0">
              <a:lnSpc>
                <a:spcPct val="90000"/>
              </a:lnSpc>
              <a:defRPr sz="1031"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14" name="Slide Number Placeholder 4"/>
          <p:cNvSpPr>
            <a:spLocks noGrp="1"/>
          </p:cNvSpPr>
          <p:nvPr>
            <p:ph type="sldNum" sz="quarter" idx="4"/>
          </p:nvPr>
        </p:nvSpPr>
        <p:spPr>
          <a:xfrm>
            <a:off x="11214284" y="6516162"/>
            <a:ext cx="967619" cy="341839"/>
          </a:xfrm>
          <a:prstGeom prst="rect">
            <a:avLst/>
          </a:prstGeom>
        </p:spPr>
        <p:txBody>
          <a:bodyPr vert="horz" wrap="square" lIns="0" tIns="45433" rIns="0" bIns="45433" numCol="1" anchor="b" anchorCtr="0" compatLnSpc="1">
            <a:prstTxWarp prst="textNoShape">
              <a:avLst/>
            </a:prstTxWarp>
          </a:bodyPr>
          <a:lstStyle>
            <a:lvl1pPr algn="ctr" eaLnBrk="0" hangingPunct="0">
              <a:lnSpc>
                <a:spcPct val="90000"/>
              </a:lnSpc>
              <a:defRPr sz="1031">
                <a:solidFill>
                  <a:srgbClr val="064308"/>
                </a:solidFill>
                <a:ea typeface="ヒラギノ角ゴ Pro W3" charset="-128"/>
                <a:cs typeface="+mn-cs"/>
              </a:defRPr>
            </a:lvl1pPr>
          </a:lstStyle>
          <a:p>
            <a:pPr>
              <a:defRPr/>
            </a:pP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2641677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698" y="1238250"/>
            <a:ext cx="9986635"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32" tIns="43215" rIns="86432" bIns="43215">
            <a:spAutoFit/>
          </a:bodyPr>
          <a:lstStyle/>
          <a:p>
            <a:pPr defTabSz="456914"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3148394"/>
            <a:ext cx="8128000" cy="1143000"/>
          </a:xfrm>
        </p:spPr>
        <p:txBody>
          <a:bodyPr/>
          <a:lstStyle>
            <a:lvl1pPr marL="0" indent="0" algn="ctr">
              <a:spcBef>
                <a:spcPts val="0"/>
              </a:spcBef>
              <a:buNone/>
              <a:defRPr/>
            </a:lvl1pPr>
            <a:lvl2pPr marL="432158" indent="0" algn="ctr">
              <a:buNone/>
              <a:defRPr/>
            </a:lvl2pPr>
            <a:lvl3pPr marL="864315" indent="0" algn="ctr">
              <a:buNone/>
              <a:defRPr/>
            </a:lvl3pPr>
            <a:lvl4pPr marL="1296471" indent="0" algn="ctr">
              <a:buNone/>
              <a:defRPr/>
            </a:lvl4pPr>
            <a:lvl5pPr marL="1728630" indent="0" algn="ctr">
              <a:buNone/>
              <a:defRPr/>
            </a:lvl5pPr>
            <a:lvl6pPr marL="2160787" indent="0" algn="ctr">
              <a:buNone/>
              <a:defRPr/>
            </a:lvl6pPr>
            <a:lvl7pPr marL="2592943" indent="0" algn="ctr">
              <a:buNone/>
              <a:defRPr/>
            </a:lvl7pPr>
            <a:lvl8pPr marL="3025101" indent="0" algn="ctr">
              <a:buNone/>
              <a:defRPr/>
            </a:lvl8pPr>
            <a:lvl9pPr marL="3457258"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95251" y="2219710"/>
            <a:ext cx="12001499" cy="486668"/>
          </a:xfrm>
          <a:prstGeom prst="rect">
            <a:avLst/>
          </a:prstGeom>
          <a:noFill/>
          <a:ln w="12700">
            <a:noFill/>
            <a:miter lim="800000"/>
            <a:headEnd/>
            <a:tailEnd/>
          </a:ln>
        </p:spPr>
        <p:txBody>
          <a:bodyPr lIns="56051" tIns="22421" rIns="56051" bIns="22421"/>
          <a:lstStyle/>
          <a:p>
            <a:pPr lvl="0"/>
            <a:r>
              <a:rPr lang="en-US"/>
              <a:t>Click to edit Master title style</a:t>
            </a:r>
            <a:endParaRPr lang="en-US" dirty="0"/>
          </a:p>
        </p:txBody>
      </p:sp>
    </p:spTree>
    <p:extLst>
      <p:ext uri="{BB962C8B-B14F-4D97-AF65-F5344CB8AC3E}">
        <p14:creationId xmlns:p14="http://schemas.microsoft.com/office/powerpoint/2010/main" val="2089243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 MSU">
    <p:spTree>
      <p:nvGrpSpPr>
        <p:cNvPr id="1" name=""/>
        <p:cNvGrpSpPr/>
        <p:nvPr/>
      </p:nvGrpSpPr>
      <p:grpSpPr>
        <a:xfrm>
          <a:off x="0" y="0"/>
          <a:ext cx="0" cy="0"/>
          <a:chOff x="0" y="0"/>
          <a:chExt cx="0" cy="0"/>
        </a:xfrm>
      </p:grpSpPr>
      <p:pic>
        <p:nvPicPr>
          <p:cNvPr id="13"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680" y="6588453"/>
            <a:ext cx="1332369" cy="218152"/>
          </a:xfrm>
          <a:prstGeom prst="rect">
            <a:avLst/>
          </a:prstGeom>
          <a:noFill/>
          <a:ln w="9525">
            <a:noFill/>
            <a:miter lim="800000"/>
            <a:headEnd/>
            <a:tailEnd/>
          </a:ln>
        </p:spPr>
      </p:pic>
      <p:sp>
        <p:nvSpPr>
          <p:cNvPr id="10"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7"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19"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8"/>
            <a:ext cx="11988800" cy="485775"/>
          </a:xfrm>
        </p:spPr>
        <p:txBody>
          <a:bodyPr/>
          <a:lstStyle/>
          <a:p>
            <a:r>
              <a:rPr lang="en-US" dirty="0"/>
              <a:t>Click to edit Master title style</a:t>
            </a:r>
          </a:p>
        </p:txBody>
      </p:sp>
      <p:sp>
        <p:nvSpPr>
          <p:cNvPr id="22"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sp>
        <p:nvSpPr>
          <p:cNvPr id="14"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2672720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FRIB">
    <p:spTree>
      <p:nvGrpSpPr>
        <p:cNvPr id="1" name=""/>
        <p:cNvGrpSpPr/>
        <p:nvPr/>
      </p:nvGrpSpPr>
      <p:grpSpPr>
        <a:xfrm>
          <a:off x="0" y="0"/>
          <a:ext cx="0" cy="0"/>
          <a:chOff x="0" y="0"/>
          <a:chExt cx="0" cy="0"/>
        </a:xfrm>
      </p:grpSpPr>
      <p:pic>
        <p:nvPicPr>
          <p:cNvPr id="13"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21921" y="6588453"/>
            <a:ext cx="306217" cy="218152"/>
          </a:xfrm>
          <a:prstGeom prst="rect">
            <a:avLst/>
          </a:prstGeom>
          <a:noFill/>
          <a:ln w="9525">
            <a:noFill/>
            <a:miter lim="800000"/>
            <a:headEnd/>
            <a:tailEnd/>
          </a:ln>
        </p:spPr>
      </p:pic>
      <p:sp>
        <p:nvSpPr>
          <p:cNvPr id="10" name="Slide Number Placeholder 4"/>
          <p:cNvSpPr>
            <a:spLocks noGrp="1"/>
          </p:cNvSpPr>
          <p:nvPr>
            <p:ph type="sldNum" sz="quarter" idx="11"/>
          </p:nvPr>
        </p:nvSpPr>
        <p:spPr>
          <a:xfrm>
            <a:off x="11265408" y="6565392"/>
            <a:ext cx="853440" cy="274320"/>
          </a:xfrm>
        </p:spPr>
        <p:txBody>
          <a:bodyPr/>
          <a:lstStyle>
            <a:lvl1pPr>
              <a:defRPr sz="1100">
                <a:latin typeface="Helvetica" panose="020B0604020202020204" pitchFamily="34" charset="0"/>
                <a:cs typeface="Helvetica" panose="020B0604020202020204" pitchFamily="34" charset="0"/>
              </a:defRPr>
            </a:lvl1pPr>
          </a:lstStyle>
          <a:p>
            <a:pPr>
              <a:defRPr/>
            </a:pPr>
            <a:fld id="{35AD4620-7552-4207-8973-898801ED212B}" type="slidenum">
              <a:rPr lang="en-US" smtClean="0"/>
              <a:pPr>
                <a:defRPr/>
              </a:pPr>
              <a:t>‹#›</a:t>
            </a:fld>
            <a:endParaRPr lang="en-US" dirty="0"/>
          </a:p>
        </p:txBody>
      </p:sp>
      <p:sp>
        <p:nvSpPr>
          <p:cNvPr id="17"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19"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8"/>
            <a:ext cx="11988800" cy="485775"/>
          </a:xfrm>
        </p:spPr>
        <p:txBody>
          <a:bodyPr/>
          <a:lstStyle/>
          <a:p>
            <a:r>
              <a:rPr lang="en-US" dirty="0"/>
              <a:t>Click to edit Master title style</a:t>
            </a:r>
          </a:p>
        </p:txBody>
      </p:sp>
      <p:sp>
        <p:nvSpPr>
          <p:cNvPr id="22"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sp>
        <p:nvSpPr>
          <p:cNvPr id="15"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104938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 NSCL">
    <p:spTree>
      <p:nvGrpSpPr>
        <p:cNvPr id="1" name=""/>
        <p:cNvGrpSpPr/>
        <p:nvPr/>
      </p:nvGrpSpPr>
      <p:grpSpPr>
        <a:xfrm>
          <a:off x="0" y="0"/>
          <a:ext cx="0" cy="0"/>
          <a:chOff x="0" y="0"/>
          <a:chExt cx="0" cy="0"/>
        </a:xfrm>
      </p:grpSpPr>
      <p:pic>
        <p:nvPicPr>
          <p:cNvPr id="13"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61589" y="6588453"/>
            <a:ext cx="226877" cy="218152"/>
          </a:xfrm>
          <a:prstGeom prst="rect">
            <a:avLst/>
          </a:prstGeom>
          <a:noFill/>
          <a:ln w="9525">
            <a:noFill/>
            <a:miter lim="800000"/>
            <a:headEnd/>
            <a:tailEnd/>
          </a:ln>
        </p:spPr>
      </p:pic>
      <p:sp>
        <p:nvSpPr>
          <p:cNvPr id="10"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7"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19"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8"/>
            <a:ext cx="11988800" cy="485775"/>
          </a:xfrm>
        </p:spPr>
        <p:txBody>
          <a:bodyPr/>
          <a:lstStyle/>
          <a:p>
            <a:r>
              <a:rPr lang="en-US" dirty="0"/>
              <a:t>Click to edit Master title style</a:t>
            </a:r>
          </a:p>
        </p:txBody>
      </p:sp>
      <p:sp>
        <p:nvSpPr>
          <p:cNvPr id="22"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sp>
        <p:nvSpPr>
          <p:cNvPr id="14"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1954894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 UT">
    <p:spTree>
      <p:nvGrpSpPr>
        <p:cNvPr id="1" name=""/>
        <p:cNvGrpSpPr/>
        <p:nvPr/>
      </p:nvGrpSpPr>
      <p:grpSpPr>
        <a:xfrm>
          <a:off x="0" y="0"/>
          <a:ext cx="0" cy="0"/>
          <a:chOff x="0" y="0"/>
          <a:chExt cx="0" cy="0"/>
        </a:xfrm>
      </p:grpSpPr>
      <p:sp>
        <p:nvSpPr>
          <p:cNvPr id="10"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7"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19" name="Picture 10" descr="Square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8"/>
            <a:ext cx="11988800" cy="485775"/>
          </a:xfrm>
        </p:spPr>
        <p:txBody>
          <a:bodyPr/>
          <a:lstStyle/>
          <a:p>
            <a:r>
              <a:rPr lang="en-US" dirty="0"/>
              <a:t>Click to edit Master title style</a:t>
            </a:r>
          </a:p>
        </p:txBody>
      </p:sp>
      <p:sp>
        <p:nvSpPr>
          <p:cNvPr id="22"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pic>
        <p:nvPicPr>
          <p:cNvPr id="1026" name="Picture 2" descr="http://people.sc.fsu.edu/~jburkardt/vt2/miniconference_2009/utk_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6819" y="6588453"/>
            <a:ext cx="515140" cy="219456"/>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1939311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ANL">
    <p:spTree>
      <p:nvGrpSpPr>
        <p:cNvPr id="1" name=""/>
        <p:cNvGrpSpPr/>
        <p:nvPr/>
      </p:nvGrpSpPr>
      <p:grpSpPr>
        <a:xfrm>
          <a:off x="0" y="0"/>
          <a:ext cx="0" cy="0"/>
          <a:chOff x="0" y="0"/>
          <a:chExt cx="0" cy="0"/>
        </a:xfrm>
      </p:grpSpPr>
      <p:sp>
        <p:nvSpPr>
          <p:cNvPr id="10"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7"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19" name="Picture 10" descr="Square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8"/>
            <a:ext cx="11988800" cy="485775"/>
          </a:xfrm>
        </p:spPr>
        <p:txBody>
          <a:bodyPr/>
          <a:lstStyle/>
          <a:p>
            <a:r>
              <a:rPr lang="en-US" dirty="0"/>
              <a:t>Click to edit Master title style</a:t>
            </a:r>
          </a:p>
        </p:txBody>
      </p:sp>
      <p:sp>
        <p:nvSpPr>
          <p:cNvPr id="22"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pic>
        <p:nvPicPr>
          <p:cNvPr id="13" name="Picture 12" descr="logo-ANL.jpg"/>
          <p:cNvPicPr>
            <a:picLocks noChangeAspect="1"/>
          </p:cNvPicPr>
          <p:nvPr userDrawn="1"/>
        </p:nvPicPr>
        <p:blipFill>
          <a:blip r:embed="rId3" cstate="print"/>
          <a:stretch>
            <a:fillRect/>
          </a:stretch>
        </p:blipFill>
        <p:spPr>
          <a:xfrm>
            <a:off x="156819" y="6588453"/>
            <a:ext cx="753035" cy="219456"/>
          </a:xfrm>
          <a:prstGeom prst="rect">
            <a:avLst/>
          </a:prstGeom>
        </p:spPr>
      </p:pic>
      <p:sp>
        <p:nvSpPr>
          <p:cNvPr id="14"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293817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NSCL">
    <p:spTree>
      <p:nvGrpSpPr>
        <p:cNvPr id="1" name=""/>
        <p:cNvGrpSpPr/>
        <p:nvPr/>
      </p:nvGrpSpPr>
      <p:grpSpPr>
        <a:xfrm>
          <a:off x="0" y="0"/>
          <a:ext cx="0" cy="0"/>
          <a:chOff x="0" y="0"/>
          <a:chExt cx="0" cy="0"/>
        </a:xfrm>
      </p:grpSpPr>
      <p:pic>
        <p:nvPicPr>
          <p:cNvPr id="13"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61589" y="6588453"/>
            <a:ext cx="226877" cy="218152"/>
          </a:xfrm>
          <a:prstGeom prst="rect">
            <a:avLst/>
          </a:prstGeom>
          <a:noFill/>
          <a:ln w="9525">
            <a:noFill/>
            <a:miter lim="800000"/>
            <a:headEnd/>
            <a:tailEnd/>
          </a:ln>
        </p:spPr>
      </p:pic>
      <p:sp>
        <p:nvSpPr>
          <p:cNvPr id="10"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7"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19"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8"/>
            <a:ext cx="11988800" cy="485775"/>
          </a:xfrm>
        </p:spPr>
        <p:txBody>
          <a:bodyPr/>
          <a:lstStyle/>
          <a:p>
            <a:r>
              <a:rPr lang="en-US" dirty="0"/>
              <a:t>Click to edit Master title style</a:t>
            </a:r>
          </a:p>
        </p:txBody>
      </p:sp>
      <p:sp>
        <p:nvSpPr>
          <p:cNvPr id="22"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sp>
        <p:nvSpPr>
          <p:cNvPr id="14"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16909040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 No Takeaway">
    <p:spTree>
      <p:nvGrpSpPr>
        <p:cNvPr id="1" name=""/>
        <p:cNvGrpSpPr/>
        <p:nvPr/>
      </p:nvGrpSpPr>
      <p:grpSpPr>
        <a:xfrm>
          <a:off x="0" y="0"/>
          <a:ext cx="0" cy="0"/>
          <a:chOff x="0" y="0"/>
          <a:chExt cx="0" cy="0"/>
        </a:xfrm>
      </p:grpSpPr>
      <p:pic>
        <p:nvPicPr>
          <p:cNvPr id="13"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680" y="6588453"/>
            <a:ext cx="1332369" cy="218152"/>
          </a:xfrm>
          <a:prstGeom prst="rect">
            <a:avLst/>
          </a:prstGeom>
          <a:noFill/>
          <a:ln w="9525">
            <a:noFill/>
            <a:miter lim="800000"/>
            <a:headEnd/>
            <a:tailEnd/>
          </a:ln>
        </p:spPr>
      </p:pic>
      <p:sp>
        <p:nvSpPr>
          <p:cNvPr id="10"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19"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8"/>
            <a:ext cx="11988800" cy="485775"/>
          </a:xfrm>
        </p:spPr>
        <p:txBody>
          <a:bodyPr/>
          <a:lstStyle/>
          <a:p>
            <a:r>
              <a:rPr lang="en-US" dirty="0"/>
              <a:t>Click to edit Master title style</a:t>
            </a:r>
          </a:p>
        </p:txBody>
      </p:sp>
      <p:sp>
        <p:nvSpPr>
          <p:cNvPr id="11"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pic>
        <p:nvPicPr>
          <p:cNvPr id="5" name="Picture 4"/>
          <p:cNvPicPr>
            <a:picLocks noChangeAspect="1"/>
          </p:cNvPicPr>
          <p:nvPr userDrawn="1"/>
        </p:nvPicPr>
        <p:blipFill>
          <a:blip r:embed="rId4"/>
          <a:stretch>
            <a:fillRect/>
          </a:stretch>
        </p:blipFill>
        <p:spPr>
          <a:xfrm>
            <a:off x="1558227" y="6565392"/>
            <a:ext cx="295611" cy="285052"/>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t="6261" b="-1"/>
          <a:stretch/>
        </p:blipFill>
        <p:spPr>
          <a:xfrm>
            <a:off x="1529347" y="6557966"/>
            <a:ext cx="340441" cy="281747"/>
          </a:xfrm>
          <a:prstGeom prst="rect">
            <a:avLst/>
          </a:prstGeom>
        </p:spPr>
      </p:pic>
    </p:spTree>
    <p:extLst>
      <p:ext uri="{BB962C8B-B14F-4D97-AF65-F5344CB8AC3E}">
        <p14:creationId xmlns:p14="http://schemas.microsoft.com/office/powerpoint/2010/main" val="27109004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alf Vertical">
    <p:spTree>
      <p:nvGrpSpPr>
        <p:cNvPr id="1" name=""/>
        <p:cNvGrpSpPr/>
        <p:nvPr/>
      </p:nvGrpSpPr>
      <p:grpSpPr>
        <a:xfrm>
          <a:off x="0" y="0"/>
          <a:ext cx="0" cy="0"/>
          <a:chOff x="0" y="0"/>
          <a:chExt cx="0" cy="0"/>
        </a:xfrm>
      </p:grpSpPr>
      <p:pic>
        <p:nvPicPr>
          <p:cNvPr id="16"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680" y="6588453"/>
            <a:ext cx="1332369" cy="218152"/>
          </a:xfrm>
          <a:prstGeom prst="rect">
            <a:avLst/>
          </a:prstGeom>
          <a:noFill/>
          <a:ln w="9525">
            <a:noFill/>
            <a:miter lim="800000"/>
            <a:headEnd/>
            <a:tailEnd/>
          </a:ln>
        </p:spPr>
      </p:pic>
      <p:sp>
        <p:nvSpPr>
          <p:cNvPr id="17"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8"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19"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20"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2" y="281882"/>
            <a:ext cx="11988797" cy="486372"/>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0"/>
          </p:nvPr>
        </p:nvSpPr>
        <p:spPr>
          <a:xfrm>
            <a:off x="6192765" y="1071571"/>
            <a:ext cx="5897636" cy="502741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sp>
        <p:nvSpPr>
          <p:cNvPr id="14"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2901326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alf Horizontal">
    <p:spTree>
      <p:nvGrpSpPr>
        <p:cNvPr id="1" name=""/>
        <p:cNvGrpSpPr/>
        <p:nvPr/>
      </p:nvGrpSpPr>
      <p:grpSpPr>
        <a:xfrm>
          <a:off x="0" y="0"/>
          <a:ext cx="0" cy="0"/>
          <a:chOff x="0" y="0"/>
          <a:chExt cx="0" cy="0"/>
        </a:xfrm>
      </p:grpSpPr>
      <p:pic>
        <p:nvPicPr>
          <p:cNvPr id="18"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680" y="6588453"/>
            <a:ext cx="1332369" cy="218152"/>
          </a:xfrm>
          <a:prstGeom prst="rect">
            <a:avLst/>
          </a:prstGeom>
          <a:noFill/>
          <a:ln w="9525">
            <a:noFill/>
            <a:miter lim="800000"/>
            <a:headEnd/>
            <a:tailEnd/>
          </a:ln>
        </p:spPr>
      </p:pic>
      <p:sp>
        <p:nvSpPr>
          <p:cNvPr id="19"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20"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21"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22"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3" name="Content Placeholder 2"/>
          <p:cNvSpPr>
            <a:spLocks noGrp="1"/>
          </p:cNvSpPr>
          <p:nvPr>
            <p:ph idx="1"/>
          </p:nvPr>
        </p:nvSpPr>
        <p:spPr>
          <a:xfrm>
            <a:off x="101600" y="1067100"/>
            <a:ext cx="11988805"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101600" y="3581401"/>
            <a:ext cx="11988805" cy="2433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sp>
        <p:nvSpPr>
          <p:cNvPr id="14"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3201975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arters">
    <p:spTree>
      <p:nvGrpSpPr>
        <p:cNvPr id="1" name=""/>
        <p:cNvGrpSpPr/>
        <p:nvPr/>
      </p:nvGrpSpPr>
      <p:grpSpPr>
        <a:xfrm>
          <a:off x="0" y="0"/>
          <a:ext cx="0" cy="0"/>
          <a:chOff x="0" y="0"/>
          <a:chExt cx="0" cy="0"/>
        </a:xfrm>
      </p:grpSpPr>
      <p:pic>
        <p:nvPicPr>
          <p:cNvPr id="20"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680" y="6588453"/>
            <a:ext cx="1332369" cy="218152"/>
          </a:xfrm>
          <a:prstGeom prst="rect">
            <a:avLst/>
          </a:prstGeom>
          <a:noFill/>
          <a:ln w="9525">
            <a:noFill/>
            <a:miter lim="800000"/>
            <a:headEnd/>
            <a:tailEnd/>
          </a:ln>
        </p:spPr>
      </p:pic>
      <p:sp>
        <p:nvSpPr>
          <p:cNvPr id="21" name="Slide Number Placeholder 4"/>
          <p:cNvSpPr>
            <a:spLocks noGrp="1"/>
          </p:cNvSpPr>
          <p:nvPr>
            <p:ph type="sldNum" sz="quarter" idx="14"/>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22"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23"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24"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2" y="281882"/>
            <a:ext cx="11988797" cy="486372"/>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0"/>
            <a:ext cx="5892800" cy="2433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1"/>
          </p:nvPr>
        </p:nvSpPr>
        <p:spPr>
          <a:xfrm>
            <a:off x="6167377" y="1067100"/>
            <a:ext cx="5923033"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101611" y="3581401"/>
            <a:ext cx="5892799" cy="2433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3"/>
          </p:nvPr>
        </p:nvSpPr>
        <p:spPr>
          <a:xfrm>
            <a:off x="6167377" y="3581401"/>
            <a:ext cx="5923033"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21"/>
          <p:cNvSpPr>
            <a:spLocks noGrp="1"/>
          </p:cNvSpPr>
          <p:nvPr>
            <p:ph type="body" sz="quarter" idx="15"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sp>
        <p:nvSpPr>
          <p:cNvPr id="16"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7179328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pic>
        <p:nvPicPr>
          <p:cNvPr id="13"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680" y="6588453"/>
            <a:ext cx="1332369" cy="218152"/>
          </a:xfrm>
          <a:prstGeom prst="rect">
            <a:avLst/>
          </a:prstGeom>
          <a:noFill/>
          <a:ln w="9525">
            <a:noFill/>
            <a:miter lim="800000"/>
            <a:headEnd/>
            <a:tailEnd/>
          </a:ln>
        </p:spPr>
      </p:pic>
      <p:sp>
        <p:nvSpPr>
          <p:cNvPr id="14" name="Slide Number Placeholder 4"/>
          <p:cNvSpPr>
            <a:spLocks noGrp="1"/>
          </p:cNvSpPr>
          <p:nvPr>
            <p:ph type="sldNum" sz="quarter" idx="14"/>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5"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16"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17"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sp>
        <p:nvSpPr>
          <p:cNvPr id="18"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24415123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6164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36815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33218"/>
            <a:ext cx="12192000" cy="724793"/>
          </a:xfrm>
          <a:prstGeom prst="rect">
            <a:avLst/>
          </a:prstGeom>
          <a:noFill/>
          <a:ln w="9525">
            <a:noFill/>
            <a:miter lim="800000"/>
            <a:headEnd/>
            <a:tailEnd/>
          </a:ln>
        </p:spPr>
      </p:pic>
      <p:pic>
        <p:nvPicPr>
          <p:cNvPr id="4" name="Picture 5" descr="FRIB_ppt_to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47" y="1320114"/>
            <a:ext cx="10486572" cy="34611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0"/>
            <a:ext cx="12192000" cy="36919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CF988859-7953-4624-98C4-717249B46A15}" type="slidenum">
              <a:rPr lang="en-US"/>
              <a:pPr>
                <a:defRPr/>
              </a:pPr>
              <a:t>‹#›</a:t>
            </a:fld>
            <a:endParaRPr lang="en-US"/>
          </a:p>
        </p:txBody>
      </p:sp>
    </p:spTree>
    <p:extLst>
      <p:ext uri="{BB962C8B-B14F-4D97-AF65-F5344CB8AC3E}">
        <p14:creationId xmlns:p14="http://schemas.microsoft.com/office/powerpoint/2010/main" val="40239047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33218"/>
            <a:ext cx="12192000" cy="724793"/>
          </a:xfrm>
          <a:prstGeom prst="rect">
            <a:avLst/>
          </a:prstGeom>
          <a:noFill/>
          <a:ln w="9525">
            <a:noFill/>
            <a:miter lim="800000"/>
            <a:headEnd/>
            <a:tailEnd/>
          </a:ln>
        </p:spPr>
      </p:pic>
      <p:pic>
        <p:nvPicPr>
          <p:cNvPr id="4" name="Picture 5" descr="FRIB_ppt_to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47" y="1320114"/>
            <a:ext cx="10486572" cy="34611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0"/>
            <a:ext cx="12192000" cy="36919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CF988859-7953-4624-98C4-717249B46A15}" type="slidenum">
              <a:rPr lang="en-US"/>
              <a:pPr>
                <a:defRPr/>
              </a:pPr>
              <a:t>‹#›</a:t>
            </a:fld>
            <a:endParaRPr lang="en-US"/>
          </a:p>
        </p:txBody>
      </p:sp>
    </p:spTree>
    <p:extLst>
      <p:ext uri="{BB962C8B-B14F-4D97-AF65-F5344CB8AC3E}">
        <p14:creationId xmlns:p14="http://schemas.microsoft.com/office/powerpoint/2010/main" val="42089296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 - Clean Bottom">
    <p:spTree>
      <p:nvGrpSpPr>
        <p:cNvPr id="1" name=""/>
        <p:cNvGrpSpPr/>
        <p:nvPr/>
      </p:nvGrpSpPr>
      <p:grpSpPr>
        <a:xfrm>
          <a:off x="0" y="0"/>
          <a:ext cx="0" cy="0"/>
          <a:chOff x="0" y="0"/>
          <a:chExt cx="0" cy="0"/>
        </a:xfrm>
      </p:grpSpPr>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8"/>
            <a:ext cx="11988800" cy="485775"/>
          </a:xfrm>
        </p:spPr>
        <p:txBody>
          <a:bodyPr/>
          <a:lstStyle/>
          <a:p>
            <a:r>
              <a:rPr lang="en-US" dirty="0"/>
              <a:t>Click to edit Master title style</a:t>
            </a:r>
          </a:p>
        </p:txBody>
      </p:sp>
      <p:sp>
        <p:nvSpPr>
          <p:cNvPr id="11"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12" name="Slide Number Placeholder 4"/>
          <p:cNvSpPr>
            <a:spLocks noGrp="1"/>
          </p:cNvSpPr>
          <p:nvPr>
            <p:ph type="sldNum" sz="quarter" idx="12"/>
          </p:nvPr>
        </p:nvSpPr>
        <p:spPr>
          <a:xfrm>
            <a:off x="11176000" y="6466880"/>
            <a:ext cx="1016000" cy="364628"/>
          </a:xfrm>
        </p:spPr>
        <p:txBody>
          <a:bodyPr/>
          <a:lstStyle>
            <a:lvl1pPr>
              <a:defRPr/>
            </a:lvl1pPr>
          </a:lstStyle>
          <a:p>
            <a:pPr>
              <a:defRPr/>
            </a:pPr>
            <a:r>
              <a:rPr lang="en-US"/>
              <a:t>, Slide </a:t>
            </a:r>
            <a:fld id="{BCDB990A-6268-4898-A641-7F04AAB15EE6}" type="slidenum">
              <a:rPr lang="en-US"/>
              <a:pPr>
                <a:defRPr/>
              </a:pPr>
              <a:t>‹#›</a:t>
            </a:fld>
            <a:endParaRPr lang="en-US"/>
          </a:p>
        </p:txBody>
      </p:sp>
    </p:spTree>
    <p:extLst>
      <p:ext uri="{BB962C8B-B14F-4D97-AF65-F5344CB8AC3E}">
        <p14:creationId xmlns:p14="http://schemas.microsoft.com/office/powerpoint/2010/main" val="325628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UT">
    <p:spTree>
      <p:nvGrpSpPr>
        <p:cNvPr id="1" name=""/>
        <p:cNvGrpSpPr/>
        <p:nvPr/>
      </p:nvGrpSpPr>
      <p:grpSpPr>
        <a:xfrm>
          <a:off x="0" y="0"/>
          <a:ext cx="0" cy="0"/>
          <a:chOff x="0" y="0"/>
          <a:chExt cx="0" cy="0"/>
        </a:xfrm>
      </p:grpSpPr>
      <p:sp>
        <p:nvSpPr>
          <p:cNvPr id="10"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7"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19" name="Picture 10" descr="Square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8"/>
            <a:ext cx="11988800" cy="485775"/>
          </a:xfrm>
        </p:spPr>
        <p:txBody>
          <a:bodyPr/>
          <a:lstStyle/>
          <a:p>
            <a:r>
              <a:rPr lang="en-US" dirty="0"/>
              <a:t>Click to edit Master title style</a:t>
            </a:r>
          </a:p>
        </p:txBody>
      </p:sp>
      <p:sp>
        <p:nvSpPr>
          <p:cNvPr id="22"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pic>
        <p:nvPicPr>
          <p:cNvPr id="1026" name="Picture 2" descr="http://people.sc.fsu.edu/~jburkardt/vt2/miniconference_2009/utk_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6819" y="6588453"/>
            <a:ext cx="515140" cy="219456"/>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33898750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33218"/>
            <a:ext cx="12192000" cy="724793"/>
          </a:xfrm>
          <a:prstGeom prst="rect">
            <a:avLst/>
          </a:prstGeom>
          <a:noFill/>
          <a:ln w="9525">
            <a:noFill/>
            <a:miter lim="800000"/>
            <a:headEnd/>
            <a:tailEnd/>
          </a:ln>
        </p:spPr>
      </p:pic>
      <p:pic>
        <p:nvPicPr>
          <p:cNvPr id="4" name="Picture 5" descr="FRIB_ppt_to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47" y="1320114"/>
            <a:ext cx="10486572" cy="34611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0"/>
            <a:ext cx="12192000" cy="36919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CF988859-7953-4624-98C4-717249B46A15}" type="slidenum">
              <a:rPr lang="en-US"/>
              <a:pPr>
                <a:defRPr/>
              </a:pPr>
              <a:t>‹#›</a:t>
            </a:fld>
            <a:endParaRPr lang="en-US"/>
          </a:p>
        </p:txBody>
      </p:sp>
    </p:spTree>
    <p:extLst>
      <p:ext uri="{BB962C8B-B14F-4D97-AF65-F5344CB8AC3E}">
        <p14:creationId xmlns:p14="http://schemas.microsoft.com/office/powerpoint/2010/main" val="39752816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4_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33218"/>
            <a:ext cx="12192000" cy="724793"/>
          </a:xfrm>
          <a:prstGeom prst="rect">
            <a:avLst/>
          </a:prstGeom>
          <a:noFill/>
          <a:ln w="9525">
            <a:noFill/>
            <a:miter lim="800000"/>
            <a:headEnd/>
            <a:tailEnd/>
          </a:ln>
        </p:spPr>
      </p:pic>
      <p:pic>
        <p:nvPicPr>
          <p:cNvPr id="4" name="Picture 5" descr="FRIB_ppt_to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47" y="1320114"/>
            <a:ext cx="10486572" cy="34611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0"/>
            <a:ext cx="12192000" cy="36919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CF988859-7953-4624-98C4-717249B46A15}" type="slidenum">
              <a:rPr lang="en-US"/>
              <a:pPr>
                <a:defRPr/>
              </a:pPr>
              <a:t>‹#›</a:t>
            </a:fld>
            <a:endParaRPr lang="en-US"/>
          </a:p>
        </p:txBody>
      </p:sp>
    </p:spTree>
    <p:extLst>
      <p:ext uri="{BB962C8B-B14F-4D97-AF65-F5344CB8AC3E}">
        <p14:creationId xmlns:p14="http://schemas.microsoft.com/office/powerpoint/2010/main" val="15052983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7" y="1320108"/>
            <a:ext cx="10486572"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6"/>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5756"/>
            <a:ext cx="11988800" cy="48577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32576"/>
            <a:ext cx="12183897" cy="725425"/>
          </a:xfrm>
          <a:prstGeom prst="rect">
            <a:avLst/>
          </a:prstGeom>
        </p:spPr>
      </p:pic>
    </p:spTree>
    <p:extLst>
      <p:ext uri="{BB962C8B-B14F-4D97-AF65-F5344CB8AC3E}">
        <p14:creationId xmlns:p14="http://schemas.microsoft.com/office/powerpoint/2010/main" val="21785156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4" name="Picture 3" descr="NSCL_ppt.png"/>
          <p:cNvPicPr>
            <a:picLocks/>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5" name="Text Box 5"/>
          <p:cNvSpPr txBox="1">
            <a:spLocks noChangeArrowheads="1"/>
          </p:cNvSpPr>
          <p:nvPr userDrawn="1"/>
        </p:nvSpPr>
        <p:spPr bwMode="auto">
          <a:xfrm>
            <a:off x="893034" y="1320106"/>
            <a:ext cx="10486572" cy="34079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612" tIns="45306" rIns="90612" bIns="45306">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7" name="Title 1"/>
          <p:cNvSpPr>
            <a:spLocks noGrp="1"/>
          </p:cNvSpPr>
          <p:nvPr>
            <p:ph type="title"/>
          </p:nvPr>
        </p:nvSpPr>
        <p:spPr>
          <a:xfrm>
            <a:off x="580573" y="298855"/>
            <a:ext cx="11030857" cy="478616"/>
          </a:xfrm>
        </p:spPr>
        <p:txBody>
          <a:bodyPr/>
          <a:lstStyle/>
          <a:p>
            <a:r>
              <a:rPr lang="en-US" dirty="0"/>
              <a:t>Click to edit Master title style</a:t>
            </a:r>
          </a:p>
        </p:txBody>
      </p:sp>
      <p:sp>
        <p:nvSpPr>
          <p:cNvPr id="8" name="Content Placeholder 2"/>
          <p:cNvSpPr>
            <a:spLocks noGrp="1"/>
          </p:cNvSpPr>
          <p:nvPr>
            <p:ph idx="1"/>
          </p:nvPr>
        </p:nvSpPr>
        <p:spPr>
          <a:xfrm>
            <a:off x="610811" y="1067099"/>
            <a:ext cx="10970381" cy="5027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77493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46297"/>
            <a:ext cx="12192000" cy="714565"/>
          </a:xfrm>
          <a:prstGeom prst="rect">
            <a:avLst/>
          </a:prstGeom>
        </p:spPr>
      </p:pic>
      <p:pic>
        <p:nvPicPr>
          <p:cNvPr id="5" name="Picture 7" descr="FRIB_ppt_top.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5" y="1320107"/>
            <a:ext cx="10486572" cy="48104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eaLnBrk="0" fontAlgn="base" hangingPunct="0">
              <a:lnSpc>
                <a:spcPct val="90000"/>
              </a:lnSpc>
              <a:spcBef>
                <a:spcPct val="0"/>
              </a:spcBef>
              <a:spcAft>
                <a:spcPct val="0"/>
              </a:spcAft>
              <a:defRPr/>
            </a:pPr>
            <a:endParaRPr lang="en-US" sz="2813" dirty="0">
              <a:solidFill>
                <a:srgbClr val="B81414"/>
              </a:solidFill>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5"/>
            <a:ext cx="12192000" cy="52433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fontAlgn="base">
              <a:spcBef>
                <a:spcPct val="0"/>
              </a:spcBef>
              <a:spcAft>
                <a:spcPct val="0"/>
              </a:spcAft>
              <a:defRPr/>
            </a:pPr>
            <a:endParaRPr lang="en-US" sz="2813" dirty="0">
              <a:solidFill>
                <a:srgbClr val="B81414"/>
              </a:solidFill>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1435906"/>
          </a:xfrm>
        </p:spPr>
        <p:txBody>
          <a:bodyPr/>
          <a:lstStyle>
            <a:lvl3pPr>
              <a:defRPr sz="1781"/>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5"/>
            <a:ext cx="11988800" cy="492443"/>
          </a:xfrm>
        </p:spPr>
        <p:txBody>
          <a:bodyPr/>
          <a:lstStyle/>
          <a:p>
            <a:r>
              <a:rPr lang="en-US" dirty="0"/>
              <a:t>Click to edit Master title style</a:t>
            </a:r>
          </a:p>
        </p:txBody>
      </p:sp>
      <p:sp>
        <p:nvSpPr>
          <p:cNvPr id="10" name="Text Box 1032"/>
          <p:cNvSpPr txBox="1">
            <a:spLocks noChangeArrowheads="1"/>
          </p:cNvSpPr>
          <p:nvPr userDrawn="1"/>
        </p:nvSpPr>
        <p:spPr bwMode="auto">
          <a:xfrm>
            <a:off x="5031620" y="6572250"/>
            <a:ext cx="6855987" cy="142796"/>
          </a:xfrm>
          <a:prstGeom prst="rect">
            <a:avLst/>
          </a:prstGeom>
          <a:noFill/>
          <a:ln w="12700">
            <a:noFill/>
            <a:miter lim="800000"/>
            <a:headEnd/>
            <a:tailEnd/>
          </a:ln>
          <a:effectLst/>
        </p:spPr>
        <p:txBody>
          <a:bodyPr wrap="square" lIns="0" tIns="0" rIns="0" bIns="0">
            <a:spAutoFit/>
          </a:bodyPr>
          <a:lstStyle/>
          <a:p>
            <a:pPr algn="r" defTabSz="812602" eaLnBrk="0" hangingPunct="0">
              <a:lnSpc>
                <a:spcPct val="90000"/>
              </a:lnSpc>
              <a:defRPr/>
            </a:pPr>
            <a:r>
              <a:rPr lang="en-US" sz="1031" dirty="0">
                <a:solidFill>
                  <a:srgbClr val="064308"/>
                </a:solidFill>
                <a:latin typeface="Helvetica" pitchFamily="-111" charset="0"/>
              </a:rPr>
              <a:t>T. Glasmacher, Nuclear Structure Welcome, August 2018, </a:t>
            </a:r>
            <a:r>
              <a:rPr lang="en-US" sz="1031" dirty="0">
                <a:solidFill>
                  <a:srgbClr val="064308"/>
                </a:solidFill>
                <a:latin typeface="Arial" charset="0"/>
              </a:rPr>
              <a:t>Slide </a:t>
            </a:r>
            <a:fld id="{84780EA2-5833-4012-AFDF-9C878BB4BD3D}" type="slidenum">
              <a:rPr lang="en-US" sz="1031">
                <a:solidFill>
                  <a:srgbClr val="064308"/>
                </a:solidFill>
                <a:latin typeface="Arial" charset="0"/>
              </a:rPr>
              <a:pPr algn="r" defTabSz="812602" eaLnBrk="0" hangingPunct="0">
                <a:lnSpc>
                  <a:spcPct val="90000"/>
                </a:lnSpc>
                <a:defRPr/>
              </a:pPr>
              <a:t>‹#›</a:t>
            </a:fld>
            <a:endParaRPr lang="en-US" sz="1031" dirty="0">
              <a:solidFill>
                <a:srgbClr val="064308"/>
              </a:solidFill>
              <a:latin typeface="Arial" charset="0"/>
            </a:endParaRPr>
          </a:p>
        </p:txBody>
      </p:sp>
    </p:spTree>
    <p:extLst>
      <p:ext uri="{BB962C8B-B14F-4D97-AF65-F5344CB8AC3E}">
        <p14:creationId xmlns:p14="http://schemas.microsoft.com/office/powerpoint/2010/main" val="24723524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5_Blank">
    <p:spTree>
      <p:nvGrpSpPr>
        <p:cNvPr id="1" name=""/>
        <p:cNvGrpSpPr/>
        <p:nvPr/>
      </p:nvGrpSpPr>
      <p:grpSpPr>
        <a:xfrm>
          <a:off x="0" y="0"/>
          <a:ext cx="0" cy="0"/>
          <a:chOff x="0" y="0"/>
          <a:chExt cx="0" cy="0"/>
        </a:xfrm>
      </p:grpSpPr>
      <p:pic>
        <p:nvPicPr>
          <p:cNvPr id="3"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9366" y="6133211"/>
            <a:ext cx="12173271" cy="724793"/>
          </a:xfrm>
          <a:prstGeom prst="rect">
            <a:avLst/>
          </a:prstGeom>
          <a:noFill/>
          <a:ln w="9525">
            <a:noFill/>
            <a:miter lim="800000"/>
            <a:headEnd/>
            <a:tailEnd/>
          </a:ln>
        </p:spPr>
      </p:pic>
      <p:pic>
        <p:nvPicPr>
          <p:cNvPr id="4" name="Picture 5" descr="FRIB_ppt_top.jpg"/>
          <p:cNvPicPr>
            <a:picLocks noChangeAspect="1"/>
          </p:cNvPicPr>
          <p:nvPr/>
        </p:nvPicPr>
        <p:blipFill>
          <a:blip r:embed="rId3" cstate="print"/>
          <a:srcRect/>
          <a:stretch>
            <a:fillRect/>
          </a:stretch>
        </p:blipFill>
        <p:spPr bwMode="auto">
          <a:xfrm>
            <a:off x="0" y="0"/>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8" y="1320108"/>
            <a:ext cx="10486572" cy="499782"/>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9947" tIns="44973" rIns="89947" bIns="44973">
            <a:spAutoFit/>
          </a:bodyPr>
          <a:lstStyle/>
          <a:p>
            <a:pPr defTabSz="449856" eaLnBrk="0" hangingPunct="0">
              <a:lnSpc>
                <a:spcPct val="90000"/>
              </a:lnSpc>
              <a:defRPr/>
            </a:pPr>
            <a:endParaRPr lang="en-US" sz="2953"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984"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CF988859-7953-4624-98C4-717249B46A15}" type="slidenum">
              <a:rPr lang="en-US"/>
              <a:pPr>
                <a:defRPr/>
              </a:pPr>
              <a:t>‹#›</a:t>
            </a:fld>
            <a:endParaRPr lang="en-US"/>
          </a:p>
        </p:txBody>
      </p:sp>
    </p:spTree>
    <p:extLst>
      <p:ext uri="{BB962C8B-B14F-4D97-AF65-F5344CB8AC3E}">
        <p14:creationId xmlns:p14="http://schemas.microsoft.com/office/powerpoint/2010/main" val="13361174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0"/>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8" y="1320108"/>
            <a:ext cx="10486572" cy="499782"/>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9947" tIns="44973" rIns="89947" bIns="44973">
            <a:spAutoFit/>
          </a:bodyPr>
          <a:lstStyle/>
          <a:p>
            <a:pPr defTabSz="449856" eaLnBrk="0" hangingPunct="0">
              <a:lnSpc>
                <a:spcPct val="90000"/>
              </a:lnSpc>
              <a:defRPr/>
            </a:pPr>
            <a:endParaRPr lang="en-US" sz="2953"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984"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888FC917-2F4D-45AC-AA7A-EF80FFB23A84}" type="slidenum">
              <a:rPr lang="en-US"/>
              <a:pPr>
                <a:defRPr/>
              </a:pPr>
              <a:t>‹#›</a:t>
            </a:fld>
            <a:endParaRPr lang="en-US"/>
          </a:p>
        </p:txBody>
      </p:sp>
    </p:spTree>
    <p:extLst>
      <p:ext uri="{BB962C8B-B14F-4D97-AF65-F5344CB8AC3E}">
        <p14:creationId xmlns:p14="http://schemas.microsoft.com/office/powerpoint/2010/main" val="13041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698" y="1238250"/>
            <a:ext cx="9986635"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32" tIns="43215" rIns="86432" bIns="43215">
            <a:spAutoFit/>
          </a:bodyPr>
          <a:lstStyle/>
          <a:p>
            <a:pPr defTabSz="456914"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3148394"/>
            <a:ext cx="8128000" cy="1143000"/>
          </a:xfrm>
        </p:spPr>
        <p:txBody>
          <a:bodyPr/>
          <a:lstStyle>
            <a:lvl1pPr marL="0" indent="0" algn="ctr">
              <a:spcBef>
                <a:spcPts val="0"/>
              </a:spcBef>
              <a:buNone/>
              <a:defRPr/>
            </a:lvl1pPr>
            <a:lvl2pPr marL="432158" indent="0" algn="ctr">
              <a:buNone/>
              <a:defRPr/>
            </a:lvl2pPr>
            <a:lvl3pPr marL="864315" indent="0" algn="ctr">
              <a:buNone/>
              <a:defRPr/>
            </a:lvl3pPr>
            <a:lvl4pPr marL="1296471" indent="0" algn="ctr">
              <a:buNone/>
              <a:defRPr/>
            </a:lvl4pPr>
            <a:lvl5pPr marL="1728630" indent="0" algn="ctr">
              <a:buNone/>
              <a:defRPr/>
            </a:lvl5pPr>
            <a:lvl6pPr marL="2160787" indent="0" algn="ctr">
              <a:buNone/>
              <a:defRPr/>
            </a:lvl6pPr>
            <a:lvl7pPr marL="2592943" indent="0" algn="ctr">
              <a:buNone/>
              <a:defRPr/>
            </a:lvl7pPr>
            <a:lvl8pPr marL="3025101" indent="0" algn="ctr">
              <a:buNone/>
              <a:defRPr/>
            </a:lvl8pPr>
            <a:lvl9pPr marL="3457258"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95251" y="2219710"/>
            <a:ext cx="12001499" cy="486668"/>
          </a:xfrm>
          <a:prstGeom prst="rect">
            <a:avLst/>
          </a:prstGeom>
          <a:noFill/>
          <a:ln w="12700">
            <a:noFill/>
            <a:miter lim="800000"/>
            <a:headEnd/>
            <a:tailEnd/>
          </a:ln>
        </p:spPr>
        <p:txBody>
          <a:bodyPr lIns="56051" tIns="22421" rIns="56051" bIns="22421"/>
          <a:lstStyle/>
          <a:p>
            <a:pPr lvl="0"/>
            <a:r>
              <a:rPr lang="en-US"/>
              <a:t>Click to edit Master title style</a:t>
            </a:r>
            <a:endParaRPr lang="en-US" dirty="0"/>
          </a:p>
        </p:txBody>
      </p:sp>
    </p:spTree>
    <p:extLst>
      <p:ext uri="{BB962C8B-B14F-4D97-AF65-F5344CB8AC3E}">
        <p14:creationId xmlns:p14="http://schemas.microsoft.com/office/powerpoint/2010/main" val="20064931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 MSU">
    <p:spTree>
      <p:nvGrpSpPr>
        <p:cNvPr id="1" name=""/>
        <p:cNvGrpSpPr/>
        <p:nvPr/>
      </p:nvGrpSpPr>
      <p:grpSpPr>
        <a:xfrm>
          <a:off x="0" y="0"/>
          <a:ext cx="0" cy="0"/>
          <a:chOff x="0" y="0"/>
          <a:chExt cx="0" cy="0"/>
        </a:xfrm>
      </p:grpSpPr>
      <p:pic>
        <p:nvPicPr>
          <p:cNvPr id="13"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680" y="6588453"/>
            <a:ext cx="1332369" cy="218152"/>
          </a:xfrm>
          <a:prstGeom prst="rect">
            <a:avLst/>
          </a:prstGeom>
          <a:noFill/>
          <a:ln w="9525">
            <a:noFill/>
            <a:miter lim="800000"/>
            <a:headEnd/>
            <a:tailEnd/>
          </a:ln>
        </p:spPr>
      </p:pic>
      <p:sp>
        <p:nvSpPr>
          <p:cNvPr id="10"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7"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19"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8"/>
            <a:ext cx="11988800" cy="485775"/>
          </a:xfrm>
        </p:spPr>
        <p:txBody>
          <a:bodyPr/>
          <a:lstStyle/>
          <a:p>
            <a:r>
              <a:rPr lang="en-US" dirty="0"/>
              <a:t>Click to edit Master title style</a:t>
            </a:r>
          </a:p>
        </p:txBody>
      </p:sp>
      <p:sp>
        <p:nvSpPr>
          <p:cNvPr id="22"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sp>
        <p:nvSpPr>
          <p:cNvPr id="14"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34984804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 FRIB">
    <p:spTree>
      <p:nvGrpSpPr>
        <p:cNvPr id="1" name=""/>
        <p:cNvGrpSpPr/>
        <p:nvPr/>
      </p:nvGrpSpPr>
      <p:grpSpPr>
        <a:xfrm>
          <a:off x="0" y="0"/>
          <a:ext cx="0" cy="0"/>
          <a:chOff x="0" y="0"/>
          <a:chExt cx="0" cy="0"/>
        </a:xfrm>
      </p:grpSpPr>
      <p:pic>
        <p:nvPicPr>
          <p:cNvPr id="13"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21921" y="6588453"/>
            <a:ext cx="306217" cy="218152"/>
          </a:xfrm>
          <a:prstGeom prst="rect">
            <a:avLst/>
          </a:prstGeom>
          <a:noFill/>
          <a:ln w="9525">
            <a:noFill/>
            <a:miter lim="800000"/>
            <a:headEnd/>
            <a:tailEnd/>
          </a:ln>
        </p:spPr>
      </p:pic>
      <p:sp>
        <p:nvSpPr>
          <p:cNvPr id="10" name="Slide Number Placeholder 4"/>
          <p:cNvSpPr>
            <a:spLocks noGrp="1"/>
          </p:cNvSpPr>
          <p:nvPr>
            <p:ph type="sldNum" sz="quarter" idx="11"/>
          </p:nvPr>
        </p:nvSpPr>
        <p:spPr>
          <a:xfrm>
            <a:off x="11265408" y="6565392"/>
            <a:ext cx="853440" cy="274320"/>
          </a:xfrm>
        </p:spPr>
        <p:txBody>
          <a:bodyPr/>
          <a:lstStyle>
            <a:lvl1pPr>
              <a:defRPr sz="1100">
                <a:latin typeface="Helvetica" panose="020B0604020202020204" pitchFamily="34" charset="0"/>
                <a:cs typeface="Helvetica" panose="020B0604020202020204" pitchFamily="34" charset="0"/>
              </a:defRPr>
            </a:lvl1pPr>
          </a:lstStyle>
          <a:p>
            <a:pPr>
              <a:defRPr/>
            </a:pPr>
            <a:fld id="{35AD4620-7552-4207-8973-898801ED212B}" type="slidenum">
              <a:rPr lang="en-US" smtClean="0"/>
              <a:pPr>
                <a:defRPr/>
              </a:pPr>
              <a:t>‹#›</a:t>
            </a:fld>
            <a:endParaRPr lang="en-US" dirty="0"/>
          </a:p>
        </p:txBody>
      </p:sp>
      <p:sp>
        <p:nvSpPr>
          <p:cNvPr id="17"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19"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8"/>
            <a:ext cx="11988800" cy="485775"/>
          </a:xfrm>
        </p:spPr>
        <p:txBody>
          <a:bodyPr/>
          <a:lstStyle/>
          <a:p>
            <a:r>
              <a:rPr lang="en-US" dirty="0"/>
              <a:t>Click to edit Master title style</a:t>
            </a:r>
          </a:p>
        </p:txBody>
      </p:sp>
      <p:sp>
        <p:nvSpPr>
          <p:cNvPr id="22"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sp>
        <p:nvSpPr>
          <p:cNvPr id="15"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3065848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ANL">
    <p:spTree>
      <p:nvGrpSpPr>
        <p:cNvPr id="1" name=""/>
        <p:cNvGrpSpPr/>
        <p:nvPr/>
      </p:nvGrpSpPr>
      <p:grpSpPr>
        <a:xfrm>
          <a:off x="0" y="0"/>
          <a:ext cx="0" cy="0"/>
          <a:chOff x="0" y="0"/>
          <a:chExt cx="0" cy="0"/>
        </a:xfrm>
      </p:grpSpPr>
      <p:sp>
        <p:nvSpPr>
          <p:cNvPr id="10"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7"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19" name="Picture 10" descr="Square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8"/>
            <a:ext cx="11988800" cy="485775"/>
          </a:xfrm>
        </p:spPr>
        <p:txBody>
          <a:bodyPr/>
          <a:lstStyle/>
          <a:p>
            <a:r>
              <a:rPr lang="en-US" dirty="0"/>
              <a:t>Click to edit Master title style</a:t>
            </a:r>
          </a:p>
        </p:txBody>
      </p:sp>
      <p:sp>
        <p:nvSpPr>
          <p:cNvPr id="22"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pic>
        <p:nvPicPr>
          <p:cNvPr id="13" name="Picture 12" descr="logo-ANL.jpg"/>
          <p:cNvPicPr>
            <a:picLocks noChangeAspect="1"/>
          </p:cNvPicPr>
          <p:nvPr userDrawn="1"/>
        </p:nvPicPr>
        <p:blipFill>
          <a:blip r:embed="rId3" cstate="print"/>
          <a:stretch>
            <a:fillRect/>
          </a:stretch>
        </p:blipFill>
        <p:spPr>
          <a:xfrm>
            <a:off x="156819" y="6588453"/>
            <a:ext cx="753035" cy="219456"/>
          </a:xfrm>
          <a:prstGeom prst="rect">
            <a:avLst/>
          </a:prstGeom>
        </p:spPr>
      </p:pic>
      <p:sp>
        <p:nvSpPr>
          <p:cNvPr id="14"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37202757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 NSCL">
    <p:spTree>
      <p:nvGrpSpPr>
        <p:cNvPr id="1" name=""/>
        <p:cNvGrpSpPr/>
        <p:nvPr/>
      </p:nvGrpSpPr>
      <p:grpSpPr>
        <a:xfrm>
          <a:off x="0" y="0"/>
          <a:ext cx="0" cy="0"/>
          <a:chOff x="0" y="0"/>
          <a:chExt cx="0" cy="0"/>
        </a:xfrm>
      </p:grpSpPr>
      <p:pic>
        <p:nvPicPr>
          <p:cNvPr id="13"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61589" y="6588453"/>
            <a:ext cx="226877" cy="218152"/>
          </a:xfrm>
          <a:prstGeom prst="rect">
            <a:avLst/>
          </a:prstGeom>
          <a:noFill/>
          <a:ln w="9525">
            <a:noFill/>
            <a:miter lim="800000"/>
            <a:headEnd/>
            <a:tailEnd/>
          </a:ln>
        </p:spPr>
      </p:pic>
      <p:sp>
        <p:nvSpPr>
          <p:cNvPr id="10"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7"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19"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8"/>
            <a:ext cx="11988800" cy="485775"/>
          </a:xfrm>
        </p:spPr>
        <p:txBody>
          <a:bodyPr/>
          <a:lstStyle/>
          <a:p>
            <a:r>
              <a:rPr lang="en-US" dirty="0"/>
              <a:t>Click to edit Master title style</a:t>
            </a:r>
          </a:p>
        </p:txBody>
      </p:sp>
      <p:sp>
        <p:nvSpPr>
          <p:cNvPr id="22"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sp>
        <p:nvSpPr>
          <p:cNvPr id="14"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32494227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 UT">
    <p:spTree>
      <p:nvGrpSpPr>
        <p:cNvPr id="1" name=""/>
        <p:cNvGrpSpPr/>
        <p:nvPr/>
      </p:nvGrpSpPr>
      <p:grpSpPr>
        <a:xfrm>
          <a:off x="0" y="0"/>
          <a:ext cx="0" cy="0"/>
          <a:chOff x="0" y="0"/>
          <a:chExt cx="0" cy="0"/>
        </a:xfrm>
      </p:grpSpPr>
      <p:sp>
        <p:nvSpPr>
          <p:cNvPr id="10"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7"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19" name="Picture 10" descr="Square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8"/>
            <a:ext cx="11988800" cy="485775"/>
          </a:xfrm>
        </p:spPr>
        <p:txBody>
          <a:bodyPr/>
          <a:lstStyle/>
          <a:p>
            <a:r>
              <a:rPr lang="en-US" dirty="0"/>
              <a:t>Click to edit Master title style</a:t>
            </a:r>
          </a:p>
        </p:txBody>
      </p:sp>
      <p:sp>
        <p:nvSpPr>
          <p:cNvPr id="22"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pic>
        <p:nvPicPr>
          <p:cNvPr id="1026" name="Picture 2" descr="http://people.sc.fsu.edu/~jburkardt/vt2/miniconference_2009/utk_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6819" y="6588453"/>
            <a:ext cx="515140" cy="219456"/>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13384310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 ANL">
    <p:spTree>
      <p:nvGrpSpPr>
        <p:cNvPr id="1" name=""/>
        <p:cNvGrpSpPr/>
        <p:nvPr/>
      </p:nvGrpSpPr>
      <p:grpSpPr>
        <a:xfrm>
          <a:off x="0" y="0"/>
          <a:ext cx="0" cy="0"/>
          <a:chOff x="0" y="0"/>
          <a:chExt cx="0" cy="0"/>
        </a:xfrm>
      </p:grpSpPr>
      <p:sp>
        <p:nvSpPr>
          <p:cNvPr id="10"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7"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19" name="Picture 10" descr="Square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8"/>
            <a:ext cx="11988800" cy="485775"/>
          </a:xfrm>
        </p:spPr>
        <p:txBody>
          <a:bodyPr/>
          <a:lstStyle/>
          <a:p>
            <a:r>
              <a:rPr lang="en-US" dirty="0"/>
              <a:t>Click to edit Master title style</a:t>
            </a:r>
          </a:p>
        </p:txBody>
      </p:sp>
      <p:sp>
        <p:nvSpPr>
          <p:cNvPr id="22"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pic>
        <p:nvPicPr>
          <p:cNvPr id="13" name="Picture 12" descr="logo-ANL.jpg"/>
          <p:cNvPicPr>
            <a:picLocks noChangeAspect="1"/>
          </p:cNvPicPr>
          <p:nvPr userDrawn="1"/>
        </p:nvPicPr>
        <p:blipFill>
          <a:blip r:embed="rId3" cstate="print"/>
          <a:stretch>
            <a:fillRect/>
          </a:stretch>
        </p:blipFill>
        <p:spPr>
          <a:xfrm>
            <a:off x="156819" y="6588453"/>
            <a:ext cx="753035" cy="219456"/>
          </a:xfrm>
          <a:prstGeom prst="rect">
            <a:avLst/>
          </a:prstGeom>
        </p:spPr>
      </p:pic>
      <p:sp>
        <p:nvSpPr>
          <p:cNvPr id="14"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300204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 No Takeaway">
    <p:spTree>
      <p:nvGrpSpPr>
        <p:cNvPr id="1" name=""/>
        <p:cNvGrpSpPr/>
        <p:nvPr/>
      </p:nvGrpSpPr>
      <p:grpSpPr>
        <a:xfrm>
          <a:off x="0" y="0"/>
          <a:ext cx="0" cy="0"/>
          <a:chOff x="0" y="0"/>
          <a:chExt cx="0" cy="0"/>
        </a:xfrm>
      </p:grpSpPr>
      <p:pic>
        <p:nvPicPr>
          <p:cNvPr id="13"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680" y="6588453"/>
            <a:ext cx="1332369" cy="218152"/>
          </a:xfrm>
          <a:prstGeom prst="rect">
            <a:avLst/>
          </a:prstGeom>
          <a:noFill/>
          <a:ln w="9525">
            <a:noFill/>
            <a:miter lim="800000"/>
            <a:headEnd/>
            <a:tailEnd/>
          </a:ln>
        </p:spPr>
      </p:pic>
      <p:sp>
        <p:nvSpPr>
          <p:cNvPr id="10"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8"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19"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8"/>
            <a:ext cx="11988800" cy="485775"/>
          </a:xfrm>
        </p:spPr>
        <p:txBody>
          <a:bodyPr/>
          <a:lstStyle/>
          <a:p>
            <a:r>
              <a:rPr lang="en-US" dirty="0"/>
              <a:t>Click to edit Master title style</a:t>
            </a:r>
          </a:p>
        </p:txBody>
      </p:sp>
      <p:sp>
        <p:nvSpPr>
          <p:cNvPr id="11"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pic>
        <p:nvPicPr>
          <p:cNvPr id="4" name="Picture 3"/>
          <p:cNvPicPr>
            <a:picLocks noChangeAspect="1"/>
          </p:cNvPicPr>
          <p:nvPr userDrawn="1"/>
        </p:nvPicPr>
        <p:blipFill rotWithShape="1">
          <a:blip r:embed="rId4">
            <a:extLst>
              <a:ext uri="{28A0092B-C50C-407E-A947-70E740481C1C}">
                <a14:useLocalDpi xmlns:a14="http://schemas.microsoft.com/office/drawing/2010/main" val="0"/>
              </a:ext>
            </a:extLst>
          </a:blip>
          <a:srcRect t="6261" b="-1"/>
          <a:stretch/>
        </p:blipFill>
        <p:spPr>
          <a:xfrm>
            <a:off x="1529347" y="6557966"/>
            <a:ext cx="340441" cy="281747"/>
          </a:xfrm>
          <a:prstGeom prst="rect">
            <a:avLst/>
          </a:prstGeom>
        </p:spPr>
      </p:pic>
    </p:spTree>
    <p:extLst>
      <p:ext uri="{BB962C8B-B14F-4D97-AF65-F5344CB8AC3E}">
        <p14:creationId xmlns:p14="http://schemas.microsoft.com/office/powerpoint/2010/main" val="18299948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alf Vertical">
    <p:spTree>
      <p:nvGrpSpPr>
        <p:cNvPr id="1" name=""/>
        <p:cNvGrpSpPr/>
        <p:nvPr/>
      </p:nvGrpSpPr>
      <p:grpSpPr>
        <a:xfrm>
          <a:off x="0" y="0"/>
          <a:ext cx="0" cy="0"/>
          <a:chOff x="0" y="0"/>
          <a:chExt cx="0" cy="0"/>
        </a:xfrm>
      </p:grpSpPr>
      <p:pic>
        <p:nvPicPr>
          <p:cNvPr id="16"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680" y="6588453"/>
            <a:ext cx="1332369" cy="218152"/>
          </a:xfrm>
          <a:prstGeom prst="rect">
            <a:avLst/>
          </a:prstGeom>
          <a:noFill/>
          <a:ln w="9525">
            <a:noFill/>
            <a:miter lim="800000"/>
            <a:headEnd/>
            <a:tailEnd/>
          </a:ln>
        </p:spPr>
      </p:pic>
      <p:sp>
        <p:nvSpPr>
          <p:cNvPr id="17"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8"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19"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20"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2" y="281882"/>
            <a:ext cx="11988797" cy="486372"/>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0"/>
          </p:nvPr>
        </p:nvSpPr>
        <p:spPr>
          <a:xfrm>
            <a:off x="6192765" y="1071571"/>
            <a:ext cx="5897636" cy="502741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sp>
        <p:nvSpPr>
          <p:cNvPr id="14"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18387405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alf Horizontal">
    <p:spTree>
      <p:nvGrpSpPr>
        <p:cNvPr id="1" name=""/>
        <p:cNvGrpSpPr/>
        <p:nvPr/>
      </p:nvGrpSpPr>
      <p:grpSpPr>
        <a:xfrm>
          <a:off x="0" y="0"/>
          <a:ext cx="0" cy="0"/>
          <a:chOff x="0" y="0"/>
          <a:chExt cx="0" cy="0"/>
        </a:xfrm>
      </p:grpSpPr>
      <p:pic>
        <p:nvPicPr>
          <p:cNvPr id="18"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680" y="6588453"/>
            <a:ext cx="1332369" cy="218152"/>
          </a:xfrm>
          <a:prstGeom prst="rect">
            <a:avLst/>
          </a:prstGeom>
          <a:noFill/>
          <a:ln w="9525">
            <a:noFill/>
            <a:miter lim="800000"/>
            <a:headEnd/>
            <a:tailEnd/>
          </a:ln>
        </p:spPr>
      </p:pic>
      <p:sp>
        <p:nvSpPr>
          <p:cNvPr id="19"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20"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21"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22"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3" name="Content Placeholder 2"/>
          <p:cNvSpPr>
            <a:spLocks noGrp="1"/>
          </p:cNvSpPr>
          <p:nvPr>
            <p:ph idx="1"/>
          </p:nvPr>
        </p:nvSpPr>
        <p:spPr>
          <a:xfrm>
            <a:off x="101600" y="1067100"/>
            <a:ext cx="11988805"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101600" y="3581401"/>
            <a:ext cx="11988805" cy="2433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sp>
        <p:nvSpPr>
          <p:cNvPr id="14"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25385397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arters">
    <p:spTree>
      <p:nvGrpSpPr>
        <p:cNvPr id="1" name=""/>
        <p:cNvGrpSpPr/>
        <p:nvPr/>
      </p:nvGrpSpPr>
      <p:grpSpPr>
        <a:xfrm>
          <a:off x="0" y="0"/>
          <a:ext cx="0" cy="0"/>
          <a:chOff x="0" y="0"/>
          <a:chExt cx="0" cy="0"/>
        </a:xfrm>
      </p:grpSpPr>
      <p:pic>
        <p:nvPicPr>
          <p:cNvPr id="20"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680" y="6588453"/>
            <a:ext cx="1332369" cy="218152"/>
          </a:xfrm>
          <a:prstGeom prst="rect">
            <a:avLst/>
          </a:prstGeom>
          <a:noFill/>
          <a:ln w="9525">
            <a:noFill/>
            <a:miter lim="800000"/>
            <a:headEnd/>
            <a:tailEnd/>
          </a:ln>
        </p:spPr>
      </p:pic>
      <p:sp>
        <p:nvSpPr>
          <p:cNvPr id="21" name="Slide Number Placeholder 4"/>
          <p:cNvSpPr>
            <a:spLocks noGrp="1"/>
          </p:cNvSpPr>
          <p:nvPr>
            <p:ph type="sldNum" sz="quarter" idx="14"/>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22"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23"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24"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2" y="281882"/>
            <a:ext cx="11988797" cy="486372"/>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0"/>
            <a:ext cx="5892800" cy="2433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1"/>
          </p:nvPr>
        </p:nvSpPr>
        <p:spPr>
          <a:xfrm>
            <a:off x="6167377" y="1067100"/>
            <a:ext cx="5923033"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101611" y="3581401"/>
            <a:ext cx="5892799" cy="2433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3"/>
          </p:nvPr>
        </p:nvSpPr>
        <p:spPr>
          <a:xfrm>
            <a:off x="6167377" y="3581401"/>
            <a:ext cx="5923033"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21"/>
          <p:cNvSpPr>
            <a:spLocks noGrp="1"/>
          </p:cNvSpPr>
          <p:nvPr>
            <p:ph type="body" sz="quarter" idx="15"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sp>
        <p:nvSpPr>
          <p:cNvPr id="16"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3089328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pic>
        <p:nvPicPr>
          <p:cNvPr id="13"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680" y="6588453"/>
            <a:ext cx="1332369" cy="218152"/>
          </a:xfrm>
          <a:prstGeom prst="rect">
            <a:avLst/>
          </a:prstGeom>
          <a:noFill/>
          <a:ln w="9525">
            <a:noFill/>
            <a:miter lim="800000"/>
            <a:headEnd/>
            <a:tailEnd/>
          </a:ln>
        </p:spPr>
      </p:pic>
      <p:sp>
        <p:nvSpPr>
          <p:cNvPr id="14" name="Slide Number Placeholder 4"/>
          <p:cNvSpPr>
            <a:spLocks noGrp="1"/>
          </p:cNvSpPr>
          <p:nvPr>
            <p:ph type="sldNum" sz="quarter" idx="14"/>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5"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16"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17"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sp>
        <p:nvSpPr>
          <p:cNvPr id="18"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extLst>
      <p:ext uri="{BB962C8B-B14F-4D97-AF65-F5344CB8AC3E}">
        <p14:creationId xmlns:p14="http://schemas.microsoft.com/office/powerpoint/2010/main" val="29354232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4316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060592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No Takeaway">
    <p:spTree>
      <p:nvGrpSpPr>
        <p:cNvPr id="1" name=""/>
        <p:cNvGrpSpPr/>
        <p:nvPr/>
      </p:nvGrpSpPr>
      <p:grpSpPr>
        <a:xfrm>
          <a:off x="0" y="0"/>
          <a:ext cx="0" cy="0"/>
          <a:chOff x="0" y="0"/>
          <a:chExt cx="0" cy="0"/>
        </a:xfrm>
      </p:grpSpPr>
      <p:pic>
        <p:nvPicPr>
          <p:cNvPr id="13"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732" y="6555872"/>
            <a:ext cx="1332369" cy="313644"/>
          </a:xfrm>
          <a:prstGeom prst="rect">
            <a:avLst/>
          </a:prstGeom>
          <a:noFill/>
          <a:ln w="9525">
            <a:noFill/>
            <a:miter lim="800000"/>
            <a:headEnd/>
            <a:tailEnd/>
          </a:ln>
        </p:spPr>
      </p:pic>
      <p:sp>
        <p:nvSpPr>
          <p:cNvPr id="10" name="Slide Number Placeholder 4"/>
          <p:cNvSpPr>
            <a:spLocks noGrp="1"/>
          </p:cNvSpPr>
          <p:nvPr>
            <p:ph type="sldNum" sz="quarter" idx="11"/>
          </p:nvPr>
        </p:nvSpPr>
        <p:spPr>
          <a:xfrm>
            <a:off x="11653347" y="6565392"/>
            <a:ext cx="853440" cy="274320"/>
          </a:xfrm>
        </p:spPr>
        <p:txBody>
          <a:bodyPr/>
          <a:lstStyle>
            <a:lvl1pPr>
              <a:defRPr/>
            </a:lvl1pPr>
          </a:lstStyle>
          <a:p>
            <a:pPr>
              <a:defRPr/>
            </a:pPr>
            <a:r>
              <a:rPr lang="en-US" dirty="0"/>
              <a:t>        </a:t>
            </a:r>
            <a:fld id="{35AD4620-7552-4207-8973-898801ED212B}" type="slidenum">
              <a:rPr lang="en-US" smtClean="0"/>
              <a:pPr>
                <a:defRPr/>
              </a:pPr>
              <a:t>‹#›</a:t>
            </a:fld>
            <a:endParaRPr lang="en-US" dirty="0"/>
          </a:p>
        </p:txBody>
      </p:sp>
      <p:sp>
        <p:nvSpPr>
          <p:cNvPr id="18" name="Rectangle 9"/>
          <p:cNvSpPr>
            <a:spLocks noChangeArrowheads="1"/>
          </p:cNvSpPr>
          <p:nvPr userDrawn="1"/>
        </p:nvSpPr>
        <p:spPr bwMode="auto">
          <a:xfrm>
            <a:off x="0" y="6475084"/>
            <a:ext cx="12192000" cy="78116"/>
          </a:xfrm>
          <a:prstGeom prst="rect">
            <a:avLst/>
          </a:prstGeom>
          <a:solidFill>
            <a:srgbClr val="006633"/>
          </a:solidFill>
          <a:ln w="9525">
            <a:noFill/>
            <a:miter lim="800000"/>
            <a:headEnd/>
            <a:tailEnd/>
          </a:ln>
          <a:effectLst/>
        </p:spPr>
        <p:txBody>
          <a:bodyPr wrap="none" anchor="ctr"/>
          <a:lstStyle/>
          <a:p>
            <a:endParaRPr lang="en-US"/>
          </a:p>
        </p:txBody>
      </p:sp>
      <p:pic>
        <p:nvPicPr>
          <p:cNvPr id="19"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8"/>
            <a:ext cx="11988800" cy="485775"/>
          </a:xfrm>
        </p:spPr>
        <p:txBody>
          <a:bodyPr/>
          <a:lstStyle/>
          <a:p>
            <a:r>
              <a:rPr lang="en-US" dirty="0"/>
              <a:t>Click to edit Master title style</a:t>
            </a:r>
          </a:p>
        </p:txBody>
      </p:sp>
      <p:sp>
        <p:nvSpPr>
          <p:cNvPr id="11" name="Footer Placeholder 6"/>
          <p:cNvSpPr>
            <a:spLocks noGrp="1"/>
          </p:cNvSpPr>
          <p:nvPr>
            <p:ph type="ftr" sz="quarter" idx="3"/>
          </p:nvPr>
        </p:nvSpPr>
        <p:spPr>
          <a:xfrm>
            <a:off x="5978124"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pic>
        <p:nvPicPr>
          <p:cNvPr id="4" name="Picture 3"/>
          <p:cNvPicPr>
            <a:picLocks noChangeAspect="1"/>
          </p:cNvPicPr>
          <p:nvPr userDrawn="1"/>
        </p:nvPicPr>
        <p:blipFill rotWithShape="1">
          <a:blip r:embed="rId4">
            <a:extLst>
              <a:ext uri="{28A0092B-C50C-407E-A947-70E740481C1C}">
                <a14:useLocalDpi xmlns:a14="http://schemas.microsoft.com/office/drawing/2010/main" val="0"/>
              </a:ext>
            </a:extLst>
          </a:blip>
          <a:srcRect t="6261" b="-1"/>
          <a:stretch/>
        </p:blipFill>
        <p:spPr>
          <a:xfrm>
            <a:off x="1371168" y="6558123"/>
            <a:ext cx="261549" cy="295444"/>
          </a:xfrm>
          <a:prstGeom prst="rect">
            <a:avLst/>
          </a:prstGeom>
        </p:spPr>
      </p:pic>
    </p:spTree>
    <p:extLst>
      <p:ext uri="{BB962C8B-B14F-4D97-AF65-F5344CB8AC3E}">
        <p14:creationId xmlns:p14="http://schemas.microsoft.com/office/powerpoint/2010/main" val="32667830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33218"/>
            <a:ext cx="12192000" cy="724793"/>
          </a:xfrm>
          <a:prstGeom prst="rect">
            <a:avLst/>
          </a:prstGeom>
          <a:noFill/>
          <a:ln w="9525">
            <a:noFill/>
            <a:miter lim="800000"/>
            <a:headEnd/>
            <a:tailEnd/>
          </a:ln>
        </p:spPr>
      </p:pic>
      <p:pic>
        <p:nvPicPr>
          <p:cNvPr id="4" name="Picture 5" descr="FRIB_ppt_to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47" y="1320114"/>
            <a:ext cx="10486572" cy="34611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0"/>
            <a:ext cx="12192000" cy="36919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CF988859-7953-4624-98C4-717249B46A15}" type="slidenum">
              <a:rPr lang="en-US"/>
              <a:pPr>
                <a:defRPr/>
              </a:pPr>
              <a:t>‹#›</a:t>
            </a:fld>
            <a:endParaRPr lang="en-US"/>
          </a:p>
        </p:txBody>
      </p:sp>
    </p:spTree>
    <p:extLst>
      <p:ext uri="{BB962C8B-B14F-4D97-AF65-F5344CB8AC3E}">
        <p14:creationId xmlns:p14="http://schemas.microsoft.com/office/powerpoint/2010/main" val="39120891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33218"/>
            <a:ext cx="12192000" cy="724793"/>
          </a:xfrm>
          <a:prstGeom prst="rect">
            <a:avLst/>
          </a:prstGeom>
          <a:noFill/>
          <a:ln w="9525">
            <a:noFill/>
            <a:miter lim="800000"/>
            <a:headEnd/>
            <a:tailEnd/>
          </a:ln>
        </p:spPr>
      </p:pic>
      <p:pic>
        <p:nvPicPr>
          <p:cNvPr id="4" name="Picture 5" descr="FRIB_ppt_to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47" y="1320114"/>
            <a:ext cx="10486572" cy="34611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0"/>
            <a:ext cx="12192000" cy="36919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CF988859-7953-4624-98C4-717249B46A15}" type="slidenum">
              <a:rPr lang="en-US"/>
              <a:pPr>
                <a:defRPr/>
              </a:pPr>
              <a:t>‹#›</a:t>
            </a:fld>
            <a:endParaRPr lang="en-US"/>
          </a:p>
        </p:txBody>
      </p:sp>
    </p:spTree>
    <p:extLst>
      <p:ext uri="{BB962C8B-B14F-4D97-AF65-F5344CB8AC3E}">
        <p14:creationId xmlns:p14="http://schemas.microsoft.com/office/powerpoint/2010/main" val="24659828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ontent - Clean Bottom">
    <p:spTree>
      <p:nvGrpSpPr>
        <p:cNvPr id="1" name=""/>
        <p:cNvGrpSpPr/>
        <p:nvPr/>
      </p:nvGrpSpPr>
      <p:grpSpPr>
        <a:xfrm>
          <a:off x="0" y="0"/>
          <a:ext cx="0" cy="0"/>
          <a:chOff x="0" y="0"/>
          <a:chExt cx="0" cy="0"/>
        </a:xfrm>
      </p:grpSpPr>
      <p:sp>
        <p:nvSpPr>
          <p:cNvPr id="2" name="Rectangle 1"/>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74848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8"/>
            <a:ext cx="11988800" cy="485775"/>
          </a:xfrm>
        </p:spPr>
        <p:txBody>
          <a:bodyPr/>
          <a:lstStyle/>
          <a:p>
            <a:r>
              <a:rPr lang="en-US" dirty="0"/>
              <a:t>Click to edit Master title style</a:t>
            </a:r>
          </a:p>
        </p:txBody>
      </p:sp>
      <p:sp>
        <p:nvSpPr>
          <p:cNvPr id="11"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12" name="Slide Number Placeholder 4"/>
          <p:cNvSpPr>
            <a:spLocks noGrp="1"/>
          </p:cNvSpPr>
          <p:nvPr>
            <p:ph type="sldNum" sz="quarter" idx="12"/>
          </p:nvPr>
        </p:nvSpPr>
        <p:spPr>
          <a:xfrm>
            <a:off x="11176000" y="6466880"/>
            <a:ext cx="1016000" cy="364628"/>
          </a:xfrm>
        </p:spPr>
        <p:txBody>
          <a:bodyPr/>
          <a:lstStyle>
            <a:lvl1pPr>
              <a:defRPr/>
            </a:lvl1pPr>
          </a:lstStyle>
          <a:p>
            <a:pPr>
              <a:defRPr/>
            </a:pPr>
            <a:r>
              <a:rPr lang="en-US"/>
              <a:t>, Slide </a:t>
            </a:r>
            <a:fld id="{BCDB990A-6268-4898-A641-7F04AAB15EE6}" type="slidenum">
              <a:rPr lang="en-US"/>
              <a:pPr>
                <a:defRPr/>
              </a:pPr>
              <a:t>‹#›</a:t>
            </a:fld>
            <a:endParaRPr lang="en-US"/>
          </a:p>
        </p:txBody>
      </p:sp>
    </p:spTree>
    <p:extLst>
      <p:ext uri="{BB962C8B-B14F-4D97-AF65-F5344CB8AC3E}">
        <p14:creationId xmlns:p14="http://schemas.microsoft.com/office/powerpoint/2010/main" val="35175489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33218"/>
            <a:ext cx="12192000" cy="724793"/>
          </a:xfrm>
          <a:prstGeom prst="rect">
            <a:avLst/>
          </a:prstGeom>
          <a:noFill/>
          <a:ln w="9525">
            <a:noFill/>
            <a:miter lim="800000"/>
            <a:headEnd/>
            <a:tailEnd/>
          </a:ln>
        </p:spPr>
      </p:pic>
      <p:pic>
        <p:nvPicPr>
          <p:cNvPr id="4" name="Picture 5" descr="FRIB_ppt_to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47" y="1320114"/>
            <a:ext cx="10486572" cy="34611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0"/>
            <a:ext cx="12192000" cy="36919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CF988859-7953-4624-98C4-717249B46A15}" type="slidenum">
              <a:rPr lang="en-US"/>
              <a:pPr>
                <a:defRPr/>
              </a:pPr>
              <a:t>‹#›</a:t>
            </a:fld>
            <a:endParaRPr lang="en-US"/>
          </a:p>
        </p:txBody>
      </p:sp>
    </p:spTree>
    <p:extLst>
      <p:ext uri="{BB962C8B-B14F-4D97-AF65-F5344CB8AC3E}">
        <p14:creationId xmlns:p14="http://schemas.microsoft.com/office/powerpoint/2010/main" val="2629281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4_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33218"/>
            <a:ext cx="12192000" cy="724793"/>
          </a:xfrm>
          <a:prstGeom prst="rect">
            <a:avLst/>
          </a:prstGeom>
          <a:noFill/>
          <a:ln w="9525">
            <a:noFill/>
            <a:miter lim="800000"/>
            <a:headEnd/>
            <a:tailEnd/>
          </a:ln>
        </p:spPr>
      </p:pic>
      <p:pic>
        <p:nvPicPr>
          <p:cNvPr id="4" name="Picture 5" descr="FRIB_ppt_to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47" y="1320114"/>
            <a:ext cx="10486572" cy="34611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0"/>
            <a:ext cx="12192000" cy="36919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08" tIns="45654" rIns="91308" bIns="45654">
            <a:spAutoFit/>
          </a:bodyPr>
          <a:lstStyle/>
          <a:p>
            <a:pPr defTabSz="456669">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CF988859-7953-4624-98C4-717249B46A15}" type="slidenum">
              <a:rPr lang="en-US"/>
              <a:pPr>
                <a:defRPr/>
              </a:pPr>
              <a:t>‹#›</a:t>
            </a:fld>
            <a:endParaRPr lang="en-US"/>
          </a:p>
        </p:txBody>
      </p:sp>
    </p:spTree>
    <p:extLst>
      <p:ext uri="{BB962C8B-B14F-4D97-AF65-F5344CB8AC3E}">
        <p14:creationId xmlns:p14="http://schemas.microsoft.com/office/powerpoint/2010/main" val="11631304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7" y="1320108"/>
            <a:ext cx="10486572"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6"/>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5756"/>
            <a:ext cx="11988800" cy="48577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32576"/>
            <a:ext cx="12183897" cy="725425"/>
          </a:xfrm>
          <a:prstGeom prst="rect">
            <a:avLst/>
          </a:prstGeom>
        </p:spPr>
      </p:pic>
    </p:spTree>
    <p:extLst>
      <p:ext uri="{BB962C8B-B14F-4D97-AF65-F5344CB8AC3E}">
        <p14:creationId xmlns:p14="http://schemas.microsoft.com/office/powerpoint/2010/main" val="11967138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4" name="Picture 3" descr="NSCL_ppt.png"/>
          <p:cNvPicPr>
            <a:picLocks/>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5" name="Text Box 5"/>
          <p:cNvSpPr txBox="1">
            <a:spLocks noChangeArrowheads="1"/>
          </p:cNvSpPr>
          <p:nvPr userDrawn="1"/>
        </p:nvSpPr>
        <p:spPr bwMode="auto">
          <a:xfrm>
            <a:off x="893034" y="1320106"/>
            <a:ext cx="10486572" cy="34079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612" tIns="45306" rIns="90612" bIns="45306">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7" name="Title 1"/>
          <p:cNvSpPr>
            <a:spLocks noGrp="1"/>
          </p:cNvSpPr>
          <p:nvPr>
            <p:ph type="title"/>
          </p:nvPr>
        </p:nvSpPr>
        <p:spPr>
          <a:xfrm>
            <a:off x="580573" y="298855"/>
            <a:ext cx="11030857" cy="478616"/>
          </a:xfrm>
        </p:spPr>
        <p:txBody>
          <a:bodyPr/>
          <a:lstStyle/>
          <a:p>
            <a:r>
              <a:rPr lang="en-US" dirty="0"/>
              <a:t>Click to edit Master title style</a:t>
            </a:r>
          </a:p>
        </p:txBody>
      </p:sp>
      <p:sp>
        <p:nvSpPr>
          <p:cNvPr id="8" name="Content Placeholder 2"/>
          <p:cNvSpPr>
            <a:spLocks noGrp="1"/>
          </p:cNvSpPr>
          <p:nvPr>
            <p:ph idx="1"/>
          </p:nvPr>
        </p:nvSpPr>
        <p:spPr>
          <a:xfrm>
            <a:off x="610811" y="1067099"/>
            <a:ext cx="10970381" cy="5027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36681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46297"/>
            <a:ext cx="12192000" cy="714565"/>
          </a:xfrm>
          <a:prstGeom prst="rect">
            <a:avLst/>
          </a:prstGeom>
        </p:spPr>
      </p:pic>
      <p:pic>
        <p:nvPicPr>
          <p:cNvPr id="5" name="Picture 7" descr="FRIB_ppt_top.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5" y="1320107"/>
            <a:ext cx="10486572" cy="48104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eaLnBrk="0" fontAlgn="base" hangingPunct="0">
              <a:lnSpc>
                <a:spcPct val="90000"/>
              </a:lnSpc>
              <a:spcBef>
                <a:spcPct val="0"/>
              </a:spcBef>
              <a:spcAft>
                <a:spcPct val="0"/>
              </a:spcAft>
              <a:defRPr/>
            </a:pPr>
            <a:endParaRPr lang="en-US" sz="2813" dirty="0">
              <a:solidFill>
                <a:srgbClr val="B81414"/>
              </a:solidFill>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5"/>
            <a:ext cx="12192000" cy="52433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fontAlgn="base">
              <a:spcBef>
                <a:spcPct val="0"/>
              </a:spcBef>
              <a:spcAft>
                <a:spcPct val="0"/>
              </a:spcAft>
              <a:defRPr/>
            </a:pPr>
            <a:endParaRPr lang="en-US" sz="2813" dirty="0">
              <a:solidFill>
                <a:srgbClr val="B81414"/>
              </a:solidFill>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1435906"/>
          </a:xfrm>
        </p:spPr>
        <p:txBody>
          <a:bodyPr/>
          <a:lstStyle>
            <a:lvl3pPr>
              <a:defRPr sz="1781"/>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285755"/>
            <a:ext cx="11988800" cy="492443"/>
          </a:xfrm>
        </p:spPr>
        <p:txBody>
          <a:bodyPr/>
          <a:lstStyle/>
          <a:p>
            <a:r>
              <a:rPr lang="en-US" dirty="0"/>
              <a:t>Click to edit Master title style</a:t>
            </a:r>
          </a:p>
        </p:txBody>
      </p:sp>
      <p:sp>
        <p:nvSpPr>
          <p:cNvPr id="10" name="Text Box 1032"/>
          <p:cNvSpPr txBox="1">
            <a:spLocks noChangeArrowheads="1"/>
          </p:cNvSpPr>
          <p:nvPr userDrawn="1"/>
        </p:nvSpPr>
        <p:spPr bwMode="auto">
          <a:xfrm>
            <a:off x="5031620" y="6572250"/>
            <a:ext cx="6855987" cy="142796"/>
          </a:xfrm>
          <a:prstGeom prst="rect">
            <a:avLst/>
          </a:prstGeom>
          <a:noFill/>
          <a:ln w="12700">
            <a:noFill/>
            <a:miter lim="800000"/>
            <a:headEnd/>
            <a:tailEnd/>
          </a:ln>
          <a:effectLst/>
        </p:spPr>
        <p:txBody>
          <a:bodyPr wrap="square" lIns="0" tIns="0" rIns="0" bIns="0">
            <a:spAutoFit/>
          </a:bodyPr>
          <a:lstStyle/>
          <a:p>
            <a:pPr algn="r" defTabSz="812602" eaLnBrk="0" hangingPunct="0">
              <a:lnSpc>
                <a:spcPct val="90000"/>
              </a:lnSpc>
              <a:defRPr/>
            </a:pPr>
            <a:r>
              <a:rPr lang="en-US" sz="1031" dirty="0">
                <a:solidFill>
                  <a:srgbClr val="064308"/>
                </a:solidFill>
                <a:latin typeface="Helvetica" pitchFamily="-111" charset="0"/>
              </a:rPr>
              <a:t>T. Glasmacher, Nuclear Structure Welcome, August 2018, </a:t>
            </a:r>
            <a:r>
              <a:rPr lang="en-US" sz="1031" dirty="0">
                <a:solidFill>
                  <a:srgbClr val="064308"/>
                </a:solidFill>
                <a:latin typeface="Arial" charset="0"/>
              </a:rPr>
              <a:t>Slide </a:t>
            </a:r>
            <a:fld id="{84780EA2-5833-4012-AFDF-9C878BB4BD3D}" type="slidenum">
              <a:rPr lang="en-US" sz="1031">
                <a:solidFill>
                  <a:srgbClr val="064308"/>
                </a:solidFill>
                <a:latin typeface="Arial" charset="0"/>
              </a:rPr>
              <a:pPr algn="r" defTabSz="812602" eaLnBrk="0" hangingPunct="0">
                <a:lnSpc>
                  <a:spcPct val="90000"/>
                </a:lnSpc>
                <a:defRPr/>
              </a:pPr>
              <a:t>‹#›</a:t>
            </a:fld>
            <a:endParaRPr lang="en-US" sz="1031" dirty="0">
              <a:solidFill>
                <a:srgbClr val="064308"/>
              </a:solidFill>
              <a:latin typeface="Arial" charset="0"/>
            </a:endParaRPr>
          </a:p>
        </p:txBody>
      </p:sp>
    </p:spTree>
    <p:extLst>
      <p:ext uri="{BB962C8B-B14F-4D97-AF65-F5344CB8AC3E}">
        <p14:creationId xmlns:p14="http://schemas.microsoft.com/office/powerpoint/2010/main" val="17747527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NSCL_ppt.png"/>
          <p:cNvPicPr>
            <a:picLocks/>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5" name="Text Box 5"/>
          <p:cNvSpPr txBox="1">
            <a:spLocks noChangeArrowheads="1"/>
          </p:cNvSpPr>
          <p:nvPr userDrawn="1"/>
        </p:nvSpPr>
        <p:spPr bwMode="auto">
          <a:xfrm>
            <a:off x="893034" y="1320106"/>
            <a:ext cx="10486572" cy="34079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612" tIns="45306" rIns="90612" bIns="45306">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9" name="Text Box 1032"/>
          <p:cNvSpPr txBox="1">
            <a:spLocks noChangeArrowheads="1"/>
          </p:cNvSpPr>
          <p:nvPr userDrawn="1"/>
        </p:nvSpPr>
        <p:spPr bwMode="auto">
          <a:xfrm>
            <a:off x="8535207" y="6563320"/>
            <a:ext cx="3352397" cy="142796"/>
          </a:xfrm>
          <a:prstGeom prst="rect">
            <a:avLst/>
          </a:prstGeom>
          <a:noFill/>
          <a:ln w="12700">
            <a:noFill/>
            <a:miter lim="800000"/>
            <a:headEnd/>
            <a:tailEnd/>
          </a:ln>
          <a:effectLst/>
        </p:spPr>
        <p:txBody>
          <a:bodyPr lIns="0" tIns="0" rIns="0" bIns="0">
            <a:spAutoFit/>
          </a:bodyPr>
          <a:lstStyle/>
          <a:p>
            <a:pPr algn="r" defTabSz="812602" eaLnBrk="0" hangingPunct="0">
              <a:lnSpc>
                <a:spcPct val="90000"/>
              </a:lnSpc>
              <a:defRPr/>
            </a:pPr>
            <a:r>
              <a:rPr lang="en-US" sz="1031" dirty="0">
                <a:solidFill>
                  <a:srgbClr val="064308"/>
                </a:solidFill>
                <a:latin typeface="Helvetica" pitchFamily="-111" charset="0"/>
                <a:ea typeface="ヒラギノ角ゴ Pro W3" pitchFamily="-111" charset="-128"/>
                <a:cs typeface="+mn-cs"/>
              </a:rPr>
              <a:t>A.</a:t>
            </a:r>
            <a:r>
              <a:rPr lang="en-US" sz="1031" baseline="0" dirty="0">
                <a:solidFill>
                  <a:srgbClr val="064308"/>
                </a:solidFill>
                <a:latin typeface="Helvetica" pitchFamily="-111" charset="0"/>
                <a:ea typeface="ヒラギノ角ゴ Pro W3" pitchFamily="-111" charset="-128"/>
                <a:cs typeface="+mn-cs"/>
              </a:rPr>
              <a:t> Gade</a:t>
            </a:r>
            <a:r>
              <a:rPr lang="en-US" sz="1031" dirty="0">
                <a:solidFill>
                  <a:srgbClr val="064308"/>
                </a:solidFill>
                <a:latin typeface="Helvetica" pitchFamily="-111" charset="0"/>
                <a:ea typeface="ヒラギノ角ゴ Pro W3" pitchFamily="-111" charset="-128"/>
                <a:cs typeface="+mn-cs"/>
              </a:rPr>
              <a:t>, </a:t>
            </a:r>
            <a:fld id="{58887C3C-49B1-4C25-BCBF-EC4A62B682E4}" type="datetime1">
              <a:rPr lang="en-US" sz="1031">
                <a:solidFill>
                  <a:srgbClr val="064308"/>
                </a:solidFill>
                <a:latin typeface="Helvetica" pitchFamily="-111" charset="0"/>
                <a:ea typeface="ヒラギノ角ゴ Pro W3" pitchFamily="-111" charset="-128"/>
                <a:cs typeface="+mn-cs"/>
              </a:rPr>
              <a:pPr algn="r" defTabSz="812602" eaLnBrk="0" hangingPunct="0">
                <a:lnSpc>
                  <a:spcPct val="90000"/>
                </a:lnSpc>
                <a:defRPr/>
              </a:pPr>
              <a:t>9/22/25</a:t>
            </a:fld>
            <a:r>
              <a:rPr lang="en-US" sz="1031" dirty="0">
                <a:solidFill>
                  <a:srgbClr val="064308"/>
                </a:solidFill>
                <a:latin typeface="Helvetica" pitchFamily="-111" charset="0"/>
                <a:ea typeface="ヒラギノ角ゴ Pro W3" pitchFamily="-111" charset="-128"/>
                <a:cs typeface="+mn-cs"/>
              </a:rPr>
              <a:t>, </a:t>
            </a:r>
            <a:r>
              <a:rPr lang="en-US" sz="1031" dirty="0">
                <a:solidFill>
                  <a:srgbClr val="064308"/>
                </a:solidFill>
                <a:latin typeface="Arial" charset="0"/>
                <a:ea typeface="ヒラギノ角ゴ Pro W3" pitchFamily="-111" charset="-128"/>
                <a:cs typeface="+mn-cs"/>
              </a:rPr>
              <a:t>Slide </a:t>
            </a:r>
            <a:fld id="{97F26045-EFAF-4618-8EDF-874E6A216DC5}" type="slidenum">
              <a:rPr lang="en-US" sz="1031">
                <a:solidFill>
                  <a:srgbClr val="064308"/>
                </a:solidFill>
                <a:latin typeface="Arial" charset="0"/>
                <a:ea typeface="ヒラギノ角ゴ Pro W3" pitchFamily="-111" charset="-128"/>
                <a:cs typeface="+mn-cs"/>
              </a:rPr>
              <a:pPr algn="r" defTabSz="812602" eaLnBrk="0" hangingPunct="0">
                <a:lnSpc>
                  <a:spcPct val="90000"/>
                </a:lnSpc>
                <a:defRPr/>
              </a:pPr>
              <a:t>‹#›</a:t>
            </a:fld>
            <a:endParaRPr lang="en-US" sz="1031" dirty="0">
              <a:solidFill>
                <a:srgbClr val="064308"/>
              </a:solidFill>
              <a:latin typeface="Arial" charset="0"/>
              <a:ea typeface="ヒラギノ角ゴ Pro W3" pitchFamily="-111" charset="-128"/>
              <a:cs typeface="+mn-cs"/>
            </a:endParaRPr>
          </a:p>
        </p:txBody>
      </p:sp>
      <p:sp>
        <p:nvSpPr>
          <p:cNvPr id="7" name="Title 1"/>
          <p:cNvSpPr>
            <a:spLocks noGrp="1"/>
          </p:cNvSpPr>
          <p:nvPr>
            <p:ph type="title"/>
          </p:nvPr>
        </p:nvSpPr>
        <p:spPr>
          <a:xfrm>
            <a:off x="580573" y="298855"/>
            <a:ext cx="11030857" cy="478616"/>
          </a:xfrm>
        </p:spPr>
        <p:txBody>
          <a:bodyPr/>
          <a:lstStyle/>
          <a:p>
            <a:r>
              <a:rPr lang="en-US" dirty="0"/>
              <a:t>Click to edit Master title style</a:t>
            </a:r>
          </a:p>
        </p:txBody>
      </p:sp>
      <p:sp>
        <p:nvSpPr>
          <p:cNvPr id="8" name="Content Placeholder 2"/>
          <p:cNvSpPr>
            <a:spLocks noGrp="1"/>
          </p:cNvSpPr>
          <p:nvPr>
            <p:ph idx="1"/>
          </p:nvPr>
        </p:nvSpPr>
        <p:spPr>
          <a:xfrm>
            <a:off x="610811" y="1067099"/>
            <a:ext cx="10970381" cy="5027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28957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0"/>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7" y="1320108"/>
            <a:ext cx="10486572"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5487207" y="3009306"/>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888FC917-2F4D-45AC-AA7A-EF80FFB23A84}" type="slidenum">
              <a:rPr lang="en-US"/>
              <a:pPr>
                <a:defRPr/>
              </a:pPr>
              <a:t>‹#›</a:t>
            </a:fld>
            <a:endParaRPr lang="en-US"/>
          </a:p>
        </p:txBody>
      </p:sp>
    </p:spTree>
    <p:extLst>
      <p:ext uri="{BB962C8B-B14F-4D97-AF65-F5344CB8AC3E}">
        <p14:creationId xmlns:p14="http://schemas.microsoft.com/office/powerpoint/2010/main" val="2644686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lf Vertical">
    <p:spTree>
      <p:nvGrpSpPr>
        <p:cNvPr id="1" name=""/>
        <p:cNvGrpSpPr/>
        <p:nvPr/>
      </p:nvGrpSpPr>
      <p:grpSpPr>
        <a:xfrm>
          <a:off x="0" y="0"/>
          <a:ext cx="0" cy="0"/>
          <a:chOff x="0" y="0"/>
          <a:chExt cx="0" cy="0"/>
        </a:xfrm>
      </p:grpSpPr>
      <p:pic>
        <p:nvPicPr>
          <p:cNvPr id="16"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680" y="6588453"/>
            <a:ext cx="1332369" cy="218152"/>
          </a:xfrm>
          <a:prstGeom prst="rect">
            <a:avLst/>
          </a:prstGeom>
          <a:noFill/>
          <a:ln w="9525">
            <a:noFill/>
            <a:miter lim="800000"/>
            <a:headEnd/>
            <a:tailEnd/>
          </a:ln>
        </p:spPr>
      </p:pic>
      <p:sp>
        <p:nvSpPr>
          <p:cNvPr id="17"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18"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19"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20"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2" y="281882"/>
            <a:ext cx="11988797" cy="486372"/>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0"/>
          </p:nvPr>
        </p:nvSpPr>
        <p:spPr>
          <a:xfrm>
            <a:off x="6192765" y="1071571"/>
            <a:ext cx="5897636" cy="5027414"/>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sp>
        <p:nvSpPr>
          <p:cNvPr id="14"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lf Horizontal">
    <p:spTree>
      <p:nvGrpSpPr>
        <p:cNvPr id="1" name=""/>
        <p:cNvGrpSpPr/>
        <p:nvPr/>
      </p:nvGrpSpPr>
      <p:grpSpPr>
        <a:xfrm>
          <a:off x="0" y="0"/>
          <a:ext cx="0" cy="0"/>
          <a:chOff x="0" y="0"/>
          <a:chExt cx="0" cy="0"/>
        </a:xfrm>
      </p:grpSpPr>
      <p:pic>
        <p:nvPicPr>
          <p:cNvPr id="18" name="Picture 4" descr="ppt_bkg1.png"/>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0680" y="6588453"/>
            <a:ext cx="1332369" cy="218152"/>
          </a:xfrm>
          <a:prstGeom prst="rect">
            <a:avLst/>
          </a:prstGeom>
          <a:noFill/>
          <a:ln w="9525">
            <a:noFill/>
            <a:miter lim="800000"/>
            <a:headEnd/>
            <a:tailEnd/>
          </a:ln>
        </p:spPr>
      </p:pic>
      <p:sp>
        <p:nvSpPr>
          <p:cNvPr id="19" name="Slide Number Placeholder 4"/>
          <p:cNvSpPr>
            <a:spLocks noGrp="1"/>
          </p:cNvSpPr>
          <p:nvPr>
            <p:ph type="sldNum" sz="quarter" idx="11"/>
          </p:nvPr>
        </p:nvSpPr>
        <p:spPr>
          <a:xfrm>
            <a:off x="11265408" y="6565392"/>
            <a:ext cx="853440" cy="274320"/>
          </a:xfrm>
        </p:spPr>
        <p:txBody>
          <a:bodyPr/>
          <a:lstStyle>
            <a:lvl1pPr>
              <a:defRPr/>
            </a:lvl1pPr>
          </a:lstStyle>
          <a:p>
            <a:pPr>
              <a:defRPr/>
            </a:pPr>
            <a:fld id="{35AD4620-7552-4207-8973-898801ED212B}" type="slidenum">
              <a:rPr lang="en-US" smtClean="0"/>
              <a:pPr>
                <a:defRPr/>
              </a:pPr>
              <a:t>‹#›</a:t>
            </a:fld>
            <a:endParaRPr lang="en-US" dirty="0"/>
          </a:p>
        </p:txBody>
      </p:sp>
      <p:sp>
        <p:nvSpPr>
          <p:cNvPr id="20" name="Rectangle 8"/>
          <p:cNvSpPr>
            <a:spLocks noChangeArrowheads="1"/>
          </p:cNvSpPr>
          <p:nvPr userDrawn="1"/>
        </p:nvSpPr>
        <p:spPr bwMode="auto">
          <a:xfrm>
            <a:off x="121920" y="5867400"/>
            <a:ext cx="12070080" cy="685800"/>
          </a:xfrm>
          <a:prstGeom prst="rect">
            <a:avLst/>
          </a:prstGeom>
          <a:solidFill>
            <a:srgbClr val="DDDDDD">
              <a:alpha val="70000"/>
            </a:srgbClr>
          </a:solidFill>
          <a:ln w="9525">
            <a:noFill/>
            <a:miter lim="800000"/>
            <a:headEnd/>
            <a:tailEnd/>
          </a:ln>
          <a:effectLst/>
        </p:spPr>
        <p:txBody>
          <a:bodyPr wrap="none" anchor="ctr"/>
          <a:lstStyle/>
          <a:p>
            <a:endParaRPr lang="en-US"/>
          </a:p>
        </p:txBody>
      </p:sp>
      <p:sp>
        <p:nvSpPr>
          <p:cNvPr id="21" name="Rectangle 9"/>
          <p:cNvSpPr>
            <a:spLocks noChangeArrowheads="1"/>
          </p:cNvSpPr>
          <p:nvPr userDrawn="1"/>
        </p:nvSpPr>
        <p:spPr bwMode="auto">
          <a:xfrm>
            <a:off x="121920" y="6477000"/>
            <a:ext cx="12070080" cy="76200"/>
          </a:xfrm>
          <a:prstGeom prst="rect">
            <a:avLst/>
          </a:prstGeom>
          <a:solidFill>
            <a:srgbClr val="006633"/>
          </a:solidFill>
          <a:ln w="9525">
            <a:noFill/>
            <a:miter lim="800000"/>
            <a:headEnd/>
            <a:tailEnd/>
          </a:ln>
          <a:effectLst/>
        </p:spPr>
        <p:txBody>
          <a:bodyPr wrap="none" anchor="ctr"/>
          <a:lstStyle/>
          <a:p>
            <a:endParaRPr lang="en-US"/>
          </a:p>
        </p:txBody>
      </p:sp>
      <p:pic>
        <p:nvPicPr>
          <p:cNvPr id="22" name="Picture 10" descr="Square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7600" y="5867401"/>
            <a:ext cx="914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userDrawn="1"/>
        </p:nvSpPr>
        <p:spPr>
          <a:xfrm>
            <a:off x="0" y="0"/>
            <a:ext cx="12192000" cy="10058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Box 5"/>
          <p:cNvSpPr txBox="1">
            <a:spLocks noChangeArrowheads="1"/>
          </p:cNvSpPr>
          <p:nvPr/>
        </p:nvSpPr>
        <p:spPr bwMode="auto">
          <a:xfrm>
            <a:off x="893039" y="1320110"/>
            <a:ext cx="10486572"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07"/>
            <a:ext cx="12192000" cy="3692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3" name="Content Placeholder 2"/>
          <p:cNvSpPr>
            <a:spLocks noGrp="1"/>
          </p:cNvSpPr>
          <p:nvPr>
            <p:ph idx="1"/>
          </p:nvPr>
        </p:nvSpPr>
        <p:spPr>
          <a:xfrm>
            <a:off x="101600" y="1067100"/>
            <a:ext cx="11988805"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101600" y="3581401"/>
            <a:ext cx="11988805" cy="2433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1"/>
          <p:cNvSpPr>
            <a:spLocks noGrp="1"/>
          </p:cNvSpPr>
          <p:nvPr>
            <p:ph type="body" sz="quarter" idx="12" hasCustomPrompt="1"/>
          </p:nvPr>
        </p:nvSpPr>
        <p:spPr>
          <a:xfrm>
            <a:off x="158751" y="5880100"/>
            <a:ext cx="11144249" cy="584200"/>
          </a:xfrm>
        </p:spPr>
        <p:txBody>
          <a:bodyPr anchor="ctr"/>
          <a:lstStyle>
            <a:lvl1pPr marL="137160" indent="0">
              <a:spcBef>
                <a:spcPts val="0"/>
              </a:spcBef>
              <a:buNone/>
              <a:defRPr b="1" baseline="0"/>
            </a:lvl1pPr>
          </a:lstStyle>
          <a:p>
            <a:pPr lvl="0"/>
            <a:r>
              <a:rPr lang="en-US" dirty="0"/>
              <a:t>Add takeaway message</a:t>
            </a:r>
          </a:p>
        </p:txBody>
      </p:sp>
      <p:sp>
        <p:nvSpPr>
          <p:cNvPr id="14" name="Footer Placeholder 6"/>
          <p:cNvSpPr>
            <a:spLocks noGrp="1"/>
          </p:cNvSpPr>
          <p:nvPr>
            <p:ph type="ftr" sz="quarter" idx="3"/>
          </p:nvPr>
        </p:nvSpPr>
        <p:spPr>
          <a:xfrm>
            <a:off x="5520911" y="6475084"/>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2.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heme" Target="../theme/theme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theme" Target="../theme/theme5.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798" y="75904"/>
            <a:ext cx="11990413" cy="486668"/>
          </a:xfrm>
          <a:prstGeom prst="rect">
            <a:avLst/>
          </a:prstGeom>
          <a:noFill/>
          <a:ln w="12700">
            <a:noFill/>
            <a:miter lim="800000"/>
            <a:headEnd/>
            <a:tailEnd/>
          </a:ln>
        </p:spPr>
        <p:txBody>
          <a:bodyPr vert="horz" wrap="square" lIns="56066" tIns="22427" rIns="56066" bIns="22427" numCol="1" anchor="ctr"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100798" y="1067100"/>
            <a:ext cx="11990413" cy="47667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6"/>
          <p:cNvSpPr>
            <a:spLocks noGrp="1"/>
          </p:cNvSpPr>
          <p:nvPr>
            <p:ph type="ftr" sz="quarter" idx="3"/>
          </p:nvPr>
        </p:nvSpPr>
        <p:spPr>
          <a:xfrm>
            <a:off x="5520911" y="6356450"/>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9" name="Slide Number Placeholder 4"/>
          <p:cNvSpPr>
            <a:spLocks noGrp="1"/>
          </p:cNvSpPr>
          <p:nvPr>
            <p:ph type="sldNum" sz="quarter" idx="4"/>
          </p:nvPr>
        </p:nvSpPr>
        <p:spPr>
          <a:xfrm>
            <a:off x="11176000" y="6356450"/>
            <a:ext cx="1016000" cy="364628"/>
          </a:xfrm>
          <a:prstGeom prst="rect">
            <a:avLst/>
          </a:prstGeom>
        </p:spPr>
        <p:txBody>
          <a:bodyPr vert="horz" wrap="square" lIns="0" tIns="45704" rIns="0" bIns="45704" numCol="1" anchor="b" anchorCtr="0" compatLnSpc="1">
            <a:prstTxWarp prst="textNoShape">
              <a:avLst/>
            </a:prstTxWarp>
          </a:bodyPr>
          <a:lstStyle>
            <a:lvl1pPr eaLnBrk="0" hangingPunct="0">
              <a:lnSpc>
                <a:spcPct val="90000"/>
              </a:lnSpc>
              <a:defRPr sz="1000">
                <a:solidFill>
                  <a:srgbClr val="064308"/>
                </a:solidFill>
                <a:ea typeface="ヒラギノ角ゴ Pro W3" charset="-128"/>
                <a:cs typeface="+mn-cs"/>
              </a:defRPr>
            </a:lvl1pPr>
          </a:lstStyle>
          <a:p>
            <a:pPr>
              <a:defRPr/>
            </a:pPr>
            <a:fld id="{D30A2C6D-39BC-4576-856C-8743CF76CCF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990" r:id="rId1"/>
    <p:sldLayoutId id="2147483991" r:id="rId2"/>
    <p:sldLayoutId id="2147484000" r:id="rId3"/>
    <p:sldLayoutId id="2147484001" r:id="rId4"/>
    <p:sldLayoutId id="2147484002" r:id="rId5"/>
    <p:sldLayoutId id="2147484003" r:id="rId6"/>
    <p:sldLayoutId id="2147483999" r:id="rId7"/>
    <p:sldLayoutId id="2147483992" r:id="rId8"/>
    <p:sldLayoutId id="2147483993" r:id="rId9"/>
    <p:sldLayoutId id="2147483994" r:id="rId10"/>
    <p:sldLayoutId id="2147483997" r:id="rId11"/>
    <p:sldLayoutId id="2147483998" r:id="rId12"/>
    <p:sldLayoutId id="2147484005" r:id="rId13"/>
    <p:sldLayoutId id="2147484019" r:id="rId14"/>
    <p:sldLayoutId id="2147484021" r:id="rId15"/>
    <p:sldLayoutId id="2147484023" r:id="rId16"/>
    <p:sldLayoutId id="2147484024" r:id="rId17"/>
    <p:sldLayoutId id="2147484028" r:id="rId18"/>
    <p:sldLayoutId id="2147484029" r:id="rId19"/>
    <p:sldLayoutId id="2147484034" r:id="rId20"/>
    <p:sldLayoutId id="2147484035" r:id="rId21"/>
    <p:sldLayoutId id="2147484038" r:id="rId22"/>
  </p:sldLayoutIdLst>
  <p:hf hdr="0" dt="0"/>
  <p:txStyles>
    <p:titleStyle>
      <a:lvl1pPr algn="ctr" defTabSz="8031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1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1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1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1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6955" algn="ctr" defTabSz="80760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3912" algn="ctr" defTabSz="80760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0864" algn="ctr" defTabSz="80760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7822" algn="ctr" defTabSz="80760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46" indent="-180146" algn="l" defTabSz="803150" rtl="0" eaLnBrk="0" fontAlgn="base" hangingPunct="0">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295" indent="-151622" algn="l" defTabSz="803150" rtl="0" eaLnBrk="0" fontAlgn="base" hangingPunct="0">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478" indent="-160630" algn="l" defTabSz="803150" rtl="0" eaLnBrk="0" fontAlgn="base" hangingPunct="0">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089" indent="-133608" algn="l" defTabSz="803150" rtl="0" eaLnBrk="0" fontAlgn="base" hangingPunct="0">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813" indent="-180146" algn="l" defTabSz="803150" rtl="0" eaLnBrk="0" fontAlgn="base" hangingPunct="0">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2898"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79855"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6812"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3766"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3912" rtl="0" eaLnBrk="1" latinLnBrk="0" hangingPunct="1">
        <a:defRPr sz="1800" kern="1200">
          <a:solidFill>
            <a:schemeClr val="tx1"/>
          </a:solidFill>
          <a:latin typeface="+mn-lt"/>
          <a:ea typeface="+mn-ea"/>
          <a:cs typeface="+mn-cs"/>
        </a:defRPr>
      </a:lvl1pPr>
      <a:lvl2pPr marL="456955" algn="l" defTabSz="913912" rtl="0" eaLnBrk="1" latinLnBrk="0" hangingPunct="1">
        <a:defRPr sz="1800" kern="1200">
          <a:solidFill>
            <a:schemeClr val="tx1"/>
          </a:solidFill>
          <a:latin typeface="+mn-lt"/>
          <a:ea typeface="+mn-ea"/>
          <a:cs typeface="+mn-cs"/>
        </a:defRPr>
      </a:lvl2pPr>
      <a:lvl3pPr marL="913912" algn="l" defTabSz="913912" rtl="0" eaLnBrk="1" latinLnBrk="0" hangingPunct="1">
        <a:defRPr sz="1800" kern="1200">
          <a:solidFill>
            <a:schemeClr val="tx1"/>
          </a:solidFill>
          <a:latin typeface="+mn-lt"/>
          <a:ea typeface="+mn-ea"/>
          <a:cs typeface="+mn-cs"/>
        </a:defRPr>
      </a:lvl3pPr>
      <a:lvl4pPr marL="1370864" algn="l" defTabSz="913912" rtl="0" eaLnBrk="1" latinLnBrk="0" hangingPunct="1">
        <a:defRPr sz="1800" kern="1200">
          <a:solidFill>
            <a:schemeClr val="tx1"/>
          </a:solidFill>
          <a:latin typeface="+mn-lt"/>
          <a:ea typeface="+mn-ea"/>
          <a:cs typeface="+mn-cs"/>
        </a:defRPr>
      </a:lvl4pPr>
      <a:lvl5pPr marL="1827822" algn="l" defTabSz="913912" rtl="0" eaLnBrk="1" latinLnBrk="0" hangingPunct="1">
        <a:defRPr sz="1800" kern="1200">
          <a:solidFill>
            <a:schemeClr val="tx1"/>
          </a:solidFill>
          <a:latin typeface="+mn-lt"/>
          <a:ea typeface="+mn-ea"/>
          <a:cs typeface="+mn-cs"/>
        </a:defRPr>
      </a:lvl5pPr>
      <a:lvl6pPr marL="2284778" algn="l" defTabSz="913912" rtl="0" eaLnBrk="1" latinLnBrk="0" hangingPunct="1">
        <a:defRPr sz="1800" kern="1200">
          <a:solidFill>
            <a:schemeClr val="tx1"/>
          </a:solidFill>
          <a:latin typeface="+mn-lt"/>
          <a:ea typeface="+mn-ea"/>
          <a:cs typeface="+mn-cs"/>
        </a:defRPr>
      </a:lvl6pPr>
      <a:lvl7pPr marL="2741736" algn="l" defTabSz="913912" rtl="0" eaLnBrk="1" latinLnBrk="0" hangingPunct="1">
        <a:defRPr sz="1800" kern="1200">
          <a:solidFill>
            <a:schemeClr val="tx1"/>
          </a:solidFill>
          <a:latin typeface="+mn-lt"/>
          <a:ea typeface="+mn-ea"/>
          <a:cs typeface="+mn-cs"/>
        </a:defRPr>
      </a:lvl7pPr>
      <a:lvl8pPr marL="3198689" algn="l" defTabSz="913912" rtl="0" eaLnBrk="1" latinLnBrk="0" hangingPunct="1">
        <a:defRPr sz="1800" kern="1200">
          <a:solidFill>
            <a:schemeClr val="tx1"/>
          </a:solidFill>
          <a:latin typeface="+mn-lt"/>
          <a:ea typeface="+mn-ea"/>
          <a:cs typeface="+mn-cs"/>
        </a:defRPr>
      </a:lvl8pPr>
      <a:lvl9pPr marL="3655645" algn="l" defTabSz="91391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807" y="75904"/>
            <a:ext cx="11990413" cy="486668"/>
          </a:xfrm>
          <a:prstGeom prst="rect">
            <a:avLst/>
          </a:prstGeom>
          <a:noFill/>
          <a:ln w="12700">
            <a:noFill/>
            <a:miter lim="800000"/>
            <a:headEnd/>
            <a:tailEnd/>
          </a:ln>
        </p:spPr>
        <p:txBody>
          <a:bodyPr vert="horz" wrap="square" lIns="58977" tIns="23591" rIns="58977" bIns="23591" numCol="1" anchor="ctr"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100807" y="1067102"/>
            <a:ext cx="11990413" cy="47667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6"/>
          <p:cNvSpPr>
            <a:spLocks noGrp="1"/>
          </p:cNvSpPr>
          <p:nvPr>
            <p:ph type="ftr" sz="quarter" idx="3"/>
          </p:nvPr>
        </p:nvSpPr>
        <p:spPr>
          <a:xfrm>
            <a:off x="5520911" y="6356450"/>
            <a:ext cx="5537235" cy="364628"/>
          </a:xfrm>
          <a:prstGeom prst="rect">
            <a:avLst/>
          </a:prstGeom>
        </p:spPr>
        <p:txBody>
          <a:bodyPr lIns="0" tIns="48077" rIns="0" bIns="48077" anchor="b"/>
          <a:lstStyle>
            <a:lvl1pPr algn="r" defTabSz="450802" eaLnBrk="0" hangingPunct="0">
              <a:lnSpc>
                <a:spcPct val="90000"/>
              </a:lnSpc>
              <a:defRPr sz="1031">
                <a:solidFill>
                  <a:srgbClr val="064308"/>
                </a:solidFill>
                <a:latin typeface="Arial"/>
                <a:ea typeface="+mn-ea"/>
                <a:cs typeface="Arial"/>
              </a:defRPr>
            </a:lvl1pPr>
          </a:lstStyle>
          <a:p>
            <a:pPr>
              <a:defRPr/>
            </a:pPr>
            <a:r>
              <a:rPr lang="en-US"/>
              <a:t>A. Gade, EuNPC2025, Caen, September 2025</a:t>
            </a:r>
            <a:endParaRPr lang="en-US" dirty="0"/>
          </a:p>
        </p:txBody>
      </p:sp>
      <p:sp>
        <p:nvSpPr>
          <p:cNvPr id="9" name="Slide Number Placeholder 4"/>
          <p:cNvSpPr>
            <a:spLocks noGrp="1"/>
          </p:cNvSpPr>
          <p:nvPr>
            <p:ph type="sldNum" sz="quarter" idx="4"/>
          </p:nvPr>
        </p:nvSpPr>
        <p:spPr>
          <a:xfrm>
            <a:off x="11176000" y="6356450"/>
            <a:ext cx="1016000" cy="364628"/>
          </a:xfrm>
          <a:prstGeom prst="rect">
            <a:avLst/>
          </a:prstGeom>
        </p:spPr>
        <p:txBody>
          <a:bodyPr vert="horz" wrap="square" lIns="0" tIns="48077" rIns="0" bIns="48077" numCol="1" anchor="b" anchorCtr="0" compatLnSpc="1">
            <a:prstTxWarp prst="textNoShape">
              <a:avLst/>
            </a:prstTxWarp>
          </a:bodyPr>
          <a:lstStyle>
            <a:lvl1pPr algn="ctr" defTabSz="450802" eaLnBrk="0" hangingPunct="0">
              <a:lnSpc>
                <a:spcPct val="90000"/>
              </a:lnSpc>
              <a:defRPr sz="1031">
                <a:solidFill>
                  <a:srgbClr val="064308"/>
                </a:solidFill>
                <a:ea typeface="ヒラギノ角ゴ Pro W3" charset="-128"/>
                <a:cs typeface="+mn-cs"/>
              </a:defRPr>
            </a:lvl1pPr>
          </a:lstStyle>
          <a:p>
            <a:pPr>
              <a:defRPr/>
            </a:pP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1715498284"/>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Lst>
  <p:hf hdr="0" dt="0"/>
  <p:txStyles>
    <p:titleStyle>
      <a:lvl1pPr algn="ctr" defTabSz="792063" rtl="0" eaLnBrk="0" fontAlgn="base" hangingPunct="0">
        <a:lnSpc>
          <a:spcPct val="88000"/>
        </a:lnSpc>
        <a:spcBef>
          <a:spcPct val="0"/>
        </a:spcBef>
        <a:spcAft>
          <a:spcPct val="0"/>
        </a:spcAft>
        <a:defRPr sz="3188" b="1">
          <a:solidFill>
            <a:srgbClr val="064308"/>
          </a:solidFill>
          <a:latin typeface="Arial" charset="0"/>
          <a:ea typeface="ＭＳ Ｐゴシック" pitchFamily="-65" charset="-128"/>
          <a:cs typeface="ＭＳ Ｐゴシック" pitchFamily="-65" charset="-128"/>
        </a:defRPr>
      </a:lvl1pPr>
      <a:lvl2pPr algn="ctr" defTabSz="792063" rtl="0" eaLnBrk="0" fontAlgn="base" hangingPunct="0">
        <a:lnSpc>
          <a:spcPct val="88000"/>
        </a:lnSpc>
        <a:spcBef>
          <a:spcPct val="0"/>
        </a:spcBef>
        <a:spcAft>
          <a:spcPct val="0"/>
        </a:spcAft>
        <a:defRPr sz="3188" b="1">
          <a:solidFill>
            <a:srgbClr val="064308"/>
          </a:solidFill>
          <a:latin typeface="Arial" charset="0"/>
          <a:ea typeface="ＭＳ Ｐゴシック" pitchFamily="-65" charset="-128"/>
          <a:cs typeface="ＭＳ Ｐゴシック" pitchFamily="-65" charset="-128"/>
        </a:defRPr>
      </a:lvl2pPr>
      <a:lvl3pPr algn="ctr" defTabSz="792063" rtl="0" eaLnBrk="0" fontAlgn="base" hangingPunct="0">
        <a:lnSpc>
          <a:spcPct val="88000"/>
        </a:lnSpc>
        <a:spcBef>
          <a:spcPct val="0"/>
        </a:spcBef>
        <a:spcAft>
          <a:spcPct val="0"/>
        </a:spcAft>
        <a:defRPr sz="3188" b="1">
          <a:solidFill>
            <a:srgbClr val="064308"/>
          </a:solidFill>
          <a:latin typeface="Arial" charset="0"/>
          <a:ea typeface="ＭＳ Ｐゴシック" pitchFamily="-65" charset="-128"/>
          <a:cs typeface="ＭＳ Ｐゴシック" pitchFamily="-65" charset="-128"/>
        </a:defRPr>
      </a:lvl3pPr>
      <a:lvl4pPr algn="ctr" defTabSz="792063" rtl="0" eaLnBrk="0" fontAlgn="base" hangingPunct="0">
        <a:lnSpc>
          <a:spcPct val="88000"/>
        </a:lnSpc>
        <a:spcBef>
          <a:spcPct val="0"/>
        </a:spcBef>
        <a:spcAft>
          <a:spcPct val="0"/>
        </a:spcAft>
        <a:defRPr sz="3188" b="1">
          <a:solidFill>
            <a:srgbClr val="064308"/>
          </a:solidFill>
          <a:latin typeface="Arial" charset="0"/>
          <a:ea typeface="ＭＳ Ｐゴシック" pitchFamily="-65" charset="-128"/>
          <a:cs typeface="ＭＳ Ｐゴシック" pitchFamily="-65" charset="-128"/>
        </a:defRPr>
      </a:lvl4pPr>
      <a:lvl5pPr algn="ctr" defTabSz="792063" rtl="0" eaLnBrk="0" fontAlgn="base" hangingPunct="0">
        <a:lnSpc>
          <a:spcPct val="88000"/>
        </a:lnSpc>
        <a:spcBef>
          <a:spcPct val="0"/>
        </a:spcBef>
        <a:spcAft>
          <a:spcPct val="0"/>
        </a:spcAft>
        <a:defRPr sz="3188" b="1">
          <a:solidFill>
            <a:srgbClr val="064308"/>
          </a:solidFill>
          <a:latin typeface="Arial" charset="0"/>
          <a:ea typeface="ＭＳ Ｐゴシック" pitchFamily="-65" charset="-128"/>
          <a:cs typeface="ＭＳ Ｐゴシック" pitchFamily="-65" charset="-128"/>
        </a:defRPr>
      </a:lvl5pPr>
      <a:lvl6pPr marL="450640" algn="ctr" defTabSz="796451" rtl="0" eaLnBrk="1" fontAlgn="base" hangingPunct="1">
        <a:lnSpc>
          <a:spcPct val="88000"/>
        </a:lnSpc>
        <a:spcBef>
          <a:spcPct val="0"/>
        </a:spcBef>
        <a:spcAft>
          <a:spcPct val="0"/>
        </a:spcAft>
        <a:defRPr sz="3188" b="1">
          <a:solidFill>
            <a:srgbClr val="064308"/>
          </a:solidFill>
          <a:latin typeface="Arial" charset="0"/>
          <a:ea typeface="Arial" charset="0"/>
          <a:cs typeface="Arial" charset="0"/>
        </a:defRPr>
      </a:lvl6pPr>
      <a:lvl7pPr marL="901285" algn="ctr" defTabSz="796451" rtl="0" eaLnBrk="1" fontAlgn="base" hangingPunct="1">
        <a:lnSpc>
          <a:spcPct val="88000"/>
        </a:lnSpc>
        <a:spcBef>
          <a:spcPct val="0"/>
        </a:spcBef>
        <a:spcAft>
          <a:spcPct val="0"/>
        </a:spcAft>
        <a:defRPr sz="3188" b="1">
          <a:solidFill>
            <a:srgbClr val="064308"/>
          </a:solidFill>
          <a:latin typeface="Arial" charset="0"/>
          <a:ea typeface="Arial" charset="0"/>
          <a:cs typeface="Arial" charset="0"/>
        </a:defRPr>
      </a:lvl7pPr>
      <a:lvl8pPr marL="1351919" algn="ctr" defTabSz="796451" rtl="0" eaLnBrk="1" fontAlgn="base" hangingPunct="1">
        <a:lnSpc>
          <a:spcPct val="88000"/>
        </a:lnSpc>
        <a:spcBef>
          <a:spcPct val="0"/>
        </a:spcBef>
        <a:spcAft>
          <a:spcPct val="0"/>
        </a:spcAft>
        <a:defRPr sz="3188" b="1">
          <a:solidFill>
            <a:srgbClr val="064308"/>
          </a:solidFill>
          <a:latin typeface="Arial" charset="0"/>
          <a:ea typeface="Arial" charset="0"/>
          <a:cs typeface="Arial" charset="0"/>
        </a:defRPr>
      </a:lvl8pPr>
      <a:lvl9pPr marL="1802572" algn="ctr" defTabSz="796451" rtl="0" eaLnBrk="1" fontAlgn="base" hangingPunct="1">
        <a:lnSpc>
          <a:spcPct val="88000"/>
        </a:lnSpc>
        <a:spcBef>
          <a:spcPct val="0"/>
        </a:spcBef>
        <a:spcAft>
          <a:spcPct val="0"/>
        </a:spcAft>
        <a:defRPr sz="3188" b="1">
          <a:solidFill>
            <a:srgbClr val="064308"/>
          </a:solidFill>
          <a:latin typeface="Arial" charset="0"/>
          <a:ea typeface="Arial" charset="0"/>
          <a:cs typeface="Arial" charset="0"/>
        </a:defRPr>
      </a:lvl9pPr>
    </p:titleStyle>
    <p:bodyStyle>
      <a:lvl1pPr marL="177658" indent="-177658" algn="l" defTabSz="792063" rtl="0" eaLnBrk="0" fontAlgn="base" hangingPunct="0">
        <a:lnSpc>
          <a:spcPct val="90000"/>
        </a:lnSpc>
        <a:spcBef>
          <a:spcPts val="1195"/>
        </a:spcBef>
        <a:spcAft>
          <a:spcPct val="0"/>
        </a:spcAft>
        <a:buSzPct val="100000"/>
        <a:buFont typeface="Wingdings" pitchFamily="2" charset="2"/>
        <a:buChar char="§"/>
        <a:defRPr sz="2156">
          <a:solidFill>
            <a:srgbClr val="064308"/>
          </a:solidFill>
          <a:latin typeface="Arial" charset="0"/>
          <a:ea typeface="ＭＳ Ｐゴシック" pitchFamily="-65" charset="-128"/>
          <a:cs typeface="ＭＳ Ｐゴシック" pitchFamily="-65" charset="-128"/>
        </a:defRPr>
      </a:lvl1pPr>
      <a:lvl2pPr marL="358273" indent="-149526" algn="l" defTabSz="792063" rtl="0" eaLnBrk="0" fontAlgn="base" hangingPunct="0">
        <a:lnSpc>
          <a:spcPct val="90000"/>
        </a:lnSpc>
        <a:spcBef>
          <a:spcPts val="199"/>
        </a:spcBef>
        <a:spcAft>
          <a:spcPct val="0"/>
        </a:spcAft>
        <a:buSzPct val="100000"/>
        <a:buFont typeface="Arial" pitchFamily="34" charset="0"/>
        <a:buChar char="•"/>
        <a:defRPr sz="1969">
          <a:solidFill>
            <a:schemeClr val="tx1"/>
          </a:solidFill>
          <a:latin typeface="Arial" charset="0"/>
          <a:ea typeface="ＭＳ Ｐゴシック" charset="-128"/>
          <a:cs typeface="ＭＳ Ｐゴシック"/>
        </a:defRPr>
      </a:lvl2pPr>
      <a:lvl3pPr marL="583303" indent="-158411" algn="l" defTabSz="792063" rtl="0" eaLnBrk="0" fontAlgn="base" hangingPunct="0">
        <a:lnSpc>
          <a:spcPct val="90000"/>
        </a:lnSpc>
        <a:spcBef>
          <a:spcPts val="199"/>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18030" indent="-131771" algn="l" defTabSz="792063" rtl="0" eaLnBrk="0" fontAlgn="base" hangingPunct="0">
        <a:lnSpc>
          <a:spcPct val="90000"/>
        </a:lnSpc>
        <a:spcBef>
          <a:spcPts val="199"/>
        </a:spcBef>
        <a:spcAft>
          <a:spcPct val="0"/>
        </a:spcAft>
        <a:buClr>
          <a:srgbClr val="999999"/>
        </a:buClr>
        <a:buSzPct val="100000"/>
        <a:buFont typeface="Arial" pitchFamily="34" charset="0"/>
        <a:buChar char="•"/>
        <a:defRPr sz="1594">
          <a:solidFill>
            <a:schemeClr val="tx1"/>
          </a:solidFill>
          <a:latin typeface="+mn-lt"/>
          <a:ea typeface="ヒラギノ角ゴ Pro W3" pitchFamily="-111" charset="-128"/>
          <a:cs typeface="ヒラギノ角ゴ Pro W3"/>
        </a:defRPr>
      </a:lvl4pPr>
      <a:lvl5pPr marL="988962" indent="-177658" algn="l" defTabSz="792063" rtl="0" eaLnBrk="0" fontAlgn="base" hangingPunct="0">
        <a:lnSpc>
          <a:spcPct val="90000"/>
        </a:lnSpc>
        <a:spcBef>
          <a:spcPts val="199"/>
        </a:spcBef>
        <a:spcAft>
          <a:spcPct val="0"/>
        </a:spcAft>
        <a:buClr>
          <a:srgbClr val="999999"/>
        </a:buClr>
        <a:buSzPct val="100000"/>
        <a:buFont typeface="Lucida Grande" charset="0"/>
        <a:buChar char="»"/>
        <a:defRPr sz="1406">
          <a:solidFill>
            <a:schemeClr val="tx1"/>
          </a:solidFill>
          <a:latin typeface="+mn-lt"/>
          <a:ea typeface="ヒラギノ角ゴ Pro W3" pitchFamily="-111" charset="-128"/>
          <a:cs typeface="ヒラギノ角ゴ Pro W3"/>
        </a:defRPr>
      </a:lvl5pPr>
      <a:lvl6pPr marL="2192189" indent="-148651" algn="l" defTabSz="796451" rtl="0" eaLnBrk="1" fontAlgn="base" hangingPunct="1">
        <a:lnSpc>
          <a:spcPct val="90000"/>
        </a:lnSpc>
        <a:spcBef>
          <a:spcPct val="10000"/>
        </a:spcBef>
        <a:spcAft>
          <a:spcPct val="0"/>
        </a:spcAft>
        <a:buSzPct val="100000"/>
        <a:buChar char="–"/>
        <a:defRPr sz="1313">
          <a:solidFill>
            <a:schemeClr val="tx1"/>
          </a:solidFill>
          <a:latin typeface="Helvetica" charset="0"/>
          <a:ea typeface="+mn-ea"/>
          <a:cs typeface="+mn-cs"/>
        </a:defRPr>
      </a:lvl6pPr>
      <a:lvl7pPr marL="2642833" indent="-148651" algn="l" defTabSz="796451" rtl="0" eaLnBrk="1" fontAlgn="base" hangingPunct="1">
        <a:lnSpc>
          <a:spcPct val="90000"/>
        </a:lnSpc>
        <a:spcBef>
          <a:spcPct val="10000"/>
        </a:spcBef>
        <a:spcAft>
          <a:spcPct val="0"/>
        </a:spcAft>
        <a:buSzPct val="100000"/>
        <a:buChar char="–"/>
        <a:defRPr sz="1313">
          <a:solidFill>
            <a:schemeClr val="tx1"/>
          </a:solidFill>
          <a:latin typeface="Helvetica" charset="0"/>
          <a:ea typeface="+mn-ea"/>
          <a:cs typeface="+mn-cs"/>
        </a:defRPr>
      </a:lvl7pPr>
      <a:lvl8pPr marL="3093468" indent="-148651" algn="l" defTabSz="796451" rtl="0" eaLnBrk="1" fontAlgn="base" hangingPunct="1">
        <a:lnSpc>
          <a:spcPct val="90000"/>
        </a:lnSpc>
        <a:spcBef>
          <a:spcPct val="10000"/>
        </a:spcBef>
        <a:spcAft>
          <a:spcPct val="0"/>
        </a:spcAft>
        <a:buSzPct val="100000"/>
        <a:buChar char="–"/>
        <a:defRPr sz="1313">
          <a:solidFill>
            <a:schemeClr val="tx1"/>
          </a:solidFill>
          <a:latin typeface="Helvetica" charset="0"/>
          <a:ea typeface="+mn-ea"/>
          <a:cs typeface="+mn-cs"/>
        </a:defRPr>
      </a:lvl8pPr>
      <a:lvl9pPr marL="3544121" indent="-148651" algn="l" defTabSz="796451" rtl="0" eaLnBrk="1" fontAlgn="base" hangingPunct="1">
        <a:lnSpc>
          <a:spcPct val="90000"/>
        </a:lnSpc>
        <a:spcBef>
          <a:spcPct val="10000"/>
        </a:spcBef>
        <a:spcAft>
          <a:spcPct val="0"/>
        </a:spcAft>
        <a:buSzPct val="100000"/>
        <a:buChar char="–"/>
        <a:defRPr sz="1313">
          <a:solidFill>
            <a:schemeClr val="tx1"/>
          </a:solidFill>
          <a:latin typeface="Helvetica" charset="0"/>
          <a:ea typeface="+mn-ea"/>
          <a:cs typeface="+mn-cs"/>
        </a:defRPr>
      </a:lvl9pPr>
    </p:bodyStyle>
    <p:otherStyle>
      <a:defPPr>
        <a:defRPr lang="en-US"/>
      </a:defPPr>
      <a:lvl1pPr marL="0" algn="l" defTabSz="901285" rtl="0" eaLnBrk="1" latinLnBrk="0" hangingPunct="1">
        <a:defRPr sz="1781" kern="1200">
          <a:solidFill>
            <a:schemeClr val="tx1"/>
          </a:solidFill>
          <a:latin typeface="+mn-lt"/>
          <a:ea typeface="+mn-ea"/>
          <a:cs typeface="+mn-cs"/>
        </a:defRPr>
      </a:lvl1pPr>
      <a:lvl2pPr marL="450640" algn="l" defTabSz="901285" rtl="0" eaLnBrk="1" latinLnBrk="0" hangingPunct="1">
        <a:defRPr sz="1781" kern="1200">
          <a:solidFill>
            <a:schemeClr val="tx1"/>
          </a:solidFill>
          <a:latin typeface="+mn-lt"/>
          <a:ea typeface="+mn-ea"/>
          <a:cs typeface="+mn-cs"/>
        </a:defRPr>
      </a:lvl2pPr>
      <a:lvl3pPr marL="901285" algn="l" defTabSz="901285" rtl="0" eaLnBrk="1" latinLnBrk="0" hangingPunct="1">
        <a:defRPr sz="1781" kern="1200">
          <a:solidFill>
            <a:schemeClr val="tx1"/>
          </a:solidFill>
          <a:latin typeface="+mn-lt"/>
          <a:ea typeface="+mn-ea"/>
          <a:cs typeface="+mn-cs"/>
        </a:defRPr>
      </a:lvl3pPr>
      <a:lvl4pPr marL="1351919" algn="l" defTabSz="901285" rtl="0" eaLnBrk="1" latinLnBrk="0" hangingPunct="1">
        <a:defRPr sz="1781" kern="1200">
          <a:solidFill>
            <a:schemeClr val="tx1"/>
          </a:solidFill>
          <a:latin typeface="+mn-lt"/>
          <a:ea typeface="+mn-ea"/>
          <a:cs typeface="+mn-cs"/>
        </a:defRPr>
      </a:lvl4pPr>
      <a:lvl5pPr marL="1802572" algn="l" defTabSz="901285" rtl="0" eaLnBrk="1" latinLnBrk="0" hangingPunct="1">
        <a:defRPr sz="1781" kern="1200">
          <a:solidFill>
            <a:schemeClr val="tx1"/>
          </a:solidFill>
          <a:latin typeface="+mn-lt"/>
          <a:ea typeface="+mn-ea"/>
          <a:cs typeface="+mn-cs"/>
        </a:defRPr>
      </a:lvl5pPr>
      <a:lvl6pPr marL="2253217" algn="l" defTabSz="901285" rtl="0" eaLnBrk="1" latinLnBrk="0" hangingPunct="1">
        <a:defRPr sz="1781" kern="1200">
          <a:solidFill>
            <a:schemeClr val="tx1"/>
          </a:solidFill>
          <a:latin typeface="+mn-lt"/>
          <a:ea typeface="+mn-ea"/>
          <a:cs typeface="+mn-cs"/>
        </a:defRPr>
      </a:lvl6pPr>
      <a:lvl7pPr marL="2703851" algn="l" defTabSz="901285" rtl="0" eaLnBrk="1" latinLnBrk="0" hangingPunct="1">
        <a:defRPr sz="1781" kern="1200">
          <a:solidFill>
            <a:schemeClr val="tx1"/>
          </a:solidFill>
          <a:latin typeface="+mn-lt"/>
          <a:ea typeface="+mn-ea"/>
          <a:cs typeface="+mn-cs"/>
        </a:defRPr>
      </a:lvl7pPr>
      <a:lvl8pPr marL="3154503" algn="l" defTabSz="901285" rtl="0" eaLnBrk="1" latinLnBrk="0" hangingPunct="1">
        <a:defRPr sz="1781" kern="1200">
          <a:solidFill>
            <a:schemeClr val="tx1"/>
          </a:solidFill>
          <a:latin typeface="+mn-lt"/>
          <a:ea typeface="+mn-ea"/>
          <a:cs typeface="+mn-cs"/>
        </a:defRPr>
      </a:lvl8pPr>
      <a:lvl9pPr marL="3605150" algn="l" defTabSz="901285" rtl="0" eaLnBrk="1" latinLnBrk="0" hangingPunct="1">
        <a:defRPr sz="178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807" y="75904"/>
            <a:ext cx="11990413" cy="486668"/>
          </a:xfrm>
          <a:prstGeom prst="rect">
            <a:avLst/>
          </a:prstGeom>
          <a:noFill/>
          <a:ln w="12700">
            <a:noFill/>
            <a:miter lim="800000"/>
            <a:headEnd/>
            <a:tailEnd/>
          </a:ln>
        </p:spPr>
        <p:txBody>
          <a:bodyPr vert="horz" wrap="square" lIns="58908" tIns="23564" rIns="58908" bIns="23564" numCol="1" anchor="ctr"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100807" y="1067102"/>
            <a:ext cx="11990413" cy="47667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6"/>
          <p:cNvSpPr>
            <a:spLocks noGrp="1"/>
          </p:cNvSpPr>
          <p:nvPr>
            <p:ph type="ftr" sz="quarter" idx="3"/>
          </p:nvPr>
        </p:nvSpPr>
        <p:spPr>
          <a:xfrm>
            <a:off x="5828486" y="6429382"/>
            <a:ext cx="5273557" cy="341839"/>
          </a:xfrm>
          <a:prstGeom prst="rect">
            <a:avLst/>
          </a:prstGeom>
        </p:spPr>
        <p:txBody>
          <a:bodyPr lIns="0" tIns="45433" rIns="0" bIns="45433" anchor="b"/>
          <a:lstStyle>
            <a:lvl1pPr algn="r" eaLnBrk="0" hangingPunct="0">
              <a:lnSpc>
                <a:spcPct val="90000"/>
              </a:lnSpc>
              <a:defRPr sz="1031" smtClean="0">
                <a:solidFill>
                  <a:srgbClr val="064308"/>
                </a:solidFill>
                <a:latin typeface="Arial"/>
                <a:ea typeface="+mn-ea"/>
                <a:cs typeface="Arial"/>
              </a:defRPr>
            </a:lvl1pPr>
          </a:lstStyle>
          <a:p>
            <a:pPr defTabSz="857250">
              <a:defRPr/>
            </a:pPr>
            <a:r>
              <a:rPr lang="en-US"/>
              <a:t>A. Gade, EuNPC2025, Caen, September 2025</a:t>
            </a:r>
            <a:endParaRPr lang="en-US" dirty="0"/>
          </a:p>
        </p:txBody>
      </p:sp>
      <p:sp>
        <p:nvSpPr>
          <p:cNvPr id="9" name="Slide Number Placeholder 4"/>
          <p:cNvSpPr>
            <a:spLocks noGrp="1"/>
          </p:cNvSpPr>
          <p:nvPr>
            <p:ph type="sldNum" sz="quarter" idx="4"/>
          </p:nvPr>
        </p:nvSpPr>
        <p:spPr>
          <a:xfrm>
            <a:off x="11214284" y="6429382"/>
            <a:ext cx="967619" cy="341839"/>
          </a:xfrm>
          <a:prstGeom prst="rect">
            <a:avLst/>
          </a:prstGeom>
        </p:spPr>
        <p:txBody>
          <a:bodyPr vert="horz" wrap="square" lIns="0" tIns="45433" rIns="0" bIns="45433" numCol="1" anchor="b" anchorCtr="0" compatLnSpc="1">
            <a:prstTxWarp prst="textNoShape">
              <a:avLst/>
            </a:prstTxWarp>
          </a:bodyPr>
          <a:lstStyle>
            <a:lvl1pPr eaLnBrk="0" hangingPunct="0">
              <a:lnSpc>
                <a:spcPct val="90000"/>
              </a:lnSpc>
              <a:defRPr sz="1031">
                <a:solidFill>
                  <a:srgbClr val="064308"/>
                </a:solidFill>
                <a:ea typeface="ヒラギノ角ゴ Pro W3" charset="-128"/>
                <a:cs typeface="+mn-cs"/>
              </a:defRPr>
            </a:lvl1pPr>
          </a:lstStyle>
          <a:p>
            <a:pPr algn="ctr" defTabSz="857250">
              <a:defRPr/>
            </a:pPr>
            <a:fld id="{D30A2C6D-39BC-4576-856C-8743CF76CCF1}" type="slidenum">
              <a:rPr lang="en-US" smtClean="0">
                <a:latin typeface="Helvetica" pitchFamily="34" charset="0"/>
              </a:rPr>
              <a:pPr algn="ctr" defTabSz="857250">
                <a:defRPr/>
              </a:pPr>
              <a:t>‹#›</a:t>
            </a:fld>
            <a:endParaRPr lang="en-US" dirty="0">
              <a:latin typeface="Helvetica" pitchFamily="34" charset="0"/>
            </a:endParaRPr>
          </a:p>
        </p:txBody>
      </p:sp>
    </p:spTree>
    <p:extLst>
      <p:ext uri="{BB962C8B-B14F-4D97-AF65-F5344CB8AC3E}">
        <p14:creationId xmlns:p14="http://schemas.microsoft.com/office/powerpoint/2010/main" val="1589580481"/>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Lst>
  <p:hf hdr="0" dt="0"/>
  <p:txStyles>
    <p:titleStyle>
      <a:lvl1pPr algn="ctr" defTabSz="791146" rtl="0" eaLnBrk="0" fontAlgn="base" hangingPunct="0">
        <a:lnSpc>
          <a:spcPct val="88000"/>
        </a:lnSpc>
        <a:spcBef>
          <a:spcPct val="0"/>
        </a:spcBef>
        <a:spcAft>
          <a:spcPct val="0"/>
        </a:spcAft>
        <a:defRPr sz="3188" b="1">
          <a:solidFill>
            <a:srgbClr val="064308"/>
          </a:solidFill>
          <a:latin typeface="Arial" charset="0"/>
          <a:ea typeface="ＭＳ Ｐゴシック" pitchFamily="-65" charset="-128"/>
          <a:cs typeface="ＭＳ Ｐゴシック" pitchFamily="-65" charset="-128"/>
        </a:defRPr>
      </a:lvl1pPr>
      <a:lvl2pPr algn="ctr" defTabSz="791146" rtl="0" eaLnBrk="0" fontAlgn="base" hangingPunct="0">
        <a:lnSpc>
          <a:spcPct val="88000"/>
        </a:lnSpc>
        <a:spcBef>
          <a:spcPct val="0"/>
        </a:spcBef>
        <a:spcAft>
          <a:spcPct val="0"/>
        </a:spcAft>
        <a:defRPr sz="3188" b="1">
          <a:solidFill>
            <a:srgbClr val="064308"/>
          </a:solidFill>
          <a:latin typeface="Arial" charset="0"/>
          <a:ea typeface="ＭＳ Ｐゴシック" pitchFamily="-65" charset="-128"/>
          <a:cs typeface="ＭＳ Ｐゴシック" pitchFamily="-65" charset="-128"/>
        </a:defRPr>
      </a:lvl2pPr>
      <a:lvl3pPr algn="ctr" defTabSz="791146" rtl="0" eaLnBrk="0" fontAlgn="base" hangingPunct="0">
        <a:lnSpc>
          <a:spcPct val="88000"/>
        </a:lnSpc>
        <a:spcBef>
          <a:spcPct val="0"/>
        </a:spcBef>
        <a:spcAft>
          <a:spcPct val="0"/>
        </a:spcAft>
        <a:defRPr sz="3188" b="1">
          <a:solidFill>
            <a:srgbClr val="064308"/>
          </a:solidFill>
          <a:latin typeface="Arial" charset="0"/>
          <a:ea typeface="ＭＳ Ｐゴシック" pitchFamily="-65" charset="-128"/>
          <a:cs typeface="ＭＳ Ｐゴシック" pitchFamily="-65" charset="-128"/>
        </a:defRPr>
      </a:lvl3pPr>
      <a:lvl4pPr algn="ctr" defTabSz="791146" rtl="0" eaLnBrk="0" fontAlgn="base" hangingPunct="0">
        <a:lnSpc>
          <a:spcPct val="88000"/>
        </a:lnSpc>
        <a:spcBef>
          <a:spcPct val="0"/>
        </a:spcBef>
        <a:spcAft>
          <a:spcPct val="0"/>
        </a:spcAft>
        <a:defRPr sz="3188" b="1">
          <a:solidFill>
            <a:srgbClr val="064308"/>
          </a:solidFill>
          <a:latin typeface="Arial" charset="0"/>
          <a:ea typeface="ＭＳ Ｐゴシック" pitchFamily="-65" charset="-128"/>
          <a:cs typeface="ＭＳ Ｐゴシック" pitchFamily="-65" charset="-128"/>
        </a:defRPr>
      </a:lvl4pPr>
      <a:lvl5pPr algn="ctr" defTabSz="791146" rtl="0" eaLnBrk="0" fontAlgn="base" hangingPunct="0">
        <a:lnSpc>
          <a:spcPct val="88000"/>
        </a:lnSpc>
        <a:spcBef>
          <a:spcPct val="0"/>
        </a:spcBef>
        <a:spcAft>
          <a:spcPct val="0"/>
        </a:spcAft>
        <a:defRPr sz="3188" b="1">
          <a:solidFill>
            <a:srgbClr val="064308"/>
          </a:solidFill>
          <a:latin typeface="Arial" charset="0"/>
          <a:ea typeface="ＭＳ Ｐゴシック" pitchFamily="-65" charset="-128"/>
          <a:cs typeface="ＭＳ Ｐゴシック" pitchFamily="-65" charset="-128"/>
        </a:defRPr>
      </a:lvl5pPr>
      <a:lvl6pPr marL="450119" algn="ctr" defTabSz="795531" rtl="0" eaLnBrk="1" fontAlgn="base" hangingPunct="1">
        <a:lnSpc>
          <a:spcPct val="88000"/>
        </a:lnSpc>
        <a:spcBef>
          <a:spcPct val="0"/>
        </a:spcBef>
        <a:spcAft>
          <a:spcPct val="0"/>
        </a:spcAft>
        <a:defRPr sz="3188" b="1">
          <a:solidFill>
            <a:srgbClr val="064308"/>
          </a:solidFill>
          <a:latin typeface="Arial" charset="0"/>
          <a:ea typeface="Arial" charset="0"/>
          <a:cs typeface="Arial" charset="0"/>
        </a:defRPr>
      </a:lvl6pPr>
      <a:lvl7pPr marL="900242" algn="ctr" defTabSz="795531" rtl="0" eaLnBrk="1" fontAlgn="base" hangingPunct="1">
        <a:lnSpc>
          <a:spcPct val="88000"/>
        </a:lnSpc>
        <a:spcBef>
          <a:spcPct val="0"/>
        </a:spcBef>
        <a:spcAft>
          <a:spcPct val="0"/>
        </a:spcAft>
        <a:defRPr sz="3188" b="1">
          <a:solidFill>
            <a:srgbClr val="064308"/>
          </a:solidFill>
          <a:latin typeface="Arial" charset="0"/>
          <a:ea typeface="Arial" charset="0"/>
          <a:cs typeface="Arial" charset="0"/>
        </a:defRPr>
      </a:lvl7pPr>
      <a:lvl8pPr marL="1350351" algn="ctr" defTabSz="795531" rtl="0" eaLnBrk="1" fontAlgn="base" hangingPunct="1">
        <a:lnSpc>
          <a:spcPct val="88000"/>
        </a:lnSpc>
        <a:spcBef>
          <a:spcPct val="0"/>
        </a:spcBef>
        <a:spcAft>
          <a:spcPct val="0"/>
        </a:spcAft>
        <a:defRPr sz="3188" b="1">
          <a:solidFill>
            <a:srgbClr val="064308"/>
          </a:solidFill>
          <a:latin typeface="Arial" charset="0"/>
          <a:ea typeface="Arial" charset="0"/>
          <a:cs typeface="Arial" charset="0"/>
        </a:defRPr>
      </a:lvl8pPr>
      <a:lvl9pPr marL="1800485" algn="ctr" defTabSz="795531" rtl="0" eaLnBrk="1" fontAlgn="base" hangingPunct="1">
        <a:lnSpc>
          <a:spcPct val="88000"/>
        </a:lnSpc>
        <a:spcBef>
          <a:spcPct val="0"/>
        </a:spcBef>
        <a:spcAft>
          <a:spcPct val="0"/>
        </a:spcAft>
        <a:defRPr sz="3188" b="1">
          <a:solidFill>
            <a:srgbClr val="064308"/>
          </a:solidFill>
          <a:latin typeface="Arial" charset="0"/>
          <a:ea typeface="Arial" charset="0"/>
          <a:cs typeface="Arial" charset="0"/>
        </a:defRPr>
      </a:lvl9pPr>
    </p:titleStyle>
    <p:bodyStyle>
      <a:lvl1pPr marL="177452" indent="-177452" algn="l" defTabSz="791146" rtl="0" eaLnBrk="0" fontAlgn="base" hangingPunct="0">
        <a:lnSpc>
          <a:spcPct val="90000"/>
        </a:lnSpc>
        <a:spcBef>
          <a:spcPts val="1195"/>
        </a:spcBef>
        <a:spcAft>
          <a:spcPct val="0"/>
        </a:spcAft>
        <a:buSzPct val="100000"/>
        <a:buFont typeface="Wingdings" pitchFamily="2" charset="2"/>
        <a:buChar char="§"/>
        <a:defRPr sz="2156">
          <a:solidFill>
            <a:srgbClr val="064308"/>
          </a:solidFill>
          <a:latin typeface="Arial" charset="0"/>
          <a:ea typeface="ＭＳ Ｐゴシック" pitchFamily="-65" charset="-128"/>
          <a:cs typeface="ＭＳ Ｐゴシック" pitchFamily="-65" charset="-128"/>
        </a:defRPr>
      </a:lvl1pPr>
      <a:lvl2pPr marL="357858" indent="-149352" algn="l" defTabSz="791146" rtl="0" eaLnBrk="0" fontAlgn="base" hangingPunct="0">
        <a:lnSpc>
          <a:spcPct val="90000"/>
        </a:lnSpc>
        <a:spcBef>
          <a:spcPts val="199"/>
        </a:spcBef>
        <a:spcAft>
          <a:spcPct val="0"/>
        </a:spcAft>
        <a:buSzPct val="100000"/>
        <a:buFont typeface="Arial" pitchFamily="34" charset="0"/>
        <a:buChar char="•"/>
        <a:defRPr sz="1969">
          <a:solidFill>
            <a:schemeClr val="tx1"/>
          </a:solidFill>
          <a:latin typeface="Arial" charset="0"/>
          <a:ea typeface="ＭＳ Ｐゴシック" charset="-128"/>
          <a:cs typeface="ＭＳ Ｐゴシック"/>
        </a:defRPr>
      </a:lvl2pPr>
      <a:lvl3pPr marL="582627" indent="-158228" algn="l" defTabSz="791146" rtl="0" eaLnBrk="0" fontAlgn="base" hangingPunct="0">
        <a:lnSpc>
          <a:spcPct val="90000"/>
        </a:lnSpc>
        <a:spcBef>
          <a:spcPts val="199"/>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17200" indent="-131621" algn="l" defTabSz="791146" rtl="0" eaLnBrk="0" fontAlgn="base" hangingPunct="0">
        <a:lnSpc>
          <a:spcPct val="90000"/>
        </a:lnSpc>
        <a:spcBef>
          <a:spcPts val="199"/>
        </a:spcBef>
        <a:spcAft>
          <a:spcPct val="0"/>
        </a:spcAft>
        <a:buClr>
          <a:srgbClr val="999999"/>
        </a:buClr>
        <a:buSzPct val="100000"/>
        <a:buFont typeface="Arial" pitchFamily="34" charset="0"/>
        <a:buChar char="•"/>
        <a:defRPr sz="1594">
          <a:solidFill>
            <a:schemeClr val="tx1"/>
          </a:solidFill>
          <a:latin typeface="+mn-lt"/>
          <a:ea typeface="ヒラギノ角ゴ Pro W3" pitchFamily="-111" charset="-128"/>
          <a:cs typeface="ヒラギノ角ゴ Pro W3"/>
        </a:defRPr>
      </a:lvl4pPr>
      <a:lvl5pPr marL="987818" indent="-177452" algn="l" defTabSz="791146" rtl="0" eaLnBrk="0" fontAlgn="base" hangingPunct="0">
        <a:lnSpc>
          <a:spcPct val="90000"/>
        </a:lnSpc>
        <a:spcBef>
          <a:spcPts val="199"/>
        </a:spcBef>
        <a:spcAft>
          <a:spcPct val="0"/>
        </a:spcAft>
        <a:buClr>
          <a:srgbClr val="999999"/>
        </a:buClr>
        <a:buSzPct val="100000"/>
        <a:buFont typeface="Lucida Grande" charset="0"/>
        <a:buChar char="»"/>
        <a:defRPr sz="1406">
          <a:solidFill>
            <a:schemeClr val="tx1"/>
          </a:solidFill>
          <a:latin typeface="+mn-lt"/>
          <a:ea typeface="ヒラギノ角ゴ Pro W3" pitchFamily="-111" charset="-128"/>
          <a:cs typeface="ヒラギノ角ゴ Pro W3"/>
        </a:defRPr>
      </a:lvl5pPr>
      <a:lvl6pPr marL="2189651" indent="-148478" algn="l" defTabSz="795531" rtl="0" eaLnBrk="1" fontAlgn="base" hangingPunct="1">
        <a:lnSpc>
          <a:spcPct val="90000"/>
        </a:lnSpc>
        <a:spcBef>
          <a:spcPct val="10000"/>
        </a:spcBef>
        <a:spcAft>
          <a:spcPct val="0"/>
        </a:spcAft>
        <a:buSzPct val="100000"/>
        <a:buChar char="–"/>
        <a:defRPr sz="1313">
          <a:solidFill>
            <a:schemeClr val="tx1"/>
          </a:solidFill>
          <a:latin typeface="Helvetica" charset="0"/>
          <a:ea typeface="+mn-ea"/>
          <a:cs typeface="+mn-cs"/>
        </a:defRPr>
      </a:lvl6pPr>
      <a:lvl7pPr marL="2639772" indent="-148478" algn="l" defTabSz="795531" rtl="0" eaLnBrk="1" fontAlgn="base" hangingPunct="1">
        <a:lnSpc>
          <a:spcPct val="90000"/>
        </a:lnSpc>
        <a:spcBef>
          <a:spcPct val="10000"/>
        </a:spcBef>
        <a:spcAft>
          <a:spcPct val="0"/>
        </a:spcAft>
        <a:buSzPct val="100000"/>
        <a:buChar char="–"/>
        <a:defRPr sz="1313">
          <a:solidFill>
            <a:schemeClr val="tx1"/>
          </a:solidFill>
          <a:latin typeface="Helvetica" charset="0"/>
          <a:ea typeface="+mn-ea"/>
          <a:cs typeface="+mn-cs"/>
        </a:defRPr>
      </a:lvl7pPr>
      <a:lvl8pPr marL="3089886" indent="-148478" algn="l" defTabSz="795531" rtl="0" eaLnBrk="1" fontAlgn="base" hangingPunct="1">
        <a:lnSpc>
          <a:spcPct val="90000"/>
        </a:lnSpc>
        <a:spcBef>
          <a:spcPct val="10000"/>
        </a:spcBef>
        <a:spcAft>
          <a:spcPct val="0"/>
        </a:spcAft>
        <a:buSzPct val="100000"/>
        <a:buChar char="–"/>
        <a:defRPr sz="1313">
          <a:solidFill>
            <a:schemeClr val="tx1"/>
          </a:solidFill>
          <a:latin typeface="Helvetica" charset="0"/>
          <a:ea typeface="+mn-ea"/>
          <a:cs typeface="+mn-cs"/>
        </a:defRPr>
      </a:lvl8pPr>
      <a:lvl9pPr marL="3540019" indent="-148478" algn="l" defTabSz="795531" rtl="0" eaLnBrk="1" fontAlgn="base" hangingPunct="1">
        <a:lnSpc>
          <a:spcPct val="90000"/>
        </a:lnSpc>
        <a:spcBef>
          <a:spcPct val="10000"/>
        </a:spcBef>
        <a:spcAft>
          <a:spcPct val="0"/>
        </a:spcAft>
        <a:buSzPct val="100000"/>
        <a:buChar char="–"/>
        <a:defRPr sz="1313">
          <a:solidFill>
            <a:schemeClr val="tx1"/>
          </a:solidFill>
          <a:latin typeface="Helvetica" charset="0"/>
          <a:ea typeface="+mn-ea"/>
          <a:cs typeface="+mn-cs"/>
        </a:defRPr>
      </a:lvl9pPr>
    </p:bodyStyle>
    <p:otherStyle>
      <a:defPPr>
        <a:defRPr lang="en-US"/>
      </a:defPPr>
      <a:lvl1pPr marL="0" algn="l" defTabSz="900242" rtl="0" eaLnBrk="1" latinLnBrk="0" hangingPunct="1">
        <a:defRPr sz="1781" kern="1200">
          <a:solidFill>
            <a:schemeClr val="tx1"/>
          </a:solidFill>
          <a:latin typeface="+mn-lt"/>
          <a:ea typeface="+mn-ea"/>
          <a:cs typeface="+mn-cs"/>
        </a:defRPr>
      </a:lvl1pPr>
      <a:lvl2pPr marL="450119" algn="l" defTabSz="900242" rtl="0" eaLnBrk="1" latinLnBrk="0" hangingPunct="1">
        <a:defRPr sz="1781" kern="1200">
          <a:solidFill>
            <a:schemeClr val="tx1"/>
          </a:solidFill>
          <a:latin typeface="+mn-lt"/>
          <a:ea typeface="+mn-ea"/>
          <a:cs typeface="+mn-cs"/>
        </a:defRPr>
      </a:lvl2pPr>
      <a:lvl3pPr marL="900242" algn="l" defTabSz="900242" rtl="0" eaLnBrk="1" latinLnBrk="0" hangingPunct="1">
        <a:defRPr sz="1781" kern="1200">
          <a:solidFill>
            <a:schemeClr val="tx1"/>
          </a:solidFill>
          <a:latin typeface="+mn-lt"/>
          <a:ea typeface="+mn-ea"/>
          <a:cs typeface="+mn-cs"/>
        </a:defRPr>
      </a:lvl3pPr>
      <a:lvl4pPr marL="1350351" algn="l" defTabSz="900242" rtl="0" eaLnBrk="1" latinLnBrk="0" hangingPunct="1">
        <a:defRPr sz="1781" kern="1200">
          <a:solidFill>
            <a:schemeClr val="tx1"/>
          </a:solidFill>
          <a:latin typeface="+mn-lt"/>
          <a:ea typeface="+mn-ea"/>
          <a:cs typeface="+mn-cs"/>
        </a:defRPr>
      </a:lvl4pPr>
      <a:lvl5pPr marL="1800485" algn="l" defTabSz="900242" rtl="0" eaLnBrk="1" latinLnBrk="0" hangingPunct="1">
        <a:defRPr sz="1781" kern="1200">
          <a:solidFill>
            <a:schemeClr val="tx1"/>
          </a:solidFill>
          <a:latin typeface="+mn-lt"/>
          <a:ea typeface="+mn-ea"/>
          <a:cs typeface="+mn-cs"/>
        </a:defRPr>
      </a:lvl5pPr>
      <a:lvl6pPr marL="2250607" algn="l" defTabSz="900242" rtl="0" eaLnBrk="1" latinLnBrk="0" hangingPunct="1">
        <a:defRPr sz="1781" kern="1200">
          <a:solidFill>
            <a:schemeClr val="tx1"/>
          </a:solidFill>
          <a:latin typeface="+mn-lt"/>
          <a:ea typeface="+mn-ea"/>
          <a:cs typeface="+mn-cs"/>
        </a:defRPr>
      </a:lvl6pPr>
      <a:lvl7pPr marL="2700722" algn="l" defTabSz="900242" rtl="0" eaLnBrk="1" latinLnBrk="0" hangingPunct="1">
        <a:defRPr sz="1781" kern="1200">
          <a:solidFill>
            <a:schemeClr val="tx1"/>
          </a:solidFill>
          <a:latin typeface="+mn-lt"/>
          <a:ea typeface="+mn-ea"/>
          <a:cs typeface="+mn-cs"/>
        </a:defRPr>
      </a:lvl7pPr>
      <a:lvl8pPr marL="3150850" algn="l" defTabSz="900242" rtl="0" eaLnBrk="1" latinLnBrk="0" hangingPunct="1">
        <a:defRPr sz="1781" kern="1200">
          <a:solidFill>
            <a:schemeClr val="tx1"/>
          </a:solidFill>
          <a:latin typeface="+mn-lt"/>
          <a:ea typeface="+mn-ea"/>
          <a:cs typeface="+mn-cs"/>
        </a:defRPr>
      </a:lvl8pPr>
      <a:lvl9pPr marL="3600979" algn="l" defTabSz="900242" rtl="0" eaLnBrk="1" latinLnBrk="0" hangingPunct="1">
        <a:defRPr sz="178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798" y="75904"/>
            <a:ext cx="11990413" cy="486668"/>
          </a:xfrm>
          <a:prstGeom prst="rect">
            <a:avLst/>
          </a:prstGeom>
          <a:noFill/>
          <a:ln w="12700">
            <a:noFill/>
            <a:miter lim="800000"/>
            <a:headEnd/>
            <a:tailEnd/>
          </a:ln>
        </p:spPr>
        <p:txBody>
          <a:bodyPr vert="horz" wrap="square" lIns="56066" tIns="22427" rIns="56066" bIns="22427" numCol="1" anchor="ctr"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100798" y="1067100"/>
            <a:ext cx="11990413" cy="47667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6"/>
          <p:cNvSpPr>
            <a:spLocks noGrp="1"/>
          </p:cNvSpPr>
          <p:nvPr>
            <p:ph type="ftr" sz="quarter" idx="3"/>
          </p:nvPr>
        </p:nvSpPr>
        <p:spPr>
          <a:xfrm>
            <a:off x="5520911" y="6356450"/>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9" name="Slide Number Placeholder 4"/>
          <p:cNvSpPr>
            <a:spLocks noGrp="1"/>
          </p:cNvSpPr>
          <p:nvPr>
            <p:ph type="sldNum" sz="quarter" idx="4"/>
          </p:nvPr>
        </p:nvSpPr>
        <p:spPr>
          <a:xfrm>
            <a:off x="11176000" y="6356450"/>
            <a:ext cx="1016000" cy="364628"/>
          </a:xfrm>
          <a:prstGeom prst="rect">
            <a:avLst/>
          </a:prstGeom>
        </p:spPr>
        <p:txBody>
          <a:bodyPr vert="horz" wrap="square" lIns="0" tIns="45704" rIns="0" bIns="45704" numCol="1" anchor="b" anchorCtr="0" compatLnSpc="1">
            <a:prstTxWarp prst="textNoShape">
              <a:avLst/>
            </a:prstTxWarp>
          </a:bodyPr>
          <a:lstStyle>
            <a:lvl1pPr eaLnBrk="0" hangingPunct="0">
              <a:lnSpc>
                <a:spcPct val="90000"/>
              </a:lnSpc>
              <a:defRPr sz="1000">
                <a:solidFill>
                  <a:srgbClr val="064308"/>
                </a:solidFill>
                <a:ea typeface="ヒラギノ角ゴ Pro W3" charset="-128"/>
                <a:cs typeface="+mn-cs"/>
              </a:defRPr>
            </a:lvl1pPr>
          </a:lstStyle>
          <a:p>
            <a:pPr>
              <a:defRPr/>
            </a:pP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1965405510"/>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 id="2147484057" r:id="rId18"/>
    <p:sldLayoutId id="2147484058" r:id="rId19"/>
    <p:sldLayoutId id="2147484059" r:id="rId20"/>
    <p:sldLayoutId id="2147484060" r:id="rId21"/>
    <p:sldLayoutId id="2147484061" r:id="rId22"/>
    <p:sldLayoutId id="2147484062" r:id="rId23"/>
  </p:sldLayoutIdLst>
  <p:hf hdr="0" dt="0"/>
  <p:txStyles>
    <p:titleStyle>
      <a:lvl1pPr algn="ctr" defTabSz="8031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1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1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1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1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6955" algn="ctr" defTabSz="80760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3912" algn="ctr" defTabSz="80760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0864" algn="ctr" defTabSz="80760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7822" algn="ctr" defTabSz="80760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46" indent="-180146" algn="l" defTabSz="803150" rtl="0" eaLnBrk="0" fontAlgn="base" hangingPunct="0">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295" indent="-151622" algn="l" defTabSz="803150" rtl="0" eaLnBrk="0" fontAlgn="base" hangingPunct="0">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478" indent="-160630" algn="l" defTabSz="803150" rtl="0" eaLnBrk="0" fontAlgn="base" hangingPunct="0">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089" indent="-133608" algn="l" defTabSz="803150" rtl="0" eaLnBrk="0" fontAlgn="base" hangingPunct="0">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813" indent="-180146" algn="l" defTabSz="803150" rtl="0" eaLnBrk="0" fontAlgn="base" hangingPunct="0">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2898"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79855"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6812"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3766"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3912" rtl="0" eaLnBrk="1" latinLnBrk="0" hangingPunct="1">
        <a:defRPr sz="1800" kern="1200">
          <a:solidFill>
            <a:schemeClr val="tx1"/>
          </a:solidFill>
          <a:latin typeface="+mn-lt"/>
          <a:ea typeface="+mn-ea"/>
          <a:cs typeface="+mn-cs"/>
        </a:defRPr>
      </a:lvl1pPr>
      <a:lvl2pPr marL="456955" algn="l" defTabSz="913912" rtl="0" eaLnBrk="1" latinLnBrk="0" hangingPunct="1">
        <a:defRPr sz="1800" kern="1200">
          <a:solidFill>
            <a:schemeClr val="tx1"/>
          </a:solidFill>
          <a:latin typeface="+mn-lt"/>
          <a:ea typeface="+mn-ea"/>
          <a:cs typeface="+mn-cs"/>
        </a:defRPr>
      </a:lvl2pPr>
      <a:lvl3pPr marL="913912" algn="l" defTabSz="913912" rtl="0" eaLnBrk="1" latinLnBrk="0" hangingPunct="1">
        <a:defRPr sz="1800" kern="1200">
          <a:solidFill>
            <a:schemeClr val="tx1"/>
          </a:solidFill>
          <a:latin typeface="+mn-lt"/>
          <a:ea typeface="+mn-ea"/>
          <a:cs typeface="+mn-cs"/>
        </a:defRPr>
      </a:lvl3pPr>
      <a:lvl4pPr marL="1370864" algn="l" defTabSz="913912" rtl="0" eaLnBrk="1" latinLnBrk="0" hangingPunct="1">
        <a:defRPr sz="1800" kern="1200">
          <a:solidFill>
            <a:schemeClr val="tx1"/>
          </a:solidFill>
          <a:latin typeface="+mn-lt"/>
          <a:ea typeface="+mn-ea"/>
          <a:cs typeface="+mn-cs"/>
        </a:defRPr>
      </a:lvl4pPr>
      <a:lvl5pPr marL="1827822" algn="l" defTabSz="913912" rtl="0" eaLnBrk="1" latinLnBrk="0" hangingPunct="1">
        <a:defRPr sz="1800" kern="1200">
          <a:solidFill>
            <a:schemeClr val="tx1"/>
          </a:solidFill>
          <a:latin typeface="+mn-lt"/>
          <a:ea typeface="+mn-ea"/>
          <a:cs typeface="+mn-cs"/>
        </a:defRPr>
      </a:lvl5pPr>
      <a:lvl6pPr marL="2284778" algn="l" defTabSz="913912" rtl="0" eaLnBrk="1" latinLnBrk="0" hangingPunct="1">
        <a:defRPr sz="1800" kern="1200">
          <a:solidFill>
            <a:schemeClr val="tx1"/>
          </a:solidFill>
          <a:latin typeface="+mn-lt"/>
          <a:ea typeface="+mn-ea"/>
          <a:cs typeface="+mn-cs"/>
        </a:defRPr>
      </a:lvl6pPr>
      <a:lvl7pPr marL="2741736" algn="l" defTabSz="913912" rtl="0" eaLnBrk="1" latinLnBrk="0" hangingPunct="1">
        <a:defRPr sz="1800" kern="1200">
          <a:solidFill>
            <a:schemeClr val="tx1"/>
          </a:solidFill>
          <a:latin typeface="+mn-lt"/>
          <a:ea typeface="+mn-ea"/>
          <a:cs typeface="+mn-cs"/>
        </a:defRPr>
      </a:lvl7pPr>
      <a:lvl8pPr marL="3198689" algn="l" defTabSz="913912" rtl="0" eaLnBrk="1" latinLnBrk="0" hangingPunct="1">
        <a:defRPr sz="1800" kern="1200">
          <a:solidFill>
            <a:schemeClr val="tx1"/>
          </a:solidFill>
          <a:latin typeface="+mn-lt"/>
          <a:ea typeface="+mn-ea"/>
          <a:cs typeface="+mn-cs"/>
        </a:defRPr>
      </a:lvl8pPr>
      <a:lvl9pPr marL="3655645" algn="l" defTabSz="91391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798" y="75904"/>
            <a:ext cx="11990413" cy="486668"/>
          </a:xfrm>
          <a:prstGeom prst="rect">
            <a:avLst/>
          </a:prstGeom>
          <a:noFill/>
          <a:ln w="12700">
            <a:noFill/>
            <a:miter lim="800000"/>
            <a:headEnd/>
            <a:tailEnd/>
          </a:ln>
        </p:spPr>
        <p:txBody>
          <a:bodyPr vert="horz" wrap="square" lIns="56066" tIns="22427" rIns="56066" bIns="22427" numCol="1" anchor="ctr"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100798" y="1067100"/>
            <a:ext cx="11990413" cy="47667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6"/>
          <p:cNvSpPr>
            <a:spLocks noGrp="1"/>
          </p:cNvSpPr>
          <p:nvPr>
            <p:ph type="ftr" sz="quarter" idx="3"/>
          </p:nvPr>
        </p:nvSpPr>
        <p:spPr>
          <a:xfrm>
            <a:off x="5520911" y="6356450"/>
            <a:ext cx="5537235" cy="364628"/>
          </a:xfrm>
          <a:prstGeom prst="rect">
            <a:avLst/>
          </a:prstGeom>
        </p:spPr>
        <p:txBody>
          <a:bodyPr lIns="0" tIns="45704" rIns="0" bIns="45704" anchor="b"/>
          <a:lstStyle>
            <a:lvl1pPr algn="r" eaLnBrk="0" hangingPunct="0">
              <a:lnSpc>
                <a:spcPct val="90000"/>
              </a:lnSpc>
              <a:defRPr sz="1000" smtClean="0">
                <a:solidFill>
                  <a:srgbClr val="064308"/>
                </a:solidFill>
                <a:latin typeface="Arial"/>
                <a:ea typeface="+mn-ea"/>
                <a:cs typeface="Arial"/>
              </a:defRPr>
            </a:lvl1pPr>
          </a:lstStyle>
          <a:p>
            <a:pPr>
              <a:defRPr/>
            </a:pPr>
            <a:r>
              <a:rPr lang="en-US"/>
              <a:t>A. Gade, EuNPC2025, Caen, September 2025</a:t>
            </a:r>
            <a:endParaRPr lang="en-US" dirty="0"/>
          </a:p>
        </p:txBody>
      </p:sp>
      <p:sp>
        <p:nvSpPr>
          <p:cNvPr id="9" name="Slide Number Placeholder 4"/>
          <p:cNvSpPr>
            <a:spLocks noGrp="1"/>
          </p:cNvSpPr>
          <p:nvPr>
            <p:ph type="sldNum" sz="quarter" idx="4"/>
          </p:nvPr>
        </p:nvSpPr>
        <p:spPr>
          <a:xfrm>
            <a:off x="11176000" y="6356450"/>
            <a:ext cx="1016000" cy="364628"/>
          </a:xfrm>
          <a:prstGeom prst="rect">
            <a:avLst/>
          </a:prstGeom>
        </p:spPr>
        <p:txBody>
          <a:bodyPr vert="horz" wrap="square" lIns="0" tIns="45704" rIns="0" bIns="45704" numCol="1" anchor="b" anchorCtr="0" compatLnSpc="1">
            <a:prstTxWarp prst="textNoShape">
              <a:avLst/>
            </a:prstTxWarp>
          </a:bodyPr>
          <a:lstStyle>
            <a:lvl1pPr eaLnBrk="0" hangingPunct="0">
              <a:lnSpc>
                <a:spcPct val="90000"/>
              </a:lnSpc>
              <a:defRPr sz="1000">
                <a:solidFill>
                  <a:srgbClr val="064308"/>
                </a:solidFill>
                <a:ea typeface="ヒラギノ角ゴ Pro W3" charset="-128"/>
                <a:cs typeface="+mn-cs"/>
              </a:defRPr>
            </a:lvl1pPr>
          </a:lstStyle>
          <a:p>
            <a:pPr>
              <a:defRPr/>
            </a:pP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338803484"/>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 id="2147484076" r:id="rId13"/>
    <p:sldLayoutId id="2147484077" r:id="rId14"/>
    <p:sldLayoutId id="2147484078" r:id="rId15"/>
    <p:sldLayoutId id="2147484079" r:id="rId16"/>
    <p:sldLayoutId id="2147484080" r:id="rId17"/>
    <p:sldLayoutId id="2147484081" r:id="rId18"/>
    <p:sldLayoutId id="2147484082" r:id="rId19"/>
    <p:sldLayoutId id="2147484083" r:id="rId20"/>
    <p:sldLayoutId id="2147484084" r:id="rId21"/>
    <p:sldLayoutId id="2147484085" r:id="rId22"/>
    <p:sldLayoutId id="2147484086" r:id="rId23"/>
  </p:sldLayoutIdLst>
  <p:hf hdr="0" dt="0"/>
  <p:txStyles>
    <p:titleStyle>
      <a:lvl1pPr algn="ctr" defTabSz="8031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1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1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1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1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6955" algn="ctr" defTabSz="80760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3912" algn="ctr" defTabSz="80760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0864" algn="ctr" defTabSz="80760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7822" algn="ctr" defTabSz="80760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46" indent="-180146" algn="l" defTabSz="803150" rtl="0" eaLnBrk="0" fontAlgn="base" hangingPunct="0">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295" indent="-151622" algn="l" defTabSz="803150" rtl="0" eaLnBrk="0" fontAlgn="base" hangingPunct="0">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478" indent="-160630" algn="l" defTabSz="803150" rtl="0" eaLnBrk="0" fontAlgn="base" hangingPunct="0">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089" indent="-133608" algn="l" defTabSz="803150" rtl="0" eaLnBrk="0" fontAlgn="base" hangingPunct="0">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813" indent="-180146" algn="l" defTabSz="803150" rtl="0" eaLnBrk="0" fontAlgn="base" hangingPunct="0">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2898"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79855"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6812"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3766"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3912" rtl="0" eaLnBrk="1" latinLnBrk="0" hangingPunct="1">
        <a:defRPr sz="1800" kern="1200">
          <a:solidFill>
            <a:schemeClr val="tx1"/>
          </a:solidFill>
          <a:latin typeface="+mn-lt"/>
          <a:ea typeface="+mn-ea"/>
          <a:cs typeface="+mn-cs"/>
        </a:defRPr>
      </a:lvl1pPr>
      <a:lvl2pPr marL="456955" algn="l" defTabSz="913912" rtl="0" eaLnBrk="1" latinLnBrk="0" hangingPunct="1">
        <a:defRPr sz="1800" kern="1200">
          <a:solidFill>
            <a:schemeClr val="tx1"/>
          </a:solidFill>
          <a:latin typeface="+mn-lt"/>
          <a:ea typeface="+mn-ea"/>
          <a:cs typeface="+mn-cs"/>
        </a:defRPr>
      </a:lvl2pPr>
      <a:lvl3pPr marL="913912" algn="l" defTabSz="913912" rtl="0" eaLnBrk="1" latinLnBrk="0" hangingPunct="1">
        <a:defRPr sz="1800" kern="1200">
          <a:solidFill>
            <a:schemeClr val="tx1"/>
          </a:solidFill>
          <a:latin typeface="+mn-lt"/>
          <a:ea typeface="+mn-ea"/>
          <a:cs typeface="+mn-cs"/>
        </a:defRPr>
      </a:lvl3pPr>
      <a:lvl4pPr marL="1370864" algn="l" defTabSz="913912" rtl="0" eaLnBrk="1" latinLnBrk="0" hangingPunct="1">
        <a:defRPr sz="1800" kern="1200">
          <a:solidFill>
            <a:schemeClr val="tx1"/>
          </a:solidFill>
          <a:latin typeface="+mn-lt"/>
          <a:ea typeface="+mn-ea"/>
          <a:cs typeface="+mn-cs"/>
        </a:defRPr>
      </a:lvl4pPr>
      <a:lvl5pPr marL="1827822" algn="l" defTabSz="913912" rtl="0" eaLnBrk="1" latinLnBrk="0" hangingPunct="1">
        <a:defRPr sz="1800" kern="1200">
          <a:solidFill>
            <a:schemeClr val="tx1"/>
          </a:solidFill>
          <a:latin typeface="+mn-lt"/>
          <a:ea typeface="+mn-ea"/>
          <a:cs typeface="+mn-cs"/>
        </a:defRPr>
      </a:lvl5pPr>
      <a:lvl6pPr marL="2284778" algn="l" defTabSz="913912" rtl="0" eaLnBrk="1" latinLnBrk="0" hangingPunct="1">
        <a:defRPr sz="1800" kern="1200">
          <a:solidFill>
            <a:schemeClr val="tx1"/>
          </a:solidFill>
          <a:latin typeface="+mn-lt"/>
          <a:ea typeface="+mn-ea"/>
          <a:cs typeface="+mn-cs"/>
        </a:defRPr>
      </a:lvl6pPr>
      <a:lvl7pPr marL="2741736" algn="l" defTabSz="913912" rtl="0" eaLnBrk="1" latinLnBrk="0" hangingPunct="1">
        <a:defRPr sz="1800" kern="1200">
          <a:solidFill>
            <a:schemeClr val="tx1"/>
          </a:solidFill>
          <a:latin typeface="+mn-lt"/>
          <a:ea typeface="+mn-ea"/>
          <a:cs typeface="+mn-cs"/>
        </a:defRPr>
      </a:lvl7pPr>
      <a:lvl8pPr marL="3198689" algn="l" defTabSz="913912" rtl="0" eaLnBrk="1" latinLnBrk="0" hangingPunct="1">
        <a:defRPr sz="1800" kern="1200">
          <a:solidFill>
            <a:schemeClr val="tx1"/>
          </a:solidFill>
          <a:latin typeface="+mn-lt"/>
          <a:ea typeface="+mn-ea"/>
          <a:cs typeface="+mn-cs"/>
        </a:defRPr>
      </a:lvl8pPr>
      <a:lvl9pPr marL="3655645" algn="l" defTabSz="91391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11.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73.png"/><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6.tmp"/></Relationships>
</file>

<file path=ppt/slides/_rels/slide19.xml.rels><?xml version="1.0" encoding="UTF-8" standalone="yes"?>
<Relationships xmlns="http://schemas.openxmlformats.org/package/2006/relationships"><Relationship Id="rId3" Type="http://schemas.openxmlformats.org/officeDocument/2006/relationships/image" Target="../media/image97.tmp"/><Relationship Id="rId2" Type="http://schemas.openxmlformats.org/officeDocument/2006/relationships/image" Target="../media/image96.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5.tmp"/><Relationship Id="rId3" Type="http://schemas.openxmlformats.org/officeDocument/2006/relationships/image" Target="../media/image20.png"/><Relationship Id="rId7" Type="http://schemas.openxmlformats.org/officeDocument/2006/relationships/image" Target="../media/image24.tmp"/><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tmp"/><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8.tmp"/><Relationship Id="rId2" Type="http://schemas.openxmlformats.org/officeDocument/2006/relationships/image" Target="../media/image107.tmp"/><Relationship Id="rId1" Type="http://schemas.openxmlformats.org/officeDocument/2006/relationships/slideLayout" Target="../slideLayouts/slideLayout7.xml"/><Relationship Id="rId6" Type="http://schemas.openxmlformats.org/officeDocument/2006/relationships/image" Target="../media/image111.tmp"/><Relationship Id="rId5" Type="http://schemas.openxmlformats.org/officeDocument/2006/relationships/image" Target="../media/image110.tmp"/><Relationship Id="rId4" Type="http://schemas.openxmlformats.org/officeDocument/2006/relationships/image" Target="../media/image109.tmp"/></Relationships>
</file>

<file path=ppt/slides/_rels/slide24.xml.rels><?xml version="1.0" encoding="UTF-8" standalone="yes"?>
<Relationships xmlns="http://schemas.openxmlformats.org/package/2006/relationships"><Relationship Id="rId3" Type="http://schemas.openxmlformats.org/officeDocument/2006/relationships/image" Target="../media/image113.tmp"/><Relationship Id="rId2" Type="http://schemas.openxmlformats.org/officeDocument/2006/relationships/image" Target="../media/image112.tmp"/><Relationship Id="rId1" Type="http://schemas.openxmlformats.org/officeDocument/2006/relationships/slideLayout" Target="../slideLayouts/slideLayout7.xml"/><Relationship Id="rId5" Type="http://schemas.openxmlformats.org/officeDocument/2006/relationships/image" Target="../media/image115.tmp"/><Relationship Id="rId4" Type="http://schemas.openxmlformats.org/officeDocument/2006/relationships/image" Target="../media/image114.tmp"/></Relationships>
</file>

<file path=ppt/slides/_rels/slide2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tmp"/><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tmp"/></Relationships>
</file>

<file path=ppt/slides/_rels/slide26.xml.rels><?xml version="1.0" encoding="UTF-8" standalone="yes"?>
<Relationships xmlns="http://schemas.openxmlformats.org/package/2006/relationships"><Relationship Id="rId8" Type="http://schemas.openxmlformats.org/officeDocument/2006/relationships/hyperlink" Target="https://www.nature.com/articles/s41567-024-02680-0" TargetMode="External"/><Relationship Id="rId13" Type="http://schemas.openxmlformats.org/officeDocument/2006/relationships/image" Target="../media/image129.png"/><Relationship Id="rId3" Type="http://schemas.openxmlformats.org/officeDocument/2006/relationships/image" Target="../media/image120.tmp"/><Relationship Id="rId7" Type="http://schemas.openxmlformats.org/officeDocument/2006/relationships/image" Target="../media/image124.jpeg"/><Relationship Id="rId12" Type="http://schemas.openxmlformats.org/officeDocument/2006/relationships/image" Target="../media/image128.jpg"/><Relationship Id="rId17" Type="http://schemas.openxmlformats.org/officeDocument/2006/relationships/image" Target="../media/image133.png"/><Relationship Id="rId2" Type="http://schemas.openxmlformats.org/officeDocument/2006/relationships/notesSlide" Target="../notesSlides/notesSlide16.xml"/><Relationship Id="rId16"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23.tmp"/><Relationship Id="rId11" Type="http://schemas.openxmlformats.org/officeDocument/2006/relationships/image" Target="../media/image127.jpg"/><Relationship Id="rId5" Type="http://schemas.openxmlformats.org/officeDocument/2006/relationships/image" Target="../media/image122.tmp"/><Relationship Id="rId15" Type="http://schemas.openxmlformats.org/officeDocument/2006/relationships/image" Target="../media/image131.png"/><Relationship Id="rId10" Type="http://schemas.openxmlformats.org/officeDocument/2006/relationships/image" Target="../media/image126.png"/><Relationship Id="rId4" Type="http://schemas.openxmlformats.org/officeDocument/2006/relationships/image" Target="../media/image121.tmp"/><Relationship Id="rId9" Type="http://schemas.openxmlformats.org/officeDocument/2006/relationships/image" Target="../media/image125.emf"/><Relationship Id="rId14" Type="http://schemas.openxmlformats.org/officeDocument/2006/relationships/image" Target="../media/image130.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5.wdp"/><Relationship Id="rId18" Type="http://schemas.openxmlformats.org/officeDocument/2006/relationships/image" Target="../media/image40.jp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37.png"/><Relationship Id="rId17" Type="http://schemas.microsoft.com/office/2007/relationships/hdphoto" Target="../media/hdphoto7.wdp"/><Relationship Id="rId2" Type="http://schemas.openxmlformats.org/officeDocument/2006/relationships/image" Target="../media/image31.png"/><Relationship Id="rId16" Type="http://schemas.openxmlformats.org/officeDocument/2006/relationships/image" Target="../media/image39.pn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33.png"/><Relationship Id="rId15" Type="http://schemas.microsoft.com/office/2007/relationships/hdphoto" Target="../media/hdphoto6.wdp"/><Relationship Id="rId10" Type="http://schemas.openxmlformats.org/officeDocument/2006/relationships/image" Target="../media/image36.png"/><Relationship Id="rId19" Type="http://schemas.openxmlformats.org/officeDocument/2006/relationships/image" Target="../media/image41.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6.tmp"/><Relationship Id="rId3" Type="http://schemas.openxmlformats.org/officeDocument/2006/relationships/image" Target="../media/image42.tmp"/><Relationship Id="rId7" Type="http://schemas.openxmlformats.org/officeDocument/2006/relationships/image" Target="../media/image45.tm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journals.aps.org/prl/abstract/10.1103/PhysRevLett.132.072501" TargetMode="External"/><Relationship Id="rId5" Type="http://schemas.openxmlformats.org/officeDocument/2006/relationships/image" Target="../media/image44.png"/><Relationship Id="rId4" Type="http://schemas.openxmlformats.org/officeDocument/2006/relationships/image" Target="../media/image43.tmp"/></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61.tmp"/><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9.tmp"/><Relationship Id="rId5" Type="http://schemas.openxmlformats.org/officeDocument/2006/relationships/image" Target="../media/image58.tmp"/><Relationship Id="rId4" Type="http://schemas.openxmlformats.org/officeDocument/2006/relationships/image" Target="../media/image57.tmp"/><Relationship Id="rId9"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8"/>
          <p:cNvSpPr>
            <a:spLocks noChangeArrowheads="1"/>
          </p:cNvSpPr>
          <p:nvPr/>
        </p:nvSpPr>
        <p:spPr bwMode="auto">
          <a:xfrm>
            <a:off x="0" y="3775587"/>
            <a:ext cx="12191999" cy="1010726"/>
          </a:xfrm>
          <a:prstGeom prst="rect">
            <a:avLst/>
          </a:prstGeom>
          <a:solidFill>
            <a:srgbClr val="DDDDDD">
              <a:alpha val="70000"/>
            </a:srgbClr>
          </a:solidFill>
          <a:ln w="9525">
            <a:noFill/>
            <a:miter lim="800000"/>
            <a:headEnd/>
            <a:tailEnd/>
          </a:ln>
          <a:effectLst/>
        </p:spPr>
        <p:txBody>
          <a:bodyPr wrap="none" lIns="90129" tIns="45068" rIns="90129" bIns="45068" anchor="ctr"/>
          <a:lstStyle/>
          <a:p>
            <a:pPr defTabSz="450761"/>
            <a:endParaRPr lang="en-US" sz="1781" dirty="0">
              <a:solidFill>
                <a:prstClr val="black"/>
              </a:solidFill>
              <a:ea typeface="ヒラギノ角ゴ Pro W3" pitchFamily="-111" charset="-128"/>
              <a:cs typeface="+mn-cs"/>
            </a:endParaRPr>
          </a:p>
        </p:txBody>
      </p:sp>
      <p:pic>
        <p:nvPicPr>
          <p:cNvPr id="23" name="Picture 10" descr="Square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66511" y="4102158"/>
            <a:ext cx="675084"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9"/>
          <p:cNvSpPr>
            <a:spLocks noChangeArrowheads="1"/>
          </p:cNvSpPr>
          <p:nvPr/>
        </p:nvSpPr>
        <p:spPr bwMode="auto">
          <a:xfrm>
            <a:off x="0" y="4710112"/>
            <a:ext cx="12141595" cy="76201"/>
          </a:xfrm>
          <a:prstGeom prst="rect">
            <a:avLst/>
          </a:prstGeom>
          <a:solidFill>
            <a:srgbClr val="006633"/>
          </a:solidFill>
          <a:ln w="9525">
            <a:noFill/>
            <a:miter lim="800000"/>
            <a:headEnd/>
            <a:tailEnd/>
          </a:ln>
          <a:effectLst/>
        </p:spPr>
        <p:txBody>
          <a:bodyPr wrap="none" lIns="90129" tIns="45068" rIns="90129" bIns="45068" anchor="ctr"/>
          <a:lstStyle/>
          <a:p>
            <a:pPr defTabSz="450761"/>
            <a:endParaRPr lang="en-US" sz="1781" dirty="0">
              <a:solidFill>
                <a:prstClr val="black"/>
              </a:solidFill>
              <a:ea typeface="ヒラギノ角ゴ Pro W3" pitchFamily="-111" charset="-128"/>
              <a:cs typeface="+mn-cs"/>
            </a:endParaRPr>
          </a:p>
        </p:txBody>
      </p:sp>
      <p:sp>
        <p:nvSpPr>
          <p:cNvPr id="7171" name="Content Placeholder 2"/>
          <p:cNvSpPr>
            <a:spLocks noGrp="1"/>
          </p:cNvSpPr>
          <p:nvPr>
            <p:ph type="subTitle" idx="1"/>
          </p:nvPr>
        </p:nvSpPr>
        <p:spPr>
          <a:xfrm>
            <a:off x="3095625" y="5143500"/>
            <a:ext cx="6000750" cy="1143000"/>
          </a:xfrm>
        </p:spPr>
        <p:txBody>
          <a:bodyPr/>
          <a:lstStyle/>
          <a:p>
            <a:r>
              <a:rPr lang="en-US" sz="2160" dirty="0"/>
              <a:t>Alexandra Gade</a:t>
            </a:r>
          </a:p>
          <a:p>
            <a:r>
              <a:rPr lang="en-US" sz="2160" dirty="0"/>
              <a:t>University Distinguished Professor</a:t>
            </a:r>
          </a:p>
          <a:p>
            <a:r>
              <a:rPr lang="en-US" sz="2160" dirty="0"/>
              <a:t>FRIB and Department of Physics and Astronomy</a:t>
            </a:r>
          </a:p>
          <a:p>
            <a:r>
              <a:rPr lang="en-US" sz="2160" dirty="0"/>
              <a:t>Michigan State University</a:t>
            </a:r>
          </a:p>
        </p:txBody>
      </p:sp>
      <p:sp>
        <p:nvSpPr>
          <p:cNvPr id="7170" name="Title 1"/>
          <p:cNvSpPr>
            <a:spLocks noGrp="1"/>
          </p:cNvSpPr>
          <p:nvPr>
            <p:ph type="title"/>
          </p:nvPr>
        </p:nvSpPr>
        <p:spPr>
          <a:xfrm>
            <a:off x="50405" y="3975282"/>
            <a:ext cx="11701123" cy="535136"/>
          </a:xfrm>
        </p:spPr>
        <p:txBody>
          <a:bodyPr/>
          <a:lstStyle/>
          <a:p>
            <a:r>
              <a:rPr lang="en-US" sz="3600" dirty="0"/>
              <a:t>Results from nuclear structure studies at FRIB</a:t>
            </a:r>
            <a:endParaRPr lang="en-US" sz="2600" dirty="0"/>
          </a:p>
        </p:txBody>
      </p:sp>
      <p:sp>
        <p:nvSpPr>
          <p:cNvPr id="6" name="TextBox 5">
            <a:extLst>
              <a:ext uri="{FF2B5EF4-FFF2-40B4-BE49-F238E27FC236}">
                <a16:creationId xmlns:a16="http://schemas.microsoft.com/office/drawing/2014/main" id="{06992E73-36A8-7663-8DFE-62414F849ED6}"/>
              </a:ext>
            </a:extLst>
          </p:cNvPr>
          <p:cNvSpPr txBox="1"/>
          <p:nvPr/>
        </p:nvSpPr>
        <p:spPr>
          <a:xfrm>
            <a:off x="417600" y="6550223"/>
            <a:ext cx="12189753" cy="307777"/>
          </a:xfrm>
          <a:prstGeom prst="rect">
            <a:avLst/>
          </a:prstGeom>
          <a:noFill/>
        </p:spPr>
        <p:txBody>
          <a:bodyPr wrap="square">
            <a:spAutoFit/>
          </a:bodyPr>
          <a:lstStyle/>
          <a:p>
            <a:r>
              <a:rPr lang="en-US" sz="1400" i="1" dirty="0">
                <a:latin typeface="Helvetica" pitchFamily="2" charset="0"/>
              </a:rPr>
              <a:t>A.G. is supported</a:t>
            </a:r>
            <a:r>
              <a:rPr lang="en-US" sz="1400" i="1" dirty="0">
                <a:effectLst/>
                <a:latin typeface="Helvetica" pitchFamily="2" charset="0"/>
              </a:rPr>
              <a:t> by the U.S. Department of Energy</a:t>
            </a:r>
            <a:r>
              <a:rPr lang="en-US" sz="1400" dirty="0">
                <a:latin typeface="Helvetica" pitchFamily="2" charset="0"/>
              </a:rPr>
              <a:t> </a:t>
            </a:r>
            <a:r>
              <a:rPr lang="en-US" sz="1400" i="1" dirty="0">
                <a:effectLst/>
                <a:latin typeface="Helvetica" pitchFamily="2" charset="0"/>
              </a:rPr>
              <a:t>(DOE), Office of Science, </a:t>
            </a:r>
            <a:r>
              <a:rPr lang="en-US" sz="1400" i="1" dirty="0">
                <a:latin typeface="Helvetica" pitchFamily="2" charset="0"/>
              </a:rPr>
              <a:t>Offi</a:t>
            </a:r>
            <a:r>
              <a:rPr lang="en-US" sz="1400" i="1" dirty="0">
                <a:effectLst/>
                <a:latin typeface="Helvetica" pitchFamily="2" charset="0"/>
              </a:rPr>
              <a:t>ce of Nuclear Physics, under Award No. DESC0023633</a:t>
            </a:r>
            <a:endParaRPr lang="en-US" sz="1400" dirty="0">
              <a:effectLst/>
              <a:latin typeface="Helvetica" pitchFamily="2" charset="0"/>
            </a:endParaRPr>
          </a:p>
        </p:txBody>
      </p:sp>
      <p:pic>
        <p:nvPicPr>
          <p:cNvPr id="3" name="Picture 2" descr="A large building with lights on it&#10;&#10;AI-generated content may be incorrect.">
            <a:extLst>
              <a:ext uri="{FF2B5EF4-FFF2-40B4-BE49-F238E27FC236}">
                <a16:creationId xmlns:a16="http://schemas.microsoft.com/office/drawing/2014/main" id="{1D9EB560-0278-16BF-26BC-2333A97F4C28}"/>
              </a:ext>
            </a:extLst>
          </p:cNvPr>
          <p:cNvPicPr>
            <a:picLocks noChangeAspect="1"/>
          </p:cNvPicPr>
          <p:nvPr/>
        </p:nvPicPr>
        <p:blipFill>
          <a:blip r:embed="rId4"/>
          <a:stretch>
            <a:fillRect/>
          </a:stretch>
        </p:blipFill>
        <p:spPr>
          <a:xfrm>
            <a:off x="1056573" y="976733"/>
            <a:ext cx="10078852" cy="2776826"/>
          </a:xfrm>
          <a:prstGeom prst="rect">
            <a:avLst/>
          </a:prstGeom>
        </p:spPr>
      </p:pic>
    </p:spTree>
    <p:extLst>
      <p:ext uri="{BB962C8B-B14F-4D97-AF65-F5344CB8AC3E}">
        <p14:creationId xmlns:p14="http://schemas.microsoft.com/office/powerpoint/2010/main" val="1405358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9F3C4-6CB9-EFB5-19E7-BE4068EEA3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248B04-07DE-9B54-0B8C-C3B43E1E6B23}"/>
              </a:ext>
            </a:extLst>
          </p:cNvPr>
          <p:cNvSpPr>
            <a:spLocks noGrp="1"/>
          </p:cNvSpPr>
          <p:nvPr>
            <p:ph type="title"/>
          </p:nvPr>
        </p:nvSpPr>
        <p:spPr>
          <a:xfrm>
            <a:off x="101600" y="289338"/>
            <a:ext cx="11988800" cy="478616"/>
          </a:xfrm>
        </p:spPr>
        <p:txBody>
          <a:bodyPr/>
          <a:lstStyle/>
          <a:p>
            <a:r>
              <a:rPr lang="en-US" dirty="0"/>
              <a:t>The nucleus as open quantum system – decay modes</a:t>
            </a:r>
          </a:p>
        </p:txBody>
      </p:sp>
      <p:sp>
        <p:nvSpPr>
          <p:cNvPr id="7" name="Footer Placeholder 6">
            <a:extLst>
              <a:ext uri="{FF2B5EF4-FFF2-40B4-BE49-F238E27FC236}">
                <a16:creationId xmlns:a16="http://schemas.microsoft.com/office/drawing/2014/main" id="{91E503DF-5171-8965-4EF5-44D91C1903E2}"/>
              </a:ext>
            </a:extLst>
          </p:cNvPr>
          <p:cNvSpPr>
            <a:spLocks noGrp="1"/>
          </p:cNvSpPr>
          <p:nvPr>
            <p:ph type="ftr" sz="quarter" idx="3"/>
          </p:nvPr>
        </p:nvSpPr>
        <p:spPr/>
        <p:txBody>
          <a:bodyPr/>
          <a:lstStyle/>
          <a:p>
            <a:pPr>
              <a:defRPr/>
            </a:pPr>
            <a:r>
              <a:rPr lang="en-US"/>
              <a:t>A. Gade, EuNPC2025, Caen, September 2025</a:t>
            </a:r>
            <a:endParaRPr lang="en-US" dirty="0"/>
          </a:p>
        </p:txBody>
      </p:sp>
      <p:sp>
        <p:nvSpPr>
          <p:cNvPr id="12" name="Slide Number Placeholder 11">
            <a:extLst>
              <a:ext uri="{FF2B5EF4-FFF2-40B4-BE49-F238E27FC236}">
                <a16:creationId xmlns:a16="http://schemas.microsoft.com/office/drawing/2014/main" id="{E93CECC1-1376-9CAD-AE08-E9C9E4E2A04C}"/>
              </a:ext>
            </a:extLst>
          </p:cNvPr>
          <p:cNvSpPr>
            <a:spLocks noGrp="1"/>
          </p:cNvSpPr>
          <p:nvPr>
            <p:ph type="sldNum" sz="quarter" idx="11"/>
          </p:nvPr>
        </p:nvSpPr>
        <p:spPr>
          <a:xfrm>
            <a:off x="11348547" y="6565392"/>
            <a:ext cx="853440" cy="274320"/>
          </a:xfrm>
        </p:spPr>
        <p:txBody>
          <a:bodyPr/>
          <a:lstStyle/>
          <a:p>
            <a:pPr>
              <a:defRPr/>
            </a:pPr>
            <a:r>
              <a:rPr lang="en-US" dirty="0"/>
              <a:t>        </a:t>
            </a:r>
            <a:fld id="{35AD4620-7552-4207-8973-898801ED212B}" type="slidenum">
              <a:rPr lang="en-US" smtClean="0"/>
              <a:pPr>
                <a:defRPr/>
              </a:pPr>
              <a:t>10</a:t>
            </a:fld>
            <a:endParaRPr lang="en-US" dirty="0"/>
          </a:p>
        </p:txBody>
      </p:sp>
      <p:pic>
        <p:nvPicPr>
          <p:cNvPr id="6" name="Content Placeholder 5" descr="A red arrow in the sky&#10;&#10;AI-generated content may be incorrect.">
            <a:extLst>
              <a:ext uri="{FF2B5EF4-FFF2-40B4-BE49-F238E27FC236}">
                <a16:creationId xmlns:a16="http://schemas.microsoft.com/office/drawing/2014/main" id="{3DEEEFD3-1919-6D76-80B3-CE9DC4FCA576}"/>
              </a:ext>
            </a:extLst>
          </p:cNvPr>
          <p:cNvPicPr>
            <a:picLocks noGrp="1" noChangeAspect="1"/>
          </p:cNvPicPr>
          <p:nvPr>
            <p:ph idx="1"/>
          </p:nvPr>
        </p:nvPicPr>
        <p:blipFill>
          <a:blip r:embed="rId3"/>
          <a:srcRect l="24161" t="25821" r="33874"/>
          <a:stretch>
            <a:fillRect/>
          </a:stretch>
        </p:blipFill>
        <p:spPr>
          <a:xfrm>
            <a:off x="8503836" y="1086987"/>
            <a:ext cx="2538484" cy="4487173"/>
          </a:xfrm>
        </p:spPr>
      </p:pic>
      <p:pic>
        <p:nvPicPr>
          <p:cNvPr id="1030" name="Picture 6">
            <a:extLst>
              <a:ext uri="{FF2B5EF4-FFF2-40B4-BE49-F238E27FC236}">
                <a16:creationId xmlns:a16="http://schemas.microsoft.com/office/drawing/2014/main" id="{8D4105D9-23CD-75B4-3DB9-997259BCFA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86987"/>
            <a:ext cx="7366000" cy="17907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D8D1A32-CF77-5C24-6248-0580B99AD06E}"/>
              </a:ext>
            </a:extLst>
          </p:cNvPr>
          <p:cNvSpPr txBox="1"/>
          <p:nvPr/>
        </p:nvSpPr>
        <p:spPr>
          <a:xfrm>
            <a:off x="0" y="2877687"/>
            <a:ext cx="7365999" cy="338554"/>
          </a:xfrm>
          <a:prstGeom prst="rect">
            <a:avLst/>
          </a:prstGeom>
          <a:noFill/>
        </p:spPr>
        <p:txBody>
          <a:bodyPr wrap="square">
            <a:spAutoFit/>
          </a:bodyPr>
          <a:lstStyle/>
          <a:p>
            <a:r>
              <a:rPr lang="en-US" sz="1600" dirty="0">
                <a:solidFill>
                  <a:srgbClr val="064308"/>
                </a:solidFill>
              </a:rPr>
              <a:t>https://heberge.lp2ib.in2p3.fr/</a:t>
            </a:r>
            <a:r>
              <a:rPr lang="en-US" sz="1600" dirty="0" err="1">
                <a:solidFill>
                  <a:srgbClr val="064308"/>
                </a:solidFill>
              </a:rPr>
              <a:t>desir</a:t>
            </a:r>
            <a:r>
              <a:rPr lang="en-US" sz="1600" dirty="0">
                <a:solidFill>
                  <a:srgbClr val="064308"/>
                </a:solidFill>
              </a:rPr>
              <a:t>/Beta-delayed-charged-particle</a:t>
            </a:r>
          </a:p>
        </p:txBody>
      </p:sp>
      <p:pic>
        <p:nvPicPr>
          <p:cNvPr id="16" name="Picture 15">
            <a:extLst>
              <a:ext uri="{FF2B5EF4-FFF2-40B4-BE49-F238E27FC236}">
                <a16:creationId xmlns:a16="http://schemas.microsoft.com/office/drawing/2014/main" id="{4E269DD1-B98B-9957-E6F1-4568265443FB}"/>
              </a:ext>
            </a:extLst>
          </p:cNvPr>
          <p:cNvPicPr>
            <a:picLocks noChangeAspect="1"/>
          </p:cNvPicPr>
          <p:nvPr/>
        </p:nvPicPr>
        <p:blipFill>
          <a:blip r:embed="rId5"/>
          <a:stretch>
            <a:fillRect/>
          </a:stretch>
        </p:blipFill>
        <p:spPr>
          <a:xfrm>
            <a:off x="6083300" y="3403600"/>
            <a:ext cx="25400" cy="50800"/>
          </a:xfrm>
          <a:prstGeom prst="rect">
            <a:avLst/>
          </a:prstGeom>
        </p:spPr>
      </p:pic>
      <p:pic>
        <p:nvPicPr>
          <p:cNvPr id="18" name="Picture 17" descr="A graph of a number of electrons&#10;&#10;AI-generated content may be incorrect.">
            <a:extLst>
              <a:ext uri="{FF2B5EF4-FFF2-40B4-BE49-F238E27FC236}">
                <a16:creationId xmlns:a16="http://schemas.microsoft.com/office/drawing/2014/main" id="{64FCB5CD-BFE1-AE83-B2FD-8375FB3C8CEE}"/>
              </a:ext>
            </a:extLst>
          </p:cNvPr>
          <p:cNvPicPr>
            <a:picLocks noChangeAspect="1"/>
          </p:cNvPicPr>
          <p:nvPr/>
        </p:nvPicPr>
        <p:blipFill>
          <a:blip r:embed="rId6"/>
          <a:stretch>
            <a:fillRect/>
          </a:stretch>
        </p:blipFill>
        <p:spPr>
          <a:xfrm>
            <a:off x="4238411" y="3273523"/>
            <a:ext cx="3689778" cy="3144279"/>
          </a:xfrm>
          <a:prstGeom prst="rect">
            <a:avLst/>
          </a:prstGeom>
          <a:effectLst>
            <a:outerShdw blurRad="63500" sx="102000" sy="102000" algn="ctr" rotWithShape="0">
              <a:prstClr val="black">
                <a:alpha val="40000"/>
              </a:prstClr>
            </a:outerShdw>
          </a:effectLst>
        </p:spPr>
      </p:pic>
      <p:pic>
        <p:nvPicPr>
          <p:cNvPr id="22" name="Picture 21" descr="A screenshot of a website&#10;&#10;AI-generated content may be incorrect.">
            <a:extLst>
              <a:ext uri="{FF2B5EF4-FFF2-40B4-BE49-F238E27FC236}">
                <a16:creationId xmlns:a16="http://schemas.microsoft.com/office/drawing/2014/main" id="{01B849EF-96D5-F967-AE16-E0D99E99E2C7}"/>
              </a:ext>
            </a:extLst>
          </p:cNvPr>
          <p:cNvPicPr>
            <a:picLocks noChangeAspect="1"/>
          </p:cNvPicPr>
          <p:nvPr/>
        </p:nvPicPr>
        <p:blipFill>
          <a:blip r:embed="rId7"/>
          <a:stretch>
            <a:fillRect/>
          </a:stretch>
        </p:blipFill>
        <p:spPr>
          <a:xfrm>
            <a:off x="78809" y="4127462"/>
            <a:ext cx="3938137" cy="1983441"/>
          </a:xfrm>
          <a:prstGeom prst="rect">
            <a:avLst/>
          </a:prstGeom>
          <a:effectLst>
            <a:outerShdw blurRad="63500" sx="102000" sy="102000" algn="ctr" rotWithShape="0">
              <a:prstClr val="black">
                <a:alpha val="40000"/>
              </a:prstClr>
            </a:outerShdw>
          </a:effectLst>
        </p:spPr>
      </p:pic>
      <p:sp>
        <p:nvSpPr>
          <p:cNvPr id="23" name="TextBox 22">
            <a:extLst>
              <a:ext uri="{FF2B5EF4-FFF2-40B4-BE49-F238E27FC236}">
                <a16:creationId xmlns:a16="http://schemas.microsoft.com/office/drawing/2014/main" id="{2E0D157F-0B09-F598-0961-D25460A449FC}"/>
              </a:ext>
            </a:extLst>
          </p:cNvPr>
          <p:cNvSpPr txBox="1"/>
          <p:nvPr/>
        </p:nvSpPr>
        <p:spPr>
          <a:xfrm>
            <a:off x="8259147" y="5596372"/>
            <a:ext cx="3027862" cy="1200329"/>
          </a:xfrm>
          <a:prstGeom prst="rect">
            <a:avLst/>
          </a:prstGeom>
          <a:solidFill>
            <a:schemeClr val="accent5">
              <a:lumMod val="20000"/>
              <a:lumOff val="80000"/>
            </a:schemeClr>
          </a:solidFill>
        </p:spPr>
        <p:txBody>
          <a:bodyPr wrap="square" rtlCol="0">
            <a:spAutoFit/>
          </a:bodyPr>
          <a:lstStyle/>
          <a:p>
            <a:r>
              <a:rPr lang="en-US" dirty="0">
                <a:latin typeface="+mn-lt"/>
                <a:ea typeface="Ayuthaya" pitchFamily="2" charset="-34"/>
                <a:cs typeface="Ayuthaya" pitchFamily="2" charset="-34"/>
              </a:rPr>
              <a:t>Outlook: M. </a:t>
            </a:r>
            <a:r>
              <a:rPr lang="en-US" dirty="0" err="1">
                <a:latin typeface="+mn-lt"/>
                <a:ea typeface="Ayuthaya" pitchFamily="2" charset="-34"/>
                <a:cs typeface="Ayuthaya" pitchFamily="2" charset="-34"/>
              </a:rPr>
              <a:t>Pfuetzner</a:t>
            </a:r>
            <a:r>
              <a:rPr lang="en-US" dirty="0">
                <a:latin typeface="+mn-lt"/>
                <a:ea typeface="Ayuthaya" pitchFamily="2" charset="-34"/>
                <a:cs typeface="Ayuthaya" pitchFamily="2" charset="-34"/>
              </a:rPr>
              <a:t>, C. Mazzocchi et al. have high-statistics FRIB data on 2p emitters from 2025</a:t>
            </a:r>
          </a:p>
        </p:txBody>
      </p:sp>
    </p:spTree>
    <p:extLst>
      <p:ext uri="{BB962C8B-B14F-4D97-AF65-F5344CB8AC3E}">
        <p14:creationId xmlns:p14="http://schemas.microsoft.com/office/powerpoint/2010/main" val="2342717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0852F-D7A5-15A7-85FA-844BF27A7C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88795A-AFDA-EAA2-BED5-3AFFF9BED6F3}"/>
              </a:ext>
            </a:extLst>
          </p:cNvPr>
          <p:cNvSpPr>
            <a:spLocks noGrp="1"/>
          </p:cNvSpPr>
          <p:nvPr>
            <p:ph type="title"/>
          </p:nvPr>
        </p:nvSpPr>
        <p:spPr>
          <a:xfrm>
            <a:off x="101600" y="289338"/>
            <a:ext cx="11988800" cy="478616"/>
          </a:xfrm>
        </p:spPr>
        <p:txBody>
          <a:bodyPr/>
          <a:lstStyle/>
          <a:p>
            <a:r>
              <a:rPr lang="en-US" dirty="0"/>
              <a:t>Changing nuclear structure across the nuclear chart</a:t>
            </a:r>
          </a:p>
        </p:txBody>
      </p:sp>
      <p:sp>
        <p:nvSpPr>
          <p:cNvPr id="7" name="Footer Placeholder 6">
            <a:extLst>
              <a:ext uri="{FF2B5EF4-FFF2-40B4-BE49-F238E27FC236}">
                <a16:creationId xmlns:a16="http://schemas.microsoft.com/office/drawing/2014/main" id="{B2A027F0-AEA4-507B-5BA3-5EBBED435776}"/>
              </a:ext>
            </a:extLst>
          </p:cNvPr>
          <p:cNvSpPr>
            <a:spLocks noGrp="1"/>
          </p:cNvSpPr>
          <p:nvPr>
            <p:ph type="ftr" sz="quarter" idx="3"/>
          </p:nvPr>
        </p:nvSpPr>
        <p:spPr/>
        <p:txBody>
          <a:bodyPr/>
          <a:lstStyle/>
          <a:p>
            <a:pPr>
              <a:defRPr/>
            </a:pPr>
            <a:r>
              <a:rPr lang="en-US"/>
              <a:t>A. Gade, EuNPC2025, Caen, September 2025</a:t>
            </a:r>
            <a:endParaRPr lang="en-US" dirty="0"/>
          </a:p>
        </p:txBody>
      </p:sp>
      <p:sp>
        <p:nvSpPr>
          <p:cNvPr id="12" name="Slide Number Placeholder 11">
            <a:extLst>
              <a:ext uri="{FF2B5EF4-FFF2-40B4-BE49-F238E27FC236}">
                <a16:creationId xmlns:a16="http://schemas.microsoft.com/office/drawing/2014/main" id="{8AE5CE21-3E1C-D144-677B-D1BFF4EA2ECB}"/>
              </a:ext>
            </a:extLst>
          </p:cNvPr>
          <p:cNvSpPr>
            <a:spLocks noGrp="1"/>
          </p:cNvSpPr>
          <p:nvPr>
            <p:ph type="sldNum" sz="quarter" idx="11"/>
          </p:nvPr>
        </p:nvSpPr>
        <p:spPr>
          <a:xfrm>
            <a:off x="11348547" y="6565392"/>
            <a:ext cx="853440" cy="274320"/>
          </a:xfrm>
        </p:spPr>
        <p:txBody>
          <a:bodyPr/>
          <a:lstStyle/>
          <a:p>
            <a:pPr>
              <a:defRPr/>
            </a:pPr>
            <a:r>
              <a:rPr lang="en-US" dirty="0"/>
              <a:t>        </a:t>
            </a:r>
            <a:fld id="{35AD4620-7552-4207-8973-898801ED212B}" type="slidenum">
              <a:rPr lang="en-US" smtClean="0"/>
              <a:pPr>
                <a:defRPr/>
              </a:pPr>
              <a:t>11</a:t>
            </a:fld>
            <a:endParaRPr lang="en-US" dirty="0"/>
          </a:p>
        </p:txBody>
      </p:sp>
      <p:sp>
        <p:nvSpPr>
          <p:cNvPr id="11" name="TextBox 10">
            <a:extLst>
              <a:ext uri="{FF2B5EF4-FFF2-40B4-BE49-F238E27FC236}">
                <a16:creationId xmlns:a16="http://schemas.microsoft.com/office/drawing/2014/main" id="{969BAD88-5F01-1865-3F25-96B4B4AB348B}"/>
              </a:ext>
            </a:extLst>
          </p:cNvPr>
          <p:cNvSpPr txBox="1"/>
          <p:nvPr/>
        </p:nvSpPr>
        <p:spPr>
          <a:xfrm>
            <a:off x="362259" y="5190735"/>
            <a:ext cx="5140254" cy="1200329"/>
          </a:xfrm>
          <a:prstGeom prst="rect">
            <a:avLst/>
          </a:prstGeom>
          <a:solidFill>
            <a:schemeClr val="accent5">
              <a:lumMod val="20000"/>
              <a:lumOff val="80000"/>
            </a:schemeClr>
          </a:solidFill>
        </p:spPr>
        <p:txBody>
          <a:bodyPr wrap="square" rtlCol="0">
            <a:spAutoFit/>
          </a:bodyPr>
          <a:lstStyle/>
          <a:p>
            <a:pPr marL="285750" indent="-285750">
              <a:buFont typeface="Arial" panose="020B0604020202020204" pitchFamily="34" charset="0"/>
              <a:buChar char="•"/>
            </a:pPr>
            <a:r>
              <a:rPr lang="en-US" dirty="0">
                <a:latin typeface="+mn-lt"/>
                <a:ea typeface="Ayuthaya" pitchFamily="2" charset="-34"/>
                <a:cs typeface="Ayuthaya" pitchFamily="2" charset="-34"/>
              </a:rPr>
              <a:t>Variations of nuclear mean field with neutron excess due to details of the nuclear force</a:t>
            </a:r>
          </a:p>
          <a:p>
            <a:pPr marL="285750" indent="-285750">
              <a:buFont typeface="Arial" panose="020B0604020202020204" pitchFamily="34" charset="0"/>
              <a:buChar char="•"/>
            </a:pPr>
            <a:r>
              <a:rPr lang="en-US" dirty="0">
                <a:latin typeface="+mn-lt"/>
                <a:ea typeface="Ayuthaya" pitchFamily="2" charset="-34"/>
                <a:cs typeface="Ayuthaya" pitchFamily="2" charset="-34"/>
              </a:rPr>
              <a:t>Influence of open channels on properties of weakly bound and unbound nuclear</a:t>
            </a:r>
          </a:p>
        </p:txBody>
      </p:sp>
      <p:sp>
        <p:nvSpPr>
          <p:cNvPr id="18" name="Content Placeholder 1">
            <a:extLst>
              <a:ext uri="{FF2B5EF4-FFF2-40B4-BE49-F238E27FC236}">
                <a16:creationId xmlns:a16="http://schemas.microsoft.com/office/drawing/2014/main" id="{9676F810-034E-61EF-6C73-AAF6396D5387}"/>
              </a:ext>
            </a:extLst>
          </p:cNvPr>
          <p:cNvSpPr txBox="1">
            <a:spLocks/>
          </p:cNvSpPr>
          <p:nvPr/>
        </p:nvSpPr>
        <p:spPr bwMode="auto">
          <a:xfrm>
            <a:off x="6689488" y="1202123"/>
            <a:ext cx="5400911" cy="411329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46" indent="-180146" algn="l" defTabSz="803150" rtl="0" eaLnBrk="0" fontAlgn="base" hangingPunct="0">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295" indent="-151622" algn="l" defTabSz="803150" rtl="0" eaLnBrk="0" fontAlgn="base" hangingPunct="0">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478" indent="-160630" algn="l" defTabSz="803150" rtl="0" eaLnBrk="0" fontAlgn="base" hangingPunct="0">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089" indent="-133608" algn="l" defTabSz="803150" rtl="0" eaLnBrk="0" fontAlgn="base" hangingPunct="0">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813" indent="-180146" algn="l" defTabSz="803150" rtl="0" eaLnBrk="0" fontAlgn="base" hangingPunct="0">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2898"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79855"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6812"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3766"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a:t>Not all nuclei are equally important to constrain nuclear models </a:t>
            </a:r>
          </a:p>
          <a:p>
            <a:pPr lvl="1"/>
            <a:r>
              <a:rPr lang="en-US" kern="0" dirty="0"/>
              <a:t>Nuclear theory, computational physics and experiment work in concert to identify key nuclei and properties</a:t>
            </a:r>
          </a:p>
          <a:p>
            <a:r>
              <a:rPr lang="en-US" kern="0" dirty="0"/>
              <a:t>The nuclear chart offers a rich playground to amplify the drivers of structural evolution</a:t>
            </a:r>
          </a:p>
          <a:p>
            <a:pPr lvl="1"/>
            <a:r>
              <a:rPr lang="en-US" kern="0" dirty="0"/>
              <a:t>Access key nuclei and compare to theory to identify missing physics in models</a:t>
            </a:r>
          </a:p>
          <a:p>
            <a:pPr lvl="1"/>
            <a:r>
              <a:rPr lang="en-US" kern="0" dirty="0"/>
              <a:t>Explore the chart and find surprises that lead to revisions of models</a:t>
            </a:r>
          </a:p>
          <a:p>
            <a:pPr lvl="1"/>
            <a:endParaRPr lang="en-US" kern="0" dirty="0"/>
          </a:p>
        </p:txBody>
      </p:sp>
      <p:pic>
        <p:nvPicPr>
          <p:cNvPr id="3" name="Picture 2" descr="Screen Clipping">
            <a:extLst>
              <a:ext uri="{FF2B5EF4-FFF2-40B4-BE49-F238E27FC236}">
                <a16:creationId xmlns:a16="http://schemas.microsoft.com/office/drawing/2014/main" id="{3472AECD-47B1-525C-39C0-014AC17EDAFC}"/>
              </a:ext>
            </a:extLst>
          </p:cNvPr>
          <p:cNvPicPr>
            <a:picLocks noChangeAspect="1"/>
          </p:cNvPicPr>
          <p:nvPr/>
        </p:nvPicPr>
        <p:blipFill rotWithShape="1">
          <a:blip r:embed="rId3">
            <a:extLst>
              <a:ext uri="{28A0092B-C50C-407E-A947-70E740481C1C}">
                <a14:useLocalDpi xmlns:a14="http://schemas.microsoft.com/office/drawing/2010/main" val="0"/>
              </a:ext>
            </a:extLst>
          </a:blip>
          <a:srcRect l="2120"/>
          <a:stretch/>
        </p:blipFill>
        <p:spPr>
          <a:xfrm>
            <a:off x="97668" y="1064911"/>
            <a:ext cx="6251172" cy="3919131"/>
          </a:xfrm>
          <a:prstGeom prst="rect">
            <a:avLst/>
          </a:prstGeom>
          <a:effectLst>
            <a:outerShdw blurRad="63500" sx="102000" sy="102000" algn="ctr" rotWithShape="0">
              <a:prstClr val="black">
                <a:alpha val="40000"/>
              </a:prstClr>
            </a:outerShdw>
          </a:effectLst>
        </p:spPr>
      </p:pic>
      <p:sp>
        <p:nvSpPr>
          <p:cNvPr id="4" name="Rectangle 3">
            <a:extLst>
              <a:ext uri="{FF2B5EF4-FFF2-40B4-BE49-F238E27FC236}">
                <a16:creationId xmlns:a16="http://schemas.microsoft.com/office/drawing/2014/main" id="{20C2FE59-F530-B4DB-BD37-F628E93965FB}"/>
              </a:ext>
            </a:extLst>
          </p:cNvPr>
          <p:cNvSpPr/>
          <p:nvPr/>
        </p:nvSpPr>
        <p:spPr>
          <a:xfrm>
            <a:off x="72818" y="1064911"/>
            <a:ext cx="3207005" cy="461665"/>
          </a:xfrm>
          <a:prstGeom prst="rect">
            <a:avLst/>
          </a:prstGeom>
        </p:spPr>
        <p:txBody>
          <a:bodyPr wrap="square">
            <a:spAutoFit/>
          </a:bodyPr>
          <a:lstStyle/>
          <a:p>
            <a:r>
              <a:rPr lang="en-US" sz="1200" dirty="0" err="1">
                <a:solidFill>
                  <a:schemeClr val="bg1">
                    <a:lumMod val="50000"/>
                  </a:schemeClr>
                </a:solidFill>
              </a:rPr>
              <a:t>Frédéric</a:t>
            </a:r>
            <a:r>
              <a:rPr lang="en-US" sz="1200" dirty="0">
                <a:solidFill>
                  <a:schemeClr val="bg1">
                    <a:lumMod val="50000"/>
                  </a:schemeClr>
                </a:solidFill>
              </a:rPr>
              <a:t> </a:t>
            </a:r>
            <a:r>
              <a:rPr lang="en-US" sz="1200" dirty="0" err="1">
                <a:solidFill>
                  <a:schemeClr val="bg1">
                    <a:lumMod val="50000"/>
                  </a:schemeClr>
                </a:solidFill>
              </a:rPr>
              <a:t>Nowacki</a:t>
            </a:r>
            <a:r>
              <a:rPr lang="en-US" sz="1200" dirty="0">
                <a:solidFill>
                  <a:schemeClr val="bg1">
                    <a:lumMod val="50000"/>
                  </a:schemeClr>
                </a:solidFill>
              </a:rPr>
              <a:t>, Alexandre </a:t>
            </a:r>
            <a:r>
              <a:rPr lang="en-US" sz="1200" dirty="0" err="1">
                <a:solidFill>
                  <a:schemeClr val="bg1">
                    <a:lumMod val="50000"/>
                  </a:schemeClr>
                </a:solidFill>
              </a:rPr>
              <a:t>Obertelli</a:t>
            </a:r>
            <a:r>
              <a:rPr lang="en-US" sz="1200" dirty="0">
                <a:solidFill>
                  <a:schemeClr val="bg1">
                    <a:lumMod val="50000"/>
                  </a:schemeClr>
                </a:solidFill>
              </a:rPr>
              <a:t>, Alfredo </a:t>
            </a:r>
            <a:r>
              <a:rPr lang="en-US" sz="1200" dirty="0" err="1">
                <a:solidFill>
                  <a:schemeClr val="bg1">
                    <a:lumMod val="50000"/>
                  </a:schemeClr>
                </a:solidFill>
              </a:rPr>
              <a:t>Poves</a:t>
            </a:r>
            <a:r>
              <a:rPr lang="en-US" sz="1200" dirty="0">
                <a:solidFill>
                  <a:schemeClr val="bg1">
                    <a:lumMod val="50000"/>
                  </a:schemeClr>
                </a:solidFill>
              </a:rPr>
              <a:t>, PPNP 120, 103866 (2021)  </a:t>
            </a:r>
          </a:p>
        </p:txBody>
      </p:sp>
    </p:spTree>
    <p:extLst>
      <p:ext uri="{BB962C8B-B14F-4D97-AF65-F5344CB8AC3E}">
        <p14:creationId xmlns:p14="http://schemas.microsoft.com/office/powerpoint/2010/main" val="2706039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p:nvPr>
        </p:nvSpPr>
        <p:spPr>
          <a:xfrm>
            <a:off x="101600" y="126825"/>
            <a:ext cx="11988800" cy="803641"/>
          </a:xfrm>
        </p:spPr>
        <p:txBody>
          <a:bodyPr/>
          <a:lstStyle/>
          <a:p>
            <a:r>
              <a:rPr lang="en-US" dirty="0">
                <a:latin typeface="Arial" pitchFamily="34" charset="0"/>
                <a:ea typeface="ＭＳ Ｐゴシック"/>
                <a:cs typeface="ＭＳ Ｐゴシック"/>
              </a:rPr>
              <a:t>Not your 60ies textbook nuclear structure physics</a:t>
            </a:r>
            <a:br>
              <a:rPr lang="en-US" dirty="0">
                <a:latin typeface="Arial" pitchFamily="34" charset="0"/>
                <a:ea typeface="ＭＳ Ｐゴシック"/>
                <a:cs typeface="ＭＳ Ｐゴシック"/>
              </a:rPr>
            </a:br>
            <a:r>
              <a:rPr lang="en-US" sz="2400" dirty="0">
                <a:latin typeface="Arial" pitchFamily="34" charset="0"/>
                <a:ea typeface="ＭＳ Ｐゴシック"/>
                <a:cs typeface="ＭＳ Ｐゴシック"/>
              </a:rPr>
              <a:t>Experimental challenge increases in complexity  </a:t>
            </a:r>
          </a:p>
        </p:txBody>
      </p:sp>
      <p:sp>
        <p:nvSpPr>
          <p:cNvPr id="6" name="Slide Number Placeholder 5"/>
          <p:cNvSpPr>
            <a:spLocks noGrp="1"/>
          </p:cNvSpPr>
          <p:nvPr>
            <p:ph type="sldNum" sz="quarter" idx="4294967295"/>
          </p:nvPr>
        </p:nvSpPr>
        <p:spPr>
          <a:xfrm>
            <a:off x="11207583" y="6516688"/>
            <a:ext cx="968375" cy="341312"/>
          </a:xfrm>
        </p:spPr>
        <p:txBody>
          <a:bodyPr/>
          <a:lstStyle/>
          <a:p>
            <a:pPr marL="0" marR="0" lvl="0" indent="0" algn="l" defTabSz="457126" rtl="0" eaLnBrk="0" fontAlgn="base" latinLnBrk="0" hangingPunct="0">
              <a:lnSpc>
                <a:spcPct val="90000"/>
              </a:lnSpc>
              <a:spcBef>
                <a:spcPct val="0"/>
              </a:spcBef>
              <a:spcAft>
                <a:spcPct val="0"/>
              </a:spcAft>
              <a:buClrTx/>
              <a:buSzTx/>
              <a:buFontTx/>
              <a:buNone/>
              <a:tabLst/>
              <a:defRPr/>
            </a:pPr>
            <a:r>
              <a:rPr lang="en-US" dirty="0"/>
              <a:t> </a:t>
            </a:r>
            <a:r>
              <a:rPr lang="en-US" sz="1200" dirty="0"/>
              <a:t>	</a:t>
            </a:r>
            <a:fld id="{1D2CDB64-C772-4C10-8066-C769534B205C}" type="slidenum">
              <a:rPr kumimoji="0" lang="en-US" b="0" i="0" u="none" strike="noStrike" kern="1200" cap="none" spc="0" normalizeH="0" baseline="0" noProof="0" smtClean="0">
                <a:ln>
                  <a:noFill/>
                </a:ln>
                <a:solidFill>
                  <a:srgbClr val="064308"/>
                </a:solidFill>
                <a:effectLst/>
                <a:uLnTx/>
                <a:uFillTx/>
                <a:latin typeface="Arial" pitchFamily="34" charset="0"/>
                <a:ea typeface="ヒラギノ角ゴ Pro W3" charset="-128"/>
                <a:cs typeface="+mn-cs"/>
              </a:rPr>
              <a:pPr marL="0" marR="0" lvl="0" indent="0" algn="l" defTabSz="457126" rtl="0" eaLnBrk="0" fontAlgn="base" latinLnBrk="0" hangingPunct="0">
                <a:lnSpc>
                  <a:spcPct val="90000"/>
                </a:lnSpc>
                <a:spcBef>
                  <a:spcPct val="0"/>
                </a:spcBef>
                <a:spcAft>
                  <a:spcPct val="0"/>
                </a:spcAft>
                <a:buClrTx/>
                <a:buSzTx/>
                <a:buFontTx/>
                <a:buNone/>
                <a:tabLst/>
                <a:defRPr/>
              </a:pPr>
              <a:t>12</a:t>
            </a:fld>
            <a:endParaRPr kumimoji="0" lang="en-US"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endParaRPr>
          </a:p>
        </p:txBody>
      </p:sp>
      <p:grpSp>
        <p:nvGrpSpPr>
          <p:cNvPr id="12" name="Group 11"/>
          <p:cNvGrpSpPr/>
          <p:nvPr/>
        </p:nvGrpSpPr>
        <p:grpSpPr>
          <a:xfrm>
            <a:off x="0" y="1106905"/>
            <a:ext cx="3442282" cy="2945528"/>
            <a:chOff x="123206" y="1224767"/>
            <a:chExt cx="3054832" cy="2586910"/>
          </a:xfrm>
        </p:grpSpPr>
        <p:pic>
          <p:nvPicPr>
            <p:cNvPr id="4" name="Picture 3"/>
            <p:cNvPicPr>
              <a:picLocks noChangeAspect="1"/>
            </p:cNvPicPr>
            <p:nvPr/>
          </p:nvPicPr>
          <p:blipFill>
            <a:blip r:embed="rId3"/>
            <a:stretch>
              <a:fillRect/>
            </a:stretch>
          </p:blipFill>
          <p:spPr>
            <a:xfrm>
              <a:off x="330959" y="1224767"/>
              <a:ext cx="2847079" cy="2310584"/>
            </a:xfrm>
            <a:prstGeom prst="rect">
              <a:avLst/>
            </a:prstGeom>
          </p:spPr>
        </p:pic>
        <p:sp>
          <p:nvSpPr>
            <p:cNvPr id="13" name="TextBox 12"/>
            <p:cNvSpPr txBox="1"/>
            <p:nvPr/>
          </p:nvSpPr>
          <p:spPr>
            <a:xfrm>
              <a:off x="123206" y="3534678"/>
              <a:ext cx="2683555" cy="276999"/>
            </a:xfrm>
            <a:prstGeom prst="rect">
              <a:avLst/>
            </a:prstGeom>
            <a:noFill/>
          </p:spPr>
          <p:txBody>
            <a:bodyPr wrap="none" rtlCol="0">
              <a:spAutoFit/>
            </a:bodyPr>
            <a:lstStyle/>
            <a:p>
              <a:r>
                <a:rPr lang="en-US" sz="1200" dirty="0"/>
                <a:t>Phys. Rev. Lett. 129, 212501 (2022) </a:t>
              </a:r>
            </a:p>
          </p:txBody>
        </p:sp>
      </p:grpSp>
      <p:grpSp>
        <p:nvGrpSpPr>
          <p:cNvPr id="17" name="Group 16"/>
          <p:cNvGrpSpPr/>
          <p:nvPr/>
        </p:nvGrpSpPr>
        <p:grpSpPr>
          <a:xfrm>
            <a:off x="3023915" y="2723279"/>
            <a:ext cx="5046552" cy="3733517"/>
            <a:chOff x="3447745" y="1066800"/>
            <a:chExt cx="4377307" cy="3234231"/>
          </a:xfrm>
        </p:grpSpPr>
        <p:pic>
          <p:nvPicPr>
            <p:cNvPr id="7" name="Picture 6"/>
            <p:cNvPicPr>
              <a:picLocks noChangeAspect="1"/>
            </p:cNvPicPr>
            <p:nvPr/>
          </p:nvPicPr>
          <p:blipFill>
            <a:blip r:embed="rId4"/>
            <a:stretch>
              <a:fillRect/>
            </a:stretch>
          </p:blipFill>
          <p:spPr>
            <a:xfrm>
              <a:off x="3447745" y="1066800"/>
              <a:ext cx="4377307" cy="3127519"/>
            </a:xfrm>
            <a:prstGeom prst="rect">
              <a:avLst/>
            </a:prstGeom>
          </p:spPr>
        </p:pic>
        <p:sp>
          <p:nvSpPr>
            <p:cNvPr id="14" name="TextBox 13"/>
            <p:cNvSpPr txBox="1"/>
            <p:nvPr/>
          </p:nvSpPr>
          <p:spPr>
            <a:xfrm>
              <a:off x="4038600" y="4024032"/>
              <a:ext cx="2683555" cy="276999"/>
            </a:xfrm>
            <a:prstGeom prst="rect">
              <a:avLst/>
            </a:prstGeom>
            <a:noFill/>
          </p:spPr>
          <p:txBody>
            <a:bodyPr wrap="none" rtlCol="0">
              <a:spAutoFit/>
            </a:bodyPr>
            <a:lstStyle/>
            <a:p>
              <a:r>
                <a:rPr lang="en-US" sz="1200" dirty="0"/>
                <a:t>Phys. Rev. Lett. 130, 242501 (2023) </a:t>
              </a:r>
            </a:p>
          </p:txBody>
        </p:sp>
      </p:grpSp>
      <p:grpSp>
        <p:nvGrpSpPr>
          <p:cNvPr id="18" name="Group 17"/>
          <p:cNvGrpSpPr/>
          <p:nvPr/>
        </p:nvGrpSpPr>
        <p:grpSpPr>
          <a:xfrm>
            <a:off x="7454683" y="587063"/>
            <a:ext cx="4843470" cy="3776389"/>
            <a:chOff x="7853313" y="642171"/>
            <a:chExt cx="4237087" cy="3363314"/>
          </a:xfrm>
        </p:grpSpPr>
        <p:pic>
          <p:nvPicPr>
            <p:cNvPr id="9" name="Picture 8"/>
            <p:cNvPicPr>
              <a:picLocks noChangeAspect="1"/>
            </p:cNvPicPr>
            <p:nvPr/>
          </p:nvPicPr>
          <p:blipFill>
            <a:blip r:embed="rId5"/>
            <a:stretch>
              <a:fillRect/>
            </a:stretch>
          </p:blipFill>
          <p:spPr>
            <a:xfrm>
              <a:off x="7853313" y="642171"/>
              <a:ext cx="4237087" cy="3188484"/>
            </a:xfrm>
            <a:prstGeom prst="rect">
              <a:avLst/>
            </a:prstGeom>
          </p:spPr>
        </p:pic>
        <p:sp>
          <p:nvSpPr>
            <p:cNvPr id="15" name="TextBox 14"/>
            <p:cNvSpPr txBox="1"/>
            <p:nvPr/>
          </p:nvSpPr>
          <p:spPr>
            <a:xfrm>
              <a:off x="8354079" y="3728486"/>
              <a:ext cx="2683555" cy="276999"/>
            </a:xfrm>
            <a:prstGeom prst="rect">
              <a:avLst/>
            </a:prstGeom>
            <a:noFill/>
          </p:spPr>
          <p:txBody>
            <a:bodyPr wrap="none" rtlCol="0">
              <a:spAutoFit/>
            </a:bodyPr>
            <a:lstStyle/>
            <a:p>
              <a:r>
                <a:rPr lang="en-US" sz="1200" dirty="0"/>
                <a:t>Phys. Rev. Lett. 132, 152503 (2024) </a:t>
              </a:r>
            </a:p>
          </p:txBody>
        </p:sp>
      </p:grpSp>
      <p:sp>
        <p:nvSpPr>
          <p:cNvPr id="3" name="Footer Placeholder 2"/>
          <p:cNvSpPr>
            <a:spLocks noGrp="1"/>
          </p:cNvSpPr>
          <p:nvPr>
            <p:ph type="ftr" sz="quarter" idx="3"/>
          </p:nvPr>
        </p:nvSpPr>
        <p:spPr>
          <a:xfrm>
            <a:off x="5978124" y="6475084"/>
            <a:ext cx="5537235" cy="364628"/>
          </a:xfrm>
        </p:spPr>
        <p:txBody>
          <a:bodyPr/>
          <a:lstStyle/>
          <a:p>
            <a:pPr>
              <a:defRPr/>
            </a:pPr>
            <a:r>
              <a:rPr lang="da-DK"/>
              <a:t>A. Gade, EuNPC2025, Caen, September 2025</a:t>
            </a:r>
            <a:endParaRPr lang="en-US" dirty="0"/>
          </a:p>
        </p:txBody>
      </p:sp>
    </p:spTree>
    <p:extLst>
      <p:ext uri="{BB962C8B-B14F-4D97-AF65-F5344CB8AC3E}">
        <p14:creationId xmlns:p14="http://schemas.microsoft.com/office/powerpoint/2010/main" val="160968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1FB3B-2617-3F1D-D350-51DB7248916E}"/>
            </a:ext>
          </a:extLst>
        </p:cNvPr>
        <p:cNvGrpSpPr/>
        <p:nvPr/>
      </p:nvGrpSpPr>
      <p:grpSpPr>
        <a:xfrm>
          <a:off x="0" y="0"/>
          <a:ext cx="0" cy="0"/>
          <a:chOff x="0" y="0"/>
          <a:chExt cx="0" cy="0"/>
        </a:xfrm>
      </p:grpSpPr>
      <p:sp>
        <p:nvSpPr>
          <p:cNvPr id="10244" name="Title 4">
            <a:extLst>
              <a:ext uri="{FF2B5EF4-FFF2-40B4-BE49-F238E27FC236}">
                <a16:creationId xmlns:a16="http://schemas.microsoft.com/office/drawing/2014/main" id="{C650BE89-B269-6335-8D7A-FB1956BE58B3}"/>
              </a:ext>
            </a:extLst>
          </p:cNvPr>
          <p:cNvSpPr>
            <a:spLocks noGrp="1"/>
          </p:cNvSpPr>
          <p:nvPr>
            <p:ph type="title"/>
          </p:nvPr>
        </p:nvSpPr>
        <p:spPr>
          <a:xfrm>
            <a:off x="101600" y="126825"/>
            <a:ext cx="11988800" cy="803641"/>
          </a:xfrm>
        </p:spPr>
        <p:txBody>
          <a:bodyPr/>
          <a:lstStyle/>
          <a:p>
            <a:r>
              <a:rPr lang="en-US" dirty="0">
                <a:latin typeface="Arial" pitchFamily="34" charset="0"/>
                <a:ea typeface="ＭＳ Ｐゴシック"/>
                <a:cs typeface="ＭＳ Ｐゴシック"/>
              </a:rPr>
              <a:t>Not your 60ies textbook nuclear structure physics</a:t>
            </a:r>
            <a:br>
              <a:rPr lang="en-US" dirty="0">
                <a:latin typeface="Arial" pitchFamily="34" charset="0"/>
                <a:ea typeface="ＭＳ Ｐゴシック"/>
                <a:cs typeface="ＭＳ Ｐゴシック"/>
              </a:rPr>
            </a:br>
            <a:r>
              <a:rPr lang="en-US" sz="2400" dirty="0">
                <a:latin typeface="Arial" pitchFamily="34" charset="0"/>
                <a:ea typeface="ＭＳ Ｐゴシック"/>
                <a:cs typeface="ＭＳ Ｐゴシック"/>
              </a:rPr>
              <a:t>Brand new </a:t>
            </a:r>
            <a:r>
              <a:rPr lang="en-US" sz="2400" dirty="0" err="1">
                <a:latin typeface="Arial" pitchFamily="34" charset="0"/>
                <a:ea typeface="ＭＳ Ｐゴシック"/>
                <a:cs typeface="ＭＳ Ｐゴシック"/>
              </a:rPr>
              <a:t>FDSi</a:t>
            </a:r>
            <a:r>
              <a:rPr lang="en-US" sz="2400" dirty="0">
                <a:latin typeface="Arial" pitchFamily="34" charset="0"/>
                <a:ea typeface="ＭＳ Ｐゴシック"/>
                <a:cs typeface="ＭＳ Ｐゴシック"/>
              </a:rPr>
              <a:t> results from 2025</a:t>
            </a:r>
          </a:p>
        </p:txBody>
      </p:sp>
      <p:sp>
        <p:nvSpPr>
          <p:cNvPr id="6" name="Slide Number Placeholder 5">
            <a:extLst>
              <a:ext uri="{FF2B5EF4-FFF2-40B4-BE49-F238E27FC236}">
                <a16:creationId xmlns:a16="http://schemas.microsoft.com/office/drawing/2014/main" id="{0B7B8EC7-392C-51B7-4A93-AB7D30C4CC95}"/>
              </a:ext>
            </a:extLst>
          </p:cNvPr>
          <p:cNvSpPr>
            <a:spLocks noGrp="1"/>
          </p:cNvSpPr>
          <p:nvPr>
            <p:ph type="sldNum" sz="quarter" idx="4294967295"/>
          </p:nvPr>
        </p:nvSpPr>
        <p:spPr>
          <a:xfrm>
            <a:off x="11207583" y="6516688"/>
            <a:ext cx="968375" cy="341312"/>
          </a:xfrm>
        </p:spPr>
        <p:txBody>
          <a:bodyPr/>
          <a:lstStyle/>
          <a:p>
            <a:pPr marL="0" marR="0" lvl="0" indent="0" algn="l" defTabSz="457126" rtl="0" eaLnBrk="0" fontAlgn="base" latinLnBrk="0" hangingPunct="0">
              <a:lnSpc>
                <a:spcPct val="90000"/>
              </a:lnSpc>
              <a:spcBef>
                <a:spcPct val="0"/>
              </a:spcBef>
              <a:spcAft>
                <a:spcPct val="0"/>
              </a:spcAft>
              <a:buClrTx/>
              <a:buSzTx/>
              <a:buFontTx/>
              <a:buNone/>
              <a:tabLst/>
              <a:defRPr/>
            </a:pPr>
            <a:r>
              <a:rPr lang="en-US" dirty="0"/>
              <a:t> </a:t>
            </a:r>
            <a:r>
              <a:rPr lang="en-US" sz="1200" dirty="0"/>
              <a:t>	</a:t>
            </a:r>
            <a:fld id="{1D2CDB64-C772-4C10-8066-C769534B205C}" type="slidenum">
              <a:rPr kumimoji="0" lang="en-US" b="0" i="0" u="none" strike="noStrike" kern="1200" cap="none" spc="0" normalizeH="0" baseline="0" noProof="0" smtClean="0">
                <a:ln>
                  <a:noFill/>
                </a:ln>
                <a:solidFill>
                  <a:srgbClr val="064308"/>
                </a:solidFill>
                <a:effectLst/>
                <a:uLnTx/>
                <a:uFillTx/>
                <a:latin typeface="Arial" pitchFamily="34" charset="0"/>
                <a:ea typeface="ヒラギノ角ゴ Pro W3" charset="-128"/>
                <a:cs typeface="+mn-cs"/>
              </a:rPr>
              <a:pPr marL="0" marR="0" lvl="0" indent="0" algn="l" defTabSz="457126" rtl="0" eaLnBrk="0" fontAlgn="base" latinLnBrk="0" hangingPunct="0">
                <a:lnSpc>
                  <a:spcPct val="90000"/>
                </a:lnSpc>
                <a:spcBef>
                  <a:spcPct val="0"/>
                </a:spcBef>
                <a:spcAft>
                  <a:spcPct val="0"/>
                </a:spcAft>
                <a:buClrTx/>
                <a:buSzTx/>
                <a:buFontTx/>
                <a:buNone/>
                <a:tabLst/>
                <a:defRPr/>
              </a:pPr>
              <a:t>13</a:t>
            </a:fld>
            <a:endParaRPr kumimoji="0" lang="en-US"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endParaRPr>
          </a:p>
        </p:txBody>
      </p:sp>
      <p:sp>
        <p:nvSpPr>
          <p:cNvPr id="3" name="Footer Placeholder 2">
            <a:extLst>
              <a:ext uri="{FF2B5EF4-FFF2-40B4-BE49-F238E27FC236}">
                <a16:creationId xmlns:a16="http://schemas.microsoft.com/office/drawing/2014/main" id="{7F5C9DE7-D029-B122-3BE3-7729BCFF3A9A}"/>
              </a:ext>
            </a:extLst>
          </p:cNvPr>
          <p:cNvSpPr>
            <a:spLocks noGrp="1"/>
          </p:cNvSpPr>
          <p:nvPr>
            <p:ph type="ftr" sz="quarter" idx="3"/>
          </p:nvPr>
        </p:nvSpPr>
        <p:spPr>
          <a:xfrm>
            <a:off x="5978124" y="6475084"/>
            <a:ext cx="5537235" cy="364628"/>
          </a:xfrm>
        </p:spPr>
        <p:txBody>
          <a:bodyPr/>
          <a:lstStyle/>
          <a:p>
            <a:pPr>
              <a:defRPr/>
            </a:pPr>
            <a:r>
              <a:rPr lang="da-DK"/>
              <a:t>A. Gade, EuNPC2025, Caen, September 2025</a:t>
            </a:r>
            <a:endParaRPr lang="en-US" dirty="0"/>
          </a:p>
        </p:txBody>
      </p:sp>
      <p:pic>
        <p:nvPicPr>
          <p:cNvPr id="5" name="Picture 4" descr="A diagram of a machine&#10;&#10;AI-generated content may be incorrect.">
            <a:extLst>
              <a:ext uri="{FF2B5EF4-FFF2-40B4-BE49-F238E27FC236}">
                <a16:creationId xmlns:a16="http://schemas.microsoft.com/office/drawing/2014/main" id="{D9B6E067-F9FE-A39F-E7F4-704849DD8CCD}"/>
              </a:ext>
            </a:extLst>
          </p:cNvPr>
          <p:cNvPicPr>
            <a:picLocks noChangeAspect="1"/>
          </p:cNvPicPr>
          <p:nvPr/>
        </p:nvPicPr>
        <p:blipFill>
          <a:blip r:embed="rId3"/>
          <a:stretch>
            <a:fillRect/>
          </a:stretch>
        </p:blipFill>
        <p:spPr>
          <a:xfrm>
            <a:off x="101600" y="1121826"/>
            <a:ext cx="4336767" cy="3499285"/>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499DE82E-AFEC-9FF5-0ABC-95E89B601C85}"/>
              </a:ext>
            </a:extLst>
          </p:cNvPr>
          <p:cNvPicPr>
            <a:picLocks noChangeAspect="1"/>
          </p:cNvPicPr>
          <p:nvPr/>
        </p:nvPicPr>
        <p:blipFill>
          <a:blip r:embed="rId4"/>
          <a:stretch>
            <a:fillRect/>
          </a:stretch>
        </p:blipFill>
        <p:spPr>
          <a:xfrm>
            <a:off x="6076950" y="3333750"/>
            <a:ext cx="38100" cy="190500"/>
          </a:xfrm>
          <a:prstGeom prst="rect">
            <a:avLst/>
          </a:prstGeom>
        </p:spPr>
      </p:pic>
      <p:pic>
        <p:nvPicPr>
          <p:cNvPr id="16" name="Picture 15" descr="A screenshot of a computer&#10;&#10;AI-generated content may be incorrect.">
            <a:extLst>
              <a:ext uri="{FF2B5EF4-FFF2-40B4-BE49-F238E27FC236}">
                <a16:creationId xmlns:a16="http://schemas.microsoft.com/office/drawing/2014/main" id="{907D20B6-6591-C1A4-CFFB-E65D6FB39D16}"/>
              </a:ext>
            </a:extLst>
          </p:cNvPr>
          <p:cNvPicPr>
            <a:picLocks noChangeAspect="1"/>
          </p:cNvPicPr>
          <p:nvPr/>
        </p:nvPicPr>
        <p:blipFill>
          <a:blip r:embed="rId5"/>
          <a:stretch>
            <a:fillRect/>
          </a:stretch>
        </p:blipFill>
        <p:spPr>
          <a:xfrm>
            <a:off x="1675410" y="4704676"/>
            <a:ext cx="4401540" cy="2062995"/>
          </a:xfrm>
          <a:prstGeom prst="rect">
            <a:avLst/>
          </a:prstGeom>
          <a:effectLst>
            <a:outerShdw blurRad="63500" sx="102000" sy="102000" algn="ctr" rotWithShape="0">
              <a:prstClr val="black">
                <a:alpha val="40000"/>
              </a:prstClr>
            </a:outerShdw>
          </a:effectLst>
        </p:spPr>
      </p:pic>
      <p:pic>
        <p:nvPicPr>
          <p:cNvPr id="22" name="Picture 21" descr="A diagram of a graph&#10;&#10;AI-generated content may be incorrect.">
            <a:extLst>
              <a:ext uri="{FF2B5EF4-FFF2-40B4-BE49-F238E27FC236}">
                <a16:creationId xmlns:a16="http://schemas.microsoft.com/office/drawing/2014/main" id="{8923EBEB-B23C-7D58-AE48-4839B44BE117}"/>
              </a:ext>
            </a:extLst>
          </p:cNvPr>
          <p:cNvPicPr>
            <a:picLocks noChangeAspect="1"/>
          </p:cNvPicPr>
          <p:nvPr/>
        </p:nvPicPr>
        <p:blipFill>
          <a:blip r:embed="rId6"/>
          <a:stretch>
            <a:fillRect/>
          </a:stretch>
        </p:blipFill>
        <p:spPr>
          <a:xfrm>
            <a:off x="6781012" y="2670732"/>
            <a:ext cx="2713146" cy="4168980"/>
          </a:xfrm>
          <a:prstGeom prst="rect">
            <a:avLst/>
          </a:prstGeom>
          <a:effectLst>
            <a:outerShdw blurRad="63500" sx="102000" sy="102000" algn="ctr" rotWithShape="0">
              <a:prstClr val="black">
                <a:alpha val="40000"/>
              </a:prstClr>
            </a:outerShdw>
          </a:effectLst>
        </p:spPr>
      </p:pic>
      <p:pic>
        <p:nvPicPr>
          <p:cNvPr id="20" name="Picture 19" descr="A screenshot of a computer&#10;&#10;AI-generated content may be incorrect.">
            <a:extLst>
              <a:ext uri="{FF2B5EF4-FFF2-40B4-BE49-F238E27FC236}">
                <a16:creationId xmlns:a16="http://schemas.microsoft.com/office/drawing/2014/main" id="{2F6269E6-86AD-F43E-A879-2BC181F328E2}"/>
              </a:ext>
            </a:extLst>
          </p:cNvPr>
          <p:cNvPicPr>
            <a:picLocks noChangeAspect="1"/>
          </p:cNvPicPr>
          <p:nvPr/>
        </p:nvPicPr>
        <p:blipFill>
          <a:blip r:embed="rId7"/>
          <a:stretch>
            <a:fillRect/>
          </a:stretch>
        </p:blipFill>
        <p:spPr>
          <a:xfrm>
            <a:off x="7855575" y="1054287"/>
            <a:ext cx="4320383" cy="1989164"/>
          </a:xfrm>
          <a:prstGeom prst="rect">
            <a:avLst/>
          </a:prstGeom>
          <a:effectLst>
            <a:outerShdw blurRad="63500" sx="102000" sy="102000" algn="ctr" rotWithShape="0">
              <a:prstClr val="black">
                <a:alpha val="40000"/>
              </a:prstClr>
            </a:outerShdw>
          </a:effectLst>
        </p:spPr>
      </p:pic>
      <p:pic>
        <p:nvPicPr>
          <p:cNvPr id="24" name="Picture 23">
            <a:extLst>
              <a:ext uri="{FF2B5EF4-FFF2-40B4-BE49-F238E27FC236}">
                <a16:creationId xmlns:a16="http://schemas.microsoft.com/office/drawing/2014/main" id="{21EA887B-AE12-D39D-3B9E-DB47551A5F10}"/>
              </a:ext>
            </a:extLst>
          </p:cNvPr>
          <p:cNvPicPr>
            <a:picLocks noChangeAspect="1"/>
          </p:cNvPicPr>
          <p:nvPr/>
        </p:nvPicPr>
        <p:blipFill>
          <a:blip r:embed="rId8"/>
          <a:stretch>
            <a:fillRect/>
          </a:stretch>
        </p:blipFill>
        <p:spPr>
          <a:xfrm>
            <a:off x="3400656" y="4788618"/>
            <a:ext cx="1696479" cy="182786"/>
          </a:xfrm>
          <a:prstGeom prst="rect">
            <a:avLst/>
          </a:prstGeom>
        </p:spPr>
      </p:pic>
      <p:pic>
        <p:nvPicPr>
          <p:cNvPr id="25" name="Picture 24">
            <a:extLst>
              <a:ext uri="{FF2B5EF4-FFF2-40B4-BE49-F238E27FC236}">
                <a16:creationId xmlns:a16="http://schemas.microsoft.com/office/drawing/2014/main" id="{4DD10CA5-A07B-5D8F-5258-ED46A94B1CD5}"/>
              </a:ext>
            </a:extLst>
          </p:cNvPr>
          <p:cNvPicPr>
            <a:picLocks noChangeAspect="1"/>
          </p:cNvPicPr>
          <p:nvPr/>
        </p:nvPicPr>
        <p:blipFill>
          <a:blip r:embed="rId9"/>
          <a:srcRect l="74662" b="77630"/>
          <a:stretch>
            <a:fillRect/>
          </a:stretch>
        </p:blipFill>
        <p:spPr>
          <a:xfrm>
            <a:off x="260179" y="4788618"/>
            <a:ext cx="1227252" cy="800870"/>
          </a:xfrm>
          <a:prstGeom prst="rect">
            <a:avLst/>
          </a:prstGeom>
        </p:spPr>
      </p:pic>
      <p:pic>
        <p:nvPicPr>
          <p:cNvPr id="4098" name="Picture 2">
            <a:extLst>
              <a:ext uri="{FF2B5EF4-FFF2-40B4-BE49-F238E27FC236}">
                <a16:creationId xmlns:a16="http://schemas.microsoft.com/office/drawing/2014/main" id="{1F1308DD-50D6-9879-44A5-F26FB1BEE17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39570" y="3128398"/>
            <a:ext cx="2450830" cy="410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569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F1C34-D488-FFE7-C2C6-B12709361D5B}"/>
            </a:ext>
          </a:extLst>
        </p:cNvPr>
        <p:cNvGrpSpPr/>
        <p:nvPr/>
      </p:nvGrpSpPr>
      <p:grpSpPr>
        <a:xfrm>
          <a:off x="0" y="0"/>
          <a:ext cx="0" cy="0"/>
          <a:chOff x="0" y="0"/>
          <a:chExt cx="0" cy="0"/>
        </a:xfrm>
      </p:grpSpPr>
      <p:pic>
        <p:nvPicPr>
          <p:cNvPr id="9" name="Picture 8" descr="A person with his arms crossed&#10;&#10;AI-generated content may be incorrect.">
            <a:extLst>
              <a:ext uri="{FF2B5EF4-FFF2-40B4-BE49-F238E27FC236}">
                <a16:creationId xmlns:a16="http://schemas.microsoft.com/office/drawing/2014/main" id="{54018AE6-0C39-645C-4DB0-880DF2BE01D0}"/>
              </a:ext>
            </a:extLst>
          </p:cNvPr>
          <p:cNvPicPr>
            <a:picLocks noChangeAspect="1"/>
          </p:cNvPicPr>
          <p:nvPr/>
        </p:nvPicPr>
        <p:blipFill>
          <a:blip r:embed="rId3"/>
          <a:stretch>
            <a:fillRect/>
          </a:stretch>
        </p:blipFill>
        <p:spPr>
          <a:xfrm>
            <a:off x="6684865" y="4823112"/>
            <a:ext cx="1615560" cy="1649572"/>
          </a:xfrm>
          <a:prstGeom prst="rect">
            <a:avLst/>
          </a:prstGeom>
        </p:spPr>
      </p:pic>
      <p:pic>
        <p:nvPicPr>
          <p:cNvPr id="12" name="Picture 11" descr="A person in a suit and tie&#10;&#10;AI-generated content may be incorrect.">
            <a:extLst>
              <a:ext uri="{FF2B5EF4-FFF2-40B4-BE49-F238E27FC236}">
                <a16:creationId xmlns:a16="http://schemas.microsoft.com/office/drawing/2014/main" id="{BF2C70FC-C47B-741F-4054-22BA2E7E222A}"/>
              </a:ext>
            </a:extLst>
          </p:cNvPr>
          <p:cNvPicPr>
            <a:picLocks noChangeAspect="1"/>
          </p:cNvPicPr>
          <p:nvPr/>
        </p:nvPicPr>
        <p:blipFill>
          <a:blip r:embed="rId4"/>
          <a:stretch>
            <a:fillRect/>
          </a:stretch>
        </p:blipFill>
        <p:spPr>
          <a:xfrm>
            <a:off x="8421853" y="4943270"/>
            <a:ext cx="1853648" cy="1527014"/>
          </a:xfrm>
          <a:prstGeom prst="rect">
            <a:avLst/>
          </a:prstGeom>
        </p:spPr>
      </p:pic>
      <p:sp>
        <p:nvSpPr>
          <p:cNvPr id="10244" name="Title 4">
            <a:extLst>
              <a:ext uri="{FF2B5EF4-FFF2-40B4-BE49-F238E27FC236}">
                <a16:creationId xmlns:a16="http://schemas.microsoft.com/office/drawing/2014/main" id="{1BC8509E-0695-9A5A-9AB3-ECE47D9ED997}"/>
              </a:ext>
            </a:extLst>
          </p:cNvPr>
          <p:cNvSpPr>
            <a:spLocks noGrp="1"/>
          </p:cNvSpPr>
          <p:nvPr>
            <p:ph type="title"/>
          </p:nvPr>
        </p:nvSpPr>
        <p:spPr>
          <a:xfrm>
            <a:off x="101600" y="72675"/>
            <a:ext cx="11988800" cy="911940"/>
          </a:xfrm>
        </p:spPr>
        <p:txBody>
          <a:bodyPr/>
          <a:lstStyle/>
          <a:p>
            <a:r>
              <a:rPr lang="en-US" dirty="0">
                <a:latin typeface="Arial" pitchFamily="34" charset="0"/>
                <a:ea typeface="ＭＳ Ｐゴシック"/>
                <a:cs typeface="ＭＳ Ｐゴシック"/>
              </a:rPr>
              <a:t>More to come – all regions with accepted </a:t>
            </a:r>
            <a:r>
              <a:rPr lang="en-US" dirty="0" err="1">
                <a:latin typeface="Arial" pitchFamily="34" charset="0"/>
                <a:ea typeface="ＭＳ Ｐゴシック"/>
                <a:cs typeface="ＭＳ Ｐゴシック"/>
              </a:rPr>
              <a:t>FDSi</a:t>
            </a:r>
            <a:r>
              <a:rPr lang="en-US" dirty="0">
                <a:latin typeface="Arial" pitchFamily="34" charset="0"/>
                <a:ea typeface="ＭＳ Ｐゴシック"/>
                <a:cs typeface="ＭＳ Ｐゴシック"/>
              </a:rPr>
              <a:t> experiments, many of them ran </a:t>
            </a:r>
            <a:endParaRPr lang="en-US" sz="2400" dirty="0">
              <a:latin typeface="Arial" pitchFamily="34" charset="0"/>
              <a:ea typeface="ＭＳ Ｐゴシック"/>
              <a:cs typeface="ＭＳ Ｐゴシック"/>
            </a:endParaRPr>
          </a:p>
        </p:txBody>
      </p:sp>
      <p:sp>
        <p:nvSpPr>
          <p:cNvPr id="6" name="Slide Number Placeholder 5">
            <a:extLst>
              <a:ext uri="{FF2B5EF4-FFF2-40B4-BE49-F238E27FC236}">
                <a16:creationId xmlns:a16="http://schemas.microsoft.com/office/drawing/2014/main" id="{4184C624-CE92-7D81-9ADA-DCCE1F03B9C2}"/>
              </a:ext>
            </a:extLst>
          </p:cNvPr>
          <p:cNvSpPr>
            <a:spLocks noGrp="1"/>
          </p:cNvSpPr>
          <p:nvPr>
            <p:ph type="sldNum" sz="quarter" idx="4294967295"/>
          </p:nvPr>
        </p:nvSpPr>
        <p:spPr>
          <a:xfrm>
            <a:off x="11207583" y="6516688"/>
            <a:ext cx="968375" cy="341312"/>
          </a:xfrm>
        </p:spPr>
        <p:txBody>
          <a:bodyPr/>
          <a:lstStyle/>
          <a:p>
            <a:pPr marL="0" marR="0" lvl="0" indent="0" algn="l" defTabSz="457126" rtl="0" eaLnBrk="0" fontAlgn="base" latinLnBrk="0" hangingPunct="0">
              <a:lnSpc>
                <a:spcPct val="90000"/>
              </a:lnSpc>
              <a:spcBef>
                <a:spcPct val="0"/>
              </a:spcBef>
              <a:spcAft>
                <a:spcPct val="0"/>
              </a:spcAft>
              <a:buClrTx/>
              <a:buSzTx/>
              <a:buFontTx/>
              <a:buNone/>
              <a:tabLst/>
              <a:defRPr/>
            </a:pPr>
            <a:r>
              <a:rPr lang="en-US" dirty="0"/>
              <a:t> </a:t>
            </a:r>
            <a:r>
              <a:rPr lang="en-US" sz="1200" dirty="0"/>
              <a:t>	</a:t>
            </a:r>
            <a:fld id="{1D2CDB64-C772-4C10-8066-C769534B205C}" type="slidenum">
              <a:rPr kumimoji="0" lang="en-US" b="0" i="0" u="none" strike="noStrike" kern="1200" cap="none" spc="0" normalizeH="0" baseline="0" noProof="0" smtClean="0">
                <a:ln>
                  <a:noFill/>
                </a:ln>
                <a:solidFill>
                  <a:srgbClr val="064308"/>
                </a:solidFill>
                <a:effectLst/>
                <a:uLnTx/>
                <a:uFillTx/>
                <a:latin typeface="Arial" pitchFamily="34" charset="0"/>
                <a:ea typeface="ヒラギノ角ゴ Pro W3" charset="-128"/>
                <a:cs typeface="+mn-cs"/>
              </a:rPr>
              <a:pPr marL="0" marR="0" lvl="0" indent="0" algn="l" defTabSz="457126" rtl="0" eaLnBrk="0" fontAlgn="base" latinLnBrk="0" hangingPunct="0">
                <a:lnSpc>
                  <a:spcPct val="90000"/>
                </a:lnSpc>
                <a:spcBef>
                  <a:spcPct val="0"/>
                </a:spcBef>
                <a:spcAft>
                  <a:spcPct val="0"/>
                </a:spcAft>
                <a:buClrTx/>
                <a:buSzTx/>
                <a:buFontTx/>
                <a:buNone/>
                <a:tabLst/>
                <a:defRPr/>
              </a:pPr>
              <a:t>14</a:t>
            </a:fld>
            <a:endParaRPr kumimoji="0" lang="en-US"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endParaRPr>
          </a:p>
        </p:txBody>
      </p:sp>
      <p:sp>
        <p:nvSpPr>
          <p:cNvPr id="3" name="Footer Placeholder 2">
            <a:extLst>
              <a:ext uri="{FF2B5EF4-FFF2-40B4-BE49-F238E27FC236}">
                <a16:creationId xmlns:a16="http://schemas.microsoft.com/office/drawing/2014/main" id="{5A4868D7-0976-D004-B7E8-E48B05FC970E}"/>
              </a:ext>
            </a:extLst>
          </p:cNvPr>
          <p:cNvSpPr>
            <a:spLocks noGrp="1"/>
          </p:cNvSpPr>
          <p:nvPr>
            <p:ph type="ftr" sz="quarter" idx="3"/>
          </p:nvPr>
        </p:nvSpPr>
        <p:spPr>
          <a:xfrm>
            <a:off x="5978124" y="6475084"/>
            <a:ext cx="5537235" cy="364628"/>
          </a:xfrm>
        </p:spPr>
        <p:txBody>
          <a:bodyPr/>
          <a:lstStyle/>
          <a:p>
            <a:pPr>
              <a:defRPr/>
            </a:pPr>
            <a:r>
              <a:rPr lang="da-DK"/>
              <a:t>A. Gade, EuNPC2025, Caen, September 2025</a:t>
            </a:r>
            <a:endParaRPr lang="en-US" dirty="0"/>
          </a:p>
        </p:txBody>
      </p:sp>
      <p:pic>
        <p:nvPicPr>
          <p:cNvPr id="10" name="Picture 9">
            <a:extLst>
              <a:ext uri="{FF2B5EF4-FFF2-40B4-BE49-F238E27FC236}">
                <a16:creationId xmlns:a16="http://schemas.microsoft.com/office/drawing/2014/main" id="{A4DC0947-082B-9C73-4E66-D27BA9503CAA}"/>
              </a:ext>
            </a:extLst>
          </p:cNvPr>
          <p:cNvPicPr>
            <a:picLocks noChangeAspect="1"/>
          </p:cNvPicPr>
          <p:nvPr/>
        </p:nvPicPr>
        <p:blipFill>
          <a:blip r:embed="rId5"/>
          <a:stretch>
            <a:fillRect/>
          </a:stretch>
        </p:blipFill>
        <p:spPr>
          <a:xfrm>
            <a:off x="6076950" y="3333750"/>
            <a:ext cx="38100" cy="190500"/>
          </a:xfrm>
          <a:prstGeom prst="rect">
            <a:avLst/>
          </a:prstGeom>
        </p:spPr>
      </p:pic>
      <p:pic>
        <p:nvPicPr>
          <p:cNvPr id="2" name="Picture 1">
            <a:extLst>
              <a:ext uri="{FF2B5EF4-FFF2-40B4-BE49-F238E27FC236}">
                <a16:creationId xmlns:a16="http://schemas.microsoft.com/office/drawing/2014/main" id="{B8F26177-7583-7014-4302-F7A962F27398}"/>
              </a:ext>
            </a:extLst>
          </p:cNvPr>
          <p:cNvPicPr/>
          <p:nvPr/>
        </p:nvPicPr>
        <p:blipFill>
          <a:blip r:embed="rId6"/>
          <a:stretch/>
        </p:blipFill>
        <p:spPr>
          <a:xfrm>
            <a:off x="16042" y="1279505"/>
            <a:ext cx="6692137" cy="4900688"/>
          </a:xfrm>
          <a:prstGeom prst="rect">
            <a:avLst/>
          </a:prstGeom>
          <a:ln w="0">
            <a:noFill/>
          </a:ln>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32C3311D-ABE6-FE23-7E09-84922136F009}"/>
              </a:ext>
            </a:extLst>
          </p:cNvPr>
          <p:cNvPicPr/>
          <p:nvPr/>
        </p:nvPicPr>
        <p:blipFill>
          <a:blip r:embed="rId7"/>
          <a:stretch/>
        </p:blipFill>
        <p:spPr>
          <a:xfrm>
            <a:off x="6755355" y="1484974"/>
            <a:ext cx="5419250" cy="3395810"/>
          </a:xfrm>
          <a:prstGeom prst="rect">
            <a:avLst/>
          </a:prstGeom>
          <a:ln w="0">
            <a:noFill/>
          </a:ln>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D640D3D2-CFF7-7B90-742B-17DDBEF774D3}"/>
              </a:ext>
            </a:extLst>
          </p:cNvPr>
          <p:cNvSpPr txBox="1"/>
          <p:nvPr/>
        </p:nvSpPr>
        <p:spPr>
          <a:xfrm>
            <a:off x="8705798" y="1094839"/>
            <a:ext cx="1518364" cy="369332"/>
          </a:xfrm>
          <a:prstGeom prst="rect">
            <a:avLst/>
          </a:prstGeom>
          <a:noFill/>
        </p:spPr>
        <p:txBody>
          <a:bodyPr wrap="none" rtlCol="0">
            <a:spAutoFit/>
          </a:bodyPr>
          <a:lstStyle/>
          <a:p>
            <a:r>
              <a:rPr lang="en-US" dirty="0" err="1"/>
              <a:t>FDSi</a:t>
            </a:r>
            <a:r>
              <a:rPr lang="en-US" dirty="0"/>
              <a:t> in 2025</a:t>
            </a:r>
          </a:p>
        </p:txBody>
      </p:sp>
      <p:pic>
        <p:nvPicPr>
          <p:cNvPr id="14" name="Picture 13" descr="A cover of a magazine&#10;&#10;AI-generated content may be incorrect.">
            <a:extLst>
              <a:ext uri="{FF2B5EF4-FFF2-40B4-BE49-F238E27FC236}">
                <a16:creationId xmlns:a16="http://schemas.microsoft.com/office/drawing/2014/main" id="{FC2CE4E6-FAD9-2B14-A874-7E4563379D67}"/>
              </a:ext>
            </a:extLst>
          </p:cNvPr>
          <p:cNvPicPr>
            <a:picLocks noChangeAspect="1"/>
          </p:cNvPicPr>
          <p:nvPr/>
        </p:nvPicPr>
        <p:blipFill>
          <a:blip r:embed="rId8"/>
          <a:stretch>
            <a:fillRect/>
          </a:stretch>
        </p:blipFill>
        <p:spPr>
          <a:xfrm>
            <a:off x="10341947" y="4909717"/>
            <a:ext cx="1173412" cy="1578037"/>
          </a:xfrm>
          <a:prstGeom prst="rect">
            <a:avLst/>
          </a:prstGeom>
        </p:spPr>
      </p:pic>
    </p:spTree>
    <p:extLst>
      <p:ext uri="{BB962C8B-B14F-4D97-AF65-F5344CB8AC3E}">
        <p14:creationId xmlns:p14="http://schemas.microsoft.com/office/powerpoint/2010/main" val="1641761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4B5B6-CCE3-40BD-02E5-1D39850A1E4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DC9D3A-4AAD-3FD6-6B16-85AB027FEF48}"/>
              </a:ext>
            </a:extLst>
          </p:cNvPr>
          <p:cNvSpPr>
            <a:spLocks noGrp="1"/>
          </p:cNvSpPr>
          <p:nvPr>
            <p:ph type="sldNum" sz="quarter" idx="11"/>
          </p:nvPr>
        </p:nvSpPr>
        <p:spPr/>
        <p:txBody>
          <a:bodyPr/>
          <a:lstStyle/>
          <a:p>
            <a:pPr>
              <a:defRPr/>
            </a:pPr>
            <a:fld id="{35AD4620-7552-4207-8973-898801ED212B}" type="slidenum">
              <a:rPr lang="en-US" smtClean="0"/>
              <a:pPr>
                <a:defRPr/>
              </a:pPr>
              <a:t>15</a:t>
            </a:fld>
            <a:endParaRPr lang="en-US" dirty="0"/>
          </a:p>
        </p:txBody>
      </p:sp>
      <p:sp>
        <p:nvSpPr>
          <p:cNvPr id="4" name="Title 3">
            <a:extLst>
              <a:ext uri="{FF2B5EF4-FFF2-40B4-BE49-F238E27FC236}">
                <a16:creationId xmlns:a16="http://schemas.microsoft.com/office/drawing/2014/main" id="{6997F856-B2C5-4DAC-200A-76D473C3647D}"/>
              </a:ext>
            </a:extLst>
          </p:cNvPr>
          <p:cNvSpPr>
            <a:spLocks noGrp="1"/>
          </p:cNvSpPr>
          <p:nvPr>
            <p:ph type="title"/>
          </p:nvPr>
        </p:nvSpPr>
        <p:spPr>
          <a:xfrm>
            <a:off x="81023" y="289337"/>
            <a:ext cx="12110977" cy="478616"/>
          </a:xfrm>
        </p:spPr>
        <p:txBody>
          <a:bodyPr/>
          <a:lstStyle/>
          <a:p>
            <a:r>
              <a:rPr lang="en-US" dirty="0"/>
              <a:t>Knocking into yet another region of structural change</a:t>
            </a:r>
          </a:p>
        </p:txBody>
      </p:sp>
      <p:sp>
        <p:nvSpPr>
          <p:cNvPr id="5" name="Footer Placeholder 4">
            <a:extLst>
              <a:ext uri="{FF2B5EF4-FFF2-40B4-BE49-F238E27FC236}">
                <a16:creationId xmlns:a16="http://schemas.microsoft.com/office/drawing/2014/main" id="{B76E35D3-0329-F4F5-45E1-5F0923720A47}"/>
              </a:ext>
            </a:extLst>
          </p:cNvPr>
          <p:cNvSpPr>
            <a:spLocks noGrp="1"/>
          </p:cNvSpPr>
          <p:nvPr>
            <p:ph type="ftr" sz="quarter" idx="3"/>
          </p:nvPr>
        </p:nvSpPr>
        <p:spPr/>
        <p:txBody>
          <a:bodyPr/>
          <a:lstStyle/>
          <a:p>
            <a:pPr>
              <a:defRPr/>
            </a:pPr>
            <a:r>
              <a:rPr lang="en-US"/>
              <a:t>A. Gade, EuNPC2025, Caen, September 2025</a:t>
            </a:r>
            <a:endParaRPr lang="en-US" dirty="0"/>
          </a:p>
        </p:txBody>
      </p:sp>
      <p:sp>
        <p:nvSpPr>
          <p:cNvPr id="8" name="TextBox 7">
            <a:extLst>
              <a:ext uri="{FF2B5EF4-FFF2-40B4-BE49-F238E27FC236}">
                <a16:creationId xmlns:a16="http://schemas.microsoft.com/office/drawing/2014/main" id="{C0D8E0B3-07C0-4846-D237-02D419899191}"/>
              </a:ext>
            </a:extLst>
          </p:cNvPr>
          <p:cNvSpPr txBox="1"/>
          <p:nvPr/>
        </p:nvSpPr>
        <p:spPr>
          <a:xfrm>
            <a:off x="1155407" y="4225667"/>
            <a:ext cx="3826753" cy="369332"/>
          </a:xfrm>
          <a:prstGeom prst="rect">
            <a:avLst/>
          </a:prstGeom>
          <a:noFill/>
        </p:spPr>
        <p:txBody>
          <a:bodyPr wrap="none" rtlCol="0">
            <a:spAutoFit/>
          </a:bodyPr>
          <a:lstStyle/>
          <a:p>
            <a:r>
              <a:rPr lang="en-US" dirty="0"/>
              <a:t>First GRETINA experiment at FRIB </a:t>
            </a:r>
          </a:p>
        </p:txBody>
      </p:sp>
      <p:pic>
        <p:nvPicPr>
          <p:cNvPr id="3" name="Picture 2" descr="Screen Clipping">
            <a:extLst>
              <a:ext uri="{FF2B5EF4-FFF2-40B4-BE49-F238E27FC236}">
                <a16:creationId xmlns:a16="http://schemas.microsoft.com/office/drawing/2014/main" id="{9255CCEE-8432-1B82-5827-E55E4A7194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23" y="1070310"/>
            <a:ext cx="5975523" cy="3037666"/>
          </a:xfrm>
          <a:prstGeom prst="rect">
            <a:avLst/>
          </a:prstGeom>
          <a:effectLst>
            <a:outerShdw blurRad="63500" sx="102000" sy="102000" algn="ctr" rotWithShape="0">
              <a:prstClr val="black">
                <a:alpha val="40000"/>
              </a:prstClr>
            </a:outerShdw>
          </a:effectLst>
        </p:spPr>
      </p:pic>
      <p:pic>
        <p:nvPicPr>
          <p:cNvPr id="6" name="Picture 1026" descr="A1900_S800-1">
            <a:extLst>
              <a:ext uri="{FF2B5EF4-FFF2-40B4-BE49-F238E27FC236}">
                <a16:creationId xmlns:a16="http://schemas.microsoft.com/office/drawing/2014/main" id="{F6C630E5-D4E9-1EE4-AE3B-889EEC5E7707}"/>
              </a:ext>
            </a:extLst>
          </p:cNvPr>
          <p:cNvPicPr>
            <a:picLocks noChangeAspect="1" noChangeArrowheads="1"/>
          </p:cNvPicPr>
          <p:nvPr/>
        </p:nvPicPr>
        <p:blipFill rotWithShape="1">
          <a:blip r:embed="rId4" cstate="print"/>
          <a:srcRect l="36198" t="1" b="41404"/>
          <a:stretch>
            <a:fillRect/>
          </a:stretch>
        </p:blipFill>
        <p:spPr bwMode="auto">
          <a:xfrm>
            <a:off x="3363981" y="2589143"/>
            <a:ext cx="8958431" cy="3976249"/>
          </a:xfrm>
          <a:prstGeom prst="rect">
            <a:avLst/>
          </a:prstGeom>
          <a:noFill/>
        </p:spPr>
      </p:pic>
      <p:grpSp>
        <p:nvGrpSpPr>
          <p:cNvPr id="9" name="Group 8">
            <a:extLst>
              <a:ext uri="{FF2B5EF4-FFF2-40B4-BE49-F238E27FC236}">
                <a16:creationId xmlns:a16="http://schemas.microsoft.com/office/drawing/2014/main" id="{3B765FB5-DDE8-8993-A5A7-007272E007E7}"/>
              </a:ext>
            </a:extLst>
          </p:cNvPr>
          <p:cNvGrpSpPr/>
          <p:nvPr/>
        </p:nvGrpSpPr>
        <p:grpSpPr>
          <a:xfrm>
            <a:off x="8265120" y="1585087"/>
            <a:ext cx="2415790" cy="2306292"/>
            <a:chOff x="6204257" y="4495851"/>
            <a:chExt cx="2415790" cy="2306292"/>
          </a:xfrm>
        </p:grpSpPr>
        <p:grpSp>
          <p:nvGrpSpPr>
            <p:cNvPr id="12" name="Group 11">
              <a:extLst>
                <a:ext uri="{FF2B5EF4-FFF2-40B4-BE49-F238E27FC236}">
                  <a16:creationId xmlns:a16="http://schemas.microsoft.com/office/drawing/2014/main" id="{07682082-7958-573B-A226-A55F35BC6B3E}"/>
                </a:ext>
              </a:extLst>
            </p:cNvPr>
            <p:cNvGrpSpPr/>
            <p:nvPr/>
          </p:nvGrpSpPr>
          <p:grpSpPr>
            <a:xfrm>
              <a:off x="6204257" y="4495851"/>
              <a:ext cx="2415790" cy="2306292"/>
              <a:chOff x="6204257" y="4495851"/>
              <a:chExt cx="2415790" cy="2306292"/>
            </a:xfrm>
          </p:grpSpPr>
          <p:pic>
            <p:nvPicPr>
              <p:cNvPr id="14" name="Picture 10" descr="http://www.nscl.msu.edu/~gretina/photo/20120615/full/31.jpg">
                <a:extLst>
                  <a:ext uri="{FF2B5EF4-FFF2-40B4-BE49-F238E27FC236}">
                    <a16:creationId xmlns:a16="http://schemas.microsoft.com/office/drawing/2014/main" id="{A5FE2D22-0EBF-B302-FA06-CE7B30556221}"/>
                  </a:ext>
                </a:extLst>
              </p:cNvPr>
              <p:cNvPicPr>
                <a:picLocks noChangeAspect="1" noChangeArrowheads="1"/>
              </p:cNvPicPr>
              <p:nvPr/>
            </p:nvPicPr>
            <p:blipFill>
              <a:blip r:embed="rId5" cstate="print"/>
              <a:srcRect l="21538" r="13846" b="6480"/>
              <a:stretch>
                <a:fillRect/>
              </a:stretch>
            </p:blipFill>
            <p:spPr bwMode="auto">
              <a:xfrm>
                <a:off x="6204257" y="4495851"/>
                <a:ext cx="2415790" cy="2306292"/>
              </a:xfrm>
              <a:prstGeom prst="rect">
                <a:avLst/>
              </a:prstGeom>
              <a:noFill/>
              <a:ln w="9525">
                <a:noFill/>
                <a:miter lim="800000"/>
                <a:headEnd/>
                <a:tailEnd/>
              </a:ln>
            </p:spPr>
          </p:pic>
          <p:sp>
            <p:nvSpPr>
              <p:cNvPr id="15" name="Text Box 1045">
                <a:extLst>
                  <a:ext uri="{FF2B5EF4-FFF2-40B4-BE49-F238E27FC236}">
                    <a16:creationId xmlns:a16="http://schemas.microsoft.com/office/drawing/2014/main" id="{B992CB89-EBFA-08D4-8AF6-DD1F649DA08A}"/>
                  </a:ext>
                </a:extLst>
              </p:cNvPr>
              <p:cNvSpPr txBox="1">
                <a:spLocks noChangeArrowheads="1"/>
              </p:cNvSpPr>
              <p:nvPr/>
            </p:nvSpPr>
            <p:spPr bwMode="auto">
              <a:xfrm>
                <a:off x="7302654" y="4542082"/>
                <a:ext cx="1219200" cy="353943"/>
              </a:xfrm>
              <a:prstGeom prst="rect">
                <a:avLst/>
              </a:prstGeom>
              <a:solidFill>
                <a:schemeClr val="bg1"/>
              </a:solidFill>
              <a:ln w="6350" cap="sq">
                <a:solidFill>
                  <a:schemeClr val="tx1"/>
                </a:solidFill>
                <a:miter lim="800000"/>
                <a:headEnd type="none" w="sm" len="sm"/>
                <a:tailEnd type="none" w="sm" len="sm"/>
              </a:ln>
              <a:effectLst/>
            </p:spPr>
            <p:txBody>
              <a:bodyPr wrap="square">
                <a:spAutoFit/>
              </a:bodyPr>
              <a:lstStyle/>
              <a:p>
                <a:pPr algn="ctr">
                  <a:lnSpc>
                    <a:spcPct val="100000"/>
                  </a:lnSpc>
                  <a:spcBef>
                    <a:spcPct val="50000"/>
                  </a:spcBef>
                </a:pPr>
                <a:r>
                  <a:rPr kumimoji="1" lang="en-US" sz="1700" b="1" dirty="0" err="1">
                    <a:latin typeface="+mj-lt"/>
                  </a:rPr>
                  <a:t>GRETINA</a:t>
                </a:r>
                <a:endParaRPr kumimoji="1" lang="en-US" sz="1700" b="1" dirty="0">
                  <a:latin typeface="+mj-lt"/>
                </a:endParaRPr>
              </a:p>
            </p:txBody>
          </p:sp>
        </p:grpSp>
        <p:pic>
          <p:nvPicPr>
            <p:cNvPr id="13" name="Picture 5" descr="Gretina_7-w_atom-KF_copy">
              <a:extLst>
                <a:ext uri="{FF2B5EF4-FFF2-40B4-BE49-F238E27FC236}">
                  <a16:creationId xmlns:a16="http://schemas.microsoft.com/office/drawing/2014/main" id="{37F923C0-15A6-5A89-006C-647E1B2CCF6B}"/>
                </a:ext>
              </a:extLst>
            </p:cNvPr>
            <p:cNvPicPr>
              <a:picLocks noChangeAspect="1" noChangeArrowheads="1"/>
            </p:cNvPicPr>
            <p:nvPr/>
          </p:nvPicPr>
          <p:blipFill>
            <a:blip r:embed="rId6" cstate="print"/>
            <a:srcRect/>
            <a:stretch>
              <a:fillRect/>
            </a:stretch>
          </p:blipFill>
          <p:spPr bwMode="auto">
            <a:xfrm>
              <a:off x="6867678" y="6070776"/>
              <a:ext cx="740060" cy="728650"/>
            </a:xfrm>
            <a:prstGeom prst="rect">
              <a:avLst/>
            </a:prstGeom>
            <a:noFill/>
            <a:ln w="9525">
              <a:noFill/>
              <a:miter lim="800000"/>
              <a:headEnd/>
              <a:tailEnd/>
            </a:ln>
          </p:spPr>
        </p:pic>
      </p:grpSp>
      <p:sp>
        <p:nvSpPr>
          <p:cNvPr id="16" name="TextBox 15">
            <a:extLst>
              <a:ext uri="{FF2B5EF4-FFF2-40B4-BE49-F238E27FC236}">
                <a16:creationId xmlns:a16="http://schemas.microsoft.com/office/drawing/2014/main" id="{A8D9CE2C-4F3A-CB21-1987-FBD25D5A7672}"/>
              </a:ext>
            </a:extLst>
          </p:cNvPr>
          <p:cNvSpPr txBox="1"/>
          <p:nvPr/>
        </p:nvSpPr>
        <p:spPr>
          <a:xfrm rot="20083822">
            <a:off x="10211762" y="4998564"/>
            <a:ext cx="2133918" cy="369332"/>
          </a:xfrm>
          <a:prstGeom prst="rect">
            <a:avLst/>
          </a:prstGeom>
          <a:noFill/>
        </p:spPr>
        <p:txBody>
          <a:bodyPr wrap="none" rtlCol="0">
            <a:spAutoFit/>
          </a:bodyPr>
          <a:lstStyle/>
          <a:p>
            <a:r>
              <a:rPr lang="en-US" dirty="0"/>
              <a:t>S800 spectrograph</a:t>
            </a:r>
          </a:p>
        </p:txBody>
      </p:sp>
    </p:spTree>
    <p:extLst>
      <p:ext uri="{BB962C8B-B14F-4D97-AF65-F5344CB8AC3E}">
        <p14:creationId xmlns:p14="http://schemas.microsoft.com/office/powerpoint/2010/main" val="2573261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98A03-CA5C-C272-55B7-42E55607F6F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7534D-587F-790A-38E7-CCE754F3958C}"/>
              </a:ext>
            </a:extLst>
          </p:cNvPr>
          <p:cNvSpPr>
            <a:spLocks noGrp="1"/>
          </p:cNvSpPr>
          <p:nvPr>
            <p:ph type="sldNum" sz="quarter" idx="11"/>
          </p:nvPr>
        </p:nvSpPr>
        <p:spPr/>
        <p:txBody>
          <a:bodyPr/>
          <a:lstStyle/>
          <a:p>
            <a:pPr>
              <a:defRPr/>
            </a:pPr>
            <a:fld id="{35AD4620-7552-4207-8973-898801ED212B}" type="slidenum">
              <a:rPr lang="en-US" smtClean="0"/>
              <a:pPr>
                <a:defRPr/>
              </a:pPr>
              <a:t>16</a:t>
            </a:fld>
            <a:endParaRPr lang="en-US" dirty="0"/>
          </a:p>
        </p:txBody>
      </p:sp>
      <p:sp>
        <p:nvSpPr>
          <p:cNvPr id="4" name="Title 3">
            <a:extLst>
              <a:ext uri="{FF2B5EF4-FFF2-40B4-BE49-F238E27FC236}">
                <a16:creationId xmlns:a16="http://schemas.microsoft.com/office/drawing/2014/main" id="{9993030C-43A9-E104-F9B8-15FCAA4F7756}"/>
              </a:ext>
            </a:extLst>
          </p:cNvPr>
          <p:cNvSpPr>
            <a:spLocks noGrp="1"/>
          </p:cNvSpPr>
          <p:nvPr>
            <p:ph type="title"/>
          </p:nvPr>
        </p:nvSpPr>
        <p:spPr>
          <a:xfrm>
            <a:off x="81023" y="72675"/>
            <a:ext cx="12110977" cy="911940"/>
          </a:xfrm>
        </p:spPr>
        <p:txBody>
          <a:bodyPr/>
          <a:lstStyle/>
          <a:p>
            <a:r>
              <a:rPr lang="en-US" dirty="0"/>
              <a:t>Motivation: Interesting collective structures predicted in the </a:t>
            </a:r>
            <a:r>
              <a:rPr lang="en-US" i="1" dirty="0"/>
              <a:t>N=40</a:t>
            </a:r>
            <a:r>
              <a:rPr lang="en-US" dirty="0"/>
              <a:t> Island of Inversion</a:t>
            </a:r>
          </a:p>
        </p:txBody>
      </p:sp>
      <p:sp>
        <p:nvSpPr>
          <p:cNvPr id="5" name="Footer Placeholder 4">
            <a:extLst>
              <a:ext uri="{FF2B5EF4-FFF2-40B4-BE49-F238E27FC236}">
                <a16:creationId xmlns:a16="http://schemas.microsoft.com/office/drawing/2014/main" id="{184B1E33-40F6-0E91-6825-290EDABAA8FB}"/>
              </a:ext>
            </a:extLst>
          </p:cNvPr>
          <p:cNvSpPr>
            <a:spLocks noGrp="1"/>
          </p:cNvSpPr>
          <p:nvPr>
            <p:ph type="ftr" sz="quarter" idx="3"/>
          </p:nvPr>
        </p:nvSpPr>
        <p:spPr/>
        <p:txBody>
          <a:bodyPr/>
          <a:lstStyle/>
          <a:p>
            <a:pPr>
              <a:defRPr/>
            </a:pPr>
            <a:r>
              <a:rPr lang="en-US"/>
              <a:t>A. Gade, EuNPC2025, Caen, September 2025</a:t>
            </a:r>
            <a:endParaRPr lang="en-US" dirty="0"/>
          </a:p>
        </p:txBody>
      </p:sp>
      <p:pic>
        <p:nvPicPr>
          <p:cNvPr id="3" name="Picture 2" descr="Diagram&#10;&#10;Description automatically generated">
            <a:extLst>
              <a:ext uri="{FF2B5EF4-FFF2-40B4-BE49-F238E27FC236}">
                <a16:creationId xmlns:a16="http://schemas.microsoft.com/office/drawing/2014/main" id="{ECF8CE8A-AAF2-2BD5-C465-642DA1C5E7E3}"/>
              </a:ext>
            </a:extLst>
          </p:cNvPr>
          <p:cNvPicPr>
            <a:picLocks noChangeAspect="1"/>
          </p:cNvPicPr>
          <p:nvPr/>
        </p:nvPicPr>
        <p:blipFill rotWithShape="1">
          <a:blip r:embed="rId2"/>
          <a:srcRect t="583"/>
          <a:stretch/>
        </p:blipFill>
        <p:spPr>
          <a:xfrm>
            <a:off x="0" y="1059343"/>
            <a:ext cx="3363989" cy="5847335"/>
          </a:xfrm>
          <a:prstGeom prst="rect">
            <a:avLst/>
          </a:prstGeom>
        </p:spPr>
      </p:pic>
      <p:sp>
        <p:nvSpPr>
          <p:cNvPr id="7" name="Oval 6">
            <a:extLst>
              <a:ext uri="{FF2B5EF4-FFF2-40B4-BE49-F238E27FC236}">
                <a16:creationId xmlns:a16="http://schemas.microsoft.com/office/drawing/2014/main" id="{9E60AE14-388A-8793-D76D-50DD219CA519}"/>
              </a:ext>
            </a:extLst>
          </p:cNvPr>
          <p:cNvSpPr/>
          <p:nvPr/>
        </p:nvSpPr>
        <p:spPr>
          <a:xfrm>
            <a:off x="1817881" y="4241945"/>
            <a:ext cx="650600" cy="326572"/>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Graphical user interface, text, application, email&#10;&#10;Description automatically generated">
            <a:extLst>
              <a:ext uri="{FF2B5EF4-FFF2-40B4-BE49-F238E27FC236}">
                <a16:creationId xmlns:a16="http://schemas.microsoft.com/office/drawing/2014/main" id="{49D79B09-2527-FCBD-8FE2-379761DEA638}"/>
              </a:ext>
            </a:extLst>
          </p:cNvPr>
          <p:cNvPicPr>
            <a:picLocks noChangeAspect="1"/>
          </p:cNvPicPr>
          <p:nvPr/>
        </p:nvPicPr>
        <p:blipFill rotWithShape="1">
          <a:blip r:embed="rId3"/>
          <a:srcRect t="6921"/>
          <a:stretch/>
        </p:blipFill>
        <p:spPr>
          <a:xfrm>
            <a:off x="3541263" y="1059343"/>
            <a:ext cx="5648947" cy="2254866"/>
          </a:xfrm>
          <a:prstGeom prst="rect">
            <a:avLst/>
          </a:prstGeom>
          <a:effectLst>
            <a:outerShdw blurRad="63500" sx="102000" sy="102000" algn="ctr" rotWithShape="0">
              <a:prstClr val="black">
                <a:alpha val="40000"/>
              </a:prstClr>
            </a:outerShdw>
          </a:effectLst>
        </p:spPr>
      </p:pic>
      <p:sp>
        <p:nvSpPr>
          <p:cNvPr id="10" name="Content Placeholder 1">
            <a:extLst>
              <a:ext uri="{FF2B5EF4-FFF2-40B4-BE49-F238E27FC236}">
                <a16:creationId xmlns:a16="http://schemas.microsoft.com/office/drawing/2014/main" id="{5F11739C-0A1C-5DA5-B307-73F023035AA7}"/>
              </a:ext>
            </a:extLst>
          </p:cNvPr>
          <p:cNvSpPr>
            <a:spLocks noGrp="1"/>
          </p:cNvSpPr>
          <p:nvPr>
            <p:ph idx="1"/>
          </p:nvPr>
        </p:nvSpPr>
        <p:spPr>
          <a:xfrm>
            <a:off x="3541263" y="3521586"/>
            <a:ext cx="2947774" cy="1650269"/>
          </a:xfrm>
        </p:spPr>
        <p:txBody>
          <a:bodyPr/>
          <a:lstStyle/>
          <a:p>
            <a:pPr marL="344488" indent="-344488"/>
            <a:r>
              <a:rPr lang="en-US" b="1" dirty="0"/>
              <a:t>Goal:</a:t>
            </a:r>
            <a:r>
              <a:rPr lang="en-US" dirty="0"/>
              <a:t> Find the predicted 0</a:t>
            </a:r>
            <a:r>
              <a:rPr lang="en-US" baseline="30000" dirty="0"/>
              <a:t>+</a:t>
            </a:r>
            <a:r>
              <a:rPr lang="en-US" dirty="0"/>
              <a:t> band head and maybe the other collective structure </a:t>
            </a:r>
          </a:p>
        </p:txBody>
      </p:sp>
      <p:pic>
        <p:nvPicPr>
          <p:cNvPr id="14" name="Picture 13" descr="A graph of a function&#10;&#10;Description automatically generated">
            <a:extLst>
              <a:ext uri="{FF2B5EF4-FFF2-40B4-BE49-F238E27FC236}">
                <a16:creationId xmlns:a16="http://schemas.microsoft.com/office/drawing/2014/main" id="{FA3D08DD-7AC7-21ED-ACAA-934A5002D1D7}"/>
              </a:ext>
            </a:extLst>
          </p:cNvPr>
          <p:cNvPicPr>
            <a:picLocks noChangeAspect="1"/>
          </p:cNvPicPr>
          <p:nvPr/>
        </p:nvPicPr>
        <p:blipFill>
          <a:blip r:embed="rId4"/>
          <a:stretch>
            <a:fillRect/>
          </a:stretch>
        </p:blipFill>
        <p:spPr>
          <a:xfrm>
            <a:off x="7247708" y="3749666"/>
            <a:ext cx="4336645" cy="3072253"/>
          </a:xfrm>
          <a:prstGeom prst="rect">
            <a:avLst/>
          </a:prstGeom>
          <a:effectLst>
            <a:outerShdw blurRad="63500" sx="102000" sy="102000" algn="ctr" rotWithShape="0">
              <a:prstClr val="black">
                <a:alpha val="40000"/>
              </a:prstClr>
            </a:outerShdw>
          </a:effectLst>
        </p:spPr>
      </p:pic>
      <p:sp>
        <p:nvSpPr>
          <p:cNvPr id="15" name="TextBox 14">
            <a:extLst>
              <a:ext uri="{FF2B5EF4-FFF2-40B4-BE49-F238E27FC236}">
                <a16:creationId xmlns:a16="http://schemas.microsoft.com/office/drawing/2014/main" id="{5F450641-F6B8-8909-1A2D-74643B0FB14B}"/>
              </a:ext>
            </a:extLst>
          </p:cNvPr>
          <p:cNvSpPr txBox="1"/>
          <p:nvPr/>
        </p:nvSpPr>
        <p:spPr>
          <a:xfrm>
            <a:off x="7034609" y="3380334"/>
            <a:ext cx="4762842" cy="369332"/>
          </a:xfrm>
          <a:prstGeom prst="rect">
            <a:avLst/>
          </a:prstGeom>
          <a:noFill/>
        </p:spPr>
        <p:txBody>
          <a:bodyPr wrap="none" rtlCol="0">
            <a:spAutoFit/>
          </a:bodyPr>
          <a:lstStyle/>
          <a:p>
            <a:r>
              <a:rPr lang="en-US" dirty="0"/>
              <a:t>Already proposed in the spectroscopy paper </a:t>
            </a:r>
          </a:p>
        </p:txBody>
      </p:sp>
    </p:spTree>
    <p:extLst>
      <p:ext uri="{BB962C8B-B14F-4D97-AF65-F5344CB8AC3E}">
        <p14:creationId xmlns:p14="http://schemas.microsoft.com/office/powerpoint/2010/main" val="2626141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6EB8F-8BCC-5DC6-59D8-DBF3C257505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72142D-79EA-AE56-F922-528596F33D44}"/>
              </a:ext>
            </a:extLst>
          </p:cNvPr>
          <p:cNvSpPr>
            <a:spLocks noGrp="1"/>
          </p:cNvSpPr>
          <p:nvPr>
            <p:ph type="sldNum" sz="quarter" idx="11"/>
          </p:nvPr>
        </p:nvSpPr>
        <p:spPr/>
        <p:txBody>
          <a:bodyPr/>
          <a:lstStyle/>
          <a:p>
            <a:pPr>
              <a:defRPr/>
            </a:pPr>
            <a:fld id="{35AD4620-7552-4207-8973-898801ED212B}" type="slidenum">
              <a:rPr lang="en-US" smtClean="0"/>
              <a:pPr>
                <a:defRPr/>
              </a:pPr>
              <a:t>17</a:t>
            </a:fld>
            <a:endParaRPr lang="en-US" dirty="0"/>
          </a:p>
        </p:txBody>
      </p:sp>
      <p:sp>
        <p:nvSpPr>
          <p:cNvPr id="4" name="Title 3">
            <a:extLst>
              <a:ext uri="{FF2B5EF4-FFF2-40B4-BE49-F238E27FC236}">
                <a16:creationId xmlns:a16="http://schemas.microsoft.com/office/drawing/2014/main" id="{99328CD1-646C-DEAC-4281-1A2A5304C27A}"/>
              </a:ext>
            </a:extLst>
          </p:cNvPr>
          <p:cNvSpPr>
            <a:spLocks noGrp="1"/>
          </p:cNvSpPr>
          <p:nvPr>
            <p:ph type="title"/>
          </p:nvPr>
        </p:nvSpPr>
        <p:spPr>
          <a:xfrm>
            <a:off x="1600200" y="288161"/>
            <a:ext cx="8991600" cy="480967"/>
          </a:xfrm>
        </p:spPr>
        <p:txBody>
          <a:bodyPr/>
          <a:lstStyle/>
          <a:p>
            <a:r>
              <a:rPr lang="en-US" sz="3200" baseline="30000" dirty="0"/>
              <a:t>64</a:t>
            </a:r>
            <a:r>
              <a:rPr lang="en-US" sz="3200" dirty="0"/>
              <a:t>Fe-2p at </a:t>
            </a:r>
            <a:r>
              <a:rPr lang="en-US" sz="3200" dirty="0" err="1"/>
              <a:t>at</a:t>
            </a:r>
            <a:r>
              <a:rPr lang="en-US" sz="3200" dirty="0"/>
              <a:t> FRIB</a:t>
            </a:r>
          </a:p>
        </p:txBody>
      </p:sp>
      <p:sp>
        <p:nvSpPr>
          <p:cNvPr id="5" name="Footer Placeholder 4">
            <a:extLst>
              <a:ext uri="{FF2B5EF4-FFF2-40B4-BE49-F238E27FC236}">
                <a16:creationId xmlns:a16="http://schemas.microsoft.com/office/drawing/2014/main" id="{27FEB6F5-B61B-407A-8108-923FD6932402}"/>
              </a:ext>
            </a:extLst>
          </p:cNvPr>
          <p:cNvSpPr>
            <a:spLocks noGrp="1"/>
          </p:cNvSpPr>
          <p:nvPr>
            <p:ph type="ftr" sz="quarter" idx="3"/>
          </p:nvPr>
        </p:nvSpPr>
        <p:spPr>
          <a:xfrm>
            <a:off x="5978117" y="6475084"/>
            <a:ext cx="5537235" cy="364628"/>
          </a:xfrm>
        </p:spPr>
        <p:txBody>
          <a:bodyPr/>
          <a:lstStyle/>
          <a:p>
            <a:pPr>
              <a:defRPr/>
            </a:pPr>
            <a:r>
              <a:rPr lang="en-US"/>
              <a:t>A. Gade, EuNPC2025, Caen, September 2025</a:t>
            </a:r>
            <a:endParaRPr lang="en-US" dirty="0"/>
          </a:p>
        </p:txBody>
      </p:sp>
      <p:pic>
        <p:nvPicPr>
          <p:cNvPr id="9" name="Picture 8">
            <a:extLst>
              <a:ext uri="{FF2B5EF4-FFF2-40B4-BE49-F238E27FC236}">
                <a16:creationId xmlns:a16="http://schemas.microsoft.com/office/drawing/2014/main" id="{3510A30D-EE83-D62A-F7D4-E831F8A4AC82}"/>
              </a:ext>
            </a:extLst>
          </p:cNvPr>
          <p:cNvPicPr>
            <a:picLocks noChangeAspect="1"/>
          </p:cNvPicPr>
          <p:nvPr/>
        </p:nvPicPr>
        <p:blipFill>
          <a:blip r:embed="rId3"/>
          <a:stretch>
            <a:fillRect/>
          </a:stretch>
        </p:blipFill>
        <p:spPr>
          <a:xfrm>
            <a:off x="7475892" y="1073150"/>
            <a:ext cx="4642956" cy="4559299"/>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D53044F7-A327-D357-93EB-60BC91B4CBE3}"/>
              </a:ext>
            </a:extLst>
          </p:cNvPr>
          <p:cNvPicPr>
            <a:picLocks noChangeAspect="1"/>
          </p:cNvPicPr>
          <p:nvPr/>
        </p:nvPicPr>
        <p:blipFill>
          <a:blip r:embed="rId4"/>
          <a:stretch>
            <a:fillRect/>
          </a:stretch>
        </p:blipFill>
        <p:spPr>
          <a:xfrm>
            <a:off x="0" y="155447"/>
            <a:ext cx="4388996" cy="3301124"/>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0A2048A5-2618-FF83-0B1B-01B0D120DCA9}"/>
              </a:ext>
            </a:extLst>
          </p:cNvPr>
          <p:cNvPicPr>
            <a:picLocks noChangeAspect="1"/>
          </p:cNvPicPr>
          <p:nvPr/>
        </p:nvPicPr>
        <p:blipFill>
          <a:blip r:embed="rId5"/>
          <a:stretch>
            <a:fillRect/>
          </a:stretch>
        </p:blipFill>
        <p:spPr>
          <a:xfrm>
            <a:off x="9097" y="3589285"/>
            <a:ext cx="4388996" cy="3081277"/>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D64CDEFD-131F-F168-DA0E-C2239B867EA5}"/>
              </a:ext>
            </a:extLst>
          </p:cNvPr>
          <p:cNvPicPr>
            <a:picLocks noChangeAspect="1"/>
          </p:cNvPicPr>
          <p:nvPr/>
        </p:nvPicPr>
        <p:blipFill>
          <a:blip r:embed="rId6"/>
          <a:stretch>
            <a:fillRect/>
          </a:stretch>
        </p:blipFill>
        <p:spPr>
          <a:xfrm>
            <a:off x="3033779" y="968103"/>
            <a:ext cx="4308653" cy="340964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8539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CDFE8-C6B6-7B42-6BCC-C5D0D254871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4A4816-A392-8548-81CC-1561FD9D4B31}"/>
              </a:ext>
            </a:extLst>
          </p:cNvPr>
          <p:cNvSpPr>
            <a:spLocks noGrp="1"/>
          </p:cNvSpPr>
          <p:nvPr>
            <p:ph type="sldNum" sz="quarter" idx="11"/>
          </p:nvPr>
        </p:nvSpPr>
        <p:spPr/>
        <p:txBody>
          <a:bodyPr/>
          <a:lstStyle/>
          <a:p>
            <a:pPr>
              <a:defRPr/>
            </a:pPr>
            <a:fld id="{35AD4620-7552-4207-8973-898801ED212B}" type="slidenum">
              <a:rPr lang="en-US" smtClean="0"/>
              <a:pPr>
                <a:defRPr/>
              </a:pPr>
              <a:t>18</a:t>
            </a:fld>
            <a:endParaRPr lang="en-US" dirty="0"/>
          </a:p>
        </p:txBody>
      </p:sp>
      <p:sp>
        <p:nvSpPr>
          <p:cNvPr id="4" name="Title 3">
            <a:extLst>
              <a:ext uri="{FF2B5EF4-FFF2-40B4-BE49-F238E27FC236}">
                <a16:creationId xmlns:a16="http://schemas.microsoft.com/office/drawing/2014/main" id="{6F2A87C9-2844-7A98-1464-4475D4B55DF9}"/>
              </a:ext>
            </a:extLst>
          </p:cNvPr>
          <p:cNvSpPr>
            <a:spLocks noGrp="1"/>
          </p:cNvSpPr>
          <p:nvPr>
            <p:ph type="title"/>
          </p:nvPr>
        </p:nvSpPr>
        <p:spPr>
          <a:xfrm>
            <a:off x="1600200" y="288161"/>
            <a:ext cx="8991600" cy="480967"/>
          </a:xfrm>
        </p:spPr>
        <p:txBody>
          <a:bodyPr/>
          <a:lstStyle/>
          <a:p>
            <a:r>
              <a:rPr lang="en-US" sz="3200" dirty="0"/>
              <a:t>Understanding </a:t>
            </a:r>
            <a:r>
              <a:rPr lang="en-US" sz="3200" baseline="30000" dirty="0"/>
              <a:t>62</a:t>
            </a:r>
            <a:r>
              <a:rPr lang="en-US" sz="3200" dirty="0"/>
              <a:t>Cr via two-nucleon knockout </a:t>
            </a:r>
          </a:p>
        </p:txBody>
      </p:sp>
      <p:sp>
        <p:nvSpPr>
          <p:cNvPr id="5" name="Footer Placeholder 4">
            <a:extLst>
              <a:ext uri="{FF2B5EF4-FFF2-40B4-BE49-F238E27FC236}">
                <a16:creationId xmlns:a16="http://schemas.microsoft.com/office/drawing/2014/main" id="{69A2E210-0281-C2A3-B36F-52DD28303582}"/>
              </a:ext>
            </a:extLst>
          </p:cNvPr>
          <p:cNvSpPr>
            <a:spLocks noGrp="1"/>
          </p:cNvSpPr>
          <p:nvPr>
            <p:ph type="ftr" sz="quarter" idx="3"/>
          </p:nvPr>
        </p:nvSpPr>
        <p:spPr>
          <a:xfrm>
            <a:off x="5978117" y="6475084"/>
            <a:ext cx="5537235" cy="364628"/>
          </a:xfrm>
        </p:spPr>
        <p:txBody>
          <a:bodyPr/>
          <a:lstStyle/>
          <a:p>
            <a:pPr>
              <a:defRPr/>
            </a:pPr>
            <a:r>
              <a:rPr lang="en-US"/>
              <a:t>A. Gade, EuNPC2025, Caen, September 2025</a:t>
            </a:r>
            <a:endParaRPr lang="en-US" dirty="0"/>
          </a:p>
        </p:txBody>
      </p:sp>
      <p:sp>
        <p:nvSpPr>
          <p:cNvPr id="12" name="Content Placeholder 17">
            <a:extLst>
              <a:ext uri="{FF2B5EF4-FFF2-40B4-BE49-F238E27FC236}">
                <a16:creationId xmlns:a16="http://schemas.microsoft.com/office/drawing/2014/main" id="{762B2A08-F2F5-6953-9A75-21607D23BADF}"/>
              </a:ext>
            </a:extLst>
          </p:cNvPr>
          <p:cNvSpPr txBox="1">
            <a:spLocks/>
          </p:cNvSpPr>
          <p:nvPr/>
        </p:nvSpPr>
        <p:spPr bwMode="auto">
          <a:xfrm>
            <a:off x="117445" y="1052376"/>
            <a:ext cx="6330667" cy="19887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46" indent="-180146" algn="l" defTabSz="803150" rtl="0" eaLnBrk="0" fontAlgn="base" hangingPunct="0">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295" indent="-151622" algn="l" defTabSz="803150" rtl="0" eaLnBrk="0" fontAlgn="base" hangingPunct="0">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478" indent="-160630" algn="l" defTabSz="803150" rtl="0" eaLnBrk="0" fontAlgn="base" hangingPunct="0">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089" indent="-133608" algn="l" defTabSz="803150" rtl="0" eaLnBrk="0" fontAlgn="base" hangingPunct="0">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813" indent="-180146" algn="l" defTabSz="803150" rtl="0" eaLnBrk="0" fontAlgn="base" hangingPunct="0">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2898"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79855"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6812"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3766"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344488" indent="-344488"/>
            <a:r>
              <a:rPr lang="en-US" sz="2000" dirty="0"/>
              <a:t>For the states where the transitions are free-standing, have ok peak-to-background ratios, and feeding is manageable, the momentum distributions extracted confirm total angular momentum assignments</a:t>
            </a:r>
          </a:p>
          <a:p>
            <a:pPr marL="527637" lvl="1" indent="-344488"/>
            <a:r>
              <a:rPr lang="en-US" sz="1800" dirty="0"/>
              <a:t>4</a:t>
            </a:r>
            <a:r>
              <a:rPr lang="en-US" sz="1800" baseline="30000" dirty="0"/>
              <a:t>+</a:t>
            </a:r>
            <a:r>
              <a:rPr lang="en-US" sz="1800" baseline="-25000" dirty="0"/>
              <a:t>1</a:t>
            </a:r>
            <a:r>
              <a:rPr lang="en-US" sz="1800" dirty="0"/>
              <a:t> and 6</a:t>
            </a:r>
            <a:r>
              <a:rPr lang="en-US" sz="1800" baseline="30000" dirty="0"/>
              <a:t>+</a:t>
            </a:r>
            <a:r>
              <a:rPr lang="en-US" sz="1800" baseline="-25000" dirty="0"/>
              <a:t>1</a:t>
            </a:r>
            <a:r>
              <a:rPr lang="en-US" sz="1800" dirty="0"/>
              <a:t> assignments confirmed</a:t>
            </a:r>
          </a:p>
          <a:p>
            <a:pPr marL="527637" lvl="1" indent="-344488"/>
            <a:r>
              <a:rPr lang="en-US" sz="1800" dirty="0">
                <a:sym typeface="Symbol" panose="05050102010706020507" pitchFamily="18" charset="2"/>
              </a:rPr>
              <a:t>0</a:t>
            </a:r>
            <a:r>
              <a:rPr lang="en-US" sz="1800" baseline="30000" dirty="0">
                <a:sym typeface="Symbol" panose="05050102010706020507" pitchFamily="18" charset="2"/>
              </a:rPr>
              <a:t>+</a:t>
            </a:r>
            <a:r>
              <a:rPr lang="en-US" sz="1800" baseline="-25000" dirty="0">
                <a:sym typeface="Symbol" panose="05050102010706020507" pitchFamily="18" charset="2"/>
              </a:rPr>
              <a:t>2</a:t>
            </a:r>
            <a:r>
              <a:rPr lang="en-US" sz="1800" dirty="0">
                <a:sym typeface="Symbol" panose="05050102010706020507" pitchFamily="18" charset="2"/>
              </a:rPr>
              <a:t> assignment convincing, but 2</a:t>
            </a:r>
            <a:r>
              <a:rPr lang="en-US" sz="1800" baseline="30000" dirty="0">
                <a:sym typeface="Symbol" panose="05050102010706020507" pitchFamily="18" charset="2"/>
              </a:rPr>
              <a:t>+</a:t>
            </a:r>
            <a:r>
              <a:rPr lang="en-US" sz="1800" baseline="-25000" dirty="0">
                <a:sym typeface="Symbol" panose="05050102010706020507" pitchFamily="18" charset="2"/>
              </a:rPr>
              <a:t>2</a:t>
            </a:r>
            <a:r>
              <a:rPr lang="en-US" sz="1800" dirty="0">
                <a:sym typeface="Symbol" panose="05050102010706020507" pitchFamily="18" charset="2"/>
              </a:rPr>
              <a:t> cannot be excluded </a:t>
            </a:r>
          </a:p>
          <a:p>
            <a:pPr marL="0" indent="0">
              <a:spcBef>
                <a:spcPts val="563"/>
              </a:spcBef>
              <a:buNone/>
            </a:pPr>
            <a:endParaRPr lang="en-US" sz="1875" kern="0" dirty="0"/>
          </a:p>
        </p:txBody>
      </p:sp>
      <p:pic>
        <p:nvPicPr>
          <p:cNvPr id="7" name="Picture 6">
            <a:extLst>
              <a:ext uri="{FF2B5EF4-FFF2-40B4-BE49-F238E27FC236}">
                <a16:creationId xmlns:a16="http://schemas.microsoft.com/office/drawing/2014/main" id="{829C8115-0621-01B2-B8FA-19020BAD96E5}"/>
              </a:ext>
            </a:extLst>
          </p:cNvPr>
          <p:cNvPicPr>
            <a:picLocks noChangeAspect="1"/>
          </p:cNvPicPr>
          <p:nvPr/>
        </p:nvPicPr>
        <p:blipFill>
          <a:blip r:embed="rId3"/>
          <a:stretch>
            <a:fillRect/>
          </a:stretch>
        </p:blipFill>
        <p:spPr>
          <a:xfrm>
            <a:off x="6537320" y="1075787"/>
            <a:ext cx="5537235" cy="5399297"/>
          </a:xfrm>
          <a:prstGeom prst="rect">
            <a:avLst/>
          </a:prstGeom>
          <a:effectLst>
            <a:outerShdw blurRad="63500" sx="102000" sy="102000" algn="ctr" rotWithShape="0">
              <a:prstClr val="black">
                <a:alpha val="40000"/>
              </a:prstClr>
            </a:outerShdw>
          </a:effectLst>
        </p:spPr>
      </p:pic>
      <p:pic>
        <p:nvPicPr>
          <p:cNvPr id="3" name="Picture 2" descr="Screen Clipping">
            <a:extLst>
              <a:ext uri="{FF2B5EF4-FFF2-40B4-BE49-F238E27FC236}">
                <a16:creationId xmlns:a16="http://schemas.microsoft.com/office/drawing/2014/main" id="{910B5D1A-3A85-9B26-822A-7AA370D336D9}"/>
              </a:ext>
            </a:extLst>
          </p:cNvPr>
          <p:cNvPicPr>
            <a:picLocks noChangeAspect="1"/>
          </p:cNvPicPr>
          <p:nvPr/>
        </p:nvPicPr>
        <p:blipFill>
          <a:blip r:embed="rId4">
            <a:extLst>
              <a:ext uri="{28A0092B-C50C-407E-A947-70E740481C1C}">
                <a14:useLocalDpi xmlns:a14="http://schemas.microsoft.com/office/drawing/2010/main" val="0"/>
              </a:ext>
            </a:extLst>
          </a:blip>
          <a:srcRect l="45256"/>
          <a:stretch>
            <a:fillRect/>
          </a:stretch>
        </p:blipFill>
        <p:spPr>
          <a:xfrm>
            <a:off x="3307534" y="3081702"/>
            <a:ext cx="3140578" cy="3798600"/>
          </a:xfrm>
          <a:prstGeom prst="rect">
            <a:avLst/>
          </a:prstGeom>
          <a:effectLst>
            <a:outerShdw blurRad="63500" sx="102000" sy="102000" algn="ctr" rotWithShape="0">
              <a:prstClr val="black">
                <a:alpha val="40000"/>
              </a:prstClr>
            </a:outerShdw>
          </a:effectLst>
        </p:spPr>
      </p:pic>
      <p:sp>
        <p:nvSpPr>
          <p:cNvPr id="6" name="Content Placeholder 17">
            <a:extLst>
              <a:ext uri="{FF2B5EF4-FFF2-40B4-BE49-F238E27FC236}">
                <a16:creationId xmlns:a16="http://schemas.microsoft.com/office/drawing/2014/main" id="{60C2E02C-11DD-7D61-AFCB-7C675E5CCEA4}"/>
              </a:ext>
            </a:extLst>
          </p:cNvPr>
          <p:cNvSpPr txBox="1">
            <a:spLocks/>
          </p:cNvSpPr>
          <p:nvPr/>
        </p:nvSpPr>
        <p:spPr bwMode="auto">
          <a:xfrm>
            <a:off x="97598" y="3510492"/>
            <a:ext cx="2890930" cy="13642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46" indent="-180146" algn="l" defTabSz="803150" rtl="0" eaLnBrk="0" fontAlgn="base" hangingPunct="0">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295" indent="-151622" algn="l" defTabSz="803150" rtl="0" eaLnBrk="0" fontAlgn="base" hangingPunct="0">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478" indent="-160630" algn="l" defTabSz="803150" rtl="0" eaLnBrk="0" fontAlgn="base" hangingPunct="0">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089" indent="-133608" algn="l" defTabSz="803150" rtl="0" eaLnBrk="0" fontAlgn="base" hangingPunct="0">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813" indent="-180146" algn="l" defTabSz="803150" rtl="0" eaLnBrk="0" fontAlgn="base" hangingPunct="0">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2898"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79855"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6812"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3766"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sz="2000" dirty="0"/>
              <a:t>Deformation in </a:t>
            </a:r>
            <a:r>
              <a:rPr lang="en-US" sz="2000" dirty="0">
                <a:sym typeface="Symbol" panose="05050102010706020507" pitchFamily="18" charset="2"/>
              </a:rPr>
              <a:t></a:t>
            </a:r>
            <a:r>
              <a:rPr lang="en-US" sz="2000" dirty="0"/>
              <a:t> according to Kumar-Cline invariants extracted from the conventional shell model (LNPS effective interaction)</a:t>
            </a:r>
          </a:p>
          <a:p>
            <a:r>
              <a:rPr lang="en-US" sz="2000" dirty="0"/>
              <a:t>Interesting case of shape coexistence </a:t>
            </a:r>
          </a:p>
        </p:txBody>
      </p:sp>
    </p:spTree>
    <p:extLst>
      <p:ext uri="{BB962C8B-B14F-4D97-AF65-F5344CB8AC3E}">
        <p14:creationId xmlns:p14="http://schemas.microsoft.com/office/powerpoint/2010/main" val="721509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35AD4620-7552-4207-8973-898801ED212B}" type="slidenum">
              <a:rPr lang="en-US" smtClean="0"/>
              <a:pPr>
                <a:defRPr/>
              </a:pPr>
              <a:t>19</a:t>
            </a:fld>
            <a:endParaRPr lang="en-US" dirty="0"/>
          </a:p>
        </p:txBody>
      </p:sp>
      <p:sp>
        <p:nvSpPr>
          <p:cNvPr id="4" name="Title 3"/>
          <p:cNvSpPr>
            <a:spLocks noGrp="1"/>
          </p:cNvSpPr>
          <p:nvPr>
            <p:ph type="title"/>
          </p:nvPr>
        </p:nvSpPr>
        <p:spPr>
          <a:xfrm>
            <a:off x="81023" y="0"/>
            <a:ext cx="12110977" cy="911940"/>
          </a:xfrm>
        </p:spPr>
        <p:txBody>
          <a:bodyPr/>
          <a:lstStyle/>
          <a:p>
            <a:r>
              <a:rPr lang="en-US" dirty="0"/>
              <a:t>Analyzing the shapes of </a:t>
            </a:r>
            <a:r>
              <a:rPr lang="en-US" baseline="30000" dirty="0"/>
              <a:t>62</a:t>
            </a:r>
            <a:r>
              <a:rPr lang="en-US" dirty="0"/>
              <a:t>Cr … Or the magic of experiment theory collaboration</a:t>
            </a:r>
          </a:p>
        </p:txBody>
      </p:sp>
      <p:sp>
        <p:nvSpPr>
          <p:cNvPr id="5" name="Footer Placeholder 4"/>
          <p:cNvSpPr>
            <a:spLocks noGrp="1"/>
          </p:cNvSpPr>
          <p:nvPr>
            <p:ph type="ftr" sz="quarter" idx="3"/>
          </p:nvPr>
        </p:nvSpPr>
        <p:spPr/>
        <p:txBody>
          <a:bodyPr/>
          <a:lstStyle/>
          <a:p>
            <a:pPr>
              <a:defRPr/>
            </a:pPr>
            <a:r>
              <a:rPr lang="en-US"/>
              <a:t>A. Gade, EuNPC2025, Caen, September 2025</a:t>
            </a:r>
            <a:endParaRPr lang="en-US" dirty="0"/>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80" y="1277807"/>
            <a:ext cx="5736805" cy="3798600"/>
          </a:xfrm>
          <a:prstGeom prst="rect">
            <a:avLst/>
          </a:prstGeom>
          <a:effectLst>
            <a:outerShdw blurRad="63500" sx="102000" sy="102000" algn="ctr" rotWithShape="0">
              <a:prstClr val="black">
                <a:alpha val="40000"/>
              </a:prstClr>
            </a:outerShdw>
          </a:effectLst>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5111" y="1277807"/>
            <a:ext cx="5378848" cy="4241765"/>
          </a:xfrm>
          <a:prstGeom prst="rect">
            <a:avLst/>
          </a:prstGeom>
          <a:effectLst>
            <a:outerShdw blurRad="63500" sx="102000" sy="102000" algn="ctr" rotWithShape="0">
              <a:prstClr val="black">
                <a:alpha val="40000"/>
              </a:prstClr>
            </a:outerShdw>
          </a:effectLst>
        </p:spPr>
      </p:pic>
      <p:sp>
        <p:nvSpPr>
          <p:cNvPr id="3" name="TextBox 2"/>
          <p:cNvSpPr txBox="1"/>
          <p:nvPr/>
        </p:nvSpPr>
        <p:spPr>
          <a:xfrm>
            <a:off x="213880" y="5165276"/>
            <a:ext cx="5764244" cy="923330"/>
          </a:xfrm>
          <a:prstGeom prst="rect">
            <a:avLst/>
          </a:prstGeom>
          <a:noFill/>
        </p:spPr>
        <p:txBody>
          <a:bodyPr wrap="square" rtlCol="0">
            <a:spAutoFit/>
          </a:bodyPr>
          <a:lstStyle/>
          <a:p>
            <a:r>
              <a:rPr lang="en-US" dirty="0"/>
              <a:t>Deformation in </a:t>
            </a:r>
            <a:r>
              <a:rPr lang="en-US" dirty="0">
                <a:sym typeface="Symbol" panose="05050102010706020507" pitchFamily="18" charset="2"/>
              </a:rPr>
              <a:t></a:t>
            </a:r>
            <a:r>
              <a:rPr lang="en-US" dirty="0"/>
              <a:t> according to Kumar-Cline invariants extracted from the conventional shell model (LNPS effective interaction)</a:t>
            </a:r>
          </a:p>
        </p:txBody>
      </p:sp>
      <p:sp>
        <p:nvSpPr>
          <p:cNvPr id="8" name="TextBox 7"/>
          <p:cNvSpPr txBox="1"/>
          <p:nvPr/>
        </p:nvSpPr>
        <p:spPr>
          <a:xfrm>
            <a:off x="6272302" y="5601350"/>
            <a:ext cx="5564467" cy="646331"/>
          </a:xfrm>
          <a:prstGeom prst="rect">
            <a:avLst/>
          </a:prstGeom>
          <a:noFill/>
        </p:spPr>
        <p:txBody>
          <a:bodyPr wrap="square" rtlCol="0">
            <a:spAutoFit/>
          </a:bodyPr>
          <a:lstStyle/>
          <a:p>
            <a:r>
              <a:rPr lang="en-US" dirty="0">
                <a:sym typeface="Symbol" panose="05050102010706020507" pitchFamily="18" charset="2"/>
              </a:rPr>
              <a:t> planes according to the discrete non-orthogonal shell model</a:t>
            </a:r>
            <a:endParaRPr lang="en-US" dirty="0"/>
          </a:p>
        </p:txBody>
      </p:sp>
      <p:sp>
        <p:nvSpPr>
          <p:cNvPr id="10" name="TextBox 9"/>
          <p:cNvSpPr txBox="1"/>
          <p:nvPr/>
        </p:nvSpPr>
        <p:spPr>
          <a:xfrm>
            <a:off x="8894938" y="939253"/>
            <a:ext cx="2941831" cy="338554"/>
          </a:xfrm>
          <a:prstGeom prst="rect">
            <a:avLst/>
          </a:prstGeom>
          <a:noFill/>
        </p:spPr>
        <p:txBody>
          <a:bodyPr wrap="none" rtlCol="0">
            <a:spAutoFit/>
          </a:bodyPr>
          <a:lstStyle/>
          <a:p>
            <a:r>
              <a:rPr lang="en-US" sz="1600" dirty="0" err="1"/>
              <a:t>Duc</a:t>
            </a:r>
            <a:r>
              <a:rPr lang="en-US" sz="1600" dirty="0"/>
              <a:t> D. Dao, Frederic </a:t>
            </a:r>
            <a:r>
              <a:rPr lang="en-US" sz="1600" dirty="0" err="1"/>
              <a:t>Nowacki</a:t>
            </a:r>
            <a:endParaRPr lang="en-US" sz="1600" dirty="0"/>
          </a:p>
        </p:txBody>
      </p:sp>
      <p:sp>
        <p:nvSpPr>
          <p:cNvPr id="11" name="TextBox 10"/>
          <p:cNvSpPr txBox="1"/>
          <p:nvPr/>
        </p:nvSpPr>
        <p:spPr>
          <a:xfrm>
            <a:off x="121070" y="950432"/>
            <a:ext cx="5471241" cy="338554"/>
          </a:xfrm>
          <a:prstGeom prst="rect">
            <a:avLst/>
          </a:prstGeom>
          <a:noFill/>
        </p:spPr>
        <p:txBody>
          <a:bodyPr wrap="none" rtlCol="0">
            <a:spAutoFit/>
          </a:bodyPr>
          <a:lstStyle/>
          <a:p>
            <a:r>
              <a:rPr lang="en-US" sz="1600" dirty="0" err="1"/>
              <a:t>Duc</a:t>
            </a:r>
            <a:r>
              <a:rPr lang="en-US" sz="1600" dirty="0"/>
              <a:t> D. Dao, Frederic </a:t>
            </a:r>
            <a:r>
              <a:rPr lang="en-US" sz="1600" dirty="0" err="1"/>
              <a:t>Nowacki</a:t>
            </a:r>
            <a:r>
              <a:rPr lang="en-US" sz="1600" dirty="0"/>
              <a:t>, Silvia </a:t>
            </a:r>
            <a:r>
              <a:rPr lang="en-US" sz="1600" dirty="0" err="1"/>
              <a:t>Lenzi</a:t>
            </a:r>
            <a:r>
              <a:rPr lang="en-US" sz="1600" dirty="0"/>
              <a:t>, Alfredo </a:t>
            </a:r>
            <a:r>
              <a:rPr lang="en-US" sz="1600" dirty="0" err="1"/>
              <a:t>Poves</a:t>
            </a:r>
            <a:endParaRPr lang="en-US" sz="1600" dirty="0"/>
          </a:p>
        </p:txBody>
      </p:sp>
    </p:spTree>
    <p:extLst>
      <p:ext uri="{BB962C8B-B14F-4D97-AF65-F5344CB8AC3E}">
        <p14:creationId xmlns:p14="http://schemas.microsoft.com/office/powerpoint/2010/main" val="4195572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35AD4620-7552-4207-8973-898801ED212B}" type="slidenum">
              <a:rPr lang="en-US" smtClean="0"/>
              <a:pPr>
                <a:defRPr/>
              </a:pPr>
              <a:t>2</a:t>
            </a:fld>
            <a:endParaRPr lang="en-US" dirty="0"/>
          </a:p>
        </p:txBody>
      </p:sp>
      <p:sp>
        <p:nvSpPr>
          <p:cNvPr id="4" name="Title 3"/>
          <p:cNvSpPr>
            <a:spLocks noGrp="1"/>
          </p:cNvSpPr>
          <p:nvPr>
            <p:ph type="title"/>
          </p:nvPr>
        </p:nvSpPr>
        <p:spPr>
          <a:xfrm>
            <a:off x="1600200" y="45553"/>
            <a:ext cx="8991600" cy="966185"/>
          </a:xfrm>
        </p:spPr>
        <p:txBody>
          <a:bodyPr/>
          <a:lstStyle/>
          <a:p>
            <a:r>
              <a:rPr lang="en-US" dirty="0"/>
              <a:t>Who we are – Facility for Rare Isotope Beams</a:t>
            </a:r>
            <a:br>
              <a:rPr lang="en-US" sz="3375" dirty="0"/>
            </a:br>
            <a:r>
              <a:rPr lang="en-US" sz="1800" b="0" dirty="0">
                <a:solidFill>
                  <a:prstClr val="black"/>
                </a:solidFill>
              </a:rPr>
              <a:t>~800 employees, incl. &gt;45 faculty, &gt;140 graduate and ~90 undergraduate students</a:t>
            </a:r>
            <a:br>
              <a:rPr lang="en-US" sz="1800" b="0" dirty="0">
                <a:solidFill>
                  <a:prstClr val="black"/>
                </a:solidFill>
              </a:rPr>
            </a:br>
            <a:r>
              <a:rPr lang="en-US" sz="1800" b="0" dirty="0">
                <a:solidFill>
                  <a:prstClr val="black"/>
                </a:solidFill>
              </a:rPr>
              <a:t>as of Fall 2025</a:t>
            </a:r>
            <a:endParaRPr lang="en-US" sz="1800" dirty="0"/>
          </a:p>
        </p:txBody>
      </p:sp>
      <p:sp>
        <p:nvSpPr>
          <p:cNvPr id="5" name="Footer Placeholder 4"/>
          <p:cNvSpPr>
            <a:spLocks noGrp="1"/>
          </p:cNvSpPr>
          <p:nvPr>
            <p:ph type="ftr" sz="quarter" idx="3"/>
          </p:nvPr>
        </p:nvSpPr>
        <p:spPr>
          <a:xfrm>
            <a:off x="5978117" y="6475084"/>
            <a:ext cx="5537235" cy="364628"/>
          </a:xfrm>
        </p:spPr>
        <p:txBody>
          <a:bodyPr/>
          <a:lstStyle/>
          <a:p>
            <a:pPr>
              <a:defRPr/>
            </a:pPr>
            <a:r>
              <a:rPr lang="en-US"/>
              <a:t>A. Gade, EuNPC2025, Caen, September 2025</a:t>
            </a:r>
            <a:endParaRPr lang="en-US" dirty="0"/>
          </a:p>
        </p:txBody>
      </p:sp>
      <p:sp>
        <p:nvSpPr>
          <p:cNvPr id="12" name="Content Placeholder 17"/>
          <p:cNvSpPr txBox="1">
            <a:spLocks/>
          </p:cNvSpPr>
          <p:nvPr/>
        </p:nvSpPr>
        <p:spPr bwMode="auto">
          <a:xfrm>
            <a:off x="117445" y="1052377"/>
            <a:ext cx="11962622" cy="13642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46" indent="-180146" algn="l" defTabSz="803150" rtl="0" eaLnBrk="0" fontAlgn="base" hangingPunct="0">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295" indent="-151622" algn="l" defTabSz="803150" rtl="0" eaLnBrk="0" fontAlgn="base" hangingPunct="0">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478" indent="-160630" algn="l" defTabSz="803150" rtl="0" eaLnBrk="0" fontAlgn="base" hangingPunct="0">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089" indent="-133608" algn="l" defTabSz="803150" rtl="0" eaLnBrk="0" fontAlgn="base" hangingPunct="0">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813" indent="-180146" algn="l" defTabSz="803150" rtl="0" eaLnBrk="0" fontAlgn="base" hangingPunct="0">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2898"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79855"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6812"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3766"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spcBef>
                <a:spcPts val="563"/>
              </a:spcBef>
            </a:pPr>
            <a:r>
              <a:rPr lang="en-US" sz="1875" kern="0" dirty="0"/>
              <a:t>For decades, NSCL was funded by the U.S. National Science Foundation to operate a user facility for rare isotope research and education in nuclear science, nuclear astrophysics, accelerator physics, and societal applications</a:t>
            </a:r>
          </a:p>
          <a:p>
            <a:pPr>
              <a:spcBef>
                <a:spcPts val="563"/>
              </a:spcBef>
            </a:pPr>
            <a:r>
              <a:rPr lang="en-US" sz="1875" kern="0" dirty="0"/>
              <a:t>Since the FRIB Project was completed - is a national user facility for the U.S. Department of Energy Office of Science with </a:t>
            </a:r>
            <a:r>
              <a:rPr lang="en-US" sz="1875" b="1" kern="0" dirty="0"/>
              <a:t>first beam to an experiment in May 2022</a:t>
            </a:r>
          </a:p>
          <a:p>
            <a:pPr marL="0" indent="0">
              <a:spcBef>
                <a:spcPts val="563"/>
              </a:spcBef>
              <a:buNone/>
            </a:pPr>
            <a:endParaRPr lang="en-US" sz="1875" kern="0" dirty="0"/>
          </a:p>
        </p:txBody>
      </p:sp>
      <p:pic>
        <p:nvPicPr>
          <p:cNvPr id="14" name="Picture 13"/>
          <p:cNvPicPr>
            <a:picLocks noChangeAspect="1"/>
          </p:cNvPicPr>
          <p:nvPr/>
        </p:nvPicPr>
        <p:blipFill>
          <a:blip r:embed="rId3"/>
          <a:stretch>
            <a:fillRect/>
          </a:stretch>
        </p:blipFill>
        <p:spPr>
          <a:xfrm>
            <a:off x="293483" y="2597963"/>
            <a:ext cx="4067921" cy="2105618"/>
          </a:xfrm>
          <a:prstGeom prst="rect">
            <a:avLst/>
          </a:prstGeom>
        </p:spPr>
      </p:pic>
      <p:sp>
        <p:nvSpPr>
          <p:cNvPr id="15" name="TextBox 14"/>
          <p:cNvSpPr txBox="1"/>
          <p:nvPr/>
        </p:nvSpPr>
        <p:spPr>
          <a:xfrm>
            <a:off x="217283" y="2533552"/>
            <a:ext cx="2585545" cy="338274"/>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rtlCol="0">
            <a:spAutoFit/>
          </a:bodyPr>
          <a:lstStyle/>
          <a:p>
            <a:r>
              <a:rPr lang="en-US" sz="1600" b="1" dirty="0"/>
              <a:t>Groundbreaking 03/2014</a:t>
            </a:r>
          </a:p>
        </p:txBody>
      </p:sp>
      <p:pic>
        <p:nvPicPr>
          <p:cNvPr id="16" name="Picture 15"/>
          <p:cNvPicPr>
            <a:picLocks noChangeAspect="1"/>
          </p:cNvPicPr>
          <p:nvPr/>
        </p:nvPicPr>
        <p:blipFill>
          <a:blip r:embed="rId4"/>
          <a:stretch>
            <a:fillRect/>
          </a:stretch>
        </p:blipFill>
        <p:spPr>
          <a:xfrm>
            <a:off x="4906577" y="2626373"/>
            <a:ext cx="3437610" cy="2306592"/>
          </a:xfrm>
          <a:prstGeom prst="rect">
            <a:avLst/>
          </a:prstGeom>
        </p:spPr>
      </p:pic>
      <p:sp>
        <p:nvSpPr>
          <p:cNvPr id="17" name="TextBox 16"/>
          <p:cNvSpPr txBox="1"/>
          <p:nvPr/>
        </p:nvSpPr>
        <p:spPr>
          <a:xfrm>
            <a:off x="4913248" y="2469136"/>
            <a:ext cx="3170550" cy="338554"/>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rtlCol="0">
            <a:spAutoFit/>
          </a:bodyPr>
          <a:lstStyle/>
          <a:p>
            <a:r>
              <a:rPr lang="en-US" sz="1600" b="1" dirty="0"/>
              <a:t>Beneficial occupancy 03/2017</a:t>
            </a:r>
          </a:p>
        </p:txBody>
      </p:sp>
      <p:pic>
        <p:nvPicPr>
          <p:cNvPr id="18" name="Picture 1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3754" y="2353843"/>
            <a:ext cx="3242391" cy="1974992"/>
          </a:xfrm>
          <a:prstGeom prst="rect">
            <a:avLst/>
          </a:prstGeom>
        </p:spPr>
      </p:pic>
      <p:sp>
        <p:nvSpPr>
          <p:cNvPr id="19" name="TextBox 18"/>
          <p:cNvSpPr txBox="1"/>
          <p:nvPr/>
        </p:nvSpPr>
        <p:spPr>
          <a:xfrm>
            <a:off x="8516899" y="4142418"/>
            <a:ext cx="1308538" cy="1323439"/>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rtlCol="0">
            <a:spAutoFit/>
          </a:bodyPr>
          <a:lstStyle/>
          <a:p>
            <a:r>
              <a:rPr lang="en-US" sz="1600" b="1" dirty="0"/>
              <a:t>Designated as DOE-SC User Facility  09/2020</a:t>
            </a: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985456"/>
            <a:ext cx="2136583" cy="1879984"/>
          </a:xfrm>
          <a:prstGeom prst="rect">
            <a:avLst/>
          </a:prstGeom>
        </p:spPr>
      </p:pic>
      <p:sp>
        <p:nvSpPr>
          <p:cNvPr id="21" name="TextBox 20"/>
          <p:cNvSpPr txBox="1"/>
          <p:nvPr/>
        </p:nvSpPr>
        <p:spPr>
          <a:xfrm>
            <a:off x="2048120" y="4851512"/>
            <a:ext cx="1523896" cy="1323439"/>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rtlCol="0">
            <a:spAutoFit/>
          </a:bodyPr>
          <a:lstStyle/>
          <a:p>
            <a:r>
              <a:rPr lang="en-US" sz="1600" b="1" dirty="0"/>
              <a:t>First rare isotopes produced and identified 12/2021</a:t>
            </a:r>
          </a:p>
        </p:txBody>
      </p:sp>
      <p:pic>
        <p:nvPicPr>
          <p:cNvPr id="25" name="Picture 2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7820" y="4985456"/>
            <a:ext cx="2014812" cy="1872544"/>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5546213" y="4985456"/>
            <a:ext cx="2158338" cy="584775"/>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rtlCol="0">
            <a:spAutoFit/>
          </a:bodyPr>
          <a:lstStyle/>
          <a:p>
            <a:r>
              <a:rPr lang="en-US" sz="1600" b="1" dirty="0"/>
              <a:t>First science results published 11/2022</a:t>
            </a:r>
          </a:p>
        </p:txBody>
      </p:sp>
      <p:pic>
        <p:nvPicPr>
          <p:cNvPr id="3" name="Picture 2"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5044" y="5594896"/>
            <a:ext cx="4963394" cy="9704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0105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EDE14-F43F-F7B0-B57D-1735CC73A48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2CF200-B8FE-3F0D-C637-047B49A446C9}"/>
              </a:ext>
            </a:extLst>
          </p:cNvPr>
          <p:cNvSpPr>
            <a:spLocks noGrp="1"/>
          </p:cNvSpPr>
          <p:nvPr>
            <p:ph type="sldNum" sz="quarter" idx="11"/>
          </p:nvPr>
        </p:nvSpPr>
        <p:spPr/>
        <p:txBody>
          <a:bodyPr/>
          <a:lstStyle/>
          <a:p>
            <a:pPr>
              <a:defRPr/>
            </a:pPr>
            <a:fld id="{35AD4620-7552-4207-8973-898801ED212B}" type="slidenum">
              <a:rPr lang="en-US" smtClean="0"/>
              <a:pPr>
                <a:defRPr/>
              </a:pPr>
              <a:t>20</a:t>
            </a:fld>
            <a:endParaRPr lang="en-US" dirty="0"/>
          </a:p>
        </p:txBody>
      </p:sp>
      <p:sp>
        <p:nvSpPr>
          <p:cNvPr id="4" name="Title 3">
            <a:extLst>
              <a:ext uri="{FF2B5EF4-FFF2-40B4-BE49-F238E27FC236}">
                <a16:creationId xmlns:a16="http://schemas.microsoft.com/office/drawing/2014/main" id="{79BB719F-5E77-7778-FE4B-D36A31798F68}"/>
              </a:ext>
            </a:extLst>
          </p:cNvPr>
          <p:cNvSpPr>
            <a:spLocks noGrp="1"/>
          </p:cNvSpPr>
          <p:nvPr>
            <p:ph type="title"/>
          </p:nvPr>
        </p:nvSpPr>
        <p:spPr>
          <a:xfrm>
            <a:off x="81023" y="289337"/>
            <a:ext cx="12110977" cy="478616"/>
          </a:xfrm>
        </p:spPr>
        <p:txBody>
          <a:bodyPr/>
          <a:lstStyle/>
          <a:p>
            <a:r>
              <a:rPr lang="en-US" dirty="0"/>
              <a:t>Outlook: First nuclear structure experiment with </a:t>
            </a:r>
            <a:r>
              <a:rPr lang="en-US" dirty="0" err="1"/>
              <a:t>ReA</a:t>
            </a:r>
            <a:r>
              <a:rPr lang="en-US" dirty="0"/>
              <a:t> beam</a:t>
            </a:r>
          </a:p>
        </p:txBody>
      </p:sp>
      <p:sp>
        <p:nvSpPr>
          <p:cNvPr id="5" name="Footer Placeholder 4">
            <a:extLst>
              <a:ext uri="{FF2B5EF4-FFF2-40B4-BE49-F238E27FC236}">
                <a16:creationId xmlns:a16="http://schemas.microsoft.com/office/drawing/2014/main" id="{B306E91F-F9F5-B4C9-113C-E4145AAC4874}"/>
              </a:ext>
            </a:extLst>
          </p:cNvPr>
          <p:cNvSpPr>
            <a:spLocks noGrp="1"/>
          </p:cNvSpPr>
          <p:nvPr>
            <p:ph type="ftr" sz="quarter" idx="3"/>
          </p:nvPr>
        </p:nvSpPr>
        <p:spPr/>
        <p:txBody>
          <a:bodyPr/>
          <a:lstStyle/>
          <a:p>
            <a:pPr>
              <a:defRPr/>
            </a:pPr>
            <a:r>
              <a:rPr lang="en-US"/>
              <a:t>A. Gade, EuNPC2025, Caen, September 2025</a:t>
            </a:r>
            <a:endParaRPr lang="en-US" dirty="0"/>
          </a:p>
        </p:txBody>
      </p:sp>
      <p:sp>
        <p:nvSpPr>
          <p:cNvPr id="10" name="TextBox 9">
            <a:extLst>
              <a:ext uri="{FF2B5EF4-FFF2-40B4-BE49-F238E27FC236}">
                <a16:creationId xmlns:a16="http://schemas.microsoft.com/office/drawing/2014/main" id="{4F7D6DEA-FD29-9773-7527-8E093B26B893}"/>
              </a:ext>
            </a:extLst>
          </p:cNvPr>
          <p:cNvSpPr txBox="1"/>
          <p:nvPr/>
        </p:nvSpPr>
        <p:spPr>
          <a:xfrm>
            <a:off x="8948058" y="715580"/>
            <a:ext cx="3021468" cy="338554"/>
          </a:xfrm>
          <a:prstGeom prst="rect">
            <a:avLst/>
          </a:prstGeom>
          <a:noFill/>
        </p:spPr>
        <p:txBody>
          <a:bodyPr wrap="none" rtlCol="0">
            <a:spAutoFit/>
          </a:bodyPr>
          <a:lstStyle/>
          <a:p>
            <a:r>
              <a:rPr lang="en-US" sz="1600" dirty="0"/>
              <a:t>Alan </a:t>
            </a:r>
            <a:r>
              <a:rPr lang="en-US" sz="1600" dirty="0" err="1"/>
              <a:t>Wuosmaa</a:t>
            </a:r>
            <a:r>
              <a:rPr lang="en-US" sz="1600" dirty="0"/>
              <a:t>, Ben Kay </a:t>
            </a:r>
            <a:r>
              <a:rPr lang="en-US" sz="1600" i="1" dirty="0"/>
              <a:t>et al.,</a:t>
            </a:r>
          </a:p>
        </p:txBody>
      </p:sp>
      <p:pic>
        <p:nvPicPr>
          <p:cNvPr id="13" name="Picture 12">
            <a:extLst>
              <a:ext uri="{FF2B5EF4-FFF2-40B4-BE49-F238E27FC236}">
                <a16:creationId xmlns:a16="http://schemas.microsoft.com/office/drawing/2014/main" id="{0EF10C44-FDED-FE19-9595-16E503AF2F71}"/>
              </a:ext>
            </a:extLst>
          </p:cNvPr>
          <p:cNvPicPr>
            <a:picLocks noChangeAspect="1"/>
          </p:cNvPicPr>
          <p:nvPr/>
        </p:nvPicPr>
        <p:blipFill>
          <a:blip r:embed="rId2"/>
          <a:stretch>
            <a:fillRect/>
          </a:stretch>
        </p:blipFill>
        <p:spPr>
          <a:xfrm>
            <a:off x="177454" y="1154864"/>
            <a:ext cx="6947068" cy="5219490"/>
          </a:xfrm>
          <a:prstGeom prst="rect">
            <a:avLst/>
          </a:prstGeom>
          <a:effectLst>
            <a:outerShdw blurRad="63500" sx="102000" sy="102000" algn="ctr" rotWithShape="0">
              <a:prstClr val="black">
                <a:alpha val="40000"/>
              </a:prstClr>
            </a:outerShdw>
          </a:effectLst>
        </p:spPr>
      </p:pic>
      <p:pic>
        <p:nvPicPr>
          <p:cNvPr id="6146" name="Picture 2" descr="SOLARIS | Argonne National Laboratory">
            <a:extLst>
              <a:ext uri="{FF2B5EF4-FFF2-40B4-BE49-F238E27FC236}">
                <a16:creationId xmlns:a16="http://schemas.microsoft.com/office/drawing/2014/main" id="{B5A14EAE-EBF8-0866-6D0D-639B25523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526" y="2079346"/>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41F5A7C-B23C-880D-703E-99A87037EEB8}"/>
              </a:ext>
            </a:extLst>
          </p:cNvPr>
          <p:cNvSpPr txBox="1"/>
          <p:nvPr/>
        </p:nvSpPr>
        <p:spPr>
          <a:xfrm>
            <a:off x="7465325" y="1433015"/>
            <a:ext cx="4726675" cy="646331"/>
          </a:xfrm>
          <a:prstGeom prst="rect">
            <a:avLst/>
          </a:prstGeom>
          <a:noFill/>
        </p:spPr>
        <p:txBody>
          <a:bodyPr wrap="square" rtlCol="0">
            <a:spAutoFit/>
          </a:bodyPr>
          <a:lstStyle/>
          <a:p>
            <a:r>
              <a:rPr lang="en-US" dirty="0"/>
              <a:t>SOLARIS solenoidal spectrometer built by ANL for NSCL/FRIB experiments</a:t>
            </a:r>
          </a:p>
        </p:txBody>
      </p:sp>
      <p:sp>
        <p:nvSpPr>
          <p:cNvPr id="6" name="TextBox 5">
            <a:extLst>
              <a:ext uri="{FF2B5EF4-FFF2-40B4-BE49-F238E27FC236}">
                <a16:creationId xmlns:a16="http://schemas.microsoft.com/office/drawing/2014/main" id="{BB586C1F-49D0-D361-971D-57DEE61F56A9}"/>
              </a:ext>
            </a:extLst>
          </p:cNvPr>
          <p:cNvSpPr txBox="1"/>
          <p:nvPr/>
        </p:nvSpPr>
        <p:spPr>
          <a:xfrm>
            <a:off x="1132765" y="2224584"/>
            <a:ext cx="1726755" cy="461665"/>
          </a:xfrm>
          <a:prstGeom prst="rect">
            <a:avLst/>
          </a:prstGeom>
          <a:noFill/>
        </p:spPr>
        <p:txBody>
          <a:bodyPr wrap="none" rtlCol="0">
            <a:spAutoFit/>
          </a:bodyPr>
          <a:lstStyle/>
          <a:p>
            <a:r>
              <a:rPr lang="en-US" sz="2400" dirty="0"/>
              <a:t>Preliminary</a:t>
            </a:r>
          </a:p>
        </p:txBody>
      </p:sp>
    </p:spTree>
    <p:extLst>
      <p:ext uri="{BB962C8B-B14F-4D97-AF65-F5344CB8AC3E}">
        <p14:creationId xmlns:p14="http://schemas.microsoft.com/office/powerpoint/2010/main" val="717817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35AD4620-7552-4207-8973-898801ED212B}" type="slidenum">
              <a:rPr lang="en-US" smtClean="0"/>
              <a:pPr>
                <a:defRPr/>
              </a:pPr>
              <a:t>21</a:t>
            </a:fld>
            <a:endParaRPr lang="en-US" dirty="0"/>
          </a:p>
        </p:txBody>
      </p:sp>
      <p:sp>
        <p:nvSpPr>
          <p:cNvPr id="4" name="Title 3"/>
          <p:cNvSpPr>
            <a:spLocks noGrp="1"/>
          </p:cNvSpPr>
          <p:nvPr>
            <p:ph type="title"/>
          </p:nvPr>
        </p:nvSpPr>
        <p:spPr>
          <a:xfrm>
            <a:off x="81023" y="289337"/>
            <a:ext cx="12110977" cy="478616"/>
          </a:xfrm>
        </p:spPr>
        <p:txBody>
          <a:bodyPr/>
          <a:lstStyle/>
          <a:p>
            <a:r>
              <a:rPr lang="en-US" dirty="0"/>
              <a:t>2025 nuclear structure results I did not mention</a:t>
            </a:r>
          </a:p>
        </p:txBody>
      </p:sp>
      <p:sp>
        <p:nvSpPr>
          <p:cNvPr id="5" name="Footer Placeholder 4"/>
          <p:cNvSpPr>
            <a:spLocks noGrp="1"/>
          </p:cNvSpPr>
          <p:nvPr>
            <p:ph type="ftr" sz="quarter" idx="3"/>
          </p:nvPr>
        </p:nvSpPr>
        <p:spPr/>
        <p:txBody>
          <a:bodyPr/>
          <a:lstStyle/>
          <a:p>
            <a:pPr>
              <a:defRPr/>
            </a:pPr>
            <a:r>
              <a:rPr lang="en-US"/>
              <a:t>A. Gade, EuNPC2025, Caen, September 2025</a:t>
            </a:r>
            <a:endParaRPr lang="en-US" dirty="0"/>
          </a:p>
        </p:txBody>
      </p:sp>
      <p:pic>
        <p:nvPicPr>
          <p:cNvPr id="7" name="Picture 6" descr="A screenshot of a computer&#10;&#10;AI-generated content may be incorrect.">
            <a:extLst>
              <a:ext uri="{FF2B5EF4-FFF2-40B4-BE49-F238E27FC236}">
                <a16:creationId xmlns:a16="http://schemas.microsoft.com/office/drawing/2014/main" id="{AA82BF3B-30E6-ECEC-C058-A64D4B029C54}"/>
              </a:ext>
            </a:extLst>
          </p:cNvPr>
          <p:cNvPicPr>
            <a:picLocks noChangeAspect="1"/>
          </p:cNvPicPr>
          <p:nvPr/>
        </p:nvPicPr>
        <p:blipFill>
          <a:blip r:embed="rId2"/>
          <a:srcRect b="11609"/>
          <a:stretch>
            <a:fillRect/>
          </a:stretch>
        </p:blipFill>
        <p:spPr>
          <a:xfrm>
            <a:off x="81023" y="1085135"/>
            <a:ext cx="5049966" cy="3155280"/>
          </a:xfrm>
          <a:prstGeom prst="rect">
            <a:avLst/>
          </a:prstGeom>
          <a:effectLst>
            <a:outerShdw blurRad="63500" sx="102000" sy="102000" algn="ctr" rotWithShape="0">
              <a:prstClr val="black">
                <a:alpha val="40000"/>
              </a:prstClr>
            </a:outerShdw>
          </a:effectLst>
        </p:spPr>
      </p:pic>
      <p:pic>
        <p:nvPicPr>
          <p:cNvPr id="10" name="Picture 9" descr="A graph of energy and energy&#10;&#10;AI-generated content may be incorrect.">
            <a:extLst>
              <a:ext uri="{FF2B5EF4-FFF2-40B4-BE49-F238E27FC236}">
                <a16:creationId xmlns:a16="http://schemas.microsoft.com/office/drawing/2014/main" id="{2571D95A-8505-A7B0-1D84-1A1C0A56D3D7}"/>
              </a:ext>
            </a:extLst>
          </p:cNvPr>
          <p:cNvPicPr>
            <a:picLocks noChangeAspect="1"/>
          </p:cNvPicPr>
          <p:nvPr/>
        </p:nvPicPr>
        <p:blipFill>
          <a:blip r:embed="rId3"/>
          <a:stretch>
            <a:fillRect/>
          </a:stretch>
        </p:blipFill>
        <p:spPr>
          <a:xfrm>
            <a:off x="0" y="4240415"/>
            <a:ext cx="2847198" cy="2617585"/>
          </a:xfrm>
          <a:prstGeom prst="rect">
            <a:avLst/>
          </a:prstGeom>
        </p:spPr>
      </p:pic>
      <p:pic>
        <p:nvPicPr>
          <p:cNvPr id="12" name="Picture 11" descr="A graph of energy and energy&#10;&#10;AI-generated content may be incorrect.">
            <a:extLst>
              <a:ext uri="{FF2B5EF4-FFF2-40B4-BE49-F238E27FC236}">
                <a16:creationId xmlns:a16="http://schemas.microsoft.com/office/drawing/2014/main" id="{BCE2789E-F7DD-638F-73A9-55AC9F53D3F6}"/>
              </a:ext>
            </a:extLst>
          </p:cNvPr>
          <p:cNvPicPr>
            <a:picLocks noChangeAspect="1"/>
          </p:cNvPicPr>
          <p:nvPr/>
        </p:nvPicPr>
        <p:blipFill>
          <a:blip r:embed="rId4"/>
          <a:stretch>
            <a:fillRect/>
          </a:stretch>
        </p:blipFill>
        <p:spPr>
          <a:xfrm>
            <a:off x="2847198" y="4240415"/>
            <a:ext cx="2823537" cy="2617585"/>
          </a:xfrm>
          <a:prstGeom prst="rect">
            <a:avLst/>
          </a:prstGeom>
        </p:spPr>
      </p:pic>
      <p:pic>
        <p:nvPicPr>
          <p:cNvPr id="13" name="Picture 12" descr="A close-up of a paper&#10;&#10;AI-generated content may be incorrect.">
            <a:extLst>
              <a:ext uri="{FF2B5EF4-FFF2-40B4-BE49-F238E27FC236}">
                <a16:creationId xmlns:a16="http://schemas.microsoft.com/office/drawing/2014/main" id="{6CB550EE-2797-5975-D837-E5406CE19505}"/>
              </a:ext>
            </a:extLst>
          </p:cNvPr>
          <p:cNvPicPr>
            <a:picLocks noChangeAspect="1"/>
          </p:cNvPicPr>
          <p:nvPr/>
        </p:nvPicPr>
        <p:blipFill>
          <a:blip r:embed="rId5"/>
          <a:srcRect b="11048"/>
          <a:stretch>
            <a:fillRect/>
          </a:stretch>
        </p:blipFill>
        <p:spPr>
          <a:xfrm>
            <a:off x="6072176" y="1056235"/>
            <a:ext cx="6119824" cy="2647667"/>
          </a:xfrm>
          <a:prstGeom prst="rect">
            <a:avLst/>
          </a:prstGeom>
          <a:effectLst>
            <a:outerShdw blurRad="63500" sx="102000" sy="102000" algn="ctr" rotWithShape="0">
              <a:prstClr val="black">
                <a:alpha val="40000"/>
              </a:prstClr>
            </a:outerShdw>
          </a:effectLst>
        </p:spPr>
      </p:pic>
      <p:pic>
        <p:nvPicPr>
          <p:cNvPr id="16" name="Picture 15" descr="A graph with a red line&#10;&#10;AI-generated content may be incorrect.">
            <a:extLst>
              <a:ext uri="{FF2B5EF4-FFF2-40B4-BE49-F238E27FC236}">
                <a16:creationId xmlns:a16="http://schemas.microsoft.com/office/drawing/2014/main" id="{B7605626-031F-A282-645A-941343A01029}"/>
              </a:ext>
            </a:extLst>
          </p:cNvPr>
          <p:cNvPicPr>
            <a:picLocks noChangeAspect="1"/>
          </p:cNvPicPr>
          <p:nvPr/>
        </p:nvPicPr>
        <p:blipFill>
          <a:blip r:embed="rId6"/>
          <a:stretch>
            <a:fillRect/>
          </a:stretch>
        </p:blipFill>
        <p:spPr>
          <a:xfrm>
            <a:off x="5713442" y="3094340"/>
            <a:ext cx="3375403" cy="1693816"/>
          </a:xfrm>
          <a:prstGeom prst="rect">
            <a:avLst/>
          </a:prstGeom>
          <a:effectLst>
            <a:outerShdw blurRad="63500" sx="102000" sy="102000" algn="ctr" rotWithShape="0">
              <a:prstClr val="black">
                <a:alpha val="40000"/>
              </a:prstClr>
            </a:outerShdw>
          </a:effectLst>
        </p:spPr>
      </p:pic>
      <p:pic>
        <p:nvPicPr>
          <p:cNvPr id="18" name="Picture 17" descr="A close-up of a report&#10;&#10;AI-generated content may be incorrect.">
            <a:extLst>
              <a:ext uri="{FF2B5EF4-FFF2-40B4-BE49-F238E27FC236}">
                <a16:creationId xmlns:a16="http://schemas.microsoft.com/office/drawing/2014/main" id="{A92BCF44-67F4-8053-BFA3-D4DE42C2127D}"/>
              </a:ext>
            </a:extLst>
          </p:cNvPr>
          <p:cNvPicPr>
            <a:picLocks noChangeAspect="1"/>
          </p:cNvPicPr>
          <p:nvPr/>
        </p:nvPicPr>
        <p:blipFill>
          <a:blip r:embed="rId7"/>
          <a:stretch>
            <a:fillRect/>
          </a:stretch>
        </p:blipFill>
        <p:spPr>
          <a:xfrm>
            <a:off x="5670735" y="4795044"/>
            <a:ext cx="5938812" cy="2062956"/>
          </a:xfrm>
          <a:prstGeom prst="rect">
            <a:avLst/>
          </a:prstGeom>
          <a:effectLst>
            <a:outerShdw blurRad="63500" sx="102000" sy="102000" algn="ctr" rotWithShape="0">
              <a:prstClr val="black">
                <a:alpha val="40000"/>
              </a:prstClr>
            </a:outerShdw>
          </a:effectLst>
        </p:spPr>
      </p:pic>
      <p:pic>
        <p:nvPicPr>
          <p:cNvPr id="20" name="Picture 19" descr="A graph with lines and numbers&#10;&#10;AI-generated content may be incorrect.">
            <a:extLst>
              <a:ext uri="{FF2B5EF4-FFF2-40B4-BE49-F238E27FC236}">
                <a16:creationId xmlns:a16="http://schemas.microsoft.com/office/drawing/2014/main" id="{BACB036A-C8D8-A062-5EEB-FC5B3258C0BC}"/>
              </a:ext>
            </a:extLst>
          </p:cNvPr>
          <p:cNvPicPr>
            <a:picLocks noChangeAspect="1"/>
          </p:cNvPicPr>
          <p:nvPr/>
        </p:nvPicPr>
        <p:blipFill>
          <a:blip r:embed="rId8"/>
          <a:stretch>
            <a:fillRect/>
          </a:stretch>
        </p:blipFill>
        <p:spPr>
          <a:xfrm>
            <a:off x="10071184" y="3751734"/>
            <a:ext cx="2120816" cy="181727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37596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35AD4620-7552-4207-8973-898801ED212B}" type="slidenum">
              <a:rPr lang="en-US" smtClean="0"/>
              <a:pPr>
                <a:defRPr/>
              </a:pPr>
              <a:t>22</a:t>
            </a:fld>
            <a:endParaRPr lang="en-US" dirty="0"/>
          </a:p>
        </p:txBody>
      </p:sp>
      <p:sp>
        <p:nvSpPr>
          <p:cNvPr id="5" name="Footer Placeholder 4"/>
          <p:cNvSpPr>
            <a:spLocks noGrp="1"/>
          </p:cNvSpPr>
          <p:nvPr>
            <p:ph type="ftr" sz="quarter" idx="3"/>
          </p:nvPr>
        </p:nvSpPr>
        <p:spPr/>
        <p:txBody>
          <a:bodyPr/>
          <a:lstStyle/>
          <a:p>
            <a:pPr>
              <a:defRPr/>
            </a:pPr>
            <a:r>
              <a:rPr lang="da-DK"/>
              <a:t>A. Gade, EuNPC2025, Caen, September 2025</a:t>
            </a:r>
            <a:endParaRPr lang="en-US" dirty="0"/>
          </a:p>
        </p:txBody>
      </p:sp>
      <p:sp>
        <p:nvSpPr>
          <p:cNvPr id="9" name="Content Placeholder 2">
            <a:extLst>
              <a:ext uri="{FF2B5EF4-FFF2-40B4-BE49-F238E27FC236}">
                <a16:creationId xmlns:a16="http://schemas.microsoft.com/office/drawing/2014/main" id="{163E4164-1FB2-E939-6446-A2E9898EA011}"/>
              </a:ext>
            </a:extLst>
          </p:cNvPr>
          <p:cNvSpPr txBox="1">
            <a:spLocks/>
          </p:cNvSpPr>
          <p:nvPr/>
        </p:nvSpPr>
        <p:spPr>
          <a:xfrm>
            <a:off x="249013" y="3066776"/>
            <a:ext cx="11831054" cy="2401824"/>
          </a:xfrm>
          <a:prstGeom prst="rect">
            <a:avLst/>
          </a:prstGeom>
        </p:spPr>
        <p:txBody>
          <a:bodyPr/>
          <a:lstStyle>
            <a:lvl1pPr marL="342718" indent="-342718" algn="l" defTabSz="456955"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553" indent="-285597" algn="l" defTabSz="456955"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388" indent="-228478" algn="l" defTabSz="456955"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345"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301"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2500" dirty="0">
              <a:latin typeface="Arial" pitchFamily="34" charset="0"/>
              <a:ea typeface="ＭＳ Ｐゴシック" pitchFamily="32" charset="-128"/>
            </a:endParaRPr>
          </a:p>
          <a:p>
            <a:pPr marL="0" indent="0" algn="ctr">
              <a:buNone/>
            </a:pPr>
            <a:r>
              <a:rPr lang="en-US" sz="6600" dirty="0">
                <a:latin typeface="Apple Chancery" panose="03020702040506060504" pitchFamily="66" charset="-79"/>
                <a:ea typeface="ＭＳ Ｐゴシック" pitchFamily="32" charset="-128"/>
                <a:cs typeface="Apple Chancery" panose="03020702040506060504" pitchFamily="66" charset="-79"/>
              </a:rPr>
              <a:t>Thank you for your attention!</a:t>
            </a:r>
          </a:p>
        </p:txBody>
      </p:sp>
      <p:sp>
        <p:nvSpPr>
          <p:cNvPr id="6" name="TextBox 5">
            <a:extLst>
              <a:ext uri="{FF2B5EF4-FFF2-40B4-BE49-F238E27FC236}">
                <a16:creationId xmlns:a16="http://schemas.microsoft.com/office/drawing/2014/main" id="{F0A6C618-1062-3F74-2440-E590C561BBB4}"/>
              </a:ext>
            </a:extLst>
          </p:cNvPr>
          <p:cNvSpPr txBox="1"/>
          <p:nvPr/>
        </p:nvSpPr>
        <p:spPr>
          <a:xfrm>
            <a:off x="0" y="6191535"/>
            <a:ext cx="12189753" cy="307777"/>
          </a:xfrm>
          <a:prstGeom prst="rect">
            <a:avLst/>
          </a:prstGeom>
          <a:noFill/>
        </p:spPr>
        <p:txBody>
          <a:bodyPr wrap="square">
            <a:spAutoFit/>
          </a:bodyPr>
          <a:lstStyle/>
          <a:p>
            <a:r>
              <a:rPr lang="en-US" sz="1400" i="1" dirty="0">
                <a:solidFill>
                  <a:schemeClr val="bg1">
                    <a:lumMod val="50000"/>
                  </a:schemeClr>
                </a:solidFill>
                <a:latin typeface="Helvetica" pitchFamily="2" charset="0"/>
              </a:rPr>
              <a:t>A.G. is supported</a:t>
            </a:r>
            <a:r>
              <a:rPr lang="en-US" sz="1400" i="1" dirty="0">
                <a:solidFill>
                  <a:schemeClr val="bg1">
                    <a:lumMod val="50000"/>
                  </a:schemeClr>
                </a:solidFill>
                <a:effectLst/>
                <a:latin typeface="Helvetica" pitchFamily="2" charset="0"/>
              </a:rPr>
              <a:t> by the U.S. Department of Energy</a:t>
            </a:r>
            <a:r>
              <a:rPr lang="en-US" sz="1400" dirty="0">
                <a:solidFill>
                  <a:schemeClr val="bg1">
                    <a:lumMod val="50000"/>
                  </a:schemeClr>
                </a:solidFill>
                <a:latin typeface="Helvetica" pitchFamily="2" charset="0"/>
              </a:rPr>
              <a:t> </a:t>
            </a:r>
            <a:r>
              <a:rPr lang="en-US" sz="1400" i="1" dirty="0">
                <a:solidFill>
                  <a:schemeClr val="bg1">
                    <a:lumMod val="50000"/>
                  </a:schemeClr>
                </a:solidFill>
                <a:effectLst/>
                <a:latin typeface="Helvetica" pitchFamily="2" charset="0"/>
              </a:rPr>
              <a:t>(DOE), Office of Science, </a:t>
            </a:r>
            <a:r>
              <a:rPr lang="en-US" sz="1400" i="1" dirty="0">
                <a:solidFill>
                  <a:schemeClr val="bg1">
                    <a:lumMod val="50000"/>
                  </a:schemeClr>
                </a:solidFill>
                <a:latin typeface="Helvetica" pitchFamily="2" charset="0"/>
              </a:rPr>
              <a:t>Offi</a:t>
            </a:r>
            <a:r>
              <a:rPr lang="en-US" sz="1400" i="1" dirty="0">
                <a:solidFill>
                  <a:schemeClr val="bg1">
                    <a:lumMod val="50000"/>
                  </a:schemeClr>
                </a:solidFill>
                <a:effectLst/>
                <a:latin typeface="Helvetica" pitchFamily="2" charset="0"/>
              </a:rPr>
              <a:t>ce of Nuclear Physics, under Award No. DE-SC0023633</a:t>
            </a:r>
            <a:endParaRPr lang="en-US" sz="1400" dirty="0">
              <a:solidFill>
                <a:schemeClr val="bg1">
                  <a:lumMod val="50000"/>
                </a:schemeClr>
              </a:solidFill>
              <a:effectLst/>
              <a:latin typeface="Helvetica" pitchFamily="2" charset="0"/>
            </a:endParaRPr>
          </a:p>
        </p:txBody>
      </p:sp>
      <p:sp>
        <p:nvSpPr>
          <p:cNvPr id="3" name="Rectangle 2"/>
          <p:cNvSpPr/>
          <p:nvPr/>
        </p:nvSpPr>
        <p:spPr>
          <a:xfrm>
            <a:off x="845612" y="5132398"/>
            <a:ext cx="10265024" cy="923330"/>
          </a:xfrm>
          <a:prstGeom prst="rect">
            <a:avLst/>
          </a:prstGeom>
        </p:spPr>
        <p:txBody>
          <a:bodyPr wrap="square">
            <a:spAutoFit/>
          </a:bodyPr>
          <a:lstStyle/>
          <a:p>
            <a:r>
              <a:rPr lang="en-US" dirty="0"/>
              <a:t>This material is based upon work supported by the U.S. Department of Energy, Office of Science, Office of Nuclear Physics and used resources of the Facility for Rare Isotope Beams (FRIB) Operations, which is a DOE Office of Science User Facility under Award Number DE-SC0023633.</a:t>
            </a:r>
          </a:p>
        </p:txBody>
      </p:sp>
      <p:sp>
        <p:nvSpPr>
          <p:cNvPr id="4" name="Title 3">
            <a:extLst>
              <a:ext uri="{FF2B5EF4-FFF2-40B4-BE49-F238E27FC236}">
                <a16:creationId xmlns:a16="http://schemas.microsoft.com/office/drawing/2014/main" id="{C50B56FA-B343-79C6-1FFB-384A8B0FBD05}"/>
              </a:ext>
            </a:extLst>
          </p:cNvPr>
          <p:cNvSpPr>
            <a:spLocks noGrp="1"/>
          </p:cNvSpPr>
          <p:nvPr>
            <p:ph type="title"/>
          </p:nvPr>
        </p:nvSpPr>
        <p:spPr>
          <a:xfrm>
            <a:off x="1600200" y="289337"/>
            <a:ext cx="8991600" cy="478616"/>
          </a:xfrm>
        </p:spPr>
        <p:txBody>
          <a:bodyPr/>
          <a:lstStyle/>
          <a:p>
            <a:r>
              <a:rPr lang="en-US" dirty="0"/>
              <a:t>Summary and Outlook</a:t>
            </a:r>
          </a:p>
        </p:txBody>
      </p:sp>
      <p:sp>
        <p:nvSpPr>
          <p:cNvPr id="7" name="Content Placeholder 2">
            <a:extLst>
              <a:ext uri="{FF2B5EF4-FFF2-40B4-BE49-F238E27FC236}">
                <a16:creationId xmlns:a16="http://schemas.microsoft.com/office/drawing/2014/main" id="{96697FC5-CA23-BDE0-B805-2DC6F3C48283}"/>
              </a:ext>
            </a:extLst>
          </p:cNvPr>
          <p:cNvSpPr txBox="1">
            <a:spLocks/>
          </p:cNvSpPr>
          <p:nvPr/>
        </p:nvSpPr>
        <p:spPr>
          <a:xfrm>
            <a:off x="249013" y="1034216"/>
            <a:ext cx="11831054" cy="3063104"/>
          </a:xfrm>
          <a:prstGeom prst="rect">
            <a:avLst/>
          </a:prstGeom>
        </p:spPr>
        <p:txBody>
          <a:bodyPr/>
          <a:lstStyle>
            <a:lvl1pPr marL="342718" indent="-342718" algn="l" defTabSz="456955"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553" indent="-285597" algn="l" defTabSz="456955"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388" indent="-228478" algn="l" defTabSz="456955"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345"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301"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a:lstStyle>
          <a:p>
            <a:r>
              <a:rPr lang="en-US" sz="2500" dirty="0">
                <a:latin typeface="Arial" pitchFamily="34" charset="0"/>
                <a:ea typeface="ＭＳ Ｐゴシック" pitchFamily="32" charset="-128"/>
              </a:rPr>
              <a:t>FRIB is up and running, providing beam to all areas, and ramping up capabilities</a:t>
            </a:r>
          </a:p>
          <a:p>
            <a:r>
              <a:rPr lang="en-US" sz="2500" dirty="0">
                <a:latin typeface="Arial" pitchFamily="34" charset="0"/>
                <a:ea typeface="ＭＳ Ｐゴシック" pitchFamily="32" charset="-128"/>
              </a:rPr>
              <a:t>Nuclear structure results have come out from work all over the chart and have exploited fast, stopped, and reaccelerated beams</a:t>
            </a:r>
          </a:p>
          <a:p>
            <a:r>
              <a:rPr lang="en-US" sz="2500" dirty="0">
                <a:latin typeface="Arial" pitchFamily="34" charset="0"/>
                <a:ea typeface="ＭＳ Ｐゴシック" pitchFamily="32" charset="-128"/>
              </a:rPr>
              <a:t>FRIB’s program is broad, including nuclear astrophysics, fundamental symmetries, applications … and I only showed you nuclear structure results</a:t>
            </a:r>
          </a:p>
        </p:txBody>
      </p:sp>
    </p:spTree>
    <p:extLst>
      <p:ext uri="{BB962C8B-B14F-4D97-AF65-F5344CB8AC3E}">
        <p14:creationId xmlns:p14="http://schemas.microsoft.com/office/powerpoint/2010/main" val="3094868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35AD4620-7552-4207-8973-898801ED212B}" type="slidenum">
              <a:rPr lang="en-US" smtClean="0"/>
              <a:pPr>
                <a:defRPr/>
              </a:pPr>
              <a:t>23</a:t>
            </a:fld>
            <a:endParaRPr lang="en-US" dirty="0"/>
          </a:p>
        </p:txBody>
      </p:sp>
      <p:sp>
        <p:nvSpPr>
          <p:cNvPr id="4" name="Title 3"/>
          <p:cNvSpPr>
            <a:spLocks noGrp="1"/>
          </p:cNvSpPr>
          <p:nvPr>
            <p:ph type="title"/>
          </p:nvPr>
        </p:nvSpPr>
        <p:spPr>
          <a:xfrm>
            <a:off x="81023" y="72675"/>
            <a:ext cx="12110977" cy="911940"/>
          </a:xfrm>
        </p:spPr>
        <p:txBody>
          <a:bodyPr/>
          <a:lstStyle/>
          <a:p>
            <a:r>
              <a:rPr lang="en-US" dirty="0"/>
              <a:t>Excursion: Shape of longitudinal momentum distribution encodes final-state total angular momentum</a:t>
            </a:r>
          </a:p>
        </p:txBody>
      </p:sp>
      <p:sp>
        <p:nvSpPr>
          <p:cNvPr id="5" name="Footer Placeholder 4"/>
          <p:cNvSpPr>
            <a:spLocks noGrp="1"/>
          </p:cNvSpPr>
          <p:nvPr>
            <p:ph type="ftr" sz="quarter" idx="3"/>
          </p:nvPr>
        </p:nvSpPr>
        <p:spPr/>
        <p:txBody>
          <a:bodyPr/>
          <a:lstStyle/>
          <a:p>
            <a:pPr>
              <a:defRPr/>
            </a:pPr>
            <a:r>
              <a:rPr lang="en-US"/>
              <a:t>A. Gade, EuNPC2025, Caen, September 2025</a:t>
            </a:r>
            <a:endParaRPr lang="en-US" dirty="0"/>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23" y="1163054"/>
            <a:ext cx="5670979" cy="1935808"/>
          </a:xfrm>
          <a:prstGeom prst="rect">
            <a:avLst/>
          </a:prstGeom>
          <a:ln>
            <a:noFill/>
          </a:ln>
          <a:effectLst>
            <a:outerShdw blurRad="63500" sx="102000" sy="102000" algn="ctr" rotWithShape="0">
              <a:prstClr val="black">
                <a:alpha val="40000"/>
              </a:prstClr>
            </a:outerShdw>
          </a:effectLst>
        </p:spPr>
      </p:pic>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32" y="4737630"/>
            <a:ext cx="5659770" cy="1558026"/>
          </a:xfrm>
          <a:prstGeom prst="rect">
            <a:avLst/>
          </a:prstGeom>
          <a:effectLst>
            <a:outerShdw blurRad="63500" sx="102000" sy="102000" algn="ctr" rotWithShape="0">
              <a:prstClr val="black">
                <a:alpha val="40000"/>
              </a:prstClr>
            </a:outerShdw>
          </a:effectLst>
        </p:spPr>
      </p:pic>
      <p:pic>
        <p:nvPicPr>
          <p:cNvPr id="10" name="Picture 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432" y="3162489"/>
            <a:ext cx="5659770" cy="1482426"/>
          </a:xfrm>
          <a:prstGeom prst="rect">
            <a:avLst/>
          </a:prstGeom>
          <a:effectLst>
            <a:outerShdw blurRad="63500" sx="102000" sy="102000" algn="ctr" rotWithShape="0">
              <a:prstClr val="black">
                <a:alpha val="40000"/>
              </a:prstClr>
            </a:outerShdw>
          </a:effectLst>
        </p:spPr>
      </p:pic>
      <p:pic>
        <p:nvPicPr>
          <p:cNvPr id="12" name="Picture 1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8124" y="1179406"/>
            <a:ext cx="2361785" cy="4343403"/>
          </a:xfrm>
          <a:prstGeom prst="rect">
            <a:avLst/>
          </a:prstGeom>
          <a:effectLst>
            <a:outerShdw blurRad="63500" sx="102000" sy="102000" algn="ctr" rotWithShape="0">
              <a:prstClr val="black">
                <a:alpha val="40000"/>
              </a:prstClr>
            </a:outerShdw>
          </a:effectLst>
        </p:spPr>
      </p:pic>
      <p:pic>
        <p:nvPicPr>
          <p:cNvPr id="13" name="Picture 1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7821" y="1179406"/>
            <a:ext cx="3642246" cy="2848308"/>
          </a:xfrm>
          <a:prstGeom prst="rect">
            <a:avLst/>
          </a:prstGeom>
          <a:effectLst>
            <a:outerShdw blurRad="63500" sx="102000" sy="102000" algn="ctr" rotWithShape="0">
              <a:prstClr val="black">
                <a:alpha val="40000"/>
              </a:prstClr>
            </a:outerShdw>
          </a:effectLst>
        </p:spPr>
      </p:pic>
      <p:sp>
        <p:nvSpPr>
          <p:cNvPr id="3" name="TextBox 2"/>
          <p:cNvSpPr txBox="1"/>
          <p:nvPr/>
        </p:nvSpPr>
        <p:spPr>
          <a:xfrm>
            <a:off x="5978124" y="5577380"/>
            <a:ext cx="2361785" cy="461665"/>
          </a:xfrm>
          <a:prstGeom prst="rect">
            <a:avLst/>
          </a:prstGeom>
          <a:noFill/>
        </p:spPr>
        <p:txBody>
          <a:bodyPr wrap="square" rtlCol="0">
            <a:spAutoFit/>
          </a:bodyPr>
          <a:lstStyle/>
          <a:p>
            <a:r>
              <a:rPr lang="en-US" sz="1200" dirty="0">
                <a:solidFill>
                  <a:schemeClr val="bg1">
                    <a:lumMod val="50000"/>
                  </a:schemeClr>
                </a:solidFill>
              </a:rPr>
              <a:t>D. Santiago-Gonzalez </a:t>
            </a:r>
            <a:r>
              <a:rPr lang="en-US" sz="1200" i="1" dirty="0">
                <a:solidFill>
                  <a:schemeClr val="bg1">
                    <a:lumMod val="50000"/>
                  </a:schemeClr>
                </a:solidFill>
              </a:rPr>
              <a:t>et al</a:t>
            </a:r>
            <a:r>
              <a:rPr lang="en-US" sz="1200" dirty="0">
                <a:solidFill>
                  <a:schemeClr val="bg1">
                    <a:lumMod val="50000"/>
                  </a:schemeClr>
                </a:solidFill>
              </a:rPr>
              <a:t>., PRC 83, 061305(R) (2011)</a:t>
            </a:r>
          </a:p>
        </p:txBody>
      </p:sp>
      <p:sp>
        <p:nvSpPr>
          <p:cNvPr id="14" name="TextBox 13"/>
          <p:cNvSpPr txBox="1"/>
          <p:nvPr/>
        </p:nvSpPr>
        <p:spPr>
          <a:xfrm>
            <a:off x="8437821" y="4084005"/>
            <a:ext cx="3590236" cy="276999"/>
          </a:xfrm>
          <a:prstGeom prst="rect">
            <a:avLst/>
          </a:prstGeom>
          <a:noFill/>
        </p:spPr>
        <p:txBody>
          <a:bodyPr wrap="square" rtlCol="0">
            <a:spAutoFit/>
          </a:bodyPr>
          <a:lstStyle/>
          <a:p>
            <a:r>
              <a:rPr lang="en-US" sz="1200" dirty="0">
                <a:solidFill>
                  <a:schemeClr val="bg1">
                    <a:lumMod val="50000"/>
                  </a:schemeClr>
                </a:solidFill>
              </a:rPr>
              <a:t>B. Longfellow </a:t>
            </a:r>
            <a:r>
              <a:rPr lang="en-US" sz="1200" i="1" dirty="0">
                <a:solidFill>
                  <a:schemeClr val="bg1">
                    <a:lumMod val="50000"/>
                  </a:schemeClr>
                </a:solidFill>
              </a:rPr>
              <a:t>et al</a:t>
            </a:r>
            <a:r>
              <a:rPr lang="en-US" sz="1200" dirty="0">
                <a:solidFill>
                  <a:schemeClr val="bg1">
                    <a:lumMod val="50000"/>
                  </a:schemeClr>
                </a:solidFill>
              </a:rPr>
              <a:t>., PRC 101, 031303(R) (2020)</a:t>
            </a:r>
          </a:p>
        </p:txBody>
      </p:sp>
    </p:spTree>
    <p:extLst>
      <p:ext uri="{BB962C8B-B14F-4D97-AF65-F5344CB8AC3E}">
        <p14:creationId xmlns:p14="http://schemas.microsoft.com/office/powerpoint/2010/main" val="423676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35AD4620-7552-4207-8973-898801ED212B}" type="slidenum">
              <a:rPr lang="en-US" smtClean="0"/>
              <a:pPr>
                <a:defRPr/>
              </a:pPr>
              <a:t>24</a:t>
            </a:fld>
            <a:endParaRPr lang="en-US" dirty="0"/>
          </a:p>
        </p:txBody>
      </p:sp>
      <p:sp>
        <p:nvSpPr>
          <p:cNvPr id="4" name="Title 3"/>
          <p:cNvSpPr>
            <a:spLocks noGrp="1"/>
          </p:cNvSpPr>
          <p:nvPr>
            <p:ph type="title"/>
          </p:nvPr>
        </p:nvSpPr>
        <p:spPr>
          <a:xfrm>
            <a:off x="81023" y="289337"/>
            <a:ext cx="12110977" cy="478616"/>
          </a:xfrm>
        </p:spPr>
        <p:txBody>
          <a:bodyPr/>
          <a:lstStyle/>
          <a:p>
            <a:r>
              <a:rPr lang="en-US" dirty="0"/>
              <a:t>Momentum distributions in two-nucleon knockout</a:t>
            </a:r>
          </a:p>
        </p:txBody>
      </p:sp>
      <p:sp>
        <p:nvSpPr>
          <p:cNvPr id="5" name="Footer Placeholder 4"/>
          <p:cNvSpPr>
            <a:spLocks noGrp="1"/>
          </p:cNvSpPr>
          <p:nvPr>
            <p:ph type="ftr" sz="quarter" idx="3"/>
          </p:nvPr>
        </p:nvSpPr>
        <p:spPr/>
        <p:txBody>
          <a:bodyPr/>
          <a:lstStyle/>
          <a:p>
            <a:pPr>
              <a:defRPr/>
            </a:pPr>
            <a:r>
              <a:rPr lang="en-US"/>
              <a:t>A. Gade, EuNPC2025, Caen, September 2025</a:t>
            </a:r>
            <a:endParaRPr lang="en-US"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3" y="1137432"/>
            <a:ext cx="4544725" cy="2052082"/>
          </a:xfrm>
          <a:prstGeom prst="rect">
            <a:avLst/>
          </a:prstGeom>
          <a:effectLst>
            <a:outerShdw blurRad="63500" sx="102000" sy="102000" algn="ctr" rotWithShape="0">
              <a:prstClr val="black">
                <a:alpha val="40000"/>
              </a:prstClr>
            </a:outerShdw>
          </a:effectLst>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9443" y="1073656"/>
            <a:ext cx="2638793" cy="2543530"/>
          </a:xfrm>
          <a:prstGeom prst="rect">
            <a:avLst/>
          </a:prstGeom>
          <a:effectLst>
            <a:outerShdw blurRad="63500" sx="102000" sy="102000" algn="ctr" rotWithShape="0">
              <a:prstClr val="black">
                <a:alpha val="40000"/>
              </a:prstClr>
            </a:outerShdw>
          </a:effectLst>
        </p:spPr>
      </p:pic>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2227" y="1090391"/>
            <a:ext cx="3972479" cy="2753109"/>
          </a:xfrm>
          <a:prstGeom prst="rect">
            <a:avLst/>
          </a:prstGeom>
          <a:effectLst>
            <a:outerShdw blurRad="63500" sx="102000" sy="102000" algn="ctr" rotWithShape="0">
              <a:prstClr val="black">
                <a:alpha val="40000"/>
              </a:prstClr>
            </a:outerShdw>
          </a:effectLst>
        </p:spPr>
      </p:pic>
      <p:pic>
        <p:nvPicPr>
          <p:cNvPr id="15" name="Picture 1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65938"/>
            <a:ext cx="7137368" cy="26737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36724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35AD4620-7552-4207-8973-898801ED212B}" type="slidenum">
              <a:rPr lang="en-US" smtClean="0"/>
              <a:pPr>
                <a:defRPr/>
              </a:pPr>
              <a:t>25</a:t>
            </a:fld>
            <a:endParaRPr lang="en-US" dirty="0"/>
          </a:p>
        </p:txBody>
      </p:sp>
      <p:sp>
        <p:nvSpPr>
          <p:cNvPr id="4" name="Title 3"/>
          <p:cNvSpPr>
            <a:spLocks noGrp="1"/>
          </p:cNvSpPr>
          <p:nvPr>
            <p:ph type="title"/>
          </p:nvPr>
        </p:nvSpPr>
        <p:spPr>
          <a:xfrm>
            <a:off x="3625" y="68419"/>
            <a:ext cx="12192000" cy="857822"/>
          </a:xfrm>
        </p:spPr>
        <p:txBody>
          <a:bodyPr/>
          <a:lstStyle/>
          <a:p>
            <a:r>
              <a:rPr lang="en-US" sz="3000" dirty="0">
                <a:sym typeface="Symbol" panose="05050102010706020507" pitchFamily="18" charset="2"/>
              </a:rPr>
              <a:t> rays emitted in flight are Doppler shifted – needed for reconstruction: Velocity and emission angle</a:t>
            </a:r>
            <a:endParaRPr lang="en-US" sz="3000" dirty="0"/>
          </a:p>
        </p:txBody>
      </p:sp>
      <p:sp>
        <p:nvSpPr>
          <p:cNvPr id="5" name="Footer Placeholder 4"/>
          <p:cNvSpPr>
            <a:spLocks noGrp="1"/>
          </p:cNvSpPr>
          <p:nvPr>
            <p:ph type="ftr" sz="quarter" idx="3"/>
          </p:nvPr>
        </p:nvSpPr>
        <p:spPr/>
        <p:txBody>
          <a:bodyPr/>
          <a:lstStyle/>
          <a:p>
            <a:pPr>
              <a:defRPr/>
            </a:pPr>
            <a:r>
              <a:rPr lang="en-US"/>
              <a:t>A. Gade, EuNPC2025, Caen, September 2025</a:t>
            </a:r>
            <a:endParaRPr lang="en-US" dirty="0"/>
          </a:p>
        </p:txBody>
      </p:sp>
      <p:sp>
        <p:nvSpPr>
          <p:cNvPr id="28" name="TextBox 27"/>
          <p:cNvSpPr txBox="1"/>
          <p:nvPr/>
        </p:nvSpPr>
        <p:spPr>
          <a:xfrm>
            <a:off x="3625" y="1647059"/>
            <a:ext cx="2018521" cy="646331"/>
          </a:xfrm>
          <a:prstGeom prst="rect">
            <a:avLst/>
          </a:prstGeom>
          <a:noFill/>
        </p:spPr>
        <p:txBody>
          <a:bodyPr wrap="square" rtlCol="0">
            <a:spAutoFit/>
          </a:bodyPr>
          <a:lstStyle/>
          <a:p>
            <a:r>
              <a:rPr lang="en-US" dirty="0"/>
              <a:t>Segmented HP Ge detectors</a:t>
            </a:r>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0416" y="4972050"/>
            <a:ext cx="2234182" cy="1454816"/>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4647"/>
          <a:stretch/>
        </p:blipFill>
        <p:spPr>
          <a:xfrm>
            <a:off x="2160033" y="1107307"/>
            <a:ext cx="2554948" cy="1544449"/>
          </a:xfrm>
          <a:prstGeom prst="rect">
            <a:avLst/>
          </a:prstGeom>
        </p:spPr>
      </p:pic>
      <p:pic>
        <p:nvPicPr>
          <p:cNvPr id="10" name="Picture 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7576" y="2773858"/>
            <a:ext cx="4270548" cy="2198192"/>
          </a:xfrm>
          <a:prstGeom prst="rect">
            <a:avLst/>
          </a:prstGeom>
        </p:spPr>
      </p:pic>
      <p:sp>
        <p:nvSpPr>
          <p:cNvPr id="14" name="TextBox 13"/>
          <p:cNvSpPr txBox="1"/>
          <p:nvPr/>
        </p:nvSpPr>
        <p:spPr>
          <a:xfrm>
            <a:off x="16018" y="3209185"/>
            <a:ext cx="2018521" cy="1200329"/>
          </a:xfrm>
          <a:prstGeom prst="rect">
            <a:avLst/>
          </a:prstGeom>
          <a:noFill/>
        </p:spPr>
        <p:txBody>
          <a:bodyPr wrap="square" rtlCol="0">
            <a:spAutoFit/>
          </a:bodyPr>
          <a:lstStyle/>
          <a:p>
            <a:r>
              <a:rPr lang="en-US" dirty="0"/>
              <a:t>Signal decomposition from digitizer traces</a:t>
            </a:r>
          </a:p>
        </p:txBody>
      </p:sp>
      <p:sp>
        <p:nvSpPr>
          <p:cNvPr id="15" name="TextBox 14"/>
          <p:cNvSpPr txBox="1"/>
          <p:nvPr/>
        </p:nvSpPr>
        <p:spPr>
          <a:xfrm>
            <a:off x="16018" y="4972050"/>
            <a:ext cx="2018521" cy="1477328"/>
          </a:xfrm>
          <a:prstGeom prst="rect">
            <a:avLst/>
          </a:prstGeom>
          <a:noFill/>
        </p:spPr>
        <p:txBody>
          <a:bodyPr wrap="square" rtlCol="0">
            <a:spAutoFit/>
          </a:bodyPr>
          <a:lstStyle/>
          <a:p>
            <a:r>
              <a:rPr lang="en-US" dirty="0"/>
              <a:t>Determine precise location and sequence of </a:t>
            </a:r>
            <a:r>
              <a:rPr lang="en-US" dirty="0">
                <a:sym typeface="Symbol" panose="05050102010706020507" pitchFamily="18" charset="2"/>
              </a:rPr>
              <a:t>-ray interaction points</a:t>
            </a:r>
            <a:endParaRPr lang="en-US" dirty="0"/>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6821" y="1119347"/>
            <a:ext cx="4350327" cy="5203571"/>
          </a:xfrm>
          <a:prstGeom prst="rect">
            <a:avLst/>
          </a:prstGeom>
        </p:spPr>
      </p:pic>
      <p:sp>
        <p:nvSpPr>
          <p:cNvPr id="17" name="Rectangle 16"/>
          <p:cNvSpPr/>
          <p:nvPr/>
        </p:nvSpPr>
        <p:spPr>
          <a:xfrm>
            <a:off x="7811734" y="1071362"/>
            <a:ext cx="4180294" cy="23425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rot="20327621">
            <a:off x="4854234" y="5046803"/>
            <a:ext cx="3046226" cy="646331"/>
          </a:xfrm>
          <a:prstGeom prst="rect">
            <a:avLst/>
          </a:prstGeom>
          <a:noFill/>
        </p:spPr>
        <p:txBody>
          <a:bodyPr wrap="square" rtlCol="0">
            <a:spAutoFit/>
          </a:bodyPr>
          <a:lstStyle/>
          <a:p>
            <a:r>
              <a:rPr lang="en-US" dirty="0"/>
              <a:t>Doppler-reconstruction of </a:t>
            </a:r>
            <a:r>
              <a:rPr lang="en-US" dirty="0">
                <a:sym typeface="Symbol" panose="05050102010706020507" pitchFamily="18" charset="2"/>
              </a:rPr>
              <a:t> rays emitted in flight</a:t>
            </a:r>
            <a:endParaRPr lang="en-US" dirty="0"/>
          </a:p>
        </p:txBody>
      </p:sp>
      <p:sp>
        <p:nvSpPr>
          <p:cNvPr id="18" name="Right Arrow 17"/>
          <p:cNvSpPr/>
          <p:nvPr/>
        </p:nvSpPr>
        <p:spPr>
          <a:xfrm rot="20267268">
            <a:off x="6556569" y="5341773"/>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82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70AE9F1-3CAB-D889-F9F6-EA1B2A0F48EC}"/>
            </a:ext>
          </a:extLst>
        </p:cNvPr>
        <p:cNvGrpSpPr/>
        <p:nvPr/>
      </p:nvGrpSpPr>
      <p:grpSpPr>
        <a:xfrm>
          <a:off x="0" y="0"/>
          <a:ext cx="0" cy="0"/>
          <a:chOff x="0" y="0"/>
          <a:chExt cx="0" cy="0"/>
        </a:xfrm>
      </p:grpSpPr>
      <p:sp>
        <p:nvSpPr>
          <p:cNvPr id="2" name="Content Placeholder 1"/>
          <p:cNvSpPr>
            <a:spLocks noGrp="1"/>
          </p:cNvSpPr>
          <p:nvPr>
            <p:ph idx="1"/>
          </p:nvPr>
        </p:nvSpPr>
        <p:spPr>
          <a:xfrm>
            <a:off x="101599" y="1067101"/>
            <a:ext cx="5545221" cy="2863090"/>
          </a:xfrm>
        </p:spPr>
        <p:txBody>
          <a:bodyPr/>
          <a:lstStyle/>
          <a:p>
            <a:pPr lvl="0"/>
            <a:r>
              <a:rPr lang="en-US" sz="2000" b="1" dirty="0"/>
              <a:t>Motivation:</a:t>
            </a:r>
            <a:r>
              <a:rPr lang="en-US" sz="2000" dirty="0"/>
              <a:t> Calculations allowing excitations across N=40 pointed to potentially interesting collective structures</a:t>
            </a:r>
          </a:p>
          <a:p>
            <a:pPr lvl="0"/>
            <a:r>
              <a:rPr lang="en-US" sz="2000" b="1" dirty="0"/>
              <a:t>Goal:</a:t>
            </a:r>
            <a:r>
              <a:rPr lang="en-US" sz="2000" dirty="0"/>
              <a:t> Find and characterize the 0</a:t>
            </a:r>
            <a:r>
              <a:rPr lang="en-US" sz="2000" baseline="30000" dirty="0"/>
              <a:t>+</a:t>
            </a:r>
            <a:r>
              <a:rPr lang="en-US" sz="2000" dirty="0"/>
              <a:t> band head in </a:t>
            </a:r>
            <a:r>
              <a:rPr lang="en-US" sz="2000" baseline="30000" dirty="0"/>
              <a:t>62</a:t>
            </a:r>
            <a:r>
              <a:rPr lang="en-US" sz="2000" dirty="0"/>
              <a:t>Cr.</a:t>
            </a:r>
          </a:p>
          <a:p>
            <a:pPr lvl="0"/>
            <a:r>
              <a:rPr lang="en-US" sz="2000" b="1" dirty="0"/>
              <a:t>How:</a:t>
            </a:r>
            <a:r>
              <a:rPr lang="en-US" sz="2000" dirty="0"/>
              <a:t> Longitudinal momentum distributions of </a:t>
            </a:r>
            <a:r>
              <a:rPr lang="en-US" sz="2000" baseline="30000" dirty="0"/>
              <a:t>62</a:t>
            </a:r>
            <a:r>
              <a:rPr lang="en-US" sz="2000" dirty="0"/>
              <a:t>Cr in </a:t>
            </a:r>
            <a:r>
              <a:rPr lang="en-US" sz="2000" baseline="30000" dirty="0"/>
              <a:t>9</a:t>
            </a:r>
            <a:r>
              <a:rPr lang="en-US" sz="2000" dirty="0"/>
              <a:t>Be(</a:t>
            </a:r>
            <a:r>
              <a:rPr lang="en-US" sz="2000" baseline="30000" dirty="0"/>
              <a:t>64</a:t>
            </a:r>
            <a:r>
              <a:rPr lang="en-US" sz="2000" dirty="0"/>
              <a:t>Fe,</a:t>
            </a:r>
            <a:r>
              <a:rPr lang="en-US" sz="2000" baseline="30000" dirty="0"/>
              <a:t>62</a:t>
            </a:r>
            <a:r>
              <a:rPr lang="en-US" sz="2000" dirty="0"/>
              <a:t>Cr+</a:t>
            </a:r>
            <a:r>
              <a:rPr lang="en-US" sz="2000" dirty="0">
                <a:sym typeface="Symbol" panose="05050102010706020507" pitchFamily="18" charset="2"/>
              </a:rPr>
              <a:t></a:t>
            </a:r>
            <a:r>
              <a:rPr lang="en-US" sz="2000" dirty="0"/>
              <a:t>) are sensitive to the final-state total angular momenta</a:t>
            </a:r>
          </a:p>
          <a:p>
            <a:endParaRPr lang="en-US" dirty="0"/>
          </a:p>
        </p:txBody>
      </p:sp>
      <p:sp>
        <p:nvSpPr>
          <p:cNvPr id="10244" name="Title 4">
            <a:extLst>
              <a:ext uri="{FF2B5EF4-FFF2-40B4-BE49-F238E27FC236}">
                <a16:creationId xmlns:a16="http://schemas.microsoft.com/office/drawing/2014/main" id="{29FD27A5-057B-DFC3-4D12-180AE79BA89B}"/>
              </a:ext>
            </a:extLst>
          </p:cNvPr>
          <p:cNvSpPr>
            <a:spLocks noGrp="1"/>
          </p:cNvSpPr>
          <p:nvPr>
            <p:ph type="title"/>
          </p:nvPr>
        </p:nvSpPr>
        <p:spPr>
          <a:xfrm>
            <a:off x="101600" y="72676"/>
            <a:ext cx="11064034" cy="911940"/>
          </a:xfrm>
        </p:spPr>
        <p:txBody>
          <a:bodyPr/>
          <a:lstStyle/>
          <a:p>
            <a:r>
              <a:rPr lang="en-US" dirty="0"/>
              <a:t>First in-beam spectroscopy at the FRIB reveals competing nuclear shapes in the rare isotope </a:t>
            </a:r>
            <a:r>
              <a:rPr lang="en-US" baseline="30000" dirty="0"/>
              <a:t>62</a:t>
            </a:r>
            <a:r>
              <a:rPr lang="en-US" dirty="0"/>
              <a:t>Cr</a:t>
            </a:r>
            <a:r>
              <a:rPr lang="en-US" sz="2400" dirty="0">
                <a:latin typeface="Arial" pitchFamily="34" charset="0"/>
                <a:ea typeface="ＭＳ Ｐゴシック"/>
                <a:cs typeface="ＭＳ Ｐゴシック"/>
              </a:rPr>
              <a:t>  </a:t>
            </a:r>
          </a:p>
        </p:txBody>
      </p:sp>
      <p:sp>
        <p:nvSpPr>
          <p:cNvPr id="6" name="Slide Number Placeholder 5">
            <a:extLst>
              <a:ext uri="{FF2B5EF4-FFF2-40B4-BE49-F238E27FC236}">
                <a16:creationId xmlns:a16="http://schemas.microsoft.com/office/drawing/2014/main" id="{42261780-18D8-23EC-8541-48F59AA8A348}"/>
              </a:ext>
            </a:extLst>
          </p:cNvPr>
          <p:cNvSpPr>
            <a:spLocks noGrp="1"/>
          </p:cNvSpPr>
          <p:nvPr>
            <p:ph type="sldNum" sz="quarter" idx="4294967295"/>
          </p:nvPr>
        </p:nvSpPr>
        <p:spPr>
          <a:xfrm>
            <a:off x="11223625" y="6516688"/>
            <a:ext cx="968375" cy="341312"/>
          </a:xfrm>
        </p:spPr>
        <p:txBody>
          <a:bodyPr/>
          <a:lstStyle/>
          <a:p>
            <a:pPr marL="0" marR="0" lvl="0" indent="0" algn="l" defTabSz="457126" rtl="0" eaLnBrk="0" fontAlgn="base" latinLnBrk="0" hangingPunct="0">
              <a:lnSpc>
                <a:spcPct val="90000"/>
              </a:lnSpc>
              <a:spcBef>
                <a:spcPct val="0"/>
              </a:spcBef>
              <a:spcAft>
                <a:spcPct val="0"/>
              </a:spcAft>
              <a:buClrTx/>
              <a:buSzTx/>
              <a:buFontTx/>
              <a:buNone/>
              <a:tabLst/>
              <a:defRPr/>
            </a:pPr>
            <a:r>
              <a:rPr lang="en-US" sz="1200" noProof="0" dirty="0"/>
              <a:t>          </a:t>
            </a:r>
            <a:fld id="{1D2CDB64-C772-4C10-8066-C769534B205C}" type="slidenum">
              <a:rPr kumimoji="0" lang="en-US" b="0" i="0" u="none" strike="noStrike" kern="1200" cap="none" spc="0" normalizeH="0" baseline="0" noProof="0" smtClean="0">
                <a:ln>
                  <a:noFill/>
                </a:ln>
                <a:solidFill>
                  <a:srgbClr val="064308"/>
                </a:solidFill>
                <a:effectLst/>
                <a:uLnTx/>
                <a:uFillTx/>
                <a:latin typeface="Arial" pitchFamily="34" charset="0"/>
                <a:ea typeface="ヒラギノ角ゴ Pro W3" charset="-128"/>
                <a:cs typeface="+mn-cs"/>
              </a:rPr>
              <a:pPr marL="0" marR="0" lvl="0" indent="0" algn="l" defTabSz="457126" rtl="0" eaLnBrk="0" fontAlgn="base" latinLnBrk="0" hangingPunct="0">
                <a:lnSpc>
                  <a:spcPct val="90000"/>
                </a:lnSpc>
                <a:spcBef>
                  <a:spcPct val="0"/>
                </a:spcBef>
                <a:spcAft>
                  <a:spcPct val="0"/>
                </a:spcAft>
                <a:buClrTx/>
                <a:buSzTx/>
                <a:buFontTx/>
                <a:buNone/>
                <a:tabLst/>
                <a:defRPr/>
              </a:pPr>
              <a:t>26</a:t>
            </a:fld>
            <a:endParaRPr kumimoji="0" lang="en-US" b="0" i="0" u="none" strike="noStrike" kern="1200" cap="none" spc="0" normalizeH="0" baseline="0" noProof="0" dirty="0">
              <a:ln>
                <a:noFill/>
              </a:ln>
              <a:solidFill>
                <a:srgbClr val="064308"/>
              </a:solidFill>
              <a:effectLst/>
              <a:uLnTx/>
              <a:uFillTx/>
              <a:latin typeface="Arial" pitchFamily="34" charset="0"/>
              <a:ea typeface="ヒラギノ角ゴ Pro W3" charset="-128"/>
              <a:cs typeface="+mn-cs"/>
            </a:endParaRPr>
          </a:p>
        </p:txBody>
      </p:sp>
      <p:sp>
        <p:nvSpPr>
          <p:cNvPr id="3" name="Footer Placeholder 2"/>
          <p:cNvSpPr>
            <a:spLocks noGrp="1"/>
          </p:cNvSpPr>
          <p:nvPr>
            <p:ph type="ftr" sz="quarter" idx="3"/>
          </p:nvPr>
        </p:nvSpPr>
        <p:spPr/>
        <p:txBody>
          <a:bodyPr/>
          <a:lstStyle/>
          <a:p>
            <a:pPr>
              <a:defRPr/>
            </a:pPr>
            <a:r>
              <a:rPr lang="en-US"/>
              <a:t>A. Gade, EuNPC2025, Caen, September 2025</a:t>
            </a:r>
            <a:endParaRPr lang="en-US" dirty="0"/>
          </a:p>
        </p:txBody>
      </p:sp>
      <p:pic>
        <p:nvPicPr>
          <p:cNvPr id="11" name="Picture 10"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7780" y="1003122"/>
            <a:ext cx="3622564" cy="3395524"/>
          </a:xfrm>
          <a:prstGeom prst="rect">
            <a:avLst/>
          </a:prstGeom>
        </p:spPr>
      </p:pic>
      <p:pic>
        <p:nvPicPr>
          <p:cNvPr id="12" name="Picture 1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98" y="3930190"/>
            <a:ext cx="2994527" cy="2285791"/>
          </a:xfrm>
          <a:prstGeom prst="rect">
            <a:avLst/>
          </a:prstGeom>
          <a:effectLst>
            <a:outerShdw blurRad="63500" sx="102000" sy="102000" algn="ctr" rotWithShape="0">
              <a:prstClr val="black">
                <a:alpha val="40000"/>
              </a:prstClr>
            </a:outerShdw>
          </a:effectLst>
        </p:spPr>
      </p:pic>
      <p:pic>
        <p:nvPicPr>
          <p:cNvPr id="14" name="Picture 1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0042" y="3882850"/>
            <a:ext cx="2687511" cy="2544523"/>
          </a:xfrm>
          <a:prstGeom prst="rect">
            <a:avLst/>
          </a:prstGeom>
        </p:spPr>
      </p:pic>
      <p:sp>
        <p:nvSpPr>
          <p:cNvPr id="15" name="Rectangle 14"/>
          <p:cNvSpPr/>
          <p:nvPr/>
        </p:nvSpPr>
        <p:spPr>
          <a:xfrm>
            <a:off x="3230042" y="3864344"/>
            <a:ext cx="231494" cy="2308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9319969" y="2995824"/>
            <a:ext cx="2870219" cy="3472072"/>
            <a:chOff x="9912900" y="2895206"/>
            <a:chExt cx="2870219" cy="3472072"/>
          </a:xfrm>
        </p:grpSpPr>
        <p:pic>
          <p:nvPicPr>
            <p:cNvPr id="21" name="Picture 20" descr="Screen Clipping"/>
            <p:cNvPicPr>
              <a:picLocks noChangeAspect="1"/>
            </p:cNvPicPr>
            <p:nvPr/>
          </p:nvPicPr>
          <p:blipFill>
            <a:blip r:embed="rId6">
              <a:extLst>
                <a:ext uri="{28A0092B-C50C-407E-A947-70E740481C1C}">
                  <a14:useLocalDpi xmlns:a14="http://schemas.microsoft.com/office/drawing/2010/main" val="0"/>
                </a:ext>
              </a:extLst>
            </a:blip>
            <a:srcRect l="-10102" r="1"/>
            <a:stretch/>
          </p:blipFill>
          <p:spPr>
            <a:xfrm>
              <a:off x="9912900" y="2895206"/>
              <a:ext cx="2870219" cy="3472072"/>
            </a:xfrm>
            <a:prstGeom prst="rect">
              <a:avLst/>
            </a:prstGeom>
            <a:effectLst>
              <a:outerShdw blurRad="63500" sx="102000" sy="102000" algn="ctr" rotWithShape="0">
                <a:prstClr val="black">
                  <a:alpha val="40000"/>
                </a:prstClr>
              </a:outerShdw>
            </a:effectLst>
          </p:spPr>
        </p:pic>
        <p:sp>
          <p:nvSpPr>
            <p:cNvPr id="22" name="Rectangle 21"/>
            <p:cNvSpPr/>
            <p:nvPr/>
          </p:nvSpPr>
          <p:spPr>
            <a:xfrm>
              <a:off x="10177962" y="3303724"/>
              <a:ext cx="194530" cy="2308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0180930" y="4803749"/>
              <a:ext cx="103347" cy="2362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4" name="Picture 2" descr="GRETINA+S800.">
            <a:extLst>
              <a:ext uri="{FF2B5EF4-FFF2-40B4-BE49-F238E27FC236}">
                <a16:creationId xmlns:a16="http://schemas.microsoft.com/office/drawing/2014/main" id="{CEB4D0FB-8A1E-D073-2775-5FEF8172D6C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66660" y="-21432"/>
            <a:ext cx="1024554" cy="102455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186608" y="4501718"/>
            <a:ext cx="2859388" cy="1477328"/>
          </a:xfrm>
          <a:prstGeom prst="rect">
            <a:avLst/>
          </a:prstGeom>
          <a:noFill/>
        </p:spPr>
        <p:txBody>
          <a:bodyPr wrap="square" rtlCol="0">
            <a:spAutoFit/>
          </a:bodyPr>
          <a:lstStyle/>
          <a:p>
            <a:r>
              <a:rPr lang="en-US" dirty="0"/>
              <a:t>Model calculations predict different shapes for the ground state and excited band on top of the newly found excited 0</a:t>
            </a:r>
            <a:r>
              <a:rPr lang="en-US" baseline="30000" dirty="0"/>
              <a:t>+</a:t>
            </a:r>
            <a:r>
              <a:rPr lang="en-US" dirty="0"/>
              <a:t> state</a:t>
            </a:r>
          </a:p>
        </p:txBody>
      </p:sp>
      <p:sp>
        <p:nvSpPr>
          <p:cNvPr id="27" name="TextBox 26">
            <a:extLst>
              <a:ext uri="{FF2B5EF4-FFF2-40B4-BE49-F238E27FC236}">
                <a16:creationId xmlns:a16="http://schemas.microsoft.com/office/drawing/2014/main" id="{E5AC39E9-3972-D46C-6A96-AEB735A98327}"/>
              </a:ext>
            </a:extLst>
          </p:cNvPr>
          <p:cNvSpPr txBox="1"/>
          <p:nvPr/>
        </p:nvSpPr>
        <p:spPr>
          <a:xfrm>
            <a:off x="9417609" y="1067101"/>
            <a:ext cx="2772579" cy="1754326"/>
          </a:xfrm>
          <a:prstGeom prst="rect">
            <a:avLst/>
          </a:prstGeom>
          <a:noFill/>
        </p:spPr>
        <p:txBody>
          <a:bodyPr wrap="square" rtlCol="0">
            <a:spAutoFit/>
          </a:bodyPr>
          <a:lstStyle/>
          <a:p>
            <a:r>
              <a:rPr lang="en-US" dirty="0">
                <a:solidFill>
                  <a:schemeClr val="accent2">
                    <a:lumMod val="60000"/>
                    <a:lumOff val="40000"/>
                  </a:schemeClr>
                </a:solidFill>
              </a:rPr>
              <a:t>Discovery of shape-coexisting 0</a:t>
            </a:r>
            <a:r>
              <a:rPr lang="en-US" baseline="30000" dirty="0">
                <a:solidFill>
                  <a:schemeClr val="accent2">
                    <a:lumMod val="60000"/>
                    <a:lumOff val="40000"/>
                  </a:schemeClr>
                </a:solidFill>
              </a:rPr>
              <a:t>+</a:t>
            </a:r>
            <a:r>
              <a:rPr lang="en-US" dirty="0">
                <a:solidFill>
                  <a:schemeClr val="accent2">
                    <a:lumMod val="60000"/>
                    <a:lumOff val="40000"/>
                  </a:schemeClr>
                </a:solidFill>
              </a:rPr>
              <a:t> state in </a:t>
            </a:r>
            <a:r>
              <a:rPr lang="en-US" baseline="30000" dirty="0">
                <a:solidFill>
                  <a:schemeClr val="accent2">
                    <a:lumMod val="60000"/>
                    <a:lumOff val="40000"/>
                  </a:schemeClr>
                </a:solidFill>
              </a:rPr>
              <a:t>62</a:t>
            </a:r>
            <a:r>
              <a:rPr lang="en-US" dirty="0">
                <a:solidFill>
                  <a:schemeClr val="accent2">
                    <a:lumMod val="60000"/>
                    <a:lumOff val="40000"/>
                  </a:schemeClr>
                </a:solidFill>
              </a:rPr>
              <a:t>Cr and stunning agreement with theory promises exciting nuclear structure at </a:t>
            </a:r>
            <a:r>
              <a:rPr lang="en-US" baseline="30000" dirty="0">
                <a:solidFill>
                  <a:schemeClr val="accent2">
                    <a:lumMod val="60000"/>
                    <a:lumOff val="40000"/>
                  </a:schemeClr>
                </a:solidFill>
              </a:rPr>
              <a:t>60</a:t>
            </a:r>
            <a:r>
              <a:rPr lang="en-US" dirty="0">
                <a:solidFill>
                  <a:schemeClr val="accent2">
                    <a:lumMod val="60000"/>
                    <a:lumOff val="40000"/>
                  </a:schemeClr>
                </a:solidFill>
              </a:rPr>
              <a:t>Ca by extrapolation</a:t>
            </a:r>
          </a:p>
        </p:txBody>
      </p:sp>
      <p:sp>
        <p:nvSpPr>
          <p:cNvPr id="30" name="Rectangle 29"/>
          <p:cNvSpPr/>
          <p:nvPr/>
        </p:nvSpPr>
        <p:spPr>
          <a:xfrm>
            <a:off x="9578374" y="4046795"/>
            <a:ext cx="194530" cy="2308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9578374" y="4698873"/>
            <a:ext cx="103347" cy="2510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A4CF393-DDCC-8C23-9042-A303C82D0617}"/>
              </a:ext>
            </a:extLst>
          </p:cNvPr>
          <p:cNvSpPr txBox="1"/>
          <p:nvPr/>
        </p:nvSpPr>
        <p:spPr>
          <a:xfrm>
            <a:off x="6181901" y="5938982"/>
            <a:ext cx="2951237" cy="553998"/>
          </a:xfrm>
          <a:prstGeom prst="rect">
            <a:avLst/>
          </a:prstGeom>
          <a:noFill/>
        </p:spPr>
        <p:txBody>
          <a:bodyPr wrap="square" rtlCol="0">
            <a:spAutoFit/>
          </a:bodyPr>
          <a:lstStyle/>
          <a:p>
            <a:r>
              <a:rPr lang="en-US" sz="1000" dirty="0">
                <a:solidFill>
                  <a:schemeClr val="bg1">
                    <a:lumMod val="50000"/>
                  </a:schemeClr>
                </a:solidFill>
              </a:rPr>
              <a:t>A. Gade, B. Longfellow, R. V. F. Janssens </a:t>
            </a:r>
            <a:r>
              <a:rPr lang="en-US" sz="1000" i="1" dirty="0">
                <a:solidFill>
                  <a:schemeClr val="bg1">
                    <a:lumMod val="50000"/>
                  </a:schemeClr>
                </a:solidFill>
              </a:rPr>
              <a:t>et al.</a:t>
            </a:r>
            <a:r>
              <a:rPr lang="en-US" sz="1000" dirty="0">
                <a:solidFill>
                  <a:schemeClr val="bg1">
                    <a:lumMod val="50000"/>
                  </a:schemeClr>
                </a:solidFill>
              </a:rPr>
              <a:t>, Nature Physics 21, 37 (2024)</a:t>
            </a:r>
          </a:p>
          <a:p>
            <a:r>
              <a:rPr lang="en-US" sz="1000" dirty="0">
                <a:hlinkClick r:id="rId8"/>
              </a:rPr>
              <a:t>DOI: 10.1038/s41567-024-02680-0</a:t>
            </a:r>
            <a:endParaRPr lang="en-US" sz="1000" dirty="0">
              <a:solidFill>
                <a:schemeClr val="bg1">
                  <a:lumMod val="50000"/>
                </a:schemeClr>
              </a:solidFill>
            </a:endParaRPr>
          </a:p>
        </p:txBody>
      </p:sp>
      <p:pic>
        <p:nvPicPr>
          <p:cNvPr id="7" name="Picture 6">
            <a:extLst>
              <a:ext uri="{FF2B5EF4-FFF2-40B4-BE49-F238E27FC236}">
                <a16:creationId xmlns:a16="http://schemas.microsoft.com/office/drawing/2014/main" id="{C4AFF319-BB0D-C2EF-9978-05DC3F9B019A}"/>
              </a:ext>
            </a:extLst>
          </p:cNvPr>
          <p:cNvPicPr>
            <a:picLocks noChangeAspect="1"/>
          </p:cNvPicPr>
          <p:nvPr/>
        </p:nvPicPr>
        <p:blipFill rotWithShape="1">
          <a:blip r:embed="rId9"/>
          <a:srcRect t="1" b="11779"/>
          <a:stretch/>
        </p:blipFill>
        <p:spPr>
          <a:xfrm>
            <a:off x="1931356" y="6583177"/>
            <a:ext cx="1028180" cy="260385"/>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53281" y="6573552"/>
            <a:ext cx="266160" cy="266160"/>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11140" y="6547768"/>
            <a:ext cx="310232" cy="310232"/>
          </a:xfrm>
          <a:prstGeom prst="rect">
            <a:avLst/>
          </a:prstGeom>
        </p:spPr>
      </p:pic>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59535" y="6560493"/>
            <a:ext cx="321851" cy="302428"/>
          </a:xfrm>
          <a:prstGeom prst="rect">
            <a:avLst/>
          </a:prstGeom>
        </p:spPr>
      </p:pic>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l="13595" t="21880" r="10452" b="16989"/>
          <a:stretch/>
        </p:blipFill>
        <p:spPr>
          <a:xfrm>
            <a:off x="3312451" y="6560493"/>
            <a:ext cx="823854" cy="300677"/>
          </a:xfrm>
          <a:prstGeom prst="rect">
            <a:avLst/>
          </a:prstGeom>
        </p:spPr>
      </p:pic>
      <p:pic>
        <p:nvPicPr>
          <p:cNvPr id="13" name="Picture 12"/>
          <p:cNvPicPr>
            <a:picLocks noChangeAspect="1"/>
          </p:cNvPicPr>
          <p:nvPr/>
        </p:nvPicPr>
        <p:blipFill>
          <a:blip r:embed="rId14"/>
          <a:stretch>
            <a:fillRect/>
          </a:stretch>
        </p:blipFill>
        <p:spPr>
          <a:xfrm>
            <a:off x="4142868" y="6562498"/>
            <a:ext cx="378012" cy="286839"/>
          </a:xfrm>
          <a:prstGeom prst="rect">
            <a:avLst/>
          </a:prstGeom>
        </p:spPr>
      </p:pic>
      <p:pic>
        <p:nvPicPr>
          <p:cNvPr id="16" name="Picture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95586" y="6560493"/>
            <a:ext cx="897392" cy="313728"/>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67727" y="6573552"/>
            <a:ext cx="248124" cy="249232"/>
          </a:xfrm>
          <a:prstGeom prst="rect">
            <a:avLst/>
          </a:prstGeom>
        </p:spPr>
      </p:pic>
      <p:pic>
        <p:nvPicPr>
          <p:cNvPr id="18" name="Picture 17"/>
          <p:cNvPicPr>
            <a:picLocks noChangeAspect="1"/>
          </p:cNvPicPr>
          <p:nvPr/>
        </p:nvPicPr>
        <p:blipFill rotWithShape="1">
          <a:blip r:embed="rId17">
            <a:extLst>
              <a:ext uri="{28A0092B-C50C-407E-A947-70E740481C1C}">
                <a14:useLocalDpi xmlns:a14="http://schemas.microsoft.com/office/drawing/2010/main" val="0"/>
              </a:ext>
            </a:extLst>
          </a:blip>
          <a:srcRect t="13077" b="10615"/>
          <a:stretch/>
        </p:blipFill>
        <p:spPr>
          <a:xfrm>
            <a:off x="6090461" y="6573552"/>
            <a:ext cx="326614" cy="249232"/>
          </a:xfrm>
          <a:prstGeom prst="rect">
            <a:avLst/>
          </a:prstGeom>
        </p:spPr>
      </p:pic>
    </p:spTree>
    <p:extLst>
      <p:ext uri="{BB962C8B-B14F-4D97-AF65-F5344CB8AC3E}">
        <p14:creationId xmlns:p14="http://schemas.microsoft.com/office/powerpoint/2010/main" val="142985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35AD4620-7552-4207-8973-898801ED212B}" type="slidenum">
              <a:rPr lang="en-US" smtClean="0"/>
              <a:pPr>
                <a:defRPr/>
              </a:pPr>
              <a:t>3</a:t>
            </a:fld>
            <a:endParaRPr lang="en-US" dirty="0"/>
          </a:p>
        </p:txBody>
      </p:sp>
      <p:sp>
        <p:nvSpPr>
          <p:cNvPr id="4" name="Title 3"/>
          <p:cNvSpPr>
            <a:spLocks noGrp="1"/>
          </p:cNvSpPr>
          <p:nvPr>
            <p:ph type="title"/>
          </p:nvPr>
        </p:nvSpPr>
        <p:spPr>
          <a:xfrm>
            <a:off x="1600200" y="268574"/>
            <a:ext cx="8991600" cy="478616"/>
          </a:xfrm>
        </p:spPr>
        <p:txBody>
          <a:bodyPr/>
          <a:lstStyle/>
          <a:p>
            <a:r>
              <a:rPr lang="en-US" dirty="0"/>
              <a:t>Outline</a:t>
            </a:r>
          </a:p>
        </p:txBody>
      </p:sp>
      <p:sp>
        <p:nvSpPr>
          <p:cNvPr id="5" name="Footer Placeholder 4"/>
          <p:cNvSpPr>
            <a:spLocks noGrp="1"/>
          </p:cNvSpPr>
          <p:nvPr>
            <p:ph type="ftr" sz="quarter" idx="3"/>
          </p:nvPr>
        </p:nvSpPr>
        <p:spPr/>
        <p:txBody>
          <a:bodyPr/>
          <a:lstStyle/>
          <a:p>
            <a:pPr>
              <a:defRPr/>
            </a:pPr>
            <a:r>
              <a:rPr lang="en-US"/>
              <a:t>A. Gade, EuNPC2025, Caen, September 2025</a:t>
            </a:r>
            <a:endParaRPr lang="en-US" dirty="0"/>
          </a:p>
        </p:txBody>
      </p:sp>
      <p:sp>
        <p:nvSpPr>
          <p:cNvPr id="9" name="Content Placeholder 2">
            <a:extLst>
              <a:ext uri="{FF2B5EF4-FFF2-40B4-BE49-F238E27FC236}">
                <a16:creationId xmlns:a16="http://schemas.microsoft.com/office/drawing/2014/main" id="{163E4164-1FB2-E939-6446-A2E9898EA011}"/>
              </a:ext>
            </a:extLst>
          </p:cNvPr>
          <p:cNvSpPr txBox="1">
            <a:spLocks/>
          </p:cNvSpPr>
          <p:nvPr/>
        </p:nvSpPr>
        <p:spPr>
          <a:xfrm>
            <a:off x="-73487" y="1026760"/>
            <a:ext cx="6825732" cy="4809526"/>
          </a:xfrm>
          <a:prstGeom prst="rect">
            <a:avLst/>
          </a:prstGeom>
        </p:spPr>
        <p:txBody>
          <a:bodyPr/>
          <a:lstStyle>
            <a:lvl1pPr marL="342718" indent="-342718" algn="l" defTabSz="456955"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553" indent="-285597" algn="l" defTabSz="456955"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388" indent="-228478" algn="l" defTabSz="456955"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345"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301"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FRIB in a nutshell</a:t>
            </a:r>
            <a:endParaRPr lang="en-US" sz="2400" dirty="0">
              <a:sym typeface="Symbol" panose="05050102010706020507" pitchFamily="18" charset="2"/>
            </a:endParaRPr>
          </a:p>
          <a:p>
            <a:r>
              <a:rPr lang="en-US" sz="2400" dirty="0">
                <a:latin typeface="Arial" pitchFamily="34" charset="0"/>
                <a:ea typeface="ＭＳ Ｐゴシック" pitchFamily="32" charset="-128"/>
              </a:rPr>
              <a:t>Selection of nuclear structure results</a:t>
            </a:r>
          </a:p>
          <a:p>
            <a:pPr lvl="1"/>
            <a:r>
              <a:rPr lang="en-US" sz="2100" dirty="0">
                <a:latin typeface="Arial" pitchFamily="34" charset="0"/>
                <a:ea typeface="ＭＳ Ｐゴシック" pitchFamily="32" charset="-128"/>
              </a:rPr>
              <a:t>Limits of existence – discovery of new isotopes</a:t>
            </a:r>
          </a:p>
          <a:p>
            <a:pPr lvl="1"/>
            <a:r>
              <a:rPr lang="en-US" sz="2100" dirty="0">
                <a:latin typeface="Arial" pitchFamily="34" charset="0"/>
                <a:ea typeface="ＭＳ Ｐゴシック" pitchFamily="32" charset="-128"/>
              </a:rPr>
              <a:t>The nucleus as open quantum system – precision masses and outlook on exploring the anatomy of decays</a:t>
            </a:r>
          </a:p>
          <a:p>
            <a:pPr lvl="1"/>
            <a:r>
              <a:rPr lang="en-US" sz="2100" dirty="0">
                <a:latin typeface="Arial" pitchFamily="34" charset="0"/>
                <a:ea typeface="ＭＳ Ｐゴシック" pitchFamily="32" charset="-128"/>
              </a:rPr>
              <a:t>Not your 60ies textbook nuclear physics and the magic of probing the nucleus with complementary methods</a:t>
            </a:r>
          </a:p>
          <a:p>
            <a:pPr lvl="2"/>
            <a:r>
              <a:rPr lang="en-US" sz="1700" dirty="0">
                <a:latin typeface="Arial" pitchFamily="34" charset="0"/>
                <a:ea typeface="ＭＳ Ｐゴシック" pitchFamily="32" charset="-128"/>
              </a:rPr>
              <a:t>What we learn from β decay – a story of increasing complexity (</a:t>
            </a:r>
            <a:r>
              <a:rPr lang="en-US" sz="1700" dirty="0" err="1">
                <a:latin typeface="Arial" pitchFamily="34" charset="0"/>
                <a:ea typeface="ＭＳ Ｐゴシック" pitchFamily="32" charset="-128"/>
              </a:rPr>
              <a:t>FDSi</a:t>
            </a:r>
            <a:r>
              <a:rPr lang="en-US" sz="1700" dirty="0">
                <a:latin typeface="Arial" pitchFamily="34" charset="0"/>
                <a:ea typeface="ＭＳ Ｐゴシック" pitchFamily="32" charset="-128"/>
              </a:rPr>
              <a:t>)</a:t>
            </a:r>
          </a:p>
          <a:p>
            <a:pPr lvl="2"/>
            <a:r>
              <a:rPr lang="en-US" sz="1700" dirty="0">
                <a:latin typeface="Arial" pitchFamily="34" charset="0"/>
                <a:ea typeface="ＭＳ Ｐゴシック" pitchFamily="32" charset="-128"/>
              </a:rPr>
              <a:t>Not so magic: Probing nuclear shape and deformation at neutron number </a:t>
            </a:r>
            <a:r>
              <a:rPr lang="en-US" sz="1700" i="1" dirty="0">
                <a:latin typeface="Arial" pitchFamily="34" charset="0"/>
                <a:ea typeface="ＭＳ Ｐゴシック" pitchFamily="32" charset="-128"/>
              </a:rPr>
              <a:t>N=</a:t>
            </a:r>
            <a:r>
              <a:rPr lang="en-US" sz="1700" dirty="0">
                <a:latin typeface="Arial" pitchFamily="34" charset="0"/>
                <a:ea typeface="ＭＳ Ｐゴシック" pitchFamily="32" charset="-128"/>
              </a:rPr>
              <a:t>40 and </a:t>
            </a:r>
            <a:r>
              <a:rPr lang="en-US" sz="1700" i="1" dirty="0">
                <a:latin typeface="Arial" pitchFamily="34" charset="0"/>
                <a:ea typeface="ＭＳ Ｐゴシック" pitchFamily="32" charset="-128"/>
              </a:rPr>
              <a:t>N=</a:t>
            </a:r>
            <a:r>
              <a:rPr lang="en-US" sz="1700" dirty="0">
                <a:latin typeface="Arial" pitchFamily="34" charset="0"/>
                <a:ea typeface="ＭＳ Ｐゴシック" pitchFamily="32" charset="-128"/>
              </a:rPr>
              <a:t>28 (GRETINA)</a:t>
            </a:r>
          </a:p>
          <a:p>
            <a:pPr lvl="2"/>
            <a:r>
              <a:rPr lang="en-US" sz="1700" dirty="0">
                <a:latin typeface="Arial" pitchFamily="34" charset="0"/>
                <a:ea typeface="ＭＳ Ｐゴシック" pitchFamily="32" charset="-128"/>
              </a:rPr>
              <a:t>At the shore of the </a:t>
            </a:r>
            <a:r>
              <a:rPr lang="en-US" sz="1700" i="1" dirty="0">
                <a:latin typeface="Arial" pitchFamily="34" charset="0"/>
                <a:ea typeface="ＭＳ Ｐゴシック" pitchFamily="32" charset="-128"/>
              </a:rPr>
              <a:t>N=</a:t>
            </a:r>
            <a:r>
              <a:rPr lang="en-US" sz="1700" dirty="0">
                <a:latin typeface="Arial" pitchFamily="34" charset="0"/>
                <a:ea typeface="ＭＳ Ｐゴシック" pitchFamily="32" charset="-128"/>
              </a:rPr>
              <a:t>20 with one-neutron transfer (SOLARIS)</a:t>
            </a:r>
          </a:p>
          <a:p>
            <a:r>
              <a:rPr lang="en-US" sz="2400" dirty="0">
                <a:latin typeface="Arial" pitchFamily="34" charset="0"/>
                <a:ea typeface="ＭＳ Ｐゴシック" pitchFamily="32" charset="-128"/>
              </a:rPr>
              <a:t>Summary and outlook</a:t>
            </a:r>
          </a:p>
          <a:p>
            <a:pPr marL="0" indent="0">
              <a:buNone/>
            </a:pPr>
            <a:endParaRPr lang="en-US" sz="2500" dirty="0">
              <a:latin typeface="Arial" pitchFamily="34" charset="0"/>
              <a:ea typeface="ＭＳ Ｐゴシック" pitchFamily="32" charset="-128"/>
            </a:endParaRPr>
          </a:p>
        </p:txBody>
      </p:sp>
      <p:pic>
        <p:nvPicPr>
          <p:cNvPr id="10" name="Picture 9"/>
          <p:cNvPicPr>
            <a:picLocks noChangeAspect="1"/>
          </p:cNvPicPr>
          <p:nvPr/>
        </p:nvPicPr>
        <p:blipFill>
          <a:blip r:embed="rId2"/>
          <a:stretch>
            <a:fillRect/>
          </a:stretch>
        </p:blipFill>
        <p:spPr>
          <a:xfrm>
            <a:off x="8333826" y="4347737"/>
            <a:ext cx="3624444" cy="2510263"/>
          </a:xfrm>
          <a:prstGeom prst="rect">
            <a:avLst/>
          </a:prstGeom>
        </p:spPr>
      </p:pic>
      <p:sp>
        <p:nvSpPr>
          <p:cNvPr id="11" name="TextBox 10"/>
          <p:cNvSpPr txBox="1"/>
          <p:nvPr/>
        </p:nvSpPr>
        <p:spPr>
          <a:xfrm>
            <a:off x="8333826" y="4398044"/>
            <a:ext cx="2364750" cy="369332"/>
          </a:xfrm>
          <a:prstGeom prst="rect">
            <a:avLst/>
          </a:prstGeom>
          <a:noFill/>
        </p:spPr>
        <p:txBody>
          <a:bodyPr wrap="none" rtlCol="0">
            <a:spAutoFit/>
          </a:bodyPr>
          <a:lstStyle/>
          <a:p>
            <a:r>
              <a:rPr lang="en-US" b="1" dirty="0"/>
              <a:t>All over the chart …</a:t>
            </a:r>
          </a:p>
        </p:txBody>
      </p:sp>
      <p:pic>
        <p:nvPicPr>
          <p:cNvPr id="13" name="Picture 12">
            <a:extLst>
              <a:ext uri="{FF2B5EF4-FFF2-40B4-BE49-F238E27FC236}">
                <a16:creationId xmlns:a16="http://schemas.microsoft.com/office/drawing/2014/main" id="{10C1FDAE-899C-5CCD-AA88-2E8C6C93CAE6}"/>
              </a:ext>
            </a:extLst>
          </p:cNvPr>
          <p:cNvPicPr>
            <a:picLocks noChangeAspect="1"/>
          </p:cNvPicPr>
          <p:nvPr/>
        </p:nvPicPr>
        <p:blipFill>
          <a:blip r:embed="rId3"/>
          <a:stretch>
            <a:fillRect/>
          </a:stretch>
        </p:blipFill>
        <p:spPr>
          <a:xfrm>
            <a:off x="8125283" y="1018347"/>
            <a:ext cx="3775748" cy="3329390"/>
          </a:xfrm>
          <a:prstGeom prst="rect">
            <a:avLst/>
          </a:prstGeom>
        </p:spPr>
      </p:pic>
      <p:sp>
        <p:nvSpPr>
          <p:cNvPr id="14" name="Oval 13">
            <a:extLst>
              <a:ext uri="{FF2B5EF4-FFF2-40B4-BE49-F238E27FC236}">
                <a16:creationId xmlns:a16="http://schemas.microsoft.com/office/drawing/2014/main" id="{B82BD533-F7E0-7E6E-906F-E67EF3935A51}"/>
              </a:ext>
            </a:extLst>
          </p:cNvPr>
          <p:cNvSpPr/>
          <p:nvPr/>
        </p:nvSpPr>
        <p:spPr>
          <a:xfrm>
            <a:off x="8125283" y="2594524"/>
            <a:ext cx="3832987" cy="834476"/>
          </a:xfrm>
          <a:prstGeom prst="ellipse">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A poster of a science program&#10;&#10;AI-generated content may be incorrect.">
            <a:extLst>
              <a:ext uri="{FF2B5EF4-FFF2-40B4-BE49-F238E27FC236}">
                <a16:creationId xmlns:a16="http://schemas.microsoft.com/office/drawing/2014/main" id="{4BDEC3B9-16C3-1477-C1A2-E658D1D480FF}"/>
              </a:ext>
            </a:extLst>
          </p:cNvPr>
          <p:cNvPicPr>
            <a:picLocks noChangeAspect="1"/>
          </p:cNvPicPr>
          <p:nvPr/>
        </p:nvPicPr>
        <p:blipFill>
          <a:blip r:embed="rId4"/>
          <a:stretch>
            <a:fillRect/>
          </a:stretch>
        </p:blipFill>
        <p:spPr>
          <a:xfrm>
            <a:off x="6752245" y="1021714"/>
            <a:ext cx="1436321" cy="1852823"/>
          </a:xfrm>
          <a:prstGeom prst="rect">
            <a:avLst/>
          </a:prstGeom>
        </p:spPr>
      </p:pic>
    </p:spTree>
    <p:extLst>
      <p:ext uri="{BB962C8B-B14F-4D97-AF65-F5344CB8AC3E}">
        <p14:creationId xmlns:p14="http://schemas.microsoft.com/office/powerpoint/2010/main" val="368865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pPr algn="l"/>
            <a:fld id="{1D2CDB64-C772-4C10-8066-C769534B205C}" type="slidenum">
              <a:rPr lang="en-US" smtClean="0"/>
              <a:pPr algn="l"/>
              <a:t>4</a:t>
            </a:fld>
            <a:endParaRPr lang="en-US" dirty="0"/>
          </a:p>
        </p:txBody>
      </p:sp>
      <p:sp>
        <p:nvSpPr>
          <p:cNvPr id="11267" name="Title 4"/>
          <p:cNvSpPr>
            <a:spLocks noGrp="1"/>
          </p:cNvSpPr>
          <p:nvPr>
            <p:ph type="title"/>
          </p:nvPr>
        </p:nvSpPr>
        <p:spPr/>
        <p:txBody>
          <a:bodyPr/>
          <a:lstStyle/>
          <a:p>
            <a:r>
              <a:rPr lang="en-US" dirty="0"/>
              <a:t>… located in the middle of the MSU Campus</a:t>
            </a:r>
            <a:endParaRPr lang="en-US" dirty="0">
              <a:latin typeface="Arial" pitchFamily="34" charset="0"/>
              <a:ea typeface="ＭＳ Ｐゴシック"/>
              <a:cs typeface="ＭＳ Ｐゴシック"/>
            </a:endParaRPr>
          </a:p>
        </p:txBody>
      </p:sp>
      <p:sp>
        <p:nvSpPr>
          <p:cNvPr id="5" name="Footer Placeholder 4"/>
          <p:cNvSpPr>
            <a:spLocks noGrp="1"/>
          </p:cNvSpPr>
          <p:nvPr>
            <p:ph type="ftr" sz="quarter" idx="4294967295"/>
          </p:nvPr>
        </p:nvSpPr>
        <p:spPr>
          <a:xfrm>
            <a:off x="5977017" y="6474587"/>
            <a:ext cx="5537200" cy="365125"/>
          </a:xfrm>
        </p:spPr>
        <p:txBody>
          <a:bodyPr/>
          <a:lstStyle/>
          <a:p>
            <a:r>
              <a:rPr lang="en-US"/>
              <a:t>A. Gade, EuNPC2025, Caen, September 2025</a:t>
            </a:r>
            <a:endParaRPr lang="en-US" dirty="0"/>
          </a:p>
        </p:txBody>
      </p:sp>
      <p:pic>
        <p:nvPicPr>
          <p:cNvPr id="11" name="Picture 10"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827" y="1242656"/>
            <a:ext cx="7683607" cy="5146313"/>
          </a:xfrm>
          <a:prstGeom prst="rect">
            <a:avLst/>
          </a:prstGeom>
        </p:spPr>
      </p:pic>
      <p:sp>
        <p:nvSpPr>
          <p:cNvPr id="12" name="TextBox 11"/>
          <p:cNvSpPr txBox="1"/>
          <p:nvPr/>
        </p:nvSpPr>
        <p:spPr>
          <a:xfrm rot="16592520">
            <a:off x="2850265" y="2533855"/>
            <a:ext cx="1709596" cy="368768"/>
          </a:xfrm>
          <a:prstGeom prst="rect">
            <a:avLst/>
          </a:prstGeom>
          <a:noFill/>
        </p:spPr>
        <p:txBody>
          <a:bodyPr wrap="none" lIns="90881" tIns="45441" rIns="90881" bIns="45441" rtlCol="0">
            <a:spAutoFit/>
          </a:bodyPr>
          <a:lstStyle/>
          <a:p>
            <a:pPr defTabSz="908873" fontAlgn="auto">
              <a:spcBef>
                <a:spcPts val="0"/>
              </a:spcBef>
              <a:spcAft>
                <a:spcPts val="0"/>
              </a:spcAft>
              <a:defRPr/>
            </a:pPr>
            <a:r>
              <a:rPr lang="en-US" sz="1800" kern="0" dirty="0">
                <a:solidFill>
                  <a:srgbClr val="FFFF00"/>
                </a:solidFill>
                <a:effectLst>
                  <a:outerShdw blurRad="50800" dist="38100" algn="l" rotWithShape="0">
                    <a:prstClr val="black">
                      <a:alpha val="40000"/>
                    </a:prstClr>
                  </a:outerShdw>
                </a:effectLst>
              </a:rPr>
              <a:t>Plant Sciences</a:t>
            </a:r>
          </a:p>
        </p:txBody>
      </p:sp>
      <p:sp>
        <p:nvSpPr>
          <p:cNvPr id="14" name="TextBox 13"/>
          <p:cNvSpPr txBox="1"/>
          <p:nvPr/>
        </p:nvSpPr>
        <p:spPr>
          <a:xfrm rot="3420352">
            <a:off x="8300841" y="3208722"/>
            <a:ext cx="1183811" cy="368768"/>
          </a:xfrm>
          <a:prstGeom prst="rect">
            <a:avLst/>
          </a:prstGeom>
          <a:noFill/>
        </p:spPr>
        <p:txBody>
          <a:bodyPr wrap="none" lIns="90881" tIns="45441" rIns="90881" bIns="45441" rtlCol="0">
            <a:spAutoFit/>
          </a:bodyPr>
          <a:lstStyle/>
          <a:p>
            <a:pPr defTabSz="908873" fontAlgn="auto">
              <a:spcBef>
                <a:spcPts val="0"/>
              </a:spcBef>
              <a:spcAft>
                <a:spcPts val="0"/>
              </a:spcAft>
              <a:defRPr/>
            </a:pPr>
            <a:r>
              <a:rPr lang="en-US" sz="1800" kern="0" dirty="0">
                <a:solidFill>
                  <a:srgbClr val="FFFF00"/>
                </a:solidFill>
                <a:effectLst>
                  <a:outerShdw blurRad="50800" dist="38100" algn="l" rotWithShape="0">
                    <a:prstClr val="black">
                      <a:alpha val="40000"/>
                    </a:prstClr>
                  </a:outerShdw>
                </a:effectLst>
              </a:rPr>
              <a:t>MSU Law</a:t>
            </a:r>
          </a:p>
        </p:txBody>
      </p:sp>
      <p:sp>
        <p:nvSpPr>
          <p:cNvPr id="16" name="TextBox 15"/>
          <p:cNvSpPr txBox="1"/>
          <p:nvPr/>
        </p:nvSpPr>
        <p:spPr>
          <a:xfrm>
            <a:off x="5367317" y="1366868"/>
            <a:ext cx="978626" cy="368768"/>
          </a:xfrm>
          <a:prstGeom prst="rect">
            <a:avLst/>
          </a:prstGeom>
          <a:noFill/>
        </p:spPr>
        <p:txBody>
          <a:bodyPr wrap="none" lIns="90881" tIns="45441" rIns="90881" bIns="45441" rtlCol="0">
            <a:spAutoFit/>
          </a:bodyPr>
          <a:lstStyle/>
          <a:p>
            <a:pPr defTabSz="908873" fontAlgn="auto">
              <a:spcBef>
                <a:spcPts val="0"/>
              </a:spcBef>
              <a:spcAft>
                <a:spcPts val="0"/>
              </a:spcAft>
              <a:defRPr/>
            </a:pPr>
            <a:r>
              <a:rPr lang="en-US" sz="1800" kern="0" dirty="0">
                <a:solidFill>
                  <a:srgbClr val="FFFF00"/>
                </a:solidFill>
                <a:effectLst>
                  <a:outerShdw blurRad="50800" dist="38100" algn="l" rotWithShape="0">
                    <a:prstClr val="black">
                      <a:alpha val="40000"/>
                    </a:prstClr>
                  </a:outerShdw>
                </a:effectLst>
              </a:rPr>
              <a:t>Physics</a:t>
            </a:r>
          </a:p>
        </p:txBody>
      </p:sp>
      <p:sp>
        <p:nvSpPr>
          <p:cNvPr id="17" name="TextBox 16"/>
          <p:cNvSpPr txBox="1"/>
          <p:nvPr/>
        </p:nvSpPr>
        <p:spPr>
          <a:xfrm>
            <a:off x="6738653" y="1847999"/>
            <a:ext cx="1222283" cy="368768"/>
          </a:xfrm>
          <a:prstGeom prst="rect">
            <a:avLst/>
          </a:prstGeom>
          <a:noFill/>
        </p:spPr>
        <p:txBody>
          <a:bodyPr wrap="none" lIns="90881" tIns="45441" rIns="90881" bIns="45441" rtlCol="0">
            <a:spAutoFit/>
          </a:bodyPr>
          <a:lstStyle/>
          <a:p>
            <a:pPr defTabSz="908873" fontAlgn="auto">
              <a:spcBef>
                <a:spcPts val="0"/>
              </a:spcBef>
              <a:spcAft>
                <a:spcPts val="0"/>
              </a:spcAft>
              <a:defRPr/>
            </a:pPr>
            <a:r>
              <a:rPr lang="en-US" sz="1800" kern="0" dirty="0">
                <a:solidFill>
                  <a:srgbClr val="FFFF00"/>
                </a:solidFill>
                <a:effectLst>
                  <a:outerShdw blurRad="50800" dist="38100" algn="l" rotWithShape="0">
                    <a:prstClr val="black">
                      <a:alpha val="40000"/>
                    </a:prstClr>
                  </a:outerShdw>
                </a:effectLst>
              </a:rPr>
              <a:t>Chemistry</a:t>
            </a:r>
          </a:p>
        </p:txBody>
      </p:sp>
      <p:sp>
        <p:nvSpPr>
          <p:cNvPr id="18" name="TextBox 17"/>
          <p:cNvSpPr txBox="1"/>
          <p:nvPr/>
        </p:nvSpPr>
        <p:spPr>
          <a:xfrm rot="16008675">
            <a:off x="4533356" y="1820187"/>
            <a:ext cx="1196635" cy="368768"/>
          </a:xfrm>
          <a:prstGeom prst="rect">
            <a:avLst/>
          </a:prstGeom>
          <a:noFill/>
        </p:spPr>
        <p:txBody>
          <a:bodyPr wrap="none" lIns="90881" tIns="45441" rIns="90881" bIns="45441" rtlCol="0">
            <a:spAutoFit/>
          </a:bodyPr>
          <a:lstStyle/>
          <a:p>
            <a:pPr defTabSz="908873" fontAlgn="auto">
              <a:spcBef>
                <a:spcPts val="0"/>
              </a:spcBef>
              <a:spcAft>
                <a:spcPts val="0"/>
              </a:spcAft>
              <a:defRPr/>
            </a:pPr>
            <a:r>
              <a:rPr lang="en-US" sz="1800" kern="0" dirty="0">
                <a:solidFill>
                  <a:srgbClr val="FFFF00"/>
                </a:solidFill>
                <a:effectLst>
                  <a:outerShdw blurRad="50800" dist="38100" algn="l" rotWithShape="0">
                    <a:prstClr val="black">
                      <a:alpha val="40000"/>
                    </a:prstClr>
                  </a:outerShdw>
                </a:effectLst>
              </a:rPr>
              <a:t>Bio </a:t>
            </a:r>
            <a:r>
              <a:rPr lang="en-US" sz="1800" kern="0" dirty="0" err="1">
                <a:solidFill>
                  <a:srgbClr val="FFFF00"/>
                </a:solidFill>
                <a:effectLst>
                  <a:outerShdw blurRad="50800" dist="38100" algn="l" rotWithShape="0">
                    <a:prstClr val="black">
                      <a:alpha val="40000"/>
                    </a:prstClr>
                  </a:outerShdw>
                </a:effectLst>
              </a:rPr>
              <a:t>Chem</a:t>
            </a:r>
            <a:endParaRPr lang="en-US" sz="1800" kern="0" dirty="0">
              <a:solidFill>
                <a:srgbClr val="FFFF00"/>
              </a:solidFill>
              <a:effectLst>
                <a:outerShdw blurRad="50800" dist="38100" algn="l" rotWithShape="0">
                  <a:prstClr val="black">
                    <a:alpha val="40000"/>
                  </a:prstClr>
                </a:outerShdw>
              </a:effectLst>
            </a:endParaRPr>
          </a:p>
        </p:txBody>
      </p:sp>
      <p:sp>
        <p:nvSpPr>
          <p:cNvPr id="19" name="TextBox 18"/>
          <p:cNvSpPr txBox="1"/>
          <p:nvPr/>
        </p:nvSpPr>
        <p:spPr>
          <a:xfrm>
            <a:off x="4952113" y="5603329"/>
            <a:ext cx="1786540" cy="368768"/>
          </a:xfrm>
          <a:prstGeom prst="rect">
            <a:avLst/>
          </a:prstGeom>
          <a:noFill/>
        </p:spPr>
        <p:txBody>
          <a:bodyPr wrap="none" lIns="90881" tIns="45441" rIns="90881" bIns="45441" rtlCol="0">
            <a:spAutoFit/>
          </a:bodyPr>
          <a:lstStyle/>
          <a:p>
            <a:pPr defTabSz="908873" fontAlgn="auto">
              <a:spcBef>
                <a:spcPts val="0"/>
              </a:spcBef>
              <a:spcAft>
                <a:spcPts val="0"/>
              </a:spcAft>
              <a:defRPr/>
            </a:pPr>
            <a:r>
              <a:rPr lang="en-US" sz="1800" kern="0" dirty="0">
                <a:solidFill>
                  <a:srgbClr val="FFFF00"/>
                </a:solidFill>
                <a:effectLst>
                  <a:outerShdw blurRad="50800" dist="38100" algn="l" rotWithShape="0">
                    <a:prstClr val="black">
                      <a:alpha val="40000"/>
                    </a:prstClr>
                  </a:outerShdw>
                </a:effectLst>
              </a:rPr>
              <a:t>Performing Arts</a:t>
            </a:r>
          </a:p>
        </p:txBody>
      </p:sp>
      <p:sp>
        <p:nvSpPr>
          <p:cNvPr id="20" name="TextBox 19"/>
          <p:cNvSpPr txBox="1"/>
          <p:nvPr/>
        </p:nvSpPr>
        <p:spPr>
          <a:xfrm rot="16592520">
            <a:off x="1773153" y="5603328"/>
            <a:ext cx="1299227" cy="368768"/>
          </a:xfrm>
          <a:prstGeom prst="rect">
            <a:avLst/>
          </a:prstGeom>
          <a:noFill/>
        </p:spPr>
        <p:txBody>
          <a:bodyPr wrap="none" lIns="90881" tIns="45441" rIns="90881" bIns="45441" rtlCol="0">
            <a:spAutoFit/>
          </a:bodyPr>
          <a:lstStyle/>
          <a:p>
            <a:pPr defTabSz="908873" fontAlgn="auto">
              <a:spcBef>
                <a:spcPts val="0"/>
              </a:spcBef>
              <a:spcAft>
                <a:spcPts val="0"/>
              </a:spcAft>
              <a:defRPr/>
            </a:pPr>
            <a:r>
              <a:rPr lang="en-US" kern="0" dirty="0">
                <a:solidFill>
                  <a:srgbClr val="FFFF00"/>
                </a:solidFill>
                <a:effectLst>
                  <a:outerShdw blurRad="50800" dist="38100" algn="l" rotWithShape="0">
                    <a:prstClr val="black">
                      <a:alpha val="40000"/>
                    </a:prstClr>
                  </a:outerShdw>
                </a:effectLst>
              </a:rPr>
              <a:t>Vet School</a:t>
            </a:r>
            <a:endParaRPr lang="en-US" sz="1800" kern="0" dirty="0">
              <a:solidFill>
                <a:srgbClr val="FFFF00"/>
              </a:solidFill>
              <a:effectLst>
                <a:outerShdw blurRad="50800" dist="38100" algn="l" rotWithShape="0">
                  <a:prstClr val="black">
                    <a:alpha val="40000"/>
                  </a:prstClr>
                </a:outerShdw>
              </a:effectLst>
            </a:endParaRPr>
          </a:p>
        </p:txBody>
      </p:sp>
      <p:pic>
        <p:nvPicPr>
          <p:cNvPr id="21"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768931" y="1366868"/>
            <a:ext cx="6342848" cy="4914893"/>
          </a:xfrm>
          <a:prstGeom prst="rect">
            <a:avLst/>
          </a:prstGeom>
          <a:noFill/>
          <a:ln w="9525">
            <a:noFill/>
            <a:miter lim="800000"/>
            <a:headEnd/>
            <a:tailEnd/>
          </a:ln>
        </p:spPr>
      </p:pic>
    </p:spTree>
    <p:extLst>
      <p:ext uri="{BB962C8B-B14F-4D97-AF65-F5344CB8AC3E}">
        <p14:creationId xmlns:p14="http://schemas.microsoft.com/office/powerpoint/2010/main" val="152430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r>
              <a:rPr lang="en-US"/>
              <a:t>        </a:t>
            </a:r>
            <a:fld id="{35AD4620-7552-4207-8973-898801ED212B}" type="slidenum">
              <a:rPr lang="en-US" smtClean="0"/>
              <a:pPr>
                <a:defRPr/>
              </a:pPr>
              <a:t>5</a:t>
            </a:fld>
            <a:endParaRPr lang="en-US" dirty="0"/>
          </a:p>
        </p:txBody>
      </p:sp>
      <p:sp>
        <p:nvSpPr>
          <p:cNvPr id="4" name="Title 3"/>
          <p:cNvSpPr>
            <a:spLocks noGrp="1"/>
          </p:cNvSpPr>
          <p:nvPr>
            <p:ph type="title"/>
          </p:nvPr>
        </p:nvSpPr>
        <p:spPr>
          <a:xfrm>
            <a:off x="101600" y="289338"/>
            <a:ext cx="11988800" cy="478616"/>
          </a:xfrm>
        </p:spPr>
        <p:txBody>
          <a:bodyPr/>
          <a:lstStyle/>
          <a:p>
            <a:r>
              <a:rPr lang="en-US" dirty="0"/>
              <a:t>All experimental areas for user experiments ready</a:t>
            </a:r>
          </a:p>
        </p:txBody>
      </p:sp>
      <p:sp>
        <p:nvSpPr>
          <p:cNvPr id="5" name="Footer Placeholder 4"/>
          <p:cNvSpPr>
            <a:spLocks noGrp="1"/>
          </p:cNvSpPr>
          <p:nvPr>
            <p:ph type="ftr" sz="quarter" idx="3"/>
          </p:nvPr>
        </p:nvSpPr>
        <p:spPr/>
        <p:txBody>
          <a:bodyPr/>
          <a:lstStyle/>
          <a:p>
            <a:pPr>
              <a:defRPr/>
            </a:pPr>
            <a:r>
              <a:rPr lang="en-US"/>
              <a:t>A. Gade, EuNPC2025, Caen, September 2025</a:t>
            </a:r>
            <a:endParaRPr lang="en-US" dirty="0"/>
          </a:p>
        </p:txBody>
      </p:sp>
      <p:sp>
        <p:nvSpPr>
          <p:cNvPr id="14" name="Text Box 1047"/>
          <p:cNvSpPr txBox="1">
            <a:spLocks noChangeArrowheads="1"/>
          </p:cNvSpPr>
          <p:nvPr/>
        </p:nvSpPr>
        <p:spPr bwMode="auto">
          <a:xfrm rot="20202411">
            <a:off x="4836890" y="4195845"/>
            <a:ext cx="3013913" cy="306949"/>
          </a:xfrm>
          <a:prstGeom prst="rect">
            <a:avLst/>
          </a:prstGeom>
          <a:noFill/>
          <a:ln w="9525">
            <a:noFill/>
            <a:miter lim="800000"/>
            <a:headEnd/>
            <a:tailEnd/>
          </a:ln>
          <a:effectLst/>
        </p:spPr>
        <p:txBody>
          <a:bodyPr wrap="none" lIns="90620" tIns="45310" rIns="90620" bIns="45310">
            <a:spAutoFit/>
          </a:bodyPr>
          <a:lstStyle/>
          <a:p>
            <a:pPr eaLnBrk="1" hangingPunct="1">
              <a:spcBef>
                <a:spcPct val="20000"/>
              </a:spcBef>
              <a:buClr>
                <a:schemeClr val="tx1"/>
              </a:buClr>
              <a:buSzPct val="80000"/>
              <a:buFont typeface="Wingdings" pitchFamily="2" charset="2"/>
              <a:buNone/>
            </a:pPr>
            <a:r>
              <a:rPr lang="en-US" sz="1400" b="1" dirty="0">
                <a:solidFill>
                  <a:srgbClr val="00CC99"/>
                </a:solidFill>
              </a:rPr>
              <a:t>Identification and beam transport</a:t>
            </a:r>
            <a:endParaRPr lang="en-US" sz="1400" b="1" dirty="0"/>
          </a:p>
        </p:txBody>
      </p:sp>
      <p:grpSp>
        <p:nvGrpSpPr>
          <p:cNvPr id="22" name="Group 21">
            <a:extLst>
              <a:ext uri="{FF2B5EF4-FFF2-40B4-BE49-F238E27FC236}">
                <a16:creationId xmlns:a16="http://schemas.microsoft.com/office/drawing/2014/main" id="{C325509F-6339-D0C8-DFE1-5FDB8D2B532F}"/>
              </a:ext>
            </a:extLst>
          </p:cNvPr>
          <p:cNvGrpSpPr/>
          <p:nvPr/>
        </p:nvGrpSpPr>
        <p:grpSpPr>
          <a:xfrm>
            <a:off x="2004313" y="1969710"/>
            <a:ext cx="10075754" cy="4239475"/>
            <a:chOff x="466847" y="1186128"/>
            <a:chExt cx="11180736" cy="4720477"/>
          </a:xfrm>
        </p:grpSpPr>
        <p:grpSp>
          <p:nvGrpSpPr>
            <p:cNvPr id="23" name="Group 22">
              <a:extLst>
                <a:ext uri="{FF2B5EF4-FFF2-40B4-BE49-F238E27FC236}">
                  <a16:creationId xmlns:a16="http://schemas.microsoft.com/office/drawing/2014/main" id="{8ED1078F-39BE-1DCA-EBF7-83BD9EF452BC}"/>
                </a:ext>
              </a:extLst>
            </p:cNvPr>
            <p:cNvGrpSpPr/>
            <p:nvPr/>
          </p:nvGrpSpPr>
          <p:grpSpPr>
            <a:xfrm>
              <a:off x="466847" y="1186128"/>
              <a:ext cx="11180736" cy="4720477"/>
              <a:chOff x="466847" y="1186128"/>
              <a:chExt cx="11180736" cy="4720477"/>
            </a:xfrm>
          </p:grpSpPr>
          <p:grpSp>
            <p:nvGrpSpPr>
              <p:cNvPr id="25" name="Group 24">
                <a:extLst>
                  <a:ext uri="{FF2B5EF4-FFF2-40B4-BE49-F238E27FC236}">
                    <a16:creationId xmlns:a16="http://schemas.microsoft.com/office/drawing/2014/main" id="{6284D65D-BB82-F0FE-F4FE-307AFD5932A5}"/>
                  </a:ext>
                </a:extLst>
              </p:cNvPr>
              <p:cNvGrpSpPr/>
              <p:nvPr/>
            </p:nvGrpSpPr>
            <p:grpSpPr>
              <a:xfrm>
                <a:off x="466847" y="1186128"/>
                <a:ext cx="11180736" cy="4720477"/>
                <a:chOff x="466847" y="1186128"/>
                <a:chExt cx="11180736" cy="4720477"/>
              </a:xfrm>
            </p:grpSpPr>
            <p:grpSp>
              <p:nvGrpSpPr>
                <p:cNvPr id="34" name="Group 33">
                  <a:extLst>
                    <a:ext uri="{FF2B5EF4-FFF2-40B4-BE49-F238E27FC236}">
                      <a16:creationId xmlns:a16="http://schemas.microsoft.com/office/drawing/2014/main" id="{33C96C5B-C212-40AC-0434-EFE1B93EDB0A}"/>
                    </a:ext>
                  </a:extLst>
                </p:cNvPr>
                <p:cNvGrpSpPr/>
                <p:nvPr/>
              </p:nvGrpSpPr>
              <p:grpSpPr>
                <a:xfrm>
                  <a:off x="466847" y="1186128"/>
                  <a:ext cx="11180736" cy="4720477"/>
                  <a:chOff x="477864" y="1296298"/>
                  <a:chExt cx="11180736" cy="4720477"/>
                </a:xfrm>
              </p:grpSpPr>
              <p:grpSp>
                <p:nvGrpSpPr>
                  <p:cNvPr id="36" name="Group 35">
                    <a:extLst>
                      <a:ext uri="{FF2B5EF4-FFF2-40B4-BE49-F238E27FC236}">
                        <a16:creationId xmlns:a16="http://schemas.microsoft.com/office/drawing/2014/main" id="{E20BB853-7EC9-AA4A-C929-3AE8D9587806}"/>
                      </a:ext>
                    </a:extLst>
                  </p:cNvPr>
                  <p:cNvGrpSpPr/>
                  <p:nvPr/>
                </p:nvGrpSpPr>
                <p:grpSpPr>
                  <a:xfrm>
                    <a:off x="477864" y="1296298"/>
                    <a:ext cx="11180736" cy="4342503"/>
                    <a:chOff x="477864" y="1296326"/>
                    <a:chExt cx="11180736" cy="4482953"/>
                  </a:xfrm>
                </p:grpSpPr>
                <p:grpSp>
                  <p:nvGrpSpPr>
                    <p:cNvPr id="50" name="Group 49">
                      <a:extLst>
                        <a:ext uri="{FF2B5EF4-FFF2-40B4-BE49-F238E27FC236}">
                          <a16:creationId xmlns:a16="http://schemas.microsoft.com/office/drawing/2014/main" id="{0A2D5DB0-545F-BB91-69CA-19F0F607D924}"/>
                        </a:ext>
                      </a:extLst>
                    </p:cNvPr>
                    <p:cNvGrpSpPr/>
                    <p:nvPr/>
                  </p:nvGrpSpPr>
                  <p:grpSpPr>
                    <a:xfrm>
                      <a:off x="477864" y="1296326"/>
                      <a:ext cx="11180736" cy="4482953"/>
                      <a:chOff x="477864" y="1296326"/>
                      <a:chExt cx="11180736" cy="4482953"/>
                    </a:xfrm>
                  </p:grpSpPr>
                  <p:grpSp>
                    <p:nvGrpSpPr>
                      <p:cNvPr id="52" name="Group 51">
                        <a:extLst>
                          <a:ext uri="{FF2B5EF4-FFF2-40B4-BE49-F238E27FC236}">
                            <a16:creationId xmlns:a16="http://schemas.microsoft.com/office/drawing/2014/main" id="{F34285FF-7B4C-76CA-DD06-2557A043B026}"/>
                          </a:ext>
                        </a:extLst>
                      </p:cNvPr>
                      <p:cNvGrpSpPr/>
                      <p:nvPr/>
                    </p:nvGrpSpPr>
                    <p:grpSpPr>
                      <a:xfrm>
                        <a:off x="477864" y="1296326"/>
                        <a:ext cx="11180736" cy="4482953"/>
                        <a:chOff x="1534190" y="1893347"/>
                        <a:chExt cx="9378405" cy="3687050"/>
                      </a:xfrm>
                    </p:grpSpPr>
                    <p:grpSp>
                      <p:nvGrpSpPr>
                        <p:cNvPr id="56" name="Group 55">
                          <a:extLst>
                            <a:ext uri="{FF2B5EF4-FFF2-40B4-BE49-F238E27FC236}">
                              <a16:creationId xmlns:a16="http://schemas.microsoft.com/office/drawing/2014/main" id="{ACBBF082-93E5-1AA9-888A-5E0B88D957E4}"/>
                            </a:ext>
                          </a:extLst>
                        </p:cNvPr>
                        <p:cNvGrpSpPr/>
                        <p:nvPr/>
                      </p:nvGrpSpPr>
                      <p:grpSpPr>
                        <a:xfrm>
                          <a:off x="1549250" y="1893347"/>
                          <a:ext cx="9363345" cy="3678532"/>
                          <a:chOff x="2057400" y="1752602"/>
                          <a:chExt cx="9439467" cy="3506184"/>
                        </a:xfrm>
                      </p:grpSpPr>
                      <p:grpSp>
                        <p:nvGrpSpPr>
                          <p:cNvPr id="79" name="Group 78">
                            <a:extLst>
                              <a:ext uri="{FF2B5EF4-FFF2-40B4-BE49-F238E27FC236}">
                                <a16:creationId xmlns:a16="http://schemas.microsoft.com/office/drawing/2014/main" id="{231BED3C-7C1F-F5B4-8F04-F04779090DD5}"/>
                              </a:ext>
                            </a:extLst>
                          </p:cNvPr>
                          <p:cNvGrpSpPr/>
                          <p:nvPr/>
                        </p:nvGrpSpPr>
                        <p:grpSpPr>
                          <a:xfrm>
                            <a:off x="2057400" y="1752602"/>
                            <a:ext cx="9439467" cy="3505199"/>
                            <a:chOff x="974380" y="1752601"/>
                            <a:chExt cx="10522487" cy="4112272"/>
                          </a:xfrm>
                        </p:grpSpPr>
                        <p:grpSp>
                          <p:nvGrpSpPr>
                            <p:cNvPr id="87" name="Group 86">
                              <a:extLst>
                                <a:ext uri="{FF2B5EF4-FFF2-40B4-BE49-F238E27FC236}">
                                  <a16:creationId xmlns:a16="http://schemas.microsoft.com/office/drawing/2014/main" id="{B1F680F1-A64A-D894-D041-429349210B03}"/>
                                </a:ext>
                              </a:extLst>
                            </p:cNvPr>
                            <p:cNvGrpSpPr/>
                            <p:nvPr/>
                          </p:nvGrpSpPr>
                          <p:grpSpPr>
                            <a:xfrm>
                              <a:off x="974380" y="1752601"/>
                              <a:ext cx="10522487" cy="4112272"/>
                              <a:chOff x="533400" y="1907794"/>
                              <a:chExt cx="11818735" cy="4553214"/>
                            </a:xfrm>
                          </p:grpSpPr>
                          <p:grpSp>
                            <p:nvGrpSpPr>
                              <p:cNvPr id="89" name="Group 88">
                                <a:extLst>
                                  <a:ext uri="{FF2B5EF4-FFF2-40B4-BE49-F238E27FC236}">
                                    <a16:creationId xmlns:a16="http://schemas.microsoft.com/office/drawing/2014/main" id="{790C0E1B-F827-667B-D410-C9C09C5D8454}"/>
                                  </a:ext>
                                </a:extLst>
                              </p:cNvPr>
                              <p:cNvGrpSpPr/>
                              <p:nvPr/>
                            </p:nvGrpSpPr>
                            <p:grpSpPr>
                              <a:xfrm>
                                <a:off x="541135" y="1921305"/>
                                <a:ext cx="11811000" cy="4539703"/>
                                <a:chOff x="388735" y="1124547"/>
                                <a:chExt cx="11811000" cy="4557854"/>
                              </a:xfrm>
                            </p:grpSpPr>
                            <p:grpSp>
                              <p:nvGrpSpPr>
                                <p:cNvPr id="93" name="Group 92">
                                  <a:extLst>
                                    <a:ext uri="{FF2B5EF4-FFF2-40B4-BE49-F238E27FC236}">
                                      <a16:creationId xmlns:a16="http://schemas.microsoft.com/office/drawing/2014/main" id="{6BC28392-BC83-7201-8172-BCB0AE47F35E}"/>
                                    </a:ext>
                                  </a:extLst>
                                </p:cNvPr>
                                <p:cNvGrpSpPr/>
                                <p:nvPr/>
                              </p:nvGrpSpPr>
                              <p:grpSpPr>
                                <a:xfrm>
                                  <a:off x="388735" y="1124547"/>
                                  <a:ext cx="11811000" cy="4557854"/>
                                  <a:chOff x="845935" y="1122107"/>
                                  <a:chExt cx="11811000" cy="4557854"/>
                                </a:xfrm>
                              </p:grpSpPr>
                              <p:pic>
                                <p:nvPicPr>
                                  <p:cNvPr id="95" name="Picture 94">
                                    <a:extLst>
                                      <a:ext uri="{FF2B5EF4-FFF2-40B4-BE49-F238E27FC236}">
                                        <a16:creationId xmlns:a16="http://schemas.microsoft.com/office/drawing/2014/main" id="{800518BE-BB9C-6942-D6AA-11DD0FCE31C2}"/>
                                      </a:ext>
                                    </a:extLst>
                                  </p:cNvPr>
                                  <p:cNvPicPr>
                                    <a:picLocks noChangeAspect="1"/>
                                  </p:cNvPicPr>
                                  <p:nvPr/>
                                </p:nvPicPr>
                                <p:blipFill>
                                  <a:blip r:embed="rId2"/>
                                  <a:stretch>
                                    <a:fillRect/>
                                  </a:stretch>
                                </p:blipFill>
                                <p:spPr>
                                  <a:xfrm>
                                    <a:off x="845935" y="1122107"/>
                                    <a:ext cx="11811000" cy="4557854"/>
                                  </a:xfrm>
                                  <a:prstGeom prst="rect">
                                    <a:avLst/>
                                  </a:prstGeom>
                                </p:spPr>
                              </p:pic>
                              <p:pic>
                                <p:nvPicPr>
                                  <p:cNvPr id="96" name="Picture 95">
                                    <a:extLst>
                                      <a:ext uri="{FF2B5EF4-FFF2-40B4-BE49-F238E27FC236}">
                                        <a16:creationId xmlns:a16="http://schemas.microsoft.com/office/drawing/2014/main" id="{EE86FB9E-7DE3-ED1C-9CAA-A30BE4CA7494}"/>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3276600" y="4846282"/>
                                    <a:ext cx="990600" cy="829048"/>
                                  </a:xfrm>
                                  <a:prstGeom prst="rect">
                                    <a:avLst/>
                                  </a:prstGeom>
                                </p:spPr>
                              </p:pic>
                              <p:pic>
                                <p:nvPicPr>
                                  <p:cNvPr id="97" name="Picture 96">
                                    <a:extLst>
                                      <a:ext uri="{FF2B5EF4-FFF2-40B4-BE49-F238E27FC236}">
                                        <a16:creationId xmlns:a16="http://schemas.microsoft.com/office/drawing/2014/main" id="{B8994B88-5A0E-2559-49B9-9389A470EBA1}"/>
                                      </a:ext>
                                    </a:extLst>
                                  </p:cNvPr>
                                  <p:cNvPicPr>
                                    <a:picLocks noChangeAspect="1"/>
                                  </p:cNvPicPr>
                                  <p:nvPr/>
                                </p:nvPicPr>
                                <p:blipFill rotWithShape="1">
                                  <a:blip r:embed="rId5">
                                    <a:alphaModFix amt="2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4003675" y="4222249"/>
                                    <a:ext cx="990600" cy="600448"/>
                                  </a:xfrm>
                                  <a:prstGeom prst="rect">
                                    <a:avLst/>
                                  </a:prstGeom>
                                </p:spPr>
                              </p:pic>
                            </p:grpSp>
                            <p:pic>
                              <p:nvPicPr>
                                <p:cNvPr id="94" name="Picture 93">
                                  <a:extLst>
                                    <a:ext uri="{FF2B5EF4-FFF2-40B4-BE49-F238E27FC236}">
                                      <a16:creationId xmlns:a16="http://schemas.microsoft.com/office/drawing/2014/main" id="{298F6B3B-4ABE-000A-5846-9A7E847926ED}"/>
                                    </a:ext>
                                  </a:extLst>
                                </p:cNvPr>
                                <p:cNvPicPr>
                                  <a:picLocks noChangeAspect="1"/>
                                </p:cNvPicPr>
                                <p:nvPr/>
                              </p:nvPicPr>
                              <p:blipFill rotWithShape="1">
                                <a:blip r:embed="rId7">
                                  <a:alphaModFix amt="35000"/>
                                  <a:extLst>
                                    <a:ext uri="{28A0092B-C50C-407E-A947-70E740481C1C}">
                                      <a14:useLocalDpi xmlns:a14="http://schemas.microsoft.com/office/drawing/2010/main"/>
                                    </a:ext>
                                  </a:extLst>
                                </a:blip>
                                <a:srcRect/>
                                <a:stretch/>
                              </p:blipFill>
                              <p:spPr>
                                <a:xfrm>
                                  <a:off x="3500755" y="5081657"/>
                                  <a:ext cx="1752600" cy="600448"/>
                                </a:xfrm>
                                <a:prstGeom prst="rect">
                                  <a:avLst/>
                                </a:prstGeom>
                              </p:spPr>
                            </p:pic>
                          </p:grpSp>
                          <p:grpSp>
                            <p:nvGrpSpPr>
                              <p:cNvPr id="90" name="Group 89">
                                <a:extLst>
                                  <a:ext uri="{FF2B5EF4-FFF2-40B4-BE49-F238E27FC236}">
                                    <a16:creationId xmlns:a16="http://schemas.microsoft.com/office/drawing/2014/main" id="{AE2E7A35-E3EF-2013-9945-6E3C5E2051B7}"/>
                                  </a:ext>
                                </a:extLst>
                              </p:cNvPr>
                              <p:cNvGrpSpPr/>
                              <p:nvPr/>
                            </p:nvGrpSpPr>
                            <p:grpSpPr>
                              <a:xfrm>
                                <a:off x="533400" y="1907794"/>
                                <a:ext cx="7619999" cy="2468879"/>
                                <a:chOff x="152400" y="1183383"/>
                                <a:chExt cx="7619999" cy="2570556"/>
                              </a:xfrm>
                            </p:grpSpPr>
                            <p:sp>
                              <p:nvSpPr>
                                <p:cNvPr id="91" name="Rectangle 90">
                                  <a:extLst>
                                    <a:ext uri="{FF2B5EF4-FFF2-40B4-BE49-F238E27FC236}">
                                      <a16:creationId xmlns:a16="http://schemas.microsoft.com/office/drawing/2014/main" id="{40C75B4C-0C82-E1DE-6EF4-AF911011C913}"/>
                                    </a:ext>
                                  </a:extLst>
                                </p:cNvPr>
                                <p:cNvSpPr/>
                                <p:nvPr/>
                              </p:nvSpPr>
                              <p:spPr>
                                <a:xfrm>
                                  <a:off x="152400" y="1193619"/>
                                  <a:ext cx="6449568" cy="25603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45740D9A-2C65-13F7-8059-FFF3DF4F5B21}"/>
                                    </a:ext>
                                  </a:extLst>
                                </p:cNvPr>
                                <p:cNvSpPr/>
                                <p:nvPr/>
                              </p:nvSpPr>
                              <p:spPr>
                                <a:xfrm>
                                  <a:off x="6553200" y="1183382"/>
                                  <a:ext cx="1219199" cy="721617"/>
                                </a:xfrm>
                                <a:prstGeom prst="rect">
                                  <a:avLst/>
                                </a:prstGeom>
                                <a:solidFill>
                                  <a:schemeClr val="bg1"/>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88" name="Picture 87">
                              <a:extLst>
                                <a:ext uri="{FF2B5EF4-FFF2-40B4-BE49-F238E27FC236}">
                                  <a16:creationId xmlns:a16="http://schemas.microsoft.com/office/drawing/2014/main" id="{A9057260-D10F-3563-67B2-239E311C0DEB}"/>
                                </a:ext>
                              </a:extLst>
                            </p:cNvPr>
                            <p:cNvPicPr>
                              <a:picLocks noChangeAspect="1"/>
                            </p:cNvPicPr>
                            <p:nvPr/>
                          </p:nvPicPr>
                          <p:blipFill rotWithShape="1">
                            <a:blip r:embed="rId8">
                              <a:alphaModFix amt="50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2279649" y="5168900"/>
                              <a:ext cx="1524001" cy="692805"/>
                            </a:xfrm>
                            <a:prstGeom prst="rect">
                              <a:avLst/>
                            </a:prstGeom>
                          </p:spPr>
                        </p:pic>
                      </p:grpSp>
                      <p:grpSp>
                        <p:nvGrpSpPr>
                          <p:cNvPr id="80" name="Group 79">
                            <a:extLst>
                              <a:ext uri="{FF2B5EF4-FFF2-40B4-BE49-F238E27FC236}">
                                <a16:creationId xmlns:a16="http://schemas.microsoft.com/office/drawing/2014/main" id="{10765894-E35B-1291-5D72-D13B86730718}"/>
                              </a:ext>
                            </a:extLst>
                          </p:cNvPr>
                          <p:cNvGrpSpPr/>
                          <p:nvPr/>
                        </p:nvGrpSpPr>
                        <p:grpSpPr>
                          <a:xfrm>
                            <a:off x="2063578" y="3599258"/>
                            <a:ext cx="3885306" cy="1659528"/>
                            <a:chOff x="981267" y="3917662"/>
                            <a:chExt cx="4331080" cy="1946945"/>
                          </a:xfrm>
                        </p:grpSpPr>
                        <p:grpSp>
                          <p:nvGrpSpPr>
                            <p:cNvPr id="81" name="Group 80">
                              <a:extLst>
                                <a:ext uri="{FF2B5EF4-FFF2-40B4-BE49-F238E27FC236}">
                                  <a16:creationId xmlns:a16="http://schemas.microsoft.com/office/drawing/2014/main" id="{BE2D2BDC-7DC0-BE5D-4315-2C85B21AC8F4}"/>
                                </a:ext>
                              </a:extLst>
                            </p:cNvPr>
                            <p:cNvGrpSpPr/>
                            <p:nvPr/>
                          </p:nvGrpSpPr>
                          <p:grpSpPr>
                            <a:xfrm>
                              <a:off x="981267" y="3917662"/>
                              <a:ext cx="4331080" cy="1946945"/>
                              <a:chOff x="388736" y="3517778"/>
                              <a:chExt cx="4864619" cy="2164327"/>
                            </a:xfrm>
                          </p:grpSpPr>
                          <p:grpSp>
                            <p:nvGrpSpPr>
                              <p:cNvPr id="83" name="Group 82">
                                <a:extLst>
                                  <a:ext uri="{FF2B5EF4-FFF2-40B4-BE49-F238E27FC236}">
                                    <a16:creationId xmlns:a16="http://schemas.microsoft.com/office/drawing/2014/main" id="{3765B510-EA44-ADDE-6132-6E5F4D8F36C3}"/>
                                  </a:ext>
                                </a:extLst>
                              </p:cNvPr>
                              <p:cNvGrpSpPr/>
                              <p:nvPr/>
                            </p:nvGrpSpPr>
                            <p:grpSpPr>
                              <a:xfrm>
                                <a:off x="388736" y="3517778"/>
                                <a:ext cx="3421264" cy="2159992"/>
                                <a:chOff x="845936" y="3515338"/>
                                <a:chExt cx="3421264" cy="2159992"/>
                              </a:xfrm>
                            </p:grpSpPr>
                            <p:pic>
                              <p:nvPicPr>
                                <p:cNvPr id="85" name="Picture 84">
                                  <a:extLst>
                                    <a:ext uri="{FF2B5EF4-FFF2-40B4-BE49-F238E27FC236}">
                                      <a16:creationId xmlns:a16="http://schemas.microsoft.com/office/drawing/2014/main" id="{BB0A9A50-1991-8DD5-D7F3-746B3315665C}"/>
                                    </a:ext>
                                  </a:extLst>
                                </p:cNvPr>
                                <p:cNvPicPr>
                                  <a:picLocks noChangeAspect="1"/>
                                </p:cNvPicPr>
                                <p:nvPr/>
                              </p:nvPicPr>
                              <p:blipFill rotWithShape="1">
                                <a:blip r:embed="rId10">
                                  <a:alphaModFix/>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p:blipFill>
                              <p:spPr>
                                <a:xfrm>
                                  <a:off x="845936" y="3515338"/>
                                  <a:ext cx="3059371" cy="1088693"/>
                                </a:xfrm>
                                <a:prstGeom prst="rect">
                                  <a:avLst/>
                                </a:prstGeom>
                              </p:spPr>
                            </p:pic>
                            <p:pic>
                              <p:nvPicPr>
                                <p:cNvPr id="86" name="Picture 85">
                                  <a:extLst>
                                    <a:ext uri="{FF2B5EF4-FFF2-40B4-BE49-F238E27FC236}">
                                      <a16:creationId xmlns:a16="http://schemas.microsoft.com/office/drawing/2014/main" id="{A5CCF6EC-8E7E-DB4A-31E7-9B9DF2D72ECC}"/>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3276600" y="4846282"/>
                                  <a:ext cx="990600" cy="829048"/>
                                </a:xfrm>
                                <a:prstGeom prst="rect">
                                  <a:avLst/>
                                </a:prstGeom>
                              </p:spPr>
                            </p:pic>
                          </p:grpSp>
                          <p:pic>
                            <p:nvPicPr>
                              <p:cNvPr id="84" name="Picture 83">
                                <a:extLst>
                                  <a:ext uri="{FF2B5EF4-FFF2-40B4-BE49-F238E27FC236}">
                                    <a16:creationId xmlns:a16="http://schemas.microsoft.com/office/drawing/2014/main" id="{F139485F-A1E7-0709-7098-7A905CBCBA74}"/>
                                  </a:ext>
                                </a:extLst>
                              </p:cNvPr>
                              <p:cNvPicPr>
                                <a:picLocks noChangeAspect="1"/>
                              </p:cNvPicPr>
                              <p:nvPr/>
                            </p:nvPicPr>
                            <p:blipFill rotWithShape="1">
                              <a:blip r:embed="rId7">
                                <a:alphaModFix/>
                                <a:extLst>
                                  <a:ext uri="{28A0092B-C50C-407E-A947-70E740481C1C}">
                                    <a14:useLocalDpi xmlns:a14="http://schemas.microsoft.com/office/drawing/2010/main"/>
                                  </a:ext>
                                </a:extLst>
                              </a:blip>
                              <a:srcRect/>
                              <a:stretch/>
                            </p:blipFill>
                            <p:spPr>
                              <a:xfrm>
                                <a:off x="3500755" y="5081657"/>
                                <a:ext cx="1752600" cy="600448"/>
                              </a:xfrm>
                              <a:prstGeom prst="rect">
                                <a:avLst/>
                              </a:prstGeom>
                            </p:spPr>
                          </p:pic>
                        </p:grpSp>
                        <p:pic>
                          <p:nvPicPr>
                            <p:cNvPr id="82" name="Picture 81">
                              <a:extLst>
                                <a:ext uri="{FF2B5EF4-FFF2-40B4-BE49-F238E27FC236}">
                                  <a16:creationId xmlns:a16="http://schemas.microsoft.com/office/drawing/2014/main" id="{1782E61F-93AE-8CBE-B409-8BA4F9A44F5B}"/>
                                </a:ext>
                              </a:extLst>
                            </p:cNvPr>
                            <p:cNvPicPr>
                              <a:picLocks noChangeAspect="1"/>
                            </p:cNvPicPr>
                            <p:nvPr/>
                          </p:nvPicPr>
                          <p:blipFill rotWithShape="1">
                            <a:blip r:embed="rId8">
                              <a:alphaModFix/>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2279649" y="5168900"/>
                              <a:ext cx="1524001" cy="692805"/>
                            </a:xfrm>
                            <a:prstGeom prst="rect">
                              <a:avLst/>
                            </a:prstGeom>
                          </p:spPr>
                        </p:pic>
                      </p:grpSp>
                    </p:grpSp>
                    <p:pic>
                      <p:nvPicPr>
                        <p:cNvPr id="57" name="Picture 56">
                          <a:extLst>
                            <a:ext uri="{FF2B5EF4-FFF2-40B4-BE49-F238E27FC236}">
                              <a16:creationId xmlns:a16="http://schemas.microsoft.com/office/drawing/2014/main" id="{9918B787-3FD9-DF2C-1718-A86E9FE53853}"/>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3457266" y="4911250"/>
                          <a:ext cx="784800" cy="669147"/>
                        </a:xfrm>
                        <a:prstGeom prst="round1Rect">
                          <a:avLst/>
                        </a:prstGeom>
                      </p:spPr>
                    </p:pic>
                    <p:pic>
                      <p:nvPicPr>
                        <p:cNvPr id="58" name="Picture 57">
                          <a:extLst>
                            <a:ext uri="{FF2B5EF4-FFF2-40B4-BE49-F238E27FC236}">
                              <a16:creationId xmlns:a16="http://schemas.microsoft.com/office/drawing/2014/main" id="{C41AD7A1-D65B-0284-42DA-B62E351FBF6E}"/>
                            </a:ext>
                          </a:extLst>
                        </p:cNvPr>
                        <p:cNvPicPr>
                          <a:picLocks noChangeAspect="1"/>
                        </p:cNvPicPr>
                        <p:nvPr/>
                      </p:nvPicPr>
                      <p:blipFill rotWithShape="1">
                        <a:blip r:embed="rId5">
                          <a:alphaModFix amt="2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3746341" y="5103351"/>
                          <a:ext cx="834956" cy="459065"/>
                        </a:xfrm>
                        <a:prstGeom prst="round1Rect">
                          <a:avLst/>
                        </a:prstGeom>
                      </p:spPr>
                    </p:pic>
                    <p:pic>
                      <p:nvPicPr>
                        <p:cNvPr id="59" name="Picture 58">
                          <a:extLst>
                            <a:ext uri="{FF2B5EF4-FFF2-40B4-BE49-F238E27FC236}">
                              <a16:creationId xmlns:a16="http://schemas.microsoft.com/office/drawing/2014/main" id="{C4737806-70F2-49A2-9C85-3ADDD4B46BA9}"/>
                            </a:ext>
                          </a:extLst>
                        </p:cNvPr>
                        <p:cNvPicPr>
                          <a:picLocks noChangeAspect="1"/>
                        </p:cNvPicPr>
                        <p:nvPr/>
                      </p:nvPicPr>
                      <p:blipFill rotWithShape="1">
                        <a:blip r:embed="rId7">
                          <a:alphaModFix amt="35000"/>
                          <a:extLst>
                            <a:ext uri="{28A0092B-C50C-407E-A947-70E740481C1C}">
                              <a14:useLocalDpi xmlns:a14="http://schemas.microsoft.com/office/drawing/2010/main"/>
                            </a:ext>
                          </a:extLst>
                        </a:blip>
                        <a:srcRect/>
                        <a:stretch/>
                      </p:blipFill>
                      <p:spPr>
                        <a:xfrm>
                          <a:off x="3988470" y="5086812"/>
                          <a:ext cx="1388490" cy="483033"/>
                        </a:xfrm>
                        <a:prstGeom prst="rect">
                          <a:avLst/>
                        </a:prstGeom>
                      </p:spPr>
                    </p:pic>
                    <p:pic>
                      <p:nvPicPr>
                        <p:cNvPr id="60" name="Picture 59">
                          <a:extLst>
                            <a:ext uri="{FF2B5EF4-FFF2-40B4-BE49-F238E27FC236}">
                              <a16:creationId xmlns:a16="http://schemas.microsoft.com/office/drawing/2014/main" id="{3A22FA11-321F-F6DB-846D-8455053ABA36}"/>
                            </a:ext>
                          </a:extLst>
                        </p:cNvPr>
                        <p:cNvPicPr>
                          <a:picLocks noChangeAspect="1"/>
                        </p:cNvPicPr>
                        <p:nvPr/>
                      </p:nvPicPr>
                      <p:blipFill rotWithShape="1">
                        <a:blip r:embed="rId8">
                          <a:alphaModFix amt="50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2678339" y="4947693"/>
                          <a:ext cx="1356119" cy="619558"/>
                        </a:xfrm>
                        <a:prstGeom prst="rect">
                          <a:avLst/>
                        </a:prstGeom>
                      </p:spPr>
                    </p:pic>
                    <p:pic>
                      <p:nvPicPr>
                        <p:cNvPr id="61" name="Picture 60">
                          <a:extLst>
                            <a:ext uri="{FF2B5EF4-FFF2-40B4-BE49-F238E27FC236}">
                              <a16:creationId xmlns:a16="http://schemas.microsoft.com/office/drawing/2014/main" id="{AF8BA1C6-3CF3-3E96-A661-3371799522A2}"/>
                            </a:ext>
                          </a:extLst>
                        </p:cNvPr>
                        <p:cNvPicPr>
                          <a:picLocks noChangeAspect="1"/>
                        </p:cNvPicPr>
                        <p:nvPr/>
                      </p:nvPicPr>
                      <p:blipFill rotWithShape="1">
                        <a:blip r:embed="rId12">
                          <a:alphaModFix/>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a:ext>
                          </a:extLst>
                        </a:blip>
                        <a:srcRect b="-3"/>
                        <a:stretch/>
                      </p:blipFill>
                      <p:spPr>
                        <a:xfrm>
                          <a:off x="7345123" y="4479994"/>
                          <a:ext cx="3551858" cy="1096758"/>
                        </a:xfrm>
                        <a:prstGeom prst="rect">
                          <a:avLst/>
                        </a:prstGeom>
                      </p:spPr>
                    </p:pic>
                    <p:grpSp>
                      <p:nvGrpSpPr>
                        <p:cNvPr id="62" name="Group 61">
                          <a:extLst>
                            <a:ext uri="{FF2B5EF4-FFF2-40B4-BE49-F238E27FC236}">
                              <a16:creationId xmlns:a16="http://schemas.microsoft.com/office/drawing/2014/main" id="{9BA4F1F3-FCF0-7358-06EB-C6A50C508B37}"/>
                            </a:ext>
                          </a:extLst>
                        </p:cNvPr>
                        <p:cNvGrpSpPr/>
                        <p:nvPr/>
                      </p:nvGrpSpPr>
                      <p:grpSpPr>
                        <a:xfrm>
                          <a:off x="1534190" y="2272521"/>
                          <a:ext cx="5994510" cy="3298325"/>
                          <a:chOff x="1534190" y="2272521"/>
                          <a:chExt cx="5994510" cy="3298325"/>
                        </a:xfrm>
                      </p:grpSpPr>
                      <p:grpSp>
                        <p:nvGrpSpPr>
                          <p:cNvPr id="63" name="Group 62">
                            <a:extLst>
                              <a:ext uri="{FF2B5EF4-FFF2-40B4-BE49-F238E27FC236}">
                                <a16:creationId xmlns:a16="http://schemas.microsoft.com/office/drawing/2014/main" id="{08339442-BF1F-3838-F109-908F1F471C4E}"/>
                              </a:ext>
                            </a:extLst>
                          </p:cNvPr>
                          <p:cNvGrpSpPr/>
                          <p:nvPr/>
                        </p:nvGrpSpPr>
                        <p:grpSpPr>
                          <a:xfrm>
                            <a:off x="1534190" y="3818052"/>
                            <a:ext cx="3861115" cy="1752794"/>
                            <a:chOff x="1513465" y="3827636"/>
                            <a:chExt cx="3861115" cy="1752794"/>
                          </a:xfrm>
                        </p:grpSpPr>
                        <p:grpSp>
                          <p:nvGrpSpPr>
                            <p:cNvPr id="65" name="Group 64">
                              <a:extLst>
                                <a:ext uri="{FF2B5EF4-FFF2-40B4-BE49-F238E27FC236}">
                                  <a16:creationId xmlns:a16="http://schemas.microsoft.com/office/drawing/2014/main" id="{B360D647-D6D8-47E5-C337-BEF593059516}"/>
                                </a:ext>
                              </a:extLst>
                            </p:cNvPr>
                            <p:cNvGrpSpPr/>
                            <p:nvPr/>
                          </p:nvGrpSpPr>
                          <p:grpSpPr>
                            <a:xfrm>
                              <a:off x="1513465" y="3827636"/>
                              <a:ext cx="3861115" cy="1752794"/>
                              <a:chOff x="970567" y="3915000"/>
                              <a:chExt cx="4339106" cy="1960017"/>
                            </a:xfrm>
                          </p:grpSpPr>
                          <p:grpSp>
                            <p:nvGrpSpPr>
                              <p:cNvPr id="73" name="Group 72">
                                <a:extLst>
                                  <a:ext uri="{FF2B5EF4-FFF2-40B4-BE49-F238E27FC236}">
                                    <a16:creationId xmlns:a16="http://schemas.microsoft.com/office/drawing/2014/main" id="{C02E6DF6-80E9-22AD-3996-684B3AEEB6A7}"/>
                                  </a:ext>
                                </a:extLst>
                              </p:cNvPr>
                              <p:cNvGrpSpPr/>
                              <p:nvPr/>
                            </p:nvGrpSpPr>
                            <p:grpSpPr>
                              <a:xfrm>
                                <a:off x="970567" y="3915000"/>
                                <a:ext cx="4339106" cy="1954932"/>
                                <a:chOff x="376716" y="3514818"/>
                                <a:chExt cx="4873635" cy="2173205"/>
                              </a:xfrm>
                            </p:grpSpPr>
                            <p:grpSp>
                              <p:nvGrpSpPr>
                                <p:cNvPr id="75" name="Group 74">
                                  <a:extLst>
                                    <a:ext uri="{FF2B5EF4-FFF2-40B4-BE49-F238E27FC236}">
                                      <a16:creationId xmlns:a16="http://schemas.microsoft.com/office/drawing/2014/main" id="{E5D8DE32-483C-CF15-0D7B-C8EC0B30FE62}"/>
                                    </a:ext>
                                  </a:extLst>
                                </p:cNvPr>
                                <p:cNvGrpSpPr/>
                                <p:nvPr/>
                              </p:nvGrpSpPr>
                              <p:grpSpPr>
                                <a:xfrm>
                                  <a:off x="376716" y="3514818"/>
                                  <a:ext cx="3433284" cy="2162952"/>
                                  <a:chOff x="833916" y="3512378"/>
                                  <a:chExt cx="3433284" cy="2162952"/>
                                </a:xfrm>
                              </p:grpSpPr>
                              <p:pic>
                                <p:nvPicPr>
                                  <p:cNvPr id="77" name="Picture 76">
                                    <a:extLst>
                                      <a:ext uri="{FF2B5EF4-FFF2-40B4-BE49-F238E27FC236}">
                                        <a16:creationId xmlns:a16="http://schemas.microsoft.com/office/drawing/2014/main" id="{C5EB253C-95D2-D694-819F-64ACAE450F15}"/>
                                      </a:ext>
                                    </a:extLst>
                                  </p:cNvPr>
                                  <p:cNvPicPr>
                                    <a:picLocks noChangeAspect="1"/>
                                  </p:cNvPicPr>
                                  <p:nvPr/>
                                </p:nvPicPr>
                                <p:blipFill rotWithShape="1">
                                  <a:blip r:embed="rId10">
                                    <a:alphaModFix/>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p:blipFill>
                                <p:spPr>
                                  <a:xfrm>
                                    <a:off x="833916" y="3512378"/>
                                    <a:ext cx="3059370" cy="1088692"/>
                                  </a:xfrm>
                                  <a:prstGeom prst="rect">
                                    <a:avLst/>
                                  </a:prstGeom>
                                </p:spPr>
                              </p:pic>
                              <p:pic>
                                <p:nvPicPr>
                                  <p:cNvPr id="78" name="Picture 77">
                                    <a:extLst>
                                      <a:ext uri="{FF2B5EF4-FFF2-40B4-BE49-F238E27FC236}">
                                        <a16:creationId xmlns:a16="http://schemas.microsoft.com/office/drawing/2014/main" id="{47A40621-C48F-33DE-5A90-116A3E1AA502}"/>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3276600" y="4846282"/>
                                    <a:ext cx="990600" cy="829048"/>
                                  </a:xfrm>
                                  <a:prstGeom prst="rect">
                                    <a:avLst/>
                                  </a:prstGeom>
                                </p:spPr>
                              </p:pic>
                            </p:grpSp>
                            <p:pic>
                              <p:nvPicPr>
                                <p:cNvPr id="76" name="Picture 75">
                                  <a:extLst>
                                    <a:ext uri="{FF2B5EF4-FFF2-40B4-BE49-F238E27FC236}">
                                      <a16:creationId xmlns:a16="http://schemas.microsoft.com/office/drawing/2014/main" id="{5D0342E3-D0D4-D11E-14DB-DE1063FB6CC5}"/>
                                    </a:ext>
                                  </a:extLst>
                                </p:cNvPr>
                                <p:cNvPicPr>
                                  <a:picLocks noChangeAspect="1"/>
                                </p:cNvPicPr>
                                <p:nvPr/>
                              </p:nvPicPr>
                              <p:blipFill rotWithShape="1">
                                <a:blip r:embed="rId7">
                                  <a:alphaModFix/>
                                  <a:extLst>
                                    <a:ext uri="{28A0092B-C50C-407E-A947-70E740481C1C}">
                                      <a14:useLocalDpi xmlns:a14="http://schemas.microsoft.com/office/drawing/2010/main"/>
                                    </a:ext>
                                  </a:extLst>
                                </a:blip>
                                <a:srcRect/>
                                <a:stretch/>
                              </p:blipFill>
                              <p:spPr>
                                <a:xfrm>
                                  <a:off x="3497750" y="5087574"/>
                                  <a:ext cx="1752601" cy="600449"/>
                                </a:xfrm>
                                <a:prstGeom prst="rect">
                                  <a:avLst/>
                                </a:prstGeom>
                              </p:spPr>
                            </p:pic>
                          </p:grpSp>
                          <p:pic>
                            <p:nvPicPr>
                              <p:cNvPr id="74" name="Picture 73">
                                <a:extLst>
                                  <a:ext uri="{FF2B5EF4-FFF2-40B4-BE49-F238E27FC236}">
                                    <a16:creationId xmlns:a16="http://schemas.microsoft.com/office/drawing/2014/main" id="{BA3DEE10-0D32-7CA5-0FE1-1139435EEE16}"/>
                                  </a:ext>
                                </a:extLst>
                              </p:cNvPr>
                              <p:cNvPicPr>
                                <a:picLocks noChangeAspect="1"/>
                              </p:cNvPicPr>
                              <p:nvPr/>
                            </p:nvPicPr>
                            <p:blipFill rotWithShape="1">
                              <a:blip r:embed="rId8">
                                <a:alphaModFix/>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2290352" y="5182212"/>
                                <a:ext cx="1524001" cy="692805"/>
                              </a:xfrm>
                              <a:prstGeom prst="rect">
                                <a:avLst/>
                              </a:prstGeom>
                            </p:spPr>
                          </p:pic>
                        </p:grpSp>
                        <p:pic>
                          <p:nvPicPr>
                            <p:cNvPr id="66" name="Picture 65">
                              <a:extLst>
                                <a:ext uri="{FF2B5EF4-FFF2-40B4-BE49-F238E27FC236}">
                                  <a16:creationId xmlns:a16="http://schemas.microsoft.com/office/drawing/2014/main" id="{545F3E94-E283-7D4E-864B-98934E89D205}"/>
                                </a:ext>
                              </a:extLst>
                            </p:cNvPr>
                            <p:cNvPicPr>
                              <a:picLocks noChangeAspect="1"/>
                            </p:cNvPicPr>
                            <p:nvPr/>
                          </p:nvPicPr>
                          <p:blipFill rotWithShape="1">
                            <a:blip r:embed="rId14">
                              <a:alphaModFix/>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rcRect/>
                            <a:stretch/>
                          </p:blipFill>
                          <p:spPr>
                            <a:xfrm>
                              <a:off x="1543448" y="4275686"/>
                              <a:ext cx="371800" cy="1039517"/>
                            </a:xfrm>
                            <a:prstGeom prst="rect">
                              <a:avLst/>
                            </a:prstGeom>
                          </p:spPr>
                        </p:pic>
                        <p:grpSp>
                          <p:nvGrpSpPr>
                            <p:cNvPr id="67" name="Group 66">
                              <a:extLst>
                                <a:ext uri="{FF2B5EF4-FFF2-40B4-BE49-F238E27FC236}">
                                  <a16:creationId xmlns:a16="http://schemas.microsoft.com/office/drawing/2014/main" id="{F3821126-77B4-14A0-3377-3F40E800F810}"/>
                                </a:ext>
                              </a:extLst>
                            </p:cNvPr>
                            <p:cNvGrpSpPr/>
                            <p:nvPr/>
                          </p:nvGrpSpPr>
                          <p:grpSpPr>
                            <a:xfrm>
                              <a:off x="1574208" y="4538220"/>
                              <a:ext cx="633211" cy="473319"/>
                              <a:chOff x="1574208" y="4538220"/>
                              <a:chExt cx="633211" cy="473319"/>
                            </a:xfrm>
                          </p:grpSpPr>
                          <p:pic>
                            <p:nvPicPr>
                              <p:cNvPr id="68" name="Picture 67">
                                <a:extLst>
                                  <a:ext uri="{FF2B5EF4-FFF2-40B4-BE49-F238E27FC236}">
                                    <a16:creationId xmlns:a16="http://schemas.microsoft.com/office/drawing/2014/main" id="{E2D9E877-474C-B80E-9309-9B4F45F3322F}"/>
                                  </a:ext>
                                </a:extLst>
                              </p:cNvPr>
                              <p:cNvPicPr>
                                <a:picLocks noChangeAspect="1"/>
                              </p:cNvPicPr>
                              <p:nvPr/>
                            </p:nvPicPr>
                            <p:blipFill>
                              <a:blip r:embed="rId16">
                                <a:alphaModFix/>
                                <a:extLst>
                                  <a:ext uri="{BEBA8EAE-BF5A-486C-A8C5-ECC9F3942E4B}">
                                    <a14:imgProps xmlns:a14="http://schemas.microsoft.com/office/drawing/2010/main">
                                      <a14:imgLayer r:embed="rId17">
                                        <a14:imgEffect>
                                          <a14:saturation sat="0"/>
                                        </a14:imgEffect>
                                      </a14:imgLayer>
                                    </a14:imgProps>
                                  </a:ext>
                                </a:extLst>
                              </a:blip>
                              <a:stretch>
                                <a:fillRect/>
                              </a:stretch>
                            </p:blipFill>
                            <p:spPr>
                              <a:xfrm>
                                <a:off x="1574208" y="4538220"/>
                                <a:ext cx="598689" cy="473319"/>
                              </a:xfrm>
                              <a:prstGeom prst="rect">
                                <a:avLst/>
                              </a:prstGeom>
                            </p:spPr>
                          </p:pic>
                          <p:grpSp>
                            <p:nvGrpSpPr>
                              <p:cNvPr id="69" name="Group 68">
                                <a:extLst>
                                  <a:ext uri="{FF2B5EF4-FFF2-40B4-BE49-F238E27FC236}">
                                    <a16:creationId xmlns:a16="http://schemas.microsoft.com/office/drawing/2014/main" id="{3103165A-D923-5B12-F5FB-D37E33B1D235}"/>
                                  </a:ext>
                                </a:extLst>
                              </p:cNvPr>
                              <p:cNvGrpSpPr/>
                              <p:nvPr/>
                            </p:nvGrpSpPr>
                            <p:grpSpPr>
                              <a:xfrm>
                                <a:off x="2135311" y="4800206"/>
                                <a:ext cx="72108" cy="91475"/>
                                <a:chOff x="2137692" y="4800206"/>
                                <a:chExt cx="72108" cy="91475"/>
                              </a:xfrm>
                            </p:grpSpPr>
                            <p:cxnSp>
                              <p:nvCxnSpPr>
                                <p:cNvPr id="70" name="Straight Connector 69">
                                  <a:extLst>
                                    <a:ext uri="{FF2B5EF4-FFF2-40B4-BE49-F238E27FC236}">
                                      <a16:creationId xmlns:a16="http://schemas.microsoft.com/office/drawing/2014/main" id="{0CEE432F-9E83-7FEE-92D9-28643E668E6C}"/>
                                    </a:ext>
                                  </a:extLst>
                                </p:cNvPr>
                                <p:cNvCxnSpPr/>
                                <p:nvPr/>
                              </p:nvCxnSpPr>
                              <p:spPr>
                                <a:xfrm>
                                  <a:off x="2172897" y="4802587"/>
                                  <a:ext cx="36903"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71" name="Straight Connector 70">
                                  <a:extLst>
                                    <a:ext uri="{FF2B5EF4-FFF2-40B4-BE49-F238E27FC236}">
                                      <a16:creationId xmlns:a16="http://schemas.microsoft.com/office/drawing/2014/main" id="{486EB658-C972-8123-D216-8D34FF084039}"/>
                                    </a:ext>
                                  </a:extLst>
                                </p:cNvPr>
                                <p:cNvCxnSpPr/>
                                <p:nvPr/>
                              </p:nvCxnSpPr>
                              <p:spPr>
                                <a:xfrm>
                                  <a:off x="2209800" y="4800206"/>
                                  <a:ext cx="0" cy="88419"/>
                                </a:xfrm>
                                <a:prstGeom prst="line">
                                  <a:avLst/>
                                </a:prstGeom>
                                <a:ln>
                                  <a:solidFill>
                                    <a:schemeClr val="bg1">
                                      <a:lumMod val="65000"/>
                                    </a:schemeClr>
                                  </a:solidFill>
                                </a:ln>
                              </p:spPr>
                              <p:style>
                                <a:lnRef idx="1">
                                  <a:schemeClr val="accent6"/>
                                </a:lnRef>
                                <a:fillRef idx="0">
                                  <a:schemeClr val="accent6"/>
                                </a:fillRef>
                                <a:effectRef idx="0">
                                  <a:schemeClr val="accent6"/>
                                </a:effectRef>
                                <a:fontRef idx="minor">
                                  <a:schemeClr val="tx1"/>
                                </a:fontRef>
                              </p:style>
                            </p:cxnSp>
                            <p:cxnSp>
                              <p:nvCxnSpPr>
                                <p:cNvPr id="72" name="Straight Connector 71">
                                  <a:extLst>
                                    <a:ext uri="{FF2B5EF4-FFF2-40B4-BE49-F238E27FC236}">
                                      <a16:creationId xmlns:a16="http://schemas.microsoft.com/office/drawing/2014/main" id="{CEEAB5E8-F781-FAEA-DD21-1492249B2908}"/>
                                    </a:ext>
                                  </a:extLst>
                                </p:cNvPr>
                                <p:cNvCxnSpPr>
                                  <a:cxnSpLocks/>
                                </p:cNvCxnSpPr>
                                <p:nvPr/>
                              </p:nvCxnSpPr>
                              <p:spPr>
                                <a:xfrm flipH="1">
                                  <a:off x="2137692" y="4885796"/>
                                  <a:ext cx="71470" cy="5885"/>
                                </a:xfrm>
                                <a:prstGeom prst="line">
                                  <a:avLst/>
                                </a:prstGeom>
                                <a:ln>
                                  <a:solidFill>
                                    <a:schemeClr val="bg1">
                                      <a:lumMod val="65000"/>
                                    </a:schemeClr>
                                  </a:solidFill>
                                </a:ln>
                              </p:spPr>
                              <p:style>
                                <a:lnRef idx="1">
                                  <a:schemeClr val="accent6"/>
                                </a:lnRef>
                                <a:fillRef idx="0">
                                  <a:schemeClr val="accent6"/>
                                </a:fillRef>
                                <a:effectRef idx="0">
                                  <a:schemeClr val="accent6"/>
                                </a:effectRef>
                                <a:fontRef idx="minor">
                                  <a:schemeClr val="tx1"/>
                                </a:fontRef>
                              </p:style>
                            </p:cxnSp>
                          </p:grpSp>
                        </p:grpSp>
                      </p:grpSp>
                      <p:sp>
                        <p:nvSpPr>
                          <p:cNvPr id="64" name="Rectangle 63">
                            <a:extLst>
                              <a:ext uri="{FF2B5EF4-FFF2-40B4-BE49-F238E27FC236}">
                                <a16:creationId xmlns:a16="http://schemas.microsoft.com/office/drawing/2014/main" id="{93C5683F-1A05-B733-EF12-B9547E3E62DB}"/>
                              </a:ext>
                            </a:extLst>
                          </p:cNvPr>
                          <p:cNvSpPr/>
                          <p:nvPr/>
                        </p:nvSpPr>
                        <p:spPr>
                          <a:xfrm>
                            <a:off x="6588507" y="2272521"/>
                            <a:ext cx="940193" cy="539335"/>
                          </a:xfrm>
                          <a:prstGeom prst="rect">
                            <a:avLst/>
                          </a:prstGeom>
                          <a:no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accent1">
                                    <a:lumMod val="75000"/>
                                  </a:schemeClr>
                                </a:solidFill>
                              </a:rPr>
                              <a:t>Stopped Beams</a:t>
                            </a:r>
                          </a:p>
                        </p:txBody>
                      </p:sp>
                    </p:grpSp>
                  </p:grpSp>
                  <p:grpSp>
                    <p:nvGrpSpPr>
                      <p:cNvPr id="53" name="Group 52">
                        <a:extLst>
                          <a:ext uri="{FF2B5EF4-FFF2-40B4-BE49-F238E27FC236}">
                            <a16:creationId xmlns:a16="http://schemas.microsoft.com/office/drawing/2014/main" id="{1CAD20EB-0944-EAAA-0705-D1C1EDC9B062}"/>
                          </a:ext>
                        </a:extLst>
                      </p:cNvPr>
                      <p:cNvGrpSpPr/>
                      <p:nvPr/>
                    </p:nvGrpSpPr>
                    <p:grpSpPr>
                      <a:xfrm>
                        <a:off x="3466991" y="1904917"/>
                        <a:ext cx="4105378" cy="2811236"/>
                        <a:chOff x="3466991" y="1907048"/>
                        <a:chExt cx="4105378" cy="2728025"/>
                      </a:xfrm>
                    </p:grpSpPr>
                    <p:sp>
                      <p:nvSpPr>
                        <p:cNvPr id="54" name="Rectangle 53">
                          <a:extLst>
                            <a:ext uri="{FF2B5EF4-FFF2-40B4-BE49-F238E27FC236}">
                              <a16:creationId xmlns:a16="http://schemas.microsoft.com/office/drawing/2014/main" id="{FA45F356-0FDE-B0FB-9BFB-3143FAE3F53D}"/>
                            </a:ext>
                          </a:extLst>
                        </p:cNvPr>
                        <p:cNvSpPr/>
                        <p:nvPr/>
                      </p:nvSpPr>
                      <p:spPr>
                        <a:xfrm rot="5400000">
                          <a:off x="6130448" y="2388823"/>
                          <a:ext cx="1923670" cy="960120"/>
                        </a:xfrm>
                        <a:prstGeom prst="rect">
                          <a:avLst/>
                        </a:prstGeom>
                        <a:solidFill>
                          <a:schemeClr val="accent1">
                            <a:lumMod val="20000"/>
                            <a:lumOff val="80000"/>
                            <a:alpha val="50000"/>
                          </a:schemeClr>
                        </a:solidFill>
                        <a:ln>
                          <a:solidFill>
                            <a:schemeClr val="accent1">
                              <a:lumMod val="20000"/>
                              <a:lumOff val="8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268E2BAC-793C-1F81-3B27-617AC2E1288C}"/>
                            </a:ext>
                          </a:extLst>
                        </p:cNvPr>
                        <p:cNvSpPr/>
                        <p:nvPr/>
                      </p:nvSpPr>
                      <p:spPr>
                        <a:xfrm>
                          <a:off x="3466991" y="3848610"/>
                          <a:ext cx="4105378" cy="786463"/>
                        </a:xfrm>
                        <a:prstGeom prst="rect">
                          <a:avLst/>
                        </a:prstGeom>
                        <a:solidFill>
                          <a:schemeClr val="accent1">
                            <a:lumMod val="20000"/>
                            <a:lumOff val="80000"/>
                            <a:alpha val="50000"/>
                          </a:schemeClr>
                        </a:solidFill>
                        <a:ln>
                          <a:solidFill>
                            <a:schemeClr val="accent1">
                              <a:lumMod val="20000"/>
                              <a:lumOff val="8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sp>
                  <p:nvSpPr>
                    <p:cNvPr id="51" name="Rectangle 50">
                      <a:extLst>
                        <a:ext uri="{FF2B5EF4-FFF2-40B4-BE49-F238E27FC236}">
                          <a16:creationId xmlns:a16="http://schemas.microsoft.com/office/drawing/2014/main" id="{0B2689B0-13CA-A3ED-E2CC-AE10D3B7AE69}"/>
                        </a:ext>
                      </a:extLst>
                    </p:cNvPr>
                    <p:cNvSpPr/>
                    <p:nvPr/>
                  </p:nvSpPr>
                  <p:spPr>
                    <a:xfrm>
                      <a:off x="4117867" y="4716836"/>
                      <a:ext cx="3044933" cy="1062443"/>
                    </a:xfrm>
                    <a:prstGeom prst="rect">
                      <a:avLst/>
                    </a:prstGeom>
                    <a:solidFill>
                      <a:srgbClr val="BFFDCE">
                        <a:alpha val="50000"/>
                      </a:srgbClr>
                    </a:solidFill>
                    <a:ln>
                      <a:solidFill>
                        <a:srgbClr val="BFFDCE"/>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S1</a:t>
                      </a:r>
                    </a:p>
                  </p:txBody>
                </p:sp>
              </p:grpSp>
              <p:sp>
                <p:nvSpPr>
                  <p:cNvPr id="37" name="Rectangle 36">
                    <a:extLst>
                      <a:ext uri="{FF2B5EF4-FFF2-40B4-BE49-F238E27FC236}">
                        <a16:creationId xmlns:a16="http://schemas.microsoft.com/office/drawing/2014/main" id="{3F03DE4F-DF98-9B99-742F-0D249E300D19}"/>
                      </a:ext>
                    </a:extLst>
                  </p:cNvPr>
                  <p:cNvSpPr/>
                  <p:nvPr/>
                </p:nvSpPr>
                <p:spPr>
                  <a:xfrm rot="5400000">
                    <a:off x="8145679" y="1411502"/>
                    <a:ext cx="2190950" cy="3291840"/>
                  </a:xfrm>
                  <a:prstGeom prst="rect">
                    <a:avLst/>
                  </a:prstGeom>
                  <a:solidFill>
                    <a:schemeClr val="accent3">
                      <a:lumMod val="20000"/>
                      <a:lumOff val="80000"/>
                      <a:alpha val="50000"/>
                    </a:schemeClr>
                  </a:solidFill>
                  <a:ln>
                    <a:solidFill>
                      <a:schemeClr val="accent3">
                        <a:lumMod val="20000"/>
                        <a:lumOff val="8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8" name="Callout: Line 30">
                    <a:extLst>
                      <a:ext uri="{FF2B5EF4-FFF2-40B4-BE49-F238E27FC236}">
                        <a16:creationId xmlns:a16="http://schemas.microsoft.com/office/drawing/2014/main" id="{EFDB67FB-1E57-32D3-B086-90BAACA0E5B7}"/>
                      </a:ext>
                    </a:extLst>
                  </p:cNvPr>
                  <p:cNvSpPr/>
                  <p:nvPr/>
                </p:nvSpPr>
                <p:spPr>
                  <a:xfrm>
                    <a:off x="3860130" y="5568416"/>
                    <a:ext cx="1134986" cy="364629"/>
                  </a:xfrm>
                  <a:prstGeom prst="borderCallout1">
                    <a:avLst>
                      <a:gd name="adj1" fmla="val 18750"/>
                      <a:gd name="adj2" fmla="val -8333"/>
                      <a:gd name="adj3" fmla="val -97273"/>
                      <a:gd name="adj4" fmla="val -24785"/>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b="1" dirty="0"/>
                      <a:t>S1: </a:t>
                    </a:r>
                    <a:r>
                      <a:rPr lang="en-US" sz="1200" b="1" dirty="0" err="1"/>
                      <a:t>FDSi</a:t>
                    </a:r>
                    <a:endParaRPr lang="en-US" sz="1200" b="1" dirty="0"/>
                  </a:p>
                </p:txBody>
              </p:sp>
              <p:sp>
                <p:nvSpPr>
                  <p:cNvPr id="39" name="Callout: Line 31">
                    <a:extLst>
                      <a:ext uri="{FF2B5EF4-FFF2-40B4-BE49-F238E27FC236}">
                        <a16:creationId xmlns:a16="http://schemas.microsoft.com/office/drawing/2014/main" id="{F69C4CDD-BF37-F081-0C95-87C7CE9BF8CF}"/>
                      </a:ext>
                    </a:extLst>
                  </p:cNvPr>
                  <p:cNvSpPr/>
                  <p:nvPr/>
                </p:nvSpPr>
                <p:spPr>
                  <a:xfrm>
                    <a:off x="4890292" y="5652146"/>
                    <a:ext cx="2546232" cy="364629"/>
                  </a:xfrm>
                  <a:prstGeom prst="borderCallout1">
                    <a:avLst>
                      <a:gd name="adj1" fmla="val 1335"/>
                      <a:gd name="adj2" fmla="val -1666"/>
                      <a:gd name="adj3" fmla="val -181695"/>
                      <a:gd name="adj4" fmla="val -7508"/>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b="1" dirty="0"/>
                      <a:t>S2: Sweeper Magnet </a:t>
                    </a:r>
                    <a:r>
                      <a:rPr lang="en-US" sz="1200" b="1" dirty="0" err="1">
                        <a:solidFill>
                          <a:schemeClr val="tx1"/>
                        </a:solidFill>
                      </a:rPr>
                      <a:t>MoNA</a:t>
                    </a:r>
                    <a:r>
                      <a:rPr lang="en-US" sz="1200" b="1" dirty="0">
                        <a:solidFill>
                          <a:schemeClr val="tx1"/>
                        </a:solidFill>
                      </a:rPr>
                      <a:t>/LISA</a:t>
                    </a:r>
                  </a:p>
                </p:txBody>
              </p:sp>
              <p:cxnSp>
                <p:nvCxnSpPr>
                  <p:cNvPr id="40" name="Straight Connector 39">
                    <a:extLst>
                      <a:ext uri="{FF2B5EF4-FFF2-40B4-BE49-F238E27FC236}">
                        <a16:creationId xmlns:a16="http://schemas.microsoft.com/office/drawing/2014/main" id="{7C32ABF0-90A3-DA9B-EEC3-C554962CD871}"/>
                      </a:ext>
                    </a:extLst>
                  </p:cNvPr>
                  <p:cNvCxnSpPr>
                    <a:cxnSpLocks/>
                  </p:cNvCxnSpPr>
                  <p:nvPr/>
                </p:nvCxnSpPr>
                <p:spPr>
                  <a:xfrm flipH="1">
                    <a:off x="4261596" y="5336804"/>
                    <a:ext cx="123100" cy="282743"/>
                  </a:xfrm>
                  <a:prstGeom prst="line">
                    <a:avLst/>
                  </a:prstGeom>
                </p:spPr>
                <p:style>
                  <a:lnRef idx="1">
                    <a:schemeClr val="accent4"/>
                  </a:lnRef>
                  <a:fillRef idx="0">
                    <a:schemeClr val="accent4"/>
                  </a:fillRef>
                  <a:effectRef idx="0">
                    <a:schemeClr val="accent4"/>
                  </a:effectRef>
                  <a:fontRef idx="minor">
                    <a:schemeClr val="tx1"/>
                  </a:fontRef>
                </p:style>
              </p:cxnSp>
              <p:cxnSp>
                <p:nvCxnSpPr>
                  <p:cNvPr id="41" name="Straight Connector 40">
                    <a:extLst>
                      <a:ext uri="{FF2B5EF4-FFF2-40B4-BE49-F238E27FC236}">
                        <a16:creationId xmlns:a16="http://schemas.microsoft.com/office/drawing/2014/main" id="{60CBF332-34CD-5C49-B18E-B3109EC41157}"/>
                      </a:ext>
                    </a:extLst>
                  </p:cNvPr>
                  <p:cNvCxnSpPr>
                    <a:cxnSpLocks/>
                  </p:cNvCxnSpPr>
                  <p:nvPr/>
                </p:nvCxnSpPr>
                <p:spPr>
                  <a:xfrm flipH="1">
                    <a:off x="5404010" y="5303554"/>
                    <a:ext cx="302937" cy="363940"/>
                  </a:xfrm>
                  <a:prstGeom prst="line">
                    <a:avLst/>
                  </a:prstGeom>
                </p:spPr>
                <p:style>
                  <a:lnRef idx="1">
                    <a:schemeClr val="accent4"/>
                  </a:lnRef>
                  <a:fillRef idx="0">
                    <a:schemeClr val="accent4"/>
                  </a:fillRef>
                  <a:effectRef idx="0">
                    <a:schemeClr val="accent4"/>
                  </a:effectRef>
                  <a:fontRef idx="minor">
                    <a:schemeClr val="tx1"/>
                  </a:fontRef>
                </p:style>
              </p:cxnSp>
              <p:sp>
                <p:nvSpPr>
                  <p:cNvPr id="42" name="Callout: Line 34">
                    <a:extLst>
                      <a:ext uri="{FF2B5EF4-FFF2-40B4-BE49-F238E27FC236}">
                        <a16:creationId xmlns:a16="http://schemas.microsoft.com/office/drawing/2014/main" id="{32AC2DDF-1250-DE6A-6244-EC46AF4D5E36}"/>
                      </a:ext>
                    </a:extLst>
                  </p:cNvPr>
                  <p:cNvSpPr/>
                  <p:nvPr/>
                </p:nvSpPr>
                <p:spPr>
                  <a:xfrm>
                    <a:off x="6864441" y="5584770"/>
                    <a:ext cx="1484502" cy="364629"/>
                  </a:xfrm>
                  <a:prstGeom prst="borderCallout1">
                    <a:avLst>
                      <a:gd name="adj1" fmla="val 1335"/>
                      <a:gd name="adj2" fmla="val -1666"/>
                      <a:gd name="adj3" fmla="val 302441"/>
                      <a:gd name="adj4" fmla="val -21867"/>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b="1" dirty="0">
                        <a:solidFill>
                          <a:schemeClr val="dk1"/>
                        </a:solidFill>
                      </a:rPr>
                      <a:t>S3: S800</a:t>
                    </a:r>
                  </a:p>
                </p:txBody>
              </p:sp>
              <p:cxnSp>
                <p:nvCxnSpPr>
                  <p:cNvPr id="43" name="Straight Connector 42">
                    <a:extLst>
                      <a:ext uri="{FF2B5EF4-FFF2-40B4-BE49-F238E27FC236}">
                        <a16:creationId xmlns:a16="http://schemas.microsoft.com/office/drawing/2014/main" id="{53C9D2D3-E1B5-8B72-A668-85696CD827A8}"/>
                      </a:ext>
                    </a:extLst>
                  </p:cNvPr>
                  <p:cNvCxnSpPr>
                    <a:cxnSpLocks/>
                  </p:cNvCxnSpPr>
                  <p:nvPr/>
                </p:nvCxnSpPr>
                <p:spPr>
                  <a:xfrm flipH="1" flipV="1">
                    <a:off x="6612249" y="5131817"/>
                    <a:ext cx="732459" cy="506984"/>
                  </a:xfrm>
                  <a:prstGeom prst="line">
                    <a:avLst/>
                  </a:prstGeom>
                </p:spPr>
                <p:style>
                  <a:lnRef idx="1">
                    <a:schemeClr val="accent4"/>
                  </a:lnRef>
                  <a:fillRef idx="0">
                    <a:schemeClr val="accent4"/>
                  </a:fillRef>
                  <a:effectRef idx="0">
                    <a:schemeClr val="accent4"/>
                  </a:effectRef>
                  <a:fontRef idx="minor">
                    <a:schemeClr val="tx1"/>
                  </a:fontRef>
                </p:style>
              </p:cxnSp>
              <p:sp>
                <p:nvSpPr>
                  <p:cNvPr id="44" name="Callout: Line 36">
                    <a:extLst>
                      <a:ext uri="{FF2B5EF4-FFF2-40B4-BE49-F238E27FC236}">
                        <a16:creationId xmlns:a16="http://schemas.microsoft.com/office/drawing/2014/main" id="{ED4D10B1-C22F-AEE5-36F3-14517CFE83BF}"/>
                      </a:ext>
                    </a:extLst>
                  </p:cNvPr>
                  <p:cNvSpPr/>
                  <p:nvPr/>
                </p:nvSpPr>
                <p:spPr>
                  <a:xfrm>
                    <a:off x="5327574" y="3320619"/>
                    <a:ext cx="723970" cy="364629"/>
                  </a:xfrm>
                  <a:prstGeom prst="borderCallout1">
                    <a:avLst>
                      <a:gd name="adj1" fmla="val 118887"/>
                      <a:gd name="adj2" fmla="val 96971"/>
                      <a:gd name="adj3" fmla="val 226685"/>
                      <a:gd name="adj4" fmla="val 127916"/>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algn="ctr"/>
                    <a:r>
                      <a:rPr lang="en-US" sz="1200" dirty="0">
                        <a:solidFill>
                          <a:schemeClr val="dk1"/>
                        </a:solidFill>
                      </a:rPr>
                      <a:t>RTGC</a:t>
                    </a:r>
                  </a:p>
                </p:txBody>
              </p:sp>
              <p:cxnSp>
                <p:nvCxnSpPr>
                  <p:cNvPr id="45" name="Straight Connector 44">
                    <a:extLst>
                      <a:ext uri="{FF2B5EF4-FFF2-40B4-BE49-F238E27FC236}">
                        <a16:creationId xmlns:a16="http://schemas.microsoft.com/office/drawing/2014/main" id="{023C3A48-C220-3591-90B2-C55441774612}"/>
                      </a:ext>
                    </a:extLst>
                  </p:cNvPr>
                  <p:cNvCxnSpPr>
                    <a:cxnSpLocks/>
                  </p:cNvCxnSpPr>
                  <p:nvPr/>
                </p:nvCxnSpPr>
                <p:spPr>
                  <a:xfrm>
                    <a:off x="5769590" y="3629510"/>
                    <a:ext cx="127859" cy="502137"/>
                  </a:xfrm>
                  <a:prstGeom prst="line">
                    <a:avLst/>
                  </a:prstGeom>
                </p:spPr>
                <p:style>
                  <a:lnRef idx="1">
                    <a:schemeClr val="accent6"/>
                  </a:lnRef>
                  <a:fillRef idx="0">
                    <a:schemeClr val="accent6"/>
                  </a:fillRef>
                  <a:effectRef idx="0">
                    <a:schemeClr val="accent6"/>
                  </a:effectRef>
                  <a:fontRef idx="minor">
                    <a:schemeClr val="tx1"/>
                  </a:fontRef>
                </p:style>
              </p:cxnSp>
              <p:sp>
                <p:nvSpPr>
                  <p:cNvPr id="46" name="Callout: Line 38">
                    <a:extLst>
                      <a:ext uri="{FF2B5EF4-FFF2-40B4-BE49-F238E27FC236}">
                        <a16:creationId xmlns:a16="http://schemas.microsoft.com/office/drawing/2014/main" id="{822609A8-61CA-28C1-DC94-FB21F7F28409}"/>
                      </a:ext>
                    </a:extLst>
                  </p:cNvPr>
                  <p:cNvSpPr/>
                  <p:nvPr/>
                </p:nvSpPr>
                <p:spPr>
                  <a:xfrm>
                    <a:off x="4803550" y="3318858"/>
                    <a:ext cx="737254" cy="364629"/>
                  </a:xfrm>
                  <a:prstGeom prst="borderCallout1">
                    <a:avLst>
                      <a:gd name="adj1" fmla="val 118887"/>
                      <a:gd name="adj2" fmla="val 96971"/>
                      <a:gd name="adj3" fmla="val 226685"/>
                      <a:gd name="adj4" fmla="val 127916"/>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algn="ctr"/>
                    <a:r>
                      <a:rPr lang="en-US" sz="1200" dirty="0">
                        <a:solidFill>
                          <a:schemeClr val="dk1"/>
                        </a:solidFill>
                      </a:rPr>
                      <a:t>ACGS</a:t>
                    </a:r>
                  </a:p>
                </p:txBody>
              </p:sp>
              <p:cxnSp>
                <p:nvCxnSpPr>
                  <p:cNvPr id="47" name="Straight Connector 46">
                    <a:extLst>
                      <a:ext uri="{FF2B5EF4-FFF2-40B4-BE49-F238E27FC236}">
                        <a16:creationId xmlns:a16="http://schemas.microsoft.com/office/drawing/2014/main" id="{44B11957-5C20-E0B5-39FE-A6A2A0273881}"/>
                      </a:ext>
                    </a:extLst>
                  </p:cNvPr>
                  <p:cNvCxnSpPr>
                    <a:cxnSpLocks/>
                  </p:cNvCxnSpPr>
                  <p:nvPr/>
                </p:nvCxnSpPr>
                <p:spPr>
                  <a:xfrm>
                    <a:off x="5245564" y="3627749"/>
                    <a:ext cx="390137" cy="710985"/>
                  </a:xfrm>
                  <a:prstGeom prst="line">
                    <a:avLst/>
                  </a:prstGeom>
                </p:spPr>
                <p:style>
                  <a:lnRef idx="1">
                    <a:schemeClr val="accent6"/>
                  </a:lnRef>
                  <a:fillRef idx="0">
                    <a:schemeClr val="accent6"/>
                  </a:fillRef>
                  <a:effectRef idx="0">
                    <a:schemeClr val="accent6"/>
                  </a:effectRef>
                  <a:fontRef idx="minor">
                    <a:schemeClr val="tx1"/>
                  </a:fontRef>
                </p:style>
              </p:cxnSp>
              <p:sp>
                <p:nvSpPr>
                  <p:cNvPr id="48" name="Callout: Line 40">
                    <a:extLst>
                      <a:ext uri="{FF2B5EF4-FFF2-40B4-BE49-F238E27FC236}">
                        <a16:creationId xmlns:a16="http://schemas.microsoft.com/office/drawing/2014/main" id="{FB21BF4E-C7A0-834D-E4E8-3D8EEE24601B}"/>
                      </a:ext>
                    </a:extLst>
                  </p:cNvPr>
                  <p:cNvSpPr/>
                  <p:nvPr/>
                </p:nvSpPr>
                <p:spPr>
                  <a:xfrm>
                    <a:off x="5982032" y="3318856"/>
                    <a:ext cx="622954" cy="364629"/>
                  </a:xfrm>
                  <a:prstGeom prst="borderCallout1">
                    <a:avLst>
                      <a:gd name="adj1" fmla="val 118887"/>
                      <a:gd name="adj2" fmla="val 96971"/>
                      <a:gd name="adj3" fmla="val 226685"/>
                      <a:gd name="adj4" fmla="val 127916"/>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algn="ctr"/>
                    <a:r>
                      <a:rPr lang="en-US" sz="1200" dirty="0">
                        <a:solidFill>
                          <a:schemeClr val="dk1"/>
                        </a:solidFill>
                      </a:rPr>
                      <a:t>BMIS</a:t>
                    </a:r>
                  </a:p>
                </p:txBody>
              </p:sp>
              <p:cxnSp>
                <p:nvCxnSpPr>
                  <p:cNvPr id="49" name="Straight Connector 48">
                    <a:extLst>
                      <a:ext uri="{FF2B5EF4-FFF2-40B4-BE49-F238E27FC236}">
                        <a16:creationId xmlns:a16="http://schemas.microsoft.com/office/drawing/2014/main" id="{B2AE9B71-8B9B-4C78-768B-0FA6DF521238}"/>
                      </a:ext>
                    </a:extLst>
                  </p:cNvPr>
                  <p:cNvCxnSpPr>
                    <a:cxnSpLocks/>
                  </p:cNvCxnSpPr>
                  <p:nvPr/>
                </p:nvCxnSpPr>
                <p:spPr>
                  <a:xfrm flipH="1">
                    <a:off x="5950530" y="3620831"/>
                    <a:ext cx="139219" cy="742708"/>
                  </a:xfrm>
                  <a:prstGeom prst="line">
                    <a:avLst/>
                  </a:prstGeom>
                </p:spPr>
                <p:style>
                  <a:lnRef idx="1">
                    <a:schemeClr val="accent6"/>
                  </a:lnRef>
                  <a:fillRef idx="0">
                    <a:schemeClr val="accent6"/>
                  </a:fillRef>
                  <a:effectRef idx="0">
                    <a:schemeClr val="accent6"/>
                  </a:effectRef>
                  <a:fontRef idx="minor">
                    <a:schemeClr val="tx1"/>
                  </a:fontRef>
                </p:style>
              </p:cxnSp>
            </p:grpSp>
            <p:sp>
              <p:nvSpPr>
                <p:cNvPr id="35" name="Oval 34">
                  <a:extLst>
                    <a:ext uri="{FF2B5EF4-FFF2-40B4-BE49-F238E27FC236}">
                      <a16:creationId xmlns:a16="http://schemas.microsoft.com/office/drawing/2014/main" id="{3BA0F060-B298-125A-8EDD-030C250DECDA}"/>
                    </a:ext>
                  </a:extLst>
                </p:cNvPr>
                <p:cNvSpPr/>
                <p:nvPr/>
              </p:nvSpPr>
              <p:spPr>
                <a:xfrm>
                  <a:off x="5819568" y="4228564"/>
                  <a:ext cx="127859" cy="118278"/>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sp>
            <p:nvSpPr>
              <p:cNvPr id="26" name="Callout: Line 18">
                <a:extLst>
                  <a:ext uri="{FF2B5EF4-FFF2-40B4-BE49-F238E27FC236}">
                    <a16:creationId xmlns:a16="http://schemas.microsoft.com/office/drawing/2014/main" id="{3EDDA27F-6720-D686-F6B4-8BC8D4AAE773}"/>
                  </a:ext>
                </a:extLst>
              </p:cNvPr>
              <p:cNvSpPr/>
              <p:nvPr/>
            </p:nvSpPr>
            <p:spPr>
              <a:xfrm>
                <a:off x="5999861" y="2984334"/>
                <a:ext cx="737253" cy="364629"/>
              </a:xfrm>
              <a:prstGeom prst="borderCallout1">
                <a:avLst>
                  <a:gd name="adj1" fmla="val 118887"/>
                  <a:gd name="adj2" fmla="val 96971"/>
                  <a:gd name="adj3" fmla="val 226685"/>
                  <a:gd name="adj4" fmla="val 127916"/>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algn="ctr"/>
                <a:r>
                  <a:rPr lang="en-US" sz="1200" dirty="0">
                    <a:solidFill>
                      <a:schemeClr val="dk1"/>
                    </a:solidFill>
                  </a:rPr>
                  <a:t>LEBIT</a:t>
                </a:r>
              </a:p>
            </p:txBody>
          </p:sp>
          <p:sp>
            <p:nvSpPr>
              <p:cNvPr id="27" name="Callout: Line 19">
                <a:extLst>
                  <a:ext uri="{FF2B5EF4-FFF2-40B4-BE49-F238E27FC236}">
                    <a16:creationId xmlns:a16="http://schemas.microsoft.com/office/drawing/2014/main" id="{F36040A7-44AC-805C-2667-0FD89CBE0B20}"/>
                  </a:ext>
                </a:extLst>
              </p:cNvPr>
              <p:cNvSpPr/>
              <p:nvPr/>
            </p:nvSpPr>
            <p:spPr>
              <a:xfrm>
                <a:off x="5786023" y="2468162"/>
                <a:ext cx="924897" cy="364629"/>
              </a:xfrm>
              <a:prstGeom prst="borderCallout1">
                <a:avLst>
                  <a:gd name="adj1" fmla="val 118887"/>
                  <a:gd name="adj2" fmla="val 96971"/>
                  <a:gd name="adj3" fmla="val 226685"/>
                  <a:gd name="adj4" fmla="val 127916"/>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algn="ctr"/>
                <a:r>
                  <a:rPr lang="en-US" sz="1200" dirty="0">
                    <a:solidFill>
                      <a:schemeClr val="dk1"/>
                    </a:solidFill>
                  </a:rPr>
                  <a:t>BECOLA/</a:t>
                </a:r>
                <a:r>
                  <a:rPr lang="en-US" sz="1200" dirty="0" err="1">
                    <a:solidFill>
                      <a:schemeClr val="dk1"/>
                    </a:solidFill>
                  </a:rPr>
                  <a:t>RiSE</a:t>
                </a:r>
                <a:endParaRPr lang="en-US" sz="1200" dirty="0">
                  <a:solidFill>
                    <a:schemeClr val="dk1"/>
                  </a:solidFill>
                </a:endParaRPr>
              </a:p>
            </p:txBody>
          </p:sp>
          <p:sp>
            <p:nvSpPr>
              <p:cNvPr id="28" name="Callout: Line 20">
                <a:extLst>
                  <a:ext uri="{FF2B5EF4-FFF2-40B4-BE49-F238E27FC236}">
                    <a16:creationId xmlns:a16="http://schemas.microsoft.com/office/drawing/2014/main" id="{F47B649A-E3B3-DEBF-96B8-9DA0C83D6D92}"/>
                  </a:ext>
                </a:extLst>
              </p:cNvPr>
              <p:cNvSpPr/>
              <p:nvPr/>
            </p:nvSpPr>
            <p:spPr>
              <a:xfrm>
                <a:off x="8177466" y="1618929"/>
                <a:ext cx="847326" cy="364629"/>
              </a:xfrm>
              <a:prstGeom prst="borderCallout1">
                <a:avLst>
                  <a:gd name="adj1" fmla="val 118887"/>
                  <a:gd name="adj2" fmla="val 96971"/>
                  <a:gd name="adj3" fmla="val 226685"/>
                  <a:gd name="adj4" fmla="val 127916"/>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algn="ctr"/>
                <a:r>
                  <a:rPr lang="en-US" sz="1200" dirty="0">
                    <a:solidFill>
                      <a:schemeClr val="dk1"/>
                    </a:solidFill>
                  </a:rPr>
                  <a:t>ReA3</a:t>
                </a:r>
              </a:p>
            </p:txBody>
          </p:sp>
          <p:sp>
            <p:nvSpPr>
              <p:cNvPr id="29" name="Callout: Line 21">
                <a:extLst>
                  <a:ext uri="{FF2B5EF4-FFF2-40B4-BE49-F238E27FC236}">
                    <a16:creationId xmlns:a16="http://schemas.microsoft.com/office/drawing/2014/main" id="{BE3B2565-17E4-4AB3-53A3-A0F4D6D953E3}"/>
                  </a:ext>
                </a:extLst>
              </p:cNvPr>
              <p:cNvSpPr/>
              <p:nvPr/>
            </p:nvSpPr>
            <p:spPr>
              <a:xfrm>
                <a:off x="9880912" y="1617615"/>
                <a:ext cx="847326" cy="364629"/>
              </a:xfrm>
              <a:prstGeom prst="borderCallout1">
                <a:avLst>
                  <a:gd name="adj1" fmla="val 118887"/>
                  <a:gd name="adj2" fmla="val 96971"/>
                  <a:gd name="adj3" fmla="val 226685"/>
                  <a:gd name="adj4" fmla="val 127916"/>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algn="ctr"/>
                <a:r>
                  <a:rPr lang="en-US" sz="1200" dirty="0">
                    <a:solidFill>
                      <a:schemeClr val="dk1"/>
                    </a:solidFill>
                  </a:rPr>
                  <a:t>ReA6</a:t>
                </a:r>
              </a:p>
            </p:txBody>
          </p:sp>
          <p:sp>
            <p:nvSpPr>
              <p:cNvPr id="30" name="Callout: Line 22">
                <a:extLst>
                  <a:ext uri="{FF2B5EF4-FFF2-40B4-BE49-F238E27FC236}">
                    <a16:creationId xmlns:a16="http://schemas.microsoft.com/office/drawing/2014/main" id="{EDC8A79C-B9D3-0262-A1A9-D629B2A98311}"/>
                  </a:ext>
                </a:extLst>
              </p:cNvPr>
              <p:cNvSpPr/>
              <p:nvPr/>
            </p:nvSpPr>
            <p:spPr>
              <a:xfrm>
                <a:off x="10639214" y="2152335"/>
                <a:ext cx="989755" cy="364629"/>
              </a:xfrm>
              <a:prstGeom prst="borderCallout1">
                <a:avLst>
                  <a:gd name="adj1" fmla="val 109823"/>
                  <a:gd name="adj2" fmla="val 4071"/>
                  <a:gd name="adj3" fmla="val 102807"/>
                  <a:gd name="adj4" fmla="val -34632"/>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algn="ctr"/>
                <a:r>
                  <a:rPr lang="en-US" sz="1200" dirty="0">
                    <a:solidFill>
                      <a:schemeClr val="dk1"/>
                    </a:solidFill>
                  </a:rPr>
                  <a:t>SOLARIS</a:t>
                </a:r>
              </a:p>
            </p:txBody>
          </p:sp>
          <p:cxnSp>
            <p:nvCxnSpPr>
              <p:cNvPr id="31" name="Straight Connector 30">
                <a:extLst>
                  <a:ext uri="{FF2B5EF4-FFF2-40B4-BE49-F238E27FC236}">
                    <a16:creationId xmlns:a16="http://schemas.microsoft.com/office/drawing/2014/main" id="{BE18C0F4-A59B-7FC3-FD97-B8AD440B4D4C}"/>
                  </a:ext>
                </a:extLst>
              </p:cNvPr>
              <p:cNvCxnSpPr>
                <a:cxnSpLocks/>
              </p:cNvCxnSpPr>
              <p:nvPr/>
            </p:nvCxnSpPr>
            <p:spPr>
              <a:xfrm flipH="1">
                <a:off x="10402153" y="2399029"/>
                <a:ext cx="327164" cy="190741"/>
              </a:xfrm>
              <a:prstGeom prst="line">
                <a:avLst/>
              </a:prstGeom>
            </p:spPr>
            <p:style>
              <a:lnRef idx="1">
                <a:schemeClr val="accent3"/>
              </a:lnRef>
              <a:fillRef idx="0">
                <a:schemeClr val="accent3"/>
              </a:fillRef>
              <a:effectRef idx="0">
                <a:schemeClr val="accent3"/>
              </a:effectRef>
              <a:fontRef idx="minor">
                <a:schemeClr val="tx1"/>
              </a:fontRef>
            </p:style>
          </p:cxnSp>
          <p:sp>
            <p:nvSpPr>
              <p:cNvPr id="32" name="Callout: Line 24">
                <a:extLst>
                  <a:ext uri="{FF2B5EF4-FFF2-40B4-BE49-F238E27FC236}">
                    <a16:creationId xmlns:a16="http://schemas.microsoft.com/office/drawing/2014/main" id="{8F159F2C-1002-C6E6-9AAF-731126F40478}"/>
                  </a:ext>
                </a:extLst>
              </p:cNvPr>
              <p:cNvSpPr/>
              <p:nvPr/>
            </p:nvSpPr>
            <p:spPr>
              <a:xfrm>
                <a:off x="9230964" y="1325987"/>
                <a:ext cx="901271" cy="364629"/>
              </a:xfrm>
              <a:prstGeom prst="borderCallout1">
                <a:avLst>
                  <a:gd name="adj1" fmla="val 109823"/>
                  <a:gd name="adj2" fmla="val 4071"/>
                  <a:gd name="adj3" fmla="val 102807"/>
                  <a:gd name="adj4" fmla="val -34632"/>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algn="ctr"/>
                <a:r>
                  <a:rPr lang="en-US" sz="1200" dirty="0">
                    <a:solidFill>
                      <a:schemeClr val="dk1"/>
                    </a:solidFill>
                  </a:rPr>
                  <a:t>SECAR</a:t>
                </a:r>
              </a:p>
            </p:txBody>
          </p:sp>
          <p:cxnSp>
            <p:nvCxnSpPr>
              <p:cNvPr id="33" name="Straight Connector 32">
                <a:extLst>
                  <a:ext uri="{FF2B5EF4-FFF2-40B4-BE49-F238E27FC236}">
                    <a16:creationId xmlns:a16="http://schemas.microsoft.com/office/drawing/2014/main" id="{934B77B7-1989-7DF1-A735-A9283ABAE8EB}"/>
                  </a:ext>
                </a:extLst>
              </p:cNvPr>
              <p:cNvCxnSpPr>
                <a:cxnSpLocks/>
              </p:cNvCxnSpPr>
              <p:nvPr/>
            </p:nvCxnSpPr>
            <p:spPr>
              <a:xfrm flipH="1">
                <a:off x="9129351" y="1560149"/>
                <a:ext cx="259255" cy="534284"/>
              </a:xfrm>
              <a:prstGeom prst="line">
                <a:avLst/>
              </a:prstGeom>
            </p:spPr>
            <p:style>
              <a:lnRef idx="1">
                <a:schemeClr val="accent3"/>
              </a:lnRef>
              <a:fillRef idx="0">
                <a:schemeClr val="accent3"/>
              </a:fillRef>
              <a:effectRef idx="0">
                <a:schemeClr val="accent3"/>
              </a:effectRef>
              <a:fontRef idx="minor">
                <a:schemeClr val="tx1"/>
              </a:fontRef>
            </p:style>
          </p:cxnSp>
        </p:grpSp>
        <p:sp>
          <p:nvSpPr>
            <p:cNvPr id="24" name="Rectangle 23">
              <a:extLst>
                <a:ext uri="{FF2B5EF4-FFF2-40B4-BE49-F238E27FC236}">
                  <a16:creationId xmlns:a16="http://schemas.microsoft.com/office/drawing/2014/main" id="{F4060BC2-2E72-5C55-E1E5-9D73E0EE2776}"/>
                </a:ext>
              </a:extLst>
            </p:cNvPr>
            <p:cNvSpPr/>
            <p:nvPr/>
          </p:nvSpPr>
          <p:spPr>
            <a:xfrm>
              <a:off x="6678024" y="2152335"/>
              <a:ext cx="747483" cy="174624"/>
            </a:xfrm>
            <a:prstGeom prst="rect">
              <a:avLst/>
            </a:prstGeom>
            <a:solidFill>
              <a:srgbClr val="F0E4D8"/>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
        <p:nvSpPr>
          <p:cNvPr id="98" name="Content Placeholder 2">
            <a:extLst>
              <a:ext uri="{FF2B5EF4-FFF2-40B4-BE49-F238E27FC236}">
                <a16:creationId xmlns:a16="http://schemas.microsoft.com/office/drawing/2014/main" id="{57A1CEF0-9042-E64A-BF47-843C3D9166EE}"/>
              </a:ext>
            </a:extLst>
          </p:cNvPr>
          <p:cNvSpPr txBox="1">
            <a:spLocks/>
          </p:cNvSpPr>
          <p:nvPr/>
        </p:nvSpPr>
        <p:spPr>
          <a:xfrm>
            <a:off x="62224" y="1009939"/>
            <a:ext cx="6135711" cy="2837524"/>
          </a:xfrm>
          <a:prstGeom prst="rect">
            <a:avLst/>
          </a:prstGeom>
        </p:spPr>
        <p:txBody>
          <a:bodyPr/>
          <a:lstStyle>
            <a:lvl1pPr marL="342718" indent="-342718" algn="l" defTabSz="456955"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553" indent="-285597" algn="l" defTabSz="456955"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388" indent="-228478" algn="l" defTabSz="456955"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345"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301"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latin typeface="Arial" panose="020B0604020202020204" pitchFamily="34" charset="0"/>
                <a:cs typeface="Arial" panose="020B0604020202020204" pitchFamily="34" charset="0"/>
              </a:rPr>
              <a:t>FRIB offers fast, stopped, and reaccelerated experiments with rare isotopes</a:t>
            </a:r>
            <a:endParaRPr lang="en-US" sz="2200" dirty="0">
              <a:latin typeface="Arial" panose="020B0604020202020204" pitchFamily="34" charset="0"/>
              <a:cs typeface="Arial" panose="020B0604020202020204" pitchFamily="34" charset="0"/>
              <a:sym typeface="Symbol" panose="05050102010706020507" pitchFamily="18" charset="2"/>
            </a:endParaRPr>
          </a:p>
          <a:p>
            <a:r>
              <a:rPr lang="en-US" sz="2200" dirty="0">
                <a:latin typeface="Arial" panose="020B0604020202020204" pitchFamily="34" charset="0"/>
                <a:ea typeface="ＭＳ Ｐゴシック" pitchFamily="32" charset="-128"/>
                <a:cs typeface="Arial" panose="020B0604020202020204" pitchFamily="34" charset="0"/>
              </a:rPr>
              <a:t>All vaults have been re-commissioned and have received beam for experiments </a:t>
            </a:r>
          </a:p>
          <a:p>
            <a:pPr lvl="1"/>
            <a:r>
              <a:rPr lang="en-US" sz="2000" dirty="0">
                <a:latin typeface="Arial" pitchFamily="34" charset="0"/>
                <a:ea typeface="ＭＳ Ｐゴシック" pitchFamily="32" charset="-128"/>
              </a:rPr>
              <a:t>FRIB Decay Station initiator has moved to its permanent home </a:t>
            </a:r>
          </a:p>
          <a:p>
            <a:r>
              <a:rPr lang="en-US" sz="2200" dirty="0">
                <a:latin typeface="Arial" pitchFamily="34" charset="0"/>
                <a:ea typeface="ＭＳ Ｐゴシック" pitchFamily="32" charset="-128"/>
              </a:rPr>
              <a:t>High Rigidity Spectrometer is on track (as two sub-projects) </a:t>
            </a:r>
          </a:p>
          <a:p>
            <a:pPr marL="0" indent="0">
              <a:buNone/>
            </a:pPr>
            <a:endParaRPr lang="en-US" sz="2500" dirty="0">
              <a:latin typeface="Arial" pitchFamily="34" charset="0"/>
              <a:ea typeface="ＭＳ Ｐゴシック" pitchFamily="32" charset="-128"/>
            </a:endParaRPr>
          </a:p>
        </p:txBody>
      </p:sp>
      <p:pic>
        <p:nvPicPr>
          <p:cNvPr id="3" name="Picture 2">
            <a:extLst>
              <a:ext uri="{FF2B5EF4-FFF2-40B4-BE49-F238E27FC236}">
                <a16:creationId xmlns:a16="http://schemas.microsoft.com/office/drawing/2014/main" id="{63527B37-E3F3-BAF0-E99F-4E731376F92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905" y="4592507"/>
            <a:ext cx="1866456" cy="1245825"/>
          </a:xfrm>
          <a:prstGeom prst="rect">
            <a:avLst/>
          </a:prstGeom>
        </p:spPr>
      </p:pic>
      <p:pic>
        <p:nvPicPr>
          <p:cNvPr id="6" name="Picture 5">
            <a:extLst>
              <a:ext uri="{FF2B5EF4-FFF2-40B4-BE49-F238E27FC236}">
                <a16:creationId xmlns:a16="http://schemas.microsoft.com/office/drawing/2014/main" id="{52EFA7FE-279F-BE62-0670-B4DEBF00A2FA}"/>
              </a:ext>
            </a:extLst>
          </p:cNvPr>
          <p:cNvPicPr>
            <a:picLocks noChangeAspect="1"/>
          </p:cNvPicPr>
          <p:nvPr/>
        </p:nvPicPr>
        <p:blipFill>
          <a:blip r:embed="rId19"/>
          <a:stretch>
            <a:fillRect/>
          </a:stretch>
        </p:blipFill>
        <p:spPr>
          <a:xfrm>
            <a:off x="-25316" y="5922067"/>
            <a:ext cx="2788920" cy="93661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87098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rotWithShape="1">
          <a:blip r:embed="rId3">
            <a:extLst>
              <a:ext uri="{28A0092B-C50C-407E-A947-70E740481C1C}">
                <a14:useLocalDpi xmlns:a14="http://schemas.microsoft.com/office/drawing/2010/main" val="0"/>
              </a:ext>
            </a:extLst>
          </a:blip>
          <a:srcRect b="75674"/>
          <a:stretch/>
        </p:blipFill>
        <p:spPr>
          <a:xfrm>
            <a:off x="0" y="4048407"/>
            <a:ext cx="4313608" cy="1155037"/>
          </a:xfrm>
        </p:spPr>
      </p:pic>
      <p:sp>
        <p:nvSpPr>
          <p:cNvPr id="2" name="Title 1"/>
          <p:cNvSpPr>
            <a:spLocks noGrp="1"/>
          </p:cNvSpPr>
          <p:nvPr>
            <p:ph type="title"/>
          </p:nvPr>
        </p:nvSpPr>
        <p:spPr>
          <a:xfrm>
            <a:off x="101600" y="289338"/>
            <a:ext cx="11988800" cy="478616"/>
          </a:xfrm>
        </p:spPr>
        <p:txBody>
          <a:bodyPr/>
          <a:lstStyle/>
          <a:p>
            <a:r>
              <a:rPr lang="en-US" dirty="0"/>
              <a:t>New isotopes discovered at FRIB</a:t>
            </a:r>
          </a:p>
        </p:txBody>
      </p:sp>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27" y="1071720"/>
            <a:ext cx="5525271" cy="2896004"/>
          </a:xfrm>
          <a:prstGeom prst="rect">
            <a:avLst/>
          </a:prstGeom>
          <a:effectLst>
            <a:outerShdw blurRad="63500" sx="102000" sy="102000" algn="ctr" rotWithShape="0">
              <a:prstClr val="black">
                <a:alpha val="40000"/>
              </a:prstClr>
            </a:outerShdw>
          </a:effectLst>
        </p:spPr>
      </p:pic>
      <p:pic>
        <p:nvPicPr>
          <p:cNvPr id="16" name="Content Placeholder 4" descr="Screen Clipping"/>
          <p:cNvPicPr>
            <a:picLocks noChangeAspect="1"/>
          </p:cNvPicPr>
          <p:nvPr/>
        </p:nvPicPr>
        <p:blipFill rotWithShape="1">
          <a:blip r:embed="rId3">
            <a:extLst>
              <a:ext uri="{28A0092B-C50C-407E-A947-70E740481C1C}">
                <a14:useLocalDpi xmlns:a14="http://schemas.microsoft.com/office/drawing/2010/main" val="0"/>
              </a:ext>
            </a:extLst>
          </a:blip>
          <a:srcRect l="14152" t="52053" r="5650"/>
          <a:stretch/>
        </p:blipFill>
        <p:spPr bwMode="auto">
          <a:xfrm>
            <a:off x="2979407" y="5079076"/>
            <a:ext cx="2671503" cy="1758143"/>
          </a:xfrm>
          <a:prstGeom prst="rect">
            <a:avLst/>
          </a:prstGeom>
          <a:noFill/>
          <a:ln w="9525">
            <a:noFill/>
            <a:miter lim="800000"/>
            <a:headEnd/>
            <a:tailEnd/>
          </a:ln>
        </p:spPr>
      </p:pic>
      <p:sp>
        <p:nvSpPr>
          <p:cNvPr id="17" name="TextBox 16"/>
          <p:cNvSpPr txBox="1"/>
          <p:nvPr/>
        </p:nvSpPr>
        <p:spPr>
          <a:xfrm>
            <a:off x="90788" y="5578738"/>
            <a:ext cx="2888618" cy="830997"/>
          </a:xfrm>
          <a:prstGeom prst="rect">
            <a:avLst/>
          </a:prstGeom>
          <a:solidFill>
            <a:schemeClr val="accent3">
              <a:lumMod val="20000"/>
              <a:lumOff val="80000"/>
            </a:schemeClr>
          </a:solidFill>
        </p:spPr>
        <p:txBody>
          <a:bodyPr wrap="square" rtlCol="0">
            <a:spAutoFit/>
          </a:bodyPr>
          <a:lstStyle/>
          <a:p>
            <a:r>
              <a:rPr lang="en-US" sz="1600" dirty="0"/>
              <a:t>FRIB made 5 never-before-seen isotopes of the elements thulium, ytterbium, lutetium  </a:t>
            </a:r>
          </a:p>
        </p:txBody>
      </p:sp>
      <p:pic>
        <p:nvPicPr>
          <p:cNvPr id="6" name="Picture 5"/>
          <p:cNvPicPr>
            <a:picLocks noChangeAspect="1"/>
          </p:cNvPicPr>
          <p:nvPr/>
        </p:nvPicPr>
        <p:blipFill rotWithShape="1">
          <a:blip r:embed="rId5"/>
          <a:srcRect t="20552" b="20552"/>
          <a:stretch/>
        </p:blipFill>
        <p:spPr>
          <a:xfrm>
            <a:off x="1840908" y="5181601"/>
            <a:ext cx="1138499" cy="352567"/>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19C4378B-F6AF-B1CA-0061-2957816F9364}"/>
              </a:ext>
            </a:extLst>
          </p:cNvPr>
          <p:cNvSpPr txBox="1"/>
          <p:nvPr/>
        </p:nvSpPr>
        <p:spPr>
          <a:xfrm>
            <a:off x="3113603" y="1053778"/>
            <a:ext cx="2537307" cy="265457"/>
          </a:xfrm>
          <a:prstGeom prst="rect">
            <a:avLst/>
          </a:prstGeom>
          <a:noFill/>
        </p:spPr>
        <p:txBody>
          <a:bodyPr wrap="square">
            <a:spAutoFit/>
          </a:bodyPr>
          <a:lstStyle/>
          <a:p>
            <a:r>
              <a:rPr lang="en-US" sz="1125" b="1" dirty="0">
                <a:hlinkClick r:id="rId6"/>
              </a:rPr>
              <a:t>Phys. Rev. Lett. 132, 072501 (2024)</a:t>
            </a:r>
            <a:endParaRPr lang="en-US" sz="1125" b="1" dirty="0"/>
          </a:p>
        </p:txBody>
      </p:sp>
      <p:sp>
        <p:nvSpPr>
          <p:cNvPr id="7" name="Footer Placeholder 6"/>
          <p:cNvSpPr>
            <a:spLocks noGrp="1"/>
          </p:cNvSpPr>
          <p:nvPr>
            <p:ph type="ftr" sz="quarter" idx="3"/>
          </p:nvPr>
        </p:nvSpPr>
        <p:spPr/>
        <p:txBody>
          <a:bodyPr/>
          <a:lstStyle/>
          <a:p>
            <a:pPr>
              <a:defRPr/>
            </a:pPr>
            <a:r>
              <a:rPr lang="en-US"/>
              <a:t>A. Gade, EuNPC2025, Caen, September 2025</a:t>
            </a:r>
            <a:endParaRPr lang="en-US" dirty="0"/>
          </a:p>
        </p:txBody>
      </p:sp>
      <p:sp>
        <p:nvSpPr>
          <p:cNvPr id="12" name="Slide Number Placeholder 11"/>
          <p:cNvSpPr>
            <a:spLocks noGrp="1"/>
          </p:cNvSpPr>
          <p:nvPr>
            <p:ph type="sldNum" sz="quarter" idx="11"/>
          </p:nvPr>
        </p:nvSpPr>
        <p:spPr>
          <a:xfrm>
            <a:off x="11348547" y="6565392"/>
            <a:ext cx="853440" cy="274320"/>
          </a:xfrm>
        </p:spPr>
        <p:txBody>
          <a:bodyPr/>
          <a:lstStyle/>
          <a:p>
            <a:pPr>
              <a:defRPr/>
            </a:pPr>
            <a:r>
              <a:rPr lang="en-US" dirty="0"/>
              <a:t>        </a:t>
            </a:r>
            <a:fld id="{35AD4620-7552-4207-8973-898801ED212B}" type="slidenum">
              <a:rPr lang="en-US" smtClean="0"/>
              <a:pPr>
                <a:defRPr/>
              </a:pPr>
              <a:t>6</a:t>
            </a:fld>
            <a:endParaRPr lang="en-US" dirty="0"/>
          </a:p>
        </p:txBody>
      </p:sp>
      <p:pic>
        <p:nvPicPr>
          <p:cNvPr id="15" name="Content Placeholder 5"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6995740" y="1379783"/>
            <a:ext cx="5196260" cy="4748213"/>
          </a:xfrm>
          <a:prstGeom prst="rect">
            <a:avLst/>
          </a:prstGeom>
          <a:noFill/>
          <a:ln w="9525">
            <a:noFill/>
            <a:miter lim="800000"/>
            <a:headEnd/>
            <a:tailEnd/>
          </a:ln>
        </p:spPr>
      </p:pic>
      <p:pic>
        <p:nvPicPr>
          <p:cNvPr id="19" name="Picture 18"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48350" y="1091120"/>
            <a:ext cx="2682132" cy="3333661"/>
          </a:xfrm>
          <a:prstGeom prst="rect">
            <a:avLst/>
          </a:prstGeom>
          <a:effectLst>
            <a:outerShdw blurRad="63500" sx="102000" sy="102000" algn="ctr" rotWithShape="0">
              <a:prstClr val="black">
                <a:alpha val="40000"/>
              </a:prstClr>
            </a:outerShdw>
          </a:effectLst>
        </p:spPr>
      </p:pic>
      <p:sp>
        <p:nvSpPr>
          <p:cNvPr id="20" name="TextBox 19"/>
          <p:cNvSpPr txBox="1"/>
          <p:nvPr/>
        </p:nvSpPr>
        <p:spPr>
          <a:xfrm>
            <a:off x="5788898" y="6151918"/>
            <a:ext cx="5800954" cy="646331"/>
          </a:xfrm>
          <a:prstGeom prst="rect">
            <a:avLst/>
          </a:prstGeom>
          <a:solidFill>
            <a:schemeClr val="bg1">
              <a:lumMod val="95000"/>
            </a:schemeClr>
          </a:solidFill>
        </p:spPr>
        <p:txBody>
          <a:bodyPr wrap="square" rtlCol="0">
            <a:spAutoFit/>
          </a:bodyPr>
          <a:lstStyle/>
          <a:p>
            <a:r>
              <a:rPr lang="en-US" dirty="0"/>
              <a:t>The new isotopes were formed in the fragmentation of </a:t>
            </a:r>
            <a:r>
              <a:rPr lang="en-US" baseline="30000" dirty="0"/>
              <a:t>198</a:t>
            </a:r>
            <a:r>
              <a:rPr lang="en-US" dirty="0"/>
              <a:t>Pt on C at 1.5 kW </a:t>
            </a:r>
            <a:r>
              <a:rPr lang="en-US" dirty="0">
                <a:sym typeface="Wingdings" pitchFamily="2" charset="2"/>
              </a:rPr>
              <a:t> discovery potential!</a:t>
            </a:r>
            <a:endParaRPr lang="en-US" dirty="0"/>
          </a:p>
        </p:txBody>
      </p:sp>
    </p:spTree>
    <p:extLst>
      <p:ext uri="{BB962C8B-B14F-4D97-AF65-F5344CB8AC3E}">
        <p14:creationId xmlns:p14="http://schemas.microsoft.com/office/powerpoint/2010/main" val="1300494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24384-9551-C5D1-8B9C-1D4A2B2535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FD189B-E96D-9857-8651-A8DA1DECA5D5}"/>
              </a:ext>
            </a:extLst>
          </p:cNvPr>
          <p:cNvSpPr>
            <a:spLocks noGrp="1"/>
          </p:cNvSpPr>
          <p:nvPr>
            <p:ph type="title"/>
          </p:nvPr>
        </p:nvSpPr>
        <p:spPr>
          <a:xfrm>
            <a:off x="101600" y="289338"/>
            <a:ext cx="11988800" cy="478616"/>
          </a:xfrm>
        </p:spPr>
        <p:txBody>
          <a:bodyPr/>
          <a:lstStyle/>
          <a:p>
            <a:r>
              <a:rPr lang="en-US" dirty="0"/>
              <a:t>New isotopes discovered at FRIB – We did it again</a:t>
            </a:r>
          </a:p>
        </p:txBody>
      </p:sp>
      <p:sp>
        <p:nvSpPr>
          <p:cNvPr id="7" name="Footer Placeholder 6">
            <a:extLst>
              <a:ext uri="{FF2B5EF4-FFF2-40B4-BE49-F238E27FC236}">
                <a16:creationId xmlns:a16="http://schemas.microsoft.com/office/drawing/2014/main" id="{101BE94A-E8F7-9238-B78D-55BDBD387B03}"/>
              </a:ext>
            </a:extLst>
          </p:cNvPr>
          <p:cNvSpPr>
            <a:spLocks noGrp="1"/>
          </p:cNvSpPr>
          <p:nvPr>
            <p:ph type="ftr" sz="quarter" idx="3"/>
          </p:nvPr>
        </p:nvSpPr>
        <p:spPr/>
        <p:txBody>
          <a:bodyPr/>
          <a:lstStyle/>
          <a:p>
            <a:pPr>
              <a:defRPr/>
            </a:pPr>
            <a:r>
              <a:rPr lang="en-US"/>
              <a:t>A. Gade, EuNPC2025, Caen, September 2025</a:t>
            </a:r>
            <a:endParaRPr lang="en-US" dirty="0"/>
          </a:p>
        </p:txBody>
      </p:sp>
      <p:sp>
        <p:nvSpPr>
          <p:cNvPr id="12" name="Slide Number Placeholder 11">
            <a:extLst>
              <a:ext uri="{FF2B5EF4-FFF2-40B4-BE49-F238E27FC236}">
                <a16:creationId xmlns:a16="http://schemas.microsoft.com/office/drawing/2014/main" id="{006AA8C1-4098-657B-19F3-1988C856AB2E}"/>
              </a:ext>
            </a:extLst>
          </p:cNvPr>
          <p:cNvSpPr>
            <a:spLocks noGrp="1"/>
          </p:cNvSpPr>
          <p:nvPr>
            <p:ph type="sldNum" sz="quarter" idx="11"/>
          </p:nvPr>
        </p:nvSpPr>
        <p:spPr>
          <a:xfrm>
            <a:off x="11348547" y="6565392"/>
            <a:ext cx="853440" cy="274320"/>
          </a:xfrm>
        </p:spPr>
        <p:txBody>
          <a:bodyPr/>
          <a:lstStyle/>
          <a:p>
            <a:pPr>
              <a:defRPr/>
            </a:pPr>
            <a:r>
              <a:rPr lang="en-US" dirty="0"/>
              <a:t>        </a:t>
            </a:r>
            <a:fld id="{35AD4620-7552-4207-8973-898801ED212B}" type="slidenum">
              <a:rPr lang="en-US" smtClean="0"/>
              <a:pPr>
                <a:defRPr/>
              </a:pPr>
              <a:t>7</a:t>
            </a:fld>
            <a:endParaRPr lang="en-US" dirty="0"/>
          </a:p>
        </p:txBody>
      </p:sp>
      <p:pic>
        <p:nvPicPr>
          <p:cNvPr id="9" name="Picture 8" descr="A screenshot of a test&#10;&#10;AI-generated content may be incorrect.">
            <a:extLst>
              <a:ext uri="{FF2B5EF4-FFF2-40B4-BE49-F238E27FC236}">
                <a16:creationId xmlns:a16="http://schemas.microsoft.com/office/drawing/2014/main" id="{9B757B18-6A17-D4E6-5D3D-E08678734489}"/>
              </a:ext>
            </a:extLst>
          </p:cNvPr>
          <p:cNvPicPr>
            <a:picLocks noChangeAspect="1"/>
          </p:cNvPicPr>
          <p:nvPr/>
        </p:nvPicPr>
        <p:blipFill>
          <a:blip r:embed="rId3"/>
          <a:srcRect l="3375" r="3928"/>
          <a:stretch>
            <a:fillRect/>
          </a:stretch>
        </p:blipFill>
        <p:spPr>
          <a:xfrm>
            <a:off x="0" y="1060418"/>
            <a:ext cx="5048756" cy="1945649"/>
          </a:xfrm>
          <a:prstGeom prst="rect">
            <a:avLst/>
          </a:prstGeom>
          <a:effectLst>
            <a:outerShdw blurRad="63500" sx="102000" sy="102000" algn="ctr" rotWithShape="0">
              <a:prstClr val="black">
                <a:alpha val="40000"/>
              </a:prstClr>
            </a:outerShdw>
          </a:effectLst>
        </p:spPr>
      </p:pic>
      <p:pic>
        <p:nvPicPr>
          <p:cNvPr id="11" name="Picture 10" descr="A graph showing the number of periodic table&#10;&#10;AI-generated content may be incorrect.">
            <a:extLst>
              <a:ext uri="{FF2B5EF4-FFF2-40B4-BE49-F238E27FC236}">
                <a16:creationId xmlns:a16="http://schemas.microsoft.com/office/drawing/2014/main" id="{306FC7D1-A7A1-F760-B82C-5BBF72BBACE9}"/>
              </a:ext>
            </a:extLst>
          </p:cNvPr>
          <p:cNvPicPr>
            <a:picLocks noChangeAspect="1"/>
          </p:cNvPicPr>
          <p:nvPr/>
        </p:nvPicPr>
        <p:blipFill>
          <a:blip r:embed="rId4"/>
          <a:stretch>
            <a:fillRect/>
          </a:stretch>
        </p:blipFill>
        <p:spPr>
          <a:xfrm>
            <a:off x="6927395" y="1442765"/>
            <a:ext cx="5274592" cy="3738836"/>
          </a:xfrm>
          <a:prstGeom prst="rect">
            <a:avLst/>
          </a:prstGeom>
          <a:effectLst>
            <a:outerShdw blurRad="63500" sx="102000" sy="102000" algn="ctr" rotWithShape="0">
              <a:prstClr val="black">
                <a:alpha val="40000"/>
              </a:prstClr>
            </a:outerShdw>
          </a:effectLst>
        </p:spPr>
      </p:pic>
      <p:pic>
        <p:nvPicPr>
          <p:cNvPr id="25" name="Picture 24" descr="A graph of a number of electrons&#10;&#10;AI-generated content may be incorrect.">
            <a:extLst>
              <a:ext uri="{FF2B5EF4-FFF2-40B4-BE49-F238E27FC236}">
                <a16:creationId xmlns:a16="http://schemas.microsoft.com/office/drawing/2014/main" id="{7FDB96C5-35A5-9504-EFEB-4A25554F3A3C}"/>
              </a:ext>
            </a:extLst>
          </p:cNvPr>
          <p:cNvPicPr>
            <a:picLocks noChangeAspect="1"/>
          </p:cNvPicPr>
          <p:nvPr/>
        </p:nvPicPr>
        <p:blipFill>
          <a:blip r:embed="rId5"/>
          <a:stretch>
            <a:fillRect/>
          </a:stretch>
        </p:blipFill>
        <p:spPr>
          <a:xfrm>
            <a:off x="0" y="3002421"/>
            <a:ext cx="3821942" cy="3837291"/>
          </a:xfrm>
          <a:prstGeom prst="rect">
            <a:avLst/>
          </a:prstGeom>
          <a:effectLst>
            <a:outerShdw blurRad="63500" sx="102000" sy="102000" algn="ctr" rotWithShape="0">
              <a:prstClr val="black">
                <a:alpha val="40000"/>
              </a:prstClr>
            </a:outerShdw>
          </a:effectLst>
        </p:spPr>
      </p:pic>
      <p:pic>
        <p:nvPicPr>
          <p:cNvPr id="29" name="Picture 28" descr="A graph of a function&#10;&#10;AI-generated content may be incorrect.">
            <a:extLst>
              <a:ext uri="{FF2B5EF4-FFF2-40B4-BE49-F238E27FC236}">
                <a16:creationId xmlns:a16="http://schemas.microsoft.com/office/drawing/2014/main" id="{FD7EDDC0-B519-E9C7-B387-440DF02533CF}"/>
              </a:ext>
            </a:extLst>
          </p:cNvPr>
          <p:cNvPicPr>
            <a:picLocks noChangeAspect="1"/>
          </p:cNvPicPr>
          <p:nvPr/>
        </p:nvPicPr>
        <p:blipFill>
          <a:blip r:embed="rId6"/>
          <a:stretch>
            <a:fillRect/>
          </a:stretch>
        </p:blipFill>
        <p:spPr>
          <a:xfrm>
            <a:off x="3775874" y="3906481"/>
            <a:ext cx="3381809" cy="2951519"/>
          </a:xfrm>
          <a:prstGeom prst="rect">
            <a:avLst/>
          </a:prstGeom>
          <a:effectLst>
            <a:outerShdw blurRad="63500" sx="102000" sy="102000" algn="ctr" rotWithShape="0">
              <a:prstClr val="black">
                <a:alpha val="40000"/>
              </a:prstClr>
            </a:outerShdw>
          </a:effectLst>
        </p:spPr>
      </p:pic>
      <p:pic>
        <p:nvPicPr>
          <p:cNvPr id="14" name="Picture 13" descr="A diagram of a graph&#10;&#10;AI-generated content may be incorrect.">
            <a:extLst>
              <a:ext uri="{FF2B5EF4-FFF2-40B4-BE49-F238E27FC236}">
                <a16:creationId xmlns:a16="http://schemas.microsoft.com/office/drawing/2014/main" id="{BC36FC68-1D1D-C4CE-152E-E8B2BF11393C}"/>
              </a:ext>
            </a:extLst>
          </p:cNvPr>
          <p:cNvPicPr>
            <a:picLocks noChangeAspect="1"/>
          </p:cNvPicPr>
          <p:nvPr/>
        </p:nvPicPr>
        <p:blipFill>
          <a:blip r:embed="rId7"/>
          <a:stretch>
            <a:fillRect/>
          </a:stretch>
        </p:blipFill>
        <p:spPr>
          <a:xfrm>
            <a:off x="5137162" y="1060418"/>
            <a:ext cx="2512649" cy="2951519"/>
          </a:xfrm>
          <a:prstGeom prst="rect">
            <a:avLst/>
          </a:prstGeom>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id="{1EE2F13E-3BF7-C796-3FA1-B96383031F33}"/>
              </a:ext>
            </a:extLst>
          </p:cNvPr>
          <p:cNvPicPr>
            <a:picLocks noChangeAspect="1"/>
          </p:cNvPicPr>
          <p:nvPr/>
        </p:nvPicPr>
        <p:blipFill>
          <a:blip r:embed="rId8"/>
          <a:stretch>
            <a:fillRect/>
          </a:stretch>
        </p:blipFill>
        <p:spPr>
          <a:xfrm>
            <a:off x="4790364" y="6066562"/>
            <a:ext cx="2242627" cy="260771"/>
          </a:xfrm>
          <a:prstGeom prst="rect">
            <a:avLst/>
          </a:prstGeom>
        </p:spPr>
      </p:pic>
    </p:spTree>
    <p:extLst>
      <p:ext uri="{BB962C8B-B14F-4D97-AF65-F5344CB8AC3E}">
        <p14:creationId xmlns:p14="http://schemas.microsoft.com/office/powerpoint/2010/main" val="479167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815CE-E38E-7748-BAA2-37597CFDD2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FAB0ED-BEB5-9E92-6425-B36D98B9E856}"/>
              </a:ext>
            </a:extLst>
          </p:cNvPr>
          <p:cNvSpPr>
            <a:spLocks noGrp="1"/>
          </p:cNvSpPr>
          <p:nvPr>
            <p:ph type="title"/>
          </p:nvPr>
        </p:nvSpPr>
        <p:spPr>
          <a:xfrm>
            <a:off x="101600" y="289338"/>
            <a:ext cx="11988800" cy="478616"/>
          </a:xfrm>
        </p:spPr>
        <p:txBody>
          <a:bodyPr/>
          <a:lstStyle/>
          <a:p>
            <a:r>
              <a:rPr lang="en-US" dirty="0"/>
              <a:t>The nucleus as open quantum system</a:t>
            </a:r>
          </a:p>
        </p:txBody>
      </p:sp>
      <p:sp>
        <p:nvSpPr>
          <p:cNvPr id="7" name="Footer Placeholder 6">
            <a:extLst>
              <a:ext uri="{FF2B5EF4-FFF2-40B4-BE49-F238E27FC236}">
                <a16:creationId xmlns:a16="http://schemas.microsoft.com/office/drawing/2014/main" id="{0FAF4749-9A8B-3DA9-AB71-A0841DC0EC50}"/>
              </a:ext>
            </a:extLst>
          </p:cNvPr>
          <p:cNvSpPr>
            <a:spLocks noGrp="1"/>
          </p:cNvSpPr>
          <p:nvPr>
            <p:ph type="ftr" sz="quarter" idx="3"/>
          </p:nvPr>
        </p:nvSpPr>
        <p:spPr/>
        <p:txBody>
          <a:bodyPr/>
          <a:lstStyle/>
          <a:p>
            <a:pPr>
              <a:defRPr/>
            </a:pPr>
            <a:r>
              <a:rPr lang="en-US"/>
              <a:t>A. Gade, EuNPC2025, Caen, September 2025</a:t>
            </a:r>
            <a:endParaRPr lang="en-US" dirty="0"/>
          </a:p>
        </p:txBody>
      </p:sp>
      <p:sp>
        <p:nvSpPr>
          <p:cNvPr id="12" name="Slide Number Placeholder 11">
            <a:extLst>
              <a:ext uri="{FF2B5EF4-FFF2-40B4-BE49-F238E27FC236}">
                <a16:creationId xmlns:a16="http://schemas.microsoft.com/office/drawing/2014/main" id="{519D2059-269B-7832-9E52-B449275070C9}"/>
              </a:ext>
            </a:extLst>
          </p:cNvPr>
          <p:cNvSpPr>
            <a:spLocks noGrp="1"/>
          </p:cNvSpPr>
          <p:nvPr>
            <p:ph type="sldNum" sz="quarter" idx="11"/>
          </p:nvPr>
        </p:nvSpPr>
        <p:spPr>
          <a:xfrm>
            <a:off x="11348547" y="6565392"/>
            <a:ext cx="853440" cy="274320"/>
          </a:xfrm>
        </p:spPr>
        <p:txBody>
          <a:bodyPr/>
          <a:lstStyle/>
          <a:p>
            <a:pPr>
              <a:defRPr/>
            </a:pPr>
            <a:r>
              <a:rPr lang="en-US" dirty="0"/>
              <a:t>        </a:t>
            </a:r>
            <a:fld id="{35AD4620-7552-4207-8973-898801ED212B}" type="slidenum">
              <a:rPr lang="en-US" smtClean="0"/>
              <a:pPr>
                <a:defRPr/>
              </a:pPr>
              <a:t>8</a:t>
            </a:fld>
            <a:endParaRPr lang="en-US" dirty="0"/>
          </a:p>
        </p:txBody>
      </p:sp>
      <p:pic>
        <p:nvPicPr>
          <p:cNvPr id="10" name="Picture 9" descr="Screen Clipping">
            <a:extLst>
              <a:ext uri="{FF2B5EF4-FFF2-40B4-BE49-F238E27FC236}">
                <a16:creationId xmlns:a16="http://schemas.microsoft.com/office/drawing/2014/main" id="{09FBF408-D3FA-BF6C-E54C-78F8B6B15D9D}"/>
              </a:ext>
            </a:extLst>
          </p:cNvPr>
          <p:cNvPicPr>
            <a:picLocks noChangeAspect="1"/>
          </p:cNvPicPr>
          <p:nvPr/>
        </p:nvPicPr>
        <p:blipFill rotWithShape="1">
          <a:blip r:embed="rId3">
            <a:extLst>
              <a:ext uri="{28A0092B-C50C-407E-A947-70E740481C1C}">
                <a14:useLocalDpi xmlns:a14="http://schemas.microsoft.com/office/drawing/2010/main" val="0"/>
              </a:ext>
            </a:extLst>
          </a:blip>
          <a:srcRect t="2150" r="1546"/>
          <a:stretch/>
        </p:blipFill>
        <p:spPr>
          <a:xfrm>
            <a:off x="0" y="1067100"/>
            <a:ext cx="5864772" cy="3968924"/>
          </a:xfrm>
          <a:prstGeom prst="rect">
            <a:avLst/>
          </a:prstGeom>
        </p:spPr>
      </p:pic>
      <p:sp>
        <p:nvSpPr>
          <p:cNvPr id="11" name="TextBox 10">
            <a:extLst>
              <a:ext uri="{FF2B5EF4-FFF2-40B4-BE49-F238E27FC236}">
                <a16:creationId xmlns:a16="http://schemas.microsoft.com/office/drawing/2014/main" id="{F716255D-505D-37A0-7847-B02CD30BE7CC}"/>
              </a:ext>
            </a:extLst>
          </p:cNvPr>
          <p:cNvSpPr txBox="1"/>
          <p:nvPr/>
        </p:nvSpPr>
        <p:spPr>
          <a:xfrm>
            <a:off x="362259" y="5190735"/>
            <a:ext cx="5140254" cy="1200329"/>
          </a:xfrm>
          <a:prstGeom prst="rect">
            <a:avLst/>
          </a:prstGeom>
          <a:solidFill>
            <a:schemeClr val="accent5">
              <a:lumMod val="20000"/>
              <a:lumOff val="80000"/>
            </a:schemeClr>
          </a:solidFill>
        </p:spPr>
        <p:txBody>
          <a:bodyPr wrap="square" rtlCol="0">
            <a:spAutoFit/>
          </a:bodyPr>
          <a:lstStyle/>
          <a:p>
            <a:pPr marL="285750" indent="-285750">
              <a:buFont typeface="Arial" panose="020B0604020202020204" pitchFamily="34" charset="0"/>
              <a:buChar char="•"/>
            </a:pPr>
            <a:r>
              <a:rPr lang="en-US" dirty="0">
                <a:latin typeface="+mn-lt"/>
                <a:ea typeface="Ayuthaya" pitchFamily="2" charset="-34"/>
                <a:cs typeface="Ayuthaya" pitchFamily="2" charset="-34"/>
              </a:rPr>
              <a:t>Variations of nuclear mean field with neutron excess due to details of the nuclear force</a:t>
            </a:r>
          </a:p>
          <a:p>
            <a:pPr marL="285750" indent="-285750">
              <a:buFont typeface="Arial" panose="020B0604020202020204" pitchFamily="34" charset="0"/>
              <a:buChar char="•"/>
            </a:pPr>
            <a:r>
              <a:rPr lang="en-US" dirty="0">
                <a:latin typeface="+mn-lt"/>
                <a:ea typeface="Ayuthaya" pitchFamily="2" charset="-34"/>
                <a:cs typeface="Ayuthaya" pitchFamily="2" charset="-34"/>
              </a:rPr>
              <a:t>Influence of open channels on properties of weakly bound and unbound nuclear</a:t>
            </a:r>
          </a:p>
        </p:txBody>
      </p:sp>
      <p:sp>
        <p:nvSpPr>
          <p:cNvPr id="13" name="Rectangle 12">
            <a:extLst>
              <a:ext uri="{FF2B5EF4-FFF2-40B4-BE49-F238E27FC236}">
                <a16:creationId xmlns:a16="http://schemas.microsoft.com/office/drawing/2014/main" id="{DAF07372-1A47-858E-F47D-AB9844A7D762}"/>
              </a:ext>
            </a:extLst>
          </p:cNvPr>
          <p:cNvSpPr/>
          <p:nvPr/>
        </p:nvSpPr>
        <p:spPr>
          <a:xfrm>
            <a:off x="362259" y="1606440"/>
            <a:ext cx="3207005" cy="276999"/>
          </a:xfrm>
          <a:prstGeom prst="rect">
            <a:avLst/>
          </a:prstGeom>
        </p:spPr>
        <p:txBody>
          <a:bodyPr wrap="square">
            <a:spAutoFit/>
          </a:bodyPr>
          <a:lstStyle/>
          <a:p>
            <a:r>
              <a:rPr lang="en-US" sz="1200" dirty="0">
                <a:solidFill>
                  <a:schemeClr val="bg1">
                    <a:lumMod val="50000"/>
                  </a:schemeClr>
                </a:solidFill>
              </a:rPr>
              <a:t>J. </a:t>
            </a:r>
            <a:r>
              <a:rPr lang="en-US" sz="1200" dirty="0" err="1">
                <a:solidFill>
                  <a:schemeClr val="bg1">
                    <a:lumMod val="50000"/>
                  </a:schemeClr>
                </a:solidFill>
              </a:rPr>
              <a:t>Dobaczewski</a:t>
            </a:r>
            <a:r>
              <a:rPr lang="en-US" sz="1200" dirty="0">
                <a:solidFill>
                  <a:schemeClr val="bg1">
                    <a:lumMod val="50000"/>
                  </a:schemeClr>
                </a:solidFill>
              </a:rPr>
              <a:t> et al., PPNP 59, 432 (2007)  </a:t>
            </a:r>
          </a:p>
        </p:txBody>
      </p:sp>
      <p:pic>
        <p:nvPicPr>
          <p:cNvPr id="14" name="Picture 13" descr="skin2.png">
            <a:extLst>
              <a:ext uri="{FF2B5EF4-FFF2-40B4-BE49-F238E27FC236}">
                <a16:creationId xmlns:a16="http://schemas.microsoft.com/office/drawing/2014/main" id="{B521CDD3-A3CB-06D3-7DD5-B0C9ADB75D7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15625" y="5189910"/>
            <a:ext cx="1669434" cy="1682526"/>
          </a:xfrm>
          <a:prstGeom prst="rect">
            <a:avLst/>
          </a:prstGeom>
        </p:spPr>
      </p:pic>
      <p:sp>
        <p:nvSpPr>
          <p:cNvPr id="18" name="Content Placeholder 1">
            <a:extLst>
              <a:ext uri="{FF2B5EF4-FFF2-40B4-BE49-F238E27FC236}">
                <a16:creationId xmlns:a16="http://schemas.microsoft.com/office/drawing/2014/main" id="{0C038146-A9B6-B33A-51CF-9944C7E26732}"/>
              </a:ext>
            </a:extLst>
          </p:cNvPr>
          <p:cNvSpPr txBox="1">
            <a:spLocks/>
          </p:cNvSpPr>
          <p:nvPr/>
        </p:nvSpPr>
        <p:spPr bwMode="auto">
          <a:xfrm>
            <a:off x="5978124" y="1202123"/>
            <a:ext cx="6112276" cy="411329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46" indent="-180146" algn="l" defTabSz="803150" rtl="0" eaLnBrk="0" fontAlgn="base" hangingPunct="0">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295" indent="-151622" algn="l" defTabSz="803150" rtl="0" eaLnBrk="0" fontAlgn="base" hangingPunct="0">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478" indent="-160630" algn="l" defTabSz="803150" rtl="0" eaLnBrk="0" fontAlgn="base" hangingPunct="0">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089" indent="-133608" algn="l" defTabSz="803150" rtl="0" eaLnBrk="0" fontAlgn="base" hangingPunct="0">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813" indent="-180146" algn="l" defTabSz="803150" rtl="0" eaLnBrk="0" fontAlgn="base" hangingPunct="0">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2898"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79855"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6812"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3766" indent="-150732" algn="l" defTabSz="80760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a:t>Nuclei are open quantum systems that connect to the environment through decays and reactions</a:t>
            </a:r>
          </a:p>
          <a:p>
            <a:r>
              <a:rPr lang="en-US" kern="0" dirty="0"/>
              <a:t>RIB facilities can produce nuclei with desired N/Z and nucleon separation energies to amplify weak binding effects of interest</a:t>
            </a:r>
          </a:p>
          <a:p>
            <a:pPr lvl="1"/>
            <a:r>
              <a:rPr lang="en-US" kern="0" dirty="0"/>
              <a:t>Access to nuclei with extreme skins </a:t>
            </a:r>
            <a:br>
              <a:rPr lang="en-US" kern="0" dirty="0"/>
            </a:br>
            <a:r>
              <a:rPr lang="en-US" kern="0" dirty="0"/>
              <a:t>(&gt;0.5 </a:t>
            </a:r>
            <a:r>
              <a:rPr lang="en-US" kern="0" dirty="0" err="1"/>
              <a:t>fm</a:t>
            </a:r>
            <a:r>
              <a:rPr lang="en-US" kern="0" dirty="0"/>
              <a:t>) – crucial for understanding neutron stars</a:t>
            </a:r>
          </a:p>
          <a:p>
            <a:pPr lvl="1"/>
            <a:r>
              <a:rPr lang="en-US" kern="0" dirty="0"/>
              <a:t>Access to nuclei with exotic decay modes, e.g. 2-proton or 2-neutron radioactivity – sensitive to pairing and spatial correlations</a:t>
            </a:r>
          </a:p>
          <a:p>
            <a:pPr lvl="1"/>
            <a:endParaRPr lang="en-US" kern="0" dirty="0"/>
          </a:p>
        </p:txBody>
      </p:sp>
      <p:sp>
        <p:nvSpPr>
          <p:cNvPr id="21" name="TextBox 20">
            <a:extLst>
              <a:ext uri="{FF2B5EF4-FFF2-40B4-BE49-F238E27FC236}">
                <a16:creationId xmlns:a16="http://schemas.microsoft.com/office/drawing/2014/main" id="{1BB734A8-BC6C-165D-6558-F9C1BB650249}"/>
              </a:ext>
            </a:extLst>
          </p:cNvPr>
          <p:cNvSpPr txBox="1"/>
          <p:nvPr/>
        </p:nvSpPr>
        <p:spPr>
          <a:xfrm>
            <a:off x="6096000" y="5469560"/>
            <a:ext cx="2029796" cy="913197"/>
          </a:xfrm>
          <a:prstGeom prst="rect">
            <a:avLst/>
          </a:prstGeom>
          <a:noFill/>
        </p:spPr>
        <p:txBody>
          <a:bodyPr wrap="square" lIns="90163" tIns="45084" rIns="90163" bIns="45084" rtlCol="0">
            <a:spAutoFit/>
          </a:bodyPr>
          <a:lstStyle/>
          <a:p>
            <a:pPr defTabSz="450761"/>
            <a:r>
              <a:rPr lang="en-US" sz="1781" dirty="0">
                <a:solidFill>
                  <a:srgbClr val="064308"/>
                </a:solidFill>
                <a:ea typeface="ヒラギノ角ゴ Pro W3" pitchFamily="-111" charset="-128"/>
                <a:cs typeface="+mn-cs"/>
              </a:rPr>
              <a:t>Nuclei with large neutron skins or halo structures</a:t>
            </a:r>
          </a:p>
        </p:txBody>
      </p:sp>
      <p:pic>
        <p:nvPicPr>
          <p:cNvPr id="2050" name="Picture 2" descr="Halo Nuclei">
            <a:extLst>
              <a:ext uri="{FF2B5EF4-FFF2-40B4-BE49-F238E27FC236}">
                <a16:creationId xmlns:a16="http://schemas.microsoft.com/office/drawing/2014/main" id="{D406634D-B3CD-3A0D-266C-E6874C0E3F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5059" y="5315417"/>
            <a:ext cx="2732974" cy="155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032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08108-F2AD-05A4-2E32-BD038C32224E}"/>
            </a:ext>
          </a:extLst>
        </p:cNvPr>
        <p:cNvGrpSpPr/>
        <p:nvPr/>
      </p:nvGrpSpPr>
      <p:grpSpPr>
        <a:xfrm>
          <a:off x="0" y="0"/>
          <a:ext cx="0" cy="0"/>
          <a:chOff x="0" y="0"/>
          <a:chExt cx="0" cy="0"/>
        </a:xfrm>
      </p:grpSpPr>
      <p:pic>
        <p:nvPicPr>
          <p:cNvPr id="18" name="Picture 17"/>
          <p:cNvPicPr>
            <a:picLocks noChangeAspect="1"/>
          </p:cNvPicPr>
          <p:nvPr/>
        </p:nvPicPr>
        <p:blipFill rotWithShape="1">
          <a:blip r:embed="rId3"/>
          <a:srcRect r="29992"/>
          <a:stretch/>
        </p:blipFill>
        <p:spPr>
          <a:xfrm>
            <a:off x="8997179" y="1333006"/>
            <a:ext cx="3172141" cy="1650636"/>
          </a:xfrm>
          <a:prstGeom prst="rect">
            <a:avLst/>
          </a:prstGeom>
        </p:spPr>
      </p:pic>
      <p:sp>
        <p:nvSpPr>
          <p:cNvPr id="6" name="Slide Number Placeholder 5">
            <a:extLst>
              <a:ext uri="{FF2B5EF4-FFF2-40B4-BE49-F238E27FC236}">
                <a16:creationId xmlns:a16="http://schemas.microsoft.com/office/drawing/2014/main" id="{0C495E71-C61D-D83C-BEE1-EC918F711170}"/>
              </a:ext>
            </a:extLst>
          </p:cNvPr>
          <p:cNvSpPr>
            <a:spLocks noGrp="1"/>
          </p:cNvSpPr>
          <p:nvPr>
            <p:ph type="sldNum" sz="quarter" idx="11"/>
          </p:nvPr>
        </p:nvSpPr>
        <p:spPr/>
        <p:txBody>
          <a:bodyPr/>
          <a:lstStyle/>
          <a:p>
            <a:pPr algn="l"/>
            <a:fld id="{1D2CDB64-C772-4C10-8066-C769534B205C}" type="slidenum">
              <a:rPr lang="en-US" smtClean="0"/>
              <a:pPr algn="l"/>
              <a:t>9</a:t>
            </a:fld>
            <a:endParaRPr lang="en-US" dirty="0"/>
          </a:p>
        </p:txBody>
      </p:sp>
      <p:sp>
        <p:nvSpPr>
          <p:cNvPr id="11267" name="Title 4">
            <a:extLst>
              <a:ext uri="{FF2B5EF4-FFF2-40B4-BE49-F238E27FC236}">
                <a16:creationId xmlns:a16="http://schemas.microsoft.com/office/drawing/2014/main" id="{B25DDA78-123D-BC34-A37C-FDB23C1F0436}"/>
              </a:ext>
            </a:extLst>
          </p:cNvPr>
          <p:cNvSpPr>
            <a:spLocks noGrp="1"/>
          </p:cNvSpPr>
          <p:nvPr>
            <p:ph type="title"/>
          </p:nvPr>
        </p:nvSpPr>
        <p:spPr>
          <a:xfrm>
            <a:off x="101600" y="289338"/>
            <a:ext cx="11988800" cy="478616"/>
          </a:xfrm>
        </p:spPr>
        <p:txBody>
          <a:bodyPr/>
          <a:lstStyle/>
          <a:p>
            <a:r>
              <a:rPr lang="en-US" dirty="0">
                <a:latin typeface="Arial" pitchFamily="34" charset="0"/>
                <a:ea typeface="ＭＳ Ｐゴシック"/>
                <a:cs typeface="ＭＳ Ｐゴシック"/>
              </a:rPr>
              <a:t>FRIB: First results on weak binding from precision program</a:t>
            </a:r>
          </a:p>
        </p:txBody>
      </p:sp>
      <p:sp>
        <p:nvSpPr>
          <p:cNvPr id="5" name="Footer Placeholder 4">
            <a:extLst>
              <a:ext uri="{FF2B5EF4-FFF2-40B4-BE49-F238E27FC236}">
                <a16:creationId xmlns:a16="http://schemas.microsoft.com/office/drawing/2014/main" id="{FB5ED9C2-2B6A-BF56-1B6D-6B06D12698D8}"/>
              </a:ext>
            </a:extLst>
          </p:cNvPr>
          <p:cNvSpPr>
            <a:spLocks noGrp="1"/>
          </p:cNvSpPr>
          <p:nvPr>
            <p:ph type="ftr" sz="quarter" idx="4294967295"/>
          </p:nvPr>
        </p:nvSpPr>
        <p:spPr>
          <a:xfrm>
            <a:off x="5977017" y="6474587"/>
            <a:ext cx="5537200" cy="365125"/>
          </a:xfrm>
        </p:spPr>
        <p:txBody>
          <a:bodyPr/>
          <a:lstStyle/>
          <a:p>
            <a:r>
              <a:rPr lang="da-DK"/>
              <a:t>A. Gade, EuNPC2025, Caen, September 2025</a:t>
            </a:r>
            <a:endParaRPr lang="en-US" dirty="0"/>
          </a:p>
        </p:txBody>
      </p:sp>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99" y="1686122"/>
            <a:ext cx="4309979" cy="2288900"/>
          </a:xfrm>
          <a:prstGeom prst="rect">
            <a:avLst/>
          </a:prstGeom>
          <a:effectLst>
            <a:outerShdw blurRad="63500" sx="102000" sy="102000" algn="ctr" rotWithShape="0">
              <a:prstClr val="black">
                <a:alpha val="40000"/>
              </a:prstClr>
            </a:outerShdw>
          </a:effectLst>
        </p:spPr>
      </p:pic>
      <p:sp>
        <p:nvSpPr>
          <p:cNvPr id="14" name="Content Placeholder 2">
            <a:extLst>
              <a:ext uri="{FF2B5EF4-FFF2-40B4-BE49-F238E27FC236}">
                <a16:creationId xmlns:a16="http://schemas.microsoft.com/office/drawing/2014/main" id="{847CDC14-2A75-B135-64AB-6C550A0F0665}"/>
              </a:ext>
            </a:extLst>
          </p:cNvPr>
          <p:cNvSpPr txBox="1">
            <a:spLocks/>
          </p:cNvSpPr>
          <p:nvPr/>
        </p:nvSpPr>
        <p:spPr>
          <a:xfrm>
            <a:off x="0" y="990192"/>
            <a:ext cx="4863891" cy="719727"/>
          </a:xfrm>
          <a:prstGeom prst="rect">
            <a:avLst/>
          </a:prstGeom>
        </p:spPr>
        <p:txBody>
          <a:bodyPr/>
          <a:lstStyle>
            <a:lvl1pPr marL="342718" indent="-342718" algn="l" defTabSz="456955"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553" indent="-285597" algn="l" defTabSz="456955"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388" indent="-228478" algn="l" defTabSz="456955"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345"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301"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Arial" pitchFamily="34" charset="0"/>
                <a:ea typeface="ＭＳ Ｐゴシック" pitchFamily="32" charset="-128"/>
                <a:sym typeface="Symbol" panose="05050102010706020507" pitchFamily="18" charset="2"/>
              </a:rPr>
              <a:t>Halo nature controversially discussed in recent literature: Halo vs. not likely a halo</a:t>
            </a:r>
            <a:endParaRPr lang="en-US" sz="1800" dirty="0">
              <a:latin typeface="Arial" pitchFamily="34" charset="0"/>
              <a:ea typeface="ＭＳ Ｐゴシック" pitchFamily="32" charset="-128"/>
            </a:endParaRPr>
          </a:p>
        </p:txBody>
      </p:sp>
      <p:sp>
        <p:nvSpPr>
          <p:cNvPr id="11" name="Rectangle 10"/>
          <p:cNvSpPr/>
          <p:nvPr/>
        </p:nvSpPr>
        <p:spPr>
          <a:xfrm>
            <a:off x="-13369" y="5643590"/>
            <a:ext cx="4539916" cy="830997"/>
          </a:xfrm>
          <a:prstGeom prst="rect">
            <a:avLst/>
          </a:prstGeom>
        </p:spPr>
        <p:txBody>
          <a:bodyPr wrap="square">
            <a:spAutoFit/>
          </a:bodyPr>
          <a:lstStyle/>
          <a:p>
            <a:r>
              <a:rPr lang="en-US" sz="1600" i="1" dirty="0"/>
              <a:t>“Future measurements of reaction or interaction cross sections and momentum distributions of breakup fragments for </a:t>
            </a:r>
            <a:r>
              <a:rPr lang="en-US" sz="1600" i="1" baseline="30000" dirty="0"/>
              <a:t>22</a:t>
            </a:r>
            <a:r>
              <a:rPr lang="en-US" sz="1600" i="1" dirty="0"/>
              <a:t>Al are highly desirable”</a:t>
            </a:r>
          </a:p>
        </p:txBody>
      </p:sp>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99" y="4109508"/>
            <a:ext cx="4309979" cy="1514894"/>
          </a:xfrm>
          <a:prstGeom prst="rect">
            <a:avLst/>
          </a:prstGeom>
          <a:effectLst>
            <a:outerShdw blurRad="63500" sx="102000" sy="102000" algn="ctr" rotWithShape="0">
              <a:prstClr val="black">
                <a:alpha val="40000"/>
              </a:prstClr>
            </a:outerShdw>
          </a:effectLst>
        </p:spPr>
      </p:pic>
      <p:sp>
        <p:nvSpPr>
          <p:cNvPr id="16" name="Content Placeholder 2">
            <a:extLst>
              <a:ext uri="{FF2B5EF4-FFF2-40B4-BE49-F238E27FC236}">
                <a16:creationId xmlns:a16="http://schemas.microsoft.com/office/drawing/2014/main" id="{847CDC14-2A75-B135-64AB-6C550A0F0665}"/>
              </a:ext>
            </a:extLst>
          </p:cNvPr>
          <p:cNvSpPr txBox="1">
            <a:spLocks/>
          </p:cNvSpPr>
          <p:nvPr/>
        </p:nvSpPr>
        <p:spPr>
          <a:xfrm>
            <a:off x="4652211" y="992880"/>
            <a:ext cx="7539789" cy="719727"/>
          </a:xfrm>
          <a:prstGeom prst="rect">
            <a:avLst/>
          </a:prstGeom>
        </p:spPr>
        <p:txBody>
          <a:bodyPr/>
          <a:lstStyle>
            <a:lvl1pPr marL="342718" indent="-342718" algn="l" defTabSz="456955"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553" indent="-285597" algn="l" defTabSz="456955"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388" indent="-228478" algn="l" defTabSz="456955"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345"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301"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latin typeface="Arial" pitchFamily="34" charset="0"/>
                <a:ea typeface="ＭＳ Ｐゴシック" pitchFamily="32" charset="-128"/>
                <a:sym typeface="Symbol" panose="05050102010706020507" pitchFamily="18" charset="2"/>
              </a:rPr>
              <a:t>The necessary, not sufficient condition is that the proton separation energy is low: </a:t>
            </a:r>
            <a:endParaRPr lang="en-US" sz="1600" dirty="0">
              <a:latin typeface="Arial" pitchFamily="34" charset="0"/>
              <a:ea typeface="ＭＳ Ｐゴシック" pitchFamily="32" charset="-128"/>
            </a:endParaRPr>
          </a:p>
        </p:txBody>
      </p:sp>
      <p:pic>
        <p:nvPicPr>
          <p:cNvPr id="15" name="Picture 1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7411" y="1333006"/>
            <a:ext cx="4152465" cy="1745239"/>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rotWithShape="1">
          <a:blip r:embed="rId7"/>
          <a:srcRect b="3035"/>
          <a:stretch/>
        </p:blipFill>
        <p:spPr>
          <a:xfrm>
            <a:off x="4777411" y="3069544"/>
            <a:ext cx="4152465" cy="1764705"/>
          </a:xfrm>
          <a:prstGeom prst="rect">
            <a:avLst/>
          </a:prstGeom>
        </p:spPr>
      </p:pic>
      <p:sp>
        <p:nvSpPr>
          <p:cNvPr id="20" name="Content Placeholder 2">
            <a:extLst>
              <a:ext uri="{FF2B5EF4-FFF2-40B4-BE49-F238E27FC236}">
                <a16:creationId xmlns:a16="http://schemas.microsoft.com/office/drawing/2014/main" id="{847CDC14-2A75-B135-64AB-6C550A0F0665}"/>
              </a:ext>
            </a:extLst>
          </p:cNvPr>
          <p:cNvSpPr txBox="1">
            <a:spLocks/>
          </p:cNvSpPr>
          <p:nvPr/>
        </p:nvSpPr>
        <p:spPr>
          <a:xfrm>
            <a:off x="8985838" y="3173327"/>
            <a:ext cx="3194822" cy="1246559"/>
          </a:xfrm>
          <a:prstGeom prst="rect">
            <a:avLst/>
          </a:prstGeom>
        </p:spPr>
        <p:txBody>
          <a:bodyPr/>
          <a:lstStyle>
            <a:lvl1pPr marL="342718" indent="-342718" algn="l" defTabSz="456955"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553" indent="-285597" algn="l" defTabSz="456955"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388" indent="-228478" algn="l" defTabSz="456955"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345"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301" indent="-228478" algn="l" defTabSz="456955"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Arial" pitchFamily="34" charset="0"/>
                <a:ea typeface="ＭＳ Ｐゴシック" pitchFamily="32" charset="-128"/>
                <a:sym typeface="Symbol" panose="05050102010706020507" pitchFamily="18" charset="2"/>
              </a:rPr>
              <a:t>The final precision answer will be given following a charge radius measurement – stay tuned for that.</a:t>
            </a:r>
            <a:endParaRPr lang="en-US" sz="1800" dirty="0">
              <a:latin typeface="Arial" pitchFamily="34" charset="0"/>
              <a:ea typeface="ＭＳ Ｐゴシック" pitchFamily="32" charset="-128"/>
            </a:endParaRPr>
          </a:p>
        </p:txBody>
      </p:sp>
      <p:pic>
        <p:nvPicPr>
          <p:cNvPr id="19" name="Picture 18"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8929" y="4684295"/>
            <a:ext cx="5103072" cy="2155417"/>
          </a:xfrm>
          <a:prstGeom prst="rect">
            <a:avLst/>
          </a:prstGeom>
          <a:effectLst>
            <a:outerShdw blurRad="63500" sx="102000" sy="102000" algn="ctr" rotWithShape="0">
              <a:prstClr val="black">
                <a:alpha val="40000"/>
              </a:prstClr>
            </a:outerShdw>
          </a:effectLst>
        </p:spPr>
      </p:pic>
      <p:sp>
        <p:nvSpPr>
          <p:cNvPr id="21" name="TextBox 20"/>
          <p:cNvSpPr txBox="1"/>
          <p:nvPr/>
        </p:nvSpPr>
        <p:spPr>
          <a:xfrm>
            <a:off x="8997179" y="1736618"/>
            <a:ext cx="1468543" cy="1077218"/>
          </a:xfrm>
          <a:prstGeom prst="rect">
            <a:avLst/>
          </a:prstGeom>
          <a:noFill/>
        </p:spPr>
        <p:txBody>
          <a:bodyPr wrap="square" rtlCol="0">
            <a:spAutoFit/>
          </a:bodyPr>
          <a:lstStyle/>
          <a:p>
            <a:r>
              <a:rPr lang="en-US" sz="1600" dirty="0">
                <a:solidFill>
                  <a:schemeClr val="bg1"/>
                </a:solidFill>
              </a:rPr>
              <a:t>It only takes 100.4(8) </a:t>
            </a:r>
            <a:r>
              <a:rPr lang="en-US" sz="1600" dirty="0" err="1">
                <a:solidFill>
                  <a:schemeClr val="bg1"/>
                </a:solidFill>
              </a:rPr>
              <a:t>keV</a:t>
            </a:r>
            <a:r>
              <a:rPr lang="en-US" sz="1600" dirty="0">
                <a:solidFill>
                  <a:schemeClr val="bg1"/>
                </a:solidFill>
              </a:rPr>
              <a:t> to remove the last proton</a:t>
            </a:r>
          </a:p>
        </p:txBody>
      </p:sp>
      <p:sp>
        <p:nvSpPr>
          <p:cNvPr id="23" name="TextBox 22"/>
          <p:cNvSpPr txBox="1"/>
          <p:nvPr/>
        </p:nvSpPr>
        <p:spPr>
          <a:xfrm>
            <a:off x="8974499" y="1313540"/>
            <a:ext cx="3172141" cy="338554"/>
          </a:xfrm>
          <a:prstGeom prst="rect">
            <a:avLst/>
          </a:prstGeom>
          <a:noFill/>
        </p:spPr>
        <p:txBody>
          <a:bodyPr wrap="square" rtlCol="0">
            <a:spAutoFit/>
          </a:bodyPr>
          <a:lstStyle/>
          <a:p>
            <a:r>
              <a:rPr lang="en-US" sz="1600" dirty="0">
                <a:solidFill>
                  <a:srgbClr val="FFFF00"/>
                </a:solidFill>
              </a:rPr>
              <a:t>Highest-precision mass of </a:t>
            </a:r>
            <a:r>
              <a:rPr lang="en-US" sz="1600" baseline="30000" dirty="0">
                <a:solidFill>
                  <a:srgbClr val="FFFF00"/>
                </a:solidFill>
              </a:rPr>
              <a:t>22</a:t>
            </a:r>
            <a:r>
              <a:rPr lang="en-US" sz="1600" dirty="0">
                <a:solidFill>
                  <a:srgbClr val="FFFF00"/>
                </a:solidFill>
              </a:rPr>
              <a:t>Al</a:t>
            </a:r>
          </a:p>
        </p:txBody>
      </p:sp>
      <p:pic>
        <p:nvPicPr>
          <p:cNvPr id="2" name="Picture 1">
            <a:extLst>
              <a:ext uri="{FF2B5EF4-FFF2-40B4-BE49-F238E27FC236}">
                <a16:creationId xmlns:a16="http://schemas.microsoft.com/office/drawing/2014/main" id="{28BCF960-A57C-150A-61D1-825C2E186DD7}"/>
              </a:ext>
            </a:extLst>
          </p:cNvPr>
          <p:cNvPicPr>
            <a:picLocks noChangeAspect="1"/>
          </p:cNvPicPr>
          <p:nvPr/>
        </p:nvPicPr>
        <p:blipFill rotWithShape="1">
          <a:blip r:embed="rId9"/>
          <a:srcRect t="2870" b="11787"/>
          <a:stretch/>
        </p:blipFill>
        <p:spPr>
          <a:xfrm>
            <a:off x="7084342" y="4684295"/>
            <a:ext cx="696082" cy="790095"/>
          </a:xfrm>
          <a:prstGeom prst="rect">
            <a:avLst/>
          </a:prstGeom>
        </p:spPr>
      </p:pic>
      <p:sp>
        <p:nvSpPr>
          <p:cNvPr id="3" name="TextBox 2">
            <a:extLst>
              <a:ext uri="{FF2B5EF4-FFF2-40B4-BE49-F238E27FC236}">
                <a16:creationId xmlns:a16="http://schemas.microsoft.com/office/drawing/2014/main" id="{F41F294C-2E8D-2A76-A008-AE0BE82E29DB}"/>
              </a:ext>
            </a:extLst>
          </p:cNvPr>
          <p:cNvSpPr txBox="1"/>
          <p:nvPr/>
        </p:nvSpPr>
        <p:spPr>
          <a:xfrm>
            <a:off x="4551083" y="5234281"/>
            <a:ext cx="2389168" cy="1200329"/>
          </a:xfrm>
          <a:prstGeom prst="rect">
            <a:avLst/>
          </a:prstGeom>
          <a:solidFill>
            <a:schemeClr val="accent5">
              <a:lumMod val="20000"/>
              <a:lumOff val="80000"/>
            </a:schemeClr>
          </a:solidFill>
        </p:spPr>
        <p:txBody>
          <a:bodyPr wrap="square" rtlCol="0">
            <a:spAutoFit/>
          </a:bodyPr>
          <a:lstStyle/>
          <a:p>
            <a:r>
              <a:rPr lang="en-US" dirty="0">
                <a:latin typeface="+mn-lt"/>
                <a:ea typeface="Ayuthaya" pitchFamily="2" charset="-34"/>
                <a:cs typeface="Ayuthaya" pitchFamily="2" charset="-34"/>
              </a:rPr>
              <a:t>Charge radius was measured at FRIB, stay tuned (MIT, MSU collaboration)</a:t>
            </a:r>
          </a:p>
        </p:txBody>
      </p:sp>
    </p:spTree>
    <p:extLst>
      <p:ext uri="{BB962C8B-B14F-4D97-AF65-F5344CB8AC3E}">
        <p14:creationId xmlns:p14="http://schemas.microsoft.com/office/powerpoint/2010/main" val="277271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SAC201209">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NSAC201209">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NSAC201209">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NSAC201209">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NSAC201209">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DF169A7D9D3943B1E5D9A99FCD42A4" ma:contentTypeVersion="" ma:contentTypeDescription="Create a new document." ma:contentTypeScope="" ma:versionID="b46b3c63deac5ce7a512614bd3725239">
  <xsd:schema xmlns:xsd="http://www.w3.org/2001/XMLSchema" xmlns:xs="http://www.w3.org/2001/XMLSchema" xmlns:p="http://schemas.microsoft.com/office/2006/metadata/properties" targetNamespace="http://schemas.microsoft.com/office/2006/metadata/properties" ma:root="true" ma:fieldsID="f3e687d5f98ee29b9cfcc2ff24550dc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2.xml><?xml version="1.0" encoding="utf-8"?>
<ds:datastoreItem xmlns:ds="http://schemas.openxmlformats.org/officeDocument/2006/customXml" ds:itemID="{24BA702D-F6E6-4314-8945-369A109C75F9}">
  <ds:schemaRefs>
    <ds:schemaRef ds:uri="http://purl.org/dc/dcmitype/"/>
    <ds:schemaRef ds:uri="http://purl.org/dc/elements/1.1/"/>
    <ds:schemaRef ds:uri="http://schemas.microsoft.com/office/2006/documentManagement/types"/>
    <ds:schemaRef ds:uri="http://purl.org/dc/terms/"/>
    <ds:schemaRef ds:uri="http://schemas.microsoft.com/office/infopath/2007/PartnerControls"/>
    <ds:schemaRef ds:uri="http://www.w3.org/XML/1998/namespace"/>
    <ds:schemaRef ds:uri="http://schemas.microsoft.com/office/2006/metadata/properties"/>
    <ds:schemaRef ds:uri="http://schemas.openxmlformats.org/package/2006/metadata/core-properties"/>
  </ds:schemaRefs>
</ds:datastoreItem>
</file>

<file path=customXml/itemProps3.xml><?xml version="1.0" encoding="utf-8"?>
<ds:datastoreItem xmlns:ds="http://schemas.openxmlformats.org/officeDocument/2006/customXml" ds:itemID="{2CC6ED45-B91D-4C11-9C5F-40458DC188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44494</TotalTime>
  <Words>1830</Words>
  <Application>Microsoft Macintosh PowerPoint</Application>
  <PresentationFormat>Widescreen</PresentationFormat>
  <Paragraphs>193</Paragraphs>
  <Slides>26</Slides>
  <Notes>16</Notes>
  <HiddenSlides>4</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26</vt:i4>
      </vt:variant>
    </vt:vector>
  </HeadingPairs>
  <TitlesOfParts>
    <vt:vector size="39" baseType="lpstr">
      <vt:lpstr>Apple Chancery</vt:lpstr>
      <vt:lpstr>Arial</vt:lpstr>
      <vt:lpstr>Calibri</vt:lpstr>
      <vt:lpstr>Helvetica</vt:lpstr>
      <vt:lpstr>Lucida Grande</vt:lpstr>
      <vt:lpstr>Symbol</vt:lpstr>
      <vt:lpstr>Wingdings</vt:lpstr>
      <vt:lpstr>ヒラギノ角ゴ Pro W3</vt:lpstr>
      <vt:lpstr>NSAC201209</vt:lpstr>
      <vt:lpstr>3_NSAC201209</vt:lpstr>
      <vt:lpstr>1_NSAC201209</vt:lpstr>
      <vt:lpstr>2_NSAC201209</vt:lpstr>
      <vt:lpstr>4_NSAC201209</vt:lpstr>
      <vt:lpstr>Results from nuclear structure studies at FRIB</vt:lpstr>
      <vt:lpstr>Who we are – Facility for Rare Isotope Beams ~800 employees, incl. &gt;45 faculty, &gt;140 graduate and ~90 undergraduate students as of Fall 2025</vt:lpstr>
      <vt:lpstr>Outline</vt:lpstr>
      <vt:lpstr>… located in the middle of the MSU Campus</vt:lpstr>
      <vt:lpstr>All experimental areas for user experiments ready</vt:lpstr>
      <vt:lpstr>New isotopes discovered at FRIB</vt:lpstr>
      <vt:lpstr>New isotopes discovered at FRIB – We did it again</vt:lpstr>
      <vt:lpstr>The nucleus as open quantum system</vt:lpstr>
      <vt:lpstr>FRIB: First results on weak binding from precision program</vt:lpstr>
      <vt:lpstr>The nucleus as open quantum system – decay modes</vt:lpstr>
      <vt:lpstr>Changing nuclear structure across the nuclear chart</vt:lpstr>
      <vt:lpstr>Not your 60ies textbook nuclear structure physics Experimental challenge increases in complexity  </vt:lpstr>
      <vt:lpstr>Not your 60ies textbook nuclear structure physics Brand new FDSi results from 2025</vt:lpstr>
      <vt:lpstr>More to come – all regions with accepted FDSi experiments, many of them ran </vt:lpstr>
      <vt:lpstr>Knocking into yet another region of structural change</vt:lpstr>
      <vt:lpstr>Motivation: Interesting collective structures predicted in the N=40 Island of Inversion</vt:lpstr>
      <vt:lpstr>64Fe-2p at at FRIB</vt:lpstr>
      <vt:lpstr>Understanding 62Cr via two-nucleon knockout </vt:lpstr>
      <vt:lpstr>Analyzing the shapes of 62Cr … Or the magic of experiment theory collaboration</vt:lpstr>
      <vt:lpstr>Outlook: First nuclear structure experiment with ReA beam</vt:lpstr>
      <vt:lpstr>2025 nuclear structure results I did not mention</vt:lpstr>
      <vt:lpstr>Summary and Outlook</vt:lpstr>
      <vt:lpstr>Excursion: Shape of longitudinal momentum distribution encodes final-state total angular momentum</vt:lpstr>
      <vt:lpstr>Momentum distributions in two-nucleon knockout</vt:lpstr>
      <vt:lpstr> rays emitted in flight are Doppler shifted – needed for reconstruction: Velocity and emission angle</vt:lpstr>
      <vt:lpstr>First in-beam spectroscopy at the FRIB reveals competing nuclear shapes in the rare isotope 62Cr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Structure Program at FRIB</dc:title>
  <dc:creator>Glasmacher, Thomas</dc:creator>
  <cp:lastModifiedBy>Gade, Alexandra</cp:lastModifiedBy>
  <cp:revision>1523</cp:revision>
  <cp:lastPrinted>2014-07-09T18:10:08Z</cp:lastPrinted>
  <dcterms:created xsi:type="dcterms:W3CDTF">2009-08-06T11:48:02Z</dcterms:created>
  <dcterms:modified xsi:type="dcterms:W3CDTF">2025-09-23T16:49:18Z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0x010100BEDF169A7D9D3943B1E5D9A99FCD42A4</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