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4" r:id="rId3"/>
    <p:sldId id="335" r:id="rId4"/>
    <p:sldId id="328" r:id="rId5"/>
    <p:sldId id="324" r:id="rId6"/>
    <p:sldId id="333" r:id="rId7"/>
    <p:sldId id="314" r:id="rId8"/>
    <p:sldId id="262" r:id="rId9"/>
    <p:sldId id="331" r:id="rId10"/>
    <p:sldId id="270" r:id="rId11"/>
    <p:sldId id="274" r:id="rId12"/>
    <p:sldId id="316" r:id="rId13"/>
    <p:sldId id="280" r:id="rId14"/>
    <p:sldId id="281" r:id="rId15"/>
    <p:sldId id="336" r:id="rId16"/>
    <p:sldId id="283" r:id="rId17"/>
    <p:sldId id="329" r:id="rId18"/>
    <p:sldId id="317" r:id="rId19"/>
    <p:sldId id="315" r:id="rId20"/>
    <p:sldId id="332" r:id="rId21"/>
    <p:sldId id="325" r:id="rId22"/>
    <p:sldId id="289" r:id="rId23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C7BEE87-D647-8243-8F7A-F7CC5286AB18}" styleName="">
    <a:wholeTbl>
      <a:tcStyle>
        <a:tcBdr/>
      </a:tcStyle>
    </a:wholeTbl>
    <a:band1H>
      <a:tcStyle>
        <a:tcBdr/>
      </a:tcStyle>
    </a:band1H>
    <a:band1V>
      <a:tcStyle>
        <a:tcBdr/>
      </a:tcStyle>
    </a:band1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4625"/>
  </p:normalViewPr>
  <p:slideViewPr>
    <p:cSldViewPr snapToGrid="0">
      <p:cViewPr>
        <p:scale>
          <a:sx n="97" d="100"/>
          <a:sy n="97" d="100"/>
        </p:scale>
        <p:origin x="65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15C0B2-52D8-2B74-B680-31D6E3DB6C1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DK" sz="14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BD14C-7FBE-0DC5-6C44-352CB196204A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DK" sz="14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F6306-4FBF-DC0D-AC57-ADF5D00C7071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DK" sz="14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6D688-F295-151F-D175-3261B6910B3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25A7A06-6E02-9644-8375-D4014A3AD4AF}" type="slidenum">
              <a:t>‹#›</a:t>
            </a:fld>
            <a:endParaRPr lang="en-DK" sz="14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6030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7F3A9-188C-C8BD-BA3C-D4C02009A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E7F0B-596C-674F-4A6F-8F821681E9F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DK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8B91905-D5C7-1114-7013-5B7B0AF69BB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DK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C0C83-00AE-523A-0503-A292AEE93D0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DK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262F7-DC10-070D-B934-8F07EE2B133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DK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A6196-8571-AF26-36C7-7564840883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DK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fld id="{70612862-4A07-9046-B2F2-88F5E1218CB4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60267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DK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C7733-CFCB-80F8-08D8-846723A052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B1F1D5E-B0FA-424A-A4F9-E3320EF96405}" type="slidenum">
              <a:t>1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ED7F9-12B1-3EE6-0BA1-14489869FB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AD939C-ABF8-78A6-F599-6EEE37B826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B953B-0D4F-6512-258E-3ECBC6475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C8536-07ED-CF6D-33B6-83EFF0A177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FC83E12-BF20-BE4B-8952-5CB62D8EB3D3}" type="slidenum">
              <a:t>18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B9527-5E8A-1D38-8604-0C40FC3029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81F36-EDD4-CA70-2DB1-97D145C9FC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4422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03B98-D295-1523-AF26-5E5AF57799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FC83E12-BF20-BE4B-8952-5CB62D8EB3D3}" type="slidenum">
              <a:t>19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D0D2E-E739-60E0-80BA-348859B39F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B996D-51EC-985D-B4CB-A8E6954479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C75AD-1350-395E-61AB-7C3CEC84B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E94BF-D457-E661-9739-5333B04C80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1AD5725-CCF3-7E43-9D7A-648F7D6014A8}" type="slidenum">
              <a:t>20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78851-688A-0E29-6A30-5B53267891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7BE92-5B00-C93A-98FE-DD70C808EF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9001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016E8-A8F6-7D70-478A-2027CC9839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09CBD9D-4A1C-AD4F-B864-8F1DA17D626E}" type="slidenum">
              <a:t>22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A3696-9978-78A6-EC6E-CDFDDB65F4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0F139-FECF-1EB0-EE92-9A4488E5D4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8DD7A-E7BE-C51F-6B3D-B581CCC20D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CD0945E-AA43-D540-84B9-12892D1A731A}" type="slidenum">
              <a:t>8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1B48E-0F74-A058-A1DF-9B7DA8C53D9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3F373-76FA-0277-3B04-4E5989DC99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B1319-8E15-9C8C-85F3-744C20683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F2EDE-6C9D-2898-C37F-64889978F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B051D-3BE5-6499-CEE8-432E0EC3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0B20-7A3F-4D53-338C-8613D2EF6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612862-4A07-9046-B2F2-88F5E1218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38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1FE0D-AF19-97EE-1586-0B67C2B09A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E344734-3A4F-4F4C-8D5A-51F2D39B7FCA}" type="slidenum">
              <a:t>10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CA2C6-2F57-6A13-C459-4BE55201E1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41FB5-98FC-19ED-211C-AB6039FDD6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4FCDC-0894-498C-FCCC-9F5F0954E3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B1F1AD-ABA8-7149-970E-6E7B6B6DFC2A}" type="slidenum">
              <a:t>11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F4BEE-3C29-0C2F-0EF4-F61F0EE5CE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20E09-2042-4729-F0AF-2A161AC792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E931E-07E4-CC5E-FF81-CF442039B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2D331-94FF-0174-1EF8-D45806CFAD1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2B90C84-81A9-8445-8E7F-0DE3B68DE611}" type="slidenum">
              <a:t>12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29FD1-D1E2-71A2-37E6-2A5F9F34BC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CE502-557D-B771-9806-725E6DD5CD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2820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4E3AE-00A5-4E21-B74E-95F7BBFD2E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AE52486-752C-2541-97FD-BD46897DD65C}" type="slidenum">
              <a:t>13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45263-96B3-6B1A-DD8F-F5F77CE59D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4ED66-3817-76AA-FC7D-28ECCD537E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3A48-4EBA-BA10-3972-C006C46FA3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F460F57-1B04-D74B-830F-B10B9D2D7F95}" type="slidenum">
              <a:t>14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D5676-7158-557A-9ADB-552170E2FB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DA39B-A3AB-9F56-4961-A30BD9F571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B36F9-1BB7-8442-E622-682D5C3D3D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99A5897-385E-0340-A3B0-567155B1A172}" type="slidenum">
              <a:t>16</a:t>
            </a:fld>
            <a:endParaRPr lang="en-D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C8E7E-FEB5-FDD4-ECD3-848C329215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AD8AF-2B21-A1F8-5ED1-9E14947E49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33FA-0E16-FBCA-D50D-ECC5385A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B523E-1EB0-7044-E73A-6D6D31B4E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EB44-8E2B-B245-C17A-51806499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842CD-0DF4-A0C4-9B53-A83C13D0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9B08-EB87-6196-FC60-79B2BD60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7717DE-5CDA-F143-9E5B-A0B36FB7CD8F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71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2F64-83A6-C992-1DC6-713DB298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C055B-B2AD-B1F7-3116-C9AAC31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BA4D-E32F-AE4C-42D0-9096BCCA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9437-E7CD-073B-FE55-95F8AA86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B3C70-077D-91EE-9B5B-6070557A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A7C834-BBA4-F349-8639-F1417D8BC944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6941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D28CA-8FB3-BB04-58E6-BCAAABAB5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0C494-F2A1-AC44-107F-A53F54A47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AF0D6-BD98-5283-ADFD-83554FDB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21548-2E2D-DA69-71F6-959070B2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F570-7F72-6F37-ECDB-DE33610E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379544-00D2-5146-AC75-0EF3B10292C2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9618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1EB6-557D-4CFE-36B4-729F02F2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0C1E8-D747-CA1A-EC5F-B05789D71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1AA70-7538-B526-EB7A-B1CA5970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8295-D567-D8E1-678D-15F08149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D2E87-A5B8-BB16-27C1-C26862DC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DAED1B-7C61-1240-9DBD-EED31F736CB7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8560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7CCB-320E-AB69-6B5A-ED7B5C04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4964E-721A-0963-D3A8-1ADF4AE48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AA51D-E111-7DDD-6693-5607B585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2817D-15A8-45B9-AD5C-22464FEA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65BE-3135-0D89-DCE7-6ABB41C4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A8C73F-CEA4-354F-9FC0-EA5357EA298A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2617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02EE-2891-3BD3-4D24-D2BE1DA9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D20A7-D2B4-9176-1339-619F54261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D92CC-2A5B-449C-5CD3-5F006F6A5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BE555-7CF0-F036-5210-6020A9E9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10FC0-335B-9853-2AED-A65D458E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AC0CE-BBF4-0ECA-D95F-CA0F4BC1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B6128F-A4A6-5043-94DD-8BA671D751AB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4874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DABB-E3A9-01CD-BFCE-D0C70909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F379-C102-21A1-16BA-6DC6CE88B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B6049-E707-D4F7-8669-4BEB102BC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095BE-92D0-11C8-77D8-556D8F62C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5FAD6-3400-EC1C-1916-35242A777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FBDFF-C9A6-46F3-1159-87EEDED0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B7A8-CD29-2D78-A388-15176DB3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53448-6733-F119-867E-58E75B3D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1C5C53-CAAB-7345-BE27-F7CC286229E1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736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D13F-BCC5-8B94-0625-5404D412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EAD1A-F849-400A-87E6-B8773F78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E630C-C3C3-D699-E5BB-C877096F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1764E-4CC1-6F23-3BF0-2BE4A47F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455258-E061-D14D-838A-A51CCC1A5117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301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4E0FB-AC07-035F-FF74-D1AABFCF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BFF77-124A-CDE4-11EA-C4DED9BA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04024-FD88-A343-8212-1B6A33E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D08EF7-26B6-1945-9D0A-E46DEE2D7CAA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823378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6E80-526B-5B84-D50B-6577D2B0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FBE81-620C-F20F-42DD-30877A90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8155D-4DC4-20AE-046E-496C75EAE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39988-1D7F-79F7-B368-B65640C0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557C2-F6EC-6E85-F370-8C9D8FA8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DF781-A49B-CBAC-C756-955ECCD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B0F834-AE19-E348-99C8-F7FD8B97ACF9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7159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218B0-85E2-DB19-60ED-EB125041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928FA-9EB1-1AC4-9B95-B3B08605D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7C795-06DA-DAEA-AE3B-DF1DA3782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314F9-96F7-07BF-9990-301263F4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E2FB3-46B2-A684-5900-FC8677AA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8D201-DDE4-D069-0EF0-5C998A65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913ADF-E721-874D-8B46-C98EFB831E70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29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B428BC-F24E-8057-0BBE-CABECC2D50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85DA6-0D26-E533-3282-EB5415B62B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832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DD67B-1990-8E30-A807-0DF07E3176C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6440"/>
            <a:ext cx="2348280" cy="52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DK" sz="1400" kern="1200">
                <a:latin typeface="Merriweather Sans" pitchFamily="34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5A8A4-25F1-50B0-805D-9ACCA35BC27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240000" y="6886440"/>
            <a:ext cx="3600000" cy="52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en-DK" sz="1400" kern="1200">
                <a:latin typeface="Merriweather Sans" pitchFamily="34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95101-9F60-BF19-BAA4-2648615B67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6440"/>
            <a:ext cx="2348280" cy="52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DK" sz="1400" kern="1200">
                <a:latin typeface="Merriweather Sans" pitchFamily="34"/>
                <a:ea typeface="DejaVu Sans" pitchFamily="2"/>
                <a:cs typeface="Noto Sans" pitchFamily="2"/>
              </a:defRPr>
            </a:lvl1pPr>
          </a:lstStyle>
          <a:p>
            <a:pPr lvl="0"/>
            <a:fld id="{6D59DFC8-87E8-5041-970B-7EF3D1BC4907}" type="slidenum">
              <a:t>‹#›</a:t>
            </a:fld>
            <a:endParaRPr lang="en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DK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Merriweather Sans" pitchFamily="34"/>
        </a:defRPr>
      </a:lvl1pPr>
    </p:titleStyle>
    <p:bodyStyle>
      <a:lvl1pPr marL="0" marR="0" indent="0" hangingPunct="0">
        <a:spcBef>
          <a:spcPts val="1885"/>
        </a:spcBef>
        <a:spcAft>
          <a:spcPts val="0"/>
        </a:spcAft>
        <a:tabLst/>
        <a:defRPr lang="en-DK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Merriweather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jp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6555B7-EB47-AF70-CB1B-38742C84BE9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12516" y="49151"/>
            <a:ext cx="9514389" cy="7510524"/>
          </a:xfrm>
        </p:spPr>
        <p:txBody>
          <a:bodyPr vert="horz" anchor="ctr">
            <a:normAutofit/>
          </a:bodyPr>
          <a:lstStyle/>
          <a:p>
            <a:pPr lvl="0" algn="ctr" rtl="0"/>
            <a:r>
              <a:rPr lang="en-US" sz="3600" b="0" i="0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New decay studies along the proton drip line between Mg and P at FRIB</a:t>
            </a:r>
            <a:endParaRPr lang="en-DK" sz="3600" i="1">
              <a:solidFill>
                <a:schemeClr val="tx1"/>
              </a:solidFill>
            </a:endParaRPr>
          </a:p>
          <a:p>
            <a:pPr lvl="0" algn="ctr" rtl="0"/>
            <a:br>
              <a:rPr lang="en-DK" sz="2000"/>
            </a:br>
            <a:endParaRPr lang="da-DK" sz="2000" dirty="0"/>
          </a:p>
          <a:p>
            <a:pPr lvl="0" algn="ctr" rtl="0"/>
            <a:endParaRPr lang="da-DK" sz="2000" dirty="0"/>
          </a:p>
          <a:p>
            <a:pPr lvl="0" algn="ctr" rtl="0"/>
            <a:br>
              <a:rPr lang="en-DK" sz="2000"/>
            </a:br>
            <a:endParaRPr lang="en-DK" sz="2000"/>
          </a:p>
          <a:p>
            <a:pPr lvl="0" algn="ctr" rtl="0"/>
            <a:endParaRPr lang="da-DK" sz="2000" dirty="0"/>
          </a:p>
          <a:p>
            <a:pPr lvl="0" algn="ctr" rtl="0"/>
            <a:endParaRPr lang="da-DK" sz="2000" dirty="0"/>
          </a:p>
          <a:p>
            <a:pPr lvl="0" algn="ctr" rtl="0"/>
            <a:endParaRPr lang="da-DK" sz="2000" dirty="0"/>
          </a:p>
          <a:p>
            <a:pPr lvl="0" algn="ctr" rtl="0"/>
            <a:r>
              <a:rPr lang="da-DK" sz="2000" dirty="0"/>
              <a:t>Hans O. U. Fynbo, Aarhus University, Denmark</a:t>
            </a:r>
            <a:endParaRPr lang="en-DK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E2E27-385C-28E0-C048-8EC2583D4ED2}"/>
              </a:ext>
            </a:extLst>
          </p:cNvPr>
          <p:cNvSpPr txBox="1"/>
          <p:nvPr/>
        </p:nvSpPr>
        <p:spPr>
          <a:xfrm>
            <a:off x="1937710" y="2725171"/>
            <a:ext cx="6263999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Direct and stepwise 2p-emission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Symbol" pitchFamily="2" charset="2"/>
              </a:rPr>
              <a:t>b</a:t>
            </a:r>
            <a:r>
              <a:rPr lang="en-US" sz="2800" dirty="0"/>
              <a:t>-delayed particle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Status of the subject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New results from FRIB on </a:t>
            </a:r>
            <a:r>
              <a:rPr lang="en-US" sz="2800" baseline="30000" dirty="0"/>
              <a:t>22</a:t>
            </a:r>
            <a:r>
              <a:rPr lang="en-US" sz="2800" dirty="0"/>
              <a:t>Al and </a:t>
            </a:r>
            <a:r>
              <a:rPr lang="en-US" sz="2800" baseline="30000" dirty="0"/>
              <a:t>26</a:t>
            </a:r>
            <a:r>
              <a:rPr lang="en-US" sz="2800" dirty="0"/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Outlook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561F-8677-387A-7C48-011BAFE379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332407"/>
            <a:ext cx="9071640" cy="677108"/>
          </a:xfrm>
        </p:spPr>
        <p:txBody>
          <a:bodyPr vert="horz">
            <a:spAutoFit/>
          </a:bodyPr>
          <a:lstStyle/>
          <a:p>
            <a:pPr lvl="0" rtl="0"/>
            <a:r>
              <a:rPr lang="da-DK" baseline="30000" dirty="0"/>
              <a:t>22</a:t>
            </a:r>
            <a:r>
              <a:rPr lang="da-DK" dirty="0"/>
              <a:t>Al and </a:t>
            </a:r>
            <a:r>
              <a:rPr lang="da-DK" baseline="30000" dirty="0"/>
              <a:t>26</a:t>
            </a:r>
            <a:r>
              <a:rPr lang="da-DK" dirty="0"/>
              <a:t>P at FRIB  </a:t>
            </a:r>
            <a:endParaRPr lang="en-DK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EF244-82A3-BED5-D05D-3E6F8FF686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4019" y="969918"/>
            <a:ext cx="5015891" cy="3695071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D1C32-6465-984E-9832-DC46D00D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7858" y="3519535"/>
            <a:ext cx="4078440" cy="16559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5FFFE-C327-3AB9-350F-C7D39C71DA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19370" y="5408438"/>
            <a:ext cx="4587547" cy="206325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CEBDF-F13E-D508-0CAA-D6D75A7EDC1A}"/>
              </a:ext>
            </a:extLst>
          </p:cNvPr>
          <p:cNvSpPr txBox="1"/>
          <p:nvPr/>
        </p:nvSpPr>
        <p:spPr>
          <a:xfrm>
            <a:off x="366020" y="5148000"/>
            <a:ext cx="4815000" cy="210508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hangingPunct="0"/>
            <a:r>
              <a:rPr lang="da-DK" b="1" dirty="0"/>
              <a:t>E</a:t>
            </a:r>
            <a:r>
              <a:rPr lang="en-DK" sz="1800" b="1"/>
              <a:t>xperiment in June-July 2023 was the 1</a:t>
            </a:r>
            <a:r>
              <a:rPr lang="en-DK" sz="1800" b="1" baseline="30000"/>
              <a:t>st</a:t>
            </a:r>
            <a:r>
              <a:rPr lang="en-DK" sz="1800" b="1"/>
              <a:t> Stopped Beam Experiment</a:t>
            </a:r>
            <a:r>
              <a:rPr lang="da-DK" sz="1800" b="1" dirty="0"/>
              <a:t> at FRIB</a:t>
            </a:r>
            <a:endParaRPr lang="en-DK" sz="1800" b="1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Merriweather Sans" pitchFamily="34"/>
              <a:ea typeface="Adobe Blank" pitchFamily="2"/>
              <a:cs typeface="Ek Mukta" pitchFamily="2"/>
            </a:endParaRPr>
          </a:p>
          <a:p>
            <a:pPr marL="0" marR="0" lvl="1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- 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Primary beam </a:t>
            </a:r>
            <a:r>
              <a:rPr lang="en-DK" sz="1800" b="0" i="0" u="none" strike="noStrike" kern="1200" cap="none" baseline="3300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36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Ar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- 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Production target </a:t>
            </a:r>
            <a:r>
              <a:rPr lang="en-DK" sz="1800" b="0" i="0" u="none" strike="noStrike" kern="1200" cap="none" baseline="3300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12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C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- 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Cooling of high-energy beam in Gas Stopp</a:t>
            </a: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er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2191E-BFC7-9D09-51E7-2D485EC47F4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662440" y="947548"/>
            <a:ext cx="3656880" cy="2437763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  <a:effectLst>
            <a:outerShdw dist="53966" dir="2700000" algn="tl">
              <a:srgbClr val="DDDDDD"/>
            </a:outerShdw>
          </a:effectLst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886FA6DF-9508-D334-D121-6D7427BB043C}"/>
              </a:ext>
            </a:extLst>
          </p:cNvPr>
          <p:cNvSpPr/>
          <p:nvPr/>
        </p:nvSpPr>
        <p:spPr>
          <a:xfrm rot="4283400">
            <a:off x="6795937" y="1063875"/>
            <a:ext cx="709770" cy="177295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18" h="4175" fill="none">
                <a:moveTo>
                  <a:pt x="995" y="62"/>
                </a:moveTo>
                <a:lnTo>
                  <a:pt x="1618" y="62"/>
                </a:lnTo>
                <a:lnTo>
                  <a:pt x="1386" y="753"/>
                </a:lnTo>
                <a:lnTo>
                  <a:pt x="1576" y="785"/>
                </a:lnTo>
                <a:lnTo>
                  <a:pt x="1400" y="1406"/>
                </a:lnTo>
                <a:lnTo>
                  <a:pt x="755" y="3189"/>
                </a:lnTo>
                <a:lnTo>
                  <a:pt x="635" y="4142"/>
                </a:lnTo>
                <a:lnTo>
                  <a:pt x="267" y="4175"/>
                </a:lnTo>
                <a:lnTo>
                  <a:pt x="0" y="4006"/>
                </a:lnTo>
                <a:lnTo>
                  <a:pt x="895" y="1314"/>
                </a:lnTo>
                <a:lnTo>
                  <a:pt x="701" y="1261"/>
                </a:lnTo>
                <a:lnTo>
                  <a:pt x="1103" y="0"/>
                </a:lnTo>
              </a:path>
            </a:pathLst>
          </a:custGeom>
          <a:noFill/>
          <a:ln w="29160">
            <a:solidFill>
              <a:srgbClr val="B72812"/>
            </a:solidFill>
            <a:prstDash val="solid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B4F1C2-809E-0B79-AA9F-47987579010F}"/>
              </a:ext>
            </a:extLst>
          </p:cNvPr>
          <p:cNvGrpSpPr/>
          <p:nvPr/>
        </p:nvGrpSpPr>
        <p:grpSpPr>
          <a:xfrm>
            <a:off x="31625" y="1910883"/>
            <a:ext cx="5300677" cy="5508212"/>
            <a:chOff x="41201" y="1908238"/>
            <a:chExt cx="5300677" cy="55082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478B3E-81C6-708F-8623-148E4A0BE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41201" y="4850969"/>
              <a:ext cx="5300677" cy="256548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A1ACC8-4017-FC60-57E1-556F57F859D4}"/>
                </a:ext>
              </a:extLst>
            </p:cNvPr>
            <p:cNvGrpSpPr/>
            <p:nvPr/>
          </p:nvGrpSpPr>
          <p:grpSpPr>
            <a:xfrm>
              <a:off x="1442300" y="1908238"/>
              <a:ext cx="1285399" cy="2942731"/>
              <a:chOff x="1442300" y="1908238"/>
              <a:chExt cx="1285399" cy="2942731"/>
            </a:xfrm>
          </p:grpSpPr>
          <p:sp>
            <p:nvSpPr>
              <p:cNvPr id="14" name="Straight Connector 13">
                <a:extLst>
                  <a:ext uri="{FF2B5EF4-FFF2-40B4-BE49-F238E27FC236}">
                    <a16:creationId xmlns:a16="http://schemas.microsoft.com/office/drawing/2014/main" id="{ACC4B544-2928-E663-E559-8D481DB3227C}"/>
                  </a:ext>
                </a:extLst>
              </p:cNvPr>
              <p:cNvSpPr/>
              <p:nvPr/>
            </p:nvSpPr>
            <p:spPr>
              <a:xfrm flipH="1" flipV="1">
                <a:off x="1735806" y="2286239"/>
                <a:ext cx="991893" cy="2564730"/>
              </a:xfrm>
              <a:prstGeom prst="line">
                <a:avLst/>
              </a:prstGeom>
              <a:noFill/>
              <a:ln w="19080">
                <a:solidFill>
                  <a:srgbClr val="3465A4"/>
                </a:solidFill>
                <a:prstDash val="solid"/>
              </a:ln>
            </p:spPr>
            <p:txBody>
              <a:bodyPr wrap="square" lIns="99360" tIns="54360" rIns="99360" bIns="54360" anchor="ctr" anchorCtr="0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DK" sz="1800" b="0" i="0" u="none" strike="noStrike" kern="1200" cap="none">
                  <a:ln>
                    <a:noFill/>
                  </a:ln>
                  <a:latin typeface="Liberation Sans" pitchFamily="18"/>
                  <a:ea typeface="Adobe Blank" pitchFamily="2"/>
                  <a:cs typeface="Ek Mukta" pitchFamily="2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96563FA-2C3C-C19C-4D80-3239116D9EC8}"/>
                  </a:ext>
                </a:extLst>
              </p:cNvPr>
              <p:cNvSpPr/>
              <p:nvPr/>
            </p:nvSpPr>
            <p:spPr>
              <a:xfrm>
                <a:off x="1442300" y="1908238"/>
                <a:ext cx="461913" cy="378001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FA0EE9-1E11-68BC-2304-BCA70F22B2C1}"/>
              </a:ext>
            </a:extLst>
          </p:cNvPr>
          <p:cNvSpPr txBox="1"/>
          <p:nvPr/>
        </p:nvSpPr>
        <p:spPr>
          <a:xfrm>
            <a:off x="9419723" y="1381109"/>
            <a:ext cx="4986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1800" b="0" i="0" u="none" strike="noStrike" kern="1200" cap="none">
                <a:ln>
                  <a:noFill/>
                </a:ln>
                <a:latin typeface="Liberation Sans" pitchFamily="18"/>
                <a:ea typeface="Adobe Blank" pitchFamily="2"/>
                <a:cs typeface="Ek Mukta" pitchFamily="2"/>
              </a:rPr>
              <a:t>5.6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58268-321D-1944-96FF-C670BFAF5F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59723" y="1773509"/>
            <a:ext cx="5393160" cy="320760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830F5-B74B-FDF1-26FC-3975C03CF0E5}"/>
              </a:ext>
            </a:extLst>
          </p:cNvPr>
          <p:cNvSpPr txBox="1"/>
          <p:nvPr/>
        </p:nvSpPr>
        <p:spPr>
          <a:xfrm>
            <a:off x="4889982" y="477578"/>
            <a:ext cx="376380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1800" b="0" i="0" u="none" strike="noStrike" kern="1200" cap="none">
                <a:ln>
                  <a:noFill/>
                </a:ln>
                <a:solidFill>
                  <a:srgbClr val="147500"/>
                </a:solidFill>
                <a:latin typeface="Liberation Sans" pitchFamily="18"/>
                <a:ea typeface="Adobe Blank" pitchFamily="2"/>
                <a:cs typeface="Ek Mukta" pitchFamily="2"/>
              </a:rPr>
              <a:t>Germanium detectors</a:t>
            </a: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F2D1AAE9-5F78-499B-727E-3138F8519A3C}"/>
              </a:ext>
            </a:extLst>
          </p:cNvPr>
          <p:cNvSpPr/>
          <p:nvPr/>
        </p:nvSpPr>
        <p:spPr>
          <a:xfrm>
            <a:off x="7259723" y="1216099"/>
            <a:ext cx="565560" cy="1493640"/>
          </a:xfrm>
          <a:prstGeom prst="line">
            <a:avLst/>
          </a:prstGeom>
          <a:noFill/>
          <a:ln w="38160">
            <a:solidFill>
              <a:srgbClr val="147500"/>
            </a:solidFill>
            <a:prstDash val="solid"/>
          </a:ln>
        </p:spPr>
        <p:txBody>
          <a:bodyPr wrap="square" lIns="108720" tIns="63720" rIns="108720" bIns="6372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5DCA1-B7E5-7339-DA7A-38C88B07E342}"/>
              </a:ext>
            </a:extLst>
          </p:cNvPr>
          <p:cNvSpPr txBox="1">
            <a:spLocks/>
          </p:cNvSpPr>
          <p:nvPr/>
        </p:nvSpPr>
        <p:spPr>
          <a:xfrm>
            <a:off x="503999" y="332407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baseline="30000" dirty="0">
                <a:solidFill>
                  <a:sysClr val="windowText" lastClr="000000"/>
                </a:solidFill>
              </a:rPr>
              <a:t>22</a:t>
            </a:r>
            <a:r>
              <a:rPr lang="da-DK" dirty="0">
                <a:solidFill>
                  <a:sysClr val="windowText" lastClr="000000"/>
                </a:solidFill>
              </a:rPr>
              <a:t>Al and </a:t>
            </a:r>
            <a:r>
              <a:rPr lang="da-DK" baseline="30000" dirty="0">
                <a:solidFill>
                  <a:sysClr val="windowText" lastClr="000000"/>
                </a:solidFill>
              </a:rPr>
              <a:t>26</a:t>
            </a:r>
            <a:r>
              <a:rPr lang="da-DK" dirty="0">
                <a:solidFill>
                  <a:sysClr val="windowText" lastClr="000000"/>
                </a:solidFill>
              </a:rPr>
              <a:t>P </a:t>
            </a:r>
            <a:r>
              <a:rPr lang="da-DK" dirty="0"/>
              <a:t>at FRIB</a:t>
            </a:r>
            <a:r>
              <a:rPr lang="da-DK" dirty="0">
                <a:solidFill>
                  <a:sysClr val="windowText" lastClr="000000"/>
                </a:solidFill>
              </a:rPr>
              <a:t>  </a:t>
            </a:r>
            <a:endParaRPr lang="da-DK" baseline="3000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Placeholder 2">
            <a:extLst>
              <a:ext uri="{FF2B5EF4-FFF2-40B4-BE49-F238E27FC236}">
                <a16:creationId xmlns:a16="http://schemas.microsoft.com/office/drawing/2014/main" id="{7EFF4A15-B25B-A436-57A5-AFCB3D79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0528" r="20698"/>
          <a:stretch/>
        </p:blipFill>
        <p:spPr>
          <a:xfrm>
            <a:off x="6389853" y="4575550"/>
            <a:ext cx="3510653" cy="2734251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5833C530-FE80-021E-E4A9-2AD9F71E3EE5}"/>
              </a:ext>
            </a:extLst>
          </p:cNvPr>
          <p:cNvSpPr/>
          <p:nvPr/>
        </p:nvSpPr>
        <p:spPr>
          <a:xfrm flipH="1">
            <a:off x="8518505" y="5622593"/>
            <a:ext cx="334800" cy="392040"/>
          </a:xfrm>
          <a:prstGeom prst="line">
            <a:avLst/>
          </a:prstGeom>
          <a:noFill/>
          <a:ln w="76320">
            <a:solidFill>
              <a:srgbClr val="B72812"/>
            </a:solidFill>
            <a:prstDash val="solid"/>
            <a:tailEnd type="arrow"/>
          </a:ln>
        </p:spPr>
        <p:txBody>
          <a:bodyPr wrap="square" lIns="127800" tIns="82800" rIns="127800" bIns="828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32345-8416-D566-A320-0FCA9A2D361B}"/>
              </a:ext>
            </a:extLst>
          </p:cNvPr>
          <p:cNvSpPr txBox="1"/>
          <p:nvPr/>
        </p:nvSpPr>
        <p:spPr>
          <a:xfrm rot="18573600">
            <a:off x="8756250" y="4435628"/>
            <a:ext cx="1157760" cy="667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1800" b="1" i="0" u="none" strike="noStrike" kern="1200" cap="none">
                <a:ln>
                  <a:noFill/>
                </a:ln>
                <a:solidFill>
                  <a:srgbClr val="B72812"/>
                </a:solidFill>
                <a:latin typeface="Merriweather Sans" pitchFamily="34"/>
                <a:ea typeface="Adobe Blank" pitchFamily="2"/>
                <a:cs typeface="Ek Mukta" pitchFamily="2"/>
              </a:rPr>
              <a:t>Beam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FCEED842-F490-BCBA-9D60-130271BEF392}"/>
              </a:ext>
            </a:extLst>
          </p:cNvPr>
          <p:cNvSpPr/>
          <p:nvPr/>
        </p:nvSpPr>
        <p:spPr>
          <a:xfrm flipH="1">
            <a:off x="9134202" y="4888974"/>
            <a:ext cx="233280" cy="270000"/>
          </a:xfrm>
          <a:prstGeom prst="line">
            <a:avLst/>
          </a:prstGeom>
          <a:noFill/>
          <a:ln w="76320">
            <a:solidFill>
              <a:srgbClr val="B72812"/>
            </a:solidFill>
            <a:prstDash val="solid"/>
            <a:tailEnd type="arrow"/>
          </a:ln>
        </p:spPr>
        <p:txBody>
          <a:bodyPr wrap="square" lIns="127800" tIns="82800" rIns="127800" bIns="828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1AC0B071-F57D-32F1-5781-F407AEC561F0}"/>
              </a:ext>
            </a:extLst>
          </p:cNvPr>
          <p:cNvSpPr/>
          <p:nvPr/>
        </p:nvSpPr>
        <p:spPr>
          <a:xfrm flipH="1">
            <a:off x="9367482" y="4618974"/>
            <a:ext cx="233280" cy="270000"/>
          </a:xfrm>
          <a:prstGeom prst="line">
            <a:avLst/>
          </a:prstGeom>
          <a:noFill/>
          <a:ln w="76320">
            <a:solidFill>
              <a:srgbClr val="B72812"/>
            </a:solidFill>
            <a:prstDash val="solid"/>
            <a:tailEnd type="arrow"/>
          </a:ln>
        </p:spPr>
        <p:txBody>
          <a:bodyPr wrap="square" lIns="127800" tIns="82800" rIns="127800" bIns="828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4CC80-D6BF-B2EF-2CAF-982B2219146D}"/>
              </a:ext>
            </a:extLst>
          </p:cNvPr>
          <p:cNvSpPr txBox="1"/>
          <p:nvPr/>
        </p:nvSpPr>
        <p:spPr>
          <a:xfrm>
            <a:off x="503999" y="5273300"/>
            <a:ext cx="4948403" cy="1915909"/>
          </a:xfrm>
          <a:prstGeom prst="rect">
            <a:avLst/>
          </a:prstGeom>
          <a:noFill/>
          <a:ln w="50800">
            <a:solidFill>
              <a:srgbClr val="B72812"/>
            </a:solidFill>
          </a:ln>
        </p:spPr>
        <p:txBody>
          <a:bodyPr wrap="square">
            <a:spAutoFit/>
          </a:bodyPr>
          <a:lstStyle/>
          <a:p>
            <a:pPr lvl="0" rtl="0">
              <a:spcBef>
                <a:spcPts val="0"/>
              </a:spcBef>
              <a:spcAft>
                <a:spcPts val="850"/>
              </a:spcAft>
            </a:pPr>
            <a:r>
              <a:rPr lang="en-DK" sz="2400"/>
              <a:t>Silicon cube :</a:t>
            </a:r>
          </a:p>
          <a:p>
            <a:pPr lvl="0" rtl="0">
              <a:spcBef>
                <a:spcPts val="0"/>
              </a:spcBef>
              <a:spcAft>
                <a:spcPts val="850"/>
              </a:spcAft>
              <a:buSzPct val="45000"/>
            </a:pPr>
            <a:r>
              <a:rPr lang="da-DK" sz="2400" dirty="0"/>
              <a:t>-</a:t>
            </a:r>
            <a:r>
              <a:rPr lang="en-DK" sz="2400"/>
              <a:t>6 ΔE-E silicon detector</a:t>
            </a:r>
            <a:r>
              <a:rPr lang="da-DK" sz="2400" dirty="0"/>
              <a:t>s</a:t>
            </a:r>
            <a:endParaRPr lang="en-DK" sz="2400"/>
          </a:p>
          <a:p>
            <a:pPr lvl="0" rtl="0">
              <a:spcBef>
                <a:spcPts val="0"/>
              </a:spcBef>
              <a:spcAft>
                <a:spcPts val="850"/>
              </a:spcAft>
              <a:buSzPct val="45000"/>
            </a:pPr>
            <a:r>
              <a:rPr lang="da-DK" sz="2400" dirty="0"/>
              <a:t>-</a:t>
            </a:r>
            <a:r>
              <a:rPr lang="en-DK" sz="2400"/>
              <a:t>ΔE 16x16 DSSSDs</a:t>
            </a:r>
          </a:p>
          <a:p>
            <a:pPr lvl="0" rtl="0">
              <a:spcBef>
                <a:spcPts val="0"/>
              </a:spcBef>
              <a:spcAft>
                <a:spcPts val="850"/>
              </a:spcAft>
              <a:buSzPct val="45000"/>
            </a:pPr>
            <a:r>
              <a:rPr lang="da-DK" sz="2400" dirty="0"/>
              <a:t>-</a:t>
            </a:r>
            <a:r>
              <a:rPr lang="en-DK" sz="2400"/>
              <a:t>42 % of 4π for p/α; 18% of 4π for 2p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DF7CA1-4E40-1130-A489-FFC376E5DFA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" y="1800360"/>
            <a:ext cx="4153680" cy="306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501-ED1C-B493-F33F-F7825FE9C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4B642-3777-18E5-FAF1-A73A6D6AEE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806474"/>
            <a:ext cx="8353833" cy="4750883"/>
          </a:xfrm>
          <a:prstGeom prst="rect">
            <a:avLst/>
          </a:prstGeom>
          <a:noFill/>
          <a:ln w="0">
            <a:noFill/>
            <a:prstDash val="solid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C02F38-9EB7-766A-8A6E-402807AF7B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97078" y="295541"/>
            <a:ext cx="423756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D9164A-02B9-1979-2E8D-9BB081EF74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6855" y="-24419"/>
            <a:ext cx="4447800" cy="1261800"/>
          </a:xfrm>
        </p:spPr>
        <p:txBody>
          <a:bodyPr vert="horz"/>
          <a:lstStyle/>
          <a:p>
            <a:pPr lvl="0" rtl="0"/>
            <a:r>
              <a:rPr lang="da-DK" sz="4000" baseline="30000" dirty="0"/>
              <a:t>22</a:t>
            </a:r>
            <a:r>
              <a:rPr lang="da-DK" sz="4000" dirty="0"/>
              <a:t>Al: </a:t>
            </a:r>
            <a:r>
              <a:rPr lang="en-DK" sz="4000"/>
              <a:t>β2p </a:t>
            </a:r>
            <a:endParaRPr lang="en-DK" sz="4000" baseline="30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C07E5-6FD9-8D23-DCFD-FCC86834AD74}"/>
              </a:ext>
            </a:extLst>
          </p:cNvPr>
          <p:cNvSpPr txBox="1"/>
          <p:nvPr/>
        </p:nvSpPr>
        <p:spPr>
          <a:xfrm>
            <a:off x="658117" y="1139268"/>
            <a:ext cx="2305218" cy="1541597"/>
          </a:xfrm>
          <a:prstGeom prst="rect">
            <a:avLst/>
          </a:prstGeom>
          <a:solidFill>
            <a:srgbClr val="EACD44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33h beam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9 10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3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 </a:t>
            </a:r>
            <a:r>
              <a:rPr lang="en-GB" noProof="0" dirty="0" err="1">
                <a:latin typeface="Merriweather Sans" pitchFamily="34"/>
                <a:ea typeface="Adobe Blank" pitchFamily="2"/>
                <a:cs typeface="Ek Mukta" pitchFamily="2"/>
              </a:rPr>
              <a:t>pps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expected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           7 </a:t>
            </a:r>
            <a:r>
              <a:rPr lang="en-GB" sz="1800" b="0" i="0" u="none" strike="noStrike" kern="1200" cap="none" noProof="0" dirty="0" err="1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pps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delivered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1.2 10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5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  1p events</a:t>
            </a:r>
            <a:endParaRPr lang="en-GB" sz="1800" b="0" i="0" u="none" strike="noStrike" kern="1200" cap="none" noProof="0" dirty="0">
              <a:ln>
                <a:noFill/>
              </a:ln>
              <a:latin typeface="Merriweather Sans" pitchFamily="34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2.4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3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2p events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8B4B0852-26F0-59AC-9BE3-9DF59BC8C72E}"/>
              </a:ext>
            </a:extLst>
          </p:cNvPr>
          <p:cNvSpPr/>
          <p:nvPr/>
        </p:nvSpPr>
        <p:spPr>
          <a:xfrm flipH="1">
            <a:off x="8837976" y="1021802"/>
            <a:ext cx="72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5DD8186C-E042-BC9A-1729-D8A75383B572}"/>
              </a:ext>
            </a:extLst>
          </p:cNvPr>
          <p:cNvSpPr/>
          <p:nvPr/>
        </p:nvSpPr>
        <p:spPr>
          <a:xfrm>
            <a:off x="5563155" y="1666306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0BA99C-D6FD-E9E6-217A-75996E7CC2C8}"/>
              </a:ext>
            </a:extLst>
          </p:cNvPr>
          <p:cNvCxnSpPr>
            <a:cxnSpLocks/>
          </p:cNvCxnSpPr>
          <p:nvPr/>
        </p:nvCxnSpPr>
        <p:spPr>
          <a:xfrm>
            <a:off x="5716044" y="6552040"/>
            <a:ext cx="508271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C72889-2548-F0B3-1B61-F8CAD9A1705A}"/>
              </a:ext>
            </a:extLst>
          </p:cNvPr>
          <p:cNvSpPr txBox="1"/>
          <p:nvPr/>
        </p:nvSpPr>
        <p:spPr>
          <a:xfrm>
            <a:off x="6202860" y="6438704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IAS    </a:t>
            </a:r>
            <a:r>
              <a:rPr lang="en-US" sz="1000" baseline="30000" dirty="0">
                <a:solidFill>
                  <a:srgbClr val="FF0000"/>
                </a:solidFill>
              </a:rPr>
              <a:t>20</a:t>
            </a:r>
            <a:r>
              <a:rPr lang="en-US" sz="1000" dirty="0">
                <a:solidFill>
                  <a:srgbClr val="FF0000"/>
                </a:solidFill>
              </a:rPr>
              <a:t>Ne 4</a:t>
            </a:r>
            <a:r>
              <a:rPr lang="en-US" sz="1000" baseline="30000" dirty="0">
                <a:solidFill>
                  <a:srgbClr val="FF0000"/>
                </a:solidFill>
              </a:rPr>
              <a:t>+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7AAFC63A-29CB-E047-B3AD-CB16C8A5D619}"/>
              </a:ext>
            </a:extLst>
          </p:cNvPr>
          <p:cNvSpPr/>
          <p:nvPr/>
        </p:nvSpPr>
        <p:spPr>
          <a:xfrm>
            <a:off x="5562355" y="1501132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1316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DFA44-053F-41E7-C418-BDD3FFB13D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563480"/>
            <a:ext cx="5064120" cy="2880000"/>
          </a:xfrm>
          <a:prstGeom prst="rect">
            <a:avLst/>
          </a:prstGeom>
          <a:noFill/>
          <a:ln w="0">
            <a:noFill/>
            <a:prstDash val="solid"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4B8493F-C0BD-6A94-4794-2930A2AD9CEE}"/>
              </a:ext>
            </a:extLst>
          </p:cNvPr>
          <p:cNvSpPr/>
          <p:nvPr/>
        </p:nvSpPr>
        <p:spPr>
          <a:xfrm>
            <a:off x="3528000" y="2690640"/>
            <a:ext cx="1512000" cy="29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>
            <a:solidFill>
              <a:srgbClr val="B72812"/>
            </a:solidFill>
            <a:prstDash val="solid"/>
          </a:ln>
        </p:spPr>
        <p:txBody>
          <a:bodyPr wrap="square" lIns="109080" tIns="64080" rIns="109080" bIns="6408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C7AE75-502E-979F-828B-463CECFBFB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6712" y="4531503"/>
            <a:ext cx="4198320" cy="2837880"/>
          </a:xfrm>
          <a:prstGeom prst="rect">
            <a:avLst/>
          </a:prstGeom>
          <a:noFill/>
          <a:ln w="0">
            <a:noFill/>
            <a:prstDash val="solid"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F1F7BF6-B95B-CAAA-2639-DB94A9E393D7}"/>
              </a:ext>
            </a:extLst>
          </p:cNvPr>
          <p:cNvSpPr txBox="1">
            <a:spLocks/>
          </p:cNvSpPr>
          <p:nvPr/>
        </p:nvSpPr>
        <p:spPr>
          <a:xfrm>
            <a:off x="156855" y="-2441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4000" baseline="30000">
                <a:solidFill>
                  <a:sysClr val="windowText" lastClr="000000"/>
                </a:solidFill>
              </a:rPr>
              <a:t>22</a:t>
            </a:r>
            <a:r>
              <a:rPr lang="da-DK" sz="4000">
                <a:solidFill>
                  <a:sysClr val="windowText" lastClr="000000"/>
                </a:solidFill>
              </a:rPr>
              <a:t>Al: </a:t>
            </a:r>
            <a:r>
              <a:rPr lang="el-GR" sz="4000">
                <a:solidFill>
                  <a:sysClr val="windowText" lastClr="000000"/>
                </a:solidFill>
              </a:rPr>
              <a:t>β2</a:t>
            </a:r>
            <a:r>
              <a:rPr lang="da-DK" sz="4000">
                <a:solidFill>
                  <a:sysClr val="windowText" lastClr="000000"/>
                </a:solidFill>
              </a:rPr>
              <a:t>p </a:t>
            </a:r>
            <a:endParaRPr lang="da-DK" sz="4000" baseline="3000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C652E7-FCDC-0FE5-DB10-226282DC53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97078" y="295541"/>
            <a:ext cx="423756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4C0009B9-D3A0-FE40-97ED-84E81B0327B9}"/>
              </a:ext>
            </a:extLst>
          </p:cNvPr>
          <p:cNvSpPr/>
          <p:nvPr/>
        </p:nvSpPr>
        <p:spPr>
          <a:xfrm flipH="1">
            <a:off x="8837976" y="1021802"/>
            <a:ext cx="72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81B722F6-F893-7458-E35B-5E052DF710C4}"/>
              </a:ext>
            </a:extLst>
          </p:cNvPr>
          <p:cNvSpPr/>
          <p:nvPr/>
        </p:nvSpPr>
        <p:spPr>
          <a:xfrm>
            <a:off x="5562355" y="1501132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526586-E4FF-EE93-34FC-AC5E876DB584}"/>
              </a:ext>
            </a:extLst>
          </p:cNvPr>
          <p:cNvGrpSpPr/>
          <p:nvPr/>
        </p:nvGrpSpPr>
        <p:grpSpPr>
          <a:xfrm>
            <a:off x="5392271" y="2954626"/>
            <a:ext cx="4607672" cy="4589568"/>
            <a:chOff x="5392271" y="2954626"/>
            <a:chExt cx="4607672" cy="45895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3FAEBA-BFD3-DDC8-2FAA-AC57B8672885}"/>
                </a:ext>
              </a:extLst>
            </p:cNvPr>
            <p:cNvGrpSpPr/>
            <p:nvPr/>
          </p:nvGrpSpPr>
          <p:grpSpPr>
            <a:xfrm>
              <a:off x="5392271" y="2954626"/>
              <a:ext cx="4607672" cy="4589568"/>
              <a:chOff x="5392271" y="2954626"/>
              <a:chExt cx="4607672" cy="458956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96986E3-550F-2D78-474B-4876E9910673}"/>
                  </a:ext>
                </a:extLst>
              </p:cNvPr>
              <p:cNvGrpSpPr/>
              <p:nvPr/>
            </p:nvGrpSpPr>
            <p:grpSpPr>
              <a:xfrm>
                <a:off x="5525349" y="2994516"/>
                <a:ext cx="4363052" cy="4549678"/>
                <a:chOff x="5525349" y="2994516"/>
                <a:chExt cx="4363052" cy="4549678"/>
              </a:xfrm>
            </p:grpSpPr>
            <p:pic>
              <p:nvPicPr>
                <p:cNvPr id="14" name="Picture 13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7A5849D7-52B7-DCFA-38D8-58D7E59C24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b="57769"/>
                <a:stretch/>
              </p:blipFill>
              <p:spPr>
                <a:xfrm>
                  <a:off x="5525349" y="3003480"/>
                  <a:ext cx="2032554" cy="3192550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6395581C-413E-316D-DE26-614F860A5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41957"/>
                <a:stretch/>
              </p:blipFill>
              <p:spPr>
                <a:xfrm>
                  <a:off x="7855847" y="3156331"/>
                  <a:ext cx="2032554" cy="4387863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29E6186C-6FAB-6492-35A2-FD8DF3EBC1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b="96387"/>
                <a:stretch/>
              </p:blipFill>
              <p:spPr>
                <a:xfrm>
                  <a:off x="7641015" y="2994516"/>
                  <a:ext cx="2032554" cy="2731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05A1555-11C5-F6EB-2A6F-4A1262C53C28}"/>
                  </a:ext>
                </a:extLst>
              </p:cNvPr>
              <p:cNvSpPr/>
              <p:nvPr/>
            </p:nvSpPr>
            <p:spPr>
              <a:xfrm>
                <a:off x="5392271" y="2954626"/>
                <a:ext cx="4607672" cy="45626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C572E4-EA37-2BFB-B0FE-FBAB98C9F371}"/>
                </a:ext>
              </a:extLst>
            </p:cNvPr>
            <p:cNvSpPr txBox="1"/>
            <p:nvPr/>
          </p:nvSpPr>
          <p:spPr>
            <a:xfrm>
              <a:off x="5478166" y="7079468"/>
              <a:ext cx="2079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Nuclear data sheet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65D9D2-5E2C-DD70-8155-01B9DEB831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97078" y="295541"/>
            <a:ext cx="423756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5628D-067F-F979-0897-08A8D3F7E49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0000" y="1563480"/>
            <a:ext cx="5064120" cy="2880000"/>
          </a:xfrm>
          <a:prstGeom prst="rect">
            <a:avLst/>
          </a:prstGeom>
          <a:noFill/>
          <a:ln w="0">
            <a:noFill/>
            <a:prstDash val="solid"/>
          </a:ln>
        </p:spPr>
      </p:pic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DB34DCE8-D5D8-7C02-ADC1-5E76E1D3BEFC}"/>
              </a:ext>
            </a:extLst>
          </p:cNvPr>
          <p:cNvSpPr/>
          <p:nvPr/>
        </p:nvSpPr>
        <p:spPr>
          <a:xfrm>
            <a:off x="5562355" y="1501132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58DDF3D-80AC-5E11-5F9C-110CDFD0154A}"/>
              </a:ext>
            </a:extLst>
          </p:cNvPr>
          <p:cNvSpPr/>
          <p:nvPr/>
        </p:nvSpPr>
        <p:spPr>
          <a:xfrm>
            <a:off x="3528000" y="2690640"/>
            <a:ext cx="1512000" cy="29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>
            <a:solidFill>
              <a:srgbClr val="B72812"/>
            </a:solidFill>
            <a:prstDash val="solid"/>
          </a:ln>
        </p:spPr>
        <p:txBody>
          <a:bodyPr wrap="square" lIns="109080" tIns="64080" rIns="109080" bIns="6408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4503C58-FDB8-DAFE-C058-AA419C973A6A}"/>
              </a:ext>
            </a:extLst>
          </p:cNvPr>
          <p:cNvSpPr/>
          <p:nvPr/>
        </p:nvSpPr>
        <p:spPr>
          <a:xfrm>
            <a:off x="6944863" y="994917"/>
            <a:ext cx="759600" cy="32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/>
          </a:solidFill>
          <a:ln>
            <a:noFill/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DD9C705C-E0A0-C1A5-1088-6C78F0AFFE5F}"/>
              </a:ext>
            </a:extLst>
          </p:cNvPr>
          <p:cNvSpPr/>
          <p:nvPr/>
        </p:nvSpPr>
        <p:spPr>
          <a:xfrm>
            <a:off x="6938617" y="1169716"/>
            <a:ext cx="761400" cy="0"/>
          </a:xfrm>
          <a:prstGeom prst="line">
            <a:avLst/>
          </a:prstGeom>
          <a:noFill/>
          <a:ln w="57240">
            <a:solidFill>
              <a:srgbClr val="B72812"/>
            </a:solidFill>
            <a:prstDash val="solid"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455D7-FD97-2D70-3080-0C13F38C2531}"/>
              </a:ext>
            </a:extLst>
          </p:cNvPr>
          <p:cNvSpPr txBox="1"/>
          <p:nvPr/>
        </p:nvSpPr>
        <p:spPr>
          <a:xfrm>
            <a:off x="6871447" y="754121"/>
            <a:ext cx="1079079" cy="37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a-DK" sz="1800" b="1" i="0" u="none" strike="noStrike" kern="1200" cap="none" dirty="0">
                <a:ln>
                  <a:noFill/>
                </a:ln>
                <a:solidFill>
                  <a:srgbClr val="B72812"/>
                </a:solidFill>
                <a:latin typeface="Vollkorn:lnum=1" pitchFamily="18"/>
                <a:ea typeface="Adobe Blank" pitchFamily="2"/>
                <a:cs typeface="Ek Mukta" pitchFamily="2"/>
              </a:rPr>
              <a:t>6.5MeV</a:t>
            </a:r>
            <a:endParaRPr lang="en-DK" sz="1800" b="1" i="0" u="none" strike="noStrike" kern="1200" cap="none">
              <a:ln>
                <a:noFill/>
              </a:ln>
              <a:solidFill>
                <a:srgbClr val="B72812"/>
              </a:solidFill>
              <a:latin typeface="Vollkorn:lnum=1" pitchFamily="18"/>
              <a:ea typeface="Adobe Blank" pitchFamily="2"/>
              <a:cs typeface="Ek Mukta" pitchFamily="2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E306912-3CF5-0878-7C30-30CB26A19F0D}"/>
              </a:ext>
            </a:extLst>
          </p:cNvPr>
          <p:cNvSpPr txBox="1">
            <a:spLocks/>
          </p:cNvSpPr>
          <p:nvPr/>
        </p:nvSpPr>
        <p:spPr>
          <a:xfrm>
            <a:off x="156855" y="-2441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4000" baseline="30000" dirty="0">
                <a:solidFill>
                  <a:sysClr val="windowText" lastClr="000000"/>
                </a:solidFill>
              </a:rPr>
              <a:t>22</a:t>
            </a:r>
            <a:r>
              <a:rPr lang="da-DK" sz="4000" dirty="0">
                <a:solidFill>
                  <a:sysClr val="windowText" lastClr="000000"/>
                </a:solidFill>
              </a:rPr>
              <a:t>Al: </a:t>
            </a:r>
            <a:r>
              <a:rPr lang="el-GR" sz="4000" dirty="0">
                <a:solidFill>
                  <a:sysClr val="windowText" lastClr="000000"/>
                </a:solidFill>
              </a:rPr>
              <a:t>β2</a:t>
            </a:r>
            <a:r>
              <a:rPr lang="da-DK" sz="4000" dirty="0">
                <a:solidFill>
                  <a:sysClr val="windowText" lastClr="000000"/>
                </a:solidFill>
              </a:rPr>
              <a:t>p </a:t>
            </a:r>
            <a:endParaRPr lang="da-DK" sz="4000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F880F45D-DA4D-97C0-7686-F9EA56016ABF}"/>
              </a:ext>
            </a:extLst>
          </p:cNvPr>
          <p:cNvSpPr/>
          <p:nvPr/>
        </p:nvSpPr>
        <p:spPr>
          <a:xfrm flipH="1">
            <a:off x="8837976" y="1021802"/>
            <a:ext cx="72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81C41F-C5B3-A2AF-5286-0486D20280C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6712" y="4531503"/>
            <a:ext cx="4198320" cy="2837880"/>
          </a:xfrm>
          <a:prstGeom prst="rect">
            <a:avLst/>
          </a:prstGeom>
          <a:noFill/>
          <a:ln w="0">
            <a:noFill/>
            <a:prstDash val="solid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B1F2D-6009-B764-9C2E-BE2D5B7D7ED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94662" y="4530063"/>
            <a:ext cx="4198320" cy="2839320"/>
          </a:xfrm>
          <a:prstGeom prst="rect">
            <a:avLst/>
          </a:prstGeom>
          <a:noFill/>
          <a:ln w="0">
            <a:noFill/>
            <a:prstDash val="solid"/>
          </a:ln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D1B33061-46BA-F4F5-F799-FF4DD5E70271}"/>
              </a:ext>
            </a:extLst>
          </p:cNvPr>
          <p:cNvSpPr/>
          <p:nvPr/>
        </p:nvSpPr>
        <p:spPr>
          <a:xfrm flipH="1" flipV="1">
            <a:off x="7336391" y="1174200"/>
            <a:ext cx="5702" cy="789036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headEnd type="arrow" w="lg" len="me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FB953E-1D85-6034-3FAA-97F3947B5FEC}"/>
              </a:ext>
            </a:extLst>
          </p:cNvPr>
          <p:cNvGrpSpPr/>
          <p:nvPr/>
        </p:nvGrpSpPr>
        <p:grpSpPr>
          <a:xfrm>
            <a:off x="5392271" y="2954626"/>
            <a:ext cx="4607672" cy="4589568"/>
            <a:chOff x="5392271" y="2954626"/>
            <a:chExt cx="4607672" cy="45895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391E01-E3E3-C6A7-65A9-1DAFF636C26D}"/>
                </a:ext>
              </a:extLst>
            </p:cNvPr>
            <p:cNvGrpSpPr/>
            <p:nvPr/>
          </p:nvGrpSpPr>
          <p:grpSpPr>
            <a:xfrm>
              <a:off x="5392271" y="2954626"/>
              <a:ext cx="4607672" cy="4589568"/>
              <a:chOff x="5392271" y="2954626"/>
              <a:chExt cx="4607672" cy="458956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68F53C-ACEA-7838-B7F8-B48E5A3C20D3}"/>
                  </a:ext>
                </a:extLst>
              </p:cNvPr>
              <p:cNvGrpSpPr/>
              <p:nvPr/>
            </p:nvGrpSpPr>
            <p:grpSpPr>
              <a:xfrm>
                <a:off x="5525349" y="2994516"/>
                <a:ext cx="4363052" cy="4549678"/>
                <a:chOff x="5525349" y="2994516"/>
                <a:chExt cx="4363052" cy="4549678"/>
              </a:xfrm>
            </p:grpSpPr>
            <p:pic>
              <p:nvPicPr>
                <p:cNvPr id="3" name="Picture 2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198AF527-2C85-EEDE-B34C-5D2E3BC64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b="57769"/>
                <a:stretch/>
              </p:blipFill>
              <p:spPr>
                <a:xfrm>
                  <a:off x="5525349" y="3003480"/>
                  <a:ext cx="2032554" cy="3192550"/>
                </a:xfrm>
                <a:prstGeom prst="rect">
                  <a:avLst/>
                </a:prstGeom>
              </p:spPr>
            </p:pic>
            <p:pic>
              <p:nvPicPr>
                <p:cNvPr id="4" name="Picture 3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BCDDF735-A1A7-CB09-7F03-80522869A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41957"/>
                <a:stretch/>
              </p:blipFill>
              <p:spPr>
                <a:xfrm>
                  <a:off x="7855847" y="3156331"/>
                  <a:ext cx="2032554" cy="4387863"/>
                </a:xfrm>
                <a:prstGeom prst="rect">
                  <a:avLst/>
                </a:prstGeom>
              </p:spPr>
            </p:pic>
            <p:pic>
              <p:nvPicPr>
                <p:cNvPr id="6" name="Picture 5" descr="A screenshot of a math test&#10;&#10;AI-generated content may be incorrect.">
                  <a:extLst>
                    <a:ext uri="{FF2B5EF4-FFF2-40B4-BE49-F238E27FC236}">
                      <a16:creationId xmlns:a16="http://schemas.microsoft.com/office/drawing/2014/main" id="{FF30FE49-7BA3-7A66-0250-C5D4FE621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b="96387"/>
                <a:stretch/>
              </p:blipFill>
              <p:spPr>
                <a:xfrm>
                  <a:off x="7641015" y="2994516"/>
                  <a:ext cx="2032554" cy="273120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4A974E-342E-D68C-E3F0-16A628D107A6}"/>
                  </a:ext>
                </a:extLst>
              </p:cNvPr>
              <p:cNvSpPr/>
              <p:nvPr/>
            </p:nvSpPr>
            <p:spPr>
              <a:xfrm>
                <a:off x="5392271" y="2954626"/>
                <a:ext cx="4607672" cy="45626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170136-0948-CF4E-C6AB-B9E4E667E425}"/>
                </a:ext>
              </a:extLst>
            </p:cNvPr>
            <p:cNvSpPr txBox="1"/>
            <p:nvPr/>
          </p:nvSpPr>
          <p:spPr>
            <a:xfrm>
              <a:off x="5478166" y="7079468"/>
              <a:ext cx="2079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Nuclear data sheet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15FFD00-35E7-057D-DF17-2DFFD27C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3" y="274638"/>
            <a:ext cx="48865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FA49CC85-C8E3-2BF9-3E02-BB273CD9D5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F1A4E-AAE5-5EC0-48EF-DB6B45EF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820" y="274638"/>
            <a:ext cx="4892040" cy="3657600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7B8A884-D516-F3F0-205E-73DB2B145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>
            <a:fillRect/>
          </a:stretch>
        </p:blipFill>
        <p:spPr bwMode="auto">
          <a:xfrm>
            <a:off x="5493" y="4041913"/>
            <a:ext cx="10080625" cy="35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6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6AE64-7F5E-93B0-2EDA-872F6C9D93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6811" y="1403559"/>
            <a:ext cx="4605235" cy="1324440"/>
          </a:xfrm>
          <a:ln>
            <a:noFill/>
          </a:ln>
        </p:spPr>
        <p:txBody>
          <a:bodyPr vert="horz">
            <a:normAutofit lnSpcReduction="10000"/>
          </a:bodyPr>
          <a:lstStyle/>
          <a:p>
            <a:pPr lvl="0" rtl="0"/>
            <a:r>
              <a:rPr lang="en-DK" sz="2400">
                <a:latin typeface="Arial" panose="020B0604020202020204" pitchFamily="34" charset="0"/>
                <a:cs typeface="Arial" panose="020B0604020202020204" pitchFamily="34" charset="0"/>
              </a:rPr>
              <a:t>Observation of βα from IAS to g.s. in alpha daughter settles spin-parity assignment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of 4</a:t>
            </a:r>
            <a:r>
              <a:rPr lang="da-DK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The alternative 3</a:t>
            </a:r>
            <a:r>
              <a:rPr lang="da-DK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ruled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endParaRPr lang="en-DK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989E7-F539-9122-675F-5E522B17AF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9004"/>
          <a:stretch/>
        </p:blipFill>
        <p:spPr>
          <a:xfrm>
            <a:off x="298603" y="3600000"/>
            <a:ext cx="4523091" cy="380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A4D2C-42C1-95F6-A6E6-54D623D9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08579" y="1457459"/>
            <a:ext cx="4880373" cy="29022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6859F987-A661-0CFD-497B-B9CF5B566711}"/>
              </a:ext>
            </a:extLst>
          </p:cNvPr>
          <p:cNvSpPr/>
          <p:nvPr/>
        </p:nvSpPr>
        <p:spPr>
          <a:xfrm rot="20664600">
            <a:off x="3443658" y="3456759"/>
            <a:ext cx="2004840" cy="139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ACD44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latin typeface="Merriweather Sans" pitchFamily="34"/>
              </a:defRPr>
            </a:pP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Proposed potential halo structure of </a:t>
            </a:r>
            <a:r>
              <a:rPr lang="en-DK" sz="1800" b="0" i="0" u="none" strike="noStrike" kern="1200" cap="none" baseline="3000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22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Al g.s. unfeasible...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ED08E5E-031F-1167-A9DC-1A8F7E6BFABE}"/>
              </a:ext>
            </a:extLst>
          </p:cNvPr>
          <p:cNvSpPr txBox="1">
            <a:spLocks/>
          </p:cNvSpPr>
          <p:nvPr/>
        </p:nvSpPr>
        <p:spPr>
          <a:xfrm>
            <a:off x="156855" y="-2441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en-US" sz="4000" baseline="30000" dirty="0">
                <a:solidFill>
                  <a:sysClr val="windowText" lastClr="000000"/>
                </a:solidFill>
              </a:rPr>
              <a:t>22</a:t>
            </a:r>
            <a:r>
              <a:rPr lang="en-US" sz="4000" dirty="0">
                <a:solidFill>
                  <a:sysClr val="windowText" lastClr="000000"/>
                </a:solidFill>
              </a:rPr>
              <a:t>Al: </a:t>
            </a:r>
            <a:r>
              <a:rPr lang="el-GR" sz="4000" dirty="0">
                <a:solidFill>
                  <a:sysClr val="windowText" lastClr="000000"/>
                </a:solidFill>
              </a:rPr>
              <a:t>β</a:t>
            </a:r>
            <a:r>
              <a:rPr lang="da-DK" sz="4000" dirty="0">
                <a:solidFill>
                  <a:sysClr val="windowText" lastClr="000000"/>
                </a:solidFill>
                <a:latin typeface="Symbol" pitchFamily="2" charset="2"/>
              </a:rPr>
              <a:t>a</a:t>
            </a:r>
            <a:r>
              <a:rPr lang="en-US" sz="4000" dirty="0">
                <a:solidFill>
                  <a:sysClr val="windowText" lastClr="000000"/>
                </a:solidFill>
              </a:rPr>
              <a:t>  </a:t>
            </a:r>
            <a:endParaRPr lang="en-US" sz="4000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72D2CD-EAF0-8A15-F236-848008AFB7CD}"/>
              </a:ext>
            </a:extLst>
          </p:cNvPr>
          <p:cNvSpPr/>
          <p:nvPr/>
        </p:nvSpPr>
        <p:spPr>
          <a:xfrm>
            <a:off x="8441871" y="2073729"/>
            <a:ext cx="1547081" cy="1526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3B8D48-3EB5-C0EA-82BB-8F503F081154}"/>
              </a:ext>
            </a:extLst>
          </p:cNvPr>
          <p:cNvCxnSpPr>
            <a:cxnSpLocks/>
          </p:cNvCxnSpPr>
          <p:nvPr/>
        </p:nvCxnSpPr>
        <p:spPr>
          <a:xfrm flipV="1">
            <a:off x="3127547" y="4033158"/>
            <a:ext cx="0" cy="57910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239DFC-CF5A-76FD-D92B-AAC2D5E142D7}"/>
              </a:ext>
            </a:extLst>
          </p:cNvPr>
          <p:cNvCxnSpPr>
            <a:cxnSpLocks/>
          </p:cNvCxnSpPr>
          <p:nvPr/>
        </p:nvCxnSpPr>
        <p:spPr>
          <a:xfrm flipV="1">
            <a:off x="2087963" y="3385456"/>
            <a:ext cx="0" cy="57910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C28752A-7345-EC84-A6B4-FCB0A7788F01}"/>
              </a:ext>
            </a:extLst>
          </p:cNvPr>
          <p:cNvSpPr/>
          <p:nvPr/>
        </p:nvSpPr>
        <p:spPr>
          <a:xfrm>
            <a:off x="156855" y="1237381"/>
            <a:ext cx="5010149" cy="169990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AACE9A-A7B6-A595-6A34-684223125A05}"/>
              </a:ext>
            </a:extLst>
          </p:cNvPr>
          <p:cNvSpPr/>
          <p:nvPr/>
        </p:nvSpPr>
        <p:spPr>
          <a:xfrm>
            <a:off x="9470574" y="1502231"/>
            <a:ext cx="292227" cy="2449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ACF911B7-9B5C-09EB-4A5E-4B0D958888B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0528" r="20698"/>
          <a:stretch/>
        </p:blipFill>
        <p:spPr>
          <a:xfrm>
            <a:off x="5844120" y="4510516"/>
            <a:ext cx="3756953" cy="292608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3379E-A24C-B698-676A-EBB21803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49187" y="604528"/>
            <a:ext cx="8167189" cy="4856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B7202A-EF3E-449A-4413-94B50C412E06}"/>
              </a:ext>
            </a:extLst>
          </p:cNvPr>
          <p:cNvCxnSpPr>
            <a:cxnSpLocks/>
          </p:cNvCxnSpPr>
          <p:nvPr/>
        </p:nvCxnSpPr>
        <p:spPr>
          <a:xfrm flipV="1">
            <a:off x="5776029" y="1552095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53D6F0-204D-E836-72A9-E2D2509EFDE9}"/>
              </a:ext>
            </a:extLst>
          </p:cNvPr>
          <p:cNvCxnSpPr>
            <a:cxnSpLocks/>
          </p:cNvCxnSpPr>
          <p:nvPr/>
        </p:nvCxnSpPr>
        <p:spPr>
          <a:xfrm flipV="1">
            <a:off x="3603811" y="2685465"/>
            <a:ext cx="449672" cy="59818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8F879A-53A3-2D45-0385-166E72296259}"/>
              </a:ext>
            </a:extLst>
          </p:cNvPr>
          <p:cNvCxnSpPr>
            <a:cxnSpLocks/>
          </p:cNvCxnSpPr>
          <p:nvPr/>
        </p:nvCxnSpPr>
        <p:spPr>
          <a:xfrm flipH="1" flipV="1">
            <a:off x="7393074" y="1967006"/>
            <a:ext cx="482967" cy="91091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3DABBC-F7AC-32F5-F86D-B57A15F68778}"/>
              </a:ext>
            </a:extLst>
          </p:cNvPr>
          <p:cNvCxnSpPr>
            <a:cxnSpLocks/>
          </p:cNvCxnSpPr>
          <p:nvPr/>
        </p:nvCxnSpPr>
        <p:spPr>
          <a:xfrm flipH="1" flipV="1">
            <a:off x="7384607" y="1967006"/>
            <a:ext cx="482967" cy="1250327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93396C-9439-78BB-0180-DA17910D5627}"/>
              </a:ext>
            </a:extLst>
          </p:cNvPr>
          <p:cNvCxnSpPr>
            <a:cxnSpLocks/>
          </p:cNvCxnSpPr>
          <p:nvPr/>
        </p:nvCxnSpPr>
        <p:spPr>
          <a:xfrm flipV="1">
            <a:off x="5519056" y="1967006"/>
            <a:ext cx="473755" cy="1866365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97AA5B-3CCB-76B8-4746-14262EA1ED9C}"/>
              </a:ext>
            </a:extLst>
          </p:cNvPr>
          <p:cNvSpPr txBox="1"/>
          <p:nvPr/>
        </p:nvSpPr>
        <p:spPr>
          <a:xfrm>
            <a:off x="423949" y="4791965"/>
            <a:ext cx="5352079" cy="224676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Symbol" pitchFamily="2" charset="2"/>
              </a:rPr>
              <a:t>		</a:t>
            </a:r>
            <a:r>
              <a:rPr lang="en-US" sz="2800" dirty="0"/>
              <a:t>Exp	        SM1990</a:t>
            </a:r>
            <a:endParaRPr lang="en-US" sz="2800" dirty="0">
              <a:latin typeface="Symbol" pitchFamily="2" charset="2"/>
            </a:endParaRPr>
          </a:p>
          <a:p>
            <a:r>
              <a:rPr lang="en-US" sz="2800" dirty="0">
                <a:solidFill>
                  <a:srgbClr val="00B0F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B0F0"/>
                </a:solidFill>
              </a:rPr>
              <a:t>1p 		42(10)%	~50%</a:t>
            </a:r>
          </a:p>
          <a:p>
            <a:r>
              <a:rPr lang="en-US" sz="2800" dirty="0">
                <a:solidFill>
                  <a:srgbClr val="FF0000"/>
                </a:solidFill>
                <a:latin typeface="Symbol" pitchFamily="2" charset="2"/>
              </a:rPr>
              <a:t>b2</a:t>
            </a:r>
            <a:r>
              <a:rPr lang="en-US" sz="2800" dirty="0">
                <a:solidFill>
                  <a:srgbClr val="FF0000"/>
                </a:solidFill>
              </a:rPr>
              <a:t>p  		35(2)%	~50%	</a:t>
            </a:r>
          </a:p>
          <a:p>
            <a:r>
              <a:rPr lang="en-US" sz="2800" dirty="0" err="1">
                <a:solidFill>
                  <a:srgbClr val="00B050"/>
                </a:solidFill>
                <a:latin typeface="Symbol" pitchFamily="2" charset="2"/>
              </a:rPr>
              <a:t>ba</a:t>
            </a:r>
            <a:r>
              <a:rPr lang="en-US" sz="2800" dirty="0">
                <a:solidFill>
                  <a:srgbClr val="00B050"/>
                </a:solidFill>
              </a:rPr>
              <a:t>  		23(2)%	~1%</a:t>
            </a:r>
          </a:p>
          <a:p>
            <a:r>
              <a:rPr lang="en-US" sz="2800" dirty="0">
                <a:solidFill>
                  <a:srgbClr val="00206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2060"/>
                </a:solidFill>
              </a:rPr>
              <a:t>“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He”       	&lt;2%		~1%	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6427C3-4F86-844F-B92B-8C924E725913}"/>
              </a:ext>
            </a:extLst>
          </p:cNvPr>
          <p:cNvCxnSpPr>
            <a:cxnSpLocks/>
          </p:cNvCxnSpPr>
          <p:nvPr/>
        </p:nvCxnSpPr>
        <p:spPr>
          <a:xfrm flipV="1">
            <a:off x="5782729" y="1810000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B5DFB3-1AAB-286E-5BB4-59BDE04485B4}"/>
              </a:ext>
            </a:extLst>
          </p:cNvPr>
          <p:cNvCxnSpPr>
            <a:cxnSpLocks/>
          </p:cNvCxnSpPr>
          <p:nvPr/>
        </p:nvCxnSpPr>
        <p:spPr>
          <a:xfrm flipV="1">
            <a:off x="5779379" y="2082978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D46101-970E-4318-30CC-CC1FDEC2067B}"/>
              </a:ext>
            </a:extLst>
          </p:cNvPr>
          <p:cNvCxnSpPr>
            <a:cxnSpLocks/>
          </p:cNvCxnSpPr>
          <p:nvPr/>
        </p:nvCxnSpPr>
        <p:spPr>
          <a:xfrm flipV="1">
            <a:off x="5776028" y="2350933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291010-1C30-9466-2E3E-53CE7C42FB27}"/>
              </a:ext>
            </a:extLst>
          </p:cNvPr>
          <p:cNvCxnSpPr>
            <a:cxnSpLocks/>
          </p:cNvCxnSpPr>
          <p:nvPr/>
        </p:nvCxnSpPr>
        <p:spPr>
          <a:xfrm flipV="1">
            <a:off x="3873532" y="2463139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9C6DFC-C520-5F39-BA4B-8F68DB6C013C}"/>
              </a:ext>
            </a:extLst>
          </p:cNvPr>
          <p:cNvCxnSpPr>
            <a:cxnSpLocks/>
          </p:cNvCxnSpPr>
          <p:nvPr/>
        </p:nvCxnSpPr>
        <p:spPr>
          <a:xfrm flipV="1">
            <a:off x="3870183" y="2193508"/>
            <a:ext cx="198780" cy="1497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B0FDED38-96DB-7672-8165-D7DEE705B7B7}"/>
              </a:ext>
            </a:extLst>
          </p:cNvPr>
          <p:cNvSpPr txBox="1">
            <a:spLocks/>
          </p:cNvSpPr>
          <p:nvPr/>
        </p:nvSpPr>
        <p:spPr>
          <a:xfrm>
            <a:off x="156855" y="-2441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en-US" sz="4000" baseline="30000" dirty="0">
                <a:solidFill>
                  <a:sysClr val="windowText" lastClr="000000"/>
                </a:solidFill>
              </a:rPr>
              <a:t>22</a:t>
            </a:r>
            <a:r>
              <a:rPr lang="en-US" sz="4000" dirty="0">
                <a:solidFill>
                  <a:sysClr val="windowText" lastClr="000000"/>
                </a:solidFill>
              </a:rPr>
              <a:t>Al: </a:t>
            </a:r>
            <a:r>
              <a:rPr lang="el-GR" sz="4000" dirty="0">
                <a:solidFill>
                  <a:srgbClr val="00B0F0"/>
                </a:solidFill>
              </a:rPr>
              <a:t>β</a:t>
            </a:r>
            <a:r>
              <a:rPr lang="en-US" sz="4000" dirty="0">
                <a:solidFill>
                  <a:srgbClr val="00B0F0"/>
                </a:solidFill>
              </a:rPr>
              <a:t>1p</a:t>
            </a:r>
            <a:r>
              <a:rPr lang="da-DK" sz="4000" dirty="0">
                <a:solidFill>
                  <a:srgbClr val="00B050"/>
                </a:solidFill>
              </a:rPr>
              <a:t> </a:t>
            </a:r>
            <a:r>
              <a:rPr lang="el-GR" sz="4000" dirty="0">
                <a:solidFill>
                  <a:srgbClr val="FF0000"/>
                </a:solidFill>
              </a:rPr>
              <a:t>β</a:t>
            </a:r>
            <a:r>
              <a:rPr lang="da-DK" sz="4000" dirty="0">
                <a:solidFill>
                  <a:srgbClr val="FF0000"/>
                </a:solidFill>
              </a:rPr>
              <a:t>2p </a:t>
            </a:r>
            <a:r>
              <a:rPr lang="el-GR" sz="4000" dirty="0">
                <a:solidFill>
                  <a:srgbClr val="00B050"/>
                </a:solidFill>
              </a:rPr>
              <a:t>β</a:t>
            </a:r>
            <a:r>
              <a:rPr lang="da-DK" sz="4000" dirty="0">
                <a:solidFill>
                  <a:srgbClr val="00B050"/>
                </a:solidFill>
                <a:latin typeface="Symbol" pitchFamily="2" charset="2"/>
              </a:rPr>
              <a:t>a</a:t>
            </a:r>
            <a:r>
              <a:rPr lang="da-DK" sz="4000" dirty="0">
                <a:solidFill>
                  <a:srgbClr val="FF0000"/>
                </a:solidFill>
                <a:latin typeface="Symbol" pitchFamily="2" charset="2"/>
              </a:rPr>
              <a:t>  </a:t>
            </a:r>
            <a:r>
              <a:rPr lang="en-US" sz="4000" dirty="0">
                <a:solidFill>
                  <a:srgbClr val="FF0000"/>
                </a:solidFill>
              </a:rPr>
              <a:t>  </a:t>
            </a:r>
            <a:endParaRPr lang="en-US" sz="4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8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2B80-74B6-FF8C-AF0B-A580F4994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number of levels&#10;&#10;AI-generated content may be incorrect.">
            <a:extLst>
              <a:ext uri="{FF2B5EF4-FFF2-40B4-BE49-F238E27FC236}">
                <a16:creationId xmlns:a16="http://schemas.microsoft.com/office/drawing/2014/main" id="{E04F197E-8B99-AD42-19AD-179945A12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861" y="645538"/>
            <a:ext cx="4350505" cy="261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50DD6-8562-2DFF-2064-AE2AB58DDD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176"/>
          <a:stretch/>
        </p:blipFill>
        <p:spPr>
          <a:xfrm>
            <a:off x="19258" y="3231770"/>
            <a:ext cx="8198444" cy="4327901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87A2218F-4536-AE9A-0FD4-1526094A47FA}"/>
              </a:ext>
            </a:extLst>
          </p:cNvPr>
          <p:cNvSpPr/>
          <p:nvPr/>
        </p:nvSpPr>
        <p:spPr>
          <a:xfrm flipH="1">
            <a:off x="8854302" y="1462678"/>
            <a:ext cx="72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D0B8C62-4BC8-0215-71E8-13477D7CC3F1}"/>
              </a:ext>
            </a:extLst>
          </p:cNvPr>
          <p:cNvSpPr/>
          <p:nvPr/>
        </p:nvSpPr>
        <p:spPr>
          <a:xfrm>
            <a:off x="5340320" y="2074524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C2B09FF4-D957-7A3B-748B-A2DD4F80D9A4}"/>
              </a:ext>
            </a:extLst>
          </p:cNvPr>
          <p:cNvSpPr/>
          <p:nvPr/>
        </p:nvSpPr>
        <p:spPr>
          <a:xfrm>
            <a:off x="5320749" y="1907971"/>
            <a:ext cx="360000" cy="0"/>
          </a:xfrm>
          <a:prstGeom prst="line">
            <a:avLst/>
          </a:prstGeom>
          <a:noFill/>
          <a:ln w="29160">
            <a:solidFill>
              <a:srgbClr val="B72812"/>
            </a:solidFill>
            <a:prstDash val="solid"/>
            <a:tailEnd type="arrow"/>
          </a:ln>
        </p:spPr>
        <p:txBody>
          <a:bodyPr wrap="squar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7A4FE-51DF-2FA3-AF89-066A51FC04AA}"/>
              </a:ext>
            </a:extLst>
          </p:cNvPr>
          <p:cNvSpPr txBox="1"/>
          <p:nvPr/>
        </p:nvSpPr>
        <p:spPr>
          <a:xfrm>
            <a:off x="538031" y="1137172"/>
            <a:ext cx="2281369" cy="1541597"/>
          </a:xfrm>
          <a:prstGeom prst="rect">
            <a:avLst/>
          </a:prstGeom>
          <a:solidFill>
            <a:srgbClr val="EACD44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31h beam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5 10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3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</a:t>
            </a:r>
            <a:r>
              <a:rPr lang="en-GB" noProof="0" dirty="0" err="1">
                <a:latin typeface="Merriweather Sans" pitchFamily="34"/>
                <a:ea typeface="Adobe Blank" pitchFamily="2"/>
                <a:cs typeface="Ek Mukta" pitchFamily="2"/>
              </a:rPr>
              <a:t>pps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expected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     30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</a:t>
            </a:r>
            <a:r>
              <a:rPr lang="en-GB" sz="1800" b="0" i="0" u="none" strike="noStrike" kern="1200" cap="none" noProof="0" dirty="0" err="1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pps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delivered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2.3 10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5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  1p events</a:t>
            </a:r>
            <a:endParaRPr lang="en-GB" sz="1800" b="0" i="0" u="none" strike="noStrike" kern="1200" cap="none" noProof="0" dirty="0">
              <a:ln>
                <a:noFill/>
              </a:ln>
              <a:latin typeface="Merriweather Sans" pitchFamily="34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8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.0</a:t>
            </a:r>
            <a:r>
              <a:rPr lang="en-GB" noProof="0" dirty="0">
                <a:latin typeface="Merriweather Sans" pitchFamily="34"/>
                <a:ea typeface="Adobe Blank" pitchFamily="2"/>
                <a:cs typeface="Ek Mukta" pitchFamily="2"/>
              </a:rPr>
              <a:t> 10</a:t>
            </a:r>
            <a:r>
              <a:rPr lang="en-GB" baseline="30000" noProof="0" dirty="0">
                <a:latin typeface="Merriweather Sans" pitchFamily="34"/>
                <a:ea typeface="Adobe Blank" pitchFamily="2"/>
                <a:cs typeface="Ek Mukta" pitchFamily="2"/>
              </a:rPr>
              <a:t>3</a:t>
            </a:r>
            <a:r>
              <a:rPr lang="en-GB" sz="1800" b="0" i="0" u="none" strike="noStrike" kern="1200" cap="none" noProof="0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2p events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BB86720-B83B-7187-4AD9-E31ACC65F787}"/>
              </a:ext>
            </a:extLst>
          </p:cNvPr>
          <p:cNvSpPr txBox="1">
            <a:spLocks/>
          </p:cNvSpPr>
          <p:nvPr/>
        </p:nvSpPr>
        <p:spPr>
          <a:xfrm>
            <a:off x="156855" y="-2441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4000" baseline="30000" dirty="0">
                <a:solidFill>
                  <a:sysClr val="windowText" lastClr="000000"/>
                </a:solidFill>
              </a:rPr>
              <a:t>26</a:t>
            </a:r>
            <a:r>
              <a:rPr lang="da-DK" sz="4000" dirty="0">
                <a:solidFill>
                  <a:sysClr val="windowText" lastClr="000000"/>
                </a:solidFill>
              </a:rPr>
              <a:t>P: </a:t>
            </a:r>
            <a:r>
              <a:rPr lang="el-GR" sz="4000" dirty="0">
                <a:solidFill>
                  <a:sysClr val="windowText" lastClr="000000"/>
                </a:solidFill>
              </a:rPr>
              <a:t>β2</a:t>
            </a:r>
            <a:r>
              <a:rPr lang="da-DK" sz="4000" dirty="0">
                <a:solidFill>
                  <a:sysClr val="windowText" lastClr="000000"/>
                </a:solidFill>
              </a:rPr>
              <a:t>p </a:t>
            </a:r>
            <a:endParaRPr lang="da-DK" sz="4000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7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machine&#10;&#10;AI-generated content may be incorrect.">
            <a:extLst>
              <a:ext uri="{FF2B5EF4-FFF2-40B4-BE49-F238E27FC236}">
                <a16:creationId xmlns:a16="http://schemas.microsoft.com/office/drawing/2014/main" id="{DE3C00C3-82D8-38BE-4DFA-D65109FB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8" y="4304135"/>
            <a:ext cx="4530690" cy="3014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A1708F-C966-DB0D-7B77-C1EBA8AA2595}"/>
              </a:ext>
            </a:extLst>
          </p:cNvPr>
          <p:cNvSpPr txBox="1"/>
          <p:nvPr/>
        </p:nvSpPr>
        <p:spPr>
          <a:xfrm>
            <a:off x="1385377" y="1386268"/>
            <a:ext cx="2218284" cy="961310"/>
          </a:xfrm>
          <a:prstGeom prst="rect">
            <a:avLst/>
          </a:prstGeom>
          <a:solidFill>
            <a:srgbClr val="EACD44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FRIB data: </a:t>
            </a:r>
            <a:r>
              <a:rPr lang="en-DK" sz="1800" b="0" i="0" u="none" strike="noStrike" kern="1200" cap="none" baseline="3300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26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P</a:t>
            </a:r>
            <a:endParaRPr lang="da-DK" sz="1800" b="0" i="0" u="none" strike="noStrike" kern="1200" cap="none" dirty="0">
              <a:ln>
                <a:noFill/>
              </a:ln>
              <a:latin typeface="Merriweather Sans" pitchFamily="34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a-DK" dirty="0">
                <a:latin typeface="Merriweather Sans" pitchFamily="34"/>
                <a:ea typeface="Adobe Blank" pitchFamily="2"/>
                <a:cs typeface="Ek Mukta" pitchFamily="2"/>
              </a:rPr>
              <a:t>30 h beam time</a:t>
            </a:r>
            <a:endParaRPr lang="en-DK" sz="1800" b="0" i="0" u="none" strike="noStrike" kern="1200" cap="none">
              <a:ln>
                <a:noFill/>
              </a:ln>
              <a:latin typeface="Merriweather Sans" pitchFamily="34"/>
              <a:ea typeface="Adobe Blank" pitchFamily="2"/>
              <a:cs typeface="Ek Mukt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~8,000 </a:t>
            </a:r>
            <a:r>
              <a:rPr lang="da-DK" sz="1800" b="0" i="0" u="none" strike="noStrike" kern="1200" cap="none" dirty="0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 2p </a:t>
            </a:r>
            <a:r>
              <a:rPr lang="en-DK" sz="1800" b="0" i="0" u="none" strike="noStrike" kern="1200" cap="none">
                <a:ln>
                  <a:noFill/>
                </a:ln>
                <a:latin typeface="Merriweather Sans" pitchFamily="34"/>
                <a:ea typeface="Adobe Blank" pitchFamily="2"/>
                <a:cs typeface="Ek Mukta" pitchFamily="2"/>
              </a:rPr>
              <a:t>events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81B8543D-E5A4-4481-E6C2-FDD7EB9E007B}"/>
              </a:ext>
            </a:extLst>
          </p:cNvPr>
          <p:cNvSpPr txBox="1">
            <a:spLocks/>
          </p:cNvSpPr>
          <p:nvPr/>
        </p:nvSpPr>
        <p:spPr>
          <a:xfrm>
            <a:off x="-1098769" y="-210479"/>
            <a:ext cx="44478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4000" baseline="30000" dirty="0">
                <a:solidFill>
                  <a:sysClr val="windowText" lastClr="000000"/>
                </a:solidFill>
              </a:rPr>
              <a:t>26</a:t>
            </a:r>
            <a:r>
              <a:rPr lang="da-DK" sz="4000" dirty="0">
                <a:solidFill>
                  <a:sysClr val="windowText" lastClr="000000"/>
                </a:solidFill>
              </a:rPr>
              <a:t>P: </a:t>
            </a:r>
            <a:r>
              <a:rPr lang="el-GR" sz="3000" dirty="0">
                <a:solidFill>
                  <a:sysClr val="windowText" lastClr="000000"/>
                </a:solidFill>
              </a:rPr>
              <a:t>β2</a:t>
            </a:r>
            <a:r>
              <a:rPr lang="da-DK" sz="3000" dirty="0">
                <a:solidFill>
                  <a:sysClr val="windowText" lastClr="000000"/>
                </a:solidFill>
              </a:rPr>
              <a:t>p</a:t>
            </a:r>
            <a:r>
              <a:rPr lang="da-DK" sz="4000" dirty="0">
                <a:solidFill>
                  <a:sysClr val="windowText" lastClr="000000"/>
                </a:solidFill>
              </a:rPr>
              <a:t> </a:t>
            </a:r>
            <a:endParaRPr lang="da-DK" sz="4000" baseline="30000" dirty="0">
              <a:solidFill>
                <a:sysClr val="windowText" lastClr="0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509FFC-89C6-C5D0-2EE9-1CE70C8B5A97}"/>
              </a:ext>
            </a:extLst>
          </p:cNvPr>
          <p:cNvGrpSpPr/>
          <p:nvPr/>
        </p:nvGrpSpPr>
        <p:grpSpPr>
          <a:xfrm>
            <a:off x="89371" y="705610"/>
            <a:ext cx="4622018" cy="3780397"/>
            <a:chOff x="124178" y="2244846"/>
            <a:chExt cx="4622018" cy="37803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14F1B7-0069-F37F-DDC8-0DCD6958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78" y="2244846"/>
              <a:ext cx="4622018" cy="378039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FBC33C4-5A27-5697-1FFF-81C2E03A3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393" y="2971800"/>
              <a:ext cx="0" cy="579109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F1F2A9D-7ADA-4DBB-8900-0CBD40226C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436" y="3156858"/>
              <a:ext cx="0" cy="579109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FB4F138-CB6E-AEF3-E56B-B365DA2E75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8933" y="2873830"/>
              <a:ext cx="0" cy="20138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14F40E5-556C-8AE7-1C41-EFAC7148E5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2004" y="3603175"/>
              <a:ext cx="0" cy="3918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9819A2E-F4C3-0D3B-00D6-A3B3314AF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8704" y="2955475"/>
              <a:ext cx="0" cy="391888"/>
            </a:xfrm>
            <a:prstGeom prst="straightConnector1">
              <a:avLst/>
            </a:prstGeom>
            <a:ln w="63500">
              <a:solidFill>
                <a:schemeClr val="tx2">
                  <a:lumMod val="50000"/>
                  <a:lumOff val="50000"/>
                </a:schemeClr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27182F4-0407-17F0-A474-EC51E3D942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4818" y="3744690"/>
              <a:ext cx="0" cy="391888"/>
            </a:xfrm>
            <a:prstGeom prst="straightConnector1">
              <a:avLst/>
            </a:prstGeom>
            <a:ln w="63500">
              <a:solidFill>
                <a:schemeClr val="tx2">
                  <a:lumMod val="50000"/>
                  <a:lumOff val="50000"/>
                </a:schemeClr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 descr="A diagram of a graph&#10;&#10;AI-generated content may be incorrect.">
            <a:extLst>
              <a:ext uri="{FF2B5EF4-FFF2-40B4-BE49-F238E27FC236}">
                <a16:creationId xmlns:a16="http://schemas.microsoft.com/office/drawing/2014/main" id="{689B6AE7-03FC-223B-2EAF-677189B9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812" y="17772"/>
            <a:ext cx="5080000" cy="4470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99B908-3919-E6A6-6D90-1FFAD72EB937}"/>
              </a:ext>
            </a:extLst>
          </p:cNvPr>
          <p:cNvGrpSpPr/>
          <p:nvPr/>
        </p:nvGrpSpPr>
        <p:grpSpPr>
          <a:xfrm>
            <a:off x="168507" y="4373147"/>
            <a:ext cx="6669602" cy="2858289"/>
            <a:chOff x="49239" y="4637058"/>
            <a:chExt cx="6669602" cy="2858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C0E7A4-087B-4DC4-07FA-72862C49D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 t="6842"/>
            <a:stretch/>
          </p:blipFill>
          <p:spPr>
            <a:xfrm>
              <a:off x="49239" y="4637058"/>
              <a:ext cx="5395038" cy="2858289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</a:ln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6F5D54B-7672-B08F-5725-6E90B68E9371}"/>
                </a:ext>
              </a:extLst>
            </p:cNvPr>
            <p:cNvCxnSpPr>
              <a:cxnSpLocks/>
            </p:cNvCxnSpPr>
            <p:nvPr/>
          </p:nvCxnSpPr>
          <p:spPr>
            <a:xfrm>
              <a:off x="5452496" y="5817829"/>
              <a:ext cx="42364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387B88-F12E-53D1-EBEB-C72579955C29}"/>
                </a:ext>
              </a:extLst>
            </p:cNvPr>
            <p:cNvCxnSpPr>
              <a:cxnSpLocks/>
            </p:cNvCxnSpPr>
            <p:nvPr/>
          </p:nvCxnSpPr>
          <p:spPr>
            <a:xfrm>
              <a:off x="5454996" y="6285019"/>
              <a:ext cx="42364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A790918-D978-4C6C-DAB5-7AC79B6E091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766" y="5688466"/>
              <a:ext cx="428379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4895983-FE75-2083-6252-1AF4931CE5AA}"/>
                </a:ext>
              </a:extLst>
            </p:cNvPr>
            <p:cNvCxnSpPr>
              <a:cxnSpLocks/>
            </p:cNvCxnSpPr>
            <p:nvPr/>
          </p:nvCxnSpPr>
          <p:spPr>
            <a:xfrm>
              <a:off x="5465256" y="6080706"/>
              <a:ext cx="428379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B877C98-B52B-7A17-E80A-2EA7B5C9EE58}"/>
                </a:ext>
              </a:extLst>
            </p:cNvPr>
            <p:cNvCxnSpPr>
              <a:cxnSpLocks/>
            </p:cNvCxnSpPr>
            <p:nvPr/>
          </p:nvCxnSpPr>
          <p:spPr>
            <a:xfrm>
              <a:off x="5452766" y="6188136"/>
              <a:ext cx="428379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3C5349-2244-4775-7F59-0CFF3B624C1E}"/>
                </a:ext>
              </a:extLst>
            </p:cNvPr>
            <p:cNvCxnSpPr>
              <a:cxnSpLocks/>
            </p:cNvCxnSpPr>
            <p:nvPr/>
          </p:nvCxnSpPr>
          <p:spPr>
            <a:xfrm>
              <a:off x="5455266" y="6700296"/>
              <a:ext cx="428379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4E1325-15B1-682F-69F9-62B957433986}"/>
                </a:ext>
              </a:extLst>
            </p:cNvPr>
            <p:cNvSpPr txBox="1"/>
            <p:nvPr/>
          </p:nvSpPr>
          <p:spPr>
            <a:xfrm>
              <a:off x="5801197" y="547141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EB8D9-7551-158F-303C-AC0DFCC313BD}"/>
                </a:ext>
              </a:extLst>
            </p:cNvPr>
            <p:cNvSpPr txBox="1"/>
            <p:nvPr/>
          </p:nvSpPr>
          <p:spPr>
            <a:xfrm>
              <a:off x="5848666" y="5953590"/>
              <a:ext cx="870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No, </a:t>
              </a:r>
              <a:r>
                <a:rPr lang="en-US" dirty="0">
                  <a:solidFill>
                    <a:srgbClr val="0070C0"/>
                  </a:solidFill>
                </a:rPr>
                <a:t>No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FE0268-2771-0763-CCDB-6C149E4071E9}"/>
                </a:ext>
              </a:extLst>
            </p:cNvPr>
            <p:cNvSpPr txBox="1"/>
            <p:nvPr/>
          </p:nvSpPr>
          <p:spPr>
            <a:xfrm>
              <a:off x="5836176" y="652571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No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0096C65-8A8F-7D59-C631-C0BE2609473C}"/>
              </a:ext>
            </a:extLst>
          </p:cNvPr>
          <p:cNvSpPr txBox="1"/>
          <p:nvPr/>
        </p:nvSpPr>
        <p:spPr>
          <a:xfrm>
            <a:off x="2287197" y="180181"/>
            <a:ext cx="57171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"/>
              </a:rPr>
              <a:t>J.J. Liu</a:t>
            </a:r>
            <a:r>
              <a:rPr lang="en-US" sz="2200" dirty="0">
                <a:effectLst/>
                <a:latin typeface="Times"/>
              </a:rPr>
              <a:t> </a:t>
            </a:r>
            <a:r>
              <a:rPr lang="en-US" sz="2200" i="1" dirty="0">
                <a:effectLst/>
                <a:latin typeface="Times"/>
              </a:rPr>
              <a:t>et al</a:t>
            </a:r>
            <a:r>
              <a:rPr lang="en-US" sz="2200" dirty="0">
                <a:effectLst/>
                <a:latin typeface="Times"/>
              </a:rPr>
              <a:t>. </a:t>
            </a:r>
            <a:r>
              <a:rPr lang="en-US" sz="2200" dirty="0" err="1">
                <a:effectLst/>
                <a:latin typeface="Times"/>
              </a:rPr>
              <a:t>Phys.Rev.Lett</a:t>
            </a:r>
            <a:r>
              <a:rPr lang="en-US" sz="2200" dirty="0">
                <a:effectLst/>
                <a:latin typeface="Times"/>
              </a:rPr>
              <a:t>. </a:t>
            </a:r>
            <a:r>
              <a:rPr lang="en-US" sz="2200" b="1" dirty="0">
                <a:latin typeface="Times"/>
              </a:rPr>
              <a:t>129 </a:t>
            </a:r>
            <a:r>
              <a:rPr lang="en-US" sz="2200" dirty="0">
                <a:effectLst/>
                <a:latin typeface="Times"/>
              </a:rPr>
              <a:t>(2022) 242502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8AD7-4C5D-B27C-2084-479DEBDD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115C587-99F1-E7F9-ADA7-3F4F8AE894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" t="4035" r="67519" b="5627"/>
          <a:stretch/>
        </p:blipFill>
        <p:spPr>
          <a:xfrm>
            <a:off x="5326336" y="450094"/>
            <a:ext cx="4277033" cy="2718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Diagram of a diagram of a structure&#10;&#10;AI-generated content may be incorrect.">
            <a:extLst>
              <a:ext uri="{FF2B5EF4-FFF2-40B4-BE49-F238E27FC236}">
                <a16:creationId xmlns:a16="http://schemas.microsoft.com/office/drawing/2014/main" id="{3B8A4E46-D1EB-6500-E5EF-2C9DBF57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263" y="3505551"/>
            <a:ext cx="5412465" cy="4054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417BF-F3C6-7A86-7A94-24DADEAA15D1}"/>
              </a:ext>
            </a:extLst>
          </p:cNvPr>
          <p:cNvSpPr txBox="1">
            <a:spLocks/>
          </p:cNvSpPr>
          <p:nvPr/>
        </p:nvSpPr>
        <p:spPr>
          <a:xfrm>
            <a:off x="-351963" y="0"/>
            <a:ext cx="5850575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4000" dirty="0">
                <a:solidFill>
                  <a:sysClr val="windowText" lastClr="000000"/>
                </a:solidFill>
              </a:rPr>
              <a:t>Direct 2p-emission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506F8-1596-6096-863E-DE86D5C85EB7}"/>
              </a:ext>
            </a:extLst>
          </p:cNvPr>
          <p:cNvSpPr txBox="1"/>
          <p:nvPr/>
        </p:nvSpPr>
        <p:spPr>
          <a:xfrm>
            <a:off x="-754" y="4550762"/>
            <a:ext cx="482454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Final state not determined by kinematic conservation laws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600" b="0" i="0" u="none" strike="noStrike" baseline="30000" dirty="0">
                <a:solidFill>
                  <a:srgbClr val="1F1F1F"/>
                </a:solidFill>
                <a:effectLst/>
                <a:latin typeface="ElsevierGulliver"/>
              </a:rPr>
              <a:t>45</a:t>
            </a: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Fe, </a:t>
            </a:r>
            <a:r>
              <a:rPr lang="en-US" sz="2600" b="0" i="0" u="none" strike="noStrike" baseline="30000" dirty="0">
                <a:solidFill>
                  <a:srgbClr val="1F1F1F"/>
                </a:solidFill>
                <a:effectLst/>
                <a:latin typeface="ElsevierGulliver"/>
              </a:rPr>
              <a:t>54</a:t>
            </a: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Zn, </a:t>
            </a:r>
            <a:r>
              <a:rPr lang="en-US" sz="2600" b="0" i="0" u="none" strike="noStrike" baseline="30000" dirty="0">
                <a:solidFill>
                  <a:srgbClr val="1F1F1F"/>
                </a:solidFill>
                <a:effectLst/>
                <a:latin typeface="ElsevierGulliver"/>
              </a:rPr>
              <a:t>48</a:t>
            </a: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Ni, and </a:t>
            </a:r>
            <a:r>
              <a:rPr lang="en-US" sz="2600" b="0" i="0" u="none" strike="noStrike" baseline="30000" dirty="0">
                <a:solidFill>
                  <a:srgbClr val="1F1F1F"/>
                </a:solidFill>
                <a:effectLst/>
                <a:latin typeface="ElsevierGulliver"/>
              </a:rPr>
              <a:t>67</a:t>
            </a: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Kr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13126-02C9-5E4A-23F9-E8831BCF0A9B}"/>
              </a:ext>
            </a:extLst>
          </p:cNvPr>
          <p:cNvSpPr txBox="1"/>
          <p:nvPr/>
        </p:nvSpPr>
        <p:spPr>
          <a:xfrm>
            <a:off x="8552476" y="3956395"/>
            <a:ext cx="1475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999999"/>
                </a:solidFill>
                <a:effectLst/>
                <a:latin typeface="OpenSans-Regular"/>
              </a:rPr>
              <a:t>Image by Sun </a:t>
            </a:r>
            <a:r>
              <a:rPr lang="en-US" sz="1200" b="0" i="0" u="none" strike="noStrike" dirty="0" err="1">
                <a:solidFill>
                  <a:srgbClr val="999999"/>
                </a:solidFill>
                <a:effectLst/>
                <a:latin typeface="OpenSans-Regular"/>
              </a:rPr>
              <a:t>Lijie</a:t>
            </a:r>
            <a:endParaRPr lang="en-US" sz="1200" dirty="0"/>
          </a:p>
        </p:txBody>
      </p:sp>
      <p:pic>
        <p:nvPicPr>
          <p:cNvPr id="41" name="Picture 40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85EB2895-8D24-1BA2-3692-71F97ACCE7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20" t="-763" r="-752" b="763"/>
          <a:stretch/>
        </p:blipFill>
        <p:spPr>
          <a:xfrm>
            <a:off x="470832" y="1001447"/>
            <a:ext cx="4311000" cy="2934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01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FBCE-8E02-22CA-F608-79ABCEE7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87DB-078B-8C80-48C9-399D73FFD7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36152" y="82132"/>
            <a:ext cx="8514373" cy="538609"/>
          </a:xfrm>
        </p:spPr>
        <p:txBody>
          <a:bodyPr vert="horz" wrap="square">
            <a:spAutoFit/>
          </a:bodyPr>
          <a:lstStyle/>
          <a:p>
            <a:pPr lvl="0" rtl="0"/>
            <a:r>
              <a:rPr lang="da-DK" sz="3500" dirty="0">
                <a:latin typeface="Symbol" pitchFamily="2" charset="2"/>
              </a:rPr>
              <a:t>b</a:t>
            </a:r>
            <a:r>
              <a:rPr lang="da-DK" sz="3500" dirty="0"/>
              <a:t>-</a:t>
            </a:r>
            <a:r>
              <a:rPr lang="da-DK" sz="3500" dirty="0" err="1"/>
              <a:t>delayed</a:t>
            </a:r>
            <a:r>
              <a:rPr lang="da-DK" sz="3500" dirty="0"/>
              <a:t> </a:t>
            </a:r>
            <a:r>
              <a:rPr lang="da-DK" sz="3500" dirty="0" err="1"/>
              <a:t>multi-particle</a:t>
            </a:r>
            <a:r>
              <a:rPr lang="da-DK" sz="3500" dirty="0"/>
              <a:t> emission</a:t>
            </a:r>
            <a:endParaRPr lang="en-DK" sz="3500"/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7AAC5D39-7751-AA64-D1A9-0BCAC283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91" r="45397" b="13336"/>
          <a:stretch/>
        </p:blipFill>
        <p:spPr>
          <a:xfrm>
            <a:off x="156920" y="103672"/>
            <a:ext cx="2238259" cy="3040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363D92-2238-2128-9CB6-037E512A9EE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6173" r="33365" b="12978"/>
          <a:stretch/>
        </p:blipFill>
        <p:spPr>
          <a:xfrm>
            <a:off x="40658" y="3161952"/>
            <a:ext cx="2543196" cy="2133985"/>
          </a:xfrm>
          <a:prstGeom prst="rect">
            <a:avLst/>
          </a:prstGeom>
          <a:noFill/>
          <a:ln w="0">
            <a:noFill/>
            <a:prstDash val="solid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1A289-7122-52FC-2C1E-B4E5FCC7DE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6283" t="8793" r="33255" b="12031"/>
          <a:stretch/>
        </p:blipFill>
        <p:spPr>
          <a:xfrm>
            <a:off x="40658" y="5367653"/>
            <a:ext cx="2543196" cy="2094521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4FBBC-1D78-439B-77AC-3DE609500B19}"/>
              </a:ext>
            </a:extLst>
          </p:cNvPr>
          <p:cNvSpPr txBox="1"/>
          <p:nvPr/>
        </p:nvSpPr>
        <p:spPr>
          <a:xfrm>
            <a:off x="840872" y="2544003"/>
            <a:ext cx="1527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>
                <a:solidFill>
                  <a:srgbClr val="FF0000"/>
                </a:solidFill>
              </a:rPr>
              <a:t>31</a:t>
            </a:r>
            <a:r>
              <a:rPr lang="en-US" sz="3000" dirty="0">
                <a:solidFill>
                  <a:srgbClr val="FF0000"/>
                </a:solidFill>
              </a:rPr>
              <a:t>Ar </a:t>
            </a:r>
            <a:r>
              <a:rPr lang="en-US" sz="300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3000" dirty="0">
                <a:solidFill>
                  <a:srgbClr val="FF0000"/>
                </a:solidFill>
              </a:rPr>
              <a:t>2p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A8054-5772-50D8-EABD-ECFB569A3191}"/>
              </a:ext>
            </a:extLst>
          </p:cNvPr>
          <p:cNvSpPr txBox="1"/>
          <p:nvPr/>
        </p:nvSpPr>
        <p:spPr>
          <a:xfrm>
            <a:off x="1040435" y="4732933"/>
            <a:ext cx="1511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>
                <a:solidFill>
                  <a:srgbClr val="FF0000"/>
                </a:solidFill>
              </a:rPr>
              <a:t>22</a:t>
            </a:r>
            <a:r>
              <a:rPr lang="en-US" sz="3000" dirty="0">
                <a:solidFill>
                  <a:srgbClr val="FF0000"/>
                </a:solidFill>
              </a:rPr>
              <a:t>Al</a:t>
            </a:r>
            <a:r>
              <a:rPr lang="en-US" sz="3000" dirty="0">
                <a:solidFill>
                  <a:srgbClr val="FF0000"/>
                </a:solidFill>
                <a:latin typeface="Symbol" pitchFamily="2" charset="2"/>
              </a:rPr>
              <a:t> b</a:t>
            </a:r>
            <a:r>
              <a:rPr lang="en-US" sz="3000" dirty="0">
                <a:solidFill>
                  <a:srgbClr val="FF0000"/>
                </a:solidFill>
              </a:rPr>
              <a:t>2p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47D8F-B0F0-D8F7-B8EA-87765574CA61}"/>
              </a:ext>
            </a:extLst>
          </p:cNvPr>
          <p:cNvSpPr txBox="1"/>
          <p:nvPr/>
        </p:nvSpPr>
        <p:spPr>
          <a:xfrm>
            <a:off x="936052" y="6853095"/>
            <a:ext cx="13917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30000" dirty="0">
                <a:solidFill>
                  <a:srgbClr val="FF0000"/>
                </a:solidFill>
              </a:rPr>
              <a:t>26</a:t>
            </a:r>
            <a:r>
              <a:rPr lang="en-US" sz="3000" dirty="0">
                <a:solidFill>
                  <a:srgbClr val="FF0000"/>
                </a:solidFill>
              </a:rPr>
              <a:t>P </a:t>
            </a:r>
            <a:r>
              <a:rPr lang="en-US" sz="300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3000" dirty="0">
                <a:solidFill>
                  <a:srgbClr val="FF0000"/>
                </a:solidFill>
              </a:rPr>
              <a:t>2p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81538D-D236-B5CB-5AF1-D34174AE44FF}"/>
              </a:ext>
            </a:extLst>
          </p:cNvPr>
          <p:cNvSpPr txBox="1">
            <a:spLocks/>
          </p:cNvSpPr>
          <p:nvPr/>
        </p:nvSpPr>
        <p:spPr>
          <a:xfrm>
            <a:off x="3039553" y="1399166"/>
            <a:ext cx="6727298" cy="460406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 fontScale="25000" lnSpcReduction="20000"/>
          </a:bodyPr>
          <a:lstStyle>
            <a:lvl1pPr marL="0" marR="0" indent="0" hangingPunct="0">
              <a:spcBef>
                <a:spcPts val="1885"/>
              </a:spcBef>
              <a:spcAft>
                <a:spcPts val="0"/>
              </a:spcAft>
              <a:tabLst/>
              <a:defRPr lang="en-DK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lnSpc>
                <a:spcPct val="170000"/>
              </a:lnSpc>
              <a:spcBef>
                <a:spcPts val="850"/>
              </a:spcBef>
              <a:buFont typeface="Wingdings" pitchFamily="2" charset="2"/>
              <a:buChar char="ü"/>
            </a:pPr>
            <a:r>
              <a:rPr lang="da-DK" sz="9200" dirty="0">
                <a:solidFill>
                  <a:sysClr val="windowText" lastClr="000000"/>
                </a:solidFill>
              </a:rPr>
              <a:t>Now </a:t>
            </a:r>
            <a:r>
              <a:rPr lang="da-DK" sz="9200" dirty="0" err="1">
                <a:solidFill>
                  <a:sysClr val="windowText" lastClr="000000"/>
                </a:solidFill>
              </a:rPr>
              <a:t>three</a:t>
            </a:r>
            <a:r>
              <a:rPr lang="da-DK" sz="9200" dirty="0">
                <a:solidFill>
                  <a:sysClr val="windowText" lastClr="000000"/>
                </a:solidFill>
              </a:rPr>
              <a:t> cases of </a:t>
            </a:r>
            <a:r>
              <a:rPr lang="el-GR" sz="9200" dirty="0">
                <a:solidFill>
                  <a:sysClr val="windowText" lastClr="000000"/>
                </a:solidFill>
              </a:rPr>
              <a:t>β2</a:t>
            </a:r>
            <a:r>
              <a:rPr lang="da-DK" sz="9200" dirty="0">
                <a:solidFill>
                  <a:sysClr val="windowText" lastClr="000000"/>
                </a:solidFill>
              </a:rPr>
              <a:t>p </a:t>
            </a:r>
            <a:r>
              <a:rPr lang="da-DK" sz="9200" dirty="0" err="1">
                <a:solidFill>
                  <a:sysClr val="windowText" lastClr="000000"/>
                </a:solidFill>
              </a:rPr>
              <a:t>studied</a:t>
            </a:r>
            <a:r>
              <a:rPr lang="da-DK" sz="9200" dirty="0">
                <a:solidFill>
                  <a:sysClr val="windowText" lastClr="000000"/>
                </a:solidFill>
              </a:rPr>
              <a:t> with </a:t>
            </a:r>
            <a:r>
              <a:rPr lang="da-DK" sz="9200" dirty="0">
                <a:solidFill>
                  <a:srgbClr val="00B0F0"/>
                </a:solidFill>
              </a:rPr>
              <a:t>~10 pps </a:t>
            </a:r>
            <a:r>
              <a:rPr lang="da-DK" sz="9200" dirty="0">
                <a:solidFill>
                  <a:sysClr val="windowText" lastClr="000000"/>
                </a:solidFill>
              </a:rPr>
              <a:t>and </a:t>
            </a:r>
            <a:r>
              <a:rPr lang="da-DK" sz="9200" dirty="0">
                <a:solidFill>
                  <a:srgbClr val="00B0F0"/>
                </a:solidFill>
              </a:rPr>
              <a:t>~10</a:t>
            </a:r>
            <a:r>
              <a:rPr lang="da-DK" sz="9200" baseline="30000" dirty="0">
                <a:solidFill>
                  <a:srgbClr val="00B0F0"/>
                </a:solidFill>
              </a:rPr>
              <a:t>3</a:t>
            </a:r>
            <a:r>
              <a:rPr lang="da-DK" sz="9200" dirty="0">
                <a:solidFill>
                  <a:srgbClr val="00B0F0"/>
                </a:solidFill>
              </a:rPr>
              <a:t> 2p events </a:t>
            </a:r>
            <a:r>
              <a:rPr lang="da-DK" sz="9200" dirty="0">
                <a:solidFill>
                  <a:srgbClr val="002060"/>
                </a:solidFill>
              </a:rPr>
              <a:t>and </a:t>
            </a:r>
            <a:r>
              <a:rPr lang="da-DK" sz="9200" dirty="0" err="1">
                <a:solidFill>
                  <a:srgbClr val="002060"/>
                </a:solidFill>
              </a:rPr>
              <a:t>complete</a:t>
            </a:r>
            <a:r>
              <a:rPr lang="da-DK" sz="9200" dirty="0">
                <a:solidFill>
                  <a:srgbClr val="002060"/>
                </a:solidFill>
              </a:rPr>
              <a:t> </a:t>
            </a:r>
            <a:r>
              <a:rPr lang="da-DK" sz="9200" dirty="0" err="1">
                <a:solidFill>
                  <a:srgbClr val="002060"/>
                </a:solidFill>
              </a:rPr>
              <a:t>kinematics</a:t>
            </a:r>
            <a:endParaRPr lang="da-DK" sz="9200" dirty="0">
              <a:solidFill>
                <a:srgbClr val="00B0F0"/>
              </a:solidFill>
            </a:endParaRPr>
          </a:p>
          <a:p>
            <a:pPr marL="342900" indent="-342900" rtl="0">
              <a:lnSpc>
                <a:spcPct val="170000"/>
              </a:lnSpc>
              <a:spcBef>
                <a:spcPts val="850"/>
              </a:spcBef>
              <a:buFont typeface="Wingdings" pitchFamily="2" charset="2"/>
              <a:buChar char="ü"/>
            </a:pPr>
            <a:r>
              <a:rPr lang="da-DK" sz="9200" dirty="0">
                <a:solidFill>
                  <a:srgbClr val="00B0F0"/>
                </a:solidFill>
              </a:rPr>
              <a:t>No </a:t>
            </a:r>
            <a:r>
              <a:rPr lang="da-DK" sz="9200" dirty="0" err="1">
                <a:solidFill>
                  <a:srgbClr val="00B0F0"/>
                </a:solidFill>
              </a:rPr>
              <a:t>indication</a:t>
            </a:r>
            <a:r>
              <a:rPr lang="da-DK" sz="9200" dirty="0">
                <a:solidFill>
                  <a:srgbClr val="00B0F0"/>
                </a:solidFill>
              </a:rPr>
              <a:t> of </a:t>
            </a:r>
            <a:r>
              <a:rPr lang="da-DK" sz="9200" dirty="0" err="1">
                <a:solidFill>
                  <a:srgbClr val="00B0F0"/>
                </a:solidFill>
              </a:rPr>
              <a:t>direct</a:t>
            </a:r>
            <a:r>
              <a:rPr lang="da-DK" sz="9200" dirty="0">
                <a:solidFill>
                  <a:srgbClr val="00B0F0"/>
                </a:solidFill>
              </a:rPr>
              <a:t> </a:t>
            </a:r>
            <a:r>
              <a:rPr lang="el-GR" sz="9200" dirty="0">
                <a:solidFill>
                  <a:srgbClr val="00B0F0"/>
                </a:solidFill>
              </a:rPr>
              <a:t>β2</a:t>
            </a:r>
            <a:r>
              <a:rPr lang="da-DK" sz="9200" dirty="0">
                <a:solidFill>
                  <a:srgbClr val="00B0F0"/>
                </a:solidFill>
              </a:rPr>
              <a:t>p </a:t>
            </a:r>
            <a:r>
              <a:rPr lang="da-DK" sz="9200" dirty="0" err="1">
                <a:solidFill>
                  <a:srgbClr val="00B0F0"/>
                </a:solidFill>
              </a:rPr>
              <a:t>channel</a:t>
            </a:r>
            <a:r>
              <a:rPr lang="da-DK" sz="9200" dirty="0">
                <a:solidFill>
                  <a:srgbClr val="00B0F0"/>
                </a:solidFill>
              </a:rPr>
              <a:t> </a:t>
            </a:r>
            <a:r>
              <a:rPr lang="da-DK" sz="9200" dirty="0">
                <a:solidFill>
                  <a:sysClr val="windowText" lastClr="000000"/>
                </a:solidFill>
              </a:rPr>
              <a:t>in </a:t>
            </a:r>
            <a:r>
              <a:rPr lang="da-DK" sz="9200" baseline="30000" dirty="0">
                <a:solidFill>
                  <a:sysClr val="windowText" lastClr="000000"/>
                </a:solidFill>
              </a:rPr>
              <a:t>22</a:t>
            </a:r>
            <a:r>
              <a:rPr lang="da-DK" sz="9200" dirty="0">
                <a:solidFill>
                  <a:sysClr val="windowText" lastClr="000000"/>
                </a:solidFill>
              </a:rPr>
              <a:t>Al in </a:t>
            </a:r>
            <a:r>
              <a:rPr lang="da-DK" sz="9200" dirty="0" err="1">
                <a:solidFill>
                  <a:sysClr val="windowText" lastClr="000000"/>
                </a:solidFill>
              </a:rPr>
              <a:t>disagreement</a:t>
            </a:r>
            <a:r>
              <a:rPr lang="da-DK" sz="9200" dirty="0">
                <a:solidFill>
                  <a:sysClr val="windowText" lastClr="000000"/>
                </a:solidFill>
              </a:rPr>
              <a:t> with recent </a:t>
            </a:r>
            <a:r>
              <a:rPr lang="da-DK" sz="9200" dirty="0" err="1">
                <a:solidFill>
                  <a:sysClr val="windowText" lastClr="000000"/>
                </a:solidFill>
              </a:rPr>
              <a:t>report</a:t>
            </a:r>
            <a:r>
              <a:rPr lang="da-DK" sz="9200" dirty="0">
                <a:solidFill>
                  <a:sysClr val="windowText" lastClr="000000"/>
                </a:solidFill>
              </a:rPr>
              <a:t> </a:t>
            </a:r>
          </a:p>
          <a:p>
            <a:pPr marL="342900" indent="-342900" rtl="0">
              <a:lnSpc>
                <a:spcPct val="170000"/>
              </a:lnSpc>
              <a:spcBef>
                <a:spcPts val="850"/>
              </a:spcBef>
              <a:buFont typeface="Wingdings" pitchFamily="2" charset="2"/>
              <a:buChar char="ü"/>
            </a:pPr>
            <a:r>
              <a:rPr lang="da-DK" sz="9200" dirty="0">
                <a:solidFill>
                  <a:srgbClr val="00B0F0"/>
                </a:solidFill>
              </a:rPr>
              <a:t>No </a:t>
            </a:r>
            <a:r>
              <a:rPr lang="da-DK" sz="9200" dirty="0" err="1">
                <a:solidFill>
                  <a:srgbClr val="00B0F0"/>
                </a:solidFill>
              </a:rPr>
              <a:t>strong</a:t>
            </a:r>
            <a:r>
              <a:rPr lang="da-DK" sz="9200" dirty="0">
                <a:solidFill>
                  <a:srgbClr val="00B0F0"/>
                </a:solidFill>
              </a:rPr>
              <a:t> </a:t>
            </a:r>
            <a:r>
              <a:rPr lang="da-DK" sz="9200" dirty="0" err="1">
                <a:solidFill>
                  <a:srgbClr val="00B0F0"/>
                </a:solidFill>
              </a:rPr>
              <a:t>isospin</a:t>
            </a:r>
            <a:r>
              <a:rPr lang="da-DK" sz="9200" dirty="0">
                <a:solidFill>
                  <a:srgbClr val="00B0F0"/>
                </a:solidFill>
              </a:rPr>
              <a:t> </a:t>
            </a:r>
            <a:r>
              <a:rPr lang="da-DK" sz="9200" dirty="0" err="1">
                <a:solidFill>
                  <a:srgbClr val="00B0F0"/>
                </a:solidFill>
              </a:rPr>
              <a:t>mixing</a:t>
            </a:r>
            <a:r>
              <a:rPr lang="da-DK" sz="9200" dirty="0">
                <a:solidFill>
                  <a:srgbClr val="00B0F0"/>
                </a:solidFill>
              </a:rPr>
              <a:t> </a:t>
            </a:r>
            <a:r>
              <a:rPr lang="da-DK" sz="9200" dirty="0">
                <a:solidFill>
                  <a:sysClr val="windowText" lastClr="000000"/>
                </a:solidFill>
              </a:rPr>
              <a:t>in </a:t>
            </a:r>
            <a:r>
              <a:rPr lang="da-DK" sz="9200" baseline="30000" dirty="0">
                <a:solidFill>
                  <a:sysClr val="windowText" lastClr="000000"/>
                </a:solidFill>
              </a:rPr>
              <a:t>26</a:t>
            </a:r>
            <a:r>
              <a:rPr lang="da-DK" sz="9200" dirty="0">
                <a:solidFill>
                  <a:sysClr val="windowText" lastClr="000000"/>
                </a:solidFill>
              </a:rPr>
              <a:t>P in </a:t>
            </a:r>
            <a:r>
              <a:rPr lang="da-DK" sz="9200" dirty="0" err="1">
                <a:solidFill>
                  <a:sysClr val="windowText" lastClr="000000"/>
                </a:solidFill>
              </a:rPr>
              <a:t>disagreement</a:t>
            </a:r>
            <a:r>
              <a:rPr lang="da-DK" sz="9200" dirty="0">
                <a:solidFill>
                  <a:sysClr val="windowText" lastClr="000000"/>
                </a:solidFill>
              </a:rPr>
              <a:t> with recent </a:t>
            </a:r>
            <a:r>
              <a:rPr lang="da-DK" sz="9200" dirty="0" err="1">
                <a:solidFill>
                  <a:sysClr val="windowText" lastClr="000000"/>
                </a:solidFill>
              </a:rPr>
              <a:t>report</a:t>
            </a:r>
            <a:endParaRPr lang="da-DK" sz="9200" dirty="0">
              <a:solidFill>
                <a:sysClr val="windowText" lastClr="000000"/>
              </a:solidFill>
            </a:endParaRPr>
          </a:p>
          <a:p>
            <a:pPr marL="342900" indent="-342900" rtl="0">
              <a:lnSpc>
                <a:spcPct val="170000"/>
              </a:lnSpc>
              <a:spcBef>
                <a:spcPts val="850"/>
              </a:spcBef>
              <a:buFont typeface="Wingdings" pitchFamily="2" charset="2"/>
              <a:buChar char="ü"/>
            </a:pPr>
            <a:r>
              <a:rPr lang="da-DK" sz="9200" dirty="0">
                <a:solidFill>
                  <a:sysClr val="windowText" lastClr="000000"/>
                </a:solidFill>
              </a:rPr>
              <a:t> 4</a:t>
            </a:r>
            <a:r>
              <a:rPr lang="da-DK" sz="9200" baseline="30000" dirty="0">
                <a:solidFill>
                  <a:sysClr val="windowText" lastClr="000000"/>
                </a:solidFill>
              </a:rPr>
              <a:t>+</a:t>
            </a:r>
            <a:r>
              <a:rPr lang="da-DK" sz="9200" dirty="0">
                <a:solidFill>
                  <a:sysClr val="windowText" lastClr="000000"/>
                </a:solidFill>
              </a:rPr>
              <a:t> spin of </a:t>
            </a:r>
            <a:r>
              <a:rPr lang="da-DK" sz="9200" baseline="30000" dirty="0">
                <a:solidFill>
                  <a:sysClr val="windowText" lastClr="000000"/>
                </a:solidFill>
              </a:rPr>
              <a:t>22</a:t>
            </a:r>
            <a:r>
              <a:rPr lang="da-DK" sz="9200" dirty="0">
                <a:solidFill>
                  <a:sysClr val="windowText" lastClr="000000"/>
                </a:solidFill>
              </a:rPr>
              <a:t>Al</a:t>
            </a:r>
          </a:p>
          <a:p>
            <a:pPr marL="342900" indent="-342900" rtl="0">
              <a:lnSpc>
                <a:spcPct val="170000"/>
              </a:lnSpc>
              <a:spcBef>
                <a:spcPts val="850"/>
              </a:spcBef>
              <a:buFont typeface="Wingdings" pitchFamily="2" charset="2"/>
              <a:buChar char="ü"/>
            </a:pPr>
            <a:r>
              <a:rPr lang="da-DK" sz="9200" dirty="0">
                <a:solidFill>
                  <a:sysClr val="windowText" lastClr="000000"/>
                </a:solidFill>
              </a:rPr>
              <a:t>New </a:t>
            </a:r>
            <a:r>
              <a:rPr lang="da-DK" sz="9200" dirty="0" err="1">
                <a:solidFill>
                  <a:sysClr val="windowText" lastClr="000000"/>
                </a:solidFill>
              </a:rPr>
              <a:t>theoretical</a:t>
            </a:r>
            <a:r>
              <a:rPr lang="da-DK" sz="9200" dirty="0">
                <a:solidFill>
                  <a:sysClr val="windowText" lastClr="000000"/>
                </a:solidFill>
              </a:rPr>
              <a:t> </a:t>
            </a:r>
            <a:r>
              <a:rPr lang="da-DK" sz="9200" dirty="0" err="1">
                <a:solidFill>
                  <a:sysClr val="windowText" lastClr="000000"/>
                </a:solidFill>
              </a:rPr>
              <a:t>evaluations</a:t>
            </a:r>
            <a:r>
              <a:rPr lang="da-DK" sz="9200" dirty="0">
                <a:solidFill>
                  <a:sysClr val="windowText" lastClr="000000"/>
                </a:solidFill>
              </a:rPr>
              <a:t> </a:t>
            </a:r>
            <a:r>
              <a:rPr lang="da-DK" sz="9200" dirty="0" err="1">
                <a:solidFill>
                  <a:sysClr val="windowText" lastClr="000000"/>
                </a:solidFill>
              </a:rPr>
              <a:t>are</a:t>
            </a:r>
            <a:r>
              <a:rPr lang="da-DK" sz="9200" dirty="0">
                <a:solidFill>
                  <a:sysClr val="windowText" lastClr="000000"/>
                </a:solidFill>
              </a:rPr>
              <a:t> </a:t>
            </a:r>
            <a:r>
              <a:rPr lang="da-DK" sz="9200" dirty="0" err="1">
                <a:solidFill>
                  <a:sysClr val="windowText" lastClr="000000"/>
                </a:solidFill>
              </a:rPr>
              <a:t>welcome</a:t>
            </a:r>
            <a:r>
              <a:rPr lang="da-DK" sz="9200" dirty="0">
                <a:solidFill>
                  <a:sysClr val="windowText" lastClr="000000"/>
                </a:solidFill>
              </a:rPr>
              <a:t>!</a:t>
            </a:r>
          </a:p>
          <a:p>
            <a:pPr marL="342900" indent="-342900" rtl="0">
              <a:spcBef>
                <a:spcPts val="850"/>
              </a:spcBef>
              <a:buFont typeface="Wingdings" pitchFamily="2" charset="2"/>
              <a:buChar char="ü"/>
            </a:pPr>
            <a:endParaRPr lang="da-DK" sz="2000" dirty="0">
              <a:solidFill>
                <a:sysClr val="windowText" lastClr="000000"/>
              </a:solidFill>
            </a:endParaRPr>
          </a:p>
          <a:p>
            <a:pPr rtl="0">
              <a:spcBef>
                <a:spcPts val="850"/>
              </a:spcBef>
            </a:pPr>
            <a:endParaRPr lang="da-DK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6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C075D-B2CB-7C59-B538-6C5C9CBD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B44DC99-0EA3-E123-8B95-284A3D1C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43"/>
          <a:stretch/>
        </p:blipFill>
        <p:spPr>
          <a:xfrm>
            <a:off x="2618754" y="803581"/>
            <a:ext cx="7461871" cy="67560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5C4A140-41BB-C3E1-421E-BBC1E98A7923}"/>
              </a:ext>
            </a:extLst>
          </p:cNvPr>
          <p:cNvGrpSpPr/>
          <p:nvPr/>
        </p:nvGrpSpPr>
        <p:grpSpPr>
          <a:xfrm>
            <a:off x="2935874" y="5473792"/>
            <a:ext cx="1064632" cy="651212"/>
            <a:chOff x="2935874" y="5473792"/>
            <a:chExt cx="1064632" cy="65121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7AE8E53-CEE2-6897-ED68-CA9B4E228112}"/>
                </a:ext>
              </a:extLst>
            </p:cNvPr>
            <p:cNvSpPr/>
            <p:nvPr/>
          </p:nvSpPr>
          <p:spPr>
            <a:xfrm>
              <a:off x="3729043" y="5473792"/>
              <a:ext cx="271463" cy="263526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43D26E-4ED1-B812-826E-FCA6F21532ED}"/>
                </a:ext>
              </a:extLst>
            </p:cNvPr>
            <p:cNvSpPr txBox="1"/>
            <p:nvPr/>
          </p:nvSpPr>
          <p:spPr>
            <a:xfrm>
              <a:off x="2935874" y="566333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0B0F0"/>
                  </a:solidFill>
                </a:rPr>
                <a:t>22</a:t>
              </a:r>
              <a:r>
                <a:rPr lang="en-US" sz="2400" dirty="0">
                  <a:solidFill>
                    <a:srgbClr val="00B0F0"/>
                  </a:solidFill>
                </a:rPr>
                <a:t>Al</a:t>
              </a:r>
              <a:endParaRPr lang="en-US" sz="2400" baseline="300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424C6F-878F-AA91-4BAD-C0A10409E63A}"/>
              </a:ext>
            </a:extLst>
          </p:cNvPr>
          <p:cNvGrpSpPr/>
          <p:nvPr/>
        </p:nvGrpSpPr>
        <p:grpSpPr>
          <a:xfrm>
            <a:off x="2687248" y="5011973"/>
            <a:ext cx="1700528" cy="461665"/>
            <a:chOff x="2687248" y="5011973"/>
            <a:chExt cx="170052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9EF92B-E564-03F1-66A9-A1D3F5CCCAE7}"/>
                </a:ext>
              </a:extLst>
            </p:cNvPr>
            <p:cNvSpPr txBox="1"/>
            <p:nvPr/>
          </p:nvSpPr>
          <p:spPr>
            <a:xfrm>
              <a:off x="2687248" y="5011973"/>
              <a:ext cx="580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0B0F0"/>
                  </a:solidFill>
                </a:rPr>
                <a:t>26</a:t>
              </a:r>
              <a:r>
                <a:rPr lang="en-US" sz="2400" dirty="0">
                  <a:solidFill>
                    <a:srgbClr val="00B0F0"/>
                  </a:solidFill>
                </a:rPr>
                <a:t>P</a:t>
              </a:r>
              <a:endParaRPr lang="en-US" sz="2400" baseline="30000" dirty="0">
                <a:solidFill>
                  <a:srgbClr val="00B0F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86BA2B-301D-EA99-7B3A-B5387171C48C}"/>
                </a:ext>
              </a:extLst>
            </p:cNvPr>
            <p:cNvSpPr/>
            <p:nvPr/>
          </p:nvSpPr>
          <p:spPr>
            <a:xfrm>
              <a:off x="4116313" y="5091279"/>
              <a:ext cx="271463" cy="263526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AB7669-3FEF-02E4-2012-3386CEF2CF5E}"/>
              </a:ext>
            </a:extLst>
          </p:cNvPr>
          <p:cNvGrpSpPr/>
          <p:nvPr/>
        </p:nvGrpSpPr>
        <p:grpSpPr>
          <a:xfrm>
            <a:off x="2965788" y="4438967"/>
            <a:ext cx="1796724" cy="461665"/>
            <a:chOff x="2965788" y="4438967"/>
            <a:chExt cx="1796724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5B1162-FE8B-2E64-71F6-6922BD6AAE08}"/>
                </a:ext>
              </a:extLst>
            </p:cNvPr>
            <p:cNvSpPr txBox="1"/>
            <p:nvPr/>
          </p:nvSpPr>
          <p:spPr>
            <a:xfrm>
              <a:off x="2965788" y="4438967"/>
              <a:ext cx="686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0B0F0"/>
                  </a:solidFill>
                </a:rPr>
                <a:t>31</a:t>
              </a:r>
              <a:r>
                <a:rPr lang="en-US" sz="2400" dirty="0">
                  <a:solidFill>
                    <a:srgbClr val="00B0F0"/>
                  </a:solidFill>
                </a:rPr>
                <a:t>Ar</a:t>
              </a:r>
              <a:endParaRPr lang="en-US" sz="2400" baseline="30000" dirty="0">
                <a:solidFill>
                  <a:srgbClr val="00B0F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72B97B5-357A-B084-7897-D3EF36959D26}"/>
                </a:ext>
              </a:extLst>
            </p:cNvPr>
            <p:cNvSpPr/>
            <p:nvPr/>
          </p:nvSpPr>
          <p:spPr>
            <a:xfrm>
              <a:off x="4491049" y="4529297"/>
              <a:ext cx="271463" cy="263526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BDAE577-F94B-5128-B9CD-4493738002E8}"/>
              </a:ext>
            </a:extLst>
          </p:cNvPr>
          <p:cNvSpPr txBox="1">
            <a:spLocks/>
          </p:cNvSpPr>
          <p:nvPr/>
        </p:nvSpPr>
        <p:spPr>
          <a:xfrm>
            <a:off x="503999" y="126474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dirty="0">
                <a:solidFill>
                  <a:sysClr val="windowText" lastClr="000000"/>
                </a:solidFill>
              </a:rPr>
              <a:t>Outlook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79167-9B16-AEC0-C372-82A215D5E9E4}"/>
              </a:ext>
            </a:extLst>
          </p:cNvPr>
          <p:cNvSpPr txBox="1"/>
          <p:nvPr/>
        </p:nvSpPr>
        <p:spPr>
          <a:xfrm>
            <a:off x="72040" y="1211826"/>
            <a:ext cx="31958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Present yields at FRIB: </a:t>
            </a:r>
          </a:p>
          <a:p>
            <a:endParaRPr lang="en-US" sz="2400" baseline="30000" dirty="0"/>
          </a:p>
          <a:p>
            <a:r>
              <a:rPr lang="en-US" sz="2400" baseline="30000" dirty="0"/>
              <a:t>22</a:t>
            </a:r>
            <a:r>
              <a:rPr lang="en-US" sz="2400" dirty="0"/>
              <a:t>Al	</a:t>
            </a:r>
            <a:r>
              <a:rPr lang="en-US" sz="2400" dirty="0">
                <a:solidFill>
                  <a:srgbClr val="00B0F0"/>
                </a:solidFill>
              </a:rPr>
              <a:t>2.4</a:t>
            </a:r>
            <a:r>
              <a:rPr lang="en-US" sz="1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10</a:t>
            </a:r>
            <a:r>
              <a:rPr lang="en-US" sz="2400" baseline="30000" dirty="0">
                <a:solidFill>
                  <a:srgbClr val="00B0F0"/>
                </a:solidFill>
              </a:rPr>
              <a:t>3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baseline="30000" dirty="0"/>
              <a:t>22</a:t>
            </a:r>
            <a:r>
              <a:rPr lang="en-US" sz="2400" dirty="0"/>
              <a:t>Si	</a:t>
            </a:r>
            <a:r>
              <a:rPr lang="en-US" sz="2400" dirty="0">
                <a:solidFill>
                  <a:srgbClr val="92D050"/>
                </a:solidFill>
              </a:rPr>
              <a:t>10-20</a:t>
            </a:r>
          </a:p>
          <a:p>
            <a:r>
              <a:rPr lang="en-US" sz="2400" baseline="30000" dirty="0"/>
              <a:t>23</a:t>
            </a:r>
            <a:r>
              <a:rPr lang="en-US" sz="2400" dirty="0"/>
              <a:t>Si	</a:t>
            </a:r>
            <a:r>
              <a:rPr lang="en-US" sz="2400" dirty="0">
                <a:solidFill>
                  <a:srgbClr val="00B0F0"/>
                </a:solidFill>
              </a:rPr>
              <a:t>4 10</a:t>
            </a:r>
            <a:r>
              <a:rPr lang="en-US" sz="2400" baseline="30000" dirty="0">
                <a:solidFill>
                  <a:srgbClr val="00B0F0"/>
                </a:solidFill>
              </a:rPr>
              <a:t>2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baseline="30000" dirty="0"/>
              <a:t>26</a:t>
            </a:r>
            <a:r>
              <a:rPr lang="en-US" sz="2400" dirty="0"/>
              <a:t>P	</a:t>
            </a:r>
            <a:r>
              <a:rPr lang="en-US" sz="2400" dirty="0">
                <a:solidFill>
                  <a:srgbClr val="00B0F0"/>
                </a:solidFill>
              </a:rPr>
              <a:t>1-2 10</a:t>
            </a:r>
            <a:r>
              <a:rPr lang="en-US" sz="2400" baseline="30000" dirty="0">
                <a:solidFill>
                  <a:srgbClr val="00B0F0"/>
                </a:solidFill>
              </a:rPr>
              <a:t>3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baseline="30000" dirty="0"/>
              <a:t>27</a:t>
            </a:r>
            <a:r>
              <a:rPr lang="en-US" sz="2400" dirty="0"/>
              <a:t>S 	</a:t>
            </a:r>
            <a:r>
              <a:rPr lang="en-US" sz="2400" dirty="0">
                <a:solidFill>
                  <a:srgbClr val="92D050"/>
                </a:solidFill>
              </a:rPr>
              <a:t>80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rgbClr val="00B0F0"/>
                </a:solidFill>
              </a:rPr>
              <a:t>Measured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rgbClr val="92D050"/>
                </a:solidFill>
              </a:rPr>
              <a:t>Estimated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09DC5F-31DB-7189-4F4C-9C46690D7F1F}"/>
              </a:ext>
            </a:extLst>
          </p:cNvPr>
          <p:cNvSpPr/>
          <p:nvPr/>
        </p:nvSpPr>
        <p:spPr>
          <a:xfrm>
            <a:off x="3727934" y="5292475"/>
            <a:ext cx="271463" cy="263526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D0C9BB-21FE-D0BD-339D-BA9316A600DE}"/>
              </a:ext>
            </a:extLst>
          </p:cNvPr>
          <p:cNvSpPr/>
          <p:nvPr/>
        </p:nvSpPr>
        <p:spPr>
          <a:xfrm>
            <a:off x="3539945" y="5278020"/>
            <a:ext cx="271463" cy="263526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7EE90C-2683-10C8-673C-02A1874311EC}"/>
              </a:ext>
            </a:extLst>
          </p:cNvPr>
          <p:cNvSpPr/>
          <p:nvPr/>
        </p:nvSpPr>
        <p:spPr>
          <a:xfrm>
            <a:off x="4112834" y="4916492"/>
            <a:ext cx="271463" cy="263526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B9AD6A-5FF8-7562-4FC2-6A002AFCEEDC}"/>
              </a:ext>
            </a:extLst>
          </p:cNvPr>
          <p:cNvSpPr txBox="1"/>
          <p:nvPr/>
        </p:nvSpPr>
        <p:spPr>
          <a:xfrm>
            <a:off x="2666513" y="5301024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92D050"/>
                </a:solidFill>
              </a:rPr>
              <a:t>22,</a:t>
            </a:r>
            <a:r>
              <a:rPr lang="en-US" sz="2400" baseline="30000" dirty="0">
                <a:solidFill>
                  <a:srgbClr val="00B0F0"/>
                </a:solidFill>
              </a:rPr>
              <a:t>23</a:t>
            </a:r>
            <a:r>
              <a:rPr lang="en-US" sz="2400" dirty="0">
                <a:solidFill>
                  <a:srgbClr val="00B0F0"/>
                </a:solidFill>
              </a:rPr>
              <a:t>S</a:t>
            </a:r>
            <a:endParaRPr lang="en-US" sz="2400" baseline="30000" dirty="0">
              <a:solidFill>
                <a:srgbClr val="92D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AF89EA-6239-9DD2-D4DC-FF98D8685AC7}"/>
              </a:ext>
            </a:extLst>
          </p:cNvPr>
          <p:cNvSpPr txBox="1"/>
          <p:nvPr/>
        </p:nvSpPr>
        <p:spPr>
          <a:xfrm>
            <a:off x="2766756" y="4741552"/>
            <a:ext cx="57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92D050"/>
                </a:solidFill>
              </a:rPr>
              <a:t>27</a:t>
            </a:r>
            <a:r>
              <a:rPr lang="en-US" sz="2400" dirty="0">
                <a:solidFill>
                  <a:srgbClr val="92D050"/>
                </a:solidFill>
              </a:rPr>
              <a:t>S</a:t>
            </a:r>
            <a:endParaRPr lang="en-US" sz="2400" baseline="300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D11AC-6999-6BEF-DB9D-0955344631D8}"/>
              </a:ext>
            </a:extLst>
          </p:cNvPr>
          <p:cNvSpPr txBox="1"/>
          <p:nvPr/>
        </p:nvSpPr>
        <p:spPr>
          <a:xfrm>
            <a:off x="3933295" y="1325882"/>
            <a:ext cx="3762550" cy="1506395"/>
          </a:xfrm>
          <a:prstGeom prst="rect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/>
            </a:pPr>
            <a:r>
              <a:rPr lang="da-DK" sz="2400" b="0" i="0" u="none" strike="noStrike" kern="1200" cap="none" dirty="0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The </a:t>
            </a:r>
            <a:r>
              <a:rPr lang="da-DK" sz="2400" b="0" i="0" u="none" strike="noStrike" kern="1200" cap="none" dirty="0" err="1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door</a:t>
            </a:r>
            <a:r>
              <a:rPr lang="da-DK" sz="2400" b="0" i="0" u="none" strike="noStrike" kern="1200" cap="none" dirty="0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is </a:t>
            </a:r>
            <a:r>
              <a:rPr lang="da-DK" sz="2400" dirty="0" err="1"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now</a:t>
            </a:r>
            <a:r>
              <a:rPr lang="da-DK" sz="2400" dirty="0"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open for a </a:t>
            </a:r>
            <a:r>
              <a:rPr lang="da-DK" sz="2400" b="0" i="0" u="none" strike="noStrike" kern="1200" cap="none" dirty="0" err="1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statistically</a:t>
            </a:r>
            <a:r>
              <a:rPr lang="da-DK" sz="2400" b="0" i="0" u="none" strike="noStrike" kern="1200" cap="none" dirty="0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</a:t>
            </a:r>
            <a:r>
              <a:rPr lang="da-DK" sz="2400" b="0" i="0" u="none" strike="noStrike" kern="1200" cap="none" dirty="0" err="1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significant</a:t>
            </a:r>
            <a:r>
              <a:rPr lang="da-DK" sz="2400" b="0" i="0" u="none" strike="noStrike" kern="1200" cap="none" dirty="0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</a:t>
            </a:r>
            <a:r>
              <a:rPr lang="da-DK" sz="2400" b="0" i="0" u="none" strike="noStrike" kern="1200" cap="none" dirty="0" err="1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search</a:t>
            </a:r>
            <a:r>
              <a:rPr lang="da-DK" sz="2400" b="0" i="0" u="none" strike="noStrike" kern="1200" cap="none" dirty="0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for </a:t>
            </a:r>
            <a:r>
              <a:rPr lang="da-DK" sz="2400" b="0" i="0" u="none" strike="noStrike" kern="1200" cap="none" dirty="0" err="1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direct</a:t>
            </a:r>
            <a:r>
              <a:rPr lang="en-DK" sz="2400" b="0" i="0" u="none" strike="noStrike" kern="1200" cap="none">
                <a:ln>
                  <a:noFill/>
                </a:ln>
                <a:solidFill>
                  <a:srgbClr val="0070C0"/>
                </a:solidFill>
                <a:latin typeface="Liberation Sans" pitchFamily="18"/>
                <a:ea typeface="Adobe Blank" pitchFamily="2"/>
                <a:cs typeface="Ek Mukta" pitchFamily="2"/>
              </a:rPr>
              <a:t> β2p</a:t>
            </a:r>
            <a:endParaRPr lang="da-DK" sz="2400" b="0" i="0" u="none" strike="noStrike" kern="1200" cap="none" dirty="0">
              <a:ln>
                <a:noFill/>
              </a:ln>
              <a:solidFill>
                <a:srgbClr val="0070C0"/>
              </a:solidFill>
              <a:latin typeface="Liberation Sans" pitchFamily="18"/>
              <a:ea typeface="Adobe Blank" pitchFamily="2"/>
              <a:cs typeface="Ek Mukt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3431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FA9031A-01C8-EDEC-4473-0E54BBBB33EE}"/>
              </a:ext>
            </a:extLst>
          </p:cNvPr>
          <p:cNvSpPr/>
          <p:nvPr/>
        </p:nvSpPr>
        <p:spPr>
          <a:xfrm>
            <a:off x="8439058" y="1547001"/>
            <a:ext cx="1470421" cy="12924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2546"/>
          </a:solidFill>
          <a:ln>
            <a:noFill/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DK" sz="1800" b="0" i="0" u="none" strike="noStrike" kern="1200" cap="none">
              <a:ln>
                <a:noFill/>
              </a:ln>
              <a:latin typeface="Liberation Sans" pitchFamily="18"/>
              <a:ea typeface="Adobe Blank" pitchFamily="2"/>
              <a:cs typeface="Ek Mukta" pitchFamily="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A80FE3-C11F-2DB0-FC06-6F5099BD1314}"/>
              </a:ext>
            </a:extLst>
          </p:cNvPr>
          <p:cNvGrpSpPr/>
          <p:nvPr/>
        </p:nvGrpSpPr>
        <p:grpSpPr>
          <a:xfrm>
            <a:off x="2277119" y="3374238"/>
            <a:ext cx="2488367" cy="2219867"/>
            <a:chOff x="5163884" y="3183870"/>
            <a:chExt cx="2765913" cy="2617324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94DF256-EB59-9F52-3FC6-488C2E578998}"/>
                </a:ext>
              </a:extLst>
            </p:cNvPr>
            <p:cNvSpPr/>
            <p:nvPr/>
          </p:nvSpPr>
          <p:spPr>
            <a:xfrm>
              <a:off x="5163884" y="3183870"/>
              <a:ext cx="2765913" cy="261732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2546"/>
            </a:solidFill>
            <a:ln>
              <a:noFill/>
              <a:prstDash val="solid"/>
            </a:ln>
          </p:spPr>
          <p:txBody>
            <a:bodyPr wrap="squar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DK" sz="1800" b="0" i="0" u="none" strike="noStrike" kern="1200" cap="none">
                <a:ln>
                  <a:noFill/>
                </a:ln>
                <a:latin typeface="Liberation Sans" pitchFamily="18"/>
                <a:ea typeface="Adobe Blank" pitchFamily="2"/>
                <a:cs typeface="Ek Mukta" pitchFamily="2"/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A0B6DE1-A62E-00BF-A03A-61CCFA38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340839" y="3286171"/>
              <a:ext cx="2412001" cy="24127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E3684C2-AB8C-F386-0A3B-B5E0E59534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200" y="900000"/>
            <a:ext cx="2317680" cy="2328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9EDE8B-3C22-F864-157E-D507343EF38C}"/>
              </a:ext>
            </a:extLst>
          </p:cNvPr>
          <p:cNvSpPr txBox="1"/>
          <p:nvPr/>
        </p:nvSpPr>
        <p:spPr>
          <a:xfrm>
            <a:off x="1985678" y="344867"/>
            <a:ext cx="6356411" cy="73567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4000" b="0" i="1" u="sng" strike="noStrike" kern="1200" cap="none">
                <a:ln>
                  <a:noFill/>
                </a:ln>
                <a:uFillTx/>
                <a:latin typeface="Merriweather Sans" pitchFamily="34"/>
                <a:ea typeface="Adobe Blank" pitchFamily="2"/>
                <a:cs typeface="Ek Mukta" pitchFamily="2"/>
              </a:rPr>
              <a:t>Thanks to </a:t>
            </a:r>
            <a:r>
              <a:rPr lang="da-DK" sz="4000" b="0" i="1" u="sng" strike="noStrike" kern="1200" cap="none" dirty="0">
                <a:ln>
                  <a:noFill/>
                </a:ln>
                <a:uFillTx/>
                <a:latin typeface="Merriweather Sans" pitchFamily="34"/>
                <a:ea typeface="Adobe Blank" pitchFamily="2"/>
                <a:cs typeface="Ek Mukta" pitchFamily="2"/>
              </a:rPr>
              <a:t>all </a:t>
            </a:r>
            <a:r>
              <a:rPr lang="en-DK" sz="4000" b="0" i="1" u="sng" strike="noStrike" kern="1200" cap="none">
                <a:ln>
                  <a:noFill/>
                </a:ln>
                <a:uFillTx/>
                <a:latin typeface="Merriweather Sans" pitchFamily="34"/>
                <a:ea typeface="Adobe Blank" pitchFamily="2"/>
                <a:cs typeface="Ek Mukta" pitchFamily="2"/>
              </a:rPr>
              <a:t>collaborators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C032B-CB27-E261-0408-FF0FE62785BF}"/>
              </a:ext>
            </a:extLst>
          </p:cNvPr>
          <p:cNvSpPr txBox="1"/>
          <p:nvPr/>
        </p:nvSpPr>
        <p:spPr>
          <a:xfrm>
            <a:off x="3368908" y="6261706"/>
            <a:ext cx="3342807" cy="671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DK" sz="3600" b="0" i="1" u="sng" strike="noStrike" kern="1200" cap="none">
                <a:ln>
                  <a:noFill/>
                </a:ln>
                <a:uFillTx/>
                <a:latin typeface="Merriweather Sans" pitchFamily="34"/>
                <a:ea typeface="Adobe Blank" pitchFamily="2"/>
                <a:cs typeface="Ek Mukta" pitchFamily="2"/>
              </a:rPr>
              <a:t>And 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D8000-D193-8DFD-2960-5E2C8406818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24346" y="1507615"/>
            <a:ext cx="1734477" cy="128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F0CBF-B412-2891-2EE9-26899B8F02F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363661" y="1442662"/>
            <a:ext cx="1361350" cy="130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37D6904-3C9E-63ED-C764-8FE3A57F876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9004" y="1874328"/>
            <a:ext cx="974880" cy="39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0FD79F-966C-A0BC-9C26-583486D8226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200460" y="1874328"/>
            <a:ext cx="117864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40A02B3-0C18-85E4-3C91-61CF4B0DC3F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67208" y="1634599"/>
            <a:ext cx="1014120" cy="111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DCB93E-A9C2-C38A-87E6-D29E2556E3A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527155" y="1730328"/>
            <a:ext cx="16128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7" name="Picture 16" descr="A person with dark hair wearing a black shirt&#10;&#10;AI-generated content may be incorrect.">
            <a:extLst>
              <a:ext uri="{FF2B5EF4-FFF2-40B4-BE49-F238E27FC236}">
                <a16:creationId xmlns:a16="http://schemas.microsoft.com/office/drawing/2014/main" id="{F174DEDA-7A79-8242-A304-9B0E3D2FE0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6274" y="3374238"/>
            <a:ext cx="2219867" cy="2219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0BD171-98C5-A570-BB92-ED8526C44AFA}"/>
              </a:ext>
            </a:extLst>
          </p:cNvPr>
          <p:cNvSpPr txBox="1"/>
          <p:nvPr/>
        </p:nvSpPr>
        <p:spPr>
          <a:xfrm>
            <a:off x="5524440" y="5638810"/>
            <a:ext cx="260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Erik </a:t>
            </a:r>
            <a:r>
              <a:rPr lang="en-US" dirty="0" err="1"/>
              <a:t>Asbjørn</a:t>
            </a:r>
            <a:r>
              <a:rPr lang="en-US" dirty="0"/>
              <a:t> Jensen, </a:t>
            </a:r>
            <a:r>
              <a:rPr lang="en-US" dirty="0" err="1"/>
              <a:t>Phd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E36D3-7E19-5D97-A6D9-F376054D3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Diagram of a diagram of a structure&#10;&#10;AI-generated content may be incorrect.">
            <a:extLst>
              <a:ext uri="{FF2B5EF4-FFF2-40B4-BE49-F238E27FC236}">
                <a16:creationId xmlns:a16="http://schemas.microsoft.com/office/drawing/2014/main" id="{1ED6D4BA-B61F-5395-33E3-7597409A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263" y="3505551"/>
            <a:ext cx="5412465" cy="4054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7837D-426B-BE35-FEF8-8D4B950E8194}"/>
              </a:ext>
            </a:extLst>
          </p:cNvPr>
          <p:cNvSpPr txBox="1"/>
          <p:nvPr/>
        </p:nvSpPr>
        <p:spPr>
          <a:xfrm>
            <a:off x="8552476" y="3956395"/>
            <a:ext cx="1475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999999"/>
                </a:solidFill>
                <a:effectLst/>
                <a:latin typeface="OpenSans-Regular"/>
              </a:rPr>
              <a:t>Image by Sun </a:t>
            </a:r>
            <a:r>
              <a:rPr lang="en-US" sz="1200" b="0" i="0" u="none" strike="noStrike" dirty="0" err="1">
                <a:solidFill>
                  <a:srgbClr val="999999"/>
                </a:solidFill>
                <a:effectLst/>
                <a:latin typeface="OpenSans-Regular"/>
              </a:rPr>
              <a:t>Lijie</a:t>
            </a:r>
            <a:endParaRPr lang="en-US" sz="1200" dirty="0"/>
          </a:p>
        </p:txBody>
      </p:sp>
      <p:pic>
        <p:nvPicPr>
          <p:cNvPr id="5" name="Picture 4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269DC443-7313-4912-C7CA-40856412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68"/>
          <a:stretch/>
        </p:blipFill>
        <p:spPr>
          <a:xfrm>
            <a:off x="443289" y="1067349"/>
            <a:ext cx="4311000" cy="2934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0C06D607-60CC-49D6-440A-9C2EF45F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" t="26891" r="86771"/>
          <a:stretch/>
        </p:blipFill>
        <p:spPr>
          <a:xfrm>
            <a:off x="464004" y="1837674"/>
            <a:ext cx="716280" cy="21452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DF6E58-5B63-4F9C-AD70-4A3F2A4F0B89}"/>
              </a:ext>
            </a:extLst>
          </p:cNvPr>
          <p:cNvSpPr txBox="1">
            <a:spLocks/>
          </p:cNvSpPr>
          <p:nvPr/>
        </p:nvSpPr>
        <p:spPr>
          <a:xfrm>
            <a:off x="-21767" y="-212034"/>
            <a:ext cx="5412465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sz="3500" dirty="0" err="1">
                <a:solidFill>
                  <a:sysClr val="windowText" lastClr="000000"/>
                </a:solidFill>
              </a:rPr>
              <a:t>Stepwise</a:t>
            </a:r>
            <a:r>
              <a:rPr lang="da-DK" sz="3500" dirty="0">
                <a:solidFill>
                  <a:sysClr val="windowText" lastClr="000000"/>
                </a:solidFill>
              </a:rPr>
              <a:t> 2p-emission</a:t>
            </a:r>
            <a:endParaRPr lang="en-US" sz="350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EDAA28-419F-819E-9D02-A47C899802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122" r="397" b="2498"/>
          <a:stretch/>
        </p:blipFill>
        <p:spPr>
          <a:xfrm>
            <a:off x="5368841" y="474917"/>
            <a:ext cx="4311000" cy="293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344F43-74BC-EF11-DFD6-CBDE95A0A8AF}"/>
              </a:ext>
            </a:extLst>
          </p:cNvPr>
          <p:cNvGrpSpPr/>
          <p:nvPr/>
        </p:nvGrpSpPr>
        <p:grpSpPr>
          <a:xfrm>
            <a:off x="5368841" y="583094"/>
            <a:ext cx="4277033" cy="2705487"/>
            <a:chOff x="5633883" y="3962399"/>
            <a:chExt cx="4277033" cy="27054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B7A9D0-6D6E-00B0-4BE4-4D3D78B0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6" t="4476" r="67519" b="5626"/>
            <a:stretch/>
          </p:blipFill>
          <p:spPr>
            <a:xfrm>
              <a:off x="5633883" y="3962399"/>
              <a:ext cx="4277033" cy="2705487"/>
            </a:xfrm>
            <a:prstGeom prst="rect">
              <a:avLst/>
            </a:prstGeom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7F67BB-82C1-4DD5-ED04-C5E899DFD10E}"/>
                </a:ext>
              </a:extLst>
            </p:cNvPr>
            <p:cNvSpPr txBox="1"/>
            <p:nvPr/>
          </p:nvSpPr>
          <p:spPr>
            <a:xfrm>
              <a:off x="7116414" y="3962400"/>
              <a:ext cx="69923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35F877-2C02-B06E-3138-61F714A64BF9}"/>
              </a:ext>
            </a:extLst>
          </p:cNvPr>
          <p:cNvSpPr txBox="1"/>
          <p:nvPr/>
        </p:nvSpPr>
        <p:spPr>
          <a:xfrm>
            <a:off x="-754" y="4550762"/>
            <a:ext cx="48245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6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Final state not determined by kinematic conservation laws</a:t>
            </a:r>
          </a:p>
        </p:txBody>
      </p:sp>
    </p:spTree>
    <p:extLst>
      <p:ext uri="{BB962C8B-B14F-4D97-AF65-F5344CB8AC3E}">
        <p14:creationId xmlns:p14="http://schemas.microsoft.com/office/powerpoint/2010/main" val="18361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02CB-B4F9-9762-8601-F9D16082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daughter&#10;&#10;AI-generated content may be incorrect.">
            <a:extLst>
              <a:ext uri="{FF2B5EF4-FFF2-40B4-BE49-F238E27FC236}">
                <a16:creationId xmlns:a16="http://schemas.microsoft.com/office/drawing/2014/main" id="{A5CB1825-5A8C-0E79-4E5A-7A63E5D8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35"/>
          <a:stretch/>
        </p:blipFill>
        <p:spPr>
          <a:xfrm>
            <a:off x="311741" y="659999"/>
            <a:ext cx="1226113" cy="4624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3689F-A712-CD09-3466-A7C1B3F88B5E}"/>
              </a:ext>
            </a:extLst>
          </p:cNvPr>
          <p:cNvSpPr txBox="1"/>
          <p:nvPr/>
        </p:nvSpPr>
        <p:spPr>
          <a:xfrm>
            <a:off x="89467" y="7092807"/>
            <a:ext cx="713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dirty="0"/>
              <a:t>J.C. Batchelder, </a:t>
            </a:r>
            <a:r>
              <a:rPr lang="en-US" dirty="0">
                <a:solidFill>
                  <a:srgbClr val="1F1F1F"/>
                </a:solidFill>
                <a:latin typeface="ElsevierSans"/>
              </a:rPr>
              <a:t>Atomic Data and Nuclear Data tables </a:t>
            </a:r>
            <a:r>
              <a:rPr lang="en-US" b="1" dirty="0">
                <a:solidFill>
                  <a:srgbClr val="1F1F1F"/>
                </a:solidFill>
                <a:latin typeface="ElsevierSans"/>
              </a:rPr>
              <a:t>132</a:t>
            </a:r>
            <a:r>
              <a:rPr lang="en-US" dirty="0">
                <a:solidFill>
                  <a:srgbClr val="1F1F1F"/>
                </a:solidFill>
                <a:latin typeface="ElsevierSans"/>
              </a:rPr>
              <a:t> (2020), 101323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B430E0-291D-AF63-D56A-A41108ED75BD}"/>
              </a:ext>
            </a:extLst>
          </p:cNvPr>
          <p:cNvGrpSpPr/>
          <p:nvPr/>
        </p:nvGrpSpPr>
        <p:grpSpPr>
          <a:xfrm>
            <a:off x="3749040" y="2072640"/>
            <a:ext cx="2252777" cy="1036320"/>
            <a:chOff x="3749040" y="2072640"/>
            <a:chExt cx="2252777" cy="10363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87FB393-9FFE-CFCC-1AE7-C0D1EB951D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9040" y="2072640"/>
              <a:ext cx="2252777" cy="103632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675A66-02D6-CDD4-F85A-B7ACDAE22336}"/>
                </a:ext>
              </a:extLst>
            </p:cNvPr>
            <p:cNvSpPr txBox="1"/>
            <p:nvPr/>
          </p:nvSpPr>
          <p:spPr>
            <a:xfrm rot="1520226">
              <a:off x="4621871" y="2651721"/>
              <a:ext cx="9514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 direct 2p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53DFCC-63A3-DE78-CC09-2190B840AC0D}"/>
              </a:ext>
            </a:extLst>
          </p:cNvPr>
          <p:cNvSpPr txBox="1">
            <a:spLocks/>
          </p:cNvSpPr>
          <p:nvPr/>
        </p:nvSpPr>
        <p:spPr>
          <a:xfrm>
            <a:off x="2519348" y="284697"/>
            <a:ext cx="5081285" cy="4514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baseline="30000" dirty="0">
                <a:solidFill>
                  <a:sysClr val="windowText" lastClr="000000"/>
                </a:solidFill>
                <a:latin typeface="Symbol" pitchFamily="2" charset="2"/>
              </a:rPr>
              <a:t>b</a:t>
            </a:r>
            <a:r>
              <a:rPr lang="da-DK" baseline="30000" dirty="0">
                <a:solidFill>
                  <a:sysClr val="windowText" lastClr="000000"/>
                </a:solidFill>
              </a:rPr>
              <a:t>-</a:t>
            </a:r>
            <a:r>
              <a:rPr lang="da-DK" baseline="30000" dirty="0" err="1">
                <a:solidFill>
                  <a:sysClr val="windowText" lastClr="000000"/>
                </a:solidFill>
              </a:rPr>
              <a:t>delayed</a:t>
            </a:r>
            <a:r>
              <a:rPr lang="da-DK" baseline="30000" dirty="0">
                <a:solidFill>
                  <a:sysClr val="windowText" lastClr="000000"/>
                </a:solidFill>
              </a:rPr>
              <a:t> </a:t>
            </a:r>
            <a:r>
              <a:rPr lang="da-DK" baseline="30000" dirty="0" err="1">
                <a:solidFill>
                  <a:sysClr val="windowText" lastClr="000000"/>
                </a:solidFill>
              </a:rPr>
              <a:t>particle</a:t>
            </a:r>
            <a:r>
              <a:rPr lang="da-DK" baseline="30000" dirty="0">
                <a:solidFill>
                  <a:sysClr val="windowText" lastClr="000000"/>
                </a:solidFill>
              </a:rPr>
              <a:t> emission</a:t>
            </a:r>
          </a:p>
        </p:txBody>
      </p:sp>
      <p:pic>
        <p:nvPicPr>
          <p:cNvPr id="6" name="Picture 5" descr="A diagram of a diagram of a daughter&#10;&#10;AI-generated content may be incorrect.">
            <a:extLst>
              <a:ext uri="{FF2B5EF4-FFF2-40B4-BE49-F238E27FC236}">
                <a16:creationId xmlns:a16="http://schemas.microsoft.com/office/drawing/2014/main" id="{18A30953-B55C-92A0-7A77-793EB4D6D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23"/>
          <a:stretch/>
        </p:blipFill>
        <p:spPr>
          <a:xfrm>
            <a:off x="1441923" y="812399"/>
            <a:ext cx="6920388" cy="4624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244F0-CC43-3FD5-0495-6E972FE784E2}"/>
              </a:ext>
            </a:extLst>
          </p:cNvPr>
          <p:cNvSpPr txBox="1"/>
          <p:nvPr/>
        </p:nvSpPr>
        <p:spPr>
          <a:xfrm>
            <a:off x="7439127" y="659999"/>
            <a:ext cx="1683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Z &gt; 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FF2DE-BC71-CE6A-216C-4C66966865F1}"/>
              </a:ext>
            </a:extLst>
          </p:cNvPr>
          <p:cNvSpPr txBox="1"/>
          <p:nvPr/>
        </p:nvSpPr>
        <p:spPr>
          <a:xfrm>
            <a:off x="6622338" y="1583329"/>
            <a:ext cx="299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IAS can be populated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0BE5CB-CCBE-E728-D23A-B522A979C7C2}"/>
              </a:ext>
            </a:extLst>
          </p:cNvPr>
          <p:cNvGrpSpPr/>
          <p:nvPr/>
        </p:nvGrpSpPr>
        <p:grpSpPr>
          <a:xfrm>
            <a:off x="2292295" y="2319130"/>
            <a:ext cx="2120679" cy="993913"/>
            <a:chOff x="2292295" y="2319130"/>
            <a:chExt cx="2120679" cy="9939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08BF5-8175-72C5-5DB2-5633C7048DEB}"/>
                </a:ext>
              </a:extLst>
            </p:cNvPr>
            <p:cNvSpPr txBox="1"/>
            <p:nvPr/>
          </p:nvSpPr>
          <p:spPr>
            <a:xfrm rot="1520226">
              <a:off x="2642650" y="2790868"/>
              <a:ext cx="10861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 direct 2p ?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63312B-5762-F0E9-F22B-834654EEE956}"/>
                </a:ext>
              </a:extLst>
            </p:cNvPr>
            <p:cNvSpPr/>
            <p:nvPr/>
          </p:nvSpPr>
          <p:spPr>
            <a:xfrm>
              <a:off x="2292295" y="2319130"/>
              <a:ext cx="2120679" cy="993913"/>
            </a:xfrm>
            <a:custGeom>
              <a:avLst/>
              <a:gdLst>
                <a:gd name="connsiteX0" fmla="*/ 13583 w 2120679"/>
                <a:gd name="connsiteY0" fmla="*/ 0 h 993913"/>
                <a:gd name="connsiteX1" fmla="*/ 331 w 2120679"/>
                <a:gd name="connsiteY1" fmla="*/ 92766 h 993913"/>
                <a:gd name="connsiteX2" fmla="*/ 26835 w 2120679"/>
                <a:gd name="connsiteY2" fmla="*/ 172279 h 993913"/>
                <a:gd name="connsiteX3" fmla="*/ 53340 w 2120679"/>
                <a:gd name="connsiteY3" fmla="*/ 265044 h 993913"/>
                <a:gd name="connsiteX4" fmla="*/ 106348 w 2120679"/>
                <a:gd name="connsiteY4" fmla="*/ 331305 h 993913"/>
                <a:gd name="connsiteX5" fmla="*/ 132853 w 2120679"/>
                <a:gd name="connsiteY5" fmla="*/ 371061 h 993913"/>
                <a:gd name="connsiteX6" fmla="*/ 185862 w 2120679"/>
                <a:gd name="connsiteY6" fmla="*/ 424070 h 993913"/>
                <a:gd name="connsiteX7" fmla="*/ 212366 w 2120679"/>
                <a:gd name="connsiteY7" fmla="*/ 463827 h 993913"/>
                <a:gd name="connsiteX8" fmla="*/ 252122 w 2120679"/>
                <a:gd name="connsiteY8" fmla="*/ 490331 h 993913"/>
                <a:gd name="connsiteX9" fmla="*/ 305131 w 2120679"/>
                <a:gd name="connsiteY9" fmla="*/ 543340 h 993913"/>
                <a:gd name="connsiteX10" fmla="*/ 331635 w 2120679"/>
                <a:gd name="connsiteY10" fmla="*/ 583096 h 993913"/>
                <a:gd name="connsiteX11" fmla="*/ 371392 w 2120679"/>
                <a:gd name="connsiteY11" fmla="*/ 609600 h 993913"/>
                <a:gd name="connsiteX12" fmla="*/ 437653 w 2120679"/>
                <a:gd name="connsiteY12" fmla="*/ 649357 h 993913"/>
                <a:gd name="connsiteX13" fmla="*/ 477409 w 2120679"/>
                <a:gd name="connsiteY13" fmla="*/ 675861 h 993913"/>
                <a:gd name="connsiteX14" fmla="*/ 503914 w 2120679"/>
                <a:gd name="connsiteY14" fmla="*/ 702366 h 993913"/>
                <a:gd name="connsiteX15" fmla="*/ 543670 w 2120679"/>
                <a:gd name="connsiteY15" fmla="*/ 715618 h 993913"/>
                <a:gd name="connsiteX16" fmla="*/ 649688 w 2120679"/>
                <a:gd name="connsiteY16" fmla="*/ 768627 h 993913"/>
                <a:gd name="connsiteX17" fmla="*/ 689444 w 2120679"/>
                <a:gd name="connsiteY17" fmla="*/ 795131 h 993913"/>
                <a:gd name="connsiteX18" fmla="*/ 808714 w 2120679"/>
                <a:gd name="connsiteY18" fmla="*/ 834887 h 993913"/>
                <a:gd name="connsiteX19" fmla="*/ 967740 w 2120679"/>
                <a:gd name="connsiteY19" fmla="*/ 887896 h 993913"/>
                <a:gd name="connsiteX20" fmla="*/ 1047253 w 2120679"/>
                <a:gd name="connsiteY20" fmla="*/ 914400 h 993913"/>
                <a:gd name="connsiteX21" fmla="*/ 1100262 w 2120679"/>
                <a:gd name="connsiteY21" fmla="*/ 927653 h 993913"/>
                <a:gd name="connsiteX22" fmla="*/ 1232783 w 2120679"/>
                <a:gd name="connsiteY22" fmla="*/ 954157 h 993913"/>
                <a:gd name="connsiteX23" fmla="*/ 1338801 w 2120679"/>
                <a:gd name="connsiteY23" fmla="*/ 967409 h 993913"/>
                <a:gd name="connsiteX24" fmla="*/ 1484575 w 2120679"/>
                <a:gd name="connsiteY24" fmla="*/ 993913 h 993913"/>
                <a:gd name="connsiteX25" fmla="*/ 1842383 w 2120679"/>
                <a:gd name="connsiteY25" fmla="*/ 980661 h 993913"/>
                <a:gd name="connsiteX26" fmla="*/ 2001409 w 2120679"/>
                <a:gd name="connsiteY26" fmla="*/ 954157 h 993913"/>
                <a:gd name="connsiteX27" fmla="*/ 2080922 w 2120679"/>
                <a:gd name="connsiteY27" fmla="*/ 940905 h 993913"/>
                <a:gd name="connsiteX28" fmla="*/ 2120679 w 2120679"/>
                <a:gd name="connsiteY28" fmla="*/ 940905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20679" h="993913">
                  <a:moveTo>
                    <a:pt x="13583" y="0"/>
                  </a:moveTo>
                  <a:cubicBezTo>
                    <a:pt x="9166" y="30922"/>
                    <a:pt x="-2065" y="61622"/>
                    <a:pt x="331" y="92766"/>
                  </a:cubicBezTo>
                  <a:cubicBezTo>
                    <a:pt x="2474" y="120622"/>
                    <a:pt x="20059" y="145175"/>
                    <a:pt x="26835" y="172279"/>
                  </a:cubicBezTo>
                  <a:cubicBezTo>
                    <a:pt x="31080" y="189257"/>
                    <a:pt x="43836" y="246036"/>
                    <a:pt x="53340" y="265044"/>
                  </a:cubicBezTo>
                  <a:cubicBezTo>
                    <a:pt x="80528" y="319421"/>
                    <a:pt x="73482" y="290223"/>
                    <a:pt x="106348" y="331305"/>
                  </a:cubicBezTo>
                  <a:cubicBezTo>
                    <a:pt x="116298" y="343742"/>
                    <a:pt x="122488" y="358968"/>
                    <a:pt x="132853" y="371061"/>
                  </a:cubicBezTo>
                  <a:cubicBezTo>
                    <a:pt x="149116" y="390034"/>
                    <a:pt x="172001" y="403278"/>
                    <a:pt x="185862" y="424070"/>
                  </a:cubicBezTo>
                  <a:cubicBezTo>
                    <a:pt x="194697" y="437322"/>
                    <a:pt x="201104" y="452565"/>
                    <a:pt x="212366" y="463827"/>
                  </a:cubicBezTo>
                  <a:cubicBezTo>
                    <a:pt x="223628" y="475089"/>
                    <a:pt x="240029" y="479966"/>
                    <a:pt x="252122" y="490331"/>
                  </a:cubicBezTo>
                  <a:cubicBezTo>
                    <a:pt x="271095" y="506593"/>
                    <a:pt x="291270" y="522548"/>
                    <a:pt x="305131" y="543340"/>
                  </a:cubicBezTo>
                  <a:cubicBezTo>
                    <a:pt x="313966" y="556592"/>
                    <a:pt x="320373" y="571834"/>
                    <a:pt x="331635" y="583096"/>
                  </a:cubicBezTo>
                  <a:cubicBezTo>
                    <a:pt x="342897" y="594358"/>
                    <a:pt x="358955" y="599650"/>
                    <a:pt x="371392" y="609600"/>
                  </a:cubicBezTo>
                  <a:cubicBezTo>
                    <a:pt x="423368" y="651181"/>
                    <a:pt x="368608" y="626342"/>
                    <a:pt x="437653" y="649357"/>
                  </a:cubicBezTo>
                  <a:cubicBezTo>
                    <a:pt x="450905" y="658192"/>
                    <a:pt x="464972" y="665912"/>
                    <a:pt x="477409" y="675861"/>
                  </a:cubicBezTo>
                  <a:cubicBezTo>
                    <a:pt x="487166" y="683666"/>
                    <a:pt x="493200" y="695938"/>
                    <a:pt x="503914" y="702366"/>
                  </a:cubicBezTo>
                  <a:cubicBezTo>
                    <a:pt x="515892" y="709553"/>
                    <a:pt x="530418" y="711201"/>
                    <a:pt x="543670" y="715618"/>
                  </a:cubicBezTo>
                  <a:cubicBezTo>
                    <a:pt x="630795" y="802739"/>
                    <a:pt x="466948" y="646800"/>
                    <a:pt x="649688" y="768627"/>
                  </a:cubicBezTo>
                  <a:cubicBezTo>
                    <a:pt x="662940" y="777462"/>
                    <a:pt x="674890" y="788663"/>
                    <a:pt x="689444" y="795131"/>
                  </a:cubicBezTo>
                  <a:cubicBezTo>
                    <a:pt x="689454" y="795135"/>
                    <a:pt x="788831" y="828259"/>
                    <a:pt x="808714" y="834887"/>
                  </a:cubicBezTo>
                  <a:lnTo>
                    <a:pt x="967740" y="887896"/>
                  </a:lnTo>
                  <a:lnTo>
                    <a:pt x="1047253" y="914400"/>
                  </a:lnTo>
                  <a:cubicBezTo>
                    <a:pt x="1064923" y="918818"/>
                    <a:pt x="1082453" y="923837"/>
                    <a:pt x="1100262" y="927653"/>
                  </a:cubicBezTo>
                  <a:cubicBezTo>
                    <a:pt x="1144310" y="937092"/>
                    <a:pt x="1188082" y="948570"/>
                    <a:pt x="1232783" y="954157"/>
                  </a:cubicBezTo>
                  <a:lnTo>
                    <a:pt x="1338801" y="967409"/>
                  </a:lnTo>
                  <a:cubicBezTo>
                    <a:pt x="1398143" y="975886"/>
                    <a:pt x="1427499" y="982498"/>
                    <a:pt x="1484575" y="993913"/>
                  </a:cubicBezTo>
                  <a:cubicBezTo>
                    <a:pt x="1603844" y="989496"/>
                    <a:pt x="1723383" y="989815"/>
                    <a:pt x="1842383" y="980661"/>
                  </a:cubicBezTo>
                  <a:cubicBezTo>
                    <a:pt x="1895965" y="976539"/>
                    <a:pt x="1948400" y="962992"/>
                    <a:pt x="2001409" y="954157"/>
                  </a:cubicBezTo>
                  <a:cubicBezTo>
                    <a:pt x="2027913" y="949740"/>
                    <a:pt x="2054052" y="940905"/>
                    <a:pt x="2080922" y="940905"/>
                  </a:cubicBezTo>
                  <a:lnTo>
                    <a:pt x="2120679" y="940905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18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D734-CF81-34A6-CC72-7AB05A6D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983C4E5-D77A-00FD-DA3A-32364C712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75"/>
          <a:stretch/>
        </p:blipFill>
        <p:spPr>
          <a:xfrm>
            <a:off x="1309375" y="396240"/>
            <a:ext cx="7461871" cy="716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BD4281D-2CF1-DEBF-48BE-F98615CCA535}"/>
              </a:ext>
            </a:extLst>
          </p:cNvPr>
          <p:cNvSpPr txBox="1">
            <a:spLocks/>
          </p:cNvSpPr>
          <p:nvPr/>
        </p:nvSpPr>
        <p:spPr>
          <a:xfrm>
            <a:off x="2519348" y="284697"/>
            <a:ext cx="5081285" cy="4514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hangingPunct="0">
              <a:tabLst/>
              <a:defRPr lang="en-DK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Merriweather Sans" pitchFamily="34"/>
              </a:defRPr>
            </a:lvl1pPr>
          </a:lstStyle>
          <a:p>
            <a:pPr rtl="0"/>
            <a:r>
              <a:rPr lang="da-DK" baseline="30000" dirty="0">
                <a:solidFill>
                  <a:sysClr val="windowText" lastClr="000000"/>
                </a:solidFill>
                <a:latin typeface="Symbol" pitchFamily="2" charset="2"/>
              </a:rPr>
              <a:t>b</a:t>
            </a:r>
            <a:r>
              <a:rPr lang="da-DK" baseline="30000" dirty="0">
                <a:solidFill>
                  <a:sysClr val="windowText" lastClr="000000"/>
                </a:solidFill>
              </a:rPr>
              <a:t>-</a:t>
            </a:r>
            <a:r>
              <a:rPr lang="da-DK" baseline="30000" dirty="0" err="1">
                <a:solidFill>
                  <a:sysClr val="windowText" lastClr="000000"/>
                </a:solidFill>
              </a:rPr>
              <a:t>delayed</a:t>
            </a:r>
            <a:r>
              <a:rPr lang="da-DK" baseline="30000" dirty="0">
                <a:solidFill>
                  <a:sysClr val="windowText" lastClr="000000"/>
                </a:solidFill>
              </a:rPr>
              <a:t> </a:t>
            </a:r>
            <a:r>
              <a:rPr lang="da-DK" baseline="30000" dirty="0" err="1">
                <a:solidFill>
                  <a:sysClr val="windowText" lastClr="000000"/>
                </a:solidFill>
              </a:rPr>
              <a:t>particle</a:t>
            </a:r>
            <a:r>
              <a:rPr lang="da-DK" baseline="30000" dirty="0">
                <a:solidFill>
                  <a:sysClr val="windowText" lastClr="000000"/>
                </a:solidFill>
              </a:rPr>
              <a:t> emission</a:t>
            </a:r>
          </a:p>
        </p:txBody>
      </p:sp>
    </p:spTree>
    <p:extLst>
      <p:ext uri="{BB962C8B-B14F-4D97-AF65-F5344CB8AC3E}">
        <p14:creationId xmlns:p14="http://schemas.microsoft.com/office/powerpoint/2010/main" val="220637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0CA0F-68E0-01EE-E87A-005CD91BF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A7A30-E5A0-7F4F-4E59-61D8FD43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509"/>
            <a:ext cx="10080625" cy="55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D21D96AB-FB9B-BCE7-17E6-B2CAD68EA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645"/>
          <a:stretch/>
        </p:blipFill>
        <p:spPr>
          <a:xfrm>
            <a:off x="2133600" y="139754"/>
            <a:ext cx="7772400" cy="1601960"/>
          </a:xfrm>
          <a:prstGeom prst="rect">
            <a:avLst/>
          </a:prstGeom>
        </p:spPr>
      </p:pic>
      <p:pic>
        <p:nvPicPr>
          <p:cNvPr id="5" name="Picture 4" descr="A diagram of excitation energy&#10;&#10;AI-generated content may be incorrect.">
            <a:extLst>
              <a:ext uri="{FF2B5EF4-FFF2-40B4-BE49-F238E27FC236}">
                <a16:creationId xmlns:a16="http://schemas.microsoft.com/office/drawing/2014/main" id="{19632D38-DEAD-F14D-E0E8-903694C3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385" y="1741713"/>
            <a:ext cx="5536415" cy="54005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99E7F6-DF13-1564-57AF-6DFEF03F7148}"/>
              </a:ext>
            </a:extLst>
          </p:cNvPr>
          <p:cNvGrpSpPr/>
          <p:nvPr/>
        </p:nvGrpSpPr>
        <p:grpSpPr>
          <a:xfrm>
            <a:off x="0" y="940734"/>
            <a:ext cx="2997080" cy="4158228"/>
            <a:chOff x="0" y="2569029"/>
            <a:chExt cx="2689899" cy="3850589"/>
          </a:xfrm>
        </p:grpSpPr>
        <p:pic>
          <p:nvPicPr>
            <p:cNvPr id="7" name="Picture 6" descr="A table of equations with numbers and symbols&#10;&#10;AI-generated content may be incorrect.">
              <a:extLst>
                <a:ext uri="{FF2B5EF4-FFF2-40B4-BE49-F238E27FC236}">
                  <a16:creationId xmlns:a16="http://schemas.microsoft.com/office/drawing/2014/main" id="{314A0903-82C8-C5F0-F2E1-1EB37803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124" r="68702"/>
            <a:stretch/>
          </p:blipFill>
          <p:spPr>
            <a:xfrm>
              <a:off x="0" y="2569029"/>
              <a:ext cx="1422400" cy="3850589"/>
            </a:xfrm>
            <a:prstGeom prst="rect">
              <a:avLst/>
            </a:prstGeom>
          </p:spPr>
        </p:pic>
        <p:pic>
          <p:nvPicPr>
            <p:cNvPr id="8" name="Picture 7" descr="A table of equations with numbers and symbols&#10;&#10;AI-generated content may be incorrect.">
              <a:extLst>
                <a:ext uri="{FF2B5EF4-FFF2-40B4-BE49-F238E27FC236}">
                  <a16:creationId xmlns:a16="http://schemas.microsoft.com/office/drawing/2014/main" id="{98ADB8BC-5E9F-3B0D-62FE-2680D3837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271" t="16124" r="19520"/>
            <a:stretch/>
          </p:blipFill>
          <p:spPr>
            <a:xfrm>
              <a:off x="1407884" y="2569029"/>
              <a:ext cx="1282015" cy="38505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BE0939-8E7D-0E45-5999-E3B2449E6E8E}"/>
              </a:ext>
            </a:extLst>
          </p:cNvPr>
          <p:cNvGrpSpPr/>
          <p:nvPr/>
        </p:nvGrpSpPr>
        <p:grpSpPr>
          <a:xfrm>
            <a:off x="271944" y="5188409"/>
            <a:ext cx="2593434" cy="2231512"/>
            <a:chOff x="2830284" y="3410857"/>
            <a:chExt cx="3063577" cy="2709066"/>
          </a:xfrm>
        </p:grpSpPr>
        <p:pic>
          <p:nvPicPr>
            <p:cNvPr id="11" name="Picture 10" descr="A table with numbers and symbols&#10;&#10;AI-generated content may be incorrect.">
              <a:extLst>
                <a:ext uri="{FF2B5EF4-FFF2-40B4-BE49-F238E27FC236}">
                  <a16:creationId xmlns:a16="http://schemas.microsoft.com/office/drawing/2014/main" id="{C020D987-6CAF-DDFC-7568-79BE669FB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675" r="72188"/>
            <a:stretch/>
          </p:blipFill>
          <p:spPr>
            <a:xfrm>
              <a:off x="2830284" y="3410857"/>
              <a:ext cx="1727202" cy="2709066"/>
            </a:xfrm>
            <a:prstGeom prst="rect">
              <a:avLst/>
            </a:prstGeom>
          </p:spPr>
        </p:pic>
        <p:pic>
          <p:nvPicPr>
            <p:cNvPr id="12" name="Picture 11" descr="A table with numbers and symbols&#10;&#10;AI-generated content may be incorrect.">
              <a:extLst>
                <a:ext uri="{FF2B5EF4-FFF2-40B4-BE49-F238E27FC236}">
                  <a16:creationId xmlns:a16="http://schemas.microsoft.com/office/drawing/2014/main" id="{9121549E-19C3-6E4D-43C2-537D00E24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7203" t="16675"/>
            <a:stretch/>
          </p:blipFill>
          <p:spPr>
            <a:xfrm>
              <a:off x="4478110" y="3410857"/>
              <a:ext cx="1415751" cy="270906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888FD-8C29-955B-BDC1-685A8AE9D69D}"/>
              </a:ext>
            </a:extLst>
          </p:cNvPr>
          <p:cNvSpPr/>
          <p:nvPr/>
        </p:nvSpPr>
        <p:spPr>
          <a:xfrm>
            <a:off x="174626" y="2839147"/>
            <a:ext cx="2916918" cy="21735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F40156-C287-1219-942D-EB1BBEA84C2C}"/>
              </a:ext>
            </a:extLst>
          </p:cNvPr>
          <p:cNvCxnSpPr>
            <a:cxnSpLocks/>
          </p:cNvCxnSpPr>
          <p:nvPr/>
        </p:nvCxnSpPr>
        <p:spPr>
          <a:xfrm flipV="1">
            <a:off x="7340321" y="3178628"/>
            <a:ext cx="497394" cy="62651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4DFDDE-F881-1ECF-68BC-4A76C989850F}"/>
              </a:ext>
            </a:extLst>
          </p:cNvPr>
          <p:cNvCxnSpPr>
            <a:cxnSpLocks/>
          </p:cNvCxnSpPr>
          <p:nvPr/>
        </p:nvCxnSpPr>
        <p:spPr>
          <a:xfrm flipV="1">
            <a:off x="6357257" y="3178629"/>
            <a:ext cx="1480458" cy="1386745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A7955C0-59EB-1D6E-29A2-01148183E231}"/>
              </a:ext>
            </a:extLst>
          </p:cNvPr>
          <p:cNvSpPr/>
          <p:nvPr/>
        </p:nvSpPr>
        <p:spPr>
          <a:xfrm>
            <a:off x="377370" y="5766816"/>
            <a:ext cx="2365829" cy="71437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C4F22F-C345-62B5-9959-023F4E18B33F}"/>
              </a:ext>
            </a:extLst>
          </p:cNvPr>
          <p:cNvSpPr/>
          <p:nvPr/>
        </p:nvSpPr>
        <p:spPr>
          <a:xfrm>
            <a:off x="379049" y="6514564"/>
            <a:ext cx="2365829" cy="62770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18F9E5-1979-6463-9D02-ABA61C3B353A}"/>
              </a:ext>
            </a:extLst>
          </p:cNvPr>
          <p:cNvCxnSpPr>
            <a:cxnSpLocks/>
          </p:cNvCxnSpPr>
          <p:nvPr/>
        </p:nvCxnSpPr>
        <p:spPr>
          <a:xfrm flipV="1">
            <a:off x="5375868" y="3150159"/>
            <a:ext cx="2473572" cy="1492179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388136-C9BE-4194-D33A-85D40B7BE8BE}"/>
              </a:ext>
            </a:extLst>
          </p:cNvPr>
          <p:cNvCxnSpPr>
            <a:cxnSpLocks/>
          </p:cNvCxnSpPr>
          <p:nvPr/>
        </p:nvCxnSpPr>
        <p:spPr>
          <a:xfrm flipV="1">
            <a:off x="7340321" y="3180305"/>
            <a:ext cx="478972" cy="112039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D3B710-8ECC-307B-9408-9F613199D0AF}"/>
              </a:ext>
            </a:extLst>
          </p:cNvPr>
          <p:cNvCxnSpPr>
            <a:cxnSpLocks/>
          </p:cNvCxnSpPr>
          <p:nvPr/>
        </p:nvCxnSpPr>
        <p:spPr>
          <a:xfrm flipV="1">
            <a:off x="7315200" y="3150159"/>
            <a:ext cx="534240" cy="2038250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2A2F91F-1B55-C969-DC73-FD2DAB89A6AE}"/>
              </a:ext>
            </a:extLst>
          </p:cNvPr>
          <p:cNvCxnSpPr>
            <a:cxnSpLocks/>
          </p:cNvCxnSpPr>
          <p:nvPr/>
        </p:nvCxnSpPr>
        <p:spPr>
          <a:xfrm flipV="1">
            <a:off x="6357257" y="3805145"/>
            <a:ext cx="517156" cy="7900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542845-2799-FCC5-A924-2F0A778C1DF7}"/>
              </a:ext>
            </a:extLst>
          </p:cNvPr>
          <p:cNvCxnSpPr>
            <a:cxnSpLocks/>
          </p:cNvCxnSpPr>
          <p:nvPr/>
        </p:nvCxnSpPr>
        <p:spPr>
          <a:xfrm flipV="1">
            <a:off x="6357257" y="4262345"/>
            <a:ext cx="501916" cy="303029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C69879-8C4B-F31C-913C-0247CF00C498}"/>
              </a:ext>
            </a:extLst>
          </p:cNvPr>
          <p:cNvSpPr/>
          <p:nvPr/>
        </p:nvSpPr>
        <p:spPr>
          <a:xfrm>
            <a:off x="171751" y="937552"/>
            <a:ext cx="2916918" cy="189841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33A410-6FA5-3379-3F09-847A80E4062F}"/>
              </a:ext>
            </a:extLst>
          </p:cNvPr>
          <p:cNvCxnSpPr>
            <a:cxnSpLocks/>
          </p:cNvCxnSpPr>
          <p:nvPr/>
        </p:nvCxnSpPr>
        <p:spPr>
          <a:xfrm flipV="1">
            <a:off x="6319838" y="3816228"/>
            <a:ext cx="549034" cy="39382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8B643A-A3CB-DF00-D65F-92936DD03A5D}"/>
              </a:ext>
            </a:extLst>
          </p:cNvPr>
          <p:cNvSpPr txBox="1"/>
          <p:nvPr/>
        </p:nvSpPr>
        <p:spPr>
          <a:xfrm>
            <a:off x="3144042" y="37042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~50%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3D4FB0-0AC0-2544-EFFD-63C29D02684E}"/>
              </a:ext>
            </a:extLst>
          </p:cNvPr>
          <p:cNvSpPr txBox="1"/>
          <p:nvPr/>
        </p:nvSpPr>
        <p:spPr>
          <a:xfrm>
            <a:off x="3146542" y="207283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~50%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3FB4A-203E-E289-C89A-0DDF340550C5}"/>
              </a:ext>
            </a:extLst>
          </p:cNvPr>
          <p:cNvSpPr txBox="1"/>
          <p:nvPr/>
        </p:nvSpPr>
        <p:spPr>
          <a:xfrm>
            <a:off x="2756798" y="5970265"/>
            <a:ext cx="123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~1% “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He”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442EA-32C5-FB02-5490-5569B9E20A2D}"/>
              </a:ext>
            </a:extLst>
          </p:cNvPr>
          <p:cNvSpPr txBox="1"/>
          <p:nvPr/>
        </p:nvSpPr>
        <p:spPr>
          <a:xfrm>
            <a:off x="2759298" y="661733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~1% 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8FA7F1-0A73-F1E6-8B41-618E2A8BD4A4}"/>
              </a:ext>
            </a:extLst>
          </p:cNvPr>
          <p:cNvSpPr txBox="1"/>
          <p:nvPr/>
        </p:nvSpPr>
        <p:spPr>
          <a:xfrm>
            <a:off x="3298940" y="1790514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80EE69-7D22-4E26-F26B-3F15E823FBD2}"/>
              </a:ext>
            </a:extLst>
          </p:cNvPr>
          <p:cNvSpPr txBox="1"/>
          <p:nvPr/>
        </p:nvSpPr>
        <p:spPr>
          <a:xfrm>
            <a:off x="3301440" y="342693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2p</a:t>
            </a:r>
          </a:p>
        </p:txBody>
      </p:sp>
    </p:spTree>
    <p:extLst>
      <p:ext uri="{BB962C8B-B14F-4D97-AF65-F5344CB8AC3E}">
        <p14:creationId xmlns:p14="http://schemas.microsoft.com/office/powerpoint/2010/main" val="424781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9BC597DA-833D-15C5-3B45-5B0F4E70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43" y="5260767"/>
            <a:ext cx="3435483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1A2BC-3800-84BC-AAD7-D8F0B92C2C9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82440" y="2057760"/>
            <a:ext cx="5423760" cy="3227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9A90B7-C238-114C-78B6-E8B794896131}"/>
              </a:ext>
            </a:extLst>
          </p:cNvPr>
          <p:cNvGrpSpPr/>
          <p:nvPr/>
        </p:nvGrpSpPr>
        <p:grpSpPr>
          <a:xfrm>
            <a:off x="74425" y="1218615"/>
            <a:ext cx="10072849" cy="6087730"/>
            <a:chOff x="74425" y="1218615"/>
            <a:chExt cx="10072849" cy="6087730"/>
          </a:xfrm>
        </p:grpSpPr>
        <p:pic>
          <p:nvPicPr>
            <p:cNvPr id="8" name="Picture 7" descr="A graph of a number of objects&#10;&#10;AI-generated content may be incorrect.">
              <a:extLst>
                <a:ext uri="{FF2B5EF4-FFF2-40B4-BE49-F238E27FC236}">
                  <a16:creationId xmlns:a16="http://schemas.microsoft.com/office/drawing/2014/main" id="{7F106E87-88D7-35D0-333D-85504AA1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25" y="1218615"/>
              <a:ext cx="4508015" cy="3060487"/>
            </a:xfrm>
            <a:prstGeom prst="rect">
              <a:avLst/>
            </a:prstGeom>
          </p:spPr>
        </p:pic>
        <p:pic>
          <p:nvPicPr>
            <p:cNvPr id="13" name="Picture 12" descr="A graph of a graph of a number of particles&#10;&#10;AI-generated content may be incorrect.">
              <a:extLst>
                <a:ext uri="{FF2B5EF4-FFF2-40B4-BE49-F238E27FC236}">
                  <a16:creationId xmlns:a16="http://schemas.microsoft.com/office/drawing/2014/main" id="{8A70AC1A-3CE2-6577-E36A-5FDA5A3D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397" y="4245858"/>
              <a:ext cx="4508014" cy="30604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02D1B1-6540-6E05-ADEF-091106070BE9}"/>
                </a:ext>
              </a:extLst>
            </p:cNvPr>
            <p:cNvSpPr txBox="1"/>
            <p:nvPr/>
          </p:nvSpPr>
          <p:spPr>
            <a:xfrm>
              <a:off x="4723514" y="1224920"/>
              <a:ext cx="542376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effectLst/>
                  <a:latin typeface="Times"/>
                </a:rPr>
                <a:t>Y.T. Wang </a:t>
              </a:r>
              <a:r>
                <a:rPr lang="en-US" sz="2200" i="1" dirty="0">
                  <a:effectLst/>
                  <a:latin typeface="Times"/>
                </a:rPr>
                <a:t>et al</a:t>
              </a:r>
              <a:r>
                <a:rPr lang="en-US" sz="2200" dirty="0">
                  <a:effectLst/>
                  <a:latin typeface="Times"/>
                </a:rPr>
                <a:t>. Phys. Lett. </a:t>
              </a:r>
              <a:r>
                <a:rPr lang="en-US" sz="2200" b="1" dirty="0">
                  <a:effectLst/>
                  <a:latin typeface="Times"/>
                </a:rPr>
                <a:t>B784</a:t>
              </a:r>
              <a:r>
                <a:rPr lang="en-US" sz="2200" b="1" dirty="0">
                  <a:latin typeface="Times"/>
                </a:rPr>
                <a:t> </a:t>
              </a:r>
              <a:r>
                <a:rPr lang="en-US" sz="2200" dirty="0">
                  <a:effectLst/>
                  <a:latin typeface="Times"/>
                </a:rPr>
                <a:t>(2018) 12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774D6A-C371-2E65-D241-BC89F1B7B713}"/>
              </a:ext>
            </a:extLst>
          </p:cNvPr>
          <p:cNvGrpSpPr/>
          <p:nvPr/>
        </p:nvGrpSpPr>
        <p:grpSpPr>
          <a:xfrm>
            <a:off x="760227" y="367854"/>
            <a:ext cx="8270693" cy="518851"/>
            <a:chOff x="172397" y="171909"/>
            <a:chExt cx="8270693" cy="5188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F54FF6-0DB2-A969-C319-62E9C23E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1417"/>
            <a:stretch/>
          </p:blipFill>
          <p:spPr>
            <a:xfrm>
              <a:off x="172397" y="171909"/>
              <a:ext cx="7772400" cy="4021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D0216DA-E4A0-98FF-76B9-E158AA918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98" t="49488" r="90809" b="1926"/>
            <a:stretch/>
          </p:blipFill>
          <p:spPr>
            <a:xfrm>
              <a:off x="7806277" y="288574"/>
              <a:ext cx="636813" cy="40218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B603F25-C1CA-B871-DEEB-B5953A5BA277}"/>
              </a:ext>
            </a:extLst>
          </p:cNvPr>
          <p:cNvSpPr/>
          <p:nvPr/>
        </p:nvSpPr>
        <p:spPr>
          <a:xfrm>
            <a:off x="760227" y="271261"/>
            <a:ext cx="8368666" cy="7851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98D619-1916-7734-1AE8-ECB6529E6324}"/>
              </a:ext>
            </a:extLst>
          </p:cNvPr>
          <p:cNvCxnSpPr>
            <a:cxnSpLocks/>
          </p:cNvCxnSpPr>
          <p:nvPr/>
        </p:nvCxnSpPr>
        <p:spPr>
          <a:xfrm flipV="1">
            <a:off x="5878286" y="2950028"/>
            <a:ext cx="1551213" cy="658586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9647C9B-217C-DE86-10AE-2132414E090A}"/>
              </a:ext>
            </a:extLst>
          </p:cNvPr>
          <p:cNvSpPr txBox="1"/>
          <p:nvPr/>
        </p:nvSpPr>
        <p:spPr>
          <a:xfrm>
            <a:off x="4680411" y="1863453"/>
            <a:ext cx="1822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29(13)%</a:t>
            </a:r>
          </a:p>
          <a:p>
            <a:r>
              <a:rPr lang="en-US" sz="3600" dirty="0">
                <a:solidFill>
                  <a:srgbClr val="0070C0"/>
                </a:solidFill>
              </a:rPr>
              <a:t>“</a:t>
            </a:r>
            <a:r>
              <a:rPr lang="en-US" sz="3600" baseline="30000" dirty="0">
                <a:solidFill>
                  <a:srgbClr val="0070C0"/>
                </a:solidFill>
              </a:rPr>
              <a:t>2</a:t>
            </a:r>
            <a:r>
              <a:rPr lang="en-US" sz="3600" dirty="0">
                <a:solidFill>
                  <a:srgbClr val="0070C0"/>
                </a:solidFill>
              </a:rPr>
              <a:t>He”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95EE5-5FB8-ACA4-5AFB-2C66135E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6FB05A-67EB-5B5C-D23D-F95B23F6FCCF}"/>
              </a:ext>
            </a:extLst>
          </p:cNvPr>
          <p:cNvGrpSpPr/>
          <p:nvPr/>
        </p:nvGrpSpPr>
        <p:grpSpPr>
          <a:xfrm>
            <a:off x="608421" y="589709"/>
            <a:ext cx="8863781" cy="6211719"/>
            <a:chOff x="608421" y="589709"/>
            <a:chExt cx="8863781" cy="6211719"/>
          </a:xfrm>
        </p:grpSpPr>
        <p:pic>
          <p:nvPicPr>
            <p:cNvPr id="3" name="Picture 2" descr="A graph of a graph of a graph of a graph of a graph of a graph of a graph of a graph of a graph of a graph of a graph of a graph of a graph of&#10;&#10;AI-generated content may be incorrect.">
              <a:extLst>
                <a:ext uri="{FF2B5EF4-FFF2-40B4-BE49-F238E27FC236}">
                  <a16:creationId xmlns:a16="http://schemas.microsoft.com/office/drawing/2014/main" id="{6917E26C-0235-305B-4E7E-DF30DA032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21" y="589709"/>
              <a:ext cx="8863781" cy="62117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8BC80C-3303-22D3-0FEA-A19EEBFCEFDB}"/>
                </a:ext>
              </a:extLst>
            </p:cNvPr>
            <p:cNvSpPr txBox="1"/>
            <p:nvPr/>
          </p:nvSpPr>
          <p:spPr>
            <a:xfrm>
              <a:off x="3672349" y="4439264"/>
              <a:ext cx="123303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31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5CBC15-16D3-E643-17D7-C3071777D67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7258" b="-4987"/>
          <a:stretch/>
        </p:blipFill>
        <p:spPr>
          <a:xfrm>
            <a:off x="1230291" y="6895681"/>
            <a:ext cx="8179379" cy="495456"/>
          </a:xfrm>
          <a:prstGeom prst="rect">
            <a:avLst/>
          </a:prstGeom>
          <a:noFill/>
          <a:ln w="10080">
            <a:noFill/>
            <a:prstDash val="solid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C73F8D-183A-CBC7-5C71-931648B1DA32}"/>
              </a:ext>
            </a:extLst>
          </p:cNvPr>
          <p:cNvSpPr txBox="1"/>
          <p:nvPr/>
        </p:nvSpPr>
        <p:spPr>
          <a:xfrm>
            <a:off x="7780443" y="1863777"/>
            <a:ext cx="115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IAS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g.s.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9A681-F140-73C1-1168-D7F1F8017D3C}"/>
              </a:ext>
            </a:extLst>
          </p:cNvPr>
          <p:cNvSpPr txBox="1"/>
          <p:nvPr/>
        </p:nvSpPr>
        <p:spPr>
          <a:xfrm>
            <a:off x="7688561" y="2712629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IAS to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00DA5-DBA8-21AE-A1E0-67EF140E4A1A}"/>
              </a:ext>
            </a:extLst>
          </p:cNvPr>
          <p:cNvSpPr txBox="1"/>
          <p:nvPr/>
        </p:nvSpPr>
        <p:spPr>
          <a:xfrm>
            <a:off x="7641175" y="3176214"/>
            <a:ext cx="143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IAS to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ex.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87CFF-2296-C8FE-B158-FC59573BF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045" y="0"/>
            <a:ext cx="5803900" cy="6477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270D751-0DD2-9DD1-66F3-1DCC1D6C5639}"/>
              </a:ext>
            </a:extLst>
          </p:cNvPr>
          <p:cNvCxnSpPr>
            <a:cxnSpLocks/>
          </p:cNvCxnSpPr>
          <p:nvPr/>
        </p:nvCxnSpPr>
        <p:spPr>
          <a:xfrm>
            <a:off x="7061986" y="5615214"/>
            <a:ext cx="1436914" cy="0"/>
          </a:xfrm>
          <a:prstGeom prst="straightConnector1">
            <a:avLst/>
          </a:prstGeom>
          <a:ln w="63500">
            <a:solidFill>
              <a:srgbClr val="0070C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F457CF-4EBE-C2D3-05EB-206A73A533AE}"/>
              </a:ext>
            </a:extLst>
          </p:cNvPr>
          <p:cNvCxnSpPr>
            <a:cxnSpLocks/>
          </p:cNvCxnSpPr>
          <p:nvPr/>
        </p:nvCxnSpPr>
        <p:spPr>
          <a:xfrm>
            <a:off x="7068912" y="5144157"/>
            <a:ext cx="1436914" cy="0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diagram of a machine&#10;&#10;AI-generated content may be incorrect.">
            <a:extLst>
              <a:ext uri="{FF2B5EF4-FFF2-40B4-BE49-F238E27FC236}">
                <a16:creationId xmlns:a16="http://schemas.microsoft.com/office/drawing/2014/main" id="{F46AA212-2282-B718-0881-73B68D549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907" y="1590366"/>
            <a:ext cx="3975440" cy="33094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C66569A-360A-67EA-D8CA-6F911FFCD848}"/>
              </a:ext>
            </a:extLst>
          </p:cNvPr>
          <p:cNvGrpSpPr/>
          <p:nvPr/>
        </p:nvGrpSpPr>
        <p:grpSpPr>
          <a:xfrm>
            <a:off x="334056" y="652410"/>
            <a:ext cx="5563012" cy="3376614"/>
            <a:chOff x="334056" y="652410"/>
            <a:chExt cx="5563012" cy="33766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09B0D1-A68C-D36C-6B6A-43F4974ED909}"/>
                </a:ext>
              </a:extLst>
            </p:cNvPr>
            <p:cNvGrpSpPr/>
            <p:nvPr/>
          </p:nvGrpSpPr>
          <p:grpSpPr>
            <a:xfrm>
              <a:off x="334056" y="652410"/>
              <a:ext cx="5563012" cy="3376614"/>
              <a:chOff x="1750508" y="1592826"/>
              <a:chExt cx="6520615" cy="4024314"/>
            </a:xfrm>
            <a:solidFill>
              <a:schemeClr val="bg1"/>
            </a:solidFill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B29BDD1-B380-D135-33BD-138F91E7EF57}"/>
                  </a:ext>
                </a:extLst>
              </p:cNvPr>
              <p:cNvGrpSpPr/>
              <p:nvPr/>
            </p:nvGrpSpPr>
            <p:grpSpPr>
              <a:xfrm>
                <a:off x="1809501" y="1592826"/>
                <a:ext cx="6461622" cy="4024314"/>
                <a:chOff x="1809501" y="0"/>
                <a:chExt cx="6461622" cy="4024314"/>
              </a:xfrm>
              <a:grpFill/>
            </p:grpSpPr>
            <p:pic>
              <p:nvPicPr>
                <p:cNvPr id="15" name="Picture 14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C48A4C30-C0F7-12C3-6171-9930939C5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92279"/>
                <a:stretch/>
              </p:blipFill>
              <p:spPr>
                <a:xfrm>
                  <a:off x="1809501" y="3440626"/>
                  <a:ext cx="6461622" cy="58368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6" name="Picture 15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ABA33FB3-6B1C-0F20-1AFA-8555AAC99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5321" b="54348"/>
                <a:stretch/>
              </p:blipFill>
              <p:spPr>
                <a:xfrm>
                  <a:off x="2153265" y="0"/>
                  <a:ext cx="6117858" cy="3451123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14" name="Picture 13" descr="A diagram of a graph&#10;&#10;AI-generated content may be incorrect.">
                <a:extLst>
                  <a:ext uri="{FF2B5EF4-FFF2-40B4-BE49-F238E27FC236}">
                    <a16:creationId xmlns:a16="http://schemas.microsoft.com/office/drawing/2014/main" id="{44CDFC6C-F784-1821-166B-5500D0CE9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39018" r="92854" b="44594"/>
              <a:stretch/>
            </p:blipFill>
            <p:spPr>
              <a:xfrm>
                <a:off x="1750508" y="2816942"/>
                <a:ext cx="461751" cy="1238865"/>
              </a:xfrm>
              <a:prstGeom prst="rect">
                <a:avLst/>
              </a:prstGeom>
              <a:grpFill/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EDE035-1887-19CE-8AD7-8748384661FA}"/>
                </a:ext>
              </a:extLst>
            </p:cNvPr>
            <p:cNvSpPr txBox="1"/>
            <p:nvPr/>
          </p:nvSpPr>
          <p:spPr>
            <a:xfrm>
              <a:off x="4525349" y="1726164"/>
              <a:ext cx="1268964" cy="429209"/>
            </a:xfrm>
            <a:prstGeom prst="rect">
              <a:avLst/>
            </a:prstGeom>
            <a:noFill/>
            <a:ln w="635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842BBA-51AA-F40C-2FE6-8B33C73B6975}"/>
                </a:ext>
              </a:extLst>
            </p:cNvPr>
            <p:cNvSpPr txBox="1"/>
            <p:nvPr/>
          </p:nvSpPr>
          <p:spPr>
            <a:xfrm>
              <a:off x="4519123" y="3175522"/>
              <a:ext cx="1268964" cy="429209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0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10182</TotalTime>
  <Words>592</Words>
  <Application>Microsoft Macintosh PowerPoint</Application>
  <PresentationFormat>Custom</PresentationFormat>
  <Paragraphs>133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Arial</vt:lpstr>
      <vt:lpstr>ElsevierGulliver</vt:lpstr>
      <vt:lpstr>ElsevierSans</vt:lpstr>
      <vt:lpstr>Liberation Sans</vt:lpstr>
      <vt:lpstr>Liberation Serif</vt:lpstr>
      <vt:lpstr>Merriweather Sans</vt:lpstr>
      <vt:lpstr>OpenSans-Regular</vt:lpstr>
      <vt:lpstr>Roboto</vt:lpstr>
      <vt:lpstr>Symbol</vt:lpstr>
      <vt:lpstr>Times</vt:lpstr>
      <vt:lpstr>Vollkorn:lnum=1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22Al and 26P at FRIB  </vt:lpstr>
      <vt:lpstr>PowerPoint Presentation</vt:lpstr>
      <vt:lpstr>22Al: β2p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b-delayed multi-particle emission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Hans Otto Uldall Fynbo</cp:lastModifiedBy>
  <cp:revision>57</cp:revision>
  <cp:lastPrinted>2024-04-30T12:01:58Z</cp:lastPrinted>
  <dcterms:created xsi:type="dcterms:W3CDTF">2024-04-23T19:36:40Z</dcterms:created>
  <dcterms:modified xsi:type="dcterms:W3CDTF">2025-09-19T19:55:38Z</dcterms:modified>
</cp:coreProperties>
</file>