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27_8AC6EBBA.xml" ContentType="application/vnd.ms-powerpoint.comments+xml"/>
  <Override PartName="/ppt/comments/modernComment_108_ECD322C2.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59" r:id="rId3"/>
    <p:sldId id="303" r:id="rId4"/>
    <p:sldId id="282" r:id="rId5"/>
    <p:sldId id="258" r:id="rId6"/>
    <p:sldId id="301" r:id="rId7"/>
    <p:sldId id="260" r:id="rId8"/>
    <p:sldId id="292" r:id="rId9"/>
    <p:sldId id="302" r:id="rId10"/>
    <p:sldId id="278" r:id="rId11"/>
    <p:sldId id="295" r:id="rId12"/>
    <p:sldId id="280" r:id="rId13"/>
    <p:sldId id="264" r:id="rId14"/>
    <p:sldId id="308" r:id="rId15"/>
    <p:sldId id="309" r:id="rId16"/>
    <p:sldId id="307" r:id="rId17"/>
    <p:sldId id="304" r:id="rId18"/>
    <p:sldId id="296" r:id="rId19"/>
    <p:sldId id="297" r:id="rId20"/>
    <p:sldId id="298" r:id="rId21"/>
    <p:sldId id="305" r:id="rId22"/>
    <p:sldId id="306" r:id="rId23"/>
    <p:sldId id="299" r:id="rId24"/>
    <p:sldId id="300" r:id="rId25"/>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FFF9D1-B636-1C99-3ED8-5D882D9CC1FC}" name="Walter Tinganelli" initials="WT" userId="fa86ec4d98d75df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B9C"/>
    <a:srgbClr val="333333"/>
    <a:srgbClr val="FDBB63"/>
    <a:srgbClr val="66666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3979" autoAdjust="0"/>
  </p:normalViewPr>
  <p:slideViewPr>
    <p:cSldViewPr snapToGrid="0" snapToObjects="1">
      <p:cViewPr>
        <p:scale>
          <a:sx n="80" d="100"/>
          <a:sy n="80" d="100"/>
        </p:scale>
        <p:origin x="792"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omments/modernComment_108_ECD322C2.xml><?xml version="1.0" encoding="utf-8"?>
<p188:cmLst xmlns:a="http://schemas.openxmlformats.org/drawingml/2006/main" xmlns:r="http://schemas.openxmlformats.org/officeDocument/2006/relationships" xmlns:p188="http://schemas.microsoft.com/office/powerpoint/2018/8/main">
  <p188:cm id="{8E243D25-E09D-634F-BAAE-F73CBAF3AE6E}" authorId="{02FFF9D1-B636-1C99-3ED8-5D882D9CC1FC}" created="2025-09-18T15:36:34.524">
    <ac:deMkLst xmlns:ac="http://schemas.microsoft.com/office/drawing/2013/main/command">
      <pc:docMk xmlns:pc="http://schemas.microsoft.com/office/powerpoint/2013/main/command"/>
      <pc:sldMk xmlns:pc="http://schemas.microsoft.com/office/powerpoint/2013/main/command" cId="3973259970" sldId="264"/>
      <ac:spMk id="15" creationId="{00000000-0000-0000-0000-000000000000}"/>
    </ac:deMkLst>
    <p188:txBody>
      <a:bodyPr/>
      <a:lstStyle/>
      <a:p>
        <a:r>
          <a:rPr lang="en-US"/>
          <a:t>I do not know if here you want to add also the tumor growth measurements, and if you want to say that also FLASH Carbon SOBP was effective. Here the publication: https://www.sciencedirect.com/science/article/pii/S0360301624036629</a:t>
        </a:r>
      </a:p>
    </p188:txBody>
  </p188:cm>
</p188:cmLst>
</file>

<file path=ppt/comments/modernComment_127_8AC6EBBA.xml><?xml version="1.0" encoding="utf-8"?>
<p188:cmLst xmlns:a="http://schemas.openxmlformats.org/drawingml/2006/main" xmlns:r="http://schemas.openxmlformats.org/officeDocument/2006/relationships" xmlns:p188="http://schemas.microsoft.com/office/powerpoint/2018/8/main">
  <p188:cm id="{E7EA862E-31B7-7545-88DF-042C19971FFC}" authorId="{02FFF9D1-B636-1C99-3ED8-5D882D9CC1FC}" created="2025-09-18T15:32:46.772">
    <ac:txMkLst xmlns:ac="http://schemas.microsoft.com/office/drawing/2013/main/command">
      <pc:docMk xmlns:pc="http://schemas.microsoft.com/office/powerpoint/2013/main/command"/>
      <pc:sldMk xmlns:pc="http://schemas.microsoft.com/office/powerpoint/2013/main/command" cId="2328292282" sldId="295"/>
      <ac:spMk id="3" creationId="{00000000-0000-0000-0000-000000000000}"/>
      <ac:txMk cp="122" len="7">
        <ac:context len="455" hash="3001743508"/>
      </ac:txMk>
    </ac:txMkLst>
    <p188:pos x="1299628" y="1202603"/>
    <p188:txBody>
      <a:bodyPr/>
      <a:lstStyle/>
      <a:p>
        <a:r>
          <a:rPr lang="en-US"/>
          <a:t>I would say reducing toxicity</a:t>
        </a:r>
      </a:p>
    </p188:txBody>
  </p188:cm>
  <p188:cm id="{45133FE9-1659-5F44-A1C0-5BEF18F2C495}" authorId="{02FFF9D1-B636-1C99-3ED8-5D882D9CC1FC}" created="2025-09-18T15:34:49.709">
    <pc:sldMkLst xmlns:pc="http://schemas.microsoft.com/office/powerpoint/2013/main/command">
      <pc:docMk/>
      <pc:sldMk cId="2328292282" sldId="295"/>
    </pc:sldMkLst>
    <p188:txBody>
      <a:bodyPr/>
      <a:lstStyle/>
      <a:p>
        <a:r>
          <a:rPr lang="en-US"/>
          <a:t>I would also add that most studies indicate a minimum dose is required, typically over 8 Gy, to observe any effect. So not only a dose rate threshold, but also a dose threshold.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19.09.2025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19.09.2025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4</a:t>
            </a:fld>
            <a:endParaRPr lang="de-DE"/>
          </a:p>
        </p:txBody>
      </p:sp>
    </p:spTree>
    <p:extLst>
      <p:ext uri="{BB962C8B-B14F-4D97-AF65-F5344CB8AC3E}">
        <p14:creationId xmlns:p14="http://schemas.microsoft.com/office/powerpoint/2010/main" val="1427678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2B0FC-50AD-F4B0-C98A-F460223FD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F0ABD-E9A2-7647-7435-6016CA379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D6622-9195-2DE0-E424-E9EDE260AB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2D71D8-F37C-3116-599E-D37BE435FBB0}"/>
              </a:ext>
            </a:extLst>
          </p:cNvPr>
          <p:cNvSpPr>
            <a:spLocks noGrp="1"/>
          </p:cNvSpPr>
          <p:nvPr>
            <p:ph type="sldNum" sz="quarter" idx="5"/>
          </p:nvPr>
        </p:nvSpPr>
        <p:spPr/>
        <p:txBody>
          <a:bodyPr/>
          <a:lstStyle/>
          <a:p>
            <a:fld id="{DAE02386-BEE7-5D4D-B4E7-4BB579C47884}" type="slidenum">
              <a:rPr lang="de-DE" smtClean="0"/>
              <a:t>22</a:t>
            </a:fld>
            <a:endParaRPr lang="de-DE"/>
          </a:p>
        </p:txBody>
      </p:sp>
    </p:spTree>
    <p:extLst>
      <p:ext uri="{BB962C8B-B14F-4D97-AF65-F5344CB8AC3E}">
        <p14:creationId xmlns:p14="http://schemas.microsoft.com/office/powerpoint/2010/main" val="403021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24</a:t>
            </a:fld>
            <a:endParaRPr lang="de-DE"/>
          </a:p>
        </p:txBody>
      </p:sp>
    </p:spTree>
    <p:extLst>
      <p:ext uri="{BB962C8B-B14F-4D97-AF65-F5344CB8AC3E}">
        <p14:creationId xmlns:p14="http://schemas.microsoft.com/office/powerpoint/2010/main" val="1869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emerging radiotherapy technique that aims to improve dose conformity and the biological effects of treatment by delivering beams from multiple directions in an arc, rather than fixed angles. While offering benefits like enhanced tumor-killing effectiveness due to the high linear energy transfer (LET) of heavy ions and improved normal tissue sparing, this approach faces challenges including the need for expensive rotating gantries, the time-consuming process of changing beam energies with synchrotron-based heavy-ion accelerators, and the development of specialized treatment planning and delivery </a:t>
            </a:r>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8</a:t>
            </a:fld>
            <a:endParaRPr lang="de-DE"/>
          </a:p>
        </p:txBody>
      </p:sp>
    </p:spTree>
    <p:extLst>
      <p:ext uri="{BB962C8B-B14F-4D97-AF65-F5344CB8AC3E}">
        <p14:creationId xmlns:p14="http://schemas.microsoft.com/office/powerpoint/2010/main" val="75528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13</a:t>
            </a:fld>
            <a:endParaRPr lang="de-DE"/>
          </a:p>
        </p:txBody>
      </p:sp>
    </p:spTree>
    <p:extLst>
      <p:ext uri="{BB962C8B-B14F-4D97-AF65-F5344CB8AC3E}">
        <p14:creationId xmlns:p14="http://schemas.microsoft.com/office/powerpoint/2010/main" val="132100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14</a:t>
            </a:fld>
            <a:endParaRPr lang="de-DE"/>
          </a:p>
        </p:txBody>
      </p:sp>
    </p:spTree>
    <p:extLst>
      <p:ext uri="{BB962C8B-B14F-4D97-AF65-F5344CB8AC3E}">
        <p14:creationId xmlns:p14="http://schemas.microsoft.com/office/powerpoint/2010/main" val="244996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15</a:t>
            </a:fld>
            <a:endParaRPr lang="de-DE"/>
          </a:p>
        </p:txBody>
      </p:sp>
    </p:spTree>
    <p:extLst>
      <p:ext uri="{BB962C8B-B14F-4D97-AF65-F5344CB8AC3E}">
        <p14:creationId xmlns:p14="http://schemas.microsoft.com/office/powerpoint/2010/main" val="126257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16</a:t>
            </a:fld>
            <a:endParaRPr lang="de-DE"/>
          </a:p>
        </p:txBody>
      </p:sp>
    </p:spTree>
    <p:extLst>
      <p:ext uri="{BB962C8B-B14F-4D97-AF65-F5344CB8AC3E}">
        <p14:creationId xmlns:p14="http://schemas.microsoft.com/office/powerpoint/2010/main" val="154058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17</a:t>
            </a:fld>
            <a:endParaRPr lang="de-DE"/>
          </a:p>
        </p:txBody>
      </p:sp>
    </p:spTree>
    <p:extLst>
      <p:ext uri="{BB962C8B-B14F-4D97-AF65-F5344CB8AC3E}">
        <p14:creationId xmlns:p14="http://schemas.microsoft.com/office/powerpoint/2010/main" val="379538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19</a:t>
            </a:fld>
            <a:endParaRPr lang="de-DE"/>
          </a:p>
        </p:txBody>
      </p:sp>
    </p:spTree>
    <p:extLst>
      <p:ext uri="{BB962C8B-B14F-4D97-AF65-F5344CB8AC3E}">
        <p14:creationId xmlns:p14="http://schemas.microsoft.com/office/powerpoint/2010/main" val="20051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DB035-849A-A14C-A914-54B518E66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567F0-599C-1445-9D42-E97315E0A6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C591A0-4C91-D41A-38DF-3284395116EC}"/>
              </a:ext>
            </a:extLst>
          </p:cNvPr>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4248878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en-US"/>
              <a:t>Click to edit Master title style</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Edit Master text styles</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Edit Master text styles</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itel und Inhalt">
    <p:spTree>
      <p:nvGrpSpPr>
        <p:cNvPr id="1" name=""/>
        <p:cNvGrpSpPr/>
        <p:nvPr/>
      </p:nvGrpSpPr>
      <p:grpSpPr>
        <a:xfrm>
          <a:off x="0" y="0"/>
          <a:ext cx="0" cy="0"/>
          <a:chOff x="0" y="0"/>
          <a:chExt cx="0" cy="0"/>
        </a:xfrm>
      </p:grpSpPr>
      <p:sp>
        <p:nvSpPr>
          <p:cNvPr id="3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Textplatzhalter 12"/>
          <p:cNvSpPr>
            <a:spLocks noGrp="1"/>
          </p:cNvSpPr>
          <p:nvPr>
            <p:ph type="body" sz="quarter" idx="21" hasCustomPrompt="1"/>
          </p:nvPr>
        </p:nvSpPr>
        <p:spPr>
          <a:xfrm>
            <a:off x="317634" y="130630"/>
            <a:ext cx="6071293" cy="701285"/>
          </a:xfrm>
          <a:prstGeom prst="rect">
            <a:avLst/>
          </a:prstGeom>
        </p:spPr>
        <p:txBody>
          <a:bodyPr anchor="b"/>
          <a:lstStyle>
            <a:lvl1pPr marL="0" indent="0">
              <a:buClrTx/>
              <a:buSzTx/>
              <a:buNone/>
              <a:defRPr sz="2000" b="1"/>
            </a:lvl1pPr>
          </a:lstStyle>
          <a:p>
            <a:r>
              <a:t>Titel hinzufügen</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161150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27_8AC6EBBA.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18/10/relationships/comments" Target="../comments/modernComment_108_ECD322C2.xml"/><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18/10/relationships/comments" Target="../comments/modernComment_108_ECD322C2.xml"/><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18/10/relationships/comments" Target="../comments/modernComment_108_ECD322C2.xml"/><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18/10/relationships/comments" Target="../comments/modernComment_108_ECD322C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38605" y="2738074"/>
            <a:ext cx="5266944" cy="584900"/>
          </a:xfrm>
        </p:spPr>
        <p:txBody>
          <a:bodyPr/>
          <a:lstStyle/>
          <a:p>
            <a:r>
              <a:rPr lang="en-GB" dirty="0"/>
              <a:t>Recent Advances in </a:t>
            </a:r>
            <a:br>
              <a:rPr lang="en-GB" dirty="0"/>
            </a:br>
            <a:r>
              <a:rPr lang="en-GB" dirty="0"/>
              <a:t>Hadron Therapy</a:t>
            </a:r>
          </a:p>
        </p:txBody>
      </p:sp>
      <p:sp>
        <p:nvSpPr>
          <p:cNvPr id="3" name="Untertitel 2"/>
          <p:cNvSpPr>
            <a:spLocks noGrp="1"/>
          </p:cNvSpPr>
          <p:nvPr>
            <p:ph type="subTitle" idx="1"/>
          </p:nvPr>
        </p:nvSpPr>
        <p:spPr/>
        <p:txBody>
          <a:bodyPr>
            <a:normAutofit fontScale="92500" lnSpcReduction="10000"/>
          </a:bodyPr>
          <a:lstStyle/>
          <a:p>
            <a:r>
              <a:rPr lang="en-GB" dirty="0"/>
              <a:t>Dr Charlot Vandevoorde</a:t>
            </a:r>
          </a:p>
          <a:p>
            <a:r>
              <a:rPr lang="en-GB" dirty="0"/>
              <a:t>Biophysics Department</a:t>
            </a:r>
          </a:p>
          <a:p>
            <a:endParaRPr lang="en-GB" dirty="0"/>
          </a:p>
        </p:txBody>
      </p:sp>
      <p:sp>
        <p:nvSpPr>
          <p:cNvPr id="4" name="TextBox 3"/>
          <p:cNvSpPr txBox="1"/>
          <p:nvPr/>
        </p:nvSpPr>
        <p:spPr>
          <a:xfrm>
            <a:off x="4358718" y="4480394"/>
            <a:ext cx="4691270" cy="461665"/>
          </a:xfrm>
          <a:prstGeom prst="rect">
            <a:avLst/>
          </a:prstGeom>
        </p:spPr>
        <p:txBody>
          <a:bodyPr vert="horz" wrap="square" lIns="91440" tIns="45720" rIns="91440" bIns="45720" rtlCol="0" anchor="t">
            <a:spAutoFit/>
          </a:bodyPr>
          <a:lstStyle/>
          <a:p>
            <a:pPr algn="r"/>
            <a:r>
              <a:rPr lang="de-DE" sz="1200" dirty="0" err="1">
                <a:solidFill>
                  <a:schemeClr val="bg1">
                    <a:lumMod val="65000"/>
                  </a:schemeClr>
                </a:solidFill>
                <a:latin typeface="Arial"/>
                <a:cs typeface="Arial"/>
              </a:rPr>
              <a:t>EuNPC</a:t>
            </a:r>
            <a:r>
              <a:rPr lang="de-DE" sz="1200" dirty="0">
                <a:solidFill>
                  <a:schemeClr val="bg1">
                    <a:lumMod val="65000"/>
                  </a:schemeClr>
                </a:solidFill>
                <a:latin typeface="Arial"/>
                <a:cs typeface="Arial"/>
              </a:rPr>
              <a:t> </a:t>
            </a:r>
            <a:r>
              <a:rPr lang="de-DE" sz="1200" dirty="0" smtClean="0">
                <a:solidFill>
                  <a:schemeClr val="bg1">
                    <a:lumMod val="65000"/>
                  </a:schemeClr>
                </a:solidFill>
                <a:latin typeface="Arial"/>
                <a:cs typeface="Arial"/>
              </a:rPr>
              <a:t>2025 – Caen, FR </a:t>
            </a:r>
          </a:p>
          <a:p>
            <a:pPr algn="r"/>
            <a:r>
              <a:rPr lang="de-DE" sz="1200" dirty="0" smtClean="0">
                <a:solidFill>
                  <a:schemeClr val="bg1">
                    <a:lumMod val="65000"/>
                  </a:schemeClr>
                </a:solidFill>
                <a:latin typeface="Arial"/>
                <a:cs typeface="Arial"/>
              </a:rPr>
              <a:t>21-26 </a:t>
            </a:r>
            <a:r>
              <a:rPr lang="de-DE" sz="1200" dirty="0">
                <a:solidFill>
                  <a:schemeClr val="bg1">
                    <a:lumMod val="65000"/>
                  </a:schemeClr>
                </a:solidFill>
                <a:latin typeface="Arial"/>
                <a:cs typeface="Arial"/>
              </a:rPr>
              <a:t>September 2026  </a:t>
            </a:r>
          </a:p>
        </p:txBody>
      </p:sp>
    </p:spTree>
    <p:extLst>
      <p:ext uri="{BB962C8B-B14F-4D97-AF65-F5344CB8AC3E}">
        <p14:creationId xmlns:p14="http://schemas.microsoft.com/office/powerpoint/2010/main" val="391019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3847591" cy="590668"/>
          </a:xfrm>
        </p:spPr>
        <p:txBody>
          <a:bodyPr/>
          <a:lstStyle/>
          <a:p>
            <a:r>
              <a:rPr lang="en-GB" dirty="0"/>
              <a:t>Preclinical Breakthroughs</a:t>
            </a:r>
          </a:p>
        </p:txBody>
      </p:sp>
      <p:sp>
        <p:nvSpPr>
          <p:cNvPr id="3" name="Inhaltsplatzhalter 2"/>
          <p:cNvSpPr>
            <a:spLocks noGrp="1"/>
          </p:cNvSpPr>
          <p:nvPr>
            <p:ph idx="1"/>
          </p:nvPr>
        </p:nvSpPr>
        <p:spPr>
          <a:xfrm>
            <a:off x="317634" y="1424515"/>
            <a:ext cx="8306987" cy="2745150"/>
          </a:xfrm>
        </p:spPr>
        <p:txBody>
          <a:bodyPr/>
          <a:lstStyle/>
          <a:p>
            <a:pPr>
              <a:spcAft>
                <a:spcPts val="600"/>
              </a:spcAft>
            </a:pPr>
            <a:r>
              <a:rPr lang="en-GB" dirty="0">
                <a:solidFill>
                  <a:schemeClr val="tx1"/>
                </a:solidFill>
                <a:cs typeface="Times New Roman" panose="02020603050405020304" pitchFamily="18" charset="0"/>
              </a:rPr>
              <a:t>Despite the technological advances and remarkable improvements in dose conformation achieved in recent decades, </a:t>
            </a:r>
            <a:r>
              <a:rPr lang="en-GB" b="1" dirty="0">
                <a:solidFill>
                  <a:schemeClr val="tx1"/>
                </a:solidFill>
                <a:cs typeface="Times New Roman" panose="02020603050405020304" pitchFamily="18" charset="0"/>
              </a:rPr>
              <a:t>normal tissue toxicity remains the primary factor limiting the efficient treatment of </a:t>
            </a:r>
            <a:r>
              <a:rPr lang="en-GB" b="1" dirty="0" err="1">
                <a:solidFill>
                  <a:schemeClr val="tx1"/>
                </a:solidFill>
                <a:cs typeface="Times New Roman" panose="02020603050405020304" pitchFamily="18" charset="0"/>
              </a:rPr>
              <a:t>radioresistant</a:t>
            </a:r>
            <a:r>
              <a:rPr lang="en-GB" b="1" dirty="0">
                <a:solidFill>
                  <a:schemeClr val="tx1"/>
                </a:solidFill>
                <a:cs typeface="Times New Roman" panose="02020603050405020304" pitchFamily="18" charset="0"/>
              </a:rPr>
              <a:t> tumours</a:t>
            </a:r>
            <a:r>
              <a:rPr lang="en-GB" dirty="0">
                <a:solidFill>
                  <a:schemeClr val="tx1"/>
                </a:solidFill>
                <a:cs typeface="Times New Roman" panose="02020603050405020304" pitchFamily="18" charset="0"/>
              </a:rPr>
              <a:t>, lesions near radiosensitive structures (e.g., spinal cord) as well as some paediatric cancers</a:t>
            </a:r>
          </a:p>
          <a:p>
            <a:pPr>
              <a:spcAft>
                <a:spcPts val="600"/>
              </a:spcAft>
            </a:pPr>
            <a:r>
              <a:rPr lang="en-GB" dirty="0">
                <a:solidFill>
                  <a:schemeClr val="tx1"/>
                </a:solidFill>
                <a:cs typeface="Times New Roman" panose="02020603050405020304" pitchFamily="18" charset="0"/>
              </a:rPr>
              <a:t>Therefore, the exploration of new therapeutic modalities allowing a further reduction of toxicities is of paramount importance. Two such novel strategies are and </a:t>
            </a:r>
            <a:r>
              <a:rPr lang="en-GB" b="1" dirty="0">
                <a:solidFill>
                  <a:schemeClr val="accent6">
                    <a:lumMod val="75000"/>
                  </a:schemeClr>
                </a:solidFill>
                <a:cs typeface="Times New Roman" panose="02020603050405020304" pitchFamily="18" charset="0"/>
              </a:rPr>
              <a:t>FLASH radiotherapy (FLASH-RT)</a:t>
            </a:r>
            <a:r>
              <a:rPr lang="en-GB" dirty="0">
                <a:solidFill>
                  <a:schemeClr val="tx1"/>
                </a:solidFill>
                <a:cs typeface="Times New Roman" panose="02020603050405020304" pitchFamily="18" charset="0"/>
              </a:rPr>
              <a:t> and </a:t>
            </a:r>
            <a:r>
              <a:rPr lang="en-GB" b="1" dirty="0">
                <a:solidFill>
                  <a:schemeClr val="accent6">
                    <a:lumMod val="75000"/>
                  </a:schemeClr>
                </a:solidFill>
                <a:cs typeface="Times New Roman" panose="02020603050405020304" pitchFamily="18" charset="0"/>
              </a:rPr>
              <a:t>spatially fractionated radiation therapy (SFRT) </a:t>
            </a:r>
          </a:p>
        </p:txBody>
      </p:sp>
    </p:spTree>
    <p:extLst>
      <p:ext uri="{BB962C8B-B14F-4D97-AF65-F5344CB8AC3E}">
        <p14:creationId xmlns:p14="http://schemas.microsoft.com/office/powerpoint/2010/main" val="7009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6808" y="1088015"/>
            <a:ext cx="5779842" cy="1845685"/>
          </a:xfrm>
        </p:spPr>
        <p:txBody>
          <a:bodyPr/>
          <a:lstStyle/>
          <a:p>
            <a:pPr>
              <a:spcBef>
                <a:spcPts val="0"/>
              </a:spcBef>
              <a:buSzPts val="1800"/>
              <a:buNone/>
            </a:pPr>
            <a:r>
              <a:rPr lang="de-DE" dirty="0" err="1">
                <a:highlight>
                  <a:srgbClr val="F9CB9C"/>
                </a:highlight>
                <a:ea typeface="Arial"/>
                <a:sym typeface="Arial"/>
              </a:rPr>
              <a:t>What</a:t>
            </a:r>
            <a:r>
              <a:rPr lang="de-DE" dirty="0">
                <a:highlight>
                  <a:srgbClr val="F9CB9C"/>
                </a:highlight>
                <a:ea typeface="Arial"/>
                <a:sym typeface="Arial"/>
              </a:rPr>
              <a:t> </a:t>
            </a:r>
            <a:r>
              <a:rPr lang="de-DE" dirty="0" err="1">
                <a:highlight>
                  <a:srgbClr val="F9CB9C"/>
                </a:highlight>
                <a:ea typeface="Arial"/>
                <a:sym typeface="Arial"/>
              </a:rPr>
              <a:t>is</a:t>
            </a:r>
            <a:r>
              <a:rPr lang="de-DE" dirty="0">
                <a:highlight>
                  <a:srgbClr val="F9CB9C"/>
                </a:highlight>
                <a:ea typeface="Arial"/>
                <a:sym typeface="Arial"/>
              </a:rPr>
              <a:t> </a:t>
            </a:r>
            <a:r>
              <a:rPr lang="de-DE" dirty="0" smtClean="0">
                <a:highlight>
                  <a:srgbClr val="F9CB9C"/>
                </a:highlight>
                <a:ea typeface="Arial"/>
                <a:sym typeface="Arial"/>
              </a:rPr>
              <a:t>FLASH-RT?</a:t>
            </a:r>
            <a:endParaRPr lang="de-DE" dirty="0">
              <a:highlight>
                <a:srgbClr val="F9CB9C"/>
              </a:highlight>
              <a:ea typeface="Arial"/>
              <a:sym typeface="Arial"/>
            </a:endParaRPr>
          </a:p>
          <a:p>
            <a:pPr lvl="1"/>
            <a:r>
              <a:rPr lang="en-GB" b="1" dirty="0"/>
              <a:t>Temporal</a:t>
            </a:r>
            <a:r>
              <a:rPr lang="en-GB" dirty="0"/>
              <a:t> aspects of the dose delivery</a:t>
            </a:r>
          </a:p>
          <a:p>
            <a:pPr lvl="1"/>
            <a:r>
              <a:rPr lang="en-GB" dirty="0" smtClean="0"/>
              <a:t>Ultimate goal of radiation oncology = eradicate tumours without toxicity to non-malignant tissues</a:t>
            </a:r>
          </a:p>
          <a:p>
            <a:pPr lvl="1"/>
            <a:r>
              <a:rPr lang="en-GB" b="1" dirty="0" smtClean="0"/>
              <a:t>Therapeutic </a:t>
            </a:r>
            <a:r>
              <a:rPr lang="en-GB" b="1" dirty="0"/>
              <a:t>window </a:t>
            </a:r>
            <a:r>
              <a:rPr lang="en-GB" dirty="0"/>
              <a:t>= dose region between the normal tissue complication probability (NTCP) and the tumour control probability (TCP) curves</a:t>
            </a:r>
          </a:p>
          <a:p>
            <a:pPr lvl="1"/>
            <a:r>
              <a:rPr lang="en-GB" dirty="0"/>
              <a:t>Delivery of ultra-high dose rates of radiation </a:t>
            </a:r>
            <a:r>
              <a:rPr lang="en-GB" dirty="0" smtClean="0"/>
              <a:t>(&gt;40</a:t>
            </a:r>
            <a:r>
              <a:rPr lang="en-GB" dirty="0"/>
              <a:t> </a:t>
            </a:r>
            <a:r>
              <a:rPr lang="en-GB" dirty="0" err="1"/>
              <a:t>Gy</a:t>
            </a:r>
            <a:r>
              <a:rPr lang="en-GB" dirty="0"/>
              <a:t>/s</a:t>
            </a:r>
            <a:r>
              <a:rPr lang="en-GB" dirty="0" smtClean="0"/>
              <a:t>)</a:t>
            </a:r>
          </a:p>
          <a:p>
            <a:pPr lvl="1"/>
            <a:r>
              <a:rPr lang="en-GB" dirty="0" smtClean="0"/>
              <a:t>Radiation dose threshold &gt; 8 </a:t>
            </a:r>
            <a:r>
              <a:rPr lang="en-GB" dirty="0" err="1" smtClean="0"/>
              <a:t>Gy</a:t>
            </a:r>
            <a:r>
              <a:rPr lang="en-GB" dirty="0" smtClean="0"/>
              <a:t> </a:t>
            </a:r>
            <a:endParaRPr lang="en-GB" dirty="0"/>
          </a:p>
          <a:p>
            <a:pPr lvl="1"/>
            <a:r>
              <a:rPr lang="en-GB" dirty="0"/>
              <a:t>Very short delivery times &lt; 200 </a:t>
            </a:r>
            <a:r>
              <a:rPr lang="en-GB" dirty="0" err="1"/>
              <a:t>ms</a:t>
            </a:r>
            <a:endParaRPr lang="de-DE" dirty="0"/>
          </a:p>
          <a:p>
            <a:pPr lvl="1"/>
            <a:r>
              <a:rPr lang="en-GB" dirty="0"/>
              <a:t>Reduced normal tissue toxicity through unknown mechanism</a:t>
            </a:r>
          </a:p>
          <a:p>
            <a:pPr lvl="1"/>
            <a:endParaRPr lang="de-DE" dirty="0"/>
          </a:p>
          <a:p>
            <a:pPr lvl="1"/>
            <a:endParaRPr lang="de-DE" dirty="0"/>
          </a:p>
        </p:txBody>
      </p:sp>
      <p:pic>
        <p:nvPicPr>
          <p:cNvPr id="5" name="Picture 4"/>
          <p:cNvPicPr>
            <a:picLocks noChangeAspect="1"/>
          </p:cNvPicPr>
          <p:nvPr/>
        </p:nvPicPr>
        <p:blipFill>
          <a:blip r:embed="rId2"/>
          <a:stretch>
            <a:fillRect/>
          </a:stretch>
        </p:blipFill>
        <p:spPr>
          <a:xfrm>
            <a:off x="6207731" y="1122263"/>
            <a:ext cx="2786258" cy="3626185"/>
          </a:xfrm>
          <a:prstGeom prst="rect">
            <a:avLst/>
          </a:prstGeom>
        </p:spPr>
      </p:pic>
      <p:sp>
        <p:nvSpPr>
          <p:cNvPr id="6" name="Boscolo et al. &quot;Radioactive beams for image-guided particle therapy: the BARB experiment at GSI.&quot; Frontiers in Oncology 11 (2021).">
            <a:extLst>
              <a:ext uri="{FF2B5EF4-FFF2-40B4-BE49-F238E27FC236}">
                <a16:creationId xmlns:a16="http://schemas.microsoft.com/office/drawing/2014/main" id="{40885772-61C1-E837-41A3-95266C04345B}"/>
              </a:ext>
            </a:extLst>
          </p:cNvPr>
          <p:cNvSpPr txBox="1"/>
          <p:nvPr/>
        </p:nvSpPr>
        <p:spPr>
          <a:xfrm>
            <a:off x="6207731" y="4918922"/>
            <a:ext cx="278625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defTabSz="457189" hangingPunct="0">
              <a:defRPr sz="700">
                <a:solidFill>
                  <a:srgbClr val="222222"/>
                </a:solidFill>
              </a:defRPr>
            </a:pPr>
            <a:r>
              <a:rPr lang="de-DE" sz="800" i="1" kern="0" dirty="0" err="1">
                <a:solidFill>
                  <a:srgbClr val="222222"/>
                </a:solidFill>
                <a:cs typeface="Arial"/>
                <a:sym typeface="Arial"/>
              </a:rPr>
              <a:t>Vozenin</a:t>
            </a:r>
            <a:r>
              <a:rPr lang="de-DE" sz="800" i="1" kern="0" dirty="0">
                <a:solidFill>
                  <a:srgbClr val="222222"/>
                </a:solidFill>
                <a:cs typeface="Arial"/>
                <a:sym typeface="Arial"/>
              </a:rPr>
              <a:t> et al. – Nature Reviews Clinical </a:t>
            </a:r>
            <a:r>
              <a:rPr lang="de-DE" sz="800" i="1" kern="0" dirty="0" err="1">
                <a:solidFill>
                  <a:srgbClr val="222222"/>
                </a:solidFill>
                <a:cs typeface="Arial"/>
                <a:sym typeface="Arial"/>
              </a:rPr>
              <a:t>Oncology</a:t>
            </a:r>
            <a:r>
              <a:rPr lang="de-DE" sz="800" i="1" kern="0" dirty="0">
                <a:solidFill>
                  <a:srgbClr val="222222"/>
                </a:solidFill>
                <a:cs typeface="Arial"/>
                <a:sym typeface="Arial"/>
              </a:rPr>
              <a:t> 2023</a:t>
            </a:r>
            <a:endParaRPr sz="800" i="1" kern="0" dirty="0">
              <a:solidFill>
                <a:srgbClr val="222222"/>
              </a:solidFill>
              <a:latin typeface="Arial"/>
              <a:cs typeface="Arial"/>
              <a:sym typeface="Arial"/>
            </a:endParaRPr>
          </a:p>
        </p:txBody>
      </p:sp>
      <p:grpSp>
        <p:nvGrpSpPr>
          <p:cNvPr id="11" name="Group 10"/>
          <p:cNvGrpSpPr/>
          <p:nvPr/>
        </p:nvGrpSpPr>
        <p:grpSpPr>
          <a:xfrm>
            <a:off x="548640" y="4014623"/>
            <a:ext cx="5621095" cy="890837"/>
            <a:chOff x="415735" y="3192688"/>
            <a:chExt cx="5834244" cy="941110"/>
          </a:xfrm>
        </p:grpSpPr>
        <p:sp>
          <p:nvSpPr>
            <p:cNvPr id="4" name="Rectangle 3"/>
            <p:cNvSpPr/>
            <p:nvPr/>
          </p:nvSpPr>
          <p:spPr>
            <a:xfrm>
              <a:off x="415735" y="3192688"/>
              <a:ext cx="5834244" cy="941110"/>
            </a:xfrm>
            <a:prstGeom prst="rect">
              <a:avLst/>
            </a:prstGeom>
            <a:solidFill>
              <a:srgbClr val="F9CB9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Rectangle 9"/>
            <p:cNvSpPr/>
            <p:nvPr/>
          </p:nvSpPr>
          <p:spPr>
            <a:xfrm>
              <a:off x="430191" y="3253114"/>
              <a:ext cx="5665838" cy="830997"/>
            </a:xfrm>
            <a:prstGeom prst="rect">
              <a:avLst/>
            </a:prstGeom>
            <a:noFill/>
          </p:spPr>
          <p:txBody>
            <a:bodyPr wrap="square">
              <a:spAutoFit/>
            </a:bodyPr>
            <a:lstStyle/>
            <a:p>
              <a:pPr marL="285750" indent="-285750" algn="just">
                <a:spcBef>
                  <a:spcPts val="1200"/>
                </a:spcBef>
                <a:buFont typeface="Wingdings" panose="05000000000000000000" pitchFamily="2" charset="2"/>
                <a:buChar char="Ø"/>
              </a:pPr>
              <a:r>
                <a:rPr lang="en-GB" sz="1600" dirty="0">
                  <a:solidFill>
                    <a:srgbClr val="333333"/>
                  </a:solidFill>
                  <a:latin typeface="Arial"/>
                  <a:cs typeface="Arial"/>
                </a:rPr>
                <a:t>D</a:t>
              </a:r>
              <a:r>
                <a:rPr lang="en-GB" sz="1600" dirty="0">
                  <a:solidFill>
                    <a:srgbClr val="333333"/>
                  </a:solidFill>
                  <a:cs typeface="Arial"/>
                </a:rPr>
                <a:t>ose escalation to enhance anti-tumour efficacy </a:t>
              </a:r>
            </a:p>
            <a:p>
              <a:pPr marL="285750" indent="-285750" algn="just">
                <a:buFont typeface="Wingdings" panose="05000000000000000000" pitchFamily="2" charset="2"/>
                <a:buChar char="Ø"/>
              </a:pPr>
              <a:r>
                <a:rPr lang="en-GB" sz="1600" dirty="0">
                  <a:solidFill>
                    <a:srgbClr val="333333"/>
                  </a:solidFill>
                  <a:cs typeface="Arial"/>
                </a:rPr>
                <a:t>Reduction of treatment time and organ motion issues</a:t>
              </a:r>
            </a:p>
            <a:p>
              <a:pPr marL="285750" indent="-285750" algn="just">
                <a:spcAft>
                  <a:spcPts val="1200"/>
                </a:spcAft>
                <a:buFont typeface="Wingdings" panose="05000000000000000000" pitchFamily="2" charset="2"/>
                <a:buChar char="Ø"/>
              </a:pPr>
              <a:r>
                <a:rPr lang="en-GB" sz="1600" dirty="0">
                  <a:solidFill>
                    <a:srgbClr val="333333"/>
                  </a:solidFill>
                  <a:cs typeface="Arial"/>
                </a:rPr>
                <a:t>Increase the number of treated patients</a:t>
              </a:r>
              <a:endParaRPr lang="en-GB" sz="1600" dirty="0">
                <a:solidFill>
                  <a:srgbClr val="333333"/>
                </a:solidFill>
                <a:latin typeface="Arial"/>
                <a:cs typeface="Arial"/>
              </a:endParaRPr>
            </a:p>
          </p:txBody>
        </p:sp>
      </p:grpSp>
      <p:sp>
        <p:nvSpPr>
          <p:cNvPr id="15" name="Titel 1"/>
          <p:cNvSpPr>
            <a:spLocks noGrp="1"/>
          </p:cNvSpPr>
          <p:nvPr>
            <p:ph type="title"/>
          </p:nvPr>
        </p:nvSpPr>
        <p:spPr>
          <a:xfrm>
            <a:off x="422568" y="230397"/>
            <a:ext cx="5424512" cy="590668"/>
          </a:xfrm>
        </p:spPr>
        <p:txBody>
          <a:bodyPr/>
          <a:lstStyle/>
          <a:p>
            <a:r>
              <a:rPr lang="en-GB" dirty="0"/>
              <a:t>Preclinical Breakthroughs: Heavy Ion FLASH</a:t>
            </a:r>
          </a:p>
        </p:txBody>
      </p:sp>
    </p:spTree>
    <p:extLst>
      <p:ext uri="{BB962C8B-B14F-4D97-AF65-F5344CB8AC3E}">
        <p14:creationId xmlns:p14="http://schemas.microsoft.com/office/powerpoint/2010/main" val="2328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mod="1">
    <p:ext uri="{6950BFC3-D8DA-4A85-94F7-54DA5524770B}">
      <p188:commentRel xmlns=""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scolo et al. &quot;Radioactive beams for image-guided particle therapy: the BARB experiment at GSI.&quot; Frontiers in Oncology 11 (2021).">
            <a:extLst>
              <a:ext uri="{FF2B5EF4-FFF2-40B4-BE49-F238E27FC236}">
                <a16:creationId xmlns:a16="http://schemas.microsoft.com/office/drawing/2014/main" id="{40885772-61C1-E837-41A3-95266C04345B}"/>
              </a:ext>
            </a:extLst>
          </p:cNvPr>
          <p:cNvSpPr txBox="1"/>
          <p:nvPr/>
        </p:nvSpPr>
        <p:spPr>
          <a:xfrm>
            <a:off x="5899572" y="4968964"/>
            <a:ext cx="3147907"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defTabSz="457189" hangingPunct="0">
              <a:defRPr sz="700">
                <a:solidFill>
                  <a:srgbClr val="222222"/>
                </a:solidFill>
              </a:defRPr>
            </a:pPr>
            <a:r>
              <a:rPr lang="de-DE" sz="800" i="1" kern="0" dirty="0" err="1" smtClean="0">
                <a:solidFill>
                  <a:srgbClr val="222222"/>
                </a:solidFill>
                <a:cs typeface="Arial"/>
                <a:sym typeface="Arial"/>
              </a:rPr>
              <a:t>Left</a:t>
            </a:r>
            <a:r>
              <a:rPr lang="de-DE" sz="800" i="1" kern="0" dirty="0" smtClean="0">
                <a:solidFill>
                  <a:srgbClr val="222222"/>
                </a:solidFill>
                <a:cs typeface="Arial"/>
                <a:sym typeface="Arial"/>
              </a:rPr>
              <a:t>: </a:t>
            </a:r>
            <a:r>
              <a:rPr lang="de-DE" sz="800" i="1" kern="0" dirty="0" err="1" smtClean="0">
                <a:solidFill>
                  <a:srgbClr val="222222"/>
                </a:solidFill>
                <a:cs typeface="Arial"/>
                <a:sym typeface="Arial"/>
              </a:rPr>
              <a:t>Bourhis</a:t>
            </a:r>
            <a:r>
              <a:rPr lang="de-DE" sz="800" i="1" kern="0" dirty="0" smtClean="0">
                <a:solidFill>
                  <a:srgbClr val="222222"/>
                </a:solidFill>
                <a:cs typeface="Arial"/>
                <a:sym typeface="Arial"/>
              </a:rPr>
              <a:t> </a:t>
            </a:r>
            <a:r>
              <a:rPr lang="de-DE" sz="800" i="1" kern="0" dirty="0">
                <a:solidFill>
                  <a:srgbClr val="222222"/>
                </a:solidFill>
                <a:cs typeface="Arial"/>
                <a:sym typeface="Arial"/>
              </a:rPr>
              <a:t>et al. – </a:t>
            </a:r>
            <a:r>
              <a:rPr lang="de-DE" sz="800" i="1" kern="0" dirty="0" err="1" smtClean="0">
                <a:solidFill>
                  <a:srgbClr val="222222"/>
                </a:solidFill>
                <a:cs typeface="Arial"/>
                <a:sym typeface="Arial"/>
              </a:rPr>
              <a:t>Radiother</a:t>
            </a:r>
            <a:r>
              <a:rPr lang="de-DE" sz="800" i="1" kern="0" dirty="0" smtClean="0">
                <a:solidFill>
                  <a:srgbClr val="222222"/>
                </a:solidFill>
                <a:cs typeface="Arial"/>
                <a:sym typeface="Arial"/>
              </a:rPr>
              <a:t> &amp; </a:t>
            </a:r>
            <a:r>
              <a:rPr lang="de-DE" sz="800" i="1" kern="0" dirty="0" err="1" smtClean="0">
                <a:solidFill>
                  <a:srgbClr val="222222"/>
                </a:solidFill>
                <a:cs typeface="Arial"/>
                <a:sym typeface="Arial"/>
              </a:rPr>
              <a:t>Oncol</a:t>
            </a:r>
            <a:r>
              <a:rPr lang="de-DE" sz="800" i="1" kern="0" dirty="0" smtClean="0">
                <a:solidFill>
                  <a:srgbClr val="222222"/>
                </a:solidFill>
                <a:cs typeface="Arial"/>
                <a:sym typeface="Arial"/>
              </a:rPr>
              <a:t> 2019 – </a:t>
            </a:r>
            <a:r>
              <a:rPr lang="de-DE" sz="800" i="1" kern="0" dirty="0" err="1" smtClean="0">
                <a:solidFill>
                  <a:srgbClr val="222222"/>
                </a:solidFill>
                <a:cs typeface="Arial"/>
                <a:sym typeface="Arial"/>
              </a:rPr>
              <a:t>Right</a:t>
            </a:r>
            <a:r>
              <a:rPr lang="de-DE" sz="800" i="1" kern="0" dirty="0" smtClean="0">
                <a:solidFill>
                  <a:srgbClr val="222222"/>
                </a:solidFill>
                <a:cs typeface="Arial"/>
                <a:sym typeface="Arial"/>
              </a:rPr>
              <a:t>: THERYQ</a:t>
            </a:r>
            <a:endParaRPr sz="800" i="1" kern="0" dirty="0">
              <a:solidFill>
                <a:srgbClr val="222222"/>
              </a:solidFill>
              <a:latin typeface="Arial"/>
              <a:cs typeface="Arial"/>
              <a:sym typeface="Arial"/>
            </a:endParaRPr>
          </a:p>
        </p:txBody>
      </p:sp>
      <p:sp>
        <p:nvSpPr>
          <p:cNvPr id="11" name="Rectangle 10"/>
          <p:cNvSpPr/>
          <p:nvPr/>
        </p:nvSpPr>
        <p:spPr>
          <a:xfrm>
            <a:off x="330200" y="1017885"/>
            <a:ext cx="8413750" cy="1526572"/>
          </a:xfrm>
          <a:prstGeom prst="rect">
            <a:avLst/>
          </a:prstGeom>
        </p:spPr>
        <p:txBody>
          <a:bodyPr wrap="square">
            <a:spAutoFit/>
          </a:bodyPr>
          <a:lstStyle/>
          <a:p>
            <a:pPr marL="257175" indent="-257175" defTabSz="342900">
              <a:spcBef>
                <a:spcPct val="20000"/>
              </a:spcBef>
              <a:buClr>
                <a:srgbClr val="FDBB63"/>
              </a:buClr>
              <a:buFont typeface="Wingdings" charset="2"/>
              <a:buChar char="§"/>
            </a:pPr>
            <a:r>
              <a:rPr lang="en-GB" dirty="0">
                <a:solidFill>
                  <a:srgbClr val="333333"/>
                </a:solidFill>
                <a:latin typeface="Arial"/>
                <a:cs typeface="Arial"/>
              </a:rPr>
              <a:t>FLASH is recognized as one of the most promising breakthroughs in radiation oncology </a:t>
            </a:r>
            <a:r>
              <a:rPr lang="en-GB" dirty="0" smtClean="0">
                <a:solidFill>
                  <a:srgbClr val="333333"/>
                </a:solidFill>
                <a:latin typeface="Arial"/>
                <a:cs typeface="Arial"/>
              </a:rPr>
              <a:t>today</a:t>
            </a:r>
          </a:p>
          <a:p>
            <a:pPr marL="257175" indent="-257175" defTabSz="342900">
              <a:spcBef>
                <a:spcPct val="20000"/>
              </a:spcBef>
              <a:buClr>
                <a:srgbClr val="FDBB63"/>
              </a:buClr>
              <a:buFont typeface="Wingdings" charset="2"/>
              <a:buChar char="§"/>
            </a:pPr>
            <a:r>
              <a:rPr lang="en-GB" dirty="0" smtClean="0">
                <a:solidFill>
                  <a:srgbClr val="333333"/>
                </a:solidFill>
                <a:latin typeface="Arial"/>
                <a:cs typeface="Arial"/>
              </a:rPr>
              <a:t>First patient was treated with FLASH-RT (electrons):</a:t>
            </a:r>
          </a:p>
          <a:p>
            <a:pPr marL="341313" defTabSz="342900">
              <a:spcBef>
                <a:spcPct val="20000"/>
              </a:spcBef>
              <a:buClr>
                <a:srgbClr val="FDBB63"/>
              </a:buClr>
            </a:pPr>
            <a:r>
              <a:rPr lang="en-GB" dirty="0">
                <a:solidFill>
                  <a:srgbClr val="333333"/>
                </a:solidFill>
                <a:latin typeface="Arial"/>
                <a:cs typeface="Arial"/>
              </a:rPr>
              <a:t>	</a:t>
            </a:r>
            <a:r>
              <a:rPr lang="en-US" sz="1400" i="1" dirty="0" smtClean="0">
                <a:solidFill>
                  <a:srgbClr val="333333"/>
                </a:solidFill>
                <a:latin typeface="+mj-lt"/>
                <a:cs typeface="Arial"/>
              </a:rPr>
              <a:t>A 3.5-cm </a:t>
            </a:r>
            <a:r>
              <a:rPr lang="en-US" sz="1400" i="1" dirty="0">
                <a:solidFill>
                  <a:srgbClr val="333333"/>
                </a:solidFill>
                <a:latin typeface="+mj-lt"/>
                <a:cs typeface="Arial"/>
              </a:rPr>
              <a:t>diameter skin tumor with a 5.6-MeV </a:t>
            </a:r>
            <a:r>
              <a:rPr lang="en-US" sz="1400" i="1" dirty="0" err="1">
                <a:solidFill>
                  <a:srgbClr val="333333"/>
                </a:solidFill>
                <a:latin typeface="+mj-lt"/>
                <a:cs typeface="Arial"/>
              </a:rPr>
              <a:t>linac</a:t>
            </a:r>
            <a:r>
              <a:rPr lang="en-US" sz="1400" i="1" dirty="0">
                <a:solidFill>
                  <a:srgbClr val="333333"/>
                </a:solidFill>
                <a:latin typeface="+mj-lt"/>
                <a:cs typeface="Arial"/>
              </a:rPr>
              <a:t> specifically designed for FLASH-RT. The prescribed dose to the PTV was 15 </a:t>
            </a:r>
            <a:r>
              <a:rPr lang="en-US" sz="1400" i="1" dirty="0" err="1">
                <a:solidFill>
                  <a:srgbClr val="333333"/>
                </a:solidFill>
                <a:latin typeface="+mj-lt"/>
                <a:cs typeface="Arial"/>
              </a:rPr>
              <a:t>Gy</a:t>
            </a:r>
            <a:r>
              <a:rPr lang="en-US" sz="1400" i="1" dirty="0">
                <a:solidFill>
                  <a:srgbClr val="333333"/>
                </a:solidFill>
                <a:latin typeface="+mj-lt"/>
                <a:cs typeface="Arial"/>
              </a:rPr>
              <a:t>, in 90 </a:t>
            </a:r>
            <a:r>
              <a:rPr lang="en-US" sz="1400" i="1" dirty="0" err="1">
                <a:solidFill>
                  <a:srgbClr val="333333"/>
                </a:solidFill>
                <a:latin typeface="+mj-lt"/>
                <a:cs typeface="Arial"/>
              </a:rPr>
              <a:t>ms.</a:t>
            </a:r>
            <a:r>
              <a:rPr lang="en-US" sz="1400" i="1" dirty="0">
                <a:solidFill>
                  <a:srgbClr val="333333"/>
                </a:solidFill>
                <a:latin typeface="+mj-lt"/>
                <a:cs typeface="Arial"/>
              </a:rPr>
              <a:t> </a:t>
            </a:r>
            <a:r>
              <a:rPr lang="en-GB" sz="1400" i="1" dirty="0" smtClean="0">
                <a:solidFill>
                  <a:srgbClr val="333333"/>
                </a:solidFill>
                <a:latin typeface="+mj-lt"/>
                <a:cs typeface="Arial"/>
              </a:rPr>
              <a:t> </a:t>
            </a:r>
            <a:endParaRPr lang="en-GB" sz="1400" i="1" dirty="0">
              <a:solidFill>
                <a:srgbClr val="333333"/>
              </a:solidFill>
              <a:latin typeface="+mj-lt"/>
              <a:cs typeface="Arial"/>
            </a:endParaRPr>
          </a:p>
        </p:txBody>
      </p:sp>
      <p:sp>
        <p:nvSpPr>
          <p:cNvPr id="13" name="Titel 1"/>
          <p:cNvSpPr>
            <a:spLocks noGrp="1"/>
          </p:cNvSpPr>
          <p:nvPr>
            <p:ph type="title"/>
          </p:nvPr>
        </p:nvSpPr>
        <p:spPr>
          <a:xfrm>
            <a:off x="422568" y="230397"/>
            <a:ext cx="5424512" cy="590668"/>
          </a:xfrm>
        </p:spPr>
        <p:txBody>
          <a:bodyPr/>
          <a:lstStyle/>
          <a:p>
            <a:r>
              <a:rPr lang="en-GB" dirty="0"/>
              <a:t>Preclinical Breakthroughs: Heavy Ion FLASH</a:t>
            </a:r>
          </a:p>
        </p:txBody>
      </p:sp>
      <p:pic>
        <p:nvPicPr>
          <p:cNvPr id="2" name="Picture 1"/>
          <p:cNvPicPr>
            <a:picLocks noChangeAspect="1"/>
          </p:cNvPicPr>
          <p:nvPr/>
        </p:nvPicPr>
        <p:blipFill>
          <a:blip r:embed="rId2"/>
          <a:stretch>
            <a:fillRect/>
          </a:stretch>
        </p:blipFill>
        <p:spPr>
          <a:xfrm>
            <a:off x="704449" y="2544456"/>
            <a:ext cx="3226105" cy="2332821"/>
          </a:xfrm>
          <a:prstGeom prst="rect">
            <a:avLst/>
          </a:prstGeom>
          <a:ln w="3175">
            <a:solidFill>
              <a:schemeClr val="tx1"/>
            </a:solidFill>
          </a:ln>
        </p:spPr>
      </p:pic>
      <p:pic>
        <p:nvPicPr>
          <p:cNvPr id="4" name="Picture 3"/>
          <p:cNvPicPr>
            <a:picLocks noChangeAspect="1"/>
          </p:cNvPicPr>
          <p:nvPr/>
        </p:nvPicPr>
        <p:blipFill>
          <a:blip r:embed="rId3"/>
          <a:stretch>
            <a:fillRect/>
          </a:stretch>
        </p:blipFill>
        <p:spPr>
          <a:xfrm>
            <a:off x="4572000" y="2422476"/>
            <a:ext cx="4226257" cy="2249326"/>
          </a:xfrm>
          <a:prstGeom prst="rect">
            <a:avLst/>
          </a:prstGeom>
        </p:spPr>
      </p:pic>
    </p:spTree>
    <p:extLst>
      <p:ext uri="{BB962C8B-B14F-4D97-AF65-F5344CB8AC3E}">
        <p14:creationId xmlns:p14="http://schemas.microsoft.com/office/powerpoint/2010/main" val="324654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7635" y="1088015"/>
            <a:ext cx="8753214" cy="918193"/>
          </a:xfrm>
        </p:spPr>
        <p:txBody>
          <a:bodyPr/>
          <a:lstStyle/>
          <a:p>
            <a:r>
              <a:rPr lang="en-GB" dirty="0"/>
              <a:t>Interestingly, all models predict that the FLASH effect should be LET-dependent, with a tendency to disappear at high-LET</a:t>
            </a:r>
            <a:endParaRPr lang="en-GB" sz="1000" i="1" dirty="0"/>
          </a:p>
          <a:p>
            <a:r>
              <a:rPr lang="de-DE" dirty="0"/>
              <a:t>First </a:t>
            </a:r>
            <a:r>
              <a:rPr lang="de-DE" i="1" dirty="0"/>
              <a:t>in vivo </a:t>
            </a:r>
            <a:r>
              <a:rPr lang="de-DE" dirty="0" err="1"/>
              <a:t>carbon</a:t>
            </a:r>
            <a:r>
              <a:rPr lang="de-DE" dirty="0"/>
              <a:t> </a:t>
            </a:r>
            <a:r>
              <a:rPr lang="de-DE" dirty="0" err="1"/>
              <a:t>ion</a:t>
            </a:r>
            <a:r>
              <a:rPr lang="de-DE" dirty="0"/>
              <a:t> FLASH </a:t>
            </a:r>
            <a:r>
              <a:rPr lang="de-DE" dirty="0" err="1"/>
              <a:t>experiment</a:t>
            </a:r>
            <a:r>
              <a:rPr lang="de-DE" dirty="0"/>
              <a:t> at GSI</a:t>
            </a:r>
            <a:r>
              <a:rPr lang="de-DE" dirty="0" smtClean="0"/>
              <a:t>:</a:t>
            </a:r>
          </a:p>
          <a:p>
            <a:pPr marL="0" indent="0">
              <a:buNone/>
            </a:pPr>
            <a:endParaRPr lang="de-DE" dirty="0"/>
          </a:p>
        </p:txBody>
      </p:sp>
      <p:sp>
        <p:nvSpPr>
          <p:cNvPr id="6" name="CasellaDiTesto 14">
            <a:extLst>
              <a:ext uri="{FF2B5EF4-FFF2-40B4-BE49-F238E27FC236}">
                <a16:creationId xmlns:a16="http://schemas.microsoft.com/office/drawing/2014/main" id="{43D9091A-FDEF-2E54-FD89-E93C589AABF3}"/>
              </a:ext>
            </a:extLst>
          </p:cNvPr>
          <p:cNvSpPr txBox="1"/>
          <p:nvPr/>
        </p:nvSpPr>
        <p:spPr>
          <a:xfrm>
            <a:off x="5769330" y="3435687"/>
            <a:ext cx="3224898"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cs typeface="Times New Roman" panose="02020603050405020304" pitchFamily="18" charset="0"/>
              </a:rPr>
              <a:t>SIS18: </a:t>
            </a:r>
            <a:r>
              <a:rPr lang="it-IT" sz="1400" b="1" baseline="30000" dirty="0">
                <a:solidFill>
                  <a:srgbClr val="212121"/>
                </a:solidFill>
                <a:cs typeface="Times New Roman" panose="02020603050405020304" pitchFamily="18" charset="0"/>
              </a:rPr>
              <a:t>12</a:t>
            </a:r>
            <a:r>
              <a:rPr lang="it-IT" sz="1400" b="1" dirty="0">
                <a:solidFill>
                  <a:srgbClr val="212121"/>
                </a:solidFill>
                <a:cs typeface="Times New Roman" panose="02020603050405020304" pitchFamily="18" charset="0"/>
              </a:rPr>
              <a:t>C-ions: 240 MeV/n</a:t>
            </a:r>
          </a:p>
          <a:p>
            <a:r>
              <a:rPr lang="en-GB" sz="1400" dirty="0" smtClean="0">
                <a:cs typeface="Times New Roman" panose="02020603050405020304" pitchFamily="18" charset="0"/>
              </a:rPr>
              <a:t>Irradiation: </a:t>
            </a:r>
            <a:r>
              <a:rPr lang="en-GB" sz="1400" b="1" dirty="0" smtClean="0">
                <a:cs typeface="Times New Roman" panose="02020603050405020304" pitchFamily="18" charset="0"/>
              </a:rPr>
              <a:t>20 </a:t>
            </a:r>
            <a:r>
              <a:rPr lang="en-GB" sz="1400" b="1" dirty="0" err="1" smtClean="0">
                <a:cs typeface="Times New Roman" panose="02020603050405020304" pitchFamily="18" charset="0"/>
              </a:rPr>
              <a:t>Gy</a:t>
            </a:r>
            <a:r>
              <a:rPr lang="en-GB" sz="1400" b="1" dirty="0" smtClean="0">
                <a:cs typeface="Times New Roman" panose="02020603050405020304" pitchFamily="18" charset="0"/>
              </a:rPr>
              <a:t> SOBP</a:t>
            </a:r>
            <a:endParaRPr lang="en-GB" sz="1400" b="1" dirty="0">
              <a:cs typeface="Times New Roman" panose="02020603050405020304" pitchFamily="18" charset="0"/>
            </a:endParaRPr>
          </a:p>
          <a:p>
            <a:r>
              <a:rPr lang="it-IT" sz="1400" dirty="0">
                <a:cs typeface="Times New Roman" panose="02020603050405020304" pitchFamily="18" charset="0"/>
              </a:rPr>
              <a:t>FLASH </a:t>
            </a:r>
            <a:r>
              <a:rPr lang="it-IT" sz="1400" dirty="0" err="1">
                <a:cs typeface="Times New Roman" panose="02020603050405020304" pitchFamily="18" charset="0"/>
              </a:rPr>
              <a:t>local</a:t>
            </a:r>
            <a:r>
              <a:rPr lang="it-IT" sz="1400" dirty="0">
                <a:cs typeface="Times New Roman" panose="02020603050405020304" pitchFamily="18" charset="0"/>
              </a:rPr>
              <a:t> dose rate: </a:t>
            </a:r>
          </a:p>
          <a:p>
            <a:pPr marL="285750" indent="-285750">
              <a:buFont typeface="Arial" panose="020B0604020202020204" pitchFamily="34" charset="0"/>
              <a:buChar char="•"/>
            </a:pPr>
            <a:r>
              <a:rPr lang="en-GB" sz="1400" dirty="0">
                <a:cs typeface="Times New Roman" panose="02020603050405020304" pitchFamily="18" charset="0"/>
              </a:rPr>
              <a:t>&gt; </a:t>
            </a:r>
            <a:r>
              <a:rPr lang="it-IT" sz="1400" dirty="0">
                <a:cs typeface="Times New Roman" panose="02020603050405020304" pitchFamily="18" charset="0"/>
              </a:rPr>
              <a:t>100 </a:t>
            </a:r>
            <a:r>
              <a:rPr lang="it-IT" sz="1400" dirty="0" err="1">
                <a:cs typeface="Times New Roman" panose="02020603050405020304" pitchFamily="18" charset="0"/>
              </a:rPr>
              <a:t>Gy</a:t>
            </a:r>
            <a:r>
              <a:rPr lang="it-IT" sz="1400" dirty="0">
                <a:cs typeface="Times New Roman" panose="02020603050405020304" pitchFamily="18" charset="0"/>
              </a:rPr>
              <a:t>/</a:t>
            </a:r>
            <a:r>
              <a:rPr lang="it-IT" sz="1400" dirty="0" err="1">
                <a:cs typeface="Times New Roman" panose="02020603050405020304" pitchFamily="18" charset="0"/>
              </a:rPr>
              <a:t>s</a:t>
            </a:r>
            <a:r>
              <a:rPr lang="it-IT" sz="1400" dirty="0">
                <a:cs typeface="Times New Roman" panose="02020603050405020304" pitchFamily="18" charset="0"/>
              </a:rPr>
              <a:t> </a:t>
            </a:r>
            <a:r>
              <a:rPr lang="en-GB" sz="1400" dirty="0">
                <a:cs typeface="Times New Roman" panose="02020603050405020304" pitchFamily="18" charset="0"/>
              </a:rPr>
              <a:t>~ 5x10</a:t>
            </a:r>
            <a:r>
              <a:rPr lang="en-GB" sz="1400" baseline="30000" dirty="0">
                <a:cs typeface="Times New Roman" panose="02020603050405020304" pitchFamily="18" charset="0"/>
              </a:rPr>
              <a:t>9</a:t>
            </a:r>
            <a:r>
              <a:rPr lang="en-GB" sz="1400" dirty="0">
                <a:cs typeface="Times New Roman" panose="02020603050405020304" pitchFamily="18" charset="0"/>
              </a:rPr>
              <a:t> ions per spill</a:t>
            </a:r>
            <a:endParaRPr lang="it-IT" sz="1400" dirty="0">
              <a:cs typeface="Times New Roman" panose="02020603050405020304" pitchFamily="18" charset="0"/>
            </a:endParaRPr>
          </a:p>
          <a:p>
            <a:pPr marL="285750" indent="-285750">
              <a:buFont typeface="Arial" panose="020B0604020202020204" pitchFamily="34" charset="0"/>
              <a:buChar char="•"/>
            </a:pPr>
            <a:r>
              <a:rPr lang="it-IT" sz="1400" dirty="0" err="1">
                <a:cs typeface="Times New Roman" panose="02020603050405020304" pitchFamily="18" charset="0"/>
              </a:rPr>
              <a:t>Conventional</a:t>
            </a:r>
            <a:r>
              <a:rPr lang="it-IT" sz="1400" dirty="0">
                <a:cs typeface="Times New Roman" panose="02020603050405020304" pitchFamily="18" charset="0"/>
              </a:rPr>
              <a:t> dose rate 18 </a:t>
            </a:r>
            <a:r>
              <a:rPr lang="it-IT" sz="1400" dirty="0" err="1">
                <a:cs typeface="Times New Roman" panose="02020603050405020304" pitchFamily="18" charset="0"/>
              </a:rPr>
              <a:t>Gy</a:t>
            </a:r>
            <a:r>
              <a:rPr lang="it-IT" sz="1400" dirty="0">
                <a:cs typeface="Times New Roman" panose="02020603050405020304" pitchFamily="18" charset="0"/>
              </a:rPr>
              <a:t>/min</a:t>
            </a:r>
          </a:p>
          <a:p>
            <a:pPr marL="285750" indent="-285750">
              <a:buFont typeface="Arial" panose="020B0604020202020204" pitchFamily="34" charset="0"/>
              <a:buChar char="•"/>
            </a:pPr>
            <a:r>
              <a:rPr lang="it-IT" sz="1400" dirty="0">
                <a:cs typeface="Times New Roman" panose="02020603050405020304" pitchFamily="18" charset="0"/>
              </a:rPr>
              <a:t>LET= </a:t>
            </a:r>
            <a:r>
              <a:rPr lang="it-IT" sz="1400" dirty="0" smtClean="0">
                <a:cs typeface="Times New Roman" panose="02020603050405020304" pitchFamily="18" charset="0"/>
              </a:rPr>
              <a:t>65 – 85 </a:t>
            </a:r>
            <a:r>
              <a:rPr lang="it-IT" sz="1400" dirty="0" err="1" smtClean="0">
                <a:cs typeface="Times New Roman" panose="02020603050405020304" pitchFamily="18" charset="0"/>
              </a:rPr>
              <a:t>keV</a:t>
            </a:r>
            <a:r>
              <a:rPr lang="it-IT" sz="1400" dirty="0" smtClean="0">
                <a:cs typeface="Times New Roman" panose="02020603050405020304" pitchFamily="18" charset="0"/>
              </a:rPr>
              <a:t>/µm</a:t>
            </a:r>
            <a:endParaRPr lang="it-IT" sz="1400" dirty="0">
              <a:cs typeface="Times New Roman" panose="02020603050405020304" pitchFamily="18" charset="0"/>
            </a:endParaRPr>
          </a:p>
        </p:txBody>
      </p:sp>
      <p:sp>
        <p:nvSpPr>
          <p:cNvPr id="7" name="Rectangle 6"/>
          <p:cNvSpPr/>
          <p:nvPr/>
        </p:nvSpPr>
        <p:spPr>
          <a:xfrm>
            <a:off x="6503276" y="4920219"/>
            <a:ext cx="2567573" cy="215444"/>
          </a:xfrm>
          <a:prstGeom prst="rect">
            <a:avLst/>
          </a:prstGeom>
        </p:spPr>
        <p:txBody>
          <a:bodyPr wrap="square">
            <a:spAutoFit/>
          </a:bodyPr>
          <a:lstStyle/>
          <a:p>
            <a:pPr algn="r"/>
            <a:r>
              <a:rPr lang="en-GB" sz="800" i="1" dirty="0" smtClean="0">
                <a:solidFill>
                  <a:srgbClr val="333333"/>
                </a:solidFill>
                <a:cs typeface="Arial"/>
              </a:rPr>
              <a:t>Tinganelli et al. – </a:t>
            </a:r>
            <a:r>
              <a:rPr lang="en-GB" sz="800" i="1" dirty="0" err="1" smtClean="0">
                <a:solidFill>
                  <a:srgbClr val="333333"/>
                </a:solidFill>
                <a:cs typeface="Arial"/>
              </a:rPr>
              <a:t>Int</a:t>
            </a:r>
            <a:r>
              <a:rPr lang="en-GB" sz="800" i="1" dirty="0" smtClean="0">
                <a:solidFill>
                  <a:srgbClr val="333333"/>
                </a:solidFill>
                <a:cs typeface="Arial"/>
              </a:rPr>
              <a:t> J Rad </a:t>
            </a:r>
            <a:r>
              <a:rPr lang="en-GB" sz="800" i="1" dirty="0" err="1" smtClean="0">
                <a:solidFill>
                  <a:srgbClr val="333333"/>
                </a:solidFill>
                <a:cs typeface="Arial"/>
              </a:rPr>
              <a:t>Oncol</a:t>
            </a:r>
            <a:r>
              <a:rPr lang="en-GB" sz="800" i="1" dirty="0" smtClean="0">
                <a:solidFill>
                  <a:srgbClr val="333333"/>
                </a:solidFill>
                <a:cs typeface="Arial"/>
              </a:rPr>
              <a:t> </a:t>
            </a:r>
            <a:r>
              <a:rPr lang="en-GB" sz="800" i="1" dirty="0" err="1" smtClean="0">
                <a:solidFill>
                  <a:srgbClr val="333333"/>
                </a:solidFill>
                <a:cs typeface="Arial"/>
              </a:rPr>
              <a:t>Biol</a:t>
            </a:r>
            <a:r>
              <a:rPr lang="en-GB" sz="800" i="1" dirty="0" smtClean="0">
                <a:solidFill>
                  <a:srgbClr val="333333"/>
                </a:solidFill>
                <a:cs typeface="Arial"/>
              </a:rPr>
              <a:t> </a:t>
            </a:r>
            <a:r>
              <a:rPr lang="en-GB" sz="800" i="1" dirty="0" err="1" smtClean="0">
                <a:solidFill>
                  <a:srgbClr val="333333"/>
                </a:solidFill>
                <a:cs typeface="Arial"/>
              </a:rPr>
              <a:t>Phys</a:t>
            </a:r>
            <a:r>
              <a:rPr lang="en-GB" sz="800" i="1" dirty="0" smtClean="0">
                <a:solidFill>
                  <a:srgbClr val="333333"/>
                </a:solidFill>
                <a:cs typeface="Arial"/>
              </a:rPr>
              <a:t> 2025</a:t>
            </a:r>
            <a:endParaRPr lang="en-GB" sz="800" dirty="0"/>
          </a:p>
        </p:txBody>
      </p:sp>
      <p:sp>
        <p:nvSpPr>
          <p:cNvPr id="8" name="TextBox 7"/>
          <p:cNvSpPr txBox="1"/>
          <p:nvPr/>
        </p:nvSpPr>
        <p:spPr>
          <a:xfrm>
            <a:off x="3139660" y="4925479"/>
            <a:ext cx="2852928" cy="246221"/>
          </a:xfrm>
          <a:prstGeom prst="rect">
            <a:avLst/>
          </a:prstGeom>
        </p:spPr>
        <p:txBody>
          <a:bodyPr vert="horz" wrap="square" lIns="91440" tIns="45720" rIns="91440" bIns="45720" rtlCol="0" anchor="t">
            <a:spAutoFit/>
          </a:bodyPr>
          <a:lstStyle/>
          <a:p>
            <a:pPr algn="ctr"/>
            <a:r>
              <a:rPr lang="en-GB" sz="1000" dirty="0"/>
              <a:t>Content: Dr W Tinganelli (GSI)</a:t>
            </a:r>
            <a:endParaRPr lang="en-GB" dirty="0"/>
          </a:p>
        </p:txBody>
      </p:sp>
      <p:sp>
        <p:nvSpPr>
          <p:cNvPr id="15" name="Titel 1"/>
          <p:cNvSpPr>
            <a:spLocks noGrp="1"/>
          </p:cNvSpPr>
          <p:nvPr>
            <p:ph type="title"/>
          </p:nvPr>
        </p:nvSpPr>
        <p:spPr>
          <a:xfrm>
            <a:off x="422568" y="230397"/>
            <a:ext cx="5424512" cy="590668"/>
          </a:xfrm>
        </p:spPr>
        <p:txBody>
          <a:bodyPr/>
          <a:lstStyle/>
          <a:p>
            <a:r>
              <a:rPr lang="en-GB" dirty="0"/>
              <a:t>Preclinical Breakthroughs: Heavy Ion FLASH</a:t>
            </a:r>
          </a:p>
        </p:txBody>
      </p:sp>
      <p:pic>
        <p:nvPicPr>
          <p:cNvPr id="2" name="Picture 1"/>
          <p:cNvPicPr>
            <a:picLocks noChangeAspect="1"/>
          </p:cNvPicPr>
          <p:nvPr/>
        </p:nvPicPr>
        <p:blipFill>
          <a:blip r:embed="rId3"/>
          <a:stretch>
            <a:fillRect/>
          </a:stretch>
        </p:blipFill>
        <p:spPr>
          <a:xfrm>
            <a:off x="6385035" y="1404820"/>
            <a:ext cx="1663262" cy="2030867"/>
          </a:xfrm>
          <a:prstGeom prst="rect">
            <a:avLst/>
          </a:prstGeom>
        </p:spPr>
      </p:pic>
      <p:sp>
        <p:nvSpPr>
          <p:cNvPr id="11" name="Rectangle 10"/>
          <p:cNvSpPr/>
          <p:nvPr/>
        </p:nvSpPr>
        <p:spPr>
          <a:xfrm>
            <a:off x="422567" y="2115730"/>
            <a:ext cx="5221487" cy="1914370"/>
          </a:xfrm>
          <a:prstGeom prst="rect">
            <a:avLst/>
          </a:prstGeom>
        </p:spPr>
        <p:txBody>
          <a:bodyPr wrap="square">
            <a:spAutoFit/>
          </a:bodyPr>
          <a:lstStyle/>
          <a:p>
            <a:pPr marL="557213" lvl="1" indent="-214313" defTabSz="342900">
              <a:spcBef>
                <a:spcPct val="20000"/>
              </a:spcBef>
              <a:buClr>
                <a:srgbClr val="FDBB63"/>
              </a:buClr>
              <a:buFont typeface="Wingdings" charset="2"/>
              <a:buChar char="§"/>
            </a:pPr>
            <a:r>
              <a:rPr lang="en-US" sz="1600" dirty="0">
                <a:solidFill>
                  <a:srgbClr val="333333"/>
                </a:solidFill>
                <a:latin typeface="Arial"/>
                <a:cs typeface="Arial"/>
              </a:rPr>
              <a:t>Test the current mechanistic models at high-LET </a:t>
            </a:r>
          </a:p>
          <a:p>
            <a:pPr marL="557213" lvl="1" indent="-214313" defTabSz="342900">
              <a:spcBef>
                <a:spcPct val="20000"/>
              </a:spcBef>
              <a:buClr>
                <a:srgbClr val="FDBB63"/>
              </a:buClr>
              <a:buFont typeface="Wingdings" charset="2"/>
              <a:buChar char="§"/>
            </a:pPr>
            <a:r>
              <a:rPr lang="en-US" sz="1600" dirty="0">
                <a:solidFill>
                  <a:srgbClr val="333333"/>
                </a:solidFill>
                <a:latin typeface="Arial"/>
                <a:cs typeface="Arial"/>
              </a:rPr>
              <a:t>Clinical implementation in C-ion therapy</a:t>
            </a:r>
          </a:p>
          <a:p>
            <a:pPr marL="557213" lvl="1" indent="-214313" defTabSz="342900">
              <a:spcBef>
                <a:spcPct val="20000"/>
              </a:spcBef>
              <a:buClr>
                <a:srgbClr val="FDBB63"/>
              </a:buClr>
              <a:buFont typeface="Wingdings" charset="2"/>
              <a:buChar char="§"/>
            </a:pPr>
            <a:r>
              <a:rPr lang="en-US" sz="1600" dirty="0">
                <a:solidFill>
                  <a:srgbClr val="333333"/>
                </a:solidFill>
                <a:latin typeface="Arial"/>
                <a:cs typeface="Arial"/>
              </a:rPr>
              <a:t>If the sparing effect survives at high-LET, possibility of using very heavy ions (such as </a:t>
            </a:r>
            <a:r>
              <a:rPr lang="en-US" sz="1600" baseline="30000" dirty="0">
                <a:solidFill>
                  <a:srgbClr val="333333"/>
                </a:solidFill>
                <a:latin typeface="Arial"/>
                <a:cs typeface="Arial"/>
              </a:rPr>
              <a:t>20</a:t>
            </a:r>
            <a:r>
              <a:rPr lang="en-US" sz="1600" dirty="0">
                <a:solidFill>
                  <a:srgbClr val="333333"/>
                </a:solidFill>
                <a:latin typeface="Arial"/>
                <a:cs typeface="Arial"/>
              </a:rPr>
              <a:t>Ne or </a:t>
            </a:r>
            <a:r>
              <a:rPr lang="en-US" sz="1600" baseline="30000" dirty="0">
                <a:solidFill>
                  <a:srgbClr val="333333"/>
                </a:solidFill>
                <a:latin typeface="Arial"/>
                <a:cs typeface="Arial"/>
              </a:rPr>
              <a:t>40</a:t>
            </a:r>
            <a:r>
              <a:rPr lang="en-US" sz="1600" dirty="0">
                <a:solidFill>
                  <a:srgbClr val="333333"/>
                </a:solidFill>
                <a:latin typeface="Arial"/>
                <a:cs typeface="Arial"/>
              </a:rPr>
              <a:t>Ar) in therapy, and idea originally pursued by Cornelius Tobias at the Lawrence Berkeley </a:t>
            </a:r>
            <a:r>
              <a:rPr lang="en-US" sz="1600" dirty="0" smtClean="0">
                <a:solidFill>
                  <a:srgbClr val="333333"/>
                </a:solidFill>
                <a:latin typeface="Arial"/>
                <a:cs typeface="Arial"/>
              </a:rPr>
              <a:t>Laboratory</a:t>
            </a:r>
            <a:endParaRPr lang="en-GB" sz="1600" dirty="0">
              <a:solidFill>
                <a:srgbClr val="333333"/>
              </a:solidFill>
              <a:latin typeface="Arial"/>
              <a:cs typeface="Arial"/>
            </a:endParaRPr>
          </a:p>
        </p:txBody>
      </p:sp>
    </p:spTree>
    <p:extLst>
      <p:ext uri="{BB962C8B-B14F-4D97-AF65-F5344CB8AC3E}">
        <p14:creationId xmlns:p14="http://schemas.microsoft.com/office/powerpoint/2010/main" val="39732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mod="1">
    <p:ext uri="{6950BFC3-D8DA-4A85-94F7-54DA5524770B}">
      <p188:commentRel xmlns="" xmlns:p188="http://schemas.microsoft.com/office/powerpoint/2018/8/main" r:id="rId8"/>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03276" y="4920219"/>
            <a:ext cx="2567573" cy="215444"/>
          </a:xfrm>
          <a:prstGeom prst="rect">
            <a:avLst/>
          </a:prstGeom>
        </p:spPr>
        <p:txBody>
          <a:bodyPr wrap="square">
            <a:spAutoFit/>
          </a:bodyPr>
          <a:lstStyle/>
          <a:p>
            <a:pPr algn="r"/>
            <a:r>
              <a:rPr lang="en-GB" sz="800" i="1" dirty="0" smtClean="0">
                <a:solidFill>
                  <a:srgbClr val="333333"/>
                </a:solidFill>
                <a:cs typeface="Arial"/>
              </a:rPr>
              <a:t>Tinganelli et al. – </a:t>
            </a:r>
            <a:r>
              <a:rPr lang="en-GB" sz="800" i="1" dirty="0" err="1" smtClean="0">
                <a:solidFill>
                  <a:srgbClr val="333333"/>
                </a:solidFill>
                <a:cs typeface="Arial"/>
              </a:rPr>
              <a:t>Int</a:t>
            </a:r>
            <a:r>
              <a:rPr lang="en-GB" sz="800" i="1" dirty="0" smtClean="0">
                <a:solidFill>
                  <a:srgbClr val="333333"/>
                </a:solidFill>
                <a:cs typeface="Arial"/>
              </a:rPr>
              <a:t> J Rad </a:t>
            </a:r>
            <a:r>
              <a:rPr lang="en-GB" sz="800" i="1" dirty="0" err="1" smtClean="0">
                <a:solidFill>
                  <a:srgbClr val="333333"/>
                </a:solidFill>
                <a:cs typeface="Arial"/>
              </a:rPr>
              <a:t>Oncol</a:t>
            </a:r>
            <a:r>
              <a:rPr lang="en-GB" sz="800" i="1" dirty="0" smtClean="0">
                <a:solidFill>
                  <a:srgbClr val="333333"/>
                </a:solidFill>
                <a:cs typeface="Arial"/>
              </a:rPr>
              <a:t> </a:t>
            </a:r>
            <a:r>
              <a:rPr lang="en-GB" sz="800" i="1" dirty="0" err="1" smtClean="0">
                <a:solidFill>
                  <a:srgbClr val="333333"/>
                </a:solidFill>
                <a:cs typeface="Arial"/>
              </a:rPr>
              <a:t>Biol</a:t>
            </a:r>
            <a:r>
              <a:rPr lang="en-GB" sz="800" i="1" dirty="0" smtClean="0">
                <a:solidFill>
                  <a:srgbClr val="333333"/>
                </a:solidFill>
                <a:cs typeface="Arial"/>
              </a:rPr>
              <a:t> </a:t>
            </a:r>
            <a:r>
              <a:rPr lang="en-GB" sz="800" i="1" dirty="0" err="1" smtClean="0">
                <a:solidFill>
                  <a:srgbClr val="333333"/>
                </a:solidFill>
                <a:cs typeface="Arial"/>
              </a:rPr>
              <a:t>Phys</a:t>
            </a:r>
            <a:r>
              <a:rPr lang="en-GB" sz="800" i="1" dirty="0" smtClean="0">
                <a:solidFill>
                  <a:srgbClr val="333333"/>
                </a:solidFill>
                <a:cs typeface="Arial"/>
              </a:rPr>
              <a:t> 2025</a:t>
            </a:r>
            <a:endParaRPr lang="en-GB" sz="800" dirty="0"/>
          </a:p>
        </p:txBody>
      </p:sp>
      <p:sp>
        <p:nvSpPr>
          <p:cNvPr id="8" name="TextBox 7"/>
          <p:cNvSpPr txBox="1"/>
          <p:nvPr/>
        </p:nvSpPr>
        <p:spPr>
          <a:xfrm>
            <a:off x="3139660" y="4925479"/>
            <a:ext cx="2852928" cy="246221"/>
          </a:xfrm>
          <a:prstGeom prst="rect">
            <a:avLst/>
          </a:prstGeom>
        </p:spPr>
        <p:txBody>
          <a:bodyPr vert="horz" wrap="square" lIns="91440" tIns="45720" rIns="91440" bIns="45720" rtlCol="0" anchor="t">
            <a:spAutoFit/>
          </a:bodyPr>
          <a:lstStyle/>
          <a:p>
            <a:pPr algn="ctr"/>
            <a:r>
              <a:rPr lang="en-GB" sz="1000" dirty="0"/>
              <a:t>Content: Dr W Tinganelli (GSI)</a:t>
            </a:r>
            <a:endParaRPr lang="en-GB" dirty="0"/>
          </a:p>
        </p:txBody>
      </p:sp>
      <p:sp>
        <p:nvSpPr>
          <p:cNvPr id="15" name="Titel 1"/>
          <p:cNvSpPr>
            <a:spLocks noGrp="1"/>
          </p:cNvSpPr>
          <p:nvPr>
            <p:ph type="title"/>
          </p:nvPr>
        </p:nvSpPr>
        <p:spPr>
          <a:xfrm>
            <a:off x="422568" y="230397"/>
            <a:ext cx="5424512" cy="590668"/>
          </a:xfrm>
        </p:spPr>
        <p:txBody>
          <a:bodyPr/>
          <a:lstStyle/>
          <a:p>
            <a:r>
              <a:rPr lang="en-GB" dirty="0"/>
              <a:t>Preclinical Breakthroughs: Heavy Ion FLASH</a:t>
            </a:r>
          </a:p>
        </p:txBody>
      </p:sp>
      <p:pic>
        <p:nvPicPr>
          <p:cNvPr id="4" name="Picture 3"/>
          <p:cNvPicPr>
            <a:picLocks noChangeAspect="1"/>
          </p:cNvPicPr>
          <p:nvPr/>
        </p:nvPicPr>
        <p:blipFill>
          <a:blip r:embed="rId3"/>
          <a:stretch>
            <a:fillRect/>
          </a:stretch>
        </p:blipFill>
        <p:spPr>
          <a:xfrm>
            <a:off x="1098185" y="1374110"/>
            <a:ext cx="6935878" cy="3546109"/>
          </a:xfrm>
          <a:prstGeom prst="rect">
            <a:avLst/>
          </a:prstGeom>
        </p:spPr>
      </p:pic>
      <p:sp>
        <p:nvSpPr>
          <p:cNvPr id="10" name="Inhaltsplatzhalter 2"/>
          <p:cNvSpPr>
            <a:spLocks noGrp="1"/>
          </p:cNvSpPr>
          <p:nvPr>
            <p:ph idx="1"/>
          </p:nvPr>
        </p:nvSpPr>
        <p:spPr>
          <a:xfrm>
            <a:off x="317635" y="1088015"/>
            <a:ext cx="8753214" cy="918193"/>
          </a:xfrm>
        </p:spPr>
        <p:txBody>
          <a:bodyPr/>
          <a:lstStyle/>
          <a:p>
            <a:r>
              <a:rPr lang="de-DE" dirty="0" err="1" smtClean="0"/>
              <a:t>Results</a:t>
            </a:r>
            <a:r>
              <a:rPr lang="de-DE" dirty="0" smtClean="0"/>
              <a:t> on </a:t>
            </a:r>
            <a:r>
              <a:rPr lang="de-DE" dirty="0" err="1" smtClean="0"/>
              <a:t>tumour</a:t>
            </a:r>
            <a:r>
              <a:rPr lang="de-DE" dirty="0" smtClean="0"/>
              <a:t> </a:t>
            </a:r>
            <a:r>
              <a:rPr lang="de-DE" dirty="0" err="1" smtClean="0"/>
              <a:t>control</a:t>
            </a:r>
            <a:r>
              <a:rPr lang="de-DE" dirty="0" smtClean="0"/>
              <a:t>:</a:t>
            </a:r>
          </a:p>
          <a:p>
            <a:pPr marL="0" indent="0">
              <a:buNone/>
            </a:pPr>
            <a:endParaRPr lang="de-DE" dirty="0"/>
          </a:p>
        </p:txBody>
      </p:sp>
    </p:spTree>
    <p:extLst>
      <p:ext uri="{BB962C8B-B14F-4D97-AF65-F5344CB8AC3E}">
        <p14:creationId xmlns:p14="http://schemas.microsoft.com/office/powerpoint/2010/main" val="1020329101"/>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8"/>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03276" y="4920219"/>
            <a:ext cx="2567573" cy="215444"/>
          </a:xfrm>
          <a:prstGeom prst="rect">
            <a:avLst/>
          </a:prstGeom>
        </p:spPr>
        <p:txBody>
          <a:bodyPr wrap="square">
            <a:spAutoFit/>
          </a:bodyPr>
          <a:lstStyle/>
          <a:p>
            <a:pPr algn="r"/>
            <a:r>
              <a:rPr lang="en-GB" sz="800" i="1" dirty="0" smtClean="0">
                <a:solidFill>
                  <a:srgbClr val="333333"/>
                </a:solidFill>
                <a:cs typeface="Arial"/>
              </a:rPr>
              <a:t>Tinganelli et al. – </a:t>
            </a:r>
            <a:r>
              <a:rPr lang="en-GB" sz="800" i="1" dirty="0" err="1" smtClean="0">
                <a:solidFill>
                  <a:srgbClr val="333333"/>
                </a:solidFill>
                <a:cs typeface="Arial"/>
              </a:rPr>
              <a:t>Int</a:t>
            </a:r>
            <a:r>
              <a:rPr lang="en-GB" sz="800" i="1" dirty="0" smtClean="0">
                <a:solidFill>
                  <a:srgbClr val="333333"/>
                </a:solidFill>
                <a:cs typeface="Arial"/>
              </a:rPr>
              <a:t> J Rad </a:t>
            </a:r>
            <a:r>
              <a:rPr lang="en-GB" sz="800" i="1" dirty="0" err="1" smtClean="0">
                <a:solidFill>
                  <a:srgbClr val="333333"/>
                </a:solidFill>
                <a:cs typeface="Arial"/>
              </a:rPr>
              <a:t>Oncol</a:t>
            </a:r>
            <a:r>
              <a:rPr lang="en-GB" sz="800" i="1" dirty="0" smtClean="0">
                <a:solidFill>
                  <a:srgbClr val="333333"/>
                </a:solidFill>
                <a:cs typeface="Arial"/>
              </a:rPr>
              <a:t> </a:t>
            </a:r>
            <a:r>
              <a:rPr lang="en-GB" sz="800" i="1" dirty="0" err="1" smtClean="0">
                <a:solidFill>
                  <a:srgbClr val="333333"/>
                </a:solidFill>
                <a:cs typeface="Arial"/>
              </a:rPr>
              <a:t>Biol</a:t>
            </a:r>
            <a:r>
              <a:rPr lang="en-GB" sz="800" i="1" dirty="0" smtClean="0">
                <a:solidFill>
                  <a:srgbClr val="333333"/>
                </a:solidFill>
                <a:cs typeface="Arial"/>
              </a:rPr>
              <a:t> </a:t>
            </a:r>
            <a:r>
              <a:rPr lang="en-GB" sz="800" i="1" dirty="0" err="1" smtClean="0">
                <a:solidFill>
                  <a:srgbClr val="333333"/>
                </a:solidFill>
                <a:cs typeface="Arial"/>
              </a:rPr>
              <a:t>Phys</a:t>
            </a:r>
            <a:r>
              <a:rPr lang="en-GB" sz="800" i="1" dirty="0" smtClean="0">
                <a:solidFill>
                  <a:srgbClr val="333333"/>
                </a:solidFill>
                <a:cs typeface="Arial"/>
              </a:rPr>
              <a:t> 2025</a:t>
            </a:r>
            <a:endParaRPr lang="en-GB" sz="800" dirty="0"/>
          </a:p>
        </p:txBody>
      </p:sp>
      <p:sp>
        <p:nvSpPr>
          <p:cNvPr id="8" name="TextBox 7"/>
          <p:cNvSpPr txBox="1"/>
          <p:nvPr/>
        </p:nvSpPr>
        <p:spPr>
          <a:xfrm>
            <a:off x="3139660" y="4925479"/>
            <a:ext cx="2852928" cy="246221"/>
          </a:xfrm>
          <a:prstGeom prst="rect">
            <a:avLst/>
          </a:prstGeom>
        </p:spPr>
        <p:txBody>
          <a:bodyPr vert="horz" wrap="square" lIns="91440" tIns="45720" rIns="91440" bIns="45720" rtlCol="0" anchor="t">
            <a:spAutoFit/>
          </a:bodyPr>
          <a:lstStyle/>
          <a:p>
            <a:pPr algn="ctr"/>
            <a:r>
              <a:rPr lang="en-GB" sz="1000" dirty="0"/>
              <a:t>Content: Dr W Tinganelli (GSI)</a:t>
            </a:r>
            <a:endParaRPr lang="en-GB" dirty="0"/>
          </a:p>
        </p:txBody>
      </p:sp>
      <p:sp>
        <p:nvSpPr>
          <p:cNvPr id="15" name="Titel 1"/>
          <p:cNvSpPr>
            <a:spLocks noGrp="1"/>
          </p:cNvSpPr>
          <p:nvPr>
            <p:ph type="title"/>
          </p:nvPr>
        </p:nvSpPr>
        <p:spPr>
          <a:xfrm>
            <a:off x="422568" y="230397"/>
            <a:ext cx="5424512" cy="590668"/>
          </a:xfrm>
        </p:spPr>
        <p:txBody>
          <a:bodyPr/>
          <a:lstStyle/>
          <a:p>
            <a:r>
              <a:rPr lang="en-GB" dirty="0"/>
              <a:t>Preclinical Breakthroughs: Heavy Ion FLASH</a:t>
            </a:r>
          </a:p>
        </p:txBody>
      </p:sp>
      <p:sp>
        <p:nvSpPr>
          <p:cNvPr id="10" name="Inhaltsplatzhalter 2"/>
          <p:cNvSpPr>
            <a:spLocks noGrp="1"/>
          </p:cNvSpPr>
          <p:nvPr>
            <p:ph idx="1"/>
          </p:nvPr>
        </p:nvSpPr>
        <p:spPr>
          <a:xfrm>
            <a:off x="317635" y="1088015"/>
            <a:ext cx="8753214" cy="918193"/>
          </a:xfrm>
        </p:spPr>
        <p:txBody>
          <a:bodyPr/>
          <a:lstStyle/>
          <a:p>
            <a:r>
              <a:rPr lang="de-DE" dirty="0" smtClean="0"/>
              <a:t>Normal </a:t>
            </a:r>
            <a:r>
              <a:rPr lang="de-DE" dirty="0" err="1" smtClean="0"/>
              <a:t>tissue</a:t>
            </a:r>
            <a:r>
              <a:rPr lang="de-DE" dirty="0" smtClean="0"/>
              <a:t> </a:t>
            </a:r>
            <a:r>
              <a:rPr lang="de-DE" dirty="0" err="1" smtClean="0"/>
              <a:t>toxicity</a:t>
            </a:r>
            <a:r>
              <a:rPr lang="de-DE" dirty="0" smtClean="0"/>
              <a:t>:</a:t>
            </a:r>
          </a:p>
          <a:p>
            <a:pPr marL="0" indent="0">
              <a:buNone/>
            </a:pPr>
            <a:endParaRPr lang="de-DE" dirty="0"/>
          </a:p>
        </p:txBody>
      </p:sp>
      <p:pic>
        <p:nvPicPr>
          <p:cNvPr id="2" name="Picture 1"/>
          <p:cNvPicPr>
            <a:picLocks noChangeAspect="1"/>
          </p:cNvPicPr>
          <p:nvPr/>
        </p:nvPicPr>
        <p:blipFill>
          <a:blip r:embed="rId3"/>
          <a:stretch>
            <a:fillRect/>
          </a:stretch>
        </p:blipFill>
        <p:spPr>
          <a:xfrm>
            <a:off x="808511" y="1500669"/>
            <a:ext cx="5470704" cy="3365805"/>
          </a:xfrm>
          <a:prstGeom prst="rect">
            <a:avLst/>
          </a:prstGeom>
        </p:spPr>
      </p:pic>
      <p:pic>
        <p:nvPicPr>
          <p:cNvPr id="3" name="Picture 2"/>
          <p:cNvPicPr>
            <a:picLocks noChangeAspect="1"/>
          </p:cNvPicPr>
          <p:nvPr/>
        </p:nvPicPr>
        <p:blipFill>
          <a:blip r:embed="rId4"/>
          <a:stretch>
            <a:fillRect/>
          </a:stretch>
        </p:blipFill>
        <p:spPr>
          <a:xfrm>
            <a:off x="6279215" y="1617189"/>
            <a:ext cx="2312278" cy="3132764"/>
          </a:xfrm>
          <a:prstGeom prst="rect">
            <a:avLst/>
          </a:prstGeom>
        </p:spPr>
      </p:pic>
    </p:spTree>
    <p:extLst>
      <p:ext uri="{BB962C8B-B14F-4D97-AF65-F5344CB8AC3E}">
        <p14:creationId xmlns:p14="http://schemas.microsoft.com/office/powerpoint/2010/main" val="2682304473"/>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8"/>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96606" y="988367"/>
            <a:ext cx="4619297" cy="3904086"/>
          </a:xfrm>
          <a:prstGeom prst="rect">
            <a:avLst/>
          </a:prstGeom>
        </p:spPr>
      </p:pic>
      <p:sp>
        <p:nvSpPr>
          <p:cNvPr id="5" name="Titel 1"/>
          <p:cNvSpPr>
            <a:spLocks noGrp="1"/>
          </p:cNvSpPr>
          <p:nvPr>
            <p:ph type="title"/>
          </p:nvPr>
        </p:nvSpPr>
        <p:spPr>
          <a:xfrm>
            <a:off x="422568" y="230397"/>
            <a:ext cx="5424512" cy="590668"/>
          </a:xfrm>
        </p:spPr>
        <p:txBody>
          <a:bodyPr/>
          <a:lstStyle/>
          <a:p>
            <a:r>
              <a:rPr lang="en-GB" dirty="0" smtClean="0"/>
              <a:t>Preclinical Breakthroughs: Heavy Ion FLASH</a:t>
            </a:r>
            <a:endParaRPr lang="en-GB" dirty="0"/>
          </a:p>
        </p:txBody>
      </p:sp>
      <p:pic>
        <p:nvPicPr>
          <p:cNvPr id="3" name="Picture 2"/>
          <p:cNvPicPr>
            <a:picLocks noChangeAspect="1"/>
          </p:cNvPicPr>
          <p:nvPr/>
        </p:nvPicPr>
        <p:blipFill>
          <a:blip r:embed="rId4"/>
          <a:stretch>
            <a:fillRect/>
          </a:stretch>
        </p:blipFill>
        <p:spPr>
          <a:xfrm>
            <a:off x="5115903" y="1050591"/>
            <a:ext cx="3031124" cy="2551830"/>
          </a:xfrm>
          <a:prstGeom prst="rect">
            <a:avLst/>
          </a:prstGeom>
        </p:spPr>
      </p:pic>
      <p:pic>
        <p:nvPicPr>
          <p:cNvPr id="4" name="Picture 3"/>
          <p:cNvPicPr>
            <a:picLocks noChangeAspect="1"/>
          </p:cNvPicPr>
          <p:nvPr/>
        </p:nvPicPr>
        <p:blipFill>
          <a:blip r:embed="rId5"/>
          <a:stretch>
            <a:fillRect/>
          </a:stretch>
        </p:blipFill>
        <p:spPr>
          <a:xfrm>
            <a:off x="5778061" y="2692417"/>
            <a:ext cx="3105149" cy="2094660"/>
          </a:xfrm>
          <a:prstGeom prst="rect">
            <a:avLst/>
          </a:prstGeom>
        </p:spPr>
      </p:pic>
    </p:spTree>
    <p:extLst>
      <p:ext uri="{BB962C8B-B14F-4D97-AF65-F5344CB8AC3E}">
        <p14:creationId xmlns:p14="http://schemas.microsoft.com/office/powerpoint/2010/main" val="26759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a:spLocks noGrp="1"/>
          </p:cNvSpPr>
          <p:nvPr>
            <p:ph type="title"/>
          </p:nvPr>
        </p:nvSpPr>
        <p:spPr>
          <a:xfrm>
            <a:off x="422568" y="230397"/>
            <a:ext cx="5424512" cy="590668"/>
          </a:xfrm>
        </p:spPr>
        <p:txBody>
          <a:bodyPr/>
          <a:lstStyle/>
          <a:p>
            <a:r>
              <a:rPr lang="en-GB" dirty="0"/>
              <a:t>Preclinical Breakthroughs: Heavy Ion FLASH</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09" y="2024956"/>
            <a:ext cx="2015832" cy="1093589"/>
          </a:xfrm>
          <a:prstGeom prst="rect">
            <a:avLst/>
          </a:prstGeom>
        </p:spPr>
      </p:pic>
      <p:pic>
        <p:nvPicPr>
          <p:cNvPr id="12" name="Picture 11"/>
          <p:cNvPicPr>
            <a:picLocks noChangeAspect="1"/>
          </p:cNvPicPr>
          <p:nvPr/>
        </p:nvPicPr>
        <p:blipFill>
          <a:blip r:embed="rId4"/>
          <a:stretch>
            <a:fillRect/>
          </a:stretch>
        </p:blipFill>
        <p:spPr>
          <a:xfrm>
            <a:off x="2615322" y="955839"/>
            <a:ext cx="6218911" cy="3992824"/>
          </a:xfrm>
          <a:prstGeom prst="rect">
            <a:avLst/>
          </a:prstGeom>
        </p:spPr>
      </p:pic>
      <p:sp>
        <p:nvSpPr>
          <p:cNvPr id="16" name="TextBox 15"/>
          <p:cNvSpPr txBox="1"/>
          <p:nvPr/>
        </p:nvSpPr>
        <p:spPr>
          <a:xfrm>
            <a:off x="3139660" y="4925479"/>
            <a:ext cx="2852928" cy="246221"/>
          </a:xfrm>
          <a:prstGeom prst="rect">
            <a:avLst/>
          </a:prstGeom>
        </p:spPr>
        <p:txBody>
          <a:bodyPr vert="horz" wrap="square" lIns="91440" tIns="45720" rIns="91440" bIns="45720" rtlCol="0" anchor="t">
            <a:spAutoFit/>
          </a:bodyPr>
          <a:lstStyle/>
          <a:p>
            <a:pPr algn="ctr"/>
            <a:r>
              <a:rPr lang="en-GB" sz="1000" dirty="0" smtClean="0"/>
              <a:t>Advanced ERC grant: Prof Dr Marco Durante</a:t>
            </a:r>
            <a:endParaRPr lang="en-GB" dirty="0"/>
          </a:p>
        </p:txBody>
      </p:sp>
    </p:spTree>
    <p:extLst>
      <p:ext uri="{BB962C8B-B14F-4D97-AF65-F5344CB8AC3E}">
        <p14:creationId xmlns:p14="http://schemas.microsoft.com/office/powerpoint/2010/main" val="2977183399"/>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Preclinical Breakthroughs: Heavy Ion SFRT</a:t>
            </a:r>
          </a:p>
        </p:txBody>
      </p:sp>
      <p:sp>
        <p:nvSpPr>
          <p:cNvPr id="3" name="Inhaltsplatzhalter 2"/>
          <p:cNvSpPr>
            <a:spLocks noGrp="1"/>
          </p:cNvSpPr>
          <p:nvPr>
            <p:ph idx="1"/>
          </p:nvPr>
        </p:nvSpPr>
        <p:spPr>
          <a:xfrm>
            <a:off x="422567" y="1088015"/>
            <a:ext cx="8315243" cy="3677689"/>
          </a:xfrm>
        </p:spPr>
        <p:txBody>
          <a:bodyPr/>
          <a:lstStyle/>
          <a:p>
            <a:pPr marL="0" indent="0">
              <a:buNone/>
            </a:pPr>
            <a:r>
              <a:rPr lang="en-GB" dirty="0">
                <a:highlight>
                  <a:srgbClr val="F9CB9C"/>
                </a:highlight>
                <a:ea typeface="Arial"/>
              </a:rPr>
              <a:t>What is SFRT = spatially fractionated radiotherapy?</a:t>
            </a:r>
          </a:p>
          <a:p>
            <a:pPr lvl="1"/>
            <a:r>
              <a:rPr lang="de-DE" b="1" dirty="0" err="1"/>
              <a:t>Spatial</a:t>
            </a:r>
            <a:r>
              <a:rPr lang="de-DE" dirty="0"/>
              <a:t> </a:t>
            </a:r>
            <a:r>
              <a:rPr lang="de-DE" dirty="0" err="1"/>
              <a:t>modulation</a:t>
            </a:r>
            <a:r>
              <a:rPr lang="de-DE" dirty="0"/>
              <a:t> </a:t>
            </a:r>
            <a:r>
              <a:rPr lang="de-DE" dirty="0" err="1"/>
              <a:t>of</a:t>
            </a:r>
            <a:r>
              <a:rPr lang="de-DE" dirty="0"/>
              <a:t> </a:t>
            </a:r>
            <a:r>
              <a:rPr lang="de-DE" dirty="0" err="1"/>
              <a:t>the</a:t>
            </a:r>
            <a:r>
              <a:rPr lang="de-DE" dirty="0"/>
              <a:t> dose</a:t>
            </a:r>
            <a:endParaRPr lang="en-GB" dirty="0"/>
          </a:p>
          <a:p>
            <a:pPr lvl="1"/>
            <a:r>
              <a:rPr lang="en-GB" dirty="0"/>
              <a:t>Dose is spatially modulated to create alternating regions of high dose, called </a:t>
            </a:r>
            <a:r>
              <a:rPr lang="en-GB" b="1" dirty="0"/>
              <a:t>peaks</a:t>
            </a:r>
            <a:r>
              <a:rPr lang="en-GB" dirty="0"/>
              <a:t>, and low dose, called </a:t>
            </a:r>
            <a:r>
              <a:rPr lang="en-GB" b="1" dirty="0"/>
              <a:t>valleys. </a:t>
            </a:r>
          </a:p>
          <a:p>
            <a:pPr lvl="1"/>
            <a:r>
              <a:rPr lang="en-GB" dirty="0"/>
              <a:t>Contrasting the flat dose profiles used in conventional radiotherapy</a:t>
            </a:r>
          </a:p>
          <a:p>
            <a:pPr lvl="1"/>
            <a:r>
              <a:rPr lang="en-GB" dirty="0"/>
              <a:t>Different types of SFRT:</a:t>
            </a:r>
          </a:p>
          <a:p>
            <a:pPr lvl="2"/>
            <a:r>
              <a:rPr lang="de-DE" dirty="0"/>
              <a:t>GRID-RT </a:t>
            </a:r>
            <a:r>
              <a:rPr lang="de-DE" dirty="0" err="1"/>
              <a:t>and</a:t>
            </a:r>
            <a:r>
              <a:rPr lang="de-DE" dirty="0"/>
              <a:t> </a:t>
            </a:r>
            <a:r>
              <a:rPr lang="de-DE" dirty="0" err="1"/>
              <a:t>Lattice</a:t>
            </a:r>
            <a:r>
              <a:rPr lang="de-DE" dirty="0"/>
              <a:t>-RT (cm-</a:t>
            </a:r>
            <a:r>
              <a:rPr lang="de-DE" dirty="0" err="1"/>
              <a:t>scale</a:t>
            </a:r>
            <a:r>
              <a:rPr lang="de-DE" dirty="0"/>
              <a:t>)</a:t>
            </a:r>
          </a:p>
          <a:p>
            <a:pPr lvl="2"/>
            <a:r>
              <a:rPr lang="de-DE" dirty="0"/>
              <a:t>Mini- </a:t>
            </a:r>
            <a:r>
              <a:rPr lang="de-DE" dirty="0" err="1"/>
              <a:t>and</a:t>
            </a:r>
            <a:r>
              <a:rPr lang="de-DE" dirty="0"/>
              <a:t> </a:t>
            </a:r>
            <a:r>
              <a:rPr lang="de-DE" dirty="0" err="1"/>
              <a:t>Microbeam</a:t>
            </a:r>
            <a:r>
              <a:rPr lang="de-DE" dirty="0"/>
              <a:t> RT (µm-</a:t>
            </a:r>
            <a:r>
              <a:rPr lang="de-DE" dirty="0" err="1"/>
              <a:t>scale</a:t>
            </a:r>
            <a:r>
              <a:rPr lang="de-DE" dirty="0"/>
              <a:t>)</a:t>
            </a:r>
          </a:p>
        </p:txBody>
      </p:sp>
      <p:pic>
        <p:nvPicPr>
          <p:cNvPr id="4" name="Picture 3"/>
          <p:cNvPicPr>
            <a:picLocks noChangeAspect="1"/>
          </p:cNvPicPr>
          <p:nvPr/>
        </p:nvPicPr>
        <p:blipFill>
          <a:blip r:embed="rId2"/>
          <a:stretch>
            <a:fillRect/>
          </a:stretch>
        </p:blipFill>
        <p:spPr>
          <a:xfrm>
            <a:off x="4834957" y="2933700"/>
            <a:ext cx="4178868" cy="1747837"/>
          </a:xfrm>
          <a:prstGeom prst="rect">
            <a:avLst/>
          </a:prstGeom>
        </p:spPr>
      </p:pic>
      <p:sp>
        <p:nvSpPr>
          <p:cNvPr id="5" name="Boscolo et al. &quot;Radioactive beams for image-guided particle therapy: the BARB experiment at GSI.&quot; Frontiers in Oncology 11 (2021).">
            <a:extLst>
              <a:ext uri="{FF2B5EF4-FFF2-40B4-BE49-F238E27FC236}">
                <a16:creationId xmlns:a16="http://schemas.microsoft.com/office/drawing/2014/main" id="{40885772-61C1-E837-41A3-95266C04345B}"/>
              </a:ext>
            </a:extLst>
          </p:cNvPr>
          <p:cNvSpPr txBox="1"/>
          <p:nvPr/>
        </p:nvSpPr>
        <p:spPr>
          <a:xfrm>
            <a:off x="6337302" y="4914002"/>
            <a:ext cx="2676524"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defTabSz="457189" hangingPunct="0">
              <a:defRPr sz="700">
                <a:solidFill>
                  <a:srgbClr val="222222"/>
                </a:solidFill>
              </a:defRPr>
            </a:pPr>
            <a:r>
              <a:rPr lang="de-DE" sz="800" i="1" kern="0" dirty="0">
                <a:solidFill>
                  <a:srgbClr val="222222"/>
                </a:solidFill>
                <a:latin typeface="Arial"/>
                <a:cs typeface="Arial"/>
                <a:sym typeface="Arial"/>
              </a:rPr>
              <a:t>Schneider</a:t>
            </a:r>
            <a:r>
              <a:rPr sz="800" i="1" kern="0" dirty="0">
                <a:solidFill>
                  <a:srgbClr val="222222"/>
                </a:solidFill>
                <a:latin typeface="Arial"/>
                <a:cs typeface="Arial"/>
                <a:sym typeface="Arial"/>
              </a:rPr>
              <a:t> et al. </a:t>
            </a:r>
            <a:r>
              <a:rPr lang="de-DE" sz="800" i="1" kern="0" dirty="0" err="1">
                <a:solidFill>
                  <a:srgbClr val="222222"/>
                </a:solidFill>
                <a:latin typeface="Arial"/>
                <a:cs typeface="Arial"/>
                <a:sym typeface="Arial"/>
              </a:rPr>
              <a:t>Radiotherapy</a:t>
            </a:r>
            <a:r>
              <a:rPr lang="de-DE" sz="800" i="1" kern="0" dirty="0">
                <a:solidFill>
                  <a:srgbClr val="222222"/>
                </a:solidFill>
                <a:latin typeface="Arial"/>
                <a:cs typeface="Arial"/>
                <a:sym typeface="Arial"/>
              </a:rPr>
              <a:t> &amp; </a:t>
            </a:r>
            <a:r>
              <a:rPr lang="de-DE" sz="800" i="1" kern="0" dirty="0" err="1">
                <a:solidFill>
                  <a:srgbClr val="222222"/>
                </a:solidFill>
                <a:latin typeface="Arial"/>
                <a:cs typeface="Arial"/>
                <a:sym typeface="Arial"/>
              </a:rPr>
              <a:t>Oncology</a:t>
            </a:r>
            <a:r>
              <a:rPr lang="de-DE" sz="800" i="1" kern="0" dirty="0">
                <a:solidFill>
                  <a:srgbClr val="222222"/>
                </a:solidFill>
                <a:latin typeface="Arial"/>
                <a:cs typeface="Arial"/>
                <a:sym typeface="Arial"/>
              </a:rPr>
              <a:t> </a:t>
            </a:r>
            <a:r>
              <a:rPr sz="800" i="1" kern="0" dirty="0">
                <a:solidFill>
                  <a:srgbClr val="222222"/>
                </a:solidFill>
                <a:latin typeface="Arial"/>
                <a:cs typeface="Arial"/>
                <a:sym typeface="Arial"/>
              </a:rPr>
              <a:t>202</a:t>
            </a:r>
            <a:r>
              <a:rPr lang="de-DE" sz="800" i="1" kern="0" dirty="0">
                <a:solidFill>
                  <a:srgbClr val="222222"/>
                </a:solidFill>
                <a:latin typeface="Arial"/>
                <a:cs typeface="Arial"/>
                <a:sym typeface="Arial"/>
              </a:rPr>
              <a:t>2</a:t>
            </a:r>
            <a:endParaRPr sz="800" i="1" kern="0" dirty="0">
              <a:solidFill>
                <a:srgbClr val="222222"/>
              </a:solidFill>
              <a:latin typeface="Arial"/>
              <a:cs typeface="Arial"/>
              <a:sym typeface="Arial"/>
            </a:endParaRPr>
          </a:p>
        </p:txBody>
      </p:sp>
      <p:sp>
        <p:nvSpPr>
          <p:cNvPr id="7" name="Rectangle 6"/>
          <p:cNvSpPr/>
          <p:nvPr/>
        </p:nvSpPr>
        <p:spPr>
          <a:xfrm>
            <a:off x="513079" y="3688791"/>
            <a:ext cx="4249487" cy="923330"/>
          </a:xfrm>
          <a:prstGeom prst="rect">
            <a:avLst/>
          </a:prstGeom>
          <a:solidFill>
            <a:srgbClr val="F9CB9C"/>
          </a:solidFill>
        </p:spPr>
        <p:txBody>
          <a:bodyPr wrap="square">
            <a:spAutoFit/>
          </a:bodyPr>
          <a:lstStyle/>
          <a:p>
            <a:pPr algn="just"/>
            <a:r>
              <a:rPr lang="en-GB" dirty="0">
                <a:solidFill>
                  <a:srgbClr val="333333"/>
                </a:solidFill>
                <a:highlight>
                  <a:srgbClr val="F9CB9C"/>
                </a:highlight>
                <a:latin typeface="Arial"/>
                <a:ea typeface="Arial"/>
                <a:cs typeface="Arial"/>
              </a:rPr>
              <a:t>Remarkable reduction of normal tissue toxicities while simultaneously offering high tumour control rate</a:t>
            </a:r>
          </a:p>
        </p:txBody>
      </p:sp>
    </p:spTree>
    <p:extLst>
      <p:ext uri="{BB962C8B-B14F-4D97-AF65-F5344CB8AC3E}">
        <p14:creationId xmlns:p14="http://schemas.microsoft.com/office/powerpoint/2010/main" val="65441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17635" y="1088015"/>
            <a:ext cx="8420176" cy="1483735"/>
          </a:xfrm>
        </p:spPr>
        <p:txBody>
          <a:bodyPr/>
          <a:lstStyle/>
          <a:p>
            <a:pPr algn="just"/>
            <a:r>
              <a:rPr lang="en-GB" sz="1600" dirty="0"/>
              <a:t>Very heavy ions, such as </a:t>
            </a:r>
            <a:r>
              <a:rPr lang="en-GB" sz="1600" b="1" dirty="0"/>
              <a:t>Neon (Ne) or Argon (</a:t>
            </a:r>
            <a:r>
              <a:rPr lang="en-GB" sz="1600" b="1" dirty="0" err="1"/>
              <a:t>Ar</a:t>
            </a:r>
            <a:r>
              <a:rPr lang="en-GB" sz="1600" b="1" dirty="0"/>
              <a:t>)</a:t>
            </a:r>
            <a:r>
              <a:rPr lang="en-GB" sz="1600" dirty="0"/>
              <a:t>, are the optimum candidates for hypoxic tumour treatments due to their </a:t>
            </a:r>
            <a:r>
              <a:rPr lang="en-GB" sz="1600" b="1" dirty="0"/>
              <a:t>reduced oxygen enhancement effect</a:t>
            </a:r>
          </a:p>
          <a:p>
            <a:pPr algn="just"/>
            <a:r>
              <a:rPr lang="en-GB" sz="1600" dirty="0"/>
              <a:t>Pioneering clinical use in the 1970s was halted due to </a:t>
            </a:r>
            <a:r>
              <a:rPr lang="en-GB" sz="1600" b="1" dirty="0"/>
              <a:t>severe side effects</a:t>
            </a:r>
          </a:p>
          <a:p>
            <a:pPr algn="just"/>
            <a:r>
              <a:rPr lang="en-GB" sz="1600" b="1" dirty="0" smtClean="0"/>
              <a:t>SFRT </a:t>
            </a:r>
            <a:r>
              <a:rPr lang="en-GB" sz="1600" dirty="0"/>
              <a:t>could open the door for a renewed use of heavy ions for therapy</a:t>
            </a:r>
          </a:p>
          <a:p>
            <a:endParaRPr lang="de-DE" dirty="0"/>
          </a:p>
        </p:txBody>
      </p:sp>
      <p:sp>
        <p:nvSpPr>
          <p:cNvPr id="5" name="Boscolo et al. &quot;Radioactive beams for image-guided particle therapy: the BARB experiment at GSI.&quot; Frontiers in Oncology 11 (2021).">
            <a:extLst>
              <a:ext uri="{FF2B5EF4-FFF2-40B4-BE49-F238E27FC236}">
                <a16:creationId xmlns:a16="http://schemas.microsoft.com/office/drawing/2014/main" id="{40885772-61C1-E837-41A3-95266C04345B}"/>
              </a:ext>
            </a:extLst>
          </p:cNvPr>
          <p:cNvSpPr txBox="1"/>
          <p:nvPr/>
        </p:nvSpPr>
        <p:spPr>
          <a:xfrm>
            <a:off x="7359651" y="4914002"/>
            <a:ext cx="1728469"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defTabSz="457189" hangingPunct="0">
              <a:defRPr sz="700">
                <a:solidFill>
                  <a:srgbClr val="222222"/>
                </a:solidFill>
              </a:defRPr>
            </a:pPr>
            <a:r>
              <a:rPr lang="de-DE" sz="800" i="1" kern="0" dirty="0" err="1">
                <a:solidFill>
                  <a:srgbClr val="222222"/>
                </a:solidFill>
                <a:latin typeface="Arial"/>
                <a:cs typeface="Arial"/>
                <a:sym typeface="Arial"/>
              </a:rPr>
              <a:t>Prezado</a:t>
            </a:r>
            <a:r>
              <a:rPr sz="800" i="1" kern="0" dirty="0">
                <a:solidFill>
                  <a:srgbClr val="222222"/>
                </a:solidFill>
                <a:latin typeface="Arial"/>
                <a:cs typeface="Arial"/>
                <a:sym typeface="Arial"/>
              </a:rPr>
              <a:t> et al. </a:t>
            </a:r>
            <a:r>
              <a:rPr lang="de-DE" sz="800" i="1" kern="0" dirty="0">
                <a:solidFill>
                  <a:srgbClr val="222222"/>
                </a:solidFill>
                <a:latin typeface="Arial"/>
                <a:cs typeface="Arial"/>
                <a:sym typeface="Arial"/>
              </a:rPr>
              <a:t>Cancers </a:t>
            </a:r>
            <a:r>
              <a:rPr sz="800" i="1" kern="0" dirty="0">
                <a:solidFill>
                  <a:srgbClr val="222222"/>
                </a:solidFill>
                <a:latin typeface="Arial"/>
                <a:cs typeface="Arial"/>
                <a:sym typeface="Arial"/>
              </a:rPr>
              <a:t>20</a:t>
            </a:r>
            <a:r>
              <a:rPr lang="de-DE" sz="800" i="1" kern="0" dirty="0">
                <a:solidFill>
                  <a:srgbClr val="222222"/>
                </a:solidFill>
                <a:latin typeface="Arial"/>
                <a:cs typeface="Arial"/>
                <a:sym typeface="Arial"/>
              </a:rPr>
              <a:t>15</a:t>
            </a:r>
            <a:endParaRPr sz="800" i="1" kern="0" dirty="0">
              <a:solidFill>
                <a:srgbClr val="222222"/>
              </a:solidFill>
              <a:latin typeface="Arial"/>
              <a:cs typeface="Arial"/>
              <a:sym typeface="Arial"/>
            </a:endParaRPr>
          </a:p>
        </p:txBody>
      </p:sp>
      <p:pic>
        <p:nvPicPr>
          <p:cNvPr id="6" name="Picture 5"/>
          <p:cNvPicPr>
            <a:picLocks noChangeAspect="1"/>
          </p:cNvPicPr>
          <p:nvPr/>
        </p:nvPicPr>
        <p:blipFill>
          <a:blip r:embed="rId3"/>
          <a:stretch>
            <a:fillRect/>
          </a:stretch>
        </p:blipFill>
        <p:spPr>
          <a:xfrm>
            <a:off x="2458456" y="2514601"/>
            <a:ext cx="4228305" cy="2197568"/>
          </a:xfrm>
          <a:prstGeom prst="rect">
            <a:avLst/>
          </a:prstGeom>
        </p:spPr>
      </p:pic>
      <p:sp>
        <p:nvSpPr>
          <p:cNvPr id="7" name="Titel 1"/>
          <p:cNvSpPr>
            <a:spLocks noGrp="1"/>
          </p:cNvSpPr>
          <p:nvPr>
            <p:ph type="title"/>
          </p:nvPr>
        </p:nvSpPr>
        <p:spPr>
          <a:xfrm>
            <a:off x="422568" y="230397"/>
            <a:ext cx="6700979" cy="590668"/>
          </a:xfrm>
        </p:spPr>
        <p:txBody>
          <a:bodyPr/>
          <a:lstStyle/>
          <a:p>
            <a:r>
              <a:rPr lang="en-GB" dirty="0"/>
              <a:t>Preclinical Breakthroughs: Heavy Ion SFRT</a:t>
            </a:r>
          </a:p>
        </p:txBody>
      </p:sp>
    </p:spTree>
    <p:extLst>
      <p:ext uri="{BB962C8B-B14F-4D97-AF65-F5344CB8AC3E}">
        <p14:creationId xmlns:p14="http://schemas.microsoft.com/office/powerpoint/2010/main" val="18353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Content</a:t>
            </a:r>
            <a:endParaRPr lang="en-GB" dirty="0"/>
          </a:p>
        </p:txBody>
      </p:sp>
      <p:sp>
        <p:nvSpPr>
          <p:cNvPr id="8" name="Inhaltsplatzhalter 2"/>
          <p:cNvSpPr>
            <a:spLocks noGrp="1"/>
          </p:cNvSpPr>
          <p:nvPr>
            <p:ph idx="1"/>
          </p:nvPr>
        </p:nvSpPr>
        <p:spPr>
          <a:xfrm>
            <a:off x="914399" y="1041902"/>
            <a:ext cx="7651845" cy="1684446"/>
          </a:xfrm>
        </p:spPr>
        <p:txBody>
          <a:bodyPr/>
          <a:lstStyle/>
          <a:p>
            <a:pPr marL="342900" indent="-342900">
              <a:buFont typeface="+mj-lt"/>
              <a:buAutoNum type="arabicPeriod"/>
            </a:pPr>
            <a:r>
              <a:rPr lang="en-GB" dirty="0" smtClean="0"/>
              <a:t>Introduction </a:t>
            </a:r>
            <a:endParaRPr lang="en-GB" dirty="0"/>
          </a:p>
          <a:p>
            <a:pPr lvl="1"/>
            <a:r>
              <a:rPr lang="en-GB" sz="1600" dirty="0" smtClean="0"/>
              <a:t>Proton </a:t>
            </a:r>
            <a:r>
              <a:rPr lang="en-GB" sz="1600" dirty="0" smtClean="0"/>
              <a:t>therapy</a:t>
            </a:r>
            <a:endParaRPr lang="en-GB" sz="1600" dirty="0" smtClean="0"/>
          </a:p>
          <a:p>
            <a:pPr lvl="1"/>
            <a:r>
              <a:rPr lang="en-GB" sz="1600" dirty="0" smtClean="0"/>
              <a:t>Carbon-ion </a:t>
            </a:r>
            <a:r>
              <a:rPr lang="en-GB" sz="1600" dirty="0" smtClean="0"/>
              <a:t>therapy</a:t>
            </a:r>
            <a:endParaRPr lang="en-GB" sz="1600" dirty="0"/>
          </a:p>
          <a:p>
            <a:pPr lvl="1"/>
            <a:r>
              <a:rPr lang="en-GB" sz="1600" dirty="0" smtClean="0"/>
              <a:t>Boron-neutron capture </a:t>
            </a:r>
            <a:r>
              <a:rPr lang="en-GB" sz="1600" dirty="0" smtClean="0"/>
              <a:t>therapy</a:t>
            </a:r>
            <a:endParaRPr lang="en-GB" sz="1600" dirty="0"/>
          </a:p>
          <a:p>
            <a:pPr lvl="1"/>
            <a:r>
              <a:rPr lang="en-GB" sz="1600" dirty="0" smtClean="0"/>
              <a:t>New kids on the block</a:t>
            </a:r>
          </a:p>
          <a:p>
            <a:pPr marL="342900" indent="-342900">
              <a:buFont typeface="+mj-lt"/>
              <a:buAutoNum type="arabicPeriod"/>
              <a:defRPr/>
            </a:pPr>
            <a:r>
              <a:rPr lang="en-ZA" dirty="0" smtClean="0"/>
              <a:t>Technological Innovations</a:t>
            </a:r>
            <a:endParaRPr lang="en-ZA" dirty="0"/>
          </a:p>
          <a:p>
            <a:pPr lvl="1">
              <a:defRPr/>
            </a:pPr>
            <a:r>
              <a:rPr lang="en-ZA" sz="1600" dirty="0" smtClean="0"/>
              <a:t>Particle ARC </a:t>
            </a:r>
            <a:r>
              <a:rPr lang="en-ZA" sz="1600" dirty="0" smtClean="0"/>
              <a:t>therapy </a:t>
            </a:r>
            <a:r>
              <a:rPr lang="en-ZA" sz="1600" dirty="0" smtClean="0"/>
              <a:t>(PAT) </a:t>
            </a:r>
          </a:p>
          <a:p>
            <a:pPr lvl="1">
              <a:defRPr/>
            </a:pPr>
            <a:r>
              <a:rPr lang="en-ZA" sz="1600" dirty="0" smtClean="0"/>
              <a:t>Upright </a:t>
            </a:r>
            <a:r>
              <a:rPr lang="en-ZA" sz="1600" dirty="0" smtClean="0"/>
              <a:t>hadron therapy </a:t>
            </a:r>
            <a:endParaRPr lang="en-ZA" sz="1600" dirty="0"/>
          </a:p>
          <a:p>
            <a:pPr marL="342900" indent="-342900">
              <a:buFont typeface="+mj-lt"/>
              <a:buAutoNum type="arabicPeriod"/>
              <a:defRPr/>
            </a:pPr>
            <a:r>
              <a:rPr lang="en-ZA" dirty="0" smtClean="0"/>
              <a:t>Preclinical Breakthroughs</a:t>
            </a:r>
          </a:p>
          <a:p>
            <a:pPr marL="585788" lvl="1" indent="-285750">
              <a:buFont typeface="Wingdings" panose="05000000000000000000" pitchFamily="2" charset="2"/>
              <a:buChar char="§"/>
              <a:defRPr/>
            </a:pPr>
            <a:r>
              <a:rPr lang="en-ZA" dirty="0" smtClean="0"/>
              <a:t>Heavy ion FLASH </a:t>
            </a:r>
          </a:p>
          <a:p>
            <a:pPr marL="585788" lvl="1" indent="-285750">
              <a:buFont typeface="Wingdings" panose="05000000000000000000" pitchFamily="2" charset="2"/>
              <a:buChar char="§"/>
              <a:defRPr/>
            </a:pPr>
            <a:r>
              <a:rPr lang="en-ZA" dirty="0" smtClean="0"/>
              <a:t>Heavy ion </a:t>
            </a:r>
            <a:r>
              <a:rPr lang="en-ZA" dirty="0"/>
              <a:t>s</a:t>
            </a:r>
            <a:r>
              <a:rPr lang="en-ZA" dirty="0" smtClean="0"/>
              <a:t>patially fractionated </a:t>
            </a:r>
            <a:r>
              <a:rPr lang="en-ZA" dirty="0" smtClean="0"/>
              <a:t>radiotherapy (SFRT)</a:t>
            </a:r>
          </a:p>
          <a:p>
            <a:pPr marL="585788" lvl="1" indent="-285750">
              <a:buFont typeface="Wingdings" panose="05000000000000000000" pitchFamily="2" charset="2"/>
              <a:buChar char="§"/>
              <a:defRPr/>
            </a:pPr>
            <a:r>
              <a:rPr lang="en-ZA" dirty="0" smtClean="0"/>
              <a:t>Radioactive ion beams (RIB) for hadron therapy</a:t>
            </a:r>
          </a:p>
          <a:p>
            <a:pPr marL="300038" lvl="1" indent="0">
              <a:buNone/>
              <a:defRPr/>
            </a:pPr>
            <a:endParaRPr lang="en-ZA" dirty="0" smtClean="0"/>
          </a:p>
          <a:p>
            <a:pPr marL="342900" indent="-342900">
              <a:buFont typeface="+mj-lt"/>
              <a:buAutoNum type="arabicPeriod"/>
              <a:defRPr/>
            </a:pPr>
            <a:endParaRPr lang="en-ZA" dirty="0"/>
          </a:p>
          <a:p>
            <a:endParaRPr lang="en-GB" sz="2100" dirty="0"/>
          </a:p>
          <a:p>
            <a:pPr lvl="1"/>
            <a:endParaRPr lang="en-GB" dirty="0"/>
          </a:p>
          <a:p>
            <a:pPr lvl="1"/>
            <a:endParaRPr lang="en-GB" dirty="0"/>
          </a:p>
        </p:txBody>
      </p:sp>
    </p:spTree>
    <p:extLst>
      <p:ext uri="{BB962C8B-B14F-4D97-AF65-F5344CB8AC3E}">
        <p14:creationId xmlns:p14="http://schemas.microsoft.com/office/powerpoint/2010/main" val="346058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26856" y="2146828"/>
            <a:ext cx="7290289" cy="2448313"/>
          </a:xfrm>
          <a:prstGeom prst="rect">
            <a:avLst/>
          </a:prstGeom>
        </p:spPr>
      </p:pic>
      <p:sp>
        <p:nvSpPr>
          <p:cNvPr id="6" name="Inhaltsplatzhalter 2"/>
          <p:cNvSpPr>
            <a:spLocks noGrp="1"/>
          </p:cNvSpPr>
          <p:nvPr>
            <p:ph idx="1"/>
          </p:nvPr>
        </p:nvSpPr>
        <p:spPr>
          <a:xfrm>
            <a:off x="317635" y="1088015"/>
            <a:ext cx="8420176" cy="3677689"/>
          </a:xfrm>
        </p:spPr>
        <p:txBody>
          <a:bodyPr/>
          <a:lstStyle/>
          <a:p>
            <a:r>
              <a:rPr lang="en-GB" sz="1600" dirty="0"/>
              <a:t>Although FLASH and SFRT are likely based on different mechanisms, both have shown to elicit radiobiological effects that significantly differ from those induced by conventional X-ray based radiotherapy</a:t>
            </a:r>
          </a:p>
        </p:txBody>
      </p:sp>
      <p:sp>
        <p:nvSpPr>
          <p:cNvPr id="7" name="Boscolo et al. &quot;Radioactive beams for image-guided particle therapy: the BARB experiment at GSI.&quot; Frontiers in Oncology 11 (2021).">
            <a:extLst>
              <a:ext uri="{FF2B5EF4-FFF2-40B4-BE49-F238E27FC236}">
                <a16:creationId xmlns:a16="http://schemas.microsoft.com/office/drawing/2014/main" id="{40885772-61C1-E837-41A3-95266C04345B}"/>
              </a:ext>
            </a:extLst>
          </p:cNvPr>
          <p:cNvSpPr txBox="1"/>
          <p:nvPr/>
        </p:nvSpPr>
        <p:spPr>
          <a:xfrm>
            <a:off x="6337301" y="4914002"/>
            <a:ext cx="2771139"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defTabSz="457189" hangingPunct="0">
              <a:defRPr sz="700">
                <a:solidFill>
                  <a:srgbClr val="222222"/>
                </a:solidFill>
              </a:defRPr>
            </a:pPr>
            <a:r>
              <a:rPr lang="de-DE" sz="800" i="1" kern="0" dirty="0">
                <a:solidFill>
                  <a:srgbClr val="222222"/>
                </a:solidFill>
                <a:latin typeface="Arial"/>
                <a:cs typeface="Arial"/>
                <a:sym typeface="Arial"/>
              </a:rPr>
              <a:t>Schneider</a:t>
            </a:r>
            <a:r>
              <a:rPr sz="800" i="1" kern="0" dirty="0">
                <a:solidFill>
                  <a:srgbClr val="222222"/>
                </a:solidFill>
                <a:latin typeface="Arial"/>
                <a:cs typeface="Arial"/>
                <a:sym typeface="Arial"/>
              </a:rPr>
              <a:t> et al. </a:t>
            </a:r>
            <a:r>
              <a:rPr lang="de-DE" sz="800" i="1" kern="0" dirty="0" err="1">
                <a:solidFill>
                  <a:srgbClr val="222222"/>
                </a:solidFill>
                <a:latin typeface="Arial"/>
                <a:cs typeface="Arial"/>
                <a:sym typeface="Arial"/>
              </a:rPr>
              <a:t>Radiotherapy</a:t>
            </a:r>
            <a:r>
              <a:rPr lang="de-DE" sz="800" i="1" kern="0" dirty="0">
                <a:solidFill>
                  <a:srgbClr val="222222"/>
                </a:solidFill>
                <a:latin typeface="Arial"/>
                <a:cs typeface="Arial"/>
                <a:sym typeface="Arial"/>
              </a:rPr>
              <a:t> &amp; </a:t>
            </a:r>
            <a:r>
              <a:rPr lang="de-DE" sz="800" i="1" kern="0" dirty="0" err="1">
                <a:solidFill>
                  <a:srgbClr val="222222"/>
                </a:solidFill>
                <a:latin typeface="Arial"/>
                <a:cs typeface="Arial"/>
                <a:sym typeface="Arial"/>
              </a:rPr>
              <a:t>Oncology</a:t>
            </a:r>
            <a:r>
              <a:rPr lang="de-DE" sz="800" i="1" kern="0" dirty="0">
                <a:solidFill>
                  <a:srgbClr val="222222"/>
                </a:solidFill>
                <a:latin typeface="Arial"/>
                <a:cs typeface="Arial"/>
                <a:sym typeface="Arial"/>
              </a:rPr>
              <a:t> </a:t>
            </a:r>
            <a:r>
              <a:rPr sz="800" i="1" kern="0" dirty="0">
                <a:solidFill>
                  <a:srgbClr val="222222"/>
                </a:solidFill>
                <a:latin typeface="Arial"/>
                <a:cs typeface="Arial"/>
                <a:sym typeface="Arial"/>
              </a:rPr>
              <a:t>202</a:t>
            </a:r>
            <a:r>
              <a:rPr lang="de-DE" sz="800" i="1" kern="0" dirty="0">
                <a:solidFill>
                  <a:srgbClr val="222222"/>
                </a:solidFill>
                <a:latin typeface="Arial"/>
                <a:cs typeface="Arial"/>
                <a:sym typeface="Arial"/>
              </a:rPr>
              <a:t>2</a:t>
            </a:r>
            <a:endParaRPr sz="800" i="1" kern="0" dirty="0">
              <a:solidFill>
                <a:srgbClr val="222222"/>
              </a:solidFill>
              <a:latin typeface="Arial"/>
              <a:cs typeface="Arial"/>
              <a:sym typeface="Arial"/>
            </a:endParaRPr>
          </a:p>
        </p:txBody>
      </p:sp>
      <p:sp>
        <p:nvSpPr>
          <p:cNvPr id="8" name="Titel 1"/>
          <p:cNvSpPr>
            <a:spLocks noGrp="1"/>
          </p:cNvSpPr>
          <p:nvPr>
            <p:ph type="title"/>
          </p:nvPr>
        </p:nvSpPr>
        <p:spPr>
          <a:xfrm>
            <a:off x="422568" y="230397"/>
            <a:ext cx="6700979" cy="590668"/>
          </a:xfrm>
        </p:spPr>
        <p:txBody>
          <a:bodyPr/>
          <a:lstStyle/>
          <a:p>
            <a:r>
              <a:rPr lang="en-GB" dirty="0"/>
              <a:t>Preclinical Breakthroughs: Heavy Ion SFRT</a:t>
            </a:r>
          </a:p>
        </p:txBody>
      </p:sp>
    </p:spTree>
    <p:extLst>
      <p:ext uri="{BB962C8B-B14F-4D97-AF65-F5344CB8AC3E}">
        <p14:creationId xmlns:p14="http://schemas.microsoft.com/office/powerpoint/2010/main" val="2512176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AAA7-9993-804D-ED9A-59AB83F7535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FC4F2E-F184-24F5-2F8D-B7E06D9503AF}"/>
              </a:ext>
            </a:extLst>
          </p:cNvPr>
          <p:cNvSpPr>
            <a:spLocks noGrp="1"/>
          </p:cNvSpPr>
          <p:nvPr>
            <p:ph type="body" sz="quarter" idx="21"/>
          </p:nvPr>
        </p:nvSpPr>
        <p:spPr>
          <a:xfrm>
            <a:off x="412730" y="116000"/>
            <a:ext cx="5710164" cy="701285"/>
          </a:xfrm>
        </p:spPr>
        <p:txBody>
          <a:bodyPr/>
          <a:lstStyle/>
          <a:p>
            <a:pPr>
              <a:spcBef>
                <a:spcPct val="0"/>
              </a:spcBef>
            </a:pPr>
            <a:r>
              <a:rPr lang="en-US" sz="1800" dirty="0">
                <a:ea typeface="+mj-ea"/>
              </a:rPr>
              <a:t>Preclinical Breakthroughs: radioactive ion beams</a:t>
            </a:r>
            <a:endParaRPr lang="en-DE" sz="1800" dirty="0">
              <a:ea typeface="+mj-ea"/>
            </a:endParaRPr>
          </a:p>
        </p:txBody>
      </p:sp>
      <p:grpSp>
        <p:nvGrpSpPr>
          <p:cNvPr id="8" name="Group 7">
            <a:extLst>
              <a:ext uri="{FF2B5EF4-FFF2-40B4-BE49-F238E27FC236}">
                <a16:creationId xmlns:a16="http://schemas.microsoft.com/office/drawing/2014/main" id="{44F4E15C-DBF8-BF3B-51BB-B29E4F92570F}"/>
              </a:ext>
            </a:extLst>
          </p:cNvPr>
          <p:cNvGrpSpPr/>
          <p:nvPr/>
        </p:nvGrpSpPr>
        <p:grpSpPr>
          <a:xfrm>
            <a:off x="49861" y="1250951"/>
            <a:ext cx="3750433" cy="1674986"/>
            <a:chOff x="13514" y="1136916"/>
            <a:chExt cx="3893930" cy="1792381"/>
          </a:xfrm>
        </p:grpSpPr>
        <p:pic>
          <p:nvPicPr>
            <p:cNvPr id="28" name="ActivityMapsLog.jpg" descr="ActivityMapsLog.jpg">
              <a:extLst>
                <a:ext uri="{FF2B5EF4-FFF2-40B4-BE49-F238E27FC236}">
                  <a16:creationId xmlns:a16="http://schemas.microsoft.com/office/drawing/2014/main" id="{1C8FF1F0-62D6-5414-A4B6-BFA53C022A00}"/>
                </a:ext>
              </a:extLst>
            </p:cNvPr>
            <p:cNvPicPr>
              <a:picLocks noChangeAspect="1"/>
            </p:cNvPicPr>
            <p:nvPr/>
          </p:nvPicPr>
          <p:blipFill>
            <a:blip r:embed="rId3"/>
            <a:srcRect r="35865" b="50554"/>
            <a:stretch>
              <a:fillRect/>
            </a:stretch>
          </p:blipFill>
          <p:spPr>
            <a:xfrm>
              <a:off x="13514" y="1136916"/>
              <a:ext cx="3893930" cy="1792381"/>
            </a:xfrm>
            <a:prstGeom prst="rect">
              <a:avLst/>
            </a:prstGeom>
            <a:ln w="12700" cap="flat">
              <a:noFill/>
              <a:miter lim="400000"/>
            </a:ln>
            <a:effectLst/>
          </p:spPr>
        </p:pic>
        <p:sp>
          <p:nvSpPr>
            <p:cNvPr id="19" name="TextBox 18">
              <a:extLst>
                <a:ext uri="{FF2B5EF4-FFF2-40B4-BE49-F238E27FC236}">
                  <a16:creationId xmlns:a16="http://schemas.microsoft.com/office/drawing/2014/main" id="{74EB7716-B72D-C777-3407-AB8A2CA52620}"/>
                </a:ext>
              </a:extLst>
            </p:cNvPr>
            <p:cNvSpPr txBox="1"/>
            <p:nvPr/>
          </p:nvSpPr>
          <p:spPr>
            <a:xfrm>
              <a:off x="1322613" y="1205650"/>
              <a:ext cx="547212" cy="19760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hangingPunct="0"/>
              <a:r>
                <a:rPr lang="en-DE" sz="600" kern="0" dirty="0">
                  <a:solidFill>
                    <a:srgbClr val="000000"/>
                  </a:solidFill>
                  <a:latin typeface="Arial"/>
                  <a:ea typeface="Arial"/>
                  <a:cs typeface="Arial"/>
                  <a:sym typeface="Arial"/>
                </a:rPr>
                <a:t>Dose (Gy)</a:t>
              </a:r>
            </a:p>
          </p:txBody>
        </p:sp>
        <p:sp>
          <p:nvSpPr>
            <p:cNvPr id="21" name="TextBox 20">
              <a:extLst>
                <a:ext uri="{FF2B5EF4-FFF2-40B4-BE49-F238E27FC236}">
                  <a16:creationId xmlns:a16="http://schemas.microsoft.com/office/drawing/2014/main" id="{52210065-95B4-2A6B-BE1F-2BC949CB0323}"/>
                </a:ext>
              </a:extLst>
            </p:cNvPr>
            <p:cNvSpPr txBox="1"/>
            <p:nvPr/>
          </p:nvSpPr>
          <p:spPr>
            <a:xfrm>
              <a:off x="2944252" y="1205650"/>
              <a:ext cx="848634" cy="18466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hangingPunct="0"/>
              <a:r>
                <a:rPr lang="en-DE" sz="600" kern="0" dirty="0">
                  <a:solidFill>
                    <a:srgbClr val="000000"/>
                  </a:solidFill>
                  <a:latin typeface="Arial"/>
                  <a:cs typeface="Arial"/>
                  <a:sym typeface="Arial"/>
                </a:rPr>
                <a:t>Activity (Bq/particle)</a:t>
              </a:r>
              <a:endParaRPr lang="en-DE" sz="600" kern="0" dirty="0">
                <a:solidFill>
                  <a:srgbClr val="000000"/>
                </a:solidFill>
                <a:latin typeface="Arial"/>
                <a:ea typeface="Arial"/>
                <a:cs typeface="Arial"/>
                <a:sym typeface="Arial"/>
              </a:endParaRPr>
            </a:p>
          </p:txBody>
        </p:sp>
      </p:grpSp>
      <p:grpSp>
        <p:nvGrpSpPr>
          <p:cNvPr id="33" name="Group 32">
            <a:extLst>
              <a:ext uri="{FF2B5EF4-FFF2-40B4-BE49-F238E27FC236}">
                <a16:creationId xmlns:a16="http://schemas.microsoft.com/office/drawing/2014/main" id="{84743511-1B34-A93F-B55B-3509EE56B1EE}"/>
              </a:ext>
            </a:extLst>
          </p:cNvPr>
          <p:cNvGrpSpPr/>
          <p:nvPr/>
        </p:nvGrpSpPr>
        <p:grpSpPr>
          <a:xfrm>
            <a:off x="67791" y="2863937"/>
            <a:ext cx="3636494" cy="1692484"/>
            <a:chOff x="47879" y="3016547"/>
            <a:chExt cx="3751180" cy="1804869"/>
          </a:xfrm>
        </p:grpSpPr>
        <p:pic>
          <p:nvPicPr>
            <p:cNvPr id="37" name="ActivityMapsLog.jpg" descr="ActivityMapsLog.jpg">
              <a:extLst>
                <a:ext uri="{FF2B5EF4-FFF2-40B4-BE49-F238E27FC236}">
                  <a16:creationId xmlns:a16="http://schemas.microsoft.com/office/drawing/2014/main" id="{9CD56B91-6ADF-6BFB-7AAC-EEB20A27458D}"/>
                </a:ext>
              </a:extLst>
            </p:cNvPr>
            <p:cNvPicPr>
              <a:picLocks noChangeAspect="1"/>
            </p:cNvPicPr>
            <p:nvPr/>
          </p:nvPicPr>
          <p:blipFill rotWithShape="1">
            <a:blip r:embed="rId3"/>
            <a:srcRect t="50916" r="38212"/>
            <a:stretch/>
          </p:blipFill>
          <p:spPr>
            <a:xfrm>
              <a:off x="47879" y="3042251"/>
              <a:ext cx="3751180" cy="1779165"/>
            </a:xfrm>
            <a:prstGeom prst="rect">
              <a:avLst/>
            </a:prstGeom>
            <a:ln w="12700" cap="flat">
              <a:noFill/>
              <a:miter lim="400000"/>
            </a:ln>
            <a:effectLst/>
          </p:spPr>
        </p:pic>
        <p:sp>
          <p:nvSpPr>
            <p:cNvPr id="35" name="TextBox 34">
              <a:extLst>
                <a:ext uri="{FF2B5EF4-FFF2-40B4-BE49-F238E27FC236}">
                  <a16:creationId xmlns:a16="http://schemas.microsoft.com/office/drawing/2014/main" id="{7F31E2E5-B1EA-9F36-5500-DC9046DFBD0F}"/>
                </a:ext>
              </a:extLst>
            </p:cNvPr>
            <p:cNvSpPr txBox="1"/>
            <p:nvPr/>
          </p:nvSpPr>
          <p:spPr>
            <a:xfrm>
              <a:off x="1285979" y="3016547"/>
              <a:ext cx="606189" cy="19692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hangingPunct="0"/>
              <a:r>
                <a:rPr lang="en-DE" sz="600" kern="0" dirty="0">
                  <a:solidFill>
                    <a:srgbClr val="000000"/>
                  </a:solidFill>
                  <a:latin typeface="Arial"/>
                  <a:ea typeface="Arial"/>
                  <a:cs typeface="Arial"/>
                  <a:sym typeface="Arial"/>
                </a:rPr>
                <a:t>Dose (Gy)</a:t>
              </a:r>
            </a:p>
          </p:txBody>
        </p:sp>
        <p:sp>
          <p:nvSpPr>
            <p:cNvPr id="36" name="TextBox 35">
              <a:extLst>
                <a:ext uri="{FF2B5EF4-FFF2-40B4-BE49-F238E27FC236}">
                  <a16:creationId xmlns:a16="http://schemas.microsoft.com/office/drawing/2014/main" id="{465B350D-EC89-9DB5-7FB0-3B6109F26267}"/>
                </a:ext>
              </a:extLst>
            </p:cNvPr>
            <p:cNvSpPr txBox="1"/>
            <p:nvPr/>
          </p:nvSpPr>
          <p:spPr>
            <a:xfrm>
              <a:off x="2944252" y="3042251"/>
              <a:ext cx="848634" cy="18466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hangingPunct="0"/>
              <a:r>
                <a:rPr lang="en-DE" sz="600" kern="0" dirty="0">
                  <a:solidFill>
                    <a:srgbClr val="000000"/>
                  </a:solidFill>
                  <a:latin typeface="Arial"/>
                  <a:cs typeface="Arial"/>
                  <a:sym typeface="Arial"/>
                </a:rPr>
                <a:t>Activity (Bq/particle)</a:t>
              </a:r>
              <a:endParaRPr lang="en-DE" sz="600" kern="0" dirty="0">
                <a:solidFill>
                  <a:srgbClr val="000000"/>
                </a:solidFill>
                <a:latin typeface="Arial"/>
                <a:ea typeface="Arial"/>
                <a:cs typeface="Arial"/>
                <a:sym typeface="Arial"/>
              </a:endParaRPr>
            </a:p>
          </p:txBody>
        </p:sp>
      </p:grpSp>
      <p:sp>
        <p:nvSpPr>
          <p:cNvPr id="44" name="RIBs for therapy and imaging:…">
            <a:extLst>
              <a:ext uri="{FF2B5EF4-FFF2-40B4-BE49-F238E27FC236}">
                <a16:creationId xmlns:a16="http://schemas.microsoft.com/office/drawing/2014/main" id="{5A9D4BB1-2CCA-547D-3F49-98AB7D976378}"/>
              </a:ext>
            </a:extLst>
          </p:cNvPr>
          <p:cNvSpPr txBox="1"/>
          <p:nvPr/>
        </p:nvSpPr>
        <p:spPr>
          <a:xfrm>
            <a:off x="3874584" y="1357897"/>
            <a:ext cx="5257615" cy="127214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189" hangingPunct="0">
              <a:spcBef>
                <a:spcPts val="500"/>
              </a:spcBef>
              <a:defRPr sz="1200" b="1"/>
            </a:pPr>
            <a:r>
              <a:rPr lang="en-US" sz="1200" b="1" kern="0" dirty="0">
                <a:solidFill>
                  <a:srgbClr val="000000"/>
                </a:solidFill>
                <a:latin typeface="Arial"/>
                <a:cs typeface="Arial"/>
                <a:sym typeface="Arial"/>
              </a:rPr>
              <a:t>Radioactive ion beams </a:t>
            </a:r>
            <a:r>
              <a:rPr sz="1200" b="1" kern="0" dirty="0">
                <a:solidFill>
                  <a:srgbClr val="000000"/>
                </a:solidFill>
                <a:latin typeface="Arial"/>
                <a:cs typeface="Arial"/>
                <a:sym typeface="Arial"/>
              </a:rPr>
              <a:t>for therapy and imaging:</a:t>
            </a:r>
          </a:p>
          <a:p>
            <a:pPr marL="126997" indent="-126997" defTabSz="457189" hangingPunct="0">
              <a:spcBef>
                <a:spcPts val="500"/>
              </a:spcBef>
              <a:buSzPct val="100000"/>
              <a:buFontTx/>
              <a:buChar char="•"/>
              <a:defRPr sz="1200"/>
            </a:pPr>
            <a:r>
              <a:rPr sz="1200" kern="0" dirty="0">
                <a:solidFill>
                  <a:srgbClr val="000000"/>
                </a:solidFill>
                <a:latin typeface="Arial"/>
                <a:cs typeface="Arial"/>
                <a:sym typeface="Arial"/>
              </a:rPr>
              <a:t>Significantly improved count rate compared to stable beams</a:t>
            </a:r>
          </a:p>
          <a:p>
            <a:pPr marL="126997" indent="-126997" defTabSz="457189" hangingPunct="0">
              <a:spcBef>
                <a:spcPts val="500"/>
              </a:spcBef>
              <a:buSzPct val="100000"/>
              <a:buFontTx/>
              <a:buChar char="•"/>
              <a:defRPr sz="1200"/>
            </a:pPr>
            <a:r>
              <a:rPr sz="1200" kern="0" dirty="0">
                <a:solidFill>
                  <a:srgbClr val="000000"/>
                </a:solidFill>
                <a:latin typeface="Arial"/>
                <a:cs typeface="Arial"/>
                <a:sym typeface="Arial"/>
              </a:rPr>
              <a:t>PET signal better correlated with Bragg peak</a:t>
            </a:r>
          </a:p>
          <a:p>
            <a:pPr marL="126997" indent="-126997" defTabSz="457189" hangingPunct="0">
              <a:spcBef>
                <a:spcPts val="500"/>
              </a:spcBef>
              <a:buSzPct val="100000"/>
              <a:buFontTx/>
              <a:buChar char="•"/>
              <a:defRPr sz="1200"/>
            </a:pPr>
            <a:r>
              <a:rPr sz="1200" kern="0" dirty="0">
                <a:solidFill>
                  <a:srgbClr val="000000"/>
                </a:solidFill>
                <a:latin typeface="Arial"/>
                <a:cs typeface="Arial"/>
                <a:sym typeface="Arial"/>
              </a:rPr>
              <a:t>Reduced washout blur thanks to short lived isotopes</a:t>
            </a:r>
            <a:endParaRPr lang="en-US" sz="1200" kern="0" dirty="0">
              <a:solidFill>
                <a:srgbClr val="000000"/>
              </a:solidFill>
              <a:latin typeface="Arial"/>
              <a:cs typeface="Arial"/>
              <a:sym typeface="Arial"/>
            </a:endParaRPr>
          </a:p>
          <a:p>
            <a:pPr defTabSz="457189" hangingPunct="0">
              <a:spcBef>
                <a:spcPts val="500"/>
              </a:spcBef>
              <a:buSzPct val="100000"/>
              <a:defRPr sz="1200"/>
            </a:pPr>
            <a:r>
              <a:rPr lang="en-US" sz="1200" b="1" kern="0" dirty="0">
                <a:solidFill>
                  <a:srgbClr val="000000"/>
                </a:solidFill>
                <a:latin typeface="Arial"/>
                <a:cs typeface="Arial"/>
                <a:sym typeface="Arial"/>
              </a:rPr>
              <a:t>Precise range monitoring -&gt; reduced tumor margins -&gt; less toxicities!</a:t>
            </a:r>
            <a:endParaRPr sz="1200" b="1" kern="0" dirty="0">
              <a:solidFill>
                <a:srgbClr val="000000"/>
              </a:solidFill>
              <a:latin typeface="Arial"/>
              <a:cs typeface="Arial"/>
              <a:sym typeface="Arial"/>
            </a:endParaRPr>
          </a:p>
        </p:txBody>
      </p:sp>
      <p:sp>
        <p:nvSpPr>
          <p:cNvPr id="45" name="Requirements (and current limitations)  for treatment with RIB:…">
            <a:extLst>
              <a:ext uri="{FF2B5EF4-FFF2-40B4-BE49-F238E27FC236}">
                <a16:creationId xmlns:a16="http://schemas.microsoft.com/office/drawing/2014/main" id="{E10D26AF-5C1B-0492-5E03-4B9E4B4DFB13}"/>
              </a:ext>
            </a:extLst>
          </p:cNvPr>
          <p:cNvSpPr txBox="1"/>
          <p:nvPr/>
        </p:nvSpPr>
        <p:spPr>
          <a:xfrm>
            <a:off x="161364" y="4612008"/>
            <a:ext cx="8340513" cy="27699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189" hangingPunct="0">
              <a:spcBef>
                <a:spcPts val="500"/>
              </a:spcBef>
              <a:defRPr sz="1300" b="1"/>
            </a:pPr>
            <a:r>
              <a:rPr sz="1200" b="1" kern="0" dirty="0">
                <a:solidFill>
                  <a:srgbClr val="000000"/>
                </a:solidFill>
                <a:latin typeface="Arial"/>
                <a:cs typeface="Arial"/>
                <a:sym typeface="Arial"/>
              </a:rPr>
              <a:t>Requirements (and current limitations)</a:t>
            </a:r>
            <a:r>
              <a:rPr lang="en-US" sz="1200" b="1" kern="0" dirty="0">
                <a:solidFill>
                  <a:srgbClr val="000000"/>
                </a:solidFill>
                <a:latin typeface="Arial"/>
                <a:cs typeface="Arial"/>
                <a:sym typeface="Arial"/>
              </a:rPr>
              <a:t> for RIB treatments</a:t>
            </a:r>
            <a:r>
              <a:rPr lang="en-GB" sz="1200" b="1" kern="0" dirty="0">
                <a:solidFill>
                  <a:srgbClr val="000000"/>
                </a:solidFill>
                <a:latin typeface="Arial"/>
                <a:cs typeface="Arial"/>
                <a:sym typeface="Arial"/>
              </a:rPr>
              <a:t>: </a:t>
            </a:r>
            <a:r>
              <a:rPr lang="en-GB" sz="1200" b="1" kern="0" dirty="0">
                <a:solidFill>
                  <a:srgbClr val="F79646">
                    <a:satOff val="-35873"/>
                    <a:lumOff val="-12431"/>
                  </a:srgbClr>
                </a:solidFill>
                <a:latin typeface="Arial"/>
                <a:cs typeface="Arial"/>
                <a:sym typeface="Arial"/>
              </a:rPr>
              <a:t>Sufficient production rate &gt;10</a:t>
            </a:r>
            <a:r>
              <a:rPr lang="en-GB" sz="1200" b="1" kern="0" baseline="31999" dirty="0">
                <a:solidFill>
                  <a:srgbClr val="F79646">
                    <a:satOff val="-35873"/>
                    <a:lumOff val="-12431"/>
                  </a:srgbClr>
                </a:solidFill>
                <a:latin typeface="Arial"/>
                <a:cs typeface="Arial"/>
                <a:sym typeface="Arial"/>
              </a:rPr>
              <a:t>7</a:t>
            </a:r>
            <a:r>
              <a:rPr lang="en-GB" sz="1200" b="1" kern="0" dirty="0">
                <a:solidFill>
                  <a:srgbClr val="F79646">
                    <a:satOff val="-35873"/>
                    <a:lumOff val="-12431"/>
                  </a:srgbClr>
                </a:solidFill>
                <a:latin typeface="Arial"/>
                <a:cs typeface="Arial"/>
                <a:sym typeface="Arial"/>
              </a:rPr>
              <a:t> pps</a:t>
            </a:r>
          </a:p>
        </p:txBody>
      </p:sp>
      <p:sp>
        <p:nvSpPr>
          <p:cNvPr id="46" name="Boscolo et al. &quot;Radioactive beams for image-guided particle therapy: the BARB experiment at GSI.&quot; Frontiers in Oncology 11 (2021).">
            <a:extLst>
              <a:ext uri="{FF2B5EF4-FFF2-40B4-BE49-F238E27FC236}">
                <a16:creationId xmlns:a16="http://schemas.microsoft.com/office/drawing/2014/main" id="{9032F23E-4899-9AF7-1A6F-E97DD5CA64FE}"/>
              </a:ext>
            </a:extLst>
          </p:cNvPr>
          <p:cNvSpPr txBox="1"/>
          <p:nvPr/>
        </p:nvSpPr>
        <p:spPr>
          <a:xfrm>
            <a:off x="6923711" y="4774795"/>
            <a:ext cx="222028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defTabSz="457189" hangingPunct="0">
              <a:defRPr sz="700">
                <a:solidFill>
                  <a:srgbClr val="222222"/>
                </a:solidFill>
              </a:defRPr>
            </a:pPr>
            <a:r>
              <a:rPr sz="800" i="1" kern="0" dirty="0">
                <a:solidFill>
                  <a:srgbClr val="222222"/>
                </a:solidFill>
                <a:latin typeface="Arial"/>
                <a:cs typeface="Arial"/>
                <a:sym typeface="Arial"/>
              </a:rPr>
              <a:t>Boscolo et al. Frontiers in Oncology 2021</a:t>
            </a:r>
          </a:p>
        </p:txBody>
      </p:sp>
      <p:sp>
        <p:nvSpPr>
          <p:cNvPr id="40" name="Inhaltsplatzhalter 2">
            <a:extLst>
              <a:ext uri="{FF2B5EF4-FFF2-40B4-BE49-F238E27FC236}">
                <a16:creationId xmlns:a16="http://schemas.microsoft.com/office/drawing/2014/main" id="{88183C17-3846-880B-3E8B-1B74AC7F7F38}"/>
              </a:ext>
            </a:extLst>
          </p:cNvPr>
          <p:cNvSpPr txBox="1">
            <a:spLocks/>
          </p:cNvSpPr>
          <p:nvPr/>
        </p:nvSpPr>
        <p:spPr>
          <a:xfrm>
            <a:off x="518835" y="957053"/>
            <a:ext cx="8420176" cy="375025"/>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GB" sz="1600" dirty="0">
                <a:highlight>
                  <a:srgbClr val="F9CB9C"/>
                </a:highlight>
                <a:ea typeface="Arial"/>
              </a:rPr>
              <a:t>Motivation: improved PET count rate for precise beam range monitoring </a:t>
            </a:r>
            <a:r>
              <a:rPr lang="en-US" sz="1600" dirty="0">
                <a:highlight>
                  <a:srgbClr val="F9CB9C"/>
                </a:highlight>
                <a:ea typeface="Arial"/>
              </a:rPr>
              <a:t>in particle therapy</a:t>
            </a:r>
            <a:r>
              <a:rPr lang="en-GB" sz="1600" dirty="0">
                <a:highlight>
                  <a:srgbClr val="F9CB9C"/>
                </a:highlight>
                <a:ea typeface="Arial"/>
              </a:rPr>
              <a:t> </a:t>
            </a:r>
          </a:p>
        </p:txBody>
      </p:sp>
      <p:sp>
        <p:nvSpPr>
          <p:cNvPr id="42" name="TextBox 41">
            <a:extLst>
              <a:ext uri="{FF2B5EF4-FFF2-40B4-BE49-F238E27FC236}">
                <a16:creationId xmlns:a16="http://schemas.microsoft.com/office/drawing/2014/main" id="{54CF41B4-4A2E-573C-9888-B92A9F0C5BAC}"/>
              </a:ext>
            </a:extLst>
          </p:cNvPr>
          <p:cNvSpPr txBox="1"/>
          <p:nvPr/>
        </p:nvSpPr>
        <p:spPr>
          <a:xfrm>
            <a:off x="3800294" y="4907905"/>
            <a:ext cx="2852928" cy="246221"/>
          </a:xfrm>
          <a:prstGeom prst="rect">
            <a:avLst/>
          </a:prstGeom>
        </p:spPr>
        <p:txBody>
          <a:bodyPr vert="horz" wrap="square" lIns="91440" tIns="45720" rIns="91440" bIns="45720" rtlCol="0" anchor="t">
            <a:spAutoFit/>
          </a:bodyPr>
          <a:lstStyle/>
          <a:p>
            <a:r>
              <a:rPr lang="en-GB" sz="1000" kern="0" dirty="0">
                <a:solidFill>
                  <a:srgbClr val="000000"/>
                </a:solidFill>
                <a:cs typeface="Arial"/>
                <a:sym typeface="Arial"/>
              </a:rPr>
              <a:t>https://www.gsi.de/barb</a:t>
            </a:r>
            <a:endParaRPr lang="en-GB" dirty="0"/>
          </a:p>
        </p:txBody>
      </p:sp>
      <p:sp>
        <p:nvSpPr>
          <p:cNvPr id="6" name="TextBox 5">
            <a:extLst>
              <a:ext uri="{FF2B5EF4-FFF2-40B4-BE49-F238E27FC236}">
                <a16:creationId xmlns:a16="http://schemas.microsoft.com/office/drawing/2014/main" id="{611F5D69-1D5D-1447-E5F0-2B274192E7F0}"/>
              </a:ext>
            </a:extLst>
          </p:cNvPr>
          <p:cNvSpPr txBox="1"/>
          <p:nvPr/>
        </p:nvSpPr>
        <p:spPr>
          <a:xfrm>
            <a:off x="7009800" y="4925479"/>
            <a:ext cx="2048109"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defTabSz="457189" hangingPunct="0"/>
            <a:r>
              <a:rPr lang="en-DE" sz="800" i="1" kern="0" dirty="0">
                <a:solidFill>
                  <a:srgbClr val="000000"/>
                </a:solidFill>
                <a:latin typeface="Arial" panose="020B0604020202020204" pitchFamily="34" charset="0"/>
                <a:cs typeface="Arial" panose="020B0604020202020204" pitchFamily="34" charset="0"/>
                <a:sym typeface="Arial"/>
              </a:rPr>
              <a:t>Sokol et. </a:t>
            </a:r>
            <a:r>
              <a:rPr lang="en-GB" sz="800" i="1" kern="0" dirty="0">
                <a:solidFill>
                  <a:srgbClr val="000000"/>
                </a:solidFill>
                <a:latin typeface="Arial" panose="020B0604020202020204" pitchFamily="34" charset="0"/>
                <a:cs typeface="Arial" panose="020B0604020202020204" pitchFamily="34" charset="0"/>
                <a:sym typeface="Arial"/>
              </a:rPr>
              <a:t>al. Scientific Reports 2022</a:t>
            </a:r>
            <a:endParaRPr lang="en-DE" sz="800" i="1" kern="0" dirty="0">
              <a:solidFill>
                <a:srgbClr val="000000"/>
              </a:solidFill>
              <a:latin typeface="Arial" panose="020B0604020202020204" pitchFamily="34" charset="0"/>
              <a:cs typeface="Arial" panose="020B0604020202020204" pitchFamily="34" charset="0"/>
              <a:sym typeface="Arial"/>
            </a:endParaRPr>
          </a:p>
        </p:txBody>
      </p:sp>
      <p:pic>
        <p:nvPicPr>
          <p:cNvPr id="17" name="Picture 16" descr="A picture containing chart&#10;&#10;Description automatically generated">
            <a:extLst>
              <a:ext uri="{FF2B5EF4-FFF2-40B4-BE49-F238E27FC236}">
                <a16:creationId xmlns:a16="http://schemas.microsoft.com/office/drawing/2014/main" id="{5443C256-06CA-8E83-E500-15A843EC43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01" r="20247" b="61899"/>
          <a:stretch/>
        </p:blipFill>
        <p:spPr>
          <a:xfrm>
            <a:off x="5611192" y="2730941"/>
            <a:ext cx="2654829" cy="1668381"/>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EF11B406-761C-1C0F-D9E0-DF448C282E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0" r="53690"/>
          <a:stretch/>
        </p:blipFill>
        <p:spPr>
          <a:xfrm>
            <a:off x="3915718" y="2730941"/>
            <a:ext cx="1580050" cy="1581787"/>
          </a:xfrm>
          <a:prstGeom prst="rect">
            <a:avLst/>
          </a:prstGeom>
        </p:spPr>
      </p:pic>
      <p:sp>
        <p:nvSpPr>
          <p:cNvPr id="20" name="TextBox 19">
            <a:extLst>
              <a:ext uri="{FF2B5EF4-FFF2-40B4-BE49-F238E27FC236}">
                <a16:creationId xmlns:a16="http://schemas.microsoft.com/office/drawing/2014/main" id="{0B30150C-3B5B-6027-7AFC-407356C32181}"/>
              </a:ext>
            </a:extLst>
          </p:cNvPr>
          <p:cNvSpPr txBox="1"/>
          <p:nvPr/>
        </p:nvSpPr>
        <p:spPr>
          <a:xfrm>
            <a:off x="6923711" y="4266914"/>
            <a:ext cx="2417513" cy="415498"/>
          </a:xfrm>
          <a:prstGeom prst="rect">
            <a:avLst/>
          </a:prstGeom>
        </p:spPr>
        <p:txBody>
          <a:bodyPr vert="horz" wrap="square" lIns="91440" tIns="45720" rIns="91440" bIns="45720" rtlCol="0" anchor="t">
            <a:spAutoFit/>
          </a:bodyPr>
          <a:lstStyle/>
          <a:p>
            <a:pPr algn="l"/>
            <a:r>
              <a:rPr lang="en-US" sz="1050" baseline="30000" dirty="0"/>
              <a:t>12</a:t>
            </a:r>
            <a:r>
              <a:rPr lang="en-US" sz="1050" dirty="0"/>
              <a:t>C: range and setup uncertainties</a:t>
            </a:r>
          </a:p>
          <a:p>
            <a:r>
              <a:rPr lang="en-US" sz="1050" baseline="30000" dirty="0"/>
              <a:t>11</a:t>
            </a:r>
            <a:r>
              <a:rPr lang="en-US" sz="1050" dirty="0"/>
              <a:t>C: setup uncertainties only</a:t>
            </a:r>
          </a:p>
        </p:txBody>
      </p:sp>
    </p:spTree>
    <p:extLst>
      <p:ext uri="{BB962C8B-B14F-4D97-AF65-F5344CB8AC3E}">
        <p14:creationId xmlns:p14="http://schemas.microsoft.com/office/powerpoint/2010/main" val="26223878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F0C99-C2CF-BF12-1A9D-B132F15592BB}"/>
            </a:ext>
          </a:extLst>
        </p:cNvPr>
        <p:cNvGrpSpPr/>
        <p:nvPr/>
      </p:nvGrpSpPr>
      <p:grpSpPr>
        <a:xfrm>
          <a:off x="0" y="0"/>
          <a:ext cx="0" cy="0"/>
          <a:chOff x="0" y="0"/>
          <a:chExt cx="0" cy="0"/>
        </a:xfrm>
      </p:grpSpPr>
      <p:sp>
        <p:nvSpPr>
          <p:cNvPr id="31" name="Title 8">
            <a:extLst>
              <a:ext uri="{FF2B5EF4-FFF2-40B4-BE49-F238E27FC236}">
                <a16:creationId xmlns:a16="http://schemas.microsoft.com/office/drawing/2014/main" id="{818A950B-CB9B-7F38-A248-B4E72D19DCB6}"/>
              </a:ext>
            </a:extLst>
          </p:cNvPr>
          <p:cNvSpPr>
            <a:spLocks noGrp="1"/>
          </p:cNvSpPr>
          <p:nvPr>
            <p:ph type="title"/>
          </p:nvPr>
        </p:nvSpPr>
        <p:spPr>
          <a:xfrm>
            <a:off x="209003" y="246342"/>
            <a:ext cx="6700979" cy="590668"/>
          </a:xfrm>
        </p:spPr>
        <p:txBody>
          <a:bodyPr/>
          <a:lstStyle/>
          <a:p>
            <a:r>
              <a:rPr lang="en-GB" dirty="0"/>
              <a:t>Biomedical Applications of </a:t>
            </a:r>
            <a:br>
              <a:rPr lang="en-GB" dirty="0"/>
            </a:br>
            <a:r>
              <a:rPr lang="en-GB" dirty="0"/>
              <a:t>Radioactive ion Beams</a:t>
            </a:r>
          </a:p>
        </p:txBody>
      </p:sp>
      <p:pic>
        <p:nvPicPr>
          <p:cNvPr id="1026" name="Picture 2" descr="Fig. 2">
            <a:extLst>
              <a:ext uri="{FF2B5EF4-FFF2-40B4-BE49-F238E27FC236}">
                <a16:creationId xmlns:a16="http://schemas.microsoft.com/office/drawing/2014/main" id="{B20929AB-BD67-B6E4-1B39-4AEE57879C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5" b="71315"/>
          <a:stretch>
            <a:fillRect/>
          </a:stretch>
        </p:blipFill>
        <p:spPr bwMode="auto">
          <a:xfrm>
            <a:off x="15900" y="2722909"/>
            <a:ext cx="4106976" cy="2207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3">
            <a:extLst>
              <a:ext uri="{FF2B5EF4-FFF2-40B4-BE49-F238E27FC236}">
                <a16:creationId xmlns:a16="http://schemas.microsoft.com/office/drawing/2014/main" id="{FB8A83AB-9C7A-03BB-1670-0A0D4CA085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70"/>
          <a:stretch>
            <a:fillRect/>
          </a:stretch>
        </p:blipFill>
        <p:spPr bwMode="auto">
          <a:xfrm>
            <a:off x="3001147" y="1039906"/>
            <a:ext cx="6104864" cy="13759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BEECFE8-15D5-DE52-E54C-82E397941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047" y="309417"/>
            <a:ext cx="977153" cy="5116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711F163-51C3-D863-129E-ADE2A7C48742}"/>
              </a:ext>
            </a:extLst>
          </p:cNvPr>
          <p:cNvGrpSpPr>
            <a:grpSpLocks noChangeAspect="1"/>
          </p:cNvGrpSpPr>
          <p:nvPr/>
        </p:nvGrpSpPr>
        <p:grpSpPr>
          <a:xfrm>
            <a:off x="4572000" y="2483056"/>
            <a:ext cx="2422596" cy="1802285"/>
            <a:chOff x="5808196" y="2345765"/>
            <a:chExt cx="3209365" cy="2387600"/>
          </a:xfrm>
        </p:grpSpPr>
        <p:pic>
          <p:nvPicPr>
            <p:cNvPr id="1032" name="Picture 8" descr="Fig. 5">
              <a:extLst>
                <a:ext uri="{FF2B5EF4-FFF2-40B4-BE49-F238E27FC236}">
                  <a16:creationId xmlns:a16="http://schemas.microsoft.com/office/drawing/2014/main" id="{0201CD4A-F971-327B-B502-331E849218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4902"/>
            <a:stretch>
              <a:fillRect/>
            </a:stretch>
          </p:blipFill>
          <p:spPr bwMode="auto">
            <a:xfrm>
              <a:off x="5808196" y="2345765"/>
              <a:ext cx="3209365" cy="238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34DC1F-04F9-4200-C8EB-770CE9A3FD63}"/>
                </a:ext>
              </a:extLst>
            </p:cNvPr>
            <p:cNvSpPr/>
            <p:nvPr/>
          </p:nvSpPr>
          <p:spPr>
            <a:xfrm>
              <a:off x="5808196" y="2345765"/>
              <a:ext cx="313765" cy="26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6" name="TextBox 35">
            <a:extLst>
              <a:ext uri="{FF2B5EF4-FFF2-40B4-BE49-F238E27FC236}">
                <a16:creationId xmlns:a16="http://schemas.microsoft.com/office/drawing/2014/main" id="{B9C2685F-7D56-0CB8-68D3-D858319EB28F}"/>
              </a:ext>
            </a:extLst>
          </p:cNvPr>
          <p:cNvSpPr txBox="1"/>
          <p:nvPr/>
        </p:nvSpPr>
        <p:spPr>
          <a:xfrm>
            <a:off x="5818613" y="4892497"/>
            <a:ext cx="3421081" cy="261610"/>
          </a:xfrm>
          <a:prstGeom prst="rect">
            <a:avLst/>
          </a:prstGeom>
          <a:noFill/>
        </p:spPr>
        <p:txBody>
          <a:bodyPr wrap="square">
            <a:spAutoFit/>
          </a:bodyPr>
          <a:lstStyle/>
          <a:p>
            <a:r>
              <a:rPr lang="en-US" sz="1050" b="0" i="1" dirty="0">
                <a:solidFill>
                  <a:srgbClr val="222222"/>
                </a:solidFill>
                <a:effectLst/>
                <a:latin typeface="Calibri" panose="020F0502020204030204" pitchFamily="34" charset="0"/>
                <a:cs typeface="Calibri" panose="020F0502020204030204" pitchFamily="34" charset="0"/>
              </a:rPr>
              <a:t>Boscolo, D., Lovatti, G., Sokol, O. et al. Nat. Phys. (2025)</a:t>
            </a:r>
            <a:endParaRPr lang="en-US" sz="1050" i="1" dirty="0">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928411F5-D6DB-BD2B-037C-D66D5A72D5B7}"/>
              </a:ext>
            </a:extLst>
          </p:cNvPr>
          <p:cNvGrpSpPr>
            <a:grpSpLocks noChangeAspect="1"/>
          </p:cNvGrpSpPr>
          <p:nvPr/>
        </p:nvGrpSpPr>
        <p:grpSpPr>
          <a:xfrm>
            <a:off x="7132423" y="2479142"/>
            <a:ext cx="1796825" cy="1816052"/>
            <a:chOff x="3417636" y="2462498"/>
            <a:chExt cx="2535612" cy="2562745"/>
          </a:xfrm>
        </p:grpSpPr>
        <p:pic>
          <p:nvPicPr>
            <p:cNvPr id="1034" name="Picture 10" descr="Extended Data Fig. 9">
              <a:extLst>
                <a:ext uri="{FF2B5EF4-FFF2-40B4-BE49-F238E27FC236}">
                  <a16:creationId xmlns:a16="http://schemas.microsoft.com/office/drawing/2014/main" id="{9E0BB09C-6A24-08FA-8AA3-8AC9771D68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0835" r="52035"/>
            <a:stretch>
              <a:fillRect/>
            </a:stretch>
          </p:blipFill>
          <p:spPr bwMode="auto">
            <a:xfrm>
              <a:off x="3417636" y="2496449"/>
              <a:ext cx="2535612" cy="252879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95C50ABC-77EA-E985-6AA8-7F49E46C3D8E}"/>
                </a:ext>
              </a:extLst>
            </p:cNvPr>
            <p:cNvSpPr/>
            <p:nvPr/>
          </p:nvSpPr>
          <p:spPr>
            <a:xfrm>
              <a:off x="3417636" y="2462498"/>
              <a:ext cx="241347" cy="26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9" name="TextBox 38">
            <a:extLst>
              <a:ext uri="{FF2B5EF4-FFF2-40B4-BE49-F238E27FC236}">
                <a16:creationId xmlns:a16="http://schemas.microsoft.com/office/drawing/2014/main" id="{F3984328-0CEC-0DCC-2728-27D252CEEAF2}"/>
              </a:ext>
            </a:extLst>
          </p:cNvPr>
          <p:cNvSpPr txBox="1"/>
          <p:nvPr/>
        </p:nvSpPr>
        <p:spPr>
          <a:xfrm>
            <a:off x="4018623" y="4292333"/>
            <a:ext cx="5069154" cy="600164"/>
          </a:xfrm>
          <a:prstGeom prst="rect">
            <a:avLst/>
          </a:prstGeom>
        </p:spPr>
        <p:txBody>
          <a:bodyPr vert="horz" wrap="square" lIns="91440" tIns="45720" rIns="91440" bIns="45720" rtlCol="0" anchor="t">
            <a:spAutoFit/>
          </a:bodyPr>
          <a:lstStyle/>
          <a:p>
            <a:pPr marL="171450" indent="-171450">
              <a:buFont typeface="Arial" panose="020B0604020202020204" pitchFamily="34" charset="0"/>
              <a:buChar char="•"/>
            </a:pPr>
            <a:r>
              <a:rPr lang="en-US" sz="1100" baseline="30000" dirty="0"/>
              <a:t>11</a:t>
            </a:r>
            <a:r>
              <a:rPr lang="en-US" sz="1100" dirty="0"/>
              <a:t>C successfully applied to treat an osteosarcoma neck tumor </a:t>
            </a:r>
            <a:r>
              <a:rPr lang="en-US" sz="1100" kern="0" dirty="0">
                <a:solidFill>
                  <a:srgbClr val="000000"/>
                </a:solidFill>
                <a:latin typeface="Arial" panose="020B0604020202020204" pitchFamily="34" charset="0"/>
                <a:cs typeface="Arial" panose="020B0604020202020204" pitchFamily="34" charset="0"/>
                <a:sym typeface="Arial"/>
              </a:rPr>
              <a:t>in </a:t>
            </a:r>
            <a:r>
              <a:rPr lang="en-DE" sz="1100" kern="0">
                <a:solidFill>
                  <a:srgbClr val="000000"/>
                </a:solidFill>
                <a:latin typeface="Arial" panose="020B0604020202020204" pitchFamily="34" charset="0"/>
                <a:cs typeface="Arial" panose="020B0604020202020204" pitchFamily="34" charset="0"/>
                <a:sym typeface="Arial"/>
              </a:rPr>
              <a:t>a</a:t>
            </a:r>
            <a:r>
              <a:rPr lang="en-US" sz="1100" kern="0" dirty="0">
                <a:solidFill>
                  <a:srgbClr val="000000"/>
                </a:solidFill>
                <a:latin typeface="Arial" panose="020B0604020202020204" pitchFamily="34" charset="0"/>
                <a:cs typeface="Arial" panose="020B0604020202020204" pitchFamily="34" charset="0"/>
                <a:sym typeface="Arial"/>
              </a:rPr>
              <a:t> mouse</a:t>
            </a:r>
          </a:p>
          <a:p>
            <a:pPr marL="171450" indent="-171450">
              <a:buFont typeface="Arial" panose="020B0604020202020204" pitchFamily="34" charset="0"/>
              <a:buChar char="•"/>
            </a:pPr>
            <a:r>
              <a:rPr lang="en-US" sz="1100" kern="0" dirty="0">
                <a:solidFill>
                  <a:srgbClr val="000000"/>
                </a:solidFill>
                <a:latin typeface="Arial" panose="020B0604020202020204" pitchFamily="34" charset="0"/>
                <a:cs typeface="Arial" panose="020B0604020202020204" pitchFamily="34" charset="0"/>
                <a:sym typeface="Arial"/>
              </a:rPr>
              <a:t>PET activity measured in the spine was predictive of the beam range and thus of the observed late toxicity (loss of forelimb strength)</a:t>
            </a:r>
            <a:r>
              <a:rPr lang="en-US" sz="1100" dirty="0"/>
              <a:t> </a:t>
            </a:r>
          </a:p>
        </p:txBody>
      </p:sp>
      <p:sp>
        <p:nvSpPr>
          <p:cNvPr id="45" name="TextBox 44">
            <a:extLst>
              <a:ext uri="{FF2B5EF4-FFF2-40B4-BE49-F238E27FC236}">
                <a16:creationId xmlns:a16="http://schemas.microsoft.com/office/drawing/2014/main" id="{0DA7AA40-9AB0-196F-356A-1E38033EF138}"/>
              </a:ext>
            </a:extLst>
          </p:cNvPr>
          <p:cNvSpPr txBox="1"/>
          <p:nvPr/>
        </p:nvSpPr>
        <p:spPr>
          <a:xfrm>
            <a:off x="86679" y="976591"/>
            <a:ext cx="3001143" cy="261610"/>
          </a:xfrm>
          <a:prstGeom prst="rect">
            <a:avLst/>
          </a:prstGeom>
        </p:spPr>
        <p:txBody>
          <a:bodyPr vert="horz" wrap="none" lIns="91440" tIns="45720" rIns="91440" bIns="45720" rtlCol="0" anchor="t">
            <a:spAutoFit/>
          </a:bodyPr>
          <a:lstStyle/>
          <a:p>
            <a:pPr algn="l"/>
            <a:r>
              <a:rPr lang="en-US" sz="1100" dirty="0"/>
              <a:t>ERC Advanced Grant to Prof. Marco Durante</a:t>
            </a:r>
          </a:p>
        </p:txBody>
      </p:sp>
      <p:grpSp>
        <p:nvGrpSpPr>
          <p:cNvPr id="50" name="Group 49">
            <a:extLst>
              <a:ext uri="{FF2B5EF4-FFF2-40B4-BE49-F238E27FC236}">
                <a16:creationId xmlns:a16="http://schemas.microsoft.com/office/drawing/2014/main" id="{6F6D722B-95F7-0830-51FC-BC45095CC3B1}"/>
              </a:ext>
            </a:extLst>
          </p:cNvPr>
          <p:cNvGrpSpPr>
            <a:grpSpLocks noChangeAspect="1"/>
          </p:cNvGrpSpPr>
          <p:nvPr/>
        </p:nvGrpSpPr>
        <p:grpSpPr>
          <a:xfrm>
            <a:off x="214752" y="1238201"/>
            <a:ext cx="1933752" cy="1484708"/>
            <a:chOff x="6839712" y="3040294"/>
            <a:chExt cx="2246069" cy="1856919"/>
          </a:xfrm>
          <a:solidFill>
            <a:schemeClr val="bg1"/>
          </a:solidFill>
        </p:grpSpPr>
        <p:pic>
          <p:nvPicPr>
            <p:cNvPr id="51" name="Image" descr="Image">
              <a:extLst>
                <a:ext uri="{FF2B5EF4-FFF2-40B4-BE49-F238E27FC236}">
                  <a16:creationId xmlns:a16="http://schemas.microsoft.com/office/drawing/2014/main" id="{208D09D7-1386-74C8-F2AF-EB34A081B835}"/>
                </a:ext>
              </a:extLst>
            </p:cNvPr>
            <p:cNvPicPr>
              <a:picLocks noChangeAspect="1"/>
            </p:cNvPicPr>
            <p:nvPr/>
          </p:nvPicPr>
          <p:blipFill>
            <a:blip r:embed="rId8"/>
            <a:srcRect l="3099" t="12508" b="12508"/>
            <a:stretch>
              <a:fillRect/>
            </a:stretch>
          </p:blipFill>
          <p:spPr>
            <a:xfrm>
              <a:off x="6876289" y="3040294"/>
              <a:ext cx="2185569" cy="688495"/>
            </a:xfrm>
            <a:prstGeom prst="rect">
              <a:avLst/>
            </a:prstGeom>
            <a:grpFill/>
            <a:ln w="12700">
              <a:miter lim="400000"/>
            </a:ln>
          </p:spPr>
        </p:pic>
        <p:pic>
          <p:nvPicPr>
            <p:cNvPr id="52" name="Picture 51" descr="A screenshot of a phone&#10;&#10;Description automatically generated with medium confidence">
              <a:extLst>
                <a:ext uri="{FF2B5EF4-FFF2-40B4-BE49-F238E27FC236}">
                  <a16:creationId xmlns:a16="http://schemas.microsoft.com/office/drawing/2014/main" id="{977E76EB-C566-B0D8-C9F7-C0D45E7B72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9712" y="3747225"/>
              <a:ext cx="2246069" cy="1149988"/>
            </a:xfrm>
            <a:prstGeom prst="rect">
              <a:avLst/>
            </a:prstGeom>
            <a:grpFill/>
          </p:spPr>
        </p:pic>
        <p:pic>
          <p:nvPicPr>
            <p:cNvPr id="53" name="Image" descr="Image">
              <a:extLst>
                <a:ext uri="{FF2B5EF4-FFF2-40B4-BE49-F238E27FC236}">
                  <a16:creationId xmlns:a16="http://schemas.microsoft.com/office/drawing/2014/main" id="{AF2BB3D0-3C27-41B8-D6B4-37EF80044AF7}"/>
                </a:ext>
              </a:extLst>
            </p:cNvPr>
            <p:cNvPicPr>
              <a:picLocks noChangeAspect="1"/>
            </p:cNvPicPr>
            <p:nvPr/>
          </p:nvPicPr>
          <p:blipFill rotWithShape="1">
            <a:blip r:embed="rId10">
              <a:clrChange>
                <a:clrFrom>
                  <a:srgbClr val="FFFFFF"/>
                </a:clrFrom>
                <a:clrTo>
                  <a:srgbClr val="FFFFFF">
                    <a:alpha val="0"/>
                  </a:srgbClr>
                </a:clrTo>
              </a:clrChange>
            </a:blip>
            <a:srcRect r="42074"/>
            <a:stretch/>
          </p:blipFill>
          <p:spPr>
            <a:xfrm>
              <a:off x="8163729" y="3813311"/>
              <a:ext cx="877857" cy="407559"/>
            </a:xfrm>
            <a:prstGeom prst="rect">
              <a:avLst/>
            </a:prstGeom>
            <a:grpFill/>
            <a:ln w="12700">
              <a:miter lim="400000"/>
            </a:ln>
          </p:spPr>
        </p:pic>
      </p:grpSp>
    </p:spTree>
    <p:extLst>
      <p:ext uri="{BB962C8B-B14F-4D97-AF65-F5344CB8AC3E}">
        <p14:creationId xmlns:p14="http://schemas.microsoft.com/office/powerpoint/2010/main" val="3408157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en-GB" dirty="0"/>
              <a:t>Acknowledgement: </a:t>
            </a:r>
          </a:p>
        </p:txBody>
      </p:sp>
      <p:pic>
        <p:nvPicPr>
          <p:cNvPr id="4" name="Picture 3"/>
          <p:cNvPicPr>
            <a:picLocks noChangeAspect="1"/>
          </p:cNvPicPr>
          <p:nvPr/>
        </p:nvPicPr>
        <p:blipFill>
          <a:blip r:embed="rId2"/>
          <a:stretch>
            <a:fillRect/>
          </a:stretch>
        </p:blipFill>
        <p:spPr>
          <a:xfrm>
            <a:off x="1349966" y="1636371"/>
            <a:ext cx="6444067" cy="2762839"/>
          </a:xfrm>
          <a:prstGeom prst="rect">
            <a:avLst/>
          </a:prstGeom>
        </p:spPr>
      </p:pic>
      <p:sp>
        <p:nvSpPr>
          <p:cNvPr id="5" name="TextBox 4"/>
          <p:cNvSpPr txBox="1"/>
          <p:nvPr/>
        </p:nvSpPr>
        <p:spPr>
          <a:xfrm>
            <a:off x="1349965" y="4033520"/>
            <a:ext cx="6444067" cy="369332"/>
          </a:xfrm>
          <a:prstGeom prst="rect">
            <a:avLst/>
          </a:prstGeom>
        </p:spPr>
        <p:txBody>
          <a:bodyPr vert="horz" wrap="square" lIns="91440" tIns="45720" rIns="91440" bIns="45720" rtlCol="0" anchor="t">
            <a:spAutoFit/>
          </a:bodyPr>
          <a:lstStyle/>
          <a:p>
            <a:pPr algn="ctr"/>
            <a:r>
              <a:rPr lang="en-US" dirty="0">
                <a:solidFill>
                  <a:schemeClr val="bg1"/>
                </a:solidFill>
              </a:rPr>
              <a:t>Biophysics Department at GSI/FAIR</a:t>
            </a:r>
            <a:endParaRPr lang="de-DE" dirty="0">
              <a:solidFill>
                <a:schemeClr val="bg1"/>
              </a:solidFill>
            </a:endParaRPr>
          </a:p>
        </p:txBody>
      </p:sp>
    </p:spTree>
    <p:extLst>
      <p:ext uri="{BB962C8B-B14F-4D97-AF65-F5344CB8AC3E}">
        <p14:creationId xmlns:p14="http://schemas.microsoft.com/office/powerpoint/2010/main" val="1936179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43500"/>
          </a:xfrm>
          <a:prstGeom prst="rect">
            <a:avLst/>
          </a:prstGeom>
        </p:spPr>
      </p:pic>
      <p:sp>
        <p:nvSpPr>
          <p:cNvPr id="3" name="Inhaltsplatzhalter 2"/>
          <p:cNvSpPr>
            <a:spLocks noGrp="1"/>
          </p:cNvSpPr>
          <p:nvPr>
            <p:ph idx="1"/>
          </p:nvPr>
        </p:nvSpPr>
        <p:spPr>
          <a:xfrm>
            <a:off x="361912" y="2746640"/>
            <a:ext cx="8420176" cy="588476"/>
          </a:xfrm>
        </p:spPr>
        <p:txBody>
          <a:bodyPr/>
          <a:lstStyle/>
          <a:p>
            <a:pPr marL="0" indent="0" algn="ctr">
              <a:buNone/>
            </a:pPr>
            <a:r>
              <a:rPr lang="en-GB" sz="2600" b="1" dirty="0">
                <a:solidFill>
                  <a:schemeClr val="bg1"/>
                </a:solidFill>
              </a:rPr>
              <a:t>Thank you for your attention!</a:t>
            </a:r>
          </a:p>
        </p:txBody>
      </p:sp>
      <p:sp>
        <p:nvSpPr>
          <p:cNvPr id="5" name="TextBox 4"/>
          <p:cNvSpPr txBox="1"/>
          <p:nvPr/>
        </p:nvSpPr>
        <p:spPr>
          <a:xfrm>
            <a:off x="7705786" y="4803185"/>
            <a:ext cx="1438214" cy="338554"/>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white"/>
                </a:solidFill>
                <a:effectLst/>
                <a:uLnTx/>
                <a:uFillTx/>
                <a:latin typeface="Arial"/>
                <a:ea typeface="+mn-ea"/>
                <a:cs typeface="+mn-cs"/>
              </a:rPr>
              <a:t>Visualisation FAIR Campus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white"/>
                </a:solidFill>
                <a:effectLst/>
                <a:uLnTx/>
                <a:uFillTx/>
                <a:latin typeface="Arial"/>
                <a:ea typeface="+mn-ea"/>
                <a:cs typeface="+mn-cs"/>
              </a:rPr>
              <a:t>© GSI/FAIR, </a:t>
            </a:r>
            <a:r>
              <a:rPr kumimoji="0" lang="en-GB" sz="800" b="0" i="0" u="none" strike="noStrike" kern="1200" cap="none" spc="0" normalizeH="0" baseline="0" dirty="0" err="1">
                <a:ln>
                  <a:noFill/>
                </a:ln>
                <a:solidFill>
                  <a:prstClr val="white"/>
                </a:solidFill>
                <a:effectLst/>
                <a:uLnTx/>
                <a:uFillTx/>
                <a:latin typeface="Arial"/>
                <a:ea typeface="+mn-ea"/>
                <a:cs typeface="+mn-cs"/>
              </a:rPr>
              <a:t>Zeitrausch</a:t>
            </a:r>
            <a:endParaRPr kumimoji="0" lang="en-GB" sz="800" b="0" i="0" u="none" strike="noStrike" kern="1200" cap="none" spc="0" normalizeH="0" baseline="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78229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Introduction: Proton Therapy</a:t>
            </a:r>
          </a:p>
        </p:txBody>
      </p:sp>
      <p:pic>
        <p:nvPicPr>
          <p:cNvPr id="6" name="Picture 5"/>
          <p:cNvPicPr>
            <a:picLocks noChangeAspect="1"/>
          </p:cNvPicPr>
          <p:nvPr/>
        </p:nvPicPr>
        <p:blipFill>
          <a:blip r:embed="rId2"/>
          <a:stretch>
            <a:fillRect/>
          </a:stretch>
        </p:blipFill>
        <p:spPr>
          <a:xfrm>
            <a:off x="5939505" y="936345"/>
            <a:ext cx="3046617" cy="4007302"/>
          </a:xfrm>
          <a:prstGeom prst="rect">
            <a:avLst/>
          </a:prstGeom>
        </p:spPr>
      </p:pic>
      <p:sp>
        <p:nvSpPr>
          <p:cNvPr id="8" name="Inhaltsplatzhalter 2"/>
          <p:cNvSpPr>
            <a:spLocks noGrp="1"/>
          </p:cNvSpPr>
          <p:nvPr>
            <p:ph idx="1"/>
          </p:nvPr>
        </p:nvSpPr>
        <p:spPr>
          <a:xfrm>
            <a:off x="317635" y="1088016"/>
            <a:ext cx="5300439" cy="1684446"/>
          </a:xfrm>
        </p:spPr>
        <p:txBody>
          <a:bodyPr/>
          <a:lstStyle/>
          <a:p>
            <a:r>
              <a:rPr lang="en-GB" b="1" dirty="0"/>
              <a:t>Clinical advantages of </a:t>
            </a:r>
            <a:r>
              <a:rPr lang="en-GB" b="1" dirty="0">
                <a:highlight>
                  <a:srgbClr val="F9CB9C"/>
                </a:highlight>
                <a:ea typeface="Arial"/>
              </a:rPr>
              <a:t>proton therapy</a:t>
            </a:r>
            <a:r>
              <a:rPr lang="en-GB" dirty="0"/>
              <a:t>:</a:t>
            </a:r>
          </a:p>
          <a:p>
            <a:pPr lvl="1"/>
            <a:r>
              <a:rPr lang="en-GB" sz="1600" dirty="0"/>
              <a:t>Maximum dose at tumour location</a:t>
            </a:r>
          </a:p>
          <a:p>
            <a:pPr lvl="1"/>
            <a:r>
              <a:rPr lang="en-GB" sz="1600" dirty="0"/>
              <a:t>Sparing of surrounding normal tissue</a:t>
            </a:r>
          </a:p>
          <a:p>
            <a:pPr lvl="1"/>
            <a:r>
              <a:rPr lang="en-GB" sz="1600" dirty="0"/>
              <a:t>Integral dose is a factor of </a:t>
            </a:r>
            <a:r>
              <a:rPr lang="en-GB" sz="1600" dirty="0" smtClean="0"/>
              <a:t>2-3 times </a:t>
            </a:r>
            <a:r>
              <a:rPr lang="en-GB" sz="1600" dirty="0"/>
              <a:t>lower in proton therapy compared to photons</a:t>
            </a:r>
          </a:p>
          <a:p>
            <a:pPr marL="342900" lvl="1" indent="0">
              <a:buNone/>
            </a:pPr>
            <a:endParaRPr lang="en-GB" sz="1600" dirty="0"/>
          </a:p>
          <a:p>
            <a:pPr>
              <a:defRPr/>
            </a:pPr>
            <a:r>
              <a:rPr lang="en-ZA" dirty="0"/>
              <a:t>Beneficial for the following treatments: </a:t>
            </a:r>
          </a:p>
          <a:p>
            <a:pPr lvl="1">
              <a:defRPr/>
            </a:pPr>
            <a:r>
              <a:rPr lang="en-ZA" sz="1600" b="1" dirty="0"/>
              <a:t>Tumours</a:t>
            </a:r>
            <a:r>
              <a:rPr lang="en-ZA" sz="1600" dirty="0"/>
              <a:t> located </a:t>
            </a:r>
            <a:r>
              <a:rPr lang="en-ZA" sz="1600" b="1" dirty="0"/>
              <a:t>close to critical structures </a:t>
            </a:r>
            <a:r>
              <a:rPr lang="en-ZA" sz="1600" dirty="0"/>
              <a:t>(e.g., spinal cord, brain…)</a:t>
            </a:r>
          </a:p>
          <a:p>
            <a:pPr lvl="1">
              <a:defRPr/>
            </a:pPr>
            <a:r>
              <a:rPr lang="en-ZA" sz="1600" b="1" dirty="0"/>
              <a:t>Paediatric patients</a:t>
            </a:r>
            <a:r>
              <a:rPr lang="en-ZA" sz="1600" dirty="0"/>
              <a:t>, with a longer life span to develop therapy related side effects and more radiosensitive tissues</a:t>
            </a:r>
          </a:p>
          <a:p>
            <a:pPr>
              <a:defRPr/>
            </a:pPr>
            <a:r>
              <a:rPr lang="en-ZA" dirty="0"/>
              <a:t>Disadvantage: RBE is similar to X-rays</a:t>
            </a:r>
          </a:p>
          <a:p>
            <a:endParaRPr lang="en-GB" sz="2100" dirty="0"/>
          </a:p>
          <a:p>
            <a:pPr lvl="1"/>
            <a:endParaRPr lang="en-GB" dirty="0"/>
          </a:p>
          <a:p>
            <a:pPr lvl="1"/>
            <a:endParaRPr lang="en-GB" dirty="0"/>
          </a:p>
        </p:txBody>
      </p:sp>
      <p:sp>
        <p:nvSpPr>
          <p:cNvPr id="9" name="Rectangle 8"/>
          <p:cNvSpPr/>
          <p:nvPr/>
        </p:nvSpPr>
        <p:spPr>
          <a:xfrm>
            <a:off x="6002448" y="4920219"/>
            <a:ext cx="2983673" cy="215444"/>
          </a:xfrm>
          <a:prstGeom prst="rect">
            <a:avLst/>
          </a:prstGeom>
        </p:spPr>
        <p:txBody>
          <a:bodyPr wrap="square">
            <a:spAutoFit/>
          </a:bodyPr>
          <a:lstStyle/>
          <a:p>
            <a:pPr algn="ctr"/>
            <a:r>
              <a:rPr lang="en-GB" sz="800" i="1" dirty="0">
                <a:solidFill>
                  <a:srgbClr val="333333"/>
                </a:solidFill>
                <a:cs typeface="Arial"/>
              </a:rPr>
              <a:t>Durante et al. – Br J Cancer 2019</a:t>
            </a:r>
            <a:endParaRPr lang="en-GB" sz="800" dirty="0"/>
          </a:p>
        </p:txBody>
      </p:sp>
    </p:spTree>
    <p:extLst>
      <p:ext uri="{BB962C8B-B14F-4D97-AF65-F5344CB8AC3E}">
        <p14:creationId xmlns:p14="http://schemas.microsoft.com/office/powerpoint/2010/main" val="771594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Introduction: Carbon Ion Therapy</a:t>
            </a:r>
            <a:endParaRPr lang="en-GB" dirty="0"/>
          </a:p>
        </p:txBody>
      </p:sp>
      <p:sp>
        <p:nvSpPr>
          <p:cNvPr id="8" name="Inhaltsplatzhalter 2"/>
          <p:cNvSpPr>
            <a:spLocks noGrp="1"/>
          </p:cNvSpPr>
          <p:nvPr>
            <p:ph idx="1"/>
          </p:nvPr>
        </p:nvSpPr>
        <p:spPr>
          <a:xfrm>
            <a:off x="317635" y="1088016"/>
            <a:ext cx="5315069" cy="1684446"/>
          </a:xfrm>
        </p:spPr>
        <p:txBody>
          <a:bodyPr/>
          <a:lstStyle/>
          <a:p>
            <a:r>
              <a:rPr lang="en-GB" b="1" dirty="0"/>
              <a:t>Clinical advantages of </a:t>
            </a:r>
            <a:r>
              <a:rPr lang="en-GB" b="1" dirty="0">
                <a:highlight>
                  <a:srgbClr val="F9CB9C"/>
                </a:highlight>
                <a:ea typeface="Arial"/>
              </a:rPr>
              <a:t>carbon ion therapy</a:t>
            </a:r>
            <a:r>
              <a:rPr lang="en-GB" dirty="0"/>
              <a:t>:</a:t>
            </a:r>
          </a:p>
          <a:p>
            <a:pPr lvl="1"/>
            <a:r>
              <a:rPr lang="en-GB" sz="1600" dirty="0"/>
              <a:t>Maximum dose deposition at tumour location </a:t>
            </a:r>
          </a:p>
          <a:p>
            <a:pPr lvl="1"/>
            <a:r>
              <a:rPr lang="en-GB" sz="1600" dirty="0"/>
              <a:t>High LET: dense and complex DNA breaks</a:t>
            </a:r>
          </a:p>
          <a:p>
            <a:pPr lvl="1">
              <a:spcAft>
                <a:spcPts val="600"/>
              </a:spcAft>
            </a:pPr>
            <a:r>
              <a:rPr lang="en-GB" sz="1600" dirty="0"/>
              <a:t>Relative biological effectiveness (RBE) of 2-3, compared to an RBE of 1.1 for protons and 1 for X-rays</a:t>
            </a:r>
          </a:p>
          <a:p>
            <a:r>
              <a:rPr lang="en-ZA" dirty="0"/>
              <a:t>Beneficial for the following treatments: </a:t>
            </a:r>
          </a:p>
          <a:p>
            <a:pPr lvl="1"/>
            <a:r>
              <a:rPr lang="en-GB" sz="1600" b="1" dirty="0" err="1"/>
              <a:t>Radioresistant</a:t>
            </a:r>
            <a:r>
              <a:rPr lang="en-GB" sz="1600" b="1" dirty="0"/>
              <a:t> tumours</a:t>
            </a:r>
            <a:r>
              <a:rPr lang="en-GB" sz="1600" dirty="0"/>
              <a:t>, due to the higher RBE and cell killing potential</a:t>
            </a:r>
          </a:p>
          <a:p>
            <a:pPr lvl="1"/>
            <a:r>
              <a:rPr lang="en-GB" sz="1600" b="1" dirty="0"/>
              <a:t>Recurrent tumours </a:t>
            </a:r>
            <a:r>
              <a:rPr lang="en-GB" sz="1600" dirty="0"/>
              <a:t>that are </a:t>
            </a:r>
            <a:r>
              <a:rPr lang="en-GB" sz="1600" b="1" dirty="0"/>
              <a:t>not responding </a:t>
            </a:r>
            <a:r>
              <a:rPr lang="en-GB" sz="1600" dirty="0"/>
              <a:t>to the standard treatment</a:t>
            </a:r>
          </a:p>
          <a:p>
            <a:r>
              <a:rPr lang="en-GB" dirty="0"/>
              <a:t>Disadvantage: dose beyond the Bragg peak is not zero </a:t>
            </a:r>
            <a:r>
              <a:rPr lang="en-GB" dirty="0" smtClean="0"/>
              <a:t>-&gt; the </a:t>
            </a:r>
            <a:r>
              <a:rPr lang="en-GB" dirty="0"/>
              <a:t>fragmentation tail</a:t>
            </a:r>
          </a:p>
          <a:p>
            <a:pPr marL="342900" lvl="1" indent="0">
              <a:buNone/>
            </a:pPr>
            <a:endParaRPr lang="en-GB" dirty="0"/>
          </a:p>
          <a:p>
            <a:pPr lvl="1"/>
            <a:endParaRPr lang="en-GB" dirty="0"/>
          </a:p>
          <a:p>
            <a:pPr lvl="1"/>
            <a:endParaRPr lang="en-GB" dirty="0"/>
          </a:p>
          <a:p>
            <a:pPr marL="342900" lvl="1" indent="0">
              <a:buNone/>
            </a:pPr>
            <a:endParaRPr lang="en-GB" dirty="0"/>
          </a:p>
          <a:p>
            <a:endParaRPr lang="en-GB" sz="2100" dirty="0"/>
          </a:p>
          <a:p>
            <a:pPr lvl="1"/>
            <a:endParaRPr lang="en-GB" dirty="0"/>
          </a:p>
          <a:p>
            <a:pPr lvl="1"/>
            <a:endParaRPr lang="en-GB" dirty="0"/>
          </a:p>
        </p:txBody>
      </p:sp>
      <p:pic>
        <p:nvPicPr>
          <p:cNvPr id="3" name="Picture 2"/>
          <p:cNvPicPr>
            <a:picLocks noChangeAspect="1"/>
          </p:cNvPicPr>
          <p:nvPr/>
        </p:nvPicPr>
        <p:blipFill rotWithShape="1">
          <a:blip r:embed="rId3"/>
          <a:srcRect l="1160" t="1761" r="1076" b="5617"/>
          <a:stretch/>
        </p:blipFill>
        <p:spPr>
          <a:xfrm>
            <a:off x="5805987" y="1016814"/>
            <a:ext cx="3250230" cy="2501798"/>
          </a:xfrm>
          <a:prstGeom prst="rect">
            <a:avLst/>
          </a:prstGeom>
        </p:spPr>
      </p:pic>
      <p:pic>
        <p:nvPicPr>
          <p:cNvPr id="4" name="Picture 3"/>
          <p:cNvPicPr>
            <a:picLocks noChangeAspect="1"/>
          </p:cNvPicPr>
          <p:nvPr/>
        </p:nvPicPr>
        <p:blipFill>
          <a:blip r:embed="rId4"/>
          <a:stretch>
            <a:fillRect/>
          </a:stretch>
        </p:blipFill>
        <p:spPr>
          <a:xfrm>
            <a:off x="6429887" y="3513746"/>
            <a:ext cx="2002430" cy="1392726"/>
          </a:xfrm>
          <a:prstGeom prst="rect">
            <a:avLst/>
          </a:prstGeom>
        </p:spPr>
      </p:pic>
      <p:sp>
        <p:nvSpPr>
          <p:cNvPr id="10" name="Rectangle 9"/>
          <p:cNvSpPr/>
          <p:nvPr/>
        </p:nvSpPr>
        <p:spPr>
          <a:xfrm>
            <a:off x="5481872" y="4921712"/>
            <a:ext cx="3662127" cy="215444"/>
          </a:xfrm>
          <a:prstGeom prst="rect">
            <a:avLst/>
          </a:prstGeom>
        </p:spPr>
        <p:txBody>
          <a:bodyPr wrap="square">
            <a:spAutoFit/>
          </a:bodyPr>
          <a:lstStyle/>
          <a:p>
            <a:pPr algn="r"/>
            <a:r>
              <a:rPr lang="en-GB" sz="800" i="1" dirty="0">
                <a:solidFill>
                  <a:srgbClr val="333333"/>
                </a:solidFill>
                <a:cs typeface="Arial"/>
              </a:rPr>
              <a:t>Top: </a:t>
            </a:r>
            <a:r>
              <a:rPr lang="en-GB" sz="800" i="1" dirty="0" err="1">
                <a:solidFill>
                  <a:srgbClr val="333333"/>
                </a:solidFill>
                <a:cs typeface="Arial"/>
              </a:rPr>
              <a:t>Schlaff</a:t>
            </a:r>
            <a:r>
              <a:rPr lang="en-GB" sz="800" i="1" dirty="0">
                <a:solidFill>
                  <a:srgbClr val="333333"/>
                </a:solidFill>
                <a:cs typeface="Arial"/>
              </a:rPr>
              <a:t> et al. – Rad </a:t>
            </a:r>
            <a:r>
              <a:rPr lang="en-GB" sz="800" i="1" dirty="0" err="1">
                <a:solidFill>
                  <a:srgbClr val="333333"/>
                </a:solidFill>
                <a:cs typeface="Arial"/>
              </a:rPr>
              <a:t>Oncol</a:t>
            </a:r>
            <a:r>
              <a:rPr lang="en-GB" sz="800" i="1" dirty="0">
                <a:solidFill>
                  <a:srgbClr val="333333"/>
                </a:solidFill>
                <a:cs typeface="Arial"/>
              </a:rPr>
              <a:t> 2014 Bottom: Suit et al. – Rad </a:t>
            </a:r>
            <a:r>
              <a:rPr lang="en-GB" sz="800" i="1" dirty="0" err="1">
                <a:solidFill>
                  <a:srgbClr val="333333"/>
                </a:solidFill>
                <a:cs typeface="Arial"/>
              </a:rPr>
              <a:t>Oncol</a:t>
            </a:r>
            <a:r>
              <a:rPr lang="en-GB" sz="800" i="1" dirty="0">
                <a:solidFill>
                  <a:srgbClr val="333333"/>
                </a:solidFill>
                <a:cs typeface="Arial"/>
              </a:rPr>
              <a:t> 2010</a:t>
            </a:r>
            <a:endParaRPr lang="en-GB" sz="800" dirty="0"/>
          </a:p>
        </p:txBody>
      </p:sp>
    </p:spTree>
    <p:extLst>
      <p:ext uri="{BB962C8B-B14F-4D97-AF65-F5344CB8AC3E}">
        <p14:creationId xmlns:p14="http://schemas.microsoft.com/office/powerpoint/2010/main" val="325993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Introduction: Global Status Hadron Therapy</a:t>
            </a:r>
          </a:p>
        </p:txBody>
      </p:sp>
      <p:sp>
        <p:nvSpPr>
          <p:cNvPr id="3" name="Inhaltsplatzhalter 2"/>
          <p:cNvSpPr>
            <a:spLocks noGrp="1"/>
          </p:cNvSpPr>
          <p:nvPr>
            <p:ph idx="1"/>
          </p:nvPr>
        </p:nvSpPr>
        <p:spPr>
          <a:xfrm>
            <a:off x="317635" y="1088016"/>
            <a:ext cx="8420176" cy="440862"/>
          </a:xfrm>
        </p:spPr>
        <p:txBody>
          <a:bodyPr/>
          <a:lstStyle/>
          <a:p>
            <a:r>
              <a:rPr lang="en-GB" dirty="0"/>
              <a:t>Number of particle therapy facilities today: 113 proton and 13 C-ion facilities</a:t>
            </a:r>
          </a:p>
        </p:txBody>
      </p:sp>
      <p:sp>
        <p:nvSpPr>
          <p:cNvPr id="5" name="Rectangle 4"/>
          <p:cNvSpPr/>
          <p:nvPr/>
        </p:nvSpPr>
        <p:spPr>
          <a:xfrm>
            <a:off x="7206439" y="4920219"/>
            <a:ext cx="1830881" cy="215444"/>
          </a:xfrm>
          <a:prstGeom prst="rect">
            <a:avLst/>
          </a:prstGeom>
        </p:spPr>
        <p:txBody>
          <a:bodyPr wrap="square">
            <a:spAutoFit/>
          </a:bodyPr>
          <a:lstStyle/>
          <a:p>
            <a:r>
              <a:rPr lang="en-GB" sz="800" i="1" dirty="0">
                <a:solidFill>
                  <a:srgbClr val="333333"/>
                </a:solidFill>
                <a:cs typeface="Arial"/>
              </a:rPr>
              <a:t>Source: https://www.ptcog.site/</a:t>
            </a:r>
            <a:endParaRPr lang="en-GB" sz="800" dirty="0"/>
          </a:p>
        </p:txBody>
      </p:sp>
      <p:pic>
        <p:nvPicPr>
          <p:cNvPr id="6" name="Picture 5"/>
          <p:cNvPicPr>
            <a:picLocks noChangeAspect="1"/>
          </p:cNvPicPr>
          <p:nvPr/>
        </p:nvPicPr>
        <p:blipFill>
          <a:blip r:embed="rId2"/>
          <a:stretch>
            <a:fillRect/>
          </a:stretch>
        </p:blipFill>
        <p:spPr>
          <a:xfrm>
            <a:off x="2257321" y="1594320"/>
            <a:ext cx="4629358" cy="3153041"/>
          </a:xfrm>
          <a:prstGeom prst="rect">
            <a:avLst/>
          </a:prstGeom>
        </p:spPr>
      </p:pic>
    </p:spTree>
    <p:extLst>
      <p:ext uri="{BB962C8B-B14F-4D97-AF65-F5344CB8AC3E}">
        <p14:creationId xmlns:p14="http://schemas.microsoft.com/office/powerpoint/2010/main" val="2957125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Introduction: BNCT</a:t>
            </a:r>
          </a:p>
        </p:txBody>
      </p:sp>
      <p:sp>
        <p:nvSpPr>
          <p:cNvPr id="3" name="Inhaltsplatzhalter 2"/>
          <p:cNvSpPr>
            <a:spLocks noGrp="1"/>
          </p:cNvSpPr>
          <p:nvPr>
            <p:ph idx="1"/>
          </p:nvPr>
        </p:nvSpPr>
        <p:spPr>
          <a:xfrm>
            <a:off x="317635" y="1088016"/>
            <a:ext cx="5346186" cy="440862"/>
          </a:xfrm>
        </p:spPr>
        <p:txBody>
          <a:bodyPr/>
          <a:lstStyle/>
          <a:p>
            <a:r>
              <a:rPr lang="en-GB" b="1" dirty="0" smtClean="0"/>
              <a:t>Principle of </a:t>
            </a:r>
            <a:r>
              <a:rPr lang="en-GB" b="1" dirty="0">
                <a:highlight>
                  <a:srgbClr val="F9CB9C"/>
                </a:highlight>
                <a:ea typeface="Arial"/>
              </a:rPr>
              <a:t>Boron Neutron Capture Therapy</a:t>
            </a:r>
            <a:r>
              <a:rPr lang="en-GB" dirty="0" smtClean="0"/>
              <a:t>:</a:t>
            </a:r>
          </a:p>
          <a:p>
            <a:pPr lvl="1"/>
            <a:r>
              <a:rPr lang="en-GB" sz="1600" dirty="0" smtClean="0"/>
              <a:t>Selective delivery of boron-10 to tumour cells</a:t>
            </a:r>
            <a:endParaRPr lang="en-GB" sz="1600" dirty="0"/>
          </a:p>
          <a:p>
            <a:pPr lvl="1"/>
            <a:r>
              <a:rPr lang="en-GB" sz="1600" dirty="0" smtClean="0"/>
              <a:t>Expose the tumour to low energy thermal neutrons</a:t>
            </a:r>
            <a:endParaRPr lang="en-GB" sz="1600" dirty="0"/>
          </a:p>
          <a:p>
            <a:pPr lvl="1"/>
            <a:r>
              <a:rPr lang="en-US" sz="1600" dirty="0" smtClean="0"/>
              <a:t>Neutron capture reaction </a:t>
            </a:r>
            <a:r>
              <a:rPr lang="en-US" sz="1600" dirty="0"/>
              <a:t>creates </a:t>
            </a:r>
            <a:r>
              <a:rPr lang="en-US" sz="1600" dirty="0" smtClean="0"/>
              <a:t>high-LET </a:t>
            </a:r>
            <a:r>
              <a:rPr lang="en-US" sz="1600" dirty="0"/>
              <a:t>alpha particles </a:t>
            </a:r>
            <a:r>
              <a:rPr lang="en-US" sz="1600" dirty="0" smtClean="0"/>
              <a:t>(150 </a:t>
            </a:r>
            <a:r>
              <a:rPr lang="en-US" sz="1600" dirty="0" err="1" smtClean="0"/>
              <a:t>keV</a:t>
            </a:r>
            <a:r>
              <a:rPr lang="en-US" sz="1600" dirty="0" smtClean="0"/>
              <a:t>/µm) and </a:t>
            </a:r>
            <a:r>
              <a:rPr lang="en-US" sz="1600" dirty="0"/>
              <a:t>lithium-7 </a:t>
            </a:r>
            <a:r>
              <a:rPr lang="en-US" sz="1600" dirty="0" smtClean="0"/>
              <a:t>nuclei (175 </a:t>
            </a:r>
            <a:r>
              <a:rPr lang="en-US" sz="1600" dirty="0" err="1" smtClean="0"/>
              <a:t>keV</a:t>
            </a:r>
            <a:r>
              <a:rPr lang="en-US" sz="1600" dirty="0" smtClean="0"/>
              <a:t>/µm) with a very </a:t>
            </a:r>
            <a:r>
              <a:rPr lang="en-US" sz="1600" dirty="0"/>
              <a:t>s</a:t>
            </a:r>
            <a:r>
              <a:rPr lang="en-US" sz="1600" dirty="0" smtClean="0"/>
              <a:t>hort range in tissue</a:t>
            </a:r>
          </a:p>
        </p:txBody>
      </p:sp>
      <p:sp>
        <p:nvSpPr>
          <p:cNvPr id="5" name="Rectangle 4"/>
          <p:cNvSpPr/>
          <p:nvPr/>
        </p:nvSpPr>
        <p:spPr>
          <a:xfrm>
            <a:off x="7206439" y="4920219"/>
            <a:ext cx="1830881" cy="215444"/>
          </a:xfrm>
          <a:prstGeom prst="rect">
            <a:avLst/>
          </a:prstGeom>
        </p:spPr>
        <p:txBody>
          <a:bodyPr wrap="square">
            <a:spAutoFit/>
          </a:bodyPr>
          <a:lstStyle/>
          <a:p>
            <a:r>
              <a:rPr lang="en-GB" sz="800" i="1" dirty="0">
                <a:solidFill>
                  <a:srgbClr val="333333"/>
                </a:solidFill>
                <a:cs typeface="Arial"/>
              </a:rPr>
              <a:t>Source: </a:t>
            </a:r>
            <a:r>
              <a:rPr lang="en-GB" sz="800" i="1" dirty="0" smtClean="0">
                <a:solidFill>
                  <a:srgbClr val="333333"/>
                </a:solidFill>
                <a:cs typeface="Arial"/>
              </a:rPr>
              <a:t>TEA Life Sciences</a:t>
            </a:r>
            <a:endParaRPr lang="en-GB" sz="800" dirty="0"/>
          </a:p>
        </p:txBody>
      </p:sp>
      <p:pic>
        <p:nvPicPr>
          <p:cNvPr id="4" name="Picture 3"/>
          <p:cNvPicPr>
            <a:picLocks noChangeAspect="1"/>
          </p:cNvPicPr>
          <p:nvPr/>
        </p:nvPicPr>
        <p:blipFill>
          <a:blip r:embed="rId2"/>
          <a:stretch>
            <a:fillRect/>
          </a:stretch>
        </p:blipFill>
        <p:spPr>
          <a:xfrm>
            <a:off x="5592129" y="1784112"/>
            <a:ext cx="3301407" cy="1161534"/>
          </a:xfrm>
          <a:prstGeom prst="rect">
            <a:avLst/>
          </a:prstGeom>
        </p:spPr>
      </p:pic>
      <p:pic>
        <p:nvPicPr>
          <p:cNvPr id="6" name="Picture 5"/>
          <p:cNvPicPr>
            <a:picLocks noChangeAspect="1"/>
          </p:cNvPicPr>
          <p:nvPr/>
        </p:nvPicPr>
        <p:blipFill>
          <a:blip r:embed="rId3"/>
          <a:stretch>
            <a:fillRect/>
          </a:stretch>
        </p:blipFill>
        <p:spPr>
          <a:xfrm>
            <a:off x="4158018" y="2945646"/>
            <a:ext cx="4879302" cy="1904995"/>
          </a:xfrm>
          <a:prstGeom prst="rect">
            <a:avLst/>
          </a:prstGeom>
        </p:spPr>
      </p:pic>
      <p:sp>
        <p:nvSpPr>
          <p:cNvPr id="8" name="Inhaltsplatzhalter 2"/>
          <p:cNvSpPr txBox="1">
            <a:spLocks/>
          </p:cNvSpPr>
          <p:nvPr/>
        </p:nvSpPr>
        <p:spPr>
          <a:xfrm>
            <a:off x="-45493" y="2844199"/>
            <a:ext cx="4059727" cy="440862"/>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1"/>
            <a:r>
              <a:rPr lang="en-US" sz="1600" dirty="0"/>
              <a:t>Beneficial for </a:t>
            </a:r>
            <a:r>
              <a:rPr lang="en-US" sz="1600" b="1" dirty="0"/>
              <a:t>precise, cellular-level </a:t>
            </a:r>
            <a:r>
              <a:rPr lang="en-US" sz="1600" b="1" dirty="0" err="1"/>
              <a:t>tumour</a:t>
            </a:r>
            <a:r>
              <a:rPr lang="en-US" sz="1600" b="1" dirty="0"/>
              <a:t> destruction </a:t>
            </a:r>
            <a:r>
              <a:rPr lang="en-US" sz="1600" dirty="0"/>
              <a:t>and effective against hypoxic </a:t>
            </a:r>
            <a:r>
              <a:rPr lang="en-US" sz="1600" b="1" dirty="0" err="1"/>
              <a:t>radioresistant</a:t>
            </a:r>
            <a:r>
              <a:rPr lang="en-US" sz="1600" dirty="0"/>
              <a:t> </a:t>
            </a:r>
            <a:r>
              <a:rPr lang="en-US" sz="1600" dirty="0" err="1"/>
              <a:t>tumours</a:t>
            </a:r>
            <a:endParaRPr lang="en-US" sz="1600" dirty="0"/>
          </a:p>
          <a:p>
            <a:pPr lvl="1"/>
            <a:r>
              <a:rPr lang="en-US" sz="1600" dirty="0" smtClean="0"/>
              <a:t>Disadvantage: achieving </a:t>
            </a:r>
            <a:r>
              <a:rPr lang="en-US" sz="1600" b="1" dirty="0" smtClean="0"/>
              <a:t>sufficient boron concentration</a:t>
            </a:r>
            <a:r>
              <a:rPr lang="en-US" sz="1600" dirty="0" smtClean="0"/>
              <a:t> and </a:t>
            </a:r>
            <a:r>
              <a:rPr lang="en-US" sz="1600" b="1" dirty="0" smtClean="0"/>
              <a:t>selective uptake </a:t>
            </a:r>
            <a:r>
              <a:rPr lang="en-US" sz="1600" dirty="0" smtClean="0"/>
              <a:t>in </a:t>
            </a:r>
            <a:r>
              <a:rPr lang="en-US" sz="1600" dirty="0" err="1" smtClean="0"/>
              <a:t>tumour</a:t>
            </a:r>
            <a:r>
              <a:rPr lang="en-US" sz="1600" dirty="0" smtClean="0"/>
              <a:t> cells </a:t>
            </a:r>
            <a:endParaRPr lang="en-GB" dirty="0"/>
          </a:p>
        </p:txBody>
      </p:sp>
    </p:spTree>
    <p:extLst>
      <p:ext uri="{BB962C8B-B14F-4D97-AF65-F5344CB8AC3E}">
        <p14:creationId xmlns:p14="http://schemas.microsoft.com/office/powerpoint/2010/main" val="3171274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Introduction: New kids on the block</a:t>
            </a:r>
          </a:p>
        </p:txBody>
      </p:sp>
      <p:sp>
        <p:nvSpPr>
          <p:cNvPr id="3" name="Inhaltsplatzhalter 2"/>
          <p:cNvSpPr>
            <a:spLocks noGrp="1"/>
          </p:cNvSpPr>
          <p:nvPr>
            <p:ph idx="1"/>
          </p:nvPr>
        </p:nvSpPr>
        <p:spPr>
          <a:xfrm>
            <a:off x="317635" y="1088015"/>
            <a:ext cx="8420176" cy="375025"/>
          </a:xfrm>
        </p:spPr>
        <p:txBody>
          <a:bodyPr/>
          <a:lstStyle/>
          <a:p>
            <a:r>
              <a:rPr lang="en-GB" dirty="0"/>
              <a:t>Come-back of </a:t>
            </a:r>
            <a:r>
              <a:rPr lang="en-GB" b="1" dirty="0"/>
              <a:t>helium ion therapy </a:t>
            </a:r>
            <a:r>
              <a:rPr lang="en-GB" dirty="0"/>
              <a:t>to the clinic:</a:t>
            </a:r>
          </a:p>
        </p:txBody>
      </p:sp>
      <p:pic>
        <p:nvPicPr>
          <p:cNvPr id="4" name="Picture 3"/>
          <p:cNvPicPr>
            <a:picLocks noChangeAspect="1"/>
          </p:cNvPicPr>
          <p:nvPr/>
        </p:nvPicPr>
        <p:blipFill>
          <a:blip r:embed="rId2"/>
          <a:stretch>
            <a:fillRect/>
          </a:stretch>
        </p:blipFill>
        <p:spPr>
          <a:xfrm>
            <a:off x="261634" y="1686100"/>
            <a:ext cx="4702758" cy="2962095"/>
          </a:xfrm>
          <a:prstGeom prst="rect">
            <a:avLst/>
          </a:prstGeom>
        </p:spPr>
      </p:pic>
      <p:sp>
        <p:nvSpPr>
          <p:cNvPr id="6" name="Inhaltsplatzhalter 2"/>
          <p:cNvSpPr txBox="1">
            <a:spLocks/>
          </p:cNvSpPr>
          <p:nvPr/>
        </p:nvSpPr>
        <p:spPr>
          <a:xfrm>
            <a:off x="5042036" y="1820097"/>
            <a:ext cx="4101964" cy="2817738"/>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GB" dirty="0"/>
              <a:t>Advantages compared to protons:</a:t>
            </a:r>
          </a:p>
          <a:p>
            <a:r>
              <a:rPr lang="en-GB" dirty="0"/>
              <a:t>Reduced lateral scattering and sharper distal fall-off </a:t>
            </a:r>
          </a:p>
          <a:p>
            <a:pPr>
              <a:spcAft>
                <a:spcPts val="1200"/>
              </a:spcAft>
            </a:pPr>
            <a:r>
              <a:rPr lang="en-GB" dirty="0"/>
              <a:t>Higher RBE in the Bragg peak</a:t>
            </a:r>
          </a:p>
          <a:p>
            <a:pPr marL="0" indent="0">
              <a:buNone/>
            </a:pPr>
            <a:r>
              <a:rPr lang="en-GB" dirty="0"/>
              <a:t>Advantages compared to carbon ions:</a:t>
            </a:r>
          </a:p>
          <a:p>
            <a:r>
              <a:rPr lang="en-GB" dirty="0"/>
              <a:t>Reduced fragmentation tail</a:t>
            </a:r>
          </a:p>
          <a:p>
            <a:r>
              <a:rPr lang="en-GB" dirty="0"/>
              <a:t>Lower LET variations </a:t>
            </a:r>
          </a:p>
          <a:p>
            <a:r>
              <a:rPr lang="en-GB" dirty="0"/>
              <a:t>Reduced RBE uncertainty </a:t>
            </a:r>
          </a:p>
        </p:txBody>
      </p:sp>
    </p:spTree>
    <p:extLst>
      <p:ext uri="{BB962C8B-B14F-4D97-AF65-F5344CB8AC3E}">
        <p14:creationId xmlns:p14="http://schemas.microsoft.com/office/powerpoint/2010/main" val="16065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Technological Innovations</a:t>
            </a:r>
          </a:p>
        </p:txBody>
      </p:sp>
      <p:sp>
        <p:nvSpPr>
          <p:cNvPr id="3" name="Inhaltsplatzhalter 2"/>
          <p:cNvSpPr>
            <a:spLocks noGrp="1"/>
          </p:cNvSpPr>
          <p:nvPr>
            <p:ph idx="1"/>
          </p:nvPr>
        </p:nvSpPr>
        <p:spPr>
          <a:xfrm>
            <a:off x="317635" y="1088015"/>
            <a:ext cx="8420176" cy="375025"/>
          </a:xfrm>
        </p:spPr>
        <p:txBody>
          <a:bodyPr/>
          <a:lstStyle/>
          <a:p>
            <a:r>
              <a:rPr lang="en-GB" dirty="0" smtClean="0"/>
              <a:t>Technological innovations have </a:t>
            </a:r>
            <a:r>
              <a:rPr lang="en-GB" dirty="0"/>
              <a:t>significantly enhanced dose </a:t>
            </a:r>
            <a:r>
              <a:rPr lang="en-GB" dirty="0" err="1"/>
              <a:t>conformality</a:t>
            </a:r>
            <a:r>
              <a:rPr lang="en-GB" dirty="0"/>
              <a:t> while minimizing exposure to surrounding healthy </a:t>
            </a:r>
            <a:r>
              <a:rPr lang="en-GB" dirty="0" smtClean="0"/>
              <a:t>tissue:</a:t>
            </a:r>
          </a:p>
          <a:p>
            <a:pPr lvl="1"/>
            <a:r>
              <a:rPr lang="en-GB" sz="1800" dirty="0" smtClean="0"/>
              <a:t>Improved beam </a:t>
            </a:r>
            <a:r>
              <a:rPr lang="en-GB" sz="1800" dirty="0"/>
              <a:t>delivery </a:t>
            </a:r>
            <a:r>
              <a:rPr lang="en-GB" sz="1800" dirty="0" smtClean="0"/>
              <a:t>systems</a:t>
            </a:r>
          </a:p>
          <a:p>
            <a:pPr lvl="1"/>
            <a:r>
              <a:rPr lang="en-GB" sz="1800" dirty="0" smtClean="0"/>
              <a:t>Adaptive </a:t>
            </a:r>
            <a:r>
              <a:rPr lang="en-GB" sz="1800" dirty="0"/>
              <a:t>treatment </a:t>
            </a:r>
            <a:r>
              <a:rPr lang="en-GB" sz="1800" dirty="0" smtClean="0"/>
              <a:t>planning</a:t>
            </a:r>
          </a:p>
          <a:p>
            <a:pPr lvl="1"/>
            <a:r>
              <a:rPr lang="en-GB" sz="1800" dirty="0"/>
              <a:t>R</a:t>
            </a:r>
            <a:r>
              <a:rPr lang="en-GB" sz="1800" dirty="0" smtClean="0"/>
              <a:t>eal-time </a:t>
            </a:r>
            <a:r>
              <a:rPr lang="en-GB" sz="1800" dirty="0"/>
              <a:t>imaging </a:t>
            </a:r>
            <a:endParaRPr lang="en-GB" sz="1800" dirty="0"/>
          </a:p>
          <a:p>
            <a:pPr lvl="1"/>
            <a:r>
              <a:rPr lang="en-US" sz="1800" dirty="0" smtClean="0"/>
              <a:t>Particle arc therapy (PAT)</a:t>
            </a:r>
          </a:p>
          <a:p>
            <a:pPr lvl="1"/>
            <a:r>
              <a:rPr lang="en-US" sz="1800" dirty="0" smtClean="0"/>
              <a:t>Upright</a:t>
            </a:r>
            <a:r>
              <a:rPr lang="en-US" sz="1800" dirty="0" smtClean="0"/>
              <a:t> particle therapy</a:t>
            </a:r>
            <a:endParaRPr lang="en-GB" sz="1800" dirty="0"/>
          </a:p>
        </p:txBody>
      </p:sp>
      <p:pic>
        <p:nvPicPr>
          <p:cNvPr id="4" name="Picture 3"/>
          <p:cNvPicPr>
            <a:picLocks noChangeAspect="1"/>
          </p:cNvPicPr>
          <p:nvPr/>
        </p:nvPicPr>
        <p:blipFill>
          <a:blip r:embed="rId3"/>
          <a:stretch>
            <a:fillRect/>
          </a:stretch>
        </p:blipFill>
        <p:spPr>
          <a:xfrm>
            <a:off x="5048251" y="1682974"/>
            <a:ext cx="3873500" cy="3205200"/>
          </a:xfrm>
          <a:prstGeom prst="rect">
            <a:avLst/>
          </a:prstGeom>
        </p:spPr>
      </p:pic>
      <p:pic>
        <p:nvPicPr>
          <p:cNvPr id="6" name="Picture 5"/>
          <p:cNvPicPr>
            <a:picLocks noChangeAspect="1"/>
          </p:cNvPicPr>
          <p:nvPr/>
        </p:nvPicPr>
        <p:blipFill>
          <a:blip r:embed="rId4"/>
          <a:stretch>
            <a:fillRect/>
          </a:stretch>
        </p:blipFill>
        <p:spPr>
          <a:xfrm>
            <a:off x="3808675" y="1682974"/>
            <a:ext cx="5113076" cy="3205200"/>
          </a:xfrm>
          <a:prstGeom prst="rect">
            <a:avLst/>
          </a:prstGeom>
        </p:spPr>
      </p:pic>
    </p:spTree>
    <p:extLst>
      <p:ext uri="{BB962C8B-B14F-4D97-AF65-F5344CB8AC3E}">
        <p14:creationId xmlns:p14="http://schemas.microsoft.com/office/powerpoint/2010/main" val="2728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Technological Innovations</a:t>
            </a:r>
          </a:p>
        </p:txBody>
      </p:sp>
      <p:sp>
        <p:nvSpPr>
          <p:cNvPr id="3" name="Inhaltsplatzhalter 2"/>
          <p:cNvSpPr>
            <a:spLocks noGrp="1"/>
          </p:cNvSpPr>
          <p:nvPr>
            <p:ph idx="1"/>
          </p:nvPr>
        </p:nvSpPr>
        <p:spPr>
          <a:xfrm>
            <a:off x="317635" y="1088015"/>
            <a:ext cx="8420176" cy="375025"/>
          </a:xfrm>
        </p:spPr>
        <p:txBody>
          <a:bodyPr/>
          <a:lstStyle/>
          <a:p>
            <a:pPr algn="just"/>
            <a:r>
              <a:rPr lang="en-GB" b="1" dirty="0">
                <a:highlight>
                  <a:srgbClr val="F9CB9C"/>
                </a:highlight>
                <a:ea typeface="Arial"/>
              </a:rPr>
              <a:t>Upright </a:t>
            </a:r>
            <a:r>
              <a:rPr lang="en-GB" b="1" dirty="0">
                <a:highlight>
                  <a:srgbClr val="F9CB9C"/>
                </a:highlight>
                <a:ea typeface="Arial"/>
              </a:rPr>
              <a:t>hadron </a:t>
            </a:r>
            <a:r>
              <a:rPr lang="en-GB" b="1" dirty="0">
                <a:highlight>
                  <a:srgbClr val="F9CB9C"/>
                </a:highlight>
                <a:ea typeface="Arial"/>
              </a:rPr>
              <a:t>therapy</a:t>
            </a:r>
            <a:r>
              <a:rPr lang="en-GB" dirty="0" smtClean="0"/>
              <a:t>: </a:t>
            </a:r>
            <a:r>
              <a:rPr lang="en-US" dirty="0" smtClean="0"/>
              <a:t>commercially </a:t>
            </a:r>
            <a:r>
              <a:rPr lang="en-US" dirty="0"/>
              <a:t>available vertical CT systems has renewed interest in gantry-less </a:t>
            </a:r>
            <a:r>
              <a:rPr lang="en-US" dirty="0" smtClean="0"/>
              <a:t>proton therapy, </a:t>
            </a:r>
            <a:r>
              <a:rPr lang="en-US" dirty="0"/>
              <a:t>in which patients are treated in an upright position using a fixed beamline and robotic </a:t>
            </a:r>
            <a:r>
              <a:rPr lang="en-US" dirty="0" smtClean="0"/>
              <a:t>positioning</a:t>
            </a:r>
            <a:endParaRPr lang="en-GB" dirty="0"/>
          </a:p>
        </p:txBody>
      </p:sp>
      <p:pic>
        <p:nvPicPr>
          <p:cNvPr id="5" name="Picture 4"/>
          <p:cNvPicPr>
            <a:picLocks noChangeAspect="1"/>
          </p:cNvPicPr>
          <p:nvPr/>
        </p:nvPicPr>
        <p:blipFill>
          <a:blip r:embed="rId2"/>
          <a:stretch>
            <a:fillRect/>
          </a:stretch>
        </p:blipFill>
        <p:spPr>
          <a:xfrm>
            <a:off x="636084" y="2088823"/>
            <a:ext cx="3672695" cy="1600660"/>
          </a:xfrm>
          <a:prstGeom prst="rect">
            <a:avLst/>
          </a:prstGeom>
        </p:spPr>
      </p:pic>
      <p:pic>
        <p:nvPicPr>
          <p:cNvPr id="6" name="Picture 5"/>
          <p:cNvPicPr>
            <a:picLocks noChangeAspect="1"/>
          </p:cNvPicPr>
          <p:nvPr/>
        </p:nvPicPr>
        <p:blipFill>
          <a:blip r:embed="rId3"/>
          <a:stretch>
            <a:fillRect/>
          </a:stretch>
        </p:blipFill>
        <p:spPr>
          <a:xfrm>
            <a:off x="4405022" y="2088823"/>
            <a:ext cx="4554938" cy="2376849"/>
          </a:xfrm>
          <a:prstGeom prst="rect">
            <a:avLst/>
          </a:prstGeom>
        </p:spPr>
      </p:pic>
      <p:pic>
        <p:nvPicPr>
          <p:cNvPr id="7" name="Picture 6"/>
          <p:cNvPicPr>
            <a:picLocks noChangeAspect="1"/>
          </p:cNvPicPr>
          <p:nvPr/>
        </p:nvPicPr>
        <p:blipFill>
          <a:blip r:embed="rId4"/>
          <a:stretch>
            <a:fillRect/>
          </a:stretch>
        </p:blipFill>
        <p:spPr>
          <a:xfrm>
            <a:off x="1750117" y="3372813"/>
            <a:ext cx="2654905" cy="1493384"/>
          </a:xfrm>
          <a:prstGeom prst="rect">
            <a:avLst/>
          </a:prstGeom>
        </p:spPr>
      </p:pic>
    </p:spTree>
    <p:extLst>
      <p:ext uri="{BB962C8B-B14F-4D97-AF65-F5344CB8AC3E}">
        <p14:creationId xmlns:p14="http://schemas.microsoft.com/office/powerpoint/2010/main" val="990852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1512</Words>
  <Application>Microsoft Office PowerPoint</Application>
  <PresentationFormat>On-screen Show (16:9)</PresentationFormat>
  <Paragraphs>179</Paragraphs>
  <Slides>24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Wingdings</vt:lpstr>
      <vt:lpstr>fair-gsi-folienmaster_2017_onering</vt:lpstr>
      <vt:lpstr>Recent Advances in  Hadron Therapy</vt:lpstr>
      <vt:lpstr>Content</vt:lpstr>
      <vt:lpstr>Introduction: Proton Therapy</vt:lpstr>
      <vt:lpstr>Introduction: Carbon Ion Therapy</vt:lpstr>
      <vt:lpstr>Introduction: Global Status Hadron Therapy</vt:lpstr>
      <vt:lpstr>Introduction: BNCT</vt:lpstr>
      <vt:lpstr>Introduction: New kids on the block</vt:lpstr>
      <vt:lpstr>Technological Innovations</vt:lpstr>
      <vt:lpstr>Technological Innovations</vt:lpstr>
      <vt:lpstr>Preclinical Breakthroughs</vt:lpstr>
      <vt:lpstr>Preclinical Breakthroughs: Heavy Ion FLASH</vt:lpstr>
      <vt:lpstr>Preclinical Breakthroughs: Heavy Ion FLASH</vt:lpstr>
      <vt:lpstr>Preclinical Breakthroughs: Heavy Ion FLASH</vt:lpstr>
      <vt:lpstr>Preclinical Breakthroughs: Heavy Ion FLASH</vt:lpstr>
      <vt:lpstr>Preclinical Breakthroughs: Heavy Ion FLASH</vt:lpstr>
      <vt:lpstr>Preclinical Breakthroughs: Heavy Ion FLASH</vt:lpstr>
      <vt:lpstr>Preclinical Breakthroughs: Heavy Ion FLASH</vt:lpstr>
      <vt:lpstr>Preclinical Breakthroughs: Heavy Ion SFRT</vt:lpstr>
      <vt:lpstr>Preclinical Breakthroughs: Heavy Ion SFRT</vt:lpstr>
      <vt:lpstr>Preclinical Breakthroughs: Heavy Ion SFRT</vt:lpstr>
      <vt:lpstr>PowerPoint Presentation</vt:lpstr>
      <vt:lpstr>Biomedical Applications of  Radioactive ion Beams</vt:lpstr>
      <vt:lpstr>PowerPoint Presentation</vt:lpstr>
      <vt:lpstr>PowerPoint Presentation</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Vandevoorde, Charlot</dc:creator>
  <cp:lastModifiedBy>Vandevoorde, Charlot</cp:lastModifiedBy>
  <cp:revision>127</cp:revision>
  <dcterms:created xsi:type="dcterms:W3CDTF">2022-10-11T14:37:45Z</dcterms:created>
  <dcterms:modified xsi:type="dcterms:W3CDTF">2025-09-19T19:46:25Z</dcterms:modified>
</cp:coreProperties>
</file>