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44"/>
  </p:notesMasterIdLst>
  <p:handoutMasterIdLst>
    <p:handoutMasterId r:id="rId45"/>
  </p:handoutMasterIdLst>
  <p:sldIdLst>
    <p:sldId id="2917" r:id="rId2"/>
    <p:sldId id="2847" r:id="rId3"/>
    <p:sldId id="2828" r:id="rId4"/>
    <p:sldId id="2806" r:id="rId5"/>
    <p:sldId id="2902" r:id="rId6"/>
    <p:sldId id="2951" r:id="rId7"/>
    <p:sldId id="2955" r:id="rId8"/>
    <p:sldId id="2956" r:id="rId9"/>
    <p:sldId id="2958" r:id="rId10"/>
    <p:sldId id="2961" r:id="rId11"/>
    <p:sldId id="2678" r:id="rId12"/>
    <p:sldId id="2442" r:id="rId13"/>
    <p:sldId id="2774" r:id="rId14"/>
    <p:sldId id="2795" r:id="rId15"/>
    <p:sldId id="2808" r:id="rId16"/>
    <p:sldId id="2922" r:id="rId17"/>
    <p:sldId id="2892" r:id="rId18"/>
    <p:sldId id="2957" r:id="rId19"/>
    <p:sldId id="2804" r:id="rId20"/>
    <p:sldId id="2798" r:id="rId21"/>
    <p:sldId id="2920" r:id="rId22"/>
    <p:sldId id="2959" r:id="rId23"/>
    <p:sldId id="2891" r:id="rId24"/>
    <p:sldId id="2878" r:id="rId25"/>
    <p:sldId id="2923" r:id="rId26"/>
    <p:sldId id="2924" r:id="rId27"/>
    <p:sldId id="2926" r:id="rId28"/>
    <p:sldId id="2960" r:id="rId29"/>
    <p:sldId id="2893" r:id="rId30"/>
    <p:sldId id="2901" r:id="rId31"/>
    <p:sldId id="2954" r:id="rId32"/>
    <p:sldId id="2929" r:id="rId33"/>
    <p:sldId id="2899" r:id="rId34"/>
    <p:sldId id="2953" r:id="rId35"/>
    <p:sldId id="2962" r:id="rId36"/>
    <p:sldId id="287" r:id="rId37"/>
    <p:sldId id="2871" r:id="rId38"/>
    <p:sldId id="2927" r:id="rId39"/>
    <p:sldId id="2928" r:id="rId40"/>
    <p:sldId id="257" r:id="rId41"/>
    <p:sldId id="2818" r:id="rId42"/>
    <p:sldId id="2930" r:id="rId43"/>
  </p:sldIdLst>
  <p:sldSz cx="12192000" cy="6858000"/>
  <p:notesSz cx="6735763" cy="9869488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rgbClr val="0000FF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rgbClr val="0000FF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rgbClr val="0000FF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rgbClr val="0000FF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rgbClr val="0000FF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sz="2400" kern="1200">
        <a:solidFill>
          <a:srgbClr val="0000FF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sz="2400" kern="1200">
        <a:solidFill>
          <a:srgbClr val="0000FF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sz="2400" kern="1200">
        <a:solidFill>
          <a:srgbClr val="0000FF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sz="2400" kern="1200">
        <a:solidFill>
          <a:srgbClr val="0000FF"/>
        </a:solidFill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2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D0FFCA"/>
    <a:srgbClr val="00FF00"/>
    <a:srgbClr val="0DCD01"/>
    <a:srgbClr val="FFE098"/>
    <a:srgbClr val="FFF1B0"/>
    <a:srgbClr val="FFE4CA"/>
    <a:srgbClr val="F700FF"/>
    <a:srgbClr val="FF00C6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83" autoAdjust="0"/>
    <p:restoredTop sz="99538" autoAdjust="0"/>
  </p:normalViewPr>
  <p:slideViewPr>
    <p:cSldViewPr snapToGrid="0">
      <p:cViewPr varScale="1">
        <p:scale>
          <a:sx n="123" d="100"/>
          <a:sy n="123" d="100"/>
        </p:scale>
        <p:origin x="1136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30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90" d="100"/>
        <a:sy n="90" d="100"/>
      </p:scale>
      <p:origin x="0" y="36984"/>
    </p:cViewPr>
  </p:sorterViewPr>
  <p:notesViewPr>
    <p:cSldViewPr snapToGrid="0">
      <p:cViewPr varScale="1">
        <p:scale>
          <a:sx n="79" d="100"/>
          <a:sy n="79" d="100"/>
        </p:scale>
        <p:origin x="-2388" y="-102"/>
      </p:cViewPr>
      <p:guideLst>
        <p:guide orient="horz" pos="3108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7938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5775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7938" y="9375775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fld id="{82128079-D739-DD4B-862F-E5E17DBEF76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467770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7938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447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2550" y="741363"/>
            <a:ext cx="6573838" cy="369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525" y="4687888"/>
            <a:ext cx="4938713" cy="444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5775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7938" y="9375775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fld id="{89969026-F8B2-674D-ADD4-02EAA67B407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771470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5B1C07-5A50-4DFE-B55F-6D1ECDB9B8C4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1000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6BEF1-2A1B-B841-8A39-EB45925F75B0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3;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EB5D9-82A9-4F40-A84B-64973FA51750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6E7E-6531-E24A-AE59-05484FFB5944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A19B3-D5EC-3A47-A64C-609CBDDABA03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232D-927A-1342-814C-86CA3D3BB5FF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6CE2C-5CA3-0943-ADDB-470CA58C3C8F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43D0-4F0A-3140-A7FB-C6017FAD1EA1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1FEC4-FA1D-014D-A0D0-C51F8B63C187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1D90-E547-6646-9F79-61F53E2BAA32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3;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EB5D9-82A9-4F40-A84B-64973FA51750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42AD5-B5E6-E743-A64D-633595038696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EB5D9-82A9-4F40-A84B-64973FA51750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4447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>
    <p:cover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tiff"/><Relationship Id="rId10" Type="http://schemas.openxmlformats.org/officeDocument/2006/relationships/image" Target="../media/image2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3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81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13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216F1-F416-BA32-8F9C-A74366382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>
            <a:extLst>
              <a:ext uri="{FF2B5EF4-FFF2-40B4-BE49-F238E27FC236}">
                <a16:creationId xmlns:a16="http://schemas.microsoft.com/office/drawing/2014/main" id="{5A793AE2-9052-205F-CDFD-C62B450FF58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79083" y="1938246"/>
            <a:ext cx="10433834" cy="520127"/>
          </a:xfrm>
          <a:solidFill>
            <a:srgbClr val="B4FFFF"/>
          </a:solidFill>
        </p:spPr>
        <p:txBody>
          <a:bodyPr>
            <a:noAutofit/>
          </a:bodyPr>
          <a:lstStyle/>
          <a:p>
            <a:pPr>
              <a:lnSpc>
                <a:spcPts val="3860"/>
              </a:lnSpc>
            </a:pPr>
            <a:r>
              <a:rPr lang="en" altLang="ja-JP" sz="2800" dirty="0">
                <a:latin typeface="Palatino" pitchFamily="2" charset="0"/>
                <a:ea typeface="Palatino" pitchFamily="2" charset="0"/>
              </a:rPr>
              <a:t>A novel overall view of nuclear shapes, rotations and vibrations</a:t>
            </a:r>
            <a:endParaRPr lang="en" altLang="ja-JP" sz="2800" dirty="0">
              <a:effectLst/>
              <a:latin typeface="Palatino" pitchFamily="2" charset="0"/>
              <a:ea typeface="Palatino" pitchFamily="2" charset="0"/>
            </a:endParaRPr>
          </a:p>
        </p:txBody>
      </p:sp>
      <p:graphicFrame>
        <p:nvGraphicFramePr>
          <p:cNvPr id="16" name="Object 6">
            <a:extLst>
              <a:ext uri="{FF2B5EF4-FFF2-40B4-BE49-F238E27FC236}">
                <a16:creationId xmlns:a16="http://schemas.microsoft.com/office/drawing/2014/main" id="{A0DCFE57-2FD5-D904-2C27-EB3376599C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8669972"/>
              </p:ext>
            </p:extLst>
          </p:nvPr>
        </p:nvGraphicFramePr>
        <p:xfrm>
          <a:off x="13552" y="14853"/>
          <a:ext cx="2538984" cy="829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写真" r:id="rId2" imgW="5152381" imgH="1838095" progId="MSPhotoEd.3">
                  <p:embed/>
                </p:oleObj>
              </mc:Choice>
              <mc:Fallback>
                <p:oleObj name="Photo Editor 写真" r:id="rId2" imgW="5152381" imgH="1838095" progId="MSPhotoEd.3">
                  <p:embed/>
                  <p:pic>
                    <p:nvPicPr>
                      <p:cNvPr id="16" name="Object 6">
                        <a:extLst>
                          <a:ext uri="{FF2B5EF4-FFF2-40B4-BE49-F238E27FC236}">
                            <a16:creationId xmlns:a16="http://schemas.microsoft.com/office/drawing/2014/main" id="{A0DCFE57-2FD5-D904-2C27-EB3376599C5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52" y="14853"/>
                        <a:ext cx="2538984" cy="8294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図 16">
            <a:extLst>
              <a:ext uri="{FF2B5EF4-FFF2-40B4-BE49-F238E27FC236}">
                <a16:creationId xmlns:a16="http://schemas.microsoft.com/office/drawing/2014/main" id="{A2387E86-8F6E-DC9D-2411-08CE45F781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86" y="842359"/>
            <a:ext cx="1950473" cy="520127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1C0C6226-B6A3-DEEE-0B1F-BA19045FB33C}"/>
              </a:ext>
            </a:extLst>
          </p:cNvPr>
          <p:cNvSpPr txBox="1">
            <a:spLocks noChangeArrowheads="1"/>
          </p:cNvSpPr>
          <p:nvPr/>
        </p:nvSpPr>
        <p:spPr>
          <a:xfrm>
            <a:off x="1866574" y="2716407"/>
            <a:ext cx="2746805" cy="44226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ja-JP" sz="2400" dirty="0" err="1">
                <a:latin typeface="Palatino" pitchFamily="2" charset="0"/>
                <a:ea typeface="Palatino" pitchFamily="2" charset="0"/>
              </a:rPr>
              <a:t>Takaharu</a:t>
            </a:r>
            <a:r>
              <a:rPr lang="en-US" altLang="ja-JP" sz="2400" dirty="0">
                <a:latin typeface="Palatino" pitchFamily="2" charset="0"/>
                <a:ea typeface="Palatino" pitchFamily="2" charset="0"/>
              </a:rPr>
              <a:t> Otsuka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C4B756A-98A0-62D6-31FC-A61C2D7B68C6}"/>
              </a:ext>
            </a:extLst>
          </p:cNvPr>
          <p:cNvSpPr txBox="1"/>
          <p:nvPr/>
        </p:nvSpPr>
        <p:spPr>
          <a:xfrm>
            <a:off x="6274230" y="105535"/>
            <a:ext cx="5657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6th European Nuclear Physics Conference</a:t>
            </a:r>
          </a:p>
          <a:p>
            <a:pPr algn="r"/>
            <a:r>
              <a:rPr lang="en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" altLang="ja-JP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EuNPC2025</a:t>
            </a:r>
            <a:r>
              <a:rPr lang="en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873CEB-8D1D-01CD-F3DD-34BD48C8EA60}"/>
              </a:ext>
            </a:extLst>
          </p:cNvPr>
          <p:cNvSpPr txBox="1"/>
          <p:nvPr/>
        </p:nvSpPr>
        <p:spPr>
          <a:xfrm>
            <a:off x="10952502" y="802591"/>
            <a:ext cx="978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Caen</a:t>
            </a:r>
            <a:endParaRPr kumimoji="1" lang="ja-JP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5C3F855-4A72-0DED-B041-4931247F02A6}"/>
              </a:ext>
            </a:extLst>
          </p:cNvPr>
          <p:cNvSpPr txBox="1"/>
          <p:nvPr/>
        </p:nvSpPr>
        <p:spPr>
          <a:xfrm>
            <a:off x="8408183" y="1175210"/>
            <a:ext cx="3401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20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September 26 (20-26), 2025</a:t>
            </a:r>
            <a:endParaRPr kumimoji="1" lang="ja-JP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E4930FA-5741-69CD-1765-5F7DAB4A083C}"/>
              </a:ext>
            </a:extLst>
          </p:cNvPr>
          <p:cNvSpPr txBox="1"/>
          <p:nvPr/>
        </p:nvSpPr>
        <p:spPr>
          <a:xfrm>
            <a:off x="505826" y="5842337"/>
            <a:ext cx="5087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sz="2000" b="0" i="1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Supported by</a:t>
            </a:r>
            <a:r>
              <a:rPr lang="en" altLang="ja-JP" sz="20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“Program for promoting research </a:t>
            </a:r>
          </a:p>
          <a:p>
            <a:r>
              <a:rPr lang="en" altLang="ja-JP" sz="20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 the supercomputer </a:t>
            </a:r>
            <a:r>
              <a:rPr lang="en" altLang="ja-JP" sz="2000" b="0" i="0" u="none" strike="noStrike" dirty="0" err="1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Fugaku</a:t>
            </a:r>
            <a:r>
              <a:rPr lang="en" altLang="ja-JP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" altLang="ja-JP" sz="20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MEXT, Japan </a:t>
            </a:r>
          </a:p>
          <a:p>
            <a:r>
              <a:rPr lang="en" altLang="ja-JP" sz="20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(JPMXP1020230411)</a:t>
            </a:r>
            <a:endParaRPr kumimoji="1" lang="ja-JP" altLang="en-US" sz="200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65EED92-C3E0-C3BC-3005-1ED3A6C2C9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275" y="706662"/>
            <a:ext cx="707568" cy="717675"/>
          </a:xfrm>
          <a:prstGeom prst="rect">
            <a:avLst/>
          </a:prstGeom>
        </p:spPr>
      </p:pic>
      <p:pic>
        <p:nvPicPr>
          <p:cNvPr id="11" name="図 10" descr="アイコン&#10;&#10;AI 生成コンテンツは誤りを含む可能性があります。">
            <a:extLst>
              <a:ext uri="{FF2B5EF4-FFF2-40B4-BE49-F238E27FC236}">
                <a16:creationId xmlns:a16="http://schemas.microsoft.com/office/drawing/2014/main" id="{D16BF99E-A6DC-7B07-C1E8-0B2625F4E1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">
            <a:off x="6110775" y="3253739"/>
            <a:ext cx="1171789" cy="878842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8DAB8CD-54F9-B72B-1BAE-359217B40A77}"/>
              </a:ext>
            </a:extLst>
          </p:cNvPr>
          <p:cNvSpPr txBox="1"/>
          <p:nvPr/>
        </p:nvSpPr>
        <p:spPr>
          <a:xfrm>
            <a:off x="7349969" y="3261432"/>
            <a:ext cx="33714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dirty="0">
                <a:solidFill>
                  <a:schemeClr val="tx1"/>
                </a:solidFill>
                <a:latin typeface="ACADEMY ENGRAVED LET PLAIN:1.0" panose="02000000000000000000" pitchFamily="2" charset="0"/>
              </a:rPr>
              <a:t>Are atomic nuclei like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CADEMY ENGRAVED LET PLAIN:1.0" panose="02000000000000000000" pitchFamily="2" charset="0"/>
              </a:rPr>
              <a:t> rugby ball or almond ?</a:t>
            </a:r>
            <a:endParaRPr kumimoji="1" lang="ja-JP" altLang="en-US">
              <a:solidFill>
                <a:schemeClr val="tx1"/>
              </a:solidFill>
              <a:latin typeface="ACADEMY ENGRAVED LET PLAIN:1.0" panose="02000000000000000000" pitchFamily="2" charset="0"/>
            </a:endParaRPr>
          </a:p>
        </p:txBody>
      </p:sp>
      <p:pic>
        <p:nvPicPr>
          <p:cNvPr id="10" name="図 9" descr="屋内, 座る, フルーツ, テーブル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07BEC051-1707-0EB1-E284-79B7C17929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3452">
            <a:off x="10819235" y="3389125"/>
            <a:ext cx="1064536" cy="585177"/>
          </a:xfrm>
          <a:prstGeom prst="rect">
            <a:avLst/>
          </a:prstGeom>
        </p:spPr>
      </p:pic>
      <p:pic>
        <p:nvPicPr>
          <p:cNvPr id="9" name="図 8" descr="バスケットボールを持っている男性たち&#10;&#10;AI 生成コンテンツは誤りを含む可能性があります。">
            <a:extLst>
              <a:ext uri="{FF2B5EF4-FFF2-40B4-BE49-F238E27FC236}">
                <a16:creationId xmlns:a16="http://schemas.microsoft.com/office/drawing/2014/main" id="{516C2764-1E23-34F5-544E-95C3885C47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638" y="4184878"/>
            <a:ext cx="4718922" cy="2798759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C8A56E46-54D4-BFE9-2C48-517AC013D268}"/>
              </a:ext>
            </a:extLst>
          </p:cNvPr>
          <p:cNvSpPr txBox="1">
            <a:spLocks noChangeArrowheads="1"/>
          </p:cNvSpPr>
          <p:nvPr/>
        </p:nvSpPr>
        <p:spPr>
          <a:xfrm>
            <a:off x="1982015" y="3416710"/>
            <a:ext cx="4028526" cy="228358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ts val="2400"/>
              </a:lnSpc>
              <a:spcAft>
                <a:spcPts val="0"/>
              </a:spcAft>
              <a:tabLst>
                <a:tab pos="531813" algn="l"/>
              </a:tabLst>
            </a:pPr>
            <a:r>
              <a:rPr lang="en-US" altLang="ja-JP" sz="2000" dirty="0">
                <a:latin typeface="Palatino" pitchFamily="2" charset="0"/>
                <a:ea typeface="Palatino" pitchFamily="2" charset="0"/>
              </a:rPr>
              <a:t>Collaboration with 	</a:t>
            </a:r>
          </a:p>
          <a:p>
            <a:pPr algn="l" fontAlgn="auto">
              <a:lnSpc>
                <a:spcPts val="2400"/>
              </a:lnSpc>
              <a:spcAft>
                <a:spcPts val="0"/>
              </a:spcAft>
              <a:tabLst>
                <a:tab pos="531813" algn="l"/>
              </a:tabLst>
            </a:pPr>
            <a:r>
              <a:rPr lang="en-US" altLang="ja-JP" sz="2000" dirty="0">
                <a:latin typeface="Palatino" pitchFamily="2" charset="0"/>
                <a:ea typeface="Palatino" pitchFamily="2" charset="0"/>
              </a:rPr>
              <a:t>Yusuke Tsunoda (CNS/Tsukuba)</a:t>
            </a:r>
          </a:p>
          <a:p>
            <a:pPr algn="l" fontAlgn="auto">
              <a:lnSpc>
                <a:spcPts val="2400"/>
              </a:lnSpc>
              <a:spcAft>
                <a:spcPts val="0"/>
              </a:spcAft>
              <a:tabLst>
                <a:tab pos="531813" algn="l"/>
              </a:tabLst>
            </a:pPr>
            <a:r>
              <a:rPr lang="en-US" altLang="ja-JP" sz="2000" dirty="0">
                <a:latin typeface="Palatino" pitchFamily="2" charset="0"/>
                <a:ea typeface="Palatino" pitchFamily="2" charset="0"/>
              </a:rPr>
              <a:t>Noritaka Shimizu (Tsukuba)</a:t>
            </a:r>
          </a:p>
          <a:p>
            <a:pPr algn="l" fontAlgn="auto">
              <a:lnSpc>
                <a:spcPts val="2400"/>
              </a:lnSpc>
              <a:spcAft>
                <a:spcPts val="0"/>
              </a:spcAft>
              <a:tabLst>
                <a:tab pos="531813" algn="l"/>
              </a:tabLst>
            </a:pPr>
            <a:r>
              <a:rPr lang="en-US" altLang="ja-JP" sz="2000" dirty="0">
                <a:latin typeface="Palatino" pitchFamily="2" charset="0"/>
                <a:ea typeface="Palatino" pitchFamily="2" charset="0"/>
              </a:rPr>
              <a:t>Yutaka </a:t>
            </a:r>
            <a:r>
              <a:rPr lang="en-US" altLang="ja-JP" sz="2000" dirty="0" err="1">
                <a:latin typeface="Palatino" pitchFamily="2" charset="0"/>
                <a:ea typeface="Palatino" pitchFamily="2" charset="0"/>
              </a:rPr>
              <a:t>Utsuno</a:t>
            </a:r>
            <a:r>
              <a:rPr lang="en-US" altLang="ja-JP" sz="2000" dirty="0">
                <a:latin typeface="Palatino" pitchFamily="2" charset="0"/>
                <a:ea typeface="Palatino" pitchFamily="2" charset="0"/>
              </a:rPr>
              <a:t> (JAERI)</a:t>
            </a:r>
          </a:p>
          <a:p>
            <a:pPr algn="l" fontAlgn="auto">
              <a:lnSpc>
                <a:spcPts val="2400"/>
              </a:lnSpc>
              <a:spcAft>
                <a:spcPts val="0"/>
              </a:spcAft>
              <a:tabLst>
                <a:tab pos="531813" algn="l"/>
              </a:tabLst>
            </a:pPr>
            <a:r>
              <a:rPr lang="en-US" altLang="ja-JP" sz="2000" dirty="0">
                <a:latin typeface="Palatino" pitchFamily="2" charset="0"/>
                <a:ea typeface="Palatino" pitchFamily="2" charset="0"/>
              </a:rPr>
              <a:t>Tokashi Abe (Keio U.)</a:t>
            </a:r>
          </a:p>
          <a:p>
            <a:pPr algn="l" fontAlgn="auto">
              <a:lnSpc>
                <a:spcPts val="2400"/>
              </a:lnSpc>
              <a:spcAft>
                <a:spcPts val="0"/>
              </a:spcAft>
              <a:tabLst>
                <a:tab pos="531813" algn="l"/>
              </a:tabLst>
            </a:pPr>
            <a:r>
              <a:rPr lang="en-US" altLang="ja-JP" sz="2000" dirty="0">
                <a:latin typeface="Palatino" pitchFamily="2" charset="0"/>
                <a:ea typeface="Palatino" pitchFamily="2" charset="0"/>
              </a:rPr>
              <a:t>Hideki Ueno (RIKEN)</a:t>
            </a:r>
          </a:p>
          <a:p>
            <a:pPr algn="l" fontAlgn="auto">
              <a:lnSpc>
                <a:spcPts val="2400"/>
              </a:lnSpc>
              <a:spcAft>
                <a:spcPts val="0"/>
              </a:spcAft>
              <a:tabLst>
                <a:tab pos="531813" algn="l"/>
              </a:tabLst>
            </a:pPr>
            <a:r>
              <a:rPr lang="en-US" altLang="ja-JP" sz="2000" dirty="0">
                <a:latin typeface="Palatino" pitchFamily="2" charset="0"/>
                <a:ea typeface="Palatino" pitchFamily="2" charset="0"/>
              </a:rPr>
              <a:t>Thomas </a:t>
            </a:r>
            <a:r>
              <a:rPr lang="en-US" altLang="ja-JP" sz="2000" dirty="0" err="1">
                <a:latin typeface="Palatino" pitchFamily="2" charset="0"/>
                <a:ea typeface="Palatino" pitchFamily="2" charset="0"/>
              </a:rPr>
              <a:t>Duguet</a:t>
            </a:r>
            <a:r>
              <a:rPr lang="en-US" altLang="ja-JP" sz="2000" dirty="0">
                <a:latin typeface="Palatino" pitchFamily="2" charset="0"/>
                <a:ea typeface="Palatino" pitchFamily="2" charset="0"/>
              </a:rPr>
              <a:t> (</a:t>
            </a:r>
            <a:r>
              <a:rPr lang="en-US" altLang="ja-JP" sz="2000" dirty="0" err="1">
                <a:latin typeface="Palatino" pitchFamily="2" charset="0"/>
                <a:ea typeface="Palatino" pitchFamily="2" charset="0"/>
              </a:rPr>
              <a:t>Saclay</a:t>
            </a:r>
            <a:r>
              <a:rPr lang="en-US" altLang="ja-JP" sz="2000" dirty="0">
                <a:latin typeface="Palatino" pitchFamily="2" charset="0"/>
                <a:ea typeface="Palatino" pitchFamily="2" charset="0"/>
              </a:rPr>
              <a:t>)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F05C5F3-B68F-2C7E-D995-1BB63D2FADF8}"/>
              </a:ext>
            </a:extLst>
          </p:cNvPr>
          <p:cNvSpPr txBox="1"/>
          <p:nvPr/>
        </p:nvSpPr>
        <p:spPr>
          <a:xfrm>
            <a:off x="10256153" y="4166530"/>
            <a:ext cx="105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Tsunoda</a:t>
            </a:r>
            <a:endParaRPr kumimoji="1" lang="ja-JP" altLang="en-US" sz="180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図 14" descr="アイコン&#10;&#10;AI 生成コンテンツは誤りを含む可能性があります。">
            <a:extLst>
              <a:ext uri="{FF2B5EF4-FFF2-40B4-BE49-F238E27FC236}">
                <a16:creationId xmlns:a16="http://schemas.microsoft.com/office/drawing/2014/main" id="{18727B5D-E6D2-2252-A6FF-476B4F4EE9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005" y="230504"/>
            <a:ext cx="1482786" cy="316550"/>
          </a:xfrm>
          <a:prstGeom prst="rect">
            <a:avLst/>
          </a:prstGeom>
        </p:spPr>
      </p:pic>
      <p:pic>
        <p:nvPicPr>
          <p:cNvPr id="19" name="図 18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B973409B-1F10-AEAD-D5D0-D0CE423380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414" y="105535"/>
            <a:ext cx="1659218" cy="129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9609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B7B85FA5-9552-3CDD-9F7E-849E7CF36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81" y="627235"/>
            <a:ext cx="2906288" cy="401682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D9AEE2D-E4A1-D1E4-EB65-2916BEAD5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45" y="649820"/>
            <a:ext cx="5386378" cy="431178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A392E75-FA24-9C3C-C75A-E29499E01DE5}"/>
              </a:ext>
            </a:extLst>
          </p:cNvPr>
          <p:cNvSpPr txBox="1"/>
          <p:nvPr/>
        </p:nvSpPr>
        <p:spPr>
          <a:xfrm>
            <a:off x="101726" y="177438"/>
            <a:ext cx="3173440" cy="830997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Axially symmetric</a:t>
            </a:r>
          </a:p>
          <a:p>
            <a:pPr algn="ctr"/>
            <a:r>
              <a:rPr lang="en-US" altLang="ja-JP" dirty="0"/>
              <a:t> shape  -</a:t>
            </a:r>
            <a:r>
              <a:rPr lang="en-US" altLang="ja-JP" i="1" dirty="0"/>
              <a:t>a la </a:t>
            </a:r>
            <a:r>
              <a:rPr lang="en-US" altLang="ja-JP" dirty="0"/>
              <a:t>A</a:t>
            </a:r>
            <a:r>
              <a:rPr lang="en-US" altLang="ja-JP" i="1" dirty="0"/>
              <a:t>. </a:t>
            </a:r>
            <a:r>
              <a:rPr lang="en-US" altLang="ja-JP" dirty="0"/>
              <a:t>Bohr-</a:t>
            </a:r>
            <a:endParaRPr kumimoji="1" lang="en-US" altLang="ja-JP" dirty="0"/>
          </a:p>
        </p:txBody>
      </p:sp>
      <p:sp>
        <p:nvSpPr>
          <p:cNvPr id="13" name="円/楕円 12">
            <a:extLst>
              <a:ext uri="{FF2B5EF4-FFF2-40B4-BE49-F238E27FC236}">
                <a16:creationId xmlns:a16="http://schemas.microsoft.com/office/drawing/2014/main" id="{A21D4B03-EB9B-BC94-49A1-275C34554305}"/>
              </a:ext>
            </a:extLst>
          </p:cNvPr>
          <p:cNvSpPr>
            <a:spLocks noChangeAspect="1"/>
          </p:cNvSpPr>
          <p:nvPr/>
        </p:nvSpPr>
        <p:spPr>
          <a:xfrm>
            <a:off x="1331123" y="4682506"/>
            <a:ext cx="288032" cy="288000"/>
          </a:xfrm>
          <a:prstGeom prst="ellipse">
            <a:avLst/>
          </a:pr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988C2805-E902-6F43-8641-CBD4E1005487}"/>
              </a:ext>
            </a:extLst>
          </p:cNvPr>
          <p:cNvCxnSpPr/>
          <p:nvPr/>
        </p:nvCxnSpPr>
        <p:spPr>
          <a:xfrm>
            <a:off x="1342800" y="3729506"/>
            <a:ext cx="0" cy="101157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5C2A1AA1-1A26-1C2E-8FD9-2C4AE6F8268A}"/>
              </a:ext>
            </a:extLst>
          </p:cNvPr>
          <p:cNvCxnSpPr/>
          <p:nvPr/>
        </p:nvCxnSpPr>
        <p:spPr>
          <a:xfrm>
            <a:off x="1628328" y="3729506"/>
            <a:ext cx="0" cy="101157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949054A-F1D0-4F8D-EA09-B6B56489394B}"/>
              </a:ext>
            </a:extLst>
          </p:cNvPr>
          <p:cNvSpPr txBox="1"/>
          <p:nvPr/>
        </p:nvSpPr>
        <p:spPr>
          <a:xfrm>
            <a:off x="1678163" y="4499059"/>
            <a:ext cx="1065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circle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877CCDB1-7BE0-0373-8449-BE10B0D87444}"/>
              </a:ext>
            </a:extLst>
          </p:cNvPr>
          <p:cNvCxnSpPr>
            <a:cxnSpLocks/>
          </p:cNvCxnSpPr>
          <p:nvPr/>
        </p:nvCxnSpPr>
        <p:spPr>
          <a:xfrm>
            <a:off x="1478723" y="3729506"/>
            <a:ext cx="0" cy="115522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F74FDA16-FCAF-295F-2DC8-D2F41D888AD3}"/>
              </a:ext>
            </a:extLst>
          </p:cNvPr>
          <p:cNvCxnSpPr>
            <a:cxnSpLocks/>
          </p:cNvCxnSpPr>
          <p:nvPr/>
        </p:nvCxnSpPr>
        <p:spPr>
          <a:xfrm>
            <a:off x="2743970" y="4753410"/>
            <a:ext cx="1208003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角丸四角形 19">
            <a:extLst>
              <a:ext uri="{FF2B5EF4-FFF2-40B4-BE49-F238E27FC236}">
                <a16:creationId xmlns:a16="http://schemas.microsoft.com/office/drawing/2014/main" id="{64E09FC4-8C02-4555-1409-0EF90186EEA8}"/>
              </a:ext>
            </a:extLst>
          </p:cNvPr>
          <p:cNvSpPr/>
          <p:nvPr/>
        </p:nvSpPr>
        <p:spPr>
          <a:xfrm>
            <a:off x="2038378" y="1152390"/>
            <a:ext cx="844156" cy="435924"/>
          </a:xfrm>
          <a:prstGeom prst="round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56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F8725E2-1D84-8455-6CDB-202A8DF1CBA7}"/>
              </a:ext>
            </a:extLst>
          </p:cNvPr>
          <p:cNvSpPr txBox="1"/>
          <p:nvPr/>
        </p:nvSpPr>
        <p:spPr>
          <a:xfrm>
            <a:off x="1117378" y="5018147"/>
            <a:ext cx="2018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(cannot rotate)</a:t>
            </a:r>
            <a:endParaRPr kumimoji="1" lang="ja-JP" altLang="en-US" sz="2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図 6" descr="アイコン&#10;&#10;AI 生成コンテンツは誤りを含む可能性があります。">
            <a:extLst>
              <a:ext uri="{FF2B5EF4-FFF2-40B4-BE49-F238E27FC236}">
                <a16:creationId xmlns:a16="http://schemas.microsoft.com/office/drawing/2014/main" id="{37A776C6-2B20-B7C4-C6E2-CAB6A7ABCC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73079">
            <a:off x="54312" y="4411724"/>
            <a:ext cx="1012384" cy="759288"/>
          </a:xfrm>
          <a:prstGeom prst="rect">
            <a:avLst/>
          </a:prstGeom>
        </p:spPr>
      </p:pic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76422987-A620-32DD-85A5-BDE315F23E57}"/>
              </a:ext>
            </a:extLst>
          </p:cNvPr>
          <p:cNvGrpSpPr/>
          <p:nvPr/>
        </p:nvGrpSpPr>
        <p:grpSpPr>
          <a:xfrm>
            <a:off x="6911370" y="413766"/>
            <a:ext cx="4689702" cy="1112432"/>
            <a:chOff x="6464939" y="70897"/>
            <a:chExt cx="4689702" cy="1112432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E6DE7E3D-8653-4B47-E405-1B6CE491E7A7}"/>
                </a:ext>
              </a:extLst>
            </p:cNvPr>
            <p:cNvSpPr/>
            <p:nvPr/>
          </p:nvSpPr>
          <p:spPr>
            <a:xfrm>
              <a:off x="6464939" y="72789"/>
              <a:ext cx="4106785" cy="1110540"/>
            </a:xfrm>
            <a:prstGeom prst="rect">
              <a:avLst/>
            </a:prstGeom>
            <a:solidFill>
              <a:srgbClr val="D0FFCA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7C39520D-0E4A-126C-76E0-65343C8C9BBB}"/>
                </a:ext>
              </a:extLst>
            </p:cNvPr>
            <p:cNvSpPr txBox="1"/>
            <p:nvPr/>
          </p:nvSpPr>
          <p:spPr>
            <a:xfrm>
              <a:off x="6464939" y="70897"/>
              <a:ext cx="34996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Davydov model for </a:t>
              </a:r>
              <a:r>
                <a:rPr kumimoji="1" lang="en-US" altLang="ja-JP" sz="2000" baseline="30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166</a:t>
              </a:r>
              <a:r>
                <a:rPr kumimoji="1" lang="en-US" altLang="ja-JP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Er (1959)</a:t>
              </a:r>
              <a:endParaRPr kumimoji="1" lang="ja-JP" alt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1918E03F-EC98-D541-8D58-A32CDE558D42}"/>
                </a:ext>
              </a:extLst>
            </p:cNvPr>
            <p:cNvSpPr txBox="1"/>
            <p:nvPr/>
          </p:nvSpPr>
          <p:spPr>
            <a:xfrm>
              <a:off x="6587335" y="441860"/>
              <a:ext cx="45673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800" dirty="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  <a:r>
                <a:rPr kumimoji="1" lang="en-US" altLang="ja-JP" sz="1800" baseline="30000" dirty="0">
                  <a:solidFill>
                    <a:schemeClr val="accent6">
                      <a:lumMod val="75000"/>
                    </a:schemeClr>
                  </a:solidFill>
                </a:rPr>
                <a:t>+</a:t>
              </a:r>
              <a:r>
                <a:rPr kumimoji="1" lang="en-US" altLang="ja-JP" sz="1800" baseline="-25000" dirty="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  <a:r>
                <a:rPr kumimoji="1" lang="en-US" altLang="ja-JP" sz="1800" dirty="0">
                  <a:solidFill>
                    <a:schemeClr val="accent6">
                      <a:lumMod val="75000"/>
                    </a:schemeClr>
                  </a:solidFill>
                </a:rPr>
                <a:t>/2</a:t>
              </a:r>
              <a:r>
                <a:rPr kumimoji="1" lang="en-US" altLang="ja-JP" sz="1800" baseline="30000" dirty="0">
                  <a:solidFill>
                    <a:schemeClr val="accent6">
                      <a:lumMod val="75000"/>
                    </a:schemeClr>
                  </a:solidFill>
                </a:rPr>
                <a:t>+</a:t>
              </a:r>
              <a:r>
                <a:rPr kumimoji="1" lang="en-US" altLang="ja-JP" sz="1800" baseline="-25000" dirty="0">
                  <a:solidFill>
                    <a:schemeClr val="accent6">
                      <a:lumMod val="75000"/>
                    </a:schemeClr>
                  </a:solidFill>
                </a:rPr>
                <a:t>1</a:t>
              </a:r>
              <a:r>
                <a:rPr kumimoji="1" lang="en-US" altLang="ja-JP" sz="1800" dirty="0">
                  <a:solidFill>
                    <a:schemeClr val="accent6">
                      <a:lumMod val="75000"/>
                    </a:schemeClr>
                  </a:solidFill>
                </a:rPr>
                <a:t> energy ratio</a:t>
              </a:r>
              <a:r>
                <a:rPr lang="en-US" altLang="ja-JP" sz="18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altLang="ja-JP" sz="1800" dirty="0">
                  <a:solidFill>
                    <a:schemeClr val="accent6">
                      <a:lumMod val="75000"/>
                    </a:schemeClr>
                  </a:solidFill>
                  <a:sym typeface="Wingdings" pitchFamily="2" charset="2"/>
                </a:rPr>
                <a:t> </a:t>
              </a:r>
              <a:r>
                <a:rPr lang="en-US" altLang="ja-JP" sz="1800" dirty="0">
                  <a:solidFill>
                    <a:schemeClr val="accent6">
                      <a:lumMod val="75000"/>
                    </a:schemeClr>
                  </a:solidFill>
                  <a:latin typeface="Symbol" pitchFamily="2" charset="2"/>
                  <a:sym typeface="Wingdings" pitchFamily="2" charset="2"/>
                </a:rPr>
                <a:t>g</a:t>
              </a:r>
              <a:r>
                <a:rPr lang="en-US" altLang="ja-JP" sz="1800" dirty="0">
                  <a:solidFill>
                    <a:schemeClr val="accent6">
                      <a:lumMod val="75000"/>
                    </a:schemeClr>
                  </a:solidFill>
                  <a:sym typeface="Wingdings" pitchFamily="2" charset="2"/>
                </a:rPr>
                <a:t> ~ </a:t>
              </a:r>
              <a:r>
                <a:rPr lang="en-US" altLang="ja-JP" sz="1800" dirty="0">
                  <a:solidFill>
                    <a:srgbClr val="FF00C6"/>
                  </a:solidFill>
                  <a:sym typeface="Wingdings" pitchFamily="2" charset="2"/>
                </a:rPr>
                <a:t>13</a:t>
              </a:r>
              <a:r>
                <a:rPr lang="en-US" altLang="ja-JP" sz="1800" dirty="0">
                  <a:solidFill>
                    <a:schemeClr val="accent6">
                      <a:lumMod val="75000"/>
                    </a:schemeClr>
                  </a:solidFill>
                  <a:sym typeface="Wingdings" pitchFamily="2" charset="2"/>
                </a:rPr>
                <a:t> deg.</a:t>
              </a:r>
              <a:endParaRPr kumimoji="1" lang="ja-JP" altLang="en-US" sz="180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354CC021-4203-4386-E7CF-28EA61FE9191}"/>
                </a:ext>
              </a:extLst>
            </p:cNvPr>
            <p:cNvSpPr txBox="1"/>
            <p:nvPr/>
          </p:nvSpPr>
          <p:spPr>
            <a:xfrm>
              <a:off x="6587335" y="768615"/>
              <a:ext cx="4016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800" dirty="0">
                  <a:solidFill>
                    <a:schemeClr val="accent6">
                      <a:lumMod val="75000"/>
                    </a:schemeClr>
                  </a:solidFill>
                </a:rPr>
                <a:t>B(E2) 2</a:t>
              </a:r>
              <a:r>
                <a:rPr kumimoji="1" lang="en-US" altLang="ja-JP" sz="1800" baseline="30000" dirty="0">
                  <a:solidFill>
                    <a:schemeClr val="accent6">
                      <a:lumMod val="75000"/>
                    </a:schemeClr>
                  </a:solidFill>
                </a:rPr>
                <a:t>+</a:t>
              </a:r>
              <a:r>
                <a:rPr kumimoji="1" lang="en-US" altLang="ja-JP" sz="1800" baseline="-25000" dirty="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  <a:r>
                <a:rPr kumimoji="1" lang="en-US" altLang="ja-JP" sz="1800" dirty="0">
                  <a:solidFill>
                    <a:schemeClr val="accent6">
                      <a:lumMod val="75000"/>
                    </a:schemeClr>
                  </a:solidFill>
                </a:rPr>
                <a:t>/2</a:t>
              </a:r>
              <a:r>
                <a:rPr kumimoji="1" lang="en-US" altLang="ja-JP" sz="1800" baseline="30000" dirty="0">
                  <a:solidFill>
                    <a:schemeClr val="accent6">
                      <a:lumMod val="75000"/>
                    </a:schemeClr>
                  </a:solidFill>
                </a:rPr>
                <a:t>+</a:t>
              </a:r>
              <a:r>
                <a:rPr kumimoji="1" lang="en-US" altLang="ja-JP" sz="1800" baseline="-25000" dirty="0">
                  <a:solidFill>
                    <a:schemeClr val="accent6">
                      <a:lumMod val="75000"/>
                    </a:schemeClr>
                  </a:solidFill>
                </a:rPr>
                <a:t>1</a:t>
              </a:r>
              <a:r>
                <a:rPr kumimoji="1" lang="en-US" altLang="ja-JP" sz="1800" dirty="0">
                  <a:solidFill>
                    <a:schemeClr val="accent6">
                      <a:lumMod val="75000"/>
                    </a:schemeClr>
                  </a:solidFill>
                </a:rPr>
                <a:t> ratio</a:t>
              </a:r>
              <a:r>
                <a:rPr lang="en-US" altLang="ja-JP" sz="18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altLang="ja-JP" sz="1800" dirty="0">
                  <a:solidFill>
                    <a:schemeClr val="accent6">
                      <a:lumMod val="75000"/>
                    </a:schemeClr>
                  </a:solidFill>
                  <a:sym typeface="Wingdings" pitchFamily="2" charset="2"/>
                </a:rPr>
                <a:t> </a:t>
              </a:r>
              <a:r>
                <a:rPr lang="en-US" altLang="ja-JP" sz="1800" dirty="0">
                  <a:solidFill>
                    <a:schemeClr val="accent6">
                      <a:lumMod val="75000"/>
                    </a:schemeClr>
                  </a:solidFill>
                  <a:latin typeface="Symbol" pitchFamily="2" charset="2"/>
                  <a:sym typeface="Wingdings" pitchFamily="2" charset="2"/>
                </a:rPr>
                <a:t>g</a:t>
              </a:r>
              <a:r>
                <a:rPr lang="en-US" altLang="ja-JP" sz="1800" dirty="0">
                  <a:solidFill>
                    <a:schemeClr val="accent6">
                      <a:lumMod val="75000"/>
                    </a:schemeClr>
                  </a:solidFill>
                  <a:sym typeface="Wingdings" pitchFamily="2" charset="2"/>
                </a:rPr>
                <a:t> ~ </a:t>
              </a:r>
              <a:r>
                <a:rPr lang="en-US" altLang="ja-JP" sz="1800" dirty="0">
                  <a:solidFill>
                    <a:srgbClr val="FF00C6"/>
                  </a:solidFill>
                  <a:sym typeface="Wingdings" pitchFamily="2" charset="2"/>
                </a:rPr>
                <a:t>9</a:t>
              </a:r>
              <a:r>
                <a:rPr lang="en-US" altLang="ja-JP" sz="1800" dirty="0">
                  <a:solidFill>
                    <a:schemeClr val="accent6">
                      <a:lumMod val="75000"/>
                    </a:schemeClr>
                  </a:solidFill>
                  <a:sym typeface="Wingdings" pitchFamily="2" charset="2"/>
                </a:rPr>
                <a:t> deg.</a:t>
              </a:r>
              <a:endParaRPr kumimoji="1" lang="ja-JP" altLang="en-US" sz="180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BEFB0582-5468-D5EE-8A2C-A8EABAFD851A}"/>
              </a:ext>
            </a:extLst>
          </p:cNvPr>
          <p:cNvGrpSpPr/>
          <p:nvPr/>
        </p:nvGrpSpPr>
        <p:grpSpPr>
          <a:xfrm>
            <a:off x="6897620" y="1552293"/>
            <a:ext cx="5392594" cy="4763365"/>
            <a:chOff x="6838807" y="1649213"/>
            <a:chExt cx="5392594" cy="4763365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B7E468EC-1A3A-D9AE-F92C-B6EF0D26CEF2}"/>
                </a:ext>
              </a:extLst>
            </p:cNvPr>
            <p:cNvSpPr/>
            <p:nvPr/>
          </p:nvSpPr>
          <p:spPr>
            <a:xfrm>
              <a:off x="6838807" y="1681149"/>
              <a:ext cx="4941125" cy="4731429"/>
            </a:xfrm>
            <a:prstGeom prst="rect">
              <a:avLst/>
            </a:prstGeom>
            <a:solidFill>
              <a:srgbClr val="FFE4C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B622D57D-6B1F-AA5F-AE71-FA76E6B0CDA8}"/>
                </a:ext>
              </a:extLst>
            </p:cNvPr>
            <p:cNvSpPr txBox="1"/>
            <p:nvPr/>
          </p:nvSpPr>
          <p:spPr>
            <a:xfrm>
              <a:off x="6845023" y="2667789"/>
              <a:ext cx="53863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Scamps, </a:t>
              </a:r>
              <a:r>
                <a:rPr lang="en-US" altLang="ja-JP" sz="1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Goriely</a:t>
              </a:r>
              <a:r>
                <a:rPr lang="en-US" altLang="ja-JP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et al. (2021)</a:t>
              </a:r>
            </a:p>
            <a:p>
              <a:r>
                <a:rPr lang="en-US" altLang="ja-JP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ja-JP" sz="1800" b="1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ymbol" pitchFamily="2" charset="2"/>
                  <a:cs typeface="Times New Roman" panose="02020603050405020304" pitchFamily="18" charset="0"/>
                </a:rPr>
                <a:t>g</a:t>
              </a:r>
              <a:r>
                <a:rPr lang="en-US" altLang="ja-JP" sz="1800" b="1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r>
                <a:rPr lang="en-US" altLang="ja-JP" sz="1800" dirty="0">
                  <a:solidFill>
                    <a:srgbClr val="F7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1.6</a:t>
              </a:r>
              <a:r>
                <a:rPr lang="en-US" altLang="ja-JP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altLang="ja-JP" sz="1800" dirty="0">
                  <a:solidFill>
                    <a:srgbClr val="F7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1.2</a:t>
              </a:r>
              <a:r>
                <a:rPr lang="en-US" altLang="ja-JP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deg for </a:t>
              </a:r>
              <a:r>
                <a:rPr lang="en-US" altLang="ja-JP" sz="1800" baseline="30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166</a:t>
              </a:r>
              <a:r>
                <a:rPr lang="en-US" altLang="ja-JP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Er (</a:t>
              </a:r>
              <a:r>
                <a:rPr lang="en-US" altLang="ja-JP" sz="1800" baseline="30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154</a:t>
              </a:r>
              <a:r>
                <a:rPr lang="en-US" altLang="ja-JP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Sm) </a:t>
              </a:r>
              <a:r>
                <a:rPr kumimoji="1" lang="en-US" altLang="ja-JP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by </a:t>
              </a:r>
              <a:r>
                <a:rPr kumimoji="1" lang="en-US" altLang="ja-JP" sz="1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Skyrme</a:t>
              </a:r>
              <a:r>
                <a:rPr kumimoji="1" lang="en-US" altLang="ja-JP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HFB</a:t>
              </a:r>
              <a:endParaRPr kumimoji="1" lang="ja-JP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C5A45F52-1F3A-6E1E-0464-9A92DA79834F}"/>
                </a:ext>
              </a:extLst>
            </p:cNvPr>
            <p:cNvSpPr txBox="1"/>
            <p:nvPr/>
          </p:nvSpPr>
          <p:spPr>
            <a:xfrm>
              <a:off x="6852557" y="4339545"/>
              <a:ext cx="43107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Robledo et al. (2008),</a:t>
              </a:r>
            </a:p>
            <a:p>
              <a:r>
                <a:rPr lang="en-US" altLang="ja-JP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PES by HFB with </a:t>
              </a:r>
              <a:r>
                <a:rPr lang="en-US" altLang="ja-JP" sz="20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Gogny</a:t>
              </a:r>
              <a:r>
                <a:rPr lang="en-US" altLang="ja-JP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D1S for many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5828D512-4A7F-A5E8-3489-1F7EAA283D76}"/>
                </a:ext>
              </a:extLst>
            </p:cNvPr>
            <p:cNvSpPr txBox="1"/>
            <p:nvPr/>
          </p:nvSpPr>
          <p:spPr>
            <a:xfrm>
              <a:off x="6869228" y="3370352"/>
              <a:ext cx="445064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 et al., (2010); Yang et al. (2021)</a:t>
              </a:r>
            </a:p>
            <a:p>
              <a:r>
                <a:rPr kumimoji="1" lang="en-US" altLang="ja-JP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Relativistic HB for </a:t>
              </a:r>
              <a:r>
                <a:rPr kumimoji="1" lang="en-US" altLang="ja-JP" sz="1800" baseline="30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166</a:t>
              </a:r>
              <a:r>
                <a:rPr kumimoji="1" lang="en-US" altLang="ja-JP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Er etc.</a:t>
              </a:r>
              <a:r>
                <a:rPr lang="en-US" altLang="ja-JP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ymbol" pitchFamily="2" charset="2"/>
                  <a:cs typeface="Times New Roman" panose="02020603050405020304" pitchFamily="18" charset="0"/>
                </a:rPr>
                <a:t>g</a:t>
              </a:r>
              <a:r>
                <a:rPr lang="en-US" altLang="ja-JP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~ </a:t>
              </a:r>
              <a:r>
                <a:rPr lang="en-US" altLang="ja-JP" sz="1800" dirty="0">
                  <a:solidFill>
                    <a:srgbClr val="F7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altLang="ja-JP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deg., </a:t>
              </a:r>
            </a:p>
            <a:p>
              <a:r>
                <a:rPr lang="en-US" altLang="ja-JP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ymbol" pitchFamily="2" charset="2"/>
                  <a:cs typeface="Times New Roman" panose="02020603050405020304" pitchFamily="18" charset="0"/>
                </a:rPr>
                <a:t>g</a:t>
              </a:r>
              <a:r>
                <a:rPr lang="en-US" altLang="ja-JP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smaller, </a:t>
              </a:r>
              <a:r>
                <a:rPr lang="en-US" altLang="ja-JP" sz="1800" dirty="0">
                  <a:solidFill>
                    <a:srgbClr val="F7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mostly 0</a:t>
              </a:r>
              <a:r>
                <a:rPr lang="en-US" altLang="ja-JP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for other nuclei of interest</a:t>
              </a:r>
              <a:endParaRPr kumimoji="1" lang="en-US" altLang="ja-JP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9E1E49EF-8448-45F3-0338-7BC638A50836}"/>
                </a:ext>
              </a:extLst>
            </p:cNvPr>
            <p:cNvSpPr txBox="1"/>
            <p:nvPr/>
          </p:nvSpPr>
          <p:spPr>
            <a:xfrm>
              <a:off x="6838807" y="1989522"/>
              <a:ext cx="52758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Tajima et al. (1996)</a:t>
              </a:r>
            </a:p>
            <a:p>
              <a:r>
                <a:rPr lang="en-US" altLang="ja-JP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dominance of prolate (</a:t>
              </a:r>
              <a:r>
                <a:rPr lang="en-US" altLang="ja-JP" sz="1800" b="1" i="1" dirty="0">
                  <a:solidFill>
                    <a:srgbClr val="F700FF"/>
                  </a:solidFill>
                  <a:latin typeface="Symbol" pitchFamily="2" charset="2"/>
                  <a:cs typeface="Times New Roman" panose="02020603050405020304" pitchFamily="18" charset="0"/>
                </a:rPr>
                <a:t>g</a:t>
              </a:r>
              <a:r>
                <a:rPr lang="en-US" altLang="ja-JP" sz="1800" b="1" i="1" dirty="0">
                  <a:solidFill>
                    <a:srgbClr val="F7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800" dirty="0">
                  <a:solidFill>
                    <a:srgbClr val="F7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=0</a:t>
              </a:r>
              <a:r>
                <a:rPr lang="en-US" altLang="ja-JP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shape </a:t>
              </a:r>
              <a:r>
                <a:rPr kumimoji="1" lang="en-US" altLang="ja-JP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by </a:t>
              </a:r>
              <a:r>
                <a:rPr kumimoji="1" lang="en-US" altLang="ja-JP" sz="1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Skyrme</a:t>
              </a:r>
              <a:r>
                <a:rPr kumimoji="1" lang="en-US" altLang="ja-JP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HF</a:t>
              </a:r>
              <a:endParaRPr kumimoji="1" lang="ja-JP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2B00E29A-56DB-FDCD-098D-866C152D8AC8}"/>
                </a:ext>
              </a:extLst>
            </p:cNvPr>
            <p:cNvSpPr txBox="1"/>
            <p:nvPr/>
          </p:nvSpPr>
          <p:spPr>
            <a:xfrm>
              <a:off x="6874771" y="5047431"/>
              <a:ext cx="40414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 et al. (2009),</a:t>
              </a:r>
            </a:p>
            <a:p>
              <a:r>
                <a:rPr lang="en-US" altLang="ja-JP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Rel. EDF -&gt; 5-dim coll. Hamiltonian,</a:t>
              </a: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CE9F7971-1660-2431-6CFD-57ADC007DF79}"/>
                </a:ext>
              </a:extLst>
            </p:cNvPr>
            <p:cNvSpPr txBox="1"/>
            <p:nvPr/>
          </p:nvSpPr>
          <p:spPr>
            <a:xfrm>
              <a:off x="6869228" y="5704692"/>
              <a:ext cx="37064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Delaroche et al., (2010)</a:t>
              </a:r>
            </a:p>
            <a:p>
              <a:r>
                <a:rPr lang="en-US" altLang="ja-JP" sz="2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Gogny</a:t>
              </a:r>
              <a:r>
                <a:rPr lang="en-US" altLang="ja-JP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-&gt; </a:t>
              </a:r>
              <a:r>
                <a:rPr lang="en-US" altLang="ja-JP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5-dim coll. Hamiltonian</a:t>
              </a:r>
              <a:endParaRPr lang="ja-JP" alt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742EDA8D-8236-9B1A-D05A-A8CAB26F5BEC}"/>
                </a:ext>
              </a:extLst>
            </p:cNvPr>
            <p:cNvSpPr txBox="1"/>
            <p:nvPr/>
          </p:nvSpPr>
          <p:spPr>
            <a:xfrm>
              <a:off x="6852557" y="1649213"/>
              <a:ext cx="18824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DFT approaches</a:t>
              </a:r>
              <a:endParaRPr kumimoji="1" lang="ja-JP" alt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249132CD-A2E0-D0C3-FDA9-0D044A00917F}"/>
              </a:ext>
            </a:extLst>
          </p:cNvPr>
          <p:cNvSpPr txBox="1"/>
          <p:nvPr/>
        </p:nvSpPr>
        <p:spPr>
          <a:xfrm>
            <a:off x="6631707" y="30676"/>
            <a:ext cx="3427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Theoretical studies include</a:t>
            </a:r>
            <a:endParaRPr kumimoji="1" lang="ja-JP" altLang="en-US" sz="200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AF7C6542-26D4-6CCD-99F2-6A015A8091B7}"/>
              </a:ext>
            </a:extLst>
          </p:cNvPr>
          <p:cNvSpPr txBox="1"/>
          <p:nvPr/>
        </p:nvSpPr>
        <p:spPr>
          <a:xfrm>
            <a:off x="812926" y="5399229"/>
            <a:ext cx="139814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 </a:t>
            </a:r>
            <a:r>
              <a:rPr lang="en-US" altLang="ja-JP" sz="2000" b="1" dirty="0">
                <a:latin typeface="Symbol" pitchFamily="2" charset="2"/>
              </a:rPr>
              <a:t>g</a:t>
            </a:r>
            <a:r>
              <a:rPr lang="en-US" altLang="ja-JP" sz="2000" dirty="0"/>
              <a:t> = 0 deg.</a:t>
            </a:r>
            <a:endParaRPr kumimoji="1" lang="ja-JP" altLang="en-US" sz="200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AE5AE823-C104-6646-39B3-02D414B6542A}"/>
              </a:ext>
            </a:extLst>
          </p:cNvPr>
          <p:cNvSpPr txBox="1"/>
          <p:nvPr/>
        </p:nvSpPr>
        <p:spPr>
          <a:xfrm>
            <a:off x="3866330" y="5336602"/>
            <a:ext cx="136447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 </a:t>
            </a:r>
            <a:r>
              <a:rPr lang="en-US" altLang="ja-JP" sz="2000" b="1" dirty="0">
                <a:latin typeface="Symbol" pitchFamily="2" charset="2"/>
              </a:rPr>
              <a:t>g</a:t>
            </a:r>
            <a:r>
              <a:rPr lang="en-US" altLang="ja-JP" sz="2000" dirty="0"/>
              <a:t> &gt; 0 deg.</a:t>
            </a:r>
            <a:endParaRPr kumimoji="1" lang="ja-JP" altLang="en-US" sz="200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F2EB23B-0496-3064-A711-D71962514A6A}"/>
              </a:ext>
            </a:extLst>
          </p:cNvPr>
          <p:cNvSpPr txBox="1"/>
          <p:nvPr/>
        </p:nvSpPr>
        <p:spPr>
          <a:xfrm>
            <a:off x="3491337" y="460087"/>
            <a:ext cx="2296251" cy="461665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Triaxial shape</a:t>
            </a:r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81CA414-A0EC-0FCF-52FC-6AB58DCFE33A}"/>
              </a:ext>
            </a:extLst>
          </p:cNvPr>
          <p:cNvSpPr txBox="1"/>
          <p:nvPr/>
        </p:nvSpPr>
        <p:spPr>
          <a:xfrm>
            <a:off x="4001561" y="4556482"/>
            <a:ext cx="1128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ellipse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21" name="角丸四角形 20">
            <a:extLst>
              <a:ext uri="{FF2B5EF4-FFF2-40B4-BE49-F238E27FC236}">
                <a16:creationId xmlns:a16="http://schemas.microsoft.com/office/drawing/2014/main" id="{3449FF8D-9CF5-BD54-C262-9B11262FC3BD}"/>
              </a:ext>
            </a:extLst>
          </p:cNvPr>
          <p:cNvSpPr/>
          <p:nvPr/>
        </p:nvSpPr>
        <p:spPr>
          <a:xfrm>
            <a:off x="4915442" y="1077510"/>
            <a:ext cx="844156" cy="587665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56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41F8D1D-D539-5FBC-84F4-C034E68CA340}"/>
              </a:ext>
            </a:extLst>
          </p:cNvPr>
          <p:cNvSpPr txBox="1"/>
          <p:nvPr/>
        </p:nvSpPr>
        <p:spPr>
          <a:xfrm>
            <a:off x="3471059" y="3463098"/>
            <a:ext cx="80663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i="1" dirty="0"/>
              <a:t>K</a:t>
            </a:r>
            <a:r>
              <a:rPr kumimoji="1" lang="en-US" altLang="ja-JP" sz="2000" dirty="0"/>
              <a:t> = 0</a:t>
            </a:r>
            <a:endParaRPr kumimoji="1" lang="ja-JP" altLang="en-US" sz="200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351C9F0-1F43-65ED-AB13-A46567B8CD96}"/>
              </a:ext>
            </a:extLst>
          </p:cNvPr>
          <p:cNvSpPr txBox="1"/>
          <p:nvPr/>
        </p:nvSpPr>
        <p:spPr>
          <a:xfrm>
            <a:off x="5041206" y="3094401"/>
            <a:ext cx="80663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i="1" dirty="0"/>
              <a:t>K</a:t>
            </a:r>
            <a:r>
              <a:rPr kumimoji="1" lang="en-US" altLang="ja-JP" sz="2000" dirty="0"/>
              <a:t> = 2</a:t>
            </a:r>
            <a:endParaRPr kumimoji="1" lang="ja-JP" altLang="en-US" sz="200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AEA674B-1E72-2E3C-062E-7840742092D6}"/>
              </a:ext>
            </a:extLst>
          </p:cNvPr>
          <p:cNvSpPr txBox="1"/>
          <p:nvPr/>
        </p:nvSpPr>
        <p:spPr>
          <a:xfrm>
            <a:off x="4792728" y="3528255"/>
            <a:ext cx="141309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side 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view</a:t>
            </a:r>
          </a:p>
          <a:p>
            <a:endParaRPr kumimoji="1" lang="en-US" altLang="ja-JP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top view</a:t>
            </a:r>
            <a:endParaRPr kumimoji="1" lang="ja-JP" alt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224D6CCB-1237-A0FD-4211-0A02B484EC0B}"/>
              </a:ext>
            </a:extLst>
          </p:cNvPr>
          <p:cNvCxnSpPr>
            <a:cxnSpLocks/>
          </p:cNvCxnSpPr>
          <p:nvPr/>
        </p:nvCxnSpPr>
        <p:spPr>
          <a:xfrm>
            <a:off x="4550527" y="3494511"/>
            <a:ext cx="0" cy="59159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9E85DD81-B3FD-6968-5BAD-858D48F9208E}"/>
              </a:ext>
            </a:extLst>
          </p:cNvPr>
          <p:cNvCxnSpPr>
            <a:cxnSpLocks/>
          </p:cNvCxnSpPr>
          <p:nvPr/>
        </p:nvCxnSpPr>
        <p:spPr>
          <a:xfrm>
            <a:off x="4363327" y="4400984"/>
            <a:ext cx="356400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AE95546B-D1B8-1E50-5141-7456CD9665D1}"/>
              </a:ext>
            </a:extLst>
          </p:cNvPr>
          <p:cNvCxnSpPr>
            <a:cxnSpLocks/>
          </p:cNvCxnSpPr>
          <p:nvPr/>
        </p:nvCxnSpPr>
        <p:spPr>
          <a:xfrm>
            <a:off x="4550527" y="4283748"/>
            <a:ext cx="0" cy="234472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図 24" descr="屋内, 座る, フルーツ, テーブル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F4DA6364-FF52-B29F-0505-48A99AE822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1657">
            <a:off x="5638815" y="4561171"/>
            <a:ext cx="972197" cy="534418"/>
          </a:xfrm>
          <a:prstGeom prst="rect">
            <a:avLst/>
          </a:prstGeom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2303E537-8C22-6185-FECF-871AD585A0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4690" y="5939092"/>
            <a:ext cx="1533932" cy="652737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71B729B-48D7-C16B-ED9D-C111EE4EFEE7}"/>
              </a:ext>
            </a:extLst>
          </p:cNvPr>
          <p:cNvSpPr txBox="1"/>
          <p:nvPr/>
        </p:nvSpPr>
        <p:spPr>
          <a:xfrm>
            <a:off x="9450000" y="6357491"/>
            <a:ext cx="2907674" cy="369332"/>
          </a:xfrm>
          <a:prstGeom prst="rect">
            <a:avLst/>
          </a:prstGeom>
          <a:solidFill>
            <a:srgbClr val="D0FFCA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Sharpey-Schafer et al.(2019)</a:t>
            </a:r>
            <a:endParaRPr kumimoji="1" lang="ja-JP" altLang="en-US" sz="18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486C77D-DCA6-7060-C60A-8C2E8E738621}"/>
              </a:ext>
            </a:extLst>
          </p:cNvPr>
          <p:cNvSpPr txBox="1"/>
          <p:nvPr/>
        </p:nvSpPr>
        <p:spPr>
          <a:xfrm>
            <a:off x="6532813" y="6357491"/>
            <a:ext cx="3002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Comic Sans MS" panose="030F0902030302020204" pitchFamily="66" charset="0"/>
                <a:cs typeface="Times New Roman" panose="02020603050405020304" pitchFamily="18" charset="0"/>
              </a:rPr>
              <a:t>From experimental side</a:t>
            </a:r>
            <a:endParaRPr kumimoji="1" lang="ja-JP" altLang="en-US" sz="2000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3F07FDA0-519F-699F-F362-AB3BD551B301}"/>
              </a:ext>
            </a:extLst>
          </p:cNvPr>
          <p:cNvCxnSpPr>
            <a:cxnSpLocks/>
          </p:cNvCxnSpPr>
          <p:nvPr/>
        </p:nvCxnSpPr>
        <p:spPr>
          <a:xfrm>
            <a:off x="3372115" y="103909"/>
            <a:ext cx="0" cy="6653692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6577A0B-5BCA-C89A-AC6E-82F092C32CB4}"/>
              </a:ext>
            </a:extLst>
          </p:cNvPr>
          <p:cNvSpPr txBox="1"/>
          <p:nvPr/>
        </p:nvSpPr>
        <p:spPr>
          <a:xfrm>
            <a:off x="482274" y="6027814"/>
            <a:ext cx="4287038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triaxiality parameter </a:t>
            </a:r>
            <a:r>
              <a:rPr kumimoji="1" lang="en-US" altLang="ja-JP" b="1" dirty="0">
                <a:latin typeface="Symbol" pitchFamily="2" charset="2"/>
              </a:rPr>
              <a:t>g </a:t>
            </a:r>
            <a:r>
              <a:rPr lang="en-US" altLang="ja-JP" b="1" dirty="0">
                <a:latin typeface="Comic Sans MS" panose="030F0902030302020204" pitchFamily="66" charset="0"/>
              </a:rPr>
              <a:t>(</a:t>
            </a:r>
            <a:r>
              <a:rPr kumimoji="1" lang="en-US" altLang="ja-JP" dirty="0">
                <a:latin typeface="Comic Sans MS" panose="030F0902030302020204" pitchFamily="66" charset="0"/>
              </a:rPr>
              <a:t>deg.)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7443459"/>
      </p:ext>
    </p:extLst>
  </p:cSld>
  <p:clrMapOvr>
    <a:masterClrMapping/>
  </p:clrMapOvr>
  <p:transition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D9C6EA41-9180-7A4E-AA2F-C3A1A4DCA9E2}"/>
              </a:ext>
            </a:extLst>
          </p:cNvPr>
          <p:cNvSpPr txBox="1"/>
          <p:nvPr/>
        </p:nvSpPr>
        <p:spPr>
          <a:xfrm>
            <a:off x="462225" y="1045320"/>
            <a:ext cx="2207227" cy="456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2000" dirty="0">
                <a:solidFill>
                  <a:srgbClr val="1940FF"/>
                </a:solidFill>
              </a:rPr>
              <a:t>The model space</a:t>
            </a:r>
            <a:endParaRPr lang="ja-JP" altLang="en-US" sz="2000" dirty="0">
              <a:solidFill>
                <a:srgbClr val="1940FF"/>
              </a:solidFill>
            </a:endParaRPr>
          </a:p>
        </p:txBody>
      </p:sp>
      <p:sp>
        <p:nvSpPr>
          <p:cNvPr id="132" name="テキスト ボックス 14">
            <a:extLst>
              <a:ext uri="{FF2B5EF4-FFF2-40B4-BE49-F238E27FC236}">
                <a16:creationId xmlns:a16="http://schemas.microsoft.com/office/drawing/2014/main" id="{91C947EE-EE6B-124B-AD21-6612B004F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8426" y="814954"/>
            <a:ext cx="9060323" cy="2672270"/>
          </a:xfrm>
          <a:prstGeom prst="rect">
            <a:avLst/>
          </a:prstGeom>
          <a:solidFill>
            <a:srgbClr val="FEF7E9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altLang="ja-JP" sz="2200" dirty="0">
                <a:latin typeface="Arial" panose="020B0604020202020204" pitchFamily="34" charset="0"/>
                <a:cs typeface="Arial" panose="020B0604020202020204" pitchFamily="34" charset="0"/>
              </a:rPr>
              <a:t>We performed Monte Carlo Shell Model (</a:t>
            </a:r>
            <a:r>
              <a:rPr lang="en-US" altLang="ja-JP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MCSM</a:t>
            </a:r>
            <a:r>
              <a:rPr lang="en-US" altLang="ja-JP" sz="2200" dirty="0">
                <a:latin typeface="Arial" panose="020B0604020202020204" pitchFamily="34" charset="0"/>
                <a:cs typeface="Arial" panose="020B0604020202020204" pitchFamily="34" charset="0"/>
              </a:rPr>
              <a:t>) calculations, where the largest case corresponds to the diagonalization of 3.9 x 10</a:t>
            </a:r>
            <a:r>
              <a:rPr lang="en-US" altLang="ja-JP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r>
              <a:rPr lang="en-US" altLang="ja-JP" sz="2200" dirty="0">
                <a:latin typeface="Arial" panose="020B0604020202020204" pitchFamily="34" charset="0"/>
                <a:cs typeface="Arial" panose="020B0604020202020204" pitchFamily="34" charset="0"/>
              </a:rPr>
              <a:t> dim. matrix.   The advanced version of MCSM, </a:t>
            </a:r>
            <a:r>
              <a:rPr lang="en-US" altLang="ja-JP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Quasiparticle </a:t>
            </a:r>
            <a:r>
              <a:rPr lang="en-US" altLang="ja-JP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Vacua</a:t>
            </a:r>
            <a:r>
              <a:rPr lang="en-US" altLang="ja-JP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Shell Model</a:t>
            </a:r>
            <a:r>
              <a:rPr lang="en-US" altLang="ja-JP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(QVSM)*, </a:t>
            </a:r>
            <a:r>
              <a:rPr lang="en-US" altLang="ja-JP" sz="2200" dirty="0">
                <a:latin typeface="Arial" panose="020B0604020202020204" pitchFamily="34" charset="0"/>
                <a:cs typeface="Arial" panose="020B0604020202020204" pitchFamily="34" charset="0"/>
              </a:rPr>
              <a:t>was used, in order to incorporate both </a:t>
            </a:r>
            <a:r>
              <a:rPr lang="en-US" altLang="ja-JP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pairing </a:t>
            </a:r>
            <a:r>
              <a:rPr lang="en-US" altLang="ja-JP" sz="22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altLang="ja-JP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deformation effects on an equal footing, with </a:t>
            </a:r>
            <a:r>
              <a:rPr lang="en-US" altLang="ja-JP" sz="2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ja-JP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-projected </a:t>
            </a:r>
            <a:r>
              <a:rPr lang="en-US" altLang="ja-JP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Bogoliubov</a:t>
            </a:r>
            <a:r>
              <a:rPr lang="en-US" altLang="ja-JP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basis vectors</a:t>
            </a:r>
            <a:r>
              <a:rPr lang="en-US" altLang="ja-JP" sz="2200" dirty="0">
                <a:latin typeface="Arial" panose="020B0604020202020204" pitchFamily="34" charset="0"/>
                <a:cs typeface="Arial" panose="020B0604020202020204" pitchFamily="34" charset="0"/>
              </a:rPr>
              <a:t>.    Supercomputer </a:t>
            </a:r>
            <a:r>
              <a:rPr lang="en-US" altLang="ja-JP" sz="2200" dirty="0" err="1">
                <a:latin typeface="Arial" panose="020B0604020202020204" pitchFamily="34" charset="0"/>
                <a:cs typeface="Arial" panose="020B0604020202020204" pitchFamily="34" charset="0"/>
              </a:rPr>
              <a:t>Fugaku</a:t>
            </a:r>
            <a:r>
              <a:rPr lang="en-US" altLang="ja-JP" sz="2200" dirty="0">
                <a:latin typeface="Arial" panose="020B0604020202020204" pitchFamily="34" charset="0"/>
                <a:cs typeface="Arial" panose="020B0604020202020204" pitchFamily="34" charset="0"/>
              </a:rPr>
              <a:t> of RIKEN was utilized.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ja-JP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*Shimizu </a:t>
            </a:r>
            <a:r>
              <a:rPr lang="en-US" altLang="ja-JP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altLang="ja-JP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PRC 103, 014312 (2021)</a:t>
            </a:r>
            <a:endParaRPr lang="ja-JP" altLang="en-US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テキスト ボックス 129">
            <a:extLst>
              <a:ext uri="{FF2B5EF4-FFF2-40B4-BE49-F238E27FC236}">
                <a16:creationId xmlns:a16="http://schemas.microsoft.com/office/drawing/2014/main" id="{8E8D5503-C2B4-8F44-9780-E0A0DA9A3083}"/>
              </a:ext>
            </a:extLst>
          </p:cNvPr>
          <p:cNvSpPr txBox="1"/>
          <p:nvPr/>
        </p:nvSpPr>
        <p:spPr>
          <a:xfrm>
            <a:off x="3148426" y="4881851"/>
            <a:ext cx="3131678" cy="1015663"/>
          </a:xfrm>
          <a:prstGeom prst="rect">
            <a:avLst/>
          </a:prstGeom>
          <a:solidFill>
            <a:srgbClr val="FFE098"/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Effective interaction: G-matrix*</a:t>
            </a:r>
            <a:r>
              <a:rPr lang="en-US" altLang="ja-JP" sz="2000" dirty="0">
                <a:solidFill>
                  <a:srgbClr val="FF0000"/>
                </a:solidFill>
              </a:rPr>
              <a:t> </a:t>
            </a:r>
            <a:r>
              <a:rPr lang="en-US" altLang="ja-JP" sz="2000" dirty="0"/>
              <a:t>+ </a:t>
            </a:r>
            <a:r>
              <a:rPr lang="en-US" altLang="ja-JP" sz="2000" i="1" dirty="0"/>
              <a:t>V</a:t>
            </a:r>
            <a:r>
              <a:rPr lang="en-US" altLang="ja-JP" sz="2000" baseline="-25000" dirty="0"/>
              <a:t>MU</a:t>
            </a:r>
          </a:p>
          <a:p>
            <a:r>
              <a:rPr lang="en-US" altLang="ja-JP" sz="2000" baseline="-25000" dirty="0"/>
              <a:t> </a:t>
            </a:r>
            <a:r>
              <a:rPr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* Brown, PRL (2000)</a:t>
            </a:r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1913844" y="191216"/>
            <a:ext cx="814489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Revisit with Monte Carlo Shell Model (CI calculation)</a:t>
            </a:r>
            <a:endParaRPr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C5479F4-A7BC-67B3-06BD-400EA6DBE018}"/>
              </a:ext>
            </a:extLst>
          </p:cNvPr>
          <p:cNvSpPr txBox="1"/>
          <p:nvPr/>
        </p:nvSpPr>
        <p:spPr>
          <a:xfrm>
            <a:off x="656629" y="5897514"/>
            <a:ext cx="5623475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000" i="1" dirty="0"/>
              <a:t>V</a:t>
            </a:r>
            <a:r>
              <a:rPr lang="en-US" altLang="ja-JP" sz="2000" baseline="-25000" dirty="0"/>
              <a:t>MU  </a:t>
            </a:r>
            <a:r>
              <a:rPr lang="en-US" altLang="ja-JP" sz="2000" dirty="0"/>
              <a:t>: </a:t>
            </a:r>
            <a:r>
              <a:rPr kumimoji="1" lang="en-US" altLang="ja-JP" sz="2000" dirty="0"/>
              <a:t>same interaction for the description of shell evolution in exotic nuclei</a:t>
            </a:r>
            <a:endParaRPr kumimoji="1" lang="ja-JP" altLang="en-US" sz="2000"/>
          </a:p>
        </p:txBody>
      </p:sp>
      <p:pic>
        <p:nvPicPr>
          <p:cNvPr id="6" name="図 5" descr="スーツを着ている男はスマイルしている&#10;&#10;AI 生成コンテンツは誤りを含む可能性があります。">
            <a:extLst>
              <a:ext uri="{FF2B5EF4-FFF2-40B4-BE49-F238E27FC236}">
                <a16:creationId xmlns:a16="http://schemas.microsoft.com/office/drawing/2014/main" id="{6E842D79-67D0-B290-3D21-B8641B313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4771" y="4889132"/>
            <a:ext cx="979580" cy="123551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BC100C0-D8EA-E59C-8410-0973A7335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7300"/>
            <a:ext cx="3131678" cy="4267007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69561D99-8E3F-8F19-23D0-0D3D9B25CD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370" y="3487224"/>
            <a:ext cx="5623475" cy="3277323"/>
          </a:xfrm>
          <a:prstGeom prst="rect">
            <a:avLst/>
          </a:prstGeom>
        </p:spPr>
      </p:pic>
      <p:pic>
        <p:nvPicPr>
          <p:cNvPr id="17" name="図 16" descr="スーツを着ている男はスマイルしている&#10;&#10;AI 生成コンテンツは誤りを含む可能性があります。">
            <a:extLst>
              <a:ext uri="{FF2B5EF4-FFF2-40B4-BE49-F238E27FC236}">
                <a16:creationId xmlns:a16="http://schemas.microsoft.com/office/drawing/2014/main" id="{FBCA56F3-71E7-F3D0-1E7A-5A8C8D4D8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944" y="3429000"/>
            <a:ext cx="1024686" cy="129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01147"/>
      </p:ext>
    </p:extLst>
  </p:cSld>
  <p:clrMapOvr>
    <a:masterClrMapping/>
  </p:clrMapOvr>
  <p:transition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47893" y="132241"/>
            <a:ext cx="9927770" cy="427974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altLang="ja-JP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" pitchFamily="2" charset="0"/>
                <a:ea typeface="Palatino" pitchFamily="2" charset="0"/>
                <a:cs typeface="Arial"/>
              </a:rPr>
              <a:t>T-plot</a:t>
            </a:r>
            <a:r>
              <a:rPr lang="en-US" altLang="ja-JP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" pitchFamily="2" charset="0"/>
                <a:ea typeface="Palatino" pitchFamily="2" charset="0"/>
                <a:cs typeface="Arial"/>
              </a:rPr>
              <a:t> </a:t>
            </a:r>
            <a:r>
              <a:rPr lang="en-US" altLang="ja-JP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" pitchFamily="2" charset="0"/>
                <a:ea typeface="Palatino" pitchFamily="2" charset="0"/>
                <a:cs typeface="Arial"/>
              </a:rPr>
              <a:t>: </a:t>
            </a:r>
            <a:r>
              <a:rPr lang="en-US" altLang="ja-JP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" pitchFamily="2" charset="0"/>
                <a:ea typeface="Palatino" pitchFamily="2" charset="0"/>
                <a:cs typeface="Arial"/>
              </a:rPr>
              <a:t>visualization</a:t>
            </a:r>
            <a:r>
              <a:rPr lang="en-US" altLang="ja-JP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" pitchFamily="2" charset="0"/>
                <a:ea typeface="Palatino" pitchFamily="2" charset="0"/>
                <a:cs typeface="Arial"/>
              </a:rPr>
              <a:t> of MCSM eigenvector on Potential Energy Surface</a:t>
            </a:r>
            <a:endParaRPr lang="ja-JP" alt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" pitchFamily="2" charset="0"/>
              <a:cs typeface="Arial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3424" y="1967074"/>
            <a:ext cx="3600400" cy="462427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US" altLang="ja-JP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PES is calculated </a:t>
            </a:r>
            <a:br>
              <a:rPr lang="en-US" altLang="ja-JP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</a:br>
            <a:r>
              <a:rPr lang="en-US" altLang="ja-JP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by CHF for the shell-model Hamiltonian</a:t>
            </a: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US" altLang="ja-JP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Location of circle</a:t>
            </a:r>
            <a:r>
              <a:rPr lang="en-US" altLang="ja-JP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 : </a:t>
            </a:r>
            <a:r>
              <a:rPr lang="en-US" altLang="ja-JP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quadrupole</a:t>
            </a:r>
            <a:r>
              <a:rPr lang="en-US" altLang="ja-JP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 deformation of </a:t>
            </a:r>
            <a:r>
              <a:rPr lang="en-US" altLang="ja-JP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unprojected</a:t>
            </a:r>
            <a:r>
              <a:rPr lang="en-US" altLang="ja-JP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 MCSM basis vectors</a:t>
            </a: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US" altLang="ja-JP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Area of circle </a:t>
            </a:r>
            <a:r>
              <a:rPr lang="en-US" altLang="ja-JP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en-US" altLang="ja-JP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     overlap probability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en-US" altLang="ja-JP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     between each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en-US" altLang="ja-JP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     projected basis and 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en-US" altLang="ja-JP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     </a:t>
            </a:r>
            <a:r>
              <a:rPr lang="en-US" altLang="ja-JP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eigen</a:t>
            </a:r>
            <a:r>
              <a:rPr lang="en-US" altLang="ja-JP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 wave function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848613" y="665068"/>
            <a:ext cx="6176141" cy="646331"/>
          </a:xfrm>
          <a:prstGeom prst="rect">
            <a:avLst/>
          </a:prstGeom>
          <a:solidFill>
            <a:srgbClr val="BAFFFE"/>
          </a:solidFill>
          <a:ln>
            <a:solidFill>
              <a:srgbClr val="0B13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800" dirty="0">
                <a:latin typeface="Arial"/>
                <a:cs typeface="Arial"/>
              </a:rPr>
              <a:t>optimum deformed Slater determinant or </a:t>
            </a:r>
            <a:r>
              <a:rPr lang="en-US" altLang="ja-JP" sz="1800" dirty="0" err="1">
                <a:latin typeface="Arial"/>
                <a:cs typeface="Arial"/>
              </a:rPr>
              <a:t>Bogoliubov</a:t>
            </a:r>
            <a:r>
              <a:rPr lang="en-US" altLang="ja-JP" sz="1800" dirty="0">
                <a:latin typeface="Arial"/>
                <a:cs typeface="Arial"/>
              </a:rPr>
              <a:t> state</a:t>
            </a:r>
          </a:p>
          <a:p>
            <a:r>
              <a:rPr lang="en-US" altLang="ja-JP" sz="1800" dirty="0">
                <a:latin typeface="Arial"/>
                <a:cs typeface="Arial"/>
              </a:rPr>
              <a:t>    </a:t>
            </a:r>
            <a:r>
              <a:rPr lang="en-US" altLang="ja-JP" sz="1800" dirty="0">
                <a:latin typeface="Arial"/>
                <a:cs typeface="Arial"/>
                <a:sym typeface="Wingdings"/>
              </a:rPr>
              <a:t></a:t>
            </a:r>
            <a:r>
              <a:rPr lang="en-US" altLang="ja-JP" sz="1800" dirty="0">
                <a:latin typeface="Arial"/>
                <a:cs typeface="Arial"/>
              </a:rPr>
              <a:t> intrinsic shape</a:t>
            </a:r>
            <a:endParaRPr lang="ja-JP" altLang="en-US" sz="1800" dirty="0">
              <a:latin typeface="Arial"/>
              <a:cs typeface="Arial"/>
            </a:endParaRPr>
          </a:p>
        </p:txBody>
      </p:sp>
      <p:cxnSp>
        <p:nvCxnSpPr>
          <p:cNvPr id="14" name="直線矢印コネクタ 13"/>
          <p:cNvCxnSpPr>
            <a:cxnSpLocks/>
            <a:stCxn id="12" idx="1"/>
            <a:endCxn id="15" idx="6"/>
          </p:cNvCxnSpPr>
          <p:nvPr/>
        </p:nvCxnSpPr>
        <p:spPr>
          <a:xfrm flipH="1" flipV="1">
            <a:off x="4593997" y="981573"/>
            <a:ext cx="254616" cy="666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091" y="611800"/>
            <a:ext cx="2842533" cy="862946"/>
          </a:xfrm>
          <a:prstGeom prst="rect">
            <a:avLst/>
          </a:prstGeom>
        </p:spPr>
      </p:pic>
      <p:sp>
        <p:nvSpPr>
          <p:cNvPr id="15" name="円/楕円 14"/>
          <p:cNvSpPr/>
          <p:nvPr/>
        </p:nvSpPr>
        <p:spPr>
          <a:xfrm>
            <a:off x="4059014" y="690452"/>
            <a:ext cx="534983" cy="582242"/>
          </a:xfrm>
          <a:prstGeom prst="ellipse">
            <a:avLst/>
          </a:prstGeom>
          <a:noFill/>
          <a:ln w="190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137019" y="1513847"/>
            <a:ext cx="1340432" cy="40011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amplitude</a:t>
            </a:r>
            <a:endParaRPr lang="ja-JP" altLang="en-US" sz="2000" dirty="0"/>
          </a:p>
        </p:txBody>
      </p:sp>
      <p:cxnSp>
        <p:nvCxnSpPr>
          <p:cNvPr id="20" name="直線矢印コネクタ 19"/>
          <p:cNvCxnSpPr/>
          <p:nvPr/>
        </p:nvCxnSpPr>
        <p:spPr>
          <a:xfrm flipV="1">
            <a:off x="3083691" y="1153808"/>
            <a:ext cx="118740" cy="371415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3678040" y="1420248"/>
            <a:ext cx="2143536" cy="36933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altLang="ja-JP" sz="1800" dirty="0"/>
              <a:t>projection onto </a:t>
            </a:r>
            <a:r>
              <a:rPr lang="en-US" altLang="ja-JP" sz="1800" i="1" dirty="0" err="1"/>
              <a:t>J</a:t>
            </a:r>
            <a:r>
              <a:rPr lang="en-US" altLang="ja-JP" sz="1800" i="1" baseline="30000" dirty="0" err="1">
                <a:latin typeface="Symbol" charset="2"/>
                <a:cs typeface="Symbol" charset="2"/>
              </a:rPr>
              <a:t>p</a:t>
            </a:r>
            <a:endParaRPr lang="ja-JP" altLang="en-US" sz="1800" i="1" baseline="30000" dirty="0">
              <a:latin typeface="Symbol" charset="2"/>
              <a:cs typeface="Symbol" charset="2"/>
            </a:endParaRPr>
          </a:p>
        </p:txBody>
      </p:sp>
      <p:cxnSp>
        <p:nvCxnSpPr>
          <p:cNvPr id="22" name="直線矢印コネクタ 21"/>
          <p:cNvCxnSpPr/>
          <p:nvPr/>
        </p:nvCxnSpPr>
        <p:spPr>
          <a:xfrm flipH="1" flipV="1">
            <a:off x="3542423" y="1119546"/>
            <a:ext cx="332711" cy="315948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4270948" y="6268622"/>
            <a:ext cx="5332602" cy="446276"/>
          </a:xfrm>
          <a:prstGeom prst="rect">
            <a:avLst/>
          </a:prstGeom>
          <a:solidFill>
            <a:srgbClr val="FFEDC3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2000" b="1" dirty="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Times New Roman"/>
              </a:rPr>
              <a:t>Y. Tsunoda, </a:t>
            </a:r>
            <a:r>
              <a:rPr lang="en-US" altLang="ja-JP" sz="2000" b="1" i="1" dirty="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Times New Roman"/>
              </a:rPr>
              <a:t>et al. </a:t>
            </a:r>
            <a:r>
              <a:rPr lang="en-US" altLang="ja-JP" sz="2000" b="1" dirty="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Times New Roman"/>
              </a:rPr>
              <a:t>PRC 89, 031301 (R) (2014)  </a:t>
            </a:r>
            <a:endParaRPr lang="ja-JP" altLang="en-US" sz="2000" b="1" dirty="0">
              <a:solidFill>
                <a:schemeClr val="tx1"/>
              </a:solidFill>
              <a:latin typeface="Palatino" pitchFamily="2" charset="0"/>
              <a:cs typeface="Times New Roman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9888" y="741811"/>
            <a:ext cx="152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err="1">
                <a:solidFill>
                  <a:schemeClr val="tx1"/>
                </a:solidFill>
                <a:latin typeface="Arial"/>
                <a:cs typeface="Arial"/>
              </a:rPr>
              <a:t>eigenstate</a:t>
            </a:r>
            <a:endParaRPr lang="ja-JP" altLang="en-US" sz="2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4AECF226-88A5-8A0E-34A4-54B1858402E2}"/>
              </a:ext>
            </a:extLst>
          </p:cNvPr>
          <p:cNvGrpSpPr/>
          <p:nvPr/>
        </p:nvGrpSpPr>
        <p:grpSpPr>
          <a:xfrm>
            <a:off x="4033057" y="1813282"/>
            <a:ext cx="5570492" cy="4492859"/>
            <a:chOff x="4041938" y="1989401"/>
            <a:chExt cx="5570492" cy="4492859"/>
          </a:xfrm>
        </p:grpSpPr>
        <p:pic>
          <p:nvPicPr>
            <p:cNvPr id="11" name="図 10" descr="ni68_0_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2203" y="1989401"/>
              <a:ext cx="5020227" cy="3765172"/>
            </a:xfrm>
            <a:prstGeom prst="rect">
              <a:avLst/>
            </a:prstGeom>
          </p:spPr>
        </p:pic>
        <p:sp>
          <p:nvSpPr>
            <p:cNvPr id="7" name="テキスト ボックス 6"/>
            <p:cNvSpPr txBox="1"/>
            <p:nvPr/>
          </p:nvSpPr>
          <p:spPr>
            <a:xfrm rot="17914799">
              <a:off x="5121988" y="3406856"/>
              <a:ext cx="913870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800" dirty="0"/>
                <a:t>oblate</a:t>
              </a:r>
              <a:endParaRPr lang="ja-JP" altLang="en-US" sz="1800" dirty="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7536437" y="5706060"/>
              <a:ext cx="1071787" cy="42040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2000" dirty="0" err="1">
                  <a:solidFill>
                    <a:srgbClr val="FF0000"/>
                  </a:solidFill>
                </a:rPr>
                <a:t>prolate</a:t>
              </a:r>
              <a:endParaRPr lang="ja-JP" alt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4041938" y="5697216"/>
              <a:ext cx="1624913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/>
                <a:t>spherical</a:t>
              </a:r>
              <a:endParaRPr lang="ja-JP" altLang="en-US" sz="1800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7679114" y="4065633"/>
              <a:ext cx="994683" cy="36933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800" dirty="0" err="1"/>
                <a:t>triaxial</a:t>
              </a:r>
              <a:endParaRPr lang="ja-JP" altLang="en-US" sz="1800" dirty="0"/>
            </a:p>
          </p:txBody>
        </p:sp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5041" y="5180453"/>
              <a:ext cx="476671" cy="495710"/>
            </a:xfrm>
            <a:prstGeom prst="rect">
              <a:avLst/>
            </a:prstGeom>
          </p:spPr>
        </p:pic>
        <p:cxnSp>
          <p:nvCxnSpPr>
            <p:cNvPr id="32" name="直線矢印コネクタ 31"/>
            <p:cNvCxnSpPr/>
            <p:nvPr/>
          </p:nvCxnSpPr>
          <p:spPr>
            <a:xfrm flipV="1">
              <a:off x="4983392" y="3307117"/>
              <a:ext cx="1011598" cy="1798643"/>
            </a:xfrm>
            <a:prstGeom prst="straightConnector1">
              <a:avLst/>
            </a:prstGeom>
            <a:ln w="762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矢印コネクタ 34"/>
            <p:cNvCxnSpPr/>
            <p:nvPr/>
          </p:nvCxnSpPr>
          <p:spPr>
            <a:xfrm flipV="1">
              <a:off x="5146392" y="5571933"/>
              <a:ext cx="3147869" cy="163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569EE94C-87D6-D54F-ECDA-77E66295F3F8}"/>
                </a:ext>
              </a:extLst>
            </p:cNvPr>
            <p:cNvGrpSpPr/>
            <p:nvPr/>
          </p:nvGrpSpPr>
          <p:grpSpPr>
            <a:xfrm>
              <a:off x="7535697" y="2700026"/>
              <a:ext cx="1426879" cy="1772542"/>
              <a:chOff x="9412143" y="3385734"/>
              <a:chExt cx="1426879" cy="1772542"/>
            </a:xfrm>
          </p:grpSpPr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6C9688EF-0B7D-C58F-963A-473BDA565310}"/>
                  </a:ext>
                </a:extLst>
              </p:cNvPr>
              <p:cNvSpPr txBox="1"/>
              <p:nvPr/>
            </p:nvSpPr>
            <p:spPr>
              <a:xfrm rot="300145">
                <a:off x="10186118" y="3660768"/>
                <a:ext cx="3963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b="1" dirty="0">
                    <a:solidFill>
                      <a:srgbClr val="FF00E8"/>
                    </a:solidFill>
                    <a:latin typeface="Symbol" pitchFamily="2" charset="2"/>
                  </a:rPr>
                  <a:t>g</a:t>
                </a:r>
                <a:endParaRPr kumimoji="1" lang="ja-JP" altLang="en-US" b="1">
                  <a:solidFill>
                    <a:srgbClr val="FF00E8"/>
                  </a:solidFill>
                </a:endParaRPr>
              </a:p>
            </p:txBody>
          </p:sp>
          <p:sp>
            <p:nvSpPr>
              <p:cNvPr id="44" name="フリーフォーム 43">
                <a:extLst>
                  <a:ext uri="{FF2B5EF4-FFF2-40B4-BE49-F238E27FC236}">
                    <a16:creationId xmlns:a16="http://schemas.microsoft.com/office/drawing/2014/main" id="{9B6DC835-2B4F-8983-C537-46B1AD218507}"/>
                  </a:ext>
                </a:extLst>
              </p:cNvPr>
              <p:cNvSpPr/>
              <p:nvPr/>
            </p:nvSpPr>
            <p:spPr>
              <a:xfrm rot="300145">
                <a:off x="9412143" y="3464899"/>
                <a:ext cx="1426879" cy="1693377"/>
              </a:xfrm>
              <a:custGeom>
                <a:avLst/>
                <a:gdLst>
                  <a:gd name="connsiteX0" fmla="*/ 0 w 1426879"/>
                  <a:gd name="connsiteY0" fmla="*/ 0 h 1693377"/>
                  <a:gd name="connsiteX1" fmla="*/ 130629 w 1426879"/>
                  <a:gd name="connsiteY1" fmla="*/ 60290 h 1693377"/>
                  <a:gd name="connsiteX2" fmla="*/ 160774 w 1426879"/>
                  <a:gd name="connsiteY2" fmla="*/ 70338 h 1693377"/>
                  <a:gd name="connsiteX3" fmla="*/ 221064 w 1426879"/>
                  <a:gd name="connsiteY3" fmla="*/ 100484 h 1693377"/>
                  <a:gd name="connsiteX4" fmla="*/ 251209 w 1426879"/>
                  <a:gd name="connsiteY4" fmla="*/ 120580 h 1693377"/>
                  <a:gd name="connsiteX5" fmla="*/ 311499 w 1426879"/>
                  <a:gd name="connsiteY5" fmla="*/ 140677 h 1693377"/>
                  <a:gd name="connsiteX6" fmla="*/ 401934 w 1426879"/>
                  <a:gd name="connsiteY6" fmla="*/ 200967 h 1693377"/>
                  <a:gd name="connsiteX7" fmla="*/ 432079 w 1426879"/>
                  <a:gd name="connsiteY7" fmla="*/ 221064 h 1693377"/>
                  <a:gd name="connsiteX8" fmla="*/ 492369 w 1426879"/>
                  <a:gd name="connsiteY8" fmla="*/ 271305 h 1693377"/>
                  <a:gd name="connsiteX9" fmla="*/ 552659 w 1426879"/>
                  <a:gd name="connsiteY9" fmla="*/ 321547 h 1693377"/>
                  <a:gd name="connsiteX10" fmla="*/ 602901 w 1426879"/>
                  <a:gd name="connsiteY10" fmla="*/ 371789 h 1693377"/>
                  <a:gd name="connsiteX11" fmla="*/ 663191 w 1426879"/>
                  <a:gd name="connsiteY11" fmla="*/ 422031 h 1693377"/>
                  <a:gd name="connsiteX12" fmla="*/ 713433 w 1426879"/>
                  <a:gd name="connsiteY12" fmla="*/ 472273 h 1693377"/>
                  <a:gd name="connsiteX13" fmla="*/ 733530 w 1426879"/>
                  <a:gd name="connsiteY13" fmla="*/ 502418 h 1693377"/>
                  <a:gd name="connsiteX14" fmla="*/ 763675 w 1426879"/>
                  <a:gd name="connsiteY14" fmla="*/ 532563 h 1693377"/>
                  <a:gd name="connsiteX15" fmla="*/ 783772 w 1426879"/>
                  <a:gd name="connsiteY15" fmla="*/ 562708 h 1693377"/>
                  <a:gd name="connsiteX16" fmla="*/ 813917 w 1426879"/>
                  <a:gd name="connsiteY16" fmla="*/ 592853 h 1693377"/>
                  <a:gd name="connsiteX17" fmla="*/ 834013 w 1426879"/>
                  <a:gd name="connsiteY17" fmla="*/ 622998 h 1693377"/>
                  <a:gd name="connsiteX18" fmla="*/ 864158 w 1426879"/>
                  <a:gd name="connsiteY18" fmla="*/ 653143 h 1693377"/>
                  <a:gd name="connsiteX19" fmla="*/ 904352 w 1426879"/>
                  <a:gd name="connsiteY19" fmla="*/ 713433 h 1693377"/>
                  <a:gd name="connsiteX20" fmla="*/ 964642 w 1426879"/>
                  <a:gd name="connsiteY20" fmla="*/ 763675 h 1693377"/>
                  <a:gd name="connsiteX21" fmla="*/ 1004835 w 1426879"/>
                  <a:gd name="connsiteY21" fmla="*/ 823965 h 1693377"/>
                  <a:gd name="connsiteX22" fmla="*/ 1045029 w 1426879"/>
                  <a:gd name="connsiteY22" fmla="*/ 884255 h 1693377"/>
                  <a:gd name="connsiteX23" fmla="*/ 1085222 w 1426879"/>
                  <a:gd name="connsiteY23" fmla="*/ 944545 h 1693377"/>
                  <a:gd name="connsiteX24" fmla="*/ 1155561 w 1426879"/>
                  <a:gd name="connsiteY24" fmla="*/ 1034980 h 1693377"/>
                  <a:gd name="connsiteX25" fmla="*/ 1195754 w 1426879"/>
                  <a:gd name="connsiteY25" fmla="*/ 1095270 h 1693377"/>
                  <a:gd name="connsiteX26" fmla="*/ 1215851 w 1426879"/>
                  <a:gd name="connsiteY26" fmla="*/ 1125415 h 1693377"/>
                  <a:gd name="connsiteX27" fmla="*/ 1266092 w 1426879"/>
                  <a:gd name="connsiteY27" fmla="*/ 1215851 h 1693377"/>
                  <a:gd name="connsiteX28" fmla="*/ 1286189 w 1426879"/>
                  <a:gd name="connsiteY28" fmla="*/ 1245996 h 1693377"/>
                  <a:gd name="connsiteX29" fmla="*/ 1306286 w 1426879"/>
                  <a:gd name="connsiteY29" fmla="*/ 1306286 h 1693377"/>
                  <a:gd name="connsiteX30" fmla="*/ 1326382 w 1426879"/>
                  <a:gd name="connsiteY30" fmla="*/ 1336431 h 1693377"/>
                  <a:gd name="connsiteX31" fmla="*/ 1346479 w 1426879"/>
                  <a:gd name="connsiteY31" fmla="*/ 1396721 h 1693377"/>
                  <a:gd name="connsiteX32" fmla="*/ 1356528 w 1426879"/>
                  <a:gd name="connsiteY32" fmla="*/ 1426866 h 1693377"/>
                  <a:gd name="connsiteX33" fmla="*/ 1376624 w 1426879"/>
                  <a:gd name="connsiteY33" fmla="*/ 1457011 h 1693377"/>
                  <a:gd name="connsiteX34" fmla="*/ 1386673 w 1426879"/>
                  <a:gd name="connsiteY34" fmla="*/ 1497204 h 1693377"/>
                  <a:gd name="connsiteX35" fmla="*/ 1396721 w 1426879"/>
                  <a:gd name="connsiteY35" fmla="*/ 1547446 h 1693377"/>
                  <a:gd name="connsiteX36" fmla="*/ 1406769 w 1426879"/>
                  <a:gd name="connsiteY36" fmla="*/ 1577591 h 1693377"/>
                  <a:gd name="connsiteX37" fmla="*/ 1416818 w 1426879"/>
                  <a:gd name="connsiteY37" fmla="*/ 1647930 h 1693377"/>
                  <a:gd name="connsiteX38" fmla="*/ 1426866 w 1426879"/>
                  <a:gd name="connsiteY38" fmla="*/ 1678075 h 1693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426879" h="1693377">
                    <a:moveTo>
                      <a:pt x="0" y="0"/>
                    </a:moveTo>
                    <a:cubicBezTo>
                      <a:pt x="88729" y="50702"/>
                      <a:pt x="44723" y="31655"/>
                      <a:pt x="130629" y="60290"/>
                    </a:cubicBezTo>
                    <a:lnTo>
                      <a:pt x="160774" y="70338"/>
                    </a:lnTo>
                    <a:cubicBezTo>
                      <a:pt x="247156" y="127927"/>
                      <a:pt x="137869" y="58886"/>
                      <a:pt x="221064" y="100484"/>
                    </a:cubicBezTo>
                    <a:cubicBezTo>
                      <a:pt x="231866" y="105885"/>
                      <a:pt x="240173" y="115675"/>
                      <a:pt x="251209" y="120580"/>
                    </a:cubicBezTo>
                    <a:cubicBezTo>
                      <a:pt x="270567" y="129183"/>
                      <a:pt x="311499" y="140677"/>
                      <a:pt x="311499" y="140677"/>
                    </a:cubicBezTo>
                    <a:lnTo>
                      <a:pt x="401934" y="200967"/>
                    </a:lnTo>
                    <a:cubicBezTo>
                      <a:pt x="411982" y="207666"/>
                      <a:pt x="423540" y="212525"/>
                      <a:pt x="432079" y="221064"/>
                    </a:cubicBezTo>
                    <a:cubicBezTo>
                      <a:pt x="520158" y="309143"/>
                      <a:pt x="408423" y="201349"/>
                      <a:pt x="492369" y="271305"/>
                    </a:cubicBezTo>
                    <a:cubicBezTo>
                      <a:pt x="569737" y="335779"/>
                      <a:pt x="477815" y="271653"/>
                      <a:pt x="552659" y="321547"/>
                    </a:cubicBezTo>
                    <a:cubicBezTo>
                      <a:pt x="589503" y="376813"/>
                      <a:pt x="552659" y="329921"/>
                      <a:pt x="602901" y="371789"/>
                    </a:cubicBezTo>
                    <a:cubicBezTo>
                      <a:pt x="680270" y="436264"/>
                      <a:pt x="588347" y="372134"/>
                      <a:pt x="663191" y="422031"/>
                    </a:cubicBezTo>
                    <a:cubicBezTo>
                      <a:pt x="716783" y="502418"/>
                      <a:pt x="646444" y="405284"/>
                      <a:pt x="713433" y="472273"/>
                    </a:cubicBezTo>
                    <a:cubicBezTo>
                      <a:pt x="721972" y="480812"/>
                      <a:pt x="725799" y="493140"/>
                      <a:pt x="733530" y="502418"/>
                    </a:cubicBezTo>
                    <a:cubicBezTo>
                      <a:pt x="742627" y="513335"/>
                      <a:pt x="754578" y="521646"/>
                      <a:pt x="763675" y="532563"/>
                    </a:cubicBezTo>
                    <a:cubicBezTo>
                      <a:pt x="771406" y="541841"/>
                      <a:pt x="776041" y="553430"/>
                      <a:pt x="783772" y="562708"/>
                    </a:cubicBezTo>
                    <a:cubicBezTo>
                      <a:pt x="792869" y="573625"/>
                      <a:pt x="804820" y="581936"/>
                      <a:pt x="813917" y="592853"/>
                    </a:cubicBezTo>
                    <a:cubicBezTo>
                      <a:pt x="821648" y="602130"/>
                      <a:pt x="826282" y="613721"/>
                      <a:pt x="834013" y="622998"/>
                    </a:cubicBezTo>
                    <a:cubicBezTo>
                      <a:pt x="843110" y="633915"/>
                      <a:pt x="855434" y="641926"/>
                      <a:pt x="864158" y="653143"/>
                    </a:cubicBezTo>
                    <a:cubicBezTo>
                      <a:pt x="878987" y="672208"/>
                      <a:pt x="884255" y="700035"/>
                      <a:pt x="904352" y="713433"/>
                    </a:cubicBezTo>
                    <a:cubicBezTo>
                      <a:pt x="931147" y="731297"/>
                      <a:pt x="943812" y="736894"/>
                      <a:pt x="964642" y="763675"/>
                    </a:cubicBezTo>
                    <a:cubicBezTo>
                      <a:pt x="979471" y="782740"/>
                      <a:pt x="991437" y="803868"/>
                      <a:pt x="1004835" y="823965"/>
                    </a:cubicBezTo>
                    <a:lnTo>
                      <a:pt x="1045029" y="884255"/>
                    </a:lnTo>
                    <a:cubicBezTo>
                      <a:pt x="1045032" y="884260"/>
                      <a:pt x="1085218" y="944541"/>
                      <a:pt x="1085222" y="944545"/>
                    </a:cubicBezTo>
                    <a:cubicBezTo>
                      <a:pt x="1132445" y="991768"/>
                      <a:pt x="1107487" y="962869"/>
                      <a:pt x="1155561" y="1034980"/>
                    </a:cubicBezTo>
                    <a:lnTo>
                      <a:pt x="1195754" y="1095270"/>
                    </a:lnTo>
                    <a:lnTo>
                      <a:pt x="1215851" y="1125415"/>
                    </a:lnTo>
                    <a:cubicBezTo>
                      <a:pt x="1233536" y="1178473"/>
                      <a:pt x="1220024" y="1146749"/>
                      <a:pt x="1266092" y="1215851"/>
                    </a:cubicBezTo>
                    <a:lnTo>
                      <a:pt x="1286189" y="1245996"/>
                    </a:lnTo>
                    <a:cubicBezTo>
                      <a:pt x="1292888" y="1266093"/>
                      <a:pt x="1294536" y="1288660"/>
                      <a:pt x="1306286" y="1306286"/>
                    </a:cubicBezTo>
                    <a:cubicBezTo>
                      <a:pt x="1312985" y="1316334"/>
                      <a:pt x="1321477" y="1325395"/>
                      <a:pt x="1326382" y="1336431"/>
                    </a:cubicBezTo>
                    <a:cubicBezTo>
                      <a:pt x="1334985" y="1355789"/>
                      <a:pt x="1339780" y="1376624"/>
                      <a:pt x="1346479" y="1396721"/>
                    </a:cubicBezTo>
                    <a:cubicBezTo>
                      <a:pt x="1349829" y="1406769"/>
                      <a:pt x="1350653" y="1418053"/>
                      <a:pt x="1356528" y="1426866"/>
                    </a:cubicBezTo>
                    <a:lnTo>
                      <a:pt x="1376624" y="1457011"/>
                    </a:lnTo>
                    <a:cubicBezTo>
                      <a:pt x="1379974" y="1470409"/>
                      <a:pt x="1383677" y="1483723"/>
                      <a:pt x="1386673" y="1497204"/>
                    </a:cubicBezTo>
                    <a:cubicBezTo>
                      <a:pt x="1390378" y="1513876"/>
                      <a:pt x="1392579" y="1530877"/>
                      <a:pt x="1396721" y="1547446"/>
                    </a:cubicBezTo>
                    <a:cubicBezTo>
                      <a:pt x="1399290" y="1557722"/>
                      <a:pt x="1403420" y="1567543"/>
                      <a:pt x="1406769" y="1577591"/>
                    </a:cubicBezTo>
                    <a:cubicBezTo>
                      <a:pt x="1410119" y="1601037"/>
                      <a:pt x="1412581" y="1624628"/>
                      <a:pt x="1416818" y="1647930"/>
                    </a:cubicBezTo>
                    <a:cubicBezTo>
                      <a:pt x="1427678" y="1707661"/>
                      <a:pt x="1426866" y="1697983"/>
                      <a:pt x="1426866" y="16780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" name="フリーフォーム 44">
                <a:extLst>
                  <a:ext uri="{FF2B5EF4-FFF2-40B4-BE49-F238E27FC236}">
                    <a16:creationId xmlns:a16="http://schemas.microsoft.com/office/drawing/2014/main" id="{27E95A38-BEFC-EEEE-B4D4-8E5ED695AF8D}"/>
                  </a:ext>
                </a:extLst>
              </p:cNvPr>
              <p:cNvSpPr/>
              <p:nvPr/>
            </p:nvSpPr>
            <p:spPr>
              <a:xfrm rot="300145">
                <a:off x="9481091" y="3385734"/>
                <a:ext cx="281354" cy="331596"/>
              </a:xfrm>
              <a:custGeom>
                <a:avLst/>
                <a:gdLst>
                  <a:gd name="connsiteX0" fmla="*/ 281354 w 281354"/>
                  <a:gd name="connsiteY0" fmla="*/ 0 h 331596"/>
                  <a:gd name="connsiteX1" fmla="*/ 211016 w 281354"/>
                  <a:gd name="connsiteY1" fmla="*/ 30145 h 331596"/>
                  <a:gd name="connsiteX2" fmla="*/ 0 w 281354"/>
                  <a:gd name="connsiteY2" fmla="*/ 30145 h 331596"/>
                  <a:gd name="connsiteX3" fmla="*/ 20097 w 281354"/>
                  <a:gd name="connsiteY3" fmla="*/ 90435 h 331596"/>
                  <a:gd name="connsiteX4" fmla="*/ 30145 w 281354"/>
                  <a:gd name="connsiteY4" fmla="*/ 120580 h 331596"/>
                  <a:gd name="connsiteX5" fmla="*/ 70339 w 281354"/>
                  <a:gd name="connsiteY5" fmla="*/ 180870 h 331596"/>
                  <a:gd name="connsiteX6" fmla="*/ 110532 w 281354"/>
                  <a:gd name="connsiteY6" fmla="*/ 241160 h 331596"/>
                  <a:gd name="connsiteX7" fmla="*/ 130629 w 281354"/>
                  <a:gd name="connsiteY7" fmla="*/ 271306 h 331596"/>
                  <a:gd name="connsiteX8" fmla="*/ 140677 w 281354"/>
                  <a:gd name="connsiteY8" fmla="*/ 331596 h 331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354" h="331596">
                    <a:moveTo>
                      <a:pt x="281354" y="0"/>
                    </a:moveTo>
                    <a:cubicBezTo>
                      <a:pt x="257908" y="10048"/>
                      <a:pt x="235917" y="24611"/>
                      <a:pt x="211016" y="30145"/>
                    </a:cubicBezTo>
                    <a:cubicBezTo>
                      <a:pt x="125668" y="49111"/>
                      <a:pt x="83880" y="38533"/>
                      <a:pt x="0" y="30145"/>
                    </a:cubicBezTo>
                    <a:lnTo>
                      <a:pt x="20097" y="90435"/>
                    </a:lnTo>
                    <a:cubicBezTo>
                      <a:pt x="23446" y="100483"/>
                      <a:pt x="24270" y="111767"/>
                      <a:pt x="30145" y="120580"/>
                    </a:cubicBezTo>
                    <a:lnTo>
                      <a:pt x="70339" y="180870"/>
                    </a:lnTo>
                    <a:lnTo>
                      <a:pt x="110532" y="241160"/>
                    </a:lnTo>
                    <a:lnTo>
                      <a:pt x="130629" y="271306"/>
                    </a:lnTo>
                    <a:cubicBezTo>
                      <a:pt x="142302" y="317998"/>
                      <a:pt x="140677" y="297689"/>
                      <a:pt x="140677" y="331596"/>
                    </a:cubicBez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57B2C15E-2132-7CB4-4453-B88B6C291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5682" y="5397829"/>
              <a:ext cx="841801" cy="841801"/>
            </a:xfrm>
            <a:prstGeom prst="rect">
              <a:avLst/>
            </a:prstGeom>
          </p:spPr>
        </p:pic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F3960662-6835-991E-0173-3A043504D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3766" y="2493512"/>
              <a:ext cx="861747" cy="861747"/>
            </a:xfrm>
            <a:prstGeom prst="rect">
              <a:avLst/>
            </a:prstGeom>
          </p:spPr>
        </p:pic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79430BBB-E98B-EA1F-6AB9-9C05BE587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7076" y="3263599"/>
              <a:ext cx="950511" cy="950511"/>
            </a:xfrm>
            <a:prstGeom prst="rect">
              <a:avLst/>
            </a:prstGeom>
          </p:spPr>
        </p:pic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8BF5BFC7-4262-40D0-1E2E-0A3BE6A71214}"/>
                </a:ext>
              </a:extLst>
            </p:cNvPr>
            <p:cNvSpPr txBox="1"/>
            <p:nvPr/>
          </p:nvSpPr>
          <p:spPr>
            <a:xfrm>
              <a:off x="5303436" y="2285307"/>
              <a:ext cx="1104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 </a:t>
              </a:r>
              <a:r>
                <a:rPr lang="en-US" altLang="ja-JP" sz="20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altLang="ja-JP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 = </a:t>
              </a:r>
              <a:r>
                <a:rPr lang="en-US" altLang="ja-JP" sz="20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altLang="ja-JP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endParaRPr kumimoji="1" lang="ja-JP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214101CD-F2F5-5110-B827-4C48B568BAD6}"/>
                </a:ext>
              </a:extLst>
            </p:cNvPr>
            <p:cNvSpPr txBox="1"/>
            <p:nvPr/>
          </p:nvSpPr>
          <p:spPr>
            <a:xfrm>
              <a:off x="7620818" y="6046806"/>
              <a:ext cx="1137812" cy="4354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 </a:t>
              </a:r>
              <a:r>
                <a:rPr lang="en-US" altLang="ja-JP" sz="20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altLang="ja-JP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 = </a:t>
              </a:r>
              <a:r>
                <a:rPr lang="en-US" altLang="ja-JP" sz="20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altLang="ja-JP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kumimoji="1" lang="ja-JP" alt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6540155" y="2104133"/>
              <a:ext cx="2115891" cy="40011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en-US" altLang="ja-JP" sz="20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altLang="ja-JP" sz="20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 state of </a:t>
              </a:r>
              <a:r>
                <a:rPr lang="en-US" altLang="ja-JP" sz="20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68</a:t>
              </a:r>
              <a:r>
                <a:rPr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Ni</a:t>
              </a:r>
              <a:endParaRPr lang="ja-JP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8F2D60F-EB14-F758-EBE5-65B4ABAE857A}"/>
              </a:ext>
            </a:extLst>
          </p:cNvPr>
          <p:cNvSpPr txBox="1"/>
          <p:nvPr/>
        </p:nvSpPr>
        <p:spPr>
          <a:xfrm>
            <a:off x="6638348" y="5622733"/>
            <a:ext cx="575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rgbClr val="FF00E8"/>
                </a:solidFill>
                <a:latin typeface="Symbol" pitchFamily="2" charset="2"/>
              </a:rPr>
              <a:t>b</a:t>
            </a:r>
            <a:r>
              <a:rPr kumimoji="1" lang="en-US" altLang="ja-JP" dirty="0">
                <a:solidFill>
                  <a:srgbClr val="FF00E8"/>
                </a:solidFill>
              </a:rPr>
              <a:t> </a:t>
            </a:r>
            <a:r>
              <a:rPr kumimoji="1" lang="en-US" altLang="ja-JP" baseline="-25000" dirty="0">
                <a:solidFill>
                  <a:srgbClr val="FF00E8"/>
                </a:solidFill>
              </a:rPr>
              <a:t>2</a:t>
            </a:r>
            <a:endParaRPr kumimoji="1" lang="ja-JP" altLang="en-US" baseline="-25000">
              <a:solidFill>
                <a:srgbClr val="FF00E8"/>
              </a:solidFill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C8DB8F94-663F-C6A9-CC99-07BF543CCF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98229" y="5177581"/>
            <a:ext cx="1405408" cy="2182082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EF9DFF3E-8C11-B9ED-2F98-CBC408DCCD4D}"/>
              </a:ext>
            </a:extLst>
          </p:cNvPr>
          <p:cNvSpPr txBox="1"/>
          <p:nvPr/>
        </p:nvSpPr>
        <p:spPr>
          <a:xfrm>
            <a:off x="9637295" y="2927520"/>
            <a:ext cx="2588451" cy="1569660"/>
          </a:xfrm>
          <a:prstGeom prst="rect">
            <a:avLst/>
          </a:prstGeom>
          <a:solidFill>
            <a:srgbClr val="B4FF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b="1" i="1" dirty="0">
                <a:solidFill>
                  <a:srgbClr val="FF00C6"/>
                </a:solidFill>
                <a:latin typeface="Symbol" pitchFamily="2" charset="2"/>
              </a:rPr>
              <a:t>b</a:t>
            </a:r>
            <a:r>
              <a:rPr kumimoji="1" lang="en-US" altLang="ja-JP" dirty="0">
                <a:solidFill>
                  <a:srgbClr val="FF00C6"/>
                </a:solidFill>
              </a:rPr>
              <a:t> </a:t>
            </a:r>
            <a:r>
              <a:rPr kumimoji="1" lang="en-US" altLang="ja-JP" baseline="-25000" dirty="0">
                <a:solidFill>
                  <a:srgbClr val="FF00C6"/>
                </a:solidFill>
              </a:rPr>
              <a:t>2</a:t>
            </a:r>
            <a:r>
              <a:rPr kumimoji="1" lang="en-US" altLang="ja-JP" dirty="0"/>
              <a:t> and </a:t>
            </a:r>
            <a:r>
              <a:rPr kumimoji="1" lang="en-US" altLang="ja-JP" b="1" i="1" dirty="0">
                <a:solidFill>
                  <a:srgbClr val="FF00C6"/>
                </a:solidFill>
                <a:latin typeface="Symbol" pitchFamily="2" charset="2"/>
              </a:rPr>
              <a:t>g </a:t>
            </a:r>
            <a:r>
              <a:rPr kumimoji="1" lang="en-US" altLang="ja-JP" b="1" i="1" dirty="0">
                <a:latin typeface="Symbol" pitchFamily="2" charset="2"/>
              </a:rPr>
              <a:t> </a:t>
            </a:r>
            <a:r>
              <a:rPr lang="en-US" altLang="ja-JP" dirty="0">
                <a:latin typeface="Comic Sans MS" panose="030F0902030302020204" pitchFamily="66" charset="0"/>
              </a:rPr>
              <a:t>are</a:t>
            </a:r>
          </a:p>
          <a:p>
            <a:r>
              <a:rPr lang="en-US" altLang="ja-JP" dirty="0">
                <a:latin typeface="Comic Sans MS" panose="030F0902030302020204" pitchFamily="66" charset="0"/>
              </a:rPr>
              <a:t> used as </a:t>
            </a:r>
            <a:r>
              <a:rPr kumimoji="1" lang="en-US" altLang="ja-JP" dirty="0">
                <a:latin typeface="Comic Sans MS" panose="030F0902030302020204" pitchFamily="66" charset="0"/>
              </a:rPr>
              <a:t>partial</a:t>
            </a:r>
          </a:p>
          <a:p>
            <a:r>
              <a:rPr lang="en-US" altLang="ja-JP" dirty="0">
                <a:latin typeface="Comic Sans MS" panose="030F0902030302020204" pitchFamily="66" charset="0"/>
              </a:rPr>
              <a:t> labelling of</a:t>
            </a:r>
          </a:p>
          <a:p>
            <a:r>
              <a:rPr lang="en-US" altLang="ja-JP" dirty="0">
                <a:latin typeface="Comic Sans MS" panose="030F0902030302020204" pitchFamily="66" charset="0"/>
              </a:rPr>
              <a:t> basis </a:t>
            </a:r>
            <a:r>
              <a:rPr kumimoji="1" lang="en-US" altLang="ja-JP" dirty="0">
                <a:latin typeface="Comic Sans MS" panose="030F0902030302020204" pitchFamily="66" charset="0"/>
              </a:rPr>
              <a:t>vectors</a:t>
            </a:r>
            <a:r>
              <a:rPr kumimoji="1" lang="en-US" altLang="ja-JP" dirty="0"/>
              <a:t> </a:t>
            </a:r>
            <a:endParaRPr kumimoji="1" lang="ja-JP" altLang="en-US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4D109EB2-30EB-947C-69C5-848A2B8F6C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69148" y="2094212"/>
            <a:ext cx="1533932" cy="65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67988"/>
      </p:ext>
    </p:extLst>
  </p:cSld>
  <p:clrMapOvr>
    <a:masterClrMapping/>
  </p:clrMapOvr>
  <p:transition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12B4418-82DB-39CB-AD7B-ABD6057E60B8}"/>
              </a:ext>
            </a:extLst>
          </p:cNvPr>
          <p:cNvSpPr txBox="1"/>
          <p:nvPr/>
        </p:nvSpPr>
        <p:spPr>
          <a:xfrm>
            <a:off x="2225706" y="242813"/>
            <a:ext cx="276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 </a:t>
            </a:r>
            <a:endParaRPr kumimoji="1" lang="ja-JP" altLang="en-US" sz="200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タイトル 1">
            <a:extLst>
              <a:ext uri="{FF2B5EF4-FFF2-40B4-BE49-F238E27FC236}">
                <a16:creationId xmlns:a16="http://schemas.microsoft.com/office/drawing/2014/main" id="{7DCFF512-6703-1AEE-C7B1-5367E7E4CCB6}"/>
              </a:ext>
            </a:extLst>
          </p:cNvPr>
          <p:cNvSpPr txBox="1">
            <a:spLocks/>
          </p:cNvSpPr>
          <p:nvPr/>
        </p:nvSpPr>
        <p:spPr>
          <a:xfrm>
            <a:off x="1802566" y="74504"/>
            <a:ext cx="8067238" cy="427974"/>
          </a:xfrm>
          <a:prstGeom prst="rect">
            <a:avLst/>
          </a:prstGeom>
          <a:solidFill>
            <a:srgbClr val="FFFF00"/>
          </a:solidFill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ja-JP" sz="2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  <a:ea typeface="Palatino" pitchFamily="2" charset="0"/>
                <a:cs typeface="Arial"/>
              </a:rPr>
              <a:t>T-plots for the ground and lowest states of </a:t>
            </a:r>
            <a:r>
              <a:rPr lang="en-US" altLang="ja-JP" sz="2400" baseline="30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  <a:ea typeface="Palatino" pitchFamily="2" charset="0"/>
                <a:cs typeface="Arial"/>
              </a:rPr>
              <a:t>166</a:t>
            </a:r>
            <a:r>
              <a:rPr lang="en-US" altLang="ja-JP" sz="2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  <a:ea typeface="Palatino" pitchFamily="2" charset="0"/>
                <a:cs typeface="Arial"/>
              </a:rPr>
              <a:t>Er</a:t>
            </a:r>
            <a:endParaRPr lang="ja-JP" altLang="en-US" sz="24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  <a:cs typeface="Arial"/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C5F36603-F5C3-CCC4-BEA5-18C9EF4D190C}"/>
              </a:ext>
            </a:extLst>
          </p:cNvPr>
          <p:cNvGrpSpPr/>
          <p:nvPr/>
        </p:nvGrpSpPr>
        <p:grpSpPr>
          <a:xfrm>
            <a:off x="907585" y="892316"/>
            <a:ext cx="11364668" cy="5965684"/>
            <a:chOff x="314732" y="892316"/>
            <a:chExt cx="11364668" cy="5965684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5A04184E-9BCD-F54F-8CC8-0B495F257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732" y="892316"/>
              <a:ext cx="10179071" cy="5965684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57F3A1C3-89EA-E699-BDDD-25EDA3653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2737" y="2831027"/>
              <a:ext cx="520192" cy="520192"/>
            </a:xfrm>
            <a:prstGeom prst="rect">
              <a:avLst/>
            </a:prstGeom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51EFEA04-17F7-D05B-CD2D-687C32197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2068" y="1344029"/>
              <a:ext cx="780288" cy="780288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10391375-34D0-3B89-7503-6028A7687D01}"/>
                </a:ext>
              </a:extLst>
            </p:cNvPr>
            <p:cNvSpPr txBox="1"/>
            <p:nvPr/>
          </p:nvSpPr>
          <p:spPr>
            <a:xfrm>
              <a:off x="3355685" y="2710635"/>
              <a:ext cx="10438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FF0000"/>
                  </a:solidFill>
                </a:rPr>
                <a:t>prolate</a:t>
              </a:r>
              <a:endParaRPr kumimoji="1" lang="ja-JP" altLang="en-US" sz="2000">
                <a:solidFill>
                  <a:srgbClr val="FF0000"/>
                </a:solidFill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1C71C23F-EEB0-AE66-43E3-B8FB0B08D9F8}"/>
                </a:ext>
              </a:extLst>
            </p:cNvPr>
            <p:cNvSpPr txBox="1"/>
            <p:nvPr/>
          </p:nvSpPr>
          <p:spPr>
            <a:xfrm>
              <a:off x="2976531" y="1241048"/>
              <a:ext cx="10567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/>
                <a:t>triaxial</a:t>
              </a:r>
              <a:endParaRPr kumimoji="1" lang="ja-JP" altLang="en-US" sz="2000"/>
            </a:p>
          </p:txBody>
        </p: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FC0BEDD4-2CBB-FC47-D049-78DB3793EE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7078" y="1311086"/>
              <a:ext cx="1921398" cy="349418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D4B5B993-B444-9854-7086-AF7BF652BB2A}"/>
                </a:ext>
              </a:extLst>
            </p:cNvPr>
            <p:cNvCxnSpPr>
              <a:cxnSpLocks/>
            </p:cNvCxnSpPr>
            <p:nvPr/>
          </p:nvCxnSpPr>
          <p:spPr>
            <a:xfrm>
              <a:off x="3449256" y="6227180"/>
              <a:ext cx="1794076" cy="27779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27C9BF27-74A8-21DD-7186-56F747D37123}"/>
                </a:ext>
              </a:extLst>
            </p:cNvPr>
            <p:cNvSpPr txBox="1"/>
            <p:nvPr/>
          </p:nvSpPr>
          <p:spPr>
            <a:xfrm>
              <a:off x="10108136" y="1344029"/>
              <a:ext cx="15712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/>
                <a:t>triaxial with </a:t>
              </a:r>
            </a:p>
            <a:p>
              <a:r>
                <a:rPr kumimoji="1" lang="en-US" altLang="ja-JP" sz="1800" dirty="0"/>
                <a:t>&lt;</a:t>
              </a:r>
              <a:r>
                <a:rPr kumimoji="1" lang="en-US" altLang="ja-JP" sz="1800" dirty="0">
                  <a:latin typeface="Symbol" pitchFamily="2" charset="2"/>
                </a:rPr>
                <a:t>g</a:t>
              </a:r>
              <a:r>
                <a:rPr kumimoji="1" lang="en-US" altLang="ja-JP" sz="1800" dirty="0"/>
                <a:t>&gt; = </a:t>
              </a:r>
              <a:r>
                <a:rPr kumimoji="1" lang="en-US" altLang="ja-JP" sz="1800" dirty="0">
                  <a:solidFill>
                    <a:srgbClr val="FF0000"/>
                  </a:solidFill>
                </a:rPr>
                <a:t>8.4</a:t>
              </a:r>
              <a:r>
                <a:rPr kumimoji="1" lang="en-US" altLang="ja-JP" sz="1800" dirty="0"/>
                <a:t> deg</a:t>
              </a:r>
              <a:endParaRPr kumimoji="1" lang="ja-JP" altLang="en-US" sz="1800"/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7B8F1DC8-B4B0-E4E4-2D19-3BF57CA17F7E}"/>
                </a:ext>
              </a:extLst>
            </p:cNvPr>
            <p:cNvSpPr txBox="1"/>
            <p:nvPr/>
          </p:nvSpPr>
          <p:spPr>
            <a:xfrm>
              <a:off x="10090500" y="3205998"/>
              <a:ext cx="15023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/>
                <a:t>triaxial with</a:t>
              </a:r>
            </a:p>
            <a:p>
              <a:r>
                <a:rPr kumimoji="1" lang="en-US" altLang="ja-JP" sz="1800" dirty="0"/>
                <a:t>&lt;</a:t>
              </a:r>
              <a:r>
                <a:rPr kumimoji="1" lang="en-US" altLang="ja-JP" sz="1800" dirty="0">
                  <a:latin typeface="Symbol" pitchFamily="2" charset="2"/>
                </a:rPr>
                <a:t>g</a:t>
              </a:r>
              <a:r>
                <a:rPr kumimoji="1" lang="en-US" altLang="ja-JP" sz="1800" dirty="0"/>
                <a:t>&gt; = </a:t>
              </a:r>
              <a:r>
                <a:rPr kumimoji="1" lang="en-US" altLang="ja-JP" sz="1800" dirty="0">
                  <a:solidFill>
                    <a:srgbClr val="FF0000"/>
                  </a:solidFill>
                </a:rPr>
                <a:t>9.1</a:t>
              </a:r>
              <a:r>
                <a:rPr kumimoji="1" lang="en-US" altLang="ja-JP" sz="1800" dirty="0"/>
                <a:t> deg</a:t>
              </a:r>
              <a:endParaRPr kumimoji="1" lang="ja-JP" altLang="en-US" sz="1800"/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0DF62AD2-B25A-5D73-7C65-5BB655927F81}"/>
                </a:ext>
              </a:extLst>
            </p:cNvPr>
            <p:cNvSpPr txBox="1"/>
            <p:nvPr/>
          </p:nvSpPr>
          <p:spPr>
            <a:xfrm>
              <a:off x="6747492" y="5101369"/>
              <a:ext cx="17283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&lt;</a:t>
              </a:r>
              <a:r>
                <a:rPr kumimoji="1" lang="en-US" altLang="ja-JP" dirty="0">
                  <a:latin typeface="Symbol" pitchFamily="2" charset="2"/>
                </a:rPr>
                <a:t>g</a:t>
              </a:r>
              <a:r>
                <a:rPr kumimoji="1" lang="en-US" altLang="ja-JP" dirty="0"/>
                <a:t>&gt; </a:t>
              </a:r>
              <a:r>
                <a:rPr kumimoji="1" lang="en-US" altLang="ja-JP" sz="2000" dirty="0"/>
                <a:t>= 9.5 deg</a:t>
              </a:r>
              <a:endParaRPr kumimoji="1" lang="ja-JP" altLang="en-US" sz="2000"/>
            </a:p>
          </p:txBody>
        </p:sp>
        <p:sp>
          <p:nvSpPr>
            <p:cNvPr id="5" name="円/楕円 4">
              <a:extLst>
                <a:ext uri="{FF2B5EF4-FFF2-40B4-BE49-F238E27FC236}">
                  <a16:creationId xmlns:a16="http://schemas.microsoft.com/office/drawing/2014/main" id="{E199032B-0643-A9B0-C2B2-AF69985DD1ED}"/>
                </a:ext>
              </a:extLst>
            </p:cNvPr>
            <p:cNvSpPr/>
            <p:nvPr/>
          </p:nvSpPr>
          <p:spPr>
            <a:xfrm>
              <a:off x="2363725" y="2276872"/>
              <a:ext cx="380668" cy="38835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円/楕円 5">
              <a:extLst>
                <a:ext uri="{FF2B5EF4-FFF2-40B4-BE49-F238E27FC236}">
                  <a16:creationId xmlns:a16="http://schemas.microsoft.com/office/drawing/2014/main" id="{8F09FCED-0D29-AE0E-D756-DE18B120DA3F}"/>
                </a:ext>
              </a:extLst>
            </p:cNvPr>
            <p:cNvSpPr/>
            <p:nvPr/>
          </p:nvSpPr>
          <p:spPr>
            <a:xfrm>
              <a:off x="2212032" y="2896944"/>
              <a:ext cx="380668" cy="38835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フリーフォーム 17">
              <a:extLst>
                <a:ext uri="{FF2B5EF4-FFF2-40B4-BE49-F238E27FC236}">
                  <a16:creationId xmlns:a16="http://schemas.microsoft.com/office/drawing/2014/main" id="{03C8CA0C-F85A-8E04-A782-E81521516439}"/>
                </a:ext>
              </a:extLst>
            </p:cNvPr>
            <p:cNvSpPr/>
            <p:nvPr/>
          </p:nvSpPr>
          <p:spPr>
            <a:xfrm>
              <a:off x="2417142" y="4728889"/>
              <a:ext cx="453122" cy="1416818"/>
            </a:xfrm>
            <a:custGeom>
              <a:avLst/>
              <a:gdLst>
                <a:gd name="connsiteX0" fmla="*/ 0 w 453122"/>
                <a:gd name="connsiteY0" fmla="*/ 0 h 1416818"/>
                <a:gd name="connsiteX1" fmla="*/ 30145 w 453122"/>
                <a:gd name="connsiteY1" fmla="*/ 100484 h 1416818"/>
                <a:gd name="connsiteX2" fmla="*/ 60291 w 453122"/>
                <a:gd name="connsiteY2" fmla="*/ 120581 h 1416818"/>
                <a:gd name="connsiteX3" fmla="*/ 80387 w 453122"/>
                <a:gd name="connsiteY3" fmla="*/ 150726 h 1416818"/>
                <a:gd name="connsiteX4" fmla="*/ 90436 w 453122"/>
                <a:gd name="connsiteY4" fmla="*/ 180871 h 1416818"/>
                <a:gd name="connsiteX5" fmla="*/ 120581 w 453122"/>
                <a:gd name="connsiteY5" fmla="*/ 200967 h 1416818"/>
                <a:gd name="connsiteX6" fmla="*/ 130629 w 453122"/>
                <a:gd name="connsiteY6" fmla="*/ 231113 h 1416818"/>
                <a:gd name="connsiteX7" fmla="*/ 170822 w 453122"/>
                <a:gd name="connsiteY7" fmla="*/ 291403 h 1416818"/>
                <a:gd name="connsiteX8" fmla="*/ 200967 w 453122"/>
                <a:gd name="connsiteY8" fmla="*/ 351693 h 1416818"/>
                <a:gd name="connsiteX9" fmla="*/ 231113 w 453122"/>
                <a:gd name="connsiteY9" fmla="*/ 411983 h 1416818"/>
                <a:gd name="connsiteX10" fmla="*/ 271306 w 453122"/>
                <a:gd name="connsiteY10" fmla="*/ 502418 h 1416818"/>
                <a:gd name="connsiteX11" fmla="*/ 311499 w 453122"/>
                <a:gd name="connsiteY11" fmla="*/ 622998 h 1416818"/>
                <a:gd name="connsiteX12" fmla="*/ 331596 w 453122"/>
                <a:gd name="connsiteY12" fmla="*/ 683288 h 1416818"/>
                <a:gd name="connsiteX13" fmla="*/ 351693 w 453122"/>
                <a:gd name="connsiteY13" fmla="*/ 763675 h 1416818"/>
                <a:gd name="connsiteX14" fmla="*/ 371789 w 453122"/>
                <a:gd name="connsiteY14" fmla="*/ 874207 h 1416818"/>
                <a:gd name="connsiteX15" fmla="*/ 401935 w 453122"/>
                <a:gd name="connsiteY15" fmla="*/ 994787 h 1416818"/>
                <a:gd name="connsiteX16" fmla="*/ 411983 w 453122"/>
                <a:gd name="connsiteY16" fmla="*/ 1034981 h 1416818"/>
                <a:gd name="connsiteX17" fmla="*/ 442128 w 453122"/>
                <a:gd name="connsiteY17" fmla="*/ 1195754 h 1416818"/>
                <a:gd name="connsiteX18" fmla="*/ 452176 w 453122"/>
                <a:gd name="connsiteY18" fmla="*/ 1276141 h 1416818"/>
                <a:gd name="connsiteX19" fmla="*/ 452176 w 453122"/>
                <a:gd name="connsiteY19" fmla="*/ 1416818 h 141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3122" h="1416818">
                  <a:moveTo>
                    <a:pt x="0" y="0"/>
                  </a:moveTo>
                  <a:cubicBezTo>
                    <a:pt x="6325" y="44270"/>
                    <a:pt x="-319" y="70020"/>
                    <a:pt x="30145" y="100484"/>
                  </a:cubicBezTo>
                  <a:cubicBezTo>
                    <a:pt x="38685" y="109024"/>
                    <a:pt x="50242" y="113882"/>
                    <a:pt x="60291" y="120581"/>
                  </a:cubicBezTo>
                  <a:cubicBezTo>
                    <a:pt x="66990" y="130629"/>
                    <a:pt x="74986" y="139924"/>
                    <a:pt x="80387" y="150726"/>
                  </a:cubicBezTo>
                  <a:cubicBezTo>
                    <a:pt x="85124" y="160200"/>
                    <a:pt x="83819" y="172600"/>
                    <a:pt x="90436" y="180871"/>
                  </a:cubicBezTo>
                  <a:cubicBezTo>
                    <a:pt x="97980" y="190301"/>
                    <a:pt x="110533" y="194268"/>
                    <a:pt x="120581" y="200967"/>
                  </a:cubicBezTo>
                  <a:cubicBezTo>
                    <a:pt x="123930" y="211016"/>
                    <a:pt x="125485" y="221854"/>
                    <a:pt x="130629" y="231113"/>
                  </a:cubicBezTo>
                  <a:cubicBezTo>
                    <a:pt x="142359" y="252227"/>
                    <a:pt x="163184" y="268489"/>
                    <a:pt x="170822" y="291403"/>
                  </a:cubicBezTo>
                  <a:cubicBezTo>
                    <a:pt x="196081" y="367174"/>
                    <a:pt x="162009" y="273777"/>
                    <a:pt x="200967" y="351693"/>
                  </a:cubicBezTo>
                  <a:cubicBezTo>
                    <a:pt x="242565" y="434888"/>
                    <a:pt x="173524" y="325601"/>
                    <a:pt x="231113" y="411983"/>
                  </a:cubicBezTo>
                  <a:cubicBezTo>
                    <a:pt x="255028" y="483730"/>
                    <a:pt x="239458" y="454647"/>
                    <a:pt x="271306" y="502418"/>
                  </a:cubicBezTo>
                  <a:lnTo>
                    <a:pt x="311499" y="622998"/>
                  </a:lnTo>
                  <a:lnTo>
                    <a:pt x="331596" y="683288"/>
                  </a:lnTo>
                  <a:cubicBezTo>
                    <a:pt x="338295" y="710084"/>
                    <a:pt x="347152" y="736430"/>
                    <a:pt x="351693" y="763675"/>
                  </a:cubicBezTo>
                  <a:cubicBezTo>
                    <a:pt x="357847" y="800597"/>
                    <a:pt x="363364" y="837698"/>
                    <a:pt x="371789" y="874207"/>
                  </a:cubicBezTo>
                  <a:cubicBezTo>
                    <a:pt x="371814" y="874315"/>
                    <a:pt x="396897" y="974636"/>
                    <a:pt x="401935" y="994787"/>
                  </a:cubicBezTo>
                  <a:cubicBezTo>
                    <a:pt x="405285" y="1008185"/>
                    <a:pt x="409275" y="1021439"/>
                    <a:pt x="411983" y="1034981"/>
                  </a:cubicBezTo>
                  <a:cubicBezTo>
                    <a:pt x="422947" y="1089801"/>
                    <a:pt x="434295" y="1140924"/>
                    <a:pt x="442128" y="1195754"/>
                  </a:cubicBezTo>
                  <a:cubicBezTo>
                    <a:pt x="445947" y="1222487"/>
                    <a:pt x="450950" y="1249165"/>
                    <a:pt x="452176" y="1276141"/>
                  </a:cubicBezTo>
                  <a:cubicBezTo>
                    <a:pt x="454305" y="1322985"/>
                    <a:pt x="452176" y="1369926"/>
                    <a:pt x="452176" y="1416818"/>
                  </a:cubicBezTo>
                </a:path>
              </a:pathLst>
            </a:custGeom>
            <a:noFill/>
            <a:ln w="57150">
              <a:solidFill>
                <a:srgbClr val="FF008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57CF31B1-D52D-FF07-1EDC-E90747211F4F}"/>
                </a:ext>
              </a:extLst>
            </p:cNvPr>
            <p:cNvSpPr txBox="1"/>
            <p:nvPr/>
          </p:nvSpPr>
          <p:spPr>
            <a:xfrm rot="4761486">
              <a:off x="2683788" y="5287049"/>
              <a:ext cx="6479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00"/>
                  </a:solidFill>
                </a:rPr>
                <a:t>cut</a:t>
              </a:r>
              <a:endParaRPr kumimoji="1" lang="ja-JP" alt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9ECF3713-1C51-2E9E-FBCD-18E3CA12F641}"/>
              </a:ext>
            </a:extLst>
          </p:cNvPr>
          <p:cNvGrpSpPr/>
          <p:nvPr/>
        </p:nvGrpSpPr>
        <p:grpSpPr>
          <a:xfrm>
            <a:off x="8180161" y="5963406"/>
            <a:ext cx="3998210" cy="714667"/>
            <a:chOff x="7764186" y="5744931"/>
            <a:chExt cx="3998210" cy="714667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2BCF437D-D169-6158-47ED-1DFE7F2672C3}"/>
                </a:ext>
              </a:extLst>
            </p:cNvPr>
            <p:cNvSpPr/>
            <p:nvPr/>
          </p:nvSpPr>
          <p:spPr>
            <a:xfrm>
              <a:off x="7764186" y="5744931"/>
              <a:ext cx="3998210" cy="714667"/>
            </a:xfrm>
            <a:prstGeom prst="rect">
              <a:avLst/>
            </a:prstGeom>
            <a:solidFill>
              <a:srgbClr val="FFEDC3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EF34280B-646F-F63C-51E8-B1C59AADE7A1}"/>
                </a:ext>
              </a:extLst>
            </p:cNvPr>
            <p:cNvSpPr txBox="1"/>
            <p:nvPr/>
          </p:nvSpPr>
          <p:spPr>
            <a:xfrm>
              <a:off x="7764186" y="5783914"/>
              <a:ext cx="39982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Similar result from </a:t>
              </a:r>
              <a:r>
                <a:rPr kumimoji="1" lang="en-US" altLang="ja-JP" sz="1800" dirty="0">
                  <a:solidFill>
                    <a:srgbClr val="FF0000"/>
                  </a:solidFill>
                </a:rPr>
                <a:t>Kumar invariant</a:t>
              </a:r>
              <a:endParaRPr kumimoji="1" lang="ja-JP" altLang="en-US" sz="1800">
                <a:solidFill>
                  <a:srgbClr val="FF0000"/>
                </a:solidFill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F54797BC-79F7-D5F1-20AF-686D9C2BD86C}"/>
                </a:ext>
              </a:extLst>
            </p:cNvPr>
            <p:cNvSpPr txBox="1"/>
            <p:nvPr/>
          </p:nvSpPr>
          <p:spPr>
            <a:xfrm>
              <a:off x="8676772" y="6090266"/>
              <a:ext cx="28119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&lt;</a:t>
              </a:r>
              <a:r>
                <a:rPr kumimoji="1" lang="en-US" altLang="ja-JP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ymbol" pitchFamily="2" charset="2"/>
                </a:rPr>
                <a:t>g</a:t>
              </a:r>
              <a:r>
                <a:rPr kumimoji="1" lang="en-US" altLang="ja-JP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&gt; ~ </a:t>
              </a:r>
              <a:r>
                <a:rPr kumimoji="1" lang="en-US" altLang="ja-JP" sz="1800" dirty="0">
                  <a:solidFill>
                    <a:srgbClr val="FF0000"/>
                  </a:solidFill>
                </a:rPr>
                <a:t>9.2</a:t>
              </a:r>
              <a:r>
                <a:rPr kumimoji="1" lang="en-US" altLang="ja-JP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deg, &lt;</a:t>
              </a:r>
              <a:r>
                <a:rPr kumimoji="1" lang="en-US" altLang="ja-JP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ymbol" pitchFamily="2" charset="2"/>
                </a:rPr>
                <a:t>b</a:t>
              </a:r>
              <a:r>
                <a:rPr kumimoji="1" lang="en-US" altLang="ja-JP" sz="1800" baseline="-25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</a:t>
              </a:r>
              <a:r>
                <a:rPr kumimoji="1" lang="en-US" altLang="ja-JP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&gt; ~ 0.30</a:t>
              </a:r>
              <a:endParaRPr kumimoji="1" lang="ja-JP" altLang="en-US" sz="1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C8FF7A0F-35FA-17F0-4BBA-D9008D13A8F8}"/>
              </a:ext>
            </a:extLst>
          </p:cNvPr>
          <p:cNvGrpSpPr/>
          <p:nvPr/>
        </p:nvGrpSpPr>
        <p:grpSpPr>
          <a:xfrm>
            <a:off x="2115876" y="580291"/>
            <a:ext cx="1400785" cy="783543"/>
            <a:chOff x="1357661" y="560486"/>
            <a:chExt cx="1400785" cy="783543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7AE53BBD-C083-D4C5-D58A-96AF2E396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3182" y="628765"/>
              <a:ext cx="715264" cy="715264"/>
            </a:xfrm>
            <a:prstGeom prst="rect">
              <a:avLst/>
            </a:prstGeom>
          </p:spPr>
        </p:pic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B66173CF-8ADA-C52C-BE33-CE70EC1626E1}"/>
                </a:ext>
              </a:extLst>
            </p:cNvPr>
            <p:cNvSpPr txBox="1"/>
            <p:nvPr/>
          </p:nvSpPr>
          <p:spPr>
            <a:xfrm>
              <a:off x="1357661" y="560486"/>
              <a:ext cx="9348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oblate</a:t>
              </a:r>
              <a:endParaRPr kumimoji="1" lang="ja-JP" altLang="en-US" sz="20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5DF0308-0DFF-5D67-589B-7DDB652D503C}"/>
              </a:ext>
            </a:extLst>
          </p:cNvPr>
          <p:cNvSpPr/>
          <p:nvPr/>
        </p:nvSpPr>
        <p:spPr>
          <a:xfrm>
            <a:off x="3625590" y="2471051"/>
            <a:ext cx="1000494" cy="2929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9626511B-304B-8040-DFB8-74B91BC2C2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184" y="1797948"/>
            <a:ext cx="1533932" cy="652737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F584C89-033B-5499-B87E-DBA16C9DF2D7}"/>
              </a:ext>
            </a:extLst>
          </p:cNvPr>
          <p:cNvSpPr txBox="1"/>
          <p:nvPr/>
        </p:nvSpPr>
        <p:spPr>
          <a:xfrm>
            <a:off x="10827513" y="2145361"/>
            <a:ext cx="72167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00" i="1" dirty="0"/>
              <a:t>K</a:t>
            </a:r>
            <a:r>
              <a:rPr kumimoji="1" lang="en-US" altLang="ja-JP" sz="1800" dirty="0"/>
              <a:t> = 0</a:t>
            </a:r>
            <a:endParaRPr kumimoji="1" lang="ja-JP" altLang="en-US" sz="180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29C50C4-14F1-4540-4964-897D305B92C3}"/>
              </a:ext>
            </a:extLst>
          </p:cNvPr>
          <p:cNvSpPr txBox="1"/>
          <p:nvPr/>
        </p:nvSpPr>
        <p:spPr>
          <a:xfrm>
            <a:off x="10785033" y="4040167"/>
            <a:ext cx="74251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00" i="1" dirty="0"/>
              <a:t>K</a:t>
            </a:r>
            <a:r>
              <a:rPr kumimoji="1" lang="en-US" altLang="ja-JP" sz="1800" dirty="0"/>
              <a:t> = 2</a:t>
            </a:r>
            <a:endParaRPr kumimoji="1" lang="ja-JP" altLang="en-US" sz="180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2122EE8-7FEB-7C50-43B5-122BBD3CEE0F}"/>
              </a:ext>
            </a:extLst>
          </p:cNvPr>
          <p:cNvSpPr txBox="1"/>
          <p:nvPr/>
        </p:nvSpPr>
        <p:spPr>
          <a:xfrm>
            <a:off x="7368017" y="5598045"/>
            <a:ext cx="74251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00" i="1" dirty="0"/>
              <a:t>K</a:t>
            </a:r>
            <a:r>
              <a:rPr kumimoji="1" lang="en-US" altLang="ja-JP" sz="1800" dirty="0"/>
              <a:t> = 4</a:t>
            </a:r>
            <a:endParaRPr kumimoji="1" lang="ja-JP" altLang="en-US" sz="180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B43D8A7-87A3-80FF-99B4-F70EFCC1EC1D}"/>
              </a:ext>
            </a:extLst>
          </p:cNvPr>
          <p:cNvSpPr/>
          <p:nvPr/>
        </p:nvSpPr>
        <p:spPr>
          <a:xfrm>
            <a:off x="249382" y="1641158"/>
            <a:ext cx="1735282" cy="10240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9868485"/>
      </p:ext>
    </p:extLst>
  </p:cSld>
  <p:clrMapOvr>
    <a:masterClrMapping/>
  </p:clrMapOvr>
  <p:transition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66EEC25-B474-E1EC-1044-E7BE2E70C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5841" y="351667"/>
            <a:ext cx="7035381" cy="6310706"/>
          </a:xfrm>
          <a:prstGeom prst="rect">
            <a:avLst/>
          </a:prstGeom>
        </p:spPr>
      </p:pic>
      <p:sp>
        <p:nvSpPr>
          <p:cNvPr id="8" name="円/楕円 7">
            <a:extLst>
              <a:ext uri="{FF2B5EF4-FFF2-40B4-BE49-F238E27FC236}">
                <a16:creationId xmlns:a16="http://schemas.microsoft.com/office/drawing/2014/main" id="{8C1CD582-02CE-5A05-5B72-651DEE7DF92C}"/>
              </a:ext>
            </a:extLst>
          </p:cNvPr>
          <p:cNvSpPr/>
          <p:nvPr/>
        </p:nvSpPr>
        <p:spPr>
          <a:xfrm>
            <a:off x="10320460" y="5520985"/>
            <a:ext cx="236793" cy="246663"/>
          </a:xfrm>
          <a:prstGeom prst="ellipse">
            <a:avLst/>
          </a:prstGeom>
          <a:noFill/>
          <a:ln>
            <a:solidFill>
              <a:srgbClr val="FF00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>
            <a:extLst>
              <a:ext uri="{FF2B5EF4-FFF2-40B4-BE49-F238E27FC236}">
                <a16:creationId xmlns:a16="http://schemas.microsoft.com/office/drawing/2014/main" id="{5B69371F-D873-C962-33E3-A1151E390FC6}"/>
              </a:ext>
            </a:extLst>
          </p:cNvPr>
          <p:cNvSpPr/>
          <p:nvPr/>
        </p:nvSpPr>
        <p:spPr>
          <a:xfrm>
            <a:off x="9636368" y="4201389"/>
            <a:ext cx="240963" cy="250742"/>
          </a:xfrm>
          <a:prstGeom prst="ellipse">
            <a:avLst/>
          </a:prstGeom>
          <a:noFill/>
          <a:ln>
            <a:solidFill>
              <a:srgbClr val="FF00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894FE46-6FF2-B832-A528-73B42BBF89BA}"/>
              </a:ext>
            </a:extLst>
          </p:cNvPr>
          <p:cNvSpPr txBox="1"/>
          <p:nvPr/>
        </p:nvSpPr>
        <p:spPr>
          <a:xfrm>
            <a:off x="10670726" y="4781772"/>
            <a:ext cx="1412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opposite</a:t>
            </a:r>
            <a:endParaRPr kumimoji="1" lang="ja-JP" altLang="en-US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03CEF216-485B-D657-5810-CF7273776991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9947867" y="4434203"/>
            <a:ext cx="722859" cy="57840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BE7D374F-21DF-8948-8EC3-076EE5897FC1}"/>
              </a:ext>
            </a:extLst>
          </p:cNvPr>
          <p:cNvCxnSpPr>
            <a:cxnSpLocks/>
          </p:cNvCxnSpPr>
          <p:nvPr/>
        </p:nvCxnSpPr>
        <p:spPr>
          <a:xfrm flipH="1">
            <a:off x="10535478" y="5213422"/>
            <a:ext cx="214685" cy="33872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F579566-B9A6-E541-CDB0-382BA0CD652B}"/>
              </a:ext>
            </a:extLst>
          </p:cNvPr>
          <p:cNvSpPr txBox="1"/>
          <p:nvPr/>
        </p:nvSpPr>
        <p:spPr>
          <a:xfrm>
            <a:off x="6758852" y="3279791"/>
            <a:ext cx="391187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finite triaxial deformation </a:t>
            </a:r>
          </a:p>
          <a:p>
            <a:r>
              <a:rPr kumimoji="1" lang="en-US" altLang="ja-JP" sz="2000" dirty="0">
                <a:sym typeface="Wingdings" pitchFamily="2" charset="2"/>
              </a:rPr>
              <a:t> </a:t>
            </a:r>
            <a:r>
              <a:rPr kumimoji="1" lang="en-US" altLang="ja-JP" sz="2000" dirty="0">
                <a:solidFill>
                  <a:srgbClr val="FF0000"/>
                </a:solidFill>
                <a:sym typeface="Wingdings" pitchFamily="2" charset="2"/>
              </a:rPr>
              <a:t>more binding energy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6005A6E-A9CB-13EE-D623-9A8E18B099B7}"/>
              </a:ext>
            </a:extLst>
          </p:cNvPr>
          <p:cNvSpPr txBox="1"/>
          <p:nvPr/>
        </p:nvSpPr>
        <p:spPr>
          <a:xfrm>
            <a:off x="8481164" y="5891624"/>
            <a:ext cx="3656263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 l</a:t>
            </a:r>
            <a:r>
              <a:rPr kumimoji="1" lang="en-US" altLang="ja-JP" sz="2000" dirty="0">
                <a:solidFill>
                  <a:srgbClr val="FF0000"/>
                </a:solidFill>
              </a:rPr>
              <a:t>ess </a:t>
            </a:r>
            <a:r>
              <a:rPr kumimoji="1" lang="en-US" altLang="ja-JP" sz="2000" dirty="0">
                <a:solidFill>
                  <a:srgbClr val="FF0000"/>
                </a:solidFill>
                <a:sym typeface="Wingdings" pitchFamily="2" charset="2"/>
              </a:rPr>
              <a:t>binding energy than K=0 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3F9A09A-7362-160D-F5DB-AA29E95FD124}"/>
              </a:ext>
            </a:extLst>
          </p:cNvPr>
          <p:cNvSpPr txBox="1"/>
          <p:nvPr/>
        </p:nvSpPr>
        <p:spPr>
          <a:xfrm>
            <a:off x="487646" y="4723404"/>
            <a:ext cx="4154692" cy="1323439"/>
          </a:xfrm>
          <a:prstGeom prst="rect">
            <a:avLst/>
          </a:prstGeom>
          <a:solidFill>
            <a:srgbClr val="FFEDC3"/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The rotational symmetry in the </a:t>
            </a:r>
          </a:p>
          <a:p>
            <a:r>
              <a:rPr lang="en-US" altLang="ja-JP" sz="2000" dirty="0" err="1"/>
              <a:t>xy</a:t>
            </a:r>
            <a:r>
              <a:rPr lang="en-US" altLang="ja-JP" sz="2000" dirty="0"/>
              <a:t> plane is broken because of this ellipse, but it is restored </a:t>
            </a:r>
          </a:p>
          <a:p>
            <a:r>
              <a:rPr lang="en-US" altLang="ja-JP" sz="2000" dirty="0"/>
              <a:t>by projecting onto a good </a:t>
            </a:r>
            <a:r>
              <a:rPr kumimoji="1" lang="en-US" altLang="ja-JP" sz="2000" b="1" i="1" dirty="0">
                <a:solidFill>
                  <a:srgbClr val="F700FF"/>
                </a:solidFill>
              </a:rPr>
              <a:t>K </a:t>
            </a:r>
            <a:r>
              <a:rPr kumimoji="1" lang="en-US" altLang="ja-JP" sz="2000" dirty="0"/>
              <a:t>value.</a:t>
            </a:r>
            <a:endParaRPr kumimoji="1" lang="ja-JP" altLang="en-US" sz="200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EC96B60-77DB-4D06-E9FA-1BCF74DFD208}"/>
              </a:ext>
            </a:extLst>
          </p:cNvPr>
          <p:cNvSpPr txBox="1"/>
          <p:nvPr/>
        </p:nvSpPr>
        <p:spPr>
          <a:xfrm>
            <a:off x="525524" y="275842"/>
            <a:ext cx="4710377" cy="81047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kumimoji="1" lang="en-US" altLang="ja-JP" dirty="0">
                <a:solidFill>
                  <a:srgbClr val="FF0000"/>
                </a:solidFill>
              </a:rPr>
              <a:t>Triaxiality provides nuclei with additional </a:t>
            </a:r>
            <a:r>
              <a:rPr lang="en-US" altLang="ja-JP" dirty="0">
                <a:solidFill>
                  <a:srgbClr val="FF0000"/>
                </a:solidFill>
              </a:rPr>
              <a:t>binding energy !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9" name="左中かっこ 18">
            <a:extLst>
              <a:ext uri="{FF2B5EF4-FFF2-40B4-BE49-F238E27FC236}">
                <a16:creationId xmlns:a16="http://schemas.microsoft.com/office/drawing/2014/main" id="{C9004792-D82A-9E13-2958-C5375173BDF0}"/>
              </a:ext>
            </a:extLst>
          </p:cNvPr>
          <p:cNvSpPr/>
          <p:nvPr/>
        </p:nvSpPr>
        <p:spPr>
          <a:xfrm>
            <a:off x="5013371" y="1929003"/>
            <a:ext cx="281354" cy="927452"/>
          </a:xfrm>
          <a:prstGeom prst="leftBrac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A5A3EFB2-77CA-8B96-6C95-68FFACBE72BF}"/>
              </a:ext>
            </a:extLst>
          </p:cNvPr>
          <p:cNvSpPr txBox="1"/>
          <p:nvPr/>
        </p:nvSpPr>
        <p:spPr>
          <a:xfrm>
            <a:off x="5617905" y="845841"/>
            <a:ext cx="58395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chemeClr val="tx1"/>
                </a:solidFill>
              </a:rPr>
              <a:t>(different representations o</a:t>
            </a:r>
            <a:r>
              <a:rPr lang="en-US" altLang="ja-JP" sz="1600" dirty="0">
                <a:solidFill>
                  <a:schemeClr val="tx1"/>
                </a:solidFill>
              </a:rPr>
              <a:t>f the 2-dim. rotational group) </a:t>
            </a:r>
            <a:endParaRPr kumimoji="1" lang="ja-JP" altLang="en-US" sz="1600">
              <a:solidFill>
                <a:schemeClr val="tx1"/>
              </a:solidFill>
            </a:endParaRPr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848D4ABE-3767-E843-80B1-65A6F024CA82}"/>
              </a:ext>
            </a:extLst>
          </p:cNvPr>
          <p:cNvGrpSpPr/>
          <p:nvPr/>
        </p:nvGrpSpPr>
        <p:grpSpPr>
          <a:xfrm>
            <a:off x="147978" y="1315340"/>
            <a:ext cx="3854867" cy="3278135"/>
            <a:chOff x="-84737" y="2831871"/>
            <a:chExt cx="3854867" cy="3278135"/>
          </a:xfrm>
        </p:grpSpPr>
        <p:pic>
          <p:nvPicPr>
            <p:cNvPr id="24" name="図 23" descr="ダイアグラム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E584AE60-23ED-155A-C324-A14547F95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385" y="2831871"/>
              <a:ext cx="2751595" cy="3278135"/>
            </a:xfrm>
            <a:prstGeom prst="rect">
              <a:avLst/>
            </a:prstGeom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20504974-A0A9-B1AD-2444-5167F3F11CC5}"/>
                </a:ext>
              </a:extLst>
            </p:cNvPr>
            <p:cNvSpPr txBox="1"/>
            <p:nvPr/>
          </p:nvSpPr>
          <p:spPr>
            <a:xfrm>
              <a:off x="-84737" y="4695458"/>
              <a:ext cx="1436612" cy="707886"/>
            </a:xfrm>
            <a:prstGeom prst="rect">
              <a:avLst/>
            </a:prstGeom>
            <a:solidFill>
              <a:srgbClr val="FFEDC3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ellipse in</a:t>
              </a:r>
            </a:p>
            <a:p>
              <a:r>
                <a:rPr lang="en-US" altLang="ja-JP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kumimoji="1" lang="en-US" altLang="ja-JP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 </a:t>
              </a:r>
              <a:r>
                <a:rPr kumimoji="1" lang="en-US" altLang="ja-JP" sz="2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xy</a:t>
              </a:r>
              <a:r>
                <a:rPr kumimoji="1" lang="en-US" altLang="ja-JP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plane</a:t>
              </a:r>
              <a:endParaRPr kumimoji="1" lang="ja-JP" alt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564C2A18-92E7-8781-174C-8C7EAE0522E0}"/>
                </a:ext>
              </a:extLst>
            </p:cNvPr>
            <p:cNvSpPr txBox="1"/>
            <p:nvPr/>
          </p:nvSpPr>
          <p:spPr>
            <a:xfrm>
              <a:off x="1975309" y="4945108"/>
              <a:ext cx="624712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00B050"/>
                  </a:solidFill>
                </a:rPr>
                <a:t>K=0</a:t>
              </a:r>
              <a:endParaRPr kumimoji="1" lang="ja-JP" altLang="en-US" sz="2000">
                <a:solidFill>
                  <a:srgbClr val="00B050"/>
                </a:solidFill>
              </a:endParaRPr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4A00ED77-A6D5-A4E3-2687-6899831A4565}"/>
                </a:ext>
              </a:extLst>
            </p:cNvPr>
            <p:cNvSpPr txBox="1"/>
            <p:nvPr/>
          </p:nvSpPr>
          <p:spPr>
            <a:xfrm>
              <a:off x="3139829" y="4090816"/>
              <a:ext cx="630301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00B050"/>
                  </a:solidFill>
                </a:rPr>
                <a:t>K=2</a:t>
              </a:r>
              <a:endParaRPr kumimoji="1" lang="ja-JP" altLang="en-US" sz="2000">
                <a:solidFill>
                  <a:srgbClr val="00B050"/>
                </a:solidFill>
              </a:endParaRPr>
            </a:p>
          </p:txBody>
        </p:sp>
      </p:grp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226CC8F2-21B5-808D-C3C6-61541B96E573}"/>
              </a:ext>
            </a:extLst>
          </p:cNvPr>
          <p:cNvGrpSpPr/>
          <p:nvPr/>
        </p:nvGrpSpPr>
        <p:grpSpPr>
          <a:xfrm>
            <a:off x="2832736" y="1325076"/>
            <a:ext cx="2400820" cy="2268416"/>
            <a:chOff x="-2189917" y="1722247"/>
            <a:chExt cx="2506929" cy="2268416"/>
          </a:xfrm>
        </p:grpSpPr>
        <p:sp>
          <p:nvSpPr>
            <p:cNvPr id="29" name="フリーフォーム 28">
              <a:extLst>
                <a:ext uri="{FF2B5EF4-FFF2-40B4-BE49-F238E27FC236}">
                  <a16:creationId xmlns:a16="http://schemas.microsoft.com/office/drawing/2014/main" id="{C9F4FBEA-AFF8-439E-A4B1-8DB5779211CE}"/>
                </a:ext>
              </a:extLst>
            </p:cNvPr>
            <p:cNvSpPr/>
            <p:nvPr/>
          </p:nvSpPr>
          <p:spPr>
            <a:xfrm>
              <a:off x="-2189917" y="1722247"/>
              <a:ext cx="2488224" cy="2268416"/>
            </a:xfrm>
            <a:custGeom>
              <a:avLst/>
              <a:gdLst>
                <a:gd name="connsiteX0" fmla="*/ 0 w 2488224"/>
                <a:gd name="connsiteY0" fmla="*/ 2224454 h 2268416"/>
                <a:gd name="connsiteX1" fmla="*/ 61547 w 2488224"/>
                <a:gd name="connsiteY1" fmla="*/ 2233246 h 2268416"/>
                <a:gd name="connsiteX2" fmla="*/ 175847 w 2488224"/>
                <a:gd name="connsiteY2" fmla="*/ 2259623 h 2268416"/>
                <a:gd name="connsiteX3" fmla="*/ 580293 w 2488224"/>
                <a:gd name="connsiteY3" fmla="*/ 2268416 h 2268416"/>
                <a:gd name="connsiteX4" fmla="*/ 659424 w 2488224"/>
                <a:gd name="connsiteY4" fmla="*/ 2259623 h 2268416"/>
                <a:gd name="connsiteX5" fmla="*/ 703385 w 2488224"/>
                <a:gd name="connsiteY5" fmla="*/ 2250831 h 2268416"/>
                <a:gd name="connsiteX6" fmla="*/ 817685 w 2488224"/>
                <a:gd name="connsiteY6" fmla="*/ 2242039 h 2268416"/>
                <a:gd name="connsiteX7" fmla="*/ 905608 w 2488224"/>
                <a:gd name="connsiteY7" fmla="*/ 2215662 h 2268416"/>
                <a:gd name="connsiteX8" fmla="*/ 931985 w 2488224"/>
                <a:gd name="connsiteY8" fmla="*/ 2198077 h 2268416"/>
                <a:gd name="connsiteX9" fmla="*/ 958362 w 2488224"/>
                <a:gd name="connsiteY9" fmla="*/ 2189285 h 2268416"/>
                <a:gd name="connsiteX10" fmla="*/ 984739 w 2488224"/>
                <a:gd name="connsiteY10" fmla="*/ 2162908 h 2268416"/>
                <a:gd name="connsiteX11" fmla="*/ 1055077 w 2488224"/>
                <a:gd name="connsiteY11" fmla="*/ 2145323 h 2268416"/>
                <a:gd name="connsiteX12" fmla="*/ 1081454 w 2488224"/>
                <a:gd name="connsiteY12" fmla="*/ 2136531 h 2268416"/>
                <a:gd name="connsiteX13" fmla="*/ 1125416 w 2488224"/>
                <a:gd name="connsiteY13" fmla="*/ 2083777 h 2268416"/>
                <a:gd name="connsiteX14" fmla="*/ 1151793 w 2488224"/>
                <a:gd name="connsiteY14" fmla="*/ 2074985 h 2268416"/>
                <a:gd name="connsiteX15" fmla="*/ 1178170 w 2488224"/>
                <a:gd name="connsiteY15" fmla="*/ 2048608 h 2268416"/>
                <a:gd name="connsiteX16" fmla="*/ 1213339 w 2488224"/>
                <a:gd name="connsiteY16" fmla="*/ 1995854 h 2268416"/>
                <a:gd name="connsiteX17" fmla="*/ 1230924 w 2488224"/>
                <a:gd name="connsiteY17" fmla="*/ 1969477 h 2268416"/>
                <a:gd name="connsiteX18" fmla="*/ 1274885 w 2488224"/>
                <a:gd name="connsiteY18" fmla="*/ 1916723 h 2268416"/>
                <a:gd name="connsiteX19" fmla="*/ 1301262 w 2488224"/>
                <a:gd name="connsiteY19" fmla="*/ 1863970 h 2268416"/>
                <a:gd name="connsiteX20" fmla="*/ 1310054 w 2488224"/>
                <a:gd name="connsiteY20" fmla="*/ 1837593 h 2268416"/>
                <a:gd name="connsiteX21" fmla="*/ 1345224 w 2488224"/>
                <a:gd name="connsiteY21" fmla="*/ 1784839 h 2268416"/>
                <a:gd name="connsiteX22" fmla="*/ 1362808 w 2488224"/>
                <a:gd name="connsiteY22" fmla="*/ 1758462 h 2268416"/>
                <a:gd name="connsiteX23" fmla="*/ 1441939 w 2488224"/>
                <a:gd name="connsiteY23" fmla="*/ 1521070 h 2268416"/>
                <a:gd name="connsiteX24" fmla="*/ 1468316 w 2488224"/>
                <a:gd name="connsiteY24" fmla="*/ 1441939 h 2268416"/>
                <a:gd name="connsiteX25" fmla="*/ 1477108 w 2488224"/>
                <a:gd name="connsiteY25" fmla="*/ 1415562 h 2268416"/>
                <a:gd name="connsiteX26" fmla="*/ 1485900 w 2488224"/>
                <a:gd name="connsiteY26" fmla="*/ 1371600 h 2268416"/>
                <a:gd name="connsiteX27" fmla="*/ 1503485 w 2488224"/>
                <a:gd name="connsiteY27" fmla="*/ 1266093 h 2268416"/>
                <a:gd name="connsiteX28" fmla="*/ 1512277 w 2488224"/>
                <a:gd name="connsiteY28" fmla="*/ 1230923 h 2268416"/>
                <a:gd name="connsiteX29" fmla="*/ 1538654 w 2488224"/>
                <a:gd name="connsiteY29" fmla="*/ 1046285 h 2268416"/>
                <a:gd name="connsiteX30" fmla="*/ 1547447 w 2488224"/>
                <a:gd name="connsiteY30" fmla="*/ 993531 h 2268416"/>
                <a:gd name="connsiteX31" fmla="*/ 1556239 w 2488224"/>
                <a:gd name="connsiteY31" fmla="*/ 703385 h 2268416"/>
                <a:gd name="connsiteX32" fmla="*/ 1573824 w 2488224"/>
                <a:gd name="connsiteY32" fmla="*/ 624254 h 2268416"/>
                <a:gd name="connsiteX33" fmla="*/ 1582616 w 2488224"/>
                <a:gd name="connsiteY33" fmla="*/ 562708 h 2268416"/>
                <a:gd name="connsiteX34" fmla="*/ 1600200 w 2488224"/>
                <a:gd name="connsiteY34" fmla="*/ 492370 h 2268416"/>
                <a:gd name="connsiteX35" fmla="*/ 1608993 w 2488224"/>
                <a:gd name="connsiteY35" fmla="*/ 457200 h 2268416"/>
                <a:gd name="connsiteX36" fmla="*/ 1626577 w 2488224"/>
                <a:gd name="connsiteY36" fmla="*/ 351693 h 2268416"/>
                <a:gd name="connsiteX37" fmla="*/ 1635370 w 2488224"/>
                <a:gd name="connsiteY37" fmla="*/ 290146 h 2268416"/>
                <a:gd name="connsiteX38" fmla="*/ 1661747 w 2488224"/>
                <a:gd name="connsiteY38" fmla="*/ 193431 h 2268416"/>
                <a:gd name="connsiteX39" fmla="*/ 1688124 w 2488224"/>
                <a:gd name="connsiteY39" fmla="*/ 87923 h 2268416"/>
                <a:gd name="connsiteX40" fmla="*/ 1740877 w 2488224"/>
                <a:gd name="connsiteY40" fmla="*/ 70339 h 2268416"/>
                <a:gd name="connsiteX41" fmla="*/ 1802424 w 2488224"/>
                <a:gd name="connsiteY41" fmla="*/ 61546 h 2268416"/>
                <a:gd name="connsiteX42" fmla="*/ 1855177 w 2488224"/>
                <a:gd name="connsiteY42" fmla="*/ 52754 h 2268416"/>
                <a:gd name="connsiteX43" fmla="*/ 1943100 w 2488224"/>
                <a:gd name="connsiteY43" fmla="*/ 43962 h 2268416"/>
                <a:gd name="connsiteX44" fmla="*/ 2198077 w 2488224"/>
                <a:gd name="connsiteY44" fmla="*/ 61546 h 2268416"/>
                <a:gd name="connsiteX45" fmla="*/ 2347547 w 2488224"/>
                <a:gd name="connsiteY45" fmla="*/ 79131 h 2268416"/>
                <a:gd name="connsiteX46" fmla="*/ 2435470 w 2488224"/>
                <a:gd name="connsiteY46" fmla="*/ 96716 h 2268416"/>
                <a:gd name="connsiteX47" fmla="*/ 2488224 w 2488224"/>
                <a:gd name="connsiteY47" fmla="*/ 87923 h 2268416"/>
                <a:gd name="connsiteX48" fmla="*/ 2453054 w 2488224"/>
                <a:gd name="connsiteY48" fmla="*/ 43962 h 2268416"/>
                <a:gd name="connsiteX49" fmla="*/ 2444262 w 2488224"/>
                <a:gd name="connsiteY49" fmla="*/ 17585 h 2268416"/>
                <a:gd name="connsiteX50" fmla="*/ 2417885 w 2488224"/>
                <a:gd name="connsiteY50" fmla="*/ 8793 h 2268416"/>
                <a:gd name="connsiteX51" fmla="*/ 2409093 w 2488224"/>
                <a:gd name="connsiteY51" fmla="*/ 0 h 2268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2488224" h="2268416">
                  <a:moveTo>
                    <a:pt x="0" y="2224454"/>
                  </a:moveTo>
                  <a:cubicBezTo>
                    <a:pt x="20516" y="2227385"/>
                    <a:pt x="41226" y="2229182"/>
                    <a:pt x="61547" y="2233246"/>
                  </a:cubicBezTo>
                  <a:cubicBezTo>
                    <a:pt x="127141" y="2246365"/>
                    <a:pt x="43803" y="2256752"/>
                    <a:pt x="175847" y="2259623"/>
                  </a:cubicBezTo>
                  <a:lnTo>
                    <a:pt x="580293" y="2268416"/>
                  </a:lnTo>
                  <a:cubicBezTo>
                    <a:pt x="606670" y="2265485"/>
                    <a:pt x="633151" y="2263376"/>
                    <a:pt x="659424" y="2259623"/>
                  </a:cubicBezTo>
                  <a:cubicBezTo>
                    <a:pt x="674218" y="2257510"/>
                    <a:pt x="688533" y="2252481"/>
                    <a:pt x="703385" y="2250831"/>
                  </a:cubicBezTo>
                  <a:cubicBezTo>
                    <a:pt x="741364" y="2246611"/>
                    <a:pt x="779585" y="2244970"/>
                    <a:pt x="817685" y="2242039"/>
                  </a:cubicBezTo>
                  <a:cubicBezTo>
                    <a:pt x="881903" y="2220633"/>
                    <a:pt x="852457" y="2228949"/>
                    <a:pt x="905608" y="2215662"/>
                  </a:cubicBezTo>
                  <a:cubicBezTo>
                    <a:pt x="914400" y="2209800"/>
                    <a:pt x="922533" y="2202803"/>
                    <a:pt x="931985" y="2198077"/>
                  </a:cubicBezTo>
                  <a:cubicBezTo>
                    <a:pt x="940274" y="2193932"/>
                    <a:pt x="950651" y="2194426"/>
                    <a:pt x="958362" y="2189285"/>
                  </a:cubicBezTo>
                  <a:cubicBezTo>
                    <a:pt x="968708" y="2182388"/>
                    <a:pt x="973419" y="2168053"/>
                    <a:pt x="984739" y="2162908"/>
                  </a:cubicBezTo>
                  <a:cubicBezTo>
                    <a:pt x="1006740" y="2152907"/>
                    <a:pt x="1032149" y="2152965"/>
                    <a:pt x="1055077" y="2145323"/>
                  </a:cubicBezTo>
                  <a:lnTo>
                    <a:pt x="1081454" y="2136531"/>
                  </a:lnTo>
                  <a:cubicBezTo>
                    <a:pt x="1094429" y="2117068"/>
                    <a:pt x="1105107" y="2097316"/>
                    <a:pt x="1125416" y="2083777"/>
                  </a:cubicBezTo>
                  <a:cubicBezTo>
                    <a:pt x="1133127" y="2078636"/>
                    <a:pt x="1143001" y="2077916"/>
                    <a:pt x="1151793" y="2074985"/>
                  </a:cubicBezTo>
                  <a:cubicBezTo>
                    <a:pt x="1160585" y="2066193"/>
                    <a:pt x="1170536" y="2058423"/>
                    <a:pt x="1178170" y="2048608"/>
                  </a:cubicBezTo>
                  <a:cubicBezTo>
                    <a:pt x="1191145" y="2031926"/>
                    <a:pt x="1201616" y="2013439"/>
                    <a:pt x="1213339" y="1995854"/>
                  </a:cubicBezTo>
                  <a:cubicBezTo>
                    <a:pt x="1219201" y="1987062"/>
                    <a:pt x="1223452" y="1976949"/>
                    <a:pt x="1230924" y="1969477"/>
                  </a:cubicBezTo>
                  <a:cubicBezTo>
                    <a:pt x="1264772" y="1935628"/>
                    <a:pt x="1250403" y="1953446"/>
                    <a:pt x="1274885" y="1916723"/>
                  </a:cubicBezTo>
                  <a:cubicBezTo>
                    <a:pt x="1296984" y="1850423"/>
                    <a:pt x="1267173" y="1932146"/>
                    <a:pt x="1301262" y="1863970"/>
                  </a:cubicBezTo>
                  <a:cubicBezTo>
                    <a:pt x="1305407" y="1855681"/>
                    <a:pt x="1305553" y="1845695"/>
                    <a:pt x="1310054" y="1837593"/>
                  </a:cubicBezTo>
                  <a:cubicBezTo>
                    <a:pt x="1320318" y="1819118"/>
                    <a:pt x="1333501" y="1802424"/>
                    <a:pt x="1345224" y="1784839"/>
                  </a:cubicBezTo>
                  <a:cubicBezTo>
                    <a:pt x="1351085" y="1776047"/>
                    <a:pt x="1359466" y="1768487"/>
                    <a:pt x="1362808" y="1758462"/>
                  </a:cubicBezTo>
                  <a:lnTo>
                    <a:pt x="1441939" y="1521070"/>
                  </a:lnTo>
                  <a:lnTo>
                    <a:pt x="1468316" y="1441939"/>
                  </a:lnTo>
                  <a:cubicBezTo>
                    <a:pt x="1471247" y="1433147"/>
                    <a:pt x="1475290" y="1424650"/>
                    <a:pt x="1477108" y="1415562"/>
                  </a:cubicBezTo>
                  <a:cubicBezTo>
                    <a:pt x="1480039" y="1400908"/>
                    <a:pt x="1483303" y="1386317"/>
                    <a:pt x="1485900" y="1371600"/>
                  </a:cubicBezTo>
                  <a:cubicBezTo>
                    <a:pt x="1492096" y="1336488"/>
                    <a:pt x="1494838" y="1300683"/>
                    <a:pt x="1503485" y="1266093"/>
                  </a:cubicBezTo>
                  <a:lnTo>
                    <a:pt x="1512277" y="1230923"/>
                  </a:lnTo>
                  <a:cubicBezTo>
                    <a:pt x="1525006" y="1116368"/>
                    <a:pt x="1516709" y="1177956"/>
                    <a:pt x="1538654" y="1046285"/>
                  </a:cubicBezTo>
                  <a:lnTo>
                    <a:pt x="1547447" y="993531"/>
                  </a:lnTo>
                  <a:cubicBezTo>
                    <a:pt x="1550378" y="896816"/>
                    <a:pt x="1551154" y="800011"/>
                    <a:pt x="1556239" y="703385"/>
                  </a:cubicBezTo>
                  <a:cubicBezTo>
                    <a:pt x="1557532" y="678809"/>
                    <a:pt x="1569386" y="648664"/>
                    <a:pt x="1573824" y="624254"/>
                  </a:cubicBezTo>
                  <a:cubicBezTo>
                    <a:pt x="1577531" y="603865"/>
                    <a:pt x="1578552" y="583029"/>
                    <a:pt x="1582616" y="562708"/>
                  </a:cubicBezTo>
                  <a:cubicBezTo>
                    <a:pt x="1587356" y="539010"/>
                    <a:pt x="1594339" y="515816"/>
                    <a:pt x="1600200" y="492370"/>
                  </a:cubicBezTo>
                  <a:cubicBezTo>
                    <a:pt x="1603131" y="480647"/>
                    <a:pt x="1607006" y="469120"/>
                    <a:pt x="1608993" y="457200"/>
                  </a:cubicBezTo>
                  <a:cubicBezTo>
                    <a:pt x="1614854" y="422031"/>
                    <a:pt x="1621534" y="386989"/>
                    <a:pt x="1626577" y="351693"/>
                  </a:cubicBezTo>
                  <a:cubicBezTo>
                    <a:pt x="1629508" y="331177"/>
                    <a:pt x="1631306" y="310468"/>
                    <a:pt x="1635370" y="290146"/>
                  </a:cubicBezTo>
                  <a:cubicBezTo>
                    <a:pt x="1645288" y="240555"/>
                    <a:pt x="1649113" y="231331"/>
                    <a:pt x="1661747" y="193431"/>
                  </a:cubicBezTo>
                  <a:cubicBezTo>
                    <a:pt x="1663076" y="185454"/>
                    <a:pt x="1675829" y="92021"/>
                    <a:pt x="1688124" y="87923"/>
                  </a:cubicBezTo>
                  <a:cubicBezTo>
                    <a:pt x="1705708" y="82062"/>
                    <a:pt x="1722528" y="72960"/>
                    <a:pt x="1740877" y="70339"/>
                  </a:cubicBezTo>
                  <a:lnTo>
                    <a:pt x="1802424" y="61546"/>
                  </a:lnTo>
                  <a:cubicBezTo>
                    <a:pt x="1820044" y="58835"/>
                    <a:pt x="1837488" y="54965"/>
                    <a:pt x="1855177" y="52754"/>
                  </a:cubicBezTo>
                  <a:cubicBezTo>
                    <a:pt x="1884403" y="49101"/>
                    <a:pt x="1913792" y="46893"/>
                    <a:pt x="1943100" y="43962"/>
                  </a:cubicBezTo>
                  <a:cubicBezTo>
                    <a:pt x="2028092" y="49823"/>
                    <a:pt x="2113404" y="52137"/>
                    <a:pt x="2198077" y="61546"/>
                  </a:cubicBezTo>
                  <a:cubicBezTo>
                    <a:pt x="2300692" y="72949"/>
                    <a:pt x="2250874" y="67047"/>
                    <a:pt x="2347547" y="79131"/>
                  </a:cubicBezTo>
                  <a:cubicBezTo>
                    <a:pt x="2370783" y="84940"/>
                    <a:pt x="2413917" y="96716"/>
                    <a:pt x="2435470" y="96716"/>
                  </a:cubicBezTo>
                  <a:cubicBezTo>
                    <a:pt x="2453297" y="96716"/>
                    <a:pt x="2470639" y="90854"/>
                    <a:pt x="2488224" y="87923"/>
                  </a:cubicBezTo>
                  <a:cubicBezTo>
                    <a:pt x="2466122" y="21621"/>
                    <a:pt x="2498507" y="100778"/>
                    <a:pt x="2453054" y="43962"/>
                  </a:cubicBezTo>
                  <a:cubicBezTo>
                    <a:pt x="2447264" y="36725"/>
                    <a:pt x="2450815" y="24138"/>
                    <a:pt x="2444262" y="17585"/>
                  </a:cubicBezTo>
                  <a:cubicBezTo>
                    <a:pt x="2437709" y="11032"/>
                    <a:pt x="2426174" y="12938"/>
                    <a:pt x="2417885" y="8793"/>
                  </a:cubicBezTo>
                  <a:cubicBezTo>
                    <a:pt x="2414178" y="6939"/>
                    <a:pt x="2412024" y="2931"/>
                    <a:pt x="2409093" y="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フリーフォーム 29">
              <a:extLst>
                <a:ext uri="{FF2B5EF4-FFF2-40B4-BE49-F238E27FC236}">
                  <a16:creationId xmlns:a16="http://schemas.microsoft.com/office/drawing/2014/main" id="{FB6F8A10-209C-0682-45E2-757DEE0A2D6F}"/>
                </a:ext>
              </a:extLst>
            </p:cNvPr>
            <p:cNvSpPr/>
            <p:nvPr/>
          </p:nvSpPr>
          <p:spPr>
            <a:xfrm flipH="1" flipV="1">
              <a:off x="207515" y="1802499"/>
              <a:ext cx="109497" cy="96717"/>
            </a:xfrm>
            <a:custGeom>
              <a:avLst/>
              <a:gdLst>
                <a:gd name="connsiteX0" fmla="*/ 0 w 79131"/>
                <a:gd name="connsiteY0" fmla="*/ 52753 h 52753"/>
                <a:gd name="connsiteX1" fmla="*/ 79131 w 79131"/>
                <a:gd name="connsiteY1" fmla="*/ 0 h 52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131" h="52753">
                  <a:moveTo>
                    <a:pt x="0" y="52753"/>
                  </a:moveTo>
                  <a:cubicBezTo>
                    <a:pt x="68743" y="13471"/>
                    <a:pt x="44838" y="34291"/>
                    <a:pt x="79131" y="0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07E622F4-BC9E-C6C5-80DE-A857CD3936CF}"/>
              </a:ext>
            </a:extLst>
          </p:cNvPr>
          <p:cNvGrpSpPr/>
          <p:nvPr/>
        </p:nvGrpSpPr>
        <p:grpSpPr>
          <a:xfrm>
            <a:off x="3981197" y="2322000"/>
            <a:ext cx="952299" cy="432000"/>
            <a:chOff x="3877408" y="2365060"/>
            <a:chExt cx="1072661" cy="395725"/>
          </a:xfrm>
        </p:grpSpPr>
        <p:sp>
          <p:nvSpPr>
            <p:cNvPr id="37" name="フリーフォーム 36">
              <a:extLst>
                <a:ext uri="{FF2B5EF4-FFF2-40B4-BE49-F238E27FC236}">
                  <a16:creationId xmlns:a16="http://schemas.microsoft.com/office/drawing/2014/main" id="{A5E487AC-6706-77EA-5B56-037D29E0CB29}"/>
                </a:ext>
              </a:extLst>
            </p:cNvPr>
            <p:cNvSpPr/>
            <p:nvPr/>
          </p:nvSpPr>
          <p:spPr>
            <a:xfrm>
              <a:off x="3877408" y="2365060"/>
              <a:ext cx="1072661" cy="395725"/>
            </a:xfrm>
            <a:custGeom>
              <a:avLst/>
              <a:gdLst>
                <a:gd name="connsiteX0" fmla="*/ 0 w 1072661"/>
                <a:gd name="connsiteY0" fmla="*/ 378140 h 395725"/>
                <a:gd name="connsiteX1" fmla="*/ 175846 w 1072661"/>
                <a:gd name="connsiteY1" fmla="*/ 395725 h 395725"/>
                <a:gd name="connsiteX2" fmla="*/ 246184 w 1072661"/>
                <a:gd name="connsiteY2" fmla="*/ 378140 h 395725"/>
                <a:gd name="connsiteX3" fmla="*/ 334107 w 1072661"/>
                <a:gd name="connsiteY3" fmla="*/ 351763 h 395725"/>
                <a:gd name="connsiteX4" fmla="*/ 360484 w 1072661"/>
                <a:gd name="connsiteY4" fmla="*/ 342971 h 395725"/>
                <a:gd name="connsiteX5" fmla="*/ 386861 w 1072661"/>
                <a:gd name="connsiteY5" fmla="*/ 325386 h 395725"/>
                <a:gd name="connsiteX6" fmla="*/ 413238 w 1072661"/>
                <a:gd name="connsiteY6" fmla="*/ 316594 h 395725"/>
                <a:gd name="connsiteX7" fmla="*/ 492369 w 1072661"/>
                <a:gd name="connsiteY7" fmla="*/ 263840 h 395725"/>
                <a:gd name="connsiteX8" fmla="*/ 571500 w 1072661"/>
                <a:gd name="connsiteY8" fmla="*/ 211086 h 395725"/>
                <a:gd name="connsiteX9" fmla="*/ 597877 w 1072661"/>
                <a:gd name="connsiteY9" fmla="*/ 193502 h 395725"/>
                <a:gd name="connsiteX10" fmla="*/ 624254 w 1072661"/>
                <a:gd name="connsiteY10" fmla="*/ 175917 h 395725"/>
                <a:gd name="connsiteX11" fmla="*/ 650630 w 1072661"/>
                <a:gd name="connsiteY11" fmla="*/ 167125 h 395725"/>
                <a:gd name="connsiteX12" fmla="*/ 677007 w 1072661"/>
                <a:gd name="connsiteY12" fmla="*/ 149540 h 395725"/>
                <a:gd name="connsiteX13" fmla="*/ 756138 w 1072661"/>
                <a:gd name="connsiteY13" fmla="*/ 123163 h 395725"/>
                <a:gd name="connsiteX14" fmla="*/ 782515 w 1072661"/>
                <a:gd name="connsiteY14" fmla="*/ 114371 h 395725"/>
                <a:gd name="connsiteX15" fmla="*/ 808892 w 1072661"/>
                <a:gd name="connsiteY15" fmla="*/ 105578 h 395725"/>
                <a:gd name="connsiteX16" fmla="*/ 888023 w 1072661"/>
                <a:gd name="connsiteY16" fmla="*/ 87994 h 395725"/>
                <a:gd name="connsiteX17" fmla="*/ 940777 w 1072661"/>
                <a:gd name="connsiteY17" fmla="*/ 79202 h 395725"/>
                <a:gd name="connsiteX18" fmla="*/ 1072661 w 1072661"/>
                <a:gd name="connsiteY18" fmla="*/ 70409 h 395725"/>
                <a:gd name="connsiteX19" fmla="*/ 1046284 w 1072661"/>
                <a:gd name="connsiteY19" fmla="*/ 44032 h 395725"/>
                <a:gd name="connsiteX20" fmla="*/ 1019907 w 1072661"/>
                <a:gd name="connsiteY20" fmla="*/ 26448 h 395725"/>
                <a:gd name="connsiteX21" fmla="*/ 1002323 w 1072661"/>
                <a:gd name="connsiteY21" fmla="*/ 71 h 39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72661" h="395725">
                  <a:moveTo>
                    <a:pt x="0" y="378140"/>
                  </a:moveTo>
                  <a:cubicBezTo>
                    <a:pt x="59958" y="386705"/>
                    <a:pt x="113564" y="395725"/>
                    <a:pt x="175846" y="395725"/>
                  </a:cubicBezTo>
                  <a:cubicBezTo>
                    <a:pt x="202655" y="395725"/>
                    <a:pt x="221903" y="385077"/>
                    <a:pt x="246184" y="378140"/>
                  </a:cubicBezTo>
                  <a:cubicBezTo>
                    <a:pt x="339193" y="351567"/>
                    <a:pt x="208755" y="393548"/>
                    <a:pt x="334107" y="351763"/>
                  </a:cubicBezTo>
                  <a:lnTo>
                    <a:pt x="360484" y="342971"/>
                  </a:lnTo>
                  <a:cubicBezTo>
                    <a:pt x="369276" y="337109"/>
                    <a:pt x="377409" y="330112"/>
                    <a:pt x="386861" y="325386"/>
                  </a:cubicBezTo>
                  <a:cubicBezTo>
                    <a:pt x="395150" y="321241"/>
                    <a:pt x="405136" y="321095"/>
                    <a:pt x="413238" y="316594"/>
                  </a:cubicBezTo>
                  <a:cubicBezTo>
                    <a:pt x="413248" y="316588"/>
                    <a:pt x="479176" y="272636"/>
                    <a:pt x="492369" y="263840"/>
                  </a:cubicBezTo>
                  <a:lnTo>
                    <a:pt x="571500" y="211086"/>
                  </a:lnTo>
                  <a:lnTo>
                    <a:pt x="597877" y="193502"/>
                  </a:lnTo>
                  <a:cubicBezTo>
                    <a:pt x="606669" y="187640"/>
                    <a:pt x="614229" y="179259"/>
                    <a:pt x="624254" y="175917"/>
                  </a:cubicBezTo>
                  <a:lnTo>
                    <a:pt x="650630" y="167125"/>
                  </a:lnTo>
                  <a:cubicBezTo>
                    <a:pt x="659422" y="161263"/>
                    <a:pt x="667351" y="153832"/>
                    <a:pt x="677007" y="149540"/>
                  </a:cubicBezTo>
                  <a:cubicBezTo>
                    <a:pt x="677017" y="149535"/>
                    <a:pt x="742944" y="127561"/>
                    <a:pt x="756138" y="123163"/>
                  </a:cubicBezTo>
                  <a:lnTo>
                    <a:pt x="782515" y="114371"/>
                  </a:lnTo>
                  <a:cubicBezTo>
                    <a:pt x="791307" y="111440"/>
                    <a:pt x="799901" y="107826"/>
                    <a:pt x="808892" y="105578"/>
                  </a:cubicBezTo>
                  <a:cubicBezTo>
                    <a:pt x="846526" y="96170"/>
                    <a:pt x="847093" y="95435"/>
                    <a:pt x="888023" y="87994"/>
                  </a:cubicBezTo>
                  <a:cubicBezTo>
                    <a:pt x="905563" y="84805"/>
                    <a:pt x="923030" y="80892"/>
                    <a:pt x="940777" y="79202"/>
                  </a:cubicBezTo>
                  <a:cubicBezTo>
                    <a:pt x="984637" y="75025"/>
                    <a:pt x="1028700" y="73340"/>
                    <a:pt x="1072661" y="70409"/>
                  </a:cubicBezTo>
                  <a:cubicBezTo>
                    <a:pt x="1063869" y="61617"/>
                    <a:pt x="1055836" y="51992"/>
                    <a:pt x="1046284" y="44032"/>
                  </a:cubicBezTo>
                  <a:cubicBezTo>
                    <a:pt x="1038166" y="37267"/>
                    <a:pt x="1026508" y="34699"/>
                    <a:pt x="1019907" y="26448"/>
                  </a:cubicBezTo>
                  <a:cubicBezTo>
                    <a:pt x="996581" y="-2709"/>
                    <a:pt x="1024686" y="71"/>
                    <a:pt x="1002323" y="71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フリーフォーム 37">
              <a:extLst>
                <a:ext uri="{FF2B5EF4-FFF2-40B4-BE49-F238E27FC236}">
                  <a16:creationId xmlns:a16="http://schemas.microsoft.com/office/drawing/2014/main" id="{7973AF5B-B831-2E72-B170-38744FCCBB60}"/>
                </a:ext>
              </a:extLst>
            </p:cNvPr>
            <p:cNvSpPr/>
            <p:nvPr/>
          </p:nvSpPr>
          <p:spPr>
            <a:xfrm>
              <a:off x="4844531" y="2436424"/>
              <a:ext cx="102902" cy="45719"/>
            </a:xfrm>
            <a:custGeom>
              <a:avLst/>
              <a:gdLst>
                <a:gd name="connsiteX0" fmla="*/ 61546 w 61546"/>
                <a:gd name="connsiteY0" fmla="*/ 0 h 70338"/>
                <a:gd name="connsiteX1" fmla="*/ 0 w 61546"/>
                <a:gd name="connsiteY1" fmla="*/ 70338 h 7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546" h="70338">
                  <a:moveTo>
                    <a:pt x="61546" y="0"/>
                  </a:moveTo>
                  <a:cubicBezTo>
                    <a:pt x="6095" y="64693"/>
                    <a:pt x="27898" y="42440"/>
                    <a:pt x="0" y="70338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BBB5500-772D-66F2-F6BC-800652AC959A}"/>
              </a:ext>
            </a:extLst>
          </p:cNvPr>
          <p:cNvSpPr txBox="1"/>
          <p:nvPr/>
        </p:nvSpPr>
        <p:spPr>
          <a:xfrm>
            <a:off x="487646" y="6211912"/>
            <a:ext cx="4154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chemeClr val="bg2">
                    <a:lumMod val="50000"/>
                  </a:schemeClr>
                </a:solidFill>
              </a:rPr>
              <a:t>K conservation is discussed later. </a:t>
            </a:r>
            <a:endParaRPr kumimoji="1" lang="ja-JP" altLang="en-US" sz="200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963635"/>
      </p:ext>
    </p:extLst>
  </p:cSld>
  <p:clrMapOvr>
    <a:masterClrMapping/>
  </p:clrMapOvr>
  <p:transition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3BE5E7D-D062-B47C-0BCE-B9C959200600}"/>
              </a:ext>
            </a:extLst>
          </p:cNvPr>
          <p:cNvSpPr txBox="1"/>
          <p:nvPr/>
        </p:nvSpPr>
        <p:spPr>
          <a:xfrm>
            <a:off x="515926" y="331614"/>
            <a:ext cx="10358926" cy="461665"/>
          </a:xfrm>
          <a:prstGeom prst="rect">
            <a:avLst/>
          </a:prstGeom>
          <a:solidFill>
            <a:srgbClr val="C9FFE3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700FF"/>
                </a:solidFill>
              </a:rPr>
              <a:t>Two origins and two appearances of triaxiality </a:t>
            </a:r>
            <a:r>
              <a:rPr kumimoji="1"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deformed heavy nuclei</a:t>
            </a:r>
            <a:endParaRPr kumimoji="1" lang="ja-JP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0E752D9-011D-EB96-3D41-AE2BCF67C6CD}"/>
              </a:ext>
            </a:extLst>
          </p:cNvPr>
          <p:cNvSpPr txBox="1"/>
          <p:nvPr/>
        </p:nvSpPr>
        <p:spPr>
          <a:xfrm>
            <a:off x="852118" y="979553"/>
            <a:ext cx="11331948" cy="461665"/>
          </a:xfrm>
          <a:prstGeom prst="rect">
            <a:avLst/>
          </a:prstGeom>
          <a:solidFill>
            <a:srgbClr val="FAFDCB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 </a:t>
            </a:r>
            <a:r>
              <a:rPr kumimoji="1" lang="en-US" altLang="ja-JP" dirty="0">
                <a:solidFill>
                  <a:srgbClr val="FF0000"/>
                </a:solidFill>
              </a:rPr>
              <a:t>Small triaxiality</a:t>
            </a:r>
            <a:r>
              <a:rPr kumimoji="1" lang="en-US" altLang="ja-JP" dirty="0"/>
              <a:t> </a:t>
            </a:r>
            <a:r>
              <a:rPr kumimoji="1"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due to </a:t>
            </a:r>
            <a:r>
              <a:rPr kumimoji="1" lang="en-US" altLang="ja-JP" dirty="0">
                <a:solidFill>
                  <a:srgbClr val="FF0000"/>
                </a:solidFill>
              </a:rPr>
              <a:t>symmetry restoration </a:t>
            </a:r>
            <a:r>
              <a:rPr lang="en-US" altLang="ja-JP" dirty="0">
                <a:solidFill>
                  <a:srgbClr val="FF0000"/>
                </a:solidFill>
              </a:rPr>
              <a:t>with K  </a:t>
            </a:r>
            <a:r>
              <a:rPr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(ex. </a:t>
            </a:r>
            <a:r>
              <a:rPr lang="en-US" altLang="ja-JP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154</a:t>
            </a:r>
            <a:r>
              <a:rPr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 in next pages)</a:t>
            </a:r>
            <a:r>
              <a:rPr kumimoji="1"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ja-JP" alt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059651B-2EB6-7406-64DF-589DEE510553}"/>
              </a:ext>
            </a:extLst>
          </p:cNvPr>
          <p:cNvSpPr txBox="1"/>
          <p:nvPr/>
        </p:nvSpPr>
        <p:spPr>
          <a:xfrm>
            <a:off x="852118" y="2613524"/>
            <a:ext cx="10908186" cy="2756845"/>
          </a:xfrm>
          <a:prstGeom prst="rect">
            <a:avLst/>
          </a:prstGeom>
          <a:solidFill>
            <a:srgbClr val="FAFDCB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2. </a:t>
            </a:r>
            <a:r>
              <a:rPr kumimoji="1" lang="en-US" altLang="ja-JP" dirty="0">
                <a:solidFill>
                  <a:srgbClr val="FF0000"/>
                </a:solidFill>
              </a:rPr>
              <a:t>Medium triaxiality </a:t>
            </a:r>
            <a:r>
              <a:rPr kumimoji="1"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mainly due to</a:t>
            </a:r>
          </a:p>
          <a:p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m</a:t>
            </a:r>
            <a:r>
              <a:rPr kumimoji="1" lang="en-US" altLang="ja-JP" dirty="0">
                <a:solidFill>
                  <a:schemeClr val="tx1"/>
                </a:solidFill>
              </a:rPr>
              <a:t>onopole part </a:t>
            </a:r>
            <a:r>
              <a:rPr kumimoji="1"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of</a:t>
            </a:r>
            <a:r>
              <a:rPr kumimoji="1" lang="en-US" altLang="ja-JP" dirty="0">
                <a:solidFill>
                  <a:srgbClr val="FF0000"/>
                </a:solidFill>
              </a:rPr>
              <a:t> </a:t>
            </a:r>
            <a:r>
              <a:rPr kumimoji="1" lang="en-US" altLang="ja-JP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pn</a:t>
            </a:r>
            <a:r>
              <a:rPr kumimoji="1" lang="en-US" altLang="ja-JP" dirty="0"/>
              <a:t> </a:t>
            </a:r>
            <a:r>
              <a:rPr kumimoji="1" lang="en-US" altLang="ja-JP" dirty="0">
                <a:solidFill>
                  <a:srgbClr val="FF0000"/>
                </a:solidFill>
              </a:rPr>
              <a:t>tensor </a:t>
            </a:r>
            <a:r>
              <a:rPr kumimoji="1"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force (through self-organization)</a:t>
            </a:r>
          </a:p>
          <a:p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</a:t>
            </a:r>
            <a:r>
              <a:rPr kumimoji="1"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and/or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       </a:t>
            </a:r>
            <a:r>
              <a:rPr lang="en-US" altLang="ja-JP" dirty="0" err="1">
                <a:solidFill>
                  <a:srgbClr val="FF0000"/>
                </a:solidFill>
              </a:rPr>
              <a:t>hexadecupole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part of </a:t>
            </a:r>
            <a:r>
              <a:rPr kumimoji="1" lang="en-US" altLang="ja-JP" dirty="0" err="1">
                <a:solidFill>
                  <a:schemeClr val="tx1"/>
                </a:solidFill>
              </a:rPr>
              <a:t>pn</a:t>
            </a:r>
            <a:r>
              <a:rPr kumimoji="1" lang="en-US" altLang="ja-JP" dirty="0">
                <a:solidFill>
                  <a:schemeClr val="tx1"/>
                </a:solidFill>
              </a:rPr>
              <a:t> </a:t>
            </a:r>
            <a:r>
              <a:rPr kumimoji="1" lang="en-US" altLang="ja-JP" dirty="0">
                <a:solidFill>
                  <a:srgbClr val="FF0000"/>
                </a:solidFill>
              </a:rPr>
              <a:t>central</a:t>
            </a:r>
            <a:r>
              <a:rPr kumimoji="1" lang="en-US" altLang="ja-JP" dirty="0">
                <a:solidFill>
                  <a:schemeClr val="tx1"/>
                </a:solidFill>
              </a:rPr>
              <a:t> </a:t>
            </a:r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force.</a:t>
            </a:r>
          </a:p>
          <a:p>
            <a:endParaRPr lang="en-US" altLang="ja-JP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ts val="3280"/>
              </a:lnSpc>
            </a:pPr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This mechanism enlarges </a:t>
            </a:r>
            <a:r>
              <a:rPr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Symbol" pitchFamily="2" charset="2"/>
              </a:rPr>
              <a:t>g</a:t>
            </a:r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to a range of </a:t>
            </a:r>
            <a:r>
              <a:rPr lang="en-US" altLang="ja-JP" dirty="0">
                <a:solidFill>
                  <a:srgbClr val="FF00C6"/>
                </a:solidFill>
              </a:rPr>
              <a:t>6 - 14 degrees</a:t>
            </a:r>
            <a:r>
              <a:rPr lang="en-US" altLang="ja-JP" dirty="0">
                <a:solidFill>
                  <a:srgbClr val="00D7FF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(or more), </a:t>
            </a:r>
          </a:p>
          <a:p>
            <a:pPr>
              <a:lnSpc>
                <a:spcPts val="3280"/>
              </a:lnSpc>
            </a:pPr>
            <a:r>
              <a:rPr lang="en-US" altLang="ja-JP" dirty="0">
                <a:solidFill>
                  <a:schemeClr val="tx1"/>
                </a:solidFill>
              </a:rPr>
              <a:t>    </a:t>
            </a:r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selected heavy deformed nuclei (~half ?)</a:t>
            </a:r>
            <a:r>
              <a:rPr lang="en-US" altLang="ja-JP" dirty="0">
                <a:solidFill>
                  <a:schemeClr val="tx1"/>
                </a:solidFill>
              </a:rPr>
              <a:t>. </a:t>
            </a:r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5604083-02B3-7ED3-E84F-5349CF51558F}"/>
              </a:ext>
            </a:extLst>
          </p:cNvPr>
          <p:cNvSpPr txBox="1"/>
          <p:nvPr/>
        </p:nvSpPr>
        <p:spPr>
          <a:xfrm>
            <a:off x="1058824" y="1566820"/>
            <a:ext cx="86196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This mechanism alone generates </a:t>
            </a:r>
            <a:r>
              <a:rPr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Symbol" pitchFamily="2" charset="2"/>
              </a:rPr>
              <a:t>g</a:t>
            </a:r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kumimoji="1"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up to </a:t>
            </a:r>
            <a:r>
              <a:rPr kumimoji="1" lang="en-US" altLang="ja-JP" dirty="0">
                <a:solidFill>
                  <a:srgbClr val="FF00C6"/>
                </a:solidFill>
              </a:rPr>
              <a:t>5 degrees</a:t>
            </a:r>
            <a:r>
              <a:rPr kumimoji="1"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This occurs in most (virtually all) strongly deformed nuclei.</a:t>
            </a:r>
            <a:endParaRPr kumimoji="1" lang="ja-JP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A101E95-1CF1-FF82-AC3A-A1311EE8373D}"/>
              </a:ext>
            </a:extLst>
          </p:cNvPr>
          <p:cNvSpPr txBox="1"/>
          <p:nvPr/>
        </p:nvSpPr>
        <p:spPr>
          <a:xfrm>
            <a:off x="1133744" y="5486712"/>
            <a:ext cx="9924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Both cases involve </a:t>
            </a:r>
            <a:r>
              <a:rPr lang="en-US" altLang="ja-JP" dirty="0">
                <a:solidFill>
                  <a:schemeClr val="tx1"/>
                </a:solidFill>
              </a:rPr>
              <a:t>high-j orbitals</a:t>
            </a:r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like g</a:t>
            </a:r>
            <a:r>
              <a:rPr lang="en-US" altLang="ja-JP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9/2,7/2 </a:t>
            </a:r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h</a:t>
            </a:r>
            <a:r>
              <a:rPr lang="en-US" altLang="ja-JP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11/2,9/2 </a:t>
            </a:r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i</a:t>
            </a:r>
            <a:r>
              <a:rPr lang="en-US" altLang="ja-JP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13/2,11/2 </a:t>
            </a:r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altLang="ja-JP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etc</a:t>
            </a:r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1496C40-4268-FE71-F33E-A9135A95F67C}"/>
              </a:ext>
            </a:extLst>
          </p:cNvPr>
          <p:cNvSpPr txBox="1"/>
          <p:nvPr/>
        </p:nvSpPr>
        <p:spPr>
          <a:xfrm>
            <a:off x="1133744" y="6081010"/>
            <a:ext cx="9413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enlargement has been verified by constrained HFB calculation.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E9DB58D-3CD1-B992-1605-25E9D0BC3F15}"/>
              </a:ext>
            </a:extLst>
          </p:cNvPr>
          <p:cNvSpPr/>
          <p:nvPr/>
        </p:nvSpPr>
        <p:spPr>
          <a:xfrm>
            <a:off x="727364" y="2483427"/>
            <a:ext cx="11170227" cy="4059248"/>
          </a:xfrm>
          <a:prstGeom prst="rect">
            <a:avLst/>
          </a:prstGeom>
          <a:solidFill>
            <a:srgbClr val="00B7DD">
              <a:alpha val="890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6046771"/>
      </p:ext>
    </p:extLst>
  </p:cSld>
  <p:clrMapOvr>
    <a:masterClrMapping/>
  </p:clrMapOvr>
  <p:transition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87FACDB-D388-E3D2-6636-4E841133C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994" y="2679406"/>
            <a:ext cx="7168632" cy="360348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E1D8507-9D7E-0B07-4B3B-12C6E3334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62" y="2512758"/>
            <a:ext cx="4282273" cy="3425818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34F3B51-7292-4E8B-8CEC-0319D29036C8}"/>
              </a:ext>
            </a:extLst>
          </p:cNvPr>
          <p:cNvSpPr txBox="1"/>
          <p:nvPr/>
        </p:nvSpPr>
        <p:spPr>
          <a:xfrm>
            <a:off x="949907" y="749782"/>
            <a:ext cx="10128094" cy="955070"/>
          </a:xfrm>
          <a:prstGeom prst="rect">
            <a:avLst/>
          </a:prstGeom>
          <a:solidFill>
            <a:srgbClr val="FDFCDA"/>
          </a:solidFill>
        </p:spPr>
        <p:txBody>
          <a:bodyPr wrap="none" rtlCol="0">
            <a:spAutoFit/>
          </a:bodyPr>
          <a:lstStyle/>
          <a:p>
            <a:pPr>
              <a:lnSpc>
                <a:spcPts val="3480"/>
              </a:lnSpc>
            </a:pPr>
            <a:r>
              <a:rPr kumimoji="1" lang="en-US" altLang="ja-JP" baseline="30000" dirty="0">
                <a:solidFill>
                  <a:srgbClr val="FF0000"/>
                </a:solidFill>
              </a:rPr>
              <a:t>154</a:t>
            </a:r>
            <a:r>
              <a:rPr kumimoji="1" lang="en-US" altLang="ja-JP" dirty="0">
                <a:solidFill>
                  <a:srgbClr val="FF0000"/>
                </a:solidFill>
              </a:rPr>
              <a:t>Sm</a:t>
            </a:r>
            <a:r>
              <a:rPr kumimoji="1" lang="en-US" altLang="ja-JP" dirty="0"/>
              <a:t> :  small triaxiality (gamma~</a:t>
            </a:r>
            <a:r>
              <a:rPr kumimoji="1" lang="en-US" altLang="ja-JP" dirty="0">
                <a:solidFill>
                  <a:srgbClr val="FF0000"/>
                </a:solidFill>
              </a:rPr>
              <a:t>3.7</a:t>
            </a:r>
            <a:r>
              <a:rPr kumimoji="1" lang="en-US" altLang="ja-JP" dirty="0"/>
              <a:t> deg.) in the ground band</a:t>
            </a:r>
          </a:p>
          <a:p>
            <a:pPr>
              <a:lnSpc>
                <a:spcPts val="3480"/>
              </a:lnSpc>
            </a:pPr>
            <a:r>
              <a:rPr lang="en-US" altLang="ja-JP" dirty="0"/>
              <a:t>             </a:t>
            </a:r>
            <a:r>
              <a:rPr kumimoji="1" lang="en-US" altLang="ja-JP" dirty="0">
                <a:solidFill>
                  <a:srgbClr val="00B050"/>
                </a:solidFill>
              </a:rPr>
              <a:t>medium triaxiality (gamma~</a:t>
            </a:r>
            <a:r>
              <a:rPr kumimoji="1" lang="en-US" altLang="ja-JP" dirty="0">
                <a:solidFill>
                  <a:srgbClr val="FF0000"/>
                </a:solidFill>
              </a:rPr>
              <a:t>13</a:t>
            </a:r>
            <a:r>
              <a:rPr kumimoji="1" lang="en-US" altLang="ja-JP" dirty="0"/>
              <a:t> </a:t>
            </a:r>
            <a:r>
              <a:rPr kumimoji="1" lang="en-US" altLang="ja-JP" dirty="0">
                <a:solidFill>
                  <a:srgbClr val="00B050"/>
                </a:solidFill>
              </a:rPr>
              <a:t>deg.) in the </a:t>
            </a:r>
            <a:r>
              <a:rPr kumimoji="1" lang="en-US" altLang="ja-JP" dirty="0" err="1">
                <a:solidFill>
                  <a:srgbClr val="00B050"/>
                </a:solidFill>
              </a:rPr>
              <a:t>beta+gamma</a:t>
            </a:r>
            <a:r>
              <a:rPr kumimoji="1" lang="en-US" altLang="ja-JP" dirty="0">
                <a:solidFill>
                  <a:srgbClr val="00B050"/>
                </a:solidFill>
              </a:rPr>
              <a:t> bands</a:t>
            </a:r>
            <a:endParaRPr kumimoji="1" lang="ja-JP" altLang="en-US">
              <a:solidFill>
                <a:srgbClr val="00B050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0404875-75DC-6EF1-596E-AB8912D38FAA}"/>
              </a:ext>
            </a:extLst>
          </p:cNvPr>
          <p:cNvSpPr/>
          <p:nvPr/>
        </p:nvSpPr>
        <p:spPr>
          <a:xfrm>
            <a:off x="2803490" y="5315578"/>
            <a:ext cx="472273" cy="66319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380A4E7-FAFC-D2C9-E8C1-20A933CB9428}"/>
              </a:ext>
            </a:extLst>
          </p:cNvPr>
          <p:cNvSpPr/>
          <p:nvPr/>
        </p:nvSpPr>
        <p:spPr>
          <a:xfrm>
            <a:off x="3598985" y="3617407"/>
            <a:ext cx="1153885" cy="127781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>
            <a:extLst>
              <a:ext uri="{FF2B5EF4-FFF2-40B4-BE49-F238E27FC236}">
                <a16:creationId xmlns:a16="http://schemas.microsoft.com/office/drawing/2014/main" id="{85A937ED-84CD-11DF-5F60-55B2B0F387EB}"/>
              </a:ext>
            </a:extLst>
          </p:cNvPr>
          <p:cNvSpPr/>
          <p:nvPr/>
        </p:nvSpPr>
        <p:spPr>
          <a:xfrm>
            <a:off x="3195376" y="2512758"/>
            <a:ext cx="653143" cy="35102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DB191ABB-44E3-382C-4BE6-B18AF53F8130}"/>
              </a:ext>
            </a:extLst>
          </p:cNvPr>
          <p:cNvGrpSpPr/>
          <p:nvPr/>
        </p:nvGrpSpPr>
        <p:grpSpPr>
          <a:xfrm>
            <a:off x="1587636" y="1070264"/>
            <a:ext cx="1085226" cy="4436233"/>
            <a:chOff x="1587636" y="999811"/>
            <a:chExt cx="1085226" cy="4506686"/>
          </a:xfrm>
        </p:grpSpPr>
        <p:sp>
          <p:nvSpPr>
            <p:cNvPr id="6" name="フリーフォーム 5">
              <a:extLst>
                <a:ext uri="{FF2B5EF4-FFF2-40B4-BE49-F238E27FC236}">
                  <a16:creationId xmlns:a16="http://schemas.microsoft.com/office/drawing/2014/main" id="{B856BD51-4FFF-DFE5-41CD-FF0F620B8A6B}"/>
                </a:ext>
              </a:extLst>
            </p:cNvPr>
            <p:cNvSpPr/>
            <p:nvPr/>
          </p:nvSpPr>
          <p:spPr>
            <a:xfrm>
              <a:off x="1587636" y="999811"/>
              <a:ext cx="1085226" cy="4481565"/>
            </a:xfrm>
            <a:custGeom>
              <a:avLst/>
              <a:gdLst>
                <a:gd name="connsiteX0" fmla="*/ 562707 w 1085226"/>
                <a:gd name="connsiteY0" fmla="*/ 0 h 4481565"/>
                <a:gd name="connsiteX1" fmla="*/ 512465 w 1085226"/>
                <a:gd name="connsiteY1" fmla="*/ 70339 h 4481565"/>
                <a:gd name="connsiteX2" fmla="*/ 502417 w 1085226"/>
                <a:gd name="connsiteY2" fmla="*/ 100484 h 4481565"/>
                <a:gd name="connsiteX3" fmla="*/ 462224 w 1085226"/>
                <a:gd name="connsiteY3" fmla="*/ 160774 h 4481565"/>
                <a:gd name="connsiteX4" fmla="*/ 432079 w 1085226"/>
                <a:gd name="connsiteY4" fmla="*/ 211016 h 4481565"/>
                <a:gd name="connsiteX5" fmla="*/ 411982 w 1085226"/>
                <a:gd name="connsiteY5" fmla="*/ 251209 h 4481565"/>
                <a:gd name="connsiteX6" fmla="*/ 391885 w 1085226"/>
                <a:gd name="connsiteY6" fmla="*/ 281354 h 4481565"/>
                <a:gd name="connsiteX7" fmla="*/ 351692 w 1085226"/>
                <a:gd name="connsiteY7" fmla="*/ 351693 h 4481565"/>
                <a:gd name="connsiteX8" fmla="*/ 321547 w 1085226"/>
                <a:gd name="connsiteY8" fmla="*/ 452176 h 4481565"/>
                <a:gd name="connsiteX9" fmla="*/ 311498 w 1085226"/>
                <a:gd name="connsiteY9" fmla="*/ 482321 h 4481565"/>
                <a:gd name="connsiteX10" fmla="*/ 291402 w 1085226"/>
                <a:gd name="connsiteY10" fmla="*/ 512466 h 4481565"/>
                <a:gd name="connsiteX11" fmla="*/ 251208 w 1085226"/>
                <a:gd name="connsiteY11" fmla="*/ 653143 h 4481565"/>
                <a:gd name="connsiteX12" fmla="*/ 231112 w 1085226"/>
                <a:gd name="connsiteY12" fmla="*/ 713433 h 4481565"/>
                <a:gd name="connsiteX13" fmla="*/ 211015 w 1085226"/>
                <a:gd name="connsiteY13" fmla="*/ 803869 h 4481565"/>
                <a:gd name="connsiteX14" fmla="*/ 190918 w 1085226"/>
                <a:gd name="connsiteY14" fmla="*/ 864159 h 4481565"/>
                <a:gd name="connsiteX15" fmla="*/ 180870 w 1085226"/>
                <a:gd name="connsiteY15" fmla="*/ 934497 h 4481565"/>
                <a:gd name="connsiteX16" fmla="*/ 160773 w 1085226"/>
                <a:gd name="connsiteY16" fmla="*/ 994787 h 4481565"/>
                <a:gd name="connsiteX17" fmla="*/ 140676 w 1085226"/>
                <a:gd name="connsiteY17" fmla="*/ 1075174 h 4481565"/>
                <a:gd name="connsiteX18" fmla="*/ 130628 w 1085226"/>
                <a:gd name="connsiteY18" fmla="*/ 1105319 h 4481565"/>
                <a:gd name="connsiteX19" fmla="*/ 110531 w 1085226"/>
                <a:gd name="connsiteY19" fmla="*/ 1185706 h 4481565"/>
                <a:gd name="connsiteX20" fmla="*/ 90435 w 1085226"/>
                <a:gd name="connsiteY20" fmla="*/ 1276141 h 4481565"/>
                <a:gd name="connsiteX21" fmla="*/ 70338 w 1085226"/>
                <a:gd name="connsiteY21" fmla="*/ 1306286 h 4481565"/>
                <a:gd name="connsiteX22" fmla="*/ 60290 w 1085226"/>
                <a:gd name="connsiteY22" fmla="*/ 1346480 h 4481565"/>
                <a:gd name="connsiteX23" fmla="*/ 50241 w 1085226"/>
                <a:gd name="connsiteY23" fmla="*/ 1416818 h 4481565"/>
                <a:gd name="connsiteX24" fmla="*/ 40193 w 1085226"/>
                <a:gd name="connsiteY24" fmla="*/ 1467060 h 4481565"/>
                <a:gd name="connsiteX25" fmla="*/ 20096 w 1085226"/>
                <a:gd name="connsiteY25" fmla="*/ 1858945 h 4481565"/>
                <a:gd name="connsiteX26" fmla="*/ 0 w 1085226"/>
                <a:gd name="connsiteY26" fmla="*/ 2120203 h 4481565"/>
                <a:gd name="connsiteX27" fmla="*/ 10048 w 1085226"/>
                <a:gd name="connsiteY27" fmla="*/ 2612572 h 4481565"/>
                <a:gd name="connsiteX28" fmla="*/ 40193 w 1085226"/>
                <a:gd name="connsiteY28" fmla="*/ 2723104 h 4481565"/>
                <a:gd name="connsiteX29" fmla="*/ 50241 w 1085226"/>
                <a:gd name="connsiteY29" fmla="*/ 2783394 h 4481565"/>
                <a:gd name="connsiteX30" fmla="*/ 60290 w 1085226"/>
                <a:gd name="connsiteY30" fmla="*/ 2823587 h 4481565"/>
                <a:gd name="connsiteX31" fmla="*/ 70338 w 1085226"/>
                <a:gd name="connsiteY31" fmla="*/ 2883877 h 4481565"/>
                <a:gd name="connsiteX32" fmla="*/ 90435 w 1085226"/>
                <a:gd name="connsiteY32" fmla="*/ 2954216 h 4481565"/>
                <a:gd name="connsiteX33" fmla="*/ 100483 w 1085226"/>
                <a:gd name="connsiteY33" fmla="*/ 3024554 h 4481565"/>
                <a:gd name="connsiteX34" fmla="*/ 120580 w 1085226"/>
                <a:gd name="connsiteY34" fmla="*/ 3074796 h 4481565"/>
                <a:gd name="connsiteX35" fmla="*/ 140676 w 1085226"/>
                <a:gd name="connsiteY35" fmla="*/ 3135086 h 4481565"/>
                <a:gd name="connsiteX36" fmla="*/ 160773 w 1085226"/>
                <a:gd name="connsiteY36" fmla="*/ 3235570 h 4481565"/>
                <a:gd name="connsiteX37" fmla="*/ 180870 w 1085226"/>
                <a:gd name="connsiteY37" fmla="*/ 3326005 h 4481565"/>
                <a:gd name="connsiteX38" fmla="*/ 200967 w 1085226"/>
                <a:gd name="connsiteY38" fmla="*/ 3376247 h 4481565"/>
                <a:gd name="connsiteX39" fmla="*/ 211015 w 1085226"/>
                <a:gd name="connsiteY39" fmla="*/ 3436537 h 4481565"/>
                <a:gd name="connsiteX40" fmla="*/ 231112 w 1085226"/>
                <a:gd name="connsiteY40" fmla="*/ 3466682 h 4481565"/>
                <a:gd name="connsiteX41" fmla="*/ 251208 w 1085226"/>
                <a:gd name="connsiteY41" fmla="*/ 3547069 h 4481565"/>
                <a:gd name="connsiteX42" fmla="*/ 281353 w 1085226"/>
                <a:gd name="connsiteY42" fmla="*/ 3627455 h 4481565"/>
                <a:gd name="connsiteX43" fmla="*/ 301450 w 1085226"/>
                <a:gd name="connsiteY43" fmla="*/ 3687745 h 4481565"/>
                <a:gd name="connsiteX44" fmla="*/ 321547 w 1085226"/>
                <a:gd name="connsiteY44" fmla="*/ 3727939 h 4481565"/>
                <a:gd name="connsiteX45" fmla="*/ 361740 w 1085226"/>
                <a:gd name="connsiteY45" fmla="*/ 3828422 h 4481565"/>
                <a:gd name="connsiteX46" fmla="*/ 401934 w 1085226"/>
                <a:gd name="connsiteY46" fmla="*/ 3918858 h 4481565"/>
                <a:gd name="connsiteX47" fmla="*/ 442127 w 1085226"/>
                <a:gd name="connsiteY47" fmla="*/ 3999244 h 4481565"/>
                <a:gd name="connsiteX48" fmla="*/ 492369 w 1085226"/>
                <a:gd name="connsiteY48" fmla="*/ 4109776 h 4481565"/>
                <a:gd name="connsiteX49" fmla="*/ 522514 w 1085226"/>
                <a:gd name="connsiteY49" fmla="*/ 4170066 h 4481565"/>
                <a:gd name="connsiteX50" fmla="*/ 562707 w 1085226"/>
                <a:gd name="connsiteY50" fmla="*/ 4220308 h 4481565"/>
                <a:gd name="connsiteX51" fmla="*/ 582804 w 1085226"/>
                <a:gd name="connsiteY51" fmla="*/ 4250453 h 4481565"/>
                <a:gd name="connsiteX52" fmla="*/ 622997 w 1085226"/>
                <a:gd name="connsiteY52" fmla="*/ 4270550 h 4481565"/>
                <a:gd name="connsiteX53" fmla="*/ 653142 w 1085226"/>
                <a:gd name="connsiteY53" fmla="*/ 4290647 h 4481565"/>
                <a:gd name="connsiteX54" fmla="*/ 733529 w 1085226"/>
                <a:gd name="connsiteY54" fmla="*/ 4320792 h 4481565"/>
                <a:gd name="connsiteX55" fmla="*/ 783771 w 1085226"/>
                <a:gd name="connsiteY55" fmla="*/ 4340888 h 4481565"/>
                <a:gd name="connsiteX56" fmla="*/ 864158 w 1085226"/>
                <a:gd name="connsiteY56" fmla="*/ 4381082 h 4481565"/>
                <a:gd name="connsiteX57" fmla="*/ 914400 w 1085226"/>
                <a:gd name="connsiteY57" fmla="*/ 4391130 h 4481565"/>
                <a:gd name="connsiteX58" fmla="*/ 974690 w 1085226"/>
                <a:gd name="connsiteY58" fmla="*/ 4421275 h 4481565"/>
                <a:gd name="connsiteX59" fmla="*/ 1055076 w 1085226"/>
                <a:gd name="connsiteY59" fmla="*/ 4451420 h 4481565"/>
                <a:gd name="connsiteX60" fmla="*/ 1075173 w 1085226"/>
                <a:gd name="connsiteY60" fmla="*/ 4481565 h 4481565"/>
                <a:gd name="connsiteX61" fmla="*/ 1085222 w 1085226"/>
                <a:gd name="connsiteY61" fmla="*/ 4451420 h 4481565"/>
                <a:gd name="connsiteX62" fmla="*/ 1075173 w 1085226"/>
                <a:gd name="connsiteY62" fmla="*/ 4411227 h 4481565"/>
                <a:gd name="connsiteX63" fmla="*/ 1065125 w 1085226"/>
                <a:gd name="connsiteY63" fmla="*/ 4340888 h 4481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085226" h="4481565">
                  <a:moveTo>
                    <a:pt x="562707" y="0"/>
                  </a:moveTo>
                  <a:cubicBezTo>
                    <a:pt x="545960" y="23446"/>
                    <a:pt x="527289" y="45632"/>
                    <a:pt x="512465" y="70339"/>
                  </a:cubicBezTo>
                  <a:cubicBezTo>
                    <a:pt x="507016" y="79421"/>
                    <a:pt x="507561" y="91225"/>
                    <a:pt x="502417" y="100484"/>
                  </a:cubicBezTo>
                  <a:cubicBezTo>
                    <a:pt x="490687" y="121598"/>
                    <a:pt x="474651" y="140063"/>
                    <a:pt x="462224" y="160774"/>
                  </a:cubicBezTo>
                  <a:cubicBezTo>
                    <a:pt x="452176" y="177521"/>
                    <a:pt x="441564" y="193943"/>
                    <a:pt x="432079" y="211016"/>
                  </a:cubicBezTo>
                  <a:cubicBezTo>
                    <a:pt x="424804" y="224110"/>
                    <a:pt x="419414" y="238204"/>
                    <a:pt x="411982" y="251209"/>
                  </a:cubicBezTo>
                  <a:cubicBezTo>
                    <a:pt x="405990" y="261694"/>
                    <a:pt x="397877" y="270868"/>
                    <a:pt x="391885" y="281354"/>
                  </a:cubicBezTo>
                  <a:cubicBezTo>
                    <a:pt x="340890" y="370596"/>
                    <a:pt x="400655" y="278250"/>
                    <a:pt x="351692" y="351693"/>
                  </a:cubicBezTo>
                  <a:cubicBezTo>
                    <a:pt x="336507" y="412434"/>
                    <a:pt x="346010" y="378790"/>
                    <a:pt x="321547" y="452176"/>
                  </a:cubicBezTo>
                  <a:cubicBezTo>
                    <a:pt x="318197" y="462224"/>
                    <a:pt x="317373" y="473508"/>
                    <a:pt x="311498" y="482321"/>
                  </a:cubicBezTo>
                  <a:cubicBezTo>
                    <a:pt x="304799" y="492369"/>
                    <a:pt x="296307" y="501430"/>
                    <a:pt x="291402" y="512466"/>
                  </a:cubicBezTo>
                  <a:cubicBezTo>
                    <a:pt x="265597" y="570527"/>
                    <a:pt x="272496" y="589275"/>
                    <a:pt x="251208" y="653143"/>
                  </a:cubicBezTo>
                  <a:cubicBezTo>
                    <a:pt x="244509" y="673240"/>
                    <a:pt x="235267" y="692661"/>
                    <a:pt x="231112" y="713433"/>
                  </a:cubicBezTo>
                  <a:cubicBezTo>
                    <a:pt x="225377" y="742106"/>
                    <a:pt x="219526" y="775497"/>
                    <a:pt x="211015" y="803869"/>
                  </a:cubicBezTo>
                  <a:cubicBezTo>
                    <a:pt x="204928" y="824159"/>
                    <a:pt x="190918" y="864159"/>
                    <a:pt x="190918" y="864159"/>
                  </a:cubicBezTo>
                  <a:cubicBezTo>
                    <a:pt x="187569" y="887605"/>
                    <a:pt x="186196" y="911419"/>
                    <a:pt x="180870" y="934497"/>
                  </a:cubicBezTo>
                  <a:cubicBezTo>
                    <a:pt x="176107" y="955138"/>
                    <a:pt x="166593" y="974418"/>
                    <a:pt x="160773" y="994787"/>
                  </a:cubicBezTo>
                  <a:cubicBezTo>
                    <a:pt x="153185" y="1021345"/>
                    <a:pt x="149410" y="1048971"/>
                    <a:pt x="140676" y="1075174"/>
                  </a:cubicBezTo>
                  <a:cubicBezTo>
                    <a:pt x="137327" y="1085222"/>
                    <a:pt x="133415" y="1095100"/>
                    <a:pt x="130628" y="1105319"/>
                  </a:cubicBezTo>
                  <a:cubicBezTo>
                    <a:pt x="123361" y="1131966"/>
                    <a:pt x="115948" y="1158622"/>
                    <a:pt x="110531" y="1185706"/>
                  </a:cubicBezTo>
                  <a:cubicBezTo>
                    <a:pt x="108743" y="1194647"/>
                    <a:pt x="95756" y="1263724"/>
                    <a:pt x="90435" y="1276141"/>
                  </a:cubicBezTo>
                  <a:cubicBezTo>
                    <a:pt x="85678" y="1287241"/>
                    <a:pt x="77037" y="1296238"/>
                    <a:pt x="70338" y="1306286"/>
                  </a:cubicBezTo>
                  <a:cubicBezTo>
                    <a:pt x="66989" y="1319684"/>
                    <a:pt x="62760" y="1332892"/>
                    <a:pt x="60290" y="1346480"/>
                  </a:cubicBezTo>
                  <a:cubicBezTo>
                    <a:pt x="56053" y="1369782"/>
                    <a:pt x="54135" y="1393456"/>
                    <a:pt x="50241" y="1416818"/>
                  </a:cubicBezTo>
                  <a:cubicBezTo>
                    <a:pt x="47433" y="1433665"/>
                    <a:pt x="43542" y="1450313"/>
                    <a:pt x="40193" y="1467060"/>
                  </a:cubicBezTo>
                  <a:cubicBezTo>
                    <a:pt x="18798" y="2044735"/>
                    <a:pt x="42053" y="1529601"/>
                    <a:pt x="20096" y="1858945"/>
                  </a:cubicBezTo>
                  <a:cubicBezTo>
                    <a:pt x="3600" y="2106381"/>
                    <a:pt x="19751" y="1962188"/>
                    <a:pt x="0" y="2120203"/>
                  </a:cubicBezTo>
                  <a:cubicBezTo>
                    <a:pt x="3349" y="2284326"/>
                    <a:pt x="4292" y="2448516"/>
                    <a:pt x="10048" y="2612572"/>
                  </a:cubicBezTo>
                  <a:cubicBezTo>
                    <a:pt x="12828" y="2691793"/>
                    <a:pt x="9037" y="2676371"/>
                    <a:pt x="40193" y="2723104"/>
                  </a:cubicBezTo>
                  <a:cubicBezTo>
                    <a:pt x="43542" y="2743201"/>
                    <a:pt x="46245" y="2763416"/>
                    <a:pt x="50241" y="2783394"/>
                  </a:cubicBezTo>
                  <a:cubicBezTo>
                    <a:pt x="52949" y="2796936"/>
                    <a:pt x="57582" y="2810045"/>
                    <a:pt x="60290" y="2823587"/>
                  </a:cubicBezTo>
                  <a:cubicBezTo>
                    <a:pt x="64286" y="2843565"/>
                    <a:pt x="66343" y="2863899"/>
                    <a:pt x="70338" y="2883877"/>
                  </a:cubicBezTo>
                  <a:cubicBezTo>
                    <a:pt x="76648" y="2915427"/>
                    <a:pt x="80856" y="2925481"/>
                    <a:pt x="90435" y="2954216"/>
                  </a:cubicBezTo>
                  <a:cubicBezTo>
                    <a:pt x="93784" y="2977662"/>
                    <a:pt x="94739" y="3001577"/>
                    <a:pt x="100483" y="3024554"/>
                  </a:cubicBezTo>
                  <a:cubicBezTo>
                    <a:pt x="104858" y="3042053"/>
                    <a:pt x="114416" y="3057844"/>
                    <a:pt x="120580" y="3074796"/>
                  </a:cubicBezTo>
                  <a:cubicBezTo>
                    <a:pt x="127819" y="3094704"/>
                    <a:pt x="133977" y="3114989"/>
                    <a:pt x="140676" y="3135086"/>
                  </a:cubicBezTo>
                  <a:cubicBezTo>
                    <a:pt x="165294" y="3307399"/>
                    <a:pt x="137390" y="3142042"/>
                    <a:pt x="160773" y="3235570"/>
                  </a:cubicBezTo>
                  <a:cubicBezTo>
                    <a:pt x="168733" y="3267408"/>
                    <a:pt x="170560" y="3295074"/>
                    <a:pt x="180870" y="3326005"/>
                  </a:cubicBezTo>
                  <a:cubicBezTo>
                    <a:pt x="186574" y="3343117"/>
                    <a:pt x="194268" y="3359500"/>
                    <a:pt x="200967" y="3376247"/>
                  </a:cubicBezTo>
                  <a:cubicBezTo>
                    <a:pt x="204316" y="3396344"/>
                    <a:pt x="204572" y="3417209"/>
                    <a:pt x="211015" y="3436537"/>
                  </a:cubicBezTo>
                  <a:cubicBezTo>
                    <a:pt x="214834" y="3447994"/>
                    <a:pt x="226985" y="3455332"/>
                    <a:pt x="231112" y="3466682"/>
                  </a:cubicBezTo>
                  <a:cubicBezTo>
                    <a:pt x="240551" y="3492639"/>
                    <a:pt x="243941" y="3520422"/>
                    <a:pt x="251208" y="3547069"/>
                  </a:cubicBezTo>
                  <a:cubicBezTo>
                    <a:pt x="259349" y="3576918"/>
                    <a:pt x="270287" y="3597023"/>
                    <a:pt x="281353" y="3627455"/>
                  </a:cubicBezTo>
                  <a:cubicBezTo>
                    <a:pt x="288592" y="3647363"/>
                    <a:pt x="293582" y="3668076"/>
                    <a:pt x="301450" y="3687745"/>
                  </a:cubicBezTo>
                  <a:cubicBezTo>
                    <a:pt x="307013" y="3701653"/>
                    <a:pt x="315646" y="3714171"/>
                    <a:pt x="321547" y="3727939"/>
                  </a:cubicBezTo>
                  <a:cubicBezTo>
                    <a:pt x="335757" y="3761097"/>
                    <a:pt x="345607" y="3796156"/>
                    <a:pt x="361740" y="3828422"/>
                  </a:cubicBezTo>
                  <a:cubicBezTo>
                    <a:pt x="432522" y="3969987"/>
                    <a:pt x="324954" y="3752069"/>
                    <a:pt x="401934" y="3918858"/>
                  </a:cubicBezTo>
                  <a:cubicBezTo>
                    <a:pt x="414488" y="3946059"/>
                    <a:pt x="432654" y="3970823"/>
                    <a:pt x="442127" y="3999244"/>
                  </a:cubicBezTo>
                  <a:cubicBezTo>
                    <a:pt x="461649" y="4057811"/>
                    <a:pt x="447438" y="4019914"/>
                    <a:pt x="492369" y="4109776"/>
                  </a:cubicBezTo>
                  <a:cubicBezTo>
                    <a:pt x="502417" y="4129873"/>
                    <a:pt x="508478" y="4152521"/>
                    <a:pt x="522514" y="4170066"/>
                  </a:cubicBezTo>
                  <a:cubicBezTo>
                    <a:pt x="535912" y="4186813"/>
                    <a:pt x="549839" y="4203150"/>
                    <a:pt x="562707" y="4220308"/>
                  </a:cubicBezTo>
                  <a:cubicBezTo>
                    <a:pt x="569953" y="4229969"/>
                    <a:pt x="573526" y="4242722"/>
                    <a:pt x="582804" y="4250453"/>
                  </a:cubicBezTo>
                  <a:cubicBezTo>
                    <a:pt x="594311" y="4260042"/>
                    <a:pt x="609992" y="4263118"/>
                    <a:pt x="622997" y="4270550"/>
                  </a:cubicBezTo>
                  <a:cubicBezTo>
                    <a:pt x="633482" y="4276542"/>
                    <a:pt x="642340" y="4285246"/>
                    <a:pt x="653142" y="4290647"/>
                  </a:cubicBezTo>
                  <a:cubicBezTo>
                    <a:pt x="691961" y="4310056"/>
                    <a:pt x="698755" y="4307752"/>
                    <a:pt x="733529" y="4320792"/>
                  </a:cubicBezTo>
                  <a:cubicBezTo>
                    <a:pt x="750418" y="4327125"/>
                    <a:pt x="767394" y="4333329"/>
                    <a:pt x="783771" y="4340888"/>
                  </a:cubicBezTo>
                  <a:cubicBezTo>
                    <a:pt x="810972" y="4353442"/>
                    <a:pt x="834781" y="4375207"/>
                    <a:pt x="864158" y="4381082"/>
                  </a:cubicBezTo>
                  <a:lnTo>
                    <a:pt x="914400" y="4391130"/>
                  </a:lnTo>
                  <a:cubicBezTo>
                    <a:pt x="934497" y="4401178"/>
                    <a:pt x="954235" y="4411977"/>
                    <a:pt x="974690" y="4421275"/>
                  </a:cubicBezTo>
                  <a:cubicBezTo>
                    <a:pt x="1007738" y="4436297"/>
                    <a:pt x="1023690" y="4440958"/>
                    <a:pt x="1055076" y="4451420"/>
                  </a:cubicBezTo>
                  <a:cubicBezTo>
                    <a:pt x="1061775" y="4461468"/>
                    <a:pt x="1063096" y="4481565"/>
                    <a:pt x="1075173" y="4481565"/>
                  </a:cubicBezTo>
                  <a:cubicBezTo>
                    <a:pt x="1085765" y="4481565"/>
                    <a:pt x="1085222" y="4462012"/>
                    <a:pt x="1085222" y="4451420"/>
                  </a:cubicBezTo>
                  <a:cubicBezTo>
                    <a:pt x="1085222" y="4437610"/>
                    <a:pt x="1078169" y="4424708"/>
                    <a:pt x="1075173" y="4411227"/>
                  </a:cubicBezTo>
                  <a:cubicBezTo>
                    <a:pt x="1063811" y="4360100"/>
                    <a:pt x="1065125" y="4375835"/>
                    <a:pt x="1065125" y="4340888"/>
                  </a:cubicBezTo>
                </a:path>
              </a:pathLst>
            </a:cu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フリーフォーム 8">
              <a:extLst>
                <a:ext uri="{FF2B5EF4-FFF2-40B4-BE49-F238E27FC236}">
                  <a16:creationId xmlns:a16="http://schemas.microsoft.com/office/drawing/2014/main" id="{AC33A47B-236F-2177-0306-443AA8F7F4ED}"/>
                </a:ext>
              </a:extLst>
            </p:cNvPr>
            <p:cNvSpPr/>
            <p:nvPr/>
          </p:nvSpPr>
          <p:spPr>
            <a:xfrm>
              <a:off x="2502040" y="5456255"/>
              <a:ext cx="170822" cy="50242"/>
            </a:xfrm>
            <a:custGeom>
              <a:avLst/>
              <a:gdLst>
                <a:gd name="connsiteX0" fmla="*/ 0 w 170822"/>
                <a:gd name="connsiteY0" fmla="*/ 40193 h 50242"/>
                <a:gd name="connsiteX1" fmla="*/ 70338 w 170822"/>
                <a:gd name="connsiteY1" fmla="*/ 50242 h 50242"/>
                <a:gd name="connsiteX2" fmla="*/ 160773 w 170822"/>
                <a:gd name="connsiteY2" fmla="*/ 30145 h 50242"/>
                <a:gd name="connsiteX3" fmla="*/ 170822 w 170822"/>
                <a:gd name="connsiteY3" fmla="*/ 0 h 5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822" h="50242">
                  <a:moveTo>
                    <a:pt x="0" y="40193"/>
                  </a:moveTo>
                  <a:cubicBezTo>
                    <a:pt x="23446" y="43543"/>
                    <a:pt x="46654" y="50242"/>
                    <a:pt x="70338" y="50242"/>
                  </a:cubicBezTo>
                  <a:cubicBezTo>
                    <a:pt x="105703" y="50242"/>
                    <a:pt x="129689" y="40506"/>
                    <a:pt x="160773" y="30145"/>
                  </a:cubicBezTo>
                  <a:lnTo>
                    <a:pt x="170822" y="0"/>
                  </a:lnTo>
                </a:path>
              </a:pathLst>
            </a:cu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4BDAF62F-4706-612D-324E-F7E1F4C4D638}"/>
              </a:ext>
            </a:extLst>
          </p:cNvPr>
          <p:cNvGrpSpPr/>
          <p:nvPr/>
        </p:nvGrpSpPr>
        <p:grpSpPr>
          <a:xfrm rot="20954509">
            <a:off x="3872514" y="1676654"/>
            <a:ext cx="558381" cy="1872858"/>
            <a:chOff x="4301030" y="1485299"/>
            <a:chExt cx="558381" cy="2092411"/>
          </a:xfrm>
        </p:grpSpPr>
        <p:sp>
          <p:nvSpPr>
            <p:cNvPr id="11" name="フリーフォーム 10">
              <a:extLst>
                <a:ext uri="{FF2B5EF4-FFF2-40B4-BE49-F238E27FC236}">
                  <a16:creationId xmlns:a16="http://schemas.microsoft.com/office/drawing/2014/main" id="{DB19A85C-B5F9-A83E-C0A4-45BF2DD8E4AC}"/>
                </a:ext>
              </a:extLst>
            </p:cNvPr>
            <p:cNvSpPr/>
            <p:nvPr/>
          </p:nvSpPr>
          <p:spPr>
            <a:xfrm>
              <a:off x="4361320" y="1485299"/>
              <a:ext cx="498091" cy="2092411"/>
            </a:xfrm>
            <a:custGeom>
              <a:avLst/>
              <a:gdLst>
                <a:gd name="connsiteX0" fmla="*/ 477306 w 498091"/>
                <a:gd name="connsiteY0" fmla="*/ 0 h 2092411"/>
                <a:gd name="connsiteX1" fmla="*/ 497403 w 498091"/>
                <a:gd name="connsiteY1" fmla="*/ 70338 h 2092411"/>
                <a:gd name="connsiteX2" fmla="*/ 487355 w 498091"/>
                <a:gd name="connsiteY2" fmla="*/ 602901 h 2092411"/>
                <a:gd name="connsiteX3" fmla="*/ 477306 w 498091"/>
                <a:gd name="connsiteY3" fmla="*/ 683288 h 2092411"/>
                <a:gd name="connsiteX4" fmla="*/ 457209 w 498091"/>
                <a:gd name="connsiteY4" fmla="*/ 743578 h 2092411"/>
                <a:gd name="connsiteX5" fmla="*/ 406968 w 498091"/>
                <a:gd name="connsiteY5" fmla="*/ 894303 h 2092411"/>
                <a:gd name="connsiteX6" fmla="*/ 376823 w 498091"/>
                <a:gd name="connsiteY6" fmla="*/ 984738 h 2092411"/>
                <a:gd name="connsiteX7" fmla="*/ 346678 w 498091"/>
                <a:gd name="connsiteY7" fmla="*/ 1065125 h 2092411"/>
                <a:gd name="connsiteX8" fmla="*/ 326581 w 498091"/>
                <a:gd name="connsiteY8" fmla="*/ 1095270 h 2092411"/>
                <a:gd name="connsiteX9" fmla="*/ 306484 w 498091"/>
                <a:gd name="connsiteY9" fmla="*/ 1155560 h 2092411"/>
                <a:gd name="connsiteX10" fmla="*/ 286388 w 498091"/>
                <a:gd name="connsiteY10" fmla="*/ 1185705 h 2092411"/>
                <a:gd name="connsiteX11" fmla="*/ 246194 w 498091"/>
                <a:gd name="connsiteY11" fmla="*/ 1276140 h 2092411"/>
                <a:gd name="connsiteX12" fmla="*/ 226097 w 498091"/>
                <a:gd name="connsiteY12" fmla="*/ 1336430 h 2092411"/>
                <a:gd name="connsiteX13" fmla="*/ 206001 w 498091"/>
                <a:gd name="connsiteY13" fmla="*/ 1366576 h 2092411"/>
                <a:gd name="connsiteX14" fmla="*/ 185904 w 498091"/>
                <a:gd name="connsiteY14" fmla="*/ 1426866 h 2092411"/>
                <a:gd name="connsiteX15" fmla="*/ 165807 w 498091"/>
                <a:gd name="connsiteY15" fmla="*/ 1467059 h 2092411"/>
                <a:gd name="connsiteX16" fmla="*/ 145711 w 498091"/>
                <a:gd name="connsiteY16" fmla="*/ 1527349 h 2092411"/>
                <a:gd name="connsiteX17" fmla="*/ 135662 w 498091"/>
                <a:gd name="connsiteY17" fmla="*/ 1557494 h 2092411"/>
                <a:gd name="connsiteX18" fmla="*/ 95469 w 498091"/>
                <a:gd name="connsiteY18" fmla="*/ 1647929 h 2092411"/>
                <a:gd name="connsiteX19" fmla="*/ 85420 w 498091"/>
                <a:gd name="connsiteY19" fmla="*/ 1678074 h 2092411"/>
                <a:gd name="connsiteX20" fmla="*/ 45227 w 498091"/>
                <a:gd name="connsiteY20" fmla="*/ 1768510 h 2092411"/>
                <a:gd name="connsiteX21" fmla="*/ 25130 w 498091"/>
                <a:gd name="connsiteY21" fmla="*/ 1828800 h 2092411"/>
                <a:gd name="connsiteX22" fmla="*/ 15082 w 498091"/>
                <a:gd name="connsiteY22" fmla="*/ 1858945 h 2092411"/>
                <a:gd name="connsiteX23" fmla="*/ 5034 w 498091"/>
                <a:gd name="connsiteY23" fmla="*/ 1899138 h 2092411"/>
                <a:gd name="connsiteX24" fmla="*/ 45227 w 498091"/>
                <a:gd name="connsiteY24" fmla="*/ 2059912 h 2092411"/>
                <a:gd name="connsiteX25" fmla="*/ 65324 w 498091"/>
                <a:gd name="connsiteY25" fmla="*/ 2029767 h 2092411"/>
                <a:gd name="connsiteX26" fmla="*/ 95469 w 498091"/>
                <a:gd name="connsiteY26" fmla="*/ 1979525 h 209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8091" h="2092411">
                  <a:moveTo>
                    <a:pt x="477306" y="0"/>
                  </a:moveTo>
                  <a:cubicBezTo>
                    <a:pt x="484005" y="23446"/>
                    <a:pt x="496997" y="45957"/>
                    <a:pt x="497403" y="70338"/>
                  </a:cubicBezTo>
                  <a:cubicBezTo>
                    <a:pt x="500362" y="247866"/>
                    <a:pt x="493173" y="425444"/>
                    <a:pt x="487355" y="602901"/>
                  </a:cubicBezTo>
                  <a:cubicBezTo>
                    <a:pt x="486470" y="629891"/>
                    <a:pt x="482964" y="656883"/>
                    <a:pt x="477306" y="683288"/>
                  </a:cubicBezTo>
                  <a:cubicBezTo>
                    <a:pt x="472867" y="704002"/>
                    <a:pt x="463908" y="723481"/>
                    <a:pt x="457209" y="743578"/>
                  </a:cubicBezTo>
                  <a:lnTo>
                    <a:pt x="406968" y="894303"/>
                  </a:lnTo>
                  <a:lnTo>
                    <a:pt x="376823" y="984738"/>
                  </a:lnTo>
                  <a:cubicBezTo>
                    <a:pt x="368129" y="1010819"/>
                    <a:pt x="358686" y="1041108"/>
                    <a:pt x="346678" y="1065125"/>
                  </a:cubicBezTo>
                  <a:cubicBezTo>
                    <a:pt x="341277" y="1075927"/>
                    <a:pt x="333280" y="1085222"/>
                    <a:pt x="326581" y="1095270"/>
                  </a:cubicBezTo>
                  <a:cubicBezTo>
                    <a:pt x="319882" y="1115367"/>
                    <a:pt x="318234" y="1137934"/>
                    <a:pt x="306484" y="1155560"/>
                  </a:cubicBezTo>
                  <a:cubicBezTo>
                    <a:pt x="299785" y="1165608"/>
                    <a:pt x="291293" y="1174669"/>
                    <a:pt x="286388" y="1185705"/>
                  </a:cubicBezTo>
                  <a:cubicBezTo>
                    <a:pt x="238560" y="1293320"/>
                    <a:pt x="291674" y="1207921"/>
                    <a:pt x="246194" y="1276140"/>
                  </a:cubicBezTo>
                  <a:cubicBezTo>
                    <a:pt x="239495" y="1296237"/>
                    <a:pt x="237847" y="1318804"/>
                    <a:pt x="226097" y="1336430"/>
                  </a:cubicBezTo>
                  <a:cubicBezTo>
                    <a:pt x="219398" y="1346479"/>
                    <a:pt x="210906" y="1355540"/>
                    <a:pt x="206001" y="1366576"/>
                  </a:cubicBezTo>
                  <a:cubicBezTo>
                    <a:pt x="197398" y="1385934"/>
                    <a:pt x="193772" y="1407197"/>
                    <a:pt x="185904" y="1426866"/>
                  </a:cubicBezTo>
                  <a:cubicBezTo>
                    <a:pt x="180341" y="1440774"/>
                    <a:pt x="171370" y="1453151"/>
                    <a:pt x="165807" y="1467059"/>
                  </a:cubicBezTo>
                  <a:cubicBezTo>
                    <a:pt x="157940" y="1486728"/>
                    <a:pt x="152410" y="1507252"/>
                    <a:pt x="145711" y="1527349"/>
                  </a:cubicBezTo>
                  <a:cubicBezTo>
                    <a:pt x="142362" y="1537397"/>
                    <a:pt x="141537" y="1548681"/>
                    <a:pt x="135662" y="1557494"/>
                  </a:cubicBezTo>
                  <a:cubicBezTo>
                    <a:pt x="103815" y="1605266"/>
                    <a:pt x="119386" y="1576181"/>
                    <a:pt x="95469" y="1647929"/>
                  </a:cubicBezTo>
                  <a:cubicBezTo>
                    <a:pt x="92119" y="1657977"/>
                    <a:pt x="91295" y="1669261"/>
                    <a:pt x="85420" y="1678074"/>
                  </a:cubicBezTo>
                  <a:cubicBezTo>
                    <a:pt x="53574" y="1725845"/>
                    <a:pt x="69142" y="1696763"/>
                    <a:pt x="45227" y="1768510"/>
                  </a:cubicBezTo>
                  <a:lnTo>
                    <a:pt x="25130" y="1828800"/>
                  </a:lnTo>
                  <a:cubicBezTo>
                    <a:pt x="21781" y="1838848"/>
                    <a:pt x="17651" y="1848669"/>
                    <a:pt x="15082" y="1858945"/>
                  </a:cubicBezTo>
                  <a:lnTo>
                    <a:pt x="5034" y="1899138"/>
                  </a:lnTo>
                  <a:cubicBezTo>
                    <a:pt x="12490" y="2040803"/>
                    <a:pt x="-29236" y="2149267"/>
                    <a:pt x="45227" y="2059912"/>
                  </a:cubicBezTo>
                  <a:cubicBezTo>
                    <a:pt x="52958" y="2050634"/>
                    <a:pt x="58625" y="2039815"/>
                    <a:pt x="65324" y="2029767"/>
                  </a:cubicBezTo>
                  <a:cubicBezTo>
                    <a:pt x="78368" y="1990634"/>
                    <a:pt x="67882" y="2007112"/>
                    <a:pt x="95469" y="1979525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フリーフォーム 11">
              <a:extLst>
                <a:ext uri="{FF2B5EF4-FFF2-40B4-BE49-F238E27FC236}">
                  <a16:creationId xmlns:a16="http://schemas.microsoft.com/office/drawing/2014/main" id="{E9EA4C1A-0CA0-2023-9F43-AFBD9883C42A}"/>
                </a:ext>
              </a:extLst>
            </p:cNvPr>
            <p:cNvSpPr/>
            <p:nvPr/>
          </p:nvSpPr>
          <p:spPr>
            <a:xfrm>
              <a:off x="4301030" y="3461782"/>
              <a:ext cx="60290" cy="101536"/>
            </a:xfrm>
            <a:custGeom>
              <a:avLst/>
              <a:gdLst>
                <a:gd name="connsiteX0" fmla="*/ 0 w 60290"/>
                <a:gd name="connsiteY0" fmla="*/ 0 h 101536"/>
                <a:gd name="connsiteX1" fmla="*/ 50242 w 60290"/>
                <a:gd name="connsiteY1" fmla="*/ 100484 h 101536"/>
                <a:gd name="connsiteX2" fmla="*/ 60290 w 60290"/>
                <a:gd name="connsiteY2" fmla="*/ 100484 h 101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290" h="101536">
                  <a:moveTo>
                    <a:pt x="0" y="0"/>
                  </a:moveTo>
                  <a:cubicBezTo>
                    <a:pt x="7777" y="18147"/>
                    <a:pt x="28837" y="79079"/>
                    <a:pt x="50242" y="100484"/>
                  </a:cubicBezTo>
                  <a:cubicBezTo>
                    <a:pt x="52610" y="102852"/>
                    <a:pt x="56941" y="100484"/>
                    <a:pt x="60290" y="100484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E93C559-7DBD-1358-B63B-57253AACD6EB}"/>
              </a:ext>
            </a:extLst>
          </p:cNvPr>
          <p:cNvSpPr txBox="1"/>
          <p:nvPr/>
        </p:nvSpPr>
        <p:spPr>
          <a:xfrm>
            <a:off x="4610365" y="207078"/>
            <a:ext cx="2807179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</a:rPr>
              <a:t>small triaxiality</a:t>
            </a:r>
            <a:endParaRPr kumimoji="1" lang="ja-JP" altLang="en-US" sz="2800">
              <a:solidFill>
                <a:srgbClr val="FF0000"/>
              </a:solidFill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8283E21C-9BA4-4B66-C223-9D7459AAEB86}"/>
              </a:ext>
            </a:extLst>
          </p:cNvPr>
          <p:cNvCxnSpPr>
            <a:cxnSpLocks/>
          </p:cNvCxnSpPr>
          <p:nvPr/>
        </p:nvCxnSpPr>
        <p:spPr>
          <a:xfrm flipH="1" flipV="1">
            <a:off x="3848519" y="2698637"/>
            <a:ext cx="5664459" cy="24776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円/楕円 16">
            <a:extLst>
              <a:ext uri="{FF2B5EF4-FFF2-40B4-BE49-F238E27FC236}">
                <a16:creationId xmlns:a16="http://schemas.microsoft.com/office/drawing/2014/main" id="{84367251-5166-07E5-4BBC-D31413B40FBE}"/>
              </a:ext>
            </a:extLst>
          </p:cNvPr>
          <p:cNvSpPr/>
          <p:nvPr/>
        </p:nvSpPr>
        <p:spPr>
          <a:xfrm>
            <a:off x="9512978" y="2714060"/>
            <a:ext cx="508477" cy="35102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EA4E041-5289-9F82-A801-1C12FB63171D}"/>
              </a:ext>
            </a:extLst>
          </p:cNvPr>
          <p:cNvSpPr txBox="1"/>
          <p:nvPr/>
        </p:nvSpPr>
        <p:spPr>
          <a:xfrm>
            <a:off x="1994524" y="6043247"/>
            <a:ext cx="2864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shape coexistence</a:t>
            </a:r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BD09304-8422-7867-3DE9-29B1FE9F8579}"/>
              </a:ext>
            </a:extLst>
          </p:cNvPr>
          <p:cNvSpPr txBox="1"/>
          <p:nvPr/>
        </p:nvSpPr>
        <p:spPr>
          <a:xfrm>
            <a:off x="4662435" y="1700286"/>
            <a:ext cx="6061275" cy="8309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shape coexistence in </a:t>
            </a:r>
            <a:r>
              <a:rPr kumimoji="1" lang="en-US" altLang="ja-JP" b="1" dirty="0">
                <a:solidFill>
                  <a:srgbClr val="00B050"/>
                </a:solidFill>
                <a:latin typeface="Symbol" pitchFamily="2" charset="2"/>
              </a:rPr>
              <a:t>g</a:t>
            </a:r>
            <a:r>
              <a:rPr kumimoji="1" lang="en-US" altLang="ja-JP" dirty="0">
                <a:solidFill>
                  <a:srgbClr val="00B050"/>
                </a:solidFill>
              </a:rPr>
              <a:t> direction</a:t>
            </a:r>
          </a:p>
          <a:p>
            <a:r>
              <a:rPr lang="en-US" altLang="ja-JP" dirty="0">
                <a:solidFill>
                  <a:srgbClr val="00B050"/>
                </a:solidFill>
              </a:rPr>
              <a:t>(traditionally </a:t>
            </a:r>
            <a:r>
              <a:rPr lang="en-US" altLang="ja-JP" b="1" i="1" dirty="0">
                <a:solidFill>
                  <a:srgbClr val="00B050"/>
                </a:solidFill>
                <a:latin typeface="Symbol" pitchFamily="2" charset="2"/>
              </a:rPr>
              <a:t>b</a:t>
            </a:r>
            <a:r>
              <a:rPr lang="en-US" altLang="ja-JP" dirty="0">
                <a:solidFill>
                  <a:srgbClr val="00B050"/>
                </a:solidFill>
              </a:rPr>
              <a:t> and </a:t>
            </a:r>
            <a:r>
              <a:rPr lang="en-US" altLang="ja-JP" b="1" i="1" dirty="0">
                <a:solidFill>
                  <a:srgbClr val="00B050"/>
                </a:solidFill>
                <a:latin typeface="Symbol" pitchFamily="2" charset="2"/>
              </a:rPr>
              <a:t>g</a:t>
            </a:r>
            <a:r>
              <a:rPr lang="en-US" altLang="ja-JP" dirty="0">
                <a:solidFill>
                  <a:srgbClr val="00B050"/>
                </a:solidFill>
              </a:rPr>
              <a:t> phonon excitations)</a:t>
            </a:r>
            <a:endParaRPr kumimoji="1" lang="ja-JP" alt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785374"/>
      </p:ext>
    </p:extLst>
  </p:cSld>
  <p:clrMapOvr>
    <a:masterClrMapping/>
  </p:clrMapOvr>
  <p:transition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79D659E-3EAA-CC10-6634-DEBDBEAD3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20" y="220971"/>
            <a:ext cx="7800156" cy="352200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92AA2B2-0F2D-F379-632B-51AD3D94E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855" y="4013946"/>
            <a:ext cx="8944314" cy="2250142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A9D9744-0DC2-3F36-5BF9-5D1B5E1A924B}"/>
              </a:ext>
            </a:extLst>
          </p:cNvPr>
          <p:cNvSpPr txBox="1"/>
          <p:nvPr/>
        </p:nvSpPr>
        <p:spPr>
          <a:xfrm>
            <a:off x="9020236" y="2498164"/>
            <a:ext cx="3130921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kumimoji="1" lang="en-US" altLang="ja-JP" dirty="0"/>
              <a:t>GDR experiment</a:t>
            </a:r>
          </a:p>
          <a:p>
            <a:pPr>
              <a:lnSpc>
                <a:spcPts val="3200"/>
              </a:lnSpc>
            </a:pPr>
            <a:r>
              <a:rPr lang="en-US" altLang="ja-JP" dirty="0"/>
              <a:t>@ </a:t>
            </a:r>
            <a:r>
              <a:rPr lang="en" altLang="ja-JP" dirty="0">
                <a:effectLst/>
                <a:latin typeface="Comic Sans MS" panose="030F0902030302020204" pitchFamily="66" charset="0"/>
              </a:rPr>
              <a:t>High-Intensity </a:t>
            </a:r>
          </a:p>
          <a:p>
            <a:pPr>
              <a:lnSpc>
                <a:spcPts val="3200"/>
              </a:lnSpc>
            </a:pPr>
            <a:r>
              <a:rPr lang="en" altLang="ja-JP" b="1" i="1" dirty="0">
                <a:effectLst/>
                <a:latin typeface="Symbol" pitchFamily="2" charset="2"/>
              </a:rPr>
              <a:t>g</a:t>
            </a:r>
            <a:r>
              <a:rPr lang="en" altLang="ja-JP" dirty="0">
                <a:effectLst/>
                <a:latin typeface="Comic Sans MS" panose="030F0902030302020204" pitchFamily="66" charset="0"/>
              </a:rPr>
              <a:t>-ray Source (</a:t>
            </a:r>
            <a:r>
              <a:rPr lang="en" altLang="ja-JP" dirty="0" err="1">
                <a:effectLst/>
                <a:latin typeface="Comic Sans MS" panose="030F0902030302020204" pitchFamily="66" charset="0"/>
              </a:rPr>
              <a:t>HI</a:t>
            </a:r>
            <a:r>
              <a:rPr lang="en" altLang="ja-JP" b="1" i="1" dirty="0" err="1">
                <a:latin typeface="Symbol" pitchFamily="2" charset="2"/>
              </a:rPr>
              <a:t>g</a:t>
            </a:r>
            <a:r>
              <a:rPr lang="en" altLang="ja-JP" dirty="0" err="1">
                <a:effectLst/>
                <a:latin typeface="Comic Sans MS" panose="030F0902030302020204" pitchFamily="66" charset="0"/>
              </a:rPr>
              <a:t>S</a:t>
            </a:r>
            <a:r>
              <a:rPr lang="en" altLang="ja-JP" dirty="0">
                <a:effectLst/>
                <a:latin typeface="Comic Sans MS" panose="030F0902030302020204" pitchFamily="66" charset="0"/>
              </a:rPr>
              <a:t>)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7E3F8A3-84DE-A81C-2468-A707B2F5B9F9}"/>
              </a:ext>
            </a:extLst>
          </p:cNvPr>
          <p:cNvSpPr txBox="1"/>
          <p:nvPr/>
        </p:nvSpPr>
        <p:spPr>
          <a:xfrm>
            <a:off x="9251169" y="3940889"/>
            <a:ext cx="2945940" cy="88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ja-JP" dirty="0"/>
              <a:t>by TU Darmstadt+ group</a:t>
            </a:r>
            <a:endParaRPr kumimoji="1" lang="en-US" altLang="ja-JP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BABA702-647D-D6FE-08A1-0B1BB726C90C}"/>
              </a:ext>
            </a:extLst>
          </p:cNvPr>
          <p:cNvSpPr txBox="1"/>
          <p:nvPr/>
        </p:nvSpPr>
        <p:spPr>
          <a:xfrm>
            <a:off x="8789057" y="781647"/>
            <a:ext cx="3236483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FF00B3"/>
                </a:solidFill>
              </a:rPr>
              <a:t>The triaxiality of </a:t>
            </a:r>
            <a:r>
              <a:rPr kumimoji="1" lang="en-US" altLang="ja-JP" baseline="30000" dirty="0">
                <a:solidFill>
                  <a:srgbClr val="FF00B3"/>
                </a:solidFill>
              </a:rPr>
              <a:t>154</a:t>
            </a:r>
            <a:r>
              <a:rPr kumimoji="1" lang="en-US" altLang="ja-JP" dirty="0">
                <a:solidFill>
                  <a:srgbClr val="FF00B3"/>
                </a:solidFill>
              </a:rPr>
              <a:t>Sm</a:t>
            </a:r>
          </a:p>
          <a:p>
            <a:pPr algn="ctr"/>
            <a:r>
              <a:rPr lang="en-US" altLang="ja-JP" dirty="0">
                <a:solidFill>
                  <a:srgbClr val="FF00B3"/>
                </a:solidFill>
              </a:rPr>
              <a:t>has been confirmed</a:t>
            </a:r>
          </a:p>
          <a:p>
            <a:pPr algn="ctr"/>
            <a:r>
              <a:rPr kumimoji="1" lang="en-US" altLang="ja-JP" dirty="0">
                <a:solidFill>
                  <a:srgbClr val="FF00B3"/>
                </a:solidFill>
              </a:rPr>
              <a:t>experimentally !</a:t>
            </a:r>
            <a:endParaRPr kumimoji="1" lang="ja-JP" altLang="en-US">
              <a:solidFill>
                <a:srgbClr val="FF00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148780"/>
      </p:ext>
    </p:extLst>
  </p:cSld>
  <p:clrMapOvr>
    <a:masterClrMapping/>
  </p:clrMapOvr>
  <p:transition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A9B0A-8E43-F531-4D66-B857EBA64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AC3C6EB-EF40-1B64-0929-D472F3EA6495}"/>
              </a:ext>
            </a:extLst>
          </p:cNvPr>
          <p:cNvSpPr txBox="1"/>
          <p:nvPr/>
        </p:nvSpPr>
        <p:spPr>
          <a:xfrm>
            <a:off x="640617" y="315325"/>
            <a:ext cx="7404591" cy="461665"/>
          </a:xfrm>
          <a:prstGeom prst="rect">
            <a:avLst/>
          </a:prstGeom>
          <a:solidFill>
            <a:srgbClr val="C9FFE3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700FF"/>
                </a:solidFill>
              </a:rPr>
              <a:t>Two origins of triaxiality </a:t>
            </a:r>
            <a:r>
              <a:rPr kumimoji="1"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deformed heavy nuclei</a:t>
            </a:r>
            <a:endParaRPr kumimoji="1" lang="ja-JP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CF96855-E526-24DB-C314-5DFF6198B87F}"/>
              </a:ext>
            </a:extLst>
          </p:cNvPr>
          <p:cNvSpPr txBox="1"/>
          <p:nvPr/>
        </p:nvSpPr>
        <p:spPr>
          <a:xfrm>
            <a:off x="852118" y="979553"/>
            <a:ext cx="8335936" cy="461665"/>
          </a:xfrm>
          <a:prstGeom prst="rect">
            <a:avLst/>
          </a:prstGeom>
          <a:solidFill>
            <a:srgbClr val="FAFDCB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 </a:t>
            </a:r>
            <a:r>
              <a:rPr kumimoji="1" lang="en-US" altLang="ja-JP" dirty="0">
                <a:solidFill>
                  <a:srgbClr val="FF0000"/>
                </a:solidFill>
              </a:rPr>
              <a:t>Small triaxiality</a:t>
            </a:r>
            <a:r>
              <a:rPr kumimoji="1" lang="en-US" altLang="ja-JP" dirty="0"/>
              <a:t> </a:t>
            </a:r>
            <a:r>
              <a:rPr kumimoji="1"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due to </a:t>
            </a:r>
            <a:r>
              <a:rPr kumimoji="1" lang="en-US" altLang="ja-JP" dirty="0">
                <a:solidFill>
                  <a:srgbClr val="FF0000"/>
                </a:solidFill>
              </a:rPr>
              <a:t>symmetry restoration </a:t>
            </a:r>
            <a:r>
              <a:rPr lang="en-US" altLang="ja-JP" dirty="0">
                <a:solidFill>
                  <a:srgbClr val="FF0000"/>
                </a:solidFill>
              </a:rPr>
              <a:t>with K</a:t>
            </a:r>
            <a:r>
              <a:rPr kumimoji="1" lang="en-US" altLang="ja-JP" dirty="0">
                <a:solidFill>
                  <a:srgbClr val="FF0000"/>
                </a:solidFill>
              </a:rPr>
              <a:t> 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5EB3D8A-5AF8-44FE-8CDC-0FAE6799AC6C}"/>
              </a:ext>
            </a:extLst>
          </p:cNvPr>
          <p:cNvSpPr txBox="1"/>
          <p:nvPr/>
        </p:nvSpPr>
        <p:spPr>
          <a:xfrm>
            <a:off x="852118" y="2613524"/>
            <a:ext cx="10908186" cy="2756845"/>
          </a:xfrm>
          <a:prstGeom prst="rect">
            <a:avLst/>
          </a:prstGeom>
          <a:solidFill>
            <a:srgbClr val="FAFDCB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2. </a:t>
            </a:r>
            <a:r>
              <a:rPr kumimoji="1" lang="en-US" altLang="ja-JP" dirty="0">
                <a:solidFill>
                  <a:srgbClr val="FF0000"/>
                </a:solidFill>
              </a:rPr>
              <a:t>Medium triaxiality </a:t>
            </a:r>
            <a:r>
              <a:rPr kumimoji="1"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mainly due to</a:t>
            </a:r>
          </a:p>
          <a:p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m</a:t>
            </a:r>
            <a:r>
              <a:rPr kumimoji="1" lang="en-US" altLang="ja-JP" dirty="0">
                <a:solidFill>
                  <a:schemeClr val="tx1"/>
                </a:solidFill>
              </a:rPr>
              <a:t>onopole part </a:t>
            </a:r>
            <a:r>
              <a:rPr kumimoji="1"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of</a:t>
            </a:r>
            <a:r>
              <a:rPr kumimoji="1" lang="en-US" altLang="ja-JP" dirty="0">
                <a:solidFill>
                  <a:srgbClr val="FF0000"/>
                </a:solidFill>
              </a:rPr>
              <a:t> </a:t>
            </a:r>
            <a:r>
              <a:rPr kumimoji="1" lang="en-US" altLang="ja-JP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pn</a:t>
            </a:r>
            <a:r>
              <a:rPr kumimoji="1" lang="en-US" altLang="ja-JP" dirty="0"/>
              <a:t> </a:t>
            </a:r>
            <a:r>
              <a:rPr kumimoji="1" lang="en-US" altLang="ja-JP" dirty="0">
                <a:solidFill>
                  <a:srgbClr val="FF0000"/>
                </a:solidFill>
              </a:rPr>
              <a:t>tensor </a:t>
            </a:r>
            <a:r>
              <a:rPr kumimoji="1"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force (through self-organization)</a:t>
            </a:r>
          </a:p>
          <a:p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</a:t>
            </a:r>
            <a:r>
              <a:rPr kumimoji="1"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and/or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       </a:t>
            </a:r>
            <a:r>
              <a:rPr lang="en-US" altLang="ja-JP" dirty="0" err="1">
                <a:solidFill>
                  <a:srgbClr val="FF0000"/>
                </a:solidFill>
              </a:rPr>
              <a:t>hexadecupole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part of </a:t>
            </a:r>
            <a:r>
              <a:rPr kumimoji="1" lang="en-US" altLang="ja-JP" dirty="0" err="1">
                <a:solidFill>
                  <a:schemeClr val="tx1"/>
                </a:solidFill>
              </a:rPr>
              <a:t>pn</a:t>
            </a:r>
            <a:r>
              <a:rPr kumimoji="1" lang="en-US" altLang="ja-JP" dirty="0">
                <a:solidFill>
                  <a:schemeClr val="tx1"/>
                </a:solidFill>
              </a:rPr>
              <a:t> </a:t>
            </a:r>
            <a:r>
              <a:rPr kumimoji="1" lang="en-US" altLang="ja-JP" dirty="0">
                <a:solidFill>
                  <a:srgbClr val="FF0000"/>
                </a:solidFill>
              </a:rPr>
              <a:t>central</a:t>
            </a:r>
            <a:r>
              <a:rPr kumimoji="1" lang="en-US" altLang="ja-JP" dirty="0">
                <a:solidFill>
                  <a:schemeClr val="tx1"/>
                </a:solidFill>
              </a:rPr>
              <a:t> </a:t>
            </a:r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force.</a:t>
            </a:r>
          </a:p>
          <a:p>
            <a:endParaRPr lang="en-US" altLang="ja-JP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ts val="3280"/>
              </a:lnSpc>
            </a:pPr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This mechanism enlarges </a:t>
            </a:r>
            <a:r>
              <a:rPr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Symbol" pitchFamily="2" charset="2"/>
              </a:rPr>
              <a:t>g</a:t>
            </a:r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to a range of </a:t>
            </a:r>
            <a:r>
              <a:rPr lang="en-US" altLang="ja-JP" dirty="0">
                <a:solidFill>
                  <a:srgbClr val="FF00C6"/>
                </a:solidFill>
              </a:rPr>
              <a:t>6 - 14 degrees</a:t>
            </a:r>
            <a:r>
              <a:rPr lang="en-US" altLang="ja-JP" dirty="0">
                <a:solidFill>
                  <a:srgbClr val="00D7FF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(or more), </a:t>
            </a:r>
          </a:p>
          <a:p>
            <a:pPr>
              <a:lnSpc>
                <a:spcPts val="3280"/>
              </a:lnSpc>
            </a:pPr>
            <a:r>
              <a:rPr lang="en-US" altLang="ja-JP" dirty="0">
                <a:solidFill>
                  <a:schemeClr val="tx1"/>
                </a:solidFill>
              </a:rPr>
              <a:t>    </a:t>
            </a:r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selected heavy deformed nuclei (~half ?)</a:t>
            </a:r>
            <a:r>
              <a:rPr lang="en-US" altLang="ja-JP" dirty="0">
                <a:solidFill>
                  <a:schemeClr val="tx1"/>
                </a:solidFill>
              </a:rPr>
              <a:t>. </a:t>
            </a:r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C654A38-1DA0-D3D3-1270-265DBE053551}"/>
              </a:ext>
            </a:extLst>
          </p:cNvPr>
          <p:cNvSpPr txBox="1"/>
          <p:nvPr/>
        </p:nvSpPr>
        <p:spPr>
          <a:xfrm>
            <a:off x="1058824" y="1566820"/>
            <a:ext cx="86196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This mechanism alone generates </a:t>
            </a:r>
            <a:r>
              <a:rPr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Symbol" pitchFamily="2" charset="2"/>
              </a:rPr>
              <a:t>g</a:t>
            </a:r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kumimoji="1"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up to </a:t>
            </a:r>
            <a:r>
              <a:rPr kumimoji="1" lang="en-US" altLang="ja-JP" dirty="0">
                <a:solidFill>
                  <a:srgbClr val="FF00C6"/>
                </a:solidFill>
              </a:rPr>
              <a:t>5 degrees</a:t>
            </a:r>
            <a:r>
              <a:rPr kumimoji="1"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This occurs in most (virtually all) strongly deformed nuclei.</a:t>
            </a:r>
            <a:endParaRPr kumimoji="1" lang="ja-JP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51C37D7-5613-83EF-8C1D-22CF29BEBBE1}"/>
              </a:ext>
            </a:extLst>
          </p:cNvPr>
          <p:cNvSpPr txBox="1"/>
          <p:nvPr/>
        </p:nvSpPr>
        <p:spPr>
          <a:xfrm>
            <a:off x="1133744" y="5486712"/>
            <a:ext cx="9924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Both cases involve </a:t>
            </a:r>
            <a:r>
              <a:rPr lang="en-US" altLang="ja-JP" dirty="0">
                <a:solidFill>
                  <a:schemeClr val="tx1"/>
                </a:solidFill>
              </a:rPr>
              <a:t>high-j orbitals</a:t>
            </a:r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like g</a:t>
            </a:r>
            <a:r>
              <a:rPr lang="en-US" altLang="ja-JP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9/2,7/2 </a:t>
            </a:r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h</a:t>
            </a:r>
            <a:r>
              <a:rPr lang="en-US" altLang="ja-JP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11/2,9/2 </a:t>
            </a:r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i</a:t>
            </a:r>
            <a:r>
              <a:rPr lang="en-US" altLang="ja-JP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13/2,11/2 </a:t>
            </a:r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altLang="ja-JP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etc</a:t>
            </a:r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008B0E7-CE65-41EB-0117-DE0B07B7453D}"/>
              </a:ext>
            </a:extLst>
          </p:cNvPr>
          <p:cNvSpPr txBox="1"/>
          <p:nvPr/>
        </p:nvSpPr>
        <p:spPr>
          <a:xfrm>
            <a:off x="1133744" y="6081010"/>
            <a:ext cx="9413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enlargement has been verified by constrained HFB calculation.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右矢印 5">
            <a:extLst>
              <a:ext uri="{FF2B5EF4-FFF2-40B4-BE49-F238E27FC236}">
                <a16:creationId xmlns:a16="http://schemas.microsoft.com/office/drawing/2014/main" id="{8F1A5AA6-F4DB-6275-087D-443A4DECB947}"/>
              </a:ext>
            </a:extLst>
          </p:cNvPr>
          <p:cNvSpPr/>
          <p:nvPr/>
        </p:nvSpPr>
        <p:spPr>
          <a:xfrm flipV="1">
            <a:off x="287326" y="2743199"/>
            <a:ext cx="457200" cy="187036"/>
          </a:xfrm>
          <a:prstGeom prst="rightArrow">
            <a:avLst/>
          </a:prstGeom>
          <a:solidFill>
            <a:srgbClr val="FF00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7658468"/>
      </p:ext>
    </p:extLst>
  </p:cSld>
  <p:clrMapOvr>
    <a:masterClrMapping/>
  </p:clrMapOvr>
  <p:transition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CC075AC-DD8F-C621-7298-B1D1A1ACE65C}"/>
              </a:ext>
            </a:extLst>
          </p:cNvPr>
          <p:cNvSpPr txBox="1"/>
          <p:nvPr/>
        </p:nvSpPr>
        <p:spPr>
          <a:xfrm>
            <a:off x="381820" y="146002"/>
            <a:ext cx="3826689" cy="126188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</a:rPr>
              <a:t>Medium triaxiality </a:t>
            </a:r>
          </a:p>
          <a:p>
            <a:r>
              <a:rPr kumimoji="1" lang="en-US" altLang="ja-JP" dirty="0"/>
              <a:t> systematically produced </a:t>
            </a:r>
          </a:p>
          <a:p>
            <a:r>
              <a:rPr kumimoji="1" lang="en-US" altLang="ja-JP" dirty="0"/>
              <a:t> by the same</a:t>
            </a:r>
            <a:r>
              <a:rPr lang="en-US" altLang="ja-JP" dirty="0"/>
              <a:t> Hamiltonian</a:t>
            </a:r>
            <a:endParaRPr kumimoji="1" lang="en-US" altLang="ja-JP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E1910C8-617E-6B9C-97AA-2925820AF5E0}"/>
              </a:ext>
            </a:extLst>
          </p:cNvPr>
          <p:cNvSpPr txBox="1"/>
          <p:nvPr/>
        </p:nvSpPr>
        <p:spPr>
          <a:xfrm>
            <a:off x="344569" y="5909071"/>
            <a:ext cx="450219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Predicted B(E2) to 2</a:t>
            </a:r>
            <a:r>
              <a:rPr kumimoji="1" lang="en-US" altLang="ja-JP" sz="18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1" lang="en-US" altLang="ja-JP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Ex~2.7 MeV of </a:t>
            </a:r>
            <a:r>
              <a:rPr kumimoji="1" lang="en-US" altLang="ja-JP" sz="18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154</a:t>
            </a:r>
            <a:r>
              <a:rPr kumimoji="1" lang="en-US" altLang="ja-JP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</a:t>
            </a:r>
          </a:p>
          <a:p>
            <a:r>
              <a:rPr lang="en-US" altLang="ja-JP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an example of small triaxiality </a:t>
            </a:r>
            <a:endParaRPr kumimoji="1" lang="ja-JP" altLang="en-US" sz="1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B8C956CA-4504-91C5-15FC-153F31606AB5}"/>
              </a:ext>
            </a:extLst>
          </p:cNvPr>
          <p:cNvGrpSpPr/>
          <p:nvPr/>
        </p:nvGrpSpPr>
        <p:grpSpPr>
          <a:xfrm>
            <a:off x="6003003" y="257984"/>
            <a:ext cx="6171015" cy="6600016"/>
            <a:chOff x="5531771" y="234403"/>
            <a:chExt cx="6171015" cy="6600016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F96E553A-3E22-13F1-566E-3CCCE25FC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31771" y="234403"/>
              <a:ext cx="6171015" cy="6600016"/>
            </a:xfrm>
            <a:prstGeom prst="rect">
              <a:avLst/>
            </a:prstGeom>
          </p:spPr>
        </p:pic>
        <p:sp>
          <p:nvSpPr>
            <p:cNvPr id="7" name="円/楕円 6">
              <a:extLst>
                <a:ext uri="{FF2B5EF4-FFF2-40B4-BE49-F238E27FC236}">
                  <a16:creationId xmlns:a16="http://schemas.microsoft.com/office/drawing/2014/main" id="{728DE5F4-1F0E-1171-AF9A-C171D58AE6E3}"/>
                </a:ext>
              </a:extLst>
            </p:cNvPr>
            <p:cNvSpPr/>
            <p:nvPr/>
          </p:nvSpPr>
          <p:spPr>
            <a:xfrm>
              <a:off x="5678646" y="5503982"/>
              <a:ext cx="417354" cy="369332"/>
            </a:xfrm>
            <a:prstGeom prst="ellipse">
              <a:avLst/>
            </a:prstGeom>
            <a:noFill/>
            <a:ln w="28575">
              <a:solidFill>
                <a:srgbClr val="FF4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円/楕円 9">
              <a:extLst>
                <a:ext uri="{FF2B5EF4-FFF2-40B4-BE49-F238E27FC236}">
                  <a16:creationId xmlns:a16="http://schemas.microsoft.com/office/drawing/2014/main" id="{4B3D4908-66F0-47CA-41EE-EC52734254D5}"/>
                </a:ext>
              </a:extLst>
            </p:cNvPr>
            <p:cNvSpPr/>
            <p:nvPr/>
          </p:nvSpPr>
          <p:spPr>
            <a:xfrm>
              <a:off x="8749695" y="2887352"/>
              <a:ext cx="413590" cy="365802"/>
            </a:xfrm>
            <a:prstGeom prst="ellipse">
              <a:avLst/>
            </a:prstGeom>
            <a:noFill/>
            <a:ln w="28575">
              <a:solidFill>
                <a:srgbClr val="FF4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srgbClr val="FF4500"/>
                </a:solidFill>
              </a:endParaRPr>
            </a:p>
          </p:txBody>
        </p:sp>
        <p:sp>
          <p:nvSpPr>
            <p:cNvPr id="11" name="円/楕円 10">
              <a:extLst>
                <a:ext uri="{FF2B5EF4-FFF2-40B4-BE49-F238E27FC236}">
                  <a16:creationId xmlns:a16="http://schemas.microsoft.com/office/drawing/2014/main" id="{5BCAB611-556E-859B-1CCF-D529E28649FB}"/>
                </a:ext>
              </a:extLst>
            </p:cNvPr>
            <p:cNvSpPr/>
            <p:nvPr/>
          </p:nvSpPr>
          <p:spPr>
            <a:xfrm>
              <a:off x="8750164" y="4132138"/>
              <a:ext cx="413121" cy="365802"/>
            </a:xfrm>
            <a:prstGeom prst="ellipse">
              <a:avLst/>
            </a:prstGeom>
            <a:noFill/>
            <a:ln w="28575">
              <a:solidFill>
                <a:srgbClr val="FF4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EDA92692-4366-B25D-670B-C064F69B8961}"/>
              </a:ext>
            </a:extLst>
          </p:cNvPr>
          <p:cNvGrpSpPr/>
          <p:nvPr/>
        </p:nvGrpSpPr>
        <p:grpSpPr>
          <a:xfrm>
            <a:off x="38718" y="2784713"/>
            <a:ext cx="5358382" cy="3098994"/>
            <a:chOff x="206597" y="1705394"/>
            <a:chExt cx="5706257" cy="3313066"/>
          </a:xfrm>
        </p:grpSpPr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E7B08D83-5FFB-A55A-22AB-A7BF9F2BD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597" y="1705394"/>
              <a:ext cx="5120192" cy="3313066"/>
            </a:xfrm>
            <a:prstGeom prst="rect">
              <a:avLst/>
            </a:prstGeom>
          </p:spPr>
        </p:pic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796481D7-D6D3-1184-A341-EF227C6277EA}"/>
                </a:ext>
              </a:extLst>
            </p:cNvPr>
            <p:cNvSpPr txBox="1"/>
            <p:nvPr/>
          </p:nvSpPr>
          <p:spPr>
            <a:xfrm>
              <a:off x="5137416" y="1984306"/>
              <a:ext cx="742918" cy="39484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baseline="30000" dirty="0">
                  <a:solidFill>
                    <a:srgbClr val="FF4500"/>
                  </a:solidFill>
                </a:rPr>
                <a:t>166</a:t>
              </a:r>
              <a:r>
                <a:rPr kumimoji="1" lang="en-US" altLang="ja-JP" sz="1800" dirty="0">
                  <a:solidFill>
                    <a:srgbClr val="FF4500"/>
                  </a:solidFill>
                </a:rPr>
                <a:t>Er</a:t>
              </a:r>
              <a:endParaRPr kumimoji="1" lang="ja-JP" altLang="en-US" sz="1800">
                <a:solidFill>
                  <a:srgbClr val="FF4500"/>
                </a:solidFill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84685070-C7C9-A537-CF48-F0D77E5CFC86}"/>
                </a:ext>
              </a:extLst>
            </p:cNvPr>
            <p:cNvSpPr txBox="1"/>
            <p:nvPr/>
          </p:nvSpPr>
          <p:spPr>
            <a:xfrm>
              <a:off x="5128966" y="3778090"/>
              <a:ext cx="783888" cy="39484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baseline="30000" dirty="0">
                  <a:solidFill>
                    <a:srgbClr val="FF4500"/>
                  </a:solidFill>
                </a:rPr>
                <a:t>158</a:t>
              </a:r>
              <a:r>
                <a:rPr kumimoji="1" lang="en-US" altLang="ja-JP" sz="1800" dirty="0">
                  <a:solidFill>
                    <a:srgbClr val="FF4500"/>
                  </a:solidFill>
                </a:rPr>
                <a:t>Gd</a:t>
              </a:r>
              <a:endParaRPr kumimoji="1" lang="ja-JP" altLang="en-US" sz="1800">
                <a:solidFill>
                  <a:srgbClr val="FF4500"/>
                </a:solidFill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8D182339-7E44-B1FC-5622-0C1CC6B77154}"/>
                </a:ext>
              </a:extLst>
            </p:cNvPr>
            <p:cNvSpPr txBox="1"/>
            <p:nvPr/>
          </p:nvSpPr>
          <p:spPr>
            <a:xfrm>
              <a:off x="5096134" y="2951166"/>
              <a:ext cx="777059" cy="39484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baseline="30000" dirty="0">
                  <a:solidFill>
                    <a:srgbClr val="FF4500"/>
                  </a:solidFill>
                </a:rPr>
                <a:t>164</a:t>
              </a:r>
              <a:r>
                <a:rPr kumimoji="1" lang="en-US" altLang="ja-JP" sz="1800" dirty="0">
                  <a:solidFill>
                    <a:srgbClr val="FF4500"/>
                  </a:solidFill>
                </a:rPr>
                <a:t>Dy</a:t>
              </a:r>
              <a:endParaRPr kumimoji="1" lang="ja-JP" altLang="en-US" sz="1800">
                <a:solidFill>
                  <a:srgbClr val="FF4500"/>
                </a:solidFill>
              </a:endParaRPr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D020570-03D1-6666-B360-88159C152CEF}"/>
              </a:ext>
            </a:extLst>
          </p:cNvPr>
          <p:cNvSpPr txBox="1"/>
          <p:nvPr/>
        </p:nvSpPr>
        <p:spPr>
          <a:xfrm>
            <a:off x="-570986" y="750574"/>
            <a:ext cx="276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 </a:t>
            </a:r>
            <a:endParaRPr kumimoji="1" lang="ja-JP" altLang="en-US" sz="200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6CDDE8E-46C5-6977-A5E7-363BB6347F5F}"/>
              </a:ext>
            </a:extLst>
          </p:cNvPr>
          <p:cNvSpPr txBox="1"/>
          <p:nvPr/>
        </p:nvSpPr>
        <p:spPr>
          <a:xfrm>
            <a:off x="4468091" y="172149"/>
            <a:ext cx="3054928" cy="707886"/>
          </a:xfrm>
          <a:prstGeom prst="rect">
            <a:avLst/>
          </a:prstGeom>
          <a:solidFill>
            <a:srgbClr val="AE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Levels, B(E2)’s </a:t>
            </a:r>
            <a:r>
              <a:rPr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and</a:t>
            </a:r>
            <a:r>
              <a:rPr kumimoji="1"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algn="ctr"/>
            <a:r>
              <a:rPr kumimoji="1"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Q-moments reproduced</a:t>
            </a:r>
            <a:endParaRPr kumimoji="1" lang="ja-JP" alt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EC05FF97-151F-3D16-9522-4957EDDA85A4}"/>
              </a:ext>
            </a:extLst>
          </p:cNvPr>
          <p:cNvCxnSpPr>
            <a:cxnSpLocks/>
          </p:cNvCxnSpPr>
          <p:nvPr/>
        </p:nvCxnSpPr>
        <p:spPr>
          <a:xfrm flipH="1">
            <a:off x="4025790" y="3117273"/>
            <a:ext cx="5174401" cy="311029"/>
          </a:xfrm>
          <a:prstGeom prst="straightConnector1">
            <a:avLst/>
          </a:prstGeom>
          <a:ln w="28575">
            <a:solidFill>
              <a:srgbClr val="FF4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992C0FC4-0E4B-303A-C8E0-D74ABEE5AB04}"/>
              </a:ext>
            </a:extLst>
          </p:cNvPr>
          <p:cNvCxnSpPr>
            <a:cxnSpLocks/>
          </p:cNvCxnSpPr>
          <p:nvPr/>
        </p:nvCxnSpPr>
        <p:spPr>
          <a:xfrm flipH="1" flipV="1">
            <a:off x="3700005" y="3770601"/>
            <a:ext cx="5500186" cy="513886"/>
          </a:xfrm>
          <a:prstGeom prst="straightConnector1">
            <a:avLst/>
          </a:prstGeom>
          <a:ln w="28575">
            <a:solidFill>
              <a:srgbClr val="FF4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AD88B692-B613-774C-E723-A78B99D4E765}"/>
              </a:ext>
            </a:extLst>
          </p:cNvPr>
          <p:cNvCxnSpPr>
            <a:cxnSpLocks/>
          </p:cNvCxnSpPr>
          <p:nvPr/>
        </p:nvCxnSpPr>
        <p:spPr>
          <a:xfrm flipH="1" flipV="1">
            <a:off x="3116143" y="4199536"/>
            <a:ext cx="3039423" cy="1415229"/>
          </a:xfrm>
          <a:prstGeom prst="straightConnector1">
            <a:avLst/>
          </a:prstGeom>
          <a:ln w="28575">
            <a:solidFill>
              <a:srgbClr val="FF4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9D1BBDA-4832-98C1-7454-389A11EB1DB3}"/>
              </a:ext>
            </a:extLst>
          </p:cNvPr>
          <p:cNvSpPr txBox="1"/>
          <p:nvPr/>
        </p:nvSpPr>
        <p:spPr>
          <a:xfrm>
            <a:off x="300612" y="1622380"/>
            <a:ext cx="4074127" cy="1200329"/>
          </a:xfrm>
          <a:prstGeom prst="rect">
            <a:avLst/>
          </a:prstGeom>
          <a:solidFill>
            <a:srgbClr val="AEFFFF"/>
          </a:solidFill>
          <a:ln>
            <a:solidFill>
              <a:srgbClr val="0100DA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An experimental evidence </a:t>
            </a:r>
            <a:r>
              <a:rPr lang="en-US" altLang="ja-JP" dirty="0"/>
              <a:t>:</a:t>
            </a:r>
          </a:p>
          <a:p>
            <a:r>
              <a:rPr lang="en-US" altLang="ja-JP" dirty="0"/>
              <a:t>clear correlation between </a:t>
            </a:r>
            <a:r>
              <a:rPr lang="en-US" altLang="ja-JP" b="1" dirty="0">
                <a:latin typeface="Symbol" pitchFamily="2" charset="2"/>
              </a:rPr>
              <a:t>g</a:t>
            </a:r>
            <a:r>
              <a:rPr lang="en-US" altLang="ja-JP" dirty="0"/>
              <a:t> </a:t>
            </a:r>
          </a:p>
          <a:p>
            <a:r>
              <a:rPr lang="en-US" altLang="ja-JP" dirty="0"/>
              <a:t>and </a:t>
            </a:r>
            <a:r>
              <a:rPr kumimoji="1" lang="en-US" altLang="ja-JP" dirty="0"/>
              <a:t>B(E2; 0</a:t>
            </a:r>
            <a:r>
              <a:rPr kumimoji="1" lang="en-US" altLang="ja-JP" baseline="30000" dirty="0"/>
              <a:t>+</a:t>
            </a:r>
            <a:r>
              <a:rPr kumimoji="1" lang="en-US" altLang="ja-JP" baseline="-25000" dirty="0"/>
              <a:t>1 </a:t>
            </a:r>
            <a:r>
              <a:rPr kumimoji="1" lang="en-US" altLang="ja-JP" dirty="0"/>
              <a:t>-&gt; 2</a:t>
            </a:r>
            <a:r>
              <a:rPr kumimoji="1" lang="en-US" altLang="ja-JP" baseline="30000" dirty="0"/>
              <a:t>+</a:t>
            </a:r>
            <a:r>
              <a:rPr kumimoji="1" lang="en-US" altLang="ja-JP" baseline="-25000" dirty="0">
                <a:latin typeface="Arial" panose="020B0604020202020204" pitchFamily="34" charset="0"/>
                <a:cs typeface="Arial" panose="020B0604020202020204" pitchFamily="34" charset="0"/>
              </a:rPr>
              <a:t>gamma</a:t>
            </a:r>
            <a:r>
              <a:rPr kumimoji="1" lang="en-US" altLang="ja-JP" dirty="0"/>
              <a:t> )</a:t>
            </a:r>
            <a:endParaRPr kumimoji="1" lang="en-US" altLang="ja-JP" sz="2000" dirty="0"/>
          </a:p>
        </p:txBody>
      </p:sp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84D5C291-3DD4-61AA-4DDF-26DF4528F3F6}"/>
              </a:ext>
            </a:extLst>
          </p:cNvPr>
          <p:cNvGrpSpPr/>
          <p:nvPr/>
        </p:nvGrpSpPr>
        <p:grpSpPr>
          <a:xfrm>
            <a:off x="1000180" y="4780911"/>
            <a:ext cx="1161129" cy="1083625"/>
            <a:chOff x="-1276074" y="4820861"/>
            <a:chExt cx="1276074" cy="1042063"/>
          </a:xfrm>
        </p:grpSpPr>
        <p:sp>
          <p:nvSpPr>
            <p:cNvPr id="44" name="フリーフォーム 43">
              <a:extLst>
                <a:ext uri="{FF2B5EF4-FFF2-40B4-BE49-F238E27FC236}">
                  <a16:creationId xmlns:a16="http://schemas.microsoft.com/office/drawing/2014/main" id="{9FCCA555-23A5-FFB8-F80D-76D6A082DD71}"/>
                </a:ext>
              </a:extLst>
            </p:cNvPr>
            <p:cNvSpPr/>
            <p:nvPr/>
          </p:nvSpPr>
          <p:spPr>
            <a:xfrm>
              <a:off x="-1188060" y="4820861"/>
              <a:ext cx="1188060" cy="1042063"/>
            </a:xfrm>
            <a:custGeom>
              <a:avLst/>
              <a:gdLst>
                <a:gd name="connsiteX0" fmla="*/ 1787236 w 1787236"/>
                <a:gd name="connsiteY0" fmla="*/ 51955 h 1194955"/>
                <a:gd name="connsiteX1" fmla="*/ 1714500 w 1787236"/>
                <a:gd name="connsiteY1" fmla="*/ 41564 h 1194955"/>
                <a:gd name="connsiteX2" fmla="*/ 1620982 w 1787236"/>
                <a:gd name="connsiteY2" fmla="*/ 20782 h 1194955"/>
                <a:gd name="connsiteX3" fmla="*/ 1517073 w 1787236"/>
                <a:gd name="connsiteY3" fmla="*/ 0 h 1194955"/>
                <a:gd name="connsiteX4" fmla="*/ 1111827 w 1787236"/>
                <a:gd name="connsiteY4" fmla="*/ 10391 h 1194955"/>
                <a:gd name="connsiteX5" fmla="*/ 1070263 w 1787236"/>
                <a:gd name="connsiteY5" fmla="*/ 20782 h 1194955"/>
                <a:gd name="connsiteX6" fmla="*/ 935182 w 1787236"/>
                <a:gd name="connsiteY6" fmla="*/ 41564 h 1194955"/>
                <a:gd name="connsiteX7" fmla="*/ 831273 w 1787236"/>
                <a:gd name="connsiteY7" fmla="*/ 62346 h 1194955"/>
                <a:gd name="connsiteX8" fmla="*/ 706582 w 1787236"/>
                <a:gd name="connsiteY8" fmla="*/ 83128 h 1194955"/>
                <a:gd name="connsiteX9" fmla="*/ 644236 w 1787236"/>
                <a:gd name="connsiteY9" fmla="*/ 93519 h 1194955"/>
                <a:gd name="connsiteX10" fmla="*/ 602673 w 1787236"/>
                <a:gd name="connsiteY10" fmla="*/ 103909 h 1194955"/>
                <a:gd name="connsiteX11" fmla="*/ 561109 w 1787236"/>
                <a:gd name="connsiteY11" fmla="*/ 124691 h 1194955"/>
                <a:gd name="connsiteX12" fmla="*/ 477982 w 1787236"/>
                <a:gd name="connsiteY12" fmla="*/ 145473 h 1194955"/>
                <a:gd name="connsiteX13" fmla="*/ 446809 w 1787236"/>
                <a:gd name="connsiteY13" fmla="*/ 155864 h 1194955"/>
                <a:gd name="connsiteX14" fmla="*/ 384463 w 1787236"/>
                <a:gd name="connsiteY14" fmla="*/ 197428 h 1194955"/>
                <a:gd name="connsiteX15" fmla="*/ 353291 w 1787236"/>
                <a:gd name="connsiteY15" fmla="*/ 218209 h 1194955"/>
                <a:gd name="connsiteX16" fmla="*/ 290945 w 1787236"/>
                <a:gd name="connsiteY16" fmla="*/ 280555 h 1194955"/>
                <a:gd name="connsiteX17" fmla="*/ 259773 w 1787236"/>
                <a:gd name="connsiteY17" fmla="*/ 311728 h 1194955"/>
                <a:gd name="connsiteX18" fmla="*/ 238991 w 1787236"/>
                <a:gd name="connsiteY18" fmla="*/ 342900 h 1194955"/>
                <a:gd name="connsiteX19" fmla="*/ 197427 w 1787236"/>
                <a:gd name="connsiteY19" fmla="*/ 374073 h 1194955"/>
                <a:gd name="connsiteX20" fmla="*/ 166254 w 1787236"/>
                <a:gd name="connsiteY20" fmla="*/ 405246 h 1194955"/>
                <a:gd name="connsiteX21" fmla="*/ 114300 w 1787236"/>
                <a:gd name="connsiteY21" fmla="*/ 498764 h 1194955"/>
                <a:gd name="connsiteX22" fmla="*/ 93518 w 1787236"/>
                <a:gd name="connsiteY22" fmla="*/ 529937 h 1194955"/>
                <a:gd name="connsiteX23" fmla="*/ 83127 w 1787236"/>
                <a:gd name="connsiteY23" fmla="*/ 561109 h 1194955"/>
                <a:gd name="connsiteX24" fmla="*/ 62345 w 1787236"/>
                <a:gd name="connsiteY24" fmla="*/ 602673 h 1194955"/>
                <a:gd name="connsiteX25" fmla="*/ 41563 w 1787236"/>
                <a:gd name="connsiteY25" fmla="*/ 706582 h 1194955"/>
                <a:gd name="connsiteX26" fmla="*/ 20782 w 1787236"/>
                <a:gd name="connsiteY26" fmla="*/ 831273 h 1194955"/>
                <a:gd name="connsiteX27" fmla="*/ 10391 w 1787236"/>
                <a:gd name="connsiteY27" fmla="*/ 955964 h 1194955"/>
                <a:gd name="connsiteX28" fmla="*/ 0 w 1787236"/>
                <a:gd name="connsiteY28" fmla="*/ 1039091 h 1194955"/>
                <a:gd name="connsiteX29" fmla="*/ 10391 w 1787236"/>
                <a:gd name="connsiteY29" fmla="*/ 1153391 h 1194955"/>
                <a:gd name="connsiteX30" fmla="*/ 20782 w 1787236"/>
                <a:gd name="connsiteY30" fmla="*/ 1184564 h 1194955"/>
                <a:gd name="connsiteX31" fmla="*/ 51954 w 1787236"/>
                <a:gd name="connsiteY31" fmla="*/ 1194955 h 1194955"/>
                <a:gd name="connsiteX32" fmla="*/ 72736 w 1787236"/>
                <a:gd name="connsiteY32" fmla="*/ 1132609 h 1194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87236" h="1194955">
                  <a:moveTo>
                    <a:pt x="1787236" y="51955"/>
                  </a:moveTo>
                  <a:cubicBezTo>
                    <a:pt x="1762991" y="48491"/>
                    <a:pt x="1738658" y="45590"/>
                    <a:pt x="1714500" y="41564"/>
                  </a:cubicBezTo>
                  <a:cubicBezTo>
                    <a:pt x="1605601" y="23414"/>
                    <a:pt x="1714400" y="39466"/>
                    <a:pt x="1620982" y="20782"/>
                  </a:cubicBezTo>
                  <a:cubicBezTo>
                    <a:pt x="1493596" y="-4695"/>
                    <a:pt x="1613613" y="24136"/>
                    <a:pt x="1517073" y="0"/>
                  </a:cubicBezTo>
                  <a:cubicBezTo>
                    <a:pt x="1381991" y="3464"/>
                    <a:pt x="1246807" y="4113"/>
                    <a:pt x="1111827" y="10391"/>
                  </a:cubicBezTo>
                  <a:cubicBezTo>
                    <a:pt x="1097561" y="11055"/>
                    <a:pt x="1084267" y="17981"/>
                    <a:pt x="1070263" y="20782"/>
                  </a:cubicBezTo>
                  <a:cubicBezTo>
                    <a:pt x="991287" y="36577"/>
                    <a:pt x="1020024" y="26592"/>
                    <a:pt x="935182" y="41564"/>
                  </a:cubicBezTo>
                  <a:cubicBezTo>
                    <a:pt x="900397" y="47703"/>
                    <a:pt x="866115" y="56539"/>
                    <a:pt x="831273" y="62346"/>
                  </a:cubicBezTo>
                  <a:lnTo>
                    <a:pt x="706582" y="83128"/>
                  </a:lnTo>
                  <a:cubicBezTo>
                    <a:pt x="685800" y="86592"/>
                    <a:pt x="664676" y="88409"/>
                    <a:pt x="644236" y="93519"/>
                  </a:cubicBezTo>
                  <a:lnTo>
                    <a:pt x="602673" y="103909"/>
                  </a:lnTo>
                  <a:cubicBezTo>
                    <a:pt x="588818" y="110836"/>
                    <a:pt x="575804" y="119793"/>
                    <a:pt x="561109" y="124691"/>
                  </a:cubicBezTo>
                  <a:cubicBezTo>
                    <a:pt x="534013" y="133723"/>
                    <a:pt x="505078" y="136441"/>
                    <a:pt x="477982" y="145473"/>
                  </a:cubicBezTo>
                  <a:cubicBezTo>
                    <a:pt x="467591" y="148937"/>
                    <a:pt x="456384" y="150545"/>
                    <a:pt x="446809" y="155864"/>
                  </a:cubicBezTo>
                  <a:cubicBezTo>
                    <a:pt x="424975" y="167994"/>
                    <a:pt x="405245" y="183573"/>
                    <a:pt x="384463" y="197428"/>
                  </a:cubicBezTo>
                  <a:cubicBezTo>
                    <a:pt x="374072" y="204355"/>
                    <a:pt x="362121" y="209379"/>
                    <a:pt x="353291" y="218209"/>
                  </a:cubicBezTo>
                  <a:lnTo>
                    <a:pt x="290945" y="280555"/>
                  </a:lnTo>
                  <a:cubicBezTo>
                    <a:pt x="280554" y="290946"/>
                    <a:pt x="267924" y="299501"/>
                    <a:pt x="259773" y="311728"/>
                  </a:cubicBezTo>
                  <a:cubicBezTo>
                    <a:pt x="252846" y="322119"/>
                    <a:pt x="247822" y="334070"/>
                    <a:pt x="238991" y="342900"/>
                  </a:cubicBezTo>
                  <a:cubicBezTo>
                    <a:pt x="226745" y="355146"/>
                    <a:pt x="210576" y="362802"/>
                    <a:pt x="197427" y="374073"/>
                  </a:cubicBezTo>
                  <a:cubicBezTo>
                    <a:pt x="186270" y="383636"/>
                    <a:pt x="176645" y="394855"/>
                    <a:pt x="166254" y="405246"/>
                  </a:cubicBezTo>
                  <a:cubicBezTo>
                    <a:pt x="147965" y="460114"/>
                    <a:pt x="161939" y="427306"/>
                    <a:pt x="114300" y="498764"/>
                  </a:cubicBezTo>
                  <a:cubicBezTo>
                    <a:pt x="107373" y="509155"/>
                    <a:pt x="97467" y="518089"/>
                    <a:pt x="93518" y="529937"/>
                  </a:cubicBezTo>
                  <a:cubicBezTo>
                    <a:pt x="90054" y="540328"/>
                    <a:pt x="87442" y="551042"/>
                    <a:pt x="83127" y="561109"/>
                  </a:cubicBezTo>
                  <a:cubicBezTo>
                    <a:pt x="77025" y="575347"/>
                    <a:pt x="67784" y="588169"/>
                    <a:pt x="62345" y="602673"/>
                  </a:cubicBezTo>
                  <a:cubicBezTo>
                    <a:pt x="52615" y="628619"/>
                    <a:pt x="45788" y="683345"/>
                    <a:pt x="41563" y="706582"/>
                  </a:cubicBezTo>
                  <a:cubicBezTo>
                    <a:pt x="30281" y="768633"/>
                    <a:pt x="28247" y="760356"/>
                    <a:pt x="20782" y="831273"/>
                  </a:cubicBezTo>
                  <a:cubicBezTo>
                    <a:pt x="16416" y="872752"/>
                    <a:pt x="14541" y="914463"/>
                    <a:pt x="10391" y="955964"/>
                  </a:cubicBezTo>
                  <a:cubicBezTo>
                    <a:pt x="7612" y="983750"/>
                    <a:pt x="3464" y="1011382"/>
                    <a:pt x="0" y="1039091"/>
                  </a:cubicBezTo>
                  <a:cubicBezTo>
                    <a:pt x="3464" y="1077191"/>
                    <a:pt x="4981" y="1115518"/>
                    <a:pt x="10391" y="1153391"/>
                  </a:cubicBezTo>
                  <a:cubicBezTo>
                    <a:pt x="11940" y="1164234"/>
                    <a:pt x="13037" y="1176819"/>
                    <a:pt x="20782" y="1184564"/>
                  </a:cubicBezTo>
                  <a:cubicBezTo>
                    <a:pt x="28527" y="1192309"/>
                    <a:pt x="41563" y="1191491"/>
                    <a:pt x="51954" y="1194955"/>
                  </a:cubicBezTo>
                  <a:lnTo>
                    <a:pt x="72736" y="1132609"/>
                  </a:ln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フリーフォーム 45">
              <a:extLst>
                <a:ext uri="{FF2B5EF4-FFF2-40B4-BE49-F238E27FC236}">
                  <a16:creationId xmlns:a16="http://schemas.microsoft.com/office/drawing/2014/main" id="{E6D38AC8-AFD0-9CDE-5589-A8FA1D707DD2}"/>
                </a:ext>
              </a:extLst>
            </p:cNvPr>
            <p:cNvSpPr/>
            <p:nvPr/>
          </p:nvSpPr>
          <p:spPr>
            <a:xfrm>
              <a:off x="-1276074" y="5738233"/>
              <a:ext cx="93518" cy="124691"/>
            </a:xfrm>
            <a:custGeom>
              <a:avLst/>
              <a:gdLst>
                <a:gd name="connsiteX0" fmla="*/ 0 w 93518"/>
                <a:gd name="connsiteY0" fmla="*/ 0 h 124691"/>
                <a:gd name="connsiteX1" fmla="*/ 93518 w 93518"/>
                <a:gd name="connsiteY1" fmla="*/ 124691 h 124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3518" h="124691">
                  <a:moveTo>
                    <a:pt x="0" y="0"/>
                  </a:moveTo>
                  <a:cubicBezTo>
                    <a:pt x="78355" y="111935"/>
                    <a:pt x="42842" y="74012"/>
                    <a:pt x="93518" y="12469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フリーフォーム 46">
              <a:extLst>
                <a:ext uri="{FF2B5EF4-FFF2-40B4-BE49-F238E27FC236}">
                  <a16:creationId xmlns:a16="http://schemas.microsoft.com/office/drawing/2014/main" id="{A925E34A-8D43-915E-E617-EF113696C21E}"/>
                </a:ext>
              </a:extLst>
            </p:cNvPr>
            <p:cNvSpPr/>
            <p:nvPr/>
          </p:nvSpPr>
          <p:spPr>
            <a:xfrm rot="3910148">
              <a:off x="-1167260" y="5742351"/>
              <a:ext cx="93518" cy="124691"/>
            </a:xfrm>
            <a:custGeom>
              <a:avLst/>
              <a:gdLst>
                <a:gd name="connsiteX0" fmla="*/ 0 w 93518"/>
                <a:gd name="connsiteY0" fmla="*/ 0 h 124691"/>
                <a:gd name="connsiteX1" fmla="*/ 93518 w 93518"/>
                <a:gd name="connsiteY1" fmla="*/ 124691 h 124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3518" h="124691">
                  <a:moveTo>
                    <a:pt x="0" y="0"/>
                  </a:moveTo>
                  <a:cubicBezTo>
                    <a:pt x="78355" y="111935"/>
                    <a:pt x="42842" y="74012"/>
                    <a:pt x="93518" y="12469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648B83F-5A7B-0279-28B6-6099A5EACE17}"/>
              </a:ext>
            </a:extLst>
          </p:cNvPr>
          <p:cNvGrpSpPr/>
          <p:nvPr/>
        </p:nvGrpSpPr>
        <p:grpSpPr>
          <a:xfrm>
            <a:off x="4465949" y="893281"/>
            <a:ext cx="4013032" cy="1028908"/>
            <a:chOff x="4737763" y="934461"/>
            <a:chExt cx="4013032" cy="1028908"/>
          </a:xfrm>
        </p:grpSpPr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E17E898B-66F9-EFEE-C48D-96FD96BFE970}"/>
                </a:ext>
              </a:extLst>
            </p:cNvPr>
            <p:cNvSpPr/>
            <p:nvPr/>
          </p:nvSpPr>
          <p:spPr>
            <a:xfrm>
              <a:off x="4737763" y="948928"/>
              <a:ext cx="3919515" cy="1014441"/>
            </a:xfrm>
            <a:prstGeom prst="rect">
              <a:avLst/>
            </a:prstGeom>
            <a:solidFill>
              <a:srgbClr val="D1FED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円/楕円 14">
              <a:extLst>
                <a:ext uri="{FF2B5EF4-FFF2-40B4-BE49-F238E27FC236}">
                  <a16:creationId xmlns:a16="http://schemas.microsoft.com/office/drawing/2014/main" id="{30D311E8-44FE-D344-629D-91AA7140C8D9}"/>
                </a:ext>
              </a:extLst>
            </p:cNvPr>
            <p:cNvSpPr/>
            <p:nvPr/>
          </p:nvSpPr>
          <p:spPr>
            <a:xfrm>
              <a:off x="4896735" y="1021711"/>
              <a:ext cx="344407" cy="275984"/>
            </a:xfrm>
            <a:prstGeom prst="ellipse">
              <a:avLst/>
            </a:prstGeom>
            <a:noFill/>
            <a:ln w="28575">
              <a:solidFill>
                <a:srgbClr val="FF4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BFA6B774-D780-4A00-1FDC-453650233A34}"/>
                </a:ext>
              </a:extLst>
            </p:cNvPr>
            <p:cNvSpPr txBox="1"/>
            <p:nvPr/>
          </p:nvSpPr>
          <p:spPr>
            <a:xfrm>
              <a:off x="5241140" y="934461"/>
              <a:ext cx="35096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FF4500"/>
                  </a:solidFill>
                </a:rPr>
                <a:t>: </a:t>
              </a:r>
              <a:r>
                <a:rPr kumimoji="1" lang="en-US" altLang="ja-JP" sz="2000" b="1" dirty="0">
                  <a:solidFill>
                    <a:srgbClr val="FF4500"/>
                  </a:solidFill>
                  <a:latin typeface="Symbol" pitchFamily="2" charset="2"/>
                </a:rPr>
                <a:t>g </a:t>
              </a:r>
              <a:r>
                <a:rPr kumimoji="1" lang="en-US" altLang="ja-JP" sz="2000" dirty="0">
                  <a:solidFill>
                    <a:srgbClr val="FF4500"/>
                  </a:solidFill>
                  <a:latin typeface="Comic Sans MS" panose="030F0902030302020204" pitchFamily="66" charset="0"/>
                </a:rPr>
                <a:t>values by MCSM</a:t>
              </a:r>
              <a:r>
                <a:rPr kumimoji="1" lang="en-US" altLang="ja-JP" sz="2000" dirty="0">
                  <a:solidFill>
                    <a:srgbClr val="FF4500"/>
                  </a:solidFill>
                </a:rPr>
                <a:t> (QVSM)</a:t>
              </a:r>
            </a:p>
            <a:p>
              <a:r>
                <a:rPr lang="en-US" altLang="ja-JP" sz="2000" dirty="0">
                  <a:solidFill>
                    <a:srgbClr val="FF4500"/>
                  </a:solidFill>
                </a:rPr>
                <a:t>  </a:t>
              </a:r>
              <a:r>
                <a:rPr kumimoji="1" lang="en-US" altLang="ja-JP" sz="2000" dirty="0">
                  <a:solidFill>
                    <a:srgbClr val="FF4500"/>
                  </a:solidFill>
                </a:rPr>
                <a:t>~ Multiple </a:t>
              </a:r>
              <a:r>
                <a:rPr kumimoji="1" lang="en-US" altLang="ja-JP" sz="2000" dirty="0" err="1">
                  <a:solidFill>
                    <a:srgbClr val="FF4500"/>
                  </a:solidFill>
                </a:rPr>
                <a:t>CoulEx</a:t>
              </a:r>
              <a:r>
                <a:rPr kumimoji="1" lang="en-US" altLang="ja-JP" sz="2000" dirty="0">
                  <a:solidFill>
                    <a:srgbClr val="FF4500"/>
                  </a:solidFill>
                </a:rPr>
                <a:t> values</a:t>
              </a:r>
            </a:p>
            <a:p>
              <a:r>
                <a:rPr lang="en-US" altLang="ja-JP" sz="2000" dirty="0">
                  <a:solidFill>
                    <a:srgbClr val="FF4500"/>
                  </a:solidFill>
                </a:rPr>
                <a:t>        </a:t>
              </a:r>
              <a:r>
                <a:rPr lang="en-US" altLang="ja-JP" sz="2000" i="1" dirty="0">
                  <a:solidFill>
                    <a:srgbClr val="FF4500"/>
                  </a:solidFill>
                </a:rPr>
                <a:t>a la </a:t>
              </a:r>
              <a:r>
                <a:rPr lang="en-US" altLang="ja-JP" sz="2000" dirty="0">
                  <a:solidFill>
                    <a:srgbClr val="FF4500"/>
                  </a:solidFill>
                </a:rPr>
                <a:t>D. Cline (1986~)</a:t>
              </a:r>
              <a:r>
                <a:rPr kumimoji="1" lang="en-US" altLang="ja-JP" sz="2000" dirty="0">
                  <a:solidFill>
                    <a:srgbClr val="FF4500"/>
                  </a:solidFill>
                </a:rPr>
                <a:t> </a:t>
              </a:r>
              <a:endParaRPr kumimoji="1" lang="ja-JP" altLang="en-US" sz="2000">
                <a:solidFill>
                  <a:srgbClr val="FF45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3263583"/>
      </p:ext>
    </p:extLst>
  </p:cSld>
  <p:clrMapOvr>
    <a:masterClrMapping/>
  </p:clrMapOvr>
  <p:transition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B65E99F7-0C37-B431-3081-04C9147457BF}"/>
              </a:ext>
            </a:extLst>
          </p:cNvPr>
          <p:cNvSpPr/>
          <p:nvPr/>
        </p:nvSpPr>
        <p:spPr>
          <a:xfrm>
            <a:off x="596781" y="1059583"/>
            <a:ext cx="7133213" cy="69813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9A9B0FC-596D-5124-2D60-6C6D534AA0A7}"/>
              </a:ext>
            </a:extLst>
          </p:cNvPr>
          <p:cNvSpPr txBox="1"/>
          <p:nvPr/>
        </p:nvSpPr>
        <p:spPr>
          <a:xfrm>
            <a:off x="698903" y="1213415"/>
            <a:ext cx="7031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1. Historical background and “rotational energy”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E3E4732-C083-259E-4F78-FC4B1F9871C3}"/>
              </a:ext>
            </a:extLst>
          </p:cNvPr>
          <p:cNvSpPr txBox="1"/>
          <p:nvPr/>
        </p:nvSpPr>
        <p:spPr>
          <a:xfrm>
            <a:off x="698903" y="2190866"/>
            <a:ext cx="4100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2. Prevailing triaxial shapes</a:t>
            </a:r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6F59883-64E7-0F2C-93C8-1038182081BC}"/>
              </a:ext>
            </a:extLst>
          </p:cNvPr>
          <p:cNvSpPr txBox="1"/>
          <p:nvPr/>
        </p:nvSpPr>
        <p:spPr>
          <a:xfrm>
            <a:off x="698903" y="411571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Outline</a:t>
            </a:r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0EA8DFC-D575-E246-E3C2-70326F73D034}"/>
              </a:ext>
            </a:extLst>
          </p:cNvPr>
          <p:cNvSpPr txBox="1"/>
          <p:nvPr/>
        </p:nvSpPr>
        <p:spPr>
          <a:xfrm>
            <a:off x="934829" y="5191824"/>
            <a:ext cx="11112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Sections 1 &amp; 2 have been made i</a:t>
            </a:r>
            <a:r>
              <a:rPr kumimoji="1"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collaboration </a:t>
            </a:r>
            <a:r>
              <a:rPr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 </a:t>
            </a:r>
            <a:r>
              <a:rPr kumimoji="1"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Y. </a:t>
            </a:r>
            <a:r>
              <a:rPr kumimoji="1" lang="en-US" altLang="ja-JP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Tsunoda</a:t>
            </a:r>
            <a:r>
              <a:rPr kumimoji="1"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(CNS, Tokyo), N. Shimizu (Tsukuba), Y. </a:t>
            </a:r>
            <a:r>
              <a:rPr kumimoji="1" lang="en-US" altLang="ja-JP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Utsuno</a:t>
            </a:r>
            <a:r>
              <a:rPr kumimoji="1"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(JAEA), </a:t>
            </a:r>
            <a:r>
              <a:rPr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Abe (Keio U.), H. Ueno (Riken), while</a:t>
            </a:r>
          </a:p>
          <a:p>
            <a:r>
              <a:rPr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</a:t>
            </a:r>
            <a:r>
              <a:rPr lang="en-US" altLang="ja-JP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Duguet</a:t>
            </a:r>
            <a:r>
              <a:rPr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ja-JP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Saclay</a:t>
            </a:r>
            <a:r>
              <a:rPr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joined for Sections 3 &amp; 4.</a:t>
            </a:r>
            <a:endParaRPr lang="en-US" altLang="ja-JP" strike="sngStrik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9491CFD-701B-4356-B259-A83850C32F0A}"/>
              </a:ext>
            </a:extLst>
          </p:cNvPr>
          <p:cNvSpPr txBox="1"/>
          <p:nvPr/>
        </p:nvSpPr>
        <p:spPr>
          <a:xfrm>
            <a:off x="698902" y="3126470"/>
            <a:ext cx="6561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3. Vibrational excitations  – deformed case -</a:t>
            </a:r>
            <a:endParaRPr kumimoji="1" lang="ja-JP" altLang="en-US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5E966EA8-283F-4CA1-05E6-34772B68D4EA}"/>
              </a:ext>
            </a:extLst>
          </p:cNvPr>
          <p:cNvGrpSpPr/>
          <p:nvPr/>
        </p:nvGrpSpPr>
        <p:grpSpPr>
          <a:xfrm>
            <a:off x="698902" y="4062073"/>
            <a:ext cx="9897422" cy="461666"/>
            <a:chOff x="698902" y="4062073"/>
            <a:chExt cx="9897422" cy="461666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A607EED3-2FF7-824B-A998-05395D6DAA67}"/>
                </a:ext>
              </a:extLst>
            </p:cNvPr>
            <p:cNvSpPr txBox="1"/>
            <p:nvPr/>
          </p:nvSpPr>
          <p:spPr>
            <a:xfrm>
              <a:off x="698902" y="4062074"/>
              <a:ext cx="66768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(4. Vibrational excitations  – spherical case -)</a:t>
              </a:r>
              <a:endParaRPr kumimoji="1" lang="ja-JP" altLang="en-US"/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B7D01559-BB6D-B7AB-2A97-44DB0A3F5606}"/>
                </a:ext>
              </a:extLst>
            </p:cNvPr>
            <p:cNvSpPr txBox="1"/>
            <p:nvPr/>
          </p:nvSpPr>
          <p:spPr>
            <a:xfrm>
              <a:off x="7550297" y="4062073"/>
              <a:ext cx="30460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i="1" dirty="0">
                  <a:solidFill>
                    <a:schemeClr val="tx1"/>
                  </a:solidFill>
                </a:rPr>
                <a:t>If time permits, ……</a:t>
              </a:r>
              <a:endParaRPr kumimoji="1" lang="ja-JP" altLang="en-US" i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795091"/>
      </p:ext>
    </p:extLst>
  </p:cSld>
  <p:clrMapOvr>
    <a:masterClrMapping/>
  </p:clrMapOvr>
  <p:transition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AD7AD8A-08CC-DA11-F6A9-8EF17DC51C47}"/>
              </a:ext>
            </a:extLst>
          </p:cNvPr>
          <p:cNvSpPr txBox="1"/>
          <p:nvPr/>
        </p:nvSpPr>
        <p:spPr>
          <a:xfrm>
            <a:off x="1766425" y="199369"/>
            <a:ext cx="739176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A</a:t>
            </a:r>
            <a:r>
              <a:rPr kumimoji="1" lang="en-US" altLang="ja-JP" dirty="0"/>
              <a:t>ppearance of triaxial shapes in the nuclear chart</a:t>
            </a:r>
            <a:endParaRPr kumimoji="1" lang="ja-JP" altLang="en-US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DEF167BE-5F9F-3DA6-1C60-56869157BC15}"/>
              </a:ext>
            </a:extLst>
          </p:cNvPr>
          <p:cNvGrpSpPr/>
          <p:nvPr/>
        </p:nvGrpSpPr>
        <p:grpSpPr>
          <a:xfrm>
            <a:off x="8799458" y="4472785"/>
            <a:ext cx="1716748" cy="939711"/>
            <a:chOff x="9475834" y="4443055"/>
            <a:chExt cx="1716748" cy="939711"/>
          </a:xfrm>
        </p:grpSpPr>
        <p:sp>
          <p:nvSpPr>
            <p:cNvPr id="6" name="右中かっこ 5">
              <a:extLst>
                <a:ext uri="{FF2B5EF4-FFF2-40B4-BE49-F238E27FC236}">
                  <a16:creationId xmlns:a16="http://schemas.microsoft.com/office/drawing/2014/main" id="{79FCD422-5AEF-2BB1-AF51-6AB53CDFDF7A}"/>
                </a:ext>
              </a:extLst>
            </p:cNvPr>
            <p:cNvSpPr/>
            <p:nvPr/>
          </p:nvSpPr>
          <p:spPr>
            <a:xfrm>
              <a:off x="9475834" y="4443055"/>
              <a:ext cx="257694" cy="939711"/>
            </a:xfrm>
            <a:prstGeom prst="rightBrac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C1FACFF3-3780-FF0D-38AC-BB103BE6BC5B}"/>
                </a:ext>
              </a:extLst>
            </p:cNvPr>
            <p:cNvSpPr txBox="1"/>
            <p:nvPr/>
          </p:nvSpPr>
          <p:spPr>
            <a:xfrm>
              <a:off x="9733528" y="4558967"/>
              <a:ext cx="14590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/>
                <a:t> medium</a:t>
              </a:r>
            </a:p>
            <a:p>
              <a:r>
                <a:rPr lang="en-US" altLang="ja-JP" sz="2000" dirty="0"/>
                <a:t> </a:t>
              </a:r>
              <a:r>
                <a:rPr kumimoji="1" lang="en-US" altLang="ja-JP" sz="2000" dirty="0"/>
                <a:t>triaxiality</a:t>
              </a:r>
              <a:endParaRPr kumimoji="1" lang="ja-JP" altLang="en-US" sz="2000"/>
            </a:p>
          </p:txBody>
        </p:sp>
      </p:grpSp>
      <p:pic>
        <p:nvPicPr>
          <p:cNvPr id="13" name="図 12" descr="グラフ, 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B07676ED-E14F-4DA5-ADF4-561A52557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37" y="985301"/>
            <a:ext cx="8594421" cy="577965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52DF186-805A-90FF-A343-6B0DE0B021E3}"/>
              </a:ext>
            </a:extLst>
          </p:cNvPr>
          <p:cNvSpPr txBox="1"/>
          <p:nvPr/>
        </p:nvSpPr>
        <p:spPr>
          <a:xfrm>
            <a:off x="8435776" y="5528408"/>
            <a:ext cx="2286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~ small triaxiality</a:t>
            </a:r>
            <a:endParaRPr kumimoji="1" lang="ja-JP" altLang="en-US" sz="200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C596ACB9-450D-EDC5-DD20-ADF0FB949AF7}"/>
              </a:ext>
            </a:extLst>
          </p:cNvPr>
          <p:cNvGrpSpPr/>
          <p:nvPr/>
        </p:nvGrpSpPr>
        <p:grpSpPr>
          <a:xfrm>
            <a:off x="8775122" y="1336950"/>
            <a:ext cx="3482168" cy="3019922"/>
            <a:chOff x="365103" y="2009231"/>
            <a:chExt cx="6276780" cy="4704338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98F5FA12-EDC5-979F-1775-546BA6E67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5103" y="2009231"/>
              <a:ext cx="6276780" cy="4704338"/>
            </a:xfrm>
            <a:prstGeom prst="rect">
              <a:avLst/>
            </a:prstGeom>
          </p:spPr>
        </p:pic>
        <p:sp>
          <p:nvSpPr>
            <p:cNvPr id="8" name="円/楕円 7">
              <a:extLst>
                <a:ext uri="{FF2B5EF4-FFF2-40B4-BE49-F238E27FC236}">
                  <a16:creationId xmlns:a16="http://schemas.microsoft.com/office/drawing/2014/main" id="{D6D85993-F95C-5197-51CC-8BE21FA4EB63}"/>
                </a:ext>
              </a:extLst>
            </p:cNvPr>
            <p:cNvSpPr/>
            <p:nvPr/>
          </p:nvSpPr>
          <p:spPr>
            <a:xfrm>
              <a:off x="4135009" y="3582588"/>
              <a:ext cx="875008" cy="63682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9C3C57B-F596-0D13-6811-317DADE069E1}"/>
              </a:ext>
            </a:extLst>
          </p:cNvPr>
          <p:cNvSpPr txBox="1"/>
          <p:nvPr/>
        </p:nvSpPr>
        <p:spPr>
          <a:xfrm>
            <a:off x="8799458" y="985301"/>
            <a:ext cx="2188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Moller et al. (2006)</a:t>
            </a:r>
            <a:endParaRPr kumimoji="1" lang="ja-JP" alt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DFD6C7F-4DFB-CA88-707B-27D229E930FC}"/>
              </a:ext>
            </a:extLst>
          </p:cNvPr>
          <p:cNvSpPr txBox="1"/>
          <p:nvPr/>
        </p:nvSpPr>
        <p:spPr>
          <a:xfrm>
            <a:off x="10096555" y="219459"/>
            <a:ext cx="2095445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Conventionally</a:t>
            </a:r>
          </a:p>
          <a:p>
            <a:r>
              <a:rPr kumimoji="1"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axially symmetric</a:t>
            </a:r>
            <a:endParaRPr kumimoji="1" lang="ja-JP" alt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4E121948-3B4E-1B87-87A3-0820A909E4FA}"/>
              </a:ext>
            </a:extLst>
          </p:cNvPr>
          <p:cNvCxnSpPr>
            <a:cxnSpLocks/>
          </p:cNvCxnSpPr>
          <p:nvPr/>
        </p:nvCxnSpPr>
        <p:spPr>
          <a:xfrm flipH="1">
            <a:off x="11209017" y="927345"/>
            <a:ext cx="275711" cy="147285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151388"/>
      </p:ext>
    </p:extLst>
  </p:cSld>
  <p:clrMapOvr>
    <a:masterClrMapping/>
  </p:clrMapOvr>
  <p:transition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4DF66C9-A0A8-BAEF-A03B-19C77E656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239" y="641822"/>
            <a:ext cx="4171405" cy="6071469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BAD47B1-37AB-65CE-CE1C-60866049C944}"/>
              </a:ext>
            </a:extLst>
          </p:cNvPr>
          <p:cNvSpPr txBox="1"/>
          <p:nvPr/>
        </p:nvSpPr>
        <p:spPr>
          <a:xfrm>
            <a:off x="848438" y="107918"/>
            <a:ext cx="1070998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C6"/>
                </a:solidFill>
              </a:rPr>
              <a:t>K quantum number is (practically) conserved, even with medium triaxiality</a:t>
            </a:r>
            <a:endParaRPr kumimoji="1" lang="ja-JP" altLang="en-US">
              <a:solidFill>
                <a:srgbClr val="FF00C6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CADE55C-8B2B-456D-B8E2-E79B2CA69E2D}"/>
              </a:ext>
            </a:extLst>
          </p:cNvPr>
          <p:cNvSpPr txBox="1"/>
          <p:nvPr/>
        </p:nvSpPr>
        <p:spPr>
          <a:xfrm>
            <a:off x="8856097" y="874455"/>
            <a:ext cx="313044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Rather </a:t>
            </a:r>
            <a:r>
              <a:rPr lang="en-US" altLang="ja-JP" dirty="0">
                <a:solidFill>
                  <a:srgbClr val="FF0000"/>
                </a:solidFill>
              </a:rPr>
              <a:t>strong K mixing</a:t>
            </a:r>
            <a:r>
              <a:rPr lang="en-US" altLang="ja-JP" dirty="0"/>
              <a:t> may have b</a:t>
            </a:r>
            <a:r>
              <a:rPr kumimoji="1" lang="en-US" altLang="ja-JP" dirty="0"/>
              <a:t>een ex</a:t>
            </a:r>
            <a:r>
              <a:rPr lang="en-US" altLang="ja-JP" dirty="0"/>
              <a:t>pected</a:t>
            </a:r>
          </a:p>
          <a:p>
            <a:r>
              <a:rPr lang="en-US" altLang="ja-JP" dirty="0"/>
              <a:t>in </a:t>
            </a:r>
            <a:r>
              <a:rPr lang="en-US" altLang="ja-JP" dirty="0">
                <a:solidFill>
                  <a:srgbClr val="FF0000"/>
                </a:solidFill>
              </a:rPr>
              <a:t>traditional picture </a:t>
            </a:r>
            <a:r>
              <a:rPr kumimoji="1" lang="en-US" altLang="ja-JP" dirty="0"/>
              <a:t>for triaxial</a:t>
            </a:r>
            <a:r>
              <a:rPr lang="en-US" altLang="ja-JP" dirty="0"/>
              <a:t> shapes.</a:t>
            </a:r>
          </a:p>
          <a:p>
            <a:endParaRPr kumimoji="1" lang="en-US" altLang="ja-JP" sz="2000" dirty="0"/>
          </a:p>
          <a:p>
            <a:r>
              <a:rPr lang="en-US" altLang="ja-JP" dirty="0">
                <a:solidFill>
                  <a:srgbClr val="FF00C6"/>
                </a:solidFill>
              </a:rPr>
              <a:t>K is now shown to be a practically </a:t>
            </a:r>
            <a:r>
              <a:rPr kumimoji="1" lang="en-US" altLang="ja-JP" dirty="0">
                <a:solidFill>
                  <a:srgbClr val="FF00C6"/>
                </a:solidFill>
              </a:rPr>
              <a:t>good quantum number</a:t>
            </a:r>
            <a:r>
              <a:rPr kumimoji="1" lang="en-US" altLang="ja-JP" dirty="0"/>
              <a:t>. </a:t>
            </a:r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F3E6646-EFCF-F731-EB11-2A293A6B9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60" y="1634836"/>
            <a:ext cx="3555205" cy="406977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03ED1AD-43A1-B651-61B6-86BA433BDE91}"/>
              </a:ext>
            </a:extLst>
          </p:cNvPr>
          <p:cNvSpPr txBox="1"/>
          <p:nvPr/>
        </p:nvSpPr>
        <p:spPr>
          <a:xfrm>
            <a:off x="581347" y="673014"/>
            <a:ext cx="3454792" cy="830997"/>
          </a:xfrm>
          <a:prstGeom prst="rect">
            <a:avLst/>
          </a:prstGeom>
          <a:solidFill>
            <a:srgbClr val="FFEDC3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Robust mechanism for </a:t>
            </a:r>
          </a:p>
          <a:p>
            <a:r>
              <a:rPr lang="en-US" altLang="ja-JP" dirty="0"/>
              <a:t>g</a:t>
            </a:r>
            <a:r>
              <a:rPr kumimoji="1" lang="en-US" altLang="ja-JP" dirty="0"/>
              <a:t>ood</a:t>
            </a:r>
            <a:r>
              <a:rPr lang="en-US" altLang="ja-JP" dirty="0"/>
              <a:t> K with triaxiality</a:t>
            </a:r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F301BD2-4AE1-395A-1DA0-68964A847A12}"/>
              </a:ext>
            </a:extLst>
          </p:cNvPr>
          <p:cNvSpPr txBox="1"/>
          <p:nvPr/>
        </p:nvSpPr>
        <p:spPr>
          <a:xfrm>
            <a:off x="50930" y="5956917"/>
            <a:ext cx="4413309" cy="707886"/>
          </a:xfrm>
          <a:prstGeom prst="rect">
            <a:avLst/>
          </a:prstGeom>
          <a:solidFill>
            <a:srgbClr val="B4FF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Dynamical symmetry as a many-body</a:t>
            </a:r>
          </a:p>
          <a:p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 (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ymbol" pitchFamily="2" charset="2"/>
                <a:cs typeface="Times New Roman" panose="02020603050405020304" pitchFamily="18" charset="0"/>
              </a:rPr>
              <a:t>&lt;-&gt;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Partial Dynamical Symmetry)</a:t>
            </a:r>
            <a:endParaRPr kumimoji="1" lang="ja-JP" altLang="en-US" sz="200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4554B0F-1943-667D-19A6-3D7828192FB5}"/>
              </a:ext>
            </a:extLst>
          </p:cNvPr>
          <p:cNvSpPr/>
          <p:nvPr/>
        </p:nvSpPr>
        <p:spPr>
          <a:xfrm>
            <a:off x="6702137" y="1323902"/>
            <a:ext cx="477982" cy="36021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D1C3BFF-09FC-063F-5354-B62CCC2D0DFF}"/>
              </a:ext>
            </a:extLst>
          </p:cNvPr>
          <p:cNvSpPr/>
          <p:nvPr/>
        </p:nvSpPr>
        <p:spPr>
          <a:xfrm>
            <a:off x="7180119" y="1695434"/>
            <a:ext cx="477982" cy="36021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82FED1F-14ED-22E4-DA35-679DB25EA7DB}"/>
              </a:ext>
            </a:extLst>
          </p:cNvPr>
          <p:cNvSpPr/>
          <p:nvPr/>
        </p:nvSpPr>
        <p:spPr>
          <a:xfrm>
            <a:off x="6702137" y="2427185"/>
            <a:ext cx="477982" cy="36021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00D5DF0-56BD-0655-BD3D-DD4E5CCE7E71}"/>
              </a:ext>
            </a:extLst>
          </p:cNvPr>
          <p:cNvSpPr/>
          <p:nvPr/>
        </p:nvSpPr>
        <p:spPr>
          <a:xfrm>
            <a:off x="7190908" y="2745689"/>
            <a:ext cx="477982" cy="36021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C2813B4-0AED-3188-1CB8-1E3917A95827}"/>
              </a:ext>
            </a:extLst>
          </p:cNvPr>
          <p:cNvSpPr/>
          <p:nvPr/>
        </p:nvSpPr>
        <p:spPr>
          <a:xfrm>
            <a:off x="6700726" y="2032458"/>
            <a:ext cx="477982" cy="20896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9448EDB-7E7B-60DD-D3EE-DD3819FB6BB2}"/>
              </a:ext>
            </a:extLst>
          </p:cNvPr>
          <p:cNvSpPr/>
          <p:nvPr/>
        </p:nvSpPr>
        <p:spPr>
          <a:xfrm>
            <a:off x="6678147" y="3105907"/>
            <a:ext cx="477982" cy="52614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1B287E3-39B1-B32E-35BB-1EF821F1FBF2}"/>
              </a:ext>
            </a:extLst>
          </p:cNvPr>
          <p:cNvSpPr/>
          <p:nvPr/>
        </p:nvSpPr>
        <p:spPr>
          <a:xfrm>
            <a:off x="7190766" y="3615835"/>
            <a:ext cx="477982" cy="36021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AA010780-17DC-C52E-A3BE-DC2894A35170}"/>
              </a:ext>
            </a:extLst>
          </p:cNvPr>
          <p:cNvSpPr/>
          <p:nvPr/>
        </p:nvSpPr>
        <p:spPr>
          <a:xfrm>
            <a:off x="6678147" y="4345285"/>
            <a:ext cx="477982" cy="36021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F1952757-2E71-3E4A-1796-0D57D67F6971}"/>
              </a:ext>
            </a:extLst>
          </p:cNvPr>
          <p:cNvSpPr/>
          <p:nvPr/>
        </p:nvSpPr>
        <p:spPr>
          <a:xfrm>
            <a:off x="7729428" y="2218225"/>
            <a:ext cx="477982" cy="20896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2E550402-07F4-89BE-5866-1D1F551B0807}"/>
              </a:ext>
            </a:extLst>
          </p:cNvPr>
          <p:cNvSpPr/>
          <p:nvPr/>
        </p:nvSpPr>
        <p:spPr>
          <a:xfrm>
            <a:off x="6678147" y="3976053"/>
            <a:ext cx="477982" cy="20896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C6D6AF0C-61EB-9CEC-CA74-1DD1A39F5B73}"/>
              </a:ext>
            </a:extLst>
          </p:cNvPr>
          <p:cNvSpPr/>
          <p:nvPr/>
        </p:nvSpPr>
        <p:spPr>
          <a:xfrm>
            <a:off x="7698590" y="5198919"/>
            <a:ext cx="477982" cy="20896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50E08B95-97DC-CF0B-D62D-9A15D5443617}"/>
              </a:ext>
            </a:extLst>
          </p:cNvPr>
          <p:cNvSpPr/>
          <p:nvPr/>
        </p:nvSpPr>
        <p:spPr>
          <a:xfrm>
            <a:off x="6678147" y="5011021"/>
            <a:ext cx="477982" cy="20896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D2430EEF-21FF-A037-746B-C700D3B95438}"/>
              </a:ext>
            </a:extLst>
          </p:cNvPr>
          <p:cNvSpPr/>
          <p:nvPr/>
        </p:nvSpPr>
        <p:spPr>
          <a:xfrm>
            <a:off x="7698590" y="4139345"/>
            <a:ext cx="477982" cy="20896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26E6A76A-78A8-FF2B-8FCB-8E47D7C2E67A}"/>
              </a:ext>
            </a:extLst>
          </p:cNvPr>
          <p:cNvSpPr/>
          <p:nvPr/>
        </p:nvSpPr>
        <p:spPr>
          <a:xfrm>
            <a:off x="7180119" y="4667822"/>
            <a:ext cx="477982" cy="36021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A2446A55-66EC-3699-589B-75F1C556A4D6}"/>
              </a:ext>
            </a:extLst>
          </p:cNvPr>
          <p:cNvSpPr/>
          <p:nvPr/>
        </p:nvSpPr>
        <p:spPr>
          <a:xfrm>
            <a:off x="7156129" y="6054593"/>
            <a:ext cx="477982" cy="52614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9D9F6C41-DEED-FBEB-CB25-78A4254A55F5}"/>
              </a:ext>
            </a:extLst>
          </p:cNvPr>
          <p:cNvSpPr/>
          <p:nvPr/>
        </p:nvSpPr>
        <p:spPr>
          <a:xfrm>
            <a:off x="6678147" y="5340679"/>
            <a:ext cx="477982" cy="72786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3661106"/>
      </p:ext>
    </p:extLst>
  </p:cSld>
  <p:clrMapOvr>
    <a:masterClrMapping/>
  </p:clrMapOvr>
  <p:transition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288D0-A169-C243-C816-E4B1266E4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261E0A22-3AD2-1614-79F6-33C86E03E0EA}"/>
              </a:ext>
            </a:extLst>
          </p:cNvPr>
          <p:cNvSpPr/>
          <p:nvPr/>
        </p:nvSpPr>
        <p:spPr>
          <a:xfrm>
            <a:off x="596783" y="3008236"/>
            <a:ext cx="6778948" cy="69813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C6CC385-CCB6-AD50-A34B-71C8DC9FF9F6}"/>
              </a:ext>
            </a:extLst>
          </p:cNvPr>
          <p:cNvSpPr txBox="1"/>
          <p:nvPr/>
        </p:nvSpPr>
        <p:spPr>
          <a:xfrm>
            <a:off x="698903" y="1213415"/>
            <a:ext cx="7031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1. Historical background and “rotational energy”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D6EED2F-D592-3D96-DD79-5D348EDEAA1E}"/>
              </a:ext>
            </a:extLst>
          </p:cNvPr>
          <p:cNvSpPr txBox="1"/>
          <p:nvPr/>
        </p:nvSpPr>
        <p:spPr>
          <a:xfrm>
            <a:off x="698903" y="2190866"/>
            <a:ext cx="4100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2. Prevailing triaxial shapes</a:t>
            </a:r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0DA566F-DF6E-77D1-82CA-611719FC3A30}"/>
              </a:ext>
            </a:extLst>
          </p:cNvPr>
          <p:cNvSpPr txBox="1"/>
          <p:nvPr/>
        </p:nvSpPr>
        <p:spPr>
          <a:xfrm>
            <a:off x="698903" y="411571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Outline</a:t>
            </a:r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1F0DD27-B979-87A0-8606-9944EB8D535D}"/>
              </a:ext>
            </a:extLst>
          </p:cNvPr>
          <p:cNvSpPr txBox="1"/>
          <p:nvPr/>
        </p:nvSpPr>
        <p:spPr>
          <a:xfrm>
            <a:off x="698902" y="3126470"/>
            <a:ext cx="6561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3. Vibrational excitations  – deformed case -</a:t>
            </a:r>
            <a:endParaRPr kumimoji="1" lang="ja-JP" altLang="en-US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2ED6750C-A004-D01B-7318-9224B65D8F89}"/>
              </a:ext>
            </a:extLst>
          </p:cNvPr>
          <p:cNvGrpSpPr/>
          <p:nvPr/>
        </p:nvGrpSpPr>
        <p:grpSpPr>
          <a:xfrm>
            <a:off x="698902" y="4062073"/>
            <a:ext cx="9897422" cy="461666"/>
            <a:chOff x="698902" y="4062073"/>
            <a:chExt cx="9897422" cy="461666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1A10F91C-9060-F149-59FC-72EC7AF29EB7}"/>
                </a:ext>
              </a:extLst>
            </p:cNvPr>
            <p:cNvSpPr txBox="1"/>
            <p:nvPr/>
          </p:nvSpPr>
          <p:spPr>
            <a:xfrm>
              <a:off x="698902" y="4062074"/>
              <a:ext cx="66768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(4. Vibrational excitations  – spherical case -)</a:t>
              </a:r>
              <a:endParaRPr kumimoji="1" lang="ja-JP" altLang="en-US"/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2D47FA99-D35E-294B-334F-199525B7258A}"/>
                </a:ext>
              </a:extLst>
            </p:cNvPr>
            <p:cNvSpPr txBox="1"/>
            <p:nvPr/>
          </p:nvSpPr>
          <p:spPr>
            <a:xfrm>
              <a:off x="7550297" y="4062073"/>
              <a:ext cx="30460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i="1" dirty="0">
                  <a:solidFill>
                    <a:schemeClr val="tx1"/>
                  </a:solidFill>
                </a:rPr>
                <a:t>If time permits, ……</a:t>
              </a:r>
              <a:endParaRPr kumimoji="1" lang="ja-JP" altLang="en-US" i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9185290"/>
      </p:ext>
    </p:extLst>
  </p:cSld>
  <p:clrMapOvr>
    <a:masterClrMapping/>
  </p:clrMapOvr>
  <p:transition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7DD67B7-8658-D60A-8CB5-6744C204EFEA}"/>
              </a:ext>
            </a:extLst>
          </p:cNvPr>
          <p:cNvSpPr txBox="1"/>
          <p:nvPr/>
        </p:nvSpPr>
        <p:spPr>
          <a:xfrm>
            <a:off x="64928" y="143080"/>
            <a:ext cx="4546437" cy="1938992"/>
          </a:xfrm>
          <a:prstGeom prst="rect">
            <a:avLst/>
          </a:prstGeom>
          <a:solidFill>
            <a:srgbClr val="D1FEDE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Energies and wave </a:t>
            </a:r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functions</a:t>
            </a:r>
          </a:p>
          <a:p>
            <a:pPr algn="ctr"/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</a:t>
            </a: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particle confined </a:t>
            </a:r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</a:t>
            </a: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</a:p>
          <a:p>
            <a:pPr algn="ctr"/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one-dimensional harmonic</a:t>
            </a:r>
          </a:p>
          <a:p>
            <a:pPr algn="ctr"/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oscillator potential</a:t>
            </a:r>
          </a:p>
          <a:p>
            <a:pPr algn="ctr"/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(= quantum model of vibration)</a:t>
            </a:r>
            <a:endParaRPr kumimoji="1" lang="ja-JP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5E040AD-9F92-AEA9-7D34-021E18A32EFC}"/>
              </a:ext>
            </a:extLst>
          </p:cNvPr>
          <p:cNvSpPr txBox="1"/>
          <p:nvPr/>
        </p:nvSpPr>
        <p:spPr>
          <a:xfrm>
            <a:off x="4926247" y="198703"/>
            <a:ext cx="7020172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“</a:t>
            </a:r>
            <a:r>
              <a:rPr kumimoji="1" lang="en-US" altLang="ja-JP" dirty="0"/>
              <a:t>Vibrational” excitation </a:t>
            </a:r>
            <a:r>
              <a:rPr lang="en-US" altLang="ja-JP" dirty="0"/>
              <a:t>of collective states</a:t>
            </a:r>
          </a:p>
          <a:p>
            <a:pPr algn="ctr"/>
            <a:r>
              <a:rPr kumimoji="1" lang="en-US" altLang="ja-JP" dirty="0"/>
              <a:t>with respect to collective coordinates</a:t>
            </a:r>
          </a:p>
          <a:p>
            <a:pPr algn="ctr"/>
            <a:r>
              <a:rPr lang="en-US" altLang="ja-JP" dirty="0"/>
              <a:t>(like </a:t>
            </a:r>
            <a:r>
              <a:rPr lang="en-US" altLang="ja-JP" b="1" i="1" dirty="0">
                <a:latin typeface="Symbol" pitchFamily="2" charset="2"/>
              </a:rPr>
              <a:t>b</a:t>
            </a:r>
            <a:r>
              <a:rPr lang="en-US" altLang="ja-JP" dirty="0"/>
              <a:t> </a:t>
            </a:r>
            <a:r>
              <a:rPr lang="en-US" altLang="ja-JP" baseline="-25000" dirty="0"/>
              <a:t>2</a:t>
            </a:r>
            <a:r>
              <a:rPr lang="en-US" altLang="ja-JP" dirty="0"/>
              <a:t> and </a:t>
            </a:r>
            <a:r>
              <a:rPr lang="en-US" altLang="ja-JP" b="1" i="1" dirty="0">
                <a:latin typeface="Symbol" pitchFamily="2" charset="2"/>
              </a:rPr>
              <a:t>g </a:t>
            </a:r>
            <a:r>
              <a:rPr lang="en-US" altLang="ja-JP" dirty="0"/>
              <a:t>)</a:t>
            </a:r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2CC9FFC-06E2-43B2-3A8C-331A5E2DCFE2}"/>
              </a:ext>
            </a:extLst>
          </p:cNvPr>
          <p:cNvSpPr txBox="1"/>
          <p:nvPr/>
        </p:nvSpPr>
        <p:spPr>
          <a:xfrm>
            <a:off x="5328810" y="1371811"/>
            <a:ext cx="3671198" cy="4488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80"/>
              </a:lnSpc>
            </a:pP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Our eigenstates are written as</a:t>
            </a: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4AD81477-F17A-19CD-0137-404D56F37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864" y="1797038"/>
            <a:ext cx="2559516" cy="777027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1714C9A-0F53-F1B1-D708-75A56BC225F2}"/>
              </a:ext>
            </a:extLst>
          </p:cNvPr>
          <p:cNvSpPr txBox="1"/>
          <p:nvPr/>
        </p:nvSpPr>
        <p:spPr>
          <a:xfrm>
            <a:off x="6358904" y="2581239"/>
            <a:ext cx="3211668" cy="646331"/>
          </a:xfrm>
          <a:prstGeom prst="rect">
            <a:avLst/>
          </a:prstGeom>
          <a:solidFill>
            <a:srgbClr val="BAFFFE"/>
          </a:solidFill>
          <a:ln>
            <a:solidFill>
              <a:srgbClr val="0B13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800" dirty="0">
                <a:latin typeface="Arial"/>
                <a:cs typeface="Arial"/>
              </a:rPr>
              <a:t>basis vector (many-body </a:t>
            </a:r>
          </a:p>
          <a:p>
            <a:r>
              <a:rPr lang="en-US" altLang="ja-JP" sz="1800" dirty="0">
                <a:latin typeface="Arial"/>
                <a:cs typeface="Arial"/>
              </a:rPr>
              <a:t>state) with shape parameters </a:t>
            </a:r>
            <a:endParaRPr lang="ja-JP" altLang="en-US" sz="1800" dirty="0">
              <a:latin typeface="Arial"/>
              <a:cs typeface="Arial"/>
            </a:endParaRPr>
          </a:p>
        </p:txBody>
      </p: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574BBFDA-0C0F-8C53-5256-5B43606C8338}"/>
              </a:ext>
            </a:extLst>
          </p:cNvPr>
          <p:cNvCxnSpPr>
            <a:cxnSpLocks/>
            <a:stCxn id="29" idx="0"/>
          </p:cNvCxnSpPr>
          <p:nvPr/>
        </p:nvCxnSpPr>
        <p:spPr>
          <a:xfrm flipH="1" flipV="1">
            <a:off x="7700678" y="2329044"/>
            <a:ext cx="264060" cy="25219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円/楕円 30">
            <a:extLst>
              <a:ext uri="{FF2B5EF4-FFF2-40B4-BE49-F238E27FC236}">
                <a16:creationId xmlns:a16="http://schemas.microsoft.com/office/drawing/2014/main" id="{6C1E7DD0-ABD9-22A6-81D0-83638A1AAEA2}"/>
              </a:ext>
            </a:extLst>
          </p:cNvPr>
          <p:cNvSpPr/>
          <p:nvPr/>
        </p:nvSpPr>
        <p:spPr>
          <a:xfrm>
            <a:off x="7447068" y="1890858"/>
            <a:ext cx="362730" cy="438186"/>
          </a:xfrm>
          <a:prstGeom prst="ellipse">
            <a:avLst/>
          </a:prstGeom>
          <a:noFill/>
          <a:ln w="190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2" name="円/楕円 31">
            <a:extLst>
              <a:ext uri="{FF2B5EF4-FFF2-40B4-BE49-F238E27FC236}">
                <a16:creationId xmlns:a16="http://schemas.microsoft.com/office/drawing/2014/main" id="{FC9983B3-0236-CF9C-ACF6-B6F9D789679A}"/>
              </a:ext>
            </a:extLst>
          </p:cNvPr>
          <p:cNvSpPr/>
          <p:nvPr/>
        </p:nvSpPr>
        <p:spPr>
          <a:xfrm>
            <a:off x="6473278" y="1981466"/>
            <a:ext cx="302189" cy="352559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A6B86BA-F2DD-1344-BF5A-43A5208D258B}"/>
              </a:ext>
            </a:extLst>
          </p:cNvPr>
          <p:cNvSpPr txBox="1"/>
          <p:nvPr/>
        </p:nvSpPr>
        <p:spPr>
          <a:xfrm>
            <a:off x="4878538" y="2573471"/>
            <a:ext cx="1226178" cy="369332"/>
          </a:xfrm>
          <a:prstGeom prst="rect">
            <a:avLst/>
          </a:prstGeom>
          <a:solidFill>
            <a:srgbClr val="FFF1F7"/>
          </a:solidFill>
          <a:ln>
            <a:solidFill>
              <a:srgbClr val="0B13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800" dirty="0">
                <a:latin typeface="Arial"/>
                <a:cs typeface="Arial"/>
              </a:rPr>
              <a:t>amplitude</a:t>
            </a:r>
            <a:endParaRPr lang="ja-JP" altLang="en-US" sz="1800" dirty="0">
              <a:latin typeface="Arial"/>
              <a:cs typeface="Arial"/>
            </a:endParaRPr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AC02BBCF-C59C-C8DC-AFE1-A810F92E9FA6}"/>
              </a:ext>
            </a:extLst>
          </p:cNvPr>
          <p:cNvCxnSpPr>
            <a:cxnSpLocks/>
          </p:cNvCxnSpPr>
          <p:nvPr/>
        </p:nvCxnSpPr>
        <p:spPr>
          <a:xfrm flipV="1">
            <a:off x="6113978" y="2356754"/>
            <a:ext cx="409871" cy="3835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8BD2AE37-7EFE-A1B6-FCBF-60B053F46346}"/>
              </a:ext>
            </a:extLst>
          </p:cNvPr>
          <p:cNvSpPr txBox="1"/>
          <p:nvPr/>
        </p:nvSpPr>
        <p:spPr>
          <a:xfrm>
            <a:off x="7783000" y="1939883"/>
            <a:ext cx="619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</a:rPr>
              <a:t>/</a:t>
            </a:r>
            <a:r>
              <a:rPr kumimoji="1" lang="en-US" altLang="ja-JP" sz="2000" dirty="0">
                <a:solidFill>
                  <a:schemeClr val="tx1"/>
                </a:solidFill>
                <a:latin typeface="Lucida Calligraphy" panose="03010101010101010101" pitchFamily="66" charset="0"/>
              </a:rPr>
              <a:t>N</a:t>
            </a:r>
            <a:r>
              <a:rPr kumimoji="1" lang="en-US" altLang="ja-JP" sz="2000" i="1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kumimoji="1" lang="ja-JP" altLang="en-US" sz="2000" i="1" baseline="-25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B9FCB48A-1C0F-FB24-39DB-D8F131D5D2CA}"/>
              </a:ext>
            </a:extLst>
          </p:cNvPr>
          <p:cNvSpPr txBox="1"/>
          <p:nvPr/>
        </p:nvSpPr>
        <p:spPr>
          <a:xfrm>
            <a:off x="9670907" y="2564872"/>
            <a:ext cx="2105853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0B13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800" dirty="0">
                <a:latin typeface="Lucida Calligraphy" panose="03010101010101010101" pitchFamily="66" charset="0"/>
              </a:rPr>
              <a:t>N</a:t>
            </a:r>
            <a:r>
              <a:rPr kumimoji="1" lang="en-US" altLang="ja-JP" sz="1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ja-JP" sz="1800" dirty="0">
                <a:latin typeface="Arial"/>
                <a:cs typeface="Arial"/>
              </a:rPr>
              <a:t> : relevant norm</a:t>
            </a:r>
            <a:endParaRPr lang="ja-JP" altLang="en-US" sz="1800" dirty="0">
              <a:latin typeface="Arial"/>
              <a:cs typeface="Arial"/>
            </a:endParaRPr>
          </a:p>
        </p:txBody>
      </p: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EDA13CC2-C7B7-FC6D-A729-F306EDBCA8C1}"/>
              </a:ext>
            </a:extLst>
          </p:cNvPr>
          <p:cNvCxnSpPr>
            <a:cxnSpLocks/>
          </p:cNvCxnSpPr>
          <p:nvPr/>
        </p:nvCxnSpPr>
        <p:spPr>
          <a:xfrm>
            <a:off x="5664053" y="5451469"/>
            <a:ext cx="256877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FCFCE3F1-42A2-1EF5-6CC0-3FBD6EE636E3}"/>
              </a:ext>
            </a:extLst>
          </p:cNvPr>
          <p:cNvCxnSpPr>
            <a:cxnSpLocks/>
          </p:cNvCxnSpPr>
          <p:nvPr/>
        </p:nvCxnSpPr>
        <p:spPr>
          <a:xfrm flipV="1">
            <a:off x="5652067" y="4691181"/>
            <a:ext cx="0" cy="14332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DAEF66A8-9952-A62D-CA29-6FF2BED59A67}"/>
              </a:ext>
            </a:extLst>
          </p:cNvPr>
          <p:cNvCxnSpPr/>
          <p:nvPr/>
        </p:nvCxnSpPr>
        <p:spPr>
          <a:xfrm>
            <a:off x="6917735" y="4804197"/>
            <a:ext cx="0" cy="6472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454EB94A-F567-C80F-2EFB-86A1822A2EE0}"/>
              </a:ext>
            </a:extLst>
          </p:cNvPr>
          <p:cNvCxnSpPr>
            <a:cxnSpLocks/>
          </p:cNvCxnSpPr>
          <p:nvPr/>
        </p:nvCxnSpPr>
        <p:spPr>
          <a:xfrm>
            <a:off x="6650588" y="5080743"/>
            <a:ext cx="0" cy="3895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802AAE62-85F0-545B-88B5-E37EDF24081B}"/>
              </a:ext>
            </a:extLst>
          </p:cNvPr>
          <p:cNvCxnSpPr>
            <a:cxnSpLocks/>
          </p:cNvCxnSpPr>
          <p:nvPr/>
        </p:nvCxnSpPr>
        <p:spPr>
          <a:xfrm>
            <a:off x="7094498" y="4937761"/>
            <a:ext cx="0" cy="532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6E962522-3D69-4D8B-4748-300A8762D7C9}"/>
              </a:ext>
            </a:extLst>
          </p:cNvPr>
          <p:cNvCxnSpPr>
            <a:cxnSpLocks/>
          </p:cNvCxnSpPr>
          <p:nvPr/>
        </p:nvCxnSpPr>
        <p:spPr>
          <a:xfrm>
            <a:off x="6439987" y="5084167"/>
            <a:ext cx="0" cy="386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1BC7BB63-FECA-64E3-FD26-FC9978EF0259}"/>
              </a:ext>
            </a:extLst>
          </p:cNvPr>
          <p:cNvCxnSpPr>
            <a:cxnSpLocks/>
          </p:cNvCxnSpPr>
          <p:nvPr/>
        </p:nvCxnSpPr>
        <p:spPr>
          <a:xfrm>
            <a:off x="7416790" y="5146669"/>
            <a:ext cx="0" cy="3236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DEE530DF-CA14-7274-9638-9BF7A4EE0D4F}"/>
              </a:ext>
            </a:extLst>
          </p:cNvPr>
          <p:cNvCxnSpPr>
            <a:cxnSpLocks/>
          </p:cNvCxnSpPr>
          <p:nvPr/>
        </p:nvCxnSpPr>
        <p:spPr>
          <a:xfrm>
            <a:off x="6223275" y="5245985"/>
            <a:ext cx="0" cy="2243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C9386925-FCE6-D594-7B49-C03B7D587524}"/>
              </a:ext>
            </a:extLst>
          </p:cNvPr>
          <p:cNvCxnSpPr>
            <a:cxnSpLocks/>
          </p:cNvCxnSpPr>
          <p:nvPr/>
        </p:nvCxnSpPr>
        <p:spPr>
          <a:xfrm>
            <a:off x="7588026" y="5261397"/>
            <a:ext cx="0" cy="1900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F8406451-E478-804C-72D6-D45902F93662}"/>
              </a:ext>
            </a:extLst>
          </p:cNvPr>
          <p:cNvSpPr txBox="1"/>
          <p:nvPr/>
        </p:nvSpPr>
        <p:spPr>
          <a:xfrm>
            <a:off x="7841518" y="5356432"/>
            <a:ext cx="317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tx1"/>
                </a:solidFill>
                <a:latin typeface="Symbol" pitchFamily="2" charset="2"/>
              </a:rPr>
              <a:t>g</a:t>
            </a:r>
            <a:endParaRPr kumimoji="1" lang="ja-JP" altLang="en-US" b="1">
              <a:solidFill>
                <a:schemeClr val="tx1"/>
              </a:solidFill>
              <a:latin typeface="Symbol" pitchFamily="2" charset="2"/>
            </a:endParaRPr>
          </a:p>
        </p:txBody>
      </p: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72877399-6C41-00E6-A11C-C87444529D27}"/>
              </a:ext>
            </a:extLst>
          </p:cNvPr>
          <p:cNvCxnSpPr>
            <a:cxnSpLocks/>
          </p:cNvCxnSpPr>
          <p:nvPr/>
        </p:nvCxnSpPr>
        <p:spPr>
          <a:xfrm>
            <a:off x="6823247" y="4691181"/>
            <a:ext cx="0" cy="7791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3A01DD30-3466-A149-8284-89F2C51F3A46}"/>
              </a:ext>
            </a:extLst>
          </p:cNvPr>
          <p:cNvSpPr txBox="1"/>
          <p:nvPr/>
        </p:nvSpPr>
        <p:spPr>
          <a:xfrm>
            <a:off x="5763350" y="3490774"/>
            <a:ext cx="4938954" cy="400110"/>
          </a:xfrm>
          <a:prstGeom prst="rect">
            <a:avLst/>
          </a:prstGeom>
          <a:solidFill>
            <a:srgbClr val="ACFFAD"/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Expected basic pattern of the amplitudes</a:t>
            </a:r>
            <a:endParaRPr kumimoji="1" lang="ja-JP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D390978D-6D56-BF17-CF27-878851E6CF9F}"/>
              </a:ext>
            </a:extLst>
          </p:cNvPr>
          <p:cNvSpPr txBox="1"/>
          <p:nvPr/>
        </p:nvSpPr>
        <p:spPr>
          <a:xfrm rot="16200000">
            <a:off x="4565789" y="5282997"/>
            <a:ext cx="1298753" cy="461665"/>
          </a:xfrm>
          <a:prstGeom prst="rect">
            <a:avLst/>
          </a:prstGeom>
          <a:solidFill>
            <a:srgbClr val="FFF1F7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amplitude</a:t>
            </a:r>
            <a:endParaRPr kumimoji="1" lang="ja-JP" alt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249229D5-4BDE-9E2C-7EC7-54470F9183FA}"/>
              </a:ext>
            </a:extLst>
          </p:cNvPr>
          <p:cNvSpPr txBox="1"/>
          <p:nvPr/>
        </p:nvSpPr>
        <p:spPr>
          <a:xfrm>
            <a:off x="5130919" y="4109782"/>
            <a:ext cx="3624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</a:rPr>
              <a:t>reference (ex, ground) state</a:t>
            </a:r>
            <a:endParaRPr kumimoji="1" lang="ja-JP" altLang="en-US" sz="2000" baseline="-25000">
              <a:solidFill>
                <a:schemeClr val="tx1"/>
              </a:solidFill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55AC5535-9615-A4EC-B6D1-7D587C1D4913}"/>
              </a:ext>
            </a:extLst>
          </p:cNvPr>
          <p:cNvSpPr txBox="1"/>
          <p:nvPr/>
        </p:nvSpPr>
        <p:spPr>
          <a:xfrm>
            <a:off x="5251949" y="6217921"/>
            <a:ext cx="3249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chosen to be real positive</a:t>
            </a:r>
            <a:endParaRPr kumimoji="1" lang="ja-JP" altLang="en-US" sz="2000" i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4" name="円/楕円 63">
            <a:extLst>
              <a:ext uri="{FF2B5EF4-FFF2-40B4-BE49-F238E27FC236}">
                <a16:creationId xmlns:a16="http://schemas.microsoft.com/office/drawing/2014/main" id="{10ABEADA-8985-E3CF-4A4F-35813A57546C}"/>
              </a:ext>
            </a:extLst>
          </p:cNvPr>
          <p:cNvSpPr/>
          <p:nvPr/>
        </p:nvSpPr>
        <p:spPr>
          <a:xfrm>
            <a:off x="6768098" y="4927344"/>
            <a:ext cx="195004" cy="194443"/>
          </a:xfrm>
          <a:prstGeom prst="ellipse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8" name="グループ化 67">
            <a:extLst>
              <a:ext uri="{FF2B5EF4-FFF2-40B4-BE49-F238E27FC236}">
                <a16:creationId xmlns:a16="http://schemas.microsoft.com/office/drawing/2014/main" id="{C74BC9B6-07F7-423A-9EAA-DD1410FDF67A}"/>
              </a:ext>
            </a:extLst>
          </p:cNvPr>
          <p:cNvGrpSpPr/>
          <p:nvPr/>
        </p:nvGrpSpPr>
        <p:grpSpPr>
          <a:xfrm>
            <a:off x="9035033" y="4156771"/>
            <a:ext cx="2660572" cy="1967655"/>
            <a:chOff x="8679937" y="4115226"/>
            <a:chExt cx="2660572" cy="1967655"/>
          </a:xfrm>
        </p:grpSpPr>
        <p:cxnSp>
          <p:nvCxnSpPr>
            <p:cNvPr id="46" name="直線矢印コネクタ 45">
              <a:extLst>
                <a:ext uri="{FF2B5EF4-FFF2-40B4-BE49-F238E27FC236}">
                  <a16:creationId xmlns:a16="http://schemas.microsoft.com/office/drawing/2014/main" id="{039AF185-48D6-EB78-799D-246A8DDBC46A}"/>
                </a:ext>
              </a:extLst>
            </p:cNvPr>
            <p:cNvCxnSpPr>
              <a:cxnSpLocks/>
            </p:cNvCxnSpPr>
            <p:nvPr/>
          </p:nvCxnSpPr>
          <p:spPr>
            <a:xfrm>
              <a:off x="8691923" y="5409924"/>
              <a:ext cx="256877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矢印コネクタ 46">
              <a:extLst>
                <a:ext uri="{FF2B5EF4-FFF2-40B4-BE49-F238E27FC236}">
                  <a16:creationId xmlns:a16="http://schemas.microsoft.com/office/drawing/2014/main" id="{53189996-4E2A-E84D-7F98-6000A3B53C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79937" y="4649636"/>
              <a:ext cx="0" cy="143324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>
              <a:extLst>
                <a:ext uri="{FF2B5EF4-FFF2-40B4-BE49-F238E27FC236}">
                  <a16:creationId xmlns:a16="http://schemas.microsoft.com/office/drawing/2014/main" id="{0FC6479B-26FA-2415-3292-402F4B655639}"/>
                </a:ext>
              </a:extLst>
            </p:cNvPr>
            <p:cNvCxnSpPr>
              <a:cxnSpLocks/>
            </p:cNvCxnSpPr>
            <p:nvPr/>
          </p:nvCxnSpPr>
          <p:spPr>
            <a:xfrm>
              <a:off x="9678458" y="4834467"/>
              <a:ext cx="0" cy="59429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>
              <a:extLst>
                <a:ext uri="{FF2B5EF4-FFF2-40B4-BE49-F238E27FC236}">
                  <a16:creationId xmlns:a16="http://schemas.microsoft.com/office/drawing/2014/main" id="{0E136264-3084-A970-595E-3763C70C41A5}"/>
                </a:ext>
              </a:extLst>
            </p:cNvPr>
            <p:cNvCxnSpPr>
              <a:cxnSpLocks/>
            </p:cNvCxnSpPr>
            <p:nvPr/>
          </p:nvCxnSpPr>
          <p:spPr>
            <a:xfrm>
              <a:off x="10120108" y="5429892"/>
              <a:ext cx="0" cy="421240"/>
            </a:xfrm>
            <a:prstGeom prst="line">
              <a:avLst/>
            </a:prstGeom>
            <a:ln w="38100">
              <a:solidFill>
                <a:srgbClr val="00D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D1E7A951-FE06-8CD8-5EBB-246C292FA895}"/>
                </a:ext>
              </a:extLst>
            </p:cNvPr>
            <p:cNvCxnSpPr>
              <a:cxnSpLocks/>
            </p:cNvCxnSpPr>
            <p:nvPr/>
          </p:nvCxnSpPr>
          <p:spPr>
            <a:xfrm>
              <a:off x="9467857" y="4947587"/>
              <a:ext cx="0" cy="48117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>
              <a:extLst>
                <a:ext uri="{FF2B5EF4-FFF2-40B4-BE49-F238E27FC236}">
                  <a16:creationId xmlns:a16="http://schemas.microsoft.com/office/drawing/2014/main" id="{54C57B9D-9049-5BC6-A019-1C44EDA0A6D4}"/>
                </a:ext>
              </a:extLst>
            </p:cNvPr>
            <p:cNvCxnSpPr>
              <a:cxnSpLocks/>
            </p:cNvCxnSpPr>
            <p:nvPr/>
          </p:nvCxnSpPr>
          <p:spPr>
            <a:xfrm>
              <a:off x="10423269" y="5428760"/>
              <a:ext cx="0" cy="525694"/>
            </a:xfrm>
            <a:prstGeom prst="line">
              <a:avLst/>
            </a:prstGeom>
            <a:ln w="38100">
              <a:solidFill>
                <a:srgbClr val="00D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>
              <a:extLst>
                <a:ext uri="{FF2B5EF4-FFF2-40B4-BE49-F238E27FC236}">
                  <a16:creationId xmlns:a16="http://schemas.microsoft.com/office/drawing/2014/main" id="{F5DC3494-1140-2C94-21F2-057CAB6635CF}"/>
                </a:ext>
              </a:extLst>
            </p:cNvPr>
            <p:cNvCxnSpPr>
              <a:cxnSpLocks/>
            </p:cNvCxnSpPr>
            <p:nvPr/>
          </p:nvCxnSpPr>
          <p:spPr>
            <a:xfrm>
              <a:off x="9251145" y="5093993"/>
              <a:ext cx="0" cy="33476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850AF917-C510-13D1-EBC5-2316DA36D911}"/>
                </a:ext>
              </a:extLst>
            </p:cNvPr>
            <p:cNvCxnSpPr>
              <a:cxnSpLocks/>
            </p:cNvCxnSpPr>
            <p:nvPr/>
          </p:nvCxnSpPr>
          <p:spPr>
            <a:xfrm>
              <a:off x="10618814" y="5417629"/>
              <a:ext cx="4016" cy="413535"/>
            </a:xfrm>
            <a:prstGeom prst="line">
              <a:avLst/>
            </a:prstGeom>
            <a:ln w="38100">
              <a:solidFill>
                <a:srgbClr val="00D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A47A0958-E300-014F-9EAD-D522877C4C45}"/>
                </a:ext>
              </a:extLst>
            </p:cNvPr>
            <p:cNvSpPr txBox="1"/>
            <p:nvPr/>
          </p:nvSpPr>
          <p:spPr>
            <a:xfrm>
              <a:off x="9185752" y="4115226"/>
              <a:ext cx="21547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solidFill>
                    <a:schemeClr val="tx1"/>
                  </a:solidFill>
                </a:rPr>
                <a:t>v</a:t>
              </a:r>
              <a:r>
                <a:rPr kumimoji="1" lang="en-US" altLang="ja-JP" sz="2000" dirty="0">
                  <a:solidFill>
                    <a:schemeClr val="tx1"/>
                  </a:solidFill>
                </a:rPr>
                <a:t>ibrational mode</a:t>
              </a:r>
              <a:endParaRPr kumimoji="1" lang="ja-JP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8BDAED31-5284-576B-ACA4-C99FB4733263}"/>
                </a:ext>
              </a:extLst>
            </p:cNvPr>
            <p:cNvSpPr txBox="1"/>
            <p:nvPr/>
          </p:nvSpPr>
          <p:spPr>
            <a:xfrm>
              <a:off x="10881895" y="5323451"/>
              <a:ext cx="3177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tx1"/>
                  </a:solidFill>
                  <a:latin typeface="Symbol" pitchFamily="2" charset="2"/>
                </a:rPr>
                <a:t>g</a:t>
              </a:r>
              <a:endParaRPr kumimoji="1" lang="ja-JP" altLang="en-US" b="1">
                <a:solidFill>
                  <a:schemeClr val="tx1"/>
                </a:solidFill>
                <a:latin typeface="Symbol" pitchFamily="2" charset="2"/>
              </a:endParaRPr>
            </a:p>
          </p:txBody>
        </p:sp>
        <p:cxnSp>
          <p:nvCxnSpPr>
            <p:cNvPr id="57" name="直線コネクタ 56">
              <a:extLst>
                <a:ext uri="{FF2B5EF4-FFF2-40B4-BE49-F238E27FC236}">
                  <a16:creationId xmlns:a16="http://schemas.microsoft.com/office/drawing/2014/main" id="{729B1C32-2B34-7FB7-AC52-2AF46844CA63}"/>
                </a:ext>
              </a:extLst>
            </p:cNvPr>
            <p:cNvCxnSpPr>
              <a:cxnSpLocks/>
            </p:cNvCxnSpPr>
            <p:nvPr/>
          </p:nvCxnSpPr>
          <p:spPr>
            <a:xfrm>
              <a:off x="9827715" y="5314888"/>
              <a:ext cx="0" cy="9503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コネクタ 58">
              <a:extLst>
                <a:ext uri="{FF2B5EF4-FFF2-40B4-BE49-F238E27FC236}">
                  <a16:creationId xmlns:a16="http://schemas.microsoft.com/office/drawing/2014/main" id="{E497FFFA-254B-513A-7665-96C8294CF4BA}"/>
                </a:ext>
              </a:extLst>
            </p:cNvPr>
            <p:cNvCxnSpPr>
              <a:cxnSpLocks/>
            </p:cNvCxnSpPr>
            <p:nvPr/>
          </p:nvCxnSpPr>
          <p:spPr>
            <a:xfrm>
              <a:off x="9926445" y="5385095"/>
              <a:ext cx="0" cy="95036"/>
            </a:xfrm>
            <a:prstGeom prst="line">
              <a:avLst/>
            </a:prstGeom>
            <a:ln w="38100">
              <a:solidFill>
                <a:srgbClr val="00D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円/楕円 64">
              <a:extLst>
                <a:ext uri="{FF2B5EF4-FFF2-40B4-BE49-F238E27FC236}">
                  <a16:creationId xmlns:a16="http://schemas.microsoft.com/office/drawing/2014/main" id="{F1DD5EC3-47C5-C040-3ACE-CC636FDD5056}"/>
                </a:ext>
              </a:extLst>
            </p:cNvPr>
            <p:cNvSpPr/>
            <p:nvPr/>
          </p:nvSpPr>
          <p:spPr>
            <a:xfrm>
              <a:off x="9781306" y="5312702"/>
              <a:ext cx="195004" cy="194443"/>
            </a:xfrm>
            <a:prstGeom prst="ellipse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4299AA1E-290B-19D0-62DC-6E4C7DDB1833}"/>
                </a:ext>
              </a:extLst>
            </p:cNvPr>
            <p:cNvSpPr txBox="1"/>
            <p:nvPr/>
          </p:nvSpPr>
          <p:spPr>
            <a:xfrm>
              <a:off x="9772040" y="4883818"/>
              <a:ext cx="9557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“</a:t>
              </a:r>
              <a:r>
                <a:rPr kumimoji="1" lang="en-US" altLang="ja-JP" sz="2000" dirty="0">
                  <a:solidFill>
                    <a:srgbClr val="B000FF"/>
                  </a:solidFill>
                </a:rPr>
                <a:t>node</a:t>
              </a:r>
              <a:r>
                <a:rPr kumimoji="1" lang="en-US" altLang="ja-JP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”</a:t>
              </a:r>
              <a:endParaRPr kumimoji="1" lang="ja-JP" altLang="en-US" sz="2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8" name="図 7" descr="グラフ, 折れ線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C3D255E-DBAB-FB5F-5217-BB9247E67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53" y="2440916"/>
            <a:ext cx="2987522" cy="240160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C3BC2D0-4476-63E9-CBFA-994C80DE9FE9}"/>
              </a:ext>
            </a:extLst>
          </p:cNvPr>
          <p:cNvSpPr txBox="1"/>
          <p:nvPr/>
        </p:nvSpPr>
        <p:spPr>
          <a:xfrm>
            <a:off x="488205" y="4139486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1" lang="en-US" altLang="ja-JP" sz="1800" i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1" lang="ja-JP" altLang="en-US" sz="1800" i="1" baseline="-250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69FFF85-9FA3-D320-1020-0713AEB55C3B}"/>
              </a:ext>
            </a:extLst>
          </p:cNvPr>
          <p:cNvSpPr txBox="1"/>
          <p:nvPr/>
        </p:nvSpPr>
        <p:spPr>
          <a:xfrm>
            <a:off x="488205" y="3237543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ja-JP" sz="1800" i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1" lang="ja-JP" altLang="en-US" sz="1800" i="1" baseline="-250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8CB2B7F-682F-881F-40EC-714AFB47F499}"/>
              </a:ext>
            </a:extLst>
          </p:cNvPr>
          <p:cNvSpPr txBox="1"/>
          <p:nvPr/>
        </p:nvSpPr>
        <p:spPr>
          <a:xfrm>
            <a:off x="1653343" y="286821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rgbClr val="FF2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endParaRPr kumimoji="1" lang="ja-JP" altLang="en-US" sz="1800">
              <a:solidFill>
                <a:srgbClr val="FF2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46E7201-4CCD-6E9A-2DFB-D13DDC75DA40}"/>
              </a:ext>
            </a:extLst>
          </p:cNvPr>
          <p:cNvSpPr txBox="1"/>
          <p:nvPr/>
        </p:nvSpPr>
        <p:spPr>
          <a:xfrm>
            <a:off x="2855609" y="364171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endParaRPr kumimoji="1" lang="ja-JP" altLang="en-US" sz="18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75F3E1E-4C63-90F0-25C0-499E22DDC249}"/>
              </a:ext>
            </a:extLst>
          </p:cNvPr>
          <p:cNvSpPr txBox="1"/>
          <p:nvPr/>
        </p:nvSpPr>
        <p:spPr>
          <a:xfrm>
            <a:off x="1895259" y="370309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rgbClr val="FF2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endParaRPr kumimoji="1" lang="ja-JP" altLang="en-US" sz="1800">
              <a:solidFill>
                <a:srgbClr val="FF2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1C45756-2473-B4A1-8E8C-7DDE47483DE1}"/>
              </a:ext>
            </a:extLst>
          </p:cNvPr>
          <p:cNvSpPr txBox="1"/>
          <p:nvPr/>
        </p:nvSpPr>
        <p:spPr>
          <a:xfrm>
            <a:off x="2382133" y="313370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rgbClr val="B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node</a:t>
            </a:r>
            <a:endParaRPr kumimoji="1" lang="ja-JP" altLang="en-US" sz="1800">
              <a:solidFill>
                <a:srgbClr val="B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F397E75-DD74-2450-5EC9-ADF6F23152C0}"/>
              </a:ext>
            </a:extLst>
          </p:cNvPr>
          <p:cNvSpPr txBox="1"/>
          <p:nvPr/>
        </p:nvSpPr>
        <p:spPr>
          <a:xfrm>
            <a:off x="6520746" y="442405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rgbClr val="FF2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endParaRPr kumimoji="1" lang="ja-JP" altLang="en-US" sz="1800">
              <a:solidFill>
                <a:srgbClr val="FF2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D3ACDC6-989B-A319-EB8C-FCF8187B4626}"/>
              </a:ext>
            </a:extLst>
          </p:cNvPr>
          <p:cNvSpPr txBox="1"/>
          <p:nvPr/>
        </p:nvSpPr>
        <p:spPr>
          <a:xfrm>
            <a:off x="9334312" y="4609743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rgbClr val="FF2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endParaRPr kumimoji="1" lang="ja-JP" altLang="en-US" sz="1800">
              <a:solidFill>
                <a:srgbClr val="FF2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6FC3C57A-8D62-BCA7-BE92-62C7089CF790}"/>
              </a:ext>
            </a:extLst>
          </p:cNvPr>
          <p:cNvSpPr txBox="1"/>
          <p:nvPr/>
        </p:nvSpPr>
        <p:spPr>
          <a:xfrm>
            <a:off x="10591767" y="593036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endParaRPr kumimoji="1" lang="ja-JP" altLang="en-US" sz="18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B428DA7-4700-408B-EE72-B8DD81FD9F11}"/>
              </a:ext>
            </a:extLst>
          </p:cNvPr>
          <p:cNvSpPr txBox="1"/>
          <p:nvPr/>
        </p:nvSpPr>
        <p:spPr>
          <a:xfrm>
            <a:off x="2038354" y="4127760"/>
            <a:ext cx="8726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  <a:latin typeface="Palatino" pitchFamily="2" charset="0"/>
                <a:ea typeface="Palatino" pitchFamily="2" charset="0"/>
              </a:rPr>
              <a:t>at rest</a:t>
            </a:r>
            <a:endParaRPr kumimoji="1" lang="ja-JP" altLang="en-US" sz="2000">
              <a:solidFill>
                <a:schemeClr val="tx1"/>
              </a:solidFill>
              <a:latin typeface="Palatino" pitchFamily="2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7A3AAB3-547A-1A85-579C-ED715C7B6490}"/>
              </a:ext>
            </a:extLst>
          </p:cNvPr>
          <p:cNvSpPr txBox="1"/>
          <p:nvPr/>
        </p:nvSpPr>
        <p:spPr>
          <a:xfrm>
            <a:off x="1846052" y="2558310"/>
            <a:ext cx="1348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  <a:latin typeface="Palatino" pitchFamily="2" charset="0"/>
                <a:ea typeface="Palatino" pitchFamily="2" charset="0"/>
              </a:rPr>
              <a:t>oscillation</a:t>
            </a:r>
            <a:endParaRPr kumimoji="1" lang="ja-JP" altLang="en-US" sz="2000">
              <a:solidFill>
                <a:schemeClr val="tx1"/>
              </a:solidFill>
              <a:latin typeface="Palatino" pitchFamily="2" charset="0"/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E1ECC460-33EF-972E-6F17-A75EC3B8898E}"/>
              </a:ext>
            </a:extLst>
          </p:cNvPr>
          <p:cNvCxnSpPr>
            <a:cxnSpLocks/>
          </p:cNvCxnSpPr>
          <p:nvPr/>
        </p:nvCxnSpPr>
        <p:spPr>
          <a:xfrm>
            <a:off x="1653343" y="2904404"/>
            <a:ext cx="1629353" cy="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F62844F-05E5-D262-2C98-DFBE4561DCD1}"/>
              </a:ext>
            </a:extLst>
          </p:cNvPr>
          <p:cNvSpPr txBox="1"/>
          <p:nvPr/>
        </p:nvSpPr>
        <p:spPr>
          <a:xfrm>
            <a:off x="6248204" y="5506184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 parameter</a:t>
            </a:r>
            <a:endParaRPr kumimoji="1" lang="ja-JP" altLang="en-US" sz="1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E4562B2-47B6-DBEE-7DFD-2DF549B6DD1F}"/>
              </a:ext>
            </a:extLst>
          </p:cNvPr>
          <p:cNvSpPr txBox="1"/>
          <p:nvPr/>
        </p:nvSpPr>
        <p:spPr>
          <a:xfrm>
            <a:off x="828588" y="5461294"/>
            <a:ext cx="3207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classical image </a:t>
            </a:r>
            <a:r>
              <a:rPr lang="en-US" altLang="ja-JP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</a:t>
            </a:r>
            <a:endParaRPr kumimoji="1" lang="en-US" altLang="ja-JP" sz="20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kumimoji="1" lang="en-US" altLang="ja-JP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surface vibration is used.</a:t>
            </a:r>
            <a:endParaRPr kumimoji="1" lang="ja-JP" altLang="en-US" sz="2000" i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843189"/>
      </p:ext>
    </p:extLst>
  </p:cSld>
  <p:clrMapOvr>
    <a:masterClrMapping/>
  </p:clrMapOvr>
  <p:transition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54DD06C0-D343-10AC-F329-E40AAE29B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28" y="3600056"/>
            <a:ext cx="3606038" cy="309535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6E65748-744E-E508-F925-892C84B30E07}"/>
              </a:ext>
            </a:extLst>
          </p:cNvPr>
          <p:cNvSpPr txBox="1"/>
          <p:nvPr/>
        </p:nvSpPr>
        <p:spPr>
          <a:xfrm>
            <a:off x="289386" y="216669"/>
            <a:ext cx="2350323" cy="4488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80"/>
              </a:lnSpc>
            </a:pP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MCSM eigenstates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8B8735E-346A-AAB7-DB17-754A66BFFFFF}"/>
              </a:ext>
            </a:extLst>
          </p:cNvPr>
          <p:cNvSpPr txBox="1"/>
          <p:nvPr/>
        </p:nvSpPr>
        <p:spPr>
          <a:xfrm>
            <a:off x="407088" y="3084537"/>
            <a:ext cx="3631700" cy="487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80"/>
              </a:lnSpc>
            </a:pPr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 T plot for the probability.</a:t>
            </a:r>
            <a:endParaRPr kumimoji="1" lang="ja-JP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C23B432-2846-E55C-B0EB-F65806111497}"/>
              </a:ext>
            </a:extLst>
          </p:cNvPr>
          <p:cNvSpPr/>
          <p:nvPr/>
        </p:nvSpPr>
        <p:spPr>
          <a:xfrm>
            <a:off x="2780549" y="5671335"/>
            <a:ext cx="518695" cy="6854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上矢印 10">
            <a:extLst>
              <a:ext uri="{FF2B5EF4-FFF2-40B4-BE49-F238E27FC236}">
                <a16:creationId xmlns:a16="http://schemas.microsoft.com/office/drawing/2014/main" id="{CE3C2F50-5B8C-1613-CA4A-EF5CC18351DE}"/>
              </a:ext>
            </a:extLst>
          </p:cNvPr>
          <p:cNvSpPr/>
          <p:nvPr/>
        </p:nvSpPr>
        <p:spPr>
          <a:xfrm rot="1842536" flipH="1">
            <a:off x="3803603" y="2615407"/>
            <a:ext cx="168897" cy="3123966"/>
          </a:xfrm>
          <a:prstGeom prst="upArrow">
            <a:avLst/>
          </a:prstGeom>
          <a:solidFill>
            <a:srgbClr val="F7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A62A6DA-4477-FD14-3424-0D37AB6A260B}"/>
              </a:ext>
            </a:extLst>
          </p:cNvPr>
          <p:cNvSpPr txBox="1"/>
          <p:nvPr/>
        </p:nvSpPr>
        <p:spPr>
          <a:xfrm>
            <a:off x="5115709" y="997028"/>
            <a:ext cx="6712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 </a:t>
            </a:r>
            <a:r>
              <a:rPr lang="en-US" altLang="ja-JP" sz="2000" dirty="0">
                <a:solidFill>
                  <a:srgbClr val="FF0000"/>
                </a:solidFill>
                <a:latin typeface="Comic Sans MS" panose="030F0902030302020204" pitchFamily="66" charset="0"/>
              </a:rPr>
              <a:t>red</a:t>
            </a:r>
            <a:r>
              <a:rPr lang="en-US" altLang="ja-JP" sz="2000" dirty="0">
                <a:latin typeface="Comic Sans MS" panose="030F0902030302020204" pitchFamily="66" charset="0"/>
              </a:rPr>
              <a:t> </a:t>
            </a:r>
            <a:r>
              <a:rPr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902030302020204" pitchFamily="66" charset="0"/>
              </a:rPr>
              <a:t>(</a:t>
            </a:r>
            <a:r>
              <a:rPr lang="en-US" altLang="ja-JP" sz="2000" dirty="0">
                <a:solidFill>
                  <a:srgbClr val="00D7FF"/>
                </a:solidFill>
                <a:latin typeface="Comic Sans MS" panose="030F0902030302020204" pitchFamily="66" charset="0"/>
              </a:rPr>
              <a:t>blue</a:t>
            </a:r>
            <a:r>
              <a:rPr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902030302020204" pitchFamily="66" charset="0"/>
              </a:rPr>
              <a:t>) circles :  amplitudes are </a:t>
            </a:r>
            <a:r>
              <a:rPr lang="en-US" altLang="ja-JP" sz="2000" dirty="0">
                <a:solidFill>
                  <a:srgbClr val="FF0000"/>
                </a:solidFill>
                <a:latin typeface="Comic Sans MS" panose="030F0902030302020204" pitchFamily="66" charset="0"/>
              </a:rPr>
              <a:t>positive</a:t>
            </a:r>
            <a:r>
              <a:rPr lang="en-US" altLang="ja-JP" sz="2000" dirty="0">
                <a:latin typeface="Comic Sans MS" panose="030F0902030302020204" pitchFamily="66" charset="0"/>
              </a:rPr>
              <a:t> </a:t>
            </a:r>
            <a:r>
              <a:rPr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902030302020204" pitchFamily="66" charset="0"/>
              </a:rPr>
              <a:t>(</a:t>
            </a:r>
            <a:r>
              <a:rPr lang="en-US" altLang="ja-JP" sz="2000" dirty="0">
                <a:solidFill>
                  <a:srgbClr val="00D7FF"/>
                </a:solidFill>
                <a:latin typeface="Comic Sans MS" panose="030F0902030302020204" pitchFamily="66" charset="0"/>
              </a:rPr>
              <a:t>negative</a:t>
            </a:r>
            <a:r>
              <a:rPr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902030302020204" pitchFamily="66" charset="0"/>
              </a:rPr>
              <a:t>) </a:t>
            </a:r>
            <a:endParaRPr kumimoji="1" lang="ja-JP" altLang="en-US" sz="2000">
              <a:solidFill>
                <a:schemeClr val="tx1">
                  <a:lumMod val="65000"/>
                  <a:lumOff val="35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A24DF28-6047-40F4-7DC3-8B0C1D45A3D4}"/>
              </a:ext>
            </a:extLst>
          </p:cNvPr>
          <p:cNvSpPr txBox="1"/>
          <p:nvPr/>
        </p:nvSpPr>
        <p:spPr>
          <a:xfrm>
            <a:off x="226086" y="1422506"/>
            <a:ext cx="4469493" cy="1144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altLang="ja-JP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phase convention: </a:t>
            </a:r>
          </a:p>
          <a:p>
            <a:pPr>
              <a:lnSpc>
                <a:spcPts val="2800"/>
              </a:lnSpc>
            </a:pPr>
            <a:r>
              <a:rPr lang="en-US" altLang="ja-JP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all real positive for reference state</a:t>
            </a:r>
          </a:p>
          <a:p>
            <a:pPr>
              <a:lnSpc>
                <a:spcPts val="2800"/>
              </a:lnSpc>
            </a:pPr>
            <a:r>
              <a:rPr lang="en-US" altLang="ja-JP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(ex. 0</a:t>
            </a:r>
            <a:r>
              <a:rPr lang="en-US" altLang="ja-JP" sz="2000" baseline="30000" dirty="0">
                <a:solidFill>
                  <a:schemeClr val="tx1"/>
                </a:solidFill>
                <a:latin typeface="Comic Sans MS" panose="030F0902030302020204" pitchFamily="66" charset="0"/>
              </a:rPr>
              <a:t>+</a:t>
            </a:r>
            <a:r>
              <a:rPr lang="en-US" altLang="ja-JP" sz="2000" baseline="-25000" dirty="0">
                <a:solidFill>
                  <a:schemeClr val="tx1"/>
                </a:solidFill>
                <a:latin typeface="Comic Sans MS" panose="030F0902030302020204" pitchFamily="66" charset="0"/>
              </a:rPr>
              <a:t>1</a:t>
            </a:r>
            <a:r>
              <a:rPr lang="en-US" altLang="ja-JP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 and 2</a:t>
            </a:r>
            <a:r>
              <a:rPr lang="en-US" altLang="ja-JP" sz="2000" baseline="30000" dirty="0">
                <a:solidFill>
                  <a:schemeClr val="tx1"/>
                </a:solidFill>
                <a:latin typeface="Comic Sans MS" panose="030F0902030302020204" pitchFamily="66" charset="0"/>
              </a:rPr>
              <a:t>+</a:t>
            </a:r>
            <a:r>
              <a:rPr lang="en-US" altLang="ja-JP" sz="2000" baseline="-25000" dirty="0">
                <a:solidFill>
                  <a:schemeClr val="tx1"/>
                </a:solidFill>
                <a:latin typeface="Comic Sans MS" panose="030F0902030302020204" pitchFamily="66" charset="0"/>
              </a:rPr>
              <a:t>2  </a:t>
            </a:r>
            <a:r>
              <a:rPr lang="en-US" altLang="ja-JP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states) </a:t>
            </a:r>
            <a:endParaRPr kumimoji="1" lang="ja-JP" altLang="en-US" sz="20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A3B4BE9E-675D-A2BF-F297-BE30F01CE53B}"/>
              </a:ext>
            </a:extLst>
          </p:cNvPr>
          <p:cNvCxnSpPr>
            <a:cxnSpLocks/>
          </p:cNvCxnSpPr>
          <p:nvPr/>
        </p:nvCxnSpPr>
        <p:spPr>
          <a:xfrm>
            <a:off x="9326699" y="6221728"/>
            <a:ext cx="256877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3F616A91-26CB-5048-3A34-14689B46B72B}"/>
              </a:ext>
            </a:extLst>
          </p:cNvPr>
          <p:cNvCxnSpPr>
            <a:cxnSpLocks/>
          </p:cNvCxnSpPr>
          <p:nvPr/>
        </p:nvCxnSpPr>
        <p:spPr>
          <a:xfrm flipV="1">
            <a:off x="9314713" y="5461440"/>
            <a:ext cx="0" cy="14332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047B334D-A608-FBE5-EA5B-C98BC5AA2F86}"/>
              </a:ext>
            </a:extLst>
          </p:cNvPr>
          <p:cNvCxnSpPr>
            <a:cxnSpLocks/>
          </p:cNvCxnSpPr>
          <p:nvPr/>
        </p:nvCxnSpPr>
        <p:spPr>
          <a:xfrm>
            <a:off x="10313234" y="5646271"/>
            <a:ext cx="0" cy="5942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97065B69-FFAB-733A-C85F-24A304C5B227}"/>
              </a:ext>
            </a:extLst>
          </p:cNvPr>
          <p:cNvCxnSpPr>
            <a:cxnSpLocks/>
          </p:cNvCxnSpPr>
          <p:nvPr/>
        </p:nvCxnSpPr>
        <p:spPr>
          <a:xfrm>
            <a:off x="10754884" y="6241696"/>
            <a:ext cx="0" cy="421240"/>
          </a:xfrm>
          <a:prstGeom prst="line">
            <a:avLst/>
          </a:prstGeom>
          <a:ln w="38100">
            <a:solidFill>
              <a:srgbClr val="00D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2E300CB7-003C-4F83-F1F7-BCEA4BD1BEAE}"/>
              </a:ext>
            </a:extLst>
          </p:cNvPr>
          <p:cNvCxnSpPr>
            <a:cxnSpLocks/>
          </p:cNvCxnSpPr>
          <p:nvPr/>
        </p:nvCxnSpPr>
        <p:spPr>
          <a:xfrm>
            <a:off x="10102633" y="5759391"/>
            <a:ext cx="0" cy="4811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A22528EA-56F7-9D42-100C-61AEDEB4485C}"/>
              </a:ext>
            </a:extLst>
          </p:cNvPr>
          <p:cNvCxnSpPr>
            <a:cxnSpLocks/>
          </p:cNvCxnSpPr>
          <p:nvPr/>
        </p:nvCxnSpPr>
        <p:spPr>
          <a:xfrm>
            <a:off x="11058045" y="6240564"/>
            <a:ext cx="0" cy="525694"/>
          </a:xfrm>
          <a:prstGeom prst="line">
            <a:avLst/>
          </a:prstGeom>
          <a:ln w="38100">
            <a:solidFill>
              <a:srgbClr val="00D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E6E26D77-CCE5-DBAB-48AF-6B79DA144286}"/>
              </a:ext>
            </a:extLst>
          </p:cNvPr>
          <p:cNvCxnSpPr>
            <a:cxnSpLocks/>
          </p:cNvCxnSpPr>
          <p:nvPr/>
        </p:nvCxnSpPr>
        <p:spPr>
          <a:xfrm>
            <a:off x="9885921" y="5905797"/>
            <a:ext cx="0" cy="33476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4D724486-ED61-28E7-43EF-968E00B4513D}"/>
              </a:ext>
            </a:extLst>
          </p:cNvPr>
          <p:cNvCxnSpPr>
            <a:cxnSpLocks/>
          </p:cNvCxnSpPr>
          <p:nvPr/>
        </p:nvCxnSpPr>
        <p:spPr>
          <a:xfrm>
            <a:off x="11253590" y="6229433"/>
            <a:ext cx="4016" cy="413535"/>
          </a:xfrm>
          <a:prstGeom prst="line">
            <a:avLst/>
          </a:prstGeom>
          <a:ln w="38100">
            <a:solidFill>
              <a:srgbClr val="00D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470E9EE5-A545-F857-DE5E-C6D5544779F8}"/>
              </a:ext>
            </a:extLst>
          </p:cNvPr>
          <p:cNvSpPr txBox="1"/>
          <p:nvPr/>
        </p:nvSpPr>
        <p:spPr>
          <a:xfrm>
            <a:off x="9566780" y="5110214"/>
            <a:ext cx="2154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tx1"/>
                </a:solidFill>
              </a:rPr>
              <a:t>v</a:t>
            </a:r>
            <a:r>
              <a:rPr kumimoji="1" lang="en-US" altLang="ja-JP" sz="2000" dirty="0">
                <a:solidFill>
                  <a:schemeClr val="tx1"/>
                </a:solidFill>
              </a:rPr>
              <a:t>ibrational mode</a:t>
            </a:r>
            <a:endParaRPr kumimoji="1" lang="ja-JP" altLang="en-US" sz="2000">
              <a:solidFill>
                <a:schemeClr val="tx1"/>
              </a:solidFill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2D9DA1FD-CC38-228B-E366-97BF125A032A}"/>
              </a:ext>
            </a:extLst>
          </p:cNvPr>
          <p:cNvSpPr txBox="1"/>
          <p:nvPr/>
        </p:nvSpPr>
        <p:spPr>
          <a:xfrm>
            <a:off x="11516671" y="6135255"/>
            <a:ext cx="317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tx1"/>
                </a:solidFill>
                <a:latin typeface="Symbol" pitchFamily="2" charset="2"/>
              </a:rPr>
              <a:t>g</a:t>
            </a:r>
            <a:endParaRPr kumimoji="1" lang="ja-JP" altLang="en-US" b="1">
              <a:solidFill>
                <a:schemeClr val="tx1"/>
              </a:solidFill>
              <a:latin typeface="Symbol" pitchFamily="2" charset="2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2D450160-8A5C-3A6B-FA29-27D5A4C34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301" y="1476339"/>
            <a:ext cx="1848307" cy="3107466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95DD5633-3DCE-6AE6-0575-6FA12D15F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488" y="1477403"/>
            <a:ext cx="1878070" cy="3118523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C1B9604-22F6-0FEA-A338-DBD067579916}"/>
              </a:ext>
            </a:extLst>
          </p:cNvPr>
          <p:cNvSpPr txBox="1"/>
          <p:nvPr/>
        </p:nvSpPr>
        <p:spPr>
          <a:xfrm>
            <a:off x="4820450" y="1563710"/>
            <a:ext cx="564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kumimoji="1" lang="en-US" altLang="ja-JP" sz="200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kumimoji="1" lang="en-US" altLang="ja-JP" sz="2000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1" lang="ja-JP" altLang="en-US" sz="2000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CF7A4ED-DB9E-4090-E92C-CDA923125E78}"/>
              </a:ext>
            </a:extLst>
          </p:cNvPr>
          <p:cNvSpPr txBox="1"/>
          <p:nvPr/>
        </p:nvSpPr>
        <p:spPr>
          <a:xfrm>
            <a:off x="6722495" y="1554206"/>
            <a:ext cx="596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kumimoji="1" lang="en-US" altLang="ja-JP" sz="200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ja-JP" sz="2000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1" lang="ja-JP" altLang="en-US" sz="2000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B6B21A9B-A3F6-EB9F-C335-78A82936C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8572" y="1468434"/>
            <a:ext cx="1737017" cy="315280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878A243-06B6-699A-5D97-45F20F1A13C7}"/>
              </a:ext>
            </a:extLst>
          </p:cNvPr>
          <p:cNvSpPr txBox="1"/>
          <p:nvPr/>
        </p:nvSpPr>
        <p:spPr>
          <a:xfrm>
            <a:off x="10352758" y="1548633"/>
            <a:ext cx="596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ja-JP" sz="200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ja-JP" sz="2000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1" lang="ja-JP" altLang="en-US" sz="2000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22B14B8B-6082-9E45-2C72-8D3B8FA346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9304" y="1490679"/>
            <a:ext cx="1699274" cy="3127137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434E3E7-0934-9862-97CC-D5B601D52A45}"/>
              </a:ext>
            </a:extLst>
          </p:cNvPr>
          <p:cNvSpPr txBox="1"/>
          <p:nvPr/>
        </p:nvSpPr>
        <p:spPr>
          <a:xfrm>
            <a:off x="8646468" y="1549134"/>
            <a:ext cx="596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ja-JP" sz="200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ja-JP" sz="2000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ja-JP" altLang="en-US" sz="2000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4E35DC5F-A6BE-B28D-F4E7-E35819F1B7B4}"/>
              </a:ext>
            </a:extLst>
          </p:cNvPr>
          <p:cNvSpPr txBox="1"/>
          <p:nvPr/>
        </p:nvSpPr>
        <p:spPr>
          <a:xfrm>
            <a:off x="10344392" y="1944041"/>
            <a:ext cx="1088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K=2 </a:t>
            </a:r>
            <a:r>
              <a:rPr kumimoji="1" lang="en-US" altLang="ja-JP" sz="2000" b="1" dirty="0" err="1">
                <a:solidFill>
                  <a:srgbClr val="F5B1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vib</a:t>
            </a:r>
            <a:endParaRPr kumimoji="1" lang="ja-JP" altLang="en-US" sz="2000" b="1">
              <a:solidFill>
                <a:srgbClr val="F5B1D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E2A49EFB-CDD0-2025-F1F5-5B3591284BB3}"/>
              </a:ext>
            </a:extLst>
          </p:cNvPr>
          <p:cNvSpPr txBox="1"/>
          <p:nvPr/>
        </p:nvSpPr>
        <p:spPr>
          <a:xfrm>
            <a:off x="4778224" y="1984424"/>
            <a:ext cx="647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K=0</a:t>
            </a:r>
            <a:endParaRPr kumimoji="1" lang="ja-JP" alt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07154CFE-9965-6C87-88A7-D40C762C8624}"/>
              </a:ext>
            </a:extLst>
          </p:cNvPr>
          <p:cNvSpPr txBox="1"/>
          <p:nvPr/>
        </p:nvSpPr>
        <p:spPr>
          <a:xfrm>
            <a:off x="6712803" y="1953587"/>
            <a:ext cx="1088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K=0 </a:t>
            </a:r>
            <a:r>
              <a:rPr kumimoji="1" lang="en-US" altLang="ja-JP" sz="2000" b="1" dirty="0" err="1">
                <a:solidFill>
                  <a:srgbClr val="F5B1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vib</a:t>
            </a:r>
            <a:endParaRPr kumimoji="1" lang="ja-JP" altLang="en-US" sz="2000" b="1">
              <a:solidFill>
                <a:srgbClr val="F5B1D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829C6484-8626-5A4C-9A8E-830251C75276}"/>
              </a:ext>
            </a:extLst>
          </p:cNvPr>
          <p:cNvSpPr txBox="1"/>
          <p:nvPr/>
        </p:nvSpPr>
        <p:spPr>
          <a:xfrm>
            <a:off x="8620654" y="1953586"/>
            <a:ext cx="647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K=2</a:t>
            </a:r>
            <a:endParaRPr kumimoji="1" lang="ja-JP" alt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円/楕円 39">
            <a:extLst>
              <a:ext uri="{FF2B5EF4-FFF2-40B4-BE49-F238E27FC236}">
                <a16:creationId xmlns:a16="http://schemas.microsoft.com/office/drawing/2014/main" id="{E11A68A1-A8E0-B0E5-4869-3A25BFC28A43}"/>
              </a:ext>
            </a:extLst>
          </p:cNvPr>
          <p:cNvSpPr/>
          <p:nvPr/>
        </p:nvSpPr>
        <p:spPr>
          <a:xfrm>
            <a:off x="5653183" y="2384534"/>
            <a:ext cx="328774" cy="670073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40">
            <a:extLst>
              <a:ext uri="{FF2B5EF4-FFF2-40B4-BE49-F238E27FC236}">
                <a16:creationId xmlns:a16="http://schemas.microsoft.com/office/drawing/2014/main" id="{7E0ED11E-01F8-7785-A8F1-349B7C6DADA7}"/>
              </a:ext>
            </a:extLst>
          </p:cNvPr>
          <p:cNvSpPr/>
          <p:nvPr/>
        </p:nvSpPr>
        <p:spPr>
          <a:xfrm>
            <a:off x="11165743" y="2362543"/>
            <a:ext cx="328774" cy="670073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円/楕円 43">
            <a:extLst>
              <a:ext uri="{FF2B5EF4-FFF2-40B4-BE49-F238E27FC236}">
                <a16:creationId xmlns:a16="http://schemas.microsoft.com/office/drawing/2014/main" id="{BED28F4E-DE88-42C9-34FD-04C6B53F163D}"/>
              </a:ext>
            </a:extLst>
          </p:cNvPr>
          <p:cNvSpPr/>
          <p:nvPr/>
        </p:nvSpPr>
        <p:spPr>
          <a:xfrm>
            <a:off x="9406475" y="2359999"/>
            <a:ext cx="328774" cy="670073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>
            <a:extLst>
              <a:ext uri="{FF2B5EF4-FFF2-40B4-BE49-F238E27FC236}">
                <a16:creationId xmlns:a16="http://schemas.microsoft.com/office/drawing/2014/main" id="{C1A88A59-F327-F504-4026-F0CA7AB50E93}"/>
              </a:ext>
            </a:extLst>
          </p:cNvPr>
          <p:cNvSpPr/>
          <p:nvPr/>
        </p:nvSpPr>
        <p:spPr>
          <a:xfrm>
            <a:off x="7573584" y="2407627"/>
            <a:ext cx="328774" cy="670073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65705DA9-9EDB-EA4A-B19B-BE4C7CB044D5}"/>
              </a:ext>
            </a:extLst>
          </p:cNvPr>
          <p:cNvCxnSpPr>
            <a:cxnSpLocks/>
          </p:cNvCxnSpPr>
          <p:nvPr/>
        </p:nvCxnSpPr>
        <p:spPr>
          <a:xfrm>
            <a:off x="10462491" y="6126692"/>
            <a:ext cx="0" cy="950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62DC1D00-89E5-1309-8E44-9F10EAA2BBFE}"/>
              </a:ext>
            </a:extLst>
          </p:cNvPr>
          <p:cNvCxnSpPr>
            <a:cxnSpLocks/>
          </p:cNvCxnSpPr>
          <p:nvPr/>
        </p:nvCxnSpPr>
        <p:spPr>
          <a:xfrm>
            <a:off x="10561221" y="6196899"/>
            <a:ext cx="0" cy="95036"/>
          </a:xfrm>
          <a:prstGeom prst="line">
            <a:avLst/>
          </a:prstGeom>
          <a:ln w="38100">
            <a:solidFill>
              <a:srgbClr val="00D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C386B17A-BD0D-B04A-079D-6F23C2D735C8}"/>
              </a:ext>
            </a:extLst>
          </p:cNvPr>
          <p:cNvSpPr txBox="1"/>
          <p:nvPr/>
        </p:nvSpPr>
        <p:spPr>
          <a:xfrm>
            <a:off x="5862456" y="4752134"/>
            <a:ext cx="5082858" cy="400110"/>
          </a:xfrm>
          <a:prstGeom prst="rect">
            <a:avLst/>
          </a:prstGeom>
          <a:solidFill>
            <a:srgbClr val="ACFFAD"/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Expected basic pattern of the amplitudes</a:t>
            </a:r>
            <a:endParaRPr kumimoji="1" lang="ja-JP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D4B21B65-4E09-EF9D-B8D7-16DE479EA9FB}"/>
              </a:ext>
            </a:extLst>
          </p:cNvPr>
          <p:cNvGrpSpPr/>
          <p:nvPr/>
        </p:nvGrpSpPr>
        <p:grpSpPr>
          <a:xfrm>
            <a:off x="5054628" y="5130388"/>
            <a:ext cx="3683795" cy="1763285"/>
            <a:chOff x="5412890" y="5094715"/>
            <a:chExt cx="3683795" cy="1763285"/>
          </a:xfrm>
        </p:grpSpPr>
        <p:cxnSp>
          <p:nvCxnSpPr>
            <p:cNvPr id="20" name="直線矢印コネクタ 19">
              <a:extLst>
                <a:ext uri="{FF2B5EF4-FFF2-40B4-BE49-F238E27FC236}">
                  <a16:creationId xmlns:a16="http://schemas.microsoft.com/office/drawing/2014/main" id="{01CA3470-3D95-EAEF-5553-CF7F88713DE3}"/>
                </a:ext>
              </a:extLst>
            </p:cNvPr>
            <p:cNvCxnSpPr>
              <a:cxnSpLocks/>
            </p:cNvCxnSpPr>
            <p:nvPr/>
          </p:nvCxnSpPr>
          <p:spPr>
            <a:xfrm>
              <a:off x="6072785" y="6185043"/>
              <a:ext cx="256877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矢印コネクタ 20">
              <a:extLst>
                <a:ext uri="{FF2B5EF4-FFF2-40B4-BE49-F238E27FC236}">
                  <a16:creationId xmlns:a16="http://schemas.microsoft.com/office/drawing/2014/main" id="{7803AF87-3D44-8FDF-6307-0FB6664AE5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60799" y="5424755"/>
              <a:ext cx="0" cy="143324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B24A723E-6DCF-14DC-C539-9C5E019B45FE}"/>
                </a:ext>
              </a:extLst>
            </p:cNvPr>
            <p:cNvCxnSpPr/>
            <p:nvPr/>
          </p:nvCxnSpPr>
          <p:spPr>
            <a:xfrm>
              <a:off x="7326467" y="5537771"/>
              <a:ext cx="0" cy="64727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EEAD4DD7-F2CF-8589-EED8-2D7CD30AF7EF}"/>
                </a:ext>
              </a:extLst>
            </p:cNvPr>
            <p:cNvCxnSpPr>
              <a:cxnSpLocks/>
            </p:cNvCxnSpPr>
            <p:nvPr/>
          </p:nvCxnSpPr>
          <p:spPr>
            <a:xfrm>
              <a:off x="7059320" y="5814317"/>
              <a:ext cx="0" cy="38956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F0EFFA1A-EE6D-2695-E374-79796FF7FC39}"/>
                </a:ext>
              </a:extLst>
            </p:cNvPr>
            <p:cNvCxnSpPr>
              <a:cxnSpLocks/>
            </p:cNvCxnSpPr>
            <p:nvPr/>
          </p:nvCxnSpPr>
          <p:spPr>
            <a:xfrm>
              <a:off x="7503230" y="5671335"/>
              <a:ext cx="0" cy="53254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FBF4BC95-720A-F374-F801-C382261869B8}"/>
                </a:ext>
              </a:extLst>
            </p:cNvPr>
            <p:cNvCxnSpPr>
              <a:cxnSpLocks/>
            </p:cNvCxnSpPr>
            <p:nvPr/>
          </p:nvCxnSpPr>
          <p:spPr>
            <a:xfrm>
              <a:off x="6848719" y="5817741"/>
              <a:ext cx="0" cy="38613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2A616803-6969-E168-56AB-C463974814F0}"/>
                </a:ext>
              </a:extLst>
            </p:cNvPr>
            <p:cNvCxnSpPr>
              <a:cxnSpLocks/>
            </p:cNvCxnSpPr>
            <p:nvPr/>
          </p:nvCxnSpPr>
          <p:spPr>
            <a:xfrm>
              <a:off x="7825522" y="5880243"/>
              <a:ext cx="0" cy="32363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D0B29361-5ED2-AF9C-B5DC-40C48E877A6C}"/>
                </a:ext>
              </a:extLst>
            </p:cNvPr>
            <p:cNvCxnSpPr>
              <a:cxnSpLocks/>
            </p:cNvCxnSpPr>
            <p:nvPr/>
          </p:nvCxnSpPr>
          <p:spPr>
            <a:xfrm>
              <a:off x="6632007" y="5979559"/>
              <a:ext cx="0" cy="2243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05A2DECD-29D4-D844-78AA-B68733366CA3}"/>
                </a:ext>
              </a:extLst>
            </p:cNvPr>
            <p:cNvCxnSpPr>
              <a:cxnSpLocks/>
            </p:cNvCxnSpPr>
            <p:nvPr/>
          </p:nvCxnSpPr>
          <p:spPr>
            <a:xfrm>
              <a:off x="7996758" y="5994971"/>
              <a:ext cx="0" cy="19007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55772237-2004-3C4D-3228-E1A3CAA53786}"/>
                </a:ext>
              </a:extLst>
            </p:cNvPr>
            <p:cNvSpPr txBox="1"/>
            <p:nvPr/>
          </p:nvSpPr>
          <p:spPr>
            <a:xfrm>
              <a:off x="8250250" y="6090006"/>
              <a:ext cx="3177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tx1"/>
                  </a:solidFill>
                  <a:latin typeface="Symbol" pitchFamily="2" charset="2"/>
                </a:rPr>
                <a:t>g</a:t>
              </a:r>
              <a:endParaRPr kumimoji="1" lang="ja-JP" altLang="en-US" b="1">
                <a:solidFill>
                  <a:schemeClr val="tx1"/>
                </a:solidFill>
                <a:latin typeface="Symbol" pitchFamily="2" charset="2"/>
              </a:endParaRPr>
            </a:p>
          </p:txBody>
        </p:sp>
        <p:cxnSp>
          <p:nvCxnSpPr>
            <p:cNvPr id="57" name="直線コネクタ 56">
              <a:extLst>
                <a:ext uri="{FF2B5EF4-FFF2-40B4-BE49-F238E27FC236}">
                  <a16:creationId xmlns:a16="http://schemas.microsoft.com/office/drawing/2014/main" id="{54F8A500-45E9-F123-B164-45337EA646DE}"/>
                </a:ext>
              </a:extLst>
            </p:cNvPr>
            <p:cNvCxnSpPr>
              <a:cxnSpLocks/>
            </p:cNvCxnSpPr>
            <p:nvPr/>
          </p:nvCxnSpPr>
          <p:spPr>
            <a:xfrm>
              <a:off x="7231979" y="5424755"/>
              <a:ext cx="0" cy="77912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133AE053-102C-F9A5-5E3C-3338ABE15B43}"/>
                </a:ext>
              </a:extLst>
            </p:cNvPr>
            <p:cNvSpPr txBox="1"/>
            <p:nvPr/>
          </p:nvSpPr>
          <p:spPr>
            <a:xfrm rot="16200000">
              <a:off x="4994346" y="5902839"/>
              <a:ext cx="1298753" cy="461665"/>
            </a:xfrm>
            <a:prstGeom prst="rect">
              <a:avLst/>
            </a:prstGeom>
            <a:solidFill>
              <a:srgbClr val="FFF1F7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 </a:t>
              </a:r>
              <a:r>
                <a:rPr kumimoji="1" lang="en-US" altLang="ja-JP" sz="2000" dirty="0">
                  <a:solidFill>
                    <a:srgbClr val="F7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amplitude</a:t>
              </a:r>
              <a:endParaRPr kumimoji="1" lang="ja-JP" altLang="en-US" sz="2000">
                <a:solidFill>
                  <a:srgbClr val="F7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8FF9FDF3-8A81-5E34-0878-5D0321CAFB56}"/>
                </a:ext>
              </a:extLst>
            </p:cNvPr>
            <p:cNvSpPr txBox="1"/>
            <p:nvPr/>
          </p:nvSpPr>
          <p:spPr>
            <a:xfrm>
              <a:off x="5824635" y="5094715"/>
              <a:ext cx="3272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>
                  <a:solidFill>
                    <a:schemeClr val="tx1"/>
                  </a:solidFill>
                </a:rPr>
                <a:t>reference (ex. ground) state</a:t>
              </a:r>
              <a:endParaRPr kumimoji="1" lang="ja-JP" altLang="en-US" sz="1800" baseline="-25000">
                <a:solidFill>
                  <a:schemeClr val="tx1"/>
                </a:solidFill>
              </a:endParaRPr>
            </a:p>
          </p:txBody>
        </p:sp>
      </p:grpSp>
      <p:pic>
        <p:nvPicPr>
          <p:cNvPr id="5" name="図 4">
            <a:extLst>
              <a:ext uri="{FF2B5EF4-FFF2-40B4-BE49-F238E27FC236}">
                <a16:creationId xmlns:a16="http://schemas.microsoft.com/office/drawing/2014/main" id="{57D13E1F-F6AC-84A5-68F9-756AA8A413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550" y="654903"/>
            <a:ext cx="2559516" cy="777027"/>
          </a:xfrm>
          <a:prstGeom prst="rect">
            <a:avLst/>
          </a:prstGeom>
        </p:spPr>
      </p:pic>
      <p:sp>
        <p:nvSpPr>
          <p:cNvPr id="9" name="円/楕円 8">
            <a:extLst>
              <a:ext uri="{FF2B5EF4-FFF2-40B4-BE49-F238E27FC236}">
                <a16:creationId xmlns:a16="http://schemas.microsoft.com/office/drawing/2014/main" id="{329769AB-DB53-7D2E-9DF3-6A688AB4117A}"/>
              </a:ext>
            </a:extLst>
          </p:cNvPr>
          <p:cNvSpPr/>
          <p:nvPr/>
        </p:nvSpPr>
        <p:spPr>
          <a:xfrm>
            <a:off x="2953754" y="748723"/>
            <a:ext cx="362730" cy="438186"/>
          </a:xfrm>
          <a:prstGeom prst="ellipse">
            <a:avLst/>
          </a:prstGeom>
          <a:noFill/>
          <a:ln w="190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5" name="円/楕円 54">
            <a:extLst>
              <a:ext uri="{FF2B5EF4-FFF2-40B4-BE49-F238E27FC236}">
                <a16:creationId xmlns:a16="http://schemas.microsoft.com/office/drawing/2014/main" id="{55309478-FE34-1C92-49D5-2EF699B27E4B}"/>
              </a:ext>
            </a:extLst>
          </p:cNvPr>
          <p:cNvSpPr/>
          <p:nvPr/>
        </p:nvSpPr>
        <p:spPr>
          <a:xfrm>
            <a:off x="1979964" y="839331"/>
            <a:ext cx="302189" cy="352559"/>
          </a:xfrm>
          <a:prstGeom prst="ellipse">
            <a:avLst/>
          </a:prstGeom>
          <a:noFill/>
          <a:ln w="28575" cmpd="sng">
            <a:solidFill>
              <a:srgbClr val="F7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A907E81-ACA5-7F9C-CCBD-32F5815B33CB}"/>
              </a:ext>
            </a:extLst>
          </p:cNvPr>
          <p:cNvSpPr txBox="1"/>
          <p:nvPr/>
        </p:nvSpPr>
        <p:spPr>
          <a:xfrm>
            <a:off x="3289686" y="797748"/>
            <a:ext cx="619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</a:rPr>
              <a:t>/</a:t>
            </a:r>
            <a:r>
              <a:rPr kumimoji="1" lang="en-US" altLang="ja-JP" sz="2000" dirty="0">
                <a:solidFill>
                  <a:schemeClr val="tx1"/>
                </a:solidFill>
                <a:latin typeface="Lucida Calligraphy" panose="03010101010101010101" pitchFamily="66" charset="0"/>
              </a:rPr>
              <a:t>N</a:t>
            </a:r>
            <a:r>
              <a:rPr kumimoji="1" lang="en-US" altLang="ja-JP" sz="2000" i="1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kumimoji="1" lang="ja-JP" altLang="en-US" sz="2000" i="1" baseline="-25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BBB143C4-B54D-58B4-68F9-953077E10D06}"/>
              </a:ext>
            </a:extLst>
          </p:cNvPr>
          <p:cNvSpPr/>
          <p:nvPr/>
        </p:nvSpPr>
        <p:spPr>
          <a:xfrm>
            <a:off x="2670464" y="3190009"/>
            <a:ext cx="1217587" cy="3818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0811482-8318-151E-2903-F598F4F86425}"/>
              </a:ext>
            </a:extLst>
          </p:cNvPr>
          <p:cNvSpPr txBox="1"/>
          <p:nvPr/>
        </p:nvSpPr>
        <p:spPr>
          <a:xfrm>
            <a:off x="4844965" y="119380"/>
            <a:ext cx="6959363" cy="942181"/>
          </a:xfrm>
          <a:prstGeom prst="rect">
            <a:avLst/>
          </a:prstGeom>
          <a:solidFill>
            <a:srgbClr val="ACFFAD"/>
          </a:solidFill>
        </p:spPr>
        <p:txBody>
          <a:bodyPr wrap="square" rtlCol="0">
            <a:spAutoFit/>
          </a:bodyPr>
          <a:lstStyle/>
          <a:p>
            <a:pPr>
              <a:lnSpc>
                <a:spcPts val="3480"/>
              </a:lnSpc>
            </a:pPr>
            <a:r>
              <a:rPr lang="en-US" altLang="ja-JP" sz="2000" dirty="0">
                <a:solidFill>
                  <a:srgbClr val="FF0000"/>
                </a:solidFill>
                <a:latin typeface="Comic Sans MS" panose="030F0902030302020204" pitchFamily="66" charset="0"/>
              </a:rPr>
              <a:t>Advanced T-plot </a:t>
            </a:r>
            <a:r>
              <a:rPr lang="en-US" altLang="ja-JP" sz="2000" dirty="0">
                <a:latin typeface="Comic Sans MS" panose="030F0902030302020204" pitchFamily="66" charset="0"/>
              </a:rPr>
              <a:t>exhibiting also phases of amplitudes</a:t>
            </a:r>
          </a:p>
          <a:p>
            <a:pPr>
              <a:lnSpc>
                <a:spcPts val="3480"/>
              </a:lnSpc>
            </a:pPr>
            <a:r>
              <a:rPr lang="en-US" altLang="ja-JP" sz="2000" dirty="0">
                <a:latin typeface="Comic Sans MS" panose="030F0902030302020204" pitchFamily="66" charset="0"/>
              </a:rPr>
              <a:t> (Phase-specified T-plot (</a:t>
            </a:r>
            <a:r>
              <a:rPr lang="en-US" altLang="ja-JP" sz="2000" dirty="0">
                <a:solidFill>
                  <a:srgbClr val="FF0000"/>
                </a:solidFill>
                <a:latin typeface="Comic Sans MS" panose="030F0902030302020204" pitchFamily="66" charset="0"/>
              </a:rPr>
              <a:t>PT-plot</a:t>
            </a:r>
            <a:r>
              <a:rPr lang="en-US" altLang="ja-JP" sz="2000" dirty="0">
                <a:latin typeface="Comic Sans MS" panose="030F0902030302020204" pitchFamily="66" charset="0"/>
              </a:rPr>
              <a:t>))    by Tsunoda (2025) </a:t>
            </a:r>
            <a:endParaRPr kumimoji="1" lang="ja-JP" altLang="en-US" sz="2000">
              <a:latin typeface="Comic Sans MS" panose="030F0902030302020204" pitchFamily="66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0E5A405-DAAB-00EE-8EB7-35F35D954003}"/>
              </a:ext>
            </a:extLst>
          </p:cNvPr>
          <p:cNvSpPr txBox="1"/>
          <p:nvPr/>
        </p:nvSpPr>
        <p:spPr>
          <a:xfrm>
            <a:off x="5733984" y="1539637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>
                <a:solidFill>
                  <a:srgbClr val="FFFFFF"/>
                </a:solidFill>
              </a:rPr>
              <a:t>166</a:t>
            </a:r>
            <a:r>
              <a:rPr kumimoji="1" lang="en-US" altLang="ja-JP" dirty="0">
                <a:solidFill>
                  <a:srgbClr val="FFFFFF"/>
                </a:solidFill>
              </a:rPr>
              <a:t>Er</a:t>
            </a:r>
            <a:endParaRPr kumimoji="1" lang="ja-JP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014904"/>
      </p:ext>
    </p:extLst>
  </p:cSld>
  <p:clrMapOvr>
    <a:masterClrMapping/>
  </p:clrMapOvr>
  <p:transition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D0DD521-FB32-E63E-2342-9D5033607A94}"/>
              </a:ext>
            </a:extLst>
          </p:cNvPr>
          <p:cNvGrpSpPr/>
          <p:nvPr/>
        </p:nvGrpSpPr>
        <p:grpSpPr>
          <a:xfrm>
            <a:off x="3311639" y="1910778"/>
            <a:ext cx="1956551" cy="3014969"/>
            <a:chOff x="4797743" y="539272"/>
            <a:chExt cx="1878070" cy="3118523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66A8E863-52BB-3F9D-1153-F6B07A847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7743" y="539272"/>
              <a:ext cx="1878070" cy="3118523"/>
            </a:xfrm>
            <a:prstGeom prst="rect">
              <a:avLst/>
            </a:prstGeom>
          </p:spPr>
        </p:pic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239588E3-0F07-7114-6E64-C023075B64CD}"/>
                </a:ext>
              </a:extLst>
            </p:cNvPr>
            <p:cNvSpPr txBox="1"/>
            <p:nvPr/>
          </p:nvSpPr>
          <p:spPr>
            <a:xfrm>
              <a:off x="4842705" y="625579"/>
              <a:ext cx="5645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kumimoji="1" lang="en-US" altLang="ja-JP" sz="2000" baseline="30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kumimoji="1" lang="en-US" altLang="ja-JP" sz="2000" baseline="-25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kumimoji="1" lang="ja-JP" altLang="en-US" sz="2000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FE2A0CD9-7803-913C-25D4-3B1D9697D025}"/>
                </a:ext>
              </a:extLst>
            </p:cNvPr>
            <p:cNvSpPr txBox="1"/>
            <p:nvPr/>
          </p:nvSpPr>
          <p:spPr>
            <a:xfrm>
              <a:off x="4800479" y="1046293"/>
              <a:ext cx="6479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K=0</a:t>
              </a:r>
              <a:endParaRPr kumimoji="1" lang="ja-JP" alt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円/楕円 5">
              <a:extLst>
                <a:ext uri="{FF2B5EF4-FFF2-40B4-BE49-F238E27FC236}">
                  <a16:creationId xmlns:a16="http://schemas.microsoft.com/office/drawing/2014/main" id="{332B5F3B-2F8E-7621-9BEC-DC6DC42AF315}"/>
                </a:ext>
              </a:extLst>
            </p:cNvPr>
            <p:cNvSpPr/>
            <p:nvPr/>
          </p:nvSpPr>
          <p:spPr>
            <a:xfrm>
              <a:off x="5675438" y="1446403"/>
              <a:ext cx="328774" cy="670073"/>
            </a:xfrm>
            <a:prstGeom prst="ellipse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8" name="図 7" descr="グラフ, ヒストグラム&#10;&#10;自動的に生成された説明">
            <a:extLst>
              <a:ext uri="{FF2B5EF4-FFF2-40B4-BE49-F238E27FC236}">
                <a16:creationId xmlns:a16="http://schemas.microsoft.com/office/drawing/2014/main" id="{E63D7C27-528F-BD6D-A582-A09E64AF0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3750" y="2145634"/>
            <a:ext cx="3393675" cy="2545256"/>
          </a:xfrm>
          <a:prstGeom prst="rect">
            <a:avLst/>
          </a:prstGeom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C9A32092-AB9C-5E8F-B870-3532759C20F0}"/>
              </a:ext>
            </a:extLst>
          </p:cNvPr>
          <p:cNvGrpSpPr/>
          <p:nvPr/>
        </p:nvGrpSpPr>
        <p:grpSpPr>
          <a:xfrm>
            <a:off x="9387802" y="1819275"/>
            <a:ext cx="1959071" cy="3232667"/>
            <a:chOff x="6696556" y="538208"/>
            <a:chExt cx="1848307" cy="3107466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0EDA39F1-7591-BA4A-8D8A-64F9FDD0B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6556" y="538208"/>
              <a:ext cx="1848307" cy="3107466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809BD1DE-7E70-97B3-F872-1E7F0587B43A}"/>
                </a:ext>
              </a:extLst>
            </p:cNvPr>
            <p:cNvSpPr txBox="1"/>
            <p:nvPr/>
          </p:nvSpPr>
          <p:spPr>
            <a:xfrm>
              <a:off x="6744750" y="616075"/>
              <a:ext cx="596638" cy="384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FFA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kumimoji="1" lang="en-US" altLang="ja-JP" sz="2000" b="1" baseline="30000" dirty="0">
                  <a:solidFill>
                    <a:srgbClr val="FFA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altLang="ja-JP" sz="2000" b="1" baseline="-25000" dirty="0">
                  <a:solidFill>
                    <a:srgbClr val="FFA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kumimoji="1" lang="ja-JP" altLang="en-US" sz="2000" b="1" baseline="-25000">
                <a:solidFill>
                  <a:srgbClr val="FFA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37F8990C-76DF-FF78-8242-42E50FAA5089}"/>
                </a:ext>
              </a:extLst>
            </p:cNvPr>
            <p:cNvSpPr txBox="1"/>
            <p:nvPr/>
          </p:nvSpPr>
          <p:spPr>
            <a:xfrm>
              <a:off x="6735058" y="1015456"/>
              <a:ext cx="1088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K=0 </a:t>
              </a:r>
              <a:r>
                <a:rPr kumimoji="1" lang="en-US" altLang="ja-JP" sz="2000" b="1" dirty="0" err="1">
                  <a:solidFill>
                    <a:srgbClr val="F5B1D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vib</a:t>
              </a:r>
              <a:endParaRPr kumimoji="1" lang="ja-JP" altLang="en-US" sz="2000" b="1">
                <a:solidFill>
                  <a:srgbClr val="F5B1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円/楕円 12">
              <a:extLst>
                <a:ext uri="{FF2B5EF4-FFF2-40B4-BE49-F238E27FC236}">
                  <a16:creationId xmlns:a16="http://schemas.microsoft.com/office/drawing/2014/main" id="{D3F3C625-0A75-3694-EB90-D8C30030BF79}"/>
                </a:ext>
              </a:extLst>
            </p:cNvPr>
            <p:cNvSpPr/>
            <p:nvPr/>
          </p:nvSpPr>
          <p:spPr>
            <a:xfrm>
              <a:off x="7595839" y="1469496"/>
              <a:ext cx="328774" cy="670073"/>
            </a:xfrm>
            <a:prstGeom prst="ellipse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5" name="図 14" descr="グラフ, 箱ひげ図&#10;&#10;自動的に生成された説明">
            <a:extLst>
              <a:ext uri="{FF2B5EF4-FFF2-40B4-BE49-F238E27FC236}">
                <a16:creationId xmlns:a16="http://schemas.microsoft.com/office/drawing/2014/main" id="{257955FC-8621-3BCD-2118-500FECDF58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06655" y="2050472"/>
            <a:ext cx="3676076" cy="2757056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DCA7E06-3B09-ECE9-B027-09E4D65C5082}"/>
              </a:ext>
            </a:extLst>
          </p:cNvPr>
          <p:cNvSpPr txBox="1"/>
          <p:nvPr/>
        </p:nvSpPr>
        <p:spPr>
          <a:xfrm>
            <a:off x="563003" y="181095"/>
            <a:ext cx="10839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highlight>
                  <a:srgbClr val="FFF8C8"/>
                </a:highlight>
              </a:rPr>
              <a:t>We can take superpositions </a:t>
            </a:r>
            <a:r>
              <a:rPr kumimoji="1" lang="en-US" altLang="ja-JP" dirty="0">
                <a:solidFill>
                  <a:srgbClr val="FF0000"/>
                </a:solidFill>
                <a:highlight>
                  <a:srgbClr val="FFF8C8"/>
                </a:highlight>
              </a:rPr>
              <a:t>within a given bin of </a:t>
            </a:r>
            <a:r>
              <a:rPr kumimoji="1" lang="en-US" altLang="ja-JP" b="1" dirty="0">
                <a:solidFill>
                  <a:srgbClr val="FF0000"/>
                </a:solidFill>
                <a:highlight>
                  <a:srgbClr val="FFF8C8"/>
                </a:highlight>
                <a:latin typeface="Symbol" pitchFamily="2" charset="2"/>
              </a:rPr>
              <a:t>g</a:t>
            </a:r>
            <a:r>
              <a:rPr kumimoji="1" lang="en-US" altLang="ja-JP" dirty="0">
                <a:highlight>
                  <a:srgbClr val="FFF8C8"/>
                </a:highlight>
              </a:rPr>
              <a:t>, e.g., </a:t>
            </a:r>
            <a:r>
              <a:rPr kumimoji="1" lang="en-US" altLang="ja-JP" b="1" dirty="0">
                <a:highlight>
                  <a:srgbClr val="FFF8C8"/>
                </a:highlight>
                <a:latin typeface="Symbol" pitchFamily="2" charset="2"/>
              </a:rPr>
              <a:t>g</a:t>
            </a:r>
            <a:r>
              <a:rPr kumimoji="1" lang="en-US" altLang="ja-JP" dirty="0">
                <a:highlight>
                  <a:srgbClr val="FFF8C8"/>
                </a:highlight>
              </a:rPr>
              <a:t> = 9 - 10 deg</a:t>
            </a:r>
            <a:r>
              <a:rPr lang="en-US" altLang="ja-JP" dirty="0">
                <a:highlight>
                  <a:srgbClr val="FFF8C8"/>
                </a:highlight>
              </a:rPr>
              <a:t>rees</a:t>
            </a:r>
            <a:r>
              <a:rPr kumimoji="1" lang="en-US" altLang="ja-JP" dirty="0">
                <a:highlight>
                  <a:srgbClr val="FFF8C8"/>
                </a:highlight>
              </a:rPr>
              <a:t>, </a:t>
            </a:r>
          </a:p>
          <a:p>
            <a:r>
              <a:rPr lang="en-US" altLang="ja-JP" dirty="0">
                <a:solidFill>
                  <a:srgbClr val="FF00C6"/>
                </a:solidFill>
                <a:highlight>
                  <a:srgbClr val="FFF8C8"/>
                </a:highlight>
              </a:rPr>
              <a:t>separately for positive and negative amplitudes</a:t>
            </a:r>
            <a:r>
              <a:rPr kumimoji="1" lang="en-US" altLang="ja-JP" sz="2000" dirty="0">
                <a:highlight>
                  <a:srgbClr val="FFF8C8"/>
                </a:highlight>
              </a:rPr>
              <a:t>.</a:t>
            </a:r>
            <a:endParaRPr kumimoji="1" lang="ja-JP" altLang="en-US" sz="2000">
              <a:highlight>
                <a:srgbClr val="FFF8C8"/>
              </a:highlight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FBCE285-09B5-BFE4-9EC1-B37E4EE97502}"/>
              </a:ext>
            </a:extLst>
          </p:cNvPr>
          <p:cNvSpPr txBox="1"/>
          <p:nvPr/>
        </p:nvSpPr>
        <p:spPr>
          <a:xfrm>
            <a:off x="2312431" y="5249501"/>
            <a:ext cx="8004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 </a:t>
            </a:r>
            <a:r>
              <a:rPr lang="en-US" altLang="ja-JP" dirty="0">
                <a:solidFill>
                  <a:srgbClr val="FF0000"/>
                </a:solidFill>
                <a:latin typeface="Comic Sans MS" panose="030F0902030302020204" pitchFamily="66" charset="0"/>
              </a:rPr>
              <a:t>red</a:t>
            </a:r>
            <a:r>
              <a:rPr lang="en-US" altLang="ja-JP" dirty="0">
                <a:latin typeface="Comic Sans MS" panose="030F0902030302020204" pitchFamily="66" charset="0"/>
              </a:rPr>
              <a:t> </a:t>
            </a:r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902030302020204" pitchFamily="66" charset="0"/>
              </a:rPr>
              <a:t>(</a:t>
            </a:r>
            <a:r>
              <a:rPr lang="en-US" altLang="ja-JP" dirty="0">
                <a:solidFill>
                  <a:srgbClr val="00D7FF"/>
                </a:solidFill>
                <a:latin typeface="Comic Sans MS" panose="030F0902030302020204" pitchFamily="66" charset="0"/>
              </a:rPr>
              <a:t>blue</a:t>
            </a:r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902030302020204" pitchFamily="66" charset="0"/>
              </a:rPr>
              <a:t>) circles :  amplitudes are </a:t>
            </a:r>
            <a:r>
              <a:rPr lang="en-US" altLang="ja-JP" dirty="0">
                <a:solidFill>
                  <a:srgbClr val="FF0000"/>
                </a:solidFill>
                <a:latin typeface="Comic Sans MS" panose="030F0902030302020204" pitchFamily="66" charset="0"/>
              </a:rPr>
              <a:t>positive</a:t>
            </a:r>
            <a:r>
              <a:rPr lang="en-US" altLang="ja-JP" dirty="0">
                <a:latin typeface="Comic Sans MS" panose="030F0902030302020204" pitchFamily="66" charset="0"/>
              </a:rPr>
              <a:t> </a:t>
            </a:r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902030302020204" pitchFamily="66" charset="0"/>
              </a:rPr>
              <a:t>(</a:t>
            </a:r>
            <a:r>
              <a:rPr lang="en-US" altLang="ja-JP" dirty="0">
                <a:solidFill>
                  <a:srgbClr val="00D7FF"/>
                </a:solidFill>
                <a:latin typeface="Comic Sans MS" panose="030F0902030302020204" pitchFamily="66" charset="0"/>
              </a:rPr>
              <a:t>negative</a:t>
            </a:r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902030302020204" pitchFamily="66" charset="0"/>
              </a:rPr>
              <a:t>) </a:t>
            </a:r>
            <a:endParaRPr kumimoji="1" lang="ja-JP" altLang="en-US">
              <a:solidFill>
                <a:schemeClr val="tx1">
                  <a:lumMod val="65000"/>
                  <a:lumOff val="35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825B147-9680-56F2-7CBA-8C65951ABCEF}"/>
              </a:ext>
            </a:extLst>
          </p:cNvPr>
          <p:cNvSpPr txBox="1"/>
          <p:nvPr/>
        </p:nvSpPr>
        <p:spPr>
          <a:xfrm>
            <a:off x="660912" y="1099057"/>
            <a:ext cx="45929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amplitudes are positive for 0</a:t>
            </a:r>
            <a:r>
              <a:rPr lang="en-US" altLang="ja-JP" sz="2000" baseline="30000" dirty="0">
                <a:solidFill>
                  <a:schemeClr val="tx1"/>
                </a:solidFill>
                <a:latin typeface="Comic Sans MS" panose="030F0902030302020204" pitchFamily="66" charset="0"/>
              </a:rPr>
              <a:t>+</a:t>
            </a:r>
            <a:r>
              <a:rPr lang="en-US" altLang="ja-JP" sz="2000" baseline="-25000" dirty="0">
                <a:solidFill>
                  <a:schemeClr val="tx1"/>
                </a:solidFill>
                <a:latin typeface="Comic Sans MS" panose="030F0902030302020204" pitchFamily="66" charset="0"/>
              </a:rPr>
              <a:t>1</a:t>
            </a:r>
            <a:r>
              <a:rPr lang="en-US" altLang="ja-JP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 state </a:t>
            </a:r>
          </a:p>
          <a:p>
            <a:r>
              <a:rPr lang="en-US" altLang="ja-JP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as it is also the reference state </a:t>
            </a:r>
            <a:endParaRPr kumimoji="1" lang="ja-JP" altLang="en-US" sz="20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5E774F3-C4C2-F6B1-611C-EF0488F51A29}"/>
              </a:ext>
            </a:extLst>
          </p:cNvPr>
          <p:cNvSpPr txBox="1"/>
          <p:nvPr/>
        </p:nvSpPr>
        <p:spPr>
          <a:xfrm>
            <a:off x="1347832" y="5887078"/>
            <a:ext cx="97786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This is a clear and important signature of the vibration in quantum </a:t>
            </a:r>
          </a:p>
          <a:p>
            <a:r>
              <a:rPr lang="en-US" altLang="ja-JP" dirty="0"/>
              <a:t> many-body</a:t>
            </a:r>
            <a:r>
              <a:rPr kumimoji="1" lang="en-US" altLang="ja-JP" dirty="0"/>
              <a:t> language.  No (semi) classical arguments used.</a:t>
            </a:r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13E4C43-A1F3-56A4-F4D5-1948B7277125}"/>
              </a:ext>
            </a:extLst>
          </p:cNvPr>
          <p:cNvSpPr txBox="1"/>
          <p:nvPr/>
        </p:nvSpPr>
        <p:spPr>
          <a:xfrm rot="16200000">
            <a:off x="2830438" y="3198167"/>
            <a:ext cx="31771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chemeClr val="tx1"/>
                </a:solidFill>
                <a:latin typeface="Symbol" pitchFamily="2" charset="2"/>
              </a:rPr>
              <a:t>g</a:t>
            </a:r>
            <a:endParaRPr kumimoji="1" lang="ja-JP" altLang="en-US" b="1" i="1">
              <a:solidFill>
                <a:schemeClr val="tx1"/>
              </a:solidFill>
              <a:latin typeface="Symbol" pitchFamily="2" charset="2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03B335E-91DC-185E-C33C-62B94E1DEA8E}"/>
              </a:ext>
            </a:extLst>
          </p:cNvPr>
          <p:cNvSpPr txBox="1"/>
          <p:nvPr/>
        </p:nvSpPr>
        <p:spPr>
          <a:xfrm rot="16200000">
            <a:off x="8865821" y="3198167"/>
            <a:ext cx="31771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chemeClr val="tx1"/>
                </a:solidFill>
                <a:latin typeface="Symbol" pitchFamily="2" charset="2"/>
              </a:rPr>
              <a:t>g</a:t>
            </a:r>
            <a:endParaRPr kumimoji="1" lang="ja-JP" altLang="en-US" b="1" i="1">
              <a:solidFill>
                <a:schemeClr val="tx1"/>
              </a:solidFill>
              <a:latin typeface="Symbol" pitchFamily="2" charset="2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575738F6-8B62-3B87-6789-273FCF09B5C2}"/>
              </a:ext>
            </a:extLst>
          </p:cNvPr>
          <p:cNvSpPr/>
          <p:nvPr/>
        </p:nvSpPr>
        <p:spPr>
          <a:xfrm>
            <a:off x="7875322" y="5051942"/>
            <a:ext cx="981296" cy="155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474B6D0-05BF-6358-39B6-9F8BC656436D}"/>
              </a:ext>
            </a:extLst>
          </p:cNvPr>
          <p:cNvSpPr txBox="1"/>
          <p:nvPr/>
        </p:nvSpPr>
        <p:spPr>
          <a:xfrm>
            <a:off x="5887169" y="1173016"/>
            <a:ext cx="1733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000" dirty="0">
                <a:solidFill>
                  <a:srgbClr val="FF0000"/>
                </a:solidFill>
              </a:rPr>
              <a:t>positive</a:t>
            </a:r>
          </a:p>
          <a:p>
            <a:pPr algn="r"/>
            <a:r>
              <a:rPr lang="en-US" altLang="ja-JP" sz="2000" dirty="0">
                <a:solidFill>
                  <a:srgbClr val="FF0000"/>
                </a:solidFill>
              </a:rPr>
              <a:t>amplitude</a:t>
            </a:r>
            <a:endParaRPr kumimoji="1" lang="en-US" altLang="ja-JP" sz="2000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47D1CE7-53B6-A6C2-47F0-62AAE4D06F0D}"/>
              </a:ext>
            </a:extLst>
          </p:cNvPr>
          <p:cNvSpPr txBox="1"/>
          <p:nvPr/>
        </p:nvSpPr>
        <p:spPr>
          <a:xfrm>
            <a:off x="7737403" y="1157753"/>
            <a:ext cx="1451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00B0F0"/>
                </a:solidFill>
              </a:rPr>
              <a:t>negative</a:t>
            </a:r>
          </a:p>
          <a:p>
            <a:r>
              <a:rPr lang="en-US" altLang="ja-JP" sz="2000" dirty="0">
                <a:solidFill>
                  <a:srgbClr val="00B0F0"/>
                </a:solidFill>
              </a:rPr>
              <a:t>amplitude</a:t>
            </a:r>
            <a:endParaRPr kumimoji="1" lang="en-US" altLang="ja-JP" sz="2000" dirty="0">
              <a:solidFill>
                <a:srgbClr val="00B0F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608516B-751C-2218-57D7-AC83DC923A75}"/>
              </a:ext>
            </a:extLst>
          </p:cNvPr>
          <p:cNvSpPr txBox="1"/>
          <p:nvPr/>
        </p:nvSpPr>
        <p:spPr>
          <a:xfrm>
            <a:off x="9695221" y="1228290"/>
            <a:ext cx="1242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0</a:t>
            </a:r>
            <a:r>
              <a:rPr lang="en-US" altLang="ja-JP" sz="2000" baseline="30000" dirty="0">
                <a:solidFill>
                  <a:schemeClr val="tx1"/>
                </a:solidFill>
                <a:latin typeface="Comic Sans MS" panose="030F0902030302020204" pitchFamily="66" charset="0"/>
              </a:rPr>
              <a:t>+</a:t>
            </a:r>
            <a:r>
              <a:rPr lang="en-US" altLang="ja-JP" sz="2000" baseline="-25000" dirty="0">
                <a:solidFill>
                  <a:schemeClr val="tx1"/>
                </a:solidFill>
                <a:latin typeface="Comic Sans MS" panose="030F0902030302020204" pitchFamily="66" charset="0"/>
              </a:rPr>
              <a:t>3</a:t>
            </a:r>
            <a:r>
              <a:rPr lang="en-US" altLang="ja-JP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 state</a:t>
            </a:r>
            <a:endParaRPr kumimoji="1" lang="ja-JP" altLang="en-US" sz="20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572585"/>
      </p:ext>
    </p:extLst>
  </p:cSld>
  <p:clrMapOvr>
    <a:masterClrMapping/>
  </p:clrMapOvr>
  <p:transition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円/楕円 20">
            <a:extLst>
              <a:ext uri="{FF2B5EF4-FFF2-40B4-BE49-F238E27FC236}">
                <a16:creationId xmlns:a16="http://schemas.microsoft.com/office/drawing/2014/main" id="{A393552F-F35E-3264-B1E7-6231998DF871}"/>
              </a:ext>
            </a:extLst>
          </p:cNvPr>
          <p:cNvSpPr/>
          <p:nvPr/>
        </p:nvSpPr>
        <p:spPr>
          <a:xfrm>
            <a:off x="7951347" y="1588016"/>
            <a:ext cx="707923" cy="4326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0D39F16-07E2-37B3-7EB0-A880E930C3A9}"/>
              </a:ext>
            </a:extLst>
          </p:cNvPr>
          <p:cNvSpPr txBox="1"/>
          <p:nvPr/>
        </p:nvSpPr>
        <p:spPr>
          <a:xfrm>
            <a:off x="8728911" y="1411782"/>
            <a:ext cx="3365025" cy="785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kumimoji="1" lang="en-US" altLang="ja-JP" sz="2000" dirty="0" err="1"/>
              <a:t>xy</a:t>
            </a:r>
            <a:r>
              <a:rPr kumimoji="1" lang="en-US" altLang="ja-JP" sz="2000" dirty="0"/>
              <a:t> plane cross section </a:t>
            </a:r>
            <a:r>
              <a:rPr lang="en-US" altLang="ja-JP" sz="2000" dirty="0"/>
              <a:t>of low-lying triaxial states </a:t>
            </a:r>
            <a:endParaRPr kumimoji="1" lang="ja-JP" altLang="en-US" sz="2000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D18EE7B6-7A69-658A-F85A-BA98E47D297E}"/>
              </a:ext>
            </a:extLst>
          </p:cNvPr>
          <p:cNvGrpSpPr/>
          <p:nvPr/>
        </p:nvGrpSpPr>
        <p:grpSpPr>
          <a:xfrm>
            <a:off x="8778147" y="3697639"/>
            <a:ext cx="2145856" cy="570044"/>
            <a:chOff x="8293082" y="3804680"/>
            <a:chExt cx="2145856" cy="570044"/>
          </a:xfrm>
        </p:grpSpPr>
        <p:sp>
          <p:nvSpPr>
            <p:cNvPr id="23" name="円/楕円 22">
              <a:extLst>
                <a:ext uri="{FF2B5EF4-FFF2-40B4-BE49-F238E27FC236}">
                  <a16:creationId xmlns:a16="http://schemas.microsoft.com/office/drawing/2014/main" id="{0B0BACFE-F703-FC60-ACB0-D388B3E5D4BE}"/>
                </a:ext>
              </a:extLst>
            </p:cNvPr>
            <p:cNvSpPr/>
            <p:nvPr/>
          </p:nvSpPr>
          <p:spPr>
            <a:xfrm>
              <a:off x="8293082" y="3873392"/>
              <a:ext cx="903466" cy="432620"/>
            </a:xfrm>
            <a:prstGeom prst="ellipse">
              <a:avLst/>
            </a:prstGeom>
            <a:solidFill>
              <a:srgbClr val="00D7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円/楕円 23">
              <a:extLst>
                <a:ext uri="{FF2B5EF4-FFF2-40B4-BE49-F238E27FC236}">
                  <a16:creationId xmlns:a16="http://schemas.microsoft.com/office/drawing/2014/main" id="{DD26F041-5A24-5ABC-D900-93777CC24D5E}"/>
                </a:ext>
              </a:extLst>
            </p:cNvPr>
            <p:cNvSpPr/>
            <p:nvPr/>
          </p:nvSpPr>
          <p:spPr>
            <a:xfrm>
              <a:off x="9731015" y="3804680"/>
              <a:ext cx="707923" cy="57004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0BABEEDE-9C90-8CF5-C98D-0FDDA75B8850}"/>
                </a:ext>
              </a:extLst>
            </p:cNvPr>
            <p:cNvSpPr txBox="1"/>
            <p:nvPr/>
          </p:nvSpPr>
          <p:spPr>
            <a:xfrm>
              <a:off x="9304122" y="3858869"/>
              <a:ext cx="3193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tx1"/>
                  </a:solidFill>
                </a:rPr>
                <a:t>-</a:t>
              </a:r>
              <a:endParaRPr kumimoji="1" lang="ja-JP" altLang="en-US" b="1">
                <a:solidFill>
                  <a:schemeClr val="tx1"/>
                </a:solidFill>
              </a:endParaRPr>
            </a:p>
          </p:txBody>
        </p:sp>
      </p:grp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5B392F4-9CC0-CB56-22C6-57BABF79746D}"/>
              </a:ext>
            </a:extLst>
          </p:cNvPr>
          <p:cNvSpPr txBox="1"/>
          <p:nvPr/>
        </p:nvSpPr>
        <p:spPr>
          <a:xfrm>
            <a:off x="8150940" y="2438628"/>
            <a:ext cx="3550972" cy="1214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980"/>
              </a:lnSpc>
            </a:pPr>
            <a:r>
              <a:rPr kumimoji="1" lang="en-US" altLang="ja-JP" sz="2000" dirty="0"/>
              <a:t> </a:t>
            </a:r>
            <a:r>
              <a:rPr kumimoji="1" lang="en-US" altLang="ja-JP" sz="2000" dirty="0" err="1"/>
              <a:t>xy</a:t>
            </a:r>
            <a:r>
              <a:rPr kumimoji="1" lang="en-US" altLang="ja-JP" sz="2000" dirty="0"/>
              <a:t> plane cross section </a:t>
            </a:r>
            <a:r>
              <a:rPr lang="en-US" altLang="ja-JP" sz="2000" dirty="0"/>
              <a:t>of </a:t>
            </a:r>
          </a:p>
          <a:p>
            <a:pPr>
              <a:lnSpc>
                <a:spcPts val="2980"/>
              </a:lnSpc>
            </a:pPr>
            <a:r>
              <a:rPr lang="en-US" altLang="ja-JP" sz="2000" dirty="0"/>
              <a:t> </a:t>
            </a:r>
            <a:r>
              <a:rPr lang="en-US" altLang="ja-JP" b="1" dirty="0">
                <a:latin typeface="Symbol" pitchFamily="2" charset="2"/>
              </a:rPr>
              <a:t>g </a:t>
            </a:r>
            <a:r>
              <a:rPr lang="en-US" altLang="ja-JP" sz="2000" dirty="0"/>
              <a:t>vibrational states built on</a:t>
            </a:r>
          </a:p>
          <a:p>
            <a:pPr>
              <a:lnSpc>
                <a:spcPts val="2980"/>
              </a:lnSpc>
            </a:pPr>
            <a:r>
              <a:rPr lang="en-US" altLang="ja-JP" sz="2000" dirty="0"/>
              <a:t> lower triaxial states</a:t>
            </a:r>
            <a:endParaRPr kumimoji="1" lang="ja-JP" altLang="en-US" sz="200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D4BE88A-3FF2-ADC3-C081-2125A6CF0FBF}"/>
              </a:ext>
            </a:extLst>
          </p:cNvPr>
          <p:cNvSpPr txBox="1"/>
          <p:nvPr/>
        </p:nvSpPr>
        <p:spPr>
          <a:xfrm>
            <a:off x="8246418" y="4406206"/>
            <a:ext cx="3353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ym typeface="Wingdings" pitchFamily="2" charset="2"/>
              </a:rPr>
              <a:t> both </a:t>
            </a:r>
            <a:r>
              <a:rPr kumimoji="1" lang="en-US" altLang="ja-JP" sz="2000" dirty="0">
                <a:solidFill>
                  <a:srgbClr val="FF0000"/>
                </a:solidFill>
                <a:sym typeface="Wingdings" pitchFamily="2" charset="2"/>
              </a:rPr>
              <a:t>K=0</a:t>
            </a:r>
            <a:r>
              <a:rPr kumimoji="1" lang="en-US" altLang="ja-JP" sz="2000" dirty="0">
                <a:sym typeface="Wingdings" pitchFamily="2" charset="2"/>
              </a:rPr>
              <a:t> and </a:t>
            </a:r>
            <a:r>
              <a:rPr kumimoji="1" lang="en-US" altLang="ja-JP" sz="2000" dirty="0">
                <a:solidFill>
                  <a:srgbClr val="FF00FE"/>
                </a:solidFill>
                <a:sym typeface="Wingdings" pitchFamily="2" charset="2"/>
              </a:rPr>
              <a:t>K=2</a:t>
            </a:r>
            <a:r>
              <a:rPr kumimoji="1" lang="en-US" altLang="ja-JP" sz="2000" dirty="0">
                <a:sym typeface="Wingdings" pitchFamily="2" charset="2"/>
              </a:rPr>
              <a:t> arise </a:t>
            </a:r>
            <a:endParaRPr kumimoji="1" lang="ja-JP" altLang="en-US" sz="200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5AA26B9-800D-4506-2A12-B57169E49A3E}"/>
              </a:ext>
            </a:extLst>
          </p:cNvPr>
          <p:cNvSpPr txBox="1"/>
          <p:nvPr/>
        </p:nvSpPr>
        <p:spPr>
          <a:xfrm>
            <a:off x="8177479" y="5040006"/>
            <a:ext cx="39164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K=2 ex. energy is higher than </a:t>
            </a:r>
          </a:p>
          <a:p>
            <a:r>
              <a:rPr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K=0 one </a:t>
            </a:r>
            <a:r>
              <a:rPr kumimoji="1"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by </a:t>
            </a:r>
            <a:r>
              <a:rPr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the same reason as </a:t>
            </a:r>
          </a:p>
          <a:p>
            <a:r>
              <a:rPr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that for the </a:t>
            </a:r>
            <a:r>
              <a:rPr kumimoji="1"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2</a:t>
            </a:r>
            <a:r>
              <a:rPr kumimoji="1" lang="en-US" altLang="ja-JP" sz="2000" baseline="300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+</a:t>
            </a:r>
            <a:r>
              <a:rPr kumimoji="1"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2" charset="2"/>
                <a:sym typeface="Wingdings" pitchFamily="2" charset="2"/>
              </a:rPr>
              <a:t>g</a:t>
            </a:r>
            <a:r>
              <a:rPr kumimoji="1"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 band</a:t>
            </a:r>
            <a:endParaRPr kumimoji="1" lang="ja-JP" altLang="en-US" sz="2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6C081D4-5492-C8E7-FDB5-B4FA19CBF859}"/>
              </a:ext>
            </a:extLst>
          </p:cNvPr>
          <p:cNvSpPr txBox="1"/>
          <p:nvPr/>
        </p:nvSpPr>
        <p:spPr>
          <a:xfrm>
            <a:off x="7684588" y="312680"/>
            <a:ext cx="4136069" cy="95507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lnSpc>
                <a:spcPts val="3480"/>
              </a:lnSpc>
            </a:pPr>
            <a:r>
              <a:rPr kumimoji="1" lang="en-US" altLang="ja-JP" dirty="0">
                <a:solidFill>
                  <a:schemeClr val="tx1"/>
                </a:solidFill>
              </a:rPr>
              <a:t> </a:t>
            </a:r>
            <a:r>
              <a:rPr kumimoji="1" lang="en-US" altLang="ja-JP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Level energies of </a:t>
            </a:r>
            <a:r>
              <a:rPr kumimoji="1" lang="en-US" altLang="ja-JP" sz="2400" baseline="30000" dirty="0">
                <a:solidFill>
                  <a:schemeClr val="tx1"/>
                </a:solidFill>
                <a:latin typeface="Comic Sans MS" panose="030F0902030302020204" pitchFamily="66" charset="0"/>
              </a:rPr>
              <a:t>166</a:t>
            </a:r>
            <a:r>
              <a:rPr kumimoji="1" lang="en-US" altLang="ja-JP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Er</a:t>
            </a:r>
          </a:p>
          <a:p>
            <a:pPr>
              <a:lnSpc>
                <a:spcPts val="3480"/>
              </a:lnSpc>
            </a:pPr>
            <a:r>
              <a:rPr lang="en-US" altLang="ja-JP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 including vibrational states</a:t>
            </a:r>
            <a:endParaRPr kumimoji="1" lang="ja-JP" altLang="en-US" sz="24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pic>
        <p:nvPicPr>
          <p:cNvPr id="5" name="図 4" descr="ダイアグラム, 概略図&#10;&#10;自動的に生成された説明">
            <a:extLst>
              <a:ext uri="{FF2B5EF4-FFF2-40B4-BE49-F238E27FC236}">
                <a16:creationId xmlns:a16="http://schemas.microsoft.com/office/drawing/2014/main" id="{7EFB4573-3752-0F50-E85B-B9AFF6C4C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904" y="456552"/>
            <a:ext cx="4795222" cy="585511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D238CFE-DA6F-8DEE-7B84-F21BCE9C0819}"/>
              </a:ext>
            </a:extLst>
          </p:cNvPr>
          <p:cNvSpPr txBox="1"/>
          <p:nvPr/>
        </p:nvSpPr>
        <p:spPr>
          <a:xfrm>
            <a:off x="4064052" y="3232746"/>
            <a:ext cx="1556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</a:t>
            </a:r>
            <a:r>
              <a:rPr lang="en-US" altLang="ja-JP" sz="1800" dirty="0">
                <a:solidFill>
                  <a:schemeClr val="tx1"/>
                </a:solidFill>
              </a:rPr>
              <a:t>"</a:t>
            </a:r>
            <a:r>
              <a:rPr lang="en-US" altLang="ja-JP" sz="1800" b="1" dirty="0">
                <a:solidFill>
                  <a:schemeClr val="tx1"/>
                </a:solidFill>
                <a:latin typeface="Symbol" pitchFamily="2" charset="2"/>
              </a:rPr>
              <a:t>gg</a:t>
            </a:r>
            <a:r>
              <a:rPr lang="en-US" altLang="ja-JP" sz="1800" dirty="0">
                <a:solidFill>
                  <a:schemeClr val="tx1"/>
                </a:solidFill>
              </a:rPr>
              <a:t>" (K=4)</a:t>
            </a:r>
            <a:r>
              <a:rPr lang="en-US" altLang="ja-JP" sz="1800" dirty="0"/>
              <a:t> </a:t>
            </a:r>
            <a:endParaRPr kumimoji="1" lang="ja-JP" altLang="en-US" sz="180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CC785A3-E100-B206-5BE5-0AB30717FDD3}"/>
              </a:ext>
            </a:extLst>
          </p:cNvPr>
          <p:cNvSpPr txBox="1"/>
          <p:nvPr/>
        </p:nvSpPr>
        <p:spPr>
          <a:xfrm>
            <a:off x="5283764" y="3060494"/>
            <a:ext cx="1907895" cy="830997"/>
          </a:xfrm>
          <a:prstGeom prst="rect">
            <a:avLst/>
          </a:prstGeom>
          <a:solidFill>
            <a:srgbClr val="ACFFAD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 </a:t>
            </a:r>
            <a:r>
              <a:rPr lang="en-US" altLang="ja-JP" b="1" dirty="0">
                <a:solidFill>
                  <a:schemeClr val="accent6">
                    <a:lumMod val="50000"/>
                  </a:schemeClr>
                </a:solidFill>
                <a:latin typeface="Symbol" pitchFamily="2" charset="2"/>
              </a:rPr>
              <a:t>g </a:t>
            </a:r>
            <a:r>
              <a:rPr lang="en-US" altLang="ja-JP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vibrational</a:t>
            </a:r>
            <a:r>
              <a:rPr lang="en-US" altLang="ja-JP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r>
              <a:rPr lang="en-US" altLang="ja-JP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K=0</a:t>
            </a:r>
            <a:r>
              <a:rPr lang="en-US" altLang="ja-JP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ja-JP" altLang="en-US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2BAFDE3-580C-06F6-5126-D32D9CEB0540}"/>
              </a:ext>
            </a:extLst>
          </p:cNvPr>
          <p:cNvSpPr txBox="1"/>
          <p:nvPr/>
        </p:nvSpPr>
        <p:spPr>
          <a:xfrm>
            <a:off x="5307258" y="1040435"/>
            <a:ext cx="1907895" cy="830997"/>
          </a:xfrm>
          <a:prstGeom prst="rect">
            <a:avLst/>
          </a:prstGeom>
          <a:solidFill>
            <a:srgbClr val="ACFFAD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 </a:t>
            </a:r>
            <a:r>
              <a:rPr lang="en-US" altLang="ja-JP" b="1" dirty="0">
                <a:solidFill>
                  <a:schemeClr val="accent6">
                    <a:lumMod val="50000"/>
                  </a:schemeClr>
                </a:solidFill>
                <a:latin typeface="Symbol" pitchFamily="2" charset="2"/>
              </a:rPr>
              <a:t>g </a:t>
            </a:r>
            <a:r>
              <a:rPr lang="en-US" altLang="ja-JP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vibrational</a:t>
            </a:r>
            <a:r>
              <a:rPr lang="en-US" altLang="ja-JP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r>
              <a:rPr lang="en-US" altLang="ja-JP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>
                <a:solidFill>
                  <a:srgbClr val="FF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K=2 </a:t>
            </a:r>
            <a:endParaRPr kumimoji="1" lang="ja-JP" altLang="en-US">
              <a:solidFill>
                <a:srgbClr val="FF00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8DD8FAD5-4689-F251-B99E-10D8AE5EF631}"/>
              </a:ext>
            </a:extLst>
          </p:cNvPr>
          <p:cNvCxnSpPr>
            <a:cxnSpLocks/>
          </p:cNvCxnSpPr>
          <p:nvPr/>
        </p:nvCxnSpPr>
        <p:spPr>
          <a:xfrm flipH="1">
            <a:off x="2829966" y="3614939"/>
            <a:ext cx="43200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EB5F8AF-5CF5-8286-8D0B-767F8C339E32}"/>
              </a:ext>
            </a:extLst>
          </p:cNvPr>
          <p:cNvSpPr txBox="1"/>
          <p:nvPr/>
        </p:nvSpPr>
        <p:spPr>
          <a:xfrm>
            <a:off x="4189927" y="4759932"/>
            <a:ext cx="1715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 </a:t>
            </a:r>
            <a:r>
              <a:rPr lang="en-US" altLang="ja-JP" sz="2000" b="1" dirty="0">
                <a:solidFill>
                  <a:schemeClr val="tx1"/>
                </a:solidFill>
                <a:latin typeface="Symbol" pitchFamily="2" charset="2"/>
              </a:rPr>
              <a:t>g</a:t>
            </a:r>
            <a:r>
              <a:rPr lang="en-US" altLang="ja-JP" sz="2000" dirty="0">
                <a:solidFill>
                  <a:schemeClr val="tx1"/>
                </a:solidFill>
              </a:rPr>
              <a:t> </a:t>
            </a:r>
            <a:r>
              <a:rPr lang="en-US" altLang="ja-JP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band (K=2)</a:t>
            </a:r>
            <a:endParaRPr kumimoji="1" lang="ja-JP" altLang="en-US" sz="20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9DFE424-B020-9DB3-F455-B0C1F5EEF0DE}"/>
              </a:ext>
            </a:extLst>
          </p:cNvPr>
          <p:cNvSpPr txBox="1"/>
          <p:nvPr/>
        </p:nvSpPr>
        <p:spPr>
          <a:xfrm>
            <a:off x="3516345" y="5751708"/>
            <a:ext cx="2355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ground band (K=0)</a:t>
            </a:r>
            <a:endParaRPr kumimoji="1" lang="ja-JP" altLang="en-US" sz="20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B985CBA6-8052-0195-3D76-78232F6A8AEB}"/>
              </a:ext>
            </a:extLst>
          </p:cNvPr>
          <p:cNvSpPr txBox="1"/>
          <p:nvPr/>
        </p:nvSpPr>
        <p:spPr>
          <a:xfrm>
            <a:off x="2889366" y="687384"/>
            <a:ext cx="21162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>
                <a:solidFill>
                  <a:schemeClr val="tx1"/>
                </a:solidFill>
              </a:rPr>
              <a:t>166</a:t>
            </a:r>
            <a:r>
              <a:rPr kumimoji="1" lang="en-US" altLang="ja-JP" dirty="0">
                <a:solidFill>
                  <a:schemeClr val="tx1"/>
                </a:solidFill>
              </a:rPr>
              <a:t>Er calc.</a:t>
            </a:r>
          </a:p>
          <a:p>
            <a:r>
              <a:rPr lang="en-US" altLang="ja-JP" sz="1800" dirty="0">
                <a:solidFill>
                  <a:schemeClr val="tx1"/>
                </a:solidFill>
              </a:rPr>
              <a:t>(basis vectors</a:t>
            </a:r>
          </a:p>
          <a:p>
            <a:r>
              <a:rPr lang="en-US" altLang="ja-JP" sz="1800" dirty="0">
                <a:solidFill>
                  <a:schemeClr val="tx1"/>
                </a:solidFill>
              </a:rPr>
              <a:t> in and around the</a:t>
            </a:r>
          </a:p>
          <a:p>
            <a:r>
              <a:rPr lang="en-US" altLang="ja-JP" sz="1800" dirty="0">
                <a:solidFill>
                  <a:schemeClr val="tx1"/>
                </a:solidFill>
              </a:rPr>
              <a:t> PES  minimum as </a:t>
            </a:r>
          </a:p>
          <a:p>
            <a:r>
              <a:rPr lang="en-US" altLang="ja-JP" sz="1800" dirty="0">
                <a:solidFill>
                  <a:schemeClr val="tx1"/>
                </a:solidFill>
              </a:rPr>
              <a:t> seen in T-plot)</a:t>
            </a:r>
          </a:p>
        </p:txBody>
      </p: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09806E7A-EFAB-BC7A-03BC-B905ED4F4445}"/>
              </a:ext>
            </a:extLst>
          </p:cNvPr>
          <p:cNvCxnSpPr>
            <a:cxnSpLocks/>
          </p:cNvCxnSpPr>
          <p:nvPr/>
        </p:nvCxnSpPr>
        <p:spPr>
          <a:xfrm flipH="1">
            <a:off x="2829966" y="3519107"/>
            <a:ext cx="43200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22BCE157-BAE3-4037-C85C-E81DBE53068C}"/>
              </a:ext>
            </a:extLst>
          </p:cNvPr>
          <p:cNvCxnSpPr>
            <a:cxnSpLocks/>
          </p:cNvCxnSpPr>
          <p:nvPr/>
        </p:nvCxnSpPr>
        <p:spPr>
          <a:xfrm flipH="1">
            <a:off x="2829966" y="3310139"/>
            <a:ext cx="43200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フリーフォーム 37">
            <a:extLst>
              <a:ext uri="{FF2B5EF4-FFF2-40B4-BE49-F238E27FC236}">
                <a16:creationId xmlns:a16="http://schemas.microsoft.com/office/drawing/2014/main" id="{9FADCC21-87D8-9FE3-F1DB-370742430326}"/>
              </a:ext>
            </a:extLst>
          </p:cNvPr>
          <p:cNvSpPr/>
          <p:nvPr/>
        </p:nvSpPr>
        <p:spPr>
          <a:xfrm>
            <a:off x="3545156" y="2861326"/>
            <a:ext cx="1556061" cy="2236052"/>
          </a:xfrm>
          <a:custGeom>
            <a:avLst/>
            <a:gdLst>
              <a:gd name="connsiteX0" fmla="*/ 1556061 w 1556061"/>
              <a:gd name="connsiteY0" fmla="*/ 43458 h 2236052"/>
              <a:gd name="connsiteX1" fmla="*/ 1487235 w 1556061"/>
              <a:gd name="connsiteY1" fmla="*/ 53291 h 2236052"/>
              <a:gd name="connsiteX2" fmla="*/ 1457738 w 1556061"/>
              <a:gd name="connsiteY2" fmla="*/ 43458 h 2236052"/>
              <a:gd name="connsiteX3" fmla="*/ 1359416 w 1556061"/>
              <a:gd name="connsiteY3" fmla="*/ 23794 h 2236052"/>
              <a:gd name="connsiteX4" fmla="*/ 1211932 w 1556061"/>
              <a:gd name="connsiteY4" fmla="*/ 13962 h 2236052"/>
              <a:gd name="connsiteX5" fmla="*/ 877635 w 1556061"/>
              <a:gd name="connsiteY5" fmla="*/ 13962 h 2236052"/>
              <a:gd name="connsiteX6" fmla="*/ 838306 w 1556061"/>
              <a:gd name="connsiteY6" fmla="*/ 23794 h 2236052"/>
              <a:gd name="connsiteX7" fmla="*/ 779313 w 1556061"/>
              <a:gd name="connsiteY7" fmla="*/ 33626 h 2236052"/>
              <a:gd name="connsiteX8" fmla="*/ 720319 w 1556061"/>
              <a:gd name="connsiteY8" fmla="*/ 53291 h 2236052"/>
              <a:gd name="connsiteX9" fmla="*/ 690822 w 1556061"/>
              <a:gd name="connsiteY9" fmla="*/ 63123 h 2236052"/>
              <a:gd name="connsiteX10" fmla="*/ 661325 w 1556061"/>
              <a:gd name="connsiteY10" fmla="*/ 72955 h 2236052"/>
              <a:gd name="connsiteX11" fmla="*/ 631829 w 1556061"/>
              <a:gd name="connsiteY11" fmla="*/ 82787 h 2236052"/>
              <a:gd name="connsiteX12" fmla="*/ 572835 w 1556061"/>
              <a:gd name="connsiteY12" fmla="*/ 122116 h 2236052"/>
              <a:gd name="connsiteX13" fmla="*/ 543338 w 1556061"/>
              <a:gd name="connsiteY13" fmla="*/ 141781 h 2236052"/>
              <a:gd name="connsiteX14" fmla="*/ 513842 w 1556061"/>
              <a:gd name="connsiteY14" fmla="*/ 171278 h 2236052"/>
              <a:gd name="connsiteX15" fmla="*/ 454848 w 1556061"/>
              <a:gd name="connsiteY15" fmla="*/ 210607 h 2236052"/>
              <a:gd name="connsiteX16" fmla="*/ 425351 w 1556061"/>
              <a:gd name="connsiteY16" fmla="*/ 240104 h 2236052"/>
              <a:gd name="connsiteX17" fmla="*/ 386022 w 1556061"/>
              <a:gd name="connsiteY17" fmla="*/ 299097 h 2236052"/>
              <a:gd name="connsiteX18" fmla="*/ 356525 w 1556061"/>
              <a:gd name="connsiteY18" fmla="*/ 358091 h 2236052"/>
              <a:gd name="connsiteX19" fmla="*/ 336861 w 1556061"/>
              <a:gd name="connsiteY19" fmla="*/ 397420 h 2236052"/>
              <a:gd name="connsiteX20" fmla="*/ 327029 w 1556061"/>
              <a:gd name="connsiteY20" fmla="*/ 426916 h 2236052"/>
              <a:gd name="connsiteX21" fmla="*/ 307364 w 1556061"/>
              <a:gd name="connsiteY21" fmla="*/ 456413 h 2236052"/>
              <a:gd name="connsiteX22" fmla="*/ 268035 w 1556061"/>
              <a:gd name="connsiteY22" fmla="*/ 544904 h 2236052"/>
              <a:gd name="connsiteX23" fmla="*/ 258203 w 1556061"/>
              <a:gd name="connsiteY23" fmla="*/ 574400 h 2236052"/>
              <a:gd name="connsiteX24" fmla="*/ 248371 w 1556061"/>
              <a:gd name="connsiteY24" fmla="*/ 613729 h 2236052"/>
              <a:gd name="connsiteX25" fmla="*/ 209042 w 1556061"/>
              <a:gd name="connsiteY25" fmla="*/ 672723 h 2236052"/>
              <a:gd name="connsiteX26" fmla="*/ 179545 w 1556061"/>
              <a:gd name="connsiteY26" fmla="*/ 751381 h 2236052"/>
              <a:gd name="connsiteX27" fmla="*/ 169713 w 1556061"/>
              <a:gd name="connsiteY27" fmla="*/ 780878 h 2236052"/>
              <a:gd name="connsiteX28" fmla="*/ 150048 w 1556061"/>
              <a:gd name="connsiteY28" fmla="*/ 820207 h 2236052"/>
              <a:gd name="connsiteX29" fmla="*/ 130384 w 1556061"/>
              <a:gd name="connsiteY29" fmla="*/ 879200 h 2236052"/>
              <a:gd name="connsiteX30" fmla="*/ 110719 w 1556061"/>
              <a:gd name="connsiteY30" fmla="*/ 928362 h 2236052"/>
              <a:gd name="connsiteX31" fmla="*/ 91054 w 1556061"/>
              <a:gd name="connsiteY31" fmla="*/ 987355 h 2236052"/>
              <a:gd name="connsiteX32" fmla="*/ 81222 w 1556061"/>
              <a:gd name="connsiteY32" fmla="*/ 1154504 h 2236052"/>
              <a:gd name="connsiteX33" fmla="*/ 71390 w 1556061"/>
              <a:gd name="connsiteY33" fmla="*/ 1184000 h 2236052"/>
              <a:gd name="connsiteX34" fmla="*/ 61558 w 1556061"/>
              <a:gd name="connsiteY34" fmla="*/ 1223329 h 2236052"/>
              <a:gd name="connsiteX35" fmla="*/ 51725 w 1556061"/>
              <a:gd name="connsiteY35" fmla="*/ 1292155 h 2236052"/>
              <a:gd name="connsiteX36" fmla="*/ 41893 w 1556061"/>
              <a:gd name="connsiteY36" fmla="*/ 1331484 h 2236052"/>
              <a:gd name="connsiteX37" fmla="*/ 32061 w 1556061"/>
              <a:gd name="connsiteY37" fmla="*/ 1400310 h 2236052"/>
              <a:gd name="connsiteX38" fmla="*/ 12396 w 1556061"/>
              <a:gd name="connsiteY38" fmla="*/ 1469136 h 2236052"/>
              <a:gd name="connsiteX39" fmla="*/ 12396 w 1556061"/>
              <a:gd name="connsiteY39" fmla="*/ 1842762 h 2236052"/>
              <a:gd name="connsiteX40" fmla="*/ 22229 w 1556061"/>
              <a:gd name="connsiteY40" fmla="*/ 1891923 h 2236052"/>
              <a:gd name="connsiteX41" fmla="*/ 61558 w 1556061"/>
              <a:gd name="connsiteY41" fmla="*/ 2029575 h 2236052"/>
              <a:gd name="connsiteX42" fmla="*/ 81222 w 1556061"/>
              <a:gd name="connsiteY42" fmla="*/ 2088568 h 2236052"/>
              <a:gd name="connsiteX43" fmla="*/ 91054 w 1556061"/>
              <a:gd name="connsiteY43" fmla="*/ 2118065 h 2236052"/>
              <a:gd name="connsiteX44" fmla="*/ 110719 w 1556061"/>
              <a:gd name="connsiteY44" fmla="*/ 2147562 h 2236052"/>
              <a:gd name="connsiteX45" fmla="*/ 120551 w 1556061"/>
              <a:gd name="connsiteY45" fmla="*/ 2177058 h 2236052"/>
              <a:gd name="connsiteX46" fmla="*/ 159880 w 1556061"/>
              <a:gd name="connsiteY46" fmla="*/ 2236052 h 2236052"/>
              <a:gd name="connsiteX47" fmla="*/ 179545 w 1556061"/>
              <a:gd name="connsiteY47" fmla="*/ 2137729 h 2236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556061" h="2236052">
                <a:moveTo>
                  <a:pt x="1556061" y="43458"/>
                </a:moveTo>
                <a:cubicBezTo>
                  <a:pt x="1533119" y="46736"/>
                  <a:pt x="1510410" y="53291"/>
                  <a:pt x="1487235" y="53291"/>
                </a:cubicBezTo>
                <a:cubicBezTo>
                  <a:pt x="1476871" y="53291"/>
                  <a:pt x="1467703" y="46305"/>
                  <a:pt x="1457738" y="43458"/>
                </a:cubicBezTo>
                <a:cubicBezTo>
                  <a:pt x="1428455" y="35091"/>
                  <a:pt x="1388385" y="26553"/>
                  <a:pt x="1359416" y="23794"/>
                </a:cubicBezTo>
                <a:cubicBezTo>
                  <a:pt x="1310367" y="19123"/>
                  <a:pt x="1261093" y="17239"/>
                  <a:pt x="1211932" y="13962"/>
                </a:cubicBezTo>
                <a:cubicBezTo>
                  <a:pt x="1065454" y="-6965"/>
                  <a:pt x="1128022" y="-2192"/>
                  <a:pt x="877635" y="13962"/>
                </a:cubicBezTo>
                <a:cubicBezTo>
                  <a:pt x="864150" y="14832"/>
                  <a:pt x="851557" y="21144"/>
                  <a:pt x="838306" y="23794"/>
                </a:cubicBezTo>
                <a:cubicBezTo>
                  <a:pt x="818758" y="27704"/>
                  <a:pt x="798653" y="28791"/>
                  <a:pt x="779313" y="33626"/>
                </a:cubicBezTo>
                <a:cubicBezTo>
                  <a:pt x="759203" y="38653"/>
                  <a:pt x="739984" y="46736"/>
                  <a:pt x="720319" y="53291"/>
                </a:cubicBezTo>
                <a:lnTo>
                  <a:pt x="690822" y="63123"/>
                </a:lnTo>
                <a:lnTo>
                  <a:pt x="661325" y="72955"/>
                </a:lnTo>
                <a:lnTo>
                  <a:pt x="631829" y="82787"/>
                </a:lnTo>
                <a:lnTo>
                  <a:pt x="572835" y="122116"/>
                </a:lnTo>
                <a:cubicBezTo>
                  <a:pt x="563003" y="128671"/>
                  <a:pt x="551694" y="133425"/>
                  <a:pt x="543338" y="141781"/>
                </a:cubicBezTo>
                <a:cubicBezTo>
                  <a:pt x="533506" y="151613"/>
                  <a:pt x="524818" y="162741"/>
                  <a:pt x="513842" y="171278"/>
                </a:cubicBezTo>
                <a:cubicBezTo>
                  <a:pt x="495187" y="185788"/>
                  <a:pt x="471560" y="193895"/>
                  <a:pt x="454848" y="210607"/>
                </a:cubicBezTo>
                <a:cubicBezTo>
                  <a:pt x="445016" y="220439"/>
                  <a:pt x="433888" y="229128"/>
                  <a:pt x="425351" y="240104"/>
                </a:cubicBezTo>
                <a:cubicBezTo>
                  <a:pt x="410841" y="258759"/>
                  <a:pt x="386022" y="299097"/>
                  <a:pt x="386022" y="299097"/>
                </a:cubicBezTo>
                <a:cubicBezTo>
                  <a:pt x="367995" y="353179"/>
                  <a:pt x="387022" y="304721"/>
                  <a:pt x="356525" y="358091"/>
                </a:cubicBezTo>
                <a:cubicBezTo>
                  <a:pt x="349253" y="370817"/>
                  <a:pt x="342635" y="383948"/>
                  <a:pt x="336861" y="397420"/>
                </a:cubicBezTo>
                <a:cubicBezTo>
                  <a:pt x="332779" y="406946"/>
                  <a:pt x="331664" y="417646"/>
                  <a:pt x="327029" y="426916"/>
                </a:cubicBezTo>
                <a:cubicBezTo>
                  <a:pt x="321744" y="437485"/>
                  <a:pt x="313919" y="446581"/>
                  <a:pt x="307364" y="456413"/>
                </a:cubicBezTo>
                <a:cubicBezTo>
                  <a:pt x="283963" y="526618"/>
                  <a:pt x="299198" y="498160"/>
                  <a:pt x="268035" y="544904"/>
                </a:cubicBezTo>
                <a:cubicBezTo>
                  <a:pt x="264758" y="554736"/>
                  <a:pt x="261050" y="564435"/>
                  <a:pt x="258203" y="574400"/>
                </a:cubicBezTo>
                <a:cubicBezTo>
                  <a:pt x="254491" y="587393"/>
                  <a:pt x="254414" y="601642"/>
                  <a:pt x="248371" y="613729"/>
                </a:cubicBezTo>
                <a:cubicBezTo>
                  <a:pt x="237802" y="634868"/>
                  <a:pt x="209042" y="672723"/>
                  <a:pt x="209042" y="672723"/>
                </a:cubicBezTo>
                <a:cubicBezTo>
                  <a:pt x="190912" y="745236"/>
                  <a:pt x="210395" y="679396"/>
                  <a:pt x="179545" y="751381"/>
                </a:cubicBezTo>
                <a:cubicBezTo>
                  <a:pt x="175462" y="760907"/>
                  <a:pt x="173796" y="771352"/>
                  <a:pt x="169713" y="780878"/>
                </a:cubicBezTo>
                <a:cubicBezTo>
                  <a:pt x="163939" y="794350"/>
                  <a:pt x="155492" y="806598"/>
                  <a:pt x="150048" y="820207"/>
                </a:cubicBezTo>
                <a:cubicBezTo>
                  <a:pt x="142350" y="839452"/>
                  <a:pt x="138082" y="859955"/>
                  <a:pt x="130384" y="879200"/>
                </a:cubicBezTo>
                <a:cubicBezTo>
                  <a:pt x="123829" y="895587"/>
                  <a:pt x="116751" y="911775"/>
                  <a:pt x="110719" y="928362"/>
                </a:cubicBezTo>
                <a:cubicBezTo>
                  <a:pt x="103635" y="947842"/>
                  <a:pt x="91054" y="987355"/>
                  <a:pt x="91054" y="987355"/>
                </a:cubicBezTo>
                <a:cubicBezTo>
                  <a:pt x="87777" y="1043071"/>
                  <a:pt x="86775" y="1098968"/>
                  <a:pt x="81222" y="1154504"/>
                </a:cubicBezTo>
                <a:cubicBezTo>
                  <a:pt x="80191" y="1164816"/>
                  <a:pt x="74237" y="1174035"/>
                  <a:pt x="71390" y="1184000"/>
                </a:cubicBezTo>
                <a:cubicBezTo>
                  <a:pt x="67678" y="1196993"/>
                  <a:pt x="63975" y="1210034"/>
                  <a:pt x="61558" y="1223329"/>
                </a:cubicBezTo>
                <a:cubicBezTo>
                  <a:pt x="57412" y="1246130"/>
                  <a:pt x="55871" y="1269354"/>
                  <a:pt x="51725" y="1292155"/>
                </a:cubicBezTo>
                <a:cubicBezTo>
                  <a:pt x="49308" y="1305450"/>
                  <a:pt x="44310" y="1318189"/>
                  <a:pt x="41893" y="1331484"/>
                </a:cubicBezTo>
                <a:cubicBezTo>
                  <a:pt x="37747" y="1354285"/>
                  <a:pt x="36207" y="1377509"/>
                  <a:pt x="32061" y="1400310"/>
                </a:cubicBezTo>
                <a:cubicBezTo>
                  <a:pt x="27122" y="1427476"/>
                  <a:pt x="20822" y="1443860"/>
                  <a:pt x="12396" y="1469136"/>
                </a:cubicBezTo>
                <a:cubicBezTo>
                  <a:pt x="-4859" y="1641692"/>
                  <a:pt x="-3389" y="1582316"/>
                  <a:pt x="12396" y="1842762"/>
                </a:cubicBezTo>
                <a:cubicBezTo>
                  <a:pt x="13407" y="1859443"/>
                  <a:pt x="18471" y="1875639"/>
                  <a:pt x="22229" y="1891923"/>
                </a:cubicBezTo>
                <a:cubicBezTo>
                  <a:pt x="40751" y="1972182"/>
                  <a:pt x="38078" y="1959137"/>
                  <a:pt x="61558" y="2029575"/>
                </a:cubicBezTo>
                <a:lnTo>
                  <a:pt x="81222" y="2088568"/>
                </a:lnTo>
                <a:cubicBezTo>
                  <a:pt x="84499" y="2098400"/>
                  <a:pt x="85305" y="2109442"/>
                  <a:pt x="91054" y="2118065"/>
                </a:cubicBezTo>
                <a:lnTo>
                  <a:pt x="110719" y="2147562"/>
                </a:lnTo>
                <a:cubicBezTo>
                  <a:pt x="113996" y="2157394"/>
                  <a:pt x="115518" y="2167998"/>
                  <a:pt x="120551" y="2177058"/>
                </a:cubicBezTo>
                <a:cubicBezTo>
                  <a:pt x="132029" y="2197718"/>
                  <a:pt x="159880" y="2236052"/>
                  <a:pt x="159880" y="2236052"/>
                </a:cubicBezTo>
                <a:cubicBezTo>
                  <a:pt x="183691" y="2164621"/>
                  <a:pt x="179545" y="2197786"/>
                  <a:pt x="179545" y="2137729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フリーフォーム 38">
            <a:extLst>
              <a:ext uri="{FF2B5EF4-FFF2-40B4-BE49-F238E27FC236}">
                <a16:creationId xmlns:a16="http://schemas.microsoft.com/office/drawing/2014/main" id="{11EE0A13-4496-4550-8357-643A318F3514}"/>
              </a:ext>
            </a:extLst>
          </p:cNvPr>
          <p:cNvSpPr/>
          <p:nvPr/>
        </p:nvSpPr>
        <p:spPr>
          <a:xfrm>
            <a:off x="3575263" y="5070709"/>
            <a:ext cx="135773" cy="49161"/>
          </a:xfrm>
          <a:custGeom>
            <a:avLst/>
            <a:gdLst>
              <a:gd name="connsiteX0" fmla="*/ 0 w 108155"/>
              <a:gd name="connsiteY0" fmla="*/ 0 h 39329"/>
              <a:gd name="connsiteX1" fmla="*/ 68826 w 108155"/>
              <a:gd name="connsiteY1" fmla="*/ 19664 h 39329"/>
              <a:gd name="connsiteX2" fmla="*/ 98322 w 108155"/>
              <a:gd name="connsiteY2" fmla="*/ 29496 h 39329"/>
              <a:gd name="connsiteX3" fmla="*/ 108155 w 108155"/>
              <a:gd name="connsiteY3" fmla="*/ 39329 h 39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55" h="39329">
                <a:moveTo>
                  <a:pt x="0" y="0"/>
                </a:moveTo>
                <a:lnTo>
                  <a:pt x="68826" y="19664"/>
                </a:lnTo>
                <a:cubicBezTo>
                  <a:pt x="78753" y="22642"/>
                  <a:pt x="89052" y="24861"/>
                  <a:pt x="98322" y="29496"/>
                </a:cubicBezTo>
                <a:cubicBezTo>
                  <a:pt x="102468" y="31569"/>
                  <a:pt x="104877" y="36051"/>
                  <a:pt x="108155" y="39329"/>
                </a:cubicBezTo>
              </a:path>
            </a:pathLst>
          </a:custGeom>
          <a:noFill/>
          <a:ln w="28575">
            <a:solidFill>
              <a:srgbClr val="F7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E8D0FB4-7602-6C68-5DF6-211B3C0C1DF5}"/>
              </a:ext>
            </a:extLst>
          </p:cNvPr>
          <p:cNvSpPr txBox="1"/>
          <p:nvPr/>
        </p:nvSpPr>
        <p:spPr>
          <a:xfrm rot="17861200">
            <a:off x="3361537" y="2865780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rgbClr val="FF0000"/>
                </a:solidFill>
              </a:rPr>
              <a:t>11 </a:t>
            </a:r>
            <a:r>
              <a:rPr kumimoji="1" lang="en-US" altLang="ja-JP" sz="1800" dirty="0" err="1">
                <a:solidFill>
                  <a:srgbClr val="FF0000"/>
                </a:solidFill>
              </a:rPr>
              <a:t>W.u</a:t>
            </a:r>
            <a:r>
              <a:rPr lang="en-US" altLang="ja-JP" sz="1800" dirty="0">
                <a:solidFill>
                  <a:srgbClr val="FF0000"/>
                </a:solidFill>
              </a:rPr>
              <a:t>.</a:t>
            </a:r>
            <a:endParaRPr kumimoji="1" lang="ja-JP" altLang="en-US" sz="1800">
              <a:solidFill>
                <a:srgbClr val="FF0000"/>
              </a:solidFill>
            </a:endParaRPr>
          </a:p>
        </p:txBody>
      </p:sp>
      <p:sp>
        <p:nvSpPr>
          <p:cNvPr id="4" name="フリーフォーム 3">
            <a:extLst>
              <a:ext uri="{FF2B5EF4-FFF2-40B4-BE49-F238E27FC236}">
                <a16:creationId xmlns:a16="http://schemas.microsoft.com/office/drawing/2014/main" id="{62BDE237-64A2-F004-6610-FB84FFD3AE91}"/>
              </a:ext>
            </a:extLst>
          </p:cNvPr>
          <p:cNvSpPr/>
          <p:nvPr/>
        </p:nvSpPr>
        <p:spPr>
          <a:xfrm>
            <a:off x="3825594" y="3280198"/>
            <a:ext cx="496448" cy="1817180"/>
          </a:xfrm>
          <a:custGeom>
            <a:avLst/>
            <a:gdLst>
              <a:gd name="connsiteX0" fmla="*/ 509155 w 509155"/>
              <a:gd name="connsiteY0" fmla="*/ 0 h 1849582"/>
              <a:gd name="connsiteX1" fmla="*/ 353291 w 509155"/>
              <a:gd name="connsiteY1" fmla="*/ 31173 h 1849582"/>
              <a:gd name="connsiteX2" fmla="*/ 301337 w 509155"/>
              <a:gd name="connsiteY2" fmla="*/ 41564 h 1849582"/>
              <a:gd name="connsiteX3" fmla="*/ 238991 w 509155"/>
              <a:gd name="connsiteY3" fmla="*/ 62345 h 1849582"/>
              <a:gd name="connsiteX4" fmla="*/ 218209 w 509155"/>
              <a:gd name="connsiteY4" fmla="*/ 93518 h 1849582"/>
              <a:gd name="connsiteX5" fmla="*/ 187037 w 509155"/>
              <a:gd name="connsiteY5" fmla="*/ 103909 h 1849582"/>
              <a:gd name="connsiteX6" fmla="*/ 145473 w 509155"/>
              <a:gd name="connsiteY6" fmla="*/ 166254 h 1849582"/>
              <a:gd name="connsiteX7" fmla="*/ 103909 w 509155"/>
              <a:gd name="connsiteY7" fmla="*/ 290945 h 1849582"/>
              <a:gd name="connsiteX8" fmla="*/ 93518 w 509155"/>
              <a:gd name="connsiteY8" fmla="*/ 322118 h 1849582"/>
              <a:gd name="connsiteX9" fmla="*/ 83127 w 509155"/>
              <a:gd name="connsiteY9" fmla="*/ 353291 h 1849582"/>
              <a:gd name="connsiteX10" fmla="*/ 62346 w 509155"/>
              <a:gd name="connsiteY10" fmla="*/ 436418 h 1849582"/>
              <a:gd name="connsiteX11" fmla="*/ 51955 w 509155"/>
              <a:gd name="connsiteY11" fmla="*/ 477982 h 1849582"/>
              <a:gd name="connsiteX12" fmla="*/ 41564 w 509155"/>
              <a:gd name="connsiteY12" fmla="*/ 529936 h 1849582"/>
              <a:gd name="connsiteX13" fmla="*/ 10391 w 509155"/>
              <a:gd name="connsiteY13" fmla="*/ 727364 h 1849582"/>
              <a:gd name="connsiteX14" fmla="*/ 0 w 509155"/>
              <a:gd name="connsiteY14" fmla="*/ 1631373 h 1849582"/>
              <a:gd name="connsiteX15" fmla="*/ 20782 w 509155"/>
              <a:gd name="connsiteY15" fmla="*/ 1849582 h 1849582"/>
              <a:gd name="connsiteX16" fmla="*/ 31173 w 509155"/>
              <a:gd name="connsiteY16" fmla="*/ 1797627 h 1849582"/>
              <a:gd name="connsiteX17" fmla="*/ 51955 w 509155"/>
              <a:gd name="connsiteY17" fmla="*/ 1735282 h 1849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9155" h="1849582">
                <a:moveTo>
                  <a:pt x="509155" y="0"/>
                </a:moveTo>
                <a:cubicBezTo>
                  <a:pt x="388204" y="34557"/>
                  <a:pt x="485098" y="10895"/>
                  <a:pt x="353291" y="31173"/>
                </a:cubicBezTo>
                <a:cubicBezTo>
                  <a:pt x="335835" y="33859"/>
                  <a:pt x="318376" y="36917"/>
                  <a:pt x="301337" y="41564"/>
                </a:cubicBezTo>
                <a:cubicBezTo>
                  <a:pt x="280203" y="47328"/>
                  <a:pt x="238991" y="62345"/>
                  <a:pt x="238991" y="62345"/>
                </a:cubicBezTo>
                <a:cubicBezTo>
                  <a:pt x="232064" y="72736"/>
                  <a:pt x="227961" y="85716"/>
                  <a:pt x="218209" y="93518"/>
                </a:cubicBezTo>
                <a:cubicBezTo>
                  <a:pt x="209656" y="100360"/>
                  <a:pt x="194782" y="96164"/>
                  <a:pt x="187037" y="103909"/>
                </a:cubicBezTo>
                <a:cubicBezTo>
                  <a:pt x="169376" y="121570"/>
                  <a:pt x="145473" y="166254"/>
                  <a:pt x="145473" y="166254"/>
                </a:cubicBezTo>
                <a:lnTo>
                  <a:pt x="103909" y="290945"/>
                </a:lnTo>
                <a:lnTo>
                  <a:pt x="93518" y="322118"/>
                </a:lnTo>
                <a:cubicBezTo>
                  <a:pt x="90054" y="332509"/>
                  <a:pt x="85783" y="342665"/>
                  <a:pt x="83127" y="353291"/>
                </a:cubicBezTo>
                <a:lnTo>
                  <a:pt x="62346" y="436418"/>
                </a:lnTo>
                <a:cubicBezTo>
                  <a:pt x="58882" y="450273"/>
                  <a:pt x="54756" y="463978"/>
                  <a:pt x="51955" y="477982"/>
                </a:cubicBezTo>
                <a:cubicBezTo>
                  <a:pt x="48491" y="495300"/>
                  <a:pt x="44633" y="512544"/>
                  <a:pt x="41564" y="529936"/>
                </a:cubicBezTo>
                <a:cubicBezTo>
                  <a:pt x="22958" y="635371"/>
                  <a:pt x="23136" y="638148"/>
                  <a:pt x="10391" y="727364"/>
                </a:cubicBezTo>
                <a:cubicBezTo>
                  <a:pt x="6927" y="1028700"/>
                  <a:pt x="0" y="1330017"/>
                  <a:pt x="0" y="1631373"/>
                </a:cubicBezTo>
                <a:cubicBezTo>
                  <a:pt x="0" y="1694034"/>
                  <a:pt x="12539" y="1783640"/>
                  <a:pt x="20782" y="1849582"/>
                </a:cubicBezTo>
                <a:cubicBezTo>
                  <a:pt x="24246" y="1832264"/>
                  <a:pt x="24972" y="1814164"/>
                  <a:pt x="31173" y="1797627"/>
                </a:cubicBezTo>
                <a:cubicBezTo>
                  <a:pt x="57719" y="1726838"/>
                  <a:pt x="51955" y="1804710"/>
                  <a:pt x="51955" y="1735282"/>
                </a:cubicBezTo>
              </a:path>
            </a:pathLst>
          </a:custGeom>
          <a:noFill/>
          <a:ln w="28575">
            <a:solidFill>
              <a:srgbClr val="FF00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 9">
            <a:extLst>
              <a:ext uri="{FF2B5EF4-FFF2-40B4-BE49-F238E27FC236}">
                <a16:creationId xmlns:a16="http://schemas.microsoft.com/office/drawing/2014/main" id="{F91A7895-1804-9EBD-7406-88C5DDB41F5A}"/>
              </a:ext>
            </a:extLst>
          </p:cNvPr>
          <p:cNvSpPr/>
          <p:nvPr/>
        </p:nvSpPr>
        <p:spPr>
          <a:xfrm rot="20294844">
            <a:off x="3802623" y="5011848"/>
            <a:ext cx="41563" cy="114300"/>
          </a:xfrm>
          <a:custGeom>
            <a:avLst/>
            <a:gdLst>
              <a:gd name="connsiteX0" fmla="*/ 0 w 41563"/>
              <a:gd name="connsiteY0" fmla="*/ 0 h 114300"/>
              <a:gd name="connsiteX1" fmla="*/ 20782 w 41563"/>
              <a:gd name="connsiteY1" fmla="*/ 72736 h 114300"/>
              <a:gd name="connsiteX2" fmla="*/ 31172 w 41563"/>
              <a:gd name="connsiteY2" fmla="*/ 103909 h 114300"/>
              <a:gd name="connsiteX3" fmla="*/ 41563 w 41563"/>
              <a:gd name="connsiteY3" fmla="*/ 11430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63" h="114300">
                <a:moveTo>
                  <a:pt x="0" y="0"/>
                </a:moveTo>
                <a:cubicBezTo>
                  <a:pt x="6927" y="24245"/>
                  <a:pt x="13537" y="48584"/>
                  <a:pt x="20782" y="72736"/>
                </a:cubicBezTo>
                <a:cubicBezTo>
                  <a:pt x="23929" y="83227"/>
                  <a:pt x="26274" y="94112"/>
                  <a:pt x="31172" y="103909"/>
                </a:cubicBezTo>
                <a:cubicBezTo>
                  <a:pt x="33363" y="108290"/>
                  <a:pt x="38099" y="110836"/>
                  <a:pt x="41563" y="114300"/>
                </a:cubicBezTo>
              </a:path>
            </a:pathLst>
          </a:custGeom>
          <a:noFill/>
          <a:ln w="28575">
            <a:solidFill>
              <a:srgbClr val="FF00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F6FDDF5-F71B-1202-195A-B1AA979E54DF}"/>
              </a:ext>
            </a:extLst>
          </p:cNvPr>
          <p:cNvSpPr txBox="1"/>
          <p:nvPr/>
        </p:nvSpPr>
        <p:spPr>
          <a:xfrm rot="16200000">
            <a:off x="3506189" y="3971198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rgbClr val="FF00FE"/>
                </a:solidFill>
              </a:rPr>
              <a:t>12 </a:t>
            </a:r>
            <a:r>
              <a:rPr kumimoji="1" lang="en-US" altLang="ja-JP" sz="1800" dirty="0" err="1">
                <a:solidFill>
                  <a:srgbClr val="FF00FE"/>
                </a:solidFill>
              </a:rPr>
              <a:t>W.u</a:t>
            </a:r>
            <a:r>
              <a:rPr lang="en-US" altLang="ja-JP" sz="1800" dirty="0">
                <a:solidFill>
                  <a:srgbClr val="FF00FE"/>
                </a:solidFill>
              </a:rPr>
              <a:t>.</a:t>
            </a:r>
            <a:endParaRPr kumimoji="1" lang="ja-JP" altLang="en-US" sz="1800">
              <a:solidFill>
                <a:srgbClr val="FF00FE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91F6F12-A4B7-4F55-1CE0-46A893063747}"/>
              </a:ext>
            </a:extLst>
          </p:cNvPr>
          <p:cNvSpPr txBox="1"/>
          <p:nvPr/>
        </p:nvSpPr>
        <p:spPr>
          <a:xfrm>
            <a:off x="3261966" y="2329126"/>
            <a:ext cx="1936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decay paths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pic>
        <p:nvPicPr>
          <p:cNvPr id="15" name="図 14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F10D123A-11A3-4B9F-FA8A-EA2C1D208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3" y="426463"/>
            <a:ext cx="6892579" cy="600507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B4DD9F7-5643-82AC-0648-C8C93BB531F8}"/>
              </a:ext>
            </a:extLst>
          </p:cNvPr>
          <p:cNvSpPr txBox="1"/>
          <p:nvPr/>
        </p:nvSpPr>
        <p:spPr>
          <a:xfrm>
            <a:off x="2395511" y="401203"/>
            <a:ext cx="1741182" cy="400110"/>
          </a:xfrm>
          <a:prstGeom prst="rect">
            <a:avLst/>
          </a:prstGeom>
          <a:solidFill>
            <a:srgbClr val="B4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B(E2) in </a:t>
            </a:r>
            <a:r>
              <a:rPr kumimoji="1" lang="en-US" altLang="ja-JP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W.u</a:t>
            </a:r>
            <a:r>
              <a:rPr kumimoji="1"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kumimoji="1" lang="ja-JP" alt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A85C791-2A8E-073C-86FD-09B9CFA0DA75}"/>
              </a:ext>
            </a:extLst>
          </p:cNvPr>
          <p:cNvSpPr txBox="1"/>
          <p:nvPr/>
        </p:nvSpPr>
        <p:spPr>
          <a:xfrm>
            <a:off x="1046836" y="342038"/>
            <a:ext cx="1097821" cy="502702"/>
          </a:xfrm>
          <a:prstGeom prst="rect">
            <a:avLst/>
          </a:prstGeom>
          <a:solidFill>
            <a:srgbClr val="B4FFFF"/>
          </a:solidFill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kumimoji="1" lang="en-US" altLang="ja-JP" sz="2800" baseline="30000" dirty="0">
                <a:latin typeface="Comic Sans MS" panose="030F0902030302020204" pitchFamily="66" charset="0"/>
              </a:rPr>
              <a:t>166</a:t>
            </a:r>
            <a:r>
              <a:rPr kumimoji="1" lang="en-US" altLang="ja-JP" sz="2800" dirty="0">
                <a:latin typeface="Comic Sans MS" panose="030F0902030302020204" pitchFamily="66" charset="0"/>
              </a:rPr>
              <a:t>Er</a:t>
            </a:r>
            <a:endParaRPr kumimoji="1" lang="ja-JP" altLang="en-US" sz="2800">
              <a:latin typeface="Comic Sans MS" panose="030F0902030302020204" pitchFamily="66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60431DF-71C4-F50E-053A-08C6E45B8E0A}"/>
              </a:ext>
            </a:extLst>
          </p:cNvPr>
          <p:cNvSpPr txBox="1"/>
          <p:nvPr/>
        </p:nvSpPr>
        <p:spPr>
          <a:xfrm>
            <a:off x="1533414" y="1841423"/>
            <a:ext cx="16514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states</a:t>
            </a:r>
          </a:p>
          <a:p>
            <a:r>
              <a:rPr lang="en-US" altLang="ja-JP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shown</a:t>
            </a:r>
            <a:endParaRPr kumimoji="1" lang="ja-JP" altLang="en-US" sz="2000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014750"/>
      </p:ext>
    </p:extLst>
  </p:cSld>
  <p:clrMapOvr>
    <a:masterClrMapping/>
  </p:clrMapOvr>
  <p:transition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6E9E4-6B47-367D-552E-3EB68F14C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0780B2C-AB46-871A-9CC8-345BCFAC3ECB}"/>
              </a:ext>
            </a:extLst>
          </p:cNvPr>
          <p:cNvSpPr txBox="1"/>
          <p:nvPr/>
        </p:nvSpPr>
        <p:spPr>
          <a:xfrm>
            <a:off x="637461" y="355070"/>
            <a:ext cx="1097821" cy="50270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kumimoji="1" lang="en-US" altLang="ja-JP" sz="2800" baseline="30000" dirty="0">
                <a:latin typeface="Comic Sans MS" panose="030F0902030302020204" pitchFamily="66" charset="0"/>
              </a:rPr>
              <a:t>162</a:t>
            </a:r>
            <a:r>
              <a:rPr kumimoji="1" lang="en-US" altLang="ja-JP" sz="2800" dirty="0">
                <a:latin typeface="Comic Sans MS" panose="030F0902030302020204" pitchFamily="66" charset="0"/>
              </a:rPr>
              <a:t>Dy</a:t>
            </a:r>
            <a:endParaRPr kumimoji="1" lang="ja-JP" altLang="en-US" sz="2800">
              <a:latin typeface="Comic Sans MS" panose="030F090203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E651D74-D61E-BAF8-C3CA-3B93E8B3A935}"/>
              </a:ext>
            </a:extLst>
          </p:cNvPr>
          <p:cNvSpPr txBox="1"/>
          <p:nvPr/>
        </p:nvSpPr>
        <p:spPr>
          <a:xfrm>
            <a:off x="236026" y="5340034"/>
            <a:ext cx="2761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arrow : </a:t>
            </a:r>
          </a:p>
          <a:p>
            <a:r>
              <a:rPr kumimoji="1" lang="en-US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major decay path</a:t>
            </a:r>
            <a:endParaRPr kumimoji="1" lang="ja-JP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6" name="図 35" descr="ダイアグラム, 概略図&#10;&#10;AI 生成コンテンツは誤りを含む可能性があります。">
            <a:extLst>
              <a:ext uri="{FF2B5EF4-FFF2-40B4-BE49-F238E27FC236}">
                <a16:creationId xmlns:a16="http://schemas.microsoft.com/office/drawing/2014/main" id="{A2A00092-5173-2193-A379-C44B0EC0F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803" y="385075"/>
            <a:ext cx="7772400" cy="612370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1607FD9-EB14-5F6C-52A9-8602F3814C21}"/>
              </a:ext>
            </a:extLst>
          </p:cNvPr>
          <p:cNvSpPr txBox="1"/>
          <p:nvPr/>
        </p:nvSpPr>
        <p:spPr>
          <a:xfrm>
            <a:off x="6865162" y="6169862"/>
            <a:ext cx="2369559" cy="400110"/>
          </a:xfrm>
          <a:prstGeom prst="rect">
            <a:avLst/>
          </a:prstGeom>
          <a:solidFill>
            <a:srgbClr val="FEF7E9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 (</a:t>
            </a:r>
            <a:r>
              <a:rPr kumimoji="1" lang="en-US" altLang="ja-JP" sz="2000" b="1" dirty="0">
                <a:solidFill>
                  <a:schemeClr val="tx1"/>
                </a:solidFill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kumimoji="1"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=6.9 deg)</a:t>
            </a:r>
            <a:endParaRPr kumimoji="1" lang="ja-JP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C0AEC5BB-B20D-D430-8DDF-3972C497CFE3}"/>
              </a:ext>
            </a:extLst>
          </p:cNvPr>
          <p:cNvGrpSpPr/>
          <p:nvPr/>
        </p:nvGrpSpPr>
        <p:grpSpPr>
          <a:xfrm>
            <a:off x="9053686" y="3675379"/>
            <a:ext cx="1420350" cy="1664655"/>
            <a:chOff x="281167" y="3336129"/>
            <a:chExt cx="1116758" cy="1364341"/>
          </a:xfrm>
        </p:grpSpPr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494DA455-C307-B232-7988-1D563AF61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167" y="3336129"/>
              <a:ext cx="1116758" cy="1364341"/>
            </a:xfrm>
            <a:prstGeom prst="rect">
              <a:avLst/>
            </a:prstGeom>
          </p:spPr>
        </p:pic>
        <p:sp>
          <p:nvSpPr>
            <p:cNvPr id="28" name="左右矢印 27">
              <a:extLst>
                <a:ext uri="{FF2B5EF4-FFF2-40B4-BE49-F238E27FC236}">
                  <a16:creationId xmlns:a16="http://schemas.microsoft.com/office/drawing/2014/main" id="{7A5543A4-BB7C-C11A-F38C-09797F81FC38}"/>
                </a:ext>
              </a:extLst>
            </p:cNvPr>
            <p:cNvSpPr/>
            <p:nvPr/>
          </p:nvSpPr>
          <p:spPr>
            <a:xfrm>
              <a:off x="565911" y="4071152"/>
              <a:ext cx="408765" cy="187036"/>
            </a:xfrm>
            <a:prstGeom prst="leftRightArrow">
              <a:avLst/>
            </a:prstGeom>
            <a:solidFill>
              <a:srgbClr val="FFE6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CC59CB19-A51D-7C36-7859-540FD7F4AFE3}"/>
              </a:ext>
            </a:extLst>
          </p:cNvPr>
          <p:cNvGrpSpPr/>
          <p:nvPr/>
        </p:nvGrpSpPr>
        <p:grpSpPr>
          <a:xfrm>
            <a:off x="9763861" y="0"/>
            <a:ext cx="1420350" cy="1664654"/>
            <a:chOff x="-809182" y="456980"/>
            <a:chExt cx="1116759" cy="1389456"/>
          </a:xfrm>
        </p:grpSpPr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C8D6251C-F2EE-2B5C-F8AA-A10AB2C66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809182" y="456980"/>
              <a:ext cx="1116759" cy="1389456"/>
            </a:xfrm>
            <a:prstGeom prst="rect">
              <a:avLst/>
            </a:prstGeom>
          </p:spPr>
        </p:pic>
        <p:sp>
          <p:nvSpPr>
            <p:cNvPr id="27" name="左右矢印 26">
              <a:extLst>
                <a:ext uri="{FF2B5EF4-FFF2-40B4-BE49-F238E27FC236}">
                  <a16:creationId xmlns:a16="http://schemas.microsoft.com/office/drawing/2014/main" id="{966E6E7F-548B-3A0C-65E3-7DC0B8A92F53}"/>
                </a:ext>
              </a:extLst>
            </p:cNvPr>
            <p:cNvSpPr/>
            <p:nvPr/>
          </p:nvSpPr>
          <p:spPr>
            <a:xfrm rot="5400000">
              <a:off x="-113164" y="967955"/>
              <a:ext cx="408765" cy="187036"/>
            </a:xfrm>
            <a:prstGeom prst="leftRightArrow">
              <a:avLst/>
            </a:prstGeom>
            <a:solidFill>
              <a:srgbClr val="FFE6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F222DFC-6230-BC81-92C9-1133AA742E6C}"/>
              </a:ext>
            </a:extLst>
          </p:cNvPr>
          <p:cNvSpPr txBox="1"/>
          <p:nvPr/>
        </p:nvSpPr>
        <p:spPr>
          <a:xfrm>
            <a:off x="3941251" y="1571136"/>
            <a:ext cx="1710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8.4 (+5.8, -4.3)*</a:t>
            </a:r>
            <a:endParaRPr kumimoji="1" lang="ja-JP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182BFCE-851D-44C8-CF98-BD7C924650C1}"/>
              </a:ext>
            </a:extLst>
          </p:cNvPr>
          <p:cNvSpPr txBox="1"/>
          <p:nvPr/>
        </p:nvSpPr>
        <p:spPr>
          <a:xfrm>
            <a:off x="246167" y="1340303"/>
            <a:ext cx="247535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exp: ensdf2 + </a:t>
            </a:r>
          </a:p>
          <a:p>
            <a:r>
              <a:rPr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*Aprahamian et al.</a:t>
            </a:r>
          </a:p>
          <a:p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EPJA (2024)</a:t>
            </a:r>
            <a:endParaRPr kumimoji="1" lang="ja-JP" altLang="en-US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538391"/>
      </p:ext>
    </p:extLst>
  </p:cSld>
  <p:clrMapOvr>
    <a:masterClrMapping/>
  </p:clrMapOvr>
  <p:transition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290B8-076C-4F2C-CEA3-C58E2E3A3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8297744A-E242-1077-B9FC-E12BF3AD97DE}"/>
              </a:ext>
            </a:extLst>
          </p:cNvPr>
          <p:cNvSpPr/>
          <p:nvPr/>
        </p:nvSpPr>
        <p:spPr>
          <a:xfrm>
            <a:off x="596783" y="3950746"/>
            <a:ext cx="6778948" cy="69813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2AC5326-FD68-AE56-947F-3A0DE04A6673}"/>
              </a:ext>
            </a:extLst>
          </p:cNvPr>
          <p:cNvSpPr txBox="1"/>
          <p:nvPr/>
        </p:nvSpPr>
        <p:spPr>
          <a:xfrm>
            <a:off x="698903" y="1213415"/>
            <a:ext cx="7031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1. Historical background and “rotational energy”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C0451F6-6DD4-C520-DF23-10796E51D284}"/>
              </a:ext>
            </a:extLst>
          </p:cNvPr>
          <p:cNvSpPr txBox="1"/>
          <p:nvPr/>
        </p:nvSpPr>
        <p:spPr>
          <a:xfrm>
            <a:off x="698903" y="2190866"/>
            <a:ext cx="4100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2. Prevailing triaxial shapes</a:t>
            </a:r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342DABA-791C-9B70-83CC-0655DF25260C}"/>
              </a:ext>
            </a:extLst>
          </p:cNvPr>
          <p:cNvSpPr txBox="1"/>
          <p:nvPr/>
        </p:nvSpPr>
        <p:spPr>
          <a:xfrm>
            <a:off x="698903" y="411571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Outline</a:t>
            </a:r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9A2476-21D9-E5AF-5E95-08CA60A49E63}"/>
              </a:ext>
            </a:extLst>
          </p:cNvPr>
          <p:cNvSpPr txBox="1"/>
          <p:nvPr/>
        </p:nvSpPr>
        <p:spPr>
          <a:xfrm>
            <a:off x="698902" y="3126470"/>
            <a:ext cx="6561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3. Vibrational excitations  – deformed case -</a:t>
            </a:r>
            <a:endParaRPr kumimoji="1" lang="ja-JP" altLang="en-US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A5887D1E-16DF-481F-21C3-EE38D9C7FE16}"/>
              </a:ext>
            </a:extLst>
          </p:cNvPr>
          <p:cNvGrpSpPr/>
          <p:nvPr/>
        </p:nvGrpSpPr>
        <p:grpSpPr>
          <a:xfrm>
            <a:off x="698902" y="4062073"/>
            <a:ext cx="9897422" cy="461666"/>
            <a:chOff x="698902" y="4062073"/>
            <a:chExt cx="9897422" cy="461666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A4D62D57-1E21-0E2A-E280-24B1708F007C}"/>
                </a:ext>
              </a:extLst>
            </p:cNvPr>
            <p:cNvSpPr txBox="1"/>
            <p:nvPr/>
          </p:nvSpPr>
          <p:spPr>
            <a:xfrm>
              <a:off x="698902" y="4062074"/>
              <a:ext cx="66768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(4. Vibrational excitations  – spherical case -)</a:t>
              </a:r>
              <a:endParaRPr kumimoji="1" lang="ja-JP" altLang="en-US"/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38052611-2700-F50A-9C48-2E80B9943B13}"/>
                </a:ext>
              </a:extLst>
            </p:cNvPr>
            <p:cNvSpPr txBox="1"/>
            <p:nvPr/>
          </p:nvSpPr>
          <p:spPr>
            <a:xfrm>
              <a:off x="7550297" y="4062073"/>
              <a:ext cx="30460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i="1" dirty="0">
                  <a:solidFill>
                    <a:schemeClr val="tx1"/>
                  </a:solidFill>
                </a:rPr>
                <a:t>If time permits, ……</a:t>
              </a:r>
              <a:endParaRPr kumimoji="1" lang="ja-JP" altLang="en-US" i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907104"/>
      </p:ext>
    </p:extLst>
  </p:cSld>
  <p:clrMapOvr>
    <a:masterClrMapping/>
  </p:clrMapOvr>
  <p:transition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D7117-55B0-2F52-7424-1058538F7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時計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0EB01AD-755D-7305-D673-BA915F2D6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30" y="1631695"/>
            <a:ext cx="9321390" cy="3819707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B833176-129D-5431-5DD6-65FF7A20877F}"/>
              </a:ext>
            </a:extLst>
          </p:cNvPr>
          <p:cNvSpPr txBox="1"/>
          <p:nvPr/>
        </p:nvSpPr>
        <p:spPr>
          <a:xfrm>
            <a:off x="592282" y="696192"/>
            <a:ext cx="10551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/>
              <a:t>148</a:t>
            </a:r>
            <a:r>
              <a:rPr kumimoji="1" lang="en-US" altLang="ja-JP" dirty="0"/>
              <a:t>Sm :  a typical vibrational nucleus with a (near-)spherical ground state</a:t>
            </a:r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37EAB21-D4F5-5CED-748E-8324767F5D5C}"/>
              </a:ext>
            </a:extLst>
          </p:cNvPr>
          <p:cNvSpPr txBox="1"/>
          <p:nvPr/>
        </p:nvSpPr>
        <p:spPr>
          <a:xfrm>
            <a:off x="5150869" y="4572000"/>
            <a:ext cx="1273105" cy="400110"/>
          </a:xfrm>
          <a:prstGeom prst="rect">
            <a:avLst/>
          </a:prstGeom>
          <a:solidFill>
            <a:srgbClr val="FFF1E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700FF"/>
                </a:solidFill>
              </a:rPr>
              <a:t>0-phonon</a:t>
            </a:r>
            <a:endParaRPr kumimoji="1" lang="ja-JP" altLang="en-US" sz="2000">
              <a:solidFill>
                <a:srgbClr val="F700FF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7D48B4F-3B8A-0D7B-A040-9FF540F0B08C}"/>
              </a:ext>
            </a:extLst>
          </p:cNvPr>
          <p:cNvSpPr txBox="1"/>
          <p:nvPr/>
        </p:nvSpPr>
        <p:spPr>
          <a:xfrm>
            <a:off x="5150869" y="3816000"/>
            <a:ext cx="1273105" cy="400110"/>
          </a:xfrm>
          <a:prstGeom prst="rect">
            <a:avLst/>
          </a:prstGeom>
          <a:solidFill>
            <a:srgbClr val="FFF1E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700FF"/>
                </a:solidFill>
              </a:rPr>
              <a:t>1-phonon</a:t>
            </a:r>
            <a:endParaRPr kumimoji="1" lang="ja-JP" altLang="en-US" sz="2000">
              <a:solidFill>
                <a:srgbClr val="F700FF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440D26A-DE7B-0A77-EE9D-C611AC1763A9}"/>
              </a:ext>
            </a:extLst>
          </p:cNvPr>
          <p:cNvSpPr txBox="1"/>
          <p:nvPr/>
        </p:nvSpPr>
        <p:spPr>
          <a:xfrm>
            <a:off x="4347372" y="2844000"/>
            <a:ext cx="2324675" cy="400110"/>
          </a:xfrm>
          <a:prstGeom prst="rect">
            <a:avLst/>
          </a:prstGeom>
          <a:solidFill>
            <a:srgbClr val="FFF1E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700FF"/>
                </a:solidFill>
              </a:rPr>
              <a:t>2-phonon (triplet)</a:t>
            </a:r>
            <a:endParaRPr kumimoji="1" lang="ja-JP" altLang="en-US" sz="2000">
              <a:solidFill>
                <a:srgbClr val="F700FF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EAF834B-3BD6-E101-364C-D9BCAF7A57AE}"/>
              </a:ext>
            </a:extLst>
          </p:cNvPr>
          <p:cNvSpPr txBox="1"/>
          <p:nvPr/>
        </p:nvSpPr>
        <p:spPr>
          <a:xfrm>
            <a:off x="8642821" y="5491730"/>
            <a:ext cx="1947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</a:rPr>
              <a:t>by QVSM calc.</a:t>
            </a:r>
            <a:endParaRPr kumimoji="1" lang="ja-JP" altLang="en-US" sz="2000">
              <a:solidFill>
                <a:schemeClr val="tx1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9A465A-31BA-C33D-F3EC-B3084AD0166B}"/>
              </a:ext>
            </a:extLst>
          </p:cNvPr>
          <p:cNvSpPr txBox="1"/>
          <p:nvPr/>
        </p:nvSpPr>
        <p:spPr>
          <a:xfrm>
            <a:off x="4205739" y="5463575"/>
            <a:ext cx="1890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/>
                </a:solidFill>
              </a:rPr>
              <a:t> from </a:t>
            </a:r>
            <a:r>
              <a:rPr kumimoji="1" lang="en-US" altLang="ja-JP" dirty="0" err="1">
                <a:solidFill>
                  <a:schemeClr val="tx1"/>
                </a:solidFill>
              </a:rPr>
              <a:t>ensdf</a:t>
            </a:r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73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9AC170D-9C78-134C-B51D-E9B37236A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651" y="104932"/>
            <a:ext cx="6600825" cy="6725840"/>
          </a:xfrm>
          <a:prstGeom prst="rect">
            <a:avLst/>
          </a:prstGeom>
          <a:solidFill>
            <a:srgbClr val="FFD8FB"/>
          </a:solidFill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7FD67A4-801E-104D-AB4A-E6D84BD9A2D5}"/>
              </a:ext>
            </a:extLst>
          </p:cNvPr>
          <p:cNvSpPr txBox="1"/>
          <p:nvPr/>
        </p:nvSpPr>
        <p:spPr>
          <a:xfrm>
            <a:off x="537953" y="241323"/>
            <a:ext cx="3143354" cy="1200329"/>
          </a:xfrm>
          <a:prstGeom prst="rect">
            <a:avLst/>
          </a:prstGeom>
          <a:solidFill>
            <a:srgbClr val="A9FFF9"/>
          </a:solidFill>
        </p:spPr>
        <p:txBody>
          <a:bodyPr wrap="square" rtlCol="0">
            <a:spAutoFit/>
          </a:bodyPr>
          <a:lstStyle/>
          <a:p>
            <a:r>
              <a:rPr lang="en-US" altLang="ja-JP" dirty="0" err="1"/>
              <a:t>Aage</a:t>
            </a:r>
            <a:r>
              <a:rPr lang="en-US" altLang="ja-JP" dirty="0"/>
              <a:t> Bohr</a:t>
            </a:r>
          </a:p>
          <a:p>
            <a:r>
              <a:rPr lang="en-US" altLang="ja-JP" dirty="0"/>
              <a:t>Novel Prize Lecture</a:t>
            </a:r>
          </a:p>
          <a:p>
            <a:r>
              <a:rPr lang="en-US" altLang="ja-JP" dirty="0"/>
              <a:t>(1975)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D5B1C65-09D3-9742-9CF3-84B3A509C2E9}"/>
              </a:ext>
            </a:extLst>
          </p:cNvPr>
          <p:cNvSpPr txBox="1"/>
          <p:nvPr/>
        </p:nvSpPr>
        <p:spPr>
          <a:xfrm>
            <a:off x="4105173" y="2721446"/>
            <a:ext cx="1778051" cy="400110"/>
          </a:xfrm>
          <a:prstGeom prst="rect">
            <a:avLst/>
          </a:prstGeom>
          <a:solidFill>
            <a:srgbClr val="FFD8FB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 </a:t>
            </a:r>
            <a:r>
              <a:rPr lang="en-US" altLang="ja-JP" sz="2000" b="1" dirty="0">
                <a:solidFill>
                  <a:srgbClr val="FF0000"/>
                </a:solidFill>
                <a:latin typeface="Symbol" pitchFamily="2" charset="2"/>
              </a:rPr>
              <a:t>g</a:t>
            </a:r>
            <a:r>
              <a:rPr lang="en-US" altLang="ja-JP" sz="2000" dirty="0">
                <a:solidFill>
                  <a:srgbClr val="FF0000"/>
                </a:solidFill>
              </a:rPr>
              <a:t> – vibration </a:t>
            </a:r>
          </a:p>
        </p:txBody>
      </p:sp>
      <p:sp>
        <p:nvSpPr>
          <p:cNvPr id="8" name="円/楕円 7">
            <a:extLst>
              <a:ext uri="{FF2B5EF4-FFF2-40B4-BE49-F238E27FC236}">
                <a16:creationId xmlns:a16="http://schemas.microsoft.com/office/drawing/2014/main" id="{F598D479-DF12-E340-B47A-5DBF36CC4E91}"/>
              </a:ext>
            </a:extLst>
          </p:cNvPr>
          <p:cNvSpPr/>
          <p:nvPr/>
        </p:nvSpPr>
        <p:spPr>
          <a:xfrm>
            <a:off x="4400699" y="2356591"/>
            <a:ext cx="1574800" cy="393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8C078CB7-DB7A-5347-8E90-2242A325EB44}"/>
              </a:ext>
            </a:extLst>
          </p:cNvPr>
          <p:cNvCxnSpPr>
            <a:cxnSpLocks/>
          </p:cNvCxnSpPr>
          <p:nvPr/>
        </p:nvCxnSpPr>
        <p:spPr>
          <a:xfrm flipH="1" flipV="1">
            <a:off x="5861143" y="2649932"/>
            <a:ext cx="752764" cy="184741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7220B98-5775-D943-805D-667ADAE1A94B}"/>
              </a:ext>
            </a:extLst>
          </p:cNvPr>
          <p:cNvSpPr txBox="1"/>
          <p:nvPr/>
        </p:nvSpPr>
        <p:spPr>
          <a:xfrm>
            <a:off x="7473707" y="4333405"/>
            <a:ext cx="2839239" cy="1138773"/>
          </a:xfrm>
          <a:prstGeom prst="rect">
            <a:avLst/>
          </a:prstGeom>
          <a:solidFill>
            <a:srgbClr val="A9FFF9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Axially symmetric 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prolate ellipsoid</a:t>
            </a:r>
          </a:p>
          <a:p>
            <a:r>
              <a:rPr lang="en-US" altLang="ja-JP" sz="2000" dirty="0"/>
              <a:t>(equilibrium)</a:t>
            </a:r>
            <a:endParaRPr lang="ja-JP" altLang="en-US" sz="200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10970B38-2D7C-2419-08F7-491332128CC8}"/>
              </a:ext>
            </a:extLst>
          </p:cNvPr>
          <p:cNvGrpSpPr/>
          <p:nvPr/>
        </p:nvGrpSpPr>
        <p:grpSpPr>
          <a:xfrm>
            <a:off x="2511618" y="2074053"/>
            <a:ext cx="1872729" cy="1162934"/>
            <a:chOff x="3279510" y="3803324"/>
            <a:chExt cx="2404776" cy="1682185"/>
          </a:xfrm>
        </p:grpSpPr>
        <p:sp>
          <p:nvSpPr>
            <p:cNvPr id="6" name="円/楕円 5">
              <a:extLst>
                <a:ext uri="{FF2B5EF4-FFF2-40B4-BE49-F238E27FC236}">
                  <a16:creationId xmlns:a16="http://schemas.microsoft.com/office/drawing/2014/main" id="{C380BB51-F925-596E-E74C-40043556072A}"/>
                </a:ext>
              </a:extLst>
            </p:cNvPr>
            <p:cNvSpPr/>
            <p:nvPr/>
          </p:nvSpPr>
          <p:spPr>
            <a:xfrm>
              <a:off x="3502086" y="4191145"/>
              <a:ext cx="1942242" cy="890376"/>
            </a:xfrm>
            <a:prstGeom prst="ellipse">
              <a:avLst/>
            </a:prstGeom>
            <a:solidFill>
              <a:srgbClr val="FFFF00"/>
            </a:solidFill>
            <a:effectLst>
              <a:innerShdw blurRad="111125" dist="381000" dir="7860000">
                <a:srgbClr val="000000">
                  <a:alpha val="18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2DC90B3B-79DD-F82E-7240-41CD1097C3AF}"/>
                </a:ext>
              </a:extLst>
            </p:cNvPr>
            <p:cNvGrpSpPr/>
            <p:nvPr/>
          </p:nvGrpSpPr>
          <p:grpSpPr>
            <a:xfrm>
              <a:off x="3279510" y="3875701"/>
              <a:ext cx="2003491" cy="1609808"/>
              <a:chOff x="3113314" y="5635055"/>
              <a:chExt cx="2003491" cy="1609808"/>
            </a:xfrm>
          </p:grpSpPr>
          <p:sp>
            <p:nvSpPr>
              <p:cNvPr id="22" name="円弧 21">
                <a:extLst>
                  <a:ext uri="{FF2B5EF4-FFF2-40B4-BE49-F238E27FC236}">
                    <a16:creationId xmlns:a16="http://schemas.microsoft.com/office/drawing/2014/main" id="{CCCEB782-2FD5-2382-31F6-8EF772A1176A}"/>
                  </a:ext>
                </a:extLst>
              </p:cNvPr>
              <p:cNvSpPr/>
              <p:nvPr/>
            </p:nvSpPr>
            <p:spPr>
              <a:xfrm rot="19337593">
                <a:off x="3113314" y="5854553"/>
                <a:ext cx="2003491" cy="1390310"/>
              </a:xfrm>
              <a:prstGeom prst="arc">
                <a:avLst>
                  <a:gd name="adj1" fmla="val 16200000"/>
                  <a:gd name="adj2" fmla="val 131739"/>
                </a:avLst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23" name="円弧 22">
                <a:extLst>
                  <a:ext uri="{FF2B5EF4-FFF2-40B4-BE49-F238E27FC236}">
                    <a16:creationId xmlns:a16="http://schemas.microsoft.com/office/drawing/2014/main" id="{13A9BC34-86DE-54F2-BCF1-1A70E14866DF}"/>
                  </a:ext>
                </a:extLst>
              </p:cNvPr>
              <p:cNvSpPr/>
              <p:nvPr/>
            </p:nvSpPr>
            <p:spPr>
              <a:xfrm rot="19610257">
                <a:off x="3320842" y="5635055"/>
                <a:ext cx="1680531" cy="1172170"/>
              </a:xfrm>
              <a:prstGeom prst="arc">
                <a:avLst>
                  <a:gd name="adj1" fmla="val 16200000"/>
                  <a:gd name="adj2" fmla="val 131739"/>
                </a:avLst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F654CCB9-66F2-B9D0-C868-DF16C37DAFC8}"/>
                </a:ext>
              </a:extLst>
            </p:cNvPr>
            <p:cNvGrpSpPr/>
            <p:nvPr/>
          </p:nvGrpSpPr>
          <p:grpSpPr>
            <a:xfrm rot="10800000">
              <a:off x="3680795" y="3803324"/>
              <a:ext cx="2003491" cy="1609808"/>
              <a:chOff x="3113314" y="5635055"/>
              <a:chExt cx="2003491" cy="1609808"/>
            </a:xfrm>
          </p:grpSpPr>
          <p:sp>
            <p:nvSpPr>
              <p:cNvPr id="11" name="円弧 10">
                <a:extLst>
                  <a:ext uri="{FF2B5EF4-FFF2-40B4-BE49-F238E27FC236}">
                    <a16:creationId xmlns:a16="http://schemas.microsoft.com/office/drawing/2014/main" id="{239153C2-590B-43E5-7788-D86B6AAE23BB}"/>
                  </a:ext>
                </a:extLst>
              </p:cNvPr>
              <p:cNvSpPr/>
              <p:nvPr/>
            </p:nvSpPr>
            <p:spPr>
              <a:xfrm rot="19337593">
                <a:off x="3113314" y="5854553"/>
                <a:ext cx="2003491" cy="1390310"/>
              </a:xfrm>
              <a:prstGeom prst="arc">
                <a:avLst>
                  <a:gd name="adj1" fmla="val 16200000"/>
                  <a:gd name="adj2" fmla="val 131739"/>
                </a:avLst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21" name="円弧 20">
                <a:extLst>
                  <a:ext uri="{FF2B5EF4-FFF2-40B4-BE49-F238E27FC236}">
                    <a16:creationId xmlns:a16="http://schemas.microsoft.com/office/drawing/2014/main" id="{AF38A285-6D40-EF72-C1CC-95D98C7ADB4D}"/>
                  </a:ext>
                </a:extLst>
              </p:cNvPr>
              <p:cNvSpPr/>
              <p:nvPr/>
            </p:nvSpPr>
            <p:spPr>
              <a:xfrm rot="19610257">
                <a:off x="3320842" y="5635055"/>
                <a:ext cx="1680531" cy="1172170"/>
              </a:xfrm>
              <a:prstGeom prst="arc">
                <a:avLst>
                  <a:gd name="adj1" fmla="val 16200000"/>
                  <a:gd name="adj2" fmla="val 131739"/>
                </a:avLst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56990CDD-E7CB-D41E-F7DF-6EB6E4EDC292}"/>
              </a:ext>
            </a:extLst>
          </p:cNvPr>
          <p:cNvGrpSpPr/>
          <p:nvPr/>
        </p:nvGrpSpPr>
        <p:grpSpPr>
          <a:xfrm>
            <a:off x="7718329" y="3121556"/>
            <a:ext cx="1394934" cy="1154323"/>
            <a:chOff x="7216548" y="2115626"/>
            <a:chExt cx="1942242" cy="1483960"/>
          </a:xfrm>
        </p:grpSpPr>
        <p:sp>
          <p:nvSpPr>
            <p:cNvPr id="13" name="円/楕円 12">
              <a:extLst>
                <a:ext uri="{FF2B5EF4-FFF2-40B4-BE49-F238E27FC236}">
                  <a16:creationId xmlns:a16="http://schemas.microsoft.com/office/drawing/2014/main" id="{A8310975-29E2-0B61-8472-092322A805DF}"/>
                </a:ext>
              </a:extLst>
            </p:cNvPr>
            <p:cNvSpPr/>
            <p:nvPr/>
          </p:nvSpPr>
          <p:spPr>
            <a:xfrm>
              <a:off x="7216548" y="2709210"/>
              <a:ext cx="1942242" cy="890376"/>
            </a:xfrm>
            <a:prstGeom prst="ellipse">
              <a:avLst/>
            </a:prstGeom>
            <a:solidFill>
              <a:srgbClr val="FFFF00"/>
            </a:solidFill>
            <a:effectLst>
              <a:innerShdw blurRad="111125" dist="381000" dir="7860000">
                <a:srgbClr val="000000">
                  <a:alpha val="18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950511F2-B706-C509-F013-79C601E143BE}"/>
                </a:ext>
              </a:extLst>
            </p:cNvPr>
            <p:cNvGrpSpPr/>
            <p:nvPr/>
          </p:nvGrpSpPr>
          <p:grpSpPr>
            <a:xfrm>
              <a:off x="7672193" y="2115626"/>
              <a:ext cx="951298" cy="556486"/>
              <a:chOff x="1015073" y="3019896"/>
              <a:chExt cx="951298" cy="556486"/>
            </a:xfrm>
          </p:grpSpPr>
          <p:sp>
            <p:nvSpPr>
              <p:cNvPr id="16" name="上矢印 15">
                <a:extLst>
                  <a:ext uri="{FF2B5EF4-FFF2-40B4-BE49-F238E27FC236}">
                    <a16:creationId xmlns:a16="http://schemas.microsoft.com/office/drawing/2014/main" id="{6355423F-18CF-1757-200D-A1D06CD3F07E}"/>
                  </a:ext>
                </a:extLst>
              </p:cNvPr>
              <p:cNvSpPr/>
              <p:nvPr/>
            </p:nvSpPr>
            <p:spPr>
              <a:xfrm>
                <a:off x="1371811" y="3019896"/>
                <a:ext cx="317100" cy="556485"/>
              </a:xfrm>
              <a:prstGeom prst="up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7" name="円/楕円 16">
                <a:extLst>
                  <a:ext uri="{FF2B5EF4-FFF2-40B4-BE49-F238E27FC236}">
                    <a16:creationId xmlns:a16="http://schemas.microsoft.com/office/drawing/2014/main" id="{8493F145-3781-D555-9B92-F9DBF8E12B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5073" y="3205391"/>
                <a:ext cx="951298" cy="259692"/>
              </a:xfrm>
              <a:prstGeom prst="ellipse">
                <a:avLst/>
              </a:prstGeom>
              <a:noFill/>
              <a:ln w="57150" cmpd="sng"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18" name="正方形/長方形 17">
                <a:extLst>
                  <a:ext uri="{FF2B5EF4-FFF2-40B4-BE49-F238E27FC236}">
                    <a16:creationId xmlns:a16="http://schemas.microsoft.com/office/drawing/2014/main" id="{B9698C5A-24D7-C362-AA5E-89E8882B2E47}"/>
                  </a:ext>
                </a:extLst>
              </p:cNvPr>
              <p:cNvSpPr/>
              <p:nvPr/>
            </p:nvSpPr>
            <p:spPr>
              <a:xfrm>
                <a:off x="1371811" y="3168292"/>
                <a:ext cx="317101" cy="1156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cxnSp>
            <p:nvCxnSpPr>
              <p:cNvPr id="19" name="直線コネクタ 18">
                <a:extLst>
                  <a:ext uri="{FF2B5EF4-FFF2-40B4-BE49-F238E27FC236}">
                    <a16:creationId xmlns:a16="http://schemas.microsoft.com/office/drawing/2014/main" id="{CACADB9A-2507-2F61-9212-43D7414FE424}"/>
                  </a:ext>
                </a:extLst>
              </p:cNvPr>
              <p:cNvCxnSpPr/>
              <p:nvPr/>
            </p:nvCxnSpPr>
            <p:spPr>
              <a:xfrm flipH="1">
                <a:off x="1451086" y="3465085"/>
                <a:ext cx="118913" cy="111297"/>
              </a:xfrm>
              <a:prstGeom prst="line">
                <a:avLst/>
              </a:prstGeom>
              <a:ln w="57150" cmpd="sng"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コネクタ 19">
                <a:extLst>
                  <a:ext uri="{FF2B5EF4-FFF2-40B4-BE49-F238E27FC236}">
                    <a16:creationId xmlns:a16="http://schemas.microsoft.com/office/drawing/2014/main" id="{EE986C43-4B58-2AF4-50B6-8EC6F28D8E6E}"/>
                  </a:ext>
                </a:extLst>
              </p:cNvPr>
              <p:cNvCxnSpPr/>
              <p:nvPr/>
            </p:nvCxnSpPr>
            <p:spPr>
              <a:xfrm flipH="1" flipV="1">
                <a:off x="1451086" y="3390887"/>
                <a:ext cx="123528" cy="78517"/>
              </a:xfrm>
              <a:prstGeom prst="line">
                <a:avLst/>
              </a:prstGeom>
              <a:ln w="57150" cmpd="sng"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id="{29FCFD41-5D6F-3B7B-0DEF-C08A6CE87945}"/>
                  </a:ext>
                </a:extLst>
              </p:cNvPr>
              <p:cNvSpPr/>
              <p:nvPr/>
            </p:nvSpPr>
            <p:spPr>
              <a:xfrm>
                <a:off x="1451086" y="3131193"/>
                <a:ext cx="158551" cy="18549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</p:grp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29CC914-CF9C-727D-13EC-309F166A5ABE}"/>
              </a:ext>
            </a:extLst>
          </p:cNvPr>
          <p:cNvSpPr txBox="1"/>
          <p:nvPr/>
        </p:nvSpPr>
        <p:spPr>
          <a:xfrm>
            <a:off x="4922252" y="3666346"/>
            <a:ext cx="13949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phonon</a:t>
            </a:r>
          </a:p>
          <a:p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excitation</a:t>
            </a:r>
            <a:endParaRPr lang="ja-JP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382DBE56-9C87-8719-006E-8589778D2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859" y="526489"/>
            <a:ext cx="2981797" cy="3631348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EFE1323-CF06-3E72-13DD-4F8310386CC0}"/>
              </a:ext>
            </a:extLst>
          </p:cNvPr>
          <p:cNvSpPr txBox="1"/>
          <p:nvPr/>
        </p:nvSpPr>
        <p:spPr>
          <a:xfrm>
            <a:off x="8529533" y="11191"/>
            <a:ext cx="2721964" cy="714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20"/>
              </a:lnSpc>
            </a:pPr>
            <a:r>
              <a:rPr lang="en-US" altLang="ja-JP" sz="1400" dirty="0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A case of the textbook example:</a:t>
            </a:r>
          </a:p>
          <a:p>
            <a:pPr>
              <a:lnSpc>
                <a:spcPts val="2620"/>
              </a:lnSpc>
            </a:pPr>
            <a:r>
              <a:rPr lang="ja-JP" altLang="en-US" sz="1400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原子核</a:t>
            </a:r>
            <a:r>
              <a:rPr lang="en-US" altLang="ja-JP" sz="1400" dirty="0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by M. </a:t>
            </a:r>
            <a:r>
              <a:rPr lang="en-US" altLang="ja-JP" sz="1400" dirty="0" err="1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Nogami</a:t>
            </a:r>
            <a:endParaRPr lang="en-US" altLang="ja-JP" sz="1400" dirty="0">
              <a:solidFill>
                <a:schemeClr val="tx1"/>
              </a:solidFill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33" name="フリーフォーム 32">
            <a:extLst>
              <a:ext uri="{FF2B5EF4-FFF2-40B4-BE49-F238E27FC236}">
                <a16:creationId xmlns:a16="http://schemas.microsoft.com/office/drawing/2014/main" id="{9B5D5FFC-E1D0-1EA4-86F2-D83260034495}"/>
              </a:ext>
            </a:extLst>
          </p:cNvPr>
          <p:cNvSpPr/>
          <p:nvPr/>
        </p:nvSpPr>
        <p:spPr>
          <a:xfrm>
            <a:off x="8288594" y="226142"/>
            <a:ext cx="3696929" cy="4365529"/>
          </a:xfrm>
          <a:custGeom>
            <a:avLst/>
            <a:gdLst>
              <a:gd name="connsiteX0" fmla="*/ 0 w 3696929"/>
              <a:gd name="connsiteY0" fmla="*/ 0 h 4365529"/>
              <a:gd name="connsiteX1" fmla="*/ 19664 w 3696929"/>
              <a:gd name="connsiteY1" fmla="*/ 226142 h 4365529"/>
              <a:gd name="connsiteX2" fmla="*/ 29496 w 3696929"/>
              <a:gd name="connsiteY2" fmla="*/ 294968 h 4365529"/>
              <a:gd name="connsiteX3" fmla="*/ 49161 w 3696929"/>
              <a:gd name="connsiteY3" fmla="*/ 757084 h 4365529"/>
              <a:gd name="connsiteX4" fmla="*/ 58993 w 3696929"/>
              <a:gd name="connsiteY4" fmla="*/ 796413 h 4365529"/>
              <a:gd name="connsiteX5" fmla="*/ 68825 w 3696929"/>
              <a:gd name="connsiteY5" fmla="*/ 865239 h 4365529"/>
              <a:gd name="connsiteX6" fmla="*/ 78658 w 3696929"/>
              <a:gd name="connsiteY6" fmla="*/ 924232 h 4365529"/>
              <a:gd name="connsiteX7" fmla="*/ 88490 w 3696929"/>
              <a:gd name="connsiteY7" fmla="*/ 1022555 h 4365529"/>
              <a:gd name="connsiteX8" fmla="*/ 98322 w 3696929"/>
              <a:gd name="connsiteY8" fmla="*/ 1071716 h 4365529"/>
              <a:gd name="connsiteX9" fmla="*/ 117987 w 3696929"/>
              <a:gd name="connsiteY9" fmla="*/ 1179871 h 4365529"/>
              <a:gd name="connsiteX10" fmla="*/ 137651 w 3696929"/>
              <a:gd name="connsiteY10" fmla="*/ 1307690 h 4365529"/>
              <a:gd name="connsiteX11" fmla="*/ 147483 w 3696929"/>
              <a:gd name="connsiteY11" fmla="*/ 1337187 h 4365529"/>
              <a:gd name="connsiteX12" fmla="*/ 157316 w 3696929"/>
              <a:gd name="connsiteY12" fmla="*/ 1376516 h 4365529"/>
              <a:gd name="connsiteX13" fmla="*/ 176980 w 3696929"/>
              <a:gd name="connsiteY13" fmla="*/ 1484671 h 4365529"/>
              <a:gd name="connsiteX14" fmla="*/ 186812 w 3696929"/>
              <a:gd name="connsiteY14" fmla="*/ 1514168 h 4365529"/>
              <a:gd name="connsiteX15" fmla="*/ 196645 w 3696929"/>
              <a:gd name="connsiteY15" fmla="*/ 1563329 h 4365529"/>
              <a:gd name="connsiteX16" fmla="*/ 206477 w 3696929"/>
              <a:gd name="connsiteY16" fmla="*/ 1592826 h 4365529"/>
              <a:gd name="connsiteX17" fmla="*/ 216309 w 3696929"/>
              <a:gd name="connsiteY17" fmla="*/ 1632155 h 4365529"/>
              <a:gd name="connsiteX18" fmla="*/ 235974 w 3696929"/>
              <a:gd name="connsiteY18" fmla="*/ 1691148 h 4365529"/>
              <a:gd name="connsiteX19" fmla="*/ 255638 w 3696929"/>
              <a:gd name="connsiteY19" fmla="*/ 1789471 h 4365529"/>
              <a:gd name="connsiteX20" fmla="*/ 285135 w 3696929"/>
              <a:gd name="connsiteY20" fmla="*/ 1858297 h 4365529"/>
              <a:gd name="connsiteX21" fmla="*/ 294967 w 3696929"/>
              <a:gd name="connsiteY21" fmla="*/ 1907458 h 4365529"/>
              <a:gd name="connsiteX22" fmla="*/ 324464 w 3696929"/>
              <a:gd name="connsiteY22" fmla="*/ 1995948 h 4365529"/>
              <a:gd name="connsiteX23" fmla="*/ 334296 w 3696929"/>
              <a:gd name="connsiteY23" fmla="*/ 2025445 h 4365529"/>
              <a:gd name="connsiteX24" fmla="*/ 344129 w 3696929"/>
              <a:gd name="connsiteY24" fmla="*/ 2054942 h 4365529"/>
              <a:gd name="connsiteX25" fmla="*/ 363793 w 3696929"/>
              <a:gd name="connsiteY25" fmla="*/ 2153264 h 4365529"/>
              <a:gd name="connsiteX26" fmla="*/ 403122 w 3696929"/>
              <a:gd name="connsiteY26" fmla="*/ 2241755 h 4365529"/>
              <a:gd name="connsiteX27" fmla="*/ 432619 w 3696929"/>
              <a:gd name="connsiteY27" fmla="*/ 2310581 h 4365529"/>
              <a:gd name="connsiteX28" fmla="*/ 452283 w 3696929"/>
              <a:gd name="connsiteY28" fmla="*/ 2369574 h 4365529"/>
              <a:gd name="connsiteX29" fmla="*/ 462116 w 3696929"/>
              <a:gd name="connsiteY29" fmla="*/ 2408903 h 4365529"/>
              <a:gd name="connsiteX30" fmla="*/ 501445 w 3696929"/>
              <a:gd name="connsiteY30" fmla="*/ 2467897 h 4365529"/>
              <a:gd name="connsiteX31" fmla="*/ 521109 w 3696929"/>
              <a:gd name="connsiteY31" fmla="*/ 2497393 h 4365529"/>
              <a:gd name="connsiteX32" fmla="*/ 540774 w 3696929"/>
              <a:gd name="connsiteY32" fmla="*/ 2536723 h 4365529"/>
              <a:gd name="connsiteX33" fmla="*/ 619432 w 3696929"/>
              <a:gd name="connsiteY33" fmla="*/ 2644877 h 4365529"/>
              <a:gd name="connsiteX34" fmla="*/ 658761 w 3696929"/>
              <a:gd name="connsiteY34" fmla="*/ 2694039 h 4365529"/>
              <a:gd name="connsiteX35" fmla="*/ 688258 w 3696929"/>
              <a:gd name="connsiteY35" fmla="*/ 2723535 h 4365529"/>
              <a:gd name="connsiteX36" fmla="*/ 757083 w 3696929"/>
              <a:gd name="connsiteY36" fmla="*/ 2831690 h 4365529"/>
              <a:gd name="connsiteX37" fmla="*/ 845574 w 3696929"/>
              <a:gd name="connsiteY37" fmla="*/ 2930013 h 4365529"/>
              <a:gd name="connsiteX38" fmla="*/ 884903 w 3696929"/>
              <a:gd name="connsiteY38" fmla="*/ 2989006 h 4365529"/>
              <a:gd name="connsiteX39" fmla="*/ 924232 w 3696929"/>
              <a:gd name="connsiteY39" fmla="*/ 3038168 h 4365529"/>
              <a:gd name="connsiteX40" fmla="*/ 963561 w 3696929"/>
              <a:gd name="connsiteY40" fmla="*/ 3097161 h 4365529"/>
              <a:gd name="connsiteX41" fmla="*/ 993058 w 3696929"/>
              <a:gd name="connsiteY41" fmla="*/ 3126658 h 4365529"/>
              <a:gd name="connsiteX42" fmla="*/ 1052051 w 3696929"/>
              <a:gd name="connsiteY42" fmla="*/ 3224981 h 4365529"/>
              <a:gd name="connsiteX43" fmla="*/ 1081548 w 3696929"/>
              <a:gd name="connsiteY43" fmla="*/ 3254477 h 4365529"/>
              <a:gd name="connsiteX44" fmla="*/ 1101212 w 3696929"/>
              <a:gd name="connsiteY44" fmla="*/ 3283974 h 4365529"/>
              <a:gd name="connsiteX45" fmla="*/ 1160206 w 3696929"/>
              <a:gd name="connsiteY45" fmla="*/ 3342968 h 4365529"/>
              <a:gd name="connsiteX46" fmla="*/ 1189703 w 3696929"/>
              <a:gd name="connsiteY46" fmla="*/ 3372464 h 4365529"/>
              <a:gd name="connsiteX47" fmla="*/ 1258529 w 3696929"/>
              <a:gd name="connsiteY47" fmla="*/ 3421626 h 4365529"/>
              <a:gd name="connsiteX48" fmla="*/ 1278193 w 3696929"/>
              <a:gd name="connsiteY48" fmla="*/ 3451123 h 4365529"/>
              <a:gd name="connsiteX49" fmla="*/ 1337187 w 3696929"/>
              <a:gd name="connsiteY49" fmla="*/ 3490452 h 4365529"/>
              <a:gd name="connsiteX50" fmla="*/ 1425677 w 3696929"/>
              <a:gd name="connsiteY50" fmla="*/ 3549445 h 4365529"/>
              <a:gd name="connsiteX51" fmla="*/ 1455174 w 3696929"/>
              <a:gd name="connsiteY51" fmla="*/ 3569110 h 4365529"/>
              <a:gd name="connsiteX52" fmla="*/ 1484671 w 3696929"/>
              <a:gd name="connsiteY52" fmla="*/ 3588774 h 4365529"/>
              <a:gd name="connsiteX53" fmla="*/ 1543664 w 3696929"/>
              <a:gd name="connsiteY53" fmla="*/ 3647768 h 4365529"/>
              <a:gd name="connsiteX54" fmla="*/ 1602658 w 3696929"/>
              <a:gd name="connsiteY54" fmla="*/ 3696929 h 4365529"/>
              <a:gd name="connsiteX55" fmla="*/ 1661651 w 3696929"/>
              <a:gd name="connsiteY55" fmla="*/ 3736258 h 4365529"/>
              <a:gd name="connsiteX56" fmla="*/ 1740309 w 3696929"/>
              <a:gd name="connsiteY56" fmla="*/ 3805084 h 4365529"/>
              <a:gd name="connsiteX57" fmla="*/ 1828800 w 3696929"/>
              <a:gd name="connsiteY57" fmla="*/ 3864077 h 4365529"/>
              <a:gd name="connsiteX58" fmla="*/ 1887793 w 3696929"/>
              <a:gd name="connsiteY58" fmla="*/ 3903406 h 4365529"/>
              <a:gd name="connsiteX59" fmla="*/ 1976283 w 3696929"/>
              <a:gd name="connsiteY59" fmla="*/ 3942735 h 4365529"/>
              <a:gd name="connsiteX60" fmla="*/ 2064774 w 3696929"/>
              <a:gd name="connsiteY60" fmla="*/ 4011561 h 4365529"/>
              <a:gd name="connsiteX61" fmla="*/ 2104103 w 3696929"/>
              <a:gd name="connsiteY61" fmla="*/ 4031226 h 4365529"/>
              <a:gd name="connsiteX62" fmla="*/ 2143432 w 3696929"/>
              <a:gd name="connsiteY62" fmla="*/ 4060723 h 4365529"/>
              <a:gd name="connsiteX63" fmla="*/ 2172929 w 3696929"/>
              <a:gd name="connsiteY63" fmla="*/ 4070555 h 4365529"/>
              <a:gd name="connsiteX64" fmla="*/ 2222090 w 3696929"/>
              <a:gd name="connsiteY64" fmla="*/ 4100052 h 4365529"/>
              <a:gd name="connsiteX65" fmla="*/ 2281083 w 3696929"/>
              <a:gd name="connsiteY65" fmla="*/ 4119716 h 4365529"/>
              <a:gd name="connsiteX66" fmla="*/ 2310580 w 3696929"/>
              <a:gd name="connsiteY66" fmla="*/ 4149213 h 4365529"/>
              <a:gd name="connsiteX67" fmla="*/ 2408903 w 3696929"/>
              <a:gd name="connsiteY67" fmla="*/ 4178710 h 4365529"/>
              <a:gd name="connsiteX68" fmla="*/ 2448232 w 3696929"/>
              <a:gd name="connsiteY68" fmla="*/ 4198374 h 4365529"/>
              <a:gd name="connsiteX69" fmla="*/ 2517058 w 3696929"/>
              <a:gd name="connsiteY69" fmla="*/ 4227871 h 4365529"/>
              <a:gd name="connsiteX70" fmla="*/ 2576051 w 3696929"/>
              <a:gd name="connsiteY70" fmla="*/ 4247535 h 4365529"/>
              <a:gd name="connsiteX71" fmla="*/ 2644877 w 3696929"/>
              <a:gd name="connsiteY71" fmla="*/ 4286864 h 4365529"/>
              <a:gd name="connsiteX72" fmla="*/ 2694038 w 3696929"/>
              <a:gd name="connsiteY72" fmla="*/ 4296697 h 4365529"/>
              <a:gd name="connsiteX73" fmla="*/ 2979174 w 3696929"/>
              <a:gd name="connsiteY73" fmla="*/ 4326193 h 4365529"/>
              <a:gd name="connsiteX74" fmla="*/ 3195483 w 3696929"/>
              <a:gd name="connsiteY74" fmla="*/ 4355690 h 4365529"/>
              <a:gd name="connsiteX75" fmla="*/ 3696929 w 3696929"/>
              <a:gd name="connsiteY75" fmla="*/ 4365523 h 4365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696929" h="4365529">
                <a:moveTo>
                  <a:pt x="0" y="0"/>
                </a:moveTo>
                <a:cubicBezTo>
                  <a:pt x="22237" y="155660"/>
                  <a:pt x="-2891" y="-33249"/>
                  <a:pt x="19664" y="226142"/>
                </a:cubicBezTo>
                <a:cubicBezTo>
                  <a:pt x="21672" y="249230"/>
                  <a:pt x="26219" y="272026"/>
                  <a:pt x="29496" y="294968"/>
                </a:cubicBezTo>
                <a:cubicBezTo>
                  <a:pt x="30661" y="324100"/>
                  <a:pt x="45774" y="713057"/>
                  <a:pt x="49161" y="757084"/>
                </a:cubicBezTo>
                <a:cubicBezTo>
                  <a:pt x="50197" y="770557"/>
                  <a:pt x="56576" y="783118"/>
                  <a:pt x="58993" y="796413"/>
                </a:cubicBezTo>
                <a:cubicBezTo>
                  <a:pt x="63139" y="819214"/>
                  <a:pt x="65301" y="842334"/>
                  <a:pt x="68825" y="865239"/>
                </a:cubicBezTo>
                <a:cubicBezTo>
                  <a:pt x="71856" y="884943"/>
                  <a:pt x="76185" y="904450"/>
                  <a:pt x="78658" y="924232"/>
                </a:cubicBezTo>
                <a:cubicBezTo>
                  <a:pt x="82744" y="956915"/>
                  <a:pt x="84137" y="989906"/>
                  <a:pt x="88490" y="1022555"/>
                </a:cubicBezTo>
                <a:cubicBezTo>
                  <a:pt x="90699" y="1039120"/>
                  <a:pt x="95781" y="1055199"/>
                  <a:pt x="98322" y="1071716"/>
                </a:cubicBezTo>
                <a:cubicBezTo>
                  <a:pt x="114204" y="1174950"/>
                  <a:pt x="97929" y="1119701"/>
                  <a:pt x="117987" y="1179871"/>
                </a:cubicBezTo>
                <a:cubicBezTo>
                  <a:pt x="121123" y="1201827"/>
                  <a:pt x="132194" y="1283133"/>
                  <a:pt x="137651" y="1307690"/>
                </a:cubicBezTo>
                <a:cubicBezTo>
                  <a:pt x="139899" y="1317807"/>
                  <a:pt x="144636" y="1327222"/>
                  <a:pt x="147483" y="1337187"/>
                </a:cubicBezTo>
                <a:cubicBezTo>
                  <a:pt x="151195" y="1350180"/>
                  <a:pt x="154666" y="1363265"/>
                  <a:pt x="157316" y="1376516"/>
                </a:cubicBezTo>
                <a:cubicBezTo>
                  <a:pt x="166085" y="1420358"/>
                  <a:pt x="166433" y="1442481"/>
                  <a:pt x="176980" y="1484671"/>
                </a:cubicBezTo>
                <a:cubicBezTo>
                  <a:pt x="179494" y="1494726"/>
                  <a:pt x="184298" y="1504113"/>
                  <a:pt x="186812" y="1514168"/>
                </a:cubicBezTo>
                <a:cubicBezTo>
                  <a:pt x="190865" y="1530381"/>
                  <a:pt x="192592" y="1547116"/>
                  <a:pt x="196645" y="1563329"/>
                </a:cubicBezTo>
                <a:cubicBezTo>
                  <a:pt x="199159" y="1573384"/>
                  <a:pt x="203630" y="1582861"/>
                  <a:pt x="206477" y="1592826"/>
                </a:cubicBezTo>
                <a:cubicBezTo>
                  <a:pt x="210189" y="1605819"/>
                  <a:pt x="212426" y="1619212"/>
                  <a:pt x="216309" y="1632155"/>
                </a:cubicBezTo>
                <a:cubicBezTo>
                  <a:pt x="222265" y="1652009"/>
                  <a:pt x="231909" y="1670822"/>
                  <a:pt x="235974" y="1691148"/>
                </a:cubicBezTo>
                <a:cubicBezTo>
                  <a:pt x="242529" y="1723922"/>
                  <a:pt x="240690" y="1759576"/>
                  <a:pt x="255638" y="1789471"/>
                </a:cubicBezTo>
                <a:cubicBezTo>
                  <a:pt x="269709" y="1817613"/>
                  <a:pt x="277901" y="1829360"/>
                  <a:pt x="285135" y="1858297"/>
                </a:cubicBezTo>
                <a:cubicBezTo>
                  <a:pt x="289188" y="1874510"/>
                  <a:pt x="290376" y="1891389"/>
                  <a:pt x="294967" y="1907458"/>
                </a:cubicBezTo>
                <a:cubicBezTo>
                  <a:pt x="303509" y="1937354"/>
                  <a:pt x="314632" y="1966451"/>
                  <a:pt x="324464" y="1995948"/>
                </a:cubicBezTo>
                <a:lnTo>
                  <a:pt x="334296" y="2025445"/>
                </a:lnTo>
                <a:lnTo>
                  <a:pt x="344129" y="2054942"/>
                </a:lnTo>
                <a:cubicBezTo>
                  <a:pt x="347527" y="2075330"/>
                  <a:pt x="354993" y="2129798"/>
                  <a:pt x="363793" y="2153264"/>
                </a:cubicBezTo>
                <a:cubicBezTo>
                  <a:pt x="415186" y="2290310"/>
                  <a:pt x="349314" y="2080326"/>
                  <a:pt x="403122" y="2241755"/>
                </a:cubicBezTo>
                <a:cubicBezTo>
                  <a:pt x="424285" y="2305245"/>
                  <a:pt x="398056" y="2258737"/>
                  <a:pt x="432619" y="2310581"/>
                </a:cubicBezTo>
                <a:cubicBezTo>
                  <a:pt x="439174" y="2330245"/>
                  <a:pt x="446327" y="2349720"/>
                  <a:pt x="452283" y="2369574"/>
                </a:cubicBezTo>
                <a:cubicBezTo>
                  <a:pt x="456166" y="2382517"/>
                  <a:pt x="456073" y="2396816"/>
                  <a:pt x="462116" y="2408903"/>
                </a:cubicBezTo>
                <a:cubicBezTo>
                  <a:pt x="472685" y="2430042"/>
                  <a:pt x="488335" y="2448232"/>
                  <a:pt x="501445" y="2467897"/>
                </a:cubicBezTo>
                <a:cubicBezTo>
                  <a:pt x="508000" y="2477729"/>
                  <a:pt x="515824" y="2486824"/>
                  <a:pt x="521109" y="2497393"/>
                </a:cubicBezTo>
                <a:cubicBezTo>
                  <a:pt x="527664" y="2510503"/>
                  <a:pt x="533502" y="2523997"/>
                  <a:pt x="540774" y="2536723"/>
                </a:cubicBezTo>
                <a:cubicBezTo>
                  <a:pt x="555829" y="2563069"/>
                  <a:pt x="616555" y="2641137"/>
                  <a:pt x="619432" y="2644877"/>
                </a:cubicBezTo>
                <a:cubicBezTo>
                  <a:pt x="632227" y="2661511"/>
                  <a:pt x="643921" y="2679200"/>
                  <a:pt x="658761" y="2694039"/>
                </a:cubicBezTo>
                <a:cubicBezTo>
                  <a:pt x="668593" y="2703871"/>
                  <a:pt x="679721" y="2712559"/>
                  <a:pt x="688258" y="2723535"/>
                </a:cubicBezTo>
                <a:cubicBezTo>
                  <a:pt x="749147" y="2801821"/>
                  <a:pt x="706566" y="2759521"/>
                  <a:pt x="757083" y="2831690"/>
                </a:cubicBezTo>
                <a:cubicBezTo>
                  <a:pt x="826737" y="2931197"/>
                  <a:pt x="764072" y="2830401"/>
                  <a:pt x="845574" y="2930013"/>
                </a:cubicBezTo>
                <a:cubicBezTo>
                  <a:pt x="860540" y="2948304"/>
                  <a:pt x="870139" y="2970551"/>
                  <a:pt x="884903" y="2989006"/>
                </a:cubicBezTo>
                <a:cubicBezTo>
                  <a:pt x="898013" y="3005393"/>
                  <a:pt x="911889" y="3021196"/>
                  <a:pt x="924232" y="3038168"/>
                </a:cubicBezTo>
                <a:cubicBezTo>
                  <a:pt x="938133" y="3057281"/>
                  <a:pt x="946849" y="3080449"/>
                  <a:pt x="963561" y="3097161"/>
                </a:cubicBezTo>
                <a:cubicBezTo>
                  <a:pt x="973393" y="3106993"/>
                  <a:pt x="984156" y="3115976"/>
                  <a:pt x="993058" y="3126658"/>
                </a:cubicBezTo>
                <a:cubicBezTo>
                  <a:pt x="1018196" y="3156824"/>
                  <a:pt x="1026913" y="3194816"/>
                  <a:pt x="1052051" y="3224981"/>
                </a:cubicBezTo>
                <a:cubicBezTo>
                  <a:pt x="1060953" y="3235663"/>
                  <a:pt x="1072646" y="3243795"/>
                  <a:pt x="1081548" y="3254477"/>
                </a:cubicBezTo>
                <a:cubicBezTo>
                  <a:pt x="1089113" y="3263555"/>
                  <a:pt x="1093361" y="3275142"/>
                  <a:pt x="1101212" y="3283974"/>
                </a:cubicBezTo>
                <a:cubicBezTo>
                  <a:pt x="1119688" y="3304760"/>
                  <a:pt x="1140541" y="3323303"/>
                  <a:pt x="1160206" y="3342968"/>
                </a:cubicBezTo>
                <a:cubicBezTo>
                  <a:pt x="1170038" y="3352800"/>
                  <a:pt x="1178134" y="3364751"/>
                  <a:pt x="1189703" y="3372464"/>
                </a:cubicBezTo>
                <a:cubicBezTo>
                  <a:pt x="1232835" y="3401219"/>
                  <a:pt x="1209746" y="3385039"/>
                  <a:pt x="1258529" y="3421626"/>
                </a:cubicBezTo>
                <a:cubicBezTo>
                  <a:pt x="1265084" y="3431458"/>
                  <a:pt x="1269300" y="3443342"/>
                  <a:pt x="1278193" y="3451123"/>
                </a:cubicBezTo>
                <a:cubicBezTo>
                  <a:pt x="1295979" y="3466686"/>
                  <a:pt x="1317522" y="3477342"/>
                  <a:pt x="1337187" y="3490452"/>
                </a:cubicBezTo>
                <a:lnTo>
                  <a:pt x="1425677" y="3549445"/>
                </a:lnTo>
                <a:lnTo>
                  <a:pt x="1455174" y="3569110"/>
                </a:lnTo>
                <a:cubicBezTo>
                  <a:pt x="1465006" y="3575665"/>
                  <a:pt x="1476315" y="3580418"/>
                  <a:pt x="1484671" y="3588774"/>
                </a:cubicBezTo>
                <a:cubicBezTo>
                  <a:pt x="1504335" y="3608439"/>
                  <a:pt x="1520525" y="3632342"/>
                  <a:pt x="1543664" y="3647768"/>
                </a:cubicBezTo>
                <a:cubicBezTo>
                  <a:pt x="1649050" y="3718023"/>
                  <a:pt x="1489120" y="3608621"/>
                  <a:pt x="1602658" y="3696929"/>
                </a:cubicBezTo>
                <a:cubicBezTo>
                  <a:pt x="1621313" y="3711439"/>
                  <a:pt x="1661651" y="3736258"/>
                  <a:pt x="1661651" y="3736258"/>
                </a:cubicBezTo>
                <a:cubicBezTo>
                  <a:pt x="1698250" y="3791155"/>
                  <a:pt x="1663836" y="3747729"/>
                  <a:pt x="1740309" y="3805084"/>
                </a:cubicBezTo>
                <a:cubicBezTo>
                  <a:pt x="1812278" y="3859061"/>
                  <a:pt x="1745351" y="3810974"/>
                  <a:pt x="1828800" y="3864077"/>
                </a:cubicBezTo>
                <a:cubicBezTo>
                  <a:pt x="1848739" y="3876765"/>
                  <a:pt x="1866654" y="3892837"/>
                  <a:pt x="1887793" y="3903406"/>
                </a:cubicBezTo>
                <a:cubicBezTo>
                  <a:pt x="1956057" y="3937538"/>
                  <a:pt x="1925929" y="3925950"/>
                  <a:pt x="1976283" y="3942735"/>
                </a:cubicBezTo>
                <a:cubicBezTo>
                  <a:pt x="2005780" y="3965677"/>
                  <a:pt x="2031351" y="3994849"/>
                  <a:pt x="2064774" y="4011561"/>
                </a:cubicBezTo>
                <a:cubicBezTo>
                  <a:pt x="2077884" y="4018116"/>
                  <a:pt x="2091674" y="4023458"/>
                  <a:pt x="2104103" y="4031226"/>
                </a:cubicBezTo>
                <a:cubicBezTo>
                  <a:pt x="2117999" y="4039911"/>
                  <a:pt x="2129204" y="4052593"/>
                  <a:pt x="2143432" y="4060723"/>
                </a:cubicBezTo>
                <a:cubicBezTo>
                  <a:pt x="2152431" y="4065865"/>
                  <a:pt x="2163659" y="4065920"/>
                  <a:pt x="2172929" y="4070555"/>
                </a:cubicBezTo>
                <a:cubicBezTo>
                  <a:pt x="2190022" y="4079101"/>
                  <a:pt x="2204693" y="4092144"/>
                  <a:pt x="2222090" y="4100052"/>
                </a:cubicBezTo>
                <a:cubicBezTo>
                  <a:pt x="2240960" y="4108629"/>
                  <a:pt x="2281083" y="4119716"/>
                  <a:pt x="2281083" y="4119716"/>
                </a:cubicBezTo>
                <a:cubicBezTo>
                  <a:pt x="2290915" y="4129548"/>
                  <a:pt x="2298425" y="4142460"/>
                  <a:pt x="2310580" y="4149213"/>
                </a:cubicBezTo>
                <a:cubicBezTo>
                  <a:pt x="2357117" y="4175067"/>
                  <a:pt x="2365943" y="4162600"/>
                  <a:pt x="2408903" y="4178710"/>
                </a:cubicBezTo>
                <a:cubicBezTo>
                  <a:pt x="2422627" y="4183856"/>
                  <a:pt x="2434889" y="4192309"/>
                  <a:pt x="2448232" y="4198374"/>
                </a:cubicBezTo>
                <a:cubicBezTo>
                  <a:pt x="2470955" y="4208703"/>
                  <a:pt x="2493762" y="4218911"/>
                  <a:pt x="2517058" y="4227871"/>
                </a:cubicBezTo>
                <a:cubicBezTo>
                  <a:pt x="2536404" y="4235312"/>
                  <a:pt x="2576051" y="4247535"/>
                  <a:pt x="2576051" y="4247535"/>
                </a:cubicBezTo>
                <a:cubicBezTo>
                  <a:pt x="2597631" y="4261922"/>
                  <a:pt x="2619925" y="4278546"/>
                  <a:pt x="2644877" y="4286864"/>
                </a:cubicBezTo>
                <a:cubicBezTo>
                  <a:pt x="2660731" y="4292149"/>
                  <a:pt x="2677915" y="4292300"/>
                  <a:pt x="2694038" y="4296697"/>
                </a:cubicBezTo>
                <a:cubicBezTo>
                  <a:pt x="2859124" y="4341721"/>
                  <a:pt x="2606699" y="4309999"/>
                  <a:pt x="2979174" y="4326193"/>
                </a:cubicBezTo>
                <a:cubicBezTo>
                  <a:pt x="3051277" y="4336025"/>
                  <a:pt x="3122732" y="4353998"/>
                  <a:pt x="3195483" y="4355690"/>
                </a:cubicBezTo>
                <a:cubicBezTo>
                  <a:pt x="3644483" y="4366133"/>
                  <a:pt x="3477304" y="4365523"/>
                  <a:pt x="3696929" y="436552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546FF266-84B2-5EA2-463C-5DB55B760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02" y="1693359"/>
            <a:ext cx="1453088" cy="2139472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0204C07-3507-8F90-A05B-E0CFE459CCD3}"/>
              </a:ext>
            </a:extLst>
          </p:cNvPr>
          <p:cNvSpPr txBox="1"/>
          <p:nvPr/>
        </p:nvSpPr>
        <p:spPr>
          <a:xfrm>
            <a:off x="326184" y="3945340"/>
            <a:ext cx="2579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Aage</a:t>
            </a:r>
            <a:r>
              <a:rPr kumimoji="1" lang="en-US" altLang="ja-JP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N. Bohr, 1922-2009</a:t>
            </a:r>
          </a:p>
          <a:p>
            <a:r>
              <a:rPr kumimoji="1" lang="en-US" altLang="ja-JP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Nobel Foundation </a:t>
            </a:r>
            <a:r>
              <a:rPr lang="en-US" altLang="ja-JP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1" lang="en-US" altLang="ja-JP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rchive</a:t>
            </a:r>
            <a:endParaRPr kumimoji="1" lang="ja-JP" altLang="en-US" sz="1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942C7E2-98AE-57B7-2B72-ED9471F2D4A9}"/>
              </a:ext>
            </a:extLst>
          </p:cNvPr>
          <p:cNvSpPr txBox="1"/>
          <p:nvPr/>
        </p:nvSpPr>
        <p:spPr>
          <a:xfrm>
            <a:off x="6579833" y="251537"/>
            <a:ext cx="867545" cy="461665"/>
          </a:xfrm>
          <a:prstGeom prst="rect">
            <a:avLst/>
          </a:prstGeom>
          <a:solidFill>
            <a:srgbClr val="F7FFD2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aseline="30000" dirty="0">
                <a:solidFill>
                  <a:schemeClr val="tx1"/>
                </a:solidFill>
              </a:rPr>
              <a:t>166</a:t>
            </a:r>
            <a:r>
              <a:rPr kumimoji="1" lang="en-US" altLang="ja-JP" dirty="0">
                <a:solidFill>
                  <a:schemeClr val="tx1"/>
                </a:solidFill>
              </a:rPr>
              <a:t>Er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DFDDD34-DF3C-D8EB-D46D-4B2E63B4D5FB}"/>
              </a:ext>
            </a:extLst>
          </p:cNvPr>
          <p:cNvSpPr txBox="1"/>
          <p:nvPr/>
        </p:nvSpPr>
        <p:spPr>
          <a:xfrm>
            <a:off x="8529533" y="5472178"/>
            <a:ext cx="34147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Times New Roman" panose="02020603050405020304" pitchFamily="18" charset="0"/>
              </a:rPr>
              <a:t>also emphasized in</a:t>
            </a:r>
          </a:p>
          <a:p>
            <a:r>
              <a:rPr lang="en-US" altLang="ja-JP" sz="2000" dirty="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Times New Roman" panose="02020603050405020304" pitchFamily="18" charset="0"/>
              </a:rPr>
              <a:t>A. Bohr and B. R. Mottelson,</a:t>
            </a:r>
          </a:p>
          <a:p>
            <a:r>
              <a:rPr kumimoji="1" lang="en-US" altLang="ja-JP" sz="2000" dirty="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Times New Roman" panose="02020603050405020304" pitchFamily="18" charset="0"/>
              </a:rPr>
              <a:t>Nuclear Structure II</a:t>
            </a:r>
          </a:p>
          <a:p>
            <a:r>
              <a:rPr lang="en-US" altLang="ja-JP" sz="2000" dirty="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Times New Roman" panose="02020603050405020304" pitchFamily="18" charset="0"/>
              </a:rPr>
              <a:t>(1975, Benjamin, New York)</a:t>
            </a:r>
            <a:endParaRPr kumimoji="1" lang="en-US" altLang="ja-JP" sz="2000" dirty="0">
              <a:solidFill>
                <a:schemeClr val="tx1"/>
              </a:solidFill>
              <a:latin typeface="Palatino" pitchFamily="2" charset="0"/>
              <a:ea typeface="Palatin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511102"/>
      </p:ext>
    </p:extLst>
  </p:cSld>
  <p:clrMapOvr>
    <a:masterClrMapping/>
  </p:clrMapOvr>
  <p:transition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F8ABE-D0E1-D4D5-F82E-8AFEA3E38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 descr="グラフ, 等高線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5ADAF3A-7307-346C-0D59-36D17401A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5" y="3666691"/>
            <a:ext cx="4123050" cy="3092288"/>
          </a:xfrm>
          <a:prstGeom prst="rect">
            <a:avLst/>
          </a:prstGeom>
        </p:spPr>
      </p:pic>
      <p:pic>
        <p:nvPicPr>
          <p:cNvPr id="20" name="図 19" descr="グラフ, 等高線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45A18B6-93D9-E2D5-2CA1-96DB6D9C3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966" y="3681878"/>
            <a:ext cx="4136466" cy="3102349"/>
          </a:xfrm>
          <a:prstGeom prst="rect">
            <a:avLst/>
          </a:prstGeom>
        </p:spPr>
      </p:pic>
      <p:pic>
        <p:nvPicPr>
          <p:cNvPr id="18" name="図 17" descr="グラフ, 等高線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79B5B83-A7ED-980A-F897-DF586DE1F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168" y="404316"/>
            <a:ext cx="4291542" cy="3218657"/>
          </a:xfrm>
          <a:prstGeom prst="rect">
            <a:avLst/>
          </a:prstGeom>
          <a:ln>
            <a:noFill/>
          </a:ln>
        </p:spPr>
      </p:pic>
      <p:pic>
        <p:nvPicPr>
          <p:cNvPr id="15" name="図 14" descr="グラフ, 等高線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5A6682D-1379-3600-DE68-1CAAC13B47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966" y="474841"/>
            <a:ext cx="4136466" cy="3102350"/>
          </a:xfrm>
          <a:prstGeom prst="rect">
            <a:avLst/>
          </a:prstGeom>
        </p:spPr>
      </p:pic>
      <p:pic>
        <p:nvPicPr>
          <p:cNvPr id="6" name="図 5" descr="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BCD8D74-DB6F-CA41-A03E-4CC80AE3BB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" y="479903"/>
            <a:ext cx="4123049" cy="309228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82BE65E-CD48-2CC1-73E5-8B010EBFBF1B}"/>
              </a:ext>
            </a:extLst>
          </p:cNvPr>
          <p:cNvSpPr txBox="1"/>
          <p:nvPr/>
        </p:nvSpPr>
        <p:spPr>
          <a:xfrm>
            <a:off x="474312" y="13176"/>
            <a:ext cx="237180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148</a:t>
            </a: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Sm  PT-plots </a:t>
            </a:r>
            <a:endParaRPr kumimoji="1"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45262FA-C284-112C-2E98-3353C4EF6F20}"/>
              </a:ext>
            </a:extLst>
          </p:cNvPr>
          <p:cNvSpPr txBox="1"/>
          <p:nvPr/>
        </p:nvSpPr>
        <p:spPr>
          <a:xfrm>
            <a:off x="585433" y="834142"/>
            <a:ext cx="521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kumimoji="1" lang="en-US" altLang="ja-JP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kumimoji="1" lang="en-US" altLang="ja-JP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1" lang="ja-JP" altLang="en-US" sz="20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631A2BD-4F95-BC26-DBBB-74DA5028F6B9}"/>
              </a:ext>
            </a:extLst>
          </p:cNvPr>
          <p:cNvSpPr txBox="1"/>
          <p:nvPr/>
        </p:nvSpPr>
        <p:spPr>
          <a:xfrm>
            <a:off x="4540573" y="834142"/>
            <a:ext cx="521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ja-JP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kumimoji="1" lang="en-US" altLang="ja-JP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1" lang="ja-JP" altLang="en-US" sz="20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7A09097-567C-1C69-9DE6-54819350EF6C}"/>
              </a:ext>
            </a:extLst>
          </p:cNvPr>
          <p:cNvSpPr txBox="1"/>
          <p:nvPr/>
        </p:nvSpPr>
        <p:spPr>
          <a:xfrm>
            <a:off x="8508482" y="741634"/>
            <a:ext cx="521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1" lang="en-US" altLang="ja-JP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kumimoji="1" lang="en-US" altLang="ja-JP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1" lang="ja-JP" altLang="en-US" sz="20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4301A99-D79E-A221-0597-8BC4A2F0788B}"/>
              </a:ext>
            </a:extLst>
          </p:cNvPr>
          <p:cNvSpPr txBox="1"/>
          <p:nvPr/>
        </p:nvSpPr>
        <p:spPr>
          <a:xfrm>
            <a:off x="4514403" y="4051274"/>
            <a:ext cx="521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ja-JP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ja-JP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ja-JP" altLang="en-US" sz="20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A5D76E9-3C0E-D10A-DFCD-5700E414041A}"/>
              </a:ext>
            </a:extLst>
          </p:cNvPr>
          <p:cNvSpPr txBox="1"/>
          <p:nvPr/>
        </p:nvSpPr>
        <p:spPr>
          <a:xfrm>
            <a:off x="559262" y="4051274"/>
            <a:ext cx="521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kumimoji="1" lang="en-US" altLang="ja-JP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kumimoji="1" lang="en-US" altLang="ja-JP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ja-JP" altLang="en-US" sz="20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4BB8919-70C2-931C-EBBA-E74111AE02B0}"/>
              </a:ext>
            </a:extLst>
          </p:cNvPr>
          <p:cNvSpPr txBox="1"/>
          <p:nvPr/>
        </p:nvSpPr>
        <p:spPr>
          <a:xfrm>
            <a:off x="2053044" y="904697"/>
            <a:ext cx="1273105" cy="400110"/>
          </a:xfrm>
          <a:prstGeom prst="rect">
            <a:avLst/>
          </a:prstGeom>
          <a:solidFill>
            <a:schemeClr val="bg1"/>
          </a:solidFill>
          <a:ln>
            <a:solidFill>
              <a:srgbClr val="E1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E100FF"/>
                </a:solidFill>
              </a:rPr>
              <a:t>0-phonon</a:t>
            </a:r>
            <a:endParaRPr kumimoji="1" lang="ja-JP" altLang="en-US" sz="2000">
              <a:solidFill>
                <a:srgbClr val="E100FF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C1ACF97-1165-1359-97DA-23383C5D76FC}"/>
              </a:ext>
            </a:extLst>
          </p:cNvPr>
          <p:cNvSpPr txBox="1"/>
          <p:nvPr/>
        </p:nvSpPr>
        <p:spPr>
          <a:xfrm>
            <a:off x="9903403" y="917775"/>
            <a:ext cx="1273105" cy="400110"/>
          </a:xfrm>
          <a:prstGeom prst="rect">
            <a:avLst/>
          </a:prstGeom>
          <a:solidFill>
            <a:schemeClr val="bg1"/>
          </a:solidFill>
          <a:ln>
            <a:solidFill>
              <a:srgbClr val="E1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E100FF"/>
                </a:solidFill>
              </a:rPr>
              <a:t>2-phonon</a:t>
            </a:r>
            <a:endParaRPr kumimoji="1" lang="ja-JP" altLang="en-US" sz="2000">
              <a:solidFill>
                <a:srgbClr val="E100FF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505987D-526B-A857-B3AC-3DD12F3DCF00}"/>
              </a:ext>
            </a:extLst>
          </p:cNvPr>
          <p:cNvSpPr txBox="1"/>
          <p:nvPr/>
        </p:nvSpPr>
        <p:spPr>
          <a:xfrm>
            <a:off x="5676087" y="866455"/>
            <a:ext cx="1273105" cy="400110"/>
          </a:xfrm>
          <a:prstGeom prst="rect">
            <a:avLst/>
          </a:prstGeom>
          <a:solidFill>
            <a:schemeClr val="bg1"/>
          </a:solidFill>
          <a:ln>
            <a:solidFill>
              <a:srgbClr val="E1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E100FF"/>
                </a:solidFill>
              </a:rPr>
              <a:t>1-phonon</a:t>
            </a:r>
            <a:endParaRPr kumimoji="1" lang="ja-JP" altLang="en-US" sz="2000">
              <a:solidFill>
                <a:srgbClr val="E100FF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344F037-C139-C410-3372-14CD9F5DBB64}"/>
              </a:ext>
            </a:extLst>
          </p:cNvPr>
          <p:cNvSpPr txBox="1"/>
          <p:nvPr/>
        </p:nvSpPr>
        <p:spPr>
          <a:xfrm>
            <a:off x="5676087" y="4028297"/>
            <a:ext cx="1273105" cy="400110"/>
          </a:xfrm>
          <a:prstGeom prst="rect">
            <a:avLst/>
          </a:prstGeom>
          <a:solidFill>
            <a:schemeClr val="bg1"/>
          </a:solidFill>
          <a:ln>
            <a:solidFill>
              <a:srgbClr val="E1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E100FF"/>
                </a:solidFill>
              </a:rPr>
              <a:t>2-phonon</a:t>
            </a:r>
            <a:endParaRPr kumimoji="1" lang="ja-JP" altLang="en-US" sz="2000">
              <a:solidFill>
                <a:srgbClr val="E100FF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90703A5-A80E-560D-768C-16DF8813B423}"/>
              </a:ext>
            </a:extLst>
          </p:cNvPr>
          <p:cNvSpPr txBox="1"/>
          <p:nvPr/>
        </p:nvSpPr>
        <p:spPr>
          <a:xfrm>
            <a:off x="1926117" y="4063017"/>
            <a:ext cx="1273105" cy="400110"/>
          </a:xfrm>
          <a:prstGeom prst="rect">
            <a:avLst/>
          </a:prstGeom>
          <a:solidFill>
            <a:schemeClr val="bg1"/>
          </a:solidFill>
          <a:ln>
            <a:solidFill>
              <a:srgbClr val="E1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E100FF"/>
                </a:solidFill>
              </a:rPr>
              <a:t>2-phonon</a:t>
            </a:r>
            <a:endParaRPr kumimoji="1" lang="ja-JP" altLang="en-US" sz="2000">
              <a:solidFill>
                <a:srgbClr val="E100FF"/>
              </a:solidFill>
            </a:endParaRPr>
          </a:p>
        </p:txBody>
      </p:sp>
      <p:sp>
        <p:nvSpPr>
          <p:cNvPr id="35" name="円/楕円 34">
            <a:extLst>
              <a:ext uri="{FF2B5EF4-FFF2-40B4-BE49-F238E27FC236}">
                <a16:creationId xmlns:a16="http://schemas.microsoft.com/office/drawing/2014/main" id="{D4E329B9-1CB0-392A-F226-6526E4B8DC55}"/>
              </a:ext>
            </a:extLst>
          </p:cNvPr>
          <p:cNvSpPr/>
          <p:nvPr/>
        </p:nvSpPr>
        <p:spPr>
          <a:xfrm>
            <a:off x="883227" y="2337955"/>
            <a:ext cx="872837" cy="834502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円/楕円 37">
            <a:extLst>
              <a:ext uri="{FF2B5EF4-FFF2-40B4-BE49-F238E27FC236}">
                <a16:creationId xmlns:a16="http://schemas.microsoft.com/office/drawing/2014/main" id="{C31CFFB5-FBD0-CEE6-76F6-7D77F8796532}"/>
              </a:ext>
            </a:extLst>
          </p:cNvPr>
          <p:cNvSpPr/>
          <p:nvPr/>
        </p:nvSpPr>
        <p:spPr>
          <a:xfrm>
            <a:off x="4568034" y="2375848"/>
            <a:ext cx="858109" cy="834502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38">
            <a:extLst>
              <a:ext uri="{FF2B5EF4-FFF2-40B4-BE49-F238E27FC236}">
                <a16:creationId xmlns:a16="http://schemas.microsoft.com/office/drawing/2014/main" id="{8A0179DB-3F5A-C4F1-F2CE-26390730125D}"/>
              </a:ext>
            </a:extLst>
          </p:cNvPr>
          <p:cNvSpPr/>
          <p:nvPr/>
        </p:nvSpPr>
        <p:spPr>
          <a:xfrm>
            <a:off x="8475928" y="2351576"/>
            <a:ext cx="872837" cy="834502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0A37D494-48FA-982E-E4A0-A67B5BF40AA9}"/>
              </a:ext>
            </a:extLst>
          </p:cNvPr>
          <p:cNvSpPr txBox="1"/>
          <p:nvPr/>
        </p:nvSpPr>
        <p:spPr>
          <a:xfrm>
            <a:off x="2270990" y="1376593"/>
            <a:ext cx="7689272" cy="800219"/>
          </a:xfrm>
          <a:prstGeom prst="rect">
            <a:avLst/>
          </a:prstGeom>
          <a:solidFill>
            <a:srgbClr val="7DFF8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 shifts to larger </a:t>
            </a:r>
            <a:r>
              <a:rPr kumimoji="1" lang="en-US" altLang="ja-JP" b="1" i="1" dirty="0">
                <a:latin typeface="Symbol" pitchFamily="2" charset="2"/>
              </a:rPr>
              <a:t>b </a:t>
            </a:r>
            <a:r>
              <a:rPr kumimoji="1" lang="en-US" altLang="ja-JP" baseline="-25000" dirty="0"/>
              <a:t>2 </a:t>
            </a:r>
            <a:r>
              <a:rPr kumimoji="1" lang="en-US" altLang="ja-JP" dirty="0"/>
              <a:t>(quadrupole phonon excitations)</a:t>
            </a:r>
          </a:p>
          <a:p>
            <a:pPr algn="ctr"/>
            <a:r>
              <a:rPr kumimoji="1" lang="en-US" altLang="ja-JP" sz="2200" dirty="0"/>
              <a:t>K ~ 0</a:t>
            </a:r>
            <a:endParaRPr kumimoji="1" lang="ja-JP" altLang="en-US" sz="2200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B3CAA71B-B529-8BF1-F748-01A349DCBF4E}"/>
              </a:ext>
            </a:extLst>
          </p:cNvPr>
          <p:cNvSpPr txBox="1"/>
          <p:nvPr/>
        </p:nvSpPr>
        <p:spPr>
          <a:xfrm>
            <a:off x="8118491" y="3769484"/>
            <a:ext cx="3822021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Modest shifts of the distribution towards larger </a:t>
            </a:r>
            <a:r>
              <a:rPr lang="en-US" altLang="ja-JP" sz="2000" i="1" dirty="0"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 in the sequence 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0</a:t>
            </a:r>
            <a:r>
              <a:rPr kumimoji="1" lang="en-US" altLang="ja-JP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kumimoji="1" lang="en-US" altLang="ja-JP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2</a:t>
            </a:r>
            <a:r>
              <a:rPr kumimoji="1" lang="en-US" altLang="ja-JP" sz="20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+</a:t>
            </a:r>
            <a:r>
              <a:rPr kumimoji="1" lang="en-US" altLang="ja-JP" sz="2000" baseline="-25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1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 4</a:t>
            </a:r>
            <a:r>
              <a:rPr kumimoji="1" lang="en-US" altLang="ja-JP" sz="20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+</a:t>
            </a:r>
            <a:r>
              <a:rPr kumimoji="1" lang="en-US" altLang="ja-JP" sz="2000" baseline="-25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1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DEE446C-3E30-D642-766C-A2D8AEB1D639}"/>
              </a:ext>
            </a:extLst>
          </p:cNvPr>
          <p:cNvSpPr txBox="1"/>
          <p:nvPr/>
        </p:nvSpPr>
        <p:spPr>
          <a:xfrm>
            <a:off x="8423625" y="5409623"/>
            <a:ext cx="3545255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The structure of 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2</a:t>
            </a:r>
            <a:r>
              <a:rPr kumimoji="1" lang="en-US" altLang="ja-JP" sz="20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+</a:t>
            </a:r>
            <a:r>
              <a:rPr kumimoji="1" lang="en-US" altLang="ja-JP" sz="2000" baseline="-25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2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looks like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quadrupole phonon t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owards</a:t>
            </a:r>
            <a:r>
              <a:rPr kumimoji="1"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K=2.</a:t>
            </a:r>
          </a:p>
        </p:txBody>
      </p:sp>
      <p:sp>
        <p:nvSpPr>
          <p:cNvPr id="49" name="上矢印 48">
            <a:extLst>
              <a:ext uri="{FF2B5EF4-FFF2-40B4-BE49-F238E27FC236}">
                <a16:creationId xmlns:a16="http://schemas.microsoft.com/office/drawing/2014/main" id="{C083FD25-3581-F07B-6D9B-116CEE1E9D6D}"/>
              </a:ext>
            </a:extLst>
          </p:cNvPr>
          <p:cNvSpPr/>
          <p:nvPr/>
        </p:nvSpPr>
        <p:spPr>
          <a:xfrm rot="16200000">
            <a:off x="8025041" y="5696995"/>
            <a:ext cx="333692" cy="44091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上矢印 49">
            <a:extLst>
              <a:ext uri="{FF2B5EF4-FFF2-40B4-BE49-F238E27FC236}">
                <a16:creationId xmlns:a16="http://schemas.microsoft.com/office/drawing/2014/main" id="{94743754-00DE-6EB8-42F7-FC96CDD69737}"/>
              </a:ext>
            </a:extLst>
          </p:cNvPr>
          <p:cNvSpPr/>
          <p:nvPr/>
        </p:nvSpPr>
        <p:spPr>
          <a:xfrm rot="18750347">
            <a:off x="7837747" y="3480663"/>
            <a:ext cx="333692" cy="44091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71D2B7EE-9A7D-F314-FA29-97112EBEEB9E}"/>
              </a:ext>
            </a:extLst>
          </p:cNvPr>
          <p:cNvSpPr txBox="1"/>
          <p:nvPr/>
        </p:nvSpPr>
        <p:spPr>
          <a:xfrm>
            <a:off x="304953" y="4545108"/>
            <a:ext cx="3548961" cy="830997"/>
          </a:xfrm>
          <a:prstGeom prst="rect">
            <a:avLst/>
          </a:prstGeom>
          <a:solidFill>
            <a:srgbClr val="7DFF8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one-phonon vibration </a:t>
            </a:r>
          </a:p>
          <a:p>
            <a:pPr algn="ctr"/>
            <a:r>
              <a:rPr kumimoji="1" lang="en-US" altLang="ja-JP" dirty="0"/>
              <a:t>in the present sense</a:t>
            </a:r>
            <a:endParaRPr kumimoji="1" lang="ja-JP" altLang="en-US" baseline="-2500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56D67F82-50E8-A9A9-54E2-9590AFA900EC}"/>
              </a:ext>
            </a:extLst>
          </p:cNvPr>
          <p:cNvSpPr txBox="1"/>
          <p:nvPr/>
        </p:nvSpPr>
        <p:spPr>
          <a:xfrm>
            <a:off x="4700536" y="4554426"/>
            <a:ext cx="2191325" cy="461665"/>
          </a:xfrm>
          <a:prstGeom prst="rect">
            <a:avLst/>
          </a:prstGeom>
          <a:solidFill>
            <a:srgbClr val="7DFF8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 shifts to K=2</a:t>
            </a:r>
            <a:endParaRPr kumimoji="1" lang="ja-JP" altLang="en-US" baseline="-2500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9847301-9432-CE07-DB84-DC4B3AB28366}"/>
              </a:ext>
            </a:extLst>
          </p:cNvPr>
          <p:cNvSpPr txBox="1"/>
          <p:nvPr/>
        </p:nvSpPr>
        <p:spPr>
          <a:xfrm>
            <a:off x="3427431" y="67191"/>
            <a:ext cx="3797835" cy="400110"/>
          </a:xfrm>
          <a:prstGeom prst="rect">
            <a:avLst/>
          </a:prstGeom>
          <a:solidFill>
            <a:schemeClr val="bg1"/>
          </a:solidFill>
          <a:ln>
            <a:solidFill>
              <a:srgbClr val="E1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E100FF"/>
                </a:solidFill>
              </a:rPr>
              <a:t>Traditional phonon assignment</a:t>
            </a:r>
            <a:endParaRPr kumimoji="1" lang="ja-JP" altLang="en-US" sz="2000">
              <a:solidFill>
                <a:srgbClr val="E1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4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24E97-3D09-8555-D9CA-7C19FA85F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FD41CE7-9634-C6F3-5A0F-90715B25F6A7}"/>
              </a:ext>
            </a:extLst>
          </p:cNvPr>
          <p:cNvSpPr txBox="1"/>
          <p:nvPr/>
        </p:nvSpPr>
        <p:spPr>
          <a:xfrm>
            <a:off x="6649409" y="697625"/>
            <a:ext cx="1920719" cy="461665"/>
          </a:xfrm>
          <a:prstGeom prst="rect">
            <a:avLst/>
          </a:prstGeom>
          <a:solidFill>
            <a:srgbClr val="8CF4FF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Presently … 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C1FDBD4-F383-005F-AF07-186791DA7389}"/>
              </a:ext>
            </a:extLst>
          </p:cNvPr>
          <p:cNvSpPr txBox="1"/>
          <p:nvPr/>
        </p:nvSpPr>
        <p:spPr>
          <a:xfrm>
            <a:off x="6121032" y="4137339"/>
            <a:ext cx="54970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/>
                </a:solidFill>
              </a:rPr>
              <a:t>2. J(J+1) rule represents the whole</a:t>
            </a:r>
          </a:p>
          <a:p>
            <a:r>
              <a:rPr lang="en-US" altLang="ja-JP" dirty="0">
                <a:solidFill>
                  <a:schemeClr val="tx1"/>
                </a:solidFill>
              </a:rPr>
              <a:t>    Hamiltonian, primarily interactions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F569CBD-CEF6-749C-531C-EF4AC99E9B9F}"/>
              </a:ext>
            </a:extLst>
          </p:cNvPr>
          <p:cNvSpPr txBox="1"/>
          <p:nvPr/>
        </p:nvSpPr>
        <p:spPr>
          <a:xfrm>
            <a:off x="6121033" y="4964892"/>
            <a:ext cx="5626860" cy="461665"/>
          </a:xfrm>
          <a:prstGeom prst="rect">
            <a:avLst/>
          </a:prstGeom>
          <a:solidFill>
            <a:srgbClr val="5B07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3. </a:t>
            </a:r>
            <a:r>
              <a:rPr lang="en-US" altLang="ja-JP" b="1" dirty="0">
                <a:solidFill>
                  <a:schemeClr val="bg1"/>
                </a:solidFill>
                <a:latin typeface="Symbol" pitchFamily="2" charset="2"/>
              </a:rPr>
              <a:t>g</a:t>
            </a:r>
            <a:r>
              <a:rPr lang="en-US" altLang="ja-JP" dirty="0">
                <a:solidFill>
                  <a:schemeClr val="bg1"/>
                </a:solidFill>
              </a:rPr>
              <a:t> band is a </a:t>
            </a:r>
            <a:r>
              <a:rPr lang="en-US" altLang="ja-JP" i="1" dirty="0">
                <a:solidFill>
                  <a:schemeClr val="bg1"/>
                </a:solidFill>
              </a:rPr>
              <a:t>K</a:t>
            </a:r>
            <a:r>
              <a:rPr lang="en-US" altLang="ja-JP" dirty="0">
                <a:solidFill>
                  <a:schemeClr val="bg1"/>
                </a:solidFill>
              </a:rPr>
              <a:t>=2 rotation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CE96644-C9CD-48D3-3FAF-BD3C105EDE57}"/>
              </a:ext>
            </a:extLst>
          </p:cNvPr>
          <p:cNvSpPr txBox="1"/>
          <p:nvPr/>
        </p:nvSpPr>
        <p:spPr>
          <a:xfrm>
            <a:off x="6079778" y="2708214"/>
            <a:ext cx="3018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N</a:t>
            </a:r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ovel overall view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B7C7671-4E6D-7D32-BDA0-DB7017EC2636}"/>
              </a:ext>
            </a:extLst>
          </p:cNvPr>
          <p:cNvSpPr txBox="1"/>
          <p:nvPr/>
        </p:nvSpPr>
        <p:spPr>
          <a:xfrm>
            <a:off x="6096000" y="5456565"/>
            <a:ext cx="5168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/>
                </a:solidFill>
              </a:rPr>
              <a:t>4. </a:t>
            </a:r>
            <a:r>
              <a:rPr lang="en-US" altLang="ja-JP" i="1" dirty="0">
                <a:solidFill>
                  <a:schemeClr val="tx1"/>
                </a:solidFill>
              </a:rPr>
              <a:t>K</a:t>
            </a:r>
            <a:r>
              <a:rPr lang="en-US" altLang="ja-JP" dirty="0">
                <a:solidFill>
                  <a:schemeClr val="tx1"/>
                </a:solidFill>
              </a:rPr>
              <a:t> quantum number is practically </a:t>
            </a:r>
          </a:p>
          <a:p>
            <a:r>
              <a:rPr kumimoji="1" lang="en-US" altLang="ja-JP" dirty="0">
                <a:solidFill>
                  <a:schemeClr val="tx1"/>
                </a:solidFill>
              </a:rPr>
              <a:t>    conserved even with triaxiality</a:t>
            </a:r>
          </a:p>
        </p:txBody>
      </p:sp>
      <p:pic>
        <p:nvPicPr>
          <p:cNvPr id="17" name="図 16" descr="屋内, 座る, フルーツ, テーブル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9F72271C-21B5-6174-9460-C2E9CA393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74896">
            <a:off x="6974269" y="1568754"/>
            <a:ext cx="1126828" cy="619419"/>
          </a:xfrm>
          <a:prstGeom prst="rect">
            <a:avLst/>
          </a:prstGeom>
        </p:spPr>
      </p:pic>
      <p:sp>
        <p:nvSpPr>
          <p:cNvPr id="28" name="右矢印 27">
            <a:extLst>
              <a:ext uri="{FF2B5EF4-FFF2-40B4-BE49-F238E27FC236}">
                <a16:creationId xmlns:a16="http://schemas.microsoft.com/office/drawing/2014/main" id="{4A0C2768-4241-82FD-21A7-2A3066561C43}"/>
              </a:ext>
            </a:extLst>
          </p:cNvPr>
          <p:cNvSpPr/>
          <p:nvPr/>
        </p:nvSpPr>
        <p:spPr>
          <a:xfrm>
            <a:off x="5507508" y="1652846"/>
            <a:ext cx="612937" cy="363703"/>
          </a:xfrm>
          <a:prstGeom prst="rightArrow">
            <a:avLst/>
          </a:prstGeom>
          <a:solidFill>
            <a:srgbClr val="FF00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1DB710DE-94F4-9BE3-DA62-52FAE990D439}"/>
              </a:ext>
            </a:extLst>
          </p:cNvPr>
          <p:cNvSpPr/>
          <p:nvPr/>
        </p:nvSpPr>
        <p:spPr>
          <a:xfrm>
            <a:off x="6121033" y="3309908"/>
            <a:ext cx="5626860" cy="297765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0F8015C7-853D-FCF0-3170-1CE97B531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712" y="8138"/>
            <a:ext cx="2906288" cy="4016821"/>
          </a:xfrm>
          <a:prstGeom prst="rect">
            <a:avLst/>
          </a:prstGeom>
        </p:spPr>
      </p:pic>
      <p:sp>
        <p:nvSpPr>
          <p:cNvPr id="30" name="右矢印 29">
            <a:extLst>
              <a:ext uri="{FF2B5EF4-FFF2-40B4-BE49-F238E27FC236}">
                <a16:creationId xmlns:a16="http://schemas.microsoft.com/office/drawing/2014/main" id="{526E29CA-C1D4-26F4-95E3-BAF51B3B0982}"/>
              </a:ext>
            </a:extLst>
          </p:cNvPr>
          <p:cNvSpPr/>
          <p:nvPr/>
        </p:nvSpPr>
        <p:spPr>
          <a:xfrm>
            <a:off x="5745224" y="4771465"/>
            <a:ext cx="375809" cy="363703"/>
          </a:xfrm>
          <a:prstGeom prst="rightArrow">
            <a:avLst/>
          </a:prstGeom>
          <a:solidFill>
            <a:srgbClr val="00D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19E3635-F48E-7B87-52AD-C51C459B13A7}"/>
              </a:ext>
            </a:extLst>
          </p:cNvPr>
          <p:cNvSpPr txBox="1"/>
          <p:nvPr/>
        </p:nvSpPr>
        <p:spPr>
          <a:xfrm>
            <a:off x="6121033" y="3291808"/>
            <a:ext cx="4124847" cy="830997"/>
          </a:xfrm>
          <a:prstGeom prst="rect">
            <a:avLst/>
          </a:prstGeom>
          <a:solidFill>
            <a:srgbClr val="5B07FF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1. Prevailing t</a:t>
            </a:r>
            <a:r>
              <a:rPr kumimoji="1" lang="en-US" altLang="ja-JP" dirty="0">
                <a:solidFill>
                  <a:schemeClr val="bg1"/>
                </a:solidFill>
              </a:rPr>
              <a:t>riaxial shape </a:t>
            </a:r>
          </a:p>
          <a:p>
            <a:r>
              <a:rPr lang="en-US" altLang="ja-JP" i="1" dirty="0">
                <a:solidFill>
                  <a:schemeClr val="bg1"/>
                </a:solidFill>
              </a:rPr>
              <a:t>   </a:t>
            </a:r>
            <a:r>
              <a:rPr kumimoji="1" lang="en-US" altLang="ja-JP" i="1" dirty="0">
                <a:solidFill>
                  <a:schemeClr val="bg1"/>
                </a:solidFill>
              </a:rPr>
              <a:t>like</a:t>
            </a:r>
            <a:r>
              <a:rPr lang="en-US" altLang="ja-JP" i="1" dirty="0">
                <a:solidFill>
                  <a:schemeClr val="bg1"/>
                </a:solidFill>
              </a:rPr>
              <a:t> an almond  </a:t>
            </a:r>
            <a:r>
              <a:rPr lang="en-US" altLang="ja-JP" sz="2000" dirty="0">
                <a:solidFill>
                  <a:schemeClr val="bg1"/>
                </a:solidFill>
              </a:rPr>
              <a:t>(</a:t>
            </a:r>
            <a:r>
              <a:rPr lang="en-US" altLang="ja-JP" sz="2000" i="1" dirty="0">
                <a:solidFill>
                  <a:schemeClr val="bg1"/>
                </a:solidFill>
                <a:latin typeface="Symbol" pitchFamily="2" charset="2"/>
              </a:rPr>
              <a:t>DE </a:t>
            </a:r>
            <a:r>
              <a:rPr lang="en-US" altLang="ja-JP" sz="2000" dirty="0">
                <a:solidFill>
                  <a:schemeClr val="bg1"/>
                </a:solidFill>
              </a:rPr>
              <a:t>~ 3MeV)</a:t>
            </a:r>
            <a:endParaRPr kumimoji="1" lang="ja-JP" altLang="en-US" sz="2000">
              <a:solidFill>
                <a:schemeClr val="bg1"/>
              </a:solidFill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332558C-EE95-EAC7-0755-037F001B07E9}"/>
              </a:ext>
            </a:extLst>
          </p:cNvPr>
          <p:cNvGrpSpPr/>
          <p:nvPr/>
        </p:nvGrpSpPr>
        <p:grpSpPr>
          <a:xfrm>
            <a:off x="72755" y="3309909"/>
            <a:ext cx="5626861" cy="3003644"/>
            <a:chOff x="6565139" y="3759430"/>
            <a:chExt cx="5626861" cy="3003644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F95B1B4E-9909-5BE2-0CA5-E4D6EA2431D2}"/>
                </a:ext>
              </a:extLst>
            </p:cNvPr>
            <p:cNvSpPr txBox="1"/>
            <p:nvPr/>
          </p:nvSpPr>
          <p:spPr>
            <a:xfrm>
              <a:off x="6565139" y="3759431"/>
              <a:ext cx="5626861" cy="830997"/>
            </a:xfrm>
            <a:prstGeom prst="rect">
              <a:avLst/>
            </a:prstGeom>
            <a:solidFill>
              <a:srgbClr val="002060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1. axially symmetric ellipsoid emerges,</a:t>
              </a:r>
            </a:p>
            <a:p>
              <a:r>
                <a:rPr lang="en-US" altLang="ja-JP" dirty="0">
                  <a:solidFill>
                    <a:schemeClr val="bg1"/>
                  </a:solidFill>
                </a:rPr>
                <a:t>   and rotates, </a:t>
              </a:r>
              <a:r>
                <a:rPr lang="en-US" altLang="ja-JP" i="1" dirty="0">
                  <a:solidFill>
                    <a:schemeClr val="bg1"/>
                  </a:solidFill>
                </a:rPr>
                <a:t>like a rugby ball</a:t>
              </a:r>
              <a:endParaRPr kumimoji="1" lang="ja-JP" altLang="en-US" i="1">
                <a:solidFill>
                  <a:schemeClr val="bg1"/>
                </a:solidFill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3340D956-0B23-739B-900B-8E53C1A7B5E4}"/>
                </a:ext>
              </a:extLst>
            </p:cNvPr>
            <p:cNvSpPr txBox="1"/>
            <p:nvPr/>
          </p:nvSpPr>
          <p:spPr>
            <a:xfrm>
              <a:off x="6565139" y="4587662"/>
              <a:ext cx="56268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tx1"/>
                  </a:solidFill>
                </a:rPr>
                <a:t>2. J(J+1) rule of excitation energy</a:t>
              </a:r>
            </a:p>
            <a:p>
              <a:r>
                <a:rPr lang="en-US" altLang="ja-JP" dirty="0">
                  <a:solidFill>
                    <a:schemeClr val="tx1"/>
                  </a:solidFill>
                </a:rPr>
                <a:t>    </a:t>
              </a:r>
              <a:r>
                <a:rPr kumimoji="1" lang="en-US" altLang="ja-JP" dirty="0">
                  <a:solidFill>
                    <a:schemeClr val="tx1"/>
                  </a:solidFill>
                </a:rPr>
                <a:t>is due to rotational </a:t>
              </a:r>
              <a:r>
                <a:rPr lang="en-US" altLang="ja-JP" dirty="0">
                  <a:solidFill>
                    <a:schemeClr val="tx1"/>
                  </a:solidFill>
                </a:rPr>
                <a:t>kinetic energy</a:t>
              </a:r>
              <a:r>
                <a:rPr kumimoji="1" lang="en-US" altLang="ja-JP" dirty="0">
                  <a:solidFill>
                    <a:schemeClr val="tx1"/>
                  </a:solidFill>
                </a:rPr>
                <a:t>    </a:t>
              </a:r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CD2DF4BE-19D5-599E-EF68-990F3ABAD904}"/>
                </a:ext>
              </a:extLst>
            </p:cNvPr>
            <p:cNvSpPr txBox="1"/>
            <p:nvPr/>
          </p:nvSpPr>
          <p:spPr>
            <a:xfrm>
              <a:off x="6565139" y="5444535"/>
              <a:ext cx="5626861" cy="461665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3. </a:t>
              </a:r>
              <a:r>
                <a:rPr lang="en-US" altLang="ja-JP" b="1" dirty="0">
                  <a:solidFill>
                    <a:schemeClr val="bg1"/>
                  </a:solidFill>
                  <a:latin typeface="Symbol" pitchFamily="2" charset="2"/>
                </a:rPr>
                <a:t>g</a:t>
              </a:r>
              <a:r>
                <a:rPr lang="en-US" altLang="ja-JP" dirty="0">
                  <a:solidFill>
                    <a:schemeClr val="bg1"/>
                  </a:solidFill>
                </a:rPr>
                <a:t> band is due to </a:t>
              </a:r>
              <a:r>
                <a:rPr lang="en-US" altLang="ja-JP" b="1" dirty="0">
                  <a:solidFill>
                    <a:schemeClr val="bg1"/>
                  </a:solidFill>
                  <a:latin typeface="Symbol" pitchFamily="2" charset="2"/>
                </a:rPr>
                <a:t>g</a:t>
              </a:r>
              <a:r>
                <a:rPr lang="en-US" altLang="ja-JP" dirty="0">
                  <a:solidFill>
                    <a:schemeClr val="bg1"/>
                  </a:solidFill>
                </a:rPr>
                <a:t> vibration </a:t>
              </a:r>
              <a:endParaRPr kumimoji="1"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BCFCBD46-2C37-2E92-E82A-9F22122121CB}"/>
                </a:ext>
              </a:extLst>
            </p:cNvPr>
            <p:cNvSpPr txBox="1"/>
            <p:nvPr/>
          </p:nvSpPr>
          <p:spPr>
            <a:xfrm>
              <a:off x="6565139" y="5932077"/>
              <a:ext cx="553869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tx1"/>
                  </a:solidFill>
                </a:rPr>
                <a:t>4. if axial symmetry is broken, </a:t>
              </a:r>
              <a:endParaRPr lang="en-US" altLang="ja-JP" dirty="0">
                <a:solidFill>
                  <a:schemeClr val="tx1"/>
                </a:solidFill>
              </a:endParaRPr>
            </a:p>
            <a:p>
              <a:r>
                <a:rPr lang="en-US" altLang="ja-JP" dirty="0">
                  <a:solidFill>
                    <a:schemeClr val="tx1"/>
                  </a:solidFill>
                </a:rPr>
                <a:t>    no good K quantum numbers remain</a:t>
              </a:r>
              <a:endParaRPr kumimoji="1" lang="en-US" altLang="ja-JP" dirty="0">
                <a:solidFill>
                  <a:schemeClr val="tx1"/>
                </a:solidFill>
              </a:endParaRPr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42363897-9E59-7D50-98A3-D17F80895B7C}"/>
                </a:ext>
              </a:extLst>
            </p:cNvPr>
            <p:cNvSpPr/>
            <p:nvPr/>
          </p:nvSpPr>
          <p:spPr>
            <a:xfrm>
              <a:off x="6565140" y="3759430"/>
              <a:ext cx="5626860" cy="2977653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35" name="図 34" descr="アイコン&#10;&#10;AI 生成コンテンツは誤りを含む可能性があります。">
            <a:extLst>
              <a:ext uri="{FF2B5EF4-FFF2-40B4-BE49-F238E27FC236}">
                <a16:creationId xmlns:a16="http://schemas.microsoft.com/office/drawing/2014/main" id="{59CCB736-ACF7-66BA-9AA6-23953A14E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0045">
            <a:off x="3370416" y="1501533"/>
            <a:ext cx="1170691" cy="878018"/>
          </a:xfrm>
          <a:prstGeom prst="rect">
            <a:avLst/>
          </a:prstGeom>
        </p:spPr>
      </p:pic>
      <p:pic>
        <p:nvPicPr>
          <p:cNvPr id="36" name="図 35" descr="図形&#10;&#10;AI 生成コンテンツは誤りを含む可能性があります。">
            <a:extLst>
              <a:ext uri="{FF2B5EF4-FFF2-40B4-BE49-F238E27FC236}">
                <a16:creationId xmlns:a16="http://schemas.microsoft.com/office/drawing/2014/main" id="{57A5D6DE-CE49-49DD-153E-0F6D1255A1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09" y="1493663"/>
            <a:ext cx="1028700" cy="1114425"/>
          </a:xfrm>
          <a:prstGeom prst="rect">
            <a:avLst/>
          </a:prstGeom>
        </p:spPr>
      </p:pic>
      <p:sp>
        <p:nvSpPr>
          <p:cNvPr id="40" name="円/楕円 39">
            <a:extLst>
              <a:ext uri="{FF2B5EF4-FFF2-40B4-BE49-F238E27FC236}">
                <a16:creationId xmlns:a16="http://schemas.microsoft.com/office/drawing/2014/main" id="{FEAB9D39-7A32-C7B1-5439-C35121DBAF14}"/>
              </a:ext>
            </a:extLst>
          </p:cNvPr>
          <p:cNvSpPr>
            <a:spLocks noChangeAspect="1"/>
          </p:cNvSpPr>
          <p:nvPr/>
        </p:nvSpPr>
        <p:spPr>
          <a:xfrm>
            <a:off x="1189164" y="2716178"/>
            <a:ext cx="431739" cy="432000"/>
          </a:xfrm>
          <a:prstGeom prst="ellipse">
            <a:avLst/>
          </a:prstGeom>
          <a:solidFill>
            <a:srgbClr val="FFB7E4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D49D53FC-79C8-50BE-2098-72A8A144AB2E}"/>
              </a:ext>
            </a:extLst>
          </p:cNvPr>
          <p:cNvCxnSpPr>
            <a:cxnSpLocks/>
            <a:endCxn id="40" idx="2"/>
          </p:cNvCxnSpPr>
          <p:nvPr/>
        </p:nvCxnSpPr>
        <p:spPr>
          <a:xfrm>
            <a:off x="1171736" y="1961800"/>
            <a:ext cx="17428" cy="97037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D464FFE2-005E-262E-CC9A-E140E310A0DD}"/>
              </a:ext>
            </a:extLst>
          </p:cNvPr>
          <p:cNvCxnSpPr>
            <a:cxnSpLocks/>
            <a:endCxn id="40" idx="6"/>
          </p:cNvCxnSpPr>
          <p:nvPr/>
        </p:nvCxnSpPr>
        <p:spPr>
          <a:xfrm flipH="1">
            <a:off x="1620903" y="1961800"/>
            <a:ext cx="18833" cy="97037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71249E9D-093A-35D9-3C70-3469BBEAAC00}"/>
              </a:ext>
            </a:extLst>
          </p:cNvPr>
          <p:cNvSpPr txBox="1"/>
          <p:nvPr/>
        </p:nvSpPr>
        <p:spPr>
          <a:xfrm>
            <a:off x="240109" y="1651490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side</a:t>
            </a:r>
          </a:p>
          <a:p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view</a:t>
            </a:r>
            <a:endParaRPr kumimoji="1" lang="ja-JP" alt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6E0CD619-19F8-0A80-8F35-93FF510CB2AE}"/>
              </a:ext>
            </a:extLst>
          </p:cNvPr>
          <p:cNvSpPr txBox="1"/>
          <p:nvPr/>
        </p:nvSpPr>
        <p:spPr>
          <a:xfrm>
            <a:off x="1724849" y="2759305"/>
            <a:ext cx="85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circle</a:t>
            </a:r>
            <a:endParaRPr kumimoji="1" lang="en-US" altLang="ja-JP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D7FF6ECE-2EC9-1C40-9889-0D465D8C0F10}"/>
              </a:ext>
            </a:extLst>
          </p:cNvPr>
          <p:cNvSpPr txBox="1"/>
          <p:nvPr/>
        </p:nvSpPr>
        <p:spPr>
          <a:xfrm>
            <a:off x="1858412" y="2100154"/>
            <a:ext cx="48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J 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82DFC000-748A-6974-46A1-3344F7821E74}"/>
              </a:ext>
            </a:extLst>
          </p:cNvPr>
          <p:cNvSpPr txBox="1"/>
          <p:nvPr/>
        </p:nvSpPr>
        <p:spPr>
          <a:xfrm>
            <a:off x="2722094" y="2769769"/>
            <a:ext cx="2765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la </a:t>
            </a:r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Aage Bohr (1952)</a:t>
            </a:r>
            <a:endParaRPr kumimoji="1" lang="ja-JP" altLang="en-US" sz="20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DD7CA5A-8210-E47D-BD46-481CEE46F849}"/>
              </a:ext>
            </a:extLst>
          </p:cNvPr>
          <p:cNvSpPr txBox="1"/>
          <p:nvPr/>
        </p:nvSpPr>
        <p:spPr>
          <a:xfrm>
            <a:off x="62229" y="615956"/>
            <a:ext cx="5279009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Conventional picture of strongly </a:t>
            </a:r>
          </a:p>
          <a:p>
            <a:pPr algn="ctr"/>
            <a:r>
              <a:rPr lang="en-US" altLang="ja-JP" sz="2000" dirty="0"/>
              <a:t>deformed nuclei in textbooks for 70 years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4308C104-34C3-878C-D61E-6C402267E450}"/>
              </a:ext>
            </a:extLst>
          </p:cNvPr>
          <p:cNvSpPr txBox="1"/>
          <p:nvPr/>
        </p:nvSpPr>
        <p:spPr>
          <a:xfrm>
            <a:off x="6069576" y="6363601"/>
            <a:ext cx="5787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i="1" dirty="0">
                <a:sym typeface="Wingdings" pitchFamily="2" charset="2"/>
              </a:rPr>
              <a:t>Prevailing triaxiality  </a:t>
            </a:r>
            <a:r>
              <a:rPr kumimoji="1" lang="en-US" altLang="ja-JP" sz="2000" i="1" dirty="0"/>
              <a:t>Davydov et al. (1958-9)</a:t>
            </a:r>
            <a:endParaRPr kumimoji="1" lang="ja-JP" altLang="en-US" sz="2000" i="1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7C1F39E4-B05E-3E35-DD5E-DB2878109BB3}"/>
              </a:ext>
            </a:extLst>
          </p:cNvPr>
          <p:cNvSpPr txBox="1"/>
          <p:nvPr/>
        </p:nvSpPr>
        <p:spPr>
          <a:xfrm>
            <a:off x="2954371" y="57475"/>
            <a:ext cx="502413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 summary (for </a:t>
            </a:r>
            <a:r>
              <a:rPr lang="en-US" altLang="ja-JP" dirty="0"/>
              <a:t>rota</a:t>
            </a:r>
            <a:r>
              <a:rPr kumimoji="1" lang="en-US" altLang="ja-JP" dirty="0"/>
              <a:t>tional modes)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5601558"/>
      </p:ext>
    </p:extLst>
  </p:cSld>
  <p:clrMapOvr>
    <a:masterClrMapping/>
  </p:clrMapOvr>
  <p:transition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1FFB33C-1064-D689-18EB-68E26C5FD6E3}"/>
              </a:ext>
            </a:extLst>
          </p:cNvPr>
          <p:cNvSpPr txBox="1"/>
          <p:nvPr/>
        </p:nvSpPr>
        <p:spPr>
          <a:xfrm>
            <a:off x="342281" y="120824"/>
            <a:ext cx="3329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Prospects may include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D32E239-DE0D-0AB7-7CA3-914778DC43AD}"/>
              </a:ext>
            </a:extLst>
          </p:cNvPr>
          <p:cNvSpPr txBox="1"/>
          <p:nvPr/>
        </p:nvSpPr>
        <p:spPr>
          <a:xfrm>
            <a:off x="267253" y="1167867"/>
            <a:ext cx="11514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- </a:t>
            </a:r>
            <a:r>
              <a:rPr kumimoji="1" lang="en-US" altLang="ja-JP" dirty="0">
                <a:solidFill>
                  <a:schemeClr val="tx1"/>
                </a:solidFill>
              </a:rPr>
              <a:t>Conventional empirical picture of </a:t>
            </a:r>
            <a:r>
              <a:rPr kumimoji="1" lang="en-US" altLang="ja-JP" dirty="0">
                <a:solidFill>
                  <a:srgbClr val="FF00C6"/>
                </a:solidFill>
              </a:rPr>
              <a:t>band structure with good K </a:t>
            </a:r>
            <a:r>
              <a:rPr lang="en-US" altLang="ja-JP" dirty="0">
                <a:solidFill>
                  <a:schemeClr val="tx1"/>
                </a:solidFill>
              </a:rPr>
              <a:t>quantum number</a:t>
            </a:r>
            <a:endParaRPr kumimoji="1" lang="en-US" altLang="ja-JP" dirty="0">
              <a:solidFill>
                <a:schemeClr val="tx1"/>
              </a:solidFill>
            </a:endParaRPr>
          </a:p>
          <a:p>
            <a:r>
              <a:rPr kumimoji="1" lang="en-US" altLang="ja-JP" dirty="0">
                <a:solidFill>
                  <a:schemeClr val="tx1"/>
                </a:solidFill>
              </a:rPr>
              <a:t>  </a:t>
            </a:r>
            <a:r>
              <a:rPr lang="en-US" altLang="ja-JP" dirty="0">
                <a:solidFill>
                  <a:schemeClr val="tx1"/>
                </a:solidFill>
              </a:rPr>
              <a:t>is shown to be valid even </a:t>
            </a:r>
            <a:r>
              <a:rPr kumimoji="1" lang="en-US" altLang="ja-JP" dirty="0">
                <a:solidFill>
                  <a:schemeClr val="tx1"/>
                </a:solidFill>
              </a:rPr>
              <a:t>with substantial</a:t>
            </a:r>
            <a:r>
              <a:rPr kumimoji="1" lang="en-US" altLang="ja-JP" dirty="0"/>
              <a:t> </a:t>
            </a:r>
            <a:r>
              <a:rPr kumimoji="1" lang="en-US" altLang="ja-JP" dirty="0">
                <a:solidFill>
                  <a:srgbClr val="FF00C6"/>
                </a:solidFill>
              </a:rPr>
              <a:t>triaxiality</a:t>
            </a:r>
            <a:r>
              <a:rPr kumimoji="1" lang="en-US" altLang="ja-JP" dirty="0"/>
              <a:t> </a:t>
            </a:r>
            <a:r>
              <a:rPr kumimoji="1" lang="en-US" altLang="ja-JP" dirty="0">
                <a:solidFill>
                  <a:schemeClr val="tx1"/>
                </a:solidFill>
              </a:rPr>
              <a:t>in deformed nuclei.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731C923-8514-37FE-628A-42C409B422E9}"/>
              </a:ext>
            </a:extLst>
          </p:cNvPr>
          <p:cNvSpPr txBox="1"/>
          <p:nvPr/>
        </p:nvSpPr>
        <p:spPr>
          <a:xfrm>
            <a:off x="296460" y="2600344"/>
            <a:ext cx="10913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- </a:t>
            </a:r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 K=0 </a:t>
            </a:r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  <a:latin typeface="Symbol" pitchFamily="2" charset="2"/>
              </a:rPr>
              <a:t>gg</a:t>
            </a:r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band, but </a:t>
            </a:r>
            <a:r>
              <a:rPr lang="en-US" altLang="ja-JP" dirty="0">
                <a:solidFill>
                  <a:srgbClr val="FF00C6"/>
                </a:solidFill>
                <a:latin typeface="Symbol" pitchFamily="2" charset="2"/>
              </a:rPr>
              <a:t>g</a:t>
            </a:r>
            <a:r>
              <a:rPr lang="en-US" altLang="ja-JP" dirty="0">
                <a:solidFill>
                  <a:srgbClr val="FF00C6"/>
                </a:solidFill>
              </a:rPr>
              <a:t> vibrational K=0 band appears and decays to 2</a:t>
            </a:r>
            <a:r>
              <a:rPr lang="en-US" altLang="ja-JP" baseline="30000" dirty="0">
                <a:solidFill>
                  <a:srgbClr val="FF00C6"/>
                </a:solidFill>
              </a:rPr>
              <a:t>+</a:t>
            </a:r>
            <a:r>
              <a:rPr lang="en-US" altLang="ja-JP" b="1" baseline="-25000" dirty="0">
                <a:solidFill>
                  <a:srgbClr val="FF00C6"/>
                </a:solidFill>
                <a:latin typeface="Symbol" pitchFamily="2" charset="2"/>
              </a:rPr>
              <a:t>g</a:t>
            </a:r>
            <a:r>
              <a:rPr lang="en-US" altLang="ja-JP" dirty="0">
                <a:solidFill>
                  <a:srgbClr val="FF00C6"/>
                </a:solidFill>
              </a:rPr>
              <a:t> level</a:t>
            </a:r>
            <a:endParaRPr kumimoji="1" lang="ja-JP" altLang="en-US">
              <a:solidFill>
                <a:srgbClr val="FF00C6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AFFB2BD-42B7-7EF4-EC51-6D49257A2197}"/>
              </a:ext>
            </a:extLst>
          </p:cNvPr>
          <p:cNvSpPr txBox="1"/>
          <p:nvPr/>
        </p:nvSpPr>
        <p:spPr>
          <a:xfrm>
            <a:off x="296460" y="2018708"/>
            <a:ext cx="5389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- </a:t>
            </a:r>
            <a:r>
              <a:rPr lang="en-US" altLang="ja-JP" dirty="0">
                <a:solidFill>
                  <a:schemeClr val="tx1"/>
                </a:solidFill>
              </a:rPr>
              <a:t>2</a:t>
            </a:r>
            <a:r>
              <a:rPr lang="en-US" altLang="ja-JP" baseline="30000" dirty="0">
                <a:solidFill>
                  <a:schemeClr val="tx1"/>
                </a:solidFill>
              </a:rPr>
              <a:t>+</a:t>
            </a:r>
            <a:r>
              <a:rPr lang="en-US" altLang="ja-JP" b="1" baseline="-25000" dirty="0">
                <a:solidFill>
                  <a:schemeClr val="tx1"/>
                </a:solidFill>
                <a:latin typeface="Symbol" pitchFamily="2" charset="2"/>
              </a:rPr>
              <a:t>g</a:t>
            </a:r>
            <a:r>
              <a:rPr lang="en-US" altLang="ja-JP" dirty="0">
                <a:solidFill>
                  <a:schemeClr val="tx1"/>
                </a:solidFill>
              </a:rPr>
              <a:t> and </a:t>
            </a:r>
            <a:r>
              <a:rPr lang="en-US" altLang="ja-JP" dirty="0">
                <a:solidFill>
                  <a:srgbClr val="FF00C6"/>
                </a:solidFill>
              </a:rPr>
              <a:t>4</a:t>
            </a:r>
            <a:r>
              <a:rPr lang="en-US" altLang="ja-JP" baseline="30000" dirty="0">
                <a:solidFill>
                  <a:srgbClr val="FF00C6"/>
                </a:solidFill>
              </a:rPr>
              <a:t>+</a:t>
            </a:r>
            <a:r>
              <a:rPr lang="en-US" altLang="ja-JP" b="1" baseline="-25000" dirty="0">
                <a:solidFill>
                  <a:srgbClr val="FF00C6"/>
                </a:solidFill>
                <a:latin typeface="Symbol" pitchFamily="2" charset="2"/>
              </a:rPr>
              <a:t>gg</a:t>
            </a:r>
            <a:r>
              <a:rPr lang="en-US" altLang="ja-JP" dirty="0">
                <a:solidFill>
                  <a:srgbClr val="FF00C6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are K=2 and 4 rotations</a:t>
            </a:r>
            <a:endParaRPr lang="en-US" altLang="ja-JP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8D1DD18-88AF-F78F-E74C-57E9A205BB6F}"/>
              </a:ext>
            </a:extLst>
          </p:cNvPr>
          <p:cNvSpPr txBox="1"/>
          <p:nvPr/>
        </p:nvSpPr>
        <p:spPr>
          <a:xfrm>
            <a:off x="285785" y="3128279"/>
            <a:ext cx="11535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- </a:t>
            </a:r>
            <a:r>
              <a:rPr lang="en-US" altLang="ja-JP" dirty="0">
                <a:solidFill>
                  <a:schemeClr val="tx1"/>
                </a:solidFill>
              </a:rPr>
              <a:t>so-called </a:t>
            </a:r>
            <a:r>
              <a:rPr lang="en-US" altLang="ja-JP" dirty="0">
                <a:solidFill>
                  <a:schemeClr val="tx1"/>
                </a:solidFill>
                <a:latin typeface="Symbol" pitchFamily="2" charset="2"/>
              </a:rPr>
              <a:t>b</a:t>
            </a:r>
            <a:r>
              <a:rPr lang="en-US" altLang="ja-JP" dirty="0">
                <a:solidFill>
                  <a:schemeClr val="tx1"/>
                </a:solidFill>
              </a:rPr>
              <a:t> band appears at low excitation energy in certain nuclei (e.g. </a:t>
            </a:r>
            <a:r>
              <a:rPr lang="en-US" altLang="ja-JP" baseline="30000" dirty="0">
                <a:solidFill>
                  <a:schemeClr val="tx1"/>
                </a:solidFill>
              </a:rPr>
              <a:t>162</a:t>
            </a:r>
            <a:r>
              <a:rPr lang="en-US" altLang="ja-JP" dirty="0">
                <a:solidFill>
                  <a:schemeClr val="tx1"/>
                </a:solidFill>
              </a:rPr>
              <a:t>Dy) 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40053C1-91E9-3E90-CFBA-26EC47041A44}"/>
              </a:ext>
            </a:extLst>
          </p:cNvPr>
          <p:cNvSpPr txBox="1"/>
          <p:nvPr/>
        </p:nvSpPr>
        <p:spPr>
          <a:xfrm>
            <a:off x="313427" y="4203993"/>
            <a:ext cx="6806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- </a:t>
            </a:r>
            <a:r>
              <a:rPr lang="en-US" altLang="ja-JP" dirty="0">
                <a:solidFill>
                  <a:schemeClr val="tx1"/>
                </a:solidFill>
                <a:latin typeface="Comic Sans MS" panose="030F0902030302020204" pitchFamily="66" charset="0"/>
              </a:rPr>
              <a:t>Prolate(-like) b</a:t>
            </a:r>
            <a:r>
              <a:rPr lang="en-US" altLang="ja-JP" dirty="0">
                <a:solidFill>
                  <a:schemeClr val="tx1"/>
                </a:solidFill>
              </a:rPr>
              <a:t>and is found as high as 4 MeV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E37FBBB-B7C3-0151-0E1E-4E4571D7A5D0}"/>
              </a:ext>
            </a:extLst>
          </p:cNvPr>
          <p:cNvSpPr txBox="1"/>
          <p:nvPr/>
        </p:nvSpPr>
        <p:spPr>
          <a:xfrm>
            <a:off x="313427" y="4719359"/>
            <a:ext cx="11503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C6"/>
                </a:solidFill>
                <a:latin typeface="Comic Sans MS" panose="030F0902030302020204" pitchFamily="66" charset="0"/>
              </a:rPr>
              <a:t>- K=0 dominance of core</a:t>
            </a:r>
            <a:r>
              <a:rPr lang="en-US" altLang="ja-JP" dirty="0">
                <a:solidFill>
                  <a:srgbClr val="FF00C6"/>
                </a:solidFill>
                <a:latin typeface="Comic Sans MS" panose="030F0902030302020204" pitchFamily="66" charset="0"/>
                <a:sym typeface="Wingdings" pitchFamily="2" charset="2"/>
              </a:rPr>
              <a:t></a:t>
            </a:r>
            <a:r>
              <a:rPr lang="en-US" altLang="ja-JP" dirty="0">
                <a:solidFill>
                  <a:srgbClr val="FF00C6"/>
                </a:solidFill>
                <a:latin typeface="Comic Sans MS" panose="030F0902030302020204" pitchFamily="66" charset="0"/>
              </a:rPr>
              <a:t> </a:t>
            </a:r>
            <a:r>
              <a:rPr lang="en-US" altLang="ja-JP" dirty="0">
                <a:solidFill>
                  <a:srgbClr val="FF0000"/>
                </a:solidFill>
                <a:latin typeface="Comic Sans MS" panose="030F0902030302020204" pitchFamily="66" charset="0"/>
              </a:rPr>
              <a:t>“Nilsson model” works with triaxialities </a:t>
            </a:r>
            <a:r>
              <a:rPr kumimoji="1" lang="en-US" altLang="ja-JP" dirty="0">
                <a:solidFill>
                  <a:schemeClr val="tx1"/>
                </a:solidFill>
                <a:latin typeface="Comic Sans MS" panose="030F0902030302020204" pitchFamily="66" charset="0"/>
                <a:sym typeface="Wingdings" pitchFamily="2" charset="2"/>
              </a:rPr>
              <a:t> e.g. </a:t>
            </a:r>
            <a:r>
              <a:rPr kumimoji="1" lang="en-US" altLang="ja-JP" baseline="30000" dirty="0">
                <a:solidFill>
                  <a:schemeClr val="tx1"/>
                </a:solidFill>
                <a:latin typeface="Comic Sans MS" panose="030F0902030302020204" pitchFamily="66" charset="0"/>
                <a:sym typeface="Wingdings" pitchFamily="2" charset="2"/>
              </a:rPr>
              <a:t>229</a:t>
            </a:r>
            <a:r>
              <a:rPr kumimoji="1" lang="en-US" altLang="ja-JP" dirty="0">
                <a:solidFill>
                  <a:schemeClr val="tx1"/>
                </a:solidFill>
                <a:latin typeface="Comic Sans MS" panose="030F0902030302020204" pitchFamily="66" charset="0"/>
                <a:sym typeface="Wingdings" pitchFamily="2" charset="2"/>
              </a:rPr>
              <a:t>Th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80EFB42-15FE-03AA-541F-6D938C8CB55E}"/>
              </a:ext>
            </a:extLst>
          </p:cNvPr>
          <p:cNvSpPr txBox="1"/>
          <p:nvPr/>
        </p:nvSpPr>
        <p:spPr>
          <a:xfrm>
            <a:off x="296460" y="3676058"/>
            <a:ext cx="951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- </a:t>
            </a:r>
            <a:r>
              <a:rPr lang="en-US" altLang="ja-JP" dirty="0">
                <a:solidFill>
                  <a:srgbClr val="FF00C6"/>
                </a:solidFill>
                <a:latin typeface="Comic Sans MS" panose="030F0902030302020204" pitchFamily="66" charset="0"/>
              </a:rPr>
              <a:t>Shape coexistence emerges everywhere </a:t>
            </a:r>
            <a:r>
              <a:rPr lang="en-US" altLang="ja-JP" dirty="0">
                <a:solidFill>
                  <a:schemeClr val="tx1"/>
                </a:solidFill>
                <a:latin typeface="Comic Sans MS" panose="030F0902030302020204" pitchFamily="66" charset="0"/>
              </a:rPr>
              <a:t>in many different ways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D8B8120-7FAF-8148-48D0-55EA1336A6F8}"/>
              </a:ext>
            </a:extLst>
          </p:cNvPr>
          <p:cNvSpPr txBox="1"/>
          <p:nvPr/>
        </p:nvSpPr>
        <p:spPr>
          <a:xfrm>
            <a:off x="2233055" y="5443024"/>
            <a:ext cx="9484353" cy="1262846"/>
          </a:xfrm>
          <a:prstGeom prst="rect">
            <a:avLst/>
          </a:prstGeom>
          <a:solidFill>
            <a:srgbClr val="D8F8FF"/>
          </a:solidFill>
        </p:spPr>
        <p:txBody>
          <a:bodyPr wrap="square" rtlCol="0">
            <a:spAutoFit/>
          </a:bodyPr>
          <a:lstStyle/>
          <a:p>
            <a:pPr>
              <a:lnSpc>
                <a:spcPts val="3080"/>
              </a:lnSpc>
            </a:pPr>
            <a:r>
              <a:rPr kumimoji="1" lang="en-US" altLang="ja-JP" dirty="0">
                <a:solidFill>
                  <a:srgbClr val="E1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Refs.:</a:t>
            </a:r>
          </a:p>
          <a:p>
            <a:pPr>
              <a:lnSpc>
                <a:spcPts val="3080"/>
              </a:lnSpc>
            </a:pPr>
            <a:r>
              <a:rPr lang="en-US" altLang="ja-JP" dirty="0">
                <a:solidFill>
                  <a:srgbClr val="E1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</a:t>
            </a:r>
            <a:r>
              <a:rPr kumimoji="1" lang="en-US" altLang="ja-JP" dirty="0">
                <a:solidFill>
                  <a:srgbClr val="E1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horter introductory article</a:t>
            </a:r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Otsuka, </a:t>
            </a:r>
            <a:r>
              <a:rPr lang="en-US" altLang="ja-JP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2509.08552 [</a:t>
            </a:r>
            <a:r>
              <a:rPr lang="en-US" altLang="ja-JP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nucl-th</a:t>
            </a: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],  </a:t>
            </a:r>
          </a:p>
          <a:p>
            <a:pPr>
              <a:lnSpc>
                <a:spcPts val="3080"/>
              </a:lnSpc>
            </a:pP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appear </a:t>
            </a:r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Proceedings of the Ischia conference 2025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4E6B7A9-2B55-E80E-E092-B65AAE6DE9A0}"/>
              </a:ext>
            </a:extLst>
          </p:cNvPr>
          <p:cNvSpPr txBox="1"/>
          <p:nvPr/>
        </p:nvSpPr>
        <p:spPr>
          <a:xfrm>
            <a:off x="267253" y="586637"/>
            <a:ext cx="11477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- </a:t>
            </a:r>
            <a:r>
              <a:rPr lang="en-US" altLang="ja-JP" dirty="0">
                <a:solidFill>
                  <a:schemeClr val="tx1"/>
                </a:solidFill>
                <a:latin typeface="Comic Sans MS" panose="030F0902030302020204" pitchFamily="66" charset="0"/>
              </a:rPr>
              <a:t>Observation of shapes </a:t>
            </a:r>
            <a:r>
              <a:rPr lang="ja-JP" altLang="en-US">
                <a:solidFill>
                  <a:schemeClr val="tx1"/>
                </a:solidFill>
                <a:latin typeface="Comic Sans MS" panose="030F0902030302020204" pitchFamily="66" charset="0"/>
              </a:rPr>
              <a:t>　</a:t>
            </a:r>
            <a:r>
              <a:rPr lang="en-US" altLang="ja-JP" dirty="0">
                <a:solidFill>
                  <a:schemeClr val="tx1"/>
                </a:solidFill>
                <a:latin typeface="Comic Sans MS" panose="030F0902030302020204" pitchFamily="66" charset="0"/>
              </a:rPr>
              <a:t>(</a:t>
            </a:r>
            <a:r>
              <a:rPr lang="en-US" altLang="ja-JP" dirty="0" err="1">
                <a:solidFill>
                  <a:srgbClr val="FF00C6"/>
                </a:solidFill>
                <a:latin typeface="Comic Sans MS" panose="030F0902030302020204" pitchFamily="66" charset="0"/>
              </a:rPr>
              <a:t>CoulEx</a:t>
            </a:r>
            <a:r>
              <a:rPr lang="en-US" altLang="ja-JP" dirty="0">
                <a:solidFill>
                  <a:schemeClr val="tx1"/>
                </a:solidFill>
                <a:latin typeface="Comic Sans MS" panose="030F0902030302020204" pitchFamily="66" charset="0"/>
              </a:rPr>
              <a:t>; </a:t>
            </a:r>
            <a:r>
              <a:rPr lang="en-US" altLang="ja-JP" dirty="0">
                <a:solidFill>
                  <a:srgbClr val="FF00C6"/>
                </a:solidFill>
                <a:latin typeface="Comic Sans MS" panose="030F0902030302020204" pitchFamily="66" charset="0"/>
              </a:rPr>
              <a:t>RHC</a:t>
            </a:r>
            <a:r>
              <a:rPr lang="en-US" altLang="ja-JP" dirty="0">
                <a:solidFill>
                  <a:schemeClr val="tx1"/>
                </a:solidFill>
                <a:latin typeface="Comic Sans MS" panose="030F0902030302020204" pitchFamily="66" charset="0"/>
              </a:rPr>
              <a:t> (see </a:t>
            </a:r>
            <a:r>
              <a:rPr lang="en-US" altLang="ja-JP" dirty="0">
                <a:solidFill>
                  <a:srgbClr val="FF0000"/>
                </a:solidFill>
                <a:latin typeface="Comic Sans MS" panose="030F0902030302020204" pitchFamily="66" charset="0"/>
              </a:rPr>
              <a:t>Bur for STAR </a:t>
            </a:r>
            <a:r>
              <a:rPr lang="en-US" altLang="ja-JP" dirty="0">
                <a:solidFill>
                  <a:schemeClr val="tx1"/>
                </a:solidFill>
                <a:latin typeface="Comic Sans MS" panose="030F0902030302020204" pitchFamily="66" charset="0"/>
              </a:rPr>
              <a:t>on </a:t>
            </a:r>
            <a:r>
              <a:rPr lang="en-US" altLang="ja-JP" baseline="30000" dirty="0">
                <a:solidFill>
                  <a:schemeClr val="tx1"/>
                </a:solidFill>
                <a:latin typeface="Comic Sans MS" panose="030F0902030302020204" pitchFamily="66" charset="0"/>
              </a:rPr>
              <a:t>154</a:t>
            </a:r>
            <a:r>
              <a:rPr lang="en-US" altLang="ja-JP" dirty="0">
                <a:solidFill>
                  <a:schemeClr val="tx1"/>
                </a:solidFill>
                <a:latin typeface="Comic Sans MS" panose="030F0902030302020204" pitchFamily="66" charset="0"/>
              </a:rPr>
              <a:t>Sm and </a:t>
            </a:r>
            <a:r>
              <a:rPr lang="en-US" altLang="ja-JP" baseline="30000" dirty="0">
                <a:solidFill>
                  <a:schemeClr val="tx1"/>
                </a:solidFill>
                <a:latin typeface="Comic Sans MS" panose="030F0902030302020204" pitchFamily="66" charset="0"/>
              </a:rPr>
              <a:t>166</a:t>
            </a:r>
            <a:r>
              <a:rPr lang="en-US" altLang="ja-JP" dirty="0">
                <a:solidFill>
                  <a:schemeClr val="tx1"/>
                </a:solidFill>
                <a:latin typeface="Comic Sans MS" panose="030F0902030302020204" pitchFamily="66" charset="0"/>
              </a:rPr>
              <a:t>Er))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4D01366-AB0F-1929-3784-ADBBDC30ADB8}"/>
              </a:ext>
            </a:extLst>
          </p:cNvPr>
          <p:cNvSpPr txBox="1"/>
          <p:nvPr/>
        </p:nvSpPr>
        <p:spPr>
          <a:xfrm>
            <a:off x="3121247" y="5459300"/>
            <a:ext cx="8654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ja-JP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EPJ-A, 61, 126 (2025); Tsunoda </a:t>
            </a:r>
            <a:r>
              <a:rPr lang="en-US" altLang="ja-JP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arXiv:2507.20275  </a:t>
            </a:r>
            <a:endParaRPr kumimoji="1" lang="en-US" altLang="ja-JP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846937"/>
      </p:ext>
    </p:extLst>
  </p:cSld>
  <p:clrMapOvr>
    <a:masterClrMapping/>
  </p:clrMapOvr>
  <p:transition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57F95AE-28FA-86CE-1F81-C27D5ECED77C}"/>
              </a:ext>
            </a:extLst>
          </p:cNvPr>
          <p:cNvSpPr txBox="1"/>
          <p:nvPr/>
        </p:nvSpPr>
        <p:spPr>
          <a:xfrm>
            <a:off x="4886212" y="1828800"/>
            <a:ext cx="22926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0" dirty="0"/>
              <a:t>E N D</a:t>
            </a:r>
            <a:endParaRPr kumimoji="1" lang="ja-JP" altLang="en-US" sz="600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8FA7808-18F7-E842-0C9F-BA9A4183C6D5}"/>
              </a:ext>
            </a:extLst>
          </p:cNvPr>
          <p:cNvSpPr txBox="1"/>
          <p:nvPr/>
        </p:nvSpPr>
        <p:spPr>
          <a:xfrm>
            <a:off x="4133601" y="3709554"/>
            <a:ext cx="37978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0" dirty="0"/>
              <a:t>Tha</a:t>
            </a:r>
            <a:r>
              <a:rPr lang="en-US" altLang="ja-JP" sz="6000" dirty="0"/>
              <a:t>nk you</a:t>
            </a:r>
            <a:endParaRPr kumimoji="1" lang="ja-JP" altLang="en-US" sz="6000"/>
          </a:p>
        </p:txBody>
      </p:sp>
    </p:spTree>
    <p:extLst>
      <p:ext uri="{BB962C8B-B14F-4D97-AF65-F5344CB8AC3E}">
        <p14:creationId xmlns:p14="http://schemas.microsoft.com/office/powerpoint/2010/main" val="2833918164"/>
      </p:ext>
    </p:extLst>
  </p:cSld>
  <p:clrMapOvr>
    <a:masterClrMapping/>
  </p:clrMapOvr>
  <p:transition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222A0D3-806A-1380-8F6D-3186F4D80CF2}"/>
              </a:ext>
            </a:extLst>
          </p:cNvPr>
          <p:cNvSpPr txBox="1"/>
          <p:nvPr/>
        </p:nvSpPr>
        <p:spPr>
          <a:xfrm>
            <a:off x="4444746" y="2732809"/>
            <a:ext cx="33025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/>
              <a:t>B a c k u p s</a:t>
            </a:r>
            <a:endParaRPr kumimoji="1" lang="ja-JP" altLang="en-US" sz="4400"/>
          </a:p>
        </p:txBody>
      </p:sp>
    </p:spTree>
    <p:extLst>
      <p:ext uri="{BB962C8B-B14F-4D97-AF65-F5344CB8AC3E}">
        <p14:creationId xmlns:p14="http://schemas.microsoft.com/office/powerpoint/2010/main" val="739189761"/>
      </p:ext>
    </p:extLst>
  </p:cSld>
  <p:clrMapOvr>
    <a:masterClrMapping/>
  </p:clrMapOvr>
  <p:transition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9E878EE4-E55A-1541-8382-5F29F790C2E6}"/>
              </a:ext>
            </a:extLst>
          </p:cNvPr>
          <p:cNvGrpSpPr>
            <a:grpSpLocks noChangeAspect="1"/>
          </p:cNvGrpSpPr>
          <p:nvPr/>
        </p:nvGrpSpPr>
        <p:grpSpPr>
          <a:xfrm>
            <a:off x="1255568" y="341342"/>
            <a:ext cx="9838961" cy="6399578"/>
            <a:chOff x="1276349" y="677718"/>
            <a:chExt cx="10143260" cy="6597503"/>
          </a:xfrm>
        </p:grpSpPr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06F47A61-4C00-CFD1-548A-9484BC947EC8}"/>
                </a:ext>
              </a:extLst>
            </p:cNvPr>
            <p:cNvGrpSpPr/>
            <p:nvPr/>
          </p:nvGrpSpPr>
          <p:grpSpPr>
            <a:xfrm>
              <a:off x="1276349" y="677718"/>
              <a:ext cx="10143260" cy="5089236"/>
              <a:chOff x="1224395" y="1446645"/>
              <a:chExt cx="10143260" cy="5089236"/>
            </a:xfrm>
          </p:grpSpPr>
          <p:pic>
            <p:nvPicPr>
              <p:cNvPr id="5" name="図 4" descr="グラフ, 棒グラフ&#10;&#10;AI 生成コンテンツは誤りを含む可能性があります。">
                <a:extLst>
                  <a:ext uri="{FF2B5EF4-FFF2-40B4-BE49-F238E27FC236}">
                    <a16:creationId xmlns:a16="http://schemas.microsoft.com/office/drawing/2014/main" id="{72F114D4-2A79-2C7E-CB6F-D22AF788E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4395" y="1446645"/>
                <a:ext cx="10143260" cy="5089236"/>
              </a:xfrm>
              <a:prstGeom prst="rect">
                <a:avLst/>
              </a:prstGeom>
            </p:spPr>
          </p:pic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8BEEAE5E-BF43-9A4A-0F04-29A8C91056A1}"/>
                  </a:ext>
                </a:extLst>
              </p:cNvPr>
              <p:cNvSpPr txBox="1"/>
              <p:nvPr/>
            </p:nvSpPr>
            <p:spPr>
              <a:xfrm rot="16200000">
                <a:off x="1279203" y="4530633"/>
                <a:ext cx="97318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dirty="0">
                    <a:solidFill>
                      <a:srgbClr val="FF00C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kumimoji="1" lang="en-US" altLang="ja-JP" sz="1400" baseline="30000" dirty="0">
                    <a:solidFill>
                      <a:srgbClr val="FF00C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kumimoji="1" lang="en-US" altLang="ja-JP" sz="1400" baseline="-25000" dirty="0">
                    <a:solidFill>
                      <a:srgbClr val="FF00C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</a:t>
                </a:r>
                <a:r>
                  <a:rPr kumimoji="1" lang="en-US" altLang="ja-JP" sz="1400" dirty="0">
                    <a:solidFill>
                      <a:srgbClr val="FF00C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ja-JP" sz="1400" dirty="0">
                    <a:solidFill>
                      <a:srgbClr val="FF00C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en-US" altLang="ja-JP" sz="1400" baseline="30000" dirty="0">
                    <a:solidFill>
                      <a:srgbClr val="FF00C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en-US" altLang="ja-JP" sz="1400" baseline="-25000" dirty="0">
                    <a:solidFill>
                      <a:srgbClr val="FF00C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kumimoji="1" lang="ja-JP" altLang="en-US" sz="1400">
                  <a:solidFill>
                    <a:srgbClr val="FF00C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2B05BDF0-0D19-02EC-E0F4-32FD2CB9473C}"/>
                  </a:ext>
                </a:extLst>
              </p:cNvPr>
              <p:cNvSpPr txBox="1"/>
              <p:nvPr/>
            </p:nvSpPr>
            <p:spPr>
              <a:xfrm rot="16200000">
                <a:off x="1706064" y="4656455"/>
                <a:ext cx="9784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kumimoji="1" lang="en-US" altLang="ja-JP" sz="1400" baseline="30000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kumimoji="1" lang="en-US" altLang="ja-JP" sz="1400" baseline="-25000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</a:t>
                </a:r>
                <a:r>
                  <a:rPr lang="en-US" altLang="ja-JP" sz="1400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- 2</a:t>
                </a:r>
                <a:r>
                  <a:rPr lang="en-US" altLang="ja-JP" sz="1400" baseline="30000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kumimoji="1" lang="en-US" altLang="ja-JP" sz="1400" baseline="-25000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kumimoji="1" lang="ja-JP" altLang="en-US" sz="1400" baseline="-250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EEEECBDE-BDED-2389-96C9-54E615B4E8B2}"/>
                  </a:ext>
                </a:extLst>
              </p:cNvPr>
              <p:cNvSpPr txBox="1"/>
              <p:nvPr/>
            </p:nvSpPr>
            <p:spPr>
              <a:xfrm rot="16200000">
                <a:off x="1988857" y="4741945"/>
                <a:ext cx="8018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kumimoji="1" lang="en-US" altLang="ja-JP" sz="1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kumimoji="1" lang="en-US" altLang="ja-JP" sz="14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 </a:t>
                </a:r>
                <a:r>
                  <a:rPr lang="en-US" altLang="ja-JP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- 2</a:t>
                </a:r>
                <a:r>
                  <a:rPr lang="en-US" altLang="ja-JP" sz="1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en-US" altLang="ja-JP" sz="14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ja-JP" alt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9CAE1E8E-CA5C-9384-5F08-1DBD52A3108C}"/>
                  </a:ext>
                </a:extLst>
              </p:cNvPr>
              <p:cNvSpPr txBox="1"/>
              <p:nvPr/>
            </p:nvSpPr>
            <p:spPr>
              <a:xfrm rot="16200000">
                <a:off x="1599927" y="4616316"/>
                <a:ext cx="8018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kumimoji="1" lang="en-US" altLang="ja-JP" sz="1400" baseline="30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kumimoji="1" lang="en-US" altLang="ja-JP" sz="1400" baseline="-25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</a:t>
                </a:r>
                <a:r>
                  <a:rPr lang="en-US" altLang="ja-JP" sz="1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- 0</a:t>
                </a:r>
                <a:r>
                  <a:rPr lang="en-US" altLang="ja-JP" sz="1400" baseline="30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en-US" altLang="ja-JP" sz="1400" baseline="-25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ja-JP" altLang="en-US" sz="14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1EFA33F7-B98B-9940-1463-ED39C51D06C6}"/>
                </a:ext>
              </a:extLst>
            </p:cNvPr>
            <p:cNvSpPr txBox="1"/>
            <p:nvPr/>
          </p:nvSpPr>
          <p:spPr>
            <a:xfrm rot="16200000">
              <a:off x="1667911" y="5312121"/>
              <a:ext cx="9236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 </a:t>
              </a:r>
              <a:r>
                <a:rPr kumimoji="1" lang="en-US" altLang="ja-JP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spe</a:t>
              </a:r>
              <a:endParaRPr kumimoji="1" lang="ja-JP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F52171BA-21F3-E063-D07B-DC5D1399616C}"/>
                </a:ext>
              </a:extLst>
            </p:cNvPr>
            <p:cNvSpPr txBox="1"/>
            <p:nvPr/>
          </p:nvSpPr>
          <p:spPr>
            <a:xfrm rot="16200000">
              <a:off x="2499198" y="5312122"/>
              <a:ext cx="9236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 </a:t>
              </a:r>
              <a:r>
                <a:rPr kumimoji="1" lang="en-US" altLang="ja-JP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spe</a:t>
              </a:r>
              <a:endParaRPr kumimoji="1" lang="ja-JP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BBA012CC-31FA-6CD8-D755-24C0CF215DA3}"/>
                </a:ext>
              </a:extLst>
            </p:cNvPr>
            <p:cNvSpPr txBox="1"/>
            <p:nvPr/>
          </p:nvSpPr>
          <p:spPr>
            <a:xfrm rot="16200000">
              <a:off x="4061825" y="5515702"/>
              <a:ext cx="13244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nn</a:t>
              </a:r>
              <a:r>
                <a:rPr kumimoji="1" lang="en-US" altLang="ja-JP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mono</a:t>
              </a:r>
              <a:endParaRPr kumimoji="1" lang="ja-JP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971286C2-FFC8-6389-C0AB-9638980D333A}"/>
                </a:ext>
              </a:extLst>
            </p:cNvPr>
            <p:cNvSpPr txBox="1"/>
            <p:nvPr/>
          </p:nvSpPr>
          <p:spPr>
            <a:xfrm rot="16200000">
              <a:off x="3227331" y="5515703"/>
              <a:ext cx="13308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pp mono</a:t>
              </a:r>
              <a:endParaRPr kumimoji="1" lang="ja-JP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673EB3E9-853C-E699-A2FF-8D70E49927F5}"/>
                </a:ext>
              </a:extLst>
            </p:cNvPr>
            <p:cNvSpPr txBox="1"/>
            <p:nvPr/>
          </p:nvSpPr>
          <p:spPr>
            <a:xfrm rot="16200000">
              <a:off x="7449249" y="5655035"/>
              <a:ext cx="16482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pn</a:t>
              </a:r>
              <a:r>
                <a:rPr kumimoji="1" lang="en-US" altLang="ja-JP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cent </a:t>
              </a:r>
              <a:r>
                <a:rPr kumimoji="1" lang="en-US" altLang="ja-JP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qq</a:t>
              </a:r>
              <a:endParaRPr kumimoji="1" lang="ja-JP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14776285-9FEA-758B-0376-B07543A0BD04}"/>
                </a:ext>
              </a:extLst>
            </p:cNvPr>
            <p:cNvSpPr txBox="1"/>
            <p:nvPr/>
          </p:nvSpPr>
          <p:spPr>
            <a:xfrm rot="16200000">
              <a:off x="6317961" y="5773946"/>
              <a:ext cx="20473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pn</a:t>
              </a:r>
              <a:r>
                <a:rPr kumimoji="1" lang="en-US" altLang="ja-JP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cent mono</a:t>
              </a:r>
              <a:endParaRPr kumimoji="1" lang="ja-JP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5E7188C4-BF41-8C0D-26D4-5A6A73F0A6CC}"/>
                </a:ext>
              </a:extLst>
            </p:cNvPr>
            <p:cNvSpPr txBox="1"/>
            <p:nvPr/>
          </p:nvSpPr>
          <p:spPr>
            <a:xfrm rot="16200000">
              <a:off x="7979973" y="5919721"/>
              <a:ext cx="22493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pn</a:t>
              </a:r>
              <a:r>
                <a:rPr kumimoji="1" lang="en-US" altLang="ja-JP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cent higher</a:t>
              </a:r>
              <a:endParaRPr kumimoji="1" lang="ja-JP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7654C06D-2B81-BC96-8BAB-BF0571BC5FAC}"/>
                </a:ext>
              </a:extLst>
            </p:cNvPr>
            <p:cNvSpPr txBox="1"/>
            <p:nvPr/>
          </p:nvSpPr>
          <p:spPr>
            <a:xfrm rot="16200000">
              <a:off x="4640798" y="5726657"/>
              <a:ext cx="19527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pp 0</a:t>
              </a:r>
              <a:r>
                <a:rPr kumimoji="1" lang="en-US" altLang="ja-JP" baseline="30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+</a:t>
              </a:r>
              <a:r>
                <a:rPr kumimoji="1" lang="en-US" altLang="ja-JP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pairing</a:t>
              </a:r>
              <a:endParaRPr kumimoji="1" lang="ja-JP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42999E21-72A7-E05C-E294-F9A59F6D5E75}"/>
                </a:ext>
              </a:extLst>
            </p:cNvPr>
            <p:cNvSpPr txBox="1"/>
            <p:nvPr/>
          </p:nvSpPr>
          <p:spPr>
            <a:xfrm rot="16200000">
              <a:off x="5443579" y="5729863"/>
              <a:ext cx="19463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nn</a:t>
              </a:r>
              <a:r>
                <a:rPr kumimoji="1" lang="en-US" altLang="ja-JP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0</a:t>
              </a:r>
              <a:r>
                <a:rPr kumimoji="1" lang="en-US" altLang="ja-JP" baseline="30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+</a:t>
              </a:r>
              <a:r>
                <a:rPr kumimoji="1" lang="en-US" altLang="ja-JP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pairing</a:t>
              </a:r>
              <a:endParaRPr kumimoji="1" lang="ja-JP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02D759B7-C24E-B07F-8E19-0D607AB216E9}"/>
                </a:ext>
              </a:extLst>
            </p:cNvPr>
            <p:cNvSpPr txBox="1"/>
            <p:nvPr/>
          </p:nvSpPr>
          <p:spPr>
            <a:xfrm rot="16200000">
              <a:off x="8936752" y="6023115"/>
              <a:ext cx="20425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pn</a:t>
              </a:r>
              <a:r>
                <a:rPr kumimoji="1" lang="en-US" altLang="ja-JP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tens mono</a:t>
              </a:r>
              <a:endParaRPr kumimoji="1" lang="ja-JP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6A781D66-6EC4-2315-09F9-4F728C7BFFC9}"/>
                </a:ext>
              </a:extLst>
            </p:cNvPr>
            <p:cNvSpPr txBox="1"/>
            <p:nvPr/>
          </p:nvSpPr>
          <p:spPr>
            <a:xfrm rot="16200000">
              <a:off x="9668355" y="6023115"/>
              <a:ext cx="20329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pn</a:t>
              </a:r>
              <a:r>
                <a:rPr kumimoji="1" lang="en-US" altLang="ja-JP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tens multi</a:t>
              </a:r>
              <a:endParaRPr kumimoji="1" lang="ja-JP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E65EF19-CC50-8487-5E74-199BD8D8BD19}"/>
              </a:ext>
            </a:extLst>
          </p:cNvPr>
          <p:cNvSpPr txBox="1">
            <a:spLocks noChangeAspect="1"/>
          </p:cNvSpPr>
          <p:nvPr/>
        </p:nvSpPr>
        <p:spPr>
          <a:xfrm rot="16200000">
            <a:off x="888096" y="1977593"/>
            <a:ext cx="1922185" cy="447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37E2"/>
                </a:solidFill>
              </a:rPr>
              <a:t>ground band</a:t>
            </a:r>
            <a:endParaRPr kumimoji="1" lang="ja-JP" altLang="en-US">
              <a:solidFill>
                <a:srgbClr val="FF37E2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45DAADA-126A-58E0-7CA2-58047128877C}"/>
              </a:ext>
            </a:extLst>
          </p:cNvPr>
          <p:cNvSpPr txBox="1">
            <a:spLocks noChangeAspect="1"/>
          </p:cNvSpPr>
          <p:nvPr/>
        </p:nvSpPr>
        <p:spPr>
          <a:xfrm rot="16200000">
            <a:off x="1343545" y="1996531"/>
            <a:ext cx="1856878" cy="447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1372F4"/>
                </a:solidFill>
              </a:rPr>
              <a:t>gamma band</a:t>
            </a:r>
            <a:endParaRPr kumimoji="1" lang="ja-JP" altLang="en-US">
              <a:solidFill>
                <a:srgbClr val="1372F4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C58D5A3-CA32-616A-CF5F-ECFAA790567F}"/>
              </a:ext>
            </a:extLst>
          </p:cNvPr>
          <p:cNvSpPr txBox="1">
            <a:spLocks noChangeAspect="1"/>
          </p:cNvSpPr>
          <p:nvPr/>
        </p:nvSpPr>
        <p:spPr>
          <a:xfrm>
            <a:off x="7027094" y="775316"/>
            <a:ext cx="4455137" cy="447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 dominated by </a:t>
            </a:r>
            <a:r>
              <a:rPr lang="en-US" altLang="ja-JP" i="1" dirty="0"/>
              <a:t>NN</a:t>
            </a:r>
            <a:r>
              <a:rPr lang="en-US" altLang="ja-JP" dirty="0"/>
              <a:t> interactions</a:t>
            </a:r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5ADAC8E-A8AA-C2D4-C941-75AF6978BCA2}"/>
              </a:ext>
            </a:extLst>
          </p:cNvPr>
          <p:cNvSpPr txBox="1"/>
          <p:nvPr/>
        </p:nvSpPr>
        <p:spPr>
          <a:xfrm rot="16200000">
            <a:off x="-239897" y="2865511"/>
            <a:ext cx="1959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Fraction (%)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90FFE96-750C-137E-344B-575EE5FCA46B}"/>
              </a:ext>
            </a:extLst>
          </p:cNvPr>
          <p:cNvSpPr txBox="1"/>
          <p:nvPr/>
        </p:nvSpPr>
        <p:spPr>
          <a:xfrm>
            <a:off x="8266569" y="1316470"/>
            <a:ext cx="3393878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kinetic term ~ 5% lowering</a:t>
            </a:r>
            <a:endParaRPr kumimoji="1" lang="ja-JP" altLang="en-US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57ABC72-9891-24F6-E7DE-24B721CB1862}"/>
              </a:ext>
            </a:extLst>
          </p:cNvPr>
          <p:cNvSpPr txBox="1"/>
          <p:nvPr/>
        </p:nvSpPr>
        <p:spPr>
          <a:xfrm>
            <a:off x="1309298" y="4169797"/>
            <a:ext cx="34176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</a:rPr>
              <a:t>0</a:t>
            </a:r>
            <a:endParaRPr kumimoji="1" lang="ja-JP" altLang="en-US" sz="2000">
              <a:solidFill>
                <a:schemeClr val="tx1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9F30622-AB62-266F-92EE-10EFCB7AA728}"/>
              </a:ext>
            </a:extLst>
          </p:cNvPr>
          <p:cNvSpPr txBox="1"/>
          <p:nvPr/>
        </p:nvSpPr>
        <p:spPr>
          <a:xfrm>
            <a:off x="1190997" y="1022548"/>
            <a:ext cx="49885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</a:rPr>
              <a:t>40</a:t>
            </a:r>
            <a:endParaRPr kumimoji="1" lang="ja-JP" altLang="en-US" sz="2000">
              <a:solidFill>
                <a:schemeClr val="tx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E5C543F-F0CC-6B1B-34C0-418AD32FE722}"/>
              </a:ext>
            </a:extLst>
          </p:cNvPr>
          <p:cNvSpPr txBox="1"/>
          <p:nvPr/>
        </p:nvSpPr>
        <p:spPr>
          <a:xfrm>
            <a:off x="1201364" y="1830433"/>
            <a:ext cx="49885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tx1"/>
                </a:solidFill>
              </a:rPr>
              <a:t>3</a:t>
            </a:r>
            <a:r>
              <a:rPr kumimoji="1" lang="en-US" altLang="ja-JP" sz="2000" dirty="0">
                <a:solidFill>
                  <a:schemeClr val="tx1"/>
                </a:solidFill>
              </a:rPr>
              <a:t>0</a:t>
            </a:r>
            <a:endParaRPr kumimoji="1" lang="ja-JP" altLang="en-US" sz="2000">
              <a:solidFill>
                <a:schemeClr val="tx1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4C78A601-0F16-111A-4E5D-62AD30647B1E}"/>
              </a:ext>
            </a:extLst>
          </p:cNvPr>
          <p:cNvSpPr txBox="1"/>
          <p:nvPr/>
        </p:nvSpPr>
        <p:spPr>
          <a:xfrm>
            <a:off x="1205398" y="2604865"/>
            <a:ext cx="49885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</a:rPr>
              <a:t>20</a:t>
            </a:r>
            <a:endParaRPr kumimoji="1" lang="ja-JP" altLang="en-US" sz="2000">
              <a:solidFill>
                <a:schemeClr val="tx1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39EF820-9933-E5A7-C64D-3ECF523CF427}"/>
              </a:ext>
            </a:extLst>
          </p:cNvPr>
          <p:cNvSpPr txBox="1"/>
          <p:nvPr/>
        </p:nvSpPr>
        <p:spPr>
          <a:xfrm>
            <a:off x="1191717" y="3420416"/>
            <a:ext cx="45717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</a:rPr>
              <a:t>10</a:t>
            </a:r>
            <a:endParaRPr kumimoji="1" lang="ja-JP" altLang="en-US" sz="2000">
              <a:solidFill>
                <a:schemeClr val="tx1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50F2B486-C7D9-9BE7-A9DA-F7A8405991B1}"/>
              </a:ext>
            </a:extLst>
          </p:cNvPr>
          <p:cNvSpPr txBox="1"/>
          <p:nvPr/>
        </p:nvSpPr>
        <p:spPr>
          <a:xfrm>
            <a:off x="1214810" y="125624"/>
            <a:ext cx="49244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</a:rPr>
              <a:t>    </a:t>
            </a:r>
            <a:endParaRPr kumimoji="1" lang="ja-JP" altLang="en-US" sz="2000">
              <a:solidFill>
                <a:schemeClr val="tx1"/>
              </a:solidFill>
            </a:endParaRPr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0FA342B5-974C-9D74-E89E-FDC64028D41D}"/>
              </a:ext>
            </a:extLst>
          </p:cNvPr>
          <p:cNvCxnSpPr>
            <a:cxnSpLocks/>
          </p:cNvCxnSpPr>
          <p:nvPr/>
        </p:nvCxnSpPr>
        <p:spPr>
          <a:xfrm flipV="1">
            <a:off x="1646063" y="525734"/>
            <a:ext cx="0" cy="38441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BE7C3D87-AF9A-F150-AAA5-B36009C5C6D3}"/>
              </a:ext>
            </a:extLst>
          </p:cNvPr>
          <p:cNvCxnSpPr>
            <a:cxnSpLocks/>
          </p:cNvCxnSpPr>
          <p:nvPr/>
        </p:nvCxnSpPr>
        <p:spPr>
          <a:xfrm>
            <a:off x="1646063" y="4392000"/>
            <a:ext cx="961075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9A69A8D-6C20-E385-5C26-A099F0C581BA}"/>
              </a:ext>
            </a:extLst>
          </p:cNvPr>
          <p:cNvSpPr txBox="1"/>
          <p:nvPr/>
        </p:nvSpPr>
        <p:spPr>
          <a:xfrm>
            <a:off x="1097471" y="201139"/>
            <a:ext cx="1028198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Decomposition of rotational excitation energies</a:t>
            </a:r>
            <a:r>
              <a:rPr lang="en-US" altLang="ja-JP" dirty="0"/>
              <a:t> for two bands in </a:t>
            </a:r>
            <a:r>
              <a:rPr lang="en-US" altLang="ja-JP" baseline="30000" dirty="0"/>
              <a:t>166</a:t>
            </a:r>
            <a:r>
              <a:rPr lang="en-US" altLang="ja-JP" dirty="0"/>
              <a:t>Er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4643220"/>
      </p:ext>
    </p:extLst>
  </p:cSld>
  <p:clrMapOvr>
    <a:masterClrMapping/>
  </p:clrMapOvr>
  <p:transition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FB3ED81-249C-DF5D-1B0C-747043F63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1EA3C-CCDE-6C47-A2EC-1DEA57B14AFC}" type="slidenum">
              <a:rPr kumimoji="1" lang="ja-JP" altLang="en-US" smtClean="0"/>
              <a:t>36</a:t>
            </a:fld>
            <a:endParaRPr kumimoji="1" lang="ja-JP" altLang="en-US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750B4F4C-41C5-8985-F5E9-B78834E99B86}"/>
              </a:ext>
            </a:extLst>
          </p:cNvPr>
          <p:cNvGrpSpPr/>
          <p:nvPr/>
        </p:nvGrpSpPr>
        <p:grpSpPr>
          <a:xfrm>
            <a:off x="4616416" y="246234"/>
            <a:ext cx="5341434" cy="2760653"/>
            <a:chOff x="1182856" y="289909"/>
            <a:chExt cx="5341434" cy="2760653"/>
          </a:xfrm>
        </p:grpSpPr>
        <p:pic>
          <p:nvPicPr>
            <p:cNvPr id="4" name="図 3" descr="グラフィカル ユーザー インターフェイス, テキスト, アプリケーション, チャットまたはテキスト メッセージ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FAFFC156-D737-8052-411D-47B745ED3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2856" y="289909"/>
              <a:ext cx="5341434" cy="2760653"/>
            </a:xfrm>
            <a:prstGeom prst="rect">
              <a:avLst/>
            </a:prstGeom>
          </p:spPr>
        </p:pic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FE71A10F-4FFA-48FE-8339-D1FB887B2F91}"/>
                </a:ext>
              </a:extLst>
            </p:cNvPr>
            <p:cNvSpPr/>
            <p:nvPr/>
          </p:nvSpPr>
          <p:spPr>
            <a:xfrm>
              <a:off x="3825694" y="359294"/>
              <a:ext cx="2632255" cy="13914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0" name="右矢印 9">
              <a:extLst>
                <a:ext uri="{FF2B5EF4-FFF2-40B4-BE49-F238E27FC236}">
                  <a16:creationId xmlns:a16="http://schemas.microsoft.com/office/drawing/2014/main" id="{68684F53-DCF7-F679-5A5D-49982557F40E}"/>
                </a:ext>
              </a:extLst>
            </p:cNvPr>
            <p:cNvSpPr/>
            <p:nvPr/>
          </p:nvSpPr>
          <p:spPr>
            <a:xfrm flipV="1">
              <a:off x="4131940" y="915290"/>
              <a:ext cx="339738" cy="222134"/>
            </a:xfrm>
            <a:prstGeom prst="rightArrow">
              <a:avLst>
                <a:gd name="adj1" fmla="val 48006"/>
                <a:gd name="adj2" fmla="val 59745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6BAE64A4-FC82-5EAD-CE00-9EAC12CA4390}"/>
                </a:ext>
              </a:extLst>
            </p:cNvPr>
            <p:cNvSpPr txBox="1"/>
            <p:nvPr/>
          </p:nvSpPr>
          <p:spPr>
            <a:xfrm>
              <a:off x="4756967" y="771226"/>
              <a:ext cx="1457450" cy="584775"/>
            </a:xfrm>
            <a:prstGeom prst="rect">
              <a:avLst/>
            </a:prstGeom>
            <a:solidFill>
              <a:srgbClr val="B5FFFF"/>
            </a:solidFill>
          </p:spPr>
          <p:txBody>
            <a:bodyPr wrap="none" rtlCol="0">
              <a:spAutoFit/>
            </a:bodyPr>
            <a:lstStyle/>
            <a:p>
              <a:r>
                <a:rPr lang="ja-JP" altLang="en-US" sz="1600"/>
                <a:t>雑誌ニュートン</a:t>
              </a:r>
              <a:endParaRPr lang="en-US" altLang="ja-JP" sz="1600" dirty="0"/>
            </a:p>
            <a:p>
              <a:r>
                <a:rPr lang="ja-JP" altLang="en-US" sz="1600"/>
                <a:t>８月号</a:t>
              </a:r>
            </a:p>
          </p:txBody>
        </p:sp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CF13641-E8FE-BC51-788F-8B6ACEE42303}"/>
              </a:ext>
            </a:extLst>
          </p:cNvPr>
          <p:cNvSpPr txBox="1"/>
          <p:nvPr/>
        </p:nvSpPr>
        <p:spPr>
          <a:xfrm>
            <a:off x="9968484" y="2161933"/>
            <a:ext cx="1385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/>
              <a:t>一部スポーツ紙</a:t>
            </a:r>
            <a:endParaRPr lang="en-US" altLang="ja-JP" sz="1400" dirty="0"/>
          </a:p>
          <a:p>
            <a:r>
              <a:rPr lang="ja-JP" altLang="en-US" sz="1400"/>
              <a:t>にも出ました</a:t>
            </a:r>
          </a:p>
        </p:txBody>
      </p:sp>
      <p:pic>
        <p:nvPicPr>
          <p:cNvPr id="6" name="図 5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398A49D9-66E2-7E2B-6158-E9F5F4CA0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405" y="2685154"/>
            <a:ext cx="3566737" cy="4036323"/>
          </a:xfrm>
          <a:prstGeom prst="rect">
            <a:avLst/>
          </a:prstGeom>
        </p:spPr>
      </p:pic>
      <p:pic>
        <p:nvPicPr>
          <p:cNvPr id="8" name="図 7" descr="グラフィカル ユーザー インターフェイス, テキスト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0AED5CDE-B0EF-E9CD-C401-DF14E9664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0073" y="2617637"/>
            <a:ext cx="3420693" cy="4049497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CD05143-D687-8009-4DA2-D8A85401266B}"/>
              </a:ext>
            </a:extLst>
          </p:cNvPr>
          <p:cNvSpPr txBox="1"/>
          <p:nvPr/>
        </p:nvSpPr>
        <p:spPr>
          <a:xfrm>
            <a:off x="2992239" y="881438"/>
            <a:ext cx="1350050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ja-JP" altLang="en-US" sz="1600"/>
              <a:t>まず結果から</a:t>
            </a:r>
          </a:p>
        </p:txBody>
      </p:sp>
      <p:pic>
        <p:nvPicPr>
          <p:cNvPr id="16" name="図 15" descr="カレンダー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46CDD30A-DA85-243D-CD1E-7A724C36C7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850" y="354992"/>
            <a:ext cx="1065704" cy="1391447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59CDF45-22A1-6F76-5D40-5694E6C8A978}"/>
              </a:ext>
            </a:extLst>
          </p:cNvPr>
          <p:cNvSpPr txBox="1"/>
          <p:nvPr/>
        </p:nvSpPr>
        <p:spPr>
          <a:xfrm rot="19147233">
            <a:off x="10304656" y="926697"/>
            <a:ext cx="667170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sz="1400"/>
              <a:t>７月号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422A632-B89C-85AD-0BF5-22F6905F4456}"/>
              </a:ext>
            </a:extLst>
          </p:cNvPr>
          <p:cNvSpPr txBox="1"/>
          <p:nvPr/>
        </p:nvSpPr>
        <p:spPr>
          <a:xfrm>
            <a:off x="2864068" y="1364816"/>
            <a:ext cx="1681871" cy="553998"/>
          </a:xfrm>
          <a:prstGeom prst="rect">
            <a:avLst/>
          </a:prstGeom>
          <a:solidFill>
            <a:srgbClr val="FFFCE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/>
              <a:t>Google</a:t>
            </a:r>
            <a:r>
              <a:rPr lang="ja-JP" altLang="en-US" sz="1600"/>
              <a:t>で検索</a:t>
            </a:r>
            <a:endParaRPr lang="en-US" altLang="ja-JP" sz="1600" dirty="0"/>
          </a:p>
          <a:p>
            <a:pPr algn="ctr"/>
            <a:r>
              <a:rPr lang="ja-JP" altLang="en-US" sz="1400"/>
              <a:t>アーモンド＋原子核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180C1EC-838F-16AF-1C50-49D09DD87DF6}"/>
              </a:ext>
            </a:extLst>
          </p:cNvPr>
          <p:cNvSpPr txBox="1"/>
          <p:nvPr/>
        </p:nvSpPr>
        <p:spPr>
          <a:xfrm>
            <a:off x="796291" y="493584"/>
            <a:ext cx="1492716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Public </a:t>
            </a:r>
          </a:p>
          <a:p>
            <a:r>
              <a:rPr lang="en-US" altLang="ja-JP" dirty="0"/>
              <a:t>Relations</a:t>
            </a:r>
          </a:p>
          <a:p>
            <a:r>
              <a:rPr kumimoji="1" lang="en-US" altLang="ja-JP" dirty="0"/>
              <a:t>in Japan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2118191"/>
      </p:ext>
    </p:extLst>
  </p:cSld>
  <p:clrMapOvr>
    <a:masterClrMapping/>
  </p:clrMapOvr>
  <p:transition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1DEA6-DC06-1132-E6AA-CAFDB0E2E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43A45A6-EF39-94C0-BE12-89B97CBE562B}"/>
              </a:ext>
            </a:extLst>
          </p:cNvPr>
          <p:cNvSpPr txBox="1"/>
          <p:nvPr/>
        </p:nvSpPr>
        <p:spPr>
          <a:xfrm>
            <a:off x="377243" y="11245"/>
            <a:ext cx="1380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kumimoji="1" lang="ja-JP" altLang="en-US">
              <a:solidFill>
                <a:srgbClr val="0100D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BF7E258-010E-7881-9EF7-0A24623DED49}"/>
              </a:ext>
            </a:extLst>
          </p:cNvPr>
          <p:cNvSpPr txBox="1"/>
          <p:nvPr/>
        </p:nvSpPr>
        <p:spPr>
          <a:xfrm>
            <a:off x="146792" y="1273324"/>
            <a:ext cx="11783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Triaxial deformation occurs in </a:t>
            </a:r>
            <a:r>
              <a:rPr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virtually all deformed nuclei, because the symmetry </a:t>
            </a:r>
          </a:p>
          <a:p>
            <a:r>
              <a:rPr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restoration gives more binding energy to triaxial K=0</a:t>
            </a:r>
            <a:r>
              <a:rPr lang="en-US" altLang="ja-JP" baseline="30000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states. </a:t>
            </a:r>
            <a:r>
              <a:rPr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ja-JP" dirty="0">
                <a:solidFill>
                  <a:srgbClr val="FF00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triaxiality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kumimoji="1" lang="en-US" altLang="ja-JP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no separation between intrinsic and extrinsic degrees of freedom -</a:t>
            </a:r>
            <a:endParaRPr kumimoji="1" lang="ja-JP" altLang="en-US" sz="2000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A7CEE5B-5CDF-66DB-0D54-88CA507B0949}"/>
              </a:ext>
            </a:extLst>
          </p:cNvPr>
          <p:cNvSpPr txBox="1"/>
          <p:nvPr/>
        </p:nvSpPr>
        <p:spPr>
          <a:xfrm>
            <a:off x="146792" y="2465497"/>
            <a:ext cx="117240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riaxiality is enlarged by tensor and central (</a:t>
            </a:r>
            <a:r>
              <a:rPr kumimoji="1" lang="en-US" altLang="ja-JP" dirty="0" err="1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hexadecupole</a:t>
            </a:r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forces in </a:t>
            </a:r>
            <a:r>
              <a:rPr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nuclei, </a:t>
            </a:r>
            <a:endParaRPr kumimoji="1" lang="en-US" altLang="ja-JP" dirty="0">
              <a:solidFill>
                <a:srgbClr val="0100D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at least in 13 rare-earth nuclei, such as </a:t>
            </a:r>
            <a:r>
              <a:rPr kumimoji="1" lang="en-US" altLang="ja-JP" baseline="30000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166</a:t>
            </a:r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Er, </a:t>
            </a:r>
            <a:r>
              <a:rPr kumimoji="1" lang="en-US" altLang="ja-JP" baseline="30000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Dy, </a:t>
            </a:r>
            <a:r>
              <a:rPr kumimoji="1" lang="en-US" altLang="ja-JP" baseline="30000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</a:t>
            </a:r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 as confirmed by the QVSM calc.</a:t>
            </a:r>
            <a:r>
              <a:rPr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Combined with the above process 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1" lang="en-US" altLang="ja-JP" dirty="0">
                <a:solidFill>
                  <a:srgbClr val="FF00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medium triaxiality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   </a:t>
            </a:r>
            <a:r>
              <a:rPr kumimoji="1" lang="en-US" altLang="ja-JP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almond instead of rugby ball -</a:t>
            </a:r>
            <a:endParaRPr kumimoji="1" lang="ja-JP" altLang="en-US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CD8EB84-E09A-B5CB-B0FC-76FE0C2C8014}"/>
              </a:ext>
            </a:extLst>
          </p:cNvPr>
          <p:cNvSpPr txBox="1"/>
          <p:nvPr/>
        </p:nvSpPr>
        <p:spPr>
          <a:xfrm>
            <a:off x="131021" y="4486925"/>
            <a:ext cx="12123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kumimoji="1" lang="en-US" altLang="ja-JP" i="1" dirty="0">
                <a:latin typeface="Symbol" pitchFamily="2" charset="2"/>
                <a:cs typeface="Times New Roman" panose="02020603050405020304" pitchFamily="18" charset="0"/>
              </a:rPr>
              <a:t>b 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and </a:t>
            </a:r>
            <a:r>
              <a:rPr kumimoji="1" lang="en-US" altLang="ja-JP" b="1" i="1" dirty="0">
                <a:latin typeface="Symbol" pitchFamily="2" charset="2"/>
                <a:cs typeface="Times New Roman" panose="02020603050405020304" pitchFamily="18" charset="0"/>
              </a:rPr>
              <a:t>g 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-vibrational excitations </a:t>
            </a:r>
            <a:r>
              <a:rPr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emerge, above the </a:t>
            </a:r>
            <a:r>
              <a:rPr lang="en-US" altLang="ja-JP" dirty="0">
                <a:solidFill>
                  <a:srgbClr val="FF0000"/>
                </a:solidFill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band</a:t>
            </a:r>
            <a:r>
              <a:rPr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that is nothing but </a:t>
            </a:r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K=2</a:t>
            </a:r>
            <a:r>
              <a:rPr lang="en-US" altLang="ja-JP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rotation</a:t>
            </a:r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AE48AC99-6974-81B5-12F3-94194212F00F}"/>
              </a:ext>
            </a:extLst>
          </p:cNvPr>
          <p:cNvCxnSpPr/>
          <p:nvPr/>
        </p:nvCxnSpPr>
        <p:spPr>
          <a:xfrm>
            <a:off x="259817" y="5601149"/>
            <a:ext cx="1176601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9F3485F-5360-3248-4BC7-9CF120682583}"/>
              </a:ext>
            </a:extLst>
          </p:cNvPr>
          <p:cNvSpPr txBox="1"/>
          <p:nvPr/>
        </p:nvSpPr>
        <p:spPr>
          <a:xfrm>
            <a:off x="147861" y="420371"/>
            <a:ext cx="12084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Rotational excitation energy </a:t>
            </a:r>
            <a:r>
              <a:rPr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proportional to</a:t>
            </a:r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J(J+1) can be derived</a:t>
            </a:r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quantum many-body</a:t>
            </a:r>
          </a:p>
          <a:p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framework</a:t>
            </a:r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without resorting to the quantization </a:t>
            </a:r>
            <a:r>
              <a:rPr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free rotation of rigid body.</a:t>
            </a:r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1" lang="ja-JP" altLang="en-US">
              <a:solidFill>
                <a:srgbClr val="FF00E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4E20204-7A5D-CF5A-8622-64E790937591}"/>
              </a:ext>
            </a:extLst>
          </p:cNvPr>
          <p:cNvSpPr txBox="1"/>
          <p:nvPr/>
        </p:nvSpPr>
        <p:spPr>
          <a:xfrm>
            <a:off x="495322" y="5687122"/>
            <a:ext cx="11201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00B3"/>
                </a:solidFill>
              </a:rPr>
              <a:t>Easily accessible article</a:t>
            </a:r>
            <a:r>
              <a:rPr kumimoji="1"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“A comprehensive view of nuclear shapes, rotations and vibrations</a:t>
            </a:r>
          </a:p>
          <a:p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from fully </a:t>
            </a:r>
            <a:r>
              <a:rPr kumimoji="1"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quantum mechanical perspectives”, T. Otsuka, </a:t>
            </a:r>
          </a:p>
          <a:p>
            <a:r>
              <a:rPr kumimoji="1"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appear in the Proceedings of the Ischia conference 2025, </a:t>
            </a:r>
            <a:r>
              <a:rPr kumimoji="1" lang="en-US" altLang="ja-JP" sz="2000" dirty="0" err="1">
                <a:solidFill>
                  <a:srgbClr val="FF00B3"/>
                </a:solidFill>
              </a:rPr>
              <a:t>arXiv</a:t>
            </a:r>
            <a:r>
              <a:rPr kumimoji="1" lang="en-US" altLang="ja-JP" sz="2000" dirty="0">
                <a:solidFill>
                  <a:srgbClr val="FF00B3"/>
                </a:solidFill>
              </a:rPr>
              <a:t>: 2509.08552 [</a:t>
            </a:r>
            <a:r>
              <a:rPr kumimoji="1" lang="en-US" altLang="ja-JP" sz="2000" dirty="0" err="1">
                <a:solidFill>
                  <a:srgbClr val="FF00B3"/>
                </a:solidFill>
              </a:rPr>
              <a:t>nucl-th</a:t>
            </a:r>
            <a:r>
              <a:rPr kumimoji="1" lang="en-US" altLang="ja-JP" sz="2000" dirty="0">
                <a:solidFill>
                  <a:srgbClr val="FF00B3"/>
                </a:solidFill>
              </a:rPr>
              <a:t>] 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B6D6799-D3ED-E485-04E0-861C2769856B}"/>
              </a:ext>
            </a:extLst>
          </p:cNvPr>
          <p:cNvSpPr txBox="1"/>
          <p:nvPr/>
        </p:nvSpPr>
        <p:spPr>
          <a:xfrm>
            <a:off x="131021" y="3660811"/>
            <a:ext cx="11989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1"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Band structure 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appears with practically </a:t>
            </a:r>
            <a:r>
              <a:rPr kumimoji="1"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conserved K quantum number with triaxiality</a:t>
            </a:r>
            <a:r>
              <a:rPr kumimoji="1"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(as </a:t>
            </a:r>
          </a:p>
          <a:p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expected from empirical observations)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 coexistence emerges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many ways everywhere.</a:t>
            </a:r>
            <a:endParaRPr kumimoji="1"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B5C3FCC-12F8-1072-2CA2-22F864932E58}"/>
              </a:ext>
            </a:extLst>
          </p:cNvPr>
          <p:cNvSpPr txBox="1"/>
          <p:nvPr/>
        </p:nvSpPr>
        <p:spPr>
          <a:xfrm>
            <a:off x="131021" y="5043971"/>
            <a:ext cx="12055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A lot of novel </a:t>
            </a:r>
            <a:r>
              <a:rPr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stuff are anticipated; </a:t>
            </a:r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new era of</a:t>
            </a:r>
            <a:r>
              <a:rPr kumimoji="1"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spectroscopy of heavy nuclei has arrived</a:t>
            </a:r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1"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982549"/>
      </p:ext>
    </p:extLst>
  </p:cSld>
  <p:clrMapOvr>
    <a:masterClrMapping/>
  </p:clrMapOvr>
  <p:transition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グラフ, ヒストグラム&#10;&#10;自動的に生成された説明">
            <a:extLst>
              <a:ext uri="{FF2B5EF4-FFF2-40B4-BE49-F238E27FC236}">
                <a16:creationId xmlns:a16="http://schemas.microsoft.com/office/drawing/2014/main" id="{A23AFB46-CE44-B504-7296-D9AE9EF7F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30471" y="3051464"/>
            <a:ext cx="4350327" cy="3262745"/>
          </a:xfrm>
          <a:prstGeom prst="rect">
            <a:avLst/>
          </a:prstGeom>
        </p:spPr>
      </p:pic>
      <p:pic>
        <p:nvPicPr>
          <p:cNvPr id="4" name="図 3" descr="グラフ, ヒストグラム&#10;&#10;自動的に生成された説明">
            <a:extLst>
              <a:ext uri="{FF2B5EF4-FFF2-40B4-BE49-F238E27FC236}">
                <a16:creationId xmlns:a16="http://schemas.microsoft.com/office/drawing/2014/main" id="{6847EF1F-D7A3-3276-2512-EDFC8A4B0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066" y="267343"/>
            <a:ext cx="4590021" cy="2774447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DAF9DD17-EDAB-7FD5-F420-0CD39C4D2B24}"/>
              </a:ext>
            </a:extLst>
          </p:cNvPr>
          <p:cNvGrpSpPr/>
          <p:nvPr/>
        </p:nvGrpSpPr>
        <p:grpSpPr>
          <a:xfrm>
            <a:off x="7786123" y="3285975"/>
            <a:ext cx="3456840" cy="3360940"/>
            <a:chOff x="6343649" y="2957131"/>
            <a:chExt cx="2717223" cy="3361988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8520ED72-0EDF-415B-4A26-9BDA05105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3649" y="2957131"/>
              <a:ext cx="2717223" cy="3361988"/>
            </a:xfrm>
            <a:prstGeom prst="rect">
              <a:avLst/>
            </a:prstGeom>
          </p:spPr>
        </p:pic>
        <p:sp>
          <p:nvSpPr>
            <p:cNvPr id="8" name="円/楕円 7">
              <a:extLst>
                <a:ext uri="{FF2B5EF4-FFF2-40B4-BE49-F238E27FC236}">
                  <a16:creationId xmlns:a16="http://schemas.microsoft.com/office/drawing/2014/main" id="{2E1D9897-DCAF-593C-B81E-723E7C025C36}"/>
                </a:ext>
              </a:extLst>
            </p:cNvPr>
            <p:cNvSpPr/>
            <p:nvPr/>
          </p:nvSpPr>
          <p:spPr>
            <a:xfrm>
              <a:off x="8271301" y="3429001"/>
              <a:ext cx="384326" cy="806422"/>
            </a:xfrm>
            <a:prstGeom prst="ellipse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2" name="図 11" descr="グラフ, ヒストグラム&#10;&#10;自動的に生成された説明">
            <a:extLst>
              <a:ext uri="{FF2B5EF4-FFF2-40B4-BE49-F238E27FC236}">
                <a16:creationId xmlns:a16="http://schemas.microsoft.com/office/drawing/2014/main" id="{522A92FD-8DE2-58FB-3CED-EECD521285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236" y="287429"/>
            <a:ext cx="5133109" cy="2774446"/>
          </a:xfrm>
          <a:prstGeom prst="rect">
            <a:avLst/>
          </a:prstGeom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B9657AE8-E134-8CB0-53F2-9166A6401EC7}"/>
              </a:ext>
            </a:extLst>
          </p:cNvPr>
          <p:cNvGrpSpPr/>
          <p:nvPr/>
        </p:nvGrpSpPr>
        <p:grpSpPr>
          <a:xfrm>
            <a:off x="3945973" y="3272623"/>
            <a:ext cx="3046831" cy="3387264"/>
            <a:chOff x="3945976" y="3259523"/>
            <a:chExt cx="2717223" cy="3403791"/>
          </a:xfrm>
        </p:grpSpPr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7AB0AA20-6B72-2FFC-5DD2-E6A14ACE3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45976" y="3285975"/>
              <a:ext cx="2717223" cy="3377339"/>
            </a:xfrm>
            <a:prstGeom prst="rect">
              <a:avLst/>
            </a:prstGeom>
          </p:spPr>
        </p:pic>
        <p:sp>
          <p:nvSpPr>
            <p:cNvPr id="7" name="円/楕円 6">
              <a:extLst>
                <a:ext uri="{FF2B5EF4-FFF2-40B4-BE49-F238E27FC236}">
                  <a16:creationId xmlns:a16="http://schemas.microsoft.com/office/drawing/2014/main" id="{7A4CCAAF-F151-5E12-1A6E-C889072023FA}"/>
                </a:ext>
              </a:extLst>
            </p:cNvPr>
            <p:cNvSpPr/>
            <p:nvPr/>
          </p:nvSpPr>
          <p:spPr>
            <a:xfrm>
              <a:off x="5844319" y="3773196"/>
              <a:ext cx="413635" cy="806422"/>
            </a:xfrm>
            <a:prstGeom prst="ellipse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F15983D9-DF21-5E32-7EAE-D096D0AC1FCE}"/>
                </a:ext>
              </a:extLst>
            </p:cNvPr>
            <p:cNvSpPr txBox="1"/>
            <p:nvPr/>
          </p:nvSpPr>
          <p:spPr>
            <a:xfrm>
              <a:off x="3991948" y="3259523"/>
              <a:ext cx="5645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kumimoji="1" lang="en-US" altLang="ja-JP" sz="2000" baseline="30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kumimoji="1" lang="en-US" altLang="ja-JP" sz="2000" baseline="-25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kumimoji="1" lang="ja-JP" altLang="en-US" sz="2000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2DB4527F-2843-FDE3-A596-1CE786D15ABD}"/>
                </a:ext>
              </a:extLst>
            </p:cNvPr>
            <p:cNvSpPr txBox="1"/>
            <p:nvPr/>
          </p:nvSpPr>
          <p:spPr>
            <a:xfrm>
              <a:off x="3949722" y="3680237"/>
              <a:ext cx="6479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K=0</a:t>
              </a:r>
              <a:endParaRPr kumimoji="1" lang="ja-JP" alt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197FD6C-71CF-2AFC-8EC8-E2EF9560CA15}"/>
              </a:ext>
            </a:extLst>
          </p:cNvPr>
          <p:cNvSpPr txBox="1"/>
          <p:nvPr/>
        </p:nvSpPr>
        <p:spPr>
          <a:xfrm>
            <a:off x="7945434" y="3285975"/>
            <a:ext cx="596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kumimoji="1" lang="en-US" altLang="ja-JP" sz="200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ja-JP" sz="2000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ja-JP" altLang="en-US" sz="2000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FBD0982-FEF6-1949-3399-3A42E19598D4}"/>
              </a:ext>
            </a:extLst>
          </p:cNvPr>
          <p:cNvSpPr txBox="1"/>
          <p:nvPr/>
        </p:nvSpPr>
        <p:spPr>
          <a:xfrm>
            <a:off x="7935742" y="3685356"/>
            <a:ext cx="1088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K=0 </a:t>
            </a:r>
            <a:r>
              <a:rPr kumimoji="1" lang="en-US" altLang="ja-JP" sz="2000" b="1" dirty="0" err="1">
                <a:solidFill>
                  <a:srgbClr val="F5B1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vib</a:t>
            </a:r>
            <a:endParaRPr kumimoji="1" lang="ja-JP" altLang="en-US" sz="2000" b="1">
              <a:solidFill>
                <a:srgbClr val="F5B1D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695851F-84CF-58AC-DCF2-3B99FA65EB48}"/>
              </a:ext>
            </a:extLst>
          </p:cNvPr>
          <p:cNvSpPr txBox="1"/>
          <p:nvPr/>
        </p:nvSpPr>
        <p:spPr>
          <a:xfrm>
            <a:off x="8833383" y="2072920"/>
            <a:ext cx="3047629" cy="461665"/>
          </a:xfrm>
          <a:prstGeom prst="rect">
            <a:avLst/>
          </a:prstGeom>
          <a:solidFill>
            <a:srgbClr val="FFF1E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Symbol" pitchFamily="2" charset="2"/>
              </a:rPr>
              <a:t>b</a:t>
            </a:r>
            <a:r>
              <a:rPr kumimoji="1" lang="en-US" altLang="ja-JP" dirty="0"/>
              <a:t> – vibrational mode</a:t>
            </a:r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22A86F5-AC22-45CF-44EA-20A3F2AFD88F}"/>
              </a:ext>
            </a:extLst>
          </p:cNvPr>
          <p:cNvSpPr txBox="1"/>
          <p:nvPr/>
        </p:nvSpPr>
        <p:spPr>
          <a:xfrm>
            <a:off x="906752" y="511528"/>
            <a:ext cx="91082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aseline="30000" dirty="0"/>
              <a:t>162</a:t>
            </a:r>
            <a:r>
              <a:rPr kumimoji="1" lang="en-US" altLang="ja-JP" dirty="0"/>
              <a:t>Dy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B1115C8-0356-423D-BB85-71E23413198D}"/>
              </a:ext>
            </a:extLst>
          </p:cNvPr>
          <p:cNvSpPr txBox="1"/>
          <p:nvPr/>
        </p:nvSpPr>
        <p:spPr>
          <a:xfrm>
            <a:off x="865073" y="1215736"/>
            <a:ext cx="2484976" cy="830997"/>
          </a:xfrm>
          <a:prstGeom prst="rect">
            <a:avLst/>
          </a:prstGeom>
          <a:solidFill>
            <a:srgbClr val="FFE699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PES bottom </a:t>
            </a:r>
          </a:p>
          <a:p>
            <a:r>
              <a:rPr lang="en-US" altLang="ja-JP" dirty="0"/>
              <a:t>wider than </a:t>
            </a:r>
            <a:r>
              <a:rPr lang="en-US" altLang="ja-JP" baseline="30000" dirty="0"/>
              <a:t>166</a:t>
            </a:r>
            <a:r>
              <a:rPr lang="en-US" altLang="ja-JP" dirty="0"/>
              <a:t>Er</a:t>
            </a:r>
            <a:endParaRPr kumimoji="1" lang="ja-JP" altLang="en-US"/>
          </a:p>
        </p:txBody>
      </p:sp>
      <p:sp>
        <p:nvSpPr>
          <p:cNvPr id="5" name="左右矢印 4">
            <a:extLst>
              <a:ext uri="{FF2B5EF4-FFF2-40B4-BE49-F238E27FC236}">
                <a16:creationId xmlns:a16="http://schemas.microsoft.com/office/drawing/2014/main" id="{40DD5663-93FE-D0D5-5D79-07C675CF6380}"/>
              </a:ext>
            </a:extLst>
          </p:cNvPr>
          <p:cNvSpPr/>
          <p:nvPr/>
        </p:nvSpPr>
        <p:spPr>
          <a:xfrm>
            <a:off x="9643092" y="4664204"/>
            <a:ext cx="974175" cy="328845"/>
          </a:xfrm>
          <a:prstGeom prst="leftRightArrow">
            <a:avLst/>
          </a:prstGeom>
          <a:solidFill>
            <a:srgbClr val="FFE6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ED98629-427B-A355-4918-3968AAAF13AB}"/>
              </a:ext>
            </a:extLst>
          </p:cNvPr>
          <p:cNvSpPr txBox="1"/>
          <p:nvPr/>
        </p:nvSpPr>
        <p:spPr>
          <a:xfrm>
            <a:off x="2174488" y="488910"/>
            <a:ext cx="763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7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kumimoji="1" lang="en-US" altLang="ja-JP" baseline="30000" dirty="0">
                <a:solidFill>
                  <a:srgbClr val="F7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ja-JP" baseline="-25000" dirty="0">
                <a:solidFill>
                  <a:srgbClr val="F7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ja-JP" altLang="en-US" baseline="-25000">
              <a:solidFill>
                <a:srgbClr val="F7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6A4BBC9-1181-CD26-1B50-18761E101909}"/>
              </a:ext>
            </a:extLst>
          </p:cNvPr>
          <p:cNvSpPr txBox="1"/>
          <p:nvPr/>
        </p:nvSpPr>
        <p:spPr>
          <a:xfrm rot="16200000">
            <a:off x="3384400" y="4438936"/>
            <a:ext cx="31771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chemeClr val="tx1"/>
                </a:solidFill>
                <a:latin typeface="Symbol" pitchFamily="2" charset="2"/>
              </a:rPr>
              <a:t>g</a:t>
            </a:r>
            <a:endParaRPr kumimoji="1" lang="ja-JP" altLang="en-US" b="1" i="1">
              <a:solidFill>
                <a:schemeClr val="tx1"/>
              </a:solidFill>
              <a:latin typeface="Symbol" pitchFamily="2" charset="2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7F5FFF4-1CB8-CE05-2EB0-57D6B4B7E918}"/>
              </a:ext>
            </a:extLst>
          </p:cNvPr>
          <p:cNvSpPr txBox="1"/>
          <p:nvPr/>
        </p:nvSpPr>
        <p:spPr>
          <a:xfrm>
            <a:off x="5545849" y="2810957"/>
            <a:ext cx="55015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chemeClr val="tx1"/>
                </a:solidFill>
                <a:latin typeface="Symbol" pitchFamily="2" charset="2"/>
              </a:rPr>
              <a:t>b </a:t>
            </a:r>
            <a:r>
              <a:rPr kumimoji="1" lang="en-US" altLang="ja-JP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ja-JP" altLang="en-US" baseline="-25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D94242A-5B0A-9F9D-21D4-AB91561D698B}"/>
              </a:ext>
            </a:extLst>
          </p:cNvPr>
          <p:cNvSpPr txBox="1"/>
          <p:nvPr/>
        </p:nvSpPr>
        <p:spPr>
          <a:xfrm>
            <a:off x="9688323" y="2831042"/>
            <a:ext cx="55015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chemeClr val="tx1"/>
                </a:solidFill>
                <a:latin typeface="Symbol" pitchFamily="2" charset="2"/>
              </a:rPr>
              <a:t>b </a:t>
            </a:r>
            <a:r>
              <a:rPr kumimoji="1" lang="en-US" altLang="ja-JP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ja-JP" altLang="en-US" baseline="-25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4BE8A7A-D5AC-9AA9-7D18-1D0A99917D08}"/>
              </a:ext>
            </a:extLst>
          </p:cNvPr>
          <p:cNvSpPr txBox="1"/>
          <p:nvPr/>
        </p:nvSpPr>
        <p:spPr>
          <a:xfrm>
            <a:off x="4765387" y="2088581"/>
            <a:ext cx="2061783" cy="461665"/>
          </a:xfrm>
          <a:prstGeom prst="rect">
            <a:avLst/>
          </a:prstGeom>
          <a:solidFill>
            <a:srgbClr val="FFF1E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/>
                </a:solidFill>
              </a:rPr>
              <a:t>ground state</a:t>
            </a:r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092962"/>
      </p:ext>
    </p:extLst>
  </p:cSld>
  <p:clrMapOvr>
    <a:masterClrMapping/>
  </p:clrMapOvr>
  <p:transition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4240A-8E64-BEA8-E582-312799958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グラフ, ヒストグラム&#10;&#10;自動的に生成された説明">
            <a:extLst>
              <a:ext uri="{FF2B5EF4-FFF2-40B4-BE49-F238E27FC236}">
                <a16:creationId xmlns:a16="http://schemas.microsoft.com/office/drawing/2014/main" id="{F7851ADF-C035-97FC-33F9-39D97ED82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80316" y="3020292"/>
            <a:ext cx="4350327" cy="3262745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3EABF49B-45CC-9D01-BE45-8D35CA5B0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377" y="3254803"/>
            <a:ext cx="2717223" cy="3377339"/>
          </a:xfrm>
          <a:prstGeom prst="rect">
            <a:avLst/>
          </a:prstGeom>
        </p:spPr>
      </p:pic>
      <p:sp>
        <p:nvSpPr>
          <p:cNvPr id="7" name="円/楕円 6">
            <a:extLst>
              <a:ext uri="{FF2B5EF4-FFF2-40B4-BE49-F238E27FC236}">
                <a16:creationId xmlns:a16="http://schemas.microsoft.com/office/drawing/2014/main" id="{61922DEA-979E-CF0D-B988-F46D0DAFAFCD}"/>
              </a:ext>
            </a:extLst>
          </p:cNvPr>
          <p:cNvSpPr/>
          <p:nvPr/>
        </p:nvSpPr>
        <p:spPr>
          <a:xfrm>
            <a:off x="5042720" y="3742024"/>
            <a:ext cx="413635" cy="806422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 descr="グラフ, ヒストグラム&#10;&#10;自動的に生成された説明">
            <a:extLst>
              <a:ext uri="{FF2B5EF4-FFF2-40B4-BE49-F238E27FC236}">
                <a16:creationId xmlns:a16="http://schemas.microsoft.com/office/drawing/2014/main" id="{A2204671-61A1-F8E1-CC68-573468541F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12" y="480356"/>
            <a:ext cx="3699262" cy="2774447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9BD04DD-23CA-FBFB-42CE-9E1BD2B14117}"/>
              </a:ext>
            </a:extLst>
          </p:cNvPr>
          <p:cNvSpPr txBox="1"/>
          <p:nvPr/>
        </p:nvSpPr>
        <p:spPr>
          <a:xfrm>
            <a:off x="3190349" y="3228351"/>
            <a:ext cx="564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kumimoji="1" lang="en-US" altLang="ja-JP" sz="200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kumimoji="1" lang="en-US" altLang="ja-JP" sz="2000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1" lang="ja-JP" altLang="en-US" sz="2000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1610B4D-65B9-38D8-57BC-5BA811E4F694}"/>
              </a:ext>
            </a:extLst>
          </p:cNvPr>
          <p:cNvSpPr txBox="1"/>
          <p:nvPr/>
        </p:nvSpPr>
        <p:spPr>
          <a:xfrm>
            <a:off x="3148123" y="3649065"/>
            <a:ext cx="647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K=0</a:t>
            </a:r>
            <a:endParaRPr kumimoji="1" lang="ja-JP" alt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6208017-0F55-7622-8571-808F9609877A}"/>
              </a:ext>
            </a:extLst>
          </p:cNvPr>
          <p:cNvSpPr txBox="1"/>
          <p:nvPr/>
        </p:nvSpPr>
        <p:spPr>
          <a:xfrm>
            <a:off x="7813719" y="2359187"/>
            <a:ext cx="2997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  <a:latin typeface="Symbol" pitchFamily="2" charset="2"/>
              </a:rPr>
              <a:t>g</a:t>
            </a:r>
            <a:r>
              <a:rPr kumimoji="1" lang="en-US" altLang="ja-JP" dirty="0">
                <a:solidFill>
                  <a:srgbClr val="FF0000"/>
                </a:solidFill>
              </a:rPr>
              <a:t> – vibrational </a:t>
            </a:r>
            <a:r>
              <a:rPr kumimoji="1" lang="en-US" altLang="ja-JP" dirty="0"/>
              <a:t>mode</a:t>
            </a:r>
            <a:endParaRPr kumimoji="1" lang="ja-JP" altLang="en-US"/>
          </a:p>
        </p:txBody>
      </p:sp>
      <p:pic>
        <p:nvPicPr>
          <p:cNvPr id="11" name="図 10" descr="グラフ, 箱ひげ図&#10;&#10;自動的に生成された説明">
            <a:extLst>
              <a:ext uri="{FF2B5EF4-FFF2-40B4-BE49-F238E27FC236}">
                <a16:creationId xmlns:a16="http://schemas.microsoft.com/office/drawing/2014/main" id="{8E0D3973-ABC6-21E6-C6F6-AF3A5A9BEB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55195" y="3290020"/>
            <a:ext cx="4042062" cy="3031547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161DDA92-B6F6-E0C9-1A97-447A95FDA5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0402" y="3254803"/>
            <a:ext cx="2714497" cy="3377339"/>
          </a:xfrm>
          <a:prstGeom prst="rect">
            <a:avLst/>
          </a:prstGeom>
        </p:spPr>
      </p:pic>
      <p:sp>
        <p:nvSpPr>
          <p:cNvPr id="20" name="円/楕円 19">
            <a:extLst>
              <a:ext uri="{FF2B5EF4-FFF2-40B4-BE49-F238E27FC236}">
                <a16:creationId xmlns:a16="http://schemas.microsoft.com/office/drawing/2014/main" id="{C6AC0D2E-26A7-76D7-6D70-7E577538FA31}"/>
              </a:ext>
            </a:extLst>
          </p:cNvPr>
          <p:cNvSpPr/>
          <p:nvPr/>
        </p:nvSpPr>
        <p:spPr>
          <a:xfrm>
            <a:off x="8236660" y="3742024"/>
            <a:ext cx="413635" cy="806422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909C22A-EC0D-931F-2DD7-99436D089CF2}"/>
              </a:ext>
            </a:extLst>
          </p:cNvPr>
          <p:cNvSpPr txBox="1"/>
          <p:nvPr/>
        </p:nvSpPr>
        <p:spPr>
          <a:xfrm>
            <a:off x="6393678" y="3219994"/>
            <a:ext cx="564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kumimoji="1" lang="en-US" altLang="ja-JP" sz="200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kumimoji="1" lang="en-US" altLang="ja-JP" sz="2000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1" lang="ja-JP" altLang="en-US" sz="2000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415A91F-01D2-0EA9-9709-943D3C6E8A56}"/>
              </a:ext>
            </a:extLst>
          </p:cNvPr>
          <p:cNvSpPr txBox="1"/>
          <p:nvPr/>
        </p:nvSpPr>
        <p:spPr>
          <a:xfrm>
            <a:off x="6393678" y="3628461"/>
            <a:ext cx="1117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K=0 </a:t>
            </a:r>
            <a:r>
              <a:rPr kumimoji="1" lang="en-US" altLang="ja-JP" sz="2000" dirty="0" err="1">
                <a:solidFill>
                  <a:srgbClr val="D5A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vib</a:t>
            </a:r>
            <a:r>
              <a:rPr kumimoji="1" lang="en-US" altLang="ja-JP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1D66196-7809-BCEE-4298-22891E9D5334}"/>
              </a:ext>
            </a:extLst>
          </p:cNvPr>
          <p:cNvSpPr txBox="1"/>
          <p:nvPr/>
        </p:nvSpPr>
        <p:spPr>
          <a:xfrm>
            <a:off x="844718" y="610496"/>
            <a:ext cx="910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/>
              <a:t>162</a:t>
            </a:r>
            <a:r>
              <a:rPr kumimoji="1" lang="en-US" altLang="ja-JP" dirty="0"/>
              <a:t>Dy</a:t>
            </a:r>
            <a:endParaRPr kumimoji="1" lang="ja-JP" altLang="en-US"/>
          </a:p>
        </p:txBody>
      </p:sp>
      <p:sp>
        <p:nvSpPr>
          <p:cNvPr id="3" name="左右矢印 2">
            <a:extLst>
              <a:ext uri="{FF2B5EF4-FFF2-40B4-BE49-F238E27FC236}">
                <a16:creationId xmlns:a16="http://schemas.microsoft.com/office/drawing/2014/main" id="{494E72EC-B4DD-E4F7-159E-4FD9D67FF27D}"/>
              </a:ext>
            </a:extLst>
          </p:cNvPr>
          <p:cNvSpPr/>
          <p:nvPr/>
        </p:nvSpPr>
        <p:spPr>
          <a:xfrm rot="5400000">
            <a:off x="7998785" y="4561719"/>
            <a:ext cx="974175" cy="328845"/>
          </a:xfrm>
          <a:prstGeom prst="leftRightArrow">
            <a:avLst/>
          </a:prstGeom>
          <a:solidFill>
            <a:srgbClr val="FFE6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8291A43-2BF6-6A9D-DC57-FE269F40E89F}"/>
              </a:ext>
            </a:extLst>
          </p:cNvPr>
          <p:cNvSpPr txBox="1"/>
          <p:nvPr/>
        </p:nvSpPr>
        <p:spPr>
          <a:xfrm>
            <a:off x="1797840" y="610495"/>
            <a:ext cx="731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7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kumimoji="1" lang="en-US" altLang="ja-JP" baseline="30000" dirty="0">
                <a:solidFill>
                  <a:srgbClr val="F7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kumimoji="1" lang="en-US" altLang="ja-JP" baseline="-25000" dirty="0">
                <a:solidFill>
                  <a:srgbClr val="F7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1" lang="ja-JP" altLang="en-US" baseline="-25000">
              <a:solidFill>
                <a:srgbClr val="F7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AE43D26-B591-E13E-A337-594325D67DED}"/>
              </a:ext>
            </a:extLst>
          </p:cNvPr>
          <p:cNvSpPr txBox="1"/>
          <p:nvPr/>
        </p:nvSpPr>
        <p:spPr>
          <a:xfrm rot="16200000">
            <a:off x="2370248" y="4589484"/>
            <a:ext cx="31771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chemeClr val="tx1"/>
                </a:solidFill>
                <a:latin typeface="Symbol" pitchFamily="2" charset="2"/>
              </a:rPr>
              <a:t>g</a:t>
            </a:r>
            <a:endParaRPr kumimoji="1" lang="ja-JP" altLang="en-US" b="1" i="1">
              <a:solidFill>
                <a:schemeClr val="tx1"/>
              </a:solidFill>
              <a:latin typeface="Symbol" pitchFamily="2" charset="2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87961EB-0F54-B0FF-C170-34FC877591FA}"/>
              </a:ext>
            </a:extLst>
          </p:cNvPr>
          <p:cNvSpPr txBox="1"/>
          <p:nvPr/>
        </p:nvSpPr>
        <p:spPr>
          <a:xfrm rot="16200000">
            <a:off x="11267609" y="4622399"/>
            <a:ext cx="31771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chemeClr val="tx1"/>
                </a:solidFill>
                <a:latin typeface="Symbol" pitchFamily="2" charset="2"/>
              </a:rPr>
              <a:t>g</a:t>
            </a:r>
            <a:endParaRPr kumimoji="1" lang="ja-JP" altLang="en-US" b="1" i="1">
              <a:solidFill>
                <a:schemeClr val="tx1"/>
              </a:solidFill>
              <a:latin typeface="Symbol" pitchFamily="2" charset="2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F917F8F-B1BF-CC9D-03ED-DE67015AE370}"/>
              </a:ext>
            </a:extLst>
          </p:cNvPr>
          <p:cNvSpPr txBox="1"/>
          <p:nvPr/>
        </p:nvSpPr>
        <p:spPr>
          <a:xfrm>
            <a:off x="310843" y="2323097"/>
            <a:ext cx="2153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/>
                </a:solidFill>
                <a:latin typeface="Comic Sans MS" panose="030F0902030302020204" pitchFamily="66" charset="0"/>
              </a:rPr>
              <a:t>ground state </a:t>
            </a:r>
            <a:endParaRPr kumimoji="1" lang="ja-JP" altLang="en-US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60FF9F2-D2A1-CA88-DB56-BEC9AA81264F}"/>
              </a:ext>
            </a:extLst>
          </p:cNvPr>
          <p:cNvSpPr txBox="1"/>
          <p:nvPr/>
        </p:nvSpPr>
        <p:spPr>
          <a:xfrm>
            <a:off x="4532649" y="2364103"/>
            <a:ext cx="55015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chemeClr val="tx1"/>
                </a:solidFill>
                <a:latin typeface="Symbol" pitchFamily="2" charset="2"/>
              </a:rPr>
              <a:t>b </a:t>
            </a:r>
            <a:r>
              <a:rPr kumimoji="1" lang="en-US" altLang="ja-JP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ja-JP" altLang="en-US" baseline="-25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27023"/>
      </p:ext>
    </p:extLst>
  </p:cSld>
  <p:clrMapOvr>
    <a:masterClrMapping/>
  </p:clrMapOvr>
  <p:transition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5787ED8D-2598-50CA-9863-097CAAE8F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366" y="389567"/>
            <a:ext cx="6455710" cy="6163744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C149CF8-BAF3-02F9-575F-AE1021846E21}"/>
              </a:ext>
            </a:extLst>
          </p:cNvPr>
          <p:cNvSpPr txBox="1"/>
          <p:nvPr/>
        </p:nvSpPr>
        <p:spPr>
          <a:xfrm>
            <a:off x="6998974" y="207822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</a:t>
            </a:r>
          </a:p>
          <a:p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view</a:t>
            </a:r>
            <a:endParaRPr kumimoji="1" lang="ja-JP" alt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2353D1AA-78E3-5A35-B72A-09056B5560A4}"/>
              </a:ext>
            </a:extLst>
          </p:cNvPr>
          <p:cNvGrpSpPr/>
          <p:nvPr/>
        </p:nvGrpSpPr>
        <p:grpSpPr>
          <a:xfrm>
            <a:off x="4788520" y="2048273"/>
            <a:ext cx="1226618" cy="584775"/>
            <a:chOff x="5710286" y="2150112"/>
            <a:chExt cx="1226618" cy="584775"/>
          </a:xfrm>
        </p:grpSpPr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008A6B76-7C2D-979F-DB21-7F7201CC3426}"/>
                </a:ext>
              </a:extLst>
            </p:cNvPr>
            <p:cNvSpPr txBox="1"/>
            <p:nvPr/>
          </p:nvSpPr>
          <p:spPr>
            <a:xfrm>
              <a:off x="5710286" y="2150112"/>
              <a:ext cx="1226618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600" dirty="0">
                  <a:solidFill>
                    <a:schemeClr val="tx1"/>
                  </a:solidFill>
                  <a:latin typeface="Palatino" pitchFamily="2" charset="0"/>
                  <a:ea typeface="Palatino" pitchFamily="2" charset="0"/>
                  <a:cs typeface="Arial" panose="020B0604020202020204" pitchFamily="34" charset="0"/>
                </a:rPr>
                <a:t>r</a:t>
              </a:r>
              <a:r>
                <a:rPr kumimoji="1" lang="en-US" altLang="ja-JP" sz="1600" dirty="0">
                  <a:solidFill>
                    <a:schemeClr val="tx1"/>
                  </a:solidFill>
                  <a:latin typeface="Palatino" pitchFamily="2" charset="0"/>
                  <a:ea typeface="Palatino" pitchFamily="2" charset="0"/>
                  <a:cs typeface="Arial" panose="020B0604020202020204" pitchFamily="34" charset="0"/>
                </a:rPr>
                <a:t>otor limit</a:t>
              </a:r>
            </a:p>
            <a:p>
              <a:r>
                <a:rPr kumimoji="1" lang="en-US" altLang="ja-JP" sz="1600" dirty="0">
                  <a:solidFill>
                    <a:schemeClr val="tx1"/>
                  </a:solidFill>
                  <a:latin typeface="Palatino" pitchFamily="2" charset="0"/>
                  <a:ea typeface="Palatino" pitchFamily="2" charset="0"/>
                  <a:cs typeface="Arial" panose="020B0604020202020204" pitchFamily="34" charset="0"/>
                </a:rPr>
                <a:t>Ex      J(J+1)</a:t>
              </a:r>
              <a:endParaRPr kumimoji="1" lang="ja-JP" altLang="en-US" sz="1600">
                <a:solidFill>
                  <a:schemeClr val="tx1"/>
                </a:solidFill>
                <a:latin typeface="Palatin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78CEB010-3C25-30FA-9B57-BB5B04A71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0026" y="2442339"/>
              <a:ext cx="210195" cy="209482"/>
            </a:xfrm>
            <a:prstGeom prst="rect">
              <a:avLst/>
            </a:prstGeom>
          </p:spPr>
        </p:pic>
      </p:grpSp>
      <p:pic>
        <p:nvPicPr>
          <p:cNvPr id="6" name="図 5" descr="アイコン&#10;&#10;AI 生成コンテンツは誤りを含む可能性があります。">
            <a:extLst>
              <a:ext uri="{FF2B5EF4-FFF2-40B4-BE49-F238E27FC236}">
                <a16:creationId xmlns:a16="http://schemas.microsoft.com/office/drawing/2014/main" id="{A50C27F0-0770-005A-8265-02F7EBF00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97747">
            <a:off x="10173749" y="1032653"/>
            <a:ext cx="1170691" cy="878018"/>
          </a:xfrm>
          <a:prstGeom prst="rect">
            <a:avLst/>
          </a:prstGeom>
        </p:spPr>
      </p:pic>
      <p:pic>
        <p:nvPicPr>
          <p:cNvPr id="14" name="図 13" descr="図形&#10;&#10;AI 生成コンテンツは誤りを含む可能性があります。">
            <a:extLst>
              <a:ext uri="{FF2B5EF4-FFF2-40B4-BE49-F238E27FC236}">
                <a16:creationId xmlns:a16="http://schemas.microsoft.com/office/drawing/2014/main" id="{6F4C9957-BD90-40C5-0EFA-27BE9E97D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942" y="1024783"/>
            <a:ext cx="1028700" cy="1114425"/>
          </a:xfrm>
          <a:prstGeom prst="rect">
            <a:avLst/>
          </a:prstGeom>
        </p:spPr>
      </p:pic>
      <p:sp>
        <p:nvSpPr>
          <p:cNvPr id="15" name="円/楕円 14">
            <a:extLst>
              <a:ext uri="{FF2B5EF4-FFF2-40B4-BE49-F238E27FC236}">
                <a16:creationId xmlns:a16="http://schemas.microsoft.com/office/drawing/2014/main" id="{4C707646-7EB8-2758-EBDA-C027320BB257}"/>
              </a:ext>
            </a:extLst>
          </p:cNvPr>
          <p:cNvSpPr>
            <a:spLocks noChangeAspect="1"/>
          </p:cNvSpPr>
          <p:nvPr/>
        </p:nvSpPr>
        <p:spPr>
          <a:xfrm>
            <a:off x="7992497" y="2247298"/>
            <a:ext cx="431739" cy="432000"/>
          </a:xfrm>
          <a:prstGeom prst="ellipse">
            <a:avLst/>
          </a:prstGeom>
          <a:solidFill>
            <a:srgbClr val="FFB7E4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E428BEBC-98ED-3049-28C5-5C3266E7AFFD}"/>
              </a:ext>
            </a:extLst>
          </p:cNvPr>
          <p:cNvCxnSpPr>
            <a:cxnSpLocks/>
            <a:endCxn id="15" idx="2"/>
          </p:cNvCxnSpPr>
          <p:nvPr/>
        </p:nvCxnSpPr>
        <p:spPr>
          <a:xfrm>
            <a:off x="7975069" y="1492920"/>
            <a:ext cx="17428" cy="97037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EE54666E-1D77-C21A-142A-D14F77BA40F8}"/>
              </a:ext>
            </a:extLst>
          </p:cNvPr>
          <p:cNvCxnSpPr>
            <a:cxnSpLocks/>
            <a:endCxn id="15" idx="6"/>
          </p:cNvCxnSpPr>
          <p:nvPr/>
        </p:nvCxnSpPr>
        <p:spPr>
          <a:xfrm flipH="1">
            <a:off x="8424236" y="1492920"/>
            <a:ext cx="18833" cy="97037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7AF2CE8-B312-5BBA-C110-903CF28F57AA}"/>
              </a:ext>
            </a:extLst>
          </p:cNvPr>
          <p:cNvSpPr txBox="1"/>
          <p:nvPr/>
        </p:nvSpPr>
        <p:spPr>
          <a:xfrm>
            <a:off x="7043442" y="1182610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side</a:t>
            </a:r>
          </a:p>
          <a:p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view</a:t>
            </a:r>
            <a:endParaRPr kumimoji="1" lang="ja-JP" alt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0BB3643-2D7A-D35C-3C82-F835098D0934}"/>
              </a:ext>
            </a:extLst>
          </p:cNvPr>
          <p:cNvSpPr txBox="1"/>
          <p:nvPr/>
        </p:nvSpPr>
        <p:spPr>
          <a:xfrm>
            <a:off x="8528182" y="2290425"/>
            <a:ext cx="85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circle</a:t>
            </a:r>
            <a:endParaRPr kumimoji="1" lang="en-US" altLang="ja-JP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F898611-45CA-5925-9C0B-E8A6A9755A7C}"/>
              </a:ext>
            </a:extLst>
          </p:cNvPr>
          <p:cNvSpPr txBox="1"/>
          <p:nvPr/>
        </p:nvSpPr>
        <p:spPr>
          <a:xfrm>
            <a:off x="9703647" y="1292865"/>
            <a:ext cx="6062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like</a:t>
            </a:r>
            <a:endParaRPr kumimoji="1" lang="en-US" altLang="ja-JP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390E27A-13FF-26ED-7CF1-4379CB6B5DCB}"/>
              </a:ext>
            </a:extLst>
          </p:cNvPr>
          <p:cNvSpPr txBox="1"/>
          <p:nvPr/>
        </p:nvSpPr>
        <p:spPr>
          <a:xfrm>
            <a:off x="8661745" y="1631274"/>
            <a:ext cx="48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J 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pic>
        <p:nvPicPr>
          <p:cNvPr id="46" name="図 45" descr="アイコン&#10;&#10;AI 生成コンテンツは誤りを含む可能性があります。">
            <a:extLst>
              <a:ext uri="{FF2B5EF4-FFF2-40B4-BE49-F238E27FC236}">
                <a16:creationId xmlns:a16="http://schemas.microsoft.com/office/drawing/2014/main" id="{F9103829-6392-1DC7-82B2-1ABC87122C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699" y="1162174"/>
            <a:ext cx="343650" cy="58271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91B020C-10E3-E36C-CC59-2A971C62F49A}"/>
              </a:ext>
            </a:extLst>
          </p:cNvPr>
          <p:cNvSpPr txBox="1"/>
          <p:nvPr/>
        </p:nvSpPr>
        <p:spPr>
          <a:xfrm>
            <a:off x="6736354" y="153628"/>
            <a:ext cx="4873450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Conventional picture of nuclear </a:t>
            </a:r>
          </a:p>
          <a:p>
            <a:r>
              <a:rPr lang="en-US" altLang="ja-JP" dirty="0"/>
              <a:t>shape and rotation</a:t>
            </a:r>
            <a:endParaRPr kumimoji="1" lang="ja-JP" altLang="en-US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EA923B49-E0B6-C59E-BA5C-6B161EC2DBE2}"/>
              </a:ext>
            </a:extLst>
          </p:cNvPr>
          <p:cNvGrpSpPr/>
          <p:nvPr/>
        </p:nvGrpSpPr>
        <p:grpSpPr>
          <a:xfrm>
            <a:off x="6436241" y="2830515"/>
            <a:ext cx="5626861" cy="3978128"/>
            <a:chOff x="6565139" y="2830515"/>
            <a:chExt cx="5626861" cy="3978128"/>
          </a:xfrm>
        </p:grpSpPr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7C2B93E8-298D-F244-BDCF-6096DF3FEB0E}"/>
                </a:ext>
              </a:extLst>
            </p:cNvPr>
            <p:cNvSpPr txBox="1"/>
            <p:nvPr/>
          </p:nvSpPr>
          <p:spPr>
            <a:xfrm>
              <a:off x="6565139" y="3759431"/>
              <a:ext cx="5626861" cy="830997"/>
            </a:xfrm>
            <a:prstGeom prst="rect">
              <a:avLst/>
            </a:prstGeom>
            <a:solidFill>
              <a:srgbClr val="002060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1. axially symmetric ellipsoid emerges,</a:t>
              </a:r>
            </a:p>
            <a:p>
              <a:r>
                <a:rPr lang="en-US" altLang="ja-JP" dirty="0">
                  <a:solidFill>
                    <a:schemeClr val="bg1"/>
                  </a:solidFill>
                </a:rPr>
                <a:t>   and rotates, </a:t>
              </a:r>
              <a:r>
                <a:rPr lang="en-US" altLang="ja-JP" i="1" dirty="0">
                  <a:solidFill>
                    <a:schemeClr val="bg1"/>
                  </a:solidFill>
                </a:rPr>
                <a:t>like a rugby ball</a:t>
              </a:r>
              <a:endParaRPr kumimoji="1" lang="ja-JP" altLang="en-US" i="1">
                <a:solidFill>
                  <a:schemeClr val="bg1"/>
                </a:solidFill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3F6D313E-8585-6133-A5E3-969AEA537EA3}"/>
                </a:ext>
              </a:extLst>
            </p:cNvPr>
            <p:cNvSpPr txBox="1"/>
            <p:nvPr/>
          </p:nvSpPr>
          <p:spPr>
            <a:xfrm>
              <a:off x="6565139" y="4587662"/>
              <a:ext cx="56268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tx1"/>
                  </a:solidFill>
                </a:rPr>
                <a:t>2. J(J+1) rule of excitation energy</a:t>
              </a:r>
            </a:p>
            <a:p>
              <a:r>
                <a:rPr lang="en-US" altLang="ja-JP" dirty="0">
                  <a:solidFill>
                    <a:schemeClr val="tx1"/>
                  </a:solidFill>
                </a:rPr>
                <a:t>    </a:t>
              </a:r>
              <a:r>
                <a:rPr kumimoji="1" lang="en-US" altLang="ja-JP" dirty="0">
                  <a:solidFill>
                    <a:schemeClr val="tx1"/>
                  </a:solidFill>
                </a:rPr>
                <a:t>is due to rotational </a:t>
              </a:r>
              <a:r>
                <a:rPr lang="en-US" altLang="ja-JP" dirty="0">
                  <a:solidFill>
                    <a:schemeClr val="tx1"/>
                  </a:solidFill>
                </a:rPr>
                <a:t>kinetic energy</a:t>
              </a:r>
              <a:r>
                <a:rPr kumimoji="1" lang="en-US" altLang="ja-JP" dirty="0">
                  <a:solidFill>
                    <a:schemeClr val="tx1"/>
                  </a:solidFill>
                </a:rPr>
                <a:t>    </a:t>
              </a:r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38ABCFBE-3A15-D5E9-DE5D-FBAF44DE4F34}"/>
                </a:ext>
              </a:extLst>
            </p:cNvPr>
            <p:cNvSpPr txBox="1"/>
            <p:nvPr/>
          </p:nvSpPr>
          <p:spPr>
            <a:xfrm>
              <a:off x="6565139" y="5444535"/>
              <a:ext cx="5626861" cy="461665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3. </a:t>
              </a:r>
              <a:r>
                <a:rPr lang="en-US" altLang="ja-JP" b="1" dirty="0">
                  <a:solidFill>
                    <a:schemeClr val="bg1"/>
                  </a:solidFill>
                  <a:latin typeface="Symbol" pitchFamily="2" charset="2"/>
                </a:rPr>
                <a:t>g</a:t>
              </a:r>
              <a:r>
                <a:rPr lang="en-US" altLang="ja-JP" dirty="0">
                  <a:solidFill>
                    <a:schemeClr val="bg1"/>
                  </a:solidFill>
                </a:rPr>
                <a:t> band is due to </a:t>
              </a:r>
              <a:r>
                <a:rPr lang="en-US" altLang="ja-JP" b="1" dirty="0">
                  <a:solidFill>
                    <a:schemeClr val="bg1"/>
                  </a:solidFill>
                  <a:latin typeface="Symbol" pitchFamily="2" charset="2"/>
                </a:rPr>
                <a:t>g</a:t>
              </a:r>
              <a:r>
                <a:rPr lang="en-US" altLang="ja-JP" dirty="0">
                  <a:solidFill>
                    <a:schemeClr val="bg1"/>
                  </a:solidFill>
                </a:rPr>
                <a:t> vibration </a:t>
              </a:r>
              <a:endParaRPr kumimoji="1"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B3A539B1-CEA5-9704-B293-907B76B8C36E}"/>
                </a:ext>
              </a:extLst>
            </p:cNvPr>
            <p:cNvSpPr txBox="1"/>
            <p:nvPr/>
          </p:nvSpPr>
          <p:spPr>
            <a:xfrm>
              <a:off x="6565139" y="5932077"/>
              <a:ext cx="553869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tx1"/>
                  </a:solidFill>
                </a:rPr>
                <a:t>4. if axial symmetry is broken, </a:t>
              </a:r>
              <a:endParaRPr lang="en-US" altLang="ja-JP" dirty="0">
                <a:solidFill>
                  <a:schemeClr val="tx1"/>
                </a:solidFill>
              </a:endParaRPr>
            </a:p>
            <a:p>
              <a:r>
                <a:rPr lang="en-US" altLang="ja-JP" dirty="0">
                  <a:solidFill>
                    <a:schemeClr val="tx1"/>
                  </a:solidFill>
                </a:rPr>
                <a:t>    no good K quantum numbers remain</a:t>
              </a:r>
              <a:endParaRPr kumimoji="1" lang="en-US" altLang="ja-JP" dirty="0">
                <a:solidFill>
                  <a:schemeClr val="tx1"/>
                </a:solidFill>
              </a:endParaRPr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B11CF845-4B28-1CC5-6F1F-2B2F4ABC40D5}"/>
                </a:ext>
              </a:extLst>
            </p:cNvPr>
            <p:cNvSpPr/>
            <p:nvPr/>
          </p:nvSpPr>
          <p:spPr>
            <a:xfrm>
              <a:off x="6565140" y="3759430"/>
              <a:ext cx="5626860" cy="3049213"/>
            </a:xfrm>
            <a:prstGeom prst="rect">
              <a:avLst/>
            </a:prstGeom>
            <a:noFill/>
            <a:ln>
              <a:solidFill>
                <a:srgbClr val="5B07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1C22D881-71EF-9A35-E6D4-1424C7BCBA91}"/>
                </a:ext>
              </a:extLst>
            </p:cNvPr>
            <p:cNvSpPr txBox="1"/>
            <p:nvPr/>
          </p:nvSpPr>
          <p:spPr>
            <a:xfrm>
              <a:off x="6565139" y="2830515"/>
              <a:ext cx="5626860" cy="830997"/>
            </a:xfrm>
            <a:prstGeom prst="rect">
              <a:avLst/>
            </a:prstGeom>
            <a:solidFill>
              <a:srgbClr val="FFE4A5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latin typeface="Palatino" pitchFamily="2" charset="0"/>
                  <a:ea typeface="Palatino" pitchFamily="2" charset="0"/>
                  <a:cs typeface="Arial" panose="020B0604020202020204" pitchFamily="34" charset="0"/>
                </a:rPr>
                <a:t> </a:t>
              </a:r>
              <a:r>
                <a:rPr kumimoji="1" lang="en-US" altLang="ja-JP" dirty="0">
                  <a:solidFill>
                    <a:srgbClr val="002060"/>
                  </a:solidFill>
                  <a:latin typeface="Palatino" pitchFamily="2" charset="0"/>
                  <a:ea typeface="Palatino" pitchFamily="2" charset="0"/>
                  <a:cs typeface="Arial" panose="020B0604020202020204" pitchFamily="34" charset="0"/>
                </a:rPr>
                <a:t>Textbooks kept teaching us for 70 years:   </a:t>
              </a:r>
            </a:p>
            <a:p>
              <a:r>
                <a:rPr lang="en-US" altLang="ja-JP" dirty="0">
                  <a:solidFill>
                    <a:srgbClr val="002060"/>
                  </a:solidFill>
                  <a:latin typeface="Palatino" pitchFamily="2" charset="0"/>
                  <a:ea typeface="Palatino" pitchFamily="2" charset="0"/>
                  <a:cs typeface="Arial" panose="020B0604020202020204" pitchFamily="34" charset="0"/>
                </a:rPr>
                <a:t>       For strongly deformed nuclei,</a:t>
              </a:r>
              <a:endParaRPr kumimoji="1" lang="ja-JP" altLang="en-US">
                <a:solidFill>
                  <a:srgbClr val="002060"/>
                </a:solidFill>
                <a:latin typeface="Palatino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D1F2EE9-3F76-7ECA-1881-A9A5C16C2B37}"/>
              </a:ext>
            </a:extLst>
          </p:cNvPr>
          <p:cNvSpPr txBox="1"/>
          <p:nvPr/>
        </p:nvSpPr>
        <p:spPr>
          <a:xfrm>
            <a:off x="9603097" y="2354187"/>
            <a:ext cx="2765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la </a:t>
            </a:r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Aage Bohr (1952)</a:t>
            </a:r>
            <a:endParaRPr kumimoji="1" lang="ja-JP" altLang="en-US" sz="20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392317"/>
      </p:ext>
    </p:extLst>
  </p:cSld>
  <p:clrMapOvr>
    <a:masterClrMapping/>
  </p:clrMapOvr>
  <p:transition>
    <p:cover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CE6CD-16DD-97B2-5130-F96CC9D75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, 概略図&#10;&#10;自動的に生成された説明">
            <a:extLst>
              <a:ext uri="{FF2B5EF4-FFF2-40B4-BE49-F238E27FC236}">
                <a16:creationId xmlns:a16="http://schemas.microsoft.com/office/drawing/2014/main" id="{BF22438B-D318-CA67-B5D5-90625DF41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790" y="240285"/>
            <a:ext cx="4720437" cy="5743536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1092C2-ECFF-2EF0-88C5-ED410AB0CA53}"/>
              </a:ext>
            </a:extLst>
          </p:cNvPr>
          <p:cNvSpPr txBox="1"/>
          <p:nvPr/>
        </p:nvSpPr>
        <p:spPr>
          <a:xfrm>
            <a:off x="2923574" y="5909927"/>
            <a:ext cx="14686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</a:p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ja-JP" sz="2000" b="1" dirty="0">
                <a:solidFill>
                  <a:srgbClr val="FF0000"/>
                </a:solidFill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=3.7 deg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AAD61D4-463E-3656-82DF-DB174165F705}"/>
              </a:ext>
            </a:extLst>
          </p:cNvPr>
          <p:cNvSpPr txBox="1"/>
          <p:nvPr/>
        </p:nvSpPr>
        <p:spPr>
          <a:xfrm>
            <a:off x="4958325" y="3732191"/>
            <a:ext cx="2257349" cy="400110"/>
          </a:xfrm>
          <a:prstGeom prst="rect">
            <a:avLst/>
          </a:prstGeom>
          <a:solidFill>
            <a:srgbClr val="FFFFD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dual </a:t>
            </a:r>
            <a:r>
              <a:rPr lang="en-US" altLang="ja-JP" sz="2000" dirty="0">
                <a:latin typeface="Symbol" pitchFamily="2" charset="2"/>
                <a:cs typeface="Arial" panose="020B0604020202020204" pitchFamily="34" charset="0"/>
              </a:rPr>
              <a:t>b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shape </a:t>
            </a:r>
            <a:r>
              <a:rPr lang="en-US" altLang="ja-JP" sz="2000" dirty="0" err="1">
                <a:latin typeface="Arial" panose="020B0604020202020204" pitchFamily="34" charset="0"/>
                <a:cs typeface="Arial" panose="020B0604020202020204" pitchFamily="34" charset="0"/>
              </a:rPr>
              <a:t>coex</a:t>
            </a:r>
            <a:endParaRPr kumimoji="1" lang="ja-JP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E137BB0-C602-EDEF-C86C-82C3C48C8988}"/>
              </a:ext>
            </a:extLst>
          </p:cNvPr>
          <p:cNvSpPr txBox="1"/>
          <p:nvPr/>
        </p:nvSpPr>
        <p:spPr>
          <a:xfrm>
            <a:off x="7074227" y="2681666"/>
            <a:ext cx="3055892" cy="400110"/>
          </a:xfrm>
          <a:prstGeom prst="rect">
            <a:avLst/>
          </a:prstGeom>
          <a:solidFill>
            <a:srgbClr val="FFFFD0"/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kumimoji="1"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ibrational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2000" dirty="0">
                <a:latin typeface="Symbol" pitchFamily="2" charset="2"/>
                <a:cs typeface="Arial" panose="020B0604020202020204" pitchFamily="34" charset="0"/>
              </a:rPr>
              <a:t>g 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direction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F2E2924-B37A-4F41-760F-9ACDE229C461}"/>
              </a:ext>
            </a:extLst>
          </p:cNvPr>
          <p:cNvSpPr txBox="1"/>
          <p:nvPr/>
        </p:nvSpPr>
        <p:spPr>
          <a:xfrm>
            <a:off x="503769" y="354585"/>
            <a:ext cx="97975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aseline="30000" dirty="0"/>
              <a:t>154</a:t>
            </a:r>
            <a:r>
              <a:rPr kumimoji="1" lang="en-US" altLang="ja-JP" dirty="0"/>
              <a:t>Sm</a:t>
            </a:r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55C7054-5025-74F3-372B-5B822A8A9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8146" y="5317946"/>
            <a:ext cx="1300497" cy="136098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AC76EBB-883A-34F4-2024-2BE3B5DB7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3190" y="3242122"/>
            <a:ext cx="1290564" cy="137742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4947F4B-ACEA-8187-24A5-90E05A52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4493" y="1349532"/>
            <a:ext cx="1272271" cy="1364021"/>
          </a:xfrm>
          <a:prstGeom prst="rect">
            <a:avLst/>
          </a:prstGeom>
        </p:spPr>
      </p:pic>
      <p:sp>
        <p:nvSpPr>
          <p:cNvPr id="13" name="上下矢印 12">
            <a:extLst>
              <a:ext uri="{FF2B5EF4-FFF2-40B4-BE49-F238E27FC236}">
                <a16:creationId xmlns:a16="http://schemas.microsoft.com/office/drawing/2014/main" id="{B997D3F5-9A3C-51BF-FEAB-D238AE7502B2}"/>
              </a:ext>
            </a:extLst>
          </p:cNvPr>
          <p:cNvSpPr/>
          <p:nvPr/>
        </p:nvSpPr>
        <p:spPr>
          <a:xfrm rot="18724589" flipH="1">
            <a:off x="8933155" y="2199771"/>
            <a:ext cx="155330" cy="366287"/>
          </a:xfrm>
          <a:prstGeom prst="up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上下矢印 13">
            <a:extLst>
              <a:ext uri="{FF2B5EF4-FFF2-40B4-BE49-F238E27FC236}">
                <a16:creationId xmlns:a16="http://schemas.microsoft.com/office/drawing/2014/main" id="{A61B8197-8769-F132-7299-B937B13486F3}"/>
              </a:ext>
            </a:extLst>
          </p:cNvPr>
          <p:cNvSpPr/>
          <p:nvPr/>
        </p:nvSpPr>
        <p:spPr>
          <a:xfrm rot="16200000" flipH="1">
            <a:off x="9301520" y="4154435"/>
            <a:ext cx="179817" cy="339133"/>
          </a:xfrm>
          <a:prstGeom prst="up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E69E86AC-D182-DFFE-6B04-850DFD5EF9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9939" y="5154705"/>
            <a:ext cx="1365809" cy="1472931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A74279A-FA60-B494-2C82-B856C630704C}"/>
              </a:ext>
            </a:extLst>
          </p:cNvPr>
          <p:cNvSpPr txBox="1"/>
          <p:nvPr/>
        </p:nvSpPr>
        <p:spPr>
          <a:xfrm>
            <a:off x="4038186" y="4858006"/>
            <a:ext cx="1766144" cy="1015663"/>
          </a:xfrm>
          <a:prstGeom prst="rect">
            <a:avLst/>
          </a:prstGeom>
          <a:solidFill>
            <a:srgbClr val="FFFFD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kumimoji="1" lang="en-US" altLang="ja-JP" sz="2000" dirty="0">
                <a:latin typeface="Symbol" pitchFamily="2" charset="2"/>
                <a:cs typeface="Arial" panose="020B0604020202020204" pitchFamily="34" charset="0"/>
              </a:rPr>
              <a:t>g 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(triaxial; </a:t>
            </a:r>
          </a:p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 </a:t>
            </a:r>
            <a:r>
              <a:rPr kumimoji="1" lang="en-US" altLang="ja-JP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coex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K=0 &amp; 2)  </a:t>
            </a:r>
            <a:endParaRPr kumimoji="1" lang="ja-JP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C02992B8-F3E0-0C43-759B-CC968F779C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3590" y="4826694"/>
            <a:ext cx="1295400" cy="1409700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BE119F4-A0BC-7F89-6A6C-ED73395FAD7B}"/>
              </a:ext>
            </a:extLst>
          </p:cNvPr>
          <p:cNvSpPr txBox="1"/>
          <p:nvPr/>
        </p:nvSpPr>
        <p:spPr>
          <a:xfrm>
            <a:off x="379545" y="1075854"/>
            <a:ext cx="2169184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Level scheme </a:t>
            </a:r>
          </a:p>
          <a:p>
            <a:r>
              <a:rPr kumimoji="1" lang="en-US" altLang="ja-JP" dirty="0"/>
              <a:t>and T-plot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CD555E8-0DB6-DB41-353D-01F9CBBDC0E6}"/>
              </a:ext>
            </a:extLst>
          </p:cNvPr>
          <p:cNvSpPr txBox="1"/>
          <p:nvPr/>
        </p:nvSpPr>
        <p:spPr>
          <a:xfrm>
            <a:off x="5845266" y="4657951"/>
            <a:ext cx="1228221" cy="400110"/>
          </a:xfrm>
          <a:prstGeom prst="rect">
            <a:avLst/>
          </a:prstGeom>
          <a:solidFill>
            <a:srgbClr val="FFE7F5"/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~13 deg</a:t>
            </a:r>
            <a:endParaRPr kumimoji="1" lang="ja-JP" alt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41952092-2114-15F0-4862-AB39AA718472}"/>
              </a:ext>
            </a:extLst>
          </p:cNvPr>
          <p:cNvCxnSpPr>
            <a:cxnSpLocks/>
          </p:cNvCxnSpPr>
          <p:nvPr/>
        </p:nvCxnSpPr>
        <p:spPr>
          <a:xfrm>
            <a:off x="7098990" y="4045687"/>
            <a:ext cx="1224675" cy="121267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90543FC-5455-189B-C016-1D7D4C650B6E}"/>
              </a:ext>
            </a:extLst>
          </p:cNvPr>
          <p:cNvSpPr txBox="1"/>
          <p:nvPr/>
        </p:nvSpPr>
        <p:spPr>
          <a:xfrm>
            <a:off x="5919884" y="3242122"/>
            <a:ext cx="3055892" cy="400110"/>
          </a:xfrm>
          <a:prstGeom prst="rect">
            <a:avLst/>
          </a:prstGeom>
          <a:solidFill>
            <a:srgbClr val="FFFFD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en-US" altLang="ja-JP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vibrational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2000" dirty="0"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direction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842320"/>
      </p:ext>
    </p:extLst>
  </p:cSld>
  <p:clrMapOvr>
    <a:masterClrMapping/>
  </p:clrMapOvr>
  <p:transition>
    <p:cov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B5530DA-68C0-956C-4903-C2E9A279423B}"/>
              </a:ext>
            </a:extLst>
          </p:cNvPr>
          <p:cNvSpPr/>
          <p:nvPr/>
        </p:nvSpPr>
        <p:spPr>
          <a:xfrm>
            <a:off x="690462" y="141385"/>
            <a:ext cx="10877064" cy="590135"/>
          </a:xfrm>
          <a:prstGeom prst="rect">
            <a:avLst/>
          </a:prstGeom>
          <a:solidFill>
            <a:srgbClr val="FFFF00"/>
          </a:solidFill>
          <a:ln>
            <a:solidFill>
              <a:srgbClr val="428C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7789E6C-F427-44D4-A770-A14ABBD7F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85" y="1556873"/>
            <a:ext cx="6019800" cy="5054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DF51365-000F-DA5D-2F2C-A050AC40C7E8}"/>
              </a:ext>
            </a:extLst>
          </p:cNvPr>
          <p:cNvSpPr txBox="1"/>
          <p:nvPr/>
        </p:nvSpPr>
        <p:spPr>
          <a:xfrm>
            <a:off x="485445" y="902373"/>
            <a:ext cx="4958409" cy="461665"/>
          </a:xfrm>
          <a:prstGeom prst="rect">
            <a:avLst/>
          </a:prstGeom>
          <a:solidFill>
            <a:srgbClr val="BDFFE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Along the cut (</a:t>
            </a:r>
            <a:r>
              <a:rPr kumimoji="1" lang="en-US" altLang="ja-JP" i="1" dirty="0">
                <a:latin typeface="Symbol" pitchFamily="2" charset="2"/>
              </a:rPr>
              <a:t>b </a:t>
            </a:r>
            <a:r>
              <a:rPr kumimoji="1" lang="en-US" altLang="ja-JP" dirty="0"/>
              <a:t>= 0.3) in the PES</a:t>
            </a:r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B21E54A-8041-C943-B889-A3CF87BE5450}"/>
              </a:ext>
            </a:extLst>
          </p:cNvPr>
          <p:cNvSpPr txBox="1"/>
          <p:nvPr/>
        </p:nvSpPr>
        <p:spPr>
          <a:xfrm>
            <a:off x="6867200" y="800244"/>
            <a:ext cx="4626588" cy="9101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80"/>
              </a:lnSpc>
            </a:pPr>
            <a:r>
              <a:rPr kumimoji="1" lang="en-US" altLang="ja-JP" dirty="0">
                <a:solidFill>
                  <a:schemeClr val="tx1"/>
                </a:solidFill>
              </a:rPr>
              <a:t>HFB with good particle number</a:t>
            </a:r>
          </a:p>
          <a:p>
            <a:pPr>
              <a:lnSpc>
                <a:spcPts val="3280"/>
              </a:lnSpc>
            </a:pPr>
            <a:r>
              <a:rPr lang="en-US" altLang="ja-JP" dirty="0">
                <a:solidFill>
                  <a:schemeClr val="tx1"/>
                </a:solidFill>
              </a:rPr>
              <a:t>   for the same Hamiltonian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FE282EB-60BE-CD19-5E5F-2CA3626B0192}"/>
              </a:ext>
            </a:extLst>
          </p:cNvPr>
          <p:cNvSpPr txBox="1"/>
          <p:nvPr/>
        </p:nvSpPr>
        <p:spPr>
          <a:xfrm>
            <a:off x="6867200" y="1944687"/>
            <a:ext cx="4927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E8"/>
                </a:solidFill>
              </a:rPr>
              <a:t>lowering of K=0</a:t>
            </a:r>
            <a:r>
              <a:rPr lang="en-US" altLang="ja-JP" sz="2400" baseline="30000" dirty="0">
                <a:solidFill>
                  <a:srgbClr val="FF00E8"/>
                </a:solidFill>
              </a:rPr>
              <a:t>+</a:t>
            </a:r>
            <a:r>
              <a:rPr kumimoji="1" lang="en-US" altLang="ja-JP" dirty="0">
                <a:solidFill>
                  <a:srgbClr val="FF00E8"/>
                </a:solidFill>
              </a:rPr>
              <a:t> projected state</a:t>
            </a:r>
            <a:endParaRPr kumimoji="1" lang="ja-JP" altLang="en-US">
              <a:solidFill>
                <a:srgbClr val="FF00E8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34AF21D-3B43-5C18-C3BA-3C09190A2837}"/>
              </a:ext>
            </a:extLst>
          </p:cNvPr>
          <p:cNvSpPr txBox="1"/>
          <p:nvPr/>
        </p:nvSpPr>
        <p:spPr>
          <a:xfrm>
            <a:off x="6978191" y="2826265"/>
            <a:ext cx="42466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FF00E8"/>
                </a:solidFill>
              </a:rPr>
              <a:t>the triaxiality </a:t>
            </a:r>
            <a:r>
              <a:rPr lang="en-US" altLang="ja-JP" dirty="0">
                <a:solidFill>
                  <a:srgbClr val="FF00E8"/>
                </a:solidFill>
              </a:rPr>
              <a:t>gives </a:t>
            </a:r>
            <a:endParaRPr kumimoji="1" lang="en-US" altLang="ja-JP" dirty="0">
              <a:solidFill>
                <a:srgbClr val="FF00E8"/>
              </a:solidFill>
            </a:endParaRPr>
          </a:p>
          <a:p>
            <a:pPr algn="ctr"/>
            <a:r>
              <a:rPr lang="en-US" altLang="ja-JP" dirty="0">
                <a:solidFill>
                  <a:srgbClr val="FF00E8"/>
                </a:solidFill>
              </a:rPr>
              <a:t>more binding energy to K=0</a:t>
            </a:r>
            <a:r>
              <a:rPr lang="en-US" altLang="ja-JP" sz="2800" baseline="30000" dirty="0">
                <a:solidFill>
                  <a:srgbClr val="FF00E8"/>
                </a:solidFill>
              </a:rPr>
              <a:t>+</a:t>
            </a:r>
            <a:endParaRPr kumimoji="1" lang="ja-JP" altLang="en-US" sz="2800" baseline="30000">
              <a:solidFill>
                <a:srgbClr val="FF00E8"/>
              </a:solidFill>
            </a:endParaRPr>
          </a:p>
        </p:txBody>
      </p:sp>
      <p:sp>
        <p:nvSpPr>
          <p:cNvPr id="6" name="上矢印 5">
            <a:extLst>
              <a:ext uri="{FF2B5EF4-FFF2-40B4-BE49-F238E27FC236}">
                <a16:creationId xmlns:a16="http://schemas.microsoft.com/office/drawing/2014/main" id="{0105605A-E41C-8064-C090-6A2F32ADE187}"/>
              </a:ext>
            </a:extLst>
          </p:cNvPr>
          <p:cNvSpPr/>
          <p:nvPr/>
        </p:nvSpPr>
        <p:spPr>
          <a:xfrm>
            <a:off x="8793261" y="2483478"/>
            <a:ext cx="308266" cy="298256"/>
          </a:xfrm>
          <a:prstGeom prst="upArrow">
            <a:avLst>
              <a:gd name="adj1" fmla="val 41706"/>
              <a:gd name="adj2" fmla="val 50000"/>
            </a:avLst>
          </a:prstGeom>
          <a:solidFill>
            <a:srgbClr val="FF00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75CD0FB-76A5-0797-E3BF-124AE3D09A88}"/>
              </a:ext>
            </a:extLst>
          </p:cNvPr>
          <p:cNvSpPr txBox="1"/>
          <p:nvPr/>
        </p:nvSpPr>
        <p:spPr>
          <a:xfrm>
            <a:off x="6867200" y="3803395"/>
            <a:ext cx="47003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triaxiality is not </a:t>
            </a:r>
          </a:p>
          <a:p>
            <a:pPr algn="ctr"/>
            <a:r>
              <a:rPr lang="en-US" altLang="ja-JP" dirty="0"/>
              <a:t>a fluctuation but a mean effect</a:t>
            </a:r>
            <a:endParaRPr kumimoji="1" lang="ja-JP" altLang="en-US"/>
          </a:p>
        </p:txBody>
      </p:sp>
      <p:sp>
        <p:nvSpPr>
          <p:cNvPr id="9" name="下矢印 8">
            <a:extLst>
              <a:ext uri="{FF2B5EF4-FFF2-40B4-BE49-F238E27FC236}">
                <a16:creationId xmlns:a16="http://schemas.microsoft.com/office/drawing/2014/main" id="{A670F8F1-EC8E-4341-93DD-CF26DC7CE2C8}"/>
              </a:ext>
            </a:extLst>
          </p:cNvPr>
          <p:cNvSpPr/>
          <p:nvPr/>
        </p:nvSpPr>
        <p:spPr>
          <a:xfrm>
            <a:off x="2175286" y="4406497"/>
            <a:ext cx="184728" cy="212680"/>
          </a:xfrm>
          <a:prstGeom prst="downArrow">
            <a:avLst/>
          </a:prstGeom>
          <a:solidFill>
            <a:srgbClr val="FF00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320D0122-76B8-2347-E37B-A6A7BF8038CE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2330026" y="2175520"/>
            <a:ext cx="4537174" cy="23373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DAD2C69-3EFC-9F5A-866C-24746F9A9AFA}"/>
              </a:ext>
            </a:extLst>
          </p:cNvPr>
          <p:cNvSpPr txBox="1"/>
          <p:nvPr/>
        </p:nvSpPr>
        <p:spPr>
          <a:xfrm>
            <a:off x="690462" y="196138"/>
            <a:ext cx="1101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U</a:t>
            </a:r>
            <a:r>
              <a:rPr kumimoji="1" lang="en-US" altLang="ja-JP" dirty="0"/>
              <a:t>nprojected and projected energies relative to </a:t>
            </a:r>
            <a:r>
              <a:rPr kumimoji="1" lang="en-US" altLang="ja-JP" dirty="0">
                <a:latin typeface="Symbol" pitchFamily="2" charset="2"/>
              </a:rPr>
              <a:t>g</a:t>
            </a:r>
            <a:r>
              <a:rPr kumimoji="1" lang="en-US" altLang="ja-JP" dirty="0"/>
              <a:t>=0 value as a function of </a:t>
            </a:r>
            <a:r>
              <a:rPr kumimoji="1" lang="en-US" altLang="ja-JP" b="1" dirty="0">
                <a:solidFill>
                  <a:srgbClr val="FF0000"/>
                </a:solidFill>
                <a:latin typeface="Symbol" pitchFamily="2" charset="2"/>
              </a:rPr>
              <a:t>g</a:t>
            </a:r>
            <a:r>
              <a:rPr kumimoji="1" lang="en-US" altLang="ja-JP" dirty="0"/>
              <a:t>  </a:t>
            </a:r>
            <a:endParaRPr kumimoji="1" lang="ja-JP" altLang="en-US"/>
          </a:p>
        </p:txBody>
      </p:sp>
      <p:sp>
        <p:nvSpPr>
          <p:cNvPr id="10" name="円/楕円 9">
            <a:extLst>
              <a:ext uri="{FF2B5EF4-FFF2-40B4-BE49-F238E27FC236}">
                <a16:creationId xmlns:a16="http://schemas.microsoft.com/office/drawing/2014/main" id="{E6D66E84-B417-07EA-1B4F-D9E504E4F0C1}"/>
              </a:ext>
            </a:extLst>
          </p:cNvPr>
          <p:cNvSpPr/>
          <p:nvPr/>
        </p:nvSpPr>
        <p:spPr>
          <a:xfrm>
            <a:off x="2422390" y="3218022"/>
            <a:ext cx="1084521" cy="335002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5C5C5-34C6-028A-45F0-4221941FCCEB}"/>
              </a:ext>
            </a:extLst>
          </p:cNvPr>
          <p:cNvSpPr txBox="1"/>
          <p:nvPr/>
        </p:nvSpPr>
        <p:spPr>
          <a:xfrm>
            <a:off x="6342118" y="4642253"/>
            <a:ext cx="5838458" cy="20579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ts val="3080"/>
              </a:lnSpc>
            </a:pPr>
            <a:r>
              <a:rPr kumimoji="1" lang="en-US" altLang="ja-JP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non-trivial feature:</a:t>
            </a:r>
          </a:p>
          <a:p>
            <a:pPr>
              <a:lnSpc>
                <a:spcPts val="3080"/>
              </a:lnSpc>
            </a:pPr>
            <a:r>
              <a:rPr kumimoji="1" lang="en-US" altLang="ja-JP" dirty="0"/>
              <a:t> The </a:t>
            </a:r>
            <a:r>
              <a:rPr kumimoji="1" lang="en-US" altLang="ja-JP" dirty="0">
                <a:solidFill>
                  <a:srgbClr val="FF0000"/>
                </a:solidFill>
              </a:rPr>
              <a:t>flat bottom </a:t>
            </a:r>
            <a:r>
              <a:rPr kumimoji="1" lang="en-US" altLang="ja-JP" dirty="0"/>
              <a:t>of the unprojected</a:t>
            </a:r>
          </a:p>
          <a:p>
            <a:pPr>
              <a:lnSpc>
                <a:spcPts val="3080"/>
              </a:lnSpc>
            </a:pPr>
            <a:r>
              <a:rPr lang="en-US" altLang="ja-JP" dirty="0"/>
              <a:t> PES </a:t>
            </a:r>
            <a:r>
              <a:rPr kumimoji="1" lang="en-US" altLang="ja-JP" dirty="0"/>
              <a:t>is one of the cruc</a:t>
            </a:r>
            <a:r>
              <a:rPr lang="en-US" altLang="ja-JP" dirty="0"/>
              <a:t>ial factors for </a:t>
            </a:r>
          </a:p>
          <a:p>
            <a:pPr>
              <a:lnSpc>
                <a:spcPts val="3080"/>
              </a:lnSpc>
            </a:pPr>
            <a:r>
              <a:rPr lang="en-US" altLang="ja-JP" dirty="0"/>
              <a:t> yielding the distinct triaxial minimum</a:t>
            </a:r>
          </a:p>
          <a:p>
            <a:pPr>
              <a:lnSpc>
                <a:spcPts val="3080"/>
              </a:lnSpc>
            </a:pPr>
            <a:r>
              <a:rPr lang="en-US" altLang="ja-JP" dirty="0"/>
              <a:t> after the projections onto K=0</a:t>
            </a:r>
            <a:r>
              <a:rPr lang="en-US" altLang="ja-JP" sz="2400" baseline="30000" dirty="0"/>
              <a:t>+</a:t>
            </a:r>
            <a:r>
              <a:rPr lang="en-US" altLang="ja-JP" dirty="0"/>
              <a:t> (or 2</a:t>
            </a:r>
            <a:r>
              <a:rPr lang="en-US" altLang="ja-JP" sz="2400" baseline="30000" dirty="0"/>
              <a:t>+</a:t>
            </a:r>
            <a:r>
              <a:rPr lang="en-US" altLang="ja-JP" dirty="0"/>
              <a:t>).</a:t>
            </a:r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305EF24-B011-B041-6143-E9AC6E8E8287}"/>
              </a:ext>
            </a:extLst>
          </p:cNvPr>
          <p:cNvSpPr txBox="1"/>
          <p:nvPr/>
        </p:nvSpPr>
        <p:spPr>
          <a:xfrm>
            <a:off x="1310805" y="6204443"/>
            <a:ext cx="92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QVSM</a:t>
            </a:r>
            <a:endParaRPr kumimoji="1" lang="ja-JP" altLang="en-US" sz="200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ひし形 18">
            <a:extLst>
              <a:ext uri="{FF2B5EF4-FFF2-40B4-BE49-F238E27FC236}">
                <a16:creationId xmlns:a16="http://schemas.microsoft.com/office/drawing/2014/main" id="{2BCA8CA2-865A-902E-613B-8EEC3B6B3B45}"/>
              </a:ext>
            </a:extLst>
          </p:cNvPr>
          <p:cNvSpPr/>
          <p:nvPr/>
        </p:nvSpPr>
        <p:spPr>
          <a:xfrm>
            <a:off x="2205274" y="6342801"/>
            <a:ext cx="124752" cy="137233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ひし形 11">
            <a:extLst>
              <a:ext uri="{FF2B5EF4-FFF2-40B4-BE49-F238E27FC236}">
                <a16:creationId xmlns:a16="http://schemas.microsoft.com/office/drawing/2014/main" id="{5DF61972-72E5-AC30-5937-FC7C0EA1664E}"/>
              </a:ext>
            </a:extLst>
          </p:cNvPr>
          <p:cNvSpPr/>
          <p:nvPr/>
        </p:nvSpPr>
        <p:spPr>
          <a:xfrm>
            <a:off x="2226108" y="5546709"/>
            <a:ext cx="124752" cy="137233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73D3DB3-0E0D-89C3-FCAE-12FF58EB703F}"/>
              </a:ext>
            </a:extLst>
          </p:cNvPr>
          <p:cNvSpPr txBox="1"/>
          <p:nvPr/>
        </p:nvSpPr>
        <p:spPr>
          <a:xfrm>
            <a:off x="1079933" y="5430659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QVSM 1st</a:t>
            </a:r>
            <a:endParaRPr kumimoji="1" lang="ja-JP" altLang="en-US" sz="180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173539"/>
      </p:ext>
    </p:extLst>
  </p:cSld>
  <p:clrMapOvr>
    <a:masterClrMapping/>
  </p:clrMapOvr>
  <p:transition>
    <p:cov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図 78">
            <a:extLst>
              <a:ext uri="{FF2B5EF4-FFF2-40B4-BE49-F238E27FC236}">
                <a16:creationId xmlns:a16="http://schemas.microsoft.com/office/drawing/2014/main" id="{3C3EF286-C827-425A-72B1-079195C3D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578" y="5119730"/>
            <a:ext cx="2596436" cy="377962"/>
          </a:xfrm>
          <a:prstGeom prst="rect">
            <a:avLst/>
          </a:prstGeom>
        </p:spPr>
      </p:pic>
      <p:pic>
        <p:nvPicPr>
          <p:cNvPr id="73" name="図 72">
            <a:extLst>
              <a:ext uri="{FF2B5EF4-FFF2-40B4-BE49-F238E27FC236}">
                <a16:creationId xmlns:a16="http://schemas.microsoft.com/office/drawing/2014/main" id="{CABD2FAE-F954-508A-B6C9-8C61BEB10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634" y="3468682"/>
            <a:ext cx="5635489" cy="125503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28F9292-F687-0271-6207-3946CD054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" y="1283336"/>
            <a:ext cx="2463800" cy="42164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008AFB1-5B67-29F3-3639-8CF9CD01320C}"/>
              </a:ext>
            </a:extLst>
          </p:cNvPr>
          <p:cNvSpPr txBox="1"/>
          <p:nvPr/>
        </p:nvSpPr>
        <p:spPr>
          <a:xfrm>
            <a:off x="504637" y="139423"/>
            <a:ext cx="9352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highlight>
                  <a:srgbClr val="FFFF00"/>
                </a:highlight>
              </a:rPr>
              <a:t> Quantum </a:t>
            </a:r>
            <a:r>
              <a:rPr lang="en-US" altLang="ja-JP" dirty="0">
                <a:solidFill>
                  <a:srgbClr val="FF00C6"/>
                </a:solidFill>
                <a:highlight>
                  <a:srgbClr val="FFFF00"/>
                </a:highlight>
              </a:rPr>
              <a:t>many-body</a:t>
            </a:r>
            <a:r>
              <a:rPr lang="en-US" altLang="ja-JP" dirty="0">
                <a:highlight>
                  <a:srgbClr val="FFFF00"/>
                </a:highlight>
              </a:rPr>
              <a:t> derivation of rotational excitation energy</a:t>
            </a:r>
            <a:endParaRPr kumimoji="1" lang="ja-JP" altLang="en-US">
              <a:highlight>
                <a:srgbClr val="FFFF00"/>
              </a:highlight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29150F0-CE05-A1BB-B9A0-230D2283FE5D}"/>
              </a:ext>
            </a:extLst>
          </p:cNvPr>
          <p:cNvSpPr txBox="1"/>
          <p:nvPr/>
        </p:nvSpPr>
        <p:spPr>
          <a:xfrm>
            <a:off x="2083773" y="1859120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axis</a:t>
            </a:r>
            <a:endParaRPr kumimoji="1" lang="ja-JP" alt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B3A4668-E921-D099-B9BA-8FAE3A85B05B}"/>
              </a:ext>
            </a:extLst>
          </p:cNvPr>
          <p:cNvSpPr txBox="1"/>
          <p:nvPr/>
        </p:nvSpPr>
        <p:spPr>
          <a:xfrm>
            <a:off x="2414025" y="3830971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axis</a:t>
            </a:r>
            <a:endParaRPr kumimoji="1" lang="ja-JP" alt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400416BA-ADCF-8D83-962A-E14D89C89F8F}"/>
              </a:ext>
            </a:extLst>
          </p:cNvPr>
          <p:cNvCxnSpPr>
            <a:cxnSpLocks/>
          </p:cNvCxnSpPr>
          <p:nvPr/>
        </p:nvCxnSpPr>
        <p:spPr>
          <a:xfrm flipH="1">
            <a:off x="1577656" y="1134409"/>
            <a:ext cx="727613" cy="59359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2ACEC26-CE9C-3285-1295-358A1D935D11}"/>
              </a:ext>
            </a:extLst>
          </p:cNvPr>
          <p:cNvSpPr txBox="1"/>
          <p:nvPr/>
        </p:nvSpPr>
        <p:spPr>
          <a:xfrm>
            <a:off x="2742118" y="722707"/>
            <a:ext cx="9186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</a:rPr>
              <a:t>: </a:t>
            </a:r>
            <a:r>
              <a:rPr kumimoji="1" lang="en-US" altLang="ja-JP" dirty="0">
                <a:solidFill>
                  <a:schemeClr val="tx1"/>
                </a:solidFill>
              </a:rPr>
              <a:t>intrinsic state (i.e., state in the </a:t>
            </a:r>
            <a:r>
              <a:rPr lang="en-US" altLang="ja-JP" dirty="0">
                <a:solidFill>
                  <a:schemeClr val="tx1"/>
                </a:solidFill>
              </a:rPr>
              <a:t>body-fixed frame) with K=0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0740949-1ED4-D48D-462A-1BAE8DD0F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1028" y="703669"/>
            <a:ext cx="447723" cy="431733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C5BF218-BA16-5BBF-52E2-9ED3999D9B18}"/>
              </a:ext>
            </a:extLst>
          </p:cNvPr>
          <p:cNvSpPr/>
          <p:nvPr/>
        </p:nvSpPr>
        <p:spPr>
          <a:xfrm>
            <a:off x="2305269" y="702989"/>
            <a:ext cx="9623262" cy="5133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268BA6F0-DFA4-C09C-024F-27764F3F5A60}"/>
              </a:ext>
            </a:extLst>
          </p:cNvPr>
          <p:cNvSpPr txBox="1"/>
          <p:nvPr/>
        </p:nvSpPr>
        <p:spPr>
          <a:xfrm>
            <a:off x="3209299" y="2855400"/>
            <a:ext cx="3802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/>
                </a:solidFill>
                <a:highlight>
                  <a:srgbClr val="FFFF00"/>
                </a:highlight>
                <a:sym typeface="Wingdings" pitchFamily="2" charset="2"/>
              </a:rPr>
              <a:t> </a:t>
            </a:r>
            <a:r>
              <a:rPr lang="en-US" altLang="ja-JP" dirty="0">
                <a:solidFill>
                  <a:schemeClr val="tx1"/>
                </a:solidFill>
                <a:highlight>
                  <a:srgbClr val="FFFF00"/>
                </a:highlight>
                <a:sym typeface="Wingdings" pitchFamily="2" charset="2"/>
              </a:rPr>
              <a:t>t</a:t>
            </a:r>
            <a:r>
              <a:rPr kumimoji="1" lang="en-US" altLang="ja-JP" dirty="0">
                <a:solidFill>
                  <a:schemeClr val="tx1"/>
                </a:solidFill>
                <a:highlight>
                  <a:srgbClr val="FFFF00"/>
                </a:highlight>
                <a:sym typeface="Wingdings" pitchFamily="2" charset="2"/>
              </a:rPr>
              <a:t>he </a:t>
            </a:r>
            <a:r>
              <a:rPr kumimoji="1" lang="en-US" altLang="ja-JP" dirty="0">
                <a:solidFill>
                  <a:schemeClr val="tx1"/>
                </a:solidFill>
                <a:highlight>
                  <a:srgbClr val="FFFF00"/>
                </a:highlight>
              </a:rPr>
              <a:t>energy is given by </a:t>
            </a:r>
            <a:endParaRPr kumimoji="1" lang="ja-JP" altLang="en-US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EB200025-11CD-D5B3-DB58-35C3524F2247}"/>
              </a:ext>
            </a:extLst>
          </p:cNvPr>
          <p:cNvGrpSpPr/>
          <p:nvPr/>
        </p:nvGrpSpPr>
        <p:grpSpPr>
          <a:xfrm>
            <a:off x="11212206" y="5575866"/>
            <a:ext cx="947966" cy="338554"/>
            <a:chOff x="11212206" y="5575866"/>
            <a:chExt cx="947966" cy="338554"/>
          </a:xfrm>
        </p:grpSpPr>
        <p:grpSp>
          <p:nvGrpSpPr>
            <p:cNvPr id="49" name="グループ化 48">
              <a:extLst>
                <a:ext uri="{FF2B5EF4-FFF2-40B4-BE49-F238E27FC236}">
                  <a16:creationId xmlns:a16="http://schemas.microsoft.com/office/drawing/2014/main" id="{FF459BD1-3267-C00F-F621-2F37848A646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212206" y="5675838"/>
              <a:ext cx="191784" cy="190717"/>
              <a:chOff x="7401015" y="5946477"/>
              <a:chExt cx="468000" cy="468000"/>
            </a:xfrm>
          </p:grpSpPr>
          <p:sp>
            <p:nvSpPr>
              <p:cNvPr id="50" name="円/楕円 49">
                <a:extLst>
                  <a:ext uri="{FF2B5EF4-FFF2-40B4-BE49-F238E27FC236}">
                    <a16:creationId xmlns:a16="http://schemas.microsoft.com/office/drawing/2014/main" id="{582CE306-55D7-B9B5-BB4E-6CF8B4F64170}"/>
                  </a:ext>
                </a:extLst>
              </p:cNvPr>
              <p:cNvSpPr/>
              <p:nvPr/>
            </p:nvSpPr>
            <p:spPr>
              <a:xfrm>
                <a:off x="7401015" y="5946477"/>
                <a:ext cx="468000" cy="468000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51" name="グループ化 50">
                <a:extLst>
                  <a:ext uri="{FF2B5EF4-FFF2-40B4-BE49-F238E27FC236}">
                    <a16:creationId xmlns:a16="http://schemas.microsoft.com/office/drawing/2014/main" id="{DE80AE04-4F9E-AD47-7A62-8C1305BB30FD}"/>
                  </a:ext>
                </a:extLst>
              </p:cNvPr>
              <p:cNvGrpSpPr/>
              <p:nvPr/>
            </p:nvGrpSpPr>
            <p:grpSpPr>
              <a:xfrm>
                <a:off x="7465512" y="5997734"/>
                <a:ext cx="339006" cy="365488"/>
                <a:chOff x="7465512" y="5997734"/>
                <a:chExt cx="339006" cy="365488"/>
              </a:xfrm>
            </p:grpSpPr>
            <p:cxnSp>
              <p:nvCxnSpPr>
                <p:cNvPr id="52" name="直線コネクタ 51">
                  <a:extLst>
                    <a:ext uri="{FF2B5EF4-FFF2-40B4-BE49-F238E27FC236}">
                      <a16:creationId xmlns:a16="http://schemas.microsoft.com/office/drawing/2014/main" id="{7CE0FA40-A955-5F6D-D250-28A84D4C3A34}"/>
                    </a:ext>
                  </a:extLst>
                </p:cNvPr>
                <p:cNvCxnSpPr/>
                <p:nvPr/>
              </p:nvCxnSpPr>
              <p:spPr>
                <a:xfrm>
                  <a:off x="7465512" y="5997735"/>
                  <a:ext cx="339006" cy="365487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線コネクタ 52">
                  <a:extLst>
                    <a:ext uri="{FF2B5EF4-FFF2-40B4-BE49-F238E27FC236}">
                      <a16:creationId xmlns:a16="http://schemas.microsoft.com/office/drawing/2014/main" id="{329F7C27-CAB1-AE80-3E18-9FBFA165EB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465512" y="5997734"/>
                  <a:ext cx="339006" cy="365487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74C5B97A-9FE0-9534-94EF-CBE05E586CAA}"/>
                </a:ext>
              </a:extLst>
            </p:cNvPr>
            <p:cNvSpPr txBox="1"/>
            <p:nvPr/>
          </p:nvSpPr>
          <p:spPr>
            <a:xfrm>
              <a:off x="11422470" y="5575866"/>
              <a:ext cx="73770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solidFill>
                    <a:srgbClr val="FF0000"/>
                  </a:solidFill>
                </a:rPr>
                <a:t>y axis</a:t>
              </a:r>
              <a:endParaRPr kumimoji="1" lang="ja-JP" altLang="en-US" sz="160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図 13">
            <a:extLst>
              <a:ext uri="{FF2B5EF4-FFF2-40B4-BE49-F238E27FC236}">
                <a16:creationId xmlns:a16="http://schemas.microsoft.com/office/drawing/2014/main" id="{AF6ED248-57D5-FAD8-19D2-5BB4DF0FB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333" y="2981707"/>
            <a:ext cx="1113861" cy="703494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6BE4983-E8D6-6FC6-DB33-E2612EC35831}"/>
              </a:ext>
            </a:extLst>
          </p:cNvPr>
          <p:cNvGrpSpPr/>
          <p:nvPr/>
        </p:nvGrpSpPr>
        <p:grpSpPr>
          <a:xfrm>
            <a:off x="10096398" y="3132109"/>
            <a:ext cx="1871301" cy="2317035"/>
            <a:chOff x="4141664" y="3258794"/>
            <a:chExt cx="2090191" cy="2814975"/>
          </a:xfrm>
        </p:grpSpPr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19EF6AD9-D530-976B-DDDA-53D8A92BD619}"/>
                </a:ext>
              </a:extLst>
            </p:cNvPr>
            <p:cNvGrpSpPr/>
            <p:nvPr/>
          </p:nvGrpSpPr>
          <p:grpSpPr>
            <a:xfrm>
              <a:off x="4181966" y="3629577"/>
              <a:ext cx="2049889" cy="2444192"/>
              <a:chOff x="6767788" y="2409818"/>
              <a:chExt cx="2049889" cy="2444192"/>
            </a:xfrm>
          </p:grpSpPr>
          <p:grpSp>
            <p:nvGrpSpPr>
              <p:cNvPr id="24" name="グループ化 23">
                <a:extLst>
                  <a:ext uri="{FF2B5EF4-FFF2-40B4-BE49-F238E27FC236}">
                    <a16:creationId xmlns:a16="http://schemas.microsoft.com/office/drawing/2014/main" id="{4E95CE8F-EFA6-1E16-98C2-9994C7F50888}"/>
                  </a:ext>
                </a:extLst>
              </p:cNvPr>
              <p:cNvGrpSpPr/>
              <p:nvPr/>
            </p:nvGrpSpPr>
            <p:grpSpPr>
              <a:xfrm>
                <a:off x="6767788" y="2783007"/>
                <a:ext cx="2049889" cy="2071003"/>
                <a:chOff x="6888903" y="1227170"/>
                <a:chExt cx="2049889" cy="2071003"/>
              </a:xfrm>
            </p:grpSpPr>
            <p:grpSp>
              <p:nvGrpSpPr>
                <p:cNvPr id="27" name="グループ化 26">
                  <a:extLst>
                    <a:ext uri="{FF2B5EF4-FFF2-40B4-BE49-F238E27FC236}">
                      <a16:creationId xmlns:a16="http://schemas.microsoft.com/office/drawing/2014/main" id="{A268C23D-2CA1-B31B-5412-91373BD1BB25}"/>
                    </a:ext>
                  </a:extLst>
                </p:cNvPr>
                <p:cNvGrpSpPr/>
                <p:nvPr/>
              </p:nvGrpSpPr>
              <p:grpSpPr>
                <a:xfrm>
                  <a:off x="6907805" y="1871326"/>
                  <a:ext cx="2030987" cy="830246"/>
                  <a:chOff x="3740037" y="1954952"/>
                  <a:chExt cx="2030987" cy="830246"/>
                </a:xfrm>
              </p:grpSpPr>
              <p:sp>
                <p:nvSpPr>
                  <p:cNvPr id="40" name="円/楕円 39">
                    <a:extLst>
                      <a:ext uri="{FF2B5EF4-FFF2-40B4-BE49-F238E27FC236}">
                        <a16:creationId xmlns:a16="http://schemas.microsoft.com/office/drawing/2014/main" id="{2ECDB783-7427-D594-0B1B-1B768DF4A11E}"/>
                      </a:ext>
                    </a:extLst>
                  </p:cNvPr>
                  <p:cNvSpPr/>
                  <p:nvPr/>
                </p:nvSpPr>
                <p:spPr>
                  <a:xfrm rot="20261145">
                    <a:off x="4126964" y="2034255"/>
                    <a:ext cx="1148575" cy="691376"/>
                  </a:xfrm>
                  <a:prstGeom prst="ellipse">
                    <a:avLst/>
                  </a:prstGeom>
                  <a:solidFill>
                    <a:srgbClr val="FFD966">
                      <a:alpha val="78824"/>
                    </a:srgb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41" name="直線矢印コネクタ 40">
                    <a:extLst>
                      <a:ext uri="{FF2B5EF4-FFF2-40B4-BE49-F238E27FC236}">
                        <a16:creationId xmlns:a16="http://schemas.microsoft.com/office/drawing/2014/main" id="{AC03C0D3-96BA-EF80-B8F7-F628AE685F7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740037" y="1954952"/>
                    <a:ext cx="2030987" cy="830246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" name="グループ化 27">
                  <a:extLst>
                    <a:ext uri="{FF2B5EF4-FFF2-40B4-BE49-F238E27FC236}">
                      <a16:creationId xmlns:a16="http://schemas.microsoft.com/office/drawing/2014/main" id="{016B725A-5E04-86E5-80C0-58CA174F0641}"/>
                    </a:ext>
                  </a:extLst>
                </p:cNvPr>
                <p:cNvGrpSpPr/>
                <p:nvPr/>
              </p:nvGrpSpPr>
              <p:grpSpPr>
                <a:xfrm rot="19320000">
                  <a:off x="6888903" y="1854694"/>
                  <a:ext cx="2030987" cy="830246"/>
                  <a:chOff x="3740037" y="1954952"/>
                  <a:chExt cx="2030987" cy="830246"/>
                </a:xfrm>
              </p:grpSpPr>
              <p:sp>
                <p:nvSpPr>
                  <p:cNvPr id="38" name="円/楕円 37">
                    <a:extLst>
                      <a:ext uri="{FF2B5EF4-FFF2-40B4-BE49-F238E27FC236}">
                        <a16:creationId xmlns:a16="http://schemas.microsoft.com/office/drawing/2014/main" id="{6BBA4C7D-42A6-FB8C-F6DD-EBB63AEFB4AD}"/>
                      </a:ext>
                    </a:extLst>
                  </p:cNvPr>
                  <p:cNvSpPr/>
                  <p:nvPr/>
                </p:nvSpPr>
                <p:spPr>
                  <a:xfrm rot="20261145">
                    <a:off x="4126964" y="2034255"/>
                    <a:ext cx="1148575" cy="691376"/>
                  </a:xfrm>
                  <a:prstGeom prst="ellipse">
                    <a:avLst/>
                  </a:prstGeom>
                  <a:solidFill>
                    <a:srgbClr val="FFD966">
                      <a:alpha val="78824"/>
                    </a:srgb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39" name="直線矢印コネクタ 38">
                    <a:extLst>
                      <a:ext uri="{FF2B5EF4-FFF2-40B4-BE49-F238E27FC236}">
                        <a16:creationId xmlns:a16="http://schemas.microsoft.com/office/drawing/2014/main" id="{DCBEFE8F-DDC5-17E0-1924-85FC0AC2A57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740037" y="1954952"/>
                    <a:ext cx="2030987" cy="830246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9" name="グループ化 28">
                  <a:extLst>
                    <a:ext uri="{FF2B5EF4-FFF2-40B4-BE49-F238E27FC236}">
                      <a16:creationId xmlns:a16="http://schemas.microsoft.com/office/drawing/2014/main" id="{D51C4C26-6D07-1BCC-ABBF-0BD8E7063FA2}"/>
                    </a:ext>
                  </a:extLst>
                </p:cNvPr>
                <p:cNvGrpSpPr/>
                <p:nvPr/>
              </p:nvGrpSpPr>
              <p:grpSpPr>
                <a:xfrm rot="17400000">
                  <a:off x="6852205" y="1827541"/>
                  <a:ext cx="2030987" cy="830246"/>
                  <a:chOff x="3740037" y="1954952"/>
                  <a:chExt cx="2030987" cy="830246"/>
                </a:xfrm>
              </p:grpSpPr>
              <p:sp>
                <p:nvSpPr>
                  <p:cNvPr id="36" name="円/楕円 35">
                    <a:extLst>
                      <a:ext uri="{FF2B5EF4-FFF2-40B4-BE49-F238E27FC236}">
                        <a16:creationId xmlns:a16="http://schemas.microsoft.com/office/drawing/2014/main" id="{4E9739EC-9AA1-7FAE-261D-333A9F247325}"/>
                      </a:ext>
                    </a:extLst>
                  </p:cNvPr>
                  <p:cNvSpPr/>
                  <p:nvPr/>
                </p:nvSpPr>
                <p:spPr>
                  <a:xfrm rot="20261145">
                    <a:off x="4126964" y="2034255"/>
                    <a:ext cx="1148575" cy="691376"/>
                  </a:xfrm>
                  <a:prstGeom prst="ellipse">
                    <a:avLst/>
                  </a:prstGeom>
                  <a:solidFill>
                    <a:srgbClr val="FFD966">
                      <a:alpha val="78824"/>
                    </a:srgb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37" name="直線矢印コネクタ 36">
                    <a:extLst>
                      <a:ext uri="{FF2B5EF4-FFF2-40B4-BE49-F238E27FC236}">
                        <a16:creationId xmlns:a16="http://schemas.microsoft.com/office/drawing/2014/main" id="{4971C86E-1F86-39D6-6767-DA6AB253AD1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740037" y="1954952"/>
                    <a:ext cx="2030987" cy="830246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" name="グループ化 29">
                  <a:extLst>
                    <a:ext uri="{FF2B5EF4-FFF2-40B4-BE49-F238E27FC236}">
                      <a16:creationId xmlns:a16="http://schemas.microsoft.com/office/drawing/2014/main" id="{FBC432B2-6CA3-321F-5422-11357DCC95DF}"/>
                    </a:ext>
                  </a:extLst>
                </p:cNvPr>
                <p:cNvGrpSpPr/>
                <p:nvPr/>
              </p:nvGrpSpPr>
              <p:grpSpPr>
                <a:xfrm rot="15600000">
                  <a:off x="6811165" y="1854693"/>
                  <a:ext cx="2030987" cy="830246"/>
                  <a:chOff x="3740037" y="1954952"/>
                  <a:chExt cx="2030987" cy="830246"/>
                </a:xfrm>
              </p:grpSpPr>
              <p:sp>
                <p:nvSpPr>
                  <p:cNvPr id="34" name="円/楕円 33">
                    <a:extLst>
                      <a:ext uri="{FF2B5EF4-FFF2-40B4-BE49-F238E27FC236}">
                        <a16:creationId xmlns:a16="http://schemas.microsoft.com/office/drawing/2014/main" id="{DC63323D-5EA0-CA59-80F6-11DC837CD2AC}"/>
                      </a:ext>
                    </a:extLst>
                  </p:cNvPr>
                  <p:cNvSpPr/>
                  <p:nvPr/>
                </p:nvSpPr>
                <p:spPr>
                  <a:xfrm rot="20261145">
                    <a:off x="4126964" y="2034255"/>
                    <a:ext cx="1148575" cy="691376"/>
                  </a:xfrm>
                  <a:prstGeom prst="ellipse">
                    <a:avLst/>
                  </a:prstGeom>
                  <a:solidFill>
                    <a:srgbClr val="FFD966">
                      <a:alpha val="78824"/>
                    </a:srgb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35" name="直線矢印コネクタ 34">
                    <a:extLst>
                      <a:ext uri="{FF2B5EF4-FFF2-40B4-BE49-F238E27FC236}">
                        <a16:creationId xmlns:a16="http://schemas.microsoft.com/office/drawing/2014/main" id="{02BFF35F-6E7A-5835-E0E4-B5C657AFC6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740037" y="1954952"/>
                    <a:ext cx="2030987" cy="830246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" name="グループ化 30">
                  <a:extLst>
                    <a:ext uri="{FF2B5EF4-FFF2-40B4-BE49-F238E27FC236}">
                      <a16:creationId xmlns:a16="http://schemas.microsoft.com/office/drawing/2014/main" id="{920ACF2C-4321-0E22-6330-F23E2726468F}"/>
                    </a:ext>
                  </a:extLst>
                </p:cNvPr>
                <p:cNvGrpSpPr/>
                <p:nvPr/>
              </p:nvGrpSpPr>
              <p:grpSpPr>
                <a:xfrm rot="13560000">
                  <a:off x="6811163" y="1867557"/>
                  <a:ext cx="2030987" cy="830246"/>
                  <a:chOff x="3740037" y="1954952"/>
                  <a:chExt cx="2030987" cy="830246"/>
                </a:xfrm>
              </p:grpSpPr>
              <p:sp>
                <p:nvSpPr>
                  <p:cNvPr id="32" name="円/楕円 31">
                    <a:extLst>
                      <a:ext uri="{FF2B5EF4-FFF2-40B4-BE49-F238E27FC236}">
                        <a16:creationId xmlns:a16="http://schemas.microsoft.com/office/drawing/2014/main" id="{5CA3E836-E7FC-2F3F-6927-5107266DE5FC}"/>
                      </a:ext>
                    </a:extLst>
                  </p:cNvPr>
                  <p:cNvSpPr/>
                  <p:nvPr/>
                </p:nvSpPr>
                <p:spPr>
                  <a:xfrm rot="20261145">
                    <a:off x="4126964" y="2034255"/>
                    <a:ext cx="1148575" cy="691376"/>
                  </a:xfrm>
                  <a:prstGeom prst="ellipse">
                    <a:avLst/>
                  </a:prstGeom>
                  <a:solidFill>
                    <a:srgbClr val="FFD966">
                      <a:alpha val="78824"/>
                    </a:srgb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33" name="直線矢印コネクタ 32">
                    <a:extLst>
                      <a:ext uri="{FF2B5EF4-FFF2-40B4-BE49-F238E27FC236}">
                        <a16:creationId xmlns:a16="http://schemas.microsoft.com/office/drawing/2014/main" id="{D06065A8-291B-2956-27F4-73DDC246E3E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740037" y="1954952"/>
                    <a:ext cx="2030987" cy="830246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25" name="曲線コネクタ 24">
                <a:extLst>
                  <a:ext uri="{FF2B5EF4-FFF2-40B4-BE49-F238E27FC236}">
                    <a16:creationId xmlns:a16="http://schemas.microsoft.com/office/drawing/2014/main" id="{3CEF7087-41C7-236B-FD25-A54158B89F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05541" y="2675434"/>
                <a:ext cx="585158" cy="188635"/>
              </a:xfrm>
              <a:prstGeom prst="curvedConnector3">
                <a:avLst/>
              </a:prstGeom>
              <a:ln w="28575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71C491C4-EA77-7E36-D8DF-E76490C1FC25}"/>
                  </a:ext>
                </a:extLst>
              </p:cNvPr>
              <p:cNvSpPr txBox="1"/>
              <p:nvPr/>
            </p:nvSpPr>
            <p:spPr>
              <a:xfrm>
                <a:off x="7868305" y="2409818"/>
                <a:ext cx="37061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endParaRPr kumimoji="1" lang="ja-JP" altLang="en-US" sz="200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24B8230C-432A-76DB-84F8-D32BBDA09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71161" y="3721185"/>
              <a:ext cx="447723" cy="431733"/>
            </a:xfrm>
            <a:prstGeom prst="rect">
              <a:avLst/>
            </a:prstGeom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6B087AB9-16F1-5A49-4033-20A5AA140F46}"/>
                </a:ext>
              </a:extLst>
            </p:cNvPr>
            <p:cNvSpPr txBox="1"/>
            <p:nvPr/>
          </p:nvSpPr>
          <p:spPr>
            <a:xfrm>
              <a:off x="5178623" y="4027600"/>
              <a:ext cx="3257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i="1" dirty="0">
                  <a:solidFill>
                    <a:schemeClr val="tx1"/>
                  </a:solidFill>
                  <a:latin typeface="Symbol" pitchFamily="2" charset="2"/>
                </a:rPr>
                <a:t>b</a:t>
              </a:r>
              <a:endParaRPr kumimoji="1" lang="ja-JP" altLang="en-US" sz="2000" i="1">
                <a:solidFill>
                  <a:schemeClr val="tx1"/>
                </a:solidFill>
                <a:latin typeface="Symbol" pitchFamily="2" charset="2"/>
              </a:endParaRP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2941E137-D38E-78BD-28CB-801D383AAE90}"/>
                </a:ext>
              </a:extLst>
            </p:cNvPr>
            <p:cNvSpPr/>
            <p:nvPr/>
          </p:nvSpPr>
          <p:spPr>
            <a:xfrm>
              <a:off x="4141664" y="3258794"/>
              <a:ext cx="1246587" cy="555621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08C64E15-7846-9BD2-5FFD-83E92C2469D4}"/>
                </a:ext>
              </a:extLst>
            </p:cNvPr>
            <p:cNvSpPr/>
            <p:nvPr/>
          </p:nvSpPr>
          <p:spPr>
            <a:xfrm>
              <a:off x="5794909" y="3587663"/>
              <a:ext cx="370614" cy="633276"/>
            </a:xfrm>
            <a:prstGeom prst="rect">
              <a:avLst/>
            </a:prstGeom>
            <a:noFill/>
            <a:ln>
              <a:solidFill>
                <a:srgbClr val="F7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AB68181F-595E-A85B-3158-C13637C9D180}"/>
              </a:ext>
            </a:extLst>
          </p:cNvPr>
          <p:cNvSpPr txBox="1"/>
          <p:nvPr/>
        </p:nvSpPr>
        <p:spPr>
          <a:xfrm>
            <a:off x="2807087" y="1361769"/>
            <a:ext cx="834395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The m</a:t>
            </a:r>
            <a:r>
              <a:rPr kumimoji="1" lang="en-US" altLang="ja-JP" dirty="0"/>
              <a:t>ember of angular momentum J of a rotational band</a:t>
            </a:r>
            <a:endParaRPr kumimoji="1" lang="ja-JP" altLang="en-US"/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35B24989-4817-C8A2-2B31-D0F25471735D}"/>
              </a:ext>
            </a:extLst>
          </p:cNvPr>
          <p:cNvSpPr/>
          <p:nvPr/>
        </p:nvSpPr>
        <p:spPr>
          <a:xfrm>
            <a:off x="7953341" y="3529790"/>
            <a:ext cx="1043436" cy="47098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D5240458-1D8D-7717-ABDF-6EF60A163F13}"/>
              </a:ext>
            </a:extLst>
          </p:cNvPr>
          <p:cNvSpPr/>
          <p:nvPr/>
        </p:nvSpPr>
        <p:spPr>
          <a:xfrm>
            <a:off x="5034937" y="3551885"/>
            <a:ext cx="402132" cy="470989"/>
          </a:xfrm>
          <a:prstGeom prst="rect">
            <a:avLst/>
          </a:prstGeom>
          <a:noFill/>
          <a:ln>
            <a:solidFill>
              <a:srgbClr val="F7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CC92BD0-C05E-B6C4-BE78-F022B03E904E}"/>
              </a:ext>
            </a:extLst>
          </p:cNvPr>
          <p:cNvSpPr/>
          <p:nvPr/>
        </p:nvSpPr>
        <p:spPr>
          <a:xfrm>
            <a:off x="6264008" y="4186340"/>
            <a:ext cx="752455" cy="45194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A0B59EA-9BF8-5610-3C81-9ABD6CA9E74A}"/>
              </a:ext>
            </a:extLst>
          </p:cNvPr>
          <p:cNvSpPr/>
          <p:nvPr/>
        </p:nvSpPr>
        <p:spPr>
          <a:xfrm>
            <a:off x="7070541" y="4176819"/>
            <a:ext cx="624840" cy="47098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5BFDE4B6-7373-5C46-84F6-AAA6A1C17FE1}"/>
              </a:ext>
            </a:extLst>
          </p:cNvPr>
          <p:cNvGrpSpPr/>
          <p:nvPr/>
        </p:nvGrpSpPr>
        <p:grpSpPr>
          <a:xfrm>
            <a:off x="7350400" y="4695544"/>
            <a:ext cx="65122" cy="264933"/>
            <a:chOff x="9344967" y="4293222"/>
            <a:chExt cx="72013" cy="500672"/>
          </a:xfrm>
        </p:grpSpPr>
        <p:cxnSp>
          <p:nvCxnSpPr>
            <p:cNvPr id="55" name="直線コネクタ 54">
              <a:extLst>
                <a:ext uri="{FF2B5EF4-FFF2-40B4-BE49-F238E27FC236}">
                  <a16:creationId xmlns:a16="http://schemas.microsoft.com/office/drawing/2014/main" id="{4ABAA158-7B4C-FD15-0A04-9A96ADE27943}"/>
                </a:ext>
              </a:extLst>
            </p:cNvPr>
            <p:cNvCxnSpPr>
              <a:cxnSpLocks/>
            </p:cNvCxnSpPr>
            <p:nvPr/>
          </p:nvCxnSpPr>
          <p:spPr>
            <a:xfrm>
              <a:off x="9344967" y="4294425"/>
              <a:ext cx="0" cy="49946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コネクタ 59">
              <a:extLst>
                <a:ext uri="{FF2B5EF4-FFF2-40B4-BE49-F238E27FC236}">
                  <a16:creationId xmlns:a16="http://schemas.microsoft.com/office/drawing/2014/main" id="{B648873D-BFF7-44CE-A0EA-54EFFC07E7BB}"/>
                </a:ext>
              </a:extLst>
            </p:cNvPr>
            <p:cNvCxnSpPr>
              <a:cxnSpLocks/>
            </p:cNvCxnSpPr>
            <p:nvPr/>
          </p:nvCxnSpPr>
          <p:spPr>
            <a:xfrm>
              <a:off x="9416980" y="4293222"/>
              <a:ext cx="0" cy="500672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5" name="直線矢印コネクタ 64">
            <a:extLst>
              <a:ext uri="{FF2B5EF4-FFF2-40B4-BE49-F238E27FC236}">
                <a16:creationId xmlns:a16="http://schemas.microsoft.com/office/drawing/2014/main" id="{60B4E84E-19C7-6D96-683F-0E83F3177659}"/>
              </a:ext>
            </a:extLst>
          </p:cNvPr>
          <p:cNvCxnSpPr>
            <a:cxnSpLocks/>
          </p:cNvCxnSpPr>
          <p:nvPr/>
        </p:nvCxnSpPr>
        <p:spPr>
          <a:xfrm flipH="1">
            <a:off x="4118869" y="4537494"/>
            <a:ext cx="2144425" cy="11747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91C19BC7-D9E3-783E-B888-AE1910C92387}"/>
              </a:ext>
            </a:extLst>
          </p:cNvPr>
          <p:cNvSpPr txBox="1"/>
          <p:nvPr/>
        </p:nvSpPr>
        <p:spPr>
          <a:xfrm>
            <a:off x="5507120" y="5096371"/>
            <a:ext cx="1995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kernel</a:t>
            </a:r>
            <a:endParaRPr kumimoji="1" lang="ja-JP" altLang="en-US" sz="200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117A15F0-5DFB-7EAA-89A2-46579BB2F37D}"/>
              </a:ext>
            </a:extLst>
          </p:cNvPr>
          <p:cNvSpPr/>
          <p:nvPr/>
        </p:nvSpPr>
        <p:spPr>
          <a:xfrm>
            <a:off x="5502131" y="5005775"/>
            <a:ext cx="4309176" cy="62570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8" name="グループ化 77">
            <a:extLst>
              <a:ext uri="{FF2B5EF4-FFF2-40B4-BE49-F238E27FC236}">
                <a16:creationId xmlns:a16="http://schemas.microsoft.com/office/drawing/2014/main" id="{D3A2057A-56A2-1B50-A2AE-3ABC81A98980}"/>
              </a:ext>
            </a:extLst>
          </p:cNvPr>
          <p:cNvGrpSpPr/>
          <p:nvPr/>
        </p:nvGrpSpPr>
        <p:grpSpPr>
          <a:xfrm>
            <a:off x="3607917" y="5733111"/>
            <a:ext cx="6591803" cy="943068"/>
            <a:chOff x="4401084" y="5638077"/>
            <a:chExt cx="6591803" cy="943068"/>
          </a:xfrm>
        </p:grpSpPr>
        <p:pic>
          <p:nvPicPr>
            <p:cNvPr id="68" name="図 67">
              <a:extLst>
                <a:ext uri="{FF2B5EF4-FFF2-40B4-BE49-F238E27FC236}">
                  <a16:creationId xmlns:a16="http://schemas.microsoft.com/office/drawing/2014/main" id="{3A16F1E9-FE47-9DD6-437D-B11B01DB4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51449" y="5683508"/>
              <a:ext cx="5022384" cy="386337"/>
            </a:xfrm>
            <a:prstGeom prst="rect">
              <a:avLst/>
            </a:prstGeom>
          </p:spPr>
        </p:pic>
        <p:pic>
          <p:nvPicPr>
            <p:cNvPr id="70" name="図 69">
              <a:extLst>
                <a:ext uri="{FF2B5EF4-FFF2-40B4-BE49-F238E27FC236}">
                  <a16:creationId xmlns:a16="http://schemas.microsoft.com/office/drawing/2014/main" id="{BE28B642-F702-28DF-3030-3AECB88C1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8278" y="5638077"/>
              <a:ext cx="931147" cy="455227"/>
            </a:xfrm>
            <a:prstGeom prst="rect">
              <a:avLst/>
            </a:prstGeom>
          </p:spPr>
        </p:pic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298790AF-3A56-BE10-8355-8F33DB3654F6}"/>
                </a:ext>
              </a:extLst>
            </p:cNvPr>
            <p:cNvSpPr txBox="1"/>
            <p:nvPr/>
          </p:nvSpPr>
          <p:spPr>
            <a:xfrm>
              <a:off x="10378616" y="5694342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…</a:t>
              </a:r>
              <a:endParaRPr kumimoji="1" lang="ja-JP" alt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1F073050-253F-EC65-4C16-AD0241A526F5}"/>
                </a:ext>
              </a:extLst>
            </p:cNvPr>
            <p:cNvSpPr/>
            <p:nvPr/>
          </p:nvSpPr>
          <p:spPr>
            <a:xfrm>
              <a:off x="4401084" y="5662264"/>
              <a:ext cx="755477" cy="45194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7EC7F1A5-F636-D331-4540-64F7136DAE5B}"/>
                </a:ext>
              </a:extLst>
            </p:cNvPr>
            <p:cNvSpPr txBox="1"/>
            <p:nvPr/>
          </p:nvSpPr>
          <p:spPr>
            <a:xfrm>
              <a:off x="5404605" y="6211813"/>
              <a:ext cx="26100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800" dirty="0">
                  <a:solidFill>
                    <a:schemeClr val="bg1">
                      <a:lumMod val="50000"/>
                    </a:schemeClr>
                  </a:solidFill>
                </a:rPr>
                <a:t>(stops at finite power)</a:t>
              </a:r>
              <a:endParaRPr kumimoji="1" lang="ja-JP" altLang="en-US" sz="18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38B16A7D-407E-1614-47EA-21ACB931A0C3}"/>
              </a:ext>
            </a:extLst>
          </p:cNvPr>
          <p:cNvGrpSpPr/>
          <p:nvPr/>
        </p:nvGrpSpPr>
        <p:grpSpPr>
          <a:xfrm>
            <a:off x="7807489" y="1912162"/>
            <a:ext cx="3446323" cy="725868"/>
            <a:chOff x="7876262" y="1932709"/>
            <a:chExt cx="3446323" cy="725868"/>
          </a:xfrm>
        </p:grpSpPr>
        <p:grpSp>
          <p:nvGrpSpPr>
            <p:cNvPr id="44" name="グループ化 43">
              <a:extLst>
                <a:ext uri="{FF2B5EF4-FFF2-40B4-BE49-F238E27FC236}">
                  <a16:creationId xmlns:a16="http://schemas.microsoft.com/office/drawing/2014/main" id="{402FBF54-F6E0-CD8D-4D92-BD388E59896D}"/>
                </a:ext>
              </a:extLst>
            </p:cNvPr>
            <p:cNvGrpSpPr/>
            <p:nvPr/>
          </p:nvGrpSpPr>
          <p:grpSpPr>
            <a:xfrm>
              <a:off x="8170167" y="1932709"/>
              <a:ext cx="3142488" cy="725868"/>
              <a:chOff x="4799231" y="1957626"/>
              <a:chExt cx="3142488" cy="725868"/>
            </a:xfrm>
          </p:grpSpPr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541FAB9C-25CF-9A46-F242-4911A3562B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99231" y="1957626"/>
                <a:ext cx="2086871" cy="725868"/>
              </a:xfrm>
              <a:prstGeom prst="rect">
                <a:avLst/>
              </a:prstGeom>
            </p:spPr>
          </p:pic>
          <p:pic>
            <p:nvPicPr>
              <p:cNvPr id="42" name="図 41">
                <a:extLst>
                  <a:ext uri="{FF2B5EF4-FFF2-40B4-BE49-F238E27FC236}">
                    <a16:creationId xmlns:a16="http://schemas.microsoft.com/office/drawing/2014/main" id="{83BF7215-E7C4-0672-B03A-656A767724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55359" y="1992006"/>
                <a:ext cx="986360" cy="602776"/>
              </a:xfrm>
              <a:prstGeom prst="rect">
                <a:avLst/>
              </a:prstGeom>
            </p:spPr>
          </p:pic>
        </p:grpSp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B6D752D5-82D3-6903-D26F-41B0B965D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76262" y="2159512"/>
              <a:ext cx="249063" cy="217930"/>
            </a:xfrm>
            <a:prstGeom prst="rect">
              <a:avLst/>
            </a:prstGeom>
          </p:spPr>
        </p:pic>
        <p:sp>
          <p:nvSpPr>
            <p:cNvPr id="58" name="正方形/長方形 57">
              <a:extLst>
                <a:ext uri="{FF2B5EF4-FFF2-40B4-BE49-F238E27FC236}">
                  <a16:creationId xmlns:a16="http://schemas.microsoft.com/office/drawing/2014/main" id="{5831F7E1-45CD-8369-4B27-58A942497FD7}"/>
                </a:ext>
              </a:extLst>
            </p:cNvPr>
            <p:cNvSpPr/>
            <p:nvPr/>
          </p:nvSpPr>
          <p:spPr>
            <a:xfrm>
              <a:off x="10266968" y="2017572"/>
              <a:ext cx="1055617" cy="470989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2FB3DB2-A9AB-D972-A622-B3923E98DEEB}"/>
              </a:ext>
            </a:extLst>
          </p:cNvPr>
          <p:cNvSpPr txBox="1"/>
          <p:nvPr/>
        </p:nvSpPr>
        <p:spPr>
          <a:xfrm>
            <a:off x="9314630" y="2500918"/>
            <a:ext cx="267092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rotation about y axis</a:t>
            </a:r>
            <a:endParaRPr kumimoji="1" lang="ja-JP" altLang="en-US" sz="2000"/>
          </a:p>
        </p:txBody>
      </p:sp>
      <p:cxnSp>
        <p:nvCxnSpPr>
          <p:cNvPr id="85" name="直線コネクタ 84">
            <a:extLst>
              <a:ext uri="{FF2B5EF4-FFF2-40B4-BE49-F238E27FC236}">
                <a16:creationId xmlns:a16="http://schemas.microsoft.com/office/drawing/2014/main" id="{A136AC35-5E71-FA1C-CE08-C054998DA4E4}"/>
              </a:ext>
            </a:extLst>
          </p:cNvPr>
          <p:cNvCxnSpPr/>
          <p:nvPr/>
        </p:nvCxnSpPr>
        <p:spPr>
          <a:xfrm>
            <a:off x="9314630" y="3086232"/>
            <a:ext cx="1335462" cy="3589947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A32AB07A-3FF4-12A3-D45A-BC6304C6BB57}"/>
              </a:ext>
            </a:extLst>
          </p:cNvPr>
          <p:cNvSpPr/>
          <p:nvPr/>
        </p:nvSpPr>
        <p:spPr>
          <a:xfrm>
            <a:off x="7933164" y="5065715"/>
            <a:ext cx="445781" cy="472552"/>
          </a:xfrm>
          <a:prstGeom prst="rect">
            <a:avLst/>
          </a:prstGeom>
          <a:noFill/>
          <a:ln>
            <a:solidFill>
              <a:srgbClr val="F7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05D3B344-67B7-C7F2-EDB9-33BF17343857}"/>
              </a:ext>
            </a:extLst>
          </p:cNvPr>
          <p:cNvSpPr/>
          <p:nvPr/>
        </p:nvSpPr>
        <p:spPr>
          <a:xfrm>
            <a:off x="8729700" y="5071950"/>
            <a:ext cx="951919" cy="47255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A1FD3918-50F0-6537-EAC0-E94BB1AEB0AA}"/>
              </a:ext>
            </a:extLst>
          </p:cNvPr>
          <p:cNvSpPr/>
          <p:nvPr/>
        </p:nvSpPr>
        <p:spPr>
          <a:xfrm>
            <a:off x="105508" y="3200400"/>
            <a:ext cx="3103791" cy="21224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42552118-26C8-F25B-284E-D5EBCBD4F623}"/>
              </a:ext>
            </a:extLst>
          </p:cNvPr>
          <p:cNvSpPr txBox="1"/>
          <p:nvPr/>
        </p:nvSpPr>
        <p:spPr>
          <a:xfrm>
            <a:off x="329482" y="5726673"/>
            <a:ext cx="3223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Comic Sans MS" panose="030F0902030302020204" pitchFamily="66" charset="0"/>
                <a:ea typeface="Palatino" pitchFamily="2" charset="0"/>
                <a:cs typeface="Arial" panose="020B0604020202020204" pitchFamily="34" charset="0"/>
              </a:rPr>
              <a:t>polynomial expansion:</a:t>
            </a:r>
            <a:endParaRPr kumimoji="1" lang="ja-JP" altLang="en-US">
              <a:solidFill>
                <a:srgbClr val="FF0000"/>
              </a:solidFill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1C5624E-8E69-FA75-26BB-4B2DF91E0D6E}"/>
              </a:ext>
            </a:extLst>
          </p:cNvPr>
          <p:cNvSpPr txBox="1"/>
          <p:nvPr/>
        </p:nvSpPr>
        <p:spPr>
          <a:xfrm>
            <a:off x="3153957" y="1985505"/>
            <a:ext cx="461890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ja-JP" dirty="0"/>
              <a:t>is given </a:t>
            </a:r>
            <a:r>
              <a:rPr kumimoji="1" lang="en-US" altLang="ja-JP" dirty="0"/>
              <a:t>by </a:t>
            </a:r>
            <a:r>
              <a:rPr kumimoji="1" lang="en-US" altLang="ja-JP" dirty="0">
                <a:solidFill>
                  <a:srgbClr val="FF0000"/>
                </a:solidFill>
              </a:rPr>
              <a:t>the projected state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66" name="円/楕円 65">
            <a:extLst>
              <a:ext uri="{FF2B5EF4-FFF2-40B4-BE49-F238E27FC236}">
                <a16:creationId xmlns:a16="http://schemas.microsoft.com/office/drawing/2014/main" id="{CBFF9D8E-A94C-B312-E9EC-28C927BCA724}"/>
              </a:ext>
            </a:extLst>
          </p:cNvPr>
          <p:cNvSpPr/>
          <p:nvPr/>
        </p:nvSpPr>
        <p:spPr>
          <a:xfrm>
            <a:off x="9560447" y="2030055"/>
            <a:ext cx="173133" cy="2450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5172128"/>
      </p:ext>
    </p:extLst>
  </p:cSld>
  <p:clrMapOvr>
    <a:masterClrMapping/>
  </p:clrMapOvr>
  <p:transition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3B0E4EB-1DF4-6153-487F-880B09D6CDB5}"/>
              </a:ext>
            </a:extLst>
          </p:cNvPr>
          <p:cNvSpPr txBox="1"/>
          <p:nvPr/>
        </p:nvSpPr>
        <p:spPr>
          <a:xfrm>
            <a:off x="262514" y="690329"/>
            <a:ext cx="2452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classical mechanics</a:t>
            </a:r>
            <a:endParaRPr kumimoji="1" lang="ja-JP" altLang="en-US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下矢印 46">
            <a:extLst>
              <a:ext uri="{FF2B5EF4-FFF2-40B4-BE49-F238E27FC236}">
                <a16:creationId xmlns:a16="http://schemas.microsoft.com/office/drawing/2014/main" id="{5778C933-C398-880C-E952-E4ECC80D60F4}"/>
              </a:ext>
            </a:extLst>
          </p:cNvPr>
          <p:cNvSpPr/>
          <p:nvPr/>
        </p:nvSpPr>
        <p:spPr>
          <a:xfrm>
            <a:off x="2750284" y="3122637"/>
            <a:ext cx="303705" cy="43289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BCF8160E-1875-7451-A326-E3F27CAAB98D}"/>
              </a:ext>
            </a:extLst>
          </p:cNvPr>
          <p:cNvGrpSpPr/>
          <p:nvPr/>
        </p:nvGrpSpPr>
        <p:grpSpPr>
          <a:xfrm>
            <a:off x="361317" y="1013742"/>
            <a:ext cx="5068163" cy="1797575"/>
            <a:chOff x="360342" y="720475"/>
            <a:chExt cx="5068163" cy="1797575"/>
          </a:xfrm>
        </p:grpSpPr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255A2E20-DEC1-5737-7A5F-43026797F6D0}"/>
                </a:ext>
              </a:extLst>
            </p:cNvPr>
            <p:cNvSpPr txBox="1"/>
            <p:nvPr/>
          </p:nvSpPr>
          <p:spPr>
            <a:xfrm>
              <a:off x="2880844" y="1837278"/>
              <a:ext cx="20361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time t</a:t>
              </a:r>
              <a:r>
                <a:rPr lang="en-US" altLang="ja-JP" sz="20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, angle </a:t>
              </a:r>
              <a:r>
                <a:rPr lang="en-US" altLang="ja-JP" sz="2000" dirty="0">
                  <a:latin typeface="Symbol" pitchFamily="2" charset="2"/>
                  <a:cs typeface="Arial" panose="020B0604020202020204" pitchFamily="34" charset="0"/>
                </a:rPr>
                <a:t>W</a:t>
              </a:r>
              <a:r>
                <a:rPr lang="en-US" altLang="ja-JP" sz="20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kumimoji="1" lang="ja-JP" altLang="en-US" sz="20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60C5B32E-5D7E-2413-F6C1-FE099BA50B1D}"/>
                </a:ext>
              </a:extLst>
            </p:cNvPr>
            <p:cNvSpPr txBox="1"/>
            <p:nvPr/>
          </p:nvSpPr>
          <p:spPr>
            <a:xfrm>
              <a:off x="360342" y="720475"/>
              <a:ext cx="21579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 time t, angle </a:t>
              </a:r>
              <a:r>
                <a:rPr lang="en-US" altLang="ja-JP" sz="2000" dirty="0">
                  <a:latin typeface="Symbol" pitchFamily="2" charset="2"/>
                  <a:cs typeface="Arial" panose="020B0604020202020204" pitchFamily="34" charset="0"/>
                </a:rPr>
                <a:t>W</a:t>
              </a:r>
              <a:r>
                <a:rPr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(t)</a:t>
              </a:r>
              <a:endParaRPr kumimoji="1" lang="ja-JP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1" name="グループ化 40">
              <a:extLst>
                <a:ext uri="{FF2B5EF4-FFF2-40B4-BE49-F238E27FC236}">
                  <a16:creationId xmlns:a16="http://schemas.microsoft.com/office/drawing/2014/main" id="{BA172AC8-974C-9F84-04D7-7E18C8CD868B}"/>
                </a:ext>
              </a:extLst>
            </p:cNvPr>
            <p:cNvGrpSpPr/>
            <p:nvPr/>
          </p:nvGrpSpPr>
          <p:grpSpPr>
            <a:xfrm>
              <a:off x="2414809" y="1141108"/>
              <a:ext cx="464323" cy="690185"/>
              <a:chOff x="3425094" y="3187103"/>
              <a:chExt cx="464323" cy="690185"/>
            </a:xfrm>
          </p:grpSpPr>
          <p:sp>
            <p:nvSpPr>
              <p:cNvPr id="27" name="円弧 26">
                <a:extLst>
                  <a:ext uri="{FF2B5EF4-FFF2-40B4-BE49-F238E27FC236}">
                    <a16:creationId xmlns:a16="http://schemas.microsoft.com/office/drawing/2014/main" id="{4AD062C3-A28F-1C73-72B9-44FFC8FD2BEE}"/>
                  </a:ext>
                </a:extLst>
              </p:cNvPr>
              <p:cNvSpPr/>
              <p:nvPr/>
            </p:nvSpPr>
            <p:spPr>
              <a:xfrm>
                <a:off x="3425094" y="3213000"/>
                <a:ext cx="464323" cy="664288"/>
              </a:xfrm>
              <a:prstGeom prst="arc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9" name="直線コネクタ 28">
                <a:extLst>
                  <a:ext uri="{FF2B5EF4-FFF2-40B4-BE49-F238E27FC236}">
                    <a16:creationId xmlns:a16="http://schemas.microsoft.com/office/drawing/2014/main" id="{D582653F-FE75-60FD-3E9C-313630137433}"/>
                  </a:ext>
                </a:extLst>
              </p:cNvPr>
              <p:cNvCxnSpPr>
                <a:cxnSpLocks/>
              </p:cNvCxnSpPr>
              <p:nvPr/>
            </p:nvCxnSpPr>
            <p:spPr>
              <a:xfrm rot="4680000">
                <a:off x="3612000" y="3267000"/>
                <a:ext cx="143195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>
                <a:extLst>
                  <a:ext uri="{FF2B5EF4-FFF2-40B4-BE49-F238E27FC236}">
                    <a16:creationId xmlns:a16="http://schemas.microsoft.com/office/drawing/2014/main" id="{8316B660-B7AD-9302-7D91-C901E2359B0D}"/>
                  </a:ext>
                </a:extLst>
              </p:cNvPr>
              <p:cNvCxnSpPr/>
              <p:nvPr/>
            </p:nvCxnSpPr>
            <p:spPr>
              <a:xfrm>
                <a:off x="3648000" y="3187103"/>
                <a:ext cx="143195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CA6FD437-8564-A285-0C8F-DCA0D8592935}"/>
                </a:ext>
              </a:extLst>
            </p:cNvPr>
            <p:cNvSpPr txBox="1"/>
            <p:nvPr/>
          </p:nvSpPr>
          <p:spPr>
            <a:xfrm>
              <a:off x="2922691" y="958500"/>
              <a:ext cx="25058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rotation</a:t>
              </a:r>
              <a:r>
                <a:rPr lang="en-US" altLang="ja-JP" sz="2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of </a:t>
              </a:r>
              <a:r>
                <a:rPr lang="en-US" altLang="ja-JP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rigid body</a:t>
              </a:r>
              <a:endParaRPr kumimoji="1" lang="ja-JP" alt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6" name="グループ化 55">
              <a:extLst>
                <a:ext uri="{FF2B5EF4-FFF2-40B4-BE49-F238E27FC236}">
                  <a16:creationId xmlns:a16="http://schemas.microsoft.com/office/drawing/2014/main" id="{22CBCDAD-CD15-FEE2-FAFE-2749F97F3A99}"/>
                </a:ext>
              </a:extLst>
            </p:cNvPr>
            <p:cNvGrpSpPr/>
            <p:nvPr/>
          </p:nvGrpSpPr>
          <p:grpSpPr>
            <a:xfrm>
              <a:off x="880309" y="1671172"/>
              <a:ext cx="2049889" cy="846878"/>
              <a:chOff x="6902400" y="2615400"/>
              <a:chExt cx="2049889" cy="846878"/>
            </a:xfrm>
          </p:grpSpPr>
          <p:grpSp>
            <p:nvGrpSpPr>
              <p:cNvPr id="50" name="グループ化 49">
                <a:extLst>
                  <a:ext uri="{FF2B5EF4-FFF2-40B4-BE49-F238E27FC236}">
                    <a16:creationId xmlns:a16="http://schemas.microsoft.com/office/drawing/2014/main" id="{579B0BB9-53F9-2509-6D4D-4EAB21BCD6A8}"/>
                  </a:ext>
                </a:extLst>
              </p:cNvPr>
              <p:cNvGrpSpPr/>
              <p:nvPr/>
            </p:nvGrpSpPr>
            <p:grpSpPr>
              <a:xfrm>
                <a:off x="6921302" y="2632032"/>
                <a:ext cx="2030987" cy="830246"/>
                <a:chOff x="3740037" y="1954952"/>
                <a:chExt cx="2030987" cy="830246"/>
              </a:xfrm>
            </p:grpSpPr>
            <p:sp>
              <p:nvSpPr>
                <p:cNvPr id="54" name="円/楕円 53">
                  <a:extLst>
                    <a:ext uri="{FF2B5EF4-FFF2-40B4-BE49-F238E27FC236}">
                      <a16:creationId xmlns:a16="http://schemas.microsoft.com/office/drawing/2014/main" id="{451149BF-22DC-C95D-4E6E-11E0FBE05FA4}"/>
                    </a:ext>
                  </a:extLst>
                </p:cNvPr>
                <p:cNvSpPr/>
                <p:nvPr/>
              </p:nvSpPr>
              <p:spPr>
                <a:xfrm rot="20261145">
                  <a:off x="4126964" y="2034255"/>
                  <a:ext cx="1148575" cy="691376"/>
                </a:xfrm>
                <a:prstGeom prst="ellipse">
                  <a:avLst/>
                </a:prstGeom>
                <a:solidFill>
                  <a:srgbClr val="FFD966">
                    <a:alpha val="78824"/>
                  </a:srgb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5" name="直線矢印コネクタ 54">
                  <a:extLst>
                    <a:ext uri="{FF2B5EF4-FFF2-40B4-BE49-F238E27FC236}">
                      <a16:creationId xmlns:a16="http://schemas.microsoft.com/office/drawing/2014/main" id="{D3FD0D60-0C78-448B-0871-27AAA76F47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40037" y="1954952"/>
                  <a:ext cx="2030987" cy="83024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グループ化 50">
                <a:extLst>
                  <a:ext uri="{FF2B5EF4-FFF2-40B4-BE49-F238E27FC236}">
                    <a16:creationId xmlns:a16="http://schemas.microsoft.com/office/drawing/2014/main" id="{942114B4-5311-4901-5D30-7BE3D0D5E1E6}"/>
                  </a:ext>
                </a:extLst>
              </p:cNvPr>
              <p:cNvGrpSpPr/>
              <p:nvPr/>
            </p:nvGrpSpPr>
            <p:grpSpPr>
              <a:xfrm rot="19320000">
                <a:off x="6902400" y="2615400"/>
                <a:ext cx="2030987" cy="830246"/>
                <a:chOff x="3740037" y="1954952"/>
                <a:chExt cx="2030987" cy="830246"/>
              </a:xfrm>
            </p:grpSpPr>
            <p:sp>
              <p:nvSpPr>
                <p:cNvPr id="52" name="円/楕円 51">
                  <a:extLst>
                    <a:ext uri="{FF2B5EF4-FFF2-40B4-BE49-F238E27FC236}">
                      <a16:creationId xmlns:a16="http://schemas.microsoft.com/office/drawing/2014/main" id="{42386E62-37A7-DA99-938D-9BA4D3505A5B}"/>
                    </a:ext>
                  </a:extLst>
                </p:cNvPr>
                <p:cNvSpPr/>
                <p:nvPr/>
              </p:nvSpPr>
              <p:spPr>
                <a:xfrm rot="20261145">
                  <a:off x="4126964" y="2034255"/>
                  <a:ext cx="1148575" cy="691376"/>
                </a:xfrm>
                <a:prstGeom prst="ellipse">
                  <a:avLst/>
                </a:prstGeom>
                <a:solidFill>
                  <a:srgbClr val="FFD966">
                    <a:alpha val="78824"/>
                  </a:srgb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3" name="直線矢印コネクタ 52">
                  <a:extLst>
                    <a:ext uri="{FF2B5EF4-FFF2-40B4-BE49-F238E27FC236}">
                      <a16:creationId xmlns:a16="http://schemas.microsoft.com/office/drawing/2014/main" id="{4AD0442A-2912-1E7B-821A-230C7C6591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40037" y="1954952"/>
                  <a:ext cx="2030987" cy="83024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09EB9A8D-3862-5EBF-85F8-EC05DF6A9B72}"/>
              </a:ext>
            </a:extLst>
          </p:cNvPr>
          <p:cNvGrpSpPr/>
          <p:nvPr/>
        </p:nvGrpSpPr>
        <p:grpSpPr>
          <a:xfrm>
            <a:off x="590209" y="4487468"/>
            <a:ext cx="2049889" cy="2071003"/>
            <a:chOff x="766973" y="4480324"/>
            <a:chExt cx="2049889" cy="2071003"/>
          </a:xfrm>
        </p:grpSpPr>
        <p:grpSp>
          <p:nvGrpSpPr>
            <p:cNvPr id="58" name="グループ化 57">
              <a:extLst>
                <a:ext uri="{FF2B5EF4-FFF2-40B4-BE49-F238E27FC236}">
                  <a16:creationId xmlns:a16="http://schemas.microsoft.com/office/drawing/2014/main" id="{47C677A5-4D97-B292-BB19-9F314D8AC951}"/>
                </a:ext>
              </a:extLst>
            </p:cNvPr>
            <p:cNvGrpSpPr/>
            <p:nvPr/>
          </p:nvGrpSpPr>
          <p:grpSpPr>
            <a:xfrm>
              <a:off x="785875" y="5124480"/>
              <a:ext cx="2030987" cy="830246"/>
              <a:chOff x="3740037" y="1954952"/>
              <a:chExt cx="2030987" cy="830246"/>
            </a:xfrm>
          </p:grpSpPr>
          <p:sp>
            <p:nvSpPr>
              <p:cNvPr id="62" name="円/楕円 61">
                <a:extLst>
                  <a:ext uri="{FF2B5EF4-FFF2-40B4-BE49-F238E27FC236}">
                    <a16:creationId xmlns:a16="http://schemas.microsoft.com/office/drawing/2014/main" id="{F4F5001C-DD42-2C9C-E191-E6730159F17F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3" name="直線矢印コネクタ 62">
                <a:extLst>
                  <a:ext uri="{FF2B5EF4-FFF2-40B4-BE49-F238E27FC236}">
                    <a16:creationId xmlns:a16="http://schemas.microsoft.com/office/drawing/2014/main" id="{2AD7F8CF-8E0D-BD7C-F52C-9B8FFB865A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グループ化 58">
              <a:extLst>
                <a:ext uri="{FF2B5EF4-FFF2-40B4-BE49-F238E27FC236}">
                  <a16:creationId xmlns:a16="http://schemas.microsoft.com/office/drawing/2014/main" id="{578C0F4B-98D4-3825-D69B-BAA2A2F46A4D}"/>
                </a:ext>
              </a:extLst>
            </p:cNvPr>
            <p:cNvGrpSpPr/>
            <p:nvPr/>
          </p:nvGrpSpPr>
          <p:grpSpPr>
            <a:xfrm rot="19320000">
              <a:off x="766973" y="5107848"/>
              <a:ext cx="2030987" cy="830246"/>
              <a:chOff x="3740037" y="1954952"/>
              <a:chExt cx="2030987" cy="830246"/>
            </a:xfrm>
          </p:grpSpPr>
          <p:sp>
            <p:nvSpPr>
              <p:cNvPr id="60" name="円/楕円 59">
                <a:extLst>
                  <a:ext uri="{FF2B5EF4-FFF2-40B4-BE49-F238E27FC236}">
                    <a16:creationId xmlns:a16="http://schemas.microsoft.com/office/drawing/2014/main" id="{F5D9E87B-F960-B1F1-1B5D-297C6053075F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1" name="直線矢印コネクタ 60">
                <a:extLst>
                  <a:ext uri="{FF2B5EF4-FFF2-40B4-BE49-F238E27FC236}">
                    <a16:creationId xmlns:a16="http://schemas.microsoft.com/office/drawing/2014/main" id="{FA7D0BD7-8A34-D00F-6160-251BAEF660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グループ化 66">
              <a:extLst>
                <a:ext uri="{FF2B5EF4-FFF2-40B4-BE49-F238E27FC236}">
                  <a16:creationId xmlns:a16="http://schemas.microsoft.com/office/drawing/2014/main" id="{AF657423-1C14-0081-94FC-6572C65A8066}"/>
                </a:ext>
              </a:extLst>
            </p:cNvPr>
            <p:cNvGrpSpPr/>
            <p:nvPr/>
          </p:nvGrpSpPr>
          <p:grpSpPr>
            <a:xfrm rot="17400000">
              <a:off x="730275" y="5080695"/>
              <a:ext cx="2030987" cy="830246"/>
              <a:chOff x="3740037" y="1954952"/>
              <a:chExt cx="2030987" cy="830246"/>
            </a:xfrm>
          </p:grpSpPr>
          <p:sp>
            <p:nvSpPr>
              <p:cNvPr id="68" name="円/楕円 67">
                <a:extLst>
                  <a:ext uri="{FF2B5EF4-FFF2-40B4-BE49-F238E27FC236}">
                    <a16:creationId xmlns:a16="http://schemas.microsoft.com/office/drawing/2014/main" id="{02F3DC42-1EB0-FEB3-D4B0-98822D24D47C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9" name="直線矢印コネクタ 68">
                <a:extLst>
                  <a:ext uri="{FF2B5EF4-FFF2-40B4-BE49-F238E27FC236}">
                    <a16:creationId xmlns:a16="http://schemas.microsoft.com/office/drawing/2014/main" id="{1CA4B851-282F-553D-718F-097CF50A85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グループ化 63">
              <a:extLst>
                <a:ext uri="{FF2B5EF4-FFF2-40B4-BE49-F238E27FC236}">
                  <a16:creationId xmlns:a16="http://schemas.microsoft.com/office/drawing/2014/main" id="{79BCBE8F-A2F4-B7BC-8B2E-334DB54DE947}"/>
                </a:ext>
              </a:extLst>
            </p:cNvPr>
            <p:cNvGrpSpPr/>
            <p:nvPr/>
          </p:nvGrpSpPr>
          <p:grpSpPr>
            <a:xfrm rot="15600000">
              <a:off x="689235" y="5107847"/>
              <a:ext cx="2030987" cy="830246"/>
              <a:chOff x="3740037" y="1954952"/>
              <a:chExt cx="2030987" cy="830246"/>
            </a:xfrm>
          </p:grpSpPr>
          <p:sp>
            <p:nvSpPr>
              <p:cNvPr id="65" name="円/楕円 64">
                <a:extLst>
                  <a:ext uri="{FF2B5EF4-FFF2-40B4-BE49-F238E27FC236}">
                    <a16:creationId xmlns:a16="http://schemas.microsoft.com/office/drawing/2014/main" id="{60C90983-1BB3-D57D-481A-6AD062236FDB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6" name="直線矢印コネクタ 65">
                <a:extLst>
                  <a:ext uri="{FF2B5EF4-FFF2-40B4-BE49-F238E27FC236}">
                    <a16:creationId xmlns:a16="http://schemas.microsoft.com/office/drawing/2014/main" id="{7746D4FC-EF62-871A-8A9C-93B32B5313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グループ化 69">
              <a:extLst>
                <a:ext uri="{FF2B5EF4-FFF2-40B4-BE49-F238E27FC236}">
                  <a16:creationId xmlns:a16="http://schemas.microsoft.com/office/drawing/2014/main" id="{ECC33CBE-3E4F-4ECD-132C-82472DD8B709}"/>
                </a:ext>
              </a:extLst>
            </p:cNvPr>
            <p:cNvGrpSpPr/>
            <p:nvPr/>
          </p:nvGrpSpPr>
          <p:grpSpPr>
            <a:xfrm rot="13560000">
              <a:off x="689233" y="5120711"/>
              <a:ext cx="2030987" cy="830246"/>
              <a:chOff x="3740037" y="1954952"/>
              <a:chExt cx="2030987" cy="830246"/>
            </a:xfrm>
          </p:grpSpPr>
          <p:sp>
            <p:nvSpPr>
              <p:cNvPr id="71" name="円/楕円 70">
                <a:extLst>
                  <a:ext uri="{FF2B5EF4-FFF2-40B4-BE49-F238E27FC236}">
                    <a16:creationId xmlns:a16="http://schemas.microsoft.com/office/drawing/2014/main" id="{00579EEE-1C7F-0080-F75C-96A8ACD8B4D9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72" name="直線矢印コネクタ 71">
                <a:extLst>
                  <a:ext uri="{FF2B5EF4-FFF2-40B4-BE49-F238E27FC236}">
                    <a16:creationId xmlns:a16="http://schemas.microsoft.com/office/drawing/2014/main" id="{93BE81B0-9345-279E-FD2B-4CBA6BFDD3C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E02EA019-BE04-C031-804F-41DF5F215859}"/>
              </a:ext>
            </a:extLst>
          </p:cNvPr>
          <p:cNvSpPr txBox="1"/>
          <p:nvPr/>
        </p:nvSpPr>
        <p:spPr>
          <a:xfrm>
            <a:off x="2890264" y="4345223"/>
            <a:ext cx="29738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superposition of states 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at varying angles </a:t>
            </a:r>
            <a:endParaRPr kumimoji="1" lang="ja-JP" altLang="en-US" sz="2000" i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56C9DD33-3771-5347-11A3-34432F14874D}"/>
              </a:ext>
            </a:extLst>
          </p:cNvPr>
          <p:cNvSpPr txBox="1"/>
          <p:nvPr/>
        </p:nvSpPr>
        <p:spPr>
          <a:xfrm>
            <a:off x="2873870" y="5146452"/>
            <a:ext cx="35012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axially symmetric </a:t>
            </a:r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shape,</a:t>
            </a:r>
          </a:p>
          <a:p>
            <a:r>
              <a:rPr kumimoji="1"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1"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J(J+1) rule </a:t>
            </a:r>
            <a:r>
              <a:rPr kumimoji="1"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suggested</a:t>
            </a:r>
            <a:endParaRPr kumimoji="1" lang="ja-JP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D8FA52A5-DA1E-48A9-52F9-6E0FEF642193}"/>
              </a:ext>
            </a:extLst>
          </p:cNvPr>
          <p:cNvSpPr txBox="1"/>
          <p:nvPr/>
        </p:nvSpPr>
        <p:spPr>
          <a:xfrm>
            <a:off x="2858578" y="5998608"/>
            <a:ext cx="3302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kinetic energy of free</a:t>
            </a:r>
          </a:p>
          <a:p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rotation</a:t>
            </a:r>
            <a:endParaRPr lang="en-US" altLang="ja-JP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8905B120-C1EA-1EB6-01F6-B45F4AE80788}"/>
              </a:ext>
            </a:extLst>
          </p:cNvPr>
          <p:cNvGrpSpPr/>
          <p:nvPr/>
        </p:nvGrpSpPr>
        <p:grpSpPr>
          <a:xfrm>
            <a:off x="226351" y="3582363"/>
            <a:ext cx="5295039" cy="707886"/>
            <a:chOff x="226351" y="3582363"/>
            <a:chExt cx="5295039" cy="707886"/>
          </a:xfrm>
        </p:grpSpPr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4145660F-9098-C906-E959-AFD6ABA12F01}"/>
                </a:ext>
              </a:extLst>
            </p:cNvPr>
            <p:cNvSpPr txBox="1"/>
            <p:nvPr/>
          </p:nvSpPr>
          <p:spPr>
            <a:xfrm>
              <a:off x="226351" y="3582363"/>
              <a:ext cx="52950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quantization of </a:t>
              </a:r>
              <a:r>
                <a:rPr lang="en-US" altLang="ja-JP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 rotation </a:t>
              </a:r>
              <a:r>
                <a:rPr kumimoji="1" lang="en-US" altLang="ja-JP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this rigid body </a:t>
              </a:r>
            </a:p>
            <a:p>
              <a:r>
                <a:rPr kumimoji="1" lang="en-US" altLang="ja-JP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   eigenstate </a:t>
              </a:r>
              <a:r>
                <a:rPr kumimoji="1" lang="en-US" altLang="ja-JP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angular momentum  </a:t>
              </a:r>
              <a:r>
                <a:rPr lang="en-US" altLang="ja-JP" sz="20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 J</a:t>
              </a:r>
              <a:endParaRPr kumimoji="1" lang="ja-JP" altLang="en-US" sz="20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7" name="直線コネクタ 76">
              <a:extLst>
                <a:ext uri="{FF2B5EF4-FFF2-40B4-BE49-F238E27FC236}">
                  <a16:creationId xmlns:a16="http://schemas.microsoft.com/office/drawing/2014/main" id="{47B4950A-B0B4-777F-CCEB-187903F382A6}"/>
                </a:ext>
              </a:extLst>
            </p:cNvPr>
            <p:cNvCxnSpPr>
              <a:cxnSpLocks/>
            </p:cNvCxnSpPr>
            <p:nvPr/>
          </p:nvCxnSpPr>
          <p:spPr>
            <a:xfrm>
              <a:off x="4860000" y="4018186"/>
              <a:ext cx="144000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957BEF7-8555-8D51-3115-43CD6FAD5E88}"/>
              </a:ext>
            </a:extLst>
          </p:cNvPr>
          <p:cNvSpPr txBox="1"/>
          <p:nvPr/>
        </p:nvSpPr>
        <p:spPr>
          <a:xfrm>
            <a:off x="4293522" y="536893"/>
            <a:ext cx="349166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conventional description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FE6860B6-F2EF-1BD0-474B-A3C86002E778}"/>
              </a:ext>
            </a:extLst>
          </p:cNvPr>
          <p:cNvCxnSpPr>
            <a:cxnSpLocks/>
          </p:cNvCxnSpPr>
          <p:nvPr/>
        </p:nvCxnSpPr>
        <p:spPr>
          <a:xfrm>
            <a:off x="6411189" y="1090439"/>
            <a:ext cx="7242" cy="55059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54934F5-747F-AD1F-BD5B-DE8B427206ED}"/>
              </a:ext>
            </a:extLst>
          </p:cNvPr>
          <p:cNvSpPr txBox="1"/>
          <p:nvPr/>
        </p:nvSpPr>
        <p:spPr>
          <a:xfrm>
            <a:off x="1973717" y="39981"/>
            <a:ext cx="8244565" cy="461665"/>
          </a:xfrm>
          <a:prstGeom prst="rect">
            <a:avLst/>
          </a:prstGeom>
          <a:solidFill>
            <a:srgbClr val="D1FFF4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Origin of the </a:t>
            </a:r>
            <a:r>
              <a:rPr kumimoji="1" lang="en-US" altLang="ja-JP" dirty="0">
                <a:solidFill>
                  <a:srgbClr val="FF0000"/>
                </a:solidFill>
              </a:rPr>
              <a:t>J(J+1)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kumimoji="1" lang="en-US" altLang="ja-JP" dirty="0">
                <a:solidFill>
                  <a:srgbClr val="FF0000"/>
                </a:solidFill>
              </a:rPr>
              <a:t>rule </a:t>
            </a:r>
            <a:r>
              <a:rPr kumimoji="1" lang="en-US" altLang="ja-JP" dirty="0"/>
              <a:t>of rotational excitation energy</a:t>
            </a:r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D56F39AA-BCC0-EC94-BBE5-AF7BE5F0C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926" y="1631254"/>
            <a:ext cx="3063894" cy="70356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DD102880-7BE8-DDA6-9AE9-A647579B9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960" y="2197419"/>
            <a:ext cx="2884497" cy="882036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6B902A64-BD5B-4B57-4428-AFE325C94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2792" y="3122637"/>
            <a:ext cx="2093229" cy="516511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64E570A-1614-5DE8-B484-566D8B60B680}"/>
              </a:ext>
            </a:extLst>
          </p:cNvPr>
          <p:cNvSpPr txBox="1"/>
          <p:nvPr/>
        </p:nvSpPr>
        <p:spPr>
          <a:xfrm>
            <a:off x="6745090" y="1181565"/>
            <a:ext cx="2226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Bohr Hamiltonian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EC9C6EF9-3F6E-B89D-17E1-A357682CEF6B}"/>
              </a:ext>
            </a:extLst>
          </p:cNvPr>
          <p:cNvSpPr/>
          <p:nvPr/>
        </p:nvSpPr>
        <p:spPr>
          <a:xfrm>
            <a:off x="8142663" y="3141386"/>
            <a:ext cx="465222" cy="47842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2" name="図 41">
            <a:extLst>
              <a:ext uri="{FF2B5EF4-FFF2-40B4-BE49-F238E27FC236}">
                <a16:creationId xmlns:a16="http://schemas.microsoft.com/office/drawing/2014/main" id="{2A714B04-9A57-7DB3-0334-EB92FA078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315" y="3793802"/>
            <a:ext cx="4897532" cy="1257836"/>
          </a:xfrm>
          <a:prstGeom prst="rect">
            <a:avLst/>
          </a:prstGeom>
        </p:spPr>
      </p:pic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64B320C7-5DB0-698C-338B-2907C5F7BDB9}"/>
              </a:ext>
            </a:extLst>
          </p:cNvPr>
          <p:cNvSpPr txBox="1"/>
          <p:nvPr/>
        </p:nvSpPr>
        <p:spPr>
          <a:xfrm>
            <a:off x="6822295" y="5214298"/>
            <a:ext cx="4785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>
                <a:solidFill>
                  <a:schemeClr val="tx1"/>
                </a:solidFill>
              </a:rPr>
              <a:t>Thus, </a:t>
            </a:r>
            <a:r>
              <a:rPr kumimoji="1" lang="en-US" altLang="ja-JP" sz="1800" dirty="0">
                <a:solidFill>
                  <a:srgbClr val="FF0000"/>
                </a:solidFill>
              </a:rPr>
              <a:t>for </a:t>
            </a:r>
            <a:r>
              <a:rPr lang="en-US" altLang="ja-JP" sz="1800" dirty="0">
                <a:solidFill>
                  <a:srgbClr val="FF0000"/>
                </a:solidFill>
              </a:rPr>
              <a:t>a</a:t>
            </a:r>
            <a:r>
              <a:rPr kumimoji="1" lang="en-US" altLang="ja-JP" sz="1800" dirty="0">
                <a:solidFill>
                  <a:srgbClr val="FF0000"/>
                </a:solidFill>
              </a:rPr>
              <a:t>xially symmetric shapes </a:t>
            </a:r>
            <a:r>
              <a:rPr kumimoji="1" lang="en-US" altLang="ja-JP" sz="1800" dirty="0">
                <a:solidFill>
                  <a:schemeClr val="tx1"/>
                </a:solidFill>
              </a:rPr>
              <a:t>(I</a:t>
            </a:r>
            <a:r>
              <a:rPr kumimoji="1" lang="en-US" altLang="ja-JP" sz="1800" baseline="-25000" dirty="0">
                <a:solidFill>
                  <a:schemeClr val="tx1"/>
                </a:solidFill>
              </a:rPr>
              <a:t>3</a:t>
            </a:r>
            <a:r>
              <a:rPr kumimoji="1" lang="en-US" altLang="ja-JP" sz="1800" dirty="0">
                <a:solidFill>
                  <a:schemeClr val="tx1"/>
                </a:solidFill>
              </a:rPr>
              <a:t>=0), the rotational kinetic energy is given by</a:t>
            </a:r>
            <a:endParaRPr kumimoji="1" lang="ja-JP" altLang="en-US" sz="1800">
              <a:solidFill>
                <a:schemeClr val="tx1"/>
              </a:solidFill>
            </a:endParaRPr>
          </a:p>
        </p:txBody>
      </p: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4A957F71-BB18-2510-2E14-F2BC3D72C748}"/>
              </a:ext>
            </a:extLst>
          </p:cNvPr>
          <p:cNvCxnSpPr>
            <a:cxnSpLocks/>
          </p:cNvCxnSpPr>
          <p:nvPr/>
        </p:nvCxnSpPr>
        <p:spPr>
          <a:xfrm flipH="1">
            <a:off x="5936571" y="5667395"/>
            <a:ext cx="80851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3FD34812-FB54-A931-A66E-A0D7639A9E55}"/>
              </a:ext>
            </a:extLst>
          </p:cNvPr>
          <p:cNvSpPr txBox="1"/>
          <p:nvPr/>
        </p:nvSpPr>
        <p:spPr>
          <a:xfrm>
            <a:off x="8789110" y="540061"/>
            <a:ext cx="3363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600" dirty="0">
                <a:solidFill>
                  <a:schemeClr val="tx1"/>
                </a:solidFill>
              </a:rPr>
              <a:t>Ring &amp; Schuck, </a:t>
            </a:r>
          </a:p>
          <a:p>
            <a:pPr algn="r"/>
            <a:r>
              <a:rPr kumimoji="1" lang="en-US" altLang="ja-JP" sz="1600" dirty="0">
                <a:solidFill>
                  <a:schemeClr val="tx1"/>
                </a:solidFill>
              </a:rPr>
              <a:t>The Nuclear Many-Body Problem </a:t>
            </a:r>
            <a:endParaRPr kumimoji="1" lang="ja-JP" altLang="en-US" sz="1600">
              <a:solidFill>
                <a:schemeClr val="tx1"/>
              </a:solidFill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7CC395DC-A319-A7D9-6213-3958FAD1C8FC}"/>
              </a:ext>
            </a:extLst>
          </p:cNvPr>
          <p:cNvGrpSpPr/>
          <p:nvPr/>
        </p:nvGrpSpPr>
        <p:grpSpPr>
          <a:xfrm>
            <a:off x="7272225" y="5851009"/>
            <a:ext cx="2158132" cy="416042"/>
            <a:chOff x="7196903" y="5500395"/>
            <a:chExt cx="2158132" cy="416042"/>
          </a:xfrm>
        </p:grpSpPr>
        <p:sp>
          <p:nvSpPr>
            <p:cNvPr id="87" name="テキスト ボックス 86">
              <a:extLst>
                <a:ext uri="{FF2B5EF4-FFF2-40B4-BE49-F238E27FC236}">
                  <a16:creationId xmlns:a16="http://schemas.microsoft.com/office/drawing/2014/main" id="{1C0DF648-32F5-9D69-1C22-DC96A738D893}"/>
                </a:ext>
              </a:extLst>
            </p:cNvPr>
            <p:cNvSpPr txBox="1"/>
            <p:nvPr/>
          </p:nvSpPr>
          <p:spPr>
            <a:xfrm>
              <a:off x="7196903" y="5516327"/>
              <a:ext cx="6880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i="1" dirty="0">
                  <a:solidFill>
                    <a:schemeClr val="tx1"/>
                  </a:solidFill>
                </a:rPr>
                <a:t>T</a:t>
              </a:r>
              <a:r>
                <a:rPr lang="en-US" altLang="ja-JP" sz="2000" i="1" dirty="0">
                  <a:solidFill>
                    <a:schemeClr val="tx1"/>
                  </a:solidFill>
                </a:rPr>
                <a:t> </a:t>
              </a:r>
              <a:r>
                <a:rPr kumimoji="1" lang="en-US" altLang="ja-JP" sz="2000" baseline="-25000" dirty="0">
                  <a:solidFill>
                    <a:schemeClr val="tx1"/>
                  </a:solidFill>
                </a:rPr>
                <a:t>rot</a:t>
              </a:r>
              <a:endParaRPr kumimoji="1" lang="ja-JP" altLang="en-US" sz="2000" baseline="-25000">
                <a:solidFill>
                  <a:schemeClr val="tx1"/>
                </a:solidFill>
              </a:endParaRPr>
            </a:p>
          </p:txBody>
        </p:sp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A7618300-A4F8-8DAF-F2B1-F7C3DB1116DF}"/>
                </a:ext>
              </a:extLst>
            </p:cNvPr>
            <p:cNvSpPr txBox="1"/>
            <p:nvPr/>
          </p:nvSpPr>
          <p:spPr>
            <a:xfrm>
              <a:off x="8171698" y="5500395"/>
              <a:ext cx="11833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chemeClr val="tx1"/>
                  </a:solidFill>
                </a:rPr>
                <a:t>J ( J+1 )</a:t>
              </a:r>
              <a:endParaRPr kumimoji="1" lang="ja-JP" altLang="en-US" sz="2000">
                <a:solidFill>
                  <a:schemeClr val="tx1"/>
                </a:solidFill>
              </a:endParaRPr>
            </a:p>
          </p:txBody>
        </p: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74151FF9-C01B-8E0F-44FD-155172C98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22792" y="5516327"/>
              <a:ext cx="359864" cy="387546"/>
            </a:xfrm>
            <a:prstGeom prst="rect">
              <a:avLst/>
            </a:prstGeom>
          </p:spPr>
        </p:pic>
      </p:grp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0B760F56-1874-7E65-F6DB-F832054609FA}"/>
              </a:ext>
            </a:extLst>
          </p:cNvPr>
          <p:cNvCxnSpPr>
            <a:cxnSpLocks/>
          </p:cNvCxnSpPr>
          <p:nvPr/>
        </p:nvCxnSpPr>
        <p:spPr>
          <a:xfrm flipH="1" flipV="1">
            <a:off x="5429480" y="3814584"/>
            <a:ext cx="3359630" cy="8717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1998019"/>
      </p:ext>
    </p:extLst>
  </p:cSld>
  <p:clrMapOvr>
    <a:masterClrMapping/>
  </p:clrMapOvr>
  <p:transition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140263A-E8A7-2227-27C6-B8CFB93DA785}"/>
              </a:ext>
            </a:extLst>
          </p:cNvPr>
          <p:cNvSpPr txBox="1"/>
          <p:nvPr/>
        </p:nvSpPr>
        <p:spPr>
          <a:xfrm>
            <a:off x="555614" y="258403"/>
            <a:ext cx="11080772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ja-JP" dirty="0"/>
              <a:t> However, </a:t>
            </a:r>
            <a:r>
              <a:rPr kumimoji="1" lang="en-US" altLang="ja-JP" dirty="0"/>
              <a:t>rotational states can be formulated in a quantum mechanical way</a:t>
            </a:r>
          </a:p>
          <a:p>
            <a:r>
              <a:rPr lang="en-US" altLang="ja-JP" dirty="0"/>
              <a:t>                                without having such a rigid-body picture.</a:t>
            </a:r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1DB1560-0692-3374-AD77-C4E12A4E2F51}"/>
              </a:ext>
            </a:extLst>
          </p:cNvPr>
          <p:cNvSpPr txBox="1"/>
          <p:nvPr/>
        </p:nvSpPr>
        <p:spPr>
          <a:xfrm>
            <a:off x="2699316" y="1162968"/>
            <a:ext cx="9155986" cy="1804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80"/>
              </a:lnSpc>
            </a:pPr>
            <a:r>
              <a:rPr kumimoji="1" lang="en-US" altLang="ja-JP" dirty="0">
                <a:solidFill>
                  <a:srgbClr val="FF0000"/>
                </a:solidFill>
              </a:rPr>
              <a:t>Wave functions </a:t>
            </a:r>
            <a:r>
              <a:rPr kumimoji="1" lang="en-US" altLang="ja-JP" dirty="0"/>
              <a:t>of members of a rotational </a:t>
            </a:r>
            <a:r>
              <a:rPr lang="en-US" altLang="ja-JP" dirty="0"/>
              <a:t>band are produced by superposing a </a:t>
            </a:r>
            <a:r>
              <a:rPr lang="en-US" altLang="ja-JP" dirty="0">
                <a:solidFill>
                  <a:srgbClr val="FF00C6"/>
                </a:solidFill>
              </a:rPr>
              <a:t>common intrinsic state rotated to various directions</a:t>
            </a:r>
            <a:r>
              <a:rPr lang="en-US" altLang="ja-JP" dirty="0"/>
              <a:t>, so that the superposed state has a good angular momentum (J, M), by using </a:t>
            </a:r>
            <a:r>
              <a:rPr lang="en-US" altLang="ja-JP" dirty="0">
                <a:latin typeface="Comic Sans MS" panose="030F0902030302020204" pitchFamily="66" charset="0"/>
                <a:cs typeface="Arial" panose="020B0604020202020204" pitchFamily="34" charset="0"/>
              </a:rPr>
              <a:t>Wigner’s </a:t>
            </a:r>
            <a:r>
              <a:rPr lang="en-US" altLang="ja-JP" i="1" dirty="0">
                <a:latin typeface="Comic Sans MS" panose="030F0902030302020204" pitchFamily="66" charset="0"/>
                <a:cs typeface="Arial" panose="020B0604020202020204" pitchFamily="34" charset="0"/>
              </a:rPr>
              <a:t>D</a:t>
            </a:r>
            <a:r>
              <a:rPr lang="en-US" altLang="ja-JP" dirty="0">
                <a:latin typeface="Comic Sans MS" panose="030F0902030302020204" pitchFamily="66" charset="0"/>
                <a:cs typeface="Arial" panose="020B0604020202020204" pitchFamily="34" charset="0"/>
              </a:rPr>
              <a:t> function</a:t>
            </a:r>
            <a:r>
              <a:rPr lang="en-US" altLang="ja-JP" dirty="0"/>
              <a:t>.  </a:t>
            </a:r>
            <a:endParaRPr kumimoji="1" lang="en-US" altLang="ja-JP" dirty="0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D453AC2-26F3-82AF-71AA-DCE4A783F562}"/>
              </a:ext>
            </a:extLst>
          </p:cNvPr>
          <p:cNvGrpSpPr>
            <a:grpSpLocks noChangeAspect="1"/>
          </p:cNvGrpSpPr>
          <p:nvPr/>
        </p:nvGrpSpPr>
        <p:grpSpPr>
          <a:xfrm>
            <a:off x="864297" y="1439145"/>
            <a:ext cx="1639910" cy="1656802"/>
            <a:chOff x="766973" y="4480324"/>
            <a:chExt cx="2049889" cy="2071003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6769560C-E5D7-419C-4517-1468012937BD}"/>
                </a:ext>
              </a:extLst>
            </p:cNvPr>
            <p:cNvGrpSpPr/>
            <p:nvPr/>
          </p:nvGrpSpPr>
          <p:grpSpPr>
            <a:xfrm>
              <a:off x="785875" y="5124480"/>
              <a:ext cx="2030987" cy="830246"/>
              <a:chOff x="3740037" y="1954952"/>
              <a:chExt cx="2030987" cy="830246"/>
            </a:xfrm>
          </p:grpSpPr>
          <p:sp>
            <p:nvSpPr>
              <p:cNvPr id="20" name="円/楕円 19">
                <a:extLst>
                  <a:ext uri="{FF2B5EF4-FFF2-40B4-BE49-F238E27FC236}">
                    <a16:creationId xmlns:a16="http://schemas.microsoft.com/office/drawing/2014/main" id="{4255019F-D6D1-8530-DCF4-BEAFF5E2D1E2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1" name="直線矢印コネクタ 20">
                <a:extLst>
                  <a:ext uri="{FF2B5EF4-FFF2-40B4-BE49-F238E27FC236}">
                    <a16:creationId xmlns:a16="http://schemas.microsoft.com/office/drawing/2014/main" id="{8A3C4FCC-7AA5-434F-7DB7-E5AC0C22C0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56439617-B83C-A4BD-3D3B-C563F5057E13}"/>
                </a:ext>
              </a:extLst>
            </p:cNvPr>
            <p:cNvGrpSpPr/>
            <p:nvPr/>
          </p:nvGrpSpPr>
          <p:grpSpPr>
            <a:xfrm rot="19320000">
              <a:off x="766973" y="5107848"/>
              <a:ext cx="2030987" cy="830246"/>
              <a:chOff x="3740037" y="1954952"/>
              <a:chExt cx="2030987" cy="830246"/>
            </a:xfrm>
          </p:grpSpPr>
          <p:sp>
            <p:nvSpPr>
              <p:cNvPr id="18" name="円/楕円 17">
                <a:extLst>
                  <a:ext uri="{FF2B5EF4-FFF2-40B4-BE49-F238E27FC236}">
                    <a16:creationId xmlns:a16="http://schemas.microsoft.com/office/drawing/2014/main" id="{565776EE-5B49-49BC-BD08-525FA42A0C83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9" name="直線矢印コネクタ 18">
                <a:extLst>
                  <a:ext uri="{FF2B5EF4-FFF2-40B4-BE49-F238E27FC236}">
                    <a16:creationId xmlns:a16="http://schemas.microsoft.com/office/drawing/2014/main" id="{13F008A7-F328-307E-B06D-97256C5873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1C121DAE-AF1F-85AE-24E1-422AC4FBB06F}"/>
                </a:ext>
              </a:extLst>
            </p:cNvPr>
            <p:cNvGrpSpPr/>
            <p:nvPr/>
          </p:nvGrpSpPr>
          <p:grpSpPr>
            <a:xfrm rot="17400000">
              <a:off x="730275" y="5080695"/>
              <a:ext cx="2030987" cy="830246"/>
              <a:chOff x="3740037" y="1954952"/>
              <a:chExt cx="2030987" cy="830246"/>
            </a:xfrm>
          </p:grpSpPr>
          <p:sp>
            <p:nvSpPr>
              <p:cNvPr id="16" name="円/楕円 15">
                <a:extLst>
                  <a:ext uri="{FF2B5EF4-FFF2-40B4-BE49-F238E27FC236}">
                    <a16:creationId xmlns:a16="http://schemas.microsoft.com/office/drawing/2014/main" id="{96711154-A6F0-C2DB-5A98-7A315A3B87F9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7" name="直線矢印コネクタ 16">
                <a:extLst>
                  <a:ext uri="{FF2B5EF4-FFF2-40B4-BE49-F238E27FC236}">
                    <a16:creationId xmlns:a16="http://schemas.microsoft.com/office/drawing/2014/main" id="{523FE040-A19B-EA91-FBC6-869A3653A5D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5A8ED058-EE17-2C8B-0D84-F5E56F370E5E}"/>
                </a:ext>
              </a:extLst>
            </p:cNvPr>
            <p:cNvGrpSpPr/>
            <p:nvPr/>
          </p:nvGrpSpPr>
          <p:grpSpPr>
            <a:xfrm rot="15600000">
              <a:off x="689235" y="5107847"/>
              <a:ext cx="2030987" cy="830246"/>
              <a:chOff x="3740037" y="1954952"/>
              <a:chExt cx="2030987" cy="830246"/>
            </a:xfrm>
          </p:grpSpPr>
          <p:sp>
            <p:nvSpPr>
              <p:cNvPr id="14" name="円/楕円 13">
                <a:extLst>
                  <a:ext uri="{FF2B5EF4-FFF2-40B4-BE49-F238E27FC236}">
                    <a16:creationId xmlns:a16="http://schemas.microsoft.com/office/drawing/2014/main" id="{624205C3-BA7F-3D95-CA30-53E68B87AA06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5" name="直線矢印コネクタ 14">
                <a:extLst>
                  <a:ext uri="{FF2B5EF4-FFF2-40B4-BE49-F238E27FC236}">
                    <a16:creationId xmlns:a16="http://schemas.microsoft.com/office/drawing/2014/main" id="{C28C12E1-3D95-DA27-2C71-FF3D9FF48B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192ECB5E-1EC5-5DFA-BFDB-BF4949494425}"/>
                </a:ext>
              </a:extLst>
            </p:cNvPr>
            <p:cNvGrpSpPr/>
            <p:nvPr/>
          </p:nvGrpSpPr>
          <p:grpSpPr>
            <a:xfrm rot="13560000">
              <a:off x="689233" y="5120711"/>
              <a:ext cx="2030987" cy="830246"/>
              <a:chOff x="3740037" y="1954952"/>
              <a:chExt cx="2030987" cy="830246"/>
            </a:xfrm>
          </p:grpSpPr>
          <p:sp>
            <p:nvSpPr>
              <p:cNvPr id="12" name="円/楕円 11">
                <a:extLst>
                  <a:ext uri="{FF2B5EF4-FFF2-40B4-BE49-F238E27FC236}">
                    <a16:creationId xmlns:a16="http://schemas.microsoft.com/office/drawing/2014/main" id="{E7EF5DA8-57F5-C599-7163-81C2E0E360C7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" name="直線矢印コネクタ 12">
                <a:extLst>
                  <a:ext uri="{FF2B5EF4-FFF2-40B4-BE49-F238E27FC236}">
                    <a16:creationId xmlns:a16="http://schemas.microsoft.com/office/drawing/2014/main" id="{6C6D604F-27AF-3077-2A1E-2EE5B59CD84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1206E4D-4A92-81B8-E7B5-5B840488AF5B}"/>
              </a:ext>
            </a:extLst>
          </p:cNvPr>
          <p:cNvSpPr txBox="1"/>
          <p:nvPr/>
        </p:nvSpPr>
        <p:spPr>
          <a:xfrm>
            <a:off x="884329" y="5673449"/>
            <a:ext cx="1042540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ja-JP" dirty="0"/>
              <a:t>This concept can be materialized, by following the well-defined recipe</a:t>
            </a:r>
          </a:p>
          <a:p>
            <a:r>
              <a:rPr lang="en-US" altLang="ja-JP" dirty="0"/>
              <a:t>of the angular momentum projection of a given intrinsic state.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46FB183-8BF7-F2D7-3810-F2D2EEF48E2E}"/>
              </a:ext>
            </a:extLst>
          </p:cNvPr>
          <p:cNvSpPr txBox="1"/>
          <p:nvPr/>
        </p:nvSpPr>
        <p:spPr>
          <a:xfrm>
            <a:off x="2504207" y="3995960"/>
            <a:ext cx="3493264" cy="830997"/>
          </a:xfrm>
          <a:prstGeom prst="rect">
            <a:avLst/>
          </a:prstGeom>
          <a:solidFill>
            <a:srgbClr val="B1FFDA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/>
                </a:solidFill>
              </a:rPr>
              <a:t>Electron-cloud picture </a:t>
            </a:r>
          </a:p>
          <a:p>
            <a:r>
              <a:rPr kumimoji="1" lang="en-US" altLang="ja-JP" dirty="0">
                <a:solidFill>
                  <a:schemeClr val="tx1"/>
                </a:solidFill>
              </a:rPr>
              <a:t>for atoms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C6F99F4-80C7-0D5C-D4AA-AE5B84D8860D}"/>
              </a:ext>
            </a:extLst>
          </p:cNvPr>
          <p:cNvSpPr txBox="1"/>
          <p:nvPr/>
        </p:nvSpPr>
        <p:spPr>
          <a:xfrm>
            <a:off x="7695185" y="4057515"/>
            <a:ext cx="3773790" cy="7078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</a:rPr>
              <a:t>Cranking of an object pointing</a:t>
            </a:r>
          </a:p>
          <a:p>
            <a:r>
              <a:rPr lang="en-US" altLang="ja-JP" sz="2000" dirty="0">
                <a:solidFill>
                  <a:schemeClr val="tx1"/>
                </a:solidFill>
              </a:rPr>
              <a:t>to a fixed orientation</a:t>
            </a:r>
          </a:p>
        </p:txBody>
      </p:sp>
      <p:pic>
        <p:nvPicPr>
          <p:cNvPr id="25" name="図 24" descr="雪, 光, ストリート, テーブル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6402C75F-8DC5-A24A-C913-21D798C6A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1" y="3811512"/>
            <a:ext cx="1686276" cy="1496695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255CB5B-585F-C144-BC32-4EF1A7F34CC3}"/>
              </a:ext>
            </a:extLst>
          </p:cNvPr>
          <p:cNvSpPr txBox="1"/>
          <p:nvPr/>
        </p:nvSpPr>
        <p:spPr>
          <a:xfrm>
            <a:off x="1624077" y="5073503"/>
            <a:ext cx="2871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1"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electron in an s-orbital</a:t>
            </a:r>
            <a:endParaRPr kumimoji="1" lang="ja-JP" alt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18DA3E0-83D1-4EF6-D6C2-5DC8D95A9033}"/>
              </a:ext>
            </a:extLst>
          </p:cNvPr>
          <p:cNvGrpSpPr/>
          <p:nvPr/>
        </p:nvGrpSpPr>
        <p:grpSpPr>
          <a:xfrm>
            <a:off x="6407821" y="4132516"/>
            <a:ext cx="877013" cy="621301"/>
            <a:chOff x="6262612" y="3939420"/>
            <a:chExt cx="877013" cy="621301"/>
          </a:xfrm>
        </p:grpSpPr>
        <p:sp>
          <p:nvSpPr>
            <p:cNvPr id="27" name="上下矢印 26">
              <a:extLst>
                <a:ext uri="{FF2B5EF4-FFF2-40B4-BE49-F238E27FC236}">
                  <a16:creationId xmlns:a16="http://schemas.microsoft.com/office/drawing/2014/main" id="{DA2FFE96-EAC1-ACAE-1BDE-03A73EA3F551}"/>
                </a:ext>
              </a:extLst>
            </p:cNvPr>
            <p:cNvSpPr/>
            <p:nvPr/>
          </p:nvSpPr>
          <p:spPr>
            <a:xfrm rot="5400000">
              <a:off x="6490448" y="3811565"/>
              <a:ext cx="421341" cy="877013"/>
            </a:xfrm>
            <a:prstGeom prst="upDownArrow">
              <a:avLst>
                <a:gd name="adj1" fmla="val 32979"/>
                <a:gd name="adj2" fmla="val 48694"/>
              </a:avLst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1" name="グループ化 30">
              <a:extLst>
                <a:ext uri="{FF2B5EF4-FFF2-40B4-BE49-F238E27FC236}">
                  <a16:creationId xmlns:a16="http://schemas.microsoft.com/office/drawing/2014/main" id="{FB8BE822-E7CB-5BAF-F9A6-D02C46E198D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60749" y="3939420"/>
              <a:ext cx="554235" cy="621301"/>
              <a:chOff x="6350922" y="3146612"/>
              <a:chExt cx="650513" cy="729221"/>
            </a:xfrm>
          </p:grpSpPr>
          <p:cxnSp>
            <p:nvCxnSpPr>
              <p:cNvPr id="29" name="直線コネクタ 28">
                <a:extLst>
                  <a:ext uri="{FF2B5EF4-FFF2-40B4-BE49-F238E27FC236}">
                    <a16:creationId xmlns:a16="http://schemas.microsoft.com/office/drawing/2014/main" id="{3649F51F-659B-F7DB-5703-1BE3CBCF00F6}"/>
                  </a:ext>
                </a:extLst>
              </p:cNvPr>
              <p:cNvCxnSpPr/>
              <p:nvPr/>
            </p:nvCxnSpPr>
            <p:spPr>
              <a:xfrm>
                <a:off x="6373982" y="3146612"/>
                <a:ext cx="627453" cy="729221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>
                <a:extLst>
                  <a:ext uri="{FF2B5EF4-FFF2-40B4-BE49-F238E27FC236}">
                    <a16:creationId xmlns:a16="http://schemas.microsoft.com/office/drawing/2014/main" id="{EF375DD3-FE3C-901D-5E46-BACE08DA95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50922" y="3146612"/>
                <a:ext cx="627453" cy="729221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" name="上下矢印 31">
            <a:extLst>
              <a:ext uri="{FF2B5EF4-FFF2-40B4-BE49-F238E27FC236}">
                <a16:creationId xmlns:a16="http://schemas.microsoft.com/office/drawing/2014/main" id="{ECE7211F-0C29-8D02-EDC9-88791F006742}"/>
              </a:ext>
            </a:extLst>
          </p:cNvPr>
          <p:cNvSpPr/>
          <p:nvPr/>
        </p:nvSpPr>
        <p:spPr>
          <a:xfrm rot="2080444">
            <a:off x="3238881" y="3015827"/>
            <a:ext cx="421341" cy="877013"/>
          </a:xfrm>
          <a:prstGeom prst="upDownArrow">
            <a:avLst>
              <a:gd name="adj1" fmla="val 32979"/>
              <a:gd name="adj2" fmla="val 4869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261A025A-C39F-4DD7-ECD0-032EF7F265D5}"/>
              </a:ext>
            </a:extLst>
          </p:cNvPr>
          <p:cNvSpPr txBox="1"/>
          <p:nvPr/>
        </p:nvSpPr>
        <p:spPr>
          <a:xfrm>
            <a:off x="3768528" y="3209608"/>
            <a:ext cx="3881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the same underlying ideas</a:t>
            </a:r>
            <a:endParaRPr kumimoji="1" lang="ja-JP" altLang="en-US"/>
          </a:p>
        </p:txBody>
      </p:sp>
      <p:sp>
        <p:nvSpPr>
          <p:cNvPr id="34" name="円/楕円 33">
            <a:extLst>
              <a:ext uri="{FF2B5EF4-FFF2-40B4-BE49-F238E27FC236}">
                <a16:creationId xmlns:a16="http://schemas.microsoft.com/office/drawing/2014/main" id="{4F6C380D-EDEF-7AA6-AD0E-7F4F7C26D716}"/>
              </a:ext>
            </a:extLst>
          </p:cNvPr>
          <p:cNvSpPr/>
          <p:nvPr/>
        </p:nvSpPr>
        <p:spPr>
          <a:xfrm>
            <a:off x="8531879" y="5017402"/>
            <a:ext cx="942797" cy="331694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1A1EAA0F-3834-6AB2-AA81-B8D4555C3B6D}"/>
              </a:ext>
            </a:extLst>
          </p:cNvPr>
          <p:cNvCxnSpPr/>
          <p:nvPr/>
        </p:nvCxnSpPr>
        <p:spPr>
          <a:xfrm>
            <a:off x="9580750" y="5185125"/>
            <a:ext cx="510988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429395"/>
      </p:ext>
    </p:extLst>
  </p:cSld>
  <p:clrMapOvr>
    <a:masterClrMapping/>
  </p:clrMapOvr>
  <p:transition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E9409-23D5-8C65-E899-91BA258FB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FCABB5A-5A8A-BDF4-BA3D-C6AB09405C31}"/>
              </a:ext>
            </a:extLst>
          </p:cNvPr>
          <p:cNvSpPr txBox="1"/>
          <p:nvPr/>
        </p:nvSpPr>
        <p:spPr>
          <a:xfrm>
            <a:off x="2912049" y="1740370"/>
            <a:ext cx="9065074" cy="94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80"/>
              </a:lnSpc>
            </a:pPr>
            <a:r>
              <a:rPr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Here, </a:t>
            </a:r>
            <a:r>
              <a:rPr kumimoji="1" lang="en-US" altLang="ja-JP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1"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stands for a </a:t>
            </a:r>
            <a:r>
              <a:rPr kumimoji="1"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nucleon Hamiltonian </a:t>
            </a:r>
            <a:r>
              <a:rPr kumimoji="1"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comprises </a:t>
            </a:r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 and </a:t>
            </a:r>
            <a:r>
              <a:rPr lang="en-US" altLang="ja-JP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NN, 3N</a:t>
            </a:r>
            <a:r>
              <a:rPr lang="en-US" altLang="ja-JP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etc</a:t>
            </a:r>
            <a:r>
              <a:rPr lang="en-US" altLang="ja-JP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interactions, </a:t>
            </a:r>
            <a:r>
              <a:rPr kumimoji="1"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have </a:t>
            </a:r>
            <a:r>
              <a:rPr kumimoji="1" lang="en-US" altLang="ja-JP" dirty="0">
                <a:solidFill>
                  <a:srgbClr val="FF00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shell-model, </a:t>
            </a:r>
            <a:r>
              <a:rPr kumimoji="1" lang="en-US" altLang="ja-JP" i="1" dirty="0">
                <a:solidFill>
                  <a:srgbClr val="FF00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initio</a:t>
            </a:r>
            <a:r>
              <a:rPr kumimoji="1" lang="en-US" altLang="ja-JP" dirty="0">
                <a:solidFill>
                  <a:srgbClr val="FF00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DFT </a:t>
            </a:r>
            <a:r>
              <a:rPr kumimoji="1"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origins.</a:t>
            </a:r>
            <a:endParaRPr kumimoji="1" lang="ja-JP" alt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2DFF54D6-072A-A9AC-7879-68223DE84B5E}"/>
              </a:ext>
            </a:extLst>
          </p:cNvPr>
          <p:cNvSpPr txBox="1"/>
          <p:nvPr/>
        </p:nvSpPr>
        <p:spPr>
          <a:xfrm>
            <a:off x="2817152" y="356724"/>
            <a:ext cx="802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The </a:t>
            </a:r>
            <a:r>
              <a:rPr lang="en-US" altLang="ja-JP" dirty="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Hamiltonian</a:t>
            </a:r>
            <a:r>
              <a:rPr lang="en-US" altLang="ja-JP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 </a:t>
            </a:r>
            <a:r>
              <a:rPr lang="en-US" altLang="ja-JP" i="1" dirty="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H  </a:t>
            </a:r>
            <a:r>
              <a:rPr lang="en-US" altLang="ja-JP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then </a:t>
            </a:r>
            <a:r>
              <a:rPr lang="en-US" altLang="ja-JP" dirty="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couples those rotated states</a:t>
            </a:r>
            <a:r>
              <a:rPr lang="en-US" altLang="ja-JP" dirty="0">
                <a:solidFill>
                  <a:srgbClr val="0000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, 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3AC1302D-468F-DAEC-F090-B4442152C248}"/>
              </a:ext>
            </a:extLst>
          </p:cNvPr>
          <p:cNvGrpSpPr/>
          <p:nvPr/>
        </p:nvGrpSpPr>
        <p:grpSpPr>
          <a:xfrm>
            <a:off x="718438" y="242532"/>
            <a:ext cx="1863355" cy="2345764"/>
            <a:chOff x="6767788" y="2409818"/>
            <a:chExt cx="2049889" cy="2444192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27689A67-8EEB-01B9-B120-CB60A7646469}"/>
                </a:ext>
              </a:extLst>
            </p:cNvPr>
            <p:cNvGrpSpPr/>
            <p:nvPr/>
          </p:nvGrpSpPr>
          <p:grpSpPr>
            <a:xfrm>
              <a:off x="6767788" y="2783007"/>
              <a:ext cx="2049889" cy="2071003"/>
              <a:chOff x="6888903" y="1227170"/>
              <a:chExt cx="2049889" cy="2071003"/>
            </a:xfrm>
          </p:grpSpPr>
          <p:grpSp>
            <p:nvGrpSpPr>
              <p:cNvPr id="13" name="グループ化 12">
                <a:extLst>
                  <a:ext uri="{FF2B5EF4-FFF2-40B4-BE49-F238E27FC236}">
                    <a16:creationId xmlns:a16="http://schemas.microsoft.com/office/drawing/2014/main" id="{05C91FB2-72C7-2EA9-F2D8-29C6459BE32C}"/>
                  </a:ext>
                </a:extLst>
              </p:cNvPr>
              <p:cNvGrpSpPr/>
              <p:nvPr/>
            </p:nvGrpSpPr>
            <p:grpSpPr>
              <a:xfrm>
                <a:off x="6907805" y="1871326"/>
                <a:ext cx="2030987" cy="830246"/>
                <a:chOff x="3740037" y="1954952"/>
                <a:chExt cx="2030987" cy="830246"/>
              </a:xfrm>
            </p:grpSpPr>
            <p:sp>
              <p:nvSpPr>
                <p:cNvPr id="36" name="円/楕円 35">
                  <a:extLst>
                    <a:ext uri="{FF2B5EF4-FFF2-40B4-BE49-F238E27FC236}">
                      <a16:creationId xmlns:a16="http://schemas.microsoft.com/office/drawing/2014/main" id="{AAD72E04-6D51-1DE9-7D70-8AC0BB01B4B9}"/>
                    </a:ext>
                  </a:extLst>
                </p:cNvPr>
                <p:cNvSpPr/>
                <p:nvPr/>
              </p:nvSpPr>
              <p:spPr>
                <a:xfrm rot="20261145">
                  <a:off x="4126964" y="2034255"/>
                  <a:ext cx="1148575" cy="691376"/>
                </a:xfrm>
                <a:prstGeom prst="ellipse">
                  <a:avLst/>
                </a:prstGeom>
                <a:solidFill>
                  <a:srgbClr val="FFD966">
                    <a:alpha val="78824"/>
                  </a:srgb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7" name="直線矢印コネクタ 36">
                  <a:extLst>
                    <a:ext uri="{FF2B5EF4-FFF2-40B4-BE49-F238E27FC236}">
                      <a16:creationId xmlns:a16="http://schemas.microsoft.com/office/drawing/2014/main" id="{C60D942A-32EA-07CF-6037-201AB4B90F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40037" y="1954952"/>
                  <a:ext cx="2030987" cy="83024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グループ化 13">
                <a:extLst>
                  <a:ext uri="{FF2B5EF4-FFF2-40B4-BE49-F238E27FC236}">
                    <a16:creationId xmlns:a16="http://schemas.microsoft.com/office/drawing/2014/main" id="{7A681851-958F-B237-683F-EA5F119428EE}"/>
                  </a:ext>
                </a:extLst>
              </p:cNvPr>
              <p:cNvGrpSpPr/>
              <p:nvPr/>
            </p:nvGrpSpPr>
            <p:grpSpPr>
              <a:xfrm rot="19320000">
                <a:off x="6888903" y="1854694"/>
                <a:ext cx="2030987" cy="830246"/>
                <a:chOff x="3740037" y="1954952"/>
                <a:chExt cx="2030987" cy="830246"/>
              </a:xfrm>
            </p:grpSpPr>
            <p:sp>
              <p:nvSpPr>
                <p:cNvPr id="34" name="円/楕円 33">
                  <a:extLst>
                    <a:ext uri="{FF2B5EF4-FFF2-40B4-BE49-F238E27FC236}">
                      <a16:creationId xmlns:a16="http://schemas.microsoft.com/office/drawing/2014/main" id="{1284A4F8-0716-C249-085A-D4D26213BE1C}"/>
                    </a:ext>
                  </a:extLst>
                </p:cNvPr>
                <p:cNvSpPr/>
                <p:nvPr/>
              </p:nvSpPr>
              <p:spPr>
                <a:xfrm rot="20261145">
                  <a:off x="4126964" y="2034255"/>
                  <a:ext cx="1148575" cy="691376"/>
                </a:xfrm>
                <a:prstGeom prst="ellipse">
                  <a:avLst/>
                </a:prstGeom>
                <a:solidFill>
                  <a:srgbClr val="FFD966">
                    <a:alpha val="78824"/>
                  </a:srgb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5" name="直線矢印コネクタ 34">
                  <a:extLst>
                    <a:ext uri="{FF2B5EF4-FFF2-40B4-BE49-F238E27FC236}">
                      <a16:creationId xmlns:a16="http://schemas.microsoft.com/office/drawing/2014/main" id="{4E2872CE-9306-48C0-CE25-5ACDA61AE4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40037" y="1954952"/>
                  <a:ext cx="2030987" cy="83024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グループ化 14">
                <a:extLst>
                  <a:ext uri="{FF2B5EF4-FFF2-40B4-BE49-F238E27FC236}">
                    <a16:creationId xmlns:a16="http://schemas.microsoft.com/office/drawing/2014/main" id="{A09120DB-DEBD-4C85-DF3C-959935BB9F4B}"/>
                  </a:ext>
                </a:extLst>
              </p:cNvPr>
              <p:cNvGrpSpPr/>
              <p:nvPr/>
            </p:nvGrpSpPr>
            <p:grpSpPr>
              <a:xfrm rot="17400000">
                <a:off x="6852205" y="1827541"/>
                <a:ext cx="2030987" cy="830246"/>
                <a:chOff x="3740037" y="1954952"/>
                <a:chExt cx="2030987" cy="830246"/>
              </a:xfrm>
            </p:grpSpPr>
            <p:sp>
              <p:nvSpPr>
                <p:cNvPr id="31" name="円/楕円 30">
                  <a:extLst>
                    <a:ext uri="{FF2B5EF4-FFF2-40B4-BE49-F238E27FC236}">
                      <a16:creationId xmlns:a16="http://schemas.microsoft.com/office/drawing/2014/main" id="{0084E14B-DBE3-31C3-0B9A-AE2920E66F2C}"/>
                    </a:ext>
                  </a:extLst>
                </p:cNvPr>
                <p:cNvSpPr/>
                <p:nvPr/>
              </p:nvSpPr>
              <p:spPr>
                <a:xfrm rot="20261145">
                  <a:off x="4126964" y="2034255"/>
                  <a:ext cx="1148575" cy="691376"/>
                </a:xfrm>
                <a:prstGeom prst="ellipse">
                  <a:avLst/>
                </a:prstGeom>
                <a:solidFill>
                  <a:srgbClr val="FFD966">
                    <a:alpha val="78824"/>
                  </a:srgb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3" name="直線矢印コネクタ 32">
                  <a:extLst>
                    <a:ext uri="{FF2B5EF4-FFF2-40B4-BE49-F238E27FC236}">
                      <a16:creationId xmlns:a16="http://schemas.microsoft.com/office/drawing/2014/main" id="{6D2AF26A-AF1F-0BC0-AAAB-B11D9AA45E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40037" y="1954952"/>
                  <a:ext cx="2030987" cy="83024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グループ化 15">
                <a:extLst>
                  <a:ext uri="{FF2B5EF4-FFF2-40B4-BE49-F238E27FC236}">
                    <a16:creationId xmlns:a16="http://schemas.microsoft.com/office/drawing/2014/main" id="{97BD84BD-6DA7-7656-8388-D4C9BDF403DA}"/>
                  </a:ext>
                </a:extLst>
              </p:cNvPr>
              <p:cNvGrpSpPr/>
              <p:nvPr/>
            </p:nvGrpSpPr>
            <p:grpSpPr>
              <a:xfrm rot="15600000">
                <a:off x="6811165" y="1854693"/>
                <a:ext cx="2030987" cy="830246"/>
                <a:chOff x="3740037" y="1954952"/>
                <a:chExt cx="2030987" cy="830246"/>
              </a:xfrm>
            </p:grpSpPr>
            <p:sp>
              <p:nvSpPr>
                <p:cNvPr id="27" name="円/楕円 26">
                  <a:extLst>
                    <a:ext uri="{FF2B5EF4-FFF2-40B4-BE49-F238E27FC236}">
                      <a16:creationId xmlns:a16="http://schemas.microsoft.com/office/drawing/2014/main" id="{9BCBD4A2-2505-BFC8-DC5D-AF3F8BD5CF26}"/>
                    </a:ext>
                  </a:extLst>
                </p:cNvPr>
                <p:cNvSpPr/>
                <p:nvPr/>
              </p:nvSpPr>
              <p:spPr>
                <a:xfrm rot="20261145">
                  <a:off x="4126964" y="2034255"/>
                  <a:ext cx="1148575" cy="691376"/>
                </a:xfrm>
                <a:prstGeom prst="ellipse">
                  <a:avLst/>
                </a:prstGeom>
                <a:solidFill>
                  <a:srgbClr val="FFD966">
                    <a:alpha val="78824"/>
                  </a:srgb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9" name="直線矢印コネクタ 28">
                  <a:extLst>
                    <a:ext uri="{FF2B5EF4-FFF2-40B4-BE49-F238E27FC236}">
                      <a16:creationId xmlns:a16="http://schemas.microsoft.com/office/drawing/2014/main" id="{C2E444DD-23F2-CD58-B846-4E05A2E89B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40037" y="1954952"/>
                  <a:ext cx="2030987" cy="83024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453DF681-984A-550F-878E-2F103D201CE8}"/>
                  </a:ext>
                </a:extLst>
              </p:cNvPr>
              <p:cNvGrpSpPr/>
              <p:nvPr/>
            </p:nvGrpSpPr>
            <p:grpSpPr>
              <a:xfrm rot="13560000">
                <a:off x="6811163" y="1867557"/>
                <a:ext cx="2030987" cy="830246"/>
                <a:chOff x="3740037" y="1954952"/>
                <a:chExt cx="2030987" cy="830246"/>
              </a:xfrm>
            </p:grpSpPr>
            <p:sp>
              <p:nvSpPr>
                <p:cNvPr id="23" name="円/楕円 22">
                  <a:extLst>
                    <a:ext uri="{FF2B5EF4-FFF2-40B4-BE49-F238E27FC236}">
                      <a16:creationId xmlns:a16="http://schemas.microsoft.com/office/drawing/2014/main" id="{C695502B-B250-43D4-DA2C-391221550BFD}"/>
                    </a:ext>
                  </a:extLst>
                </p:cNvPr>
                <p:cNvSpPr/>
                <p:nvPr/>
              </p:nvSpPr>
              <p:spPr>
                <a:xfrm rot="20261145">
                  <a:off x="4126964" y="2034255"/>
                  <a:ext cx="1148575" cy="691376"/>
                </a:xfrm>
                <a:prstGeom prst="ellipse">
                  <a:avLst/>
                </a:prstGeom>
                <a:solidFill>
                  <a:srgbClr val="FFD966">
                    <a:alpha val="78824"/>
                  </a:srgb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6" name="直線矢印コネクタ 25">
                  <a:extLst>
                    <a:ext uri="{FF2B5EF4-FFF2-40B4-BE49-F238E27FC236}">
                      <a16:creationId xmlns:a16="http://schemas.microsoft.com/office/drawing/2014/main" id="{61CFDB03-3831-09E0-5C77-76E1E85A5E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40037" y="1954952"/>
                  <a:ext cx="2030987" cy="83024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9" name="曲線コネクタ 38">
              <a:extLst>
                <a:ext uri="{FF2B5EF4-FFF2-40B4-BE49-F238E27FC236}">
                  <a16:creationId xmlns:a16="http://schemas.microsoft.com/office/drawing/2014/main" id="{15C7E6E1-6E1F-2083-D0DD-E5B5CD624344}"/>
                </a:ext>
              </a:extLst>
            </p:cNvPr>
            <p:cNvCxnSpPr>
              <a:cxnSpLocks/>
            </p:cNvCxnSpPr>
            <p:nvPr/>
          </p:nvCxnSpPr>
          <p:spPr>
            <a:xfrm>
              <a:off x="7705541" y="2675434"/>
              <a:ext cx="585158" cy="188635"/>
            </a:xfrm>
            <a:prstGeom prst="curvedConnector3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047E32AC-F193-0DB1-BE77-B44CAE6A3506}"/>
                </a:ext>
              </a:extLst>
            </p:cNvPr>
            <p:cNvSpPr txBox="1"/>
            <p:nvPr/>
          </p:nvSpPr>
          <p:spPr>
            <a:xfrm>
              <a:off x="7868305" y="2409818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kumimoji="1" lang="ja-JP" altLang="en-US" sz="20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436A0060-3950-7183-2E92-F358A76AA832}"/>
              </a:ext>
            </a:extLst>
          </p:cNvPr>
          <p:cNvSpPr txBox="1"/>
          <p:nvPr/>
        </p:nvSpPr>
        <p:spPr>
          <a:xfrm>
            <a:off x="3040375" y="747437"/>
            <a:ext cx="7494195" cy="9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80"/>
              </a:lnSpc>
            </a:pPr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which are superposed with amplitudes determined </a:t>
            </a:r>
          </a:p>
          <a:p>
            <a:pPr>
              <a:lnSpc>
                <a:spcPts val="3580"/>
              </a:lnSpc>
            </a:pPr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 for designated (J, M) values.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35973FE-8865-0007-68F4-889B06DE0C66}"/>
              </a:ext>
            </a:extLst>
          </p:cNvPr>
          <p:cNvSpPr txBox="1"/>
          <p:nvPr/>
        </p:nvSpPr>
        <p:spPr>
          <a:xfrm>
            <a:off x="480233" y="2745421"/>
            <a:ext cx="11231534" cy="1900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80"/>
              </a:lnSpc>
            </a:pPr>
            <a:r>
              <a:rPr kumimoji="1" lang="en-US" altLang="ja-JP" sz="2000" dirty="0"/>
              <a:t> </a:t>
            </a:r>
            <a:r>
              <a:rPr kumimoji="1" lang="en-US" altLang="ja-JP" dirty="0">
                <a:solidFill>
                  <a:schemeClr val="tx1"/>
                </a:solidFill>
              </a:rPr>
              <a:t>Based on mathematical arguments using the finite expansion of </a:t>
            </a:r>
            <a:r>
              <a:rPr kumimoji="1" lang="en-US" altLang="ja-JP" dirty="0">
                <a:solidFill>
                  <a:srgbClr val="FF00C6"/>
                </a:solidFill>
              </a:rPr>
              <a:t>polynomials</a:t>
            </a:r>
            <a:r>
              <a:rPr lang="en-US" altLang="ja-JP" dirty="0">
                <a:solidFill>
                  <a:srgbClr val="FF00C6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 (cos </a:t>
            </a:r>
            <a:r>
              <a:rPr lang="en-US" altLang="ja-JP" i="1" dirty="0">
                <a:solidFill>
                  <a:srgbClr val="FF00C6"/>
                </a:solidFill>
                <a:latin typeface="Symbol" pitchFamily="2" charset="2"/>
                <a:cs typeface="Times New Roman" panose="02020603050405020304" pitchFamily="18" charset="0"/>
              </a:rPr>
              <a:t>b</a:t>
            </a:r>
            <a:r>
              <a:rPr lang="en-US" altLang="ja-JP" dirty="0">
                <a:solidFill>
                  <a:srgbClr val="FF00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>
                <a:solidFill>
                  <a:srgbClr val="FF00C6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-1)</a:t>
            </a:r>
            <a:r>
              <a:rPr lang="en-US" altLang="ja-JP" baseline="30000" dirty="0">
                <a:solidFill>
                  <a:srgbClr val="FF00C6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ja-JP" i="1" baseline="30000" dirty="0">
                <a:solidFill>
                  <a:srgbClr val="FF00C6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k</a:t>
            </a:r>
            <a:r>
              <a:rPr lang="en-US" altLang="ja-JP" dirty="0">
                <a:solidFill>
                  <a:srgbClr val="FF00C6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, </a:t>
            </a:r>
            <a:r>
              <a:rPr kumimoji="1" lang="en-US" altLang="ja-JP" dirty="0">
                <a:solidFill>
                  <a:schemeClr val="tx1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(with </a:t>
            </a:r>
            <a:r>
              <a:rPr lang="en-US" altLang="ja-JP" i="1" dirty="0">
                <a:solidFill>
                  <a:schemeClr val="tx1"/>
                </a:solidFill>
                <a:latin typeface="Symbol" pitchFamily="2" charset="2"/>
                <a:cs typeface="Times New Roman" panose="02020603050405020304" pitchFamily="18" charset="0"/>
              </a:rPr>
              <a:t>b</a:t>
            </a:r>
            <a:r>
              <a:rPr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>
                <a:solidFill>
                  <a:schemeClr val="tx1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being one of Euler angles), </a:t>
            </a:r>
            <a:r>
              <a:rPr kumimoji="1" lang="en-US" altLang="ja-JP" dirty="0">
                <a:solidFill>
                  <a:schemeClr val="tx1"/>
                </a:solidFill>
              </a:rPr>
              <a:t>of </a:t>
            </a:r>
            <a:r>
              <a:rPr lang="en-US" altLang="ja-JP" dirty="0">
                <a:solidFill>
                  <a:schemeClr val="tx1"/>
                </a:solidFill>
              </a:rPr>
              <a:t>Legendre</a:t>
            </a:r>
            <a:r>
              <a:rPr kumimoji="1" lang="en-US" altLang="ja-JP" dirty="0">
                <a:solidFill>
                  <a:schemeClr val="tx1"/>
                </a:solidFill>
              </a:rPr>
              <a:t> or </a:t>
            </a:r>
            <a:r>
              <a:rPr lang="en-US" altLang="ja-JP" dirty="0">
                <a:solidFill>
                  <a:schemeClr val="tx1"/>
                </a:solidFill>
              </a:rPr>
              <a:t>hypergeometric functions</a:t>
            </a:r>
            <a:r>
              <a:rPr kumimoji="1" lang="en-US" altLang="ja-JP" dirty="0">
                <a:solidFill>
                  <a:schemeClr val="tx1"/>
                </a:solidFill>
              </a:rPr>
              <a:t>, </a:t>
            </a:r>
            <a:r>
              <a:rPr lang="en-US" altLang="ja-JP" dirty="0">
                <a:solidFill>
                  <a:schemeClr val="tx1"/>
                </a:solidFill>
              </a:rPr>
              <a:t>the </a:t>
            </a:r>
            <a:r>
              <a:rPr kumimoji="1" lang="en-US" altLang="ja-JP" dirty="0">
                <a:solidFill>
                  <a:schemeClr val="tx1"/>
                </a:solidFill>
              </a:rPr>
              <a:t>formula for a </a:t>
            </a:r>
            <a:r>
              <a:rPr kumimoji="1" lang="en-US" altLang="ja-JP" dirty="0">
                <a:solidFill>
                  <a:srgbClr val="FF0000"/>
                </a:solidFill>
              </a:rPr>
              <a:t>general</a:t>
            </a:r>
            <a:r>
              <a:rPr lang="en-US" altLang="ja-JP" dirty="0">
                <a:solidFill>
                  <a:srgbClr val="FF0000"/>
                </a:solidFill>
              </a:rPr>
              <a:t> triaxial ellipsoid</a:t>
            </a:r>
            <a:r>
              <a:rPr lang="en-US" altLang="ja-JP" dirty="0"/>
              <a:t> </a:t>
            </a:r>
            <a:r>
              <a:rPr lang="en-US" altLang="ja-JP" dirty="0">
                <a:solidFill>
                  <a:schemeClr val="tx1"/>
                </a:solidFill>
              </a:rPr>
              <a:t>with a</a:t>
            </a:r>
            <a:r>
              <a:rPr lang="en-US" altLang="ja-JP" dirty="0"/>
              <a:t> </a:t>
            </a:r>
            <a:r>
              <a:rPr lang="en-US" altLang="ja-JP" dirty="0">
                <a:solidFill>
                  <a:srgbClr val="FF0000"/>
                </a:solidFill>
              </a:rPr>
              <a:t>finite K</a:t>
            </a:r>
            <a:r>
              <a:rPr lang="en-US" altLang="ja-JP" dirty="0"/>
              <a:t> </a:t>
            </a:r>
            <a:r>
              <a:rPr lang="en-US" altLang="ja-JP" dirty="0">
                <a:solidFill>
                  <a:schemeClr val="tx1"/>
                </a:solidFill>
              </a:rPr>
              <a:t>value is derived up to the next-to-leading order (</a:t>
            </a:r>
            <a:r>
              <a:rPr lang="en-US" altLang="ja-JP" dirty="0" err="1">
                <a:solidFill>
                  <a:schemeClr val="tx1"/>
                </a:solidFill>
              </a:rPr>
              <a:t>i.e.,</a:t>
            </a:r>
            <a:r>
              <a:rPr lang="en-US" altLang="ja-JP" i="1" dirty="0" err="1">
                <a:solidFill>
                  <a:schemeClr val="tx1"/>
                </a:solidFill>
              </a:rPr>
              <a:t>k</a:t>
            </a:r>
            <a:r>
              <a:rPr lang="en-US" altLang="ja-JP" i="1" dirty="0">
                <a:solidFill>
                  <a:schemeClr val="tx1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= 0 and 1).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B8647A5F-1641-60B2-587D-94351B7519FC}"/>
              </a:ext>
            </a:extLst>
          </p:cNvPr>
          <p:cNvGrpSpPr/>
          <p:nvPr/>
        </p:nvGrpSpPr>
        <p:grpSpPr>
          <a:xfrm>
            <a:off x="3732888" y="4803387"/>
            <a:ext cx="6901658" cy="1092090"/>
            <a:chOff x="3817863" y="1963500"/>
            <a:chExt cx="6901658" cy="1092090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E1FDDE9B-D827-50FE-B904-8F328411F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73170" y="2111303"/>
              <a:ext cx="6591044" cy="904082"/>
            </a:xfrm>
            <a:prstGeom prst="rect">
              <a:avLst/>
            </a:prstGeom>
          </p:spPr>
        </p:pic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9677A932-57C6-B662-744F-425D70AEE201}"/>
                </a:ext>
              </a:extLst>
            </p:cNvPr>
            <p:cNvSpPr/>
            <p:nvPr/>
          </p:nvSpPr>
          <p:spPr>
            <a:xfrm>
              <a:off x="6552049" y="2333431"/>
              <a:ext cx="1899139" cy="45982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正方形/長方形 43">
              <a:extLst>
                <a:ext uri="{FF2B5EF4-FFF2-40B4-BE49-F238E27FC236}">
                  <a16:creationId xmlns:a16="http://schemas.microsoft.com/office/drawing/2014/main" id="{22B90A4B-739D-DA47-4422-11DE4E509C1B}"/>
                </a:ext>
              </a:extLst>
            </p:cNvPr>
            <p:cNvSpPr/>
            <p:nvPr/>
          </p:nvSpPr>
          <p:spPr>
            <a:xfrm>
              <a:off x="3817863" y="1963500"/>
              <a:ext cx="6901658" cy="109209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45" name="図 44" descr="図形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7AAD61FF-6885-E742-3C2A-9FBD46C0C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39" y="4803387"/>
            <a:ext cx="2656811" cy="1812081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52DF4469-47D8-E0DE-FB95-120685FD7DB6}"/>
              </a:ext>
            </a:extLst>
          </p:cNvPr>
          <p:cNvGrpSpPr/>
          <p:nvPr/>
        </p:nvGrpSpPr>
        <p:grpSpPr>
          <a:xfrm>
            <a:off x="3196884" y="6003075"/>
            <a:ext cx="8781128" cy="809472"/>
            <a:chOff x="3206937" y="3708953"/>
            <a:chExt cx="8781128" cy="809472"/>
          </a:xfrm>
        </p:grpSpPr>
        <p:pic>
          <p:nvPicPr>
            <p:cNvPr id="50" name="図 49">
              <a:extLst>
                <a:ext uri="{FF2B5EF4-FFF2-40B4-BE49-F238E27FC236}">
                  <a16:creationId xmlns:a16="http://schemas.microsoft.com/office/drawing/2014/main" id="{72D99C05-CA9F-974F-A981-E7D96017D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8990" y="3708953"/>
              <a:ext cx="3453515" cy="654588"/>
            </a:xfrm>
            <a:prstGeom prst="rect">
              <a:avLst/>
            </a:prstGeom>
          </p:spPr>
        </p:pic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F25521CF-B759-67B1-E85E-D62F3FB64694}"/>
                </a:ext>
              </a:extLst>
            </p:cNvPr>
            <p:cNvSpPr txBox="1"/>
            <p:nvPr/>
          </p:nvSpPr>
          <p:spPr>
            <a:xfrm>
              <a:off x="3206937" y="3851581"/>
              <a:ext cx="16482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>
                  <a:solidFill>
                    <a:schemeClr val="tx1"/>
                  </a:solidFill>
                </a:rPr>
                <a:t>For instance, </a:t>
              </a:r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48959DE0-59AD-14A8-2785-C42ED434FE4D}"/>
                </a:ext>
              </a:extLst>
            </p:cNvPr>
            <p:cNvSpPr txBox="1"/>
            <p:nvPr/>
          </p:nvSpPr>
          <p:spPr>
            <a:xfrm>
              <a:off x="8184290" y="3841900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>
                  <a:solidFill>
                    <a:schemeClr val="tx1"/>
                  </a:solidFill>
                </a:rPr>
                <a:t>with</a:t>
              </a:r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53" name="フリーフォーム 52">
              <a:extLst>
                <a:ext uri="{FF2B5EF4-FFF2-40B4-BE49-F238E27FC236}">
                  <a16:creationId xmlns:a16="http://schemas.microsoft.com/office/drawing/2014/main" id="{3DA3F75B-67C2-E597-4D45-CEA07F167449}"/>
                </a:ext>
              </a:extLst>
            </p:cNvPr>
            <p:cNvSpPr/>
            <p:nvPr/>
          </p:nvSpPr>
          <p:spPr>
            <a:xfrm>
              <a:off x="4729894" y="3888126"/>
              <a:ext cx="187036" cy="44235"/>
            </a:xfrm>
            <a:custGeom>
              <a:avLst/>
              <a:gdLst>
                <a:gd name="connsiteX0" fmla="*/ 0 w 187036"/>
                <a:gd name="connsiteY0" fmla="*/ 44055 h 44235"/>
                <a:gd name="connsiteX1" fmla="*/ 72736 w 187036"/>
                <a:gd name="connsiteY1" fmla="*/ 2492 h 44235"/>
                <a:gd name="connsiteX2" fmla="*/ 166254 w 187036"/>
                <a:gd name="connsiteY2" fmla="*/ 44055 h 44235"/>
                <a:gd name="connsiteX3" fmla="*/ 187036 w 187036"/>
                <a:gd name="connsiteY3" fmla="*/ 33665 h 44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036" h="44235">
                  <a:moveTo>
                    <a:pt x="0" y="44055"/>
                  </a:moveTo>
                  <a:cubicBezTo>
                    <a:pt x="24245" y="30201"/>
                    <a:pt x="45136" y="6738"/>
                    <a:pt x="72736" y="2492"/>
                  </a:cubicBezTo>
                  <a:cubicBezTo>
                    <a:pt x="159061" y="-10788"/>
                    <a:pt x="109939" y="32792"/>
                    <a:pt x="166254" y="44055"/>
                  </a:cubicBezTo>
                  <a:cubicBezTo>
                    <a:pt x="173848" y="45574"/>
                    <a:pt x="180109" y="37128"/>
                    <a:pt x="187036" y="3366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54" name="グループ化 53">
              <a:extLst>
                <a:ext uri="{FF2B5EF4-FFF2-40B4-BE49-F238E27FC236}">
                  <a16:creationId xmlns:a16="http://schemas.microsoft.com/office/drawing/2014/main" id="{6F365CC3-C028-D96E-A871-90FEC401B050}"/>
                </a:ext>
              </a:extLst>
            </p:cNvPr>
            <p:cNvGrpSpPr/>
            <p:nvPr/>
          </p:nvGrpSpPr>
          <p:grpSpPr>
            <a:xfrm>
              <a:off x="6636277" y="4253029"/>
              <a:ext cx="2497332" cy="265396"/>
              <a:chOff x="6636277" y="4516582"/>
              <a:chExt cx="2497332" cy="265396"/>
            </a:xfrm>
          </p:grpSpPr>
          <p:sp>
            <p:nvSpPr>
              <p:cNvPr id="62" name="フリーフォーム 61">
                <a:extLst>
                  <a:ext uri="{FF2B5EF4-FFF2-40B4-BE49-F238E27FC236}">
                    <a16:creationId xmlns:a16="http://schemas.microsoft.com/office/drawing/2014/main" id="{C14EE749-E29F-F0B7-DD95-D274B62E15E5}"/>
                  </a:ext>
                </a:extLst>
              </p:cNvPr>
              <p:cNvSpPr/>
              <p:nvPr/>
            </p:nvSpPr>
            <p:spPr>
              <a:xfrm>
                <a:off x="6719405" y="4516582"/>
                <a:ext cx="2414204" cy="265396"/>
              </a:xfrm>
              <a:custGeom>
                <a:avLst/>
                <a:gdLst>
                  <a:gd name="connsiteX0" fmla="*/ 2414204 w 2414204"/>
                  <a:gd name="connsiteY0" fmla="*/ 55418 h 265396"/>
                  <a:gd name="connsiteX1" fmla="*/ 2403813 w 2414204"/>
                  <a:gd name="connsiteY1" fmla="*/ 159327 h 265396"/>
                  <a:gd name="connsiteX2" fmla="*/ 2372640 w 2414204"/>
                  <a:gd name="connsiteY2" fmla="*/ 180109 h 265396"/>
                  <a:gd name="connsiteX3" fmla="*/ 2268731 w 2414204"/>
                  <a:gd name="connsiteY3" fmla="*/ 211282 h 265396"/>
                  <a:gd name="connsiteX4" fmla="*/ 2206386 w 2414204"/>
                  <a:gd name="connsiteY4" fmla="*/ 221673 h 265396"/>
                  <a:gd name="connsiteX5" fmla="*/ 1905050 w 2414204"/>
                  <a:gd name="connsiteY5" fmla="*/ 242454 h 265396"/>
                  <a:gd name="connsiteX6" fmla="*/ 1718013 w 2414204"/>
                  <a:gd name="connsiteY6" fmla="*/ 252845 h 265396"/>
                  <a:gd name="connsiteX7" fmla="*/ 1323159 w 2414204"/>
                  <a:gd name="connsiteY7" fmla="*/ 252845 h 265396"/>
                  <a:gd name="connsiteX8" fmla="*/ 471104 w 2414204"/>
                  <a:gd name="connsiteY8" fmla="*/ 242454 h 265396"/>
                  <a:gd name="connsiteX9" fmla="*/ 356804 w 2414204"/>
                  <a:gd name="connsiteY9" fmla="*/ 221673 h 265396"/>
                  <a:gd name="connsiteX10" fmla="*/ 76250 w 2414204"/>
                  <a:gd name="connsiteY10" fmla="*/ 200891 h 265396"/>
                  <a:gd name="connsiteX11" fmla="*/ 13904 w 2414204"/>
                  <a:gd name="connsiteY11" fmla="*/ 190500 h 265396"/>
                  <a:gd name="connsiteX12" fmla="*/ 24295 w 2414204"/>
                  <a:gd name="connsiteY12" fmla="*/ 159327 h 265396"/>
                  <a:gd name="connsiteX13" fmla="*/ 13904 w 2414204"/>
                  <a:gd name="connsiteY13" fmla="*/ 45027 h 265396"/>
                  <a:gd name="connsiteX14" fmla="*/ 3513 w 2414204"/>
                  <a:gd name="connsiteY14" fmla="*/ 3463 h 265396"/>
                  <a:gd name="connsiteX15" fmla="*/ 55468 w 2414204"/>
                  <a:gd name="connsiteY15" fmla="*/ 13854 h 265396"/>
                  <a:gd name="connsiteX16" fmla="*/ 107422 w 2414204"/>
                  <a:gd name="connsiteY16" fmla="*/ 34636 h 2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14204" h="265396">
                    <a:moveTo>
                      <a:pt x="2414204" y="55418"/>
                    </a:moveTo>
                    <a:cubicBezTo>
                      <a:pt x="2410740" y="90054"/>
                      <a:pt x="2414821" y="126304"/>
                      <a:pt x="2403813" y="159327"/>
                    </a:cubicBezTo>
                    <a:cubicBezTo>
                      <a:pt x="2399864" y="171175"/>
                      <a:pt x="2384052" y="175037"/>
                      <a:pt x="2372640" y="180109"/>
                    </a:cubicBezTo>
                    <a:cubicBezTo>
                      <a:pt x="2350951" y="189749"/>
                      <a:pt x="2296210" y="205786"/>
                      <a:pt x="2268731" y="211282"/>
                    </a:cubicBezTo>
                    <a:cubicBezTo>
                      <a:pt x="2248072" y="215414"/>
                      <a:pt x="2227115" y="217904"/>
                      <a:pt x="2206386" y="221673"/>
                    </a:cubicBezTo>
                    <a:cubicBezTo>
                      <a:pt x="2052252" y="249696"/>
                      <a:pt x="2269100" y="225118"/>
                      <a:pt x="1905050" y="242454"/>
                    </a:cubicBezTo>
                    <a:lnTo>
                      <a:pt x="1718013" y="252845"/>
                    </a:lnTo>
                    <a:cubicBezTo>
                      <a:pt x="1521840" y="277367"/>
                      <a:pt x="1699589" y="259567"/>
                      <a:pt x="1323159" y="252845"/>
                    </a:cubicBezTo>
                    <a:lnTo>
                      <a:pt x="471104" y="242454"/>
                    </a:lnTo>
                    <a:cubicBezTo>
                      <a:pt x="422881" y="230398"/>
                      <a:pt x="414349" y="226750"/>
                      <a:pt x="356804" y="221673"/>
                    </a:cubicBezTo>
                    <a:cubicBezTo>
                      <a:pt x="263393" y="213431"/>
                      <a:pt x="76250" y="200891"/>
                      <a:pt x="76250" y="200891"/>
                    </a:cubicBezTo>
                    <a:cubicBezTo>
                      <a:pt x="55468" y="197427"/>
                      <a:pt x="30356" y="203661"/>
                      <a:pt x="13904" y="190500"/>
                    </a:cubicBezTo>
                    <a:cubicBezTo>
                      <a:pt x="5351" y="183658"/>
                      <a:pt x="24295" y="170280"/>
                      <a:pt x="24295" y="159327"/>
                    </a:cubicBezTo>
                    <a:cubicBezTo>
                      <a:pt x="24295" y="121070"/>
                      <a:pt x="18960" y="82949"/>
                      <a:pt x="13904" y="45027"/>
                    </a:cubicBezTo>
                    <a:cubicBezTo>
                      <a:pt x="12017" y="30871"/>
                      <a:pt x="-7912" y="12032"/>
                      <a:pt x="3513" y="3463"/>
                    </a:cubicBezTo>
                    <a:cubicBezTo>
                      <a:pt x="17642" y="-7134"/>
                      <a:pt x="38334" y="9570"/>
                      <a:pt x="55468" y="13854"/>
                    </a:cubicBezTo>
                    <a:cubicBezTo>
                      <a:pt x="81146" y="20274"/>
                      <a:pt x="85924" y="23887"/>
                      <a:pt x="107422" y="3463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" name="フリーフォーム 62">
                <a:extLst>
                  <a:ext uri="{FF2B5EF4-FFF2-40B4-BE49-F238E27FC236}">
                    <a16:creationId xmlns:a16="http://schemas.microsoft.com/office/drawing/2014/main" id="{7A08F709-0203-8A06-988B-7C95153D889A}"/>
                  </a:ext>
                </a:extLst>
              </p:cNvPr>
              <p:cNvSpPr/>
              <p:nvPr/>
            </p:nvSpPr>
            <p:spPr>
              <a:xfrm>
                <a:off x="6636277" y="4524518"/>
                <a:ext cx="83128" cy="72736"/>
              </a:xfrm>
              <a:custGeom>
                <a:avLst/>
                <a:gdLst>
                  <a:gd name="connsiteX0" fmla="*/ 0 w 83128"/>
                  <a:gd name="connsiteY0" fmla="*/ 72736 h 72736"/>
                  <a:gd name="connsiteX1" fmla="*/ 83128 w 83128"/>
                  <a:gd name="connsiteY1" fmla="*/ 0 h 7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128" h="72736">
                    <a:moveTo>
                      <a:pt x="0" y="72736"/>
                    </a:moveTo>
                    <a:cubicBezTo>
                      <a:pt x="79039" y="16279"/>
                      <a:pt x="59411" y="47431"/>
                      <a:pt x="83128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55" name="グループ化 54">
              <a:extLst>
                <a:ext uri="{FF2B5EF4-FFF2-40B4-BE49-F238E27FC236}">
                  <a16:creationId xmlns:a16="http://schemas.microsoft.com/office/drawing/2014/main" id="{D3DD16AE-B0D9-C7F6-89C6-9E2B1E863EA6}"/>
                </a:ext>
              </a:extLst>
            </p:cNvPr>
            <p:cNvGrpSpPr/>
            <p:nvPr/>
          </p:nvGrpSpPr>
          <p:grpSpPr>
            <a:xfrm>
              <a:off x="8769821" y="3795711"/>
              <a:ext cx="3218244" cy="525245"/>
              <a:chOff x="8769821" y="3795711"/>
              <a:chExt cx="3218244" cy="525245"/>
            </a:xfrm>
          </p:grpSpPr>
          <p:pic>
            <p:nvPicPr>
              <p:cNvPr id="56" name="図 55">
                <a:extLst>
                  <a:ext uri="{FF2B5EF4-FFF2-40B4-BE49-F238E27FC236}">
                    <a16:creationId xmlns:a16="http://schemas.microsoft.com/office/drawing/2014/main" id="{915D2628-854D-25D9-F9AC-4518BA5BDB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33827" y="3795711"/>
                <a:ext cx="3154238" cy="459161"/>
              </a:xfrm>
              <a:prstGeom prst="rect">
                <a:avLst/>
              </a:prstGeom>
            </p:spPr>
          </p:pic>
          <p:sp>
            <p:nvSpPr>
              <p:cNvPr id="57" name="正方形/長方形 56">
                <a:extLst>
                  <a:ext uri="{FF2B5EF4-FFF2-40B4-BE49-F238E27FC236}">
                    <a16:creationId xmlns:a16="http://schemas.microsoft.com/office/drawing/2014/main" id="{B414B8F2-32B6-D0C3-94EC-36153025BFE7}"/>
                  </a:ext>
                </a:extLst>
              </p:cNvPr>
              <p:cNvSpPr/>
              <p:nvPr/>
            </p:nvSpPr>
            <p:spPr>
              <a:xfrm>
                <a:off x="10281600" y="3997823"/>
                <a:ext cx="135082" cy="2007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8" name="正方形/長方形 57">
                <a:extLst>
                  <a:ext uri="{FF2B5EF4-FFF2-40B4-BE49-F238E27FC236}">
                    <a16:creationId xmlns:a16="http://schemas.microsoft.com/office/drawing/2014/main" id="{1A27A306-5AA7-8132-8ACE-CC647D591EAE}"/>
                  </a:ext>
                </a:extLst>
              </p:cNvPr>
              <p:cNvSpPr/>
              <p:nvPr/>
            </p:nvSpPr>
            <p:spPr>
              <a:xfrm>
                <a:off x="11736000" y="4010451"/>
                <a:ext cx="135082" cy="2007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AF20FC8A-D9B2-5586-BD80-9AE7A13719BA}"/>
                  </a:ext>
                </a:extLst>
              </p:cNvPr>
              <p:cNvSpPr txBox="1"/>
              <p:nvPr/>
            </p:nvSpPr>
            <p:spPr>
              <a:xfrm>
                <a:off x="10212481" y="3982402"/>
                <a:ext cx="33214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endParaRPr kumimoji="1" lang="ja-JP" altLang="en-US" sz="1600" i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テキスト ボックス 59">
                <a:extLst>
                  <a:ext uri="{FF2B5EF4-FFF2-40B4-BE49-F238E27FC236}">
                    <a16:creationId xmlns:a16="http://schemas.microsoft.com/office/drawing/2014/main" id="{1D704D9E-80AA-4169-85BE-7BCF2B56EF83}"/>
                  </a:ext>
                </a:extLst>
              </p:cNvPr>
              <p:cNvSpPr txBox="1"/>
              <p:nvPr/>
            </p:nvSpPr>
            <p:spPr>
              <a:xfrm>
                <a:off x="11655034" y="3982402"/>
                <a:ext cx="33214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endParaRPr kumimoji="1" lang="ja-JP" altLang="en-US" sz="1600" i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正方形/長方形 60">
                <a:extLst>
                  <a:ext uri="{FF2B5EF4-FFF2-40B4-BE49-F238E27FC236}">
                    <a16:creationId xmlns:a16="http://schemas.microsoft.com/office/drawing/2014/main" id="{E9D4BFD8-275F-4729-C4F5-CFB849CDCD63}"/>
                  </a:ext>
                </a:extLst>
              </p:cNvPr>
              <p:cNvSpPr/>
              <p:nvPr/>
            </p:nvSpPr>
            <p:spPr>
              <a:xfrm>
                <a:off x="8769821" y="3818555"/>
                <a:ext cx="805980" cy="478777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8DDA1276-601A-832C-02D4-777633B826B4}"/>
              </a:ext>
            </a:extLst>
          </p:cNvPr>
          <p:cNvSpPr txBox="1"/>
          <p:nvPr/>
        </p:nvSpPr>
        <p:spPr>
          <a:xfrm>
            <a:off x="2807790" y="4872351"/>
            <a:ext cx="354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>
                <a:solidFill>
                  <a:schemeClr val="tx1"/>
                </a:solidFill>
              </a:rPr>
              <a:t>J</a:t>
            </a:r>
            <a:endParaRPr kumimoji="1" lang="ja-JP" altLang="en-US" sz="2000" i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15362"/>
      </p:ext>
    </p:extLst>
  </p:cSld>
  <p:clrMapOvr>
    <a:masterClrMapping/>
  </p:clrMapOvr>
  <p:transition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C1E44-E78F-ADB4-2607-8889096D4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89159C68-DE03-28F0-C225-3E63D7B9DF64}"/>
              </a:ext>
            </a:extLst>
          </p:cNvPr>
          <p:cNvGrpSpPr/>
          <p:nvPr/>
        </p:nvGrpSpPr>
        <p:grpSpPr>
          <a:xfrm>
            <a:off x="6963908" y="2545027"/>
            <a:ext cx="4250146" cy="2585309"/>
            <a:chOff x="7738581" y="3617566"/>
            <a:chExt cx="4284888" cy="2800079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2C395B29-DA0D-5DAF-8156-5E999B7B34FA}"/>
                </a:ext>
              </a:extLst>
            </p:cNvPr>
            <p:cNvSpPr/>
            <p:nvPr/>
          </p:nvSpPr>
          <p:spPr>
            <a:xfrm>
              <a:off x="7738581" y="3617566"/>
              <a:ext cx="4284888" cy="2800079"/>
            </a:xfrm>
            <a:prstGeom prst="rect">
              <a:avLst/>
            </a:prstGeom>
            <a:solidFill>
              <a:srgbClr val="BFF4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1ED7FF44-3509-6E95-C8AA-E95FDAAD63F1}"/>
                </a:ext>
              </a:extLst>
            </p:cNvPr>
            <p:cNvCxnSpPr>
              <a:cxnSpLocks/>
            </p:cNvCxnSpPr>
            <p:nvPr/>
          </p:nvCxnSpPr>
          <p:spPr>
            <a:xfrm>
              <a:off x="9300816" y="3797199"/>
              <a:ext cx="0" cy="209371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矢印コネクタ 10">
              <a:extLst>
                <a:ext uri="{FF2B5EF4-FFF2-40B4-BE49-F238E27FC236}">
                  <a16:creationId xmlns:a16="http://schemas.microsoft.com/office/drawing/2014/main" id="{B1A44079-10AA-4D09-BA5D-523DCD57C658}"/>
                </a:ext>
              </a:extLst>
            </p:cNvPr>
            <p:cNvCxnSpPr>
              <a:cxnSpLocks/>
            </p:cNvCxnSpPr>
            <p:nvPr/>
          </p:nvCxnSpPr>
          <p:spPr>
            <a:xfrm>
              <a:off x="10125367" y="3819891"/>
              <a:ext cx="0" cy="151627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F273DA38-AAEC-CC1F-7FC4-A32A0C7EB408}"/>
                </a:ext>
              </a:extLst>
            </p:cNvPr>
            <p:cNvSpPr txBox="1"/>
            <p:nvPr/>
          </p:nvSpPr>
          <p:spPr>
            <a:xfrm>
              <a:off x="10251152" y="3726366"/>
              <a:ext cx="120898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binding</a:t>
              </a:r>
            </a:p>
            <a:p>
              <a:r>
                <a:rPr lang="en-US" altLang="ja-JP" dirty="0"/>
                <a:t>energy</a:t>
              </a:r>
              <a:endParaRPr kumimoji="1" lang="ja-JP" altLang="en-US"/>
            </a:p>
          </p:txBody>
        </p:sp>
        <p:cxnSp>
          <p:nvCxnSpPr>
            <p:cNvPr id="4" name="直線矢印コネクタ 3">
              <a:extLst>
                <a:ext uri="{FF2B5EF4-FFF2-40B4-BE49-F238E27FC236}">
                  <a16:creationId xmlns:a16="http://schemas.microsoft.com/office/drawing/2014/main" id="{3150F3EC-2EA2-0D12-D158-92E59A1E07A1}"/>
                </a:ext>
              </a:extLst>
            </p:cNvPr>
            <p:cNvCxnSpPr>
              <a:cxnSpLocks/>
            </p:cNvCxnSpPr>
            <p:nvPr/>
          </p:nvCxnSpPr>
          <p:spPr>
            <a:xfrm>
              <a:off x="8484821" y="3819891"/>
              <a:ext cx="0" cy="232416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ED72C3B5-E44F-7ABA-7D24-ECBAC790CEA2}"/>
                </a:ext>
              </a:extLst>
            </p:cNvPr>
            <p:cNvSpPr txBox="1"/>
            <p:nvPr/>
          </p:nvSpPr>
          <p:spPr>
            <a:xfrm rot="16200000">
              <a:off x="7846532" y="5567534"/>
              <a:ext cx="8070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J=0</a:t>
              </a:r>
              <a:endParaRPr kumimoji="1" lang="ja-JP" altLang="en-US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DC6F8153-6713-A105-4D2D-69E5CE7D7DA0}"/>
                </a:ext>
              </a:extLst>
            </p:cNvPr>
            <p:cNvSpPr txBox="1"/>
            <p:nvPr/>
          </p:nvSpPr>
          <p:spPr>
            <a:xfrm rot="16200000">
              <a:off x="8611258" y="5296383"/>
              <a:ext cx="8904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J=2</a:t>
              </a:r>
              <a:endParaRPr kumimoji="1" lang="ja-JP" altLang="en-US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BF9C64EF-E762-C6B4-0ACC-43017991C802}"/>
                </a:ext>
              </a:extLst>
            </p:cNvPr>
            <p:cNvSpPr txBox="1"/>
            <p:nvPr/>
          </p:nvSpPr>
          <p:spPr>
            <a:xfrm rot="16200000">
              <a:off x="9478544" y="4786774"/>
              <a:ext cx="8049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J=4</a:t>
              </a:r>
              <a:endParaRPr kumimoji="1" lang="ja-JP" altLang="en-US"/>
            </a:p>
          </p:txBody>
        </p:sp>
        <p:sp>
          <p:nvSpPr>
            <p:cNvPr id="24" name="下矢印 23">
              <a:extLst>
                <a:ext uri="{FF2B5EF4-FFF2-40B4-BE49-F238E27FC236}">
                  <a16:creationId xmlns:a16="http://schemas.microsoft.com/office/drawing/2014/main" id="{9D481235-5F0B-FF90-1128-41712CBCA3E6}"/>
                </a:ext>
              </a:extLst>
            </p:cNvPr>
            <p:cNvSpPr/>
            <p:nvPr/>
          </p:nvSpPr>
          <p:spPr>
            <a:xfrm rot="10800000">
              <a:off x="9955081" y="5336161"/>
              <a:ext cx="340922" cy="807888"/>
            </a:xfrm>
            <a:prstGeom prst="downArrow">
              <a:avLst>
                <a:gd name="adj1" fmla="val 43448"/>
                <a:gd name="adj2" fmla="val 50000"/>
              </a:avLst>
            </a:prstGeom>
            <a:noFill/>
            <a:ln w="19050">
              <a:solidFill>
                <a:srgbClr val="F7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下矢印 24">
              <a:extLst>
                <a:ext uri="{FF2B5EF4-FFF2-40B4-BE49-F238E27FC236}">
                  <a16:creationId xmlns:a16="http://schemas.microsoft.com/office/drawing/2014/main" id="{5E9FED75-960D-B8D1-0A72-41640389AD57}"/>
                </a:ext>
              </a:extLst>
            </p:cNvPr>
            <p:cNvSpPr/>
            <p:nvPr/>
          </p:nvSpPr>
          <p:spPr>
            <a:xfrm rot="10800000">
              <a:off x="9134377" y="5897667"/>
              <a:ext cx="332017" cy="246385"/>
            </a:xfrm>
            <a:prstGeom prst="downArrow">
              <a:avLst/>
            </a:prstGeom>
            <a:noFill/>
            <a:ln w="19050">
              <a:solidFill>
                <a:srgbClr val="F7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5A2C071A-C6D4-E335-AC9C-81B2001DE50A}"/>
                </a:ext>
              </a:extLst>
            </p:cNvPr>
            <p:cNvCxnSpPr>
              <a:cxnSpLocks/>
            </p:cNvCxnSpPr>
            <p:nvPr/>
          </p:nvCxnSpPr>
          <p:spPr>
            <a:xfrm>
              <a:off x="8029514" y="6144049"/>
              <a:ext cx="365536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グループ化 45">
              <a:extLst>
                <a:ext uri="{FF2B5EF4-FFF2-40B4-BE49-F238E27FC236}">
                  <a16:creationId xmlns:a16="http://schemas.microsoft.com/office/drawing/2014/main" id="{BD6D91F7-7486-98AC-FF23-0A27974924C6}"/>
                </a:ext>
              </a:extLst>
            </p:cNvPr>
            <p:cNvGrpSpPr/>
            <p:nvPr/>
          </p:nvGrpSpPr>
          <p:grpSpPr>
            <a:xfrm>
              <a:off x="10290944" y="4909875"/>
              <a:ext cx="1635384" cy="1200329"/>
              <a:chOff x="10459198" y="4839182"/>
              <a:chExt cx="1635384" cy="1200329"/>
            </a:xfrm>
          </p:grpSpPr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573F4072-6893-3834-A108-2AAAB4EE89FE}"/>
                  </a:ext>
                </a:extLst>
              </p:cNvPr>
              <p:cNvSpPr txBox="1"/>
              <p:nvPr/>
            </p:nvSpPr>
            <p:spPr>
              <a:xfrm>
                <a:off x="10459198" y="4839182"/>
                <a:ext cx="1635384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rgbClr val="F700FF"/>
                    </a:solidFill>
                  </a:rPr>
                  <a:t>excitation</a:t>
                </a:r>
              </a:p>
              <a:p>
                <a:r>
                  <a:rPr lang="en-US" altLang="ja-JP" dirty="0">
                    <a:solidFill>
                      <a:srgbClr val="F700FF"/>
                    </a:solidFill>
                  </a:rPr>
                  <a:t>energy</a:t>
                </a:r>
              </a:p>
              <a:p>
                <a:r>
                  <a:rPr kumimoji="1" lang="en-US" altLang="ja-JP" dirty="0">
                    <a:solidFill>
                      <a:srgbClr val="F700FF"/>
                    </a:solidFill>
                  </a:rPr>
                  <a:t>     </a:t>
                </a:r>
                <a:r>
                  <a:rPr kumimoji="1" lang="en-US" altLang="ja-JP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J(J+1)</a:t>
                </a:r>
                <a:endParaRPr kumimoji="1" lang="ja-JP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pic>
            <p:nvPicPr>
              <p:cNvPr id="32" name="図 31">
                <a:extLst>
                  <a:ext uri="{FF2B5EF4-FFF2-40B4-BE49-F238E27FC236}">
                    <a16:creationId xmlns:a16="http://schemas.microsoft.com/office/drawing/2014/main" id="{1FF34316-BCFD-166A-6547-495CC3B0A3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594168" y="5695055"/>
                <a:ext cx="261476" cy="280433"/>
              </a:xfrm>
              <a:prstGeom prst="rect">
                <a:avLst/>
              </a:prstGeom>
            </p:spPr>
          </p:pic>
        </p:grp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4D54DF8-6C0F-8DD8-74F5-4FDDDA60F961}"/>
              </a:ext>
            </a:extLst>
          </p:cNvPr>
          <p:cNvSpPr txBox="1"/>
          <p:nvPr/>
        </p:nvSpPr>
        <p:spPr>
          <a:xfrm>
            <a:off x="857787" y="4009418"/>
            <a:ext cx="5715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>
                <a:solidFill>
                  <a:srgbClr val="FF00C6"/>
                </a:solidFill>
              </a:rPr>
              <a:t> </a:t>
            </a:r>
            <a:r>
              <a:rPr kumimoji="1" lang="en-US" altLang="ja-JP" i="1" dirty="0">
                <a:solidFill>
                  <a:schemeClr val="tx1"/>
                </a:solidFill>
                <a:latin typeface="Times New Roman" panose="02020603050405020304" pitchFamily="18" charset="0"/>
                <a:ea typeface="Palatino" pitchFamily="2" charset="0"/>
                <a:cs typeface="Times New Roman" panose="02020603050405020304" pitchFamily="18" charset="0"/>
              </a:rPr>
              <a:t>Almost </a:t>
            </a:r>
            <a:r>
              <a:rPr kumimoji="1" lang="en-US" altLang="ja-JP" i="1" dirty="0">
                <a:solidFill>
                  <a:srgbClr val="FF00C6"/>
                </a:solidFill>
                <a:latin typeface="Times New Roman" panose="02020603050405020304" pitchFamily="18" charset="0"/>
                <a:ea typeface="Palatino" pitchFamily="2" charset="0"/>
                <a:cs typeface="Times New Roman" panose="02020603050405020304" pitchFamily="18" charset="0"/>
              </a:rPr>
              <a:t>no</a:t>
            </a:r>
            <a:r>
              <a:rPr kumimoji="1" lang="en-US" altLang="ja-JP" i="1" dirty="0">
                <a:solidFill>
                  <a:schemeClr val="tx1"/>
                </a:solidFill>
                <a:latin typeface="Times New Roman" panose="02020603050405020304" pitchFamily="18" charset="0"/>
                <a:ea typeface="Palatino" pitchFamily="2" charset="0"/>
                <a:cs typeface="Times New Roman" panose="02020603050405020304" pitchFamily="18" charset="0"/>
              </a:rPr>
              <a:t> (even opposite in some cases) </a:t>
            </a:r>
          </a:p>
          <a:p>
            <a:r>
              <a:rPr kumimoji="1" lang="en-US" altLang="ja-JP" i="1" dirty="0">
                <a:solidFill>
                  <a:schemeClr val="tx1"/>
                </a:solidFill>
                <a:latin typeface="Times New Roman" panose="02020603050405020304" pitchFamily="18" charset="0"/>
                <a:ea typeface="Palatino" pitchFamily="2" charset="0"/>
                <a:cs typeface="Times New Roman" panose="02020603050405020304" pitchFamily="18" charset="0"/>
              </a:rPr>
              <a:t> </a:t>
            </a:r>
            <a:r>
              <a:rPr kumimoji="1" lang="en-US" altLang="ja-JP" i="1" dirty="0">
                <a:solidFill>
                  <a:srgbClr val="FF00C6"/>
                </a:solidFill>
                <a:latin typeface="Times New Roman" panose="02020603050405020304" pitchFamily="18" charset="0"/>
                <a:ea typeface="Palatino" pitchFamily="2" charset="0"/>
                <a:cs typeface="Times New Roman" panose="02020603050405020304" pitchFamily="18" charset="0"/>
              </a:rPr>
              <a:t>contribution from rotational kinetic </a:t>
            </a:r>
            <a:r>
              <a:rPr lang="en-US" altLang="ja-JP" i="1" dirty="0">
                <a:solidFill>
                  <a:srgbClr val="FF00C6"/>
                </a:solidFill>
                <a:latin typeface="Times New Roman" panose="02020603050405020304" pitchFamily="18" charset="0"/>
                <a:ea typeface="Palatino" pitchFamily="2" charset="0"/>
                <a:cs typeface="Times New Roman" panose="02020603050405020304" pitchFamily="18" charset="0"/>
              </a:rPr>
              <a:t>energy</a:t>
            </a:r>
            <a:r>
              <a:rPr lang="en-US" altLang="ja-JP" i="1" dirty="0">
                <a:solidFill>
                  <a:schemeClr val="tx1"/>
                </a:solidFill>
                <a:latin typeface="Times New Roman" panose="02020603050405020304" pitchFamily="18" charset="0"/>
                <a:ea typeface="Palatino" pitchFamily="2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altLang="ja-JP" i="1" dirty="0">
                <a:solidFill>
                  <a:schemeClr val="tx1"/>
                </a:solidFill>
                <a:latin typeface="Times New Roman" panose="02020603050405020304" pitchFamily="18" charset="0"/>
                <a:ea typeface="Palatino" pitchFamily="2" charset="0"/>
                <a:cs typeface="Times New Roman" panose="02020603050405020304" pitchFamily="18" charset="0"/>
              </a:rPr>
              <a:t> in contrast to the conventional picture.</a:t>
            </a:r>
            <a:endParaRPr kumimoji="1" lang="ja-JP" altLang="en-US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529481B3-CACE-C90A-6C33-9AB49AA4F5E4}"/>
              </a:ext>
            </a:extLst>
          </p:cNvPr>
          <p:cNvSpPr txBox="1"/>
          <p:nvPr/>
        </p:nvSpPr>
        <p:spPr>
          <a:xfrm>
            <a:off x="3396012" y="214600"/>
            <a:ext cx="7598555" cy="955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80"/>
              </a:lnSpc>
            </a:pPr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The excitation energy thus depicts the </a:t>
            </a:r>
            <a:r>
              <a:rPr lang="en-US" altLang="ja-JP" dirty="0">
                <a:solidFill>
                  <a:srgbClr val="F700FF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J(J+1) – K</a:t>
            </a:r>
            <a:r>
              <a:rPr lang="en-US" altLang="ja-JP" baseline="30000" dirty="0">
                <a:solidFill>
                  <a:srgbClr val="F700FF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2</a:t>
            </a:r>
            <a:r>
              <a:rPr lang="en-US" altLang="ja-JP" dirty="0">
                <a:solidFill>
                  <a:srgbClr val="F700FF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3480"/>
              </a:lnSpc>
            </a:pPr>
            <a:r>
              <a:rPr lang="en-US" altLang="ja-JP" dirty="0">
                <a:solidFill>
                  <a:srgbClr val="0000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solidFill>
                  <a:srgbClr val="F700FF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dependence</a:t>
            </a:r>
            <a:r>
              <a:rPr lang="en-US" altLang="ja-JP" dirty="0">
                <a:solidFill>
                  <a:srgbClr val="0000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 in the cases of strong deformation :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BC3ABF2-139F-F996-B2EC-AEC81A048821}"/>
              </a:ext>
            </a:extLst>
          </p:cNvPr>
          <p:cNvSpPr txBox="1"/>
          <p:nvPr/>
        </p:nvSpPr>
        <p:spPr>
          <a:xfrm>
            <a:off x="667693" y="2545027"/>
            <a:ext cx="6001386" cy="1403910"/>
          </a:xfrm>
          <a:prstGeom prst="rect">
            <a:avLst/>
          </a:prstGeom>
          <a:solidFill>
            <a:srgbClr val="FFF1B0"/>
          </a:solidFill>
        </p:spPr>
        <p:txBody>
          <a:bodyPr wrap="square" rtlCol="0">
            <a:spAutoFit/>
          </a:bodyPr>
          <a:lstStyle/>
          <a:p>
            <a:pPr>
              <a:lnSpc>
                <a:spcPts val="3480"/>
              </a:lnSpc>
            </a:pPr>
            <a:r>
              <a:rPr lang="en-US" altLang="ja-JP" dirty="0">
                <a:solidFill>
                  <a:srgbClr val="FF0000"/>
                </a:solidFill>
              </a:rPr>
              <a:t>T</a:t>
            </a:r>
            <a:r>
              <a:rPr kumimoji="1" lang="en-US" altLang="ja-JP" dirty="0">
                <a:solidFill>
                  <a:srgbClr val="FF0000"/>
                </a:solidFill>
              </a:rPr>
              <a:t>he excitation energies in the rotational band represent a loss </a:t>
            </a:r>
            <a:r>
              <a:rPr lang="en-US" altLang="ja-JP" dirty="0">
                <a:solidFill>
                  <a:srgbClr val="FF0000"/>
                </a:solidFill>
              </a:rPr>
              <a:t>of t</a:t>
            </a:r>
            <a:r>
              <a:rPr kumimoji="1" lang="en-US" altLang="ja-JP" dirty="0">
                <a:solidFill>
                  <a:srgbClr val="FF0000"/>
                </a:solidFill>
              </a:rPr>
              <a:t>he binding </a:t>
            </a:r>
          </a:p>
          <a:p>
            <a:pPr>
              <a:lnSpc>
                <a:spcPts val="3480"/>
              </a:lnSpc>
            </a:pPr>
            <a:r>
              <a:rPr kumimoji="1" lang="en-US" altLang="ja-JP" dirty="0">
                <a:solidFill>
                  <a:srgbClr val="FF0000"/>
                </a:solidFill>
              </a:rPr>
              <a:t>energy </a:t>
            </a:r>
            <a:r>
              <a:rPr lang="en-US" altLang="ja-JP" dirty="0">
                <a:solidFill>
                  <a:srgbClr val="FF0000"/>
                </a:solidFill>
              </a:rPr>
              <a:t>as a function of J</a:t>
            </a:r>
            <a:r>
              <a:rPr kumimoji="1" lang="en-US" altLang="ja-JP" dirty="0">
                <a:solidFill>
                  <a:srgbClr val="FF0000"/>
                </a:solidFill>
              </a:rPr>
              <a:t>.  </a:t>
            </a:r>
            <a:endParaRPr kumimoji="1" lang="ja-JP" altLang="en-US">
              <a:solidFill>
                <a:srgbClr val="FF00C6"/>
              </a:solidFill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8D5C6386-1694-A545-CD28-B7BD7D57EFC1}"/>
              </a:ext>
            </a:extLst>
          </p:cNvPr>
          <p:cNvGrpSpPr/>
          <p:nvPr/>
        </p:nvGrpSpPr>
        <p:grpSpPr>
          <a:xfrm>
            <a:off x="3668386" y="1244636"/>
            <a:ext cx="6901658" cy="1024293"/>
            <a:chOff x="3817863" y="1963500"/>
            <a:chExt cx="6901658" cy="1092090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85363F51-1151-62C2-DB74-75CEE35F2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3170" y="2111303"/>
              <a:ext cx="6591044" cy="904082"/>
            </a:xfrm>
            <a:prstGeom prst="rect">
              <a:avLst/>
            </a:prstGeom>
          </p:spPr>
        </p:pic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69F5E3EF-FE94-2A26-18B5-9E4CAB660CA1}"/>
                </a:ext>
              </a:extLst>
            </p:cNvPr>
            <p:cNvSpPr/>
            <p:nvPr/>
          </p:nvSpPr>
          <p:spPr>
            <a:xfrm>
              <a:off x="6552049" y="2333431"/>
              <a:ext cx="1899139" cy="45982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91350343-ABC6-4F7B-2457-085A366B4F9A}"/>
                </a:ext>
              </a:extLst>
            </p:cNvPr>
            <p:cNvSpPr/>
            <p:nvPr/>
          </p:nvSpPr>
          <p:spPr>
            <a:xfrm>
              <a:off x="3817863" y="1963500"/>
              <a:ext cx="6901658" cy="10920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1" name="グループ化 70">
            <a:extLst>
              <a:ext uri="{FF2B5EF4-FFF2-40B4-BE49-F238E27FC236}">
                <a16:creationId xmlns:a16="http://schemas.microsoft.com/office/drawing/2014/main" id="{F3562EF6-F73A-19D8-1DBD-3562A4F2AC8C}"/>
              </a:ext>
            </a:extLst>
          </p:cNvPr>
          <p:cNvGrpSpPr/>
          <p:nvPr/>
        </p:nvGrpSpPr>
        <p:grpSpPr>
          <a:xfrm>
            <a:off x="459542" y="397775"/>
            <a:ext cx="2656811" cy="1812081"/>
            <a:chOff x="161657" y="779095"/>
            <a:chExt cx="2656811" cy="1812081"/>
          </a:xfrm>
        </p:grpSpPr>
        <p:pic>
          <p:nvPicPr>
            <p:cNvPr id="69" name="図 68" descr="図形 が含まれている画像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E4CF5ABB-580E-412A-5DBF-D1FBE2BB8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657" y="779095"/>
              <a:ext cx="2656811" cy="1812081"/>
            </a:xfrm>
            <a:prstGeom prst="rect">
              <a:avLst/>
            </a:prstGeom>
          </p:spPr>
        </p:pic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A8A1ED23-CA13-C55A-D092-318D1218AD68}"/>
                </a:ext>
              </a:extLst>
            </p:cNvPr>
            <p:cNvSpPr txBox="1"/>
            <p:nvPr/>
          </p:nvSpPr>
          <p:spPr>
            <a:xfrm>
              <a:off x="2463884" y="887316"/>
              <a:ext cx="3545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i="1" dirty="0">
                  <a:solidFill>
                    <a:schemeClr val="tx1"/>
                  </a:solidFill>
                </a:rPr>
                <a:t>J</a:t>
              </a:r>
              <a:endParaRPr kumimoji="1" lang="ja-JP" altLang="en-US" sz="2000" i="1">
                <a:solidFill>
                  <a:schemeClr val="tx1"/>
                </a:solidFill>
              </a:endParaRPr>
            </a:p>
          </p:txBody>
        </p:sp>
      </p:grp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46BAF70B-6284-DD76-0B1A-B97517ADE33D}"/>
              </a:ext>
            </a:extLst>
          </p:cNvPr>
          <p:cNvSpPr txBox="1"/>
          <p:nvPr/>
        </p:nvSpPr>
        <p:spPr>
          <a:xfrm>
            <a:off x="334891" y="5455795"/>
            <a:ext cx="11522217" cy="140179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Note: Despite rather substantial differences from the present work, the underlaying picture can be partly shared with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earlier works, </a:t>
            </a:r>
            <a:r>
              <a:rPr lang="en-US" altLang="ja-JP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Peierles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ja-JP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Yoccoz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(1957), </a:t>
            </a:r>
            <a:r>
              <a:rPr lang="en-US" altLang="ja-JP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Verhaar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(1963), </a:t>
            </a:r>
            <a:r>
              <a:rPr lang="en-US" altLang="ja-JP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Kamlah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(1968), 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Siemens &amp; Jensen 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(book, 1987).</a:t>
            </a:r>
          </a:p>
          <a:p>
            <a:pPr>
              <a:lnSpc>
                <a:spcPts val="2600"/>
              </a:lnSpc>
            </a:pP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infinite 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Taylar expansion 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Wigner </a:t>
            </a:r>
            <a:r>
              <a:rPr lang="en-US" altLang="ja-JP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 with </a:t>
            </a:r>
            <a:r>
              <a:rPr lang="en-US" altLang="ja-JP" sz="2000" i="1" dirty="0">
                <a:latin typeface="Symbol" pitchFamily="2" charset="2"/>
                <a:cs typeface="Times New Roman" panose="02020603050405020304" pitchFamily="18" charset="0"/>
              </a:rPr>
              <a:t>b </a:t>
            </a:r>
            <a:r>
              <a:rPr lang="en-US" altLang="ja-JP" sz="20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used in </a:t>
            </a:r>
            <a:r>
              <a:rPr lang="en-US" altLang="ja-JP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Verhaar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Siemens &amp; Jensen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but the </a:t>
            </a:r>
            <a:r>
              <a:rPr lang="en-US" altLang="ja-JP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function is simply 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polynomials like (cos </a:t>
            </a:r>
            <a:r>
              <a:rPr lang="en-US" altLang="ja-JP" sz="2000" i="1" dirty="0">
                <a:latin typeface="Symbol" pitchFamily="2" charset="2"/>
                <a:cs typeface="Times New Roman" panose="02020603050405020304" pitchFamily="18" charset="0"/>
              </a:rPr>
              <a:t>b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-1)</a:t>
            </a:r>
            <a:r>
              <a:rPr lang="en-US" altLang="ja-JP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leads to a 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finite expansion converging differently. </a:t>
            </a:r>
          </a:p>
        </p:txBody>
      </p:sp>
    </p:spTree>
    <p:extLst>
      <p:ext uri="{BB962C8B-B14F-4D97-AF65-F5344CB8AC3E}">
        <p14:creationId xmlns:p14="http://schemas.microsoft.com/office/powerpoint/2010/main" val="1726938857"/>
      </p:ext>
    </p:extLst>
  </p:cSld>
  <p:clrMapOvr>
    <a:masterClrMapping/>
  </p:clrMapOvr>
  <p:transition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04834-8CBA-E3B4-C577-BA43F827E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180E39CF-C2DB-F43A-6A38-B54B6B186636}"/>
              </a:ext>
            </a:extLst>
          </p:cNvPr>
          <p:cNvSpPr/>
          <p:nvPr/>
        </p:nvSpPr>
        <p:spPr>
          <a:xfrm>
            <a:off x="596783" y="2072632"/>
            <a:ext cx="4390854" cy="69813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EF8CCD6-3027-9656-A47B-83F6C5B366DF}"/>
              </a:ext>
            </a:extLst>
          </p:cNvPr>
          <p:cNvSpPr txBox="1"/>
          <p:nvPr/>
        </p:nvSpPr>
        <p:spPr>
          <a:xfrm>
            <a:off x="698903" y="1213415"/>
            <a:ext cx="7031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1. Historical background and “rotational energy”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9280598-280E-95E7-29F9-9BB66A1E299A}"/>
              </a:ext>
            </a:extLst>
          </p:cNvPr>
          <p:cNvSpPr txBox="1"/>
          <p:nvPr/>
        </p:nvSpPr>
        <p:spPr>
          <a:xfrm>
            <a:off x="698903" y="2190866"/>
            <a:ext cx="4100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2. Prevailing triaxial shapes</a:t>
            </a:r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410672E-682B-0F25-8CE0-21C5B562502C}"/>
              </a:ext>
            </a:extLst>
          </p:cNvPr>
          <p:cNvSpPr txBox="1"/>
          <p:nvPr/>
        </p:nvSpPr>
        <p:spPr>
          <a:xfrm>
            <a:off x="698903" y="411571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Outline</a:t>
            </a:r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FDBCD78-B398-CEBB-98AA-39CED604E6BA}"/>
              </a:ext>
            </a:extLst>
          </p:cNvPr>
          <p:cNvSpPr txBox="1"/>
          <p:nvPr/>
        </p:nvSpPr>
        <p:spPr>
          <a:xfrm>
            <a:off x="698902" y="3126470"/>
            <a:ext cx="6561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3. Vibrational excitations  – deformed case -</a:t>
            </a:r>
            <a:endParaRPr kumimoji="1" lang="ja-JP" altLang="en-US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A9490E3-AF81-8658-3BD2-4C97473C2C33}"/>
              </a:ext>
            </a:extLst>
          </p:cNvPr>
          <p:cNvGrpSpPr/>
          <p:nvPr/>
        </p:nvGrpSpPr>
        <p:grpSpPr>
          <a:xfrm>
            <a:off x="698902" y="4062073"/>
            <a:ext cx="9897422" cy="461666"/>
            <a:chOff x="698902" y="4062073"/>
            <a:chExt cx="9897422" cy="461666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EA82DEF7-DF2F-913F-068D-F53DD44B5BD0}"/>
                </a:ext>
              </a:extLst>
            </p:cNvPr>
            <p:cNvSpPr txBox="1"/>
            <p:nvPr/>
          </p:nvSpPr>
          <p:spPr>
            <a:xfrm>
              <a:off x="698902" y="4062074"/>
              <a:ext cx="66768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(4. Vibrational excitations  – spherical case -)</a:t>
              </a:r>
              <a:endParaRPr kumimoji="1" lang="ja-JP" altLang="en-US"/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30CDC3CD-2C38-DBEE-C9A8-01F7998F7A5B}"/>
                </a:ext>
              </a:extLst>
            </p:cNvPr>
            <p:cNvSpPr txBox="1"/>
            <p:nvPr/>
          </p:nvSpPr>
          <p:spPr>
            <a:xfrm>
              <a:off x="7550297" y="4062073"/>
              <a:ext cx="30460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i="1" dirty="0">
                  <a:solidFill>
                    <a:schemeClr val="tx1"/>
                  </a:solidFill>
                </a:rPr>
                <a:t>If time permits, ……</a:t>
              </a:r>
              <a:endParaRPr kumimoji="1" lang="ja-JP" altLang="en-US" i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2597940"/>
      </p:ext>
    </p:extLst>
  </p:cSld>
  <p:clrMapOvr>
    <a:masterClrMapping/>
  </p:clrMapOvr>
  <p:transition>
    <p:cover/>
  </p:transition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L_Padova_2" id="{D83C04A6-A9CE-8B4A-A1F3-AF6A1C243962}" vid="{02F9F0C7-9161-774B-811F-3E31E46DF66F}"/>
    </a:ext>
  </a:ext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ホワイト</Template>
  <TotalTime>14905</TotalTime>
  <Words>3674</Words>
  <Application>Microsoft Macintosh PowerPoint</Application>
  <PresentationFormat>ワイド画面</PresentationFormat>
  <Paragraphs>620</Paragraphs>
  <Slides>42</Slides>
  <Notes>1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42</vt:i4>
      </vt:variant>
    </vt:vector>
  </HeadingPairs>
  <TitlesOfParts>
    <vt:vector size="54" baseType="lpstr">
      <vt:lpstr>Yu Gothic</vt:lpstr>
      <vt:lpstr>Yu Gothic Light</vt:lpstr>
      <vt:lpstr>ACADEMY ENGRAVED LET PLAIN:1.0</vt:lpstr>
      <vt:lpstr>Arial</vt:lpstr>
      <vt:lpstr>Comic Sans MS</vt:lpstr>
      <vt:lpstr>Lucida Calligraphy</vt:lpstr>
      <vt:lpstr>Palatino</vt:lpstr>
      <vt:lpstr>Symbol</vt:lpstr>
      <vt:lpstr>Times New Roman</vt:lpstr>
      <vt:lpstr>Wingdings</vt:lpstr>
      <vt:lpstr>ホワイト</vt:lpstr>
      <vt:lpstr>Photo Editor 写真</vt:lpstr>
      <vt:lpstr>A novel overall view of nuclear shapes, rotations and vibrations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T-plot : visualization of MCSM eigenvector on Potential Energy Surface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phase transitions and self-organization  in atomic nuclei,  and  the role of the tensor force </dc:title>
  <dc:creator>大塚孝治</dc:creator>
  <cp:lastModifiedBy>孝治 大塚</cp:lastModifiedBy>
  <cp:revision>1117</cp:revision>
  <cp:lastPrinted>2020-02-18T04:59:49Z</cp:lastPrinted>
  <dcterms:created xsi:type="dcterms:W3CDTF">2018-10-06T10:56:28Z</dcterms:created>
  <dcterms:modified xsi:type="dcterms:W3CDTF">2025-09-25T22:50:10Z</dcterms:modified>
</cp:coreProperties>
</file>