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77" r:id="rId5"/>
    <p:sldId id="275" r:id="rId6"/>
    <p:sldId id="267" r:id="rId7"/>
    <p:sldId id="282" r:id="rId8"/>
    <p:sldId id="273" r:id="rId9"/>
    <p:sldId id="283" r:id="rId10"/>
    <p:sldId id="284" r:id="rId11"/>
    <p:sldId id="285" r:id="rId12"/>
    <p:sldId id="286" r:id="rId13"/>
    <p:sldId id="287" r:id="rId14"/>
    <p:sldId id="288" r:id="rId15"/>
    <p:sldId id="289" r:id="rId16"/>
    <p:sldId id="290" r:id="rId17"/>
    <p:sldId id="291" r:id="rId18"/>
    <p:sldId id="292" r:id="rId19"/>
    <p:sldId id="296" r:id="rId20"/>
    <p:sldId id="293" r:id="rId21"/>
    <p:sldId id="294" r:id="rId22"/>
    <p:sldId id="295" r:id="rId23"/>
    <p:sldId id="297" r:id="rId24"/>
    <p:sldId id="298" r:id="rId25"/>
    <p:sldId id="300" r:id="rId26"/>
    <p:sldId id="308" r:id="rId27"/>
    <p:sldId id="307" r:id="rId28"/>
    <p:sldId id="304" r:id="rId29"/>
    <p:sldId id="302" r:id="rId30"/>
    <p:sldId id="303" r:id="rId31"/>
    <p:sldId id="305" r:id="rId32"/>
    <p:sldId id="310" r:id="rId33"/>
    <p:sldId id="301" r:id="rId34"/>
    <p:sldId id="306" r:id="rId35"/>
    <p:sldId id="309" r:id="rId36"/>
    <p:sldId id="269" r:id="rId37"/>
    <p:sldId id="27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ABARIT V2" id="{C6BC3948-B9DE-4B2E-98A0-3D2F2EEA5860}">
          <p14:sldIdLst>
            <p14:sldId id="277"/>
            <p14:sldId id="275"/>
            <p14:sldId id="267"/>
            <p14:sldId id="282"/>
            <p14:sldId id="273"/>
            <p14:sldId id="283"/>
            <p14:sldId id="284"/>
            <p14:sldId id="285"/>
            <p14:sldId id="286"/>
            <p14:sldId id="287"/>
            <p14:sldId id="288"/>
            <p14:sldId id="289"/>
            <p14:sldId id="290"/>
            <p14:sldId id="291"/>
            <p14:sldId id="292"/>
            <p14:sldId id="296"/>
            <p14:sldId id="293"/>
            <p14:sldId id="294"/>
            <p14:sldId id="295"/>
            <p14:sldId id="297"/>
            <p14:sldId id="298"/>
            <p14:sldId id="300"/>
            <p14:sldId id="308"/>
            <p14:sldId id="307"/>
            <p14:sldId id="304"/>
            <p14:sldId id="302"/>
            <p14:sldId id="303"/>
            <p14:sldId id="305"/>
            <p14:sldId id="310"/>
            <p14:sldId id="301"/>
            <p14:sldId id="306"/>
            <p14:sldId id="309"/>
            <p14:sldId id="269"/>
            <p14:sldId id="2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44A5C2-ACBB-DAE9-1122-5125B143C8CA}" name="Clementine SEFFAR" initials="CS" userId="S::clementine.seffar@cyclhad.fr::48be064f-899a-4b26-92be-0f5ebe2cc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1"/>
    <a:srgbClr val="55381C"/>
    <a:srgbClr val="2B680C"/>
    <a:srgbClr val="503624"/>
    <a:srgbClr val="FF6A00"/>
    <a:srgbClr val="FFFFFF"/>
    <a:srgbClr val="FFBEC2"/>
    <a:srgbClr val="A37F5F"/>
    <a:srgbClr val="FF8055"/>
    <a:srgbClr val="DA4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404" autoAdjust="0"/>
  </p:normalViewPr>
  <p:slideViewPr>
    <p:cSldViewPr snapToGrid="0">
      <p:cViewPr varScale="1">
        <p:scale>
          <a:sx n="67" d="100"/>
          <a:sy n="67" d="100"/>
        </p:scale>
        <p:origin x="580" y="44"/>
      </p:cViewPr>
      <p:guideLst>
        <p:guide orient="horz" pos="2160"/>
        <p:guide pos="3840"/>
      </p:guideLst>
    </p:cSldViewPr>
  </p:slideViewPr>
  <p:outlineViewPr>
    <p:cViewPr>
      <p:scale>
        <a:sx n="33" d="100"/>
        <a:sy n="33" d="100"/>
      </p:scale>
      <p:origin x="0" y="-161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B5838-64EB-4629-8F05-890D46C450F3}" type="datetimeFigureOut">
              <a:rPr lang="fr-FR" smtClean="0"/>
              <a:t>23/09/2025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A2F05-E3D4-42C4-891B-41E851DB9F3A}" type="slidenum">
              <a:rPr lang="fr-FR" smtClean="0"/>
              <a:t>‹N°›</a:t>
            </a:fld>
            <a:endParaRPr lang="fr-FR"/>
          </a:p>
        </p:txBody>
      </p:sp>
    </p:spTree>
    <p:extLst>
      <p:ext uri="{BB962C8B-B14F-4D97-AF65-F5344CB8AC3E}">
        <p14:creationId xmlns:p14="http://schemas.microsoft.com/office/powerpoint/2010/main" val="162266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5</a:t>
            </a:fld>
            <a:endParaRPr lang="fr-FR"/>
          </a:p>
        </p:txBody>
      </p:sp>
    </p:spTree>
    <p:extLst>
      <p:ext uri="{BB962C8B-B14F-4D97-AF65-F5344CB8AC3E}">
        <p14:creationId xmlns:p14="http://schemas.microsoft.com/office/powerpoint/2010/main" val="204138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16</a:t>
            </a:fld>
            <a:endParaRPr lang="fr-FR"/>
          </a:p>
        </p:txBody>
      </p:sp>
    </p:spTree>
    <p:extLst>
      <p:ext uri="{BB962C8B-B14F-4D97-AF65-F5344CB8AC3E}">
        <p14:creationId xmlns:p14="http://schemas.microsoft.com/office/powerpoint/2010/main" val="125880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17</a:t>
            </a:fld>
            <a:endParaRPr lang="fr-FR"/>
          </a:p>
        </p:txBody>
      </p:sp>
    </p:spTree>
    <p:extLst>
      <p:ext uri="{BB962C8B-B14F-4D97-AF65-F5344CB8AC3E}">
        <p14:creationId xmlns:p14="http://schemas.microsoft.com/office/powerpoint/2010/main" val="630976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18</a:t>
            </a:fld>
            <a:endParaRPr lang="fr-FR"/>
          </a:p>
        </p:txBody>
      </p:sp>
    </p:spTree>
    <p:extLst>
      <p:ext uri="{BB962C8B-B14F-4D97-AF65-F5344CB8AC3E}">
        <p14:creationId xmlns:p14="http://schemas.microsoft.com/office/powerpoint/2010/main" val="2399410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20</a:t>
            </a:fld>
            <a:endParaRPr lang="fr-FR"/>
          </a:p>
        </p:txBody>
      </p:sp>
    </p:spTree>
    <p:extLst>
      <p:ext uri="{BB962C8B-B14F-4D97-AF65-F5344CB8AC3E}">
        <p14:creationId xmlns:p14="http://schemas.microsoft.com/office/powerpoint/2010/main" val="107403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21</a:t>
            </a:fld>
            <a:endParaRPr lang="fr-FR"/>
          </a:p>
        </p:txBody>
      </p:sp>
    </p:spTree>
    <p:extLst>
      <p:ext uri="{BB962C8B-B14F-4D97-AF65-F5344CB8AC3E}">
        <p14:creationId xmlns:p14="http://schemas.microsoft.com/office/powerpoint/2010/main" val="826258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22</a:t>
            </a:fld>
            <a:endParaRPr lang="fr-FR"/>
          </a:p>
        </p:txBody>
      </p:sp>
    </p:spTree>
    <p:extLst>
      <p:ext uri="{BB962C8B-B14F-4D97-AF65-F5344CB8AC3E}">
        <p14:creationId xmlns:p14="http://schemas.microsoft.com/office/powerpoint/2010/main" val="316660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23</a:t>
            </a:fld>
            <a:endParaRPr lang="fr-FR"/>
          </a:p>
        </p:txBody>
      </p:sp>
    </p:spTree>
    <p:extLst>
      <p:ext uri="{BB962C8B-B14F-4D97-AF65-F5344CB8AC3E}">
        <p14:creationId xmlns:p14="http://schemas.microsoft.com/office/powerpoint/2010/main" val="167160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24</a:t>
            </a:fld>
            <a:endParaRPr lang="fr-FR"/>
          </a:p>
        </p:txBody>
      </p:sp>
    </p:spTree>
    <p:extLst>
      <p:ext uri="{BB962C8B-B14F-4D97-AF65-F5344CB8AC3E}">
        <p14:creationId xmlns:p14="http://schemas.microsoft.com/office/powerpoint/2010/main" val="318286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25</a:t>
            </a:fld>
            <a:endParaRPr lang="fr-FR"/>
          </a:p>
        </p:txBody>
      </p:sp>
    </p:spTree>
    <p:extLst>
      <p:ext uri="{BB962C8B-B14F-4D97-AF65-F5344CB8AC3E}">
        <p14:creationId xmlns:p14="http://schemas.microsoft.com/office/powerpoint/2010/main" val="426991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3C68-8D6D-3AA8-2218-F4B0A4DC43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CFEE88-559B-C53A-968D-E54E44479A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3B7FD1-77E2-865D-E85E-FF0A320CF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A5C3D4D-3FD0-B385-0945-4A3CC49B2251}"/>
              </a:ext>
            </a:extLst>
          </p:cNvPr>
          <p:cNvSpPr>
            <a:spLocks noGrp="1"/>
          </p:cNvSpPr>
          <p:nvPr>
            <p:ph type="sldNum" sz="quarter" idx="5"/>
          </p:nvPr>
        </p:nvSpPr>
        <p:spPr/>
        <p:txBody>
          <a:bodyPr/>
          <a:lstStyle/>
          <a:p>
            <a:fld id="{F7BA2F05-E3D4-42C4-891B-41E851DB9F3A}" type="slidenum">
              <a:rPr lang="fr-FR" smtClean="0"/>
              <a:t>26</a:t>
            </a:fld>
            <a:endParaRPr lang="fr-FR"/>
          </a:p>
        </p:txBody>
      </p:sp>
    </p:spTree>
    <p:extLst>
      <p:ext uri="{BB962C8B-B14F-4D97-AF65-F5344CB8AC3E}">
        <p14:creationId xmlns:p14="http://schemas.microsoft.com/office/powerpoint/2010/main" val="233365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6</a:t>
            </a:fld>
            <a:endParaRPr lang="fr-FR"/>
          </a:p>
        </p:txBody>
      </p:sp>
    </p:spTree>
    <p:extLst>
      <p:ext uri="{BB962C8B-B14F-4D97-AF65-F5344CB8AC3E}">
        <p14:creationId xmlns:p14="http://schemas.microsoft.com/office/powerpoint/2010/main" val="327735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1084-3676-50FC-6004-BE44F2D8E4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EA2EB1-F0A2-9F2A-87D8-13F4812770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4D2D02-8AC2-15B7-23AB-50710577E74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84C13FC-D040-71E9-D0F7-5CA9224AFF10}"/>
              </a:ext>
            </a:extLst>
          </p:cNvPr>
          <p:cNvSpPr>
            <a:spLocks noGrp="1"/>
          </p:cNvSpPr>
          <p:nvPr>
            <p:ph type="sldNum" sz="quarter" idx="5"/>
          </p:nvPr>
        </p:nvSpPr>
        <p:spPr/>
        <p:txBody>
          <a:bodyPr/>
          <a:lstStyle/>
          <a:p>
            <a:fld id="{F7BA2F05-E3D4-42C4-891B-41E851DB9F3A}" type="slidenum">
              <a:rPr lang="fr-FR" smtClean="0"/>
              <a:t>27</a:t>
            </a:fld>
            <a:endParaRPr lang="fr-FR"/>
          </a:p>
        </p:txBody>
      </p:sp>
    </p:spTree>
    <p:extLst>
      <p:ext uri="{BB962C8B-B14F-4D97-AF65-F5344CB8AC3E}">
        <p14:creationId xmlns:p14="http://schemas.microsoft.com/office/powerpoint/2010/main" val="115542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1084-3676-50FC-6004-BE44F2D8E4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EA2EB1-F0A2-9F2A-87D8-13F4812770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4D2D02-8AC2-15B7-23AB-50710577E74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84C13FC-D040-71E9-D0F7-5CA9224AFF10}"/>
              </a:ext>
            </a:extLst>
          </p:cNvPr>
          <p:cNvSpPr>
            <a:spLocks noGrp="1"/>
          </p:cNvSpPr>
          <p:nvPr>
            <p:ph type="sldNum" sz="quarter" idx="5"/>
          </p:nvPr>
        </p:nvSpPr>
        <p:spPr/>
        <p:txBody>
          <a:bodyPr/>
          <a:lstStyle/>
          <a:p>
            <a:fld id="{F7BA2F05-E3D4-42C4-891B-41E851DB9F3A}" type="slidenum">
              <a:rPr lang="fr-FR" smtClean="0"/>
              <a:t>28</a:t>
            </a:fld>
            <a:endParaRPr lang="fr-FR"/>
          </a:p>
        </p:txBody>
      </p:sp>
    </p:spTree>
    <p:extLst>
      <p:ext uri="{BB962C8B-B14F-4D97-AF65-F5344CB8AC3E}">
        <p14:creationId xmlns:p14="http://schemas.microsoft.com/office/powerpoint/2010/main" val="40832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29</a:t>
            </a:fld>
            <a:endParaRPr lang="fr-FR"/>
          </a:p>
        </p:txBody>
      </p:sp>
    </p:spTree>
    <p:extLst>
      <p:ext uri="{BB962C8B-B14F-4D97-AF65-F5344CB8AC3E}">
        <p14:creationId xmlns:p14="http://schemas.microsoft.com/office/powerpoint/2010/main" val="4113928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30</a:t>
            </a:fld>
            <a:endParaRPr lang="fr-FR"/>
          </a:p>
        </p:txBody>
      </p:sp>
    </p:spTree>
    <p:extLst>
      <p:ext uri="{BB962C8B-B14F-4D97-AF65-F5344CB8AC3E}">
        <p14:creationId xmlns:p14="http://schemas.microsoft.com/office/powerpoint/2010/main" val="2734103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1084-3676-50FC-6004-BE44F2D8E4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EA2EB1-F0A2-9F2A-87D8-13F4812770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4D2D02-8AC2-15B7-23AB-50710577E74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84C13FC-D040-71E9-D0F7-5CA9224AFF10}"/>
              </a:ext>
            </a:extLst>
          </p:cNvPr>
          <p:cNvSpPr>
            <a:spLocks noGrp="1"/>
          </p:cNvSpPr>
          <p:nvPr>
            <p:ph type="sldNum" sz="quarter" idx="5"/>
          </p:nvPr>
        </p:nvSpPr>
        <p:spPr/>
        <p:txBody>
          <a:bodyPr/>
          <a:lstStyle/>
          <a:p>
            <a:fld id="{F7BA2F05-E3D4-42C4-891B-41E851DB9F3A}" type="slidenum">
              <a:rPr lang="fr-FR" smtClean="0"/>
              <a:t>31</a:t>
            </a:fld>
            <a:endParaRPr lang="fr-FR"/>
          </a:p>
        </p:txBody>
      </p:sp>
    </p:spTree>
    <p:extLst>
      <p:ext uri="{BB962C8B-B14F-4D97-AF65-F5344CB8AC3E}">
        <p14:creationId xmlns:p14="http://schemas.microsoft.com/office/powerpoint/2010/main" val="1090021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1084-3676-50FC-6004-BE44F2D8E4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EA2EB1-F0A2-9F2A-87D8-13F4812770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4D2D02-8AC2-15B7-23AB-50710577E74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84C13FC-D040-71E9-D0F7-5CA9224AFF10}"/>
              </a:ext>
            </a:extLst>
          </p:cNvPr>
          <p:cNvSpPr>
            <a:spLocks noGrp="1"/>
          </p:cNvSpPr>
          <p:nvPr>
            <p:ph type="sldNum" sz="quarter" idx="5"/>
          </p:nvPr>
        </p:nvSpPr>
        <p:spPr/>
        <p:txBody>
          <a:bodyPr/>
          <a:lstStyle/>
          <a:p>
            <a:fld id="{F7BA2F05-E3D4-42C4-891B-41E851DB9F3A}" type="slidenum">
              <a:rPr lang="fr-FR" smtClean="0"/>
              <a:t>32</a:t>
            </a:fld>
            <a:endParaRPr lang="fr-FR"/>
          </a:p>
        </p:txBody>
      </p:sp>
    </p:spTree>
    <p:extLst>
      <p:ext uri="{BB962C8B-B14F-4D97-AF65-F5344CB8AC3E}">
        <p14:creationId xmlns:p14="http://schemas.microsoft.com/office/powerpoint/2010/main" val="67771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7</a:t>
            </a:fld>
            <a:endParaRPr lang="fr-FR"/>
          </a:p>
        </p:txBody>
      </p:sp>
    </p:spTree>
    <p:extLst>
      <p:ext uri="{BB962C8B-B14F-4D97-AF65-F5344CB8AC3E}">
        <p14:creationId xmlns:p14="http://schemas.microsoft.com/office/powerpoint/2010/main" val="249841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8</a:t>
            </a:fld>
            <a:endParaRPr lang="fr-FR"/>
          </a:p>
        </p:txBody>
      </p:sp>
    </p:spTree>
    <p:extLst>
      <p:ext uri="{BB962C8B-B14F-4D97-AF65-F5344CB8AC3E}">
        <p14:creationId xmlns:p14="http://schemas.microsoft.com/office/powerpoint/2010/main" val="200087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9</a:t>
            </a:fld>
            <a:endParaRPr lang="fr-FR"/>
          </a:p>
        </p:txBody>
      </p:sp>
    </p:spTree>
    <p:extLst>
      <p:ext uri="{BB962C8B-B14F-4D97-AF65-F5344CB8AC3E}">
        <p14:creationId xmlns:p14="http://schemas.microsoft.com/office/powerpoint/2010/main" val="109864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11</a:t>
            </a:fld>
            <a:endParaRPr lang="fr-FR"/>
          </a:p>
        </p:txBody>
      </p:sp>
    </p:spTree>
    <p:extLst>
      <p:ext uri="{BB962C8B-B14F-4D97-AF65-F5344CB8AC3E}">
        <p14:creationId xmlns:p14="http://schemas.microsoft.com/office/powerpoint/2010/main" val="464127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12</a:t>
            </a:fld>
            <a:endParaRPr lang="fr-FR"/>
          </a:p>
        </p:txBody>
      </p:sp>
    </p:spTree>
    <p:extLst>
      <p:ext uri="{BB962C8B-B14F-4D97-AF65-F5344CB8AC3E}">
        <p14:creationId xmlns:p14="http://schemas.microsoft.com/office/powerpoint/2010/main" val="156765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13</a:t>
            </a:fld>
            <a:endParaRPr lang="fr-FR"/>
          </a:p>
        </p:txBody>
      </p:sp>
    </p:spTree>
    <p:extLst>
      <p:ext uri="{BB962C8B-B14F-4D97-AF65-F5344CB8AC3E}">
        <p14:creationId xmlns:p14="http://schemas.microsoft.com/office/powerpoint/2010/main" val="3625773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BA2F05-E3D4-42C4-891B-41E851DB9F3A}" type="slidenum">
              <a:rPr lang="fr-FR" smtClean="0"/>
              <a:t>15</a:t>
            </a:fld>
            <a:endParaRPr lang="fr-FR"/>
          </a:p>
        </p:txBody>
      </p:sp>
    </p:spTree>
    <p:extLst>
      <p:ext uri="{BB962C8B-B14F-4D97-AF65-F5344CB8AC3E}">
        <p14:creationId xmlns:p14="http://schemas.microsoft.com/office/powerpoint/2010/main" val="285065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638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3327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Image 7" descr="Une image contenant blanc, conception&#10;&#10;Le contenu généré par l’IA peut être incorrect.">
            <a:extLst>
              <a:ext uri="{FF2B5EF4-FFF2-40B4-BE49-F238E27FC236}">
                <a16:creationId xmlns:a16="http://schemas.microsoft.com/office/drawing/2014/main" id="{4EADAA62-F2A1-83F8-3292-89318800D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2392"/>
            <a:ext cx="12192000" cy="655608"/>
          </a:xfrm>
          <a:prstGeom prst="rect">
            <a:avLst/>
          </a:prstGeom>
        </p:spPr>
      </p:pic>
      <p:sp>
        <p:nvSpPr>
          <p:cNvPr id="10" name="Espace réservé du numéro de diapositive 5">
            <a:extLst>
              <a:ext uri="{FF2B5EF4-FFF2-40B4-BE49-F238E27FC236}">
                <a16:creationId xmlns:a16="http://schemas.microsoft.com/office/drawing/2014/main" id="{3FABA79A-FE6B-103C-D60F-8A67DDE4744E}"/>
              </a:ext>
            </a:extLst>
          </p:cNvPr>
          <p:cNvSpPr txBox="1">
            <a:spLocks/>
          </p:cNvSpPr>
          <p:nvPr userDrawn="1"/>
        </p:nvSpPr>
        <p:spPr>
          <a:xfrm>
            <a:off x="8764850" y="636348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1" kern="1200" baseline="0">
                <a:solidFill>
                  <a:srgbClr val="55381C"/>
                </a:solidFill>
                <a:latin typeface="Poppins"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FC2AE-7501-467D-A0B9-C225252D654F}" type="slidenum">
              <a:rPr lang="fr-FR" sz="1000" smtClean="0"/>
              <a:pPr/>
              <a:t>‹N°›</a:t>
            </a:fld>
            <a:endParaRPr lang="fr-FR" sz="1000" dirty="0"/>
          </a:p>
        </p:txBody>
      </p:sp>
      <p:pic>
        <p:nvPicPr>
          <p:cNvPr id="3" name="Image 2" descr="Une image contenant cercle, art&#10;&#10;Le contenu généré par l’IA peut être incorrect.">
            <a:extLst>
              <a:ext uri="{FF2B5EF4-FFF2-40B4-BE49-F238E27FC236}">
                <a16:creationId xmlns:a16="http://schemas.microsoft.com/office/drawing/2014/main" id="{443614EB-FB50-6024-C662-E8C96B2612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7842" y="6339697"/>
            <a:ext cx="400000" cy="412699"/>
          </a:xfrm>
          <a:prstGeom prst="rect">
            <a:avLst/>
          </a:prstGeom>
        </p:spPr>
      </p:pic>
      <p:sp>
        <p:nvSpPr>
          <p:cNvPr id="5" name="Rectangle 4">
            <a:extLst>
              <a:ext uri="{FF2B5EF4-FFF2-40B4-BE49-F238E27FC236}">
                <a16:creationId xmlns:a16="http://schemas.microsoft.com/office/drawing/2014/main" id="{DB110A5D-AE2D-E8EF-B89B-2DC0EFBB0D69}"/>
              </a:ext>
            </a:extLst>
          </p:cNvPr>
          <p:cNvSpPr/>
          <p:nvPr userDrawn="1"/>
        </p:nvSpPr>
        <p:spPr>
          <a:xfrm>
            <a:off x="0" y="0"/>
            <a:ext cx="3225078"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7" name="Image 6" descr="Une image contenant Graphique, noir et blanc, noir, cercle&#10;&#10;Le contenu généré par l’IA peut être incorrect.">
            <a:extLst>
              <a:ext uri="{FF2B5EF4-FFF2-40B4-BE49-F238E27FC236}">
                <a16:creationId xmlns:a16="http://schemas.microsoft.com/office/drawing/2014/main" id="{57A80168-3DE5-0BC0-7B6E-64D0B3508A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876550" cy="6858000"/>
          </a:xfrm>
          <a:prstGeom prst="rect">
            <a:avLst/>
          </a:prstGeom>
        </p:spPr>
      </p:pic>
    </p:spTree>
    <p:extLst>
      <p:ext uri="{BB962C8B-B14F-4D97-AF65-F5344CB8AC3E}">
        <p14:creationId xmlns:p14="http://schemas.microsoft.com/office/powerpoint/2010/main" val="2933445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pic>
        <p:nvPicPr>
          <p:cNvPr id="8" name="Image 7" descr="Une image contenant blanc, conception&#10;&#10;Le contenu généré par l’IA peut être incorrect.">
            <a:extLst>
              <a:ext uri="{FF2B5EF4-FFF2-40B4-BE49-F238E27FC236}">
                <a16:creationId xmlns:a16="http://schemas.microsoft.com/office/drawing/2014/main" id="{4EADAA62-F2A1-83F8-3292-89318800D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2392"/>
            <a:ext cx="12192000" cy="655608"/>
          </a:xfrm>
          <a:prstGeom prst="rect">
            <a:avLst/>
          </a:prstGeom>
        </p:spPr>
      </p:pic>
      <p:sp>
        <p:nvSpPr>
          <p:cNvPr id="10" name="Espace réservé du numéro de diapositive 5">
            <a:extLst>
              <a:ext uri="{FF2B5EF4-FFF2-40B4-BE49-F238E27FC236}">
                <a16:creationId xmlns:a16="http://schemas.microsoft.com/office/drawing/2014/main" id="{3FABA79A-FE6B-103C-D60F-8A67DDE4744E}"/>
              </a:ext>
            </a:extLst>
          </p:cNvPr>
          <p:cNvSpPr txBox="1">
            <a:spLocks/>
          </p:cNvSpPr>
          <p:nvPr userDrawn="1"/>
        </p:nvSpPr>
        <p:spPr>
          <a:xfrm>
            <a:off x="8764850" y="636348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1" kern="1200" baseline="0">
                <a:solidFill>
                  <a:srgbClr val="55381C"/>
                </a:solidFill>
                <a:latin typeface="Poppins"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FC2AE-7501-467D-A0B9-C225252D654F}" type="slidenum">
              <a:rPr lang="fr-FR" sz="1000" smtClean="0"/>
              <a:pPr/>
              <a:t>‹N°›</a:t>
            </a:fld>
            <a:endParaRPr lang="fr-FR" sz="1000" dirty="0"/>
          </a:p>
        </p:txBody>
      </p:sp>
      <p:pic>
        <p:nvPicPr>
          <p:cNvPr id="3" name="Image 2" descr="Une image contenant cercle, art&#10;&#10;Le contenu généré par l’IA peut être incorrect.">
            <a:extLst>
              <a:ext uri="{FF2B5EF4-FFF2-40B4-BE49-F238E27FC236}">
                <a16:creationId xmlns:a16="http://schemas.microsoft.com/office/drawing/2014/main" id="{443614EB-FB50-6024-C662-E8C96B2612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7842" y="6339697"/>
            <a:ext cx="400000" cy="412699"/>
          </a:xfrm>
          <a:prstGeom prst="rect">
            <a:avLst/>
          </a:prstGeom>
        </p:spPr>
      </p:pic>
      <p:pic>
        <p:nvPicPr>
          <p:cNvPr id="4" name="Image 3" descr="Une image contenant personne, doigt, main, ongle&#10;&#10;Le contenu généré par l’IA peut être incorrect.">
            <a:extLst>
              <a:ext uri="{FF2B5EF4-FFF2-40B4-BE49-F238E27FC236}">
                <a16:creationId xmlns:a16="http://schemas.microsoft.com/office/drawing/2014/main" id="{EE9AADBD-1A5C-DB65-ADB7-4781FFDAA4B8}"/>
              </a:ext>
            </a:extLst>
          </p:cNvPr>
          <p:cNvPicPr>
            <a:picLocks noChangeAspect="1"/>
          </p:cNvPicPr>
          <p:nvPr userDrawn="1"/>
        </p:nvPicPr>
        <p:blipFill>
          <a:blip r:embed="rId4">
            <a:extLst>
              <a:ext uri="{28A0092B-C50C-407E-A947-70E740481C1C}">
                <a14:useLocalDpi xmlns:a14="http://schemas.microsoft.com/office/drawing/2010/main" val="0"/>
              </a:ext>
            </a:extLst>
          </a:blip>
          <a:srcRect l="1989"/>
          <a:stretch>
            <a:fillRect/>
          </a:stretch>
        </p:blipFill>
        <p:spPr>
          <a:xfrm>
            <a:off x="0" y="0"/>
            <a:ext cx="2948074" cy="6858000"/>
          </a:xfrm>
          <a:prstGeom prst="rect">
            <a:avLst/>
          </a:prstGeom>
        </p:spPr>
      </p:pic>
    </p:spTree>
    <p:extLst>
      <p:ext uri="{BB962C8B-B14F-4D97-AF65-F5344CB8AC3E}">
        <p14:creationId xmlns:p14="http://schemas.microsoft.com/office/powerpoint/2010/main" val="2455448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10" name="Espace réservé du numéro de diapositive 5">
            <a:extLst>
              <a:ext uri="{FF2B5EF4-FFF2-40B4-BE49-F238E27FC236}">
                <a16:creationId xmlns:a16="http://schemas.microsoft.com/office/drawing/2014/main" id="{3FABA79A-FE6B-103C-D60F-8A67DDE4744E}"/>
              </a:ext>
            </a:extLst>
          </p:cNvPr>
          <p:cNvSpPr txBox="1">
            <a:spLocks/>
          </p:cNvSpPr>
          <p:nvPr userDrawn="1"/>
        </p:nvSpPr>
        <p:spPr>
          <a:xfrm>
            <a:off x="8764850" y="636348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1" kern="1200" baseline="0">
                <a:solidFill>
                  <a:srgbClr val="55381C"/>
                </a:solidFill>
                <a:latin typeface="Poppins"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000" dirty="0"/>
          </a:p>
        </p:txBody>
      </p:sp>
      <p:sp>
        <p:nvSpPr>
          <p:cNvPr id="5" name="Rectangle 4">
            <a:extLst>
              <a:ext uri="{FF2B5EF4-FFF2-40B4-BE49-F238E27FC236}">
                <a16:creationId xmlns:a16="http://schemas.microsoft.com/office/drawing/2014/main" id="{DB110A5D-AE2D-E8EF-B89B-2DC0EFBB0D69}"/>
              </a:ext>
            </a:extLst>
          </p:cNvPr>
          <p:cNvSpPr/>
          <p:nvPr userDrawn="1"/>
        </p:nvSpPr>
        <p:spPr>
          <a:xfrm>
            <a:off x="0" y="0"/>
            <a:ext cx="3225078"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7" name="Image 6" descr="Une image contenant Graphique, noir et blanc, noir, cercle&#10;&#10;Le contenu généré par l’IA peut être incorrect.">
            <a:extLst>
              <a:ext uri="{FF2B5EF4-FFF2-40B4-BE49-F238E27FC236}">
                <a16:creationId xmlns:a16="http://schemas.microsoft.com/office/drawing/2014/main" id="{57A80168-3DE5-0BC0-7B6E-64D0B3508A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876550" cy="6858000"/>
          </a:xfrm>
          <a:prstGeom prst="rect">
            <a:avLst/>
          </a:prstGeom>
        </p:spPr>
      </p:pic>
    </p:spTree>
    <p:extLst>
      <p:ext uri="{BB962C8B-B14F-4D97-AF65-F5344CB8AC3E}">
        <p14:creationId xmlns:p14="http://schemas.microsoft.com/office/powerpoint/2010/main" val="2499208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pic>
        <p:nvPicPr>
          <p:cNvPr id="2" name="Image 1" descr="Une image contenant blanc, conception&#10;&#10;Le contenu généré par l’IA peut être incorrect.">
            <a:extLst>
              <a:ext uri="{FF2B5EF4-FFF2-40B4-BE49-F238E27FC236}">
                <a16:creationId xmlns:a16="http://schemas.microsoft.com/office/drawing/2014/main" id="{98734699-914B-CBE7-C45C-9C48B2359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2392"/>
            <a:ext cx="12192000" cy="655608"/>
          </a:xfrm>
          <a:prstGeom prst="rect">
            <a:avLst/>
          </a:prstGeom>
        </p:spPr>
      </p:pic>
      <p:sp>
        <p:nvSpPr>
          <p:cNvPr id="4" name="Espace réservé du numéro de diapositive 5">
            <a:extLst>
              <a:ext uri="{FF2B5EF4-FFF2-40B4-BE49-F238E27FC236}">
                <a16:creationId xmlns:a16="http://schemas.microsoft.com/office/drawing/2014/main" id="{948DB1DA-3E90-DA0A-3583-10AB3BEFFC67}"/>
              </a:ext>
            </a:extLst>
          </p:cNvPr>
          <p:cNvSpPr txBox="1">
            <a:spLocks/>
          </p:cNvSpPr>
          <p:nvPr userDrawn="1"/>
        </p:nvSpPr>
        <p:spPr>
          <a:xfrm>
            <a:off x="8764850" y="636348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1" kern="1200" baseline="0">
                <a:solidFill>
                  <a:srgbClr val="55381C"/>
                </a:solidFill>
                <a:latin typeface="Poppins"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FC2AE-7501-467D-A0B9-C225252D654F}" type="slidenum">
              <a:rPr lang="fr-FR" sz="1000" smtClean="0"/>
              <a:pPr/>
              <a:t>‹N°›</a:t>
            </a:fld>
            <a:endParaRPr lang="fr-FR" sz="1000" dirty="0"/>
          </a:p>
        </p:txBody>
      </p:sp>
      <p:pic>
        <p:nvPicPr>
          <p:cNvPr id="5" name="Image 4" descr="Une image contenant cercle, art&#10;&#10;Le contenu généré par l’IA peut être incorrect.">
            <a:extLst>
              <a:ext uri="{FF2B5EF4-FFF2-40B4-BE49-F238E27FC236}">
                <a16:creationId xmlns:a16="http://schemas.microsoft.com/office/drawing/2014/main" id="{C845A6FC-60FA-4D1B-2532-35F8D9BBB2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7842" y="6339697"/>
            <a:ext cx="400000" cy="412699"/>
          </a:xfrm>
          <a:prstGeom prst="rect">
            <a:avLst/>
          </a:prstGeom>
        </p:spPr>
      </p:pic>
    </p:spTree>
    <p:extLst>
      <p:ext uri="{BB962C8B-B14F-4D97-AF65-F5344CB8AC3E}">
        <p14:creationId xmlns:p14="http://schemas.microsoft.com/office/powerpoint/2010/main" val="306968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pic>
        <p:nvPicPr>
          <p:cNvPr id="7" name="Image 6" descr="Une image contenant cercle, Graphique, art, symbole&#10;&#10;Le contenu généré par l’IA peut être incorrect.">
            <a:extLst>
              <a:ext uri="{FF2B5EF4-FFF2-40B4-BE49-F238E27FC236}">
                <a16:creationId xmlns:a16="http://schemas.microsoft.com/office/drawing/2014/main" id="{9C54CE80-6AE3-AC92-FA88-DE7C6FC501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194" y="0"/>
            <a:ext cx="6730247" cy="6858000"/>
          </a:xfrm>
          <a:prstGeom prst="rect">
            <a:avLst/>
          </a:prstGeom>
        </p:spPr>
      </p:pic>
      <p:sp>
        <p:nvSpPr>
          <p:cNvPr id="4" name="Espace réservé du numéro de diapositive 5">
            <a:extLst>
              <a:ext uri="{FF2B5EF4-FFF2-40B4-BE49-F238E27FC236}">
                <a16:creationId xmlns:a16="http://schemas.microsoft.com/office/drawing/2014/main" id="{B549C8A0-644A-A39D-EDEA-6C7166A85C2A}"/>
              </a:ext>
            </a:extLst>
          </p:cNvPr>
          <p:cNvSpPr txBox="1">
            <a:spLocks/>
          </p:cNvSpPr>
          <p:nvPr userDrawn="1"/>
        </p:nvSpPr>
        <p:spPr>
          <a:xfrm>
            <a:off x="8764850" y="636348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1" kern="1200" baseline="0">
                <a:solidFill>
                  <a:srgbClr val="55381C"/>
                </a:solidFill>
                <a:latin typeface="Poppins"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FC2AE-7501-467D-A0B9-C225252D654F}" type="slidenum">
              <a:rPr lang="fr-FR" sz="1000" smtClean="0"/>
              <a:pPr/>
              <a:t>‹N°›</a:t>
            </a:fld>
            <a:endParaRPr lang="fr-FR" sz="1000" dirty="0"/>
          </a:p>
        </p:txBody>
      </p:sp>
      <p:pic>
        <p:nvPicPr>
          <p:cNvPr id="5" name="Image 4" descr="Une image contenant cercle, art&#10;&#10;Le contenu généré par l’IA peut être incorrect.">
            <a:extLst>
              <a:ext uri="{FF2B5EF4-FFF2-40B4-BE49-F238E27FC236}">
                <a16:creationId xmlns:a16="http://schemas.microsoft.com/office/drawing/2014/main" id="{A6060741-6AA9-BFBF-3DA0-55A399DE38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7842" y="6339697"/>
            <a:ext cx="400000" cy="412699"/>
          </a:xfrm>
          <a:prstGeom prst="rect">
            <a:avLst/>
          </a:prstGeom>
        </p:spPr>
      </p:pic>
    </p:spTree>
    <p:extLst>
      <p:ext uri="{BB962C8B-B14F-4D97-AF65-F5344CB8AC3E}">
        <p14:creationId xmlns:p14="http://schemas.microsoft.com/office/powerpoint/2010/main" val="1605182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92098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6" r:id="rId4"/>
    <p:sldLayoutId id="2147483665" r:id="rId5"/>
    <p:sldLayoutId id="2147483664" r:id="rId6"/>
    <p:sldLayoutId id="2147483662" r:id="rId7"/>
  </p:sldLayoutIdLst>
  <p:txStyles>
    <p:titleStyle>
      <a:lvl1pPr algn="l"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5381C"/>
          </a:solidFill>
          <a:latin typeface="Poppins"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55381C"/>
          </a:solidFill>
          <a:latin typeface="Poppins" panose="02000000000000000000" pitchFamily="2" charset="0"/>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baseline="0">
          <a:solidFill>
            <a:srgbClr val="55381C"/>
          </a:solidFill>
          <a:latin typeface="Poppins"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5381C"/>
          </a:solidFill>
          <a:latin typeface="Poppins"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5381C"/>
          </a:solidFill>
          <a:latin typeface="Poppi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1.gi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hyperlink" Target="https://fr.linkedin.com/company/cyclhad" TargetMode="External"/><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F5E1-C5D2-789B-BA25-61833012DCA8}"/>
            </a:ext>
          </a:extLst>
        </p:cNvPr>
        <p:cNvGrpSpPr/>
        <p:nvPr/>
      </p:nvGrpSpPr>
      <p:grpSpPr>
        <a:xfrm>
          <a:off x="0" y="0"/>
          <a:ext cx="0" cy="0"/>
          <a:chOff x="0" y="0"/>
          <a:chExt cx="0" cy="0"/>
        </a:xfrm>
      </p:grpSpPr>
      <p:pic>
        <p:nvPicPr>
          <p:cNvPr id="4" name="Image 3" descr="Une image contenant Police, texte, logo, capture d’écran&#10;&#10;Le contenu généré par l’IA peut être incorrect.">
            <a:extLst>
              <a:ext uri="{FF2B5EF4-FFF2-40B4-BE49-F238E27FC236}">
                <a16:creationId xmlns:a16="http://schemas.microsoft.com/office/drawing/2014/main" id="{7442800C-1D8A-E4CC-05A7-03698258F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53" y="271165"/>
            <a:ext cx="3955285" cy="1099304"/>
          </a:xfrm>
          <a:prstGeom prst="rect">
            <a:avLst/>
          </a:prstGeom>
        </p:spPr>
      </p:pic>
      <p:sp>
        <p:nvSpPr>
          <p:cNvPr id="5" name="Titre 1">
            <a:extLst>
              <a:ext uri="{FF2B5EF4-FFF2-40B4-BE49-F238E27FC236}">
                <a16:creationId xmlns:a16="http://schemas.microsoft.com/office/drawing/2014/main" id="{8A3B116C-996D-6238-2915-4336C82E91BA}"/>
              </a:ext>
            </a:extLst>
          </p:cNvPr>
          <p:cNvSpPr txBox="1">
            <a:spLocks/>
          </p:cNvSpPr>
          <p:nvPr/>
        </p:nvSpPr>
        <p:spPr>
          <a:xfrm>
            <a:off x="2203450" y="1686399"/>
            <a:ext cx="7785100" cy="21075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ctr">
              <a:lnSpc>
                <a:spcPts val="5800"/>
              </a:lnSpc>
            </a:pPr>
            <a:r>
              <a:rPr lang="en-GB" sz="3200" b="0" dirty="0">
                <a:solidFill>
                  <a:srgbClr val="55381C"/>
                </a:solidFill>
                <a:latin typeface="Poppins ExtraBold" panose="00000900000000000000" pitchFamily="50" charset="0"/>
                <a:cs typeface="Poppins ExtraBold" panose="00000900000000000000" pitchFamily="50" charset="0"/>
              </a:rPr>
              <a:t>CYCLHAD and the C400 accelerator for ion therapy and research</a:t>
            </a:r>
          </a:p>
          <a:p>
            <a:pPr algn="ctr">
              <a:lnSpc>
                <a:spcPts val="1200"/>
              </a:lnSpc>
              <a:spcBef>
                <a:spcPts val="1800"/>
              </a:spcBef>
            </a:pPr>
            <a:r>
              <a:rPr lang="fr-FR" sz="1100" dirty="0">
                <a:solidFill>
                  <a:srgbClr val="55381C"/>
                </a:solidFill>
                <a:latin typeface="Poppins Light" panose="00000400000000000000" pitchFamily="2" charset="0"/>
                <a:cs typeface="Poppins Light" panose="00000400000000000000" pitchFamily="2" charset="0"/>
              </a:rPr>
              <a:t>Gabriel Gaubert / CEO /  EUNPC2025 – CAEN – 23/09/2025</a:t>
            </a:r>
          </a:p>
        </p:txBody>
      </p:sp>
      <p:pic>
        <p:nvPicPr>
          <p:cNvPr id="6" name="Picture 5">
            <a:extLst>
              <a:ext uri="{FF2B5EF4-FFF2-40B4-BE49-F238E27FC236}">
                <a16:creationId xmlns:a16="http://schemas.microsoft.com/office/drawing/2014/main" id="{33153AF9-A8C5-1610-47E7-8202CDE2C9DE}"/>
              </a:ext>
            </a:extLst>
          </p:cNvPr>
          <p:cNvPicPr preferRelativeResize="0">
            <a:picLocks noChangeAspect="1"/>
          </p:cNvPicPr>
          <p:nvPr/>
        </p:nvPicPr>
        <p:blipFill>
          <a:blip r:embed="rId3"/>
          <a:srcRect t="20405" b="46760"/>
          <a:stretch>
            <a:fillRect/>
          </a:stretch>
        </p:blipFill>
        <p:spPr>
          <a:xfrm>
            <a:off x="1" y="4109883"/>
            <a:ext cx="12191999" cy="2748117"/>
          </a:xfrm>
          <a:prstGeom prst="rect">
            <a:avLst/>
          </a:prstGeom>
        </p:spPr>
      </p:pic>
    </p:spTree>
    <p:extLst>
      <p:ext uri="{BB962C8B-B14F-4D97-AF65-F5344CB8AC3E}">
        <p14:creationId xmlns:p14="http://schemas.microsoft.com/office/powerpoint/2010/main" val="173881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6FCE42C-B402-4B96-9691-BBD283D51491}"/>
              </a:ext>
            </a:extLst>
          </p:cNvPr>
          <p:cNvSpPr>
            <a:spLocks noGrp="1"/>
          </p:cNvSpPr>
          <p:nvPr>
            <p:ph type="subTitle" idx="4294967295"/>
          </p:nvPr>
        </p:nvSpPr>
        <p:spPr>
          <a:xfrm>
            <a:off x="3502025" y="2325687"/>
            <a:ext cx="8689975" cy="2370137"/>
          </a:xfrm>
          <a:prstGeom prst="rect">
            <a:avLst/>
          </a:prstGeom>
        </p:spPr>
        <p:txBody>
          <a:bodyPr anchor="ctr">
            <a:noAutofit/>
          </a:bodyPr>
          <a:lstStyle/>
          <a:p>
            <a:pPr marL="432000" indent="-540000" algn="l">
              <a:lnSpc>
                <a:spcPts val="4400"/>
              </a:lnSpc>
              <a:spcBef>
                <a:spcPts val="0"/>
              </a:spcBef>
              <a:buNone/>
            </a:pPr>
            <a:r>
              <a:rPr lang="en-ZA" sz="4400" dirty="0">
                <a:latin typeface="Poppins Light" panose="00000400000000000000" pitchFamily="50" charset="0"/>
                <a:cs typeface="Poppins Light" panose="00000400000000000000" pitchFamily="50" charset="0"/>
              </a:rPr>
              <a:t>2.</a:t>
            </a:r>
            <a:r>
              <a:rPr lang="en-ZA" sz="4400" spc="-10" dirty="0">
                <a:latin typeface="Poppins Light" panose="00000400000000000000" pitchFamily="50" charset="0"/>
                <a:cs typeface="Poppins Light" panose="00000400000000000000" pitchFamily="50" charset="0"/>
              </a:rPr>
              <a:t> CYCLHAD Centre</a:t>
            </a:r>
          </a:p>
        </p:txBody>
      </p:sp>
    </p:spTree>
    <p:extLst>
      <p:ext uri="{BB962C8B-B14F-4D97-AF65-F5344CB8AC3E}">
        <p14:creationId xmlns:p14="http://schemas.microsoft.com/office/powerpoint/2010/main" val="363009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THE HADRONTHERAPY ECOSYSTEM IN CAEN</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2. CYCLHAD CENTRE</a:t>
            </a:r>
          </a:p>
        </p:txBody>
      </p:sp>
      <p:grpSp>
        <p:nvGrpSpPr>
          <p:cNvPr id="2" name="Groupe 1">
            <a:extLst>
              <a:ext uri="{FF2B5EF4-FFF2-40B4-BE49-F238E27FC236}">
                <a16:creationId xmlns:a16="http://schemas.microsoft.com/office/drawing/2014/main" id="{E9F5E0BC-47A0-4520-A8E3-E8BC636416DD}"/>
              </a:ext>
            </a:extLst>
          </p:cNvPr>
          <p:cNvGrpSpPr/>
          <p:nvPr/>
        </p:nvGrpSpPr>
        <p:grpSpPr>
          <a:xfrm>
            <a:off x="527273" y="902252"/>
            <a:ext cx="8341064" cy="4356318"/>
            <a:chOff x="755221" y="886710"/>
            <a:chExt cx="7478603" cy="4197515"/>
          </a:xfrm>
        </p:grpSpPr>
        <p:grpSp>
          <p:nvGrpSpPr>
            <p:cNvPr id="3" name="Groupe 2">
              <a:extLst>
                <a:ext uri="{FF2B5EF4-FFF2-40B4-BE49-F238E27FC236}">
                  <a16:creationId xmlns:a16="http://schemas.microsoft.com/office/drawing/2014/main" id="{D2A1ADC2-FE42-B3BA-DDDB-8F66619D6881}"/>
                </a:ext>
              </a:extLst>
            </p:cNvPr>
            <p:cNvGrpSpPr/>
            <p:nvPr/>
          </p:nvGrpSpPr>
          <p:grpSpPr>
            <a:xfrm>
              <a:off x="755221" y="886710"/>
              <a:ext cx="7477272" cy="4197515"/>
              <a:chOff x="710214" y="1330242"/>
              <a:chExt cx="7477272" cy="4197515"/>
            </a:xfrm>
          </p:grpSpPr>
          <p:grpSp>
            <p:nvGrpSpPr>
              <p:cNvPr id="7" name="Groupe 6">
                <a:extLst>
                  <a:ext uri="{FF2B5EF4-FFF2-40B4-BE49-F238E27FC236}">
                    <a16:creationId xmlns:a16="http://schemas.microsoft.com/office/drawing/2014/main" id="{2B231AC9-FCE7-4893-A4FD-BF40C1F7DC5B}"/>
                  </a:ext>
                </a:extLst>
              </p:cNvPr>
              <p:cNvGrpSpPr/>
              <p:nvPr/>
            </p:nvGrpSpPr>
            <p:grpSpPr>
              <a:xfrm>
                <a:off x="710214" y="1330242"/>
                <a:ext cx="7472671" cy="4197515"/>
                <a:chOff x="710214" y="1330242"/>
                <a:chExt cx="7472671" cy="4197515"/>
              </a:xfrm>
            </p:grpSpPr>
            <p:grpSp>
              <p:nvGrpSpPr>
                <p:cNvPr id="9" name="Groupe 8">
                  <a:extLst>
                    <a:ext uri="{FF2B5EF4-FFF2-40B4-BE49-F238E27FC236}">
                      <a16:creationId xmlns:a16="http://schemas.microsoft.com/office/drawing/2014/main" id="{31F5DA7E-B733-4329-A268-E2A88D4529C8}"/>
                    </a:ext>
                  </a:extLst>
                </p:cNvPr>
                <p:cNvGrpSpPr/>
                <p:nvPr/>
              </p:nvGrpSpPr>
              <p:grpSpPr>
                <a:xfrm>
                  <a:off x="710214" y="1330242"/>
                  <a:ext cx="7472671" cy="4197515"/>
                  <a:chOff x="2076955" y="1171440"/>
                  <a:chExt cx="8038090" cy="4515120"/>
                </a:xfrm>
              </p:grpSpPr>
              <p:pic>
                <p:nvPicPr>
                  <p:cNvPr id="12" name="Image 11">
                    <a:extLst>
                      <a:ext uri="{FF2B5EF4-FFF2-40B4-BE49-F238E27FC236}">
                        <a16:creationId xmlns:a16="http://schemas.microsoft.com/office/drawing/2014/main" id="{88C7B754-DC94-D0C4-D306-BFF51EB49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55" y="1171440"/>
                    <a:ext cx="8038090" cy="4515120"/>
                  </a:xfrm>
                  <a:prstGeom prst="rect">
                    <a:avLst/>
                  </a:prstGeom>
                </p:spPr>
              </p:pic>
              <p:sp>
                <p:nvSpPr>
                  <p:cNvPr id="13" name="ZoneTexte 12">
                    <a:extLst>
                      <a:ext uri="{FF2B5EF4-FFF2-40B4-BE49-F238E27FC236}">
                        <a16:creationId xmlns:a16="http://schemas.microsoft.com/office/drawing/2014/main" id="{99B2DE02-D108-8D55-641B-70BEA3DCFF5C}"/>
                      </a:ext>
                    </a:extLst>
                  </p:cNvPr>
                  <p:cNvSpPr txBox="1"/>
                  <p:nvPr/>
                </p:nvSpPr>
                <p:spPr>
                  <a:xfrm>
                    <a:off x="8164578" y="4179978"/>
                    <a:ext cx="644106" cy="220732"/>
                  </a:xfrm>
                  <a:prstGeom prst="rect">
                    <a:avLst/>
                  </a:prstGeom>
                  <a:solidFill>
                    <a:srgbClr val="53D5DB"/>
                  </a:solidFill>
                  <a:effectLst>
                    <a:softEdge rad="12700"/>
                  </a:effectLst>
                </p:spPr>
                <p:txBody>
                  <a:bodyPr wrap="square" tIns="21600" bIns="21600" rtlCol="0">
                    <a:spAutoFit/>
                  </a:bodyPr>
                  <a:lstStyle/>
                  <a:p>
                    <a:pPr algn="ctr"/>
                    <a:r>
                      <a:rPr lang="fr-FR" sz="1050" b="1">
                        <a:solidFill>
                          <a:schemeClr val="bg1"/>
                        </a:solidFill>
                      </a:rPr>
                      <a:t>CIMAP</a:t>
                    </a:r>
                  </a:p>
                </p:txBody>
              </p:sp>
              <p:sp>
                <p:nvSpPr>
                  <p:cNvPr id="14" name="ZoneTexte 13">
                    <a:extLst>
                      <a:ext uri="{FF2B5EF4-FFF2-40B4-BE49-F238E27FC236}">
                        <a16:creationId xmlns:a16="http://schemas.microsoft.com/office/drawing/2014/main" id="{23E86B09-EF86-ACD9-62C5-12CBF8F3AD41}"/>
                      </a:ext>
                    </a:extLst>
                  </p:cNvPr>
                  <p:cNvSpPr txBox="1"/>
                  <p:nvPr/>
                </p:nvSpPr>
                <p:spPr>
                  <a:xfrm>
                    <a:off x="9474310" y="3254404"/>
                    <a:ext cx="505279" cy="220732"/>
                  </a:xfrm>
                  <a:prstGeom prst="rect">
                    <a:avLst/>
                  </a:prstGeom>
                  <a:solidFill>
                    <a:srgbClr val="83E0E5"/>
                  </a:solidFill>
                  <a:effectLst>
                    <a:softEdge rad="12700"/>
                  </a:effectLst>
                </p:spPr>
                <p:txBody>
                  <a:bodyPr wrap="square" tIns="21600" bIns="21600" rtlCol="0">
                    <a:spAutoFit/>
                  </a:bodyPr>
                  <a:lstStyle/>
                  <a:p>
                    <a:pPr algn="ctr"/>
                    <a:r>
                      <a:rPr lang="fr-FR" sz="1050" b="1">
                        <a:solidFill>
                          <a:schemeClr val="bg1"/>
                        </a:solidFill>
                      </a:rPr>
                      <a:t>LPC</a:t>
                    </a:r>
                  </a:p>
                </p:txBody>
              </p:sp>
            </p:grpSp>
            <p:sp>
              <p:nvSpPr>
                <p:cNvPr id="10" name="ZoneTexte 9">
                  <a:extLst>
                    <a:ext uri="{FF2B5EF4-FFF2-40B4-BE49-F238E27FC236}">
                      <a16:creationId xmlns:a16="http://schemas.microsoft.com/office/drawing/2014/main" id="{30C7C2C8-62B2-B8F8-FFEA-4154126494E3}"/>
                    </a:ext>
                  </a:extLst>
                </p:cNvPr>
                <p:cNvSpPr txBox="1"/>
                <p:nvPr/>
              </p:nvSpPr>
              <p:spPr>
                <a:xfrm>
                  <a:off x="6863319" y="3918312"/>
                  <a:ext cx="524412" cy="208840"/>
                </a:xfrm>
                <a:prstGeom prst="rect">
                  <a:avLst/>
                </a:prstGeom>
                <a:solidFill>
                  <a:srgbClr val="83E0E5"/>
                </a:solidFill>
                <a:effectLst>
                  <a:softEdge rad="12700"/>
                </a:effectLst>
              </p:spPr>
              <p:txBody>
                <a:bodyPr wrap="square" tIns="21600" bIns="21600" rtlCol="0">
                  <a:spAutoFit/>
                </a:bodyPr>
                <a:lstStyle/>
                <a:p>
                  <a:pPr algn="ctr"/>
                  <a:r>
                    <a:rPr lang="fr-FR" sz="1050" b="1">
                      <a:solidFill>
                        <a:schemeClr val="bg1"/>
                      </a:solidFill>
                    </a:rPr>
                    <a:t>LARiA</a:t>
                  </a:r>
                </a:p>
              </p:txBody>
            </p:sp>
            <p:sp>
              <p:nvSpPr>
                <p:cNvPr id="11" name="ZoneTexte 10">
                  <a:extLst>
                    <a:ext uri="{FF2B5EF4-FFF2-40B4-BE49-F238E27FC236}">
                      <a16:creationId xmlns:a16="http://schemas.microsoft.com/office/drawing/2014/main" id="{C19A9710-DA65-2366-F06F-56D5669414BA}"/>
                    </a:ext>
                  </a:extLst>
                </p:cNvPr>
                <p:cNvSpPr txBox="1"/>
                <p:nvPr/>
              </p:nvSpPr>
              <p:spPr>
                <a:xfrm>
                  <a:off x="6008851" y="2510193"/>
                  <a:ext cx="473899" cy="197934"/>
                </a:xfrm>
                <a:prstGeom prst="rect">
                  <a:avLst/>
                </a:prstGeom>
                <a:solidFill>
                  <a:srgbClr val="83E0E5"/>
                </a:solidFill>
                <a:effectLst>
                  <a:softEdge rad="12700"/>
                </a:effectLst>
              </p:spPr>
              <p:txBody>
                <a:bodyPr wrap="square" tIns="18000" bIns="18000" rtlCol="0">
                  <a:spAutoFit/>
                </a:bodyPr>
                <a:lstStyle/>
                <a:p>
                  <a:pPr algn="ctr"/>
                  <a:r>
                    <a:rPr lang="fr-FR" sz="1050" b="1">
                      <a:solidFill>
                        <a:schemeClr val="bg1"/>
                      </a:solidFill>
                    </a:rPr>
                    <a:t>IST</a:t>
                  </a:r>
                  <a:r>
                    <a:rPr lang="fr-FR" sz="1050" b="1" baseline="-25000">
                      <a:solidFill>
                        <a:schemeClr val="bg1"/>
                      </a:solidFill>
                    </a:rPr>
                    <a:t>2</a:t>
                  </a:r>
                </a:p>
              </p:txBody>
            </p:sp>
          </p:grpSp>
          <p:sp>
            <p:nvSpPr>
              <p:cNvPr id="8" name="ZoneTexte 7">
                <a:extLst>
                  <a:ext uri="{FF2B5EF4-FFF2-40B4-BE49-F238E27FC236}">
                    <a16:creationId xmlns:a16="http://schemas.microsoft.com/office/drawing/2014/main" id="{1BFA9185-5201-AC4F-7B02-26B3F3B001F1}"/>
                  </a:ext>
                </a:extLst>
              </p:cNvPr>
              <p:cNvSpPr txBox="1"/>
              <p:nvPr/>
            </p:nvSpPr>
            <p:spPr>
              <a:xfrm>
                <a:off x="7587221" y="3040542"/>
                <a:ext cx="600265" cy="205205"/>
              </a:xfrm>
              <a:prstGeom prst="rect">
                <a:avLst/>
              </a:prstGeom>
              <a:solidFill>
                <a:srgbClr val="83E0E5"/>
              </a:solidFill>
              <a:effectLst>
                <a:softEdge rad="12700"/>
              </a:effectLst>
            </p:spPr>
            <p:txBody>
              <a:bodyPr wrap="square" tIns="21600" bIns="21600" rtlCol="0">
                <a:spAutoFit/>
              </a:bodyPr>
              <a:lstStyle/>
              <a:p>
                <a:pPr algn="ctr"/>
                <a:r>
                  <a:rPr lang="fr-FR" sz="1050" b="1">
                    <a:solidFill>
                      <a:schemeClr val="bg1"/>
                    </a:solidFill>
                  </a:rPr>
                  <a:t>GREYC</a:t>
                </a:r>
              </a:p>
            </p:txBody>
          </p:sp>
        </p:grpSp>
        <p:sp>
          <p:nvSpPr>
            <p:cNvPr id="5" name="ZoneTexte 4">
              <a:extLst>
                <a:ext uri="{FF2B5EF4-FFF2-40B4-BE49-F238E27FC236}">
                  <a16:creationId xmlns:a16="http://schemas.microsoft.com/office/drawing/2014/main" id="{8A637D05-5E15-1984-48B7-3510EEF424A3}"/>
                </a:ext>
              </a:extLst>
            </p:cNvPr>
            <p:cNvSpPr txBox="1"/>
            <p:nvPr/>
          </p:nvSpPr>
          <p:spPr>
            <a:xfrm>
              <a:off x="7448008" y="1858567"/>
              <a:ext cx="777790" cy="197934"/>
            </a:xfrm>
            <a:prstGeom prst="rect">
              <a:avLst/>
            </a:prstGeom>
            <a:solidFill>
              <a:srgbClr val="83E0E5"/>
            </a:solidFill>
            <a:effectLst>
              <a:softEdge rad="12700"/>
            </a:effectLst>
          </p:spPr>
          <p:txBody>
            <a:bodyPr wrap="square" tIns="18000" bIns="18000" rtlCol="0">
              <a:spAutoFit/>
            </a:bodyPr>
            <a:lstStyle/>
            <a:p>
              <a:pPr algn="ctr"/>
              <a:r>
                <a:rPr lang="fr-FR" sz="1050" b="1">
                  <a:solidFill>
                    <a:schemeClr val="bg1"/>
                  </a:solidFill>
                </a:rPr>
                <a:t>ENSICAEN</a:t>
              </a:r>
            </a:p>
          </p:txBody>
        </p:sp>
        <p:sp>
          <p:nvSpPr>
            <p:cNvPr id="6" name="ZoneTexte 5">
              <a:extLst>
                <a:ext uri="{FF2B5EF4-FFF2-40B4-BE49-F238E27FC236}">
                  <a16:creationId xmlns:a16="http://schemas.microsoft.com/office/drawing/2014/main" id="{D0FA4135-22FE-AD8E-BE59-CB2805D325C3}"/>
                </a:ext>
              </a:extLst>
            </p:cNvPr>
            <p:cNvSpPr txBox="1"/>
            <p:nvPr/>
          </p:nvSpPr>
          <p:spPr>
            <a:xfrm>
              <a:off x="7336247" y="2070899"/>
              <a:ext cx="897577" cy="197934"/>
            </a:xfrm>
            <a:prstGeom prst="rect">
              <a:avLst/>
            </a:prstGeom>
            <a:solidFill>
              <a:srgbClr val="83E0E5"/>
            </a:solidFill>
            <a:effectLst>
              <a:softEdge rad="12700"/>
            </a:effectLst>
          </p:spPr>
          <p:txBody>
            <a:bodyPr wrap="square" tIns="18000" bIns="18000" rtlCol="0">
              <a:spAutoFit/>
            </a:bodyPr>
            <a:lstStyle/>
            <a:p>
              <a:pPr algn="ctr"/>
              <a:r>
                <a:rPr lang="fr-FR" sz="1050" b="1">
                  <a:solidFill>
                    <a:schemeClr val="bg1"/>
                  </a:solidFill>
                </a:rPr>
                <a:t>UNIVERSITE</a:t>
              </a:r>
            </a:p>
          </p:txBody>
        </p:sp>
      </p:grpSp>
      <p:grpSp>
        <p:nvGrpSpPr>
          <p:cNvPr id="20" name="Groupe 19">
            <a:extLst>
              <a:ext uri="{FF2B5EF4-FFF2-40B4-BE49-F238E27FC236}">
                <a16:creationId xmlns:a16="http://schemas.microsoft.com/office/drawing/2014/main" id="{D0A27732-ED66-AC18-8685-C18D6E6B844C}"/>
              </a:ext>
            </a:extLst>
          </p:cNvPr>
          <p:cNvGrpSpPr/>
          <p:nvPr/>
        </p:nvGrpSpPr>
        <p:grpSpPr>
          <a:xfrm>
            <a:off x="314056" y="5477914"/>
            <a:ext cx="11379597" cy="918073"/>
            <a:chOff x="376810" y="5659449"/>
            <a:chExt cx="11379597" cy="918073"/>
          </a:xfrm>
        </p:grpSpPr>
        <p:grpSp>
          <p:nvGrpSpPr>
            <p:cNvPr id="21" name="Groupe 20">
              <a:extLst>
                <a:ext uri="{FF2B5EF4-FFF2-40B4-BE49-F238E27FC236}">
                  <a16:creationId xmlns:a16="http://schemas.microsoft.com/office/drawing/2014/main" id="{5DF8022A-4D00-B244-1CE4-0FA83D8D6B68}"/>
                </a:ext>
              </a:extLst>
            </p:cNvPr>
            <p:cNvGrpSpPr/>
            <p:nvPr/>
          </p:nvGrpSpPr>
          <p:grpSpPr>
            <a:xfrm>
              <a:off x="1307683" y="5659449"/>
              <a:ext cx="10448724" cy="918073"/>
              <a:chOff x="1307683" y="5318780"/>
              <a:chExt cx="10448724" cy="918073"/>
            </a:xfrm>
          </p:grpSpPr>
          <p:grpSp>
            <p:nvGrpSpPr>
              <p:cNvPr id="23" name="Groupe 22">
                <a:extLst>
                  <a:ext uri="{FF2B5EF4-FFF2-40B4-BE49-F238E27FC236}">
                    <a16:creationId xmlns:a16="http://schemas.microsoft.com/office/drawing/2014/main" id="{F0D332B0-DB30-0BA1-3CF6-270666CFECDF}"/>
                  </a:ext>
                </a:extLst>
              </p:cNvPr>
              <p:cNvGrpSpPr/>
              <p:nvPr/>
            </p:nvGrpSpPr>
            <p:grpSpPr>
              <a:xfrm>
                <a:off x="1307683" y="5318780"/>
                <a:ext cx="10448724" cy="918073"/>
                <a:chOff x="1061216" y="5137270"/>
                <a:chExt cx="10448724" cy="918073"/>
              </a:xfrm>
            </p:grpSpPr>
            <p:pic>
              <p:nvPicPr>
                <p:cNvPr id="25" name="Picture 2">
                  <a:extLst>
                    <a:ext uri="{FF2B5EF4-FFF2-40B4-BE49-F238E27FC236}">
                      <a16:creationId xmlns:a16="http://schemas.microsoft.com/office/drawing/2014/main" id="{DA2F1A2C-8E61-F28B-79A4-10D7EE85B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161" y="5346674"/>
                  <a:ext cx="639046" cy="4021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logo CHU de Caen Normandie">
                  <a:extLst>
                    <a:ext uri="{FF2B5EF4-FFF2-40B4-BE49-F238E27FC236}">
                      <a16:creationId xmlns:a16="http://schemas.microsoft.com/office/drawing/2014/main" id="{4B0D8FA9-DFD4-C469-5164-A046166B2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16" y="5420407"/>
                  <a:ext cx="616499" cy="299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Résultat de recherche d'images pour &quot;Logo cyceron&quot;">
                  <a:extLst>
                    <a:ext uri="{FF2B5EF4-FFF2-40B4-BE49-F238E27FC236}">
                      <a16:creationId xmlns:a16="http://schemas.microsoft.com/office/drawing/2014/main" id="{FAA31DC1-2FF1-5E90-86F0-EB54A16D4E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777" y="5346674"/>
                  <a:ext cx="782967" cy="4021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Résultat de recherche d'images pour &quot;Logo ganil&quot;">
                  <a:extLst>
                    <a:ext uri="{FF2B5EF4-FFF2-40B4-BE49-F238E27FC236}">
                      <a16:creationId xmlns:a16="http://schemas.microsoft.com/office/drawing/2014/main" id="{45AC4C28-20A6-CC54-A306-032E651BC6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5091" y="5398367"/>
                  <a:ext cx="1248447" cy="277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a:extLst>
                    <a:ext uri="{FF2B5EF4-FFF2-40B4-BE49-F238E27FC236}">
                      <a16:creationId xmlns:a16="http://schemas.microsoft.com/office/drawing/2014/main" id="{C59DACBC-9C9D-DC46-3C8B-7892C6A41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8693" y="5296523"/>
                  <a:ext cx="589289" cy="4419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Résultat de recherche d'images pour &quot;Logo laria cimap&quot;">
                  <a:extLst>
                    <a:ext uri="{FF2B5EF4-FFF2-40B4-BE49-F238E27FC236}">
                      <a16:creationId xmlns:a16="http://schemas.microsoft.com/office/drawing/2014/main" id="{B4CF5804-6176-20D1-E53F-7DC1492A05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563" y="5411341"/>
                  <a:ext cx="640784" cy="246969"/>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 42">
                  <a:extLst>
                    <a:ext uri="{FF2B5EF4-FFF2-40B4-BE49-F238E27FC236}">
                      <a16:creationId xmlns:a16="http://schemas.microsoft.com/office/drawing/2014/main" id="{32958235-52B4-5F54-71EC-A0CDC4A7794C}"/>
                    </a:ext>
                  </a:extLst>
                </p:cNvPr>
                <p:cNvPicPr>
                  <a:picLocks noChangeAspect="1"/>
                </p:cNvPicPr>
                <p:nvPr/>
              </p:nvPicPr>
              <p:blipFill>
                <a:blip r:embed="rId10"/>
                <a:stretch>
                  <a:fillRect/>
                </a:stretch>
              </p:blipFill>
              <p:spPr>
                <a:xfrm>
                  <a:off x="8472337" y="5334943"/>
                  <a:ext cx="600353" cy="365126"/>
                </a:xfrm>
                <a:prstGeom prst="rect">
                  <a:avLst/>
                </a:prstGeom>
              </p:spPr>
            </p:pic>
            <p:pic>
              <p:nvPicPr>
                <p:cNvPr id="44" name="Picture 14" descr="Résultat de recherche d'images pour &quot;Logo GREYC&quot;">
                  <a:extLst>
                    <a:ext uri="{FF2B5EF4-FFF2-40B4-BE49-F238E27FC236}">
                      <a16:creationId xmlns:a16="http://schemas.microsoft.com/office/drawing/2014/main" id="{006ABCD7-4CED-4ABF-C80E-8354533259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56952" y="5376963"/>
                  <a:ext cx="817649" cy="2324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Résultat de recherche d'images pour &quot;Logo ensicaen&quot;">
                  <a:extLst>
                    <a:ext uri="{FF2B5EF4-FFF2-40B4-BE49-F238E27FC236}">
                      <a16:creationId xmlns:a16="http://schemas.microsoft.com/office/drawing/2014/main" id="{953C272A-84CB-F079-D135-1DC53CBA92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784" y="5253105"/>
                  <a:ext cx="811286" cy="44129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Logo Université de Caen Normandie">
                  <a:extLst>
                    <a:ext uri="{FF2B5EF4-FFF2-40B4-BE49-F238E27FC236}">
                      <a16:creationId xmlns:a16="http://schemas.microsoft.com/office/drawing/2014/main" id="{3A705639-CF88-98C9-D2CD-DE73A85B7A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1310" y="5137270"/>
                  <a:ext cx="918073" cy="9180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Commissariat à l´énergie atomique et aux énergies alternatives">
                  <a:extLst>
                    <a:ext uri="{FF2B5EF4-FFF2-40B4-BE49-F238E27FC236}">
                      <a16:creationId xmlns:a16="http://schemas.microsoft.com/office/drawing/2014/main" id="{16A77090-0E55-2662-8D4D-B41CE67228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28277" y="5253105"/>
                  <a:ext cx="658149" cy="5369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4" descr="Résultat de recherche d'images pour &quot;Logo cnrs&quot;">
                  <a:extLst>
                    <a:ext uri="{FF2B5EF4-FFF2-40B4-BE49-F238E27FC236}">
                      <a16:creationId xmlns:a16="http://schemas.microsoft.com/office/drawing/2014/main" id="{E301C1C2-1D7C-18D3-426E-D1C6DA60CB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34523" y="5229643"/>
                  <a:ext cx="575417" cy="577674"/>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Image 23">
                <a:extLst>
                  <a:ext uri="{FF2B5EF4-FFF2-40B4-BE49-F238E27FC236}">
                    <a16:creationId xmlns:a16="http://schemas.microsoft.com/office/drawing/2014/main" id="{571E7A4C-9A18-2871-88C4-7E0EC924D4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72210" y="5449483"/>
                <a:ext cx="768118" cy="481006"/>
              </a:xfrm>
              <a:prstGeom prst="rect">
                <a:avLst/>
              </a:prstGeom>
            </p:spPr>
          </p:pic>
        </p:grpSp>
        <p:pic>
          <p:nvPicPr>
            <p:cNvPr id="22" name="Picture 2" descr="Centre François Baclesse">
              <a:extLst>
                <a:ext uri="{FF2B5EF4-FFF2-40B4-BE49-F238E27FC236}">
                  <a16:creationId xmlns:a16="http://schemas.microsoft.com/office/drawing/2014/main" id="{64298E7C-3AB7-D11E-D8B9-538137930BA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6810" y="5763085"/>
              <a:ext cx="842380" cy="6410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e 14">
            <a:extLst>
              <a:ext uri="{FF2B5EF4-FFF2-40B4-BE49-F238E27FC236}">
                <a16:creationId xmlns:a16="http://schemas.microsoft.com/office/drawing/2014/main" id="{09B0CF65-589C-A048-B2CE-AACD68DCEE9F}"/>
              </a:ext>
            </a:extLst>
          </p:cNvPr>
          <p:cNvGrpSpPr/>
          <p:nvPr/>
        </p:nvGrpSpPr>
        <p:grpSpPr>
          <a:xfrm>
            <a:off x="9035926" y="1643243"/>
            <a:ext cx="2738604" cy="3420888"/>
            <a:chOff x="9035926" y="1643243"/>
            <a:chExt cx="2738604" cy="3420888"/>
          </a:xfrm>
        </p:grpSpPr>
        <p:sp>
          <p:nvSpPr>
            <p:cNvPr id="53" name="Ellipse 27">
              <a:extLst>
                <a:ext uri="{FF2B5EF4-FFF2-40B4-BE49-F238E27FC236}">
                  <a16:creationId xmlns:a16="http://schemas.microsoft.com/office/drawing/2014/main" id="{EF0504F6-90BA-2F04-A45E-8CEEDDF793E1}"/>
                </a:ext>
              </a:extLst>
            </p:cNvPr>
            <p:cNvSpPr/>
            <p:nvPr/>
          </p:nvSpPr>
          <p:spPr>
            <a:xfrm>
              <a:off x="9035926" y="3301582"/>
              <a:ext cx="1312588" cy="1349470"/>
            </a:xfrm>
            <a:prstGeom prst="ellipse">
              <a:avLst/>
            </a:prstGeom>
          </p:spPr>
          <p:style>
            <a:lnRef idx="3">
              <a:schemeClr val="lt1"/>
            </a:lnRef>
            <a:fillRef idx="1">
              <a:schemeClr val="accent4"/>
            </a:fillRef>
            <a:effectRef idx="1">
              <a:schemeClr val="accent4"/>
            </a:effectRef>
            <a:fontRef idx="minor">
              <a:schemeClr val="lt1"/>
            </a:fontRef>
          </p:style>
          <p:txBody>
            <a:bodyPr wrap="none" lIns="0" rIns="0" rtlCol="0" anchor="ctr"/>
            <a:lstStyle/>
            <a:p>
              <a:pPr algn="ctr"/>
              <a:r>
                <a:rPr lang="fr-FR" sz="1400" b="1" dirty="0">
                  <a:latin typeface="Arial Narrow" panose="020B0606020202030204" pitchFamily="34" charset="0"/>
                </a:rPr>
                <a:t>PHYSICS &amp;</a:t>
              </a:r>
            </a:p>
            <a:p>
              <a:pPr algn="ctr"/>
              <a:r>
                <a:rPr lang="fr-FR" sz="1400" b="1" dirty="0">
                  <a:latin typeface="Arial Narrow" panose="020B0606020202030204" pitchFamily="34" charset="0"/>
                </a:rPr>
                <a:t>CHEMISTRY</a:t>
              </a:r>
            </a:p>
          </p:txBody>
        </p:sp>
        <p:sp>
          <p:nvSpPr>
            <p:cNvPr id="54" name="Ellipse 25">
              <a:extLst>
                <a:ext uri="{FF2B5EF4-FFF2-40B4-BE49-F238E27FC236}">
                  <a16:creationId xmlns:a16="http://schemas.microsoft.com/office/drawing/2014/main" id="{7B99452E-AF73-3EC3-524E-F4E1D6390E89}"/>
                </a:ext>
              </a:extLst>
            </p:cNvPr>
            <p:cNvSpPr/>
            <p:nvPr/>
          </p:nvSpPr>
          <p:spPr>
            <a:xfrm>
              <a:off x="9035926" y="1643243"/>
              <a:ext cx="1312589" cy="1263587"/>
            </a:xfrm>
            <a:prstGeom prst="ellipse">
              <a:avLst/>
            </a:prstGeom>
          </p:spPr>
          <p:style>
            <a:lnRef idx="3">
              <a:schemeClr val="lt1"/>
            </a:lnRef>
            <a:fillRef idx="1">
              <a:schemeClr val="accent4"/>
            </a:fillRef>
            <a:effectRef idx="1">
              <a:schemeClr val="accent4"/>
            </a:effectRef>
            <a:fontRef idx="minor">
              <a:schemeClr val="lt1"/>
            </a:fontRef>
          </p:style>
          <p:txBody>
            <a:bodyPr wrap="none" lIns="0" rIns="0" rtlCol="0" anchor="ctr"/>
            <a:lstStyle/>
            <a:p>
              <a:pPr algn="ctr"/>
              <a:r>
                <a:rPr lang="fr-FR" sz="1400" b="1" dirty="0">
                  <a:latin typeface="Arial Narrow" panose="020B0606020202030204" pitchFamily="34" charset="0"/>
                </a:rPr>
                <a:t>CLINICAL</a:t>
              </a:r>
            </a:p>
            <a:p>
              <a:pPr algn="ctr"/>
              <a:r>
                <a:rPr lang="fr-FR" sz="1400" b="1" dirty="0">
                  <a:latin typeface="Arial Narrow" panose="020B0606020202030204" pitchFamily="34" charset="0"/>
                </a:rPr>
                <a:t> RESEARCH</a:t>
              </a:r>
              <a:endParaRPr lang="fr-FR" sz="1600" b="1" dirty="0">
                <a:latin typeface="Arial Narrow" panose="020B0606020202030204" pitchFamily="34" charset="0"/>
              </a:endParaRPr>
            </a:p>
          </p:txBody>
        </p:sp>
        <p:sp>
          <p:nvSpPr>
            <p:cNvPr id="55" name="Ellipse 26">
              <a:extLst>
                <a:ext uri="{FF2B5EF4-FFF2-40B4-BE49-F238E27FC236}">
                  <a16:creationId xmlns:a16="http://schemas.microsoft.com/office/drawing/2014/main" id="{A5999FFF-6103-59E0-2CEB-5F20FDFDE711}"/>
                </a:ext>
              </a:extLst>
            </p:cNvPr>
            <p:cNvSpPr/>
            <p:nvPr/>
          </p:nvSpPr>
          <p:spPr>
            <a:xfrm>
              <a:off x="10461941" y="2051703"/>
              <a:ext cx="1312589" cy="1349470"/>
            </a:xfrm>
            <a:prstGeom prst="ellipse">
              <a:avLst/>
            </a:prstGeom>
          </p:spPr>
          <p:style>
            <a:lnRef idx="3">
              <a:schemeClr val="lt1"/>
            </a:lnRef>
            <a:fillRef idx="1">
              <a:schemeClr val="accent4"/>
            </a:fillRef>
            <a:effectRef idx="1">
              <a:schemeClr val="accent4"/>
            </a:effectRef>
            <a:fontRef idx="minor">
              <a:schemeClr val="lt1"/>
            </a:fontRef>
          </p:style>
          <p:txBody>
            <a:bodyPr wrap="none" lIns="0" rIns="0" rtlCol="0" anchor="ctr"/>
            <a:lstStyle/>
            <a:p>
              <a:pPr algn="ctr"/>
              <a:r>
                <a:rPr lang="fr-FR" sz="1400" b="1" dirty="0">
                  <a:latin typeface="Arial Narrow" panose="020B0606020202030204" pitchFamily="34" charset="0"/>
                </a:rPr>
                <a:t>RADIO-</a:t>
              </a:r>
            </a:p>
            <a:p>
              <a:pPr algn="ctr"/>
              <a:r>
                <a:rPr lang="fr-FR" sz="1400" b="1" dirty="0">
                  <a:latin typeface="Arial Narrow" panose="020B0606020202030204" pitchFamily="34" charset="0"/>
                </a:rPr>
                <a:t>BIOLOGY</a:t>
              </a:r>
            </a:p>
          </p:txBody>
        </p:sp>
        <p:sp>
          <p:nvSpPr>
            <p:cNvPr id="56" name="Ellipse 28">
              <a:extLst>
                <a:ext uri="{FF2B5EF4-FFF2-40B4-BE49-F238E27FC236}">
                  <a16:creationId xmlns:a16="http://schemas.microsoft.com/office/drawing/2014/main" id="{824457A5-DDD3-7DD2-DB92-BF00FDD9536B}"/>
                </a:ext>
              </a:extLst>
            </p:cNvPr>
            <p:cNvSpPr/>
            <p:nvPr/>
          </p:nvSpPr>
          <p:spPr>
            <a:xfrm>
              <a:off x="10461941" y="3714661"/>
              <a:ext cx="1312588" cy="1349470"/>
            </a:xfrm>
            <a:prstGeom prst="ellipse">
              <a:avLst/>
            </a:prstGeom>
          </p:spPr>
          <p:style>
            <a:lnRef idx="3">
              <a:schemeClr val="lt1"/>
            </a:lnRef>
            <a:fillRef idx="1">
              <a:schemeClr val="accent4"/>
            </a:fillRef>
            <a:effectRef idx="1">
              <a:schemeClr val="accent4"/>
            </a:effectRef>
            <a:fontRef idx="minor">
              <a:schemeClr val="lt1"/>
            </a:fontRef>
          </p:style>
          <p:txBody>
            <a:bodyPr wrap="none" lIns="0" rIns="0" rtlCol="0" anchor="ctr"/>
            <a:lstStyle/>
            <a:p>
              <a:pPr algn="ctr"/>
              <a:r>
                <a:rPr lang="fr-FR" sz="1400" b="1" dirty="0">
                  <a:latin typeface="Arial Narrow" panose="020B0606020202030204" pitchFamily="34" charset="0"/>
                </a:rPr>
                <a:t>IMAGING</a:t>
              </a:r>
            </a:p>
          </p:txBody>
        </p:sp>
      </p:grpSp>
    </p:spTree>
    <p:extLst>
      <p:ext uri="{BB962C8B-B14F-4D97-AF65-F5344CB8AC3E}">
        <p14:creationId xmlns:p14="http://schemas.microsoft.com/office/powerpoint/2010/main" val="30307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1000"/>
                            </p:stCondLst>
                            <p:childTnLst>
                              <p:par>
                                <p:cTn id="12" presetID="10" presetClass="entr" presetSubtype="0" fill="hold" nodeType="afterEffect">
                                  <p:stCondLst>
                                    <p:cond delay="75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FACILITY AND STAFF</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2. CYCLHAD CENTRE</a:t>
            </a:r>
          </a:p>
        </p:txBody>
      </p:sp>
      <p:pic>
        <p:nvPicPr>
          <p:cNvPr id="16" name="Image 11" descr="Une image contenant ciel, bâtiment, plein air, architecture&#10;&#10;Description générée automatiquement">
            <a:extLst>
              <a:ext uri="{FF2B5EF4-FFF2-40B4-BE49-F238E27FC236}">
                <a16:creationId xmlns:a16="http://schemas.microsoft.com/office/drawing/2014/main" id="{09A37744-6FBB-0A69-0813-01268505C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9918"/>
            <a:ext cx="12192000" cy="2138082"/>
          </a:xfrm>
          <a:prstGeom prst="rect">
            <a:avLst/>
          </a:prstGeom>
        </p:spPr>
      </p:pic>
      <p:sp>
        <p:nvSpPr>
          <p:cNvPr id="17" name="ZoneTexte 16">
            <a:extLst>
              <a:ext uri="{FF2B5EF4-FFF2-40B4-BE49-F238E27FC236}">
                <a16:creationId xmlns:a16="http://schemas.microsoft.com/office/drawing/2014/main" id="{F14606F3-B1C8-22F9-E03A-E36D3441CB07}"/>
              </a:ext>
            </a:extLst>
          </p:cNvPr>
          <p:cNvSpPr txBox="1"/>
          <p:nvPr/>
        </p:nvSpPr>
        <p:spPr>
          <a:xfrm>
            <a:off x="887345" y="913296"/>
            <a:ext cx="10504555" cy="4801314"/>
          </a:xfrm>
          <a:prstGeom prst="rect">
            <a:avLst/>
          </a:prstGeom>
          <a:noFill/>
        </p:spPr>
        <p:txBody>
          <a:bodyPr wrap="square" numCol="2" spcCol="2160000">
            <a:noAutofit/>
          </a:bodyPr>
          <a:lstStyle/>
          <a:p>
            <a:r>
              <a:rPr lang="fr-FR" sz="1600" dirty="0">
                <a:solidFill>
                  <a:srgbClr val="FF6A00"/>
                </a:solidFill>
                <a:latin typeface="Poppins Bold" panose="00000800000000000000" pitchFamily="2" charset="0"/>
                <a:cs typeface="Poppins Bold" panose="00000800000000000000" pitchFamily="2" charset="0"/>
              </a:rPr>
              <a:t>EQUIPMENTS </a:t>
            </a:r>
          </a:p>
          <a:p>
            <a:pPr marL="285750" lvl="1" indent="-285750">
              <a:buFont typeface="Arial" panose="020B0604020202020204" pitchFamily="34" charset="0"/>
              <a:buChar char="•"/>
            </a:pPr>
            <a:r>
              <a:rPr lang="fr-BE" sz="1400" b="1" dirty="0">
                <a:solidFill>
                  <a:srgbClr val="55381C"/>
                </a:solidFill>
                <a:latin typeface="Poppins Light" panose="00000400000000000000" pitchFamily="2" charset="0"/>
                <a:cs typeface="Poppins Light" panose="00000400000000000000" pitchFamily="2" charset="0"/>
              </a:rPr>
              <a:t>Protons: </a:t>
            </a:r>
            <a:r>
              <a:rPr lang="fr-BE" sz="1400" dirty="0" err="1">
                <a:solidFill>
                  <a:srgbClr val="55381C"/>
                </a:solidFill>
                <a:latin typeface="Poppins Light" panose="00000400000000000000" pitchFamily="2" charset="0"/>
                <a:cs typeface="Poppins Light" panose="00000400000000000000" pitchFamily="2" charset="0"/>
              </a:rPr>
              <a:t>ProteusONE</a:t>
            </a:r>
            <a:endParaRPr lang="fr-BE" sz="1400" dirty="0">
              <a:solidFill>
                <a:srgbClr val="55381C"/>
              </a:solidFill>
              <a:latin typeface="Poppins Light" panose="00000400000000000000" pitchFamily="2" charset="0"/>
              <a:cs typeface="Poppins Light" panose="00000400000000000000" pitchFamily="2" charset="0"/>
            </a:endParaRPr>
          </a:p>
          <a:p>
            <a:pPr marL="742950" lvl="2" indent="-285750">
              <a:buFont typeface="Arial" panose="020B0604020202020204" pitchFamily="34" charset="0"/>
              <a:buChar char="•"/>
            </a:pPr>
            <a:r>
              <a:rPr lang="fr-BE" sz="1400" dirty="0">
                <a:solidFill>
                  <a:srgbClr val="55381C"/>
                </a:solidFill>
                <a:latin typeface="Poppins Light" panose="00000400000000000000" pitchFamily="2" charset="0"/>
                <a:cs typeface="Poppins Light" panose="00000400000000000000" pitchFamily="2" charset="0"/>
              </a:rPr>
              <a:t>1 </a:t>
            </a:r>
            <a:r>
              <a:rPr lang="en-ZA" sz="1400" dirty="0">
                <a:solidFill>
                  <a:srgbClr val="55381C"/>
                </a:solidFill>
                <a:latin typeface="Poppins Light" panose="00000400000000000000" pitchFamily="2" charset="0"/>
                <a:cs typeface="Poppins Light" panose="00000400000000000000" pitchFamily="2" charset="0"/>
              </a:rPr>
              <a:t>treatment room</a:t>
            </a:r>
            <a:r>
              <a:rPr lang="fr-BE" sz="1400" dirty="0">
                <a:solidFill>
                  <a:srgbClr val="55381C"/>
                </a:solidFill>
                <a:latin typeface="Poppins Light" panose="00000400000000000000" pitchFamily="2" charset="0"/>
                <a:cs typeface="Poppins Light" panose="00000400000000000000" pitchFamily="2" charset="0"/>
              </a:rPr>
              <a:t>	</a:t>
            </a:r>
          </a:p>
          <a:p>
            <a:pPr marL="742950" lvl="2" indent="-285750">
              <a:buFont typeface="Arial" panose="020B0604020202020204" pitchFamily="34" charset="0"/>
              <a:buChar char="•"/>
            </a:pPr>
            <a:endParaRPr lang="fr-BE" sz="1400" dirty="0">
              <a:solidFill>
                <a:srgbClr val="55381C"/>
              </a:solidFill>
              <a:latin typeface="Poppins Light" panose="00000400000000000000" pitchFamily="2" charset="0"/>
              <a:cs typeface="Poppins Light" panose="00000400000000000000" pitchFamily="2" charset="0"/>
            </a:endParaRPr>
          </a:p>
          <a:p>
            <a:pPr marL="285750" lvl="1" indent="-285750">
              <a:buFont typeface="Arial" panose="020B0604020202020204" pitchFamily="34" charset="0"/>
              <a:buChar char="•"/>
            </a:pPr>
            <a:r>
              <a:rPr lang="en-ZA" sz="1400" b="1" dirty="0">
                <a:solidFill>
                  <a:srgbClr val="55381C"/>
                </a:solidFill>
                <a:latin typeface="Poppins Light" panose="00000400000000000000" pitchFamily="2" charset="0"/>
                <a:cs typeface="Poppins Light" panose="00000400000000000000" pitchFamily="2" charset="0"/>
              </a:rPr>
              <a:t>Multi-ions: </a:t>
            </a:r>
            <a:r>
              <a:rPr lang="en-ZA" sz="1400" dirty="0">
                <a:solidFill>
                  <a:srgbClr val="55381C"/>
                </a:solidFill>
                <a:latin typeface="Poppins Light" panose="00000400000000000000" pitchFamily="2" charset="0"/>
                <a:cs typeface="Poppins Light" panose="00000400000000000000" pitchFamily="2" charset="0"/>
              </a:rPr>
              <a:t>C400 – </a:t>
            </a:r>
            <a:r>
              <a:rPr lang="en-ZA" sz="1400" i="1" dirty="0">
                <a:solidFill>
                  <a:srgbClr val="55381C"/>
                </a:solidFill>
                <a:latin typeface="Poppins Light" panose="00000400000000000000" pitchFamily="2" charset="0"/>
                <a:cs typeface="Poppins Light" panose="00000400000000000000" pitchFamily="2" charset="0"/>
              </a:rPr>
              <a:t>under</a:t>
            </a:r>
            <a:r>
              <a:rPr lang="en-ZA" sz="1400" dirty="0">
                <a:solidFill>
                  <a:srgbClr val="55381C"/>
                </a:solidFill>
                <a:latin typeface="Poppins Light" panose="00000400000000000000" pitchFamily="2" charset="0"/>
                <a:cs typeface="Poppins Light" panose="00000400000000000000" pitchFamily="2" charset="0"/>
              </a:rPr>
              <a:t> </a:t>
            </a:r>
            <a:r>
              <a:rPr lang="en-ZA" sz="1400" i="1" dirty="0">
                <a:solidFill>
                  <a:srgbClr val="55381C"/>
                </a:solidFill>
                <a:latin typeface="Poppins Light" panose="00000400000000000000" pitchFamily="2" charset="0"/>
                <a:cs typeface="Poppins Light" panose="00000400000000000000" pitchFamily="2" charset="0"/>
              </a:rPr>
              <a:t>installation</a:t>
            </a:r>
            <a:r>
              <a:rPr lang="fr-BE" sz="1400" dirty="0">
                <a:solidFill>
                  <a:srgbClr val="55381C"/>
                </a:solidFill>
                <a:latin typeface="Poppins Light" panose="00000400000000000000" pitchFamily="2" charset="0"/>
                <a:cs typeface="Poppins Light" panose="00000400000000000000" pitchFamily="2" charset="0"/>
              </a:rPr>
              <a:t>:</a:t>
            </a:r>
          </a:p>
          <a:p>
            <a:pPr marL="742950" lvl="3" indent="-285750">
              <a:buFont typeface="Arial" panose="020B0604020202020204" pitchFamily="34" charset="0"/>
              <a:buChar char="•"/>
            </a:pPr>
            <a:r>
              <a:rPr lang="en-ZA" sz="1400" dirty="0">
                <a:solidFill>
                  <a:srgbClr val="55381C"/>
                </a:solidFill>
                <a:latin typeface="Poppins Light" panose="00000400000000000000" pitchFamily="2" charset="0"/>
                <a:cs typeface="Poppins Light" panose="00000400000000000000" pitchFamily="2" charset="0"/>
              </a:rPr>
              <a:t>1 treatment room</a:t>
            </a:r>
          </a:p>
          <a:p>
            <a:pPr marL="742950" lvl="3" indent="-285750">
              <a:buFont typeface="Arial" panose="020B0604020202020204" pitchFamily="34" charset="0"/>
              <a:buChar char="•"/>
            </a:pPr>
            <a:r>
              <a:rPr lang="en-ZA" sz="1400" dirty="0">
                <a:solidFill>
                  <a:srgbClr val="55381C"/>
                </a:solidFill>
                <a:latin typeface="Poppins Light" panose="00000400000000000000" pitchFamily="2" charset="0"/>
                <a:cs typeface="Poppins Light" panose="00000400000000000000" pitchFamily="2" charset="0"/>
              </a:rPr>
              <a:t>1 mix room for treatment and research</a:t>
            </a:r>
          </a:p>
          <a:p>
            <a:pPr marL="742950" lvl="3" indent="-285750">
              <a:buFont typeface="Arial" panose="020B0604020202020204" pitchFamily="34" charset="0"/>
              <a:buChar char="•"/>
            </a:pPr>
            <a:r>
              <a:rPr lang="en-ZA" sz="1400" dirty="0">
                <a:solidFill>
                  <a:srgbClr val="55381C"/>
                </a:solidFill>
                <a:latin typeface="Poppins Light" panose="00000400000000000000" pitchFamily="2" charset="0"/>
                <a:cs typeface="Poppins Light" panose="00000400000000000000" pitchFamily="2" charset="0"/>
              </a:rPr>
              <a:t>1 research and industrial application room</a:t>
            </a:r>
            <a:endParaRPr lang="en-ZA" sz="1600" dirty="0">
              <a:solidFill>
                <a:srgbClr val="FF6A00"/>
              </a:solidFill>
              <a:latin typeface="Poppins Bold" panose="00000800000000000000" pitchFamily="2" charset="0"/>
              <a:cs typeface="Poppins Bold" panose="00000800000000000000" pitchFamily="2" charset="0"/>
            </a:endParaRPr>
          </a:p>
          <a:p>
            <a:endParaRPr lang="fr-FR" sz="1600" dirty="0">
              <a:solidFill>
                <a:srgbClr val="FF6A00"/>
              </a:solidFill>
              <a:latin typeface="Poppins Bold" panose="00000800000000000000" pitchFamily="2" charset="0"/>
              <a:cs typeface="Poppins Bold" panose="00000800000000000000" pitchFamily="2" charset="0"/>
            </a:endParaRPr>
          </a:p>
          <a:p>
            <a:r>
              <a:rPr lang="fr-FR" sz="1600" dirty="0">
                <a:solidFill>
                  <a:srgbClr val="FF6A00"/>
                </a:solidFill>
                <a:latin typeface="Poppins Bold" panose="00000800000000000000" pitchFamily="2" charset="0"/>
                <a:cs typeface="Poppins Bold" panose="00000800000000000000" pitchFamily="2" charset="0"/>
              </a:rPr>
              <a:t>LABORATORIES &amp; OFFICES</a:t>
            </a:r>
          </a:p>
          <a:p>
            <a:endParaRPr lang="fr-FR" sz="1600" dirty="0">
              <a:solidFill>
                <a:srgbClr val="FF6A00"/>
              </a:solidFill>
              <a:latin typeface="Poppins Bold" panose="00000800000000000000" pitchFamily="2" charset="0"/>
              <a:cs typeface="Poppins Bold" panose="00000800000000000000" pitchFamily="2" charset="0"/>
            </a:endParaRPr>
          </a:p>
          <a:p>
            <a:endParaRPr lang="fr-FR" sz="1600" dirty="0">
              <a:solidFill>
                <a:srgbClr val="FF6A00"/>
              </a:solidFill>
              <a:latin typeface="Poppins Bold" panose="00000800000000000000" pitchFamily="2" charset="0"/>
              <a:cs typeface="Poppins Bold" panose="00000800000000000000" pitchFamily="2" charset="0"/>
            </a:endParaRPr>
          </a:p>
          <a:p>
            <a:r>
              <a:rPr lang="fr-FR" sz="1600" dirty="0">
                <a:solidFill>
                  <a:srgbClr val="FF6A00"/>
                </a:solidFill>
                <a:latin typeface="Poppins Bold" panose="00000800000000000000" pitchFamily="2" charset="0"/>
                <a:cs typeface="Poppins Bold" panose="00000800000000000000" pitchFamily="2" charset="0"/>
              </a:rPr>
              <a:t>ECOSYSTEM &amp; ENVIRONNEMENT</a:t>
            </a:r>
          </a:p>
          <a:p>
            <a:endParaRPr lang="fr-FR" sz="1600" dirty="0">
              <a:solidFill>
                <a:srgbClr val="FF6A00"/>
              </a:solidFill>
              <a:latin typeface="Poppins Bold" panose="00000800000000000000" pitchFamily="2" charset="0"/>
              <a:cs typeface="Poppins Bold" panose="00000800000000000000" pitchFamily="2" charset="0"/>
            </a:endParaRPr>
          </a:p>
          <a:p>
            <a:endParaRPr lang="fr-FR" sz="1600" dirty="0">
              <a:solidFill>
                <a:srgbClr val="FF6A00"/>
              </a:solidFill>
              <a:latin typeface="Poppins Bold" panose="00000800000000000000" pitchFamily="2" charset="0"/>
              <a:cs typeface="Poppins Bold" panose="00000800000000000000" pitchFamily="2" charset="0"/>
            </a:endParaRPr>
          </a:p>
          <a:p>
            <a:endParaRPr lang="fr-FR" sz="1600" dirty="0">
              <a:solidFill>
                <a:srgbClr val="FF6A00"/>
              </a:solidFill>
              <a:latin typeface="Poppins Bold" panose="00000800000000000000" pitchFamily="2" charset="0"/>
              <a:cs typeface="Poppins Bold" panose="00000800000000000000" pitchFamily="2" charset="0"/>
            </a:endParaRPr>
          </a:p>
          <a:p>
            <a:endParaRPr lang="fr-FR" sz="1600" dirty="0">
              <a:solidFill>
                <a:srgbClr val="FF6A00"/>
              </a:solidFill>
              <a:latin typeface="Poppins Bold" panose="00000800000000000000" pitchFamily="2" charset="0"/>
              <a:cs typeface="Poppins Bold" panose="00000800000000000000" pitchFamily="2" charset="0"/>
            </a:endParaRPr>
          </a:p>
          <a:p>
            <a:endParaRPr lang="fr-FR" sz="1600" dirty="0">
              <a:solidFill>
                <a:srgbClr val="FF6A00"/>
              </a:solidFill>
              <a:latin typeface="Poppins Bold" panose="00000800000000000000" pitchFamily="2" charset="0"/>
              <a:cs typeface="Poppins Bold" panose="00000800000000000000" pitchFamily="2" charset="0"/>
            </a:endParaRPr>
          </a:p>
          <a:p>
            <a:r>
              <a:rPr lang="fr-FR" sz="1600" dirty="0">
                <a:solidFill>
                  <a:srgbClr val="FF6A00"/>
                </a:solidFill>
                <a:latin typeface="Poppins Bold" panose="00000800000000000000" pitchFamily="2" charset="0"/>
                <a:cs typeface="Poppins Bold" panose="00000800000000000000" pitchFamily="2" charset="0"/>
              </a:rPr>
              <a:t>STAFF</a:t>
            </a:r>
          </a:p>
          <a:p>
            <a:endParaRPr lang="fr-FR" sz="1200" dirty="0">
              <a:solidFill>
                <a:srgbClr val="FF6A00"/>
              </a:solidFill>
              <a:latin typeface="Poppins Bold" panose="00000800000000000000" pitchFamily="2" charset="0"/>
              <a:cs typeface="Poppins Bold" panose="00000800000000000000" pitchFamily="2" charset="0"/>
            </a:endParaRPr>
          </a:p>
          <a:p>
            <a:pPr marL="285750" indent="-285750">
              <a:buFont typeface="Arial" panose="020B0604020202020204" pitchFamily="34" charset="0"/>
              <a:buChar char="•"/>
            </a:pPr>
            <a:r>
              <a:rPr lang="en-ZA" sz="1400" b="1" dirty="0">
                <a:solidFill>
                  <a:srgbClr val="55381C"/>
                </a:solidFill>
                <a:latin typeface="Poppins Light" panose="00000400000000000000" pitchFamily="2" charset="0"/>
                <a:cs typeface="Poppins Light" panose="00000400000000000000" pitchFamily="2" charset="0"/>
              </a:rPr>
              <a:t>CYCLHAD employees</a:t>
            </a:r>
          </a:p>
          <a:p>
            <a:pPr marL="285750" indent="-285750">
              <a:buFont typeface="Arial" panose="020B0604020202020204" pitchFamily="34" charset="0"/>
              <a:buChar char="•"/>
            </a:pPr>
            <a:endParaRPr lang="fr-FR" sz="1400" dirty="0">
              <a:solidFill>
                <a:srgbClr val="55381C"/>
              </a:solidFill>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fr-FR" sz="1400" b="1" dirty="0">
                <a:solidFill>
                  <a:srgbClr val="55381C"/>
                </a:solidFill>
                <a:latin typeface="Poppins Light" panose="00000400000000000000" pitchFamily="2" charset="0"/>
                <a:cs typeface="Poppins Light" panose="00000400000000000000" pitchFamily="2" charset="0"/>
              </a:rPr>
              <a:t>Technical staff</a:t>
            </a:r>
          </a:p>
          <a:p>
            <a:pPr marL="742950" lvl="3" indent="-285750">
              <a:buFont typeface="Arial" panose="020B0604020202020204" pitchFamily="34" charset="0"/>
              <a:buChar char="•"/>
              <a:tabLst>
                <a:tab pos="531813" algn="l"/>
              </a:tabLst>
            </a:pPr>
            <a:r>
              <a:rPr lang="en-ZA" sz="1400" dirty="0" err="1">
                <a:solidFill>
                  <a:srgbClr val="55381C"/>
                </a:solidFill>
                <a:latin typeface="Poppins Light" panose="00000400000000000000" pitchFamily="2" charset="0"/>
                <a:cs typeface="Poppins Light" panose="00000400000000000000" pitchFamily="2" charset="0"/>
              </a:rPr>
              <a:t>ProteuONE</a:t>
            </a:r>
            <a:r>
              <a:rPr lang="en-ZA" sz="1400" dirty="0">
                <a:solidFill>
                  <a:srgbClr val="55381C"/>
                </a:solidFill>
                <a:latin typeface="Poppins Light" panose="00000400000000000000" pitchFamily="2" charset="0"/>
                <a:cs typeface="Poppins Light" panose="00000400000000000000" pitchFamily="2" charset="0"/>
              </a:rPr>
              <a:t>: IBA engineers </a:t>
            </a:r>
          </a:p>
          <a:p>
            <a:pPr marL="742950" lvl="3" indent="-285750">
              <a:buFont typeface="Arial" panose="020B0604020202020204" pitchFamily="34" charset="0"/>
              <a:buChar char="•"/>
              <a:tabLst>
                <a:tab pos="531813" algn="l"/>
              </a:tabLst>
            </a:pPr>
            <a:r>
              <a:rPr lang="en-ZA" sz="1400" dirty="0">
                <a:solidFill>
                  <a:srgbClr val="55381C"/>
                </a:solidFill>
                <a:latin typeface="Poppins Light" panose="00000400000000000000" pitchFamily="2" charset="0"/>
                <a:cs typeface="Poppins Light" panose="00000400000000000000" pitchFamily="2" charset="0"/>
              </a:rPr>
              <a:t>C400: NHa engineers  </a:t>
            </a:r>
          </a:p>
          <a:p>
            <a:pPr marL="742950" lvl="3" indent="-285750">
              <a:buFont typeface="Arial" panose="020B0604020202020204" pitchFamily="34" charset="0"/>
              <a:buChar char="•"/>
              <a:tabLst>
                <a:tab pos="531813" algn="l"/>
              </a:tabLst>
            </a:pPr>
            <a:r>
              <a:rPr lang="en-ZA" sz="1400" dirty="0">
                <a:solidFill>
                  <a:srgbClr val="55381C"/>
                </a:solidFill>
                <a:latin typeface="Poppins Light" panose="00000400000000000000" pitchFamily="2" charset="0"/>
                <a:cs typeface="Poppins Light" panose="00000400000000000000" pitchFamily="2" charset="0"/>
              </a:rPr>
              <a:t>Building : Vinci Facilities technicians</a:t>
            </a:r>
          </a:p>
          <a:p>
            <a:pPr marL="285750" indent="-285750">
              <a:buFont typeface="Arial" panose="020B0604020202020204" pitchFamily="34" charset="0"/>
              <a:buChar char="•"/>
            </a:pPr>
            <a:endParaRPr lang="fr-FR" sz="1400" dirty="0">
              <a:solidFill>
                <a:srgbClr val="55381C"/>
              </a:solidFill>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en-ZA" sz="1400" b="1" dirty="0">
                <a:solidFill>
                  <a:srgbClr val="55381C"/>
                </a:solidFill>
                <a:latin typeface="Poppins Light" panose="00000400000000000000" pitchFamily="2" charset="0"/>
                <a:cs typeface="Poppins Light" panose="00000400000000000000" pitchFamily="2" charset="0"/>
              </a:rPr>
              <a:t>Clinical staff</a:t>
            </a:r>
            <a:r>
              <a:rPr lang="fr-FR" sz="1400" b="1" dirty="0">
                <a:solidFill>
                  <a:srgbClr val="55381C"/>
                </a:solidFill>
                <a:latin typeface="Poppins Light" panose="00000400000000000000" pitchFamily="2" charset="0"/>
                <a:cs typeface="Poppins Light" panose="00000400000000000000" pitchFamily="2" charset="0"/>
              </a:rPr>
              <a:t> </a:t>
            </a:r>
          </a:p>
          <a:p>
            <a:pPr marL="742950" lvl="3" indent="-285750">
              <a:buFont typeface="Arial" panose="020B0604020202020204" pitchFamily="34" charset="0"/>
              <a:buChar char="•"/>
              <a:tabLst>
                <a:tab pos="531813" algn="l"/>
              </a:tabLst>
            </a:pPr>
            <a:r>
              <a:rPr lang="fr-BE" sz="1400" dirty="0" err="1">
                <a:solidFill>
                  <a:srgbClr val="55381C"/>
                </a:solidFill>
                <a:latin typeface="Poppins Light" panose="00000400000000000000" pitchFamily="2" charset="0"/>
                <a:cs typeface="Poppins Light" panose="00000400000000000000" pitchFamily="2" charset="0"/>
              </a:rPr>
              <a:t>ProteusONE</a:t>
            </a:r>
            <a:r>
              <a:rPr lang="fr-BE" sz="1400" dirty="0">
                <a:solidFill>
                  <a:srgbClr val="55381C"/>
                </a:solidFill>
                <a:latin typeface="Poppins Light" panose="00000400000000000000" pitchFamily="2" charset="0"/>
                <a:cs typeface="Poppins Light" panose="00000400000000000000" pitchFamily="2" charset="0"/>
              </a:rPr>
              <a:t>: Centre François </a:t>
            </a:r>
            <a:r>
              <a:rPr lang="fr-BE" sz="1400" dirty="0" err="1">
                <a:solidFill>
                  <a:srgbClr val="55381C"/>
                </a:solidFill>
                <a:latin typeface="Poppins Light" panose="00000400000000000000" pitchFamily="2" charset="0"/>
                <a:cs typeface="Poppins Light" panose="00000400000000000000" pitchFamily="2" charset="0"/>
              </a:rPr>
              <a:t>Baclesse</a:t>
            </a:r>
            <a:endParaRPr lang="fr-FR" sz="1400" dirty="0">
              <a:solidFill>
                <a:srgbClr val="55381C"/>
              </a:solidFill>
              <a:latin typeface="Poppins Light" panose="00000400000000000000" pitchFamily="2" charset="0"/>
              <a:cs typeface="Poppins Light" panose="00000400000000000000" pitchFamily="2" charset="0"/>
            </a:endParaRPr>
          </a:p>
          <a:p>
            <a:pPr lvl="2">
              <a:tabLst>
                <a:tab pos="531813" algn="l"/>
              </a:tabLst>
            </a:pPr>
            <a:r>
              <a:rPr lang="en-ZA" sz="1200" i="1" dirty="0">
                <a:solidFill>
                  <a:srgbClr val="55381C"/>
                </a:solidFill>
                <a:latin typeface="Poppins Light" panose="00000400000000000000" pitchFamily="2" charset="0"/>
                <a:cs typeface="Poppins Light" panose="00000400000000000000" pitchFamily="2" charset="0"/>
              </a:rPr>
              <a:t>Radiation oncologists, medical physicists and dosimetrist, radiotherapists, medical secretary</a:t>
            </a:r>
          </a:p>
          <a:p>
            <a:pPr marL="742950" lvl="3" indent="-285750">
              <a:buFont typeface="Arial" panose="020B0604020202020204" pitchFamily="34" charset="0"/>
              <a:buChar char="•"/>
              <a:tabLst>
                <a:tab pos="531813" algn="l"/>
              </a:tabLst>
            </a:pPr>
            <a:r>
              <a:rPr lang="en-ZA" sz="1400" dirty="0">
                <a:solidFill>
                  <a:srgbClr val="55381C"/>
                </a:solidFill>
                <a:latin typeface="Poppins Light" panose="00000400000000000000" pitchFamily="2" charset="0"/>
                <a:cs typeface="Poppins Light" panose="00000400000000000000" pitchFamily="2" charset="0"/>
              </a:rPr>
              <a:t>C400: clinical French national model under definition</a:t>
            </a:r>
            <a:endParaRPr lang="en-ZA" sz="1400" i="1" dirty="0">
              <a:solidFill>
                <a:srgbClr val="55381C"/>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25259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SOME FACTS…</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3. CYCLHAD CENTRE</a:t>
            </a:r>
          </a:p>
        </p:txBody>
      </p:sp>
      <p:sp>
        <p:nvSpPr>
          <p:cNvPr id="2" name="ZoneTexte 1">
            <a:extLst>
              <a:ext uri="{FF2B5EF4-FFF2-40B4-BE49-F238E27FC236}">
                <a16:creationId xmlns:a16="http://schemas.microsoft.com/office/drawing/2014/main" id="{20BE0A90-3D52-8184-6CA5-E90778016A13}"/>
              </a:ext>
            </a:extLst>
          </p:cNvPr>
          <p:cNvSpPr txBox="1"/>
          <p:nvPr/>
        </p:nvSpPr>
        <p:spPr>
          <a:xfrm>
            <a:off x="1624404" y="1160042"/>
            <a:ext cx="3240450" cy="646331"/>
          </a:xfrm>
          <a:prstGeom prst="rect">
            <a:avLst/>
          </a:prstGeom>
          <a:noFill/>
        </p:spPr>
        <p:txBody>
          <a:bodyPr wrap="square">
            <a:spAutoFit/>
          </a:bodyPr>
          <a:lstStyle/>
          <a:p>
            <a:r>
              <a:rPr lang="en-US" dirty="0">
                <a:solidFill>
                  <a:srgbClr val="55381C"/>
                </a:solidFill>
                <a:latin typeface="Poppins Light" panose="00000400000000000000" pitchFamily="2" charset="0"/>
                <a:cs typeface="Poppins Light" panose="00000400000000000000" pitchFamily="2" charset="0"/>
              </a:rPr>
              <a:t>✅ </a:t>
            </a:r>
            <a:r>
              <a:rPr lang="en-US" b="1" dirty="0">
                <a:solidFill>
                  <a:srgbClr val="55381C"/>
                </a:solidFill>
                <a:latin typeface="Poppins Light" panose="00000400000000000000" pitchFamily="2" charset="0"/>
                <a:cs typeface="Poppins Light" panose="00000400000000000000" pitchFamily="2" charset="0"/>
              </a:rPr>
              <a:t>1 of 3 French protontherapie </a:t>
            </a:r>
            <a:r>
              <a:rPr lang="en-US" b="1" dirty="0" err="1">
                <a:solidFill>
                  <a:srgbClr val="55381C"/>
                </a:solidFill>
                <a:latin typeface="Poppins Light" panose="00000400000000000000" pitchFamily="2" charset="0"/>
                <a:cs typeface="Poppins Light" panose="00000400000000000000" pitchFamily="2" charset="0"/>
              </a:rPr>
              <a:t>centres</a:t>
            </a:r>
            <a:endParaRPr lang="en-US" dirty="0">
              <a:solidFill>
                <a:srgbClr val="55381C"/>
              </a:solidFill>
              <a:latin typeface="Poppins Light" panose="00000400000000000000" pitchFamily="2" charset="0"/>
              <a:cs typeface="Poppins Light" panose="00000400000000000000" pitchFamily="2" charset="0"/>
            </a:endParaRPr>
          </a:p>
        </p:txBody>
      </p:sp>
      <p:sp>
        <p:nvSpPr>
          <p:cNvPr id="3" name="ZoneTexte 2">
            <a:extLst>
              <a:ext uri="{FF2B5EF4-FFF2-40B4-BE49-F238E27FC236}">
                <a16:creationId xmlns:a16="http://schemas.microsoft.com/office/drawing/2014/main" id="{D009A8F9-CFED-C974-4B78-E8B8A8A14D03}"/>
              </a:ext>
            </a:extLst>
          </p:cNvPr>
          <p:cNvSpPr txBox="1"/>
          <p:nvPr/>
        </p:nvSpPr>
        <p:spPr>
          <a:xfrm>
            <a:off x="652946" y="2360596"/>
            <a:ext cx="3746500" cy="861774"/>
          </a:xfrm>
          <a:prstGeom prst="rect">
            <a:avLst/>
          </a:prstGeom>
          <a:noFill/>
        </p:spPr>
        <p:txBody>
          <a:bodyPr wrap="square">
            <a:spAutoFit/>
          </a:bodyPr>
          <a:lstStyle/>
          <a:p>
            <a:r>
              <a:rPr lang="en-US" sz="1600" dirty="0">
                <a:solidFill>
                  <a:srgbClr val="55381C"/>
                </a:solidFill>
                <a:latin typeface="Poppins Light" panose="00000400000000000000" pitchFamily="2" charset="0"/>
                <a:cs typeface="Poppins Light" panose="00000400000000000000" pitchFamily="2" charset="0"/>
              </a:rPr>
              <a:t>✅ Patient workflow: </a:t>
            </a:r>
            <a:r>
              <a:rPr lang="en-US" sz="1600" b="1" dirty="0">
                <a:solidFill>
                  <a:srgbClr val="55381C"/>
                </a:solidFill>
                <a:latin typeface="Poppins Light" panose="00000400000000000000" pitchFamily="2" charset="0"/>
                <a:cs typeface="Poppins Light" panose="00000400000000000000" pitchFamily="2" charset="0"/>
              </a:rPr>
              <a:t>TOP 1 Europe</a:t>
            </a:r>
            <a:r>
              <a:rPr lang="en-US" sz="1600" dirty="0">
                <a:solidFill>
                  <a:srgbClr val="55381C"/>
                </a:solidFill>
                <a:latin typeface="Poppins Light" panose="00000400000000000000" pitchFamily="2" charset="0"/>
                <a:cs typeface="Poppins Light" panose="00000400000000000000" pitchFamily="2" charset="0"/>
              </a:rPr>
              <a:t> &amp; </a:t>
            </a:r>
            <a:r>
              <a:rPr lang="en-US" sz="1600" b="1" dirty="0">
                <a:solidFill>
                  <a:srgbClr val="55381C"/>
                </a:solidFill>
                <a:latin typeface="Poppins Light" panose="00000400000000000000" pitchFamily="2" charset="0"/>
                <a:cs typeface="Poppins Light" panose="00000400000000000000" pitchFamily="2" charset="0"/>
              </a:rPr>
              <a:t>TOP 3 World with a </a:t>
            </a:r>
            <a:r>
              <a:rPr lang="en-US" sz="1600" dirty="0" err="1">
                <a:solidFill>
                  <a:srgbClr val="55381C"/>
                </a:solidFill>
                <a:latin typeface="Poppins Light" panose="00000400000000000000" pitchFamily="2" charset="0"/>
                <a:cs typeface="Poppins Light" panose="00000400000000000000" pitchFamily="2" charset="0"/>
              </a:rPr>
              <a:t>ProteusONE</a:t>
            </a:r>
            <a:r>
              <a:rPr lang="en-US" sz="1600" dirty="0">
                <a:solidFill>
                  <a:srgbClr val="55381C"/>
                </a:solidFill>
                <a:latin typeface="Poppins Light" panose="00000400000000000000" pitchFamily="2" charset="0"/>
                <a:cs typeface="Poppins Light" panose="00000400000000000000" pitchFamily="2" charset="0"/>
              </a:rPr>
              <a:t> </a:t>
            </a:r>
            <a:r>
              <a:rPr lang="en-US" sz="1600" b="1" dirty="0">
                <a:solidFill>
                  <a:srgbClr val="55381C"/>
                </a:solidFill>
                <a:latin typeface="Poppins Light" panose="00000400000000000000" pitchFamily="2" charset="0"/>
                <a:cs typeface="Poppins Light" panose="00000400000000000000" pitchFamily="2" charset="0"/>
              </a:rPr>
              <a:t>single room </a:t>
            </a:r>
            <a:endParaRPr lang="fr-FR" sz="1600" dirty="0"/>
          </a:p>
        </p:txBody>
      </p:sp>
      <p:sp>
        <p:nvSpPr>
          <p:cNvPr id="5" name="ZoneTexte 4">
            <a:extLst>
              <a:ext uri="{FF2B5EF4-FFF2-40B4-BE49-F238E27FC236}">
                <a16:creationId xmlns:a16="http://schemas.microsoft.com/office/drawing/2014/main" id="{B177BAE5-4950-1060-0265-41CF3277248B}"/>
              </a:ext>
            </a:extLst>
          </p:cNvPr>
          <p:cNvSpPr txBox="1"/>
          <p:nvPr/>
        </p:nvSpPr>
        <p:spPr>
          <a:xfrm>
            <a:off x="731763" y="3745688"/>
            <a:ext cx="3848100" cy="1077218"/>
          </a:xfrm>
          <a:prstGeom prst="rect">
            <a:avLst/>
          </a:prstGeom>
          <a:noFill/>
        </p:spPr>
        <p:txBody>
          <a:bodyPr wrap="square">
            <a:spAutoFit/>
          </a:bodyPr>
          <a:lstStyle/>
          <a:p>
            <a:r>
              <a:rPr lang="en-US" sz="1600" dirty="0">
                <a:solidFill>
                  <a:srgbClr val="55381C"/>
                </a:solidFill>
                <a:latin typeface="Poppins Light" panose="00000400000000000000" pitchFamily="2" charset="0"/>
                <a:cs typeface="Poppins Light" panose="00000400000000000000" pitchFamily="2" charset="0"/>
              </a:rPr>
              <a:t>✅ </a:t>
            </a:r>
            <a:r>
              <a:rPr lang="en-US" sz="1600" b="1" dirty="0">
                <a:solidFill>
                  <a:srgbClr val="55381C"/>
                </a:solidFill>
                <a:latin typeface="Poppins Light" panose="00000400000000000000" pitchFamily="2" charset="0"/>
                <a:cs typeface="Poppins Light" panose="00000400000000000000" pitchFamily="2" charset="0"/>
              </a:rPr>
              <a:t>Patient feedback from Google: 4.9/5 </a:t>
            </a:r>
            <a:r>
              <a:rPr lang="en-US" sz="1600" dirty="0">
                <a:solidFill>
                  <a:srgbClr val="55381C"/>
                </a:solidFill>
                <a:latin typeface="Poppins Light" panose="00000400000000000000" pitchFamily="2" charset="0"/>
                <a:cs typeface="Poppins Light" panose="00000400000000000000" pitchFamily="2" charset="0"/>
              </a:rPr>
              <a:t>which reflect an excellent patient care at the CFB/Cyclhad partnership </a:t>
            </a:r>
            <a:endParaRPr lang="fr-FR" sz="1600" dirty="0"/>
          </a:p>
        </p:txBody>
      </p:sp>
      <p:sp>
        <p:nvSpPr>
          <p:cNvPr id="6" name="ZoneTexte 5">
            <a:extLst>
              <a:ext uri="{FF2B5EF4-FFF2-40B4-BE49-F238E27FC236}">
                <a16:creationId xmlns:a16="http://schemas.microsoft.com/office/drawing/2014/main" id="{3F508F80-A9CF-8D4F-70E0-E95E52AA3DEA}"/>
              </a:ext>
            </a:extLst>
          </p:cNvPr>
          <p:cNvSpPr txBox="1"/>
          <p:nvPr/>
        </p:nvSpPr>
        <p:spPr>
          <a:xfrm>
            <a:off x="7679064" y="2576039"/>
            <a:ext cx="4008264" cy="646331"/>
          </a:xfrm>
          <a:prstGeom prst="rect">
            <a:avLst/>
          </a:prstGeom>
          <a:noFill/>
        </p:spPr>
        <p:txBody>
          <a:bodyPr wrap="square">
            <a:spAutoFit/>
          </a:bodyPr>
          <a:lstStyle/>
          <a:p>
            <a:r>
              <a:rPr lang="fr-FR" dirty="0">
                <a:solidFill>
                  <a:srgbClr val="55381C"/>
                </a:solidFill>
                <a:latin typeface="Poppins Light" panose="00000400000000000000" pitchFamily="2" charset="0"/>
                <a:cs typeface="Poppins Light" panose="00000400000000000000" pitchFamily="2" charset="0"/>
              </a:rPr>
              <a:t>✅ The unique French multi-ion </a:t>
            </a:r>
            <a:r>
              <a:rPr lang="fr-FR" dirty="0" err="1">
                <a:solidFill>
                  <a:srgbClr val="55381C"/>
                </a:solidFill>
                <a:latin typeface="Poppins Light" panose="00000400000000000000" pitchFamily="2" charset="0"/>
                <a:cs typeface="Poppins Light" panose="00000400000000000000" pitchFamily="2" charset="0"/>
              </a:rPr>
              <a:t>hadrontherapy</a:t>
            </a:r>
            <a:r>
              <a:rPr lang="fr-FR" dirty="0">
                <a:solidFill>
                  <a:srgbClr val="55381C"/>
                </a:solidFill>
                <a:latin typeface="Poppins Light" panose="00000400000000000000" pitchFamily="2" charset="0"/>
                <a:cs typeface="Poppins Light" panose="00000400000000000000" pitchFamily="2" charset="0"/>
              </a:rPr>
              <a:t> center</a:t>
            </a:r>
            <a:endParaRPr lang="fr-FR" b="1" dirty="0">
              <a:solidFill>
                <a:srgbClr val="55381C"/>
              </a:solidFill>
              <a:latin typeface="Poppins Light" panose="00000400000000000000" pitchFamily="2" charset="0"/>
              <a:cs typeface="Poppins Light" panose="00000400000000000000" pitchFamily="2" charset="0"/>
            </a:endParaRPr>
          </a:p>
        </p:txBody>
      </p:sp>
      <p:sp>
        <p:nvSpPr>
          <p:cNvPr id="7" name="ZoneTexte 6">
            <a:extLst>
              <a:ext uri="{FF2B5EF4-FFF2-40B4-BE49-F238E27FC236}">
                <a16:creationId xmlns:a16="http://schemas.microsoft.com/office/drawing/2014/main" id="{166A2840-0DD1-B5FD-9F11-D174E48011D8}"/>
              </a:ext>
            </a:extLst>
          </p:cNvPr>
          <p:cNvSpPr txBox="1"/>
          <p:nvPr/>
        </p:nvSpPr>
        <p:spPr>
          <a:xfrm>
            <a:off x="6813296" y="1143865"/>
            <a:ext cx="4166682" cy="646331"/>
          </a:xfrm>
          <a:prstGeom prst="rect">
            <a:avLst/>
          </a:prstGeom>
          <a:noFill/>
        </p:spPr>
        <p:txBody>
          <a:bodyPr wrap="square">
            <a:spAutoFit/>
          </a:bodyPr>
          <a:lstStyle/>
          <a:p>
            <a:r>
              <a:rPr lang="en-US" sz="1800" dirty="0">
                <a:solidFill>
                  <a:srgbClr val="55381C"/>
                </a:solidFill>
                <a:latin typeface="Poppins Light" panose="00000400000000000000" pitchFamily="2" charset="0"/>
                <a:cs typeface="Poppins Light" panose="00000400000000000000" pitchFamily="2" charset="0"/>
              </a:rPr>
              <a:t>✅ </a:t>
            </a:r>
            <a:r>
              <a:rPr lang="en-US" b="1" dirty="0">
                <a:solidFill>
                  <a:srgbClr val="55381C"/>
                </a:solidFill>
                <a:latin typeface="Poppins Light" panose="00000400000000000000" pitchFamily="2" charset="0"/>
                <a:cs typeface="Poppins Light" panose="00000400000000000000" pitchFamily="2" charset="0"/>
              </a:rPr>
              <a:t>1 of 20 multi-ion centers </a:t>
            </a:r>
            <a:r>
              <a:rPr lang="en-US" dirty="0">
                <a:solidFill>
                  <a:srgbClr val="55381C"/>
                </a:solidFill>
                <a:latin typeface="Poppins Light" panose="00000400000000000000" pitchFamily="2" charset="0"/>
                <a:cs typeface="Poppins Light" panose="00000400000000000000" pitchFamily="2" charset="0"/>
              </a:rPr>
              <a:t>worldwide</a:t>
            </a:r>
            <a:endParaRPr lang="fr-FR" dirty="0"/>
          </a:p>
        </p:txBody>
      </p:sp>
      <p:sp>
        <p:nvSpPr>
          <p:cNvPr id="8" name="ZoneTexte 7">
            <a:extLst>
              <a:ext uri="{FF2B5EF4-FFF2-40B4-BE49-F238E27FC236}">
                <a16:creationId xmlns:a16="http://schemas.microsoft.com/office/drawing/2014/main" id="{D68E431F-F647-797D-E6D8-AC8B7402C791}"/>
              </a:ext>
            </a:extLst>
          </p:cNvPr>
          <p:cNvSpPr txBox="1"/>
          <p:nvPr/>
        </p:nvSpPr>
        <p:spPr>
          <a:xfrm>
            <a:off x="7453388" y="4143793"/>
            <a:ext cx="4293575" cy="646331"/>
          </a:xfrm>
          <a:prstGeom prst="rect">
            <a:avLst/>
          </a:prstGeom>
          <a:noFill/>
        </p:spPr>
        <p:txBody>
          <a:bodyPr wrap="square">
            <a:spAutoFit/>
          </a:bodyPr>
          <a:lstStyle/>
          <a:p>
            <a:r>
              <a:rPr lang="en-US" sz="1800" dirty="0">
                <a:solidFill>
                  <a:srgbClr val="55381C"/>
                </a:solidFill>
                <a:latin typeface="Poppins Light" panose="00000400000000000000" pitchFamily="2" charset="0"/>
                <a:cs typeface="Poppins Light" panose="00000400000000000000" pitchFamily="2" charset="0"/>
              </a:rPr>
              <a:t>✅ First multi-ion hadron therapy center equipped with a </a:t>
            </a:r>
            <a:r>
              <a:rPr lang="en-US" sz="1800" b="1" dirty="0">
                <a:solidFill>
                  <a:srgbClr val="55381C"/>
                </a:solidFill>
                <a:latin typeface="Poppins Light" panose="00000400000000000000" pitchFamily="2" charset="0"/>
                <a:cs typeface="Poppins Light" panose="00000400000000000000" pitchFamily="2" charset="0"/>
              </a:rPr>
              <a:t>cyclotron</a:t>
            </a:r>
          </a:p>
        </p:txBody>
      </p:sp>
      <p:sp>
        <p:nvSpPr>
          <p:cNvPr id="9" name="ZoneTexte 8">
            <a:extLst>
              <a:ext uri="{FF2B5EF4-FFF2-40B4-BE49-F238E27FC236}">
                <a16:creationId xmlns:a16="http://schemas.microsoft.com/office/drawing/2014/main" id="{8BC0DD7E-1891-0347-C87F-D726751A1562}"/>
              </a:ext>
            </a:extLst>
          </p:cNvPr>
          <p:cNvSpPr txBox="1"/>
          <p:nvPr/>
        </p:nvSpPr>
        <p:spPr>
          <a:xfrm>
            <a:off x="3823230" y="5390968"/>
            <a:ext cx="4381500" cy="584775"/>
          </a:xfrm>
          <a:prstGeom prst="rect">
            <a:avLst/>
          </a:prstGeom>
          <a:noFill/>
        </p:spPr>
        <p:txBody>
          <a:bodyPr wrap="square">
            <a:spAutoFit/>
          </a:bodyPr>
          <a:lstStyle/>
          <a:p>
            <a:r>
              <a:rPr lang="en-US" sz="1600" dirty="0">
                <a:solidFill>
                  <a:srgbClr val="55381C"/>
                </a:solidFill>
                <a:latin typeface="Poppins Light" panose="00000400000000000000" pitchFamily="2" charset="0"/>
                <a:cs typeface="Poppins Light" panose="00000400000000000000" pitchFamily="2" charset="0"/>
              </a:rPr>
              <a:t>✅ Expertise in distraction techniques for pediatric patients and skin cancers</a:t>
            </a:r>
            <a:endParaRPr lang="fr-BE" sz="1600" b="1" dirty="0">
              <a:solidFill>
                <a:srgbClr val="55381C"/>
              </a:solidFill>
              <a:latin typeface="Poppins Light" panose="00000400000000000000" pitchFamily="2" charset="0"/>
              <a:cs typeface="Poppins Light" panose="00000400000000000000" pitchFamily="2" charset="0"/>
            </a:endParaRPr>
          </a:p>
        </p:txBody>
      </p:sp>
      <p:pic>
        <p:nvPicPr>
          <p:cNvPr id="10" name="Picture 6">
            <a:extLst>
              <a:ext uri="{FF2B5EF4-FFF2-40B4-BE49-F238E27FC236}">
                <a16:creationId xmlns:a16="http://schemas.microsoft.com/office/drawing/2014/main" id="{56CD9A95-2720-4D5D-3C6C-F8A102313991}"/>
              </a:ext>
            </a:extLst>
          </p:cNvPr>
          <p:cNvPicPr>
            <a:picLocks noChangeAspect="1"/>
          </p:cNvPicPr>
          <p:nvPr/>
        </p:nvPicPr>
        <p:blipFill>
          <a:blip r:embed="rId3"/>
          <a:srcRect r="23301"/>
          <a:stretch>
            <a:fillRect/>
          </a:stretch>
        </p:blipFill>
        <p:spPr>
          <a:xfrm>
            <a:off x="4399446" y="1918868"/>
            <a:ext cx="3120111" cy="3020263"/>
          </a:xfrm>
          <a:prstGeom prst="ellipse">
            <a:avLst/>
          </a:prstGeom>
        </p:spPr>
      </p:pic>
      <p:pic>
        <p:nvPicPr>
          <p:cNvPr id="11" name="Picture 2" descr="🇫🇷 Drapeau : France Emoji: Signification &amp; Utilisation">
            <a:extLst>
              <a:ext uri="{FF2B5EF4-FFF2-40B4-BE49-F238E27FC236}">
                <a16:creationId xmlns:a16="http://schemas.microsoft.com/office/drawing/2014/main" id="{602B2347-8303-71EC-69F9-C5D1BB9B2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8074" y="1167924"/>
            <a:ext cx="580111" cy="5801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401 000+ Planete Terre Stock Illustrations, graphiques vectoriels libre de  droits et Clip Art - iStock | Globe terrestre, Espace, La terre">
            <a:extLst>
              <a:ext uri="{FF2B5EF4-FFF2-40B4-BE49-F238E27FC236}">
                <a16:creationId xmlns:a16="http://schemas.microsoft.com/office/drawing/2014/main" id="{1B8ED91A-75F6-ECC2-F355-0C916769E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2544" y="1172824"/>
            <a:ext cx="570312" cy="57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63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6FCE42C-B402-4B96-9691-BBD283D51491}"/>
              </a:ext>
            </a:extLst>
          </p:cNvPr>
          <p:cNvSpPr>
            <a:spLocks noGrp="1"/>
          </p:cNvSpPr>
          <p:nvPr>
            <p:ph type="subTitle" idx="4294967295"/>
          </p:nvPr>
        </p:nvSpPr>
        <p:spPr>
          <a:xfrm>
            <a:off x="3502025" y="2325687"/>
            <a:ext cx="8689975" cy="2370137"/>
          </a:xfrm>
          <a:prstGeom prst="rect">
            <a:avLst/>
          </a:prstGeom>
        </p:spPr>
        <p:txBody>
          <a:bodyPr anchor="ctr">
            <a:noAutofit/>
          </a:bodyPr>
          <a:lstStyle/>
          <a:p>
            <a:pPr marL="432000" indent="-540000" algn="l">
              <a:lnSpc>
                <a:spcPts val="4400"/>
              </a:lnSpc>
              <a:spcBef>
                <a:spcPts val="0"/>
              </a:spcBef>
              <a:buNone/>
            </a:pPr>
            <a:r>
              <a:rPr lang="en-ZA" sz="4400" dirty="0">
                <a:latin typeface="Poppins Light" panose="00000400000000000000" pitchFamily="50" charset="0"/>
                <a:cs typeface="Poppins Light" panose="00000400000000000000" pitchFamily="50" charset="0"/>
              </a:rPr>
              <a:t>3.</a:t>
            </a:r>
            <a:r>
              <a:rPr lang="en-ZA" sz="4400" spc="-10" dirty="0">
                <a:latin typeface="Poppins Light" panose="00000400000000000000" pitchFamily="50" charset="0"/>
                <a:cs typeface="Poppins Light" panose="00000400000000000000" pitchFamily="50" charset="0"/>
              </a:rPr>
              <a:t> Proton therapy with the </a:t>
            </a:r>
            <a:r>
              <a:rPr lang="en-ZA" sz="4400" spc="-10" dirty="0" err="1">
                <a:latin typeface="Poppins Light" panose="00000400000000000000" pitchFamily="50" charset="0"/>
                <a:cs typeface="Poppins Light" panose="00000400000000000000" pitchFamily="50" charset="0"/>
              </a:rPr>
              <a:t>ProteusOne</a:t>
            </a:r>
            <a:endParaRPr lang="en-ZA" sz="4400" spc="-10" dirty="0">
              <a:latin typeface="Poppins Light" panose="00000400000000000000" pitchFamily="50" charset="0"/>
              <a:cs typeface="Poppins Light" panose="00000400000000000000" pitchFamily="50" charset="0"/>
            </a:endParaRPr>
          </a:p>
        </p:txBody>
      </p:sp>
    </p:spTree>
    <p:extLst>
      <p:ext uri="{BB962C8B-B14F-4D97-AF65-F5344CB8AC3E}">
        <p14:creationId xmlns:p14="http://schemas.microsoft.com/office/powerpoint/2010/main" val="157185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3294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err="1">
                <a:solidFill>
                  <a:srgbClr val="55381C"/>
                </a:solidFill>
                <a:latin typeface="Poppins ExtraBold" panose="00000900000000000000" pitchFamily="50" charset="0"/>
                <a:cs typeface="Poppins ExtraBold" panose="00000900000000000000" pitchFamily="50" charset="0"/>
              </a:rPr>
              <a:t>ProteusONE</a:t>
            </a:r>
            <a:r>
              <a:rPr lang="fr-FR" sz="2800" b="0" dirty="0">
                <a:solidFill>
                  <a:srgbClr val="55381C"/>
                </a:solidFill>
                <a:latin typeface="Poppins ExtraBold" panose="00000900000000000000" pitchFamily="50" charset="0"/>
                <a:cs typeface="Poppins ExtraBold" panose="00000900000000000000" pitchFamily="50" charset="0"/>
              </a:rPr>
              <a:t> DESIGN</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3. PROTON THERAPY WITH THE </a:t>
            </a:r>
            <a:r>
              <a:rPr lang="en-ZA" sz="900" cap="small" dirty="0" err="1">
                <a:solidFill>
                  <a:srgbClr val="55381C"/>
                </a:solidFill>
                <a:latin typeface="Poppins Light" panose="00000400000000000000" pitchFamily="2" charset="0"/>
                <a:cs typeface="Poppins Light" panose="00000400000000000000" pitchFamily="2" charset="0"/>
              </a:rPr>
              <a:t>ProteusONE</a:t>
            </a:r>
            <a:endParaRPr lang="en-ZA" sz="900" cap="small" dirty="0">
              <a:solidFill>
                <a:srgbClr val="55381C"/>
              </a:solidFill>
              <a:latin typeface="Poppins Light" panose="00000400000000000000" pitchFamily="2" charset="0"/>
              <a:cs typeface="Poppins Light" panose="00000400000000000000" pitchFamily="2" charset="0"/>
            </a:endParaRPr>
          </a:p>
        </p:txBody>
      </p:sp>
      <p:pic>
        <p:nvPicPr>
          <p:cNvPr id="15" name="Picture 7">
            <a:extLst>
              <a:ext uri="{FF2B5EF4-FFF2-40B4-BE49-F238E27FC236}">
                <a16:creationId xmlns:a16="http://schemas.microsoft.com/office/drawing/2014/main" id="{3FBB6760-E5DA-34B6-A0B8-90F1EBFBDB5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97571" y="1793818"/>
            <a:ext cx="8151766" cy="3599728"/>
          </a:xfrm>
          <a:prstGeom prst="rect">
            <a:avLst/>
          </a:prstGeom>
        </p:spPr>
      </p:pic>
      <p:grpSp>
        <p:nvGrpSpPr>
          <p:cNvPr id="16" name="Groupe 15">
            <a:extLst>
              <a:ext uri="{FF2B5EF4-FFF2-40B4-BE49-F238E27FC236}">
                <a16:creationId xmlns:a16="http://schemas.microsoft.com/office/drawing/2014/main" id="{02AE3708-B795-53F9-EBD5-51A2149FC8B1}"/>
              </a:ext>
            </a:extLst>
          </p:cNvPr>
          <p:cNvGrpSpPr/>
          <p:nvPr/>
        </p:nvGrpSpPr>
        <p:grpSpPr>
          <a:xfrm>
            <a:off x="839512" y="656633"/>
            <a:ext cx="3517310" cy="1325021"/>
            <a:chOff x="551003" y="793146"/>
            <a:chExt cx="3517310" cy="1325021"/>
          </a:xfrm>
        </p:grpSpPr>
        <p:sp>
          <p:nvSpPr>
            <p:cNvPr id="17" name="ZoneTexte 16">
              <a:extLst>
                <a:ext uri="{FF2B5EF4-FFF2-40B4-BE49-F238E27FC236}">
                  <a16:creationId xmlns:a16="http://schemas.microsoft.com/office/drawing/2014/main" id="{F82A01CF-FEBE-4D08-C39B-0FC0768EAB76}"/>
                </a:ext>
              </a:extLst>
            </p:cNvPr>
            <p:cNvSpPr txBox="1"/>
            <p:nvPr/>
          </p:nvSpPr>
          <p:spPr>
            <a:xfrm>
              <a:off x="551003" y="793146"/>
              <a:ext cx="3517310" cy="738664"/>
            </a:xfrm>
            <a:prstGeom prst="rect">
              <a:avLst/>
            </a:prstGeom>
            <a:noFill/>
          </p:spPr>
          <p:txBody>
            <a:bodyPr wrap="none" rtlCol="0">
              <a:spAutoFit/>
            </a:bodyPr>
            <a:lstStyle/>
            <a:p>
              <a:r>
                <a:rPr lang="en-ZA" sz="1400" u="sng" dirty="0">
                  <a:latin typeface="Poppins" panose="00000500000000000000" pitchFamily="2" charset="0"/>
                  <a:cs typeface="Poppins" panose="00000500000000000000" pitchFamily="2" charset="0"/>
                </a:rPr>
                <a:t>S2C2 accelerator</a:t>
              </a:r>
              <a:r>
                <a:rPr lang="en-ZA" sz="1400" dirty="0">
                  <a:latin typeface="Poppins" panose="00000500000000000000" pitchFamily="2" charset="0"/>
                  <a:cs typeface="Poppins" panose="00000500000000000000" pitchFamily="2" charset="0"/>
                </a:rPr>
                <a:t>:</a:t>
              </a:r>
            </a:p>
            <a:p>
              <a:r>
                <a:rPr lang="en-ZA" sz="1400" dirty="0">
                  <a:latin typeface="Poppins" panose="00000500000000000000" pitchFamily="2" charset="0"/>
                  <a:cs typeface="Poppins" panose="00000500000000000000" pitchFamily="2" charset="0"/>
                </a:rPr>
                <a:t>Super conducting Synchro-cyclotron</a:t>
              </a:r>
            </a:p>
            <a:p>
              <a:r>
                <a:rPr lang="en-ZA" sz="1400" dirty="0">
                  <a:latin typeface="Poppins" panose="00000500000000000000" pitchFamily="2" charset="0"/>
                  <a:cs typeface="Poppins" panose="00000500000000000000" pitchFamily="2" charset="0"/>
                </a:rPr>
                <a:t>Energy: </a:t>
              </a:r>
              <a:r>
                <a:rPr lang="en-ZA" sz="1400" b="1" dirty="0">
                  <a:latin typeface="Poppins" panose="00000500000000000000" pitchFamily="2" charset="0"/>
                  <a:cs typeface="Poppins" panose="00000500000000000000" pitchFamily="2" charset="0"/>
                </a:rPr>
                <a:t>230 </a:t>
              </a:r>
              <a:r>
                <a:rPr lang="en-ZA" sz="1400" b="1" dirty="0" err="1">
                  <a:latin typeface="Poppins" panose="00000500000000000000" pitchFamily="2" charset="0"/>
                  <a:cs typeface="Poppins" panose="00000500000000000000" pitchFamily="2" charset="0"/>
                </a:rPr>
                <a:t>Mev</a:t>
              </a:r>
              <a:r>
                <a:rPr lang="en-ZA" sz="1400" dirty="0">
                  <a:latin typeface="Poppins" panose="00000500000000000000" pitchFamily="2" charset="0"/>
                  <a:cs typeface="Poppins" panose="00000500000000000000" pitchFamily="2" charset="0"/>
                </a:rPr>
                <a:t>/u</a:t>
              </a:r>
            </a:p>
          </p:txBody>
        </p:sp>
        <p:cxnSp>
          <p:nvCxnSpPr>
            <p:cNvPr id="18" name="Connecteur droit avec flèche 17">
              <a:extLst>
                <a:ext uri="{FF2B5EF4-FFF2-40B4-BE49-F238E27FC236}">
                  <a16:creationId xmlns:a16="http://schemas.microsoft.com/office/drawing/2014/main" id="{D1BDA438-8D6B-A55F-89A1-ED8A218BFCF7}"/>
                </a:ext>
              </a:extLst>
            </p:cNvPr>
            <p:cNvCxnSpPr/>
            <p:nvPr/>
          </p:nvCxnSpPr>
          <p:spPr>
            <a:xfrm>
              <a:off x="1794076" y="1598485"/>
              <a:ext cx="148241" cy="51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e 18">
            <a:extLst>
              <a:ext uri="{FF2B5EF4-FFF2-40B4-BE49-F238E27FC236}">
                <a16:creationId xmlns:a16="http://schemas.microsoft.com/office/drawing/2014/main" id="{A2C2425E-3201-57B1-59F7-D0F04D0E0E4D}"/>
              </a:ext>
            </a:extLst>
          </p:cNvPr>
          <p:cNvGrpSpPr/>
          <p:nvPr/>
        </p:nvGrpSpPr>
        <p:grpSpPr>
          <a:xfrm>
            <a:off x="5294154" y="1266657"/>
            <a:ext cx="1741182" cy="895341"/>
            <a:chOff x="5005645" y="1403170"/>
            <a:chExt cx="1741182" cy="895341"/>
          </a:xfrm>
        </p:grpSpPr>
        <p:sp>
          <p:nvSpPr>
            <p:cNvPr id="20" name="ZoneTexte 19">
              <a:extLst>
                <a:ext uri="{FF2B5EF4-FFF2-40B4-BE49-F238E27FC236}">
                  <a16:creationId xmlns:a16="http://schemas.microsoft.com/office/drawing/2014/main" id="{494436CC-5A4F-1596-0DFC-A4D10373A34D}"/>
                </a:ext>
              </a:extLst>
            </p:cNvPr>
            <p:cNvSpPr txBox="1"/>
            <p:nvPr/>
          </p:nvSpPr>
          <p:spPr>
            <a:xfrm>
              <a:off x="5005645" y="1403170"/>
              <a:ext cx="1741182" cy="307777"/>
            </a:xfrm>
            <a:prstGeom prst="rect">
              <a:avLst/>
            </a:prstGeom>
            <a:noFill/>
          </p:spPr>
          <p:txBody>
            <a:bodyPr wrap="none" rtlCol="0">
              <a:spAutoFit/>
            </a:bodyPr>
            <a:lstStyle/>
            <a:p>
              <a:r>
                <a:rPr lang="en-ZA" sz="1400">
                  <a:latin typeface="Poppins" panose="00000500000000000000" pitchFamily="2" charset="0"/>
                  <a:cs typeface="Poppins" panose="00000500000000000000" pitchFamily="2" charset="0"/>
                </a:rPr>
                <a:t>Beam line tranfer</a:t>
              </a:r>
            </a:p>
          </p:txBody>
        </p:sp>
        <p:cxnSp>
          <p:nvCxnSpPr>
            <p:cNvPr id="21" name="Connecteur droit avec flèche 20">
              <a:extLst>
                <a:ext uri="{FF2B5EF4-FFF2-40B4-BE49-F238E27FC236}">
                  <a16:creationId xmlns:a16="http://schemas.microsoft.com/office/drawing/2014/main" id="{5DDF2240-DFE7-54AF-4B73-8EC6B8A2048B}"/>
                </a:ext>
              </a:extLst>
            </p:cNvPr>
            <p:cNvCxnSpPr>
              <a:stCxn id="20" idx="2"/>
            </p:cNvCxnSpPr>
            <p:nvPr/>
          </p:nvCxnSpPr>
          <p:spPr>
            <a:xfrm>
              <a:off x="5876236" y="1710947"/>
              <a:ext cx="219764" cy="587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e 21">
            <a:extLst>
              <a:ext uri="{FF2B5EF4-FFF2-40B4-BE49-F238E27FC236}">
                <a16:creationId xmlns:a16="http://schemas.microsoft.com/office/drawing/2014/main" id="{FBC56DC2-E97E-1B40-D508-94347FE5C071}"/>
              </a:ext>
            </a:extLst>
          </p:cNvPr>
          <p:cNvGrpSpPr/>
          <p:nvPr/>
        </p:nvGrpSpPr>
        <p:grpSpPr>
          <a:xfrm>
            <a:off x="9356845" y="3899369"/>
            <a:ext cx="1759695" cy="307777"/>
            <a:chOff x="9068336" y="4035882"/>
            <a:chExt cx="1759695" cy="307777"/>
          </a:xfrm>
        </p:grpSpPr>
        <p:sp>
          <p:nvSpPr>
            <p:cNvPr id="23" name="ZoneTexte 22">
              <a:extLst>
                <a:ext uri="{FF2B5EF4-FFF2-40B4-BE49-F238E27FC236}">
                  <a16:creationId xmlns:a16="http://schemas.microsoft.com/office/drawing/2014/main" id="{A1377779-F875-9A26-61A4-F42E3A84FBF4}"/>
                </a:ext>
              </a:extLst>
            </p:cNvPr>
            <p:cNvSpPr txBox="1"/>
            <p:nvPr/>
          </p:nvSpPr>
          <p:spPr>
            <a:xfrm>
              <a:off x="9397831" y="4035882"/>
              <a:ext cx="1430200" cy="307777"/>
            </a:xfrm>
            <a:prstGeom prst="rect">
              <a:avLst/>
            </a:prstGeom>
            <a:noFill/>
          </p:spPr>
          <p:txBody>
            <a:bodyPr wrap="none" rtlCol="0">
              <a:spAutoFit/>
            </a:bodyPr>
            <a:lstStyle/>
            <a:p>
              <a:r>
                <a:rPr lang="fr-FR" sz="1400" dirty="0">
                  <a:latin typeface="Poppins" panose="00000500000000000000" pitchFamily="2" charset="0"/>
                  <a:cs typeface="Poppins" panose="00000500000000000000" pitchFamily="2" charset="0"/>
                </a:rPr>
                <a:t>Patient couch</a:t>
              </a:r>
            </a:p>
          </p:txBody>
        </p:sp>
        <p:cxnSp>
          <p:nvCxnSpPr>
            <p:cNvPr id="24" name="Connecteur droit avec flèche 23">
              <a:extLst>
                <a:ext uri="{FF2B5EF4-FFF2-40B4-BE49-F238E27FC236}">
                  <a16:creationId xmlns:a16="http://schemas.microsoft.com/office/drawing/2014/main" id="{21E8A620-9C8A-13C6-A21E-AAE6DDCF2EAD}"/>
                </a:ext>
              </a:extLst>
            </p:cNvPr>
            <p:cNvCxnSpPr>
              <a:stCxn id="23" idx="1"/>
            </p:cNvCxnSpPr>
            <p:nvPr/>
          </p:nvCxnSpPr>
          <p:spPr>
            <a:xfrm flipH="1">
              <a:off x="9068336" y="4189771"/>
              <a:ext cx="329495"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e 24">
            <a:extLst>
              <a:ext uri="{FF2B5EF4-FFF2-40B4-BE49-F238E27FC236}">
                <a16:creationId xmlns:a16="http://schemas.microsoft.com/office/drawing/2014/main" id="{E7BB63CB-A71C-3561-085D-A78691AA06AA}"/>
              </a:ext>
            </a:extLst>
          </p:cNvPr>
          <p:cNvGrpSpPr/>
          <p:nvPr/>
        </p:nvGrpSpPr>
        <p:grpSpPr>
          <a:xfrm>
            <a:off x="8969522" y="4856651"/>
            <a:ext cx="2874680" cy="307777"/>
            <a:chOff x="8681013" y="4993164"/>
            <a:chExt cx="2874680" cy="307777"/>
          </a:xfrm>
        </p:grpSpPr>
        <p:sp>
          <p:nvSpPr>
            <p:cNvPr id="27" name="ZoneTexte 26">
              <a:extLst>
                <a:ext uri="{FF2B5EF4-FFF2-40B4-BE49-F238E27FC236}">
                  <a16:creationId xmlns:a16="http://schemas.microsoft.com/office/drawing/2014/main" id="{78CAC0EE-768F-7FA2-9787-45900A11485F}"/>
                </a:ext>
              </a:extLst>
            </p:cNvPr>
            <p:cNvSpPr txBox="1"/>
            <p:nvPr/>
          </p:nvSpPr>
          <p:spPr>
            <a:xfrm>
              <a:off x="9202164" y="4993164"/>
              <a:ext cx="2353529" cy="307777"/>
            </a:xfrm>
            <a:prstGeom prst="rect">
              <a:avLst/>
            </a:prstGeom>
            <a:noFill/>
          </p:spPr>
          <p:txBody>
            <a:bodyPr wrap="none" rtlCol="0">
              <a:spAutoFit/>
            </a:bodyPr>
            <a:lstStyle/>
            <a:p>
              <a:r>
                <a:rPr lang="en-ZA" sz="1400" dirty="0">
                  <a:latin typeface="Poppins" panose="00000500000000000000" pitchFamily="2" charset="0"/>
                  <a:cs typeface="Poppins" panose="00000500000000000000" pitchFamily="2" charset="0"/>
                </a:rPr>
                <a:t>6 axes positioning robot</a:t>
              </a:r>
            </a:p>
          </p:txBody>
        </p:sp>
        <p:cxnSp>
          <p:nvCxnSpPr>
            <p:cNvPr id="28" name="Connecteur droit avec flèche 27">
              <a:extLst>
                <a:ext uri="{FF2B5EF4-FFF2-40B4-BE49-F238E27FC236}">
                  <a16:creationId xmlns:a16="http://schemas.microsoft.com/office/drawing/2014/main" id="{805F6DDB-4668-85BF-048D-E7A1B4B82570}"/>
                </a:ext>
              </a:extLst>
            </p:cNvPr>
            <p:cNvCxnSpPr>
              <a:cxnSpLocks/>
              <a:stCxn id="27" idx="1"/>
            </p:cNvCxnSpPr>
            <p:nvPr/>
          </p:nvCxnSpPr>
          <p:spPr>
            <a:xfrm flipH="1" flipV="1">
              <a:off x="8681013" y="5132446"/>
              <a:ext cx="521151" cy="14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E665E622-F24B-FB01-78AC-68C12CEBA5FF}"/>
              </a:ext>
            </a:extLst>
          </p:cNvPr>
          <p:cNvGrpSpPr/>
          <p:nvPr/>
        </p:nvGrpSpPr>
        <p:grpSpPr>
          <a:xfrm>
            <a:off x="8086668" y="1375939"/>
            <a:ext cx="2576166" cy="1068702"/>
            <a:chOff x="8052801" y="1558752"/>
            <a:chExt cx="2576166" cy="1068702"/>
          </a:xfrm>
        </p:grpSpPr>
        <p:grpSp>
          <p:nvGrpSpPr>
            <p:cNvPr id="30" name="Groupe 29">
              <a:extLst>
                <a:ext uri="{FF2B5EF4-FFF2-40B4-BE49-F238E27FC236}">
                  <a16:creationId xmlns:a16="http://schemas.microsoft.com/office/drawing/2014/main" id="{D1F63467-C240-492E-CA98-B35D9B24B118}"/>
                </a:ext>
              </a:extLst>
            </p:cNvPr>
            <p:cNvGrpSpPr/>
            <p:nvPr/>
          </p:nvGrpSpPr>
          <p:grpSpPr>
            <a:xfrm>
              <a:off x="8052801" y="1558752"/>
              <a:ext cx="1693991" cy="1068702"/>
              <a:chOff x="7798159" y="1512452"/>
              <a:chExt cx="1693991" cy="1068702"/>
            </a:xfrm>
          </p:grpSpPr>
          <p:sp>
            <p:nvSpPr>
              <p:cNvPr id="38" name="ZoneTexte 37">
                <a:extLst>
                  <a:ext uri="{FF2B5EF4-FFF2-40B4-BE49-F238E27FC236}">
                    <a16:creationId xmlns:a16="http://schemas.microsoft.com/office/drawing/2014/main" id="{94308ADA-796E-ABD2-D8C6-E7DEBC8D637C}"/>
                  </a:ext>
                </a:extLst>
              </p:cNvPr>
              <p:cNvSpPr txBox="1"/>
              <p:nvPr/>
            </p:nvSpPr>
            <p:spPr>
              <a:xfrm>
                <a:off x="7798160" y="1512452"/>
                <a:ext cx="1693990" cy="523220"/>
              </a:xfrm>
              <a:prstGeom prst="rect">
                <a:avLst/>
              </a:prstGeom>
              <a:noFill/>
            </p:spPr>
            <p:txBody>
              <a:bodyPr wrap="square" rtlCol="0">
                <a:spAutoFit/>
              </a:bodyPr>
              <a:lstStyle/>
              <a:p>
                <a:r>
                  <a:rPr lang="fr-FR" sz="1400" dirty="0">
                    <a:latin typeface="Poppins" panose="00000500000000000000" pitchFamily="2" charset="0"/>
                    <a:cs typeface="Poppins" panose="00000500000000000000" pitchFamily="2" charset="0"/>
                  </a:rPr>
                  <a:t>Scanning magnets (x-y)</a:t>
                </a:r>
              </a:p>
            </p:txBody>
          </p:sp>
          <p:cxnSp>
            <p:nvCxnSpPr>
              <p:cNvPr id="39" name="Connecteur droit avec flèche 38">
                <a:extLst>
                  <a:ext uri="{FF2B5EF4-FFF2-40B4-BE49-F238E27FC236}">
                    <a16:creationId xmlns:a16="http://schemas.microsoft.com/office/drawing/2014/main" id="{DC2654CD-3993-5748-2375-30E074EB9627}"/>
                  </a:ext>
                </a:extLst>
              </p:cNvPr>
              <p:cNvCxnSpPr/>
              <p:nvPr/>
            </p:nvCxnSpPr>
            <p:spPr>
              <a:xfrm flipH="1">
                <a:off x="7798159" y="2048830"/>
                <a:ext cx="454590" cy="53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e 30">
              <a:extLst>
                <a:ext uri="{FF2B5EF4-FFF2-40B4-BE49-F238E27FC236}">
                  <a16:creationId xmlns:a16="http://schemas.microsoft.com/office/drawing/2014/main" id="{D4080A3E-2178-6092-4C80-F394E1EC904B}"/>
                </a:ext>
              </a:extLst>
            </p:cNvPr>
            <p:cNvGrpSpPr/>
            <p:nvPr/>
          </p:nvGrpSpPr>
          <p:grpSpPr>
            <a:xfrm>
              <a:off x="9956048" y="1590078"/>
              <a:ext cx="672919" cy="877348"/>
              <a:chOff x="4958212" y="4833109"/>
              <a:chExt cx="818669" cy="1067382"/>
            </a:xfrm>
          </p:grpSpPr>
          <p:cxnSp>
            <p:nvCxnSpPr>
              <p:cNvPr id="32" name="Connecteur droit avec flèche 31">
                <a:extLst>
                  <a:ext uri="{FF2B5EF4-FFF2-40B4-BE49-F238E27FC236}">
                    <a16:creationId xmlns:a16="http://schemas.microsoft.com/office/drawing/2014/main" id="{85BCBC9D-AE57-FC52-33B4-58D9BDE1BC48}"/>
                  </a:ext>
                </a:extLst>
              </p:cNvPr>
              <p:cNvCxnSpPr>
                <a:cxnSpLocks/>
              </p:cNvCxnSpPr>
              <p:nvPr/>
            </p:nvCxnSpPr>
            <p:spPr>
              <a:xfrm flipV="1">
                <a:off x="5177770" y="5100956"/>
                <a:ext cx="210248" cy="216769"/>
              </a:xfrm>
              <a:prstGeom prst="straightConnector1">
                <a:avLst/>
              </a:prstGeom>
              <a:ln>
                <a:solidFill>
                  <a:schemeClr val="bg2">
                    <a:lumMod val="50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872DD908-6F31-A05B-7B5D-1A18A6288C4D}"/>
                  </a:ext>
                </a:extLst>
              </p:cNvPr>
              <p:cNvCxnSpPr>
                <a:cxnSpLocks/>
              </p:cNvCxnSpPr>
              <p:nvPr/>
            </p:nvCxnSpPr>
            <p:spPr>
              <a:xfrm>
                <a:off x="5178931" y="5316714"/>
                <a:ext cx="277274" cy="108631"/>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E3292276-04D0-BB4E-FAEE-DAF099A24AF4}"/>
                  </a:ext>
                </a:extLst>
              </p:cNvPr>
              <p:cNvCxnSpPr>
                <a:cxnSpLocks/>
              </p:cNvCxnSpPr>
              <p:nvPr/>
            </p:nvCxnSpPr>
            <p:spPr>
              <a:xfrm>
                <a:off x="5181938" y="5314850"/>
                <a:ext cx="0" cy="385054"/>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B6489574-DDAD-60B5-1A11-DF711D185122}"/>
                  </a:ext>
                </a:extLst>
              </p:cNvPr>
              <p:cNvSpPr txBox="1"/>
              <p:nvPr/>
            </p:nvSpPr>
            <p:spPr>
              <a:xfrm>
                <a:off x="5292498" y="4833109"/>
                <a:ext cx="329974" cy="374441"/>
              </a:xfrm>
              <a:prstGeom prst="rect">
                <a:avLst/>
              </a:prstGeom>
              <a:noFill/>
            </p:spPr>
            <p:txBody>
              <a:bodyPr wrap="none" rtlCol="0">
                <a:spAutoFit/>
              </a:bodyPr>
              <a:lstStyle/>
              <a:p>
                <a:r>
                  <a:rPr lang="fr-FR" sz="1400" dirty="0">
                    <a:solidFill>
                      <a:schemeClr val="bg2">
                        <a:lumMod val="50000"/>
                      </a:schemeClr>
                    </a:solidFill>
                    <a:latin typeface="Poppins" panose="00000500000000000000" pitchFamily="2" charset="0"/>
                    <a:cs typeface="Poppins" panose="00000500000000000000" pitchFamily="2" charset="0"/>
                  </a:rPr>
                  <a:t>x</a:t>
                </a:r>
              </a:p>
            </p:txBody>
          </p:sp>
          <p:sp>
            <p:nvSpPr>
              <p:cNvPr id="36" name="ZoneTexte 35">
                <a:extLst>
                  <a:ext uri="{FF2B5EF4-FFF2-40B4-BE49-F238E27FC236}">
                    <a16:creationId xmlns:a16="http://schemas.microsoft.com/office/drawing/2014/main" id="{AE96F930-423D-98F7-1784-940FF1B9EC72}"/>
                  </a:ext>
                </a:extLst>
              </p:cNvPr>
              <p:cNvSpPr txBox="1"/>
              <p:nvPr/>
            </p:nvSpPr>
            <p:spPr>
              <a:xfrm>
                <a:off x="5429354" y="5243366"/>
                <a:ext cx="347527" cy="374441"/>
              </a:xfrm>
              <a:prstGeom prst="rect">
                <a:avLst/>
              </a:prstGeom>
              <a:noFill/>
            </p:spPr>
            <p:txBody>
              <a:bodyPr wrap="none" rtlCol="0">
                <a:spAutoFit/>
              </a:bodyPr>
              <a:lstStyle/>
              <a:p>
                <a:r>
                  <a:rPr lang="fr-FR" sz="1400">
                    <a:solidFill>
                      <a:schemeClr val="bg2">
                        <a:lumMod val="50000"/>
                      </a:schemeClr>
                    </a:solidFill>
                    <a:latin typeface="Poppins" panose="00000500000000000000" pitchFamily="2" charset="0"/>
                    <a:cs typeface="Poppins" panose="00000500000000000000" pitchFamily="2" charset="0"/>
                  </a:rPr>
                  <a:t>y</a:t>
                </a:r>
              </a:p>
            </p:txBody>
          </p:sp>
          <p:sp>
            <p:nvSpPr>
              <p:cNvPr id="37" name="Rectangle 36">
                <a:extLst>
                  <a:ext uri="{FF2B5EF4-FFF2-40B4-BE49-F238E27FC236}">
                    <a16:creationId xmlns:a16="http://schemas.microsoft.com/office/drawing/2014/main" id="{283C2951-2D53-9AEA-4AB2-0AD36B37EA64}"/>
                  </a:ext>
                </a:extLst>
              </p:cNvPr>
              <p:cNvSpPr/>
              <p:nvPr/>
            </p:nvSpPr>
            <p:spPr>
              <a:xfrm>
                <a:off x="4958212" y="5526050"/>
                <a:ext cx="324125" cy="374441"/>
              </a:xfrm>
              <a:prstGeom prst="rect">
                <a:avLst/>
              </a:prstGeom>
            </p:spPr>
            <p:txBody>
              <a:bodyPr wrap="none">
                <a:spAutoFit/>
              </a:bodyPr>
              <a:lstStyle/>
              <a:p>
                <a:r>
                  <a:rPr lang="fr-FR" sz="1400">
                    <a:solidFill>
                      <a:schemeClr val="bg2">
                        <a:lumMod val="50000"/>
                      </a:schemeClr>
                    </a:solidFill>
                    <a:latin typeface="Poppins" panose="00000500000000000000" pitchFamily="2" charset="0"/>
                    <a:cs typeface="Poppins" panose="00000500000000000000" pitchFamily="2" charset="0"/>
                  </a:rPr>
                  <a:t>z</a:t>
                </a:r>
              </a:p>
            </p:txBody>
          </p:sp>
        </p:grpSp>
      </p:grpSp>
      <p:grpSp>
        <p:nvGrpSpPr>
          <p:cNvPr id="40" name="Groupe 39">
            <a:extLst>
              <a:ext uri="{FF2B5EF4-FFF2-40B4-BE49-F238E27FC236}">
                <a16:creationId xmlns:a16="http://schemas.microsoft.com/office/drawing/2014/main" id="{E62D5702-BE3A-7662-9719-8CE6C345BCA0}"/>
              </a:ext>
            </a:extLst>
          </p:cNvPr>
          <p:cNvGrpSpPr/>
          <p:nvPr/>
        </p:nvGrpSpPr>
        <p:grpSpPr>
          <a:xfrm>
            <a:off x="360000" y="3899369"/>
            <a:ext cx="5648987" cy="2172374"/>
            <a:chOff x="219380" y="876814"/>
            <a:chExt cx="5648987" cy="2172374"/>
          </a:xfrm>
        </p:grpSpPr>
        <p:sp>
          <p:nvSpPr>
            <p:cNvPr id="41" name="Rectangle : coins arrondis 40">
              <a:extLst>
                <a:ext uri="{FF2B5EF4-FFF2-40B4-BE49-F238E27FC236}">
                  <a16:creationId xmlns:a16="http://schemas.microsoft.com/office/drawing/2014/main" id="{CF3C09CE-9DDD-5E59-7E66-1021A27F9130}"/>
                </a:ext>
              </a:extLst>
            </p:cNvPr>
            <p:cNvSpPr/>
            <p:nvPr/>
          </p:nvSpPr>
          <p:spPr>
            <a:xfrm>
              <a:off x="219380" y="876814"/>
              <a:ext cx="5648987" cy="21723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latin typeface="Poppins" panose="00000500000000000000" pitchFamily="2" charset="0"/>
                <a:cs typeface="Poppins" panose="00000500000000000000" pitchFamily="2" charset="0"/>
              </a:endParaRPr>
            </a:p>
          </p:txBody>
        </p:sp>
        <p:sp>
          <p:nvSpPr>
            <p:cNvPr id="42" name="ZoneTexte 41">
              <a:extLst>
                <a:ext uri="{FF2B5EF4-FFF2-40B4-BE49-F238E27FC236}">
                  <a16:creationId xmlns:a16="http://schemas.microsoft.com/office/drawing/2014/main" id="{966F0BBD-0792-225E-5406-7AD77F833EBB}"/>
                </a:ext>
              </a:extLst>
            </p:cNvPr>
            <p:cNvSpPr txBox="1"/>
            <p:nvPr/>
          </p:nvSpPr>
          <p:spPr>
            <a:xfrm>
              <a:off x="471053" y="1319514"/>
              <a:ext cx="3719288" cy="307777"/>
            </a:xfrm>
            <a:prstGeom prst="rect">
              <a:avLst/>
            </a:prstGeom>
            <a:noFill/>
          </p:spPr>
          <p:txBody>
            <a:bodyPr wrap="none" rtlCol="0">
              <a:spAutoFit/>
            </a:bodyPr>
            <a:lstStyle/>
            <a:p>
              <a:r>
                <a:rPr lang="en-ZA" sz="1400" b="1" dirty="0">
                  <a:latin typeface="Poppins" panose="00000500000000000000" pitchFamily="2" charset="0"/>
                  <a:cs typeface="Poppins" panose="00000500000000000000" pitchFamily="2" charset="0"/>
                </a:rPr>
                <a:t>52</a:t>
              </a:r>
              <a:r>
                <a:rPr lang="en-ZA" sz="1400" dirty="0">
                  <a:latin typeface="Poppins" panose="00000500000000000000" pitchFamily="2" charset="0"/>
                  <a:cs typeface="Poppins" panose="00000500000000000000" pitchFamily="2" charset="0"/>
                </a:rPr>
                <a:t> </a:t>
              </a:r>
              <a:r>
                <a:rPr lang="en-ZA" sz="1400" b="1" dirty="0">
                  <a:latin typeface="Poppins" panose="00000500000000000000" pitchFamily="2" charset="0"/>
                  <a:cs typeface="Poppins" panose="00000500000000000000" pitchFamily="2" charset="0"/>
                </a:rPr>
                <a:t>weeks </a:t>
              </a:r>
              <a:r>
                <a:rPr lang="en-ZA" sz="1400" dirty="0">
                  <a:latin typeface="Poppins" panose="00000500000000000000" pitchFamily="2" charset="0"/>
                  <a:cs typeface="Poppins" panose="00000500000000000000" pitchFamily="2" charset="0"/>
                </a:rPr>
                <a:t>/ year from Monday to Friday</a:t>
              </a:r>
            </a:p>
          </p:txBody>
        </p:sp>
        <p:sp>
          <p:nvSpPr>
            <p:cNvPr id="43" name="ZoneTexte 42">
              <a:extLst>
                <a:ext uri="{FF2B5EF4-FFF2-40B4-BE49-F238E27FC236}">
                  <a16:creationId xmlns:a16="http://schemas.microsoft.com/office/drawing/2014/main" id="{89FB0A03-26BF-00B6-757E-D7D215682AAD}"/>
                </a:ext>
              </a:extLst>
            </p:cNvPr>
            <p:cNvSpPr txBox="1"/>
            <p:nvPr/>
          </p:nvSpPr>
          <p:spPr>
            <a:xfrm>
              <a:off x="471052" y="1709928"/>
              <a:ext cx="3196709" cy="307777"/>
            </a:xfrm>
            <a:prstGeom prst="rect">
              <a:avLst/>
            </a:prstGeom>
            <a:noFill/>
          </p:spPr>
          <p:txBody>
            <a:bodyPr wrap="none" rtlCol="0">
              <a:spAutoFit/>
            </a:bodyPr>
            <a:lstStyle/>
            <a:p>
              <a:r>
                <a:rPr lang="en-ZA" sz="1400" dirty="0">
                  <a:latin typeface="Poppins" panose="00000500000000000000" pitchFamily="2" charset="0"/>
                  <a:cs typeface="Poppins" panose="00000500000000000000" pitchFamily="2" charset="0"/>
                </a:rPr>
                <a:t>2 hours / day for Quality controls </a:t>
              </a:r>
            </a:p>
          </p:txBody>
        </p:sp>
        <p:sp>
          <p:nvSpPr>
            <p:cNvPr id="44" name="ZoneTexte 43">
              <a:extLst>
                <a:ext uri="{FF2B5EF4-FFF2-40B4-BE49-F238E27FC236}">
                  <a16:creationId xmlns:a16="http://schemas.microsoft.com/office/drawing/2014/main" id="{98109F18-B6F7-B530-FB77-648EB40D1195}"/>
                </a:ext>
              </a:extLst>
            </p:cNvPr>
            <p:cNvSpPr txBox="1"/>
            <p:nvPr/>
          </p:nvSpPr>
          <p:spPr>
            <a:xfrm>
              <a:off x="471052" y="2077192"/>
              <a:ext cx="4379725" cy="307777"/>
            </a:xfrm>
            <a:prstGeom prst="rect">
              <a:avLst/>
            </a:prstGeom>
            <a:noFill/>
          </p:spPr>
          <p:txBody>
            <a:bodyPr wrap="none" rtlCol="0">
              <a:spAutoFit/>
            </a:bodyPr>
            <a:lstStyle/>
            <a:p>
              <a:r>
                <a:rPr lang="en-ZA" sz="1400" b="1">
                  <a:latin typeface="Poppins" panose="00000500000000000000" pitchFamily="2" charset="0"/>
                  <a:cs typeface="Poppins" panose="00000500000000000000" pitchFamily="2" charset="0"/>
                </a:rPr>
                <a:t>14 hours / day of clinical </a:t>
              </a:r>
              <a:r>
                <a:rPr lang="en-ZA" sz="1400">
                  <a:latin typeface="Poppins" panose="00000500000000000000" pitchFamily="2" charset="0"/>
                  <a:cs typeface="Poppins" panose="00000500000000000000" pitchFamily="2" charset="0"/>
                </a:rPr>
                <a:t>treat. room operation</a:t>
              </a:r>
            </a:p>
          </p:txBody>
        </p:sp>
        <p:sp>
          <p:nvSpPr>
            <p:cNvPr id="45" name="ZoneTexte 44">
              <a:extLst>
                <a:ext uri="{FF2B5EF4-FFF2-40B4-BE49-F238E27FC236}">
                  <a16:creationId xmlns:a16="http://schemas.microsoft.com/office/drawing/2014/main" id="{25BC660A-4312-5828-D26A-31CA9655066D}"/>
                </a:ext>
              </a:extLst>
            </p:cNvPr>
            <p:cNvSpPr txBox="1"/>
            <p:nvPr/>
          </p:nvSpPr>
          <p:spPr>
            <a:xfrm>
              <a:off x="471052" y="2548630"/>
              <a:ext cx="3611886" cy="307777"/>
            </a:xfrm>
            <a:prstGeom prst="rect">
              <a:avLst/>
            </a:prstGeom>
            <a:noFill/>
          </p:spPr>
          <p:txBody>
            <a:bodyPr wrap="none" rtlCol="0">
              <a:spAutoFit/>
            </a:bodyPr>
            <a:lstStyle/>
            <a:p>
              <a:r>
                <a:rPr lang="en-ZA" sz="1400">
                  <a:latin typeface="Poppins" panose="00000500000000000000" pitchFamily="2" charset="0"/>
                  <a:cs typeface="Poppins" panose="00000500000000000000" pitchFamily="2" charset="0"/>
                </a:rPr>
                <a:t>Evening &amp; Week-end for maintenance</a:t>
              </a:r>
            </a:p>
          </p:txBody>
        </p:sp>
        <p:grpSp>
          <p:nvGrpSpPr>
            <p:cNvPr id="46" name="Groupe 45">
              <a:extLst>
                <a:ext uri="{FF2B5EF4-FFF2-40B4-BE49-F238E27FC236}">
                  <a16:creationId xmlns:a16="http://schemas.microsoft.com/office/drawing/2014/main" id="{5419DA93-FB64-8607-F99E-9E0B9B20737E}"/>
                </a:ext>
              </a:extLst>
            </p:cNvPr>
            <p:cNvGrpSpPr/>
            <p:nvPr/>
          </p:nvGrpSpPr>
          <p:grpSpPr>
            <a:xfrm>
              <a:off x="5358382" y="1296365"/>
              <a:ext cx="412648" cy="1354730"/>
              <a:chOff x="5369954" y="1367424"/>
              <a:chExt cx="412648" cy="1562034"/>
            </a:xfrm>
          </p:grpSpPr>
          <p:sp>
            <p:nvSpPr>
              <p:cNvPr id="48" name="Accolade fermante 47">
                <a:extLst>
                  <a:ext uri="{FF2B5EF4-FFF2-40B4-BE49-F238E27FC236}">
                    <a16:creationId xmlns:a16="http://schemas.microsoft.com/office/drawing/2014/main" id="{12F70F7C-ED69-A653-B4FA-AE4A8253EB63}"/>
                  </a:ext>
                </a:extLst>
              </p:cNvPr>
              <p:cNvSpPr/>
              <p:nvPr/>
            </p:nvSpPr>
            <p:spPr>
              <a:xfrm>
                <a:off x="5369954" y="1833497"/>
                <a:ext cx="127322" cy="8684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ZoneTexte 48">
                <a:extLst>
                  <a:ext uri="{FF2B5EF4-FFF2-40B4-BE49-F238E27FC236}">
                    <a16:creationId xmlns:a16="http://schemas.microsoft.com/office/drawing/2014/main" id="{FA9B25BC-B11D-9915-C21A-76FA0EA6371E}"/>
                  </a:ext>
                </a:extLst>
              </p:cNvPr>
              <p:cNvSpPr txBox="1"/>
              <p:nvPr/>
            </p:nvSpPr>
            <p:spPr>
              <a:xfrm rot="16200000">
                <a:off x="4847697" y="1994552"/>
                <a:ext cx="1562034" cy="307777"/>
              </a:xfrm>
              <a:prstGeom prst="rect">
                <a:avLst/>
              </a:prstGeom>
              <a:noFill/>
            </p:spPr>
            <p:txBody>
              <a:bodyPr wrap="square" rtlCol="0">
                <a:spAutoFit/>
              </a:bodyPr>
              <a:lstStyle/>
              <a:p>
                <a:r>
                  <a:rPr lang="fr-FR" sz="1400" dirty="0"/>
                  <a:t>6 </a:t>
                </a:r>
                <a:r>
                  <a:rPr lang="fr-FR" sz="1400" dirty="0" err="1"/>
                  <a:t>am</a:t>
                </a:r>
                <a:r>
                  <a:rPr lang="fr-FR" sz="1400" dirty="0"/>
                  <a:t> – 10 pm</a:t>
                </a:r>
              </a:p>
            </p:txBody>
          </p:sp>
        </p:grpSp>
        <p:sp>
          <p:nvSpPr>
            <p:cNvPr id="47" name="ZoneTexte 46">
              <a:extLst>
                <a:ext uri="{FF2B5EF4-FFF2-40B4-BE49-F238E27FC236}">
                  <a16:creationId xmlns:a16="http://schemas.microsoft.com/office/drawing/2014/main" id="{9552357E-F585-84B9-C478-10DA85E97363}"/>
                </a:ext>
              </a:extLst>
            </p:cNvPr>
            <p:cNvSpPr txBox="1"/>
            <p:nvPr/>
          </p:nvSpPr>
          <p:spPr>
            <a:xfrm>
              <a:off x="1965958" y="915457"/>
              <a:ext cx="1734770" cy="307777"/>
            </a:xfrm>
            <a:prstGeom prst="rect">
              <a:avLst/>
            </a:prstGeom>
            <a:noFill/>
          </p:spPr>
          <p:txBody>
            <a:bodyPr wrap="none" rtlCol="0">
              <a:spAutoFit/>
            </a:bodyPr>
            <a:lstStyle/>
            <a:p>
              <a:r>
                <a:rPr lang="en-ZA" sz="1400" b="1" u="sng" dirty="0">
                  <a:latin typeface="Poppins" panose="00000500000000000000" pitchFamily="2" charset="0"/>
                  <a:cs typeface="Poppins" panose="00000500000000000000" pitchFamily="2" charset="0"/>
                </a:rPr>
                <a:t>Centre </a:t>
              </a:r>
              <a:r>
                <a:rPr lang="en-ZA" sz="1400" b="1" u="sng" dirty="0" err="1">
                  <a:latin typeface="Poppins" panose="00000500000000000000" pitchFamily="2" charset="0"/>
                  <a:cs typeface="Poppins" panose="00000500000000000000" pitchFamily="2" charset="0"/>
                </a:rPr>
                <a:t>openning</a:t>
              </a:r>
              <a:endParaRPr lang="en-ZA" sz="1400" b="1" u="sng" dirty="0">
                <a:latin typeface="Poppins" panose="00000500000000000000" pitchFamily="2" charset="0"/>
                <a:cs typeface="Poppins" panose="00000500000000000000" pitchFamily="2" charset="0"/>
              </a:endParaRPr>
            </a:p>
          </p:txBody>
        </p:sp>
      </p:grpSp>
    </p:spTree>
    <p:extLst>
      <p:ext uri="{BB962C8B-B14F-4D97-AF65-F5344CB8AC3E}">
        <p14:creationId xmlns:p14="http://schemas.microsoft.com/office/powerpoint/2010/main" val="215367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nodeType="afterEffect">
                                  <p:stCondLst>
                                    <p:cond delay="2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3000"/>
                            </p:stCondLst>
                            <p:childTnLst>
                              <p:par>
                                <p:cTn id="18" presetID="10" presetClass="entr" presetSubtype="0" fill="hold" nodeType="afterEffect">
                                  <p:stCondLst>
                                    <p:cond delay="125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4750"/>
                            </p:stCondLst>
                            <p:childTnLst>
                              <p:par>
                                <p:cTn id="22" presetID="10" presetClass="entr" presetSubtype="0" fill="hold" nodeType="afterEffect">
                                  <p:stCondLst>
                                    <p:cond delay="25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3294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err="1">
                <a:solidFill>
                  <a:srgbClr val="55381C"/>
                </a:solidFill>
                <a:latin typeface="Poppins ExtraBold" panose="00000900000000000000" pitchFamily="50" charset="0"/>
                <a:cs typeface="Poppins ExtraBold" panose="00000900000000000000" pitchFamily="50" charset="0"/>
              </a:rPr>
              <a:t>ProteusONE</a:t>
            </a:r>
            <a:r>
              <a:rPr lang="fr-FR" sz="2800" b="0" dirty="0">
                <a:solidFill>
                  <a:srgbClr val="55381C"/>
                </a:solidFill>
                <a:latin typeface="Poppins ExtraBold" panose="00000900000000000000" pitchFamily="50" charset="0"/>
                <a:cs typeface="Poppins ExtraBold" panose="00000900000000000000" pitchFamily="50" charset="0"/>
              </a:rPr>
              <a:t> DESIGN</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3. PROTON THERAPY WITH THE </a:t>
            </a:r>
            <a:r>
              <a:rPr lang="en-ZA" sz="900" cap="small" dirty="0" err="1">
                <a:solidFill>
                  <a:srgbClr val="55381C"/>
                </a:solidFill>
                <a:latin typeface="Poppins Light" panose="00000400000000000000" pitchFamily="2" charset="0"/>
                <a:cs typeface="Poppins Light" panose="00000400000000000000" pitchFamily="2" charset="0"/>
              </a:rPr>
              <a:t>ProteusONE</a:t>
            </a:r>
            <a:endParaRPr lang="en-ZA" sz="900" cap="small" dirty="0">
              <a:solidFill>
                <a:srgbClr val="55381C"/>
              </a:solidFill>
              <a:latin typeface="Poppins Light" panose="00000400000000000000" pitchFamily="2" charset="0"/>
              <a:cs typeface="Poppins Light" panose="00000400000000000000" pitchFamily="2" charset="0"/>
            </a:endParaRPr>
          </a:p>
        </p:txBody>
      </p:sp>
      <p:pic>
        <p:nvPicPr>
          <p:cNvPr id="48" name="Image 47" descr="Une image contenant intérieur, assis, moto, garé&#10;&#10;Description générée automatiquement">
            <a:extLst>
              <a:ext uri="{FF2B5EF4-FFF2-40B4-BE49-F238E27FC236}">
                <a16:creationId xmlns:a16="http://schemas.microsoft.com/office/drawing/2014/main" id="{BCF15069-4401-D5BC-8F55-989166FA4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142" y="707533"/>
            <a:ext cx="8436495" cy="5674022"/>
          </a:xfrm>
          <a:prstGeom prst="rect">
            <a:avLst/>
          </a:prstGeom>
        </p:spPr>
      </p:pic>
      <p:sp>
        <p:nvSpPr>
          <p:cNvPr id="56" name="ZoneTexte 55">
            <a:extLst>
              <a:ext uri="{FF2B5EF4-FFF2-40B4-BE49-F238E27FC236}">
                <a16:creationId xmlns:a16="http://schemas.microsoft.com/office/drawing/2014/main" id="{AA83F7F2-94A5-E5FA-FCE8-B5353B9B857D}"/>
              </a:ext>
            </a:extLst>
          </p:cNvPr>
          <p:cNvSpPr txBox="1"/>
          <p:nvPr/>
        </p:nvSpPr>
        <p:spPr>
          <a:xfrm>
            <a:off x="7848153" y="2153594"/>
            <a:ext cx="1351543" cy="830997"/>
          </a:xfrm>
          <a:prstGeom prst="rect">
            <a:avLst/>
          </a:prstGeom>
          <a:solidFill>
            <a:schemeClr val="bg1">
              <a:alpha val="92000"/>
            </a:schemeClr>
          </a:solidFill>
        </p:spPr>
        <p:txBody>
          <a:bodyPr wrap="square" rtlCol="0">
            <a:spAutoFit/>
          </a:bodyPr>
          <a:lstStyle/>
          <a:p>
            <a:pPr algn="ctr"/>
            <a:r>
              <a:rPr lang="en-ZA" sz="1600" dirty="0"/>
              <a:t>Nozzle with IC and range shifter</a:t>
            </a:r>
          </a:p>
        </p:txBody>
      </p:sp>
      <p:grpSp>
        <p:nvGrpSpPr>
          <p:cNvPr id="49" name="Groupe 48">
            <a:extLst>
              <a:ext uri="{FF2B5EF4-FFF2-40B4-BE49-F238E27FC236}">
                <a16:creationId xmlns:a16="http://schemas.microsoft.com/office/drawing/2014/main" id="{C89C3F74-A1E4-0AFD-220C-785CA3012377}"/>
              </a:ext>
            </a:extLst>
          </p:cNvPr>
          <p:cNvGrpSpPr/>
          <p:nvPr/>
        </p:nvGrpSpPr>
        <p:grpSpPr>
          <a:xfrm>
            <a:off x="4235120" y="726548"/>
            <a:ext cx="5089855" cy="5016977"/>
            <a:chOff x="4537089" y="-75413"/>
            <a:chExt cx="5959740" cy="5874406"/>
          </a:xfrm>
        </p:grpSpPr>
        <p:sp>
          <p:nvSpPr>
            <p:cNvPr id="50" name="ZoneTexte 49">
              <a:extLst>
                <a:ext uri="{FF2B5EF4-FFF2-40B4-BE49-F238E27FC236}">
                  <a16:creationId xmlns:a16="http://schemas.microsoft.com/office/drawing/2014/main" id="{695A2F6C-871B-005E-FAEC-700C1CEE3CE4}"/>
                </a:ext>
              </a:extLst>
            </p:cNvPr>
            <p:cNvSpPr txBox="1"/>
            <p:nvPr/>
          </p:nvSpPr>
          <p:spPr>
            <a:xfrm>
              <a:off x="6693743" y="64596"/>
              <a:ext cx="1805740" cy="605013"/>
            </a:xfrm>
            <a:prstGeom prst="rect">
              <a:avLst/>
            </a:prstGeom>
            <a:solidFill>
              <a:schemeClr val="bg1"/>
            </a:solidFill>
          </p:spPr>
          <p:txBody>
            <a:bodyPr wrap="square" rtlCol="0">
              <a:spAutoFit/>
            </a:bodyPr>
            <a:lstStyle/>
            <a:p>
              <a:pPr algn="ctr"/>
              <a:r>
                <a:rPr lang="en-ZA" sz="1600" dirty="0"/>
                <a:t>270° </a:t>
              </a:r>
              <a:r>
                <a:rPr lang="en-ZA" sz="1600" dirty="0" err="1"/>
                <a:t>isocentric</a:t>
              </a:r>
              <a:r>
                <a:rPr lang="en-ZA" sz="1600" dirty="0"/>
                <a:t> gantry</a:t>
              </a:r>
            </a:p>
          </p:txBody>
        </p:sp>
        <p:grpSp>
          <p:nvGrpSpPr>
            <p:cNvPr id="51" name="Groupe 50">
              <a:extLst>
                <a:ext uri="{FF2B5EF4-FFF2-40B4-BE49-F238E27FC236}">
                  <a16:creationId xmlns:a16="http://schemas.microsoft.com/office/drawing/2014/main" id="{52477082-AB7A-A3D4-90DC-DB6E141F4ADD}"/>
                </a:ext>
              </a:extLst>
            </p:cNvPr>
            <p:cNvGrpSpPr/>
            <p:nvPr/>
          </p:nvGrpSpPr>
          <p:grpSpPr>
            <a:xfrm rot="289747">
              <a:off x="4537089" y="-75413"/>
              <a:ext cx="5959740" cy="5874406"/>
              <a:chOff x="1802349" y="1965960"/>
              <a:chExt cx="1740951" cy="1714500"/>
            </a:xfrm>
          </p:grpSpPr>
          <p:sp>
            <p:nvSpPr>
              <p:cNvPr id="53" name="Arc 52">
                <a:extLst>
                  <a:ext uri="{FF2B5EF4-FFF2-40B4-BE49-F238E27FC236}">
                    <a16:creationId xmlns:a16="http://schemas.microsoft.com/office/drawing/2014/main" id="{6A70D4DA-1E9A-6077-80D5-5912BDFDEE7E}"/>
                  </a:ext>
                </a:extLst>
              </p:cNvPr>
              <p:cNvSpPr/>
              <p:nvPr/>
            </p:nvSpPr>
            <p:spPr>
              <a:xfrm rot="16200000">
                <a:off x="1941305" y="1827004"/>
                <a:ext cx="1463040" cy="1740951"/>
              </a:xfrm>
              <a:prstGeom prst="arc">
                <a:avLst>
                  <a:gd name="adj1" fmla="val 16793786"/>
                  <a:gd name="adj2" fmla="val 0"/>
                </a:avLst>
              </a:prstGeom>
              <a:ln w="44450">
                <a:head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4" name="Arc 53">
                <a:extLst>
                  <a:ext uri="{FF2B5EF4-FFF2-40B4-BE49-F238E27FC236}">
                    <a16:creationId xmlns:a16="http://schemas.microsoft.com/office/drawing/2014/main" id="{50A2F817-9181-C21D-5FB0-65E446E18E31}"/>
                  </a:ext>
                </a:extLst>
              </p:cNvPr>
              <p:cNvSpPr/>
              <p:nvPr/>
            </p:nvSpPr>
            <p:spPr>
              <a:xfrm rot="5400000">
                <a:off x="1856740" y="1993900"/>
                <a:ext cx="1714500" cy="1658620"/>
              </a:xfrm>
              <a:prstGeom prst="arc">
                <a:avLst>
                  <a:gd name="adj1" fmla="val 16200000"/>
                  <a:gd name="adj2" fmla="val 665470"/>
                </a:avLst>
              </a:prstGeom>
              <a:ln w="44450">
                <a:headEnd type="none" w="med" len="lg"/>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2" name="Arc 51">
                <a:extLst>
                  <a:ext uri="{FF2B5EF4-FFF2-40B4-BE49-F238E27FC236}">
                    <a16:creationId xmlns:a16="http://schemas.microsoft.com/office/drawing/2014/main" id="{A2072D4C-BED0-DD62-4E12-0C403114FB94}"/>
                  </a:ext>
                </a:extLst>
              </p:cNvPr>
              <p:cNvSpPr/>
              <p:nvPr/>
            </p:nvSpPr>
            <p:spPr>
              <a:xfrm>
                <a:off x="1828800" y="1965960"/>
                <a:ext cx="1714500" cy="1714500"/>
              </a:xfrm>
              <a:prstGeom prst="arc">
                <a:avLst>
                  <a:gd name="adj1" fmla="val 16127582"/>
                  <a:gd name="adj2" fmla="val 0"/>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sp>
        <p:nvSpPr>
          <p:cNvPr id="55" name="ZoneTexte 54">
            <a:extLst>
              <a:ext uri="{FF2B5EF4-FFF2-40B4-BE49-F238E27FC236}">
                <a16:creationId xmlns:a16="http://schemas.microsoft.com/office/drawing/2014/main" id="{6B47E5AD-DE27-9669-F53C-CFF537E44239}"/>
              </a:ext>
            </a:extLst>
          </p:cNvPr>
          <p:cNvSpPr txBox="1"/>
          <p:nvPr/>
        </p:nvSpPr>
        <p:spPr>
          <a:xfrm>
            <a:off x="2649917" y="5004374"/>
            <a:ext cx="1998283" cy="369332"/>
          </a:xfrm>
          <a:prstGeom prst="rect">
            <a:avLst/>
          </a:prstGeom>
          <a:solidFill>
            <a:schemeClr val="bg1"/>
          </a:solidFill>
        </p:spPr>
        <p:txBody>
          <a:bodyPr wrap="square" rtlCol="0">
            <a:spAutoFit/>
          </a:bodyPr>
          <a:lstStyle/>
          <a:p>
            <a:pPr algn="ctr"/>
            <a:r>
              <a:rPr lang="en-ZA" dirty="0"/>
              <a:t>6D robotic couch</a:t>
            </a:r>
          </a:p>
        </p:txBody>
      </p:sp>
      <p:sp>
        <p:nvSpPr>
          <p:cNvPr id="57" name="ZoneTexte 56">
            <a:extLst>
              <a:ext uri="{FF2B5EF4-FFF2-40B4-BE49-F238E27FC236}">
                <a16:creationId xmlns:a16="http://schemas.microsoft.com/office/drawing/2014/main" id="{F91E4537-C456-54A5-5797-2B45DD863CC2}"/>
              </a:ext>
            </a:extLst>
          </p:cNvPr>
          <p:cNvSpPr txBox="1"/>
          <p:nvPr/>
        </p:nvSpPr>
        <p:spPr>
          <a:xfrm>
            <a:off x="1833458" y="2065091"/>
            <a:ext cx="1453381" cy="583443"/>
          </a:xfrm>
          <a:prstGeom prst="rect">
            <a:avLst/>
          </a:prstGeom>
          <a:solidFill>
            <a:schemeClr val="bg1"/>
          </a:solidFill>
        </p:spPr>
        <p:txBody>
          <a:bodyPr wrap="square" rtlCol="0">
            <a:spAutoFit/>
          </a:bodyPr>
          <a:lstStyle/>
          <a:p>
            <a:pPr algn="ctr"/>
            <a:r>
              <a:rPr lang="fr-FR" sz="1600" dirty="0"/>
              <a:t>Gantry &amp; S2C2 </a:t>
            </a:r>
            <a:r>
              <a:rPr lang="en-ZA" sz="1600" dirty="0"/>
              <a:t>access</a:t>
            </a:r>
          </a:p>
        </p:txBody>
      </p:sp>
      <p:grpSp>
        <p:nvGrpSpPr>
          <p:cNvPr id="58" name="Groupe 57">
            <a:extLst>
              <a:ext uri="{FF2B5EF4-FFF2-40B4-BE49-F238E27FC236}">
                <a16:creationId xmlns:a16="http://schemas.microsoft.com/office/drawing/2014/main" id="{7C90C8A6-F336-2F97-D3E9-5D7673489A25}"/>
              </a:ext>
            </a:extLst>
          </p:cNvPr>
          <p:cNvGrpSpPr/>
          <p:nvPr/>
        </p:nvGrpSpPr>
        <p:grpSpPr>
          <a:xfrm>
            <a:off x="5527319" y="2046526"/>
            <a:ext cx="3592465" cy="4292926"/>
            <a:chOff x="6009590" y="1469604"/>
            <a:chExt cx="4328358" cy="5045700"/>
          </a:xfrm>
        </p:grpSpPr>
        <p:sp>
          <p:nvSpPr>
            <p:cNvPr id="59" name="ZoneTexte 58">
              <a:extLst>
                <a:ext uri="{FF2B5EF4-FFF2-40B4-BE49-F238E27FC236}">
                  <a16:creationId xmlns:a16="http://schemas.microsoft.com/office/drawing/2014/main" id="{5099A2CE-08DB-6E96-27B3-045FBDCFCC4F}"/>
                </a:ext>
              </a:extLst>
            </p:cNvPr>
            <p:cNvSpPr txBox="1"/>
            <p:nvPr/>
          </p:nvSpPr>
          <p:spPr>
            <a:xfrm>
              <a:off x="6009590" y="1469604"/>
              <a:ext cx="1092485" cy="707571"/>
            </a:xfrm>
            <a:prstGeom prst="rect">
              <a:avLst/>
            </a:prstGeom>
            <a:solidFill>
              <a:schemeClr val="bg1"/>
            </a:solidFill>
          </p:spPr>
          <p:txBody>
            <a:bodyPr wrap="square" rtlCol="0">
              <a:spAutoFit/>
            </a:bodyPr>
            <a:lstStyle/>
            <a:p>
              <a:pPr algn="ctr"/>
              <a:r>
                <a:rPr lang="fr-FR" sz="1600" dirty="0"/>
                <a:t>Flat Panels</a:t>
              </a:r>
            </a:p>
          </p:txBody>
        </p:sp>
        <p:cxnSp>
          <p:nvCxnSpPr>
            <p:cNvPr id="61" name="Connecteur droit avec flèche 60">
              <a:extLst>
                <a:ext uri="{FF2B5EF4-FFF2-40B4-BE49-F238E27FC236}">
                  <a16:creationId xmlns:a16="http://schemas.microsoft.com/office/drawing/2014/main" id="{261CC603-AE55-BBCF-A197-4A14F0C734B8}"/>
                </a:ext>
              </a:extLst>
            </p:cNvPr>
            <p:cNvCxnSpPr>
              <a:cxnSpLocks/>
            </p:cNvCxnSpPr>
            <p:nvPr/>
          </p:nvCxnSpPr>
          <p:spPr>
            <a:xfrm flipV="1">
              <a:off x="9555641" y="5550656"/>
              <a:ext cx="654084" cy="266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EC39289C-EFFA-E64B-6883-8631BEAA632E}"/>
                </a:ext>
              </a:extLst>
            </p:cNvPr>
            <p:cNvCxnSpPr>
              <a:cxnSpLocks/>
            </p:cNvCxnSpPr>
            <p:nvPr/>
          </p:nvCxnSpPr>
          <p:spPr>
            <a:xfrm flipH="1">
              <a:off x="7843280" y="6251403"/>
              <a:ext cx="519347" cy="263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3AD6C872-C96F-BBAC-D731-6EA3E1BE2110}"/>
                </a:ext>
              </a:extLst>
            </p:cNvPr>
            <p:cNvSpPr txBox="1"/>
            <p:nvPr/>
          </p:nvSpPr>
          <p:spPr>
            <a:xfrm>
              <a:off x="8228413" y="5786631"/>
              <a:ext cx="2109535" cy="687317"/>
            </a:xfrm>
            <a:prstGeom prst="rect">
              <a:avLst/>
            </a:prstGeom>
            <a:solidFill>
              <a:schemeClr val="bg1"/>
            </a:solidFill>
          </p:spPr>
          <p:txBody>
            <a:bodyPr wrap="square" rtlCol="0">
              <a:spAutoFit/>
            </a:bodyPr>
            <a:lstStyle/>
            <a:p>
              <a:pPr algn="ctr"/>
              <a:r>
                <a:rPr lang="en-ZA" sz="1600" dirty="0"/>
                <a:t>Stereoscopic </a:t>
              </a:r>
            </a:p>
            <a:p>
              <a:pPr algn="ctr"/>
              <a:r>
                <a:rPr lang="fr-FR" sz="1600" dirty="0"/>
                <a:t>X-ray sources</a:t>
              </a:r>
            </a:p>
          </p:txBody>
        </p:sp>
        <p:cxnSp>
          <p:nvCxnSpPr>
            <p:cNvPr id="63" name="Connecteur droit avec flèche 62">
              <a:extLst>
                <a:ext uri="{FF2B5EF4-FFF2-40B4-BE49-F238E27FC236}">
                  <a16:creationId xmlns:a16="http://schemas.microsoft.com/office/drawing/2014/main" id="{AC432866-1A5F-379F-B83B-C9022DD59415}"/>
                </a:ext>
              </a:extLst>
            </p:cNvPr>
            <p:cNvCxnSpPr>
              <a:cxnSpLocks/>
            </p:cNvCxnSpPr>
            <p:nvPr/>
          </p:nvCxnSpPr>
          <p:spPr>
            <a:xfrm flipH="1" flipV="1">
              <a:off x="6837576" y="2539044"/>
              <a:ext cx="3279625" cy="2970256"/>
            </a:xfrm>
            <a:prstGeom prst="straightConnector1">
              <a:avLst/>
            </a:prstGeom>
            <a:ln w="44450">
              <a:solidFill>
                <a:srgbClr val="FF0000">
                  <a:alpha val="54000"/>
                </a:srgb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E1E2E63F-86C9-A384-3604-BB5A92259405}"/>
                </a:ext>
              </a:extLst>
            </p:cNvPr>
            <p:cNvCxnSpPr>
              <a:cxnSpLocks/>
            </p:cNvCxnSpPr>
            <p:nvPr/>
          </p:nvCxnSpPr>
          <p:spPr>
            <a:xfrm flipV="1">
              <a:off x="7777464" y="2539044"/>
              <a:ext cx="0" cy="3891200"/>
            </a:xfrm>
            <a:prstGeom prst="straightConnector1">
              <a:avLst/>
            </a:prstGeom>
            <a:ln w="44450">
              <a:solidFill>
                <a:srgbClr val="FF0000">
                  <a:alpha val="54000"/>
                </a:srgbClr>
              </a:solidFill>
              <a:headEnd type="none"/>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2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5"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11472000"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PATIENT WORKFLOW &amp; INDICATIONS</a:t>
            </a:r>
          </a:p>
          <a:p>
            <a:pPr algn="l">
              <a:lnSpc>
                <a:spcPts val="3000"/>
              </a:lnSpc>
            </a:pPr>
            <a:r>
              <a:rPr lang="en-US" sz="1800" b="0" dirty="0">
                <a:solidFill>
                  <a:srgbClr val="55381C"/>
                </a:solidFill>
                <a:latin typeface="Poppins Light" panose="00000400000000000000" pitchFamily="2" charset="0"/>
                <a:cs typeface="Poppins Light" panose="00000400000000000000" pitchFamily="2" charset="0"/>
              </a:rPr>
              <a:t>The patient's journey and treatment indications: from the François Baclesse Center to Cyclhad</a:t>
            </a:r>
            <a:endParaRPr lang="fr-FR" sz="18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3. PROTON THERAPY WITH THE </a:t>
            </a:r>
            <a:r>
              <a:rPr lang="en-ZA" sz="900" cap="small" dirty="0" err="1">
                <a:solidFill>
                  <a:srgbClr val="55381C"/>
                </a:solidFill>
                <a:latin typeface="Poppins Light" panose="00000400000000000000" pitchFamily="2" charset="0"/>
                <a:cs typeface="Poppins Light" panose="00000400000000000000" pitchFamily="2" charset="0"/>
              </a:rPr>
              <a:t>ProteusONE</a:t>
            </a:r>
            <a:endParaRPr lang="en-ZA" sz="900" cap="small" dirty="0">
              <a:solidFill>
                <a:srgbClr val="55381C"/>
              </a:solidFill>
              <a:latin typeface="Poppins Light" panose="00000400000000000000" pitchFamily="2" charset="0"/>
              <a:cs typeface="Poppins Light" panose="00000400000000000000" pitchFamily="2" charset="0"/>
            </a:endParaRPr>
          </a:p>
        </p:txBody>
      </p:sp>
      <p:pic>
        <p:nvPicPr>
          <p:cNvPr id="5" name="Image 46">
            <a:extLst>
              <a:ext uri="{FF2B5EF4-FFF2-40B4-BE49-F238E27FC236}">
                <a16:creationId xmlns:a16="http://schemas.microsoft.com/office/drawing/2014/main" id="{91FB310C-917B-8211-0D66-89B9BA6922F2}"/>
              </a:ext>
            </a:extLst>
          </p:cNvPr>
          <p:cNvPicPr>
            <a:picLocks noChangeAspect="1"/>
          </p:cNvPicPr>
          <p:nvPr/>
        </p:nvPicPr>
        <p:blipFill>
          <a:blip r:embed="rId3"/>
          <a:stretch>
            <a:fillRect/>
          </a:stretch>
        </p:blipFill>
        <p:spPr>
          <a:xfrm>
            <a:off x="7066383" y="1337468"/>
            <a:ext cx="4592217" cy="4490168"/>
          </a:xfrm>
          <a:prstGeom prst="rect">
            <a:avLst/>
          </a:prstGeom>
        </p:spPr>
      </p:pic>
      <p:pic>
        <p:nvPicPr>
          <p:cNvPr id="6" name="Image 5">
            <a:extLst>
              <a:ext uri="{FF2B5EF4-FFF2-40B4-BE49-F238E27FC236}">
                <a16:creationId xmlns:a16="http://schemas.microsoft.com/office/drawing/2014/main" id="{32293C8A-787A-9439-C707-C0C561910FB0}"/>
              </a:ext>
            </a:extLst>
          </p:cNvPr>
          <p:cNvPicPr>
            <a:picLocks noChangeAspect="1"/>
          </p:cNvPicPr>
          <p:nvPr/>
        </p:nvPicPr>
        <p:blipFill>
          <a:blip r:embed="rId4"/>
          <a:stretch>
            <a:fillRect/>
          </a:stretch>
        </p:blipFill>
        <p:spPr>
          <a:xfrm>
            <a:off x="360000" y="1196378"/>
            <a:ext cx="6565900" cy="1460500"/>
          </a:xfrm>
          <a:prstGeom prst="rect">
            <a:avLst/>
          </a:prstGeom>
        </p:spPr>
      </p:pic>
      <p:grpSp>
        <p:nvGrpSpPr>
          <p:cNvPr id="8" name="Groupe 7">
            <a:extLst>
              <a:ext uri="{FF2B5EF4-FFF2-40B4-BE49-F238E27FC236}">
                <a16:creationId xmlns:a16="http://schemas.microsoft.com/office/drawing/2014/main" id="{4989D798-BCCE-916A-A107-AAE0E7D3B408}"/>
              </a:ext>
            </a:extLst>
          </p:cNvPr>
          <p:cNvGrpSpPr/>
          <p:nvPr/>
        </p:nvGrpSpPr>
        <p:grpSpPr>
          <a:xfrm>
            <a:off x="447014" y="3289769"/>
            <a:ext cx="6001964" cy="2172374"/>
            <a:chOff x="219380" y="876814"/>
            <a:chExt cx="6158889" cy="2172374"/>
          </a:xfrm>
        </p:grpSpPr>
        <p:sp>
          <p:nvSpPr>
            <p:cNvPr id="9" name="Rectangle : coins arrondis 8">
              <a:extLst>
                <a:ext uri="{FF2B5EF4-FFF2-40B4-BE49-F238E27FC236}">
                  <a16:creationId xmlns:a16="http://schemas.microsoft.com/office/drawing/2014/main" id="{9D2C9A8C-C2D8-1BE4-E931-E5A2B1495C29}"/>
                </a:ext>
              </a:extLst>
            </p:cNvPr>
            <p:cNvSpPr/>
            <p:nvPr/>
          </p:nvSpPr>
          <p:spPr>
            <a:xfrm>
              <a:off x="219380" y="876814"/>
              <a:ext cx="6158889" cy="21723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5DD67F36-8862-03A2-F9D1-7FD9471CEE65}"/>
                </a:ext>
              </a:extLst>
            </p:cNvPr>
            <p:cNvSpPr txBox="1"/>
            <p:nvPr/>
          </p:nvSpPr>
          <p:spPr>
            <a:xfrm>
              <a:off x="471052" y="1319514"/>
              <a:ext cx="4759066" cy="307777"/>
            </a:xfrm>
            <a:prstGeom prst="rect">
              <a:avLst/>
            </a:prstGeom>
            <a:noFill/>
          </p:spPr>
          <p:txBody>
            <a:bodyPr wrap="none" rtlCol="0">
              <a:spAutoFit/>
            </a:bodyPr>
            <a:lstStyle/>
            <a:p>
              <a:r>
                <a:rPr lang="en-ZA" sz="1400" b="1" dirty="0">
                  <a:latin typeface="Poppins" panose="00000500000000000000" pitchFamily="2" charset="0"/>
                  <a:cs typeface="Poppins" panose="00000500000000000000" pitchFamily="2" charset="0"/>
                </a:rPr>
                <a:t>30 </a:t>
              </a:r>
              <a:r>
                <a:rPr lang="en-ZA" sz="1400" dirty="0">
                  <a:latin typeface="Poppins" panose="00000500000000000000" pitchFamily="2" charset="0"/>
                  <a:cs typeface="Poppins" panose="00000500000000000000" pitchFamily="2" charset="0"/>
                </a:rPr>
                <a:t>beam delivery</a:t>
              </a:r>
              <a:r>
                <a:rPr lang="en-ZA" sz="1400" b="1" dirty="0">
                  <a:latin typeface="Poppins" panose="00000500000000000000" pitchFamily="2" charset="0"/>
                  <a:cs typeface="Poppins" panose="00000500000000000000" pitchFamily="2" charset="0"/>
                </a:rPr>
                <a:t> fractions at 2 </a:t>
              </a:r>
              <a:r>
                <a:rPr lang="en-ZA" sz="1400" b="1" dirty="0" err="1">
                  <a:latin typeface="Poppins" panose="00000500000000000000" pitchFamily="2" charset="0"/>
                  <a:cs typeface="Poppins" panose="00000500000000000000" pitchFamily="2" charset="0"/>
                </a:rPr>
                <a:t>Gy</a:t>
              </a:r>
              <a:r>
                <a:rPr lang="en-ZA" sz="1400" b="1" dirty="0">
                  <a:latin typeface="Poppins" panose="00000500000000000000" pitchFamily="2" charset="0"/>
                  <a:cs typeface="Poppins" panose="00000500000000000000" pitchFamily="2" charset="0"/>
                </a:rPr>
                <a:t> </a:t>
              </a:r>
              <a:r>
                <a:rPr lang="en-ZA" sz="1400" dirty="0">
                  <a:latin typeface="Poppins" panose="00000500000000000000" pitchFamily="2" charset="0"/>
                  <a:cs typeface="Poppins" panose="00000500000000000000" pitchFamily="2" charset="0"/>
                </a:rPr>
                <a:t>within 5 weeks</a:t>
              </a:r>
            </a:p>
          </p:txBody>
        </p:sp>
        <p:sp>
          <p:nvSpPr>
            <p:cNvPr id="11" name="ZoneTexte 10">
              <a:extLst>
                <a:ext uri="{FF2B5EF4-FFF2-40B4-BE49-F238E27FC236}">
                  <a16:creationId xmlns:a16="http://schemas.microsoft.com/office/drawing/2014/main" id="{79F72BFC-99E1-8EED-A624-67993C365F81}"/>
                </a:ext>
              </a:extLst>
            </p:cNvPr>
            <p:cNvSpPr txBox="1"/>
            <p:nvPr/>
          </p:nvSpPr>
          <p:spPr>
            <a:xfrm>
              <a:off x="471052" y="1709928"/>
              <a:ext cx="3471099" cy="307777"/>
            </a:xfrm>
            <a:prstGeom prst="rect">
              <a:avLst/>
            </a:prstGeom>
            <a:noFill/>
          </p:spPr>
          <p:txBody>
            <a:bodyPr wrap="none" rtlCol="0">
              <a:spAutoFit/>
            </a:bodyPr>
            <a:lstStyle/>
            <a:p>
              <a:r>
                <a:rPr lang="en-ZA" sz="1400" dirty="0">
                  <a:latin typeface="Poppins" panose="00000500000000000000" pitchFamily="2" charset="0"/>
                  <a:cs typeface="Poppins" panose="00000500000000000000" pitchFamily="2" charset="0"/>
                </a:rPr>
                <a:t>25 minutes mean time per fraction </a:t>
              </a:r>
            </a:p>
          </p:txBody>
        </p:sp>
        <p:sp>
          <p:nvSpPr>
            <p:cNvPr id="12" name="ZoneTexte 11">
              <a:extLst>
                <a:ext uri="{FF2B5EF4-FFF2-40B4-BE49-F238E27FC236}">
                  <a16:creationId xmlns:a16="http://schemas.microsoft.com/office/drawing/2014/main" id="{89C5063B-7F24-D664-7455-BC43C2B3D776}"/>
                </a:ext>
              </a:extLst>
            </p:cNvPr>
            <p:cNvSpPr txBox="1"/>
            <p:nvPr/>
          </p:nvSpPr>
          <p:spPr>
            <a:xfrm>
              <a:off x="471052" y="2077192"/>
              <a:ext cx="5907217" cy="307777"/>
            </a:xfrm>
            <a:prstGeom prst="rect">
              <a:avLst/>
            </a:prstGeom>
            <a:noFill/>
          </p:spPr>
          <p:txBody>
            <a:bodyPr wrap="none" rtlCol="0">
              <a:spAutoFit/>
            </a:bodyPr>
            <a:lstStyle/>
            <a:p>
              <a:r>
                <a:rPr lang="en-ZA" sz="1400" dirty="0">
                  <a:latin typeface="Poppins" panose="00000500000000000000" pitchFamily="2" charset="0"/>
                  <a:cs typeface="Poppins" panose="00000500000000000000" pitchFamily="2" charset="0"/>
                </a:rPr>
                <a:t>3 fractions per week for skin cancer: hypofractionation @6Gy </a:t>
              </a:r>
            </a:p>
          </p:txBody>
        </p:sp>
        <p:sp>
          <p:nvSpPr>
            <p:cNvPr id="13" name="ZoneTexte 12">
              <a:extLst>
                <a:ext uri="{FF2B5EF4-FFF2-40B4-BE49-F238E27FC236}">
                  <a16:creationId xmlns:a16="http://schemas.microsoft.com/office/drawing/2014/main" id="{D6458D2C-0439-3903-CB48-6E6DA86935FB}"/>
                </a:ext>
              </a:extLst>
            </p:cNvPr>
            <p:cNvSpPr txBox="1"/>
            <p:nvPr/>
          </p:nvSpPr>
          <p:spPr>
            <a:xfrm>
              <a:off x="471052" y="2548630"/>
              <a:ext cx="189561" cy="307777"/>
            </a:xfrm>
            <a:prstGeom prst="rect">
              <a:avLst/>
            </a:prstGeom>
            <a:noFill/>
          </p:spPr>
          <p:txBody>
            <a:bodyPr wrap="none" rtlCol="0">
              <a:spAutoFit/>
            </a:bodyPr>
            <a:lstStyle/>
            <a:p>
              <a:endParaRPr lang="en-ZA" sz="1400" dirty="0">
                <a:latin typeface="Poppins" panose="00000500000000000000" pitchFamily="2" charset="0"/>
                <a:cs typeface="Poppins" panose="00000500000000000000" pitchFamily="2" charset="0"/>
              </a:endParaRPr>
            </a:p>
          </p:txBody>
        </p:sp>
        <p:sp>
          <p:nvSpPr>
            <p:cNvPr id="16" name="ZoneTexte 15">
              <a:extLst>
                <a:ext uri="{FF2B5EF4-FFF2-40B4-BE49-F238E27FC236}">
                  <a16:creationId xmlns:a16="http://schemas.microsoft.com/office/drawing/2014/main" id="{6FA51F78-A00E-8850-30D8-B9F8A085816C}"/>
                </a:ext>
              </a:extLst>
            </p:cNvPr>
            <p:cNvSpPr txBox="1"/>
            <p:nvPr/>
          </p:nvSpPr>
          <p:spPr>
            <a:xfrm>
              <a:off x="1331982" y="923148"/>
              <a:ext cx="3400290" cy="307777"/>
            </a:xfrm>
            <a:prstGeom prst="rect">
              <a:avLst/>
            </a:prstGeom>
            <a:noFill/>
          </p:spPr>
          <p:txBody>
            <a:bodyPr wrap="none" rtlCol="0">
              <a:spAutoFit/>
            </a:bodyPr>
            <a:lstStyle/>
            <a:p>
              <a:r>
                <a:rPr lang="en-ZA" sz="1400" b="1" u="sng" dirty="0">
                  <a:latin typeface="Poppins" panose="00000500000000000000" pitchFamily="2" charset="0"/>
                  <a:cs typeface="Poppins" panose="00000500000000000000" pitchFamily="2" charset="0"/>
                </a:rPr>
                <a:t>Average proton therapy treatment</a:t>
              </a:r>
            </a:p>
          </p:txBody>
        </p:sp>
      </p:grpSp>
      <p:sp>
        <p:nvSpPr>
          <p:cNvPr id="19" name="ZoneTexte 18">
            <a:extLst>
              <a:ext uri="{FF2B5EF4-FFF2-40B4-BE49-F238E27FC236}">
                <a16:creationId xmlns:a16="http://schemas.microsoft.com/office/drawing/2014/main" id="{DCB15DA3-7AB6-40BF-9833-F3180AB24D09}"/>
              </a:ext>
            </a:extLst>
          </p:cNvPr>
          <p:cNvSpPr txBox="1"/>
          <p:nvPr/>
        </p:nvSpPr>
        <p:spPr>
          <a:xfrm>
            <a:off x="692272" y="4828817"/>
            <a:ext cx="3286477" cy="307777"/>
          </a:xfrm>
          <a:prstGeom prst="rect">
            <a:avLst/>
          </a:prstGeom>
          <a:noFill/>
        </p:spPr>
        <p:txBody>
          <a:bodyPr wrap="none" rtlCol="0">
            <a:spAutoFit/>
          </a:bodyPr>
          <a:lstStyle/>
          <a:p>
            <a:r>
              <a:rPr lang="en-ZA" sz="1400" dirty="0">
                <a:latin typeface="Poppins" panose="00000500000000000000" pitchFamily="2" charset="0"/>
                <a:cs typeface="Poppins" panose="00000500000000000000" pitchFamily="2" charset="0"/>
              </a:rPr>
              <a:t>No anaesthesia even for children </a:t>
            </a:r>
          </a:p>
        </p:txBody>
      </p:sp>
    </p:spTree>
    <p:extLst>
      <p:ext uri="{BB962C8B-B14F-4D97-AF65-F5344CB8AC3E}">
        <p14:creationId xmlns:p14="http://schemas.microsoft.com/office/powerpoint/2010/main" val="2764545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0">
            <a:extLst>
              <a:ext uri="{FF2B5EF4-FFF2-40B4-BE49-F238E27FC236}">
                <a16:creationId xmlns:a16="http://schemas.microsoft.com/office/drawing/2014/main" id="{7BD6992A-C316-F663-6177-370D3C29EDB9}"/>
              </a:ext>
            </a:extLst>
          </p:cNvPr>
          <p:cNvSpPr/>
          <p:nvPr/>
        </p:nvSpPr>
        <p:spPr>
          <a:xfrm>
            <a:off x="7840342" y="1439484"/>
            <a:ext cx="3991658" cy="3632049"/>
          </a:xfrm>
          <a:prstGeom prst="roundRect">
            <a:avLst>
              <a:gd name="adj" fmla="val 8883"/>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CLINICAL ACTIVITY SINCE 2018</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3. PROTON THERAPY WITH THE </a:t>
            </a:r>
            <a:r>
              <a:rPr lang="en-ZA" sz="900" cap="small" dirty="0" err="1">
                <a:solidFill>
                  <a:srgbClr val="55381C"/>
                </a:solidFill>
                <a:latin typeface="Poppins Light" panose="00000400000000000000" pitchFamily="2" charset="0"/>
                <a:cs typeface="Poppins Light" panose="00000400000000000000" pitchFamily="2" charset="0"/>
              </a:rPr>
              <a:t>ProteusONE</a:t>
            </a:r>
            <a:endParaRPr lang="en-ZA" sz="900" cap="small" dirty="0">
              <a:solidFill>
                <a:srgbClr val="55381C"/>
              </a:solidFill>
              <a:latin typeface="Poppins Light" panose="00000400000000000000" pitchFamily="2" charset="0"/>
              <a:cs typeface="Poppins Light" panose="00000400000000000000" pitchFamily="2" charset="0"/>
            </a:endParaRPr>
          </a:p>
        </p:txBody>
      </p:sp>
      <p:pic>
        <p:nvPicPr>
          <p:cNvPr id="7" name="Image 6">
            <a:extLst>
              <a:ext uri="{FF2B5EF4-FFF2-40B4-BE49-F238E27FC236}">
                <a16:creationId xmlns:a16="http://schemas.microsoft.com/office/drawing/2014/main" id="{8A5B117C-0873-29FE-7F53-3322EB4F7DF6}"/>
              </a:ext>
            </a:extLst>
          </p:cNvPr>
          <p:cNvPicPr>
            <a:picLocks noChangeAspect="1"/>
          </p:cNvPicPr>
          <p:nvPr/>
        </p:nvPicPr>
        <p:blipFill>
          <a:blip r:embed="rId3"/>
          <a:stretch>
            <a:fillRect/>
          </a:stretch>
        </p:blipFill>
        <p:spPr>
          <a:xfrm>
            <a:off x="360000" y="1439484"/>
            <a:ext cx="7228341" cy="3632050"/>
          </a:xfrm>
          <a:prstGeom prst="rect">
            <a:avLst/>
          </a:prstGeom>
        </p:spPr>
      </p:pic>
      <p:sp>
        <p:nvSpPr>
          <p:cNvPr id="8" name="ZoneTexte 13">
            <a:extLst>
              <a:ext uri="{FF2B5EF4-FFF2-40B4-BE49-F238E27FC236}">
                <a16:creationId xmlns:a16="http://schemas.microsoft.com/office/drawing/2014/main" id="{BECC7C31-55B5-8BC0-2098-7B78BC74E382}"/>
              </a:ext>
            </a:extLst>
          </p:cNvPr>
          <p:cNvSpPr txBox="1"/>
          <p:nvPr/>
        </p:nvSpPr>
        <p:spPr>
          <a:xfrm>
            <a:off x="1905554" y="5141517"/>
            <a:ext cx="4593823" cy="276999"/>
          </a:xfrm>
          <a:prstGeom prst="rect">
            <a:avLst/>
          </a:prstGeom>
          <a:noFill/>
        </p:spPr>
        <p:txBody>
          <a:bodyPr wrap="none" rtlCol="0">
            <a:spAutoFit/>
          </a:bodyPr>
          <a:lstStyle/>
          <a:p>
            <a:pPr algn="ctr"/>
            <a:r>
              <a:rPr lang="en-US" sz="1200" i="1" dirty="0">
                <a:solidFill>
                  <a:schemeClr val="accent5"/>
                </a:solidFill>
              </a:rPr>
              <a:t>Number of patients treated per year with proton therapy at Cyclhad</a:t>
            </a:r>
            <a:endParaRPr lang="en-ZA" sz="1200" i="1" dirty="0">
              <a:solidFill>
                <a:schemeClr val="accent5"/>
              </a:solidFill>
            </a:endParaRPr>
          </a:p>
        </p:txBody>
      </p:sp>
      <p:sp>
        <p:nvSpPr>
          <p:cNvPr id="11" name="TextBox 7">
            <a:extLst>
              <a:ext uri="{FF2B5EF4-FFF2-40B4-BE49-F238E27FC236}">
                <a16:creationId xmlns:a16="http://schemas.microsoft.com/office/drawing/2014/main" id="{306B2F88-D208-3D39-27AB-0E9B3DB31FA3}"/>
              </a:ext>
            </a:extLst>
          </p:cNvPr>
          <p:cNvSpPr txBox="1"/>
          <p:nvPr/>
        </p:nvSpPr>
        <p:spPr>
          <a:xfrm>
            <a:off x="8408888" y="1776130"/>
            <a:ext cx="2854564" cy="461665"/>
          </a:xfrm>
          <a:prstGeom prst="rect">
            <a:avLst/>
          </a:prstGeom>
          <a:noFill/>
        </p:spPr>
        <p:txBody>
          <a:bodyPr wrap="none" rtlCol="0">
            <a:spAutoFit/>
          </a:bodyPr>
          <a:lstStyle/>
          <a:p>
            <a:pPr algn="ctr"/>
            <a:r>
              <a:rPr lang="en-ZA" sz="2400" b="1" dirty="0">
                <a:solidFill>
                  <a:schemeClr val="accent1"/>
                </a:solidFill>
              </a:rPr>
              <a:t>New achievements</a:t>
            </a:r>
          </a:p>
        </p:txBody>
      </p:sp>
      <p:sp>
        <p:nvSpPr>
          <p:cNvPr id="12" name="TextBox 8">
            <a:extLst>
              <a:ext uri="{FF2B5EF4-FFF2-40B4-BE49-F238E27FC236}">
                <a16:creationId xmlns:a16="http://schemas.microsoft.com/office/drawing/2014/main" id="{CAECBD2D-9AEF-7F35-0314-DC108FFEC599}"/>
              </a:ext>
            </a:extLst>
          </p:cNvPr>
          <p:cNvSpPr txBox="1"/>
          <p:nvPr/>
        </p:nvSpPr>
        <p:spPr>
          <a:xfrm>
            <a:off x="7987651" y="2394003"/>
            <a:ext cx="3697039" cy="1969193"/>
          </a:xfrm>
          <a:prstGeom prst="rect">
            <a:avLst/>
          </a:prstGeom>
          <a:noFill/>
        </p:spPr>
        <p:txBody>
          <a:bodyPr wrap="none" rtlCol="0">
            <a:spAutoFit/>
          </a:bodyPr>
          <a:lstStyle/>
          <a:p>
            <a:pPr algn="ctr">
              <a:lnSpc>
                <a:spcPct val="150000"/>
              </a:lnSpc>
            </a:pPr>
            <a:r>
              <a:rPr lang="en-ZA" sz="2800" b="1" dirty="0">
                <a:solidFill>
                  <a:schemeClr val="accent2"/>
                </a:solidFill>
              </a:rPr>
              <a:t>30,000</a:t>
            </a:r>
            <a:r>
              <a:rPr lang="en-ZA" sz="1600" dirty="0"/>
              <a:t> proton fractions delivered</a:t>
            </a:r>
          </a:p>
          <a:p>
            <a:pPr algn="ctr">
              <a:lnSpc>
                <a:spcPct val="150000"/>
              </a:lnSpc>
            </a:pPr>
            <a:r>
              <a:rPr lang="en-ZA" sz="2800" b="1" dirty="0">
                <a:solidFill>
                  <a:schemeClr val="accent2"/>
                </a:solidFill>
              </a:rPr>
              <a:t>1,300</a:t>
            </a:r>
            <a:r>
              <a:rPr lang="en-ZA" sz="2800" b="1" dirty="0">
                <a:solidFill>
                  <a:schemeClr val="accent5"/>
                </a:solidFill>
              </a:rPr>
              <a:t> </a:t>
            </a:r>
            <a:r>
              <a:rPr lang="en-ZA" sz="1600" dirty="0"/>
              <a:t>patient treated including</a:t>
            </a:r>
          </a:p>
          <a:p>
            <a:pPr algn="ctr">
              <a:lnSpc>
                <a:spcPct val="150000"/>
              </a:lnSpc>
            </a:pPr>
            <a:r>
              <a:rPr lang="en-ZA" sz="1600" dirty="0"/>
              <a:t> </a:t>
            </a:r>
            <a:r>
              <a:rPr lang="en-ZA" sz="2800" b="1" dirty="0">
                <a:solidFill>
                  <a:schemeClr val="accent2"/>
                </a:solidFill>
              </a:rPr>
              <a:t>150</a:t>
            </a:r>
            <a:r>
              <a:rPr lang="en-ZA" sz="2800" b="1" dirty="0">
                <a:solidFill>
                  <a:schemeClr val="accent5"/>
                </a:solidFill>
              </a:rPr>
              <a:t> </a:t>
            </a:r>
            <a:r>
              <a:rPr lang="en-ZA" sz="1600" dirty="0"/>
              <a:t>paediatric patients</a:t>
            </a:r>
          </a:p>
        </p:txBody>
      </p:sp>
      <p:sp>
        <p:nvSpPr>
          <p:cNvPr id="13" name="TextBox 9">
            <a:extLst>
              <a:ext uri="{FF2B5EF4-FFF2-40B4-BE49-F238E27FC236}">
                <a16:creationId xmlns:a16="http://schemas.microsoft.com/office/drawing/2014/main" id="{FE360FA6-0145-37C5-5A5F-3E7FA54CE95F}"/>
              </a:ext>
            </a:extLst>
          </p:cNvPr>
          <p:cNvSpPr txBox="1"/>
          <p:nvPr/>
        </p:nvSpPr>
        <p:spPr>
          <a:xfrm>
            <a:off x="266531" y="5590185"/>
            <a:ext cx="5655715" cy="369332"/>
          </a:xfrm>
          <a:prstGeom prst="rect">
            <a:avLst/>
          </a:prstGeom>
          <a:noFill/>
        </p:spPr>
        <p:txBody>
          <a:bodyPr wrap="none" rtlCol="0">
            <a:spAutoFit/>
          </a:bodyPr>
          <a:lstStyle/>
          <a:p>
            <a:r>
              <a:rPr lang="en-US" b="1" dirty="0">
                <a:solidFill>
                  <a:schemeClr val="accent2"/>
                </a:solidFill>
                <a:latin typeface="Poppins" panose="00000500000000000000" pitchFamily="2" charset="0"/>
                <a:cs typeface="Poppins" panose="00000500000000000000" pitchFamily="2" charset="0"/>
              </a:rPr>
              <a:t>Capacity to treat up to 300+ patients per year</a:t>
            </a:r>
            <a:r>
              <a:rPr lang="fr-BE" b="1" dirty="0">
                <a:solidFill>
                  <a:schemeClr val="accent2"/>
                </a:solidFill>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95664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6FCE42C-B402-4B96-9691-BBD283D51491}"/>
              </a:ext>
            </a:extLst>
          </p:cNvPr>
          <p:cNvSpPr>
            <a:spLocks noGrp="1"/>
          </p:cNvSpPr>
          <p:nvPr>
            <p:ph type="subTitle" idx="4294967295"/>
          </p:nvPr>
        </p:nvSpPr>
        <p:spPr>
          <a:xfrm>
            <a:off x="3502025" y="2325687"/>
            <a:ext cx="8689975" cy="2370137"/>
          </a:xfrm>
          <a:prstGeom prst="rect">
            <a:avLst/>
          </a:prstGeom>
        </p:spPr>
        <p:txBody>
          <a:bodyPr anchor="ctr">
            <a:noAutofit/>
          </a:bodyPr>
          <a:lstStyle/>
          <a:p>
            <a:pPr marL="432000" indent="-540000" algn="l">
              <a:lnSpc>
                <a:spcPts val="4400"/>
              </a:lnSpc>
              <a:spcBef>
                <a:spcPts val="0"/>
              </a:spcBef>
              <a:buNone/>
            </a:pPr>
            <a:r>
              <a:rPr lang="en-ZA" sz="4400" dirty="0">
                <a:latin typeface="Poppins Light" panose="00000400000000000000" pitchFamily="50" charset="0"/>
                <a:cs typeface="Poppins Light" panose="00000400000000000000" pitchFamily="50" charset="0"/>
              </a:rPr>
              <a:t>4.</a:t>
            </a:r>
            <a:r>
              <a:rPr lang="en-ZA" sz="4400" spc="-10" dirty="0">
                <a:latin typeface="Poppins Light" panose="00000400000000000000" pitchFamily="50" charset="0"/>
                <a:cs typeface="Poppins Light" panose="00000400000000000000" pitchFamily="50" charset="0"/>
              </a:rPr>
              <a:t> Multi-ion </a:t>
            </a:r>
            <a:r>
              <a:rPr lang="en-ZA" sz="4400" spc="-10" dirty="0" err="1">
                <a:latin typeface="Poppins Light" panose="00000400000000000000" pitchFamily="50" charset="0"/>
                <a:cs typeface="Poppins Light" panose="00000400000000000000" pitchFamily="50" charset="0"/>
              </a:rPr>
              <a:t>hadrontherapy</a:t>
            </a:r>
            <a:r>
              <a:rPr lang="en-ZA" sz="4400" spc="-10" dirty="0">
                <a:latin typeface="Poppins Light" panose="00000400000000000000" pitchFamily="50" charset="0"/>
                <a:cs typeface="Poppins Light" panose="00000400000000000000" pitchFamily="50" charset="0"/>
              </a:rPr>
              <a:t> with the C400 system</a:t>
            </a:r>
          </a:p>
        </p:txBody>
      </p:sp>
    </p:spTree>
    <p:extLst>
      <p:ext uri="{BB962C8B-B14F-4D97-AF65-F5344CB8AC3E}">
        <p14:creationId xmlns:p14="http://schemas.microsoft.com/office/powerpoint/2010/main" val="156957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6FCE42C-B402-4B96-9691-BBD283D51491}"/>
              </a:ext>
            </a:extLst>
          </p:cNvPr>
          <p:cNvSpPr>
            <a:spLocks noGrp="1"/>
          </p:cNvSpPr>
          <p:nvPr>
            <p:ph type="subTitle" idx="4294967295"/>
          </p:nvPr>
        </p:nvSpPr>
        <p:spPr>
          <a:xfrm>
            <a:off x="4478661" y="379004"/>
            <a:ext cx="3234677" cy="324207"/>
          </a:xfrm>
          <a:prstGeom prst="rect">
            <a:avLst/>
          </a:prstGeom>
        </p:spPr>
        <p:txBody>
          <a:bodyPr anchor="ctr">
            <a:noAutofit/>
          </a:bodyPr>
          <a:lstStyle/>
          <a:p>
            <a:pPr marL="432000" indent="-540000" algn="l">
              <a:lnSpc>
                <a:spcPts val="4400"/>
              </a:lnSpc>
              <a:spcBef>
                <a:spcPts val="0"/>
              </a:spcBef>
              <a:buNone/>
            </a:pPr>
            <a:r>
              <a:rPr lang="fr-FR" sz="4400" dirty="0">
                <a:latin typeface="Poppins Light" panose="00000400000000000000" pitchFamily="50" charset="0"/>
                <a:cs typeface="Poppins Light" panose="00000400000000000000" pitchFamily="50" charset="0"/>
              </a:rPr>
              <a:t>Disclaimer</a:t>
            </a:r>
            <a:endParaRPr lang="fr-FR" sz="4400" spc="-10" dirty="0">
              <a:latin typeface="Poppins Light" panose="00000400000000000000" pitchFamily="50" charset="0"/>
              <a:cs typeface="Poppins Light" panose="00000400000000000000" pitchFamily="50" charset="0"/>
            </a:endParaRPr>
          </a:p>
        </p:txBody>
      </p:sp>
      <p:pic>
        <p:nvPicPr>
          <p:cNvPr id="2" name="Image 1">
            <a:extLst>
              <a:ext uri="{FF2B5EF4-FFF2-40B4-BE49-F238E27FC236}">
                <a16:creationId xmlns:a16="http://schemas.microsoft.com/office/drawing/2014/main" id="{9CE85199-8036-EB21-02AD-E4C063EF5D1A}"/>
              </a:ext>
            </a:extLst>
          </p:cNvPr>
          <p:cNvPicPr>
            <a:picLocks noChangeAspect="1"/>
          </p:cNvPicPr>
          <p:nvPr/>
        </p:nvPicPr>
        <p:blipFill>
          <a:blip r:embed="rId2"/>
          <a:srcRect t="39448" r="1811" b="10096"/>
          <a:stretch/>
        </p:blipFill>
        <p:spPr>
          <a:xfrm>
            <a:off x="940777" y="3342810"/>
            <a:ext cx="10000204" cy="2844497"/>
          </a:xfrm>
          <a:prstGeom prst="rect">
            <a:avLst/>
          </a:prstGeom>
        </p:spPr>
      </p:pic>
      <p:sp>
        <p:nvSpPr>
          <p:cNvPr id="3" name="Content Placeholder 1">
            <a:extLst>
              <a:ext uri="{FF2B5EF4-FFF2-40B4-BE49-F238E27FC236}">
                <a16:creationId xmlns:a16="http://schemas.microsoft.com/office/drawing/2014/main" id="{9AF6F062-A5A5-9D95-4B27-62E2EB6F2F1C}"/>
              </a:ext>
            </a:extLst>
          </p:cNvPr>
          <p:cNvSpPr txBox="1">
            <a:spLocks noChangeArrowheads="1"/>
          </p:cNvSpPr>
          <p:nvPr/>
        </p:nvSpPr>
        <p:spPr bwMode="auto">
          <a:xfrm>
            <a:off x="1465715" y="1447579"/>
            <a:ext cx="8950328"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FontTx/>
              <a:buNone/>
            </a:pPr>
            <a:r>
              <a:rPr lang="en-US" altLang="en-US" sz="1800" b="1" dirty="0">
                <a:latin typeface="Arial" panose="020B0604020202020204" pitchFamily="34" charset="0"/>
              </a:rPr>
              <a:t>PROPRIETARY INFORMATION</a:t>
            </a:r>
          </a:p>
          <a:p>
            <a:pPr marL="0" indent="0" algn="ctr" eaLnBrk="0" fontAlgn="base" hangingPunct="0">
              <a:lnSpc>
                <a:spcPct val="100000"/>
              </a:lnSpc>
              <a:spcBef>
                <a:spcPct val="0"/>
              </a:spcBef>
              <a:spcAft>
                <a:spcPct val="0"/>
              </a:spcAft>
              <a:buFontTx/>
              <a:buNone/>
            </a:pPr>
            <a:endParaRPr lang="en-US" altLang="en-US" sz="1400" dirty="0">
              <a:latin typeface="Arial" panose="020B0604020202020204" pitchFamily="34" charset="0"/>
            </a:endParaRPr>
          </a:p>
          <a:p>
            <a:pPr marL="0" indent="0" algn="ctr" eaLnBrk="0" fontAlgn="base" hangingPunct="0">
              <a:lnSpc>
                <a:spcPct val="100000"/>
              </a:lnSpc>
              <a:spcBef>
                <a:spcPct val="0"/>
              </a:spcBef>
              <a:spcAft>
                <a:spcPct val="0"/>
              </a:spcAft>
              <a:buFontTx/>
              <a:buNone/>
            </a:pPr>
            <a:r>
              <a:rPr lang="en-US" altLang="en-US" sz="1400" dirty="0">
                <a:latin typeface="Arial" panose="020B0604020202020204" pitchFamily="34" charset="0"/>
              </a:rPr>
              <a:t>THE INFORMATION CONTAINED IN THIS DOCUMENT IS CONFIDENTIAL AND IS PROPERTY OF </a:t>
            </a:r>
            <a:r>
              <a:rPr lang="en-US" altLang="en-US" sz="1400" b="1" dirty="0">
                <a:latin typeface="Arial" panose="020B0604020202020204" pitchFamily="34" charset="0"/>
              </a:rPr>
              <a:t>CYCLHAD SAS</a:t>
            </a:r>
            <a:r>
              <a:rPr lang="en-US" altLang="en-US" sz="1400" dirty="0">
                <a:latin typeface="Arial" panose="020B0604020202020204" pitchFamily="34" charset="0"/>
              </a:rPr>
              <a:t>, IBA S.A. AND NHA. THIS IS SHARED FOR INFORMATION ONLY. THE REPRODUCTION, TRANSMISSION OR USE OF THIS INFORMATION IS FORBIDEN, UNLESS PRIOR WRITTEN PERMISSION OF CYCLHAD, IBA AND NHA IS PROVIDED.</a:t>
            </a:r>
          </a:p>
          <a:p>
            <a:pPr marL="0" indent="0" algn="ctr" eaLnBrk="0" fontAlgn="base" hangingPunct="0">
              <a:lnSpc>
                <a:spcPct val="100000"/>
              </a:lnSpc>
              <a:spcBef>
                <a:spcPct val="0"/>
              </a:spcBef>
              <a:spcAft>
                <a:spcPct val="0"/>
              </a:spcAft>
              <a:buFontTx/>
              <a:buNone/>
            </a:pPr>
            <a:endParaRPr lang="en-US" altLang="en-US" sz="1400" dirty="0">
              <a:latin typeface="Arial" panose="020B0604020202020204" pitchFamily="34" charset="0"/>
            </a:endParaRPr>
          </a:p>
          <a:p>
            <a:pPr marL="0" indent="0" algn="ctr" eaLnBrk="0" fontAlgn="base" hangingPunct="0">
              <a:lnSpc>
                <a:spcPct val="100000"/>
              </a:lnSpc>
              <a:spcBef>
                <a:spcPct val="0"/>
              </a:spcBef>
              <a:spcAft>
                <a:spcPct val="0"/>
              </a:spcAft>
              <a:buNone/>
            </a:pPr>
            <a:r>
              <a:rPr lang="en-US" altLang="en-US" sz="1800" b="1" dirty="0">
                <a:latin typeface="Arial" panose="020B0604020202020204" pitchFamily="34" charset="0"/>
              </a:rPr>
              <a:t>Additional IBA / NHA disclaimer</a:t>
            </a:r>
          </a:p>
          <a:p>
            <a:pPr marL="0" indent="0" eaLnBrk="0" fontAlgn="base" hangingPunct="0">
              <a:lnSpc>
                <a:spcPct val="100000"/>
              </a:lnSpc>
              <a:spcBef>
                <a:spcPct val="0"/>
              </a:spcBef>
              <a:spcAft>
                <a:spcPct val="0"/>
              </a:spcAft>
              <a:buFontTx/>
              <a:buNone/>
            </a:pPr>
            <a:r>
              <a:rPr lang="en-US" altLang="en-US" sz="1400" dirty="0">
                <a:latin typeface="Arial" panose="020B0604020202020204" pitchFamily="34" charset="0"/>
              </a:rPr>
              <a:t> </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3762525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GENERAL OVERVIEW</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grpSp>
        <p:nvGrpSpPr>
          <p:cNvPr id="5" name="Groupe 4">
            <a:extLst>
              <a:ext uri="{FF2B5EF4-FFF2-40B4-BE49-F238E27FC236}">
                <a16:creationId xmlns:a16="http://schemas.microsoft.com/office/drawing/2014/main" id="{62F074F5-5234-912C-FA70-9206DB942614}"/>
              </a:ext>
            </a:extLst>
          </p:cNvPr>
          <p:cNvGrpSpPr/>
          <p:nvPr/>
        </p:nvGrpSpPr>
        <p:grpSpPr>
          <a:xfrm>
            <a:off x="1533401" y="955985"/>
            <a:ext cx="9375889" cy="5153343"/>
            <a:chOff x="1165111" y="1079930"/>
            <a:chExt cx="9310334" cy="5207864"/>
          </a:xfrm>
        </p:grpSpPr>
        <p:pic>
          <p:nvPicPr>
            <p:cNvPr id="6" name="Picture 4">
              <a:extLst>
                <a:ext uri="{FF2B5EF4-FFF2-40B4-BE49-F238E27FC236}">
                  <a16:creationId xmlns:a16="http://schemas.microsoft.com/office/drawing/2014/main" id="{A8CED618-4F92-436E-9F09-0013E19A71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5111" y="1079930"/>
              <a:ext cx="9310334" cy="5207864"/>
            </a:xfrm>
            <a:prstGeom prst="rect">
              <a:avLst/>
            </a:prstGeom>
          </p:spPr>
        </p:pic>
        <p:sp>
          <p:nvSpPr>
            <p:cNvPr id="9" name="Rectangle 8">
              <a:extLst>
                <a:ext uri="{FF2B5EF4-FFF2-40B4-BE49-F238E27FC236}">
                  <a16:creationId xmlns:a16="http://schemas.microsoft.com/office/drawing/2014/main" id="{4DFDEC39-3598-A7E0-8BB9-0DDC8A1DC954}"/>
                </a:ext>
              </a:extLst>
            </p:cNvPr>
            <p:cNvSpPr/>
            <p:nvPr/>
          </p:nvSpPr>
          <p:spPr>
            <a:xfrm>
              <a:off x="4005027" y="1713658"/>
              <a:ext cx="2526942" cy="3456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sz="1905" dirty="0">
                  <a:solidFill>
                    <a:srgbClr val="414141"/>
                  </a:solidFill>
                  <a:latin typeface="Arial" panose="020B0604020202020204"/>
                </a:rPr>
                <a:t>Research room</a:t>
              </a:r>
            </a:p>
          </p:txBody>
        </p:sp>
        <p:sp>
          <p:nvSpPr>
            <p:cNvPr id="14" name="Rectangle 13">
              <a:extLst>
                <a:ext uri="{FF2B5EF4-FFF2-40B4-BE49-F238E27FC236}">
                  <a16:creationId xmlns:a16="http://schemas.microsoft.com/office/drawing/2014/main" id="{5F9F1E74-E093-8845-4FEC-486B55EE0FF6}"/>
                </a:ext>
              </a:extLst>
            </p:cNvPr>
            <p:cNvSpPr/>
            <p:nvPr/>
          </p:nvSpPr>
          <p:spPr>
            <a:xfrm>
              <a:off x="6890950" y="2059920"/>
              <a:ext cx="1829214" cy="3456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sz="1905">
                  <a:solidFill>
                    <a:srgbClr val="414141"/>
                  </a:solidFill>
                  <a:latin typeface="Arial" panose="020B0604020202020204"/>
                </a:rPr>
                <a:t>Beam line</a:t>
              </a:r>
            </a:p>
          </p:txBody>
        </p:sp>
        <p:sp>
          <p:nvSpPr>
            <p:cNvPr id="15" name="Rectangle 14">
              <a:extLst>
                <a:ext uri="{FF2B5EF4-FFF2-40B4-BE49-F238E27FC236}">
                  <a16:creationId xmlns:a16="http://schemas.microsoft.com/office/drawing/2014/main" id="{B9B14D54-ECCB-CD4D-D708-28CAAA82D2BB}"/>
                </a:ext>
              </a:extLst>
            </p:cNvPr>
            <p:cNvSpPr/>
            <p:nvPr/>
          </p:nvSpPr>
          <p:spPr>
            <a:xfrm>
              <a:off x="8437466" y="2828532"/>
              <a:ext cx="2031281" cy="6350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dirty="0">
                  <a:solidFill>
                    <a:srgbClr val="414141"/>
                  </a:solidFill>
                  <a:latin typeface="Poppins" panose="00000500000000000000" pitchFamily="2" charset="0"/>
                  <a:cs typeface="Poppins" panose="00000500000000000000" pitchFamily="2" charset="0"/>
                </a:rPr>
                <a:t>Energy Selection</a:t>
              </a:r>
            </a:p>
          </p:txBody>
        </p:sp>
        <p:sp>
          <p:nvSpPr>
            <p:cNvPr id="16" name="Rectangle 15">
              <a:extLst>
                <a:ext uri="{FF2B5EF4-FFF2-40B4-BE49-F238E27FC236}">
                  <a16:creationId xmlns:a16="http://schemas.microsoft.com/office/drawing/2014/main" id="{E24A8D9F-CCBE-847C-D94D-5EE02A18E6F0}"/>
                </a:ext>
              </a:extLst>
            </p:cNvPr>
            <p:cNvSpPr/>
            <p:nvPr/>
          </p:nvSpPr>
          <p:spPr>
            <a:xfrm>
              <a:off x="8310710" y="5753325"/>
              <a:ext cx="2158037" cy="3456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sz="1905" dirty="0">
                  <a:solidFill>
                    <a:srgbClr val="414141"/>
                  </a:solidFill>
                  <a:latin typeface="Arial" panose="020B0604020202020204"/>
                </a:rPr>
                <a:t>C400</a:t>
              </a:r>
            </a:p>
          </p:txBody>
        </p:sp>
        <p:sp>
          <p:nvSpPr>
            <p:cNvPr id="17" name="Rectangle 16">
              <a:extLst>
                <a:ext uri="{FF2B5EF4-FFF2-40B4-BE49-F238E27FC236}">
                  <a16:creationId xmlns:a16="http://schemas.microsoft.com/office/drawing/2014/main" id="{634F9FD8-C4DE-C434-6E11-597D179C6F98}"/>
                </a:ext>
              </a:extLst>
            </p:cNvPr>
            <p:cNvSpPr/>
            <p:nvPr/>
          </p:nvSpPr>
          <p:spPr>
            <a:xfrm>
              <a:off x="1955558" y="5265904"/>
              <a:ext cx="2753335" cy="6602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dirty="0">
                  <a:solidFill>
                    <a:srgbClr val="414141"/>
                  </a:solidFill>
                  <a:latin typeface="Poppins" panose="00000500000000000000" pitchFamily="2" charset="0"/>
                  <a:cs typeface="Poppins" panose="00000500000000000000" pitchFamily="2" charset="0"/>
                </a:rPr>
                <a:t>Fixed beam room </a:t>
              </a:r>
            </a:p>
            <a:p>
              <a:pPr algn="ctr" defTabSz="914389">
                <a:defRPr/>
              </a:pPr>
              <a:r>
                <a:rPr lang="en-US" dirty="0">
                  <a:solidFill>
                    <a:srgbClr val="414141"/>
                  </a:solidFill>
                  <a:latin typeface="Poppins" panose="00000500000000000000" pitchFamily="2" charset="0"/>
                  <a:cs typeface="Poppins" panose="00000500000000000000" pitchFamily="2" charset="0"/>
                </a:rPr>
                <a:t>Clinical research</a:t>
              </a:r>
            </a:p>
          </p:txBody>
        </p:sp>
        <p:sp>
          <p:nvSpPr>
            <p:cNvPr id="18" name="Rectangle 17">
              <a:extLst>
                <a:ext uri="{FF2B5EF4-FFF2-40B4-BE49-F238E27FC236}">
                  <a16:creationId xmlns:a16="http://schemas.microsoft.com/office/drawing/2014/main" id="{BA608642-AB98-70FD-4E70-F9CC45C9784C}"/>
                </a:ext>
              </a:extLst>
            </p:cNvPr>
            <p:cNvSpPr/>
            <p:nvPr/>
          </p:nvSpPr>
          <p:spPr>
            <a:xfrm>
              <a:off x="4948713" y="5569559"/>
              <a:ext cx="2753335" cy="6602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dirty="0">
                  <a:solidFill>
                    <a:srgbClr val="414141"/>
                  </a:solidFill>
                  <a:latin typeface="Poppins" panose="00000500000000000000" pitchFamily="2" charset="0"/>
                  <a:cs typeface="Poppins" panose="00000500000000000000" pitchFamily="2" charset="0"/>
                </a:rPr>
                <a:t>Fixed beam room </a:t>
              </a:r>
            </a:p>
            <a:p>
              <a:pPr algn="ctr" defTabSz="914389">
                <a:defRPr/>
              </a:pPr>
              <a:r>
                <a:rPr lang="en-US" dirty="0">
                  <a:solidFill>
                    <a:srgbClr val="414141"/>
                  </a:solidFill>
                  <a:latin typeface="Poppins" panose="00000500000000000000" pitchFamily="2" charset="0"/>
                  <a:cs typeface="Poppins" panose="00000500000000000000" pitchFamily="2" charset="0"/>
                </a:rPr>
                <a:t>Radiobiology research</a:t>
              </a:r>
            </a:p>
          </p:txBody>
        </p:sp>
        <p:sp>
          <p:nvSpPr>
            <p:cNvPr id="19" name="Rectangle 18">
              <a:extLst>
                <a:ext uri="{FF2B5EF4-FFF2-40B4-BE49-F238E27FC236}">
                  <a16:creationId xmlns:a16="http://schemas.microsoft.com/office/drawing/2014/main" id="{B55BBE56-9738-FAB0-85EB-8230106C2A21}"/>
                </a:ext>
              </a:extLst>
            </p:cNvPr>
            <p:cNvSpPr/>
            <p:nvPr/>
          </p:nvSpPr>
          <p:spPr>
            <a:xfrm>
              <a:off x="1321947" y="3806192"/>
              <a:ext cx="2010279" cy="4017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70" tIns="48385" rIns="96770" bIns="48385" numCol="1" spcCol="0" rtlCol="0" fromWordArt="0" anchor="ctr" anchorCtr="0" forceAA="0" compatLnSpc="1">
              <a:prstTxWarp prst="textNoShape">
                <a:avLst/>
              </a:prstTxWarp>
              <a:noAutofit/>
            </a:bodyPr>
            <a:lstStyle/>
            <a:p>
              <a:pPr algn="ctr" defTabSz="914389">
                <a:defRPr/>
              </a:pPr>
              <a:r>
                <a:rPr lang="en-US" dirty="0">
                  <a:solidFill>
                    <a:srgbClr val="414141"/>
                  </a:solidFill>
                  <a:latin typeface="Poppins" panose="00000500000000000000" pitchFamily="2" charset="0"/>
                  <a:cs typeface="Poppins" panose="00000500000000000000" pitchFamily="2" charset="0"/>
                </a:rPr>
                <a:t>PROTEUS</a:t>
              </a:r>
              <a:r>
                <a:rPr lang="en-US" baseline="30000" dirty="0">
                  <a:solidFill>
                    <a:srgbClr val="414141"/>
                  </a:solidFill>
                  <a:latin typeface="Poppins" panose="00000500000000000000" pitchFamily="2" charset="0"/>
                  <a:cs typeface="Poppins" panose="00000500000000000000" pitchFamily="2" charset="0"/>
                </a:rPr>
                <a:t>®</a:t>
              </a:r>
              <a:r>
                <a:rPr lang="en-US" b="1" dirty="0">
                  <a:solidFill>
                    <a:srgbClr val="69BE28"/>
                  </a:solidFill>
                  <a:latin typeface="Poppins" panose="00000500000000000000" pitchFamily="2" charset="0"/>
                  <a:cs typeface="Poppins" panose="00000500000000000000" pitchFamily="2" charset="0"/>
                </a:rPr>
                <a:t>ONE</a:t>
              </a:r>
            </a:p>
          </p:txBody>
        </p:sp>
      </p:grpSp>
      <p:sp>
        <p:nvSpPr>
          <p:cNvPr id="20" name="Rectangle 19">
            <a:extLst>
              <a:ext uri="{FF2B5EF4-FFF2-40B4-BE49-F238E27FC236}">
                <a16:creationId xmlns:a16="http://schemas.microsoft.com/office/drawing/2014/main" id="{CF4A5374-0CF3-8E4C-31ED-8125F53F07E4}"/>
              </a:ext>
            </a:extLst>
          </p:cNvPr>
          <p:cNvSpPr>
            <a:spLocks noChangeArrowheads="1"/>
          </p:cNvSpPr>
          <p:nvPr>
            <p:custDataLst>
              <p:tags r:id="rId1"/>
            </p:custDataLst>
          </p:nvPr>
        </p:nvSpPr>
        <p:spPr bwMode="auto">
          <a:xfrm>
            <a:off x="1991322" y="683399"/>
            <a:ext cx="8209356" cy="36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lvl1pPr marL="271463" indent="-271463">
              <a:spcBef>
                <a:spcPct val="20000"/>
              </a:spcBef>
              <a:spcAft>
                <a:spcPct val="20000"/>
              </a:spcAft>
              <a:buClr>
                <a:schemeClr val="tx2"/>
              </a:buClr>
              <a:buFont typeface="Arial" charset="0"/>
              <a:buBlip>
                <a:blip r:embed="rId5"/>
              </a:buBlip>
              <a:defRPr sz="1400" b="1">
                <a:solidFill>
                  <a:schemeClr val="tx1"/>
                </a:solidFill>
                <a:latin typeface="Arial" charset="0"/>
              </a:defRPr>
            </a:lvl1pPr>
            <a:lvl2pPr marL="717550" indent="-268288">
              <a:spcBef>
                <a:spcPct val="20000"/>
              </a:spcBef>
              <a:spcAft>
                <a:spcPct val="10000"/>
              </a:spcAft>
              <a:buClr>
                <a:schemeClr val="accent1"/>
              </a:buClr>
              <a:buSzPct val="95000"/>
              <a:buFont typeface="Wingdings" pitchFamily="2" charset="2"/>
              <a:buChar char="u"/>
              <a:defRPr sz="1400">
                <a:solidFill>
                  <a:schemeClr val="tx1"/>
                </a:solidFill>
                <a:latin typeface="Arial" charset="0"/>
              </a:defRPr>
            </a:lvl2pPr>
            <a:lvl3pPr marL="1073150" indent="-176213">
              <a:spcBef>
                <a:spcPct val="20000"/>
              </a:spcBef>
              <a:buClr>
                <a:schemeClr val="tx2"/>
              </a:buClr>
              <a:buFont typeface="Symbol" pitchFamily="18" charset="2"/>
              <a:buChar char="·"/>
              <a:defRPr sz="1400">
                <a:solidFill>
                  <a:schemeClr val="tx1"/>
                </a:solidFill>
                <a:latin typeface="Arial" charset="0"/>
              </a:defRPr>
            </a:lvl3pPr>
            <a:lvl4pPr marL="1436688" indent="-93663">
              <a:spcBef>
                <a:spcPct val="20000"/>
              </a:spcBef>
              <a:buClr>
                <a:schemeClr val="tx1"/>
              </a:buClr>
              <a:buFont typeface="Arial" charset="0"/>
              <a:buChar char="-"/>
              <a:defRPr sz="1400">
                <a:solidFill>
                  <a:schemeClr val="tx1"/>
                </a:solidFill>
                <a:latin typeface="Arial" charset="0"/>
              </a:defRPr>
            </a:lvl4pPr>
            <a:lvl5pPr marL="1973263" indent="-179388">
              <a:spcBef>
                <a:spcPct val="20000"/>
              </a:spcBef>
              <a:buFont typeface="Arial" charset="0"/>
              <a:buChar char="­"/>
              <a:defRPr sz="1200">
                <a:solidFill>
                  <a:schemeClr val="tx1"/>
                </a:solidFill>
                <a:latin typeface="Arial" charset="0"/>
              </a:defRPr>
            </a:lvl5pPr>
            <a:lvl6pPr marL="2430463" indent="-179388" fontAlgn="base">
              <a:spcBef>
                <a:spcPct val="20000"/>
              </a:spcBef>
              <a:spcAft>
                <a:spcPct val="0"/>
              </a:spcAft>
              <a:buFont typeface="Arial" charset="0"/>
              <a:buChar char="­"/>
              <a:defRPr sz="1200">
                <a:solidFill>
                  <a:schemeClr val="tx1"/>
                </a:solidFill>
                <a:latin typeface="Arial" charset="0"/>
              </a:defRPr>
            </a:lvl6pPr>
            <a:lvl7pPr marL="2887663" indent="-179388" fontAlgn="base">
              <a:spcBef>
                <a:spcPct val="20000"/>
              </a:spcBef>
              <a:spcAft>
                <a:spcPct val="0"/>
              </a:spcAft>
              <a:buFont typeface="Arial" charset="0"/>
              <a:buChar char="­"/>
              <a:defRPr sz="1200">
                <a:solidFill>
                  <a:schemeClr val="tx1"/>
                </a:solidFill>
                <a:latin typeface="Arial" charset="0"/>
              </a:defRPr>
            </a:lvl7pPr>
            <a:lvl8pPr marL="3344863" indent="-179388" fontAlgn="base">
              <a:spcBef>
                <a:spcPct val="20000"/>
              </a:spcBef>
              <a:spcAft>
                <a:spcPct val="0"/>
              </a:spcAft>
              <a:buFont typeface="Arial" charset="0"/>
              <a:buChar char="­"/>
              <a:defRPr sz="1200">
                <a:solidFill>
                  <a:schemeClr val="tx1"/>
                </a:solidFill>
                <a:latin typeface="Arial" charset="0"/>
              </a:defRPr>
            </a:lvl8pPr>
            <a:lvl9pPr marL="3802063" indent="-179388" fontAlgn="base">
              <a:spcBef>
                <a:spcPct val="20000"/>
              </a:spcBef>
              <a:spcAft>
                <a:spcPct val="0"/>
              </a:spcAft>
              <a:buFont typeface="Arial" charset="0"/>
              <a:buChar char="­"/>
              <a:defRPr sz="1200">
                <a:solidFill>
                  <a:schemeClr val="tx1"/>
                </a:solidFill>
                <a:latin typeface="Arial" charset="0"/>
              </a:defRPr>
            </a:lvl9pPr>
          </a:lstStyle>
          <a:p>
            <a:pPr marL="0" indent="0" algn="ctr">
              <a:buNone/>
              <a:defRPr/>
            </a:pPr>
            <a:r>
              <a:rPr lang="fr-FR" sz="1600" dirty="0">
                <a:latin typeface="Poppins" panose="00000500000000000000" pitchFamily="2" charset="0"/>
                <a:cs typeface="Poppins" panose="00000500000000000000" pitchFamily="2" charset="0"/>
              </a:rPr>
              <a:t>SRTH: S</a:t>
            </a:r>
            <a:r>
              <a:rPr lang="fr-FR" sz="1600" b="0" dirty="0">
                <a:latin typeface="Poppins" panose="00000500000000000000" pitchFamily="2" charset="0"/>
                <a:cs typeface="Poppins" panose="00000500000000000000" pitchFamily="2" charset="0"/>
              </a:rPr>
              <a:t>ystème de</a:t>
            </a:r>
            <a:r>
              <a:rPr lang="fr-FR" sz="1600" dirty="0">
                <a:latin typeface="Poppins" panose="00000500000000000000" pitchFamily="2" charset="0"/>
                <a:cs typeface="Poppins" panose="00000500000000000000" pitchFamily="2" charset="0"/>
              </a:rPr>
              <a:t> R</a:t>
            </a:r>
            <a:r>
              <a:rPr lang="fr-FR" sz="1600" b="0" dirty="0">
                <a:latin typeface="Poppins" panose="00000500000000000000" pitchFamily="2" charset="0"/>
                <a:cs typeface="Poppins" panose="00000500000000000000" pitchFamily="2" charset="0"/>
              </a:rPr>
              <a:t>echerche et de</a:t>
            </a:r>
            <a:r>
              <a:rPr lang="fr-FR" sz="1600" dirty="0">
                <a:latin typeface="Poppins" panose="00000500000000000000" pitchFamily="2" charset="0"/>
                <a:cs typeface="Poppins" panose="00000500000000000000" pitchFamily="2" charset="0"/>
              </a:rPr>
              <a:t> T</a:t>
            </a:r>
            <a:r>
              <a:rPr lang="fr-FR" sz="1600" b="0" dirty="0">
                <a:latin typeface="Poppins" panose="00000500000000000000" pitchFamily="2" charset="0"/>
                <a:cs typeface="Poppins" panose="00000500000000000000" pitchFamily="2" charset="0"/>
              </a:rPr>
              <a:t>raitement en</a:t>
            </a:r>
            <a:r>
              <a:rPr lang="fr-FR" sz="1600" dirty="0">
                <a:latin typeface="Poppins" panose="00000500000000000000" pitchFamily="2" charset="0"/>
                <a:cs typeface="Poppins" panose="00000500000000000000" pitchFamily="2" charset="0"/>
              </a:rPr>
              <a:t> H</a:t>
            </a:r>
            <a:r>
              <a:rPr lang="fr-FR" sz="1600" b="0" dirty="0">
                <a:latin typeface="Poppins" panose="00000500000000000000" pitchFamily="2" charset="0"/>
                <a:cs typeface="Poppins" panose="00000500000000000000" pitchFamily="2" charset="0"/>
              </a:rPr>
              <a:t>adronthérapie</a:t>
            </a:r>
          </a:p>
          <a:p>
            <a:pPr marL="0" indent="0">
              <a:buNone/>
              <a:defRPr/>
            </a:pPr>
            <a:endParaRPr lang="fr-FR" sz="1600" dirty="0"/>
          </a:p>
          <a:p>
            <a:pPr marL="449262" lvl="1" indent="0">
              <a:buNone/>
              <a:defRPr/>
            </a:pPr>
            <a:r>
              <a:rPr lang="fr-FR" sz="1600" dirty="0"/>
              <a:t> </a:t>
            </a:r>
            <a:endParaRPr lang="fr-FR" altLang="fr-FR" sz="1600" dirty="0"/>
          </a:p>
          <a:p>
            <a:pPr algn="ctr">
              <a:spcBef>
                <a:spcPct val="0"/>
              </a:spcBef>
              <a:spcAft>
                <a:spcPct val="0"/>
              </a:spcAft>
              <a:buClrTx/>
              <a:buFontTx/>
              <a:buNone/>
              <a:defRPr/>
            </a:pPr>
            <a:endParaRPr lang="fr-FR" altLang="fr-FR" sz="1800" dirty="0"/>
          </a:p>
          <a:p>
            <a:pPr>
              <a:spcBef>
                <a:spcPct val="60000"/>
              </a:spcBef>
              <a:spcAft>
                <a:spcPct val="60000"/>
              </a:spcAft>
              <a:defRPr/>
            </a:pPr>
            <a:endParaRPr lang="fr-FR" altLang="fr-FR" sz="1600" dirty="0"/>
          </a:p>
          <a:p>
            <a:pPr>
              <a:spcBef>
                <a:spcPct val="60000"/>
              </a:spcBef>
              <a:spcAft>
                <a:spcPct val="60000"/>
              </a:spcAft>
              <a:buFont typeface="Arial" charset="0"/>
              <a:buNone/>
              <a:defRPr/>
            </a:pPr>
            <a:endParaRPr lang="fr-FR" altLang="fr-FR" sz="1600" dirty="0">
              <a:solidFill>
                <a:srgbClr val="B2B2B2"/>
              </a:solidFill>
            </a:endParaRPr>
          </a:p>
        </p:txBody>
      </p:sp>
    </p:spTree>
    <p:extLst>
      <p:ext uri="{BB962C8B-B14F-4D97-AF65-F5344CB8AC3E}">
        <p14:creationId xmlns:p14="http://schemas.microsoft.com/office/powerpoint/2010/main" val="384258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GENERAL OVERVIEW</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pic>
        <p:nvPicPr>
          <p:cNvPr id="2" name="Image 1">
            <a:extLst>
              <a:ext uri="{FF2B5EF4-FFF2-40B4-BE49-F238E27FC236}">
                <a16:creationId xmlns:a16="http://schemas.microsoft.com/office/drawing/2014/main" id="{E3EDDD3B-E015-857E-44DD-7113F70049D0}"/>
              </a:ext>
            </a:extLst>
          </p:cNvPr>
          <p:cNvPicPr>
            <a:picLocks noChangeAspect="1"/>
          </p:cNvPicPr>
          <p:nvPr/>
        </p:nvPicPr>
        <p:blipFill>
          <a:blip r:embed="rId3"/>
          <a:stretch>
            <a:fillRect/>
          </a:stretch>
        </p:blipFill>
        <p:spPr>
          <a:xfrm>
            <a:off x="469467" y="900678"/>
            <a:ext cx="11066799" cy="5175177"/>
          </a:xfrm>
          <a:prstGeom prst="rect">
            <a:avLst/>
          </a:prstGeom>
        </p:spPr>
      </p:pic>
      <p:sp>
        <p:nvSpPr>
          <p:cNvPr id="3" name="ZoneTexte 2">
            <a:extLst>
              <a:ext uri="{FF2B5EF4-FFF2-40B4-BE49-F238E27FC236}">
                <a16:creationId xmlns:a16="http://schemas.microsoft.com/office/drawing/2014/main" id="{320FC5D3-DA48-5E80-3F77-30DBA340CFA1}"/>
              </a:ext>
            </a:extLst>
          </p:cNvPr>
          <p:cNvSpPr txBox="1"/>
          <p:nvPr/>
        </p:nvSpPr>
        <p:spPr>
          <a:xfrm>
            <a:off x="10980505" y="3551700"/>
            <a:ext cx="1156291" cy="784830"/>
          </a:xfrm>
          <a:prstGeom prst="rect">
            <a:avLst/>
          </a:prstGeom>
          <a:solidFill>
            <a:schemeClr val="bg1">
              <a:alpha val="84000"/>
            </a:schemeClr>
          </a:solidFill>
        </p:spPr>
        <p:txBody>
          <a:bodyPr wrap="square" rtlCol="0">
            <a:spAutoFit/>
          </a:bodyPr>
          <a:lstStyle/>
          <a:p>
            <a:pPr algn="ctr"/>
            <a:r>
              <a:rPr lang="en-ZA" sz="1500" dirty="0"/>
              <a:t>Fixed beam </a:t>
            </a:r>
          </a:p>
          <a:p>
            <a:pPr algn="ctr"/>
            <a:r>
              <a:rPr lang="en-ZA" sz="1500" dirty="0"/>
              <a:t>room #3</a:t>
            </a:r>
          </a:p>
          <a:p>
            <a:pPr algn="ctr"/>
            <a:r>
              <a:rPr lang="en-ZA" sz="1500" dirty="0"/>
              <a:t>Physics</a:t>
            </a:r>
          </a:p>
        </p:txBody>
      </p:sp>
      <p:cxnSp>
        <p:nvCxnSpPr>
          <p:cNvPr id="7" name="Connecteur droit avec flèche 6">
            <a:extLst>
              <a:ext uri="{FF2B5EF4-FFF2-40B4-BE49-F238E27FC236}">
                <a16:creationId xmlns:a16="http://schemas.microsoft.com/office/drawing/2014/main" id="{189C4D24-5480-CBC1-6F6E-D280768C9D35}"/>
              </a:ext>
            </a:extLst>
          </p:cNvPr>
          <p:cNvCxnSpPr>
            <a:cxnSpLocks/>
          </p:cNvCxnSpPr>
          <p:nvPr/>
        </p:nvCxnSpPr>
        <p:spPr>
          <a:xfrm flipV="1">
            <a:off x="9700444" y="4047067"/>
            <a:ext cx="1384292" cy="3553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EECB69E-1B4D-4368-266F-406833C31396}"/>
              </a:ext>
            </a:extLst>
          </p:cNvPr>
          <p:cNvSpPr txBox="1"/>
          <p:nvPr/>
        </p:nvSpPr>
        <p:spPr>
          <a:xfrm>
            <a:off x="503335" y="955768"/>
            <a:ext cx="1156291" cy="553998"/>
          </a:xfrm>
          <a:prstGeom prst="rect">
            <a:avLst/>
          </a:prstGeom>
          <a:solidFill>
            <a:schemeClr val="bg1">
              <a:alpha val="84000"/>
            </a:schemeClr>
          </a:solidFill>
        </p:spPr>
        <p:txBody>
          <a:bodyPr wrap="square" rtlCol="0">
            <a:spAutoFit/>
          </a:bodyPr>
          <a:lstStyle/>
          <a:p>
            <a:pPr algn="ctr"/>
            <a:r>
              <a:rPr lang="en-ZA" sz="1500" dirty="0"/>
              <a:t>Ion sources</a:t>
            </a:r>
          </a:p>
          <a:p>
            <a:pPr algn="ctr"/>
            <a:r>
              <a:rPr lang="en-ZA" sz="1500" dirty="0"/>
              <a:t>room</a:t>
            </a:r>
          </a:p>
        </p:txBody>
      </p:sp>
    </p:spTree>
    <p:extLst>
      <p:ext uri="{BB962C8B-B14F-4D97-AF65-F5344CB8AC3E}">
        <p14:creationId xmlns:p14="http://schemas.microsoft.com/office/powerpoint/2010/main" val="1889326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MAIN FEATURES OF THE C400 CYCLOTRON</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sp>
        <p:nvSpPr>
          <p:cNvPr id="5" name="ZoneTexte 4">
            <a:extLst>
              <a:ext uri="{FF2B5EF4-FFF2-40B4-BE49-F238E27FC236}">
                <a16:creationId xmlns:a16="http://schemas.microsoft.com/office/drawing/2014/main" id="{6417470B-E170-12FB-9100-4F2A28C59A5B}"/>
              </a:ext>
            </a:extLst>
          </p:cNvPr>
          <p:cNvSpPr txBox="1"/>
          <p:nvPr/>
        </p:nvSpPr>
        <p:spPr>
          <a:xfrm>
            <a:off x="596625" y="661048"/>
            <a:ext cx="6273923" cy="523220"/>
          </a:xfrm>
          <a:prstGeom prst="rect">
            <a:avLst/>
          </a:prstGeom>
          <a:noFill/>
        </p:spPr>
        <p:txBody>
          <a:bodyPr wrap="square" rtlCol="0">
            <a:spAutoFit/>
          </a:bodyPr>
          <a:lstStyle/>
          <a:p>
            <a:r>
              <a:rPr lang="fr-FR" sz="2800" b="1" dirty="0" err="1">
                <a:solidFill>
                  <a:srgbClr val="7030A0"/>
                </a:solidFill>
              </a:rPr>
              <a:t>Superconducting</a:t>
            </a:r>
            <a:r>
              <a:rPr lang="fr-FR" sz="2800" b="1" dirty="0">
                <a:solidFill>
                  <a:srgbClr val="7030A0"/>
                </a:solidFill>
              </a:rPr>
              <a:t> cyclotron</a:t>
            </a:r>
          </a:p>
        </p:txBody>
      </p:sp>
      <p:pic>
        <p:nvPicPr>
          <p:cNvPr id="10" name="Image 9">
            <a:extLst>
              <a:ext uri="{FF2B5EF4-FFF2-40B4-BE49-F238E27FC236}">
                <a16:creationId xmlns:a16="http://schemas.microsoft.com/office/drawing/2014/main" id="{2F85D702-20E0-AFBB-33EE-9FB3AF05A1A1}"/>
              </a:ext>
            </a:extLst>
          </p:cNvPr>
          <p:cNvPicPr>
            <a:picLocks noChangeAspect="1"/>
          </p:cNvPicPr>
          <p:nvPr/>
        </p:nvPicPr>
        <p:blipFill>
          <a:blip r:embed="rId3"/>
          <a:stretch>
            <a:fillRect/>
          </a:stretch>
        </p:blipFill>
        <p:spPr>
          <a:xfrm>
            <a:off x="596625" y="1352434"/>
            <a:ext cx="4953255" cy="4496031"/>
          </a:xfrm>
          <a:prstGeom prst="rect">
            <a:avLst/>
          </a:prstGeom>
        </p:spPr>
      </p:pic>
      <p:pic>
        <p:nvPicPr>
          <p:cNvPr id="12" name="Image 11">
            <a:extLst>
              <a:ext uri="{FF2B5EF4-FFF2-40B4-BE49-F238E27FC236}">
                <a16:creationId xmlns:a16="http://schemas.microsoft.com/office/drawing/2014/main" id="{D7BE3CE6-229E-029D-CBDA-7E3BC8354716}"/>
              </a:ext>
            </a:extLst>
          </p:cNvPr>
          <p:cNvPicPr>
            <a:picLocks noChangeAspect="1"/>
          </p:cNvPicPr>
          <p:nvPr/>
        </p:nvPicPr>
        <p:blipFill>
          <a:blip r:embed="rId4"/>
          <a:stretch>
            <a:fillRect/>
          </a:stretch>
        </p:blipFill>
        <p:spPr>
          <a:xfrm>
            <a:off x="6642122" y="652221"/>
            <a:ext cx="4102311" cy="5454930"/>
          </a:xfrm>
          <a:prstGeom prst="rect">
            <a:avLst/>
          </a:prstGeom>
        </p:spPr>
      </p:pic>
    </p:spTree>
    <p:extLst>
      <p:ext uri="{BB962C8B-B14F-4D97-AF65-F5344CB8AC3E}">
        <p14:creationId xmlns:p14="http://schemas.microsoft.com/office/powerpoint/2010/main" val="915396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MAIN FEATURES OF THE C400 CYCLOTRON</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sp>
        <p:nvSpPr>
          <p:cNvPr id="5" name="ZoneTexte 4">
            <a:extLst>
              <a:ext uri="{FF2B5EF4-FFF2-40B4-BE49-F238E27FC236}">
                <a16:creationId xmlns:a16="http://schemas.microsoft.com/office/drawing/2014/main" id="{6417470B-E170-12FB-9100-4F2A28C59A5B}"/>
              </a:ext>
            </a:extLst>
          </p:cNvPr>
          <p:cNvSpPr txBox="1"/>
          <p:nvPr/>
        </p:nvSpPr>
        <p:spPr>
          <a:xfrm>
            <a:off x="596625" y="661048"/>
            <a:ext cx="6273923" cy="523220"/>
          </a:xfrm>
          <a:prstGeom prst="rect">
            <a:avLst/>
          </a:prstGeom>
          <a:noFill/>
        </p:spPr>
        <p:txBody>
          <a:bodyPr wrap="square" rtlCol="0">
            <a:spAutoFit/>
          </a:bodyPr>
          <a:lstStyle/>
          <a:p>
            <a:r>
              <a:rPr lang="fr-FR" sz="2800" b="1" dirty="0" err="1">
                <a:solidFill>
                  <a:srgbClr val="7030A0"/>
                </a:solidFill>
              </a:rPr>
              <a:t>Superconducting</a:t>
            </a:r>
            <a:r>
              <a:rPr lang="fr-FR" sz="2800" b="1" dirty="0">
                <a:solidFill>
                  <a:srgbClr val="7030A0"/>
                </a:solidFill>
              </a:rPr>
              <a:t> cyclotron</a:t>
            </a:r>
          </a:p>
        </p:txBody>
      </p:sp>
      <p:pic>
        <p:nvPicPr>
          <p:cNvPr id="3" name="Image 2">
            <a:extLst>
              <a:ext uri="{FF2B5EF4-FFF2-40B4-BE49-F238E27FC236}">
                <a16:creationId xmlns:a16="http://schemas.microsoft.com/office/drawing/2014/main" id="{AF9818A7-11CE-E660-AB8A-D593C65A46AA}"/>
              </a:ext>
            </a:extLst>
          </p:cNvPr>
          <p:cNvPicPr>
            <a:picLocks noChangeAspect="1"/>
          </p:cNvPicPr>
          <p:nvPr/>
        </p:nvPicPr>
        <p:blipFill>
          <a:blip r:embed="rId3"/>
          <a:stretch>
            <a:fillRect/>
          </a:stretch>
        </p:blipFill>
        <p:spPr>
          <a:xfrm>
            <a:off x="596625" y="1352436"/>
            <a:ext cx="4940554" cy="4419827"/>
          </a:xfrm>
          <a:prstGeom prst="rect">
            <a:avLst/>
          </a:prstGeom>
        </p:spPr>
      </p:pic>
      <p:pic>
        <p:nvPicPr>
          <p:cNvPr id="10" name="Image 9">
            <a:extLst>
              <a:ext uri="{FF2B5EF4-FFF2-40B4-BE49-F238E27FC236}">
                <a16:creationId xmlns:a16="http://schemas.microsoft.com/office/drawing/2014/main" id="{6D2F7D02-D72D-3D09-F213-16F34D75734A}"/>
              </a:ext>
            </a:extLst>
          </p:cNvPr>
          <p:cNvPicPr>
            <a:picLocks noChangeAspect="1"/>
          </p:cNvPicPr>
          <p:nvPr/>
        </p:nvPicPr>
        <p:blipFill>
          <a:blip r:embed="rId4"/>
          <a:stretch>
            <a:fillRect/>
          </a:stretch>
        </p:blipFill>
        <p:spPr>
          <a:xfrm>
            <a:off x="6654823" y="803140"/>
            <a:ext cx="4261069" cy="5251720"/>
          </a:xfrm>
          <a:prstGeom prst="rect">
            <a:avLst/>
          </a:prstGeom>
        </p:spPr>
      </p:pic>
    </p:spTree>
    <p:extLst>
      <p:ext uri="{BB962C8B-B14F-4D97-AF65-F5344CB8AC3E}">
        <p14:creationId xmlns:p14="http://schemas.microsoft.com/office/powerpoint/2010/main" val="986068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MAIN FEATURES OF THE C400 CYCLOTRON</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sp>
        <p:nvSpPr>
          <p:cNvPr id="5" name="ZoneTexte 4">
            <a:extLst>
              <a:ext uri="{FF2B5EF4-FFF2-40B4-BE49-F238E27FC236}">
                <a16:creationId xmlns:a16="http://schemas.microsoft.com/office/drawing/2014/main" id="{6417470B-E170-12FB-9100-4F2A28C59A5B}"/>
              </a:ext>
            </a:extLst>
          </p:cNvPr>
          <p:cNvSpPr txBox="1"/>
          <p:nvPr/>
        </p:nvSpPr>
        <p:spPr>
          <a:xfrm>
            <a:off x="596625" y="661048"/>
            <a:ext cx="6273923" cy="523220"/>
          </a:xfrm>
          <a:prstGeom prst="rect">
            <a:avLst/>
          </a:prstGeom>
          <a:noFill/>
        </p:spPr>
        <p:txBody>
          <a:bodyPr wrap="square" rtlCol="0">
            <a:spAutoFit/>
          </a:bodyPr>
          <a:lstStyle/>
          <a:p>
            <a:r>
              <a:rPr lang="fr-FR" sz="2800" b="1" dirty="0" err="1">
                <a:solidFill>
                  <a:srgbClr val="7030A0"/>
                </a:solidFill>
              </a:rPr>
              <a:t>Superconducting</a:t>
            </a:r>
            <a:r>
              <a:rPr lang="fr-FR" sz="2800" b="1" dirty="0">
                <a:solidFill>
                  <a:srgbClr val="7030A0"/>
                </a:solidFill>
              </a:rPr>
              <a:t> cyclotron</a:t>
            </a:r>
          </a:p>
        </p:txBody>
      </p:sp>
      <p:grpSp>
        <p:nvGrpSpPr>
          <p:cNvPr id="6" name="Groupe 5">
            <a:extLst>
              <a:ext uri="{FF2B5EF4-FFF2-40B4-BE49-F238E27FC236}">
                <a16:creationId xmlns:a16="http://schemas.microsoft.com/office/drawing/2014/main" id="{7164596E-F7CA-DAE4-925A-92FDAEB01427}"/>
              </a:ext>
            </a:extLst>
          </p:cNvPr>
          <p:cNvGrpSpPr/>
          <p:nvPr/>
        </p:nvGrpSpPr>
        <p:grpSpPr>
          <a:xfrm>
            <a:off x="489808" y="1123330"/>
            <a:ext cx="11212382" cy="5071434"/>
            <a:chOff x="489808" y="1123330"/>
            <a:chExt cx="11212382" cy="5071434"/>
          </a:xfrm>
        </p:grpSpPr>
        <p:pic>
          <p:nvPicPr>
            <p:cNvPr id="7" name="Image 6">
              <a:extLst>
                <a:ext uri="{FF2B5EF4-FFF2-40B4-BE49-F238E27FC236}">
                  <a16:creationId xmlns:a16="http://schemas.microsoft.com/office/drawing/2014/main" id="{856FE438-652F-84B1-2CEA-8A23E294C40F}"/>
                </a:ext>
              </a:extLst>
            </p:cNvPr>
            <p:cNvPicPr>
              <a:picLocks noChangeAspect="1"/>
            </p:cNvPicPr>
            <p:nvPr/>
          </p:nvPicPr>
          <p:blipFill>
            <a:blip r:embed="rId3"/>
            <a:stretch>
              <a:fillRect/>
            </a:stretch>
          </p:blipFill>
          <p:spPr>
            <a:xfrm>
              <a:off x="489808" y="1123330"/>
              <a:ext cx="11212382" cy="5060815"/>
            </a:xfrm>
            <a:prstGeom prst="rect">
              <a:avLst/>
            </a:prstGeom>
          </p:spPr>
        </p:pic>
        <p:sp>
          <p:nvSpPr>
            <p:cNvPr id="8" name="Rectangle 7">
              <a:extLst>
                <a:ext uri="{FF2B5EF4-FFF2-40B4-BE49-F238E27FC236}">
                  <a16:creationId xmlns:a16="http://schemas.microsoft.com/office/drawing/2014/main" id="{1318366C-3C75-9112-23AC-459D6E6C94A3}"/>
                </a:ext>
              </a:extLst>
            </p:cNvPr>
            <p:cNvSpPr/>
            <p:nvPr/>
          </p:nvSpPr>
          <p:spPr>
            <a:xfrm>
              <a:off x="489808" y="5671544"/>
              <a:ext cx="4837104"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810951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MAIN FEATURES OF THE C400 CYCLOTRON</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pic>
        <p:nvPicPr>
          <p:cNvPr id="2" name="Image 1">
            <a:extLst>
              <a:ext uri="{FF2B5EF4-FFF2-40B4-BE49-F238E27FC236}">
                <a16:creationId xmlns:a16="http://schemas.microsoft.com/office/drawing/2014/main" id="{08BE5E9D-9153-5FBF-A9E0-043F61C3BF97}"/>
              </a:ext>
            </a:extLst>
          </p:cNvPr>
          <p:cNvPicPr>
            <a:picLocks noChangeAspect="1"/>
          </p:cNvPicPr>
          <p:nvPr/>
        </p:nvPicPr>
        <p:blipFill>
          <a:blip r:embed="rId3"/>
          <a:stretch>
            <a:fillRect/>
          </a:stretch>
        </p:blipFill>
        <p:spPr>
          <a:xfrm>
            <a:off x="261926" y="855742"/>
            <a:ext cx="5666321" cy="1671084"/>
          </a:xfrm>
          <a:prstGeom prst="rect">
            <a:avLst/>
          </a:prstGeom>
        </p:spPr>
      </p:pic>
      <p:pic>
        <p:nvPicPr>
          <p:cNvPr id="3" name="Image 2">
            <a:extLst>
              <a:ext uri="{FF2B5EF4-FFF2-40B4-BE49-F238E27FC236}">
                <a16:creationId xmlns:a16="http://schemas.microsoft.com/office/drawing/2014/main" id="{9409EBF5-1912-4CA9-D2A0-12886D55A225}"/>
              </a:ext>
            </a:extLst>
          </p:cNvPr>
          <p:cNvPicPr>
            <a:picLocks noChangeAspect="1"/>
          </p:cNvPicPr>
          <p:nvPr/>
        </p:nvPicPr>
        <p:blipFill>
          <a:blip r:embed="rId4"/>
          <a:stretch>
            <a:fillRect/>
          </a:stretch>
        </p:blipFill>
        <p:spPr>
          <a:xfrm>
            <a:off x="6273141" y="855742"/>
            <a:ext cx="5663391" cy="5354910"/>
          </a:xfrm>
          <a:prstGeom prst="rect">
            <a:avLst/>
          </a:prstGeom>
        </p:spPr>
      </p:pic>
      <p:pic>
        <p:nvPicPr>
          <p:cNvPr id="13" name="Image 12">
            <a:extLst>
              <a:ext uri="{FF2B5EF4-FFF2-40B4-BE49-F238E27FC236}">
                <a16:creationId xmlns:a16="http://schemas.microsoft.com/office/drawing/2014/main" id="{B5976B4F-9621-904B-FAC9-A7DEADB38FF6}"/>
              </a:ext>
            </a:extLst>
          </p:cNvPr>
          <p:cNvPicPr>
            <a:picLocks noChangeAspect="1"/>
          </p:cNvPicPr>
          <p:nvPr/>
        </p:nvPicPr>
        <p:blipFill>
          <a:blip r:embed="rId5"/>
          <a:stretch>
            <a:fillRect/>
          </a:stretch>
        </p:blipFill>
        <p:spPr>
          <a:xfrm>
            <a:off x="360000" y="2742953"/>
            <a:ext cx="5470174" cy="3467699"/>
          </a:xfrm>
          <a:prstGeom prst="rect">
            <a:avLst/>
          </a:prstGeom>
        </p:spPr>
      </p:pic>
    </p:spTree>
    <p:extLst>
      <p:ext uri="{BB962C8B-B14F-4D97-AF65-F5344CB8AC3E}">
        <p14:creationId xmlns:p14="http://schemas.microsoft.com/office/powerpoint/2010/main" val="2759445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3F61-1BEC-A80F-504C-197C37FE7CEF}"/>
            </a:ext>
          </a:extLst>
        </p:cNvPr>
        <p:cNvGrpSpPr/>
        <p:nvPr/>
      </p:nvGrpSpPr>
      <p:grpSpPr>
        <a:xfrm>
          <a:off x="0" y="0"/>
          <a:ext cx="0" cy="0"/>
          <a:chOff x="0" y="0"/>
          <a:chExt cx="0" cy="0"/>
        </a:xfrm>
      </p:grpSpPr>
      <p:sp>
        <p:nvSpPr>
          <p:cNvPr id="3" name="Text Placeholder 6">
            <a:extLst>
              <a:ext uri="{FF2B5EF4-FFF2-40B4-BE49-F238E27FC236}">
                <a16:creationId xmlns:a16="http://schemas.microsoft.com/office/drawing/2014/main" id="{BB6CF225-711D-CDA3-BEAF-AAB499AEBDE1}"/>
              </a:ext>
            </a:extLst>
          </p:cNvPr>
          <p:cNvSpPr txBox="1">
            <a:spLocks/>
          </p:cNvSpPr>
          <p:nvPr/>
        </p:nvSpPr>
        <p:spPr>
          <a:xfrm>
            <a:off x="179592" y="1641900"/>
            <a:ext cx="5597560" cy="3588862"/>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Courier New" panose="02070309020205020404" pitchFamily="49" charset="0"/>
              <a:buChar char="o"/>
            </a:pPr>
            <a:endParaRPr lang="en-US" sz="2000" dirty="0"/>
          </a:p>
          <a:p>
            <a:pPr>
              <a:lnSpc>
                <a:spcPct val="150000"/>
              </a:lnSpc>
              <a:spcBef>
                <a:spcPts val="0"/>
              </a:spcBef>
              <a:buFont typeface="Courier New" panose="02070309020205020404" pitchFamily="49" charset="0"/>
              <a:buChar char="o"/>
            </a:pPr>
            <a:r>
              <a:rPr lang="en-US" sz="2000" dirty="0"/>
              <a:t>Horizontal fixed beamline with PBS – larger SAD</a:t>
            </a:r>
          </a:p>
          <a:p>
            <a:pPr>
              <a:lnSpc>
                <a:spcPct val="150000"/>
              </a:lnSpc>
              <a:spcBef>
                <a:spcPts val="0"/>
              </a:spcBef>
              <a:buFont typeface="Courier New" panose="02070309020205020404" pitchFamily="49" charset="0"/>
              <a:buChar char="o"/>
            </a:pPr>
            <a:r>
              <a:rPr lang="en-US" sz="2000" dirty="0"/>
              <a:t>6D PPS robotic system</a:t>
            </a:r>
          </a:p>
          <a:p>
            <a:pPr>
              <a:lnSpc>
                <a:spcPct val="150000"/>
              </a:lnSpc>
              <a:spcBef>
                <a:spcPts val="0"/>
              </a:spcBef>
              <a:buFont typeface="Courier New" panose="02070309020205020404" pitchFamily="49" charset="0"/>
              <a:buChar char="o"/>
            </a:pPr>
            <a:r>
              <a:rPr lang="en-US" sz="2000" dirty="0"/>
              <a:t>Couch and Chair patient positioning system</a:t>
            </a:r>
          </a:p>
          <a:p>
            <a:pPr>
              <a:lnSpc>
                <a:spcPct val="150000"/>
              </a:lnSpc>
              <a:spcBef>
                <a:spcPts val="0"/>
              </a:spcBef>
              <a:buFont typeface="Courier New" panose="02070309020205020404" pitchFamily="49" charset="0"/>
              <a:buChar char="o"/>
            </a:pPr>
            <a:r>
              <a:rPr lang="en-US" sz="2000" dirty="0"/>
              <a:t>2D PPVS flat panel with 3 X-ray tubes</a:t>
            </a:r>
          </a:p>
          <a:p>
            <a:pPr>
              <a:lnSpc>
                <a:spcPct val="150000"/>
              </a:lnSpc>
              <a:spcBef>
                <a:spcPts val="0"/>
              </a:spcBef>
              <a:buFont typeface="Courier New" panose="02070309020205020404" pitchFamily="49" charset="0"/>
              <a:buChar char="o"/>
            </a:pPr>
            <a:r>
              <a:rPr lang="en-US" sz="2000" dirty="0"/>
              <a:t>Alignment lasers</a:t>
            </a:r>
          </a:p>
          <a:p>
            <a:pPr>
              <a:lnSpc>
                <a:spcPct val="150000"/>
              </a:lnSpc>
              <a:spcBef>
                <a:spcPts val="0"/>
              </a:spcBef>
              <a:buFont typeface="Courier New" panose="02070309020205020404" pitchFamily="49" charset="0"/>
              <a:buChar char="o"/>
            </a:pPr>
            <a:r>
              <a:rPr lang="en-US" sz="2000" dirty="0"/>
              <a:t>Nozzle bottom clearance improved for a chair</a:t>
            </a:r>
          </a:p>
          <a:p>
            <a:pPr>
              <a:lnSpc>
                <a:spcPct val="150000"/>
              </a:lnSpc>
              <a:spcBef>
                <a:spcPts val="0"/>
              </a:spcBef>
              <a:buFont typeface="Courier New" panose="02070309020205020404" pitchFamily="49" charset="0"/>
              <a:buChar char="o"/>
            </a:pPr>
            <a:r>
              <a:rPr lang="en-US" sz="2000" dirty="0"/>
              <a:t>Fixed Ripple filter to reduce the number of layers</a:t>
            </a:r>
          </a:p>
          <a:p>
            <a:pPr>
              <a:lnSpc>
                <a:spcPct val="150000"/>
              </a:lnSpc>
              <a:spcBef>
                <a:spcPts val="0"/>
              </a:spcBef>
              <a:buFont typeface="Courier New" panose="02070309020205020404" pitchFamily="49" charset="0"/>
              <a:buChar char="o"/>
            </a:pPr>
            <a:r>
              <a:rPr lang="en-US" sz="2000" dirty="0"/>
              <a:t>Movable accessory - Range shifter for ranges &lt; 4cm</a:t>
            </a:r>
          </a:p>
        </p:txBody>
      </p:sp>
      <p:sp>
        <p:nvSpPr>
          <p:cNvPr id="31" name="Titre 1">
            <a:extLst>
              <a:ext uri="{FF2B5EF4-FFF2-40B4-BE49-F238E27FC236}">
                <a16:creationId xmlns:a16="http://schemas.microsoft.com/office/drawing/2014/main" id="{EFA4B1A1-2D71-5BD9-BD07-456C6749D898}"/>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FIXED BEAM TREATMENT ROOM</a:t>
            </a:r>
            <a:endParaRPr lang="fr-FR" sz="2800" b="0" dirty="0">
              <a:solidFill>
                <a:srgbClr val="55381C"/>
              </a:solidFill>
              <a:latin typeface="Poppins Bold" panose="00000800000000000000" pitchFamily="2" charset="0"/>
              <a:cs typeface="Poppins Bold" panose="00000800000000000000" pitchFamily="2" charset="0"/>
            </a:endParaRPr>
          </a:p>
        </p:txBody>
      </p:sp>
      <p:pic>
        <p:nvPicPr>
          <p:cNvPr id="4" name="Image 2" descr="Une image contenant intérieur, sol, cuisine, plafond&#10;&#10;Description générée automatiquement">
            <a:extLst>
              <a:ext uri="{FF2B5EF4-FFF2-40B4-BE49-F238E27FC236}">
                <a16:creationId xmlns:a16="http://schemas.microsoft.com/office/drawing/2014/main" id="{80988E61-ACC0-254A-3EEF-0361CA3221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538" t="12846" r="7958" b="22732"/>
          <a:stretch/>
        </p:blipFill>
        <p:spPr>
          <a:xfrm>
            <a:off x="5571898" y="1445986"/>
            <a:ext cx="6620102" cy="4236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 coins arrondis 21">
            <a:extLst>
              <a:ext uri="{FF2B5EF4-FFF2-40B4-BE49-F238E27FC236}">
                <a16:creationId xmlns:a16="http://schemas.microsoft.com/office/drawing/2014/main" id="{285FC13F-0FE8-CFC3-2AC6-B3F293C92223}"/>
              </a:ext>
            </a:extLst>
          </p:cNvPr>
          <p:cNvSpPr/>
          <p:nvPr/>
        </p:nvSpPr>
        <p:spPr>
          <a:xfrm>
            <a:off x="10060748" y="3399056"/>
            <a:ext cx="304800" cy="203200"/>
          </a:xfrm>
          <a:prstGeom prst="roundRect">
            <a:avLst/>
          </a:prstGeom>
          <a:gradFill flip="none" rotWithShape="1">
            <a:gsLst>
              <a:gs pos="0">
                <a:srgbClr val="E9E7E0"/>
              </a:gs>
              <a:gs pos="100000">
                <a:srgbClr val="D7D8D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33">
            <a:extLst>
              <a:ext uri="{FF2B5EF4-FFF2-40B4-BE49-F238E27FC236}">
                <a16:creationId xmlns:a16="http://schemas.microsoft.com/office/drawing/2014/main" id="{937E0896-DB4C-B458-679B-9EFAE337D643}"/>
              </a:ext>
            </a:extLst>
          </p:cNvPr>
          <p:cNvGrpSpPr/>
          <p:nvPr/>
        </p:nvGrpSpPr>
        <p:grpSpPr>
          <a:xfrm>
            <a:off x="234700" y="2197048"/>
            <a:ext cx="11196512" cy="1554005"/>
            <a:chOff x="157287" y="1995487"/>
            <a:chExt cx="11196512" cy="1554005"/>
          </a:xfrm>
        </p:grpSpPr>
        <p:sp>
          <p:nvSpPr>
            <p:cNvPr id="8" name="Triangle isocèle 22">
              <a:extLst>
                <a:ext uri="{FF2B5EF4-FFF2-40B4-BE49-F238E27FC236}">
                  <a16:creationId xmlns:a16="http://schemas.microsoft.com/office/drawing/2014/main" id="{C878A752-F9F1-6786-1472-1E8ED079413C}"/>
                </a:ext>
              </a:extLst>
            </p:cNvPr>
            <p:cNvSpPr/>
            <p:nvPr/>
          </p:nvSpPr>
          <p:spPr>
            <a:xfrm rot="5400000">
              <a:off x="9958465" y="2154158"/>
              <a:ext cx="351315" cy="2439353"/>
            </a:xfrm>
            <a:prstGeom prst="triangle">
              <a:avLst>
                <a:gd name="adj" fmla="val 33837"/>
              </a:avLst>
            </a:prstGeom>
            <a:solidFill>
              <a:srgbClr val="FF7131">
                <a:alpha val="38824"/>
              </a:srgbClr>
            </a:solidFill>
            <a:ln w="38100">
              <a:solidFill>
                <a:schemeClr val="accent5"/>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9" name="Ellipse 24">
              <a:extLst>
                <a:ext uri="{FF2B5EF4-FFF2-40B4-BE49-F238E27FC236}">
                  <a16:creationId xmlns:a16="http://schemas.microsoft.com/office/drawing/2014/main" id="{90F55A96-F679-14F0-F1A2-DB0DF7EB6707}"/>
                </a:ext>
              </a:extLst>
            </p:cNvPr>
            <p:cNvSpPr/>
            <p:nvPr/>
          </p:nvSpPr>
          <p:spPr>
            <a:xfrm>
              <a:off x="157287" y="1995487"/>
              <a:ext cx="180975" cy="180975"/>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0" name="Groupe 34">
            <a:extLst>
              <a:ext uri="{FF2B5EF4-FFF2-40B4-BE49-F238E27FC236}">
                <a16:creationId xmlns:a16="http://schemas.microsoft.com/office/drawing/2014/main" id="{3DF60CC4-EBC6-69CB-5501-0D44D2E06AD0}"/>
              </a:ext>
            </a:extLst>
          </p:cNvPr>
          <p:cNvGrpSpPr/>
          <p:nvPr/>
        </p:nvGrpSpPr>
        <p:grpSpPr>
          <a:xfrm>
            <a:off x="234698" y="2566009"/>
            <a:ext cx="8218619" cy="2591600"/>
            <a:chOff x="157285" y="2364448"/>
            <a:chExt cx="8218619" cy="2591600"/>
          </a:xfrm>
        </p:grpSpPr>
        <p:sp>
          <p:nvSpPr>
            <p:cNvPr id="11" name="Forme libre : forme 4">
              <a:extLst>
                <a:ext uri="{FF2B5EF4-FFF2-40B4-BE49-F238E27FC236}">
                  <a16:creationId xmlns:a16="http://schemas.microsoft.com/office/drawing/2014/main" id="{6447D09F-AF23-5152-F23D-1AB7262ACBFA}"/>
                </a:ext>
              </a:extLst>
            </p:cNvPr>
            <p:cNvSpPr/>
            <p:nvPr/>
          </p:nvSpPr>
          <p:spPr>
            <a:xfrm>
              <a:off x="5870448" y="3968496"/>
              <a:ext cx="2505456" cy="987552"/>
            </a:xfrm>
            <a:custGeom>
              <a:avLst/>
              <a:gdLst>
                <a:gd name="connsiteX0" fmla="*/ 1911096 w 2505456"/>
                <a:gd name="connsiteY0" fmla="*/ 694944 h 987552"/>
                <a:gd name="connsiteX1" fmla="*/ 493776 w 2505456"/>
                <a:gd name="connsiteY1" fmla="*/ 987552 h 987552"/>
                <a:gd name="connsiteX2" fmla="*/ 164592 w 2505456"/>
                <a:gd name="connsiteY2" fmla="*/ 987552 h 987552"/>
                <a:gd name="connsiteX3" fmla="*/ 100584 w 2505456"/>
                <a:gd name="connsiteY3" fmla="*/ 905256 h 987552"/>
                <a:gd name="connsiteX4" fmla="*/ 0 w 2505456"/>
                <a:gd name="connsiteY4" fmla="*/ 868680 h 987552"/>
                <a:gd name="connsiteX5" fmla="*/ 0 w 2505456"/>
                <a:gd name="connsiteY5" fmla="*/ 630936 h 987552"/>
                <a:gd name="connsiteX6" fmla="*/ 73152 w 2505456"/>
                <a:gd name="connsiteY6" fmla="*/ 557784 h 987552"/>
                <a:gd name="connsiteX7" fmla="*/ 137160 w 2505456"/>
                <a:gd name="connsiteY7" fmla="*/ 502920 h 987552"/>
                <a:gd name="connsiteX8" fmla="*/ 182880 w 2505456"/>
                <a:gd name="connsiteY8" fmla="*/ 265176 h 987552"/>
                <a:gd name="connsiteX9" fmla="*/ 274320 w 2505456"/>
                <a:gd name="connsiteY9" fmla="*/ 219456 h 987552"/>
                <a:gd name="connsiteX10" fmla="*/ 530352 w 2505456"/>
                <a:gd name="connsiteY10" fmla="*/ 137160 h 987552"/>
                <a:gd name="connsiteX11" fmla="*/ 777240 w 2505456"/>
                <a:gd name="connsiteY11" fmla="*/ 73152 h 987552"/>
                <a:gd name="connsiteX12" fmla="*/ 1161288 w 2505456"/>
                <a:gd name="connsiteY12" fmla="*/ 100584 h 987552"/>
                <a:gd name="connsiteX13" fmla="*/ 1463040 w 2505456"/>
                <a:gd name="connsiteY13" fmla="*/ 137160 h 987552"/>
                <a:gd name="connsiteX14" fmla="*/ 1828800 w 2505456"/>
                <a:gd name="connsiteY14" fmla="*/ 155448 h 987552"/>
                <a:gd name="connsiteX15" fmla="*/ 2011680 w 2505456"/>
                <a:gd name="connsiteY15" fmla="*/ 173736 h 987552"/>
                <a:gd name="connsiteX16" fmla="*/ 2203704 w 2505456"/>
                <a:gd name="connsiteY16" fmla="*/ 228600 h 987552"/>
                <a:gd name="connsiteX17" fmla="*/ 2221992 w 2505456"/>
                <a:gd name="connsiteY17" fmla="*/ 164592 h 987552"/>
                <a:gd name="connsiteX18" fmla="*/ 2240280 w 2505456"/>
                <a:gd name="connsiteY18" fmla="*/ 73152 h 987552"/>
                <a:gd name="connsiteX19" fmla="*/ 2157984 w 2505456"/>
                <a:gd name="connsiteY19" fmla="*/ 54864 h 987552"/>
                <a:gd name="connsiteX20" fmla="*/ 2240280 w 2505456"/>
                <a:gd name="connsiteY20" fmla="*/ 0 h 987552"/>
                <a:gd name="connsiteX21" fmla="*/ 2368296 w 2505456"/>
                <a:gd name="connsiteY21" fmla="*/ 36576 h 987552"/>
                <a:gd name="connsiteX22" fmla="*/ 2478024 w 2505456"/>
                <a:gd name="connsiteY22" fmla="*/ 45720 h 987552"/>
                <a:gd name="connsiteX23" fmla="*/ 2496312 w 2505456"/>
                <a:gd name="connsiteY23" fmla="*/ 18288 h 987552"/>
                <a:gd name="connsiteX24" fmla="*/ 2487168 w 2505456"/>
                <a:gd name="connsiteY24" fmla="*/ 73152 h 987552"/>
                <a:gd name="connsiteX25" fmla="*/ 2423160 w 2505456"/>
                <a:gd name="connsiteY25" fmla="*/ 91440 h 987552"/>
                <a:gd name="connsiteX26" fmla="*/ 2441448 w 2505456"/>
                <a:gd name="connsiteY26" fmla="*/ 173736 h 987552"/>
                <a:gd name="connsiteX27" fmla="*/ 2459736 w 2505456"/>
                <a:gd name="connsiteY27" fmla="*/ 292608 h 987552"/>
                <a:gd name="connsiteX28" fmla="*/ 2505456 w 2505456"/>
                <a:gd name="connsiteY28" fmla="*/ 393192 h 987552"/>
                <a:gd name="connsiteX29" fmla="*/ 2468880 w 2505456"/>
                <a:gd name="connsiteY29" fmla="*/ 448056 h 987552"/>
                <a:gd name="connsiteX30" fmla="*/ 2450592 w 2505456"/>
                <a:gd name="connsiteY30" fmla="*/ 521208 h 987552"/>
                <a:gd name="connsiteX31" fmla="*/ 2340864 w 2505456"/>
                <a:gd name="connsiteY31" fmla="*/ 539496 h 987552"/>
                <a:gd name="connsiteX32" fmla="*/ 2276856 w 2505456"/>
                <a:gd name="connsiteY32" fmla="*/ 539496 h 987552"/>
                <a:gd name="connsiteX33" fmla="*/ 2194560 w 2505456"/>
                <a:gd name="connsiteY33" fmla="*/ 502920 h 987552"/>
                <a:gd name="connsiteX34" fmla="*/ 2139696 w 2505456"/>
                <a:gd name="connsiteY34" fmla="*/ 457200 h 987552"/>
                <a:gd name="connsiteX35" fmla="*/ 2066544 w 2505456"/>
                <a:gd name="connsiteY35" fmla="*/ 512064 h 987552"/>
                <a:gd name="connsiteX36" fmla="*/ 1984248 w 2505456"/>
                <a:gd name="connsiteY36" fmla="*/ 521208 h 987552"/>
                <a:gd name="connsiteX37" fmla="*/ 1911096 w 2505456"/>
                <a:gd name="connsiteY37" fmla="*/ 521208 h 987552"/>
                <a:gd name="connsiteX38" fmla="*/ 1911096 w 2505456"/>
                <a:gd name="connsiteY38" fmla="*/ 694944 h 987552"/>
                <a:gd name="connsiteX0" fmla="*/ 1911096 w 2517744"/>
                <a:gd name="connsiteY0" fmla="*/ 694944 h 987552"/>
                <a:gd name="connsiteX1" fmla="*/ 493776 w 2517744"/>
                <a:gd name="connsiteY1" fmla="*/ 987552 h 987552"/>
                <a:gd name="connsiteX2" fmla="*/ 164592 w 2517744"/>
                <a:gd name="connsiteY2" fmla="*/ 987552 h 987552"/>
                <a:gd name="connsiteX3" fmla="*/ 100584 w 2517744"/>
                <a:gd name="connsiteY3" fmla="*/ 905256 h 987552"/>
                <a:gd name="connsiteX4" fmla="*/ 0 w 2517744"/>
                <a:gd name="connsiteY4" fmla="*/ 868680 h 987552"/>
                <a:gd name="connsiteX5" fmla="*/ 0 w 2517744"/>
                <a:gd name="connsiteY5" fmla="*/ 630936 h 987552"/>
                <a:gd name="connsiteX6" fmla="*/ 73152 w 2517744"/>
                <a:gd name="connsiteY6" fmla="*/ 557784 h 987552"/>
                <a:gd name="connsiteX7" fmla="*/ 137160 w 2517744"/>
                <a:gd name="connsiteY7" fmla="*/ 502920 h 987552"/>
                <a:gd name="connsiteX8" fmla="*/ 182880 w 2517744"/>
                <a:gd name="connsiteY8" fmla="*/ 265176 h 987552"/>
                <a:gd name="connsiteX9" fmla="*/ 274320 w 2517744"/>
                <a:gd name="connsiteY9" fmla="*/ 219456 h 987552"/>
                <a:gd name="connsiteX10" fmla="*/ 530352 w 2517744"/>
                <a:gd name="connsiteY10" fmla="*/ 137160 h 987552"/>
                <a:gd name="connsiteX11" fmla="*/ 777240 w 2517744"/>
                <a:gd name="connsiteY11" fmla="*/ 73152 h 987552"/>
                <a:gd name="connsiteX12" fmla="*/ 1161288 w 2517744"/>
                <a:gd name="connsiteY12" fmla="*/ 100584 h 987552"/>
                <a:gd name="connsiteX13" fmla="*/ 1463040 w 2517744"/>
                <a:gd name="connsiteY13" fmla="*/ 137160 h 987552"/>
                <a:gd name="connsiteX14" fmla="*/ 1828800 w 2517744"/>
                <a:gd name="connsiteY14" fmla="*/ 155448 h 987552"/>
                <a:gd name="connsiteX15" fmla="*/ 2011680 w 2517744"/>
                <a:gd name="connsiteY15" fmla="*/ 173736 h 987552"/>
                <a:gd name="connsiteX16" fmla="*/ 2203704 w 2517744"/>
                <a:gd name="connsiteY16" fmla="*/ 228600 h 987552"/>
                <a:gd name="connsiteX17" fmla="*/ 2221992 w 2517744"/>
                <a:gd name="connsiteY17" fmla="*/ 164592 h 987552"/>
                <a:gd name="connsiteX18" fmla="*/ 2240280 w 2517744"/>
                <a:gd name="connsiteY18" fmla="*/ 73152 h 987552"/>
                <a:gd name="connsiteX19" fmla="*/ 2157984 w 2517744"/>
                <a:gd name="connsiteY19" fmla="*/ 54864 h 987552"/>
                <a:gd name="connsiteX20" fmla="*/ 2240280 w 2517744"/>
                <a:gd name="connsiteY20" fmla="*/ 0 h 987552"/>
                <a:gd name="connsiteX21" fmla="*/ 2368296 w 2517744"/>
                <a:gd name="connsiteY21" fmla="*/ 36576 h 987552"/>
                <a:gd name="connsiteX22" fmla="*/ 2478024 w 2517744"/>
                <a:gd name="connsiteY22" fmla="*/ 45720 h 987552"/>
                <a:gd name="connsiteX23" fmla="*/ 2517744 w 2517744"/>
                <a:gd name="connsiteY23" fmla="*/ 13525 h 987552"/>
                <a:gd name="connsiteX24" fmla="*/ 2487168 w 2517744"/>
                <a:gd name="connsiteY24" fmla="*/ 73152 h 987552"/>
                <a:gd name="connsiteX25" fmla="*/ 2423160 w 2517744"/>
                <a:gd name="connsiteY25" fmla="*/ 91440 h 987552"/>
                <a:gd name="connsiteX26" fmla="*/ 2441448 w 2517744"/>
                <a:gd name="connsiteY26" fmla="*/ 173736 h 987552"/>
                <a:gd name="connsiteX27" fmla="*/ 2459736 w 2517744"/>
                <a:gd name="connsiteY27" fmla="*/ 292608 h 987552"/>
                <a:gd name="connsiteX28" fmla="*/ 2505456 w 2517744"/>
                <a:gd name="connsiteY28" fmla="*/ 393192 h 987552"/>
                <a:gd name="connsiteX29" fmla="*/ 2468880 w 2517744"/>
                <a:gd name="connsiteY29" fmla="*/ 448056 h 987552"/>
                <a:gd name="connsiteX30" fmla="*/ 2450592 w 2517744"/>
                <a:gd name="connsiteY30" fmla="*/ 521208 h 987552"/>
                <a:gd name="connsiteX31" fmla="*/ 2340864 w 2517744"/>
                <a:gd name="connsiteY31" fmla="*/ 539496 h 987552"/>
                <a:gd name="connsiteX32" fmla="*/ 2276856 w 2517744"/>
                <a:gd name="connsiteY32" fmla="*/ 539496 h 987552"/>
                <a:gd name="connsiteX33" fmla="*/ 2194560 w 2517744"/>
                <a:gd name="connsiteY33" fmla="*/ 502920 h 987552"/>
                <a:gd name="connsiteX34" fmla="*/ 2139696 w 2517744"/>
                <a:gd name="connsiteY34" fmla="*/ 457200 h 987552"/>
                <a:gd name="connsiteX35" fmla="*/ 2066544 w 2517744"/>
                <a:gd name="connsiteY35" fmla="*/ 512064 h 987552"/>
                <a:gd name="connsiteX36" fmla="*/ 1984248 w 2517744"/>
                <a:gd name="connsiteY36" fmla="*/ 521208 h 987552"/>
                <a:gd name="connsiteX37" fmla="*/ 1911096 w 2517744"/>
                <a:gd name="connsiteY37" fmla="*/ 521208 h 987552"/>
                <a:gd name="connsiteX38" fmla="*/ 1911096 w 2517744"/>
                <a:gd name="connsiteY38" fmla="*/ 694944 h 987552"/>
                <a:gd name="connsiteX0" fmla="*/ 1911096 w 2517744"/>
                <a:gd name="connsiteY0" fmla="*/ 694944 h 987552"/>
                <a:gd name="connsiteX1" fmla="*/ 493776 w 2517744"/>
                <a:gd name="connsiteY1" fmla="*/ 987552 h 987552"/>
                <a:gd name="connsiteX2" fmla="*/ 164592 w 2517744"/>
                <a:gd name="connsiteY2" fmla="*/ 987552 h 987552"/>
                <a:gd name="connsiteX3" fmla="*/ 100584 w 2517744"/>
                <a:gd name="connsiteY3" fmla="*/ 905256 h 987552"/>
                <a:gd name="connsiteX4" fmla="*/ 0 w 2517744"/>
                <a:gd name="connsiteY4" fmla="*/ 868680 h 987552"/>
                <a:gd name="connsiteX5" fmla="*/ 0 w 2517744"/>
                <a:gd name="connsiteY5" fmla="*/ 630936 h 987552"/>
                <a:gd name="connsiteX6" fmla="*/ 73152 w 2517744"/>
                <a:gd name="connsiteY6" fmla="*/ 557784 h 987552"/>
                <a:gd name="connsiteX7" fmla="*/ 137160 w 2517744"/>
                <a:gd name="connsiteY7" fmla="*/ 502920 h 987552"/>
                <a:gd name="connsiteX8" fmla="*/ 182880 w 2517744"/>
                <a:gd name="connsiteY8" fmla="*/ 265176 h 987552"/>
                <a:gd name="connsiteX9" fmla="*/ 274320 w 2517744"/>
                <a:gd name="connsiteY9" fmla="*/ 219456 h 987552"/>
                <a:gd name="connsiteX10" fmla="*/ 530352 w 2517744"/>
                <a:gd name="connsiteY10" fmla="*/ 137160 h 987552"/>
                <a:gd name="connsiteX11" fmla="*/ 777240 w 2517744"/>
                <a:gd name="connsiteY11" fmla="*/ 73152 h 987552"/>
                <a:gd name="connsiteX12" fmla="*/ 1161288 w 2517744"/>
                <a:gd name="connsiteY12" fmla="*/ 100584 h 987552"/>
                <a:gd name="connsiteX13" fmla="*/ 1463040 w 2517744"/>
                <a:gd name="connsiteY13" fmla="*/ 137160 h 987552"/>
                <a:gd name="connsiteX14" fmla="*/ 1828800 w 2517744"/>
                <a:gd name="connsiteY14" fmla="*/ 155448 h 987552"/>
                <a:gd name="connsiteX15" fmla="*/ 2011680 w 2517744"/>
                <a:gd name="connsiteY15" fmla="*/ 173736 h 987552"/>
                <a:gd name="connsiteX16" fmla="*/ 2203704 w 2517744"/>
                <a:gd name="connsiteY16" fmla="*/ 228600 h 987552"/>
                <a:gd name="connsiteX17" fmla="*/ 2221992 w 2517744"/>
                <a:gd name="connsiteY17" fmla="*/ 164592 h 987552"/>
                <a:gd name="connsiteX18" fmla="*/ 2240280 w 2517744"/>
                <a:gd name="connsiteY18" fmla="*/ 73152 h 987552"/>
                <a:gd name="connsiteX19" fmla="*/ 2157984 w 2517744"/>
                <a:gd name="connsiteY19" fmla="*/ 54864 h 987552"/>
                <a:gd name="connsiteX20" fmla="*/ 2240280 w 2517744"/>
                <a:gd name="connsiteY20" fmla="*/ 0 h 987552"/>
                <a:gd name="connsiteX21" fmla="*/ 2337340 w 2517744"/>
                <a:gd name="connsiteY21" fmla="*/ 27051 h 987552"/>
                <a:gd name="connsiteX22" fmla="*/ 2478024 w 2517744"/>
                <a:gd name="connsiteY22" fmla="*/ 45720 h 987552"/>
                <a:gd name="connsiteX23" fmla="*/ 2517744 w 2517744"/>
                <a:gd name="connsiteY23" fmla="*/ 13525 h 987552"/>
                <a:gd name="connsiteX24" fmla="*/ 2487168 w 2517744"/>
                <a:gd name="connsiteY24" fmla="*/ 73152 h 987552"/>
                <a:gd name="connsiteX25" fmla="*/ 2423160 w 2517744"/>
                <a:gd name="connsiteY25" fmla="*/ 91440 h 987552"/>
                <a:gd name="connsiteX26" fmla="*/ 2441448 w 2517744"/>
                <a:gd name="connsiteY26" fmla="*/ 173736 h 987552"/>
                <a:gd name="connsiteX27" fmla="*/ 2459736 w 2517744"/>
                <a:gd name="connsiteY27" fmla="*/ 292608 h 987552"/>
                <a:gd name="connsiteX28" fmla="*/ 2505456 w 2517744"/>
                <a:gd name="connsiteY28" fmla="*/ 393192 h 987552"/>
                <a:gd name="connsiteX29" fmla="*/ 2468880 w 2517744"/>
                <a:gd name="connsiteY29" fmla="*/ 448056 h 987552"/>
                <a:gd name="connsiteX30" fmla="*/ 2450592 w 2517744"/>
                <a:gd name="connsiteY30" fmla="*/ 521208 h 987552"/>
                <a:gd name="connsiteX31" fmla="*/ 2340864 w 2517744"/>
                <a:gd name="connsiteY31" fmla="*/ 539496 h 987552"/>
                <a:gd name="connsiteX32" fmla="*/ 2276856 w 2517744"/>
                <a:gd name="connsiteY32" fmla="*/ 539496 h 987552"/>
                <a:gd name="connsiteX33" fmla="*/ 2194560 w 2517744"/>
                <a:gd name="connsiteY33" fmla="*/ 502920 h 987552"/>
                <a:gd name="connsiteX34" fmla="*/ 2139696 w 2517744"/>
                <a:gd name="connsiteY34" fmla="*/ 457200 h 987552"/>
                <a:gd name="connsiteX35" fmla="*/ 2066544 w 2517744"/>
                <a:gd name="connsiteY35" fmla="*/ 512064 h 987552"/>
                <a:gd name="connsiteX36" fmla="*/ 1984248 w 2517744"/>
                <a:gd name="connsiteY36" fmla="*/ 521208 h 987552"/>
                <a:gd name="connsiteX37" fmla="*/ 1911096 w 2517744"/>
                <a:gd name="connsiteY37" fmla="*/ 521208 h 987552"/>
                <a:gd name="connsiteX38" fmla="*/ 1911096 w 2517744"/>
                <a:gd name="connsiteY38" fmla="*/ 694944 h 987552"/>
                <a:gd name="connsiteX0" fmla="*/ 1911096 w 2517744"/>
                <a:gd name="connsiteY0" fmla="*/ 694944 h 987552"/>
                <a:gd name="connsiteX1" fmla="*/ 493776 w 2517744"/>
                <a:gd name="connsiteY1" fmla="*/ 987552 h 987552"/>
                <a:gd name="connsiteX2" fmla="*/ 164592 w 2517744"/>
                <a:gd name="connsiteY2" fmla="*/ 987552 h 987552"/>
                <a:gd name="connsiteX3" fmla="*/ 100584 w 2517744"/>
                <a:gd name="connsiteY3" fmla="*/ 905256 h 987552"/>
                <a:gd name="connsiteX4" fmla="*/ 0 w 2517744"/>
                <a:gd name="connsiteY4" fmla="*/ 868680 h 987552"/>
                <a:gd name="connsiteX5" fmla="*/ 0 w 2517744"/>
                <a:gd name="connsiteY5" fmla="*/ 630936 h 987552"/>
                <a:gd name="connsiteX6" fmla="*/ 73152 w 2517744"/>
                <a:gd name="connsiteY6" fmla="*/ 557784 h 987552"/>
                <a:gd name="connsiteX7" fmla="*/ 137160 w 2517744"/>
                <a:gd name="connsiteY7" fmla="*/ 502920 h 987552"/>
                <a:gd name="connsiteX8" fmla="*/ 182880 w 2517744"/>
                <a:gd name="connsiteY8" fmla="*/ 265176 h 987552"/>
                <a:gd name="connsiteX9" fmla="*/ 274320 w 2517744"/>
                <a:gd name="connsiteY9" fmla="*/ 219456 h 987552"/>
                <a:gd name="connsiteX10" fmla="*/ 530352 w 2517744"/>
                <a:gd name="connsiteY10" fmla="*/ 137160 h 987552"/>
                <a:gd name="connsiteX11" fmla="*/ 777240 w 2517744"/>
                <a:gd name="connsiteY11" fmla="*/ 73152 h 987552"/>
                <a:gd name="connsiteX12" fmla="*/ 1161288 w 2517744"/>
                <a:gd name="connsiteY12" fmla="*/ 100584 h 987552"/>
                <a:gd name="connsiteX13" fmla="*/ 1463040 w 2517744"/>
                <a:gd name="connsiteY13" fmla="*/ 137160 h 987552"/>
                <a:gd name="connsiteX14" fmla="*/ 1828800 w 2517744"/>
                <a:gd name="connsiteY14" fmla="*/ 155448 h 987552"/>
                <a:gd name="connsiteX15" fmla="*/ 2011680 w 2517744"/>
                <a:gd name="connsiteY15" fmla="*/ 173736 h 987552"/>
                <a:gd name="connsiteX16" fmla="*/ 2203704 w 2517744"/>
                <a:gd name="connsiteY16" fmla="*/ 228600 h 987552"/>
                <a:gd name="connsiteX17" fmla="*/ 2221992 w 2517744"/>
                <a:gd name="connsiteY17" fmla="*/ 164592 h 987552"/>
                <a:gd name="connsiteX18" fmla="*/ 2240280 w 2517744"/>
                <a:gd name="connsiteY18" fmla="*/ 73152 h 987552"/>
                <a:gd name="connsiteX19" fmla="*/ 2157984 w 2517744"/>
                <a:gd name="connsiteY19" fmla="*/ 54864 h 987552"/>
                <a:gd name="connsiteX20" fmla="*/ 2240280 w 2517744"/>
                <a:gd name="connsiteY20" fmla="*/ 0 h 987552"/>
                <a:gd name="connsiteX21" fmla="*/ 2337340 w 2517744"/>
                <a:gd name="connsiteY21" fmla="*/ 27051 h 987552"/>
                <a:gd name="connsiteX22" fmla="*/ 2439924 w 2517744"/>
                <a:gd name="connsiteY22" fmla="*/ 43339 h 987552"/>
                <a:gd name="connsiteX23" fmla="*/ 2517744 w 2517744"/>
                <a:gd name="connsiteY23" fmla="*/ 13525 h 987552"/>
                <a:gd name="connsiteX24" fmla="*/ 2487168 w 2517744"/>
                <a:gd name="connsiteY24" fmla="*/ 73152 h 987552"/>
                <a:gd name="connsiteX25" fmla="*/ 2423160 w 2517744"/>
                <a:gd name="connsiteY25" fmla="*/ 91440 h 987552"/>
                <a:gd name="connsiteX26" fmla="*/ 2441448 w 2517744"/>
                <a:gd name="connsiteY26" fmla="*/ 173736 h 987552"/>
                <a:gd name="connsiteX27" fmla="*/ 2459736 w 2517744"/>
                <a:gd name="connsiteY27" fmla="*/ 292608 h 987552"/>
                <a:gd name="connsiteX28" fmla="*/ 2505456 w 2517744"/>
                <a:gd name="connsiteY28" fmla="*/ 393192 h 987552"/>
                <a:gd name="connsiteX29" fmla="*/ 2468880 w 2517744"/>
                <a:gd name="connsiteY29" fmla="*/ 448056 h 987552"/>
                <a:gd name="connsiteX30" fmla="*/ 2450592 w 2517744"/>
                <a:gd name="connsiteY30" fmla="*/ 521208 h 987552"/>
                <a:gd name="connsiteX31" fmla="*/ 2340864 w 2517744"/>
                <a:gd name="connsiteY31" fmla="*/ 539496 h 987552"/>
                <a:gd name="connsiteX32" fmla="*/ 2276856 w 2517744"/>
                <a:gd name="connsiteY32" fmla="*/ 539496 h 987552"/>
                <a:gd name="connsiteX33" fmla="*/ 2194560 w 2517744"/>
                <a:gd name="connsiteY33" fmla="*/ 502920 h 987552"/>
                <a:gd name="connsiteX34" fmla="*/ 2139696 w 2517744"/>
                <a:gd name="connsiteY34" fmla="*/ 457200 h 987552"/>
                <a:gd name="connsiteX35" fmla="*/ 2066544 w 2517744"/>
                <a:gd name="connsiteY35" fmla="*/ 512064 h 987552"/>
                <a:gd name="connsiteX36" fmla="*/ 1984248 w 2517744"/>
                <a:gd name="connsiteY36" fmla="*/ 521208 h 987552"/>
                <a:gd name="connsiteX37" fmla="*/ 1911096 w 2517744"/>
                <a:gd name="connsiteY37" fmla="*/ 521208 h 987552"/>
                <a:gd name="connsiteX38" fmla="*/ 1911096 w 2517744"/>
                <a:gd name="connsiteY38" fmla="*/ 694944 h 987552"/>
                <a:gd name="connsiteX0" fmla="*/ 1911096 w 2505456"/>
                <a:gd name="connsiteY0" fmla="*/ 694944 h 987552"/>
                <a:gd name="connsiteX1" fmla="*/ 493776 w 2505456"/>
                <a:gd name="connsiteY1" fmla="*/ 987552 h 987552"/>
                <a:gd name="connsiteX2" fmla="*/ 164592 w 2505456"/>
                <a:gd name="connsiteY2" fmla="*/ 987552 h 987552"/>
                <a:gd name="connsiteX3" fmla="*/ 100584 w 2505456"/>
                <a:gd name="connsiteY3" fmla="*/ 905256 h 987552"/>
                <a:gd name="connsiteX4" fmla="*/ 0 w 2505456"/>
                <a:gd name="connsiteY4" fmla="*/ 868680 h 987552"/>
                <a:gd name="connsiteX5" fmla="*/ 0 w 2505456"/>
                <a:gd name="connsiteY5" fmla="*/ 630936 h 987552"/>
                <a:gd name="connsiteX6" fmla="*/ 73152 w 2505456"/>
                <a:gd name="connsiteY6" fmla="*/ 557784 h 987552"/>
                <a:gd name="connsiteX7" fmla="*/ 137160 w 2505456"/>
                <a:gd name="connsiteY7" fmla="*/ 502920 h 987552"/>
                <a:gd name="connsiteX8" fmla="*/ 182880 w 2505456"/>
                <a:gd name="connsiteY8" fmla="*/ 265176 h 987552"/>
                <a:gd name="connsiteX9" fmla="*/ 274320 w 2505456"/>
                <a:gd name="connsiteY9" fmla="*/ 219456 h 987552"/>
                <a:gd name="connsiteX10" fmla="*/ 530352 w 2505456"/>
                <a:gd name="connsiteY10" fmla="*/ 137160 h 987552"/>
                <a:gd name="connsiteX11" fmla="*/ 777240 w 2505456"/>
                <a:gd name="connsiteY11" fmla="*/ 73152 h 987552"/>
                <a:gd name="connsiteX12" fmla="*/ 1161288 w 2505456"/>
                <a:gd name="connsiteY12" fmla="*/ 100584 h 987552"/>
                <a:gd name="connsiteX13" fmla="*/ 1463040 w 2505456"/>
                <a:gd name="connsiteY13" fmla="*/ 137160 h 987552"/>
                <a:gd name="connsiteX14" fmla="*/ 1828800 w 2505456"/>
                <a:gd name="connsiteY14" fmla="*/ 155448 h 987552"/>
                <a:gd name="connsiteX15" fmla="*/ 2011680 w 2505456"/>
                <a:gd name="connsiteY15" fmla="*/ 173736 h 987552"/>
                <a:gd name="connsiteX16" fmla="*/ 2203704 w 2505456"/>
                <a:gd name="connsiteY16" fmla="*/ 228600 h 987552"/>
                <a:gd name="connsiteX17" fmla="*/ 2221992 w 2505456"/>
                <a:gd name="connsiteY17" fmla="*/ 164592 h 987552"/>
                <a:gd name="connsiteX18" fmla="*/ 2240280 w 2505456"/>
                <a:gd name="connsiteY18" fmla="*/ 73152 h 987552"/>
                <a:gd name="connsiteX19" fmla="*/ 2157984 w 2505456"/>
                <a:gd name="connsiteY19" fmla="*/ 54864 h 987552"/>
                <a:gd name="connsiteX20" fmla="*/ 2240280 w 2505456"/>
                <a:gd name="connsiteY20" fmla="*/ 0 h 987552"/>
                <a:gd name="connsiteX21" fmla="*/ 2337340 w 2505456"/>
                <a:gd name="connsiteY21" fmla="*/ 27051 h 987552"/>
                <a:gd name="connsiteX22" fmla="*/ 2439924 w 2505456"/>
                <a:gd name="connsiteY22" fmla="*/ 43339 h 987552"/>
                <a:gd name="connsiteX23" fmla="*/ 2482026 w 2505456"/>
                <a:gd name="connsiteY23" fmla="*/ 46862 h 987552"/>
                <a:gd name="connsiteX24" fmla="*/ 2487168 w 2505456"/>
                <a:gd name="connsiteY24" fmla="*/ 73152 h 987552"/>
                <a:gd name="connsiteX25" fmla="*/ 2423160 w 2505456"/>
                <a:gd name="connsiteY25" fmla="*/ 91440 h 987552"/>
                <a:gd name="connsiteX26" fmla="*/ 2441448 w 2505456"/>
                <a:gd name="connsiteY26" fmla="*/ 173736 h 987552"/>
                <a:gd name="connsiteX27" fmla="*/ 2459736 w 2505456"/>
                <a:gd name="connsiteY27" fmla="*/ 292608 h 987552"/>
                <a:gd name="connsiteX28" fmla="*/ 2505456 w 2505456"/>
                <a:gd name="connsiteY28" fmla="*/ 393192 h 987552"/>
                <a:gd name="connsiteX29" fmla="*/ 2468880 w 2505456"/>
                <a:gd name="connsiteY29" fmla="*/ 448056 h 987552"/>
                <a:gd name="connsiteX30" fmla="*/ 2450592 w 2505456"/>
                <a:gd name="connsiteY30" fmla="*/ 521208 h 987552"/>
                <a:gd name="connsiteX31" fmla="*/ 2340864 w 2505456"/>
                <a:gd name="connsiteY31" fmla="*/ 539496 h 987552"/>
                <a:gd name="connsiteX32" fmla="*/ 2276856 w 2505456"/>
                <a:gd name="connsiteY32" fmla="*/ 539496 h 987552"/>
                <a:gd name="connsiteX33" fmla="*/ 2194560 w 2505456"/>
                <a:gd name="connsiteY33" fmla="*/ 502920 h 987552"/>
                <a:gd name="connsiteX34" fmla="*/ 2139696 w 2505456"/>
                <a:gd name="connsiteY34" fmla="*/ 457200 h 987552"/>
                <a:gd name="connsiteX35" fmla="*/ 2066544 w 2505456"/>
                <a:gd name="connsiteY35" fmla="*/ 512064 h 987552"/>
                <a:gd name="connsiteX36" fmla="*/ 1984248 w 2505456"/>
                <a:gd name="connsiteY36" fmla="*/ 521208 h 987552"/>
                <a:gd name="connsiteX37" fmla="*/ 1911096 w 2505456"/>
                <a:gd name="connsiteY37" fmla="*/ 521208 h 987552"/>
                <a:gd name="connsiteX38" fmla="*/ 1911096 w 2505456"/>
                <a:gd name="connsiteY38" fmla="*/ 694944 h 987552"/>
                <a:gd name="connsiteX0" fmla="*/ 1911096 w 2505456"/>
                <a:gd name="connsiteY0" fmla="*/ 694944 h 987552"/>
                <a:gd name="connsiteX1" fmla="*/ 493776 w 2505456"/>
                <a:gd name="connsiteY1" fmla="*/ 987552 h 987552"/>
                <a:gd name="connsiteX2" fmla="*/ 164592 w 2505456"/>
                <a:gd name="connsiteY2" fmla="*/ 987552 h 987552"/>
                <a:gd name="connsiteX3" fmla="*/ 100584 w 2505456"/>
                <a:gd name="connsiteY3" fmla="*/ 905256 h 987552"/>
                <a:gd name="connsiteX4" fmla="*/ 0 w 2505456"/>
                <a:gd name="connsiteY4" fmla="*/ 868680 h 987552"/>
                <a:gd name="connsiteX5" fmla="*/ 0 w 2505456"/>
                <a:gd name="connsiteY5" fmla="*/ 630936 h 987552"/>
                <a:gd name="connsiteX6" fmla="*/ 73152 w 2505456"/>
                <a:gd name="connsiteY6" fmla="*/ 557784 h 987552"/>
                <a:gd name="connsiteX7" fmla="*/ 137160 w 2505456"/>
                <a:gd name="connsiteY7" fmla="*/ 502920 h 987552"/>
                <a:gd name="connsiteX8" fmla="*/ 182880 w 2505456"/>
                <a:gd name="connsiteY8" fmla="*/ 265176 h 987552"/>
                <a:gd name="connsiteX9" fmla="*/ 274320 w 2505456"/>
                <a:gd name="connsiteY9" fmla="*/ 219456 h 987552"/>
                <a:gd name="connsiteX10" fmla="*/ 530352 w 2505456"/>
                <a:gd name="connsiteY10" fmla="*/ 137160 h 987552"/>
                <a:gd name="connsiteX11" fmla="*/ 777240 w 2505456"/>
                <a:gd name="connsiteY11" fmla="*/ 73152 h 987552"/>
                <a:gd name="connsiteX12" fmla="*/ 1161288 w 2505456"/>
                <a:gd name="connsiteY12" fmla="*/ 100584 h 987552"/>
                <a:gd name="connsiteX13" fmla="*/ 1463040 w 2505456"/>
                <a:gd name="connsiteY13" fmla="*/ 137160 h 987552"/>
                <a:gd name="connsiteX14" fmla="*/ 1828800 w 2505456"/>
                <a:gd name="connsiteY14" fmla="*/ 155448 h 987552"/>
                <a:gd name="connsiteX15" fmla="*/ 2011680 w 2505456"/>
                <a:gd name="connsiteY15" fmla="*/ 173736 h 987552"/>
                <a:gd name="connsiteX16" fmla="*/ 2203704 w 2505456"/>
                <a:gd name="connsiteY16" fmla="*/ 228600 h 987552"/>
                <a:gd name="connsiteX17" fmla="*/ 2221992 w 2505456"/>
                <a:gd name="connsiteY17" fmla="*/ 164592 h 987552"/>
                <a:gd name="connsiteX18" fmla="*/ 2240280 w 2505456"/>
                <a:gd name="connsiteY18" fmla="*/ 73152 h 987552"/>
                <a:gd name="connsiteX19" fmla="*/ 2184178 w 2505456"/>
                <a:gd name="connsiteY19" fmla="*/ 54864 h 987552"/>
                <a:gd name="connsiteX20" fmla="*/ 2240280 w 2505456"/>
                <a:gd name="connsiteY20" fmla="*/ 0 h 987552"/>
                <a:gd name="connsiteX21" fmla="*/ 2337340 w 2505456"/>
                <a:gd name="connsiteY21" fmla="*/ 27051 h 987552"/>
                <a:gd name="connsiteX22" fmla="*/ 2439924 w 2505456"/>
                <a:gd name="connsiteY22" fmla="*/ 43339 h 987552"/>
                <a:gd name="connsiteX23" fmla="*/ 2482026 w 2505456"/>
                <a:gd name="connsiteY23" fmla="*/ 46862 h 987552"/>
                <a:gd name="connsiteX24" fmla="*/ 2487168 w 2505456"/>
                <a:gd name="connsiteY24" fmla="*/ 73152 h 987552"/>
                <a:gd name="connsiteX25" fmla="*/ 2423160 w 2505456"/>
                <a:gd name="connsiteY25" fmla="*/ 91440 h 987552"/>
                <a:gd name="connsiteX26" fmla="*/ 2441448 w 2505456"/>
                <a:gd name="connsiteY26" fmla="*/ 173736 h 987552"/>
                <a:gd name="connsiteX27" fmla="*/ 2459736 w 2505456"/>
                <a:gd name="connsiteY27" fmla="*/ 292608 h 987552"/>
                <a:gd name="connsiteX28" fmla="*/ 2505456 w 2505456"/>
                <a:gd name="connsiteY28" fmla="*/ 393192 h 987552"/>
                <a:gd name="connsiteX29" fmla="*/ 2468880 w 2505456"/>
                <a:gd name="connsiteY29" fmla="*/ 448056 h 987552"/>
                <a:gd name="connsiteX30" fmla="*/ 2450592 w 2505456"/>
                <a:gd name="connsiteY30" fmla="*/ 521208 h 987552"/>
                <a:gd name="connsiteX31" fmla="*/ 2340864 w 2505456"/>
                <a:gd name="connsiteY31" fmla="*/ 539496 h 987552"/>
                <a:gd name="connsiteX32" fmla="*/ 2276856 w 2505456"/>
                <a:gd name="connsiteY32" fmla="*/ 539496 h 987552"/>
                <a:gd name="connsiteX33" fmla="*/ 2194560 w 2505456"/>
                <a:gd name="connsiteY33" fmla="*/ 502920 h 987552"/>
                <a:gd name="connsiteX34" fmla="*/ 2139696 w 2505456"/>
                <a:gd name="connsiteY34" fmla="*/ 457200 h 987552"/>
                <a:gd name="connsiteX35" fmla="*/ 2066544 w 2505456"/>
                <a:gd name="connsiteY35" fmla="*/ 512064 h 987552"/>
                <a:gd name="connsiteX36" fmla="*/ 1984248 w 2505456"/>
                <a:gd name="connsiteY36" fmla="*/ 521208 h 987552"/>
                <a:gd name="connsiteX37" fmla="*/ 1911096 w 2505456"/>
                <a:gd name="connsiteY37" fmla="*/ 521208 h 987552"/>
                <a:gd name="connsiteX38" fmla="*/ 1911096 w 2505456"/>
                <a:gd name="connsiteY38" fmla="*/ 694944 h 98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05456" h="987552">
                  <a:moveTo>
                    <a:pt x="1911096" y="694944"/>
                  </a:moveTo>
                  <a:lnTo>
                    <a:pt x="493776" y="987552"/>
                  </a:lnTo>
                  <a:lnTo>
                    <a:pt x="164592" y="987552"/>
                  </a:lnTo>
                  <a:lnTo>
                    <a:pt x="100584" y="905256"/>
                  </a:lnTo>
                  <a:lnTo>
                    <a:pt x="0" y="868680"/>
                  </a:lnTo>
                  <a:lnTo>
                    <a:pt x="0" y="630936"/>
                  </a:lnTo>
                  <a:lnTo>
                    <a:pt x="73152" y="557784"/>
                  </a:lnTo>
                  <a:lnTo>
                    <a:pt x="137160" y="502920"/>
                  </a:lnTo>
                  <a:lnTo>
                    <a:pt x="182880" y="265176"/>
                  </a:lnTo>
                  <a:lnTo>
                    <a:pt x="274320" y="219456"/>
                  </a:lnTo>
                  <a:lnTo>
                    <a:pt x="530352" y="137160"/>
                  </a:lnTo>
                  <a:lnTo>
                    <a:pt x="777240" y="73152"/>
                  </a:lnTo>
                  <a:lnTo>
                    <a:pt x="1161288" y="100584"/>
                  </a:lnTo>
                  <a:lnTo>
                    <a:pt x="1463040" y="137160"/>
                  </a:lnTo>
                  <a:lnTo>
                    <a:pt x="1828800" y="155448"/>
                  </a:lnTo>
                  <a:lnTo>
                    <a:pt x="2011680" y="173736"/>
                  </a:lnTo>
                  <a:lnTo>
                    <a:pt x="2203704" y="228600"/>
                  </a:lnTo>
                  <a:lnTo>
                    <a:pt x="2221992" y="164592"/>
                  </a:lnTo>
                  <a:lnTo>
                    <a:pt x="2240280" y="73152"/>
                  </a:lnTo>
                  <a:lnTo>
                    <a:pt x="2184178" y="54864"/>
                  </a:lnTo>
                  <a:lnTo>
                    <a:pt x="2240280" y="0"/>
                  </a:lnTo>
                  <a:lnTo>
                    <a:pt x="2337340" y="27051"/>
                  </a:lnTo>
                  <a:lnTo>
                    <a:pt x="2439924" y="43339"/>
                  </a:lnTo>
                  <a:lnTo>
                    <a:pt x="2482026" y="46862"/>
                  </a:lnTo>
                  <a:lnTo>
                    <a:pt x="2487168" y="73152"/>
                  </a:lnTo>
                  <a:lnTo>
                    <a:pt x="2423160" y="91440"/>
                  </a:lnTo>
                  <a:lnTo>
                    <a:pt x="2441448" y="173736"/>
                  </a:lnTo>
                  <a:lnTo>
                    <a:pt x="2459736" y="292608"/>
                  </a:lnTo>
                  <a:lnTo>
                    <a:pt x="2505456" y="393192"/>
                  </a:lnTo>
                  <a:lnTo>
                    <a:pt x="2468880" y="448056"/>
                  </a:lnTo>
                  <a:lnTo>
                    <a:pt x="2450592" y="521208"/>
                  </a:lnTo>
                  <a:lnTo>
                    <a:pt x="2340864" y="539496"/>
                  </a:lnTo>
                  <a:lnTo>
                    <a:pt x="2276856" y="539496"/>
                  </a:lnTo>
                  <a:lnTo>
                    <a:pt x="2194560" y="502920"/>
                  </a:lnTo>
                  <a:lnTo>
                    <a:pt x="2139696" y="457200"/>
                  </a:lnTo>
                  <a:lnTo>
                    <a:pt x="2066544" y="512064"/>
                  </a:lnTo>
                  <a:lnTo>
                    <a:pt x="1984248" y="521208"/>
                  </a:lnTo>
                  <a:lnTo>
                    <a:pt x="1911096" y="521208"/>
                  </a:lnTo>
                  <a:lnTo>
                    <a:pt x="1911096" y="694944"/>
                  </a:lnTo>
                  <a:close/>
                </a:path>
              </a:pathLst>
            </a:custGeom>
            <a:solidFill>
              <a:srgbClr val="00CCFF">
                <a:alpha val="49020"/>
              </a:srgbClr>
            </a:solidFill>
            <a:ln w="57150">
              <a:solidFill>
                <a:srgbClr val="00B0F0"/>
              </a:solidFill>
              <a:extLst>
                <a:ext uri="{C807C97D-BFC1-408E-A445-0C87EB9F89A2}">
                  <ask:lineSketchStyleProps xmlns:ask="http://schemas.microsoft.com/office/drawing/2018/sketchyshapes" sd="1766419161">
                    <a:custGeom>
                      <a:avLst/>
                      <a:gdLst>
                        <a:gd name="connsiteX0" fmla="*/ 1911096 w 2505456"/>
                        <a:gd name="connsiteY0" fmla="*/ 694944 h 987552"/>
                        <a:gd name="connsiteX1" fmla="*/ 1481176 w 2505456"/>
                        <a:gd name="connsiteY1" fmla="*/ 783702 h 987552"/>
                        <a:gd name="connsiteX2" fmla="*/ 994562 w 2505456"/>
                        <a:gd name="connsiteY2" fmla="*/ 884164 h 987552"/>
                        <a:gd name="connsiteX3" fmla="*/ 493776 w 2505456"/>
                        <a:gd name="connsiteY3" fmla="*/ 987552 h 987552"/>
                        <a:gd name="connsiteX4" fmla="*/ 164592 w 2505456"/>
                        <a:gd name="connsiteY4" fmla="*/ 987552 h 987552"/>
                        <a:gd name="connsiteX5" fmla="*/ 100584 w 2505456"/>
                        <a:gd name="connsiteY5" fmla="*/ 905256 h 987552"/>
                        <a:gd name="connsiteX6" fmla="*/ 0 w 2505456"/>
                        <a:gd name="connsiteY6" fmla="*/ 868680 h 987552"/>
                        <a:gd name="connsiteX7" fmla="*/ 0 w 2505456"/>
                        <a:gd name="connsiteY7" fmla="*/ 630936 h 987552"/>
                        <a:gd name="connsiteX8" fmla="*/ 73152 w 2505456"/>
                        <a:gd name="connsiteY8" fmla="*/ 557784 h 987552"/>
                        <a:gd name="connsiteX9" fmla="*/ 137160 w 2505456"/>
                        <a:gd name="connsiteY9" fmla="*/ 502920 h 987552"/>
                        <a:gd name="connsiteX10" fmla="*/ 182880 w 2505456"/>
                        <a:gd name="connsiteY10" fmla="*/ 265176 h 987552"/>
                        <a:gd name="connsiteX11" fmla="*/ 274320 w 2505456"/>
                        <a:gd name="connsiteY11" fmla="*/ 219456 h 987552"/>
                        <a:gd name="connsiteX12" fmla="*/ 530352 w 2505456"/>
                        <a:gd name="connsiteY12" fmla="*/ 137160 h 987552"/>
                        <a:gd name="connsiteX13" fmla="*/ 777240 w 2505456"/>
                        <a:gd name="connsiteY13" fmla="*/ 73152 h 987552"/>
                        <a:gd name="connsiteX14" fmla="*/ 1161288 w 2505456"/>
                        <a:gd name="connsiteY14" fmla="*/ 100584 h 987552"/>
                        <a:gd name="connsiteX15" fmla="*/ 1463040 w 2505456"/>
                        <a:gd name="connsiteY15" fmla="*/ 137160 h 987552"/>
                        <a:gd name="connsiteX16" fmla="*/ 1828800 w 2505456"/>
                        <a:gd name="connsiteY16" fmla="*/ 155448 h 987552"/>
                        <a:gd name="connsiteX17" fmla="*/ 2011680 w 2505456"/>
                        <a:gd name="connsiteY17" fmla="*/ 173736 h 987552"/>
                        <a:gd name="connsiteX18" fmla="*/ 2203704 w 2505456"/>
                        <a:gd name="connsiteY18" fmla="*/ 228600 h 987552"/>
                        <a:gd name="connsiteX19" fmla="*/ 2221992 w 2505456"/>
                        <a:gd name="connsiteY19" fmla="*/ 164592 h 987552"/>
                        <a:gd name="connsiteX20" fmla="*/ 2240280 w 2505456"/>
                        <a:gd name="connsiteY20" fmla="*/ 73152 h 987552"/>
                        <a:gd name="connsiteX21" fmla="*/ 2157984 w 2505456"/>
                        <a:gd name="connsiteY21" fmla="*/ 54864 h 987552"/>
                        <a:gd name="connsiteX22" fmla="*/ 2240280 w 2505456"/>
                        <a:gd name="connsiteY22" fmla="*/ 0 h 987552"/>
                        <a:gd name="connsiteX23" fmla="*/ 2368296 w 2505456"/>
                        <a:gd name="connsiteY23" fmla="*/ 36576 h 987552"/>
                        <a:gd name="connsiteX24" fmla="*/ 2478024 w 2505456"/>
                        <a:gd name="connsiteY24" fmla="*/ 45720 h 987552"/>
                        <a:gd name="connsiteX25" fmla="*/ 2496312 w 2505456"/>
                        <a:gd name="connsiteY25" fmla="*/ 18288 h 987552"/>
                        <a:gd name="connsiteX26" fmla="*/ 2487168 w 2505456"/>
                        <a:gd name="connsiteY26" fmla="*/ 73152 h 987552"/>
                        <a:gd name="connsiteX27" fmla="*/ 2423160 w 2505456"/>
                        <a:gd name="connsiteY27" fmla="*/ 91440 h 987552"/>
                        <a:gd name="connsiteX28" fmla="*/ 2441448 w 2505456"/>
                        <a:gd name="connsiteY28" fmla="*/ 173736 h 987552"/>
                        <a:gd name="connsiteX29" fmla="*/ 2459736 w 2505456"/>
                        <a:gd name="connsiteY29" fmla="*/ 292608 h 987552"/>
                        <a:gd name="connsiteX30" fmla="*/ 2505456 w 2505456"/>
                        <a:gd name="connsiteY30" fmla="*/ 393192 h 987552"/>
                        <a:gd name="connsiteX31" fmla="*/ 2468880 w 2505456"/>
                        <a:gd name="connsiteY31" fmla="*/ 448056 h 987552"/>
                        <a:gd name="connsiteX32" fmla="*/ 2450592 w 2505456"/>
                        <a:gd name="connsiteY32" fmla="*/ 521208 h 987552"/>
                        <a:gd name="connsiteX33" fmla="*/ 2340864 w 2505456"/>
                        <a:gd name="connsiteY33" fmla="*/ 539496 h 987552"/>
                        <a:gd name="connsiteX34" fmla="*/ 2276856 w 2505456"/>
                        <a:gd name="connsiteY34" fmla="*/ 539496 h 987552"/>
                        <a:gd name="connsiteX35" fmla="*/ 2194560 w 2505456"/>
                        <a:gd name="connsiteY35" fmla="*/ 502920 h 987552"/>
                        <a:gd name="connsiteX36" fmla="*/ 2139696 w 2505456"/>
                        <a:gd name="connsiteY36" fmla="*/ 457200 h 987552"/>
                        <a:gd name="connsiteX37" fmla="*/ 2066544 w 2505456"/>
                        <a:gd name="connsiteY37" fmla="*/ 512064 h 987552"/>
                        <a:gd name="connsiteX38" fmla="*/ 1984248 w 2505456"/>
                        <a:gd name="connsiteY38" fmla="*/ 521208 h 987552"/>
                        <a:gd name="connsiteX39" fmla="*/ 1911096 w 2505456"/>
                        <a:gd name="connsiteY39" fmla="*/ 521208 h 987552"/>
                        <a:gd name="connsiteX40" fmla="*/ 1911096 w 2505456"/>
                        <a:gd name="connsiteY40" fmla="*/ 694944 h 98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05456" h="987552" extrusionOk="0">
                          <a:moveTo>
                            <a:pt x="1911096" y="694944"/>
                          </a:moveTo>
                          <a:cubicBezTo>
                            <a:pt x="1729831" y="742113"/>
                            <a:pt x="1643547" y="754482"/>
                            <a:pt x="1481176" y="783702"/>
                          </a:cubicBezTo>
                          <a:cubicBezTo>
                            <a:pt x="1318805" y="812922"/>
                            <a:pt x="1153354" y="853933"/>
                            <a:pt x="994562" y="884164"/>
                          </a:cubicBezTo>
                          <a:cubicBezTo>
                            <a:pt x="835770" y="914395"/>
                            <a:pt x="743984" y="951460"/>
                            <a:pt x="493776" y="987552"/>
                          </a:cubicBezTo>
                          <a:cubicBezTo>
                            <a:pt x="395310" y="973834"/>
                            <a:pt x="326483" y="999507"/>
                            <a:pt x="164592" y="987552"/>
                          </a:cubicBezTo>
                          <a:cubicBezTo>
                            <a:pt x="130799" y="951511"/>
                            <a:pt x="115199" y="920829"/>
                            <a:pt x="100584" y="905256"/>
                          </a:cubicBezTo>
                          <a:cubicBezTo>
                            <a:pt x="67652" y="895651"/>
                            <a:pt x="51376" y="882412"/>
                            <a:pt x="0" y="868680"/>
                          </a:cubicBezTo>
                          <a:cubicBezTo>
                            <a:pt x="-11292" y="768879"/>
                            <a:pt x="-5897" y="712303"/>
                            <a:pt x="0" y="630936"/>
                          </a:cubicBezTo>
                          <a:cubicBezTo>
                            <a:pt x="22547" y="611951"/>
                            <a:pt x="52074" y="573836"/>
                            <a:pt x="73152" y="557784"/>
                          </a:cubicBezTo>
                          <a:cubicBezTo>
                            <a:pt x="103317" y="536065"/>
                            <a:pt x="115470" y="519570"/>
                            <a:pt x="137160" y="502920"/>
                          </a:cubicBezTo>
                          <a:cubicBezTo>
                            <a:pt x="159352" y="406556"/>
                            <a:pt x="178126" y="323476"/>
                            <a:pt x="182880" y="265176"/>
                          </a:cubicBezTo>
                          <a:cubicBezTo>
                            <a:pt x="228720" y="246551"/>
                            <a:pt x="249334" y="235760"/>
                            <a:pt x="274320" y="219456"/>
                          </a:cubicBezTo>
                          <a:cubicBezTo>
                            <a:pt x="377620" y="178397"/>
                            <a:pt x="402232" y="176330"/>
                            <a:pt x="530352" y="137160"/>
                          </a:cubicBezTo>
                          <a:cubicBezTo>
                            <a:pt x="590177" y="114707"/>
                            <a:pt x="659242" y="101792"/>
                            <a:pt x="777240" y="73152"/>
                          </a:cubicBezTo>
                          <a:cubicBezTo>
                            <a:pt x="960558" y="103089"/>
                            <a:pt x="1054723" y="109118"/>
                            <a:pt x="1161288" y="100584"/>
                          </a:cubicBezTo>
                          <a:cubicBezTo>
                            <a:pt x="1242011" y="119648"/>
                            <a:pt x="1350752" y="128570"/>
                            <a:pt x="1463040" y="137160"/>
                          </a:cubicBezTo>
                          <a:cubicBezTo>
                            <a:pt x="1556682" y="153319"/>
                            <a:pt x="1742046" y="166149"/>
                            <a:pt x="1828800" y="155448"/>
                          </a:cubicBezTo>
                          <a:cubicBezTo>
                            <a:pt x="1898835" y="166778"/>
                            <a:pt x="1935990" y="174043"/>
                            <a:pt x="2011680" y="173736"/>
                          </a:cubicBezTo>
                          <a:cubicBezTo>
                            <a:pt x="2050168" y="191636"/>
                            <a:pt x="2137120" y="207664"/>
                            <a:pt x="2203704" y="228600"/>
                          </a:cubicBezTo>
                          <a:cubicBezTo>
                            <a:pt x="2206021" y="211090"/>
                            <a:pt x="2217387" y="187501"/>
                            <a:pt x="2221992" y="164592"/>
                          </a:cubicBezTo>
                          <a:cubicBezTo>
                            <a:pt x="2226451" y="123914"/>
                            <a:pt x="2236287" y="109844"/>
                            <a:pt x="2240280" y="73152"/>
                          </a:cubicBezTo>
                          <a:cubicBezTo>
                            <a:pt x="2208832" y="67128"/>
                            <a:pt x="2178534" y="61472"/>
                            <a:pt x="2157984" y="54864"/>
                          </a:cubicBezTo>
                          <a:cubicBezTo>
                            <a:pt x="2176029" y="42234"/>
                            <a:pt x="2205909" y="17866"/>
                            <a:pt x="2240280" y="0"/>
                          </a:cubicBezTo>
                          <a:cubicBezTo>
                            <a:pt x="2298977" y="22689"/>
                            <a:pt x="2340132" y="32944"/>
                            <a:pt x="2368296" y="36576"/>
                          </a:cubicBezTo>
                          <a:cubicBezTo>
                            <a:pt x="2406072" y="44563"/>
                            <a:pt x="2453945" y="45203"/>
                            <a:pt x="2478024" y="45720"/>
                          </a:cubicBezTo>
                          <a:cubicBezTo>
                            <a:pt x="2485746" y="31622"/>
                            <a:pt x="2488296" y="32005"/>
                            <a:pt x="2496312" y="18288"/>
                          </a:cubicBezTo>
                          <a:cubicBezTo>
                            <a:pt x="2495444" y="37559"/>
                            <a:pt x="2493602" y="46755"/>
                            <a:pt x="2487168" y="73152"/>
                          </a:cubicBezTo>
                          <a:cubicBezTo>
                            <a:pt x="2461152" y="83100"/>
                            <a:pt x="2450005" y="80899"/>
                            <a:pt x="2423160" y="91440"/>
                          </a:cubicBezTo>
                          <a:cubicBezTo>
                            <a:pt x="2430405" y="117015"/>
                            <a:pt x="2441229" y="155084"/>
                            <a:pt x="2441448" y="173736"/>
                          </a:cubicBezTo>
                          <a:cubicBezTo>
                            <a:pt x="2450706" y="230372"/>
                            <a:pt x="2450265" y="238446"/>
                            <a:pt x="2459736" y="292608"/>
                          </a:cubicBezTo>
                          <a:cubicBezTo>
                            <a:pt x="2478783" y="344032"/>
                            <a:pt x="2495075" y="365597"/>
                            <a:pt x="2505456" y="393192"/>
                          </a:cubicBezTo>
                          <a:cubicBezTo>
                            <a:pt x="2495819" y="410289"/>
                            <a:pt x="2481547" y="432488"/>
                            <a:pt x="2468880" y="448056"/>
                          </a:cubicBezTo>
                          <a:cubicBezTo>
                            <a:pt x="2464201" y="480994"/>
                            <a:pt x="2459977" y="494525"/>
                            <a:pt x="2450592" y="521208"/>
                          </a:cubicBezTo>
                          <a:cubicBezTo>
                            <a:pt x="2400289" y="530225"/>
                            <a:pt x="2370690" y="533317"/>
                            <a:pt x="2340864" y="539496"/>
                          </a:cubicBezTo>
                          <a:cubicBezTo>
                            <a:pt x="2325149" y="539855"/>
                            <a:pt x="2300126" y="542546"/>
                            <a:pt x="2276856" y="539496"/>
                          </a:cubicBezTo>
                          <a:cubicBezTo>
                            <a:pt x="2253766" y="529234"/>
                            <a:pt x="2226611" y="516423"/>
                            <a:pt x="2194560" y="502920"/>
                          </a:cubicBezTo>
                          <a:cubicBezTo>
                            <a:pt x="2170692" y="481545"/>
                            <a:pt x="2152280" y="470964"/>
                            <a:pt x="2139696" y="457200"/>
                          </a:cubicBezTo>
                          <a:cubicBezTo>
                            <a:pt x="2114923" y="474781"/>
                            <a:pt x="2099918" y="490084"/>
                            <a:pt x="2066544" y="512064"/>
                          </a:cubicBezTo>
                          <a:cubicBezTo>
                            <a:pt x="2039511" y="512544"/>
                            <a:pt x="2024029" y="514910"/>
                            <a:pt x="1984248" y="521208"/>
                          </a:cubicBezTo>
                          <a:cubicBezTo>
                            <a:pt x="1951982" y="521654"/>
                            <a:pt x="1928403" y="524220"/>
                            <a:pt x="1911096" y="521208"/>
                          </a:cubicBezTo>
                          <a:cubicBezTo>
                            <a:pt x="1907048" y="594188"/>
                            <a:pt x="1913970" y="632828"/>
                            <a:pt x="1911096" y="69494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25">
              <a:extLst>
                <a:ext uri="{FF2B5EF4-FFF2-40B4-BE49-F238E27FC236}">
                  <a16:creationId xmlns:a16="http://schemas.microsoft.com/office/drawing/2014/main" id="{09A1E35A-5471-2D72-48F4-8EB1C415DC56}"/>
                </a:ext>
              </a:extLst>
            </p:cNvPr>
            <p:cNvSpPr/>
            <p:nvPr/>
          </p:nvSpPr>
          <p:spPr>
            <a:xfrm>
              <a:off x="157285" y="2364448"/>
              <a:ext cx="180975" cy="180975"/>
            </a:xfrm>
            <a:prstGeom prst="ellipse">
              <a:avLst/>
            </a:prstGeom>
            <a:solidFill>
              <a:srgbClr val="00CC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 name="Groupe 35">
            <a:extLst>
              <a:ext uri="{FF2B5EF4-FFF2-40B4-BE49-F238E27FC236}">
                <a16:creationId xmlns:a16="http://schemas.microsoft.com/office/drawing/2014/main" id="{33DCFD8C-E761-5BA5-0458-D470F0DE77DA}"/>
              </a:ext>
            </a:extLst>
          </p:cNvPr>
          <p:cNvGrpSpPr/>
          <p:nvPr/>
        </p:nvGrpSpPr>
        <p:grpSpPr>
          <a:xfrm>
            <a:off x="234698" y="2933172"/>
            <a:ext cx="8666675" cy="1200309"/>
            <a:chOff x="157285" y="2731611"/>
            <a:chExt cx="8666675" cy="1200309"/>
          </a:xfrm>
        </p:grpSpPr>
        <p:sp>
          <p:nvSpPr>
            <p:cNvPr id="14" name="Forme libre : forme 5">
              <a:extLst>
                <a:ext uri="{FF2B5EF4-FFF2-40B4-BE49-F238E27FC236}">
                  <a16:creationId xmlns:a16="http://schemas.microsoft.com/office/drawing/2014/main" id="{40499CD2-04FC-46B1-3E48-1A12587B66BE}"/>
                </a:ext>
              </a:extLst>
            </p:cNvPr>
            <p:cNvSpPr/>
            <p:nvPr/>
          </p:nvSpPr>
          <p:spPr>
            <a:xfrm>
              <a:off x="7562088" y="3566160"/>
              <a:ext cx="1261872" cy="365760"/>
            </a:xfrm>
            <a:custGeom>
              <a:avLst/>
              <a:gdLst>
                <a:gd name="connsiteX0" fmla="*/ 566928 w 1261872"/>
                <a:gd name="connsiteY0" fmla="*/ 365760 h 365760"/>
                <a:gd name="connsiteX1" fmla="*/ 466344 w 1261872"/>
                <a:gd name="connsiteY1" fmla="*/ 347472 h 365760"/>
                <a:gd name="connsiteX2" fmla="*/ 475488 w 1261872"/>
                <a:gd name="connsiteY2" fmla="*/ 219456 h 365760"/>
                <a:gd name="connsiteX3" fmla="*/ 347472 w 1261872"/>
                <a:gd name="connsiteY3" fmla="*/ 173736 h 365760"/>
                <a:gd name="connsiteX4" fmla="*/ 338328 w 1261872"/>
                <a:gd name="connsiteY4" fmla="*/ 146304 h 365760"/>
                <a:gd name="connsiteX5" fmla="*/ 36576 w 1261872"/>
                <a:gd name="connsiteY5" fmla="*/ 64008 h 365760"/>
                <a:gd name="connsiteX6" fmla="*/ 0 w 1261872"/>
                <a:gd name="connsiteY6" fmla="*/ 9144 h 365760"/>
                <a:gd name="connsiteX7" fmla="*/ 548640 w 1261872"/>
                <a:gd name="connsiteY7" fmla="*/ 0 h 365760"/>
                <a:gd name="connsiteX8" fmla="*/ 1261872 w 1261872"/>
                <a:gd name="connsiteY8" fmla="*/ 137160 h 365760"/>
                <a:gd name="connsiteX9" fmla="*/ 1261872 w 1261872"/>
                <a:gd name="connsiteY9" fmla="*/ 173736 h 365760"/>
                <a:gd name="connsiteX10" fmla="*/ 1042416 w 1261872"/>
                <a:gd name="connsiteY10" fmla="*/ 192024 h 365760"/>
                <a:gd name="connsiteX11" fmla="*/ 1051560 w 1261872"/>
                <a:gd name="connsiteY11" fmla="*/ 237744 h 365760"/>
                <a:gd name="connsiteX12" fmla="*/ 1042416 w 1261872"/>
                <a:gd name="connsiteY12" fmla="*/ 338328 h 365760"/>
                <a:gd name="connsiteX13" fmla="*/ 923544 w 1261872"/>
                <a:gd name="connsiteY13" fmla="*/ 338328 h 365760"/>
                <a:gd name="connsiteX14" fmla="*/ 566928 w 1261872"/>
                <a:gd name="connsiteY14" fmla="*/ 36576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1872" h="365760">
                  <a:moveTo>
                    <a:pt x="566928" y="365760"/>
                  </a:moveTo>
                  <a:lnTo>
                    <a:pt x="466344" y="347472"/>
                  </a:lnTo>
                  <a:lnTo>
                    <a:pt x="475488" y="219456"/>
                  </a:lnTo>
                  <a:lnTo>
                    <a:pt x="347472" y="173736"/>
                  </a:lnTo>
                  <a:lnTo>
                    <a:pt x="338328" y="146304"/>
                  </a:lnTo>
                  <a:lnTo>
                    <a:pt x="36576" y="64008"/>
                  </a:lnTo>
                  <a:lnTo>
                    <a:pt x="0" y="9144"/>
                  </a:lnTo>
                  <a:lnTo>
                    <a:pt x="548640" y="0"/>
                  </a:lnTo>
                  <a:lnTo>
                    <a:pt x="1261872" y="137160"/>
                  </a:lnTo>
                  <a:lnTo>
                    <a:pt x="1261872" y="173736"/>
                  </a:lnTo>
                  <a:lnTo>
                    <a:pt x="1042416" y="192024"/>
                  </a:lnTo>
                  <a:lnTo>
                    <a:pt x="1051560" y="237744"/>
                  </a:lnTo>
                  <a:lnTo>
                    <a:pt x="1042416" y="338328"/>
                  </a:lnTo>
                  <a:lnTo>
                    <a:pt x="923544" y="338328"/>
                  </a:lnTo>
                  <a:lnTo>
                    <a:pt x="566928" y="365760"/>
                  </a:lnTo>
                  <a:close/>
                </a:path>
              </a:pathLst>
            </a:custGeom>
            <a:solidFill>
              <a:srgbClr val="FF9900">
                <a:alpha val="54902"/>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26">
              <a:extLst>
                <a:ext uri="{FF2B5EF4-FFF2-40B4-BE49-F238E27FC236}">
                  <a16:creationId xmlns:a16="http://schemas.microsoft.com/office/drawing/2014/main" id="{D0F26551-3C7C-249D-BEC9-AA1173D08F10}"/>
                </a:ext>
              </a:extLst>
            </p:cNvPr>
            <p:cNvSpPr/>
            <p:nvPr/>
          </p:nvSpPr>
          <p:spPr>
            <a:xfrm>
              <a:off x="157285" y="2731611"/>
              <a:ext cx="180975"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e 41">
            <a:extLst>
              <a:ext uri="{FF2B5EF4-FFF2-40B4-BE49-F238E27FC236}">
                <a16:creationId xmlns:a16="http://schemas.microsoft.com/office/drawing/2014/main" id="{C36E7813-43CB-2C3C-8A10-353DD5BA0D09}"/>
              </a:ext>
            </a:extLst>
          </p:cNvPr>
          <p:cNvGrpSpPr/>
          <p:nvPr/>
        </p:nvGrpSpPr>
        <p:grpSpPr>
          <a:xfrm>
            <a:off x="234698" y="1879286"/>
            <a:ext cx="11658353" cy="2910150"/>
            <a:chOff x="157285" y="1677725"/>
            <a:chExt cx="11658353" cy="2910150"/>
          </a:xfrm>
        </p:grpSpPr>
        <p:sp>
          <p:nvSpPr>
            <p:cNvPr id="17" name="Forme libre : forme 9">
              <a:extLst>
                <a:ext uri="{FF2B5EF4-FFF2-40B4-BE49-F238E27FC236}">
                  <a16:creationId xmlns:a16="http://schemas.microsoft.com/office/drawing/2014/main" id="{6BC5B520-1AC2-2CD2-B0CF-7C00E2AECE72}"/>
                </a:ext>
              </a:extLst>
            </p:cNvPr>
            <p:cNvSpPr/>
            <p:nvPr/>
          </p:nvSpPr>
          <p:spPr>
            <a:xfrm>
              <a:off x="10593017" y="3234007"/>
              <a:ext cx="133350" cy="257175"/>
            </a:xfrm>
            <a:custGeom>
              <a:avLst/>
              <a:gdLst>
                <a:gd name="connsiteX0" fmla="*/ 0 w 133350"/>
                <a:gd name="connsiteY0" fmla="*/ 4763 h 257175"/>
                <a:gd name="connsiteX1" fmla="*/ 0 w 133350"/>
                <a:gd name="connsiteY1" fmla="*/ 242888 h 257175"/>
                <a:gd name="connsiteX2" fmla="*/ 133350 w 133350"/>
                <a:gd name="connsiteY2" fmla="*/ 257175 h 257175"/>
                <a:gd name="connsiteX3" fmla="*/ 128588 w 133350"/>
                <a:gd name="connsiteY3" fmla="*/ 0 h 257175"/>
                <a:gd name="connsiteX4" fmla="*/ 0 w 133350"/>
                <a:gd name="connsiteY4" fmla="*/ 4763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57175">
                  <a:moveTo>
                    <a:pt x="0" y="4763"/>
                  </a:moveTo>
                  <a:lnTo>
                    <a:pt x="0" y="242888"/>
                  </a:lnTo>
                  <a:lnTo>
                    <a:pt x="133350" y="257175"/>
                  </a:lnTo>
                  <a:cubicBezTo>
                    <a:pt x="131763" y="171450"/>
                    <a:pt x="130175" y="85725"/>
                    <a:pt x="128588" y="0"/>
                  </a:cubicBezTo>
                  <a:lnTo>
                    <a:pt x="0" y="4763"/>
                  </a:lnTo>
                  <a:close/>
                </a:path>
              </a:pathLst>
            </a:custGeom>
            <a:solidFill>
              <a:srgbClr val="00CC00">
                <a:alpha val="47059"/>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e 36">
              <a:extLst>
                <a:ext uri="{FF2B5EF4-FFF2-40B4-BE49-F238E27FC236}">
                  <a16:creationId xmlns:a16="http://schemas.microsoft.com/office/drawing/2014/main" id="{0350CE34-5C27-D136-B085-EB4F098C128E}"/>
                </a:ext>
              </a:extLst>
            </p:cNvPr>
            <p:cNvGrpSpPr/>
            <p:nvPr/>
          </p:nvGrpSpPr>
          <p:grpSpPr>
            <a:xfrm>
              <a:off x="157285" y="1677725"/>
              <a:ext cx="11658353" cy="2910150"/>
              <a:chOff x="157285" y="1677725"/>
              <a:chExt cx="11658353" cy="2910150"/>
            </a:xfrm>
          </p:grpSpPr>
          <p:sp>
            <p:nvSpPr>
              <p:cNvPr id="19" name="Forme libre : forme 6">
                <a:extLst>
                  <a:ext uri="{FF2B5EF4-FFF2-40B4-BE49-F238E27FC236}">
                    <a16:creationId xmlns:a16="http://schemas.microsoft.com/office/drawing/2014/main" id="{11BE23C7-D500-23F0-A5BC-F0A7E2456A0B}"/>
                  </a:ext>
                </a:extLst>
              </p:cNvPr>
              <p:cNvSpPr/>
              <p:nvPr/>
            </p:nvSpPr>
            <p:spPr>
              <a:xfrm>
                <a:off x="9955033" y="1677725"/>
                <a:ext cx="1860605" cy="2162755"/>
              </a:xfrm>
              <a:custGeom>
                <a:avLst/>
                <a:gdLst>
                  <a:gd name="connsiteX0" fmla="*/ 1129085 w 1860605"/>
                  <a:gd name="connsiteY0" fmla="*/ 1630018 h 2162755"/>
                  <a:gd name="connsiteX1" fmla="*/ 1113183 w 1860605"/>
                  <a:gd name="connsiteY1" fmla="*/ 2138901 h 2162755"/>
                  <a:gd name="connsiteX2" fmla="*/ 1224501 w 1860605"/>
                  <a:gd name="connsiteY2" fmla="*/ 2162755 h 2162755"/>
                  <a:gd name="connsiteX3" fmla="*/ 1836751 w 1860605"/>
                  <a:gd name="connsiteY3" fmla="*/ 2115047 h 2162755"/>
                  <a:gd name="connsiteX4" fmla="*/ 1860605 w 1860605"/>
                  <a:gd name="connsiteY4" fmla="*/ 1653872 h 2162755"/>
                  <a:gd name="connsiteX5" fmla="*/ 1852654 w 1860605"/>
                  <a:gd name="connsiteY5" fmla="*/ 1550505 h 2162755"/>
                  <a:gd name="connsiteX6" fmla="*/ 1693628 w 1860605"/>
                  <a:gd name="connsiteY6" fmla="*/ 1550505 h 2162755"/>
                  <a:gd name="connsiteX7" fmla="*/ 1606164 w 1860605"/>
                  <a:gd name="connsiteY7" fmla="*/ 1518699 h 2162755"/>
                  <a:gd name="connsiteX8" fmla="*/ 1606164 w 1860605"/>
                  <a:gd name="connsiteY8" fmla="*/ 1478943 h 2162755"/>
                  <a:gd name="connsiteX9" fmla="*/ 1717482 w 1860605"/>
                  <a:gd name="connsiteY9" fmla="*/ 1208598 h 2162755"/>
                  <a:gd name="connsiteX10" fmla="*/ 1773141 w 1860605"/>
                  <a:gd name="connsiteY10" fmla="*/ 381663 h 2162755"/>
                  <a:gd name="connsiteX11" fmla="*/ 1598212 w 1860605"/>
                  <a:gd name="connsiteY11" fmla="*/ 381663 h 2162755"/>
                  <a:gd name="connsiteX12" fmla="*/ 1470991 w 1860605"/>
                  <a:gd name="connsiteY12" fmla="*/ 397565 h 2162755"/>
                  <a:gd name="connsiteX13" fmla="*/ 1447137 w 1860605"/>
                  <a:gd name="connsiteY13" fmla="*/ 214685 h 2162755"/>
                  <a:gd name="connsiteX14" fmla="*/ 1407381 w 1860605"/>
                  <a:gd name="connsiteY14" fmla="*/ 190832 h 2162755"/>
                  <a:gd name="connsiteX15" fmla="*/ 1208598 w 1860605"/>
                  <a:gd name="connsiteY15" fmla="*/ 206734 h 2162755"/>
                  <a:gd name="connsiteX16" fmla="*/ 1057524 w 1860605"/>
                  <a:gd name="connsiteY16" fmla="*/ 230588 h 2162755"/>
                  <a:gd name="connsiteX17" fmla="*/ 898497 w 1860605"/>
                  <a:gd name="connsiteY17" fmla="*/ 286247 h 2162755"/>
                  <a:gd name="connsiteX18" fmla="*/ 858741 w 1860605"/>
                  <a:gd name="connsiteY18" fmla="*/ 254442 h 2162755"/>
                  <a:gd name="connsiteX19" fmla="*/ 691764 w 1860605"/>
                  <a:gd name="connsiteY19" fmla="*/ 262393 h 2162755"/>
                  <a:gd name="connsiteX20" fmla="*/ 707666 w 1860605"/>
                  <a:gd name="connsiteY20" fmla="*/ 0 h 2162755"/>
                  <a:gd name="connsiteX21" fmla="*/ 397565 w 1860605"/>
                  <a:gd name="connsiteY21" fmla="*/ 87465 h 2162755"/>
                  <a:gd name="connsiteX22" fmla="*/ 389614 w 1860605"/>
                  <a:gd name="connsiteY22" fmla="*/ 270345 h 2162755"/>
                  <a:gd name="connsiteX23" fmla="*/ 286247 w 1860605"/>
                  <a:gd name="connsiteY23" fmla="*/ 254442 h 2162755"/>
                  <a:gd name="connsiteX24" fmla="*/ 182880 w 1860605"/>
                  <a:gd name="connsiteY24" fmla="*/ 310101 h 2162755"/>
                  <a:gd name="connsiteX25" fmla="*/ 182880 w 1860605"/>
                  <a:gd name="connsiteY25" fmla="*/ 500932 h 2162755"/>
                  <a:gd name="connsiteX26" fmla="*/ 675861 w 1860605"/>
                  <a:gd name="connsiteY26" fmla="*/ 500932 h 2162755"/>
                  <a:gd name="connsiteX27" fmla="*/ 675861 w 1860605"/>
                  <a:gd name="connsiteY27" fmla="*/ 508884 h 2162755"/>
                  <a:gd name="connsiteX28" fmla="*/ 0 w 1860605"/>
                  <a:gd name="connsiteY28" fmla="*/ 644056 h 2162755"/>
                  <a:gd name="connsiteX29" fmla="*/ 0 w 1860605"/>
                  <a:gd name="connsiteY29" fmla="*/ 826936 h 2162755"/>
                  <a:gd name="connsiteX30" fmla="*/ 882595 w 1860605"/>
                  <a:gd name="connsiteY30" fmla="*/ 715618 h 2162755"/>
                  <a:gd name="connsiteX31" fmla="*/ 858741 w 1860605"/>
                  <a:gd name="connsiteY31" fmla="*/ 771277 h 2162755"/>
                  <a:gd name="connsiteX32" fmla="*/ 349857 w 1860605"/>
                  <a:gd name="connsiteY32" fmla="*/ 818985 h 2162755"/>
                  <a:gd name="connsiteX33" fmla="*/ 326004 w 1860605"/>
                  <a:gd name="connsiteY33" fmla="*/ 826936 h 2162755"/>
                  <a:gd name="connsiteX34" fmla="*/ 341906 w 1860605"/>
                  <a:gd name="connsiteY34" fmla="*/ 1009816 h 2162755"/>
                  <a:gd name="connsiteX35" fmla="*/ 341906 w 1860605"/>
                  <a:gd name="connsiteY35" fmla="*/ 1033670 h 2162755"/>
                  <a:gd name="connsiteX36" fmla="*/ 755374 w 1860605"/>
                  <a:gd name="connsiteY36" fmla="*/ 1033670 h 2162755"/>
                  <a:gd name="connsiteX37" fmla="*/ 1121134 w 1860605"/>
                  <a:gd name="connsiteY37" fmla="*/ 1001865 h 2162755"/>
                  <a:gd name="connsiteX38" fmla="*/ 1168842 w 1860605"/>
                  <a:gd name="connsiteY38" fmla="*/ 985962 h 2162755"/>
                  <a:gd name="connsiteX39" fmla="*/ 1144988 w 1860605"/>
                  <a:gd name="connsiteY39" fmla="*/ 930303 h 2162755"/>
                  <a:gd name="connsiteX40" fmla="*/ 1224501 w 1860605"/>
                  <a:gd name="connsiteY40" fmla="*/ 938254 h 2162755"/>
                  <a:gd name="connsiteX41" fmla="*/ 1216550 w 1860605"/>
                  <a:gd name="connsiteY41" fmla="*/ 779228 h 2162755"/>
                  <a:gd name="connsiteX42" fmla="*/ 1033670 w 1860605"/>
                  <a:gd name="connsiteY42" fmla="*/ 763325 h 2162755"/>
                  <a:gd name="connsiteX43" fmla="*/ 1033670 w 1860605"/>
                  <a:gd name="connsiteY43" fmla="*/ 699715 h 2162755"/>
                  <a:gd name="connsiteX44" fmla="*/ 1391478 w 1860605"/>
                  <a:gd name="connsiteY44" fmla="*/ 667910 h 2162755"/>
                  <a:gd name="connsiteX45" fmla="*/ 1367624 w 1860605"/>
                  <a:gd name="connsiteY45" fmla="*/ 1359673 h 2162755"/>
                  <a:gd name="connsiteX46" fmla="*/ 1319917 w 1860605"/>
                  <a:gd name="connsiteY46" fmla="*/ 1383527 h 2162755"/>
                  <a:gd name="connsiteX47" fmla="*/ 1319917 w 1860605"/>
                  <a:gd name="connsiteY47" fmla="*/ 1550505 h 2162755"/>
                  <a:gd name="connsiteX48" fmla="*/ 1296063 w 1860605"/>
                  <a:gd name="connsiteY48" fmla="*/ 1574358 h 2162755"/>
                  <a:gd name="connsiteX49" fmla="*/ 1168842 w 1860605"/>
                  <a:gd name="connsiteY49" fmla="*/ 1574358 h 2162755"/>
                  <a:gd name="connsiteX50" fmla="*/ 1137037 w 1860605"/>
                  <a:gd name="connsiteY50" fmla="*/ 1574358 h 2162755"/>
                  <a:gd name="connsiteX51" fmla="*/ 1129085 w 1860605"/>
                  <a:gd name="connsiteY51" fmla="*/ 1630018 h 216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60605" h="2162755">
                    <a:moveTo>
                      <a:pt x="1129085" y="1630018"/>
                    </a:moveTo>
                    <a:lnTo>
                      <a:pt x="1113183" y="2138901"/>
                    </a:lnTo>
                    <a:lnTo>
                      <a:pt x="1224501" y="2162755"/>
                    </a:lnTo>
                    <a:lnTo>
                      <a:pt x="1836751" y="2115047"/>
                    </a:lnTo>
                    <a:lnTo>
                      <a:pt x="1860605" y="1653872"/>
                    </a:lnTo>
                    <a:lnTo>
                      <a:pt x="1852654" y="1550505"/>
                    </a:lnTo>
                    <a:lnTo>
                      <a:pt x="1693628" y="1550505"/>
                    </a:lnTo>
                    <a:lnTo>
                      <a:pt x="1606164" y="1518699"/>
                    </a:lnTo>
                    <a:lnTo>
                      <a:pt x="1606164" y="1478943"/>
                    </a:lnTo>
                    <a:lnTo>
                      <a:pt x="1717482" y="1208598"/>
                    </a:lnTo>
                    <a:lnTo>
                      <a:pt x="1773141" y="381663"/>
                    </a:lnTo>
                    <a:lnTo>
                      <a:pt x="1598212" y="381663"/>
                    </a:lnTo>
                    <a:lnTo>
                      <a:pt x="1470991" y="397565"/>
                    </a:lnTo>
                    <a:lnTo>
                      <a:pt x="1447137" y="214685"/>
                    </a:lnTo>
                    <a:lnTo>
                      <a:pt x="1407381" y="190832"/>
                    </a:lnTo>
                    <a:lnTo>
                      <a:pt x="1208598" y="206734"/>
                    </a:lnTo>
                    <a:lnTo>
                      <a:pt x="1057524" y="230588"/>
                    </a:lnTo>
                    <a:lnTo>
                      <a:pt x="898497" y="286247"/>
                    </a:lnTo>
                    <a:lnTo>
                      <a:pt x="858741" y="254442"/>
                    </a:lnTo>
                    <a:lnTo>
                      <a:pt x="691764" y="262393"/>
                    </a:lnTo>
                    <a:lnTo>
                      <a:pt x="707666" y="0"/>
                    </a:lnTo>
                    <a:lnTo>
                      <a:pt x="397565" y="87465"/>
                    </a:lnTo>
                    <a:lnTo>
                      <a:pt x="389614" y="270345"/>
                    </a:lnTo>
                    <a:lnTo>
                      <a:pt x="286247" y="254442"/>
                    </a:lnTo>
                    <a:lnTo>
                      <a:pt x="182880" y="310101"/>
                    </a:lnTo>
                    <a:lnTo>
                      <a:pt x="182880" y="500932"/>
                    </a:lnTo>
                    <a:lnTo>
                      <a:pt x="675861" y="500932"/>
                    </a:lnTo>
                    <a:lnTo>
                      <a:pt x="675861" y="508884"/>
                    </a:lnTo>
                    <a:lnTo>
                      <a:pt x="0" y="644056"/>
                    </a:lnTo>
                    <a:lnTo>
                      <a:pt x="0" y="826936"/>
                    </a:lnTo>
                    <a:lnTo>
                      <a:pt x="882595" y="715618"/>
                    </a:lnTo>
                    <a:lnTo>
                      <a:pt x="858741" y="771277"/>
                    </a:lnTo>
                    <a:lnTo>
                      <a:pt x="349857" y="818985"/>
                    </a:lnTo>
                    <a:lnTo>
                      <a:pt x="326004" y="826936"/>
                    </a:lnTo>
                    <a:lnTo>
                      <a:pt x="341906" y="1009816"/>
                    </a:lnTo>
                    <a:lnTo>
                      <a:pt x="341906" y="1033670"/>
                    </a:lnTo>
                    <a:lnTo>
                      <a:pt x="755374" y="1033670"/>
                    </a:lnTo>
                    <a:lnTo>
                      <a:pt x="1121134" y="1001865"/>
                    </a:lnTo>
                    <a:lnTo>
                      <a:pt x="1168842" y="985962"/>
                    </a:lnTo>
                    <a:lnTo>
                      <a:pt x="1144988" y="930303"/>
                    </a:lnTo>
                    <a:lnTo>
                      <a:pt x="1224501" y="938254"/>
                    </a:lnTo>
                    <a:lnTo>
                      <a:pt x="1216550" y="779228"/>
                    </a:lnTo>
                    <a:lnTo>
                      <a:pt x="1033670" y="763325"/>
                    </a:lnTo>
                    <a:lnTo>
                      <a:pt x="1033670" y="699715"/>
                    </a:lnTo>
                    <a:lnTo>
                      <a:pt x="1391478" y="667910"/>
                    </a:lnTo>
                    <a:lnTo>
                      <a:pt x="1367624" y="1359673"/>
                    </a:lnTo>
                    <a:lnTo>
                      <a:pt x="1319917" y="1383527"/>
                    </a:lnTo>
                    <a:lnTo>
                      <a:pt x="1319917" y="1550505"/>
                    </a:lnTo>
                    <a:lnTo>
                      <a:pt x="1296063" y="1574358"/>
                    </a:lnTo>
                    <a:lnTo>
                      <a:pt x="1168842" y="1574358"/>
                    </a:lnTo>
                    <a:lnTo>
                      <a:pt x="1137037" y="1574358"/>
                    </a:lnTo>
                    <a:lnTo>
                      <a:pt x="1129085" y="1630018"/>
                    </a:lnTo>
                    <a:close/>
                  </a:path>
                </a:pathLst>
              </a:custGeom>
              <a:solidFill>
                <a:srgbClr val="00CC00">
                  <a:alpha val="47059"/>
                </a:srgbClr>
              </a:solidFill>
              <a:ln w="38100">
                <a:solidFill>
                  <a:srgbClr val="00B05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e libre : forme 7">
                <a:extLst>
                  <a:ext uri="{FF2B5EF4-FFF2-40B4-BE49-F238E27FC236}">
                    <a16:creationId xmlns:a16="http://schemas.microsoft.com/office/drawing/2014/main" id="{3B094516-91C3-FB51-FDC7-4084C7149F0A}"/>
                  </a:ext>
                </a:extLst>
              </p:cNvPr>
              <p:cNvSpPr/>
              <p:nvPr/>
            </p:nvSpPr>
            <p:spPr>
              <a:xfrm>
                <a:off x="9017000" y="4483100"/>
                <a:ext cx="441325" cy="104775"/>
              </a:xfrm>
              <a:custGeom>
                <a:avLst/>
                <a:gdLst>
                  <a:gd name="connsiteX0" fmla="*/ 0 w 441325"/>
                  <a:gd name="connsiteY0" fmla="*/ 28575 h 104775"/>
                  <a:gd name="connsiteX1" fmla="*/ 247650 w 441325"/>
                  <a:gd name="connsiteY1" fmla="*/ 0 h 104775"/>
                  <a:gd name="connsiteX2" fmla="*/ 441325 w 441325"/>
                  <a:gd name="connsiteY2" fmla="*/ 79375 h 104775"/>
                  <a:gd name="connsiteX3" fmla="*/ 177800 w 441325"/>
                  <a:gd name="connsiteY3" fmla="*/ 104775 h 104775"/>
                  <a:gd name="connsiteX4" fmla="*/ 0 w 441325"/>
                  <a:gd name="connsiteY4" fmla="*/ 285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104775">
                    <a:moveTo>
                      <a:pt x="0" y="28575"/>
                    </a:moveTo>
                    <a:lnTo>
                      <a:pt x="247650" y="0"/>
                    </a:lnTo>
                    <a:lnTo>
                      <a:pt x="441325" y="79375"/>
                    </a:lnTo>
                    <a:lnTo>
                      <a:pt x="177800" y="104775"/>
                    </a:lnTo>
                    <a:lnTo>
                      <a:pt x="0" y="28575"/>
                    </a:lnTo>
                    <a:close/>
                  </a:path>
                </a:pathLst>
              </a:custGeom>
              <a:solidFill>
                <a:srgbClr val="00CC00">
                  <a:alpha val="54118"/>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rme libre : forme 8">
                <a:extLst>
                  <a:ext uri="{FF2B5EF4-FFF2-40B4-BE49-F238E27FC236}">
                    <a16:creationId xmlns:a16="http://schemas.microsoft.com/office/drawing/2014/main" id="{599A29B4-09B0-694F-D885-CF86056F9F78}"/>
                  </a:ext>
                </a:extLst>
              </p:cNvPr>
              <p:cNvSpPr/>
              <p:nvPr/>
            </p:nvSpPr>
            <p:spPr>
              <a:xfrm>
                <a:off x="8143875" y="3188494"/>
                <a:ext cx="202406" cy="178594"/>
              </a:xfrm>
              <a:custGeom>
                <a:avLst/>
                <a:gdLst>
                  <a:gd name="connsiteX0" fmla="*/ 0 w 202406"/>
                  <a:gd name="connsiteY0" fmla="*/ 4762 h 178594"/>
                  <a:gd name="connsiteX1" fmla="*/ 159544 w 202406"/>
                  <a:gd name="connsiteY1" fmla="*/ 0 h 178594"/>
                  <a:gd name="connsiteX2" fmla="*/ 197644 w 202406"/>
                  <a:gd name="connsiteY2" fmla="*/ 16669 h 178594"/>
                  <a:gd name="connsiteX3" fmla="*/ 202406 w 202406"/>
                  <a:gd name="connsiteY3" fmla="*/ 69056 h 178594"/>
                  <a:gd name="connsiteX4" fmla="*/ 200025 w 202406"/>
                  <a:gd name="connsiteY4" fmla="*/ 178594 h 178594"/>
                  <a:gd name="connsiteX5" fmla="*/ 54769 w 202406"/>
                  <a:gd name="connsiteY5" fmla="*/ 176212 h 178594"/>
                  <a:gd name="connsiteX6" fmla="*/ 0 w 202406"/>
                  <a:gd name="connsiteY6" fmla="*/ 169069 h 178594"/>
                  <a:gd name="connsiteX7" fmla="*/ 0 w 202406"/>
                  <a:gd name="connsiteY7" fmla="*/ 4762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06" h="178594">
                    <a:moveTo>
                      <a:pt x="0" y="4762"/>
                    </a:moveTo>
                    <a:lnTo>
                      <a:pt x="159544" y="0"/>
                    </a:lnTo>
                    <a:lnTo>
                      <a:pt x="197644" y="16669"/>
                    </a:lnTo>
                    <a:lnTo>
                      <a:pt x="202406" y="69056"/>
                    </a:lnTo>
                    <a:cubicBezTo>
                      <a:pt x="201612" y="105569"/>
                      <a:pt x="200819" y="142081"/>
                      <a:pt x="200025" y="178594"/>
                    </a:cubicBezTo>
                    <a:lnTo>
                      <a:pt x="54769" y="176212"/>
                    </a:lnTo>
                    <a:lnTo>
                      <a:pt x="0" y="169069"/>
                    </a:lnTo>
                    <a:lnTo>
                      <a:pt x="0" y="4762"/>
                    </a:lnTo>
                    <a:close/>
                  </a:path>
                </a:pathLst>
              </a:custGeom>
              <a:solidFill>
                <a:srgbClr val="00CC00">
                  <a:alpha val="4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e 27">
                <a:extLst>
                  <a:ext uri="{FF2B5EF4-FFF2-40B4-BE49-F238E27FC236}">
                    <a16:creationId xmlns:a16="http://schemas.microsoft.com/office/drawing/2014/main" id="{4AE573AA-1E9F-2C28-BE54-4A7324D83D7A}"/>
                  </a:ext>
                </a:extLst>
              </p:cNvPr>
              <p:cNvSpPr/>
              <p:nvPr/>
            </p:nvSpPr>
            <p:spPr>
              <a:xfrm>
                <a:off x="157285" y="3117532"/>
                <a:ext cx="180975" cy="180975"/>
              </a:xfrm>
              <a:prstGeom prst="ellipse">
                <a:avLst/>
              </a:prstGeom>
              <a:solidFill>
                <a:srgbClr val="00B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23" name="Groupe 37">
            <a:extLst>
              <a:ext uri="{FF2B5EF4-FFF2-40B4-BE49-F238E27FC236}">
                <a16:creationId xmlns:a16="http://schemas.microsoft.com/office/drawing/2014/main" id="{17F1C09A-8F06-13FD-E4EB-8675D004BC5E}"/>
              </a:ext>
            </a:extLst>
          </p:cNvPr>
          <p:cNvGrpSpPr/>
          <p:nvPr/>
        </p:nvGrpSpPr>
        <p:grpSpPr>
          <a:xfrm>
            <a:off x="234698" y="2414409"/>
            <a:ext cx="9657634" cy="1389216"/>
            <a:chOff x="157285" y="2212848"/>
            <a:chExt cx="9657634" cy="1389216"/>
          </a:xfrm>
        </p:grpSpPr>
        <p:sp>
          <p:nvSpPr>
            <p:cNvPr id="24" name="Rectangle : coins arrondis 15">
              <a:extLst>
                <a:ext uri="{FF2B5EF4-FFF2-40B4-BE49-F238E27FC236}">
                  <a16:creationId xmlns:a16="http://schemas.microsoft.com/office/drawing/2014/main" id="{5C8B200C-1244-FDA1-3276-9AB5B42F1922}"/>
                </a:ext>
              </a:extLst>
            </p:cNvPr>
            <p:cNvSpPr/>
            <p:nvPr/>
          </p:nvSpPr>
          <p:spPr>
            <a:xfrm>
              <a:off x="8869680" y="2212848"/>
              <a:ext cx="283464" cy="120777"/>
            </a:xfrm>
            <a:prstGeom prst="roundRect">
              <a:avLst/>
            </a:prstGeom>
            <a:solidFill>
              <a:srgbClr val="FF0000">
                <a:alpha val="36863"/>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 coins arrondis 16">
              <a:extLst>
                <a:ext uri="{FF2B5EF4-FFF2-40B4-BE49-F238E27FC236}">
                  <a16:creationId xmlns:a16="http://schemas.microsoft.com/office/drawing/2014/main" id="{3EC8EC09-8322-5500-185E-29FDB68EBBCA}"/>
                </a:ext>
              </a:extLst>
            </p:cNvPr>
            <p:cNvSpPr/>
            <p:nvPr/>
          </p:nvSpPr>
          <p:spPr>
            <a:xfrm>
              <a:off x="8053387" y="3017609"/>
              <a:ext cx="283464" cy="120777"/>
            </a:xfrm>
            <a:prstGeom prst="roundRect">
              <a:avLst/>
            </a:prstGeom>
            <a:solidFill>
              <a:srgbClr val="FF0000">
                <a:alpha val="36863"/>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 coins arrondis 17">
              <a:extLst>
                <a:ext uri="{FF2B5EF4-FFF2-40B4-BE49-F238E27FC236}">
                  <a16:creationId xmlns:a16="http://schemas.microsoft.com/office/drawing/2014/main" id="{9E9F5120-B8FF-715F-5D73-0E608424B19F}"/>
                </a:ext>
              </a:extLst>
            </p:cNvPr>
            <p:cNvSpPr/>
            <p:nvPr/>
          </p:nvSpPr>
          <p:spPr>
            <a:xfrm rot="5400000">
              <a:off x="8255507" y="3198775"/>
              <a:ext cx="283464" cy="120777"/>
            </a:xfrm>
            <a:prstGeom prst="roundRect">
              <a:avLst/>
            </a:prstGeom>
            <a:solidFill>
              <a:srgbClr val="FF0000">
                <a:alpha val="36863"/>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 coins arrondis 18">
              <a:extLst>
                <a:ext uri="{FF2B5EF4-FFF2-40B4-BE49-F238E27FC236}">
                  <a16:creationId xmlns:a16="http://schemas.microsoft.com/office/drawing/2014/main" id="{2597FE1D-2FE2-8EF6-A7F4-28BB2CCC08B9}"/>
                </a:ext>
              </a:extLst>
            </p:cNvPr>
            <p:cNvSpPr/>
            <p:nvPr/>
          </p:nvSpPr>
          <p:spPr>
            <a:xfrm>
              <a:off x="9410679" y="2889728"/>
              <a:ext cx="283464" cy="120777"/>
            </a:xfrm>
            <a:prstGeom prst="roundRect">
              <a:avLst/>
            </a:prstGeom>
            <a:solidFill>
              <a:srgbClr val="FF0000">
                <a:alpha val="36863"/>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 coins arrondis 19">
              <a:extLst>
                <a:ext uri="{FF2B5EF4-FFF2-40B4-BE49-F238E27FC236}">
                  <a16:creationId xmlns:a16="http://schemas.microsoft.com/office/drawing/2014/main" id="{F320FC8F-712A-B093-15C2-A169B973436D}"/>
                </a:ext>
              </a:extLst>
            </p:cNvPr>
            <p:cNvSpPr/>
            <p:nvPr/>
          </p:nvSpPr>
          <p:spPr>
            <a:xfrm rot="5400000">
              <a:off x="9612799" y="3332141"/>
              <a:ext cx="283464" cy="120777"/>
            </a:xfrm>
            <a:prstGeom prst="roundRect">
              <a:avLst/>
            </a:prstGeom>
            <a:solidFill>
              <a:srgbClr val="FF0000">
                <a:alpha val="36863"/>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lipse 28">
              <a:extLst>
                <a:ext uri="{FF2B5EF4-FFF2-40B4-BE49-F238E27FC236}">
                  <a16:creationId xmlns:a16="http://schemas.microsoft.com/office/drawing/2014/main" id="{9C442601-0505-CB7F-FE0F-12B002F58DEF}"/>
                </a:ext>
              </a:extLst>
            </p:cNvPr>
            <p:cNvSpPr/>
            <p:nvPr/>
          </p:nvSpPr>
          <p:spPr>
            <a:xfrm>
              <a:off x="157285" y="3421089"/>
              <a:ext cx="180975" cy="180975"/>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e 38">
            <a:extLst>
              <a:ext uri="{FF2B5EF4-FFF2-40B4-BE49-F238E27FC236}">
                <a16:creationId xmlns:a16="http://schemas.microsoft.com/office/drawing/2014/main" id="{836992BE-C765-16AD-D071-6A100122D123}"/>
              </a:ext>
            </a:extLst>
          </p:cNvPr>
          <p:cNvGrpSpPr/>
          <p:nvPr/>
        </p:nvGrpSpPr>
        <p:grpSpPr>
          <a:xfrm>
            <a:off x="234698" y="2716161"/>
            <a:ext cx="10853615" cy="1729740"/>
            <a:chOff x="157285" y="2514600"/>
            <a:chExt cx="10853615" cy="1729740"/>
          </a:xfrm>
        </p:grpSpPr>
        <p:sp>
          <p:nvSpPr>
            <p:cNvPr id="32" name="Forme libre : forme 10">
              <a:extLst>
                <a:ext uri="{FF2B5EF4-FFF2-40B4-BE49-F238E27FC236}">
                  <a16:creationId xmlns:a16="http://schemas.microsoft.com/office/drawing/2014/main" id="{B1FD605C-F3A5-7861-8064-3E62B9178809}"/>
                </a:ext>
              </a:extLst>
            </p:cNvPr>
            <p:cNvSpPr/>
            <p:nvPr/>
          </p:nvSpPr>
          <p:spPr>
            <a:xfrm>
              <a:off x="9212580" y="2514600"/>
              <a:ext cx="1798320" cy="1386840"/>
            </a:xfrm>
            <a:custGeom>
              <a:avLst/>
              <a:gdLst>
                <a:gd name="connsiteX0" fmla="*/ 975360 w 1798320"/>
                <a:gd name="connsiteY0" fmla="*/ 53340 h 1310640"/>
                <a:gd name="connsiteX1" fmla="*/ 449580 w 1798320"/>
                <a:gd name="connsiteY1" fmla="*/ 312420 h 1310640"/>
                <a:gd name="connsiteX2" fmla="*/ 121920 w 1798320"/>
                <a:gd name="connsiteY2" fmla="*/ 358140 h 1310640"/>
                <a:gd name="connsiteX3" fmla="*/ 144780 w 1798320"/>
                <a:gd name="connsiteY3" fmla="*/ 502920 h 1310640"/>
                <a:gd name="connsiteX4" fmla="*/ 144780 w 1798320"/>
                <a:gd name="connsiteY4" fmla="*/ 586740 h 1310640"/>
                <a:gd name="connsiteX5" fmla="*/ 68580 w 1798320"/>
                <a:gd name="connsiteY5" fmla="*/ 632460 h 1310640"/>
                <a:gd name="connsiteX6" fmla="*/ 0 w 1798320"/>
                <a:gd name="connsiteY6" fmla="*/ 723900 h 1310640"/>
                <a:gd name="connsiteX7" fmla="*/ 30480 w 1798320"/>
                <a:gd name="connsiteY7" fmla="*/ 975360 h 1310640"/>
                <a:gd name="connsiteX8" fmla="*/ 121920 w 1798320"/>
                <a:gd name="connsiteY8" fmla="*/ 1112520 h 1310640"/>
                <a:gd name="connsiteX9" fmla="*/ 205740 w 1798320"/>
                <a:gd name="connsiteY9" fmla="*/ 1188720 h 1310640"/>
                <a:gd name="connsiteX10" fmla="*/ 220980 w 1798320"/>
                <a:gd name="connsiteY10" fmla="*/ 1257300 h 1310640"/>
                <a:gd name="connsiteX11" fmla="*/ 1028700 w 1798320"/>
                <a:gd name="connsiteY11" fmla="*/ 1310640 h 1310640"/>
                <a:gd name="connsiteX12" fmla="*/ 1737360 w 1798320"/>
                <a:gd name="connsiteY12" fmla="*/ 1264920 h 1310640"/>
                <a:gd name="connsiteX13" fmla="*/ 1798320 w 1798320"/>
                <a:gd name="connsiteY13" fmla="*/ 60960 h 1310640"/>
                <a:gd name="connsiteX14" fmla="*/ 1783080 w 1798320"/>
                <a:gd name="connsiteY14" fmla="*/ 0 h 1310640"/>
                <a:gd name="connsiteX15" fmla="*/ 975360 w 1798320"/>
                <a:gd name="connsiteY15" fmla="*/ 53340 h 1310640"/>
                <a:gd name="connsiteX0" fmla="*/ 975360 w 1798320"/>
                <a:gd name="connsiteY0" fmla="*/ 53340 h 1386840"/>
                <a:gd name="connsiteX1" fmla="*/ 449580 w 1798320"/>
                <a:gd name="connsiteY1" fmla="*/ 312420 h 1386840"/>
                <a:gd name="connsiteX2" fmla="*/ 121920 w 1798320"/>
                <a:gd name="connsiteY2" fmla="*/ 358140 h 1386840"/>
                <a:gd name="connsiteX3" fmla="*/ 144780 w 1798320"/>
                <a:gd name="connsiteY3" fmla="*/ 502920 h 1386840"/>
                <a:gd name="connsiteX4" fmla="*/ 144780 w 1798320"/>
                <a:gd name="connsiteY4" fmla="*/ 586740 h 1386840"/>
                <a:gd name="connsiteX5" fmla="*/ 68580 w 1798320"/>
                <a:gd name="connsiteY5" fmla="*/ 632460 h 1386840"/>
                <a:gd name="connsiteX6" fmla="*/ 0 w 1798320"/>
                <a:gd name="connsiteY6" fmla="*/ 723900 h 1386840"/>
                <a:gd name="connsiteX7" fmla="*/ 30480 w 1798320"/>
                <a:gd name="connsiteY7" fmla="*/ 975360 h 1386840"/>
                <a:gd name="connsiteX8" fmla="*/ 121920 w 1798320"/>
                <a:gd name="connsiteY8" fmla="*/ 1112520 h 1386840"/>
                <a:gd name="connsiteX9" fmla="*/ 205740 w 1798320"/>
                <a:gd name="connsiteY9" fmla="*/ 1188720 h 1386840"/>
                <a:gd name="connsiteX10" fmla="*/ 220980 w 1798320"/>
                <a:gd name="connsiteY10" fmla="*/ 1257300 h 1386840"/>
                <a:gd name="connsiteX11" fmla="*/ 1028700 w 1798320"/>
                <a:gd name="connsiteY11" fmla="*/ 1310640 h 1386840"/>
                <a:gd name="connsiteX12" fmla="*/ 1737360 w 1798320"/>
                <a:gd name="connsiteY12" fmla="*/ 1386840 h 1386840"/>
                <a:gd name="connsiteX13" fmla="*/ 1798320 w 1798320"/>
                <a:gd name="connsiteY13" fmla="*/ 60960 h 1386840"/>
                <a:gd name="connsiteX14" fmla="*/ 1783080 w 1798320"/>
                <a:gd name="connsiteY14" fmla="*/ 0 h 1386840"/>
                <a:gd name="connsiteX15" fmla="*/ 975360 w 1798320"/>
                <a:gd name="connsiteY15" fmla="*/ 53340 h 13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320" h="1386840">
                  <a:moveTo>
                    <a:pt x="975360" y="53340"/>
                  </a:moveTo>
                  <a:lnTo>
                    <a:pt x="449580" y="312420"/>
                  </a:lnTo>
                  <a:lnTo>
                    <a:pt x="121920" y="358140"/>
                  </a:lnTo>
                  <a:lnTo>
                    <a:pt x="144780" y="502920"/>
                  </a:lnTo>
                  <a:lnTo>
                    <a:pt x="144780" y="586740"/>
                  </a:lnTo>
                  <a:lnTo>
                    <a:pt x="68580" y="632460"/>
                  </a:lnTo>
                  <a:lnTo>
                    <a:pt x="0" y="723900"/>
                  </a:lnTo>
                  <a:lnTo>
                    <a:pt x="30480" y="975360"/>
                  </a:lnTo>
                  <a:lnTo>
                    <a:pt x="121920" y="1112520"/>
                  </a:lnTo>
                  <a:lnTo>
                    <a:pt x="205740" y="1188720"/>
                  </a:lnTo>
                  <a:lnTo>
                    <a:pt x="220980" y="1257300"/>
                  </a:lnTo>
                  <a:lnTo>
                    <a:pt x="1028700" y="1310640"/>
                  </a:lnTo>
                  <a:lnTo>
                    <a:pt x="1737360" y="1386840"/>
                  </a:lnTo>
                  <a:lnTo>
                    <a:pt x="1798320" y="60960"/>
                  </a:lnTo>
                  <a:lnTo>
                    <a:pt x="1783080" y="0"/>
                  </a:lnTo>
                  <a:lnTo>
                    <a:pt x="975360" y="53340"/>
                  </a:lnTo>
                  <a:close/>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orme libre : forme 11">
              <a:extLst>
                <a:ext uri="{FF2B5EF4-FFF2-40B4-BE49-F238E27FC236}">
                  <a16:creationId xmlns:a16="http://schemas.microsoft.com/office/drawing/2014/main" id="{5AB79BA0-D2D9-A1BD-7B67-D86F1B29476F}"/>
                </a:ext>
              </a:extLst>
            </p:cNvPr>
            <p:cNvSpPr/>
            <p:nvPr/>
          </p:nvSpPr>
          <p:spPr>
            <a:xfrm>
              <a:off x="9456420" y="3787140"/>
              <a:ext cx="1493520" cy="457200"/>
            </a:xfrm>
            <a:custGeom>
              <a:avLst/>
              <a:gdLst>
                <a:gd name="connsiteX0" fmla="*/ 1493520 w 1493520"/>
                <a:gd name="connsiteY0" fmla="*/ 137160 h 457200"/>
                <a:gd name="connsiteX1" fmla="*/ 822960 w 1493520"/>
                <a:gd name="connsiteY1" fmla="*/ 45720 h 457200"/>
                <a:gd name="connsiteX2" fmla="*/ 0 w 1493520"/>
                <a:gd name="connsiteY2" fmla="*/ 0 h 457200"/>
                <a:gd name="connsiteX3" fmla="*/ 266700 w 1493520"/>
                <a:gd name="connsiteY3" fmla="*/ 76200 h 457200"/>
                <a:gd name="connsiteX4" fmla="*/ 342900 w 1493520"/>
                <a:gd name="connsiteY4" fmla="*/ 76200 h 457200"/>
                <a:gd name="connsiteX5" fmla="*/ 716280 w 1493520"/>
                <a:gd name="connsiteY5" fmla="*/ 297180 h 457200"/>
                <a:gd name="connsiteX6" fmla="*/ 1463040 w 1493520"/>
                <a:gd name="connsiteY6" fmla="*/ 457200 h 457200"/>
                <a:gd name="connsiteX7" fmla="*/ 1493520 w 1493520"/>
                <a:gd name="connsiteY7" fmla="*/ 13716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520" h="457200">
                  <a:moveTo>
                    <a:pt x="1493520" y="137160"/>
                  </a:moveTo>
                  <a:lnTo>
                    <a:pt x="822960" y="45720"/>
                  </a:lnTo>
                  <a:lnTo>
                    <a:pt x="0" y="0"/>
                  </a:lnTo>
                  <a:lnTo>
                    <a:pt x="266700" y="76200"/>
                  </a:lnTo>
                  <a:lnTo>
                    <a:pt x="342900" y="76200"/>
                  </a:lnTo>
                  <a:lnTo>
                    <a:pt x="716280" y="297180"/>
                  </a:lnTo>
                  <a:lnTo>
                    <a:pt x="1463040" y="457200"/>
                  </a:lnTo>
                  <a:lnTo>
                    <a:pt x="1493520" y="137160"/>
                  </a:lnTo>
                  <a:close/>
                </a:path>
              </a:pathLst>
            </a:custGeom>
            <a:pattFill prst="dkUpDiag">
              <a:fgClr>
                <a:srgbClr val="FF00FF"/>
              </a:fgClr>
              <a:bgClr>
                <a:srgbClr val="B6B7BD"/>
              </a:bgClr>
            </a:patt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29">
              <a:extLst>
                <a:ext uri="{FF2B5EF4-FFF2-40B4-BE49-F238E27FC236}">
                  <a16:creationId xmlns:a16="http://schemas.microsoft.com/office/drawing/2014/main" id="{AC370757-F8E5-BF67-A35F-0E43AEC5377F}"/>
                </a:ext>
              </a:extLst>
            </p:cNvPr>
            <p:cNvSpPr/>
            <p:nvPr/>
          </p:nvSpPr>
          <p:spPr>
            <a:xfrm>
              <a:off x="157285" y="3792742"/>
              <a:ext cx="180975" cy="180975"/>
            </a:xfrm>
            <a:prstGeom prst="ellipse">
              <a:avLst/>
            </a:prstGeom>
            <a:solidFill>
              <a:srgbClr val="FF00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5" name="Groupe 40">
            <a:extLst>
              <a:ext uri="{FF2B5EF4-FFF2-40B4-BE49-F238E27FC236}">
                <a16:creationId xmlns:a16="http://schemas.microsoft.com/office/drawing/2014/main" id="{72A9B0FB-94AD-5511-A372-CCD6FA1DA428}"/>
              </a:ext>
            </a:extLst>
          </p:cNvPr>
          <p:cNvGrpSpPr/>
          <p:nvPr/>
        </p:nvGrpSpPr>
        <p:grpSpPr>
          <a:xfrm>
            <a:off x="239583" y="3333381"/>
            <a:ext cx="9560950" cy="1554799"/>
            <a:chOff x="162170" y="3131820"/>
            <a:chExt cx="9560950" cy="1554799"/>
          </a:xfrm>
        </p:grpSpPr>
        <p:sp>
          <p:nvSpPr>
            <p:cNvPr id="36" name="Forme libre : forme 13">
              <a:extLst>
                <a:ext uri="{FF2B5EF4-FFF2-40B4-BE49-F238E27FC236}">
                  <a16:creationId xmlns:a16="http://schemas.microsoft.com/office/drawing/2014/main" id="{27F5D074-DDAB-5B06-B1FC-5E694C6FE739}"/>
                </a:ext>
              </a:extLst>
            </p:cNvPr>
            <p:cNvSpPr/>
            <p:nvPr/>
          </p:nvSpPr>
          <p:spPr>
            <a:xfrm>
              <a:off x="9364980" y="3131820"/>
              <a:ext cx="358140" cy="510540"/>
            </a:xfrm>
            <a:custGeom>
              <a:avLst/>
              <a:gdLst>
                <a:gd name="connsiteX0" fmla="*/ 38100 w 358140"/>
                <a:gd name="connsiteY0" fmla="*/ 0 h 510540"/>
                <a:gd name="connsiteX1" fmla="*/ 281940 w 358140"/>
                <a:gd name="connsiteY1" fmla="*/ 7620 h 510540"/>
                <a:gd name="connsiteX2" fmla="*/ 358140 w 358140"/>
                <a:gd name="connsiteY2" fmla="*/ 30480 h 510540"/>
                <a:gd name="connsiteX3" fmla="*/ 350520 w 358140"/>
                <a:gd name="connsiteY3" fmla="*/ 510540 h 510540"/>
                <a:gd name="connsiteX4" fmla="*/ 0 w 358140"/>
                <a:gd name="connsiteY4" fmla="*/ 441960 h 510540"/>
                <a:gd name="connsiteX5" fmla="*/ 38100 w 358140"/>
                <a:gd name="connsiteY5" fmla="*/ 0 h 510540"/>
                <a:gd name="connsiteX0" fmla="*/ 0 w 358140"/>
                <a:gd name="connsiteY0" fmla="*/ 0 h 510540"/>
                <a:gd name="connsiteX1" fmla="*/ 281940 w 358140"/>
                <a:gd name="connsiteY1" fmla="*/ 7620 h 510540"/>
                <a:gd name="connsiteX2" fmla="*/ 358140 w 358140"/>
                <a:gd name="connsiteY2" fmla="*/ 30480 h 510540"/>
                <a:gd name="connsiteX3" fmla="*/ 350520 w 358140"/>
                <a:gd name="connsiteY3" fmla="*/ 510540 h 510540"/>
                <a:gd name="connsiteX4" fmla="*/ 0 w 358140"/>
                <a:gd name="connsiteY4" fmla="*/ 441960 h 510540"/>
                <a:gd name="connsiteX5" fmla="*/ 0 w 358140"/>
                <a:gd name="connsiteY5" fmla="*/ 0 h 51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40" h="510540">
                  <a:moveTo>
                    <a:pt x="0" y="0"/>
                  </a:moveTo>
                  <a:lnTo>
                    <a:pt x="281940" y="7620"/>
                  </a:lnTo>
                  <a:lnTo>
                    <a:pt x="358140" y="30480"/>
                  </a:lnTo>
                  <a:lnTo>
                    <a:pt x="350520" y="510540"/>
                  </a:lnTo>
                  <a:lnTo>
                    <a:pt x="0" y="441960"/>
                  </a:lnTo>
                  <a:lnTo>
                    <a:pt x="0" y="0"/>
                  </a:lnTo>
                  <a:close/>
                </a:path>
              </a:pathLst>
            </a:custGeom>
            <a:solidFill>
              <a:srgbClr val="4B3DFD">
                <a:alpha val="40000"/>
              </a:srgbClr>
            </a:solidFill>
            <a:ln w="28575">
              <a:solidFill>
                <a:srgbClr val="4B3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lipse 31">
              <a:extLst>
                <a:ext uri="{FF2B5EF4-FFF2-40B4-BE49-F238E27FC236}">
                  <a16:creationId xmlns:a16="http://schemas.microsoft.com/office/drawing/2014/main" id="{D84375DB-5B8A-E83A-1EF8-E5036A6A3838}"/>
                </a:ext>
              </a:extLst>
            </p:cNvPr>
            <p:cNvSpPr/>
            <p:nvPr/>
          </p:nvSpPr>
          <p:spPr>
            <a:xfrm>
              <a:off x="162170" y="4505644"/>
              <a:ext cx="180975" cy="180975"/>
            </a:xfrm>
            <a:prstGeom prst="ellipse">
              <a:avLst/>
            </a:prstGeom>
            <a:solidFill>
              <a:srgbClr val="4B3DF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8" name="Groupe 39">
            <a:extLst>
              <a:ext uri="{FF2B5EF4-FFF2-40B4-BE49-F238E27FC236}">
                <a16:creationId xmlns:a16="http://schemas.microsoft.com/office/drawing/2014/main" id="{561095B4-6698-7159-9FAD-CFDD00B0FC08}"/>
              </a:ext>
            </a:extLst>
          </p:cNvPr>
          <p:cNvGrpSpPr/>
          <p:nvPr/>
        </p:nvGrpSpPr>
        <p:grpSpPr>
          <a:xfrm>
            <a:off x="234698" y="3309727"/>
            <a:ext cx="9856136" cy="1219997"/>
            <a:chOff x="157285" y="3120866"/>
            <a:chExt cx="9856136" cy="1219997"/>
          </a:xfrm>
        </p:grpSpPr>
        <p:sp>
          <p:nvSpPr>
            <p:cNvPr id="39" name="Rectangle : coins arrondis 23">
              <a:extLst>
                <a:ext uri="{FF2B5EF4-FFF2-40B4-BE49-F238E27FC236}">
                  <a16:creationId xmlns:a16="http://schemas.microsoft.com/office/drawing/2014/main" id="{C2F9F30C-3006-7800-1770-D7CA76C67287}"/>
                </a:ext>
              </a:extLst>
            </p:cNvPr>
            <p:cNvSpPr/>
            <p:nvPr/>
          </p:nvSpPr>
          <p:spPr>
            <a:xfrm>
              <a:off x="9921981" y="3120866"/>
              <a:ext cx="91440" cy="616268"/>
            </a:xfrm>
            <a:prstGeom prst="roundRect">
              <a:avLst/>
            </a:prstGeom>
            <a:solidFill>
              <a:schemeClr val="tx1">
                <a:lumMod val="50000"/>
                <a:lumOff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lipse 32">
              <a:extLst>
                <a:ext uri="{FF2B5EF4-FFF2-40B4-BE49-F238E27FC236}">
                  <a16:creationId xmlns:a16="http://schemas.microsoft.com/office/drawing/2014/main" id="{431B00C1-DA1E-3982-A2B3-B5E851C411B9}"/>
                </a:ext>
              </a:extLst>
            </p:cNvPr>
            <p:cNvSpPr/>
            <p:nvPr/>
          </p:nvSpPr>
          <p:spPr>
            <a:xfrm>
              <a:off x="157285" y="4159888"/>
              <a:ext cx="180975" cy="180975"/>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 name="object 6">
            <a:extLst>
              <a:ext uri="{FF2B5EF4-FFF2-40B4-BE49-F238E27FC236}">
                <a16:creationId xmlns:a16="http://schemas.microsoft.com/office/drawing/2014/main" id="{C99189E1-E335-700F-24F3-269E1BCDB84F}"/>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spTree>
    <p:extLst>
      <p:ext uri="{BB962C8B-B14F-4D97-AF65-F5344CB8AC3E}">
        <p14:creationId xmlns:p14="http://schemas.microsoft.com/office/powerpoint/2010/main" val="153317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D908-5774-2920-F67F-6F7E0FB384E4}"/>
            </a:ext>
          </a:extLst>
        </p:cNvPr>
        <p:cNvGrpSpPr/>
        <p:nvPr/>
      </p:nvGrpSpPr>
      <p:grpSpPr>
        <a:xfrm>
          <a:off x="0" y="0"/>
          <a:ext cx="0" cy="0"/>
          <a:chOff x="0" y="0"/>
          <a:chExt cx="0" cy="0"/>
        </a:xfrm>
      </p:grpSpPr>
      <p:sp>
        <p:nvSpPr>
          <p:cNvPr id="31" name="Titre 1">
            <a:extLst>
              <a:ext uri="{FF2B5EF4-FFF2-40B4-BE49-F238E27FC236}">
                <a16:creationId xmlns:a16="http://schemas.microsoft.com/office/drawing/2014/main" id="{12031A91-AAB5-0EA6-2862-F7C68A56C295}"/>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FIXED BEAM TREATMENT ROOM</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r>
              <a:rPr lang="en-ZA" sz="2000" b="0" dirty="0">
                <a:solidFill>
                  <a:srgbClr val="55381C"/>
                </a:solidFill>
                <a:latin typeface="Poppins Light" panose="00000400000000000000" pitchFamily="2" charset="0"/>
                <a:cs typeface="Poppins Light" panose="00000400000000000000" pitchFamily="2" charset="0"/>
              </a:rPr>
              <a:t>Mix patient positioning system: a unique design</a:t>
            </a:r>
          </a:p>
        </p:txBody>
      </p:sp>
      <p:pic>
        <p:nvPicPr>
          <p:cNvPr id="2" name="Image 2" descr="Une image contenant intérieur, sol, cuisine, plafond&#10;&#10;Description générée automatiquement">
            <a:extLst>
              <a:ext uri="{FF2B5EF4-FFF2-40B4-BE49-F238E27FC236}">
                <a16:creationId xmlns:a16="http://schemas.microsoft.com/office/drawing/2014/main" id="{DD7F8BCE-FB0A-E938-1018-33789949688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538" t="12846" r="7958" b="22732"/>
          <a:stretch/>
        </p:blipFill>
        <p:spPr>
          <a:xfrm>
            <a:off x="5424414" y="1411877"/>
            <a:ext cx="6620102" cy="4236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14" descr="Une image contenant fournitures de bureau&#10;&#10;Description générée automatiquement">
            <a:extLst>
              <a:ext uri="{FF2B5EF4-FFF2-40B4-BE49-F238E27FC236}">
                <a16:creationId xmlns:a16="http://schemas.microsoft.com/office/drawing/2014/main" id="{AF0A2F65-C257-5E9D-222E-06DFB618B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632" y="2356453"/>
            <a:ext cx="5843368" cy="3291764"/>
          </a:xfrm>
          <a:prstGeom prst="rect">
            <a:avLst/>
          </a:prstGeom>
        </p:spPr>
      </p:pic>
      <p:sp>
        <p:nvSpPr>
          <p:cNvPr id="3" name="object 6">
            <a:extLst>
              <a:ext uri="{FF2B5EF4-FFF2-40B4-BE49-F238E27FC236}">
                <a16:creationId xmlns:a16="http://schemas.microsoft.com/office/drawing/2014/main" id="{53EEAA9D-384C-451E-4CE3-B10707CA989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spTree>
    <p:extLst>
      <p:ext uri="{BB962C8B-B14F-4D97-AF65-F5344CB8AC3E}">
        <p14:creationId xmlns:p14="http://schemas.microsoft.com/office/powerpoint/2010/main" val="358212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D908-5774-2920-F67F-6F7E0FB384E4}"/>
            </a:ext>
          </a:extLst>
        </p:cNvPr>
        <p:cNvGrpSpPr/>
        <p:nvPr/>
      </p:nvGrpSpPr>
      <p:grpSpPr>
        <a:xfrm>
          <a:off x="0" y="0"/>
          <a:ext cx="0" cy="0"/>
          <a:chOff x="0" y="0"/>
          <a:chExt cx="0" cy="0"/>
        </a:xfrm>
      </p:grpSpPr>
      <p:pic>
        <p:nvPicPr>
          <p:cNvPr id="4" name="Image 3" descr="Une image contenant texte, diagramme, Police, Plan&#10;&#10;Description générée automatiquement">
            <a:extLst>
              <a:ext uri="{FF2B5EF4-FFF2-40B4-BE49-F238E27FC236}">
                <a16:creationId xmlns:a16="http://schemas.microsoft.com/office/drawing/2014/main" id="{7BDC3070-0848-2CCF-AF55-409D41DB7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454149"/>
            <a:ext cx="9604370" cy="4727575"/>
          </a:xfrm>
          <a:prstGeom prst="rect">
            <a:avLst/>
          </a:prstGeom>
        </p:spPr>
      </p:pic>
      <p:sp>
        <p:nvSpPr>
          <p:cNvPr id="6" name="object 6">
            <a:extLst>
              <a:ext uri="{FF2B5EF4-FFF2-40B4-BE49-F238E27FC236}">
                <a16:creationId xmlns:a16="http://schemas.microsoft.com/office/drawing/2014/main" id="{B50692CD-448C-B1F5-6689-E5C74E6D376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sp>
        <p:nvSpPr>
          <p:cNvPr id="2" name="Titre 1">
            <a:extLst>
              <a:ext uri="{FF2B5EF4-FFF2-40B4-BE49-F238E27FC236}">
                <a16:creationId xmlns:a16="http://schemas.microsoft.com/office/drawing/2014/main" id="{436713B8-C4C4-0701-0741-C8883D46206E}"/>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FIXED BEAM TREATMENT ROOM</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r>
              <a:rPr lang="en-ZA" sz="2000" b="0" dirty="0">
                <a:solidFill>
                  <a:srgbClr val="55381C"/>
                </a:solidFill>
                <a:latin typeface="Poppins Light" panose="00000400000000000000" pitchFamily="2" charset="0"/>
                <a:cs typeface="Poppins Light" panose="00000400000000000000" pitchFamily="2" charset="0"/>
              </a:rPr>
              <a:t>Therapeutic indications with carbon ions</a:t>
            </a:r>
          </a:p>
        </p:txBody>
      </p:sp>
    </p:spTree>
    <p:extLst>
      <p:ext uri="{BB962C8B-B14F-4D97-AF65-F5344CB8AC3E}">
        <p14:creationId xmlns:p14="http://schemas.microsoft.com/office/powerpoint/2010/main" val="444266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pic>
        <p:nvPicPr>
          <p:cNvPr id="5" name="Image 4">
            <a:extLst>
              <a:ext uri="{FF2B5EF4-FFF2-40B4-BE49-F238E27FC236}">
                <a16:creationId xmlns:a16="http://schemas.microsoft.com/office/drawing/2014/main" id="{A8B7D639-9061-29BD-7F99-33B3D62FE31E}"/>
              </a:ext>
            </a:extLst>
          </p:cNvPr>
          <p:cNvPicPr>
            <a:picLocks noChangeAspect="1"/>
          </p:cNvPicPr>
          <p:nvPr/>
        </p:nvPicPr>
        <p:blipFill>
          <a:blip r:embed="rId3"/>
          <a:stretch>
            <a:fillRect/>
          </a:stretch>
        </p:blipFill>
        <p:spPr>
          <a:xfrm>
            <a:off x="1977500" y="895689"/>
            <a:ext cx="3838981" cy="2481060"/>
          </a:xfrm>
          <a:prstGeom prst="rect">
            <a:avLst/>
          </a:prstGeom>
        </p:spPr>
      </p:pic>
      <p:pic>
        <p:nvPicPr>
          <p:cNvPr id="7" name="Image 6" descr="Une image contenant intérieur, sol, plafond, machine&#10;&#10;Description générée automatiquement">
            <a:extLst>
              <a:ext uri="{FF2B5EF4-FFF2-40B4-BE49-F238E27FC236}">
                <a16:creationId xmlns:a16="http://schemas.microsoft.com/office/drawing/2014/main" id="{84E6F3F6-3EBB-50A2-D310-1D7117789E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16" b="-2"/>
          <a:stretch/>
        </p:blipFill>
        <p:spPr>
          <a:xfrm>
            <a:off x="6527073" y="895689"/>
            <a:ext cx="3782425" cy="2481060"/>
          </a:xfrm>
          <a:prstGeom prst="rect">
            <a:avLst/>
          </a:prstGeom>
        </p:spPr>
      </p:pic>
      <p:pic>
        <p:nvPicPr>
          <p:cNvPr id="9" name="Image 8">
            <a:extLst>
              <a:ext uri="{FF2B5EF4-FFF2-40B4-BE49-F238E27FC236}">
                <a16:creationId xmlns:a16="http://schemas.microsoft.com/office/drawing/2014/main" id="{D57070E7-B419-E298-A001-F6E3B4E88FFD}"/>
              </a:ext>
            </a:extLst>
          </p:cNvPr>
          <p:cNvPicPr>
            <a:picLocks noChangeAspect="1"/>
          </p:cNvPicPr>
          <p:nvPr/>
        </p:nvPicPr>
        <p:blipFill>
          <a:blip r:embed="rId5"/>
          <a:stretch>
            <a:fillRect/>
          </a:stretch>
        </p:blipFill>
        <p:spPr>
          <a:xfrm>
            <a:off x="6527073" y="3794760"/>
            <a:ext cx="3782425" cy="2561714"/>
          </a:xfrm>
          <a:prstGeom prst="rect">
            <a:avLst/>
          </a:prstGeom>
        </p:spPr>
      </p:pic>
      <p:pic>
        <p:nvPicPr>
          <p:cNvPr id="11" name="Image 10">
            <a:extLst>
              <a:ext uri="{FF2B5EF4-FFF2-40B4-BE49-F238E27FC236}">
                <a16:creationId xmlns:a16="http://schemas.microsoft.com/office/drawing/2014/main" id="{06AD6032-18A9-A3C4-EA0D-19531A1D01A0}"/>
              </a:ext>
            </a:extLst>
          </p:cNvPr>
          <p:cNvPicPr>
            <a:picLocks noChangeAspect="1"/>
          </p:cNvPicPr>
          <p:nvPr/>
        </p:nvPicPr>
        <p:blipFill rotWithShape="1">
          <a:blip r:embed="rId6"/>
          <a:srcRect t="10351"/>
          <a:stretch/>
        </p:blipFill>
        <p:spPr>
          <a:xfrm>
            <a:off x="1977500" y="3794760"/>
            <a:ext cx="3860826" cy="2561714"/>
          </a:xfrm>
          <a:prstGeom prst="rect">
            <a:avLst/>
          </a:prstGeom>
        </p:spPr>
      </p:pic>
      <p:sp>
        <p:nvSpPr>
          <p:cNvPr id="12" name="Titre 1">
            <a:extLst>
              <a:ext uri="{FF2B5EF4-FFF2-40B4-BE49-F238E27FC236}">
                <a16:creationId xmlns:a16="http://schemas.microsoft.com/office/drawing/2014/main" id="{236B957E-BF83-6907-54BB-A981824E5F2B}"/>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INSTALLATION AND TIMELINE</a:t>
            </a:r>
            <a:endParaRPr lang="fr-FR" sz="2000" b="0" dirty="0">
              <a:solidFill>
                <a:srgbClr val="55381C"/>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181260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F4216-6EE7-EF95-1B6F-EB8BA4B15CE2}"/>
              </a:ext>
            </a:extLst>
          </p:cNvPr>
          <p:cNvSpPr>
            <a:spLocks noGrp="1"/>
          </p:cNvSpPr>
          <p:nvPr>
            <p:ph sz="half" idx="4294967295"/>
          </p:nvPr>
        </p:nvSpPr>
        <p:spPr>
          <a:xfrm>
            <a:off x="3589417" y="1257300"/>
            <a:ext cx="6343650" cy="5086350"/>
          </a:xfrm>
          <a:prstGeom prst="rect">
            <a:avLst/>
          </a:prstGeom>
        </p:spPr>
        <p:txBody>
          <a:bodyPr>
            <a:normAutofit fontScale="92500" lnSpcReduction="20000"/>
          </a:bodyPr>
          <a:lstStyle/>
          <a:p>
            <a:pPr marL="266700" indent="-266700">
              <a:buFont typeface="+mj-lt"/>
              <a:buAutoNum type="arabicPeriod"/>
            </a:pPr>
            <a:r>
              <a:rPr lang="en-GB" sz="1600" b="1" dirty="0">
                <a:latin typeface="Poppins Bold" panose="00000800000000000000" pitchFamily="2" charset="0"/>
                <a:cs typeface="Poppins Bold" panose="00000800000000000000" pitchFamily="2" charset="0"/>
              </a:rPr>
              <a:t>Talking about cancer &amp; treatments </a:t>
            </a:r>
          </a:p>
          <a:p>
            <a:pPr marL="622300" lvl="1" indent="-174625">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Numbers &amp; Treatments</a:t>
            </a:r>
          </a:p>
          <a:p>
            <a:pPr marL="622300" lvl="1" indent="-174625">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Radiotherapy / </a:t>
            </a:r>
            <a:r>
              <a:rPr lang="en-GB" sz="1500" dirty="0" err="1">
                <a:latin typeface="Poppins Light" panose="00000400000000000000" pitchFamily="2" charset="0"/>
                <a:cs typeface="Poppins Light" panose="00000400000000000000" pitchFamily="2" charset="0"/>
              </a:rPr>
              <a:t>hadrontherapy</a:t>
            </a:r>
            <a:endParaRPr lang="en-GB" sz="1500" dirty="0">
              <a:latin typeface="Poppins Light" panose="00000400000000000000" pitchFamily="2" charset="0"/>
              <a:cs typeface="Poppins Light" panose="00000400000000000000" pitchFamily="2" charset="0"/>
            </a:endParaRPr>
          </a:p>
          <a:p>
            <a:pPr marL="622300" lvl="1" indent="-174625">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Hadrontherapy worldwide</a:t>
            </a:r>
          </a:p>
          <a:p>
            <a:pPr marL="622300" lvl="1" indent="-174625">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Clinical advantages / evidence</a:t>
            </a:r>
          </a:p>
          <a:p>
            <a:pPr marL="457200" lvl="1" indent="0">
              <a:buNone/>
            </a:pPr>
            <a:endParaRPr lang="en-GB" sz="1000" dirty="0">
              <a:latin typeface="Poppins Light" panose="00000400000000000000" pitchFamily="2" charset="0"/>
              <a:cs typeface="Poppins Light" panose="00000400000000000000" pitchFamily="2" charset="0"/>
            </a:endParaRPr>
          </a:p>
          <a:p>
            <a:pPr marL="266700" indent="-266700">
              <a:buFont typeface="+mj-lt"/>
              <a:buAutoNum type="arabicPeriod"/>
            </a:pPr>
            <a:r>
              <a:rPr lang="en-GB" sz="1600" b="1" dirty="0">
                <a:latin typeface="Poppins Bold" panose="00000800000000000000" pitchFamily="2" charset="0"/>
                <a:cs typeface="Poppins Bold" panose="00000800000000000000" pitchFamily="2" charset="0"/>
              </a:rPr>
              <a:t>Cyclhad Centre</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The </a:t>
            </a:r>
            <a:r>
              <a:rPr lang="en-GB" sz="1500" dirty="0" err="1">
                <a:latin typeface="Poppins Light" panose="00000400000000000000" pitchFamily="2" charset="0"/>
                <a:cs typeface="Poppins Light" panose="00000400000000000000" pitchFamily="2" charset="0"/>
              </a:rPr>
              <a:t>hadrontherapy</a:t>
            </a:r>
            <a:r>
              <a:rPr lang="en-GB" sz="1500" dirty="0">
                <a:latin typeface="Poppins Light" panose="00000400000000000000" pitchFamily="2" charset="0"/>
                <a:cs typeface="Poppins Light" panose="00000400000000000000" pitchFamily="2" charset="0"/>
              </a:rPr>
              <a:t> R&amp;D ecosystem in Caen</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Facility &amp; Staff</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Some facts</a:t>
            </a:r>
            <a:br>
              <a:rPr lang="en-GB" sz="1400" dirty="0">
                <a:latin typeface="Poppins Light" panose="00000400000000000000" pitchFamily="2" charset="0"/>
                <a:cs typeface="Poppins Light" panose="00000400000000000000" pitchFamily="2" charset="0"/>
              </a:rPr>
            </a:br>
            <a:endParaRPr lang="en-GB" sz="1400" dirty="0">
              <a:latin typeface="Poppins Light" panose="00000400000000000000" pitchFamily="2" charset="0"/>
              <a:cs typeface="Poppins Light" panose="00000400000000000000" pitchFamily="2" charset="0"/>
            </a:endParaRPr>
          </a:p>
          <a:p>
            <a:pPr marL="266700" indent="-266700">
              <a:buFont typeface="+mj-lt"/>
              <a:buAutoNum type="arabicPeriod"/>
            </a:pPr>
            <a:r>
              <a:rPr lang="en-GB" sz="1600" b="1" dirty="0">
                <a:latin typeface="Poppins Bold" panose="00000800000000000000" pitchFamily="2" charset="0"/>
                <a:cs typeface="Poppins Bold" panose="00000800000000000000" pitchFamily="2" charset="0"/>
              </a:rPr>
              <a:t>Proton therapy with the </a:t>
            </a:r>
            <a:r>
              <a:rPr lang="en-GB" sz="1600" b="1" dirty="0" err="1">
                <a:latin typeface="Poppins Bold" panose="00000800000000000000" pitchFamily="2" charset="0"/>
                <a:cs typeface="Poppins Bold" panose="00000800000000000000" pitchFamily="2" charset="0"/>
              </a:rPr>
              <a:t>ProteusOne</a:t>
            </a:r>
            <a:endParaRPr lang="en-GB" sz="1600" b="1" dirty="0">
              <a:latin typeface="Poppins Bold" panose="00000800000000000000" pitchFamily="2" charset="0"/>
              <a:cs typeface="Poppins Bold" panose="00000800000000000000" pitchFamily="2" charset="0"/>
            </a:endParaRPr>
          </a:p>
          <a:p>
            <a:pPr lvl="1">
              <a:buFont typeface="Poppins Light" panose="00000400000000000000" pitchFamily="50" charset="0"/>
              <a:buChar char="◌"/>
            </a:pPr>
            <a:r>
              <a:rPr lang="en-GB" sz="1500" dirty="0" err="1">
                <a:latin typeface="Poppins Light" panose="00000400000000000000" pitchFamily="2" charset="0"/>
                <a:cs typeface="Poppins Light" panose="00000400000000000000" pitchFamily="2" charset="0"/>
              </a:rPr>
              <a:t>ProteusONE</a:t>
            </a:r>
            <a:r>
              <a:rPr lang="en-GB" sz="1500" dirty="0">
                <a:latin typeface="Poppins Light" panose="00000400000000000000" pitchFamily="2" charset="0"/>
                <a:cs typeface="Poppins Light" panose="00000400000000000000" pitchFamily="2" charset="0"/>
              </a:rPr>
              <a:t> design</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Patient workflow and indications</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Clinical activity since 2018</a:t>
            </a:r>
          </a:p>
          <a:p>
            <a:pPr marL="266700" indent="-266700">
              <a:buFont typeface="+mj-lt"/>
              <a:buAutoNum type="arabicPeriod"/>
            </a:pPr>
            <a:r>
              <a:rPr lang="en-GB" sz="1600" b="1" dirty="0">
                <a:latin typeface="Poppins Bold" panose="00000800000000000000" pitchFamily="2" charset="0"/>
                <a:cs typeface="Poppins Bold" panose="00000800000000000000" pitchFamily="2" charset="0"/>
              </a:rPr>
              <a:t>Hadrontherapy with the C400 system</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SRTH : General overview</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Main features of the C400 </a:t>
            </a:r>
            <a:r>
              <a:rPr lang="en-GB" sz="1500" dirty="0" err="1">
                <a:latin typeface="Poppins Light" panose="00000400000000000000" pitchFamily="2" charset="0"/>
                <a:cs typeface="Poppins Light" panose="00000400000000000000" pitchFamily="2" charset="0"/>
              </a:rPr>
              <a:t>cycloton</a:t>
            </a:r>
            <a:endParaRPr lang="en-GB" sz="1500" dirty="0">
              <a:latin typeface="Poppins Light" panose="00000400000000000000" pitchFamily="2" charset="0"/>
              <a:cs typeface="Poppins Light" panose="00000400000000000000" pitchFamily="2" charset="0"/>
            </a:endParaRP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The fixed beam treatment room</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Installation and timeline</a:t>
            </a:r>
          </a:p>
          <a:p>
            <a:pPr lvl="1">
              <a:buFont typeface="Poppins Light" panose="00000400000000000000" pitchFamily="50" charset="0"/>
              <a:buChar char="◌"/>
            </a:pPr>
            <a:r>
              <a:rPr lang="en-GB" sz="1500" dirty="0">
                <a:latin typeface="Poppins Light" panose="00000400000000000000" pitchFamily="2" charset="0"/>
                <a:cs typeface="Poppins Light" panose="00000400000000000000" pitchFamily="2" charset="0"/>
              </a:rPr>
              <a:t>R&amp;D facilities</a:t>
            </a:r>
          </a:p>
          <a:p>
            <a:pPr marL="266700" indent="-266700">
              <a:buFont typeface="+mj-lt"/>
              <a:buAutoNum type="arabicPeriod"/>
            </a:pPr>
            <a:r>
              <a:rPr lang="en-GB" sz="1600" b="1" dirty="0">
                <a:latin typeface="Poppins Bold" panose="00000800000000000000" pitchFamily="2" charset="0"/>
                <a:cs typeface="Poppins Bold" panose="00000800000000000000" pitchFamily="2" charset="0"/>
              </a:rPr>
              <a:t>Take home message</a:t>
            </a:r>
          </a:p>
          <a:p>
            <a:pPr lvl="1">
              <a:buFont typeface="Poppins Light" panose="00000400000000000000" pitchFamily="50" charset="0"/>
              <a:buChar char="◌"/>
            </a:pPr>
            <a:endParaRPr lang="en-GB" sz="1400" dirty="0">
              <a:latin typeface="Poppins Light" panose="00000400000000000000" pitchFamily="2" charset="0"/>
              <a:cs typeface="Poppins Light" panose="00000400000000000000" pitchFamily="2" charset="0"/>
            </a:endParaRPr>
          </a:p>
          <a:p>
            <a:pPr marL="457200" lvl="1" indent="0">
              <a:buNone/>
            </a:pPr>
            <a:endParaRPr lang="en-GB" sz="1400" dirty="0">
              <a:latin typeface="Poppins Light" panose="00000400000000000000" pitchFamily="2" charset="0"/>
              <a:cs typeface="Poppins Light" panose="00000400000000000000" pitchFamily="2" charset="0"/>
            </a:endParaRPr>
          </a:p>
          <a:p>
            <a:pPr marL="457200" lvl="1" indent="0">
              <a:buNone/>
            </a:pPr>
            <a:endParaRPr lang="en-GB" sz="1400" dirty="0">
              <a:latin typeface="Poppins Light" panose="00000400000000000000" pitchFamily="2" charset="0"/>
              <a:cs typeface="Poppins Light" panose="00000400000000000000" pitchFamily="2" charset="0"/>
            </a:endParaRPr>
          </a:p>
          <a:p>
            <a:endParaRPr lang="en-GB" sz="1000" dirty="0">
              <a:latin typeface="Poppins Light" panose="00000400000000000000" pitchFamily="2" charset="0"/>
              <a:cs typeface="Poppins Light" panose="00000400000000000000" pitchFamily="2" charset="0"/>
            </a:endParaRPr>
          </a:p>
        </p:txBody>
      </p:sp>
      <p:sp>
        <p:nvSpPr>
          <p:cNvPr id="6" name="Titre 1">
            <a:extLst>
              <a:ext uri="{FF2B5EF4-FFF2-40B4-BE49-F238E27FC236}">
                <a16:creationId xmlns:a16="http://schemas.microsoft.com/office/drawing/2014/main" id="{4A10C290-8D44-7F13-E343-AACF3FBD2B75}"/>
              </a:ext>
            </a:extLst>
          </p:cNvPr>
          <p:cNvSpPr txBox="1">
            <a:spLocks/>
          </p:cNvSpPr>
          <p:nvPr/>
        </p:nvSpPr>
        <p:spPr>
          <a:xfrm>
            <a:off x="3498400" y="145200"/>
            <a:ext cx="7922534" cy="815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r>
              <a:rPr lang="fr-FR" sz="4800" b="0" dirty="0">
                <a:solidFill>
                  <a:srgbClr val="55381C"/>
                </a:solidFill>
                <a:latin typeface="Poppins ExtraLight" panose="00000300000000000000" pitchFamily="50" charset="0"/>
                <a:cs typeface="Poppins ExtraLight" panose="00000300000000000000" pitchFamily="50" charset="0"/>
              </a:rPr>
              <a:t>Content</a:t>
            </a:r>
          </a:p>
        </p:txBody>
      </p:sp>
    </p:spTree>
    <p:extLst>
      <p:ext uri="{BB962C8B-B14F-4D97-AF65-F5344CB8AC3E}">
        <p14:creationId xmlns:p14="http://schemas.microsoft.com/office/powerpoint/2010/main" val="2031703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INSTALLATION AND TIMELINE</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grpSp>
        <p:nvGrpSpPr>
          <p:cNvPr id="146" name="Groupe 145">
            <a:extLst>
              <a:ext uri="{FF2B5EF4-FFF2-40B4-BE49-F238E27FC236}">
                <a16:creationId xmlns:a16="http://schemas.microsoft.com/office/drawing/2014/main" id="{1F98322E-2740-7C95-7CCB-989A10283851}"/>
              </a:ext>
            </a:extLst>
          </p:cNvPr>
          <p:cNvGrpSpPr/>
          <p:nvPr/>
        </p:nvGrpSpPr>
        <p:grpSpPr>
          <a:xfrm>
            <a:off x="1003103" y="1174230"/>
            <a:ext cx="7972730" cy="2576899"/>
            <a:chOff x="1999242" y="933321"/>
            <a:chExt cx="7044397" cy="2276849"/>
          </a:xfrm>
        </p:grpSpPr>
        <p:grpSp>
          <p:nvGrpSpPr>
            <p:cNvPr id="116" name="Groupe 115">
              <a:extLst>
                <a:ext uri="{FF2B5EF4-FFF2-40B4-BE49-F238E27FC236}">
                  <a16:creationId xmlns:a16="http://schemas.microsoft.com/office/drawing/2014/main" id="{84DF1FAF-8558-2BA5-8B9E-BBA09F534FF8}"/>
                </a:ext>
              </a:extLst>
            </p:cNvPr>
            <p:cNvGrpSpPr/>
            <p:nvPr/>
          </p:nvGrpSpPr>
          <p:grpSpPr>
            <a:xfrm>
              <a:off x="1999242" y="2679896"/>
              <a:ext cx="7044397" cy="530274"/>
              <a:chOff x="1965960" y="2046854"/>
              <a:chExt cx="6208940" cy="403660"/>
            </a:xfrm>
          </p:grpSpPr>
          <p:grpSp>
            <p:nvGrpSpPr>
              <p:cNvPr id="102" name="Groupe 101">
                <a:extLst>
                  <a:ext uri="{FF2B5EF4-FFF2-40B4-BE49-F238E27FC236}">
                    <a16:creationId xmlns:a16="http://schemas.microsoft.com/office/drawing/2014/main" id="{C695F022-6936-C0F0-450D-F7F3E5BE731D}"/>
                  </a:ext>
                </a:extLst>
              </p:cNvPr>
              <p:cNvGrpSpPr/>
              <p:nvPr/>
            </p:nvGrpSpPr>
            <p:grpSpPr>
              <a:xfrm>
                <a:off x="1965960" y="2046854"/>
                <a:ext cx="6066692" cy="111532"/>
                <a:chOff x="1965960" y="2046854"/>
                <a:chExt cx="6066692" cy="111532"/>
              </a:xfrm>
            </p:grpSpPr>
            <p:cxnSp>
              <p:nvCxnSpPr>
                <p:cNvPr id="6" name="Connecteur droit 5">
                  <a:extLst>
                    <a:ext uri="{FF2B5EF4-FFF2-40B4-BE49-F238E27FC236}">
                      <a16:creationId xmlns:a16="http://schemas.microsoft.com/office/drawing/2014/main" id="{DD773E42-A0AB-0C53-6BAD-63F66227FA1F}"/>
                    </a:ext>
                  </a:extLst>
                </p:cNvPr>
                <p:cNvCxnSpPr>
                  <a:cxnSpLocks/>
                </p:cNvCxnSpPr>
                <p:nvPr/>
              </p:nvCxnSpPr>
              <p:spPr>
                <a:xfrm>
                  <a:off x="1965960" y="2116183"/>
                  <a:ext cx="6066692" cy="0"/>
                </a:xfrm>
                <a:prstGeom prst="line">
                  <a:avLst/>
                </a:prstGeom>
                <a:ln w="19050" cap="rnd">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1" name="Groupe 100">
                  <a:extLst>
                    <a:ext uri="{FF2B5EF4-FFF2-40B4-BE49-F238E27FC236}">
                      <a16:creationId xmlns:a16="http://schemas.microsoft.com/office/drawing/2014/main" id="{669913D6-A5BB-C9EA-2C0B-9863FFDA22C9}"/>
                    </a:ext>
                  </a:extLst>
                </p:cNvPr>
                <p:cNvGrpSpPr/>
                <p:nvPr/>
              </p:nvGrpSpPr>
              <p:grpSpPr>
                <a:xfrm>
                  <a:off x="2080591" y="2046854"/>
                  <a:ext cx="5839520" cy="111532"/>
                  <a:chOff x="2080591" y="2015852"/>
                  <a:chExt cx="5786519" cy="146713"/>
                </a:xfrm>
              </p:grpSpPr>
              <p:cxnSp>
                <p:nvCxnSpPr>
                  <p:cNvPr id="8" name="Connecteur droit 7">
                    <a:extLst>
                      <a:ext uri="{FF2B5EF4-FFF2-40B4-BE49-F238E27FC236}">
                        <a16:creationId xmlns:a16="http://schemas.microsoft.com/office/drawing/2014/main" id="{CED627D5-9256-28C9-C724-2AA178E18A6B}"/>
                      </a:ext>
                    </a:extLst>
                  </p:cNvPr>
                  <p:cNvCxnSpPr>
                    <a:cxnSpLocks/>
                  </p:cNvCxnSpPr>
                  <p:nvPr/>
                </p:nvCxnSpPr>
                <p:spPr>
                  <a:xfrm flipV="1">
                    <a:off x="20805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4572F722-EF91-7B72-5D48-BAF1FA40B331}"/>
                      </a:ext>
                    </a:extLst>
                  </p:cNvPr>
                  <p:cNvCxnSpPr>
                    <a:cxnSpLocks/>
                  </p:cNvCxnSpPr>
                  <p:nvPr/>
                </p:nvCxnSpPr>
                <p:spPr>
                  <a:xfrm flipV="1">
                    <a:off x="22329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3018F26C-2C3D-3BBD-43EE-C6D0988822C0}"/>
                      </a:ext>
                    </a:extLst>
                  </p:cNvPr>
                  <p:cNvCxnSpPr>
                    <a:cxnSpLocks/>
                  </p:cNvCxnSpPr>
                  <p:nvPr/>
                </p:nvCxnSpPr>
                <p:spPr>
                  <a:xfrm flipV="1">
                    <a:off x="2385391" y="2027582"/>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D3D041EC-EDD0-CBAD-696C-A1E37838F1C7}"/>
                      </a:ext>
                    </a:extLst>
                  </p:cNvPr>
                  <p:cNvCxnSpPr>
                    <a:cxnSpLocks/>
                  </p:cNvCxnSpPr>
                  <p:nvPr/>
                </p:nvCxnSpPr>
                <p:spPr>
                  <a:xfrm flipV="1">
                    <a:off x="25377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5D27911A-452F-34D2-0322-17A4F1E1B8B4}"/>
                      </a:ext>
                    </a:extLst>
                  </p:cNvPr>
                  <p:cNvCxnSpPr>
                    <a:cxnSpLocks/>
                  </p:cNvCxnSpPr>
                  <p:nvPr/>
                </p:nvCxnSpPr>
                <p:spPr>
                  <a:xfrm flipV="1">
                    <a:off x="26901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F48FBAFA-F3CB-9C8D-B606-06DF2F638561}"/>
                      </a:ext>
                    </a:extLst>
                  </p:cNvPr>
                  <p:cNvCxnSpPr>
                    <a:cxnSpLocks/>
                  </p:cNvCxnSpPr>
                  <p:nvPr/>
                </p:nvCxnSpPr>
                <p:spPr>
                  <a:xfrm flipV="1">
                    <a:off x="28425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00DFC626-286A-B599-2866-7EF6B91DDC0D}"/>
                      </a:ext>
                    </a:extLst>
                  </p:cNvPr>
                  <p:cNvCxnSpPr>
                    <a:cxnSpLocks/>
                  </p:cNvCxnSpPr>
                  <p:nvPr/>
                </p:nvCxnSpPr>
                <p:spPr>
                  <a:xfrm flipV="1">
                    <a:off x="29949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31BF90F3-AA72-D3DB-A57A-7BD7C4279167}"/>
                      </a:ext>
                    </a:extLst>
                  </p:cNvPr>
                  <p:cNvCxnSpPr>
                    <a:cxnSpLocks/>
                  </p:cNvCxnSpPr>
                  <p:nvPr/>
                </p:nvCxnSpPr>
                <p:spPr>
                  <a:xfrm flipV="1">
                    <a:off x="31473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0740C353-6EB8-52B4-C51F-1B081EC7C8A4}"/>
                      </a:ext>
                    </a:extLst>
                  </p:cNvPr>
                  <p:cNvCxnSpPr>
                    <a:cxnSpLocks/>
                  </p:cNvCxnSpPr>
                  <p:nvPr/>
                </p:nvCxnSpPr>
                <p:spPr>
                  <a:xfrm flipV="1">
                    <a:off x="3299791" y="2027582"/>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FFE035E4-E3B9-C202-454E-5BE6A869731B}"/>
                      </a:ext>
                    </a:extLst>
                  </p:cNvPr>
                  <p:cNvCxnSpPr>
                    <a:cxnSpLocks/>
                  </p:cNvCxnSpPr>
                  <p:nvPr/>
                </p:nvCxnSpPr>
                <p:spPr>
                  <a:xfrm flipV="1">
                    <a:off x="34521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C0A69489-B672-3096-4A07-FC37E7029CD6}"/>
                      </a:ext>
                    </a:extLst>
                  </p:cNvPr>
                  <p:cNvCxnSpPr>
                    <a:cxnSpLocks/>
                  </p:cNvCxnSpPr>
                  <p:nvPr/>
                </p:nvCxnSpPr>
                <p:spPr>
                  <a:xfrm flipV="1">
                    <a:off x="36045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C4410185-1E8D-D1BC-8477-5265305F2F0A}"/>
                      </a:ext>
                    </a:extLst>
                  </p:cNvPr>
                  <p:cNvCxnSpPr>
                    <a:cxnSpLocks/>
                  </p:cNvCxnSpPr>
                  <p:nvPr/>
                </p:nvCxnSpPr>
                <p:spPr>
                  <a:xfrm flipV="1">
                    <a:off x="37569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33A55088-75E5-794F-6CCE-75BCC2D56DAC}"/>
                      </a:ext>
                    </a:extLst>
                  </p:cNvPr>
                  <p:cNvCxnSpPr>
                    <a:cxnSpLocks/>
                  </p:cNvCxnSpPr>
                  <p:nvPr/>
                </p:nvCxnSpPr>
                <p:spPr>
                  <a:xfrm flipV="1">
                    <a:off x="39093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A10DBB94-012C-4F54-191C-7C4524B1C12C}"/>
                      </a:ext>
                    </a:extLst>
                  </p:cNvPr>
                  <p:cNvCxnSpPr>
                    <a:cxnSpLocks/>
                  </p:cNvCxnSpPr>
                  <p:nvPr/>
                </p:nvCxnSpPr>
                <p:spPr>
                  <a:xfrm flipV="1">
                    <a:off x="40617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E257C47E-09F3-597C-1BC0-5062AE0A37AC}"/>
                      </a:ext>
                    </a:extLst>
                  </p:cNvPr>
                  <p:cNvCxnSpPr>
                    <a:cxnSpLocks/>
                  </p:cNvCxnSpPr>
                  <p:nvPr/>
                </p:nvCxnSpPr>
                <p:spPr>
                  <a:xfrm flipV="1">
                    <a:off x="4214191" y="2027582"/>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1A533C7F-3108-4FC6-F0D8-550C7465E7AE}"/>
                      </a:ext>
                    </a:extLst>
                  </p:cNvPr>
                  <p:cNvCxnSpPr>
                    <a:cxnSpLocks/>
                  </p:cNvCxnSpPr>
                  <p:nvPr/>
                </p:nvCxnSpPr>
                <p:spPr>
                  <a:xfrm flipV="1">
                    <a:off x="43665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BB87B9CD-312C-6680-DC85-15209F6B0E88}"/>
                      </a:ext>
                    </a:extLst>
                  </p:cNvPr>
                  <p:cNvCxnSpPr>
                    <a:cxnSpLocks/>
                  </p:cNvCxnSpPr>
                  <p:nvPr/>
                </p:nvCxnSpPr>
                <p:spPr>
                  <a:xfrm flipV="1">
                    <a:off x="45189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EBCD4D01-D59E-31E8-E3C3-361598867C08}"/>
                      </a:ext>
                    </a:extLst>
                  </p:cNvPr>
                  <p:cNvCxnSpPr>
                    <a:cxnSpLocks/>
                  </p:cNvCxnSpPr>
                  <p:nvPr/>
                </p:nvCxnSpPr>
                <p:spPr>
                  <a:xfrm flipV="1">
                    <a:off x="46713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E8CF98FB-624D-2069-8E37-BF9DA2AEDA8F}"/>
                      </a:ext>
                    </a:extLst>
                  </p:cNvPr>
                  <p:cNvCxnSpPr>
                    <a:cxnSpLocks/>
                  </p:cNvCxnSpPr>
                  <p:nvPr/>
                </p:nvCxnSpPr>
                <p:spPr>
                  <a:xfrm flipV="1">
                    <a:off x="48237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8765E378-4B45-FFD1-921F-313802A7AF71}"/>
                      </a:ext>
                    </a:extLst>
                  </p:cNvPr>
                  <p:cNvCxnSpPr>
                    <a:cxnSpLocks/>
                  </p:cNvCxnSpPr>
                  <p:nvPr/>
                </p:nvCxnSpPr>
                <p:spPr>
                  <a:xfrm flipV="1">
                    <a:off x="49761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1EFB7A40-97FB-7C37-534A-D78957314A20}"/>
                      </a:ext>
                    </a:extLst>
                  </p:cNvPr>
                  <p:cNvCxnSpPr>
                    <a:cxnSpLocks/>
                  </p:cNvCxnSpPr>
                  <p:nvPr/>
                </p:nvCxnSpPr>
                <p:spPr>
                  <a:xfrm flipV="1">
                    <a:off x="5128591" y="2027582"/>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2C390A90-2999-F485-A245-C51AB116E04C}"/>
                      </a:ext>
                    </a:extLst>
                  </p:cNvPr>
                  <p:cNvCxnSpPr>
                    <a:cxnSpLocks/>
                  </p:cNvCxnSpPr>
                  <p:nvPr/>
                </p:nvCxnSpPr>
                <p:spPr>
                  <a:xfrm flipV="1">
                    <a:off x="52809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6FBA8CF5-46D7-384B-67B1-C492C263AE07}"/>
                      </a:ext>
                    </a:extLst>
                  </p:cNvPr>
                  <p:cNvCxnSpPr>
                    <a:cxnSpLocks/>
                  </p:cNvCxnSpPr>
                  <p:nvPr/>
                </p:nvCxnSpPr>
                <p:spPr>
                  <a:xfrm flipV="1">
                    <a:off x="54333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468A1702-BE65-32AB-DE5A-B4529BF66007}"/>
                      </a:ext>
                    </a:extLst>
                  </p:cNvPr>
                  <p:cNvCxnSpPr>
                    <a:cxnSpLocks/>
                  </p:cNvCxnSpPr>
                  <p:nvPr/>
                </p:nvCxnSpPr>
                <p:spPr>
                  <a:xfrm flipV="1">
                    <a:off x="55857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785C0FD4-89B5-7FDB-30F3-89DC64B852D6}"/>
                      </a:ext>
                    </a:extLst>
                  </p:cNvPr>
                  <p:cNvCxnSpPr>
                    <a:cxnSpLocks/>
                  </p:cNvCxnSpPr>
                  <p:nvPr/>
                </p:nvCxnSpPr>
                <p:spPr>
                  <a:xfrm flipV="1">
                    <a:off x="57381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508BA307-FEA4-2A64-747E-41C00863F34D}"/>
                      </a:ext>
                    </a:extLst>
                  </p:cNvPr>
                  <p:cNvCxnSpPr>
                    <a:cxnSpLocks/>
                  </p:cNvCxnSpPr>
                  <p:nvPr/>
                </p:nvCxnSpPr>
                <p:spPr>
                  <a:xfrm flipV="1">
                    <a:off x="5890591" y="202758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07045D38-7E05-DC5D-28AE-A58A576DA8EB}"/>
                      </a:ext>
                    </a:extLst>
                  </p:cNvPr>
                  <p:cNvCxnSpPr>
                    <a:cxnSpLocks/>
                  </p:cNvCxnSpPr>
                  <p:nvPr/>
                </p:nvCxnSpPr>
                <p:spPr>
                  <a:xfrm flipV="1">
                    <a:off x="6042991" y="2027582"/>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42" name="Connecteur droit 41">
                    <a:extLst>
                      <a:ext uri="{FF2B5EF4-FFF2-40B4-BE49-F238E27FC236}">
                        <a16:creationId xmlns:a16="http://schemas.microsoft.com/office/drawing/2014/main" id="{911BFCE0-216D-606D-3A67-02E0D55B7AFC}"/>
                      </a:ext>
                    </a:extLst>
                  </p:cNvPr>
                  <p:cNvCxnSpPr>
                    <a:cxnSpLocks/>
                  </p:cNvCxnSpPr>
                  <p:nvPr/>
                </p:nvCxnSpPr>
                <p:spPr>
                  <a:xfrm flipV="1">
                    <a:off x="6200084" y="2025234"/>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3BD02CD4-EF49-5D17-D373-A3CE2A88347B}"/>
                      </a:ext>
                    </a:extLst>
                  </p:cNvPr>
                  <p:cNvCxnSpPr>
                    <a:cxnSpLocks/>
                  </p:cNvCxnSpPr>
                  <p:nvPr/>
                </p:nvCxnSpPr>
                <p:spPr>
                  <a:xfrm flipV="1">
                    <a:off x="6352484" y="2025234"/>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011508BD-728F-BE88-B08E-59C1B83E0B36}"/>
                      </a:ext>
                    </a:extLst>
                  </p:cNvPr>
                  <p:cNvCxnSpPr>
                    <a:cxnSpLocks/>
                  </p:cNvCxnSpPr>
                  <p:nvPr/>
                </p:nvCxnSpPr>
                <p:spPr>
                  <a:xfrm flipV="1">
                    <a:off x="6504884" y="2025234"/>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45" name="Connecteur droit 44">
                    <a:extLst>
                      <a:ext uri="{FF2B5EF4-FFF2-40B4-BE49-F238E27FC236}">
                        <a16:creationId xmlns:a16="http://schemas.microsoft.com/office/drawing/2014/main" id="{D54877ED-4439-9C80-A407-60E70F6747D1}"/>
                      </a:ext>
                    </a:extLst>
                  </p:cNvPr>
                  <p:cNvCxnSpPr>
                    <a:cxnSpLocks/>
                  </p:cNvCxnSpPr>
                  <p:nvPr/>
                </p:nvCxnSpPr>
                <p:spPr>
                  <a:xfrm flipV="1">
                    <a:off x="6657284" y="2025234"/>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F7FFBAF6-442F-D3B5-F646-09B84CE6979A}"/>
                      </a:ext>
                    </a:extLst>
                  </p:cNvPr>
                  <p:cNvCxnSpPr>
                    <a:cxnSpLocks/>
                  </p:cNvCxnSpPr>
                  <p:nvPr/>
                </p:nvCxnSpPr>
                <p:spPr>
                  <a:xfrm flipV="1">
                    <a:off x="6809684" y="2025234"/>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92B0EE21-BDD4-4F27-0159-C81E3CD905BD}"/>
                      </a:ext>
                    </a:extLst>
                  </p:cNvPr>
                  <p:cNvCxnSpPr>
                    <a:cxnSpLocks/>
                  </p:cNvCxnSpPr>
                  <p:nvPr/>
                </p:nvCxnSpPr>
                <p:spPr>
                  <a:xfrm flipV="1">
                    <a:off x="6962084" y="2025234"/>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F7233371-601A-332F-C4F0-3321F9B06D39}"/>
                      </a:ext>
                    </a:extLst>
                  </p:cNvPr>
                  <p:cNvCxnSpPr>
                    <a:cxnSpLocks/>
                  </p:cNvCxnSpPr>
                  <p:nvPr/>
                </p:nvCxnSpPr>
                <p:spPr>
                  <a:xfrm flipV="1">
                    <a:off x="7105110" y="201585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56" name="Connecteur droit 55">
                    <a:extLst>
                      <a:ext uri="{FF2B5EF4-FFF2-40B4-BE49-F238E27FC236}">
                        <a16:creationId xmlns:a16="http://schemas.microsoft.com/office/drawing/2014/main" id="{360380B8-DE50-39E6-8B49-15C13641BE05}"/>
                      </a:ext>
                    </a:extLst>
                  </p:cNvPr>
                  <p:cNvCxnSpPr>
                    <a:cxnSpLocks/>
                  </p:cNvCxnSpPr>
                  <p:nvPr/>
                </p:nvCxnSpPr>
                <p:spPr>
                  <a:xfrm flipV="1">
                    <a:off x="7257510" y="201585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E4BACC0B-64B6-6DB6-D6C3-AE71486154BE}"/>
                      </a:ext>
                    </a:extLst>
                  </p:cNvPr>
                  <p:cNvCxnSpPr>
                    <a:cxnSpLocks/>
                  </p:cNvCxnSpPr>
                  <p:nvPr/>
                </p:nvCxnSpPr>
                <p:spPr>
                  <a:xfrm flipV="1">
                    <a:off x="7409910" y="201585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74BC238D-FD58-9011-4275-C7DABA2B8DA8}"/>
                      </a:ext>
                    </a:extLst>
                  </p:cNvPr>
                  <p:cNvCxnSpPr>
                    <a:cxnSpLocks/>
                  </p:cNvCxnSpPr>
                  <p:nvPr/>
                </p:nvCxnSpPr>
                <p:spPr>
                  <a:xfrm flipV="1">
                    <a:off x="7562310" y="201585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EF412892-8F8F-A84F-6412-024E6CA0CC9B}"/>
                      </a:ext>
                    </a:extLst>
                  </p:cNvPr>
                  <p:cNvCxnSpPr>
                    <a:cxnSpLocks/>
                  </p:cNvCxnSpPr>
                  <p:nvPr/>
                </p:nvCxnSpPr>
                <p:spPr>
                  <a:xfrm flipV="1">
                    <a:off x="7714710" y="2015852"/>
                    <a:ext cx="0" cy="134983"/>
                  </a:xfrm>
                  <a:prstGeom prst="line">
                    <a:avLst/>
                  </a:prstGeom>
                  <a:ln w="1587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cxnSp>
                <p:nvCxnSpPr>
                  <p:cNvPr id="60" name="Connecteur droit 59">
                    <a:extLst>
                      <a:ext uri="{FF2B5EF4-FFF2-40B4-BE49-F238E27FC236}">
                        <a16:creationId xmlns:a16="http://schemas.microsoft.com/office/drawing/2014/main" id="{5BFC9035-6945-8AE0-61A0-ACF009895945}"/>
                      </a:ext>
                    </a:extLst>
                  </p:cNvPr>
                  <p:cNvCxnSpPr>
                    <a:cxnSpLocks/>
                  </p:cNvCxnSpPr>
                  <p:nvPr/>
                </p:nvCxnSpPr>
                <p:spPr>
                  <a:xfrm flipV="1">
                    <a:off x="7867110" y="2015852"/>
                    <a:ext cx="0" cy="134983"/>
                  </a:xfrm>
                  <a:prstGeom prst="line">
                    <a:avLst/>
                  </a:prstGeom>
                  <a:ln w="22225">
                    <a:solidFill>
                      <a:schemeClr val="accent6">
                        <a:lumMod val="90000"/>
                      </a:schemeClr>
                    </a:solidFill>
                  </a:ln>
                </p:spPr>
                <p:style>
                  <a:lnRef idx="2">
                    <a:schemeClr val="accent1"/>
                  </a:lnRef>
                  <a:fillRef idx="0">
                    <a:schemeClr val="accent1"/>
                  </a:fillRef>
                  <a:effectRef idx="1">
                    <a:schemeClr val="accent1"/>
                  </a:effectRef>
                  <a:fontRef idx="minor">
                    <a:schemeClr val="tx1"/>
                  </a:fontRef>
                </p:style>
              </p:cxnSp>
            </p:grpSp>
          </p:grpSp>
          <p:sp>
            <p:nvSpPr>
              <p:cNvPr id="103" name="ZoneTexte 102">
                <a:extLst>
                  <a:ext uri="{FF2B5EF4-FFF2-40B4-BE49-F238E27FC236}">
                    <a16:creationId xmlns:a16="http://schemas.microsoft.com/office/drawing/2014/main" id="{2313D930-5C8B-9ED9-4A10-B41AB3689A75}"/>
                  </a:ext>
                </a:extLst>
              </p:cNvPr>
              <p:cNvSpPr txBox="1"/>
              <p:nvPr/>
            </p:nvSpPr>
            <p:spPr>
              <a:xfrm>
                <a:off x="2115512" y="2188904"/>
                <a:ext cx="518091"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2022</a:t>
                </a:r>
                <a:endParaRPr lang="fr-FR" sz="1600" dirty="0">
                  <a:latin typeface="Poppins" panose="00000500000000000000" pitchFamily="2" charset="0"/>
                  <a:cs typeface="Poppins" panose="00000500000000000000" pitchFamily="2" charset="0"/>
                </a:endParaRPr>
              </a:p>
            </p:txBody>
          </p:sp>
          <p:sp>
            <p:nvSpPr>
              <p:cNvPr id="110" name="ZoneTexte 109">
                <a:extLst>
                  <a:ext uri="{FF2B5EF4-FFF2-40B4-BE49-F238E27FC236}">
                    <a16:creationId xmlns:a16="http://schemas.microsoft.com/office/drawing/2014/main" id="{F2381BA8-24FD-45FF-865E-FAAFAAC63D8B}"/>
                  </a:ext>
                </a:extLst>
              </p:cNvPr>
              <p:cNvSpPr txBox="1"/>
              <p:nvPr/>
            </p:nvSpPr>
            <p:spPr>
              <a:xfrm>
                <a:off x="3048674" y="2188904"/>
                <a:ext cx="519694"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2023</a:t>
                </a:r>
                <a:endParaRPr lang="fr-FR" sz="1600" dirty="0">
                  <a:latin typeface="Poppins" panose="00000500000000000000" pitchFamily="2" charset="0"/>
                  <a:cs typeface="Poppins" panose="00000500000000000000" pitchFamily="2" charset="0"/>
                </a:endParaRPr>
              </a:p>
            </p:txBody>
          </p:sp>
          <p:sp>
            <p:nvSpPr>
              <p:cNvPr id="111" name="ZoneTexte 110">
                <a:extLst>
                  <a:ext uri="{FF2B5EF4-FFF2-40B4-BE49-F238E27FC236}">
                    <a16:creationId xmlns:a16="http://schemas.microsoft.com/office/drawing/2014/main" id="{3CB38F4A-6BE9-9217-DF1D-A5BF072DC3AD}"/>
                  </a:ext>
                </a:extLst>
              </p:cNvPr>
              <p:cNvSpPr txBox="1"/>
              <p:nvPr/>
            </p:nvSpPr>
            <p:spPr>
              <a:xfrm>
                <a:off x="3967760" y="2188904"/>
                <a:ext cx="524503"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2024</a:t>
                </a:r>
                <a:endParaRPr lang="fr-FR" sz="1600" dirty="0">
                  <a:latin typeface="Poppins" panose="00000500000000000000" pitchFamily="2" charset="0"/>
                  <a:cs typeface="Poppins" panose="00000500000000000000" pitchFamily="2" charset="0"/>
                </a:endParaRPr>
              </a:p>
            </p:txBody>
          </p:sp>
          <p:sp>
            <p:nvSpPr>
              <p:cNvPr id="112" name="ZoneTexte 111">
                <a:extLst>
                  <a:ext uri="{FF2B5EF4-FFF2-40B4-BE49-F238E27FC236}">
                    <a16:creationId xmlns:a16="http://schemas.microsoft.com/office/drawing/2014/main" id="{F56B1679-72C4-66AD-86EB-6B8D4B568A8B}"/>
                  </a:ext>
                </a:extLst>
              </p:cNvPr>
              <p:cNvSpPr txBox="1"/>
              <p:nvPr/>
            </p:nvSpPr>
            <p:spPr>
              <a:xfrm>
                <a:off x="4893886" y="2188904"/>
                <a:ext cx="524503"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2025</a:t>
                </a:r>
                <a:endParaRPr lang="fr-FR" sz="1600" dirty="0">
                  <a:latin typeface="Poppins" panose="00000500000000000000" pitchFamily="2" charset="0"/>
                  <a:cs typeface="Poppins" panose="00000500000000000000" pitchFamily="2" charset="0"/>
                </a:endParaRPr>
              </a:p>
            </p:txBody>
          </p:sp>
          <p:sp>
            <p:nvSpPr>
              <p:cNvPr id="113" name="ZoneTexte 112">
                <a:extLst>
                  <a:ext uri="{FF2B5EF4-FFF2-40B4-BE49-F238E27FC236}">
                    <a16:creationId xmlns:a16="http://schemas.microsoft.com/office/drawing/2014/main" id="{52302DE0-6AB3-D6C9-9E99-9D2714FF8E4F}"/>
                  </a:ext>
                </a:extLst>
              </p:cNvPr>
              <p:cNvSpPr txBox="1"/>
              <p:nvPr/>
            </p:nvSpPr>
            <p:spPr>
              <a:xfrm>
                <a:off x="7648794" y="2188904"/>
                <a:ext cx="526106"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2028</a:t>
                </a:r>
                <a:endParaRPr lang="fr-FR" sz="1600" dirty="0">
                  <a:latin typeface="Poppins" panose="00000500000000000000" pitchFamily="2" charset="0"/>
                  <a:cs typeface="Poppins" panose="00000500000000000000" pitchFamily="2" charset="0"/>
                </a:endParaRPr>
              </a:p>
            </p:txBody>
          </p:sp>
          <p:sp>
            <p:nvSpPr>
              <p:cNvPr id="114" name="ZoneTexte 113">
                <a:extLst>
                  <a:ext uri="{FF2B5EF4-FFF2-40B4-BE49-F238E27FC236}">
                    <a16:creationId xmlns:a16="http://schemas.microsoft.com/office/drawing/2014/main" id="{DD5E4326-6A89-69A3-8695-0BEE3DBBFB3A}"/>
                  </a:ext>
                </a:extLst>
              </p:cNvPr>
              <p:cNvSpPr txBox="1"/>
              <p:nvPr/>
            </p:nvSpPr>
            <p:spPr>
              <a:xfrm>
                <a:off x="5810628" y="2188904"/>
                <a:ext cx="526106"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2026</a:t>
                </a:r>
                <a:endParaRPr lang="fr-FR" sz="1600" dirty="0">
                  <a:latin typeface="Poppins" panose="00000500000000000000" pitchFamily="2" charset="0"/>
                  <a:cs typeface="Poppins" panose="00000500000000000000" pitchFamily="2" charset="0"/>
                </a:endParaRPr>
              </a:p>
            </p:txBody>
          </p:sp>
          <p:sp>
            <p:nvSpPr>
              <p:cNvPr id="115" name="ZoneTexte 114">
                <a:extLst>
                  <a:ext uri="{FF2B5EF4-FFF2-40B4-BE49-F238E27FC236}">
                    <a16:creationId xmlns:a16="http://schemas.microsoft.com/office/drawing/2014/main" id="{41FB9A7B-50C1-97F7-BF19-A42FE2F1E156}"/>
                  </a:ext>
                </a:extLst>
              </p:cNvPr>
              <p:cNvSpPr txBox="1"/>
              <p:nvPr/>
            </p:nvSpPr>
            <p:spPr>
              <a:xfrm>
                <a:off x="6743782" y="2188904"/>
                <a:ext cx="513282" cy="261610"/>
              </a:xfrm>
              <a:prstGeom prst="rect">
                <a:avLst/>
              </a:prstGeom>
              <a:noFill/>
            </p:spPr>
            <p:txBody>
              <a:bodyPr wrap="none" rtlCol="0">
                <a:spAutoFit/>
              </a:bodyPr>
              <a:lstStyle/>
              <a:p>
                <a:pPr algn="l"/>
                <a:r>
                  <a:rPr lang="fr-FR" sz="1100" dirty="0">
                    <a:latin typeface="Poppins" panose="00000500000000000000" pitchFamily="2" charset="0"/>
                    <a:cs typeface="Poppins" panose="00000500000000000000" pitchFamily="2" charset="0"/>
                  </a:rPr>
                  <a:t>2027</a:t>
                </a:r>
                <a:endParaRPr lang="fr-FR" sz="1600" dirty="0">
                  <a:latin typeface="Poppins" panose="00000500000000000000" pitchFamily="2" charset="0"/>
                  <a:cs typeface="Poppins" panose="00000500000000000000" pitchFamily="2" charset="0"/>
                </a:endParaRPr>
              </a:p>
            </p:txBody>
          </p:sp>
        </p:grpSp>
        <p:cxnSp>
          <p:nvCxnSpPr>
            <p:cNvPr id="118" name="Connecteur droit avec flèche 117">
              <a:extLst>
                <a:ext uri="{FF2B5EF4-FFF2-40B4-BE49-F238E27FC236}">
                  <a16:creationId xmlns:a16="http://schemas.microsoft.com/office/drawing/2014/main" id="{403AE075-00FE-FB93-3BBD-5B88AC2E757C}"/>
                </a:ext>
              </a:extLst>
            </p:cNvPr>
            <p:cNvCxnSpPr>
              <a:cxnSpLocks/>
            </p:cNvCxnSpPr>
            <p:nvPr/>
          </p:nvCxnSpPr>
          <p:spPr>
            <a:xfrm flipV="1">
              <a:off x="1999242" y="1899138"/>
              <a:ext cx="0" cy="871833"/>
            </a:xfrm>
            <a:prstGeom prst="straightConnector1">
              <a:avLst/>
            </a:prstGeom>
            <a:ln w="15875">
              <a:solidFill>
                <a:schemeClr val="tx1"/>
              </a:solidFill>
              <a:prstDash val="sysDot"/>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119" name="Connecteur droit avec flèche 118">
              <a:extLst>
                <a:ext uri="{FF2B5EF4-FFF2-40B4-BE49-F238E27FC236}">
                  <a16:creationId xmlns:a16="http://schemas.microsoft.com/office/drawing/2014/main" id="{DFCD5406-7DD9-D8EA-CE0A-82317337A64F}"/>
                </a:ext>
              </a:extLst>
            </p:cNvPr>
            <p:cNvCxnSpPr>
              <a:cxnSpLocks/>
            </p:cNvCxnSpPr>
            <p:nvPr/>
          </p:nvCxnSpPr>
          <p:spPr>
            <a:xfrm flipV="1">
              <a:off x="6317062" y="1842868"/>
              <a:ext cx="0" cy="928103"/>
            </a:xfrm>
            <a:prstGeom prst="straightConnector1">
              <a:avLst/>
            </a:prstGeom>
            <a:ln w="15875">
              <a:solidFill>
                <a:schemeClr val="tx1"/>
              </a:solidFill>
              <a:prstDash val="sysDot"/>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124" name="Connecteur droit avec flèche 123">
              <a:extLst>
                <a:ext uri="{FF2B5EF4-FFF2-40B4-BE49-F238E27FC236}">
                  <a16:creationId xmlns:a16="http://schemas.microsoft.com/office/drawing/2014/main" id="{E8B7A3B5-2221-69D0-E9F3-98189277131C}"/>
                </a:ext>
              </a:extLst>
            </p:cNvPr>
            <p:cNvCxnSpPr/>
            <p:nvPr/>
          </p:nvCxnSpPr>
          <p:spPr>
            <a:xfrm>
              <a:off x="1999242" y="1899138"/>
              <a:ext cx="4317820" cy="0"/>
            </a:xfrm>
            <a:prstGeom prst="straightConnector1">
              <a:avLst/>
            </a:prstGeom>
            <a:ln>
              <a:solidFill>
                <a:srgbClr val="FFC000"/>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D41AAD25-54EE-F4DD-B975-C401E2D5687C}"/>
                </a:ext>
              </a:extLst>
            </p:cNvPr>
            <p:cNvCxnSpPr>
              <a:cxnSpLocks/>
            </p:cNvCxnSpPr>
            <p:nvPr/>
          </p:nvCxnSpPr>
          <p:spPr>
            <a:xfrm flipH="1" flipV="1">
              <a:off x="6659685" y="2306919"/>
              <a:ext cx="6358" cy="464052"/>
            </a:xfrm>
            <a:prstGeom prst="straightConnector1">
              <a:avLst/>
            </a:prstGeom>
            <a:ln w="15875">
              <a:solidFill>
                <a:schemeClr val="tx1"/>
              </a:solidFill>
              <a:prstDash val="sysDot"/>
              <a:headEnd type="oval" w="lg" len="lg"/>
              <a:tailEnd type="none"/>
            </a:ln>
          </p:spPr>
          <p:style>
            <a:lnRef idx="2">
              <a:schemeClr val="accent1"/>
            </a:lnRef>
            <a:fillRef idx="0">
              <a:schemeClr val="accent1"/>
            </a:fillRef>
            <a:effectRef idx="1">
              <a:schemeClr val="accent1"/>
            </a:effectRef>
            <a:fontRef idx="minor">
              <a:schemeClr val="tx1"/>
            </a:fontRef>
          </p:style>
        </p:cxnSp>
        <p:sp>
          <p:nvSpPr>
            <p:cNvPr id="128" name="ZoneTexte 127">
              <a:extLst>
                <a:ext uri="{FF2B5EF4-FFF2-40B4-BE49-F238E27FC236}">
                  <a16:creationId xmlns:a16="http://schemas.microsoft.com/office/drawing/2014/main" id="{523D4365-3F56-D452-A8D9-20D066D9B899}"/>
                </a:ext>
              </a:extLst>
            </p:cNvPr>
            <p:cNvSpPr txBox="1"/>
            <p:nvPr/>
          </p:nvSpPr>
          <p:spPr>
            <a:xfrm>
              <a:off x="2478277" y="1662666"/>
              <a:ext cx="3082895" cy="230832"/>
            </a:xfrm>
            <a:prstGeom prst="rect">
              <a:avLst/>
            </a:prstGeom>
            <a:noFill/>
          </p:spPr>
          <p:txBody>
            <a:bodyPr wrap="none" rtlCol="0">
              <a:spAutoFit/>
            </a:bodyPr>
            <a:lstStyle/>
            <a:p>
              <a:pPr algn="l"/>
              <a:r>
                <a:rPr lang="en-ZA" sz="900" dirty="0">
                  <a:latin typeface="Poppins" panose="00000500000000000000" pitchFamily="2" charset="0"/>
                  <a:cs typeface="Poppins" panose="00000500000000000000" pitchFamily="2" charset="0"/>
                </a:rPr>
                <a:t>Design Review, Manufacturing, QRS, Team setup, …</a:t>
              </a:r>
              <a:endParaRPr lang="en-ZA" sz="1100" dirty="0">
                <a:latin typeface="Poppins" panose="00000500000000000000" pitchFamily="2" charset="0"/>
                <a:cs typeface="Poppins" panose="00000500000000000000" pitchFamily="2" charset="0"/>
              </a:endParaRPr>
            </a:p>
          </p:txBody>
        </p:sp>
        <p:cxnSp>
          <p:nvCxnSpPr>
            <p:cNvPr id="129" name="Connecteur droit avec flèche 128">
              <a:extLst>
                <a:ext uri="{FF2B5EF4-FFF2-40B4-BE49-F238E27FC236}">
                  <a16:creationId xmlns:a16="http://schemas.microsoft.com/office/drawing/2014/main" id="{9E273967-83C8-EFCE-246E-1F09487B101B}"/>
                </a:ext>
              </a:extLst>
            </p:cNvPr>
            <p:cNvCxnSpPr>
              <a:cxnSpLocks/>
            </p:cNvCxnSpPr>
            <p:nvPr/>
          </p:nvCxnSpPr>
          <p:spPr>
            <a:xfrm>
              <a:off x="3446585" y="2297540"/>
              <a:ext cx="3213100" cy="0"/>
            </a:xfrm>
            <a:prstGeom prst="straightConnector1">
              <a:avLst/>
            </a:prstGeom>
            <a:ln>
              <a:solidFill>
                <a:srgbClr val="7030A0"/>
              </a:solidFill>
              <a:headEnd type="none" w="lg" len="lg"/>
              <a:tailEnd type="oval" w="lg" len="lg"/>
            </a:ln>
          </p:spPr>
          <p:style>
            <a:lnRef idx="2">
              <a:schemeClr val="accent1"/>
            </a:lnRef>
            <a:fillRef idx="0">
              <a:schemeClr val="accent1"/>
            </a:fillRef>
            <a:effectRef idx="1">
              <a:schemeClr val="accent1"/>
            </a:effectRef>
            <a:fontRef idx="minor">
              <a:schemeClr val="tx1"/>
            </a:fontRef>
          </p:style>
        </p:cxnSp>
        <p:cxnSp>
          <p:nvCxnSpPr>
            <p:cNvPr id="131" name="Connecteur droit avec flèche 130">
              <a:extLst>
                <a:ext uri="{FF2B5EF4-FFF2-40B4-BE49-F238E27FC236}">
                  <a16:creationId xmlns:a16="http://schemas.microsoft.com/office/drawing/2014/main" id="{6065521A-70CE-C993-B19C-5717B22CCDDC}"/>
                </a:ext>
              </a:extLst>
            </p:cNvPr>
            <p:cNvCxnSpPr>
              <a:cxnSpLocks/>
            </p:cNvCxnSpPr>
            <p:nvPr/>
          </p:nvCxnSpPr>
          <p:spPr>
            <a:xfrm flipV="1">
              <a:off x="7015395" y="1681092"/>
              <a:ext cx="0" cy="1094565"/>
            </a:xfrm>
            <a:prstGeom prst="straightConnector1">
              <a:avLst/>
            </a:prstGeom>
            <a:ln w="15875">
              <a:solidFill>
                <a:schemeClr val="tx1"/>
              </a:solidFill>
              <a:prstDash val="sysDot"/>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133" name="Connecteur droit avec flèche 132">
              <a:extLst>
                <a:ext uri="{FF2B5EF4-FFF2-40B4-BE49-F238E27FC236}">
                  <a16:creationId xmlns:a16="http://schemas.microsoft.com/office/drawing/2014/main" id="{B5AEFF77-89C6-9103-31AE-91AE8863564A}"/>
                </a:ext>
              </a:extLst>
            </p:cNvPr>
            <p:cNvCxnSpPr>
              <a:cxnSpLocks/>
            </p:cNvCxnSpPr>
            <p:nvPr/>
          </p:nvCxnSpPr>
          <p:spPr>
            <a:xfrm>
              <a:off x="6428935" y="1681092"/>
              <a:ext cx="586460" cy="0"/>
            </a:xfrm>
            <a:prstGeom prst="straightConnector1">
              <a:avLst/>
            </a:prstGeom>
            <a:ln>
              <a:solidFill>
                <a:srgbClr val="7030A0"/>
              </a:solidFill>
              <a:headEnd type="none" w="lg" len="lg"/>
              <a:tailEnd type="oval" w="lg" len="lg"/>
            </a:ln>
          </p:spPr>
          <p:style>
            <a:lnRef idx="2">
              <a:schemeClr val="accent1"/>
            </a:lnRef>
            <a:fillRef idx="0">
              <a:schemeClr val="accent1"/>
            </a:fillRef>
            <a:effectRef idx="1">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D597B95C-C50B-F486-9701-1FCE3B447271}"/>
                </a:ext>
              </a:extLst>
            </p:cNvPr>
            <p:cNvCxnSpPr>
              <a:cxnSpLocks/>
            </p:cNvCxnSpPr>
            <p:nvPr/>
          </p:nvCxnSpPr>
          <p:spPr>
            <a:xfrm flipV="1">
              <a:off x="7892288" y="1516963"/>
              <a:ext cx="0" cy="1256346"/>
            </a:xfrm>
            <a:prstGeom prst="straightConnector1">
              <a:avLst/>
            </a:prstGeom>
            <a:ln w="15875">
              <a:solidFill>
                <a:schemeClr val="tx1"/>
              </a:solidFill>
              <a:prstDash val="sysDot"/>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BCFCF29A-3B19-4FBD-1E98-8E3EDC3B8981}"/>
                </a:ext>
              </a:extLst>
            </p:cNvPr>
            <p:cNvCxnSpPr>
              <a:cxnSpLocks/>
            </p:cNvCxnSpPr>
            <p:nvPr/>
          </p:nvCxnSpPr>
          <p:spPr>
            <a:xfrm>
              <a:off x="7305828" y="1516963"/>
              <a:ext cx="586460" cy="0"/>
            </a:xfrm>
            <a:prstGeom prst="straightConnector1">
              <a:avLst/>
            </a:prstGeom>
            <a:ln>
              <a:solidFill>
                <a:srgbClr val="7030A0"/>
              </a:solidFill>
              <a:headEnd type="none" w="lg" len="lg"/>
              <a:tailEnd type="oval" w="lg" len="lg"/>
            </a:ln>
          </p:spPr>
          <p:style>
            <a:lnRef idx="2">
              <a:schemeClr val="accent1"/>
            </a:lnRef>
            <a:fillRef idx="0">
              <a:schemeClr val="accent1"/>
            </a:fillRef>
            <a:effectRef idx="1">
              <a:schemeClr val="accent1"/>
            </a:effectRef>
            <a:fontRef idx="minor">
              <a:schemeClr val="tx1"/>
            </a:fontRef>
          </p:style>
        </p:cxnSp>
        <p:cxnSp>
          <p:nvCxnSpPr>
            <p:cNvPr id="138" name="Connecteur droit avec flèche 137">
              <a:extLst>
                <a:ext uri="{FF2B5EF4-FFF2-40B4-BE49-F238E27FC236}">
                  <a16:creationId xmlns:a16="http://schemas.microsoft.com/office/drawing/2014/main" id="{0C5733DE-D4B6-D607-4271-61FA620F0E9F}"/>
                </a:ext>
              </a:extLst>
            </p:cNvPr>
            <p:cNvCxnSpPr>
              <a:cxnSpLocks/>
            </p:cNvCxnSpPr>
            <p:nvPr/>
          </p:nvCxnSpPr>
          <p:spPr>
            <a:xfrm>
              <a:off x="7543867" y="1191061"/>
              <a:ext cx="1122560" cy="0"/>
            </a:xfrm>
            <a:prstGeom prst="straightConnector1">
              <a:avLst/>
            </a:prstGeom>
            <a:ln>
              <a:solidFill>
                <a:srgbClr val="7030A0"/>
              </a:solidFill>
              <a:headEnd type="none" w="lg" len="lg"/>
              <a:tailEnd type="oval" w="lg" len="lg"/>
            </a:ln>
          </p:spPr>
          <p:style>
            <a:lnRef idx="2">
              <a:schemeClr val="accent1"/>
            </a:lnRef>
            <a:fillRef idx="0">
              <a:schemeClr val="accent1"/>
            </a:fillRef>
            <a:effectRef idx="1">
              <a:schemeClr val="accent1"/>
            </a:effectRef>
            <a:fontRef idx="minor">
              <a:schemeClr val="tx1"/>
            </a:fontRef>
          </p:style>
        </p:cxnSp>
        <p:sp>
          <p:nvSpPr>
            <p:cNvPr id="140" name="ZoneTexte 139">
              <a:extLst>
                <a:ext uri="{FF2B5EF4-FFF2-40B4-BE49-F238E27FC236}">
                  <a16:creationId xmlns:a16="http://schemas.microsoft.com/office/drawing/2014/main" id="{368EF903-DBB2-960F-8493-AF91B081635A}"/>
                </a:ext>
              </a:extLst>
            </p:cNvPr>
            <p:cNvSpPr txBox="1"/>
            <p:nvPr/>
          </p:nvSpPr>
          <p:spPr>
            <a:xfrm>
              <a:off x="3798506" y="2074021"/>
              <a:ext cx="2124299" cy="230832"/>
            </a:xfrm>
            <a:prstGeom prst="rect">
              <a:avLst/>
            </a:prstGeom>
            <a:noFill/>
          </p:spPr>
          <p:txBody>
            <a:bodyPr wrap="none" rtlCol="0">
              <a:spAutoFit/>
            </a:bodyPr>
            <a:lstStyle/>
            <a:p>
              <a:pPr algn="l"/>
              <a:r>
                <a:rPr lang="en-ZA" sz="900" dirty="0">
                  <a:latin typeface="Poppins" panose="00000500000000000000" pitchFamily="2" charset="0"/>
                  <a:cs typeface="Poppins" panose="00000500000000000000" pitchFamily="2" charset="0"/>
                </a:rPr>
                <a:t>C400 IONS Equipment installation</a:t>
              </a:r>
              <a:endParaRPr lang="en-ZA" sz="1100" dirty="0">
                <a:latin typeface="Poppins" panose="00000500000000000000" pitchFamily="2" charset="0"/>
                <a:cs typeface="Poppins" panose="00000500000000000000" pitchFamily="2" charset="0"/>
              </a:endParaRPr>
            </a:p>
          </p:txBody>
        </p:sp>
        <p:sp>
          <p:nvSpPr>
            <p:cNvPr id="141" name="ZoneTexte 140">
              <a:extLst>
                <a:ext uri="{FF2B5EF4-FFF2-40B4-BE49-F238E27FC236}">
                  <a16:creationId xmlns:a16="http://schemas.microsoft.com/office/drawing/2014/main" id="{E52A3C4B-AEBE-6957-2166-813C1D7CAA89}"/>
                </a:ext>
              </a:extLst>
            </p:cNvPr>
            <p:cNvSpPr txBox="1"/>
            <p:nvPr/>
          </p:nvSpPr>
          <p:spPr>
            <a:xfrm>
              <a:off x="6056924" y="1351467"/>
              <a:ext cx="1052315" cy="369332"/>
            </a:xfrm>
            <a:prstGeom prst="rect">
              <a:avLst/>
            </a:prstGeom>
            <a:noFill/>
          </p:spPr>
          <p:txBody>
            <a:bodyPr wrap="square" rtlCol="0">
              <a:spAutoFit/>
            </a:bodyPr>
            <a:lstStyle/>
            <a:p>
              <a:pPr algn="ctr"/>
              <a:r>
                <a:rPr lang="en-ZA" sz="900" dirty="0">
                  <a:latin typeface="Poppins" panose="00000500000000000000" pitchFamily="2" charset="0"/>
                  <a:cs typeface="Poppins" panose="00000500000000000000" pitchFamily="2" charset="0"/>
                </a:rPr>
                <a:t>C400 1</a:t>
              </a:r>
              <a:r>
                <a:rPr lang="en-ZA" sz="900" baseline="30000" dirty="0">
                  <a:latin typeface="Poppins" panose="00000500000000000000" pitchFamily="2" charset="0"/>
                  <a:cs typeface="Poppins" panose="00000500000000000000" pitchFamily="2" charset="0"/>
                </a:rPr>
                <a:t>st</a:t>
              </a:r>
              <a:r>
                <a:rPr lang="en-ZA" sz="900" dirty="0">
                  <a:latin typeface="Poppins" panose="00000500000000000000" pitchFamily="2" charset="0"/>
                  <a:cs typeface="Poppins" panose="00000500000000000000" pitchFamily="2" charset="0"/>
                </a:rPr>
                <a:t> beam extraction</a:t>
              </a:r>
              <a:endParaRPr lang="en-ZA" sz="1100" dirty="0">
                <a:latin typeface="Poppins" panose="00000500000000000000" pitchFamily="2" charset="0"/>
                <a:cs typeface="Poppins" panose="00000500000000000000" pitchFamily="2" charset="0"/>
              </a:endParaRPr>
            </a:p>
          </p:txBody>
        </p:sp>
        <p:sp>
          <p:nvSpPr>
            <p:cNvPr id="142" name="ZoneTexte 141">
              <a:extLst>
                <a:ext uri="{FF2B5EF4-FFF2-40B4-BE49-F238E27FC236}">
                  <a16:creationId xmlns:a16="http://schemas.microsoft.com/office/drawing/2014/main" id="{30EBF5E9-0EE4-D1CF-F3DF-A6B9F196010C}"/>
                </a:ext>
              </a:extLst>
            </p:cNvPr>
            <p:cNvSpPr txBox="1"/>
            <p:nvPr/>
          </p:nvSpPr>
          <p:spPr>
            <a:xfrm>
              <a:off x="7011025" y="1162116"/>
              <a:ext cx="1052315" cy="369332"/>
            </a:xfrm>
            <a:prstGeom prst="rect">
              <a:avLst/>
            </a:prstGeom>
            <a:noFill/>
          </p:spPr>
          <p:txBody>
            <a:bodyPr wrap="square" rtlCol="0">
              <a:spAutoFit/>
            </a:bodyPr>
            <a:lstStyle/>
            <a:p>
              <a:pPr algn="ctr"/>
              <a:r>
                <a:rPr lang="en-ZA" sz="900" dirty="0">
                  <a:latin typeface="Poppins" panose="00000500000000000000" pitchFamily="2" charset="0"/>
                  <a:cs typeface="Poppins" panose="00000500000000000000" pitchFamily="2" charset="0"/>
                </a:rPr>
                <a:t>Beam @ </a:t>
              </a:r>
              <a:r>
                <a:rPr lang="en-ZA" sz="900" dirty="0" err="1">
                  <a:latin typeface="Poppins" panose="00000500000000000000" pitchFamily="2" charset="0"/>
                  <a:cs typeface="Poppins" panose="00000500000000000000" pitchFamily="2" charset="0"/>
                </a:rPr>
                <a:t>isocenter</a:t>
              </a:r>
              <a:endParaRPr lang="en-ZA" sz="1100" dirty="0">
                <a:latin typeface="Poppins" panose="00000500000000000000" pitchFamily="2" charset="0"/>
                <a:cs typeface="Poppins" panose="00000500000000000000" pitchFamily="2" charset="0"/>
              </a:endParaRPr>
            </a:p>
          </p:txBody>
        </p:sp>
        <p:sp>
          <p:nvSpPr>
            <p:cNvPr id="143" name="ZoneTexte 142">
              <a:extLst>
                <a:ext uri="{FF2B5EF4-FFF2-40B4-BE49-F238E27FC236}">
                  <a16:creationId xmlns:a16="http://schemas.microsoft.com/office/drawing/2014/main" id="{307381EC-AD0F-D5A1-0C18-1E5001FB62A6}"/>
                </a:ext>
              </a:extLst>
            </p:cNvPr>
            <p:cNvSpPr txBox="1"/>
            <p:nvPr/>
          </p:nvSpPr>
          <p:spPr>
            <a:xfrm>
              <a:off x="7419954" y="933321"/>
              <a:ext cx="1301091" cy="230832"/>
            </a:xfrm>
            <a:prstGeom prst="rect">
              <a:avLst/>
            </a:prstGeom>
            <a:noFill/>
          </p:spPr>
          <p:txBody>
            <a:bodyPr wrap="square" rtlCol="0">
              <a:spAutoFit/>
            </a:bodyPr>
            <a:lstStyle/>
            <a:p>
              <a:pPr algn="ctr"/>
              <a:r>
                <a:rPr lang="en-ZA" sz="900" dirty="0">
                  <a:latin typeface="Poppins" panose="00000500000000000000" pitchFamily="2" charset="0"/>
                  <a:cs typeface="Poppins" panose="00000500000000000000" pitchFamily="2" charset="0"/>
                </a:rPr>
                <a:t>C400 Acceptance</a:t>
              </a:r>
              <a:endParaRPr lang="en-ZA" sz="1100" dirty="0">
                <a:latin typeface="Poppins" panose="00000500000000000000" pitchFamily="2" charset="0"/>
                <a:cs typeface="Poppins" panose="00000500000000000000" pitchFamily="2" charset="0"/>
              </a:endParaRPr>
            </a:p>
          </p:txBody>
        </p:sp>
      </p:grpSp>
      <p:sp>
        <p:nvSpPr>
          <p:cNvPr id="147" name="Accolade fermante 146">
            <a:extLst>
              <a:ext uri="{FF2B5EF4-FFF2-40B4-BE49-F238E27FC236}">
                <a16:creationId xmlns:a16="http://schemas.microsoft.com/office/drawing/2014/main" id="{FD67E3D1-9B7F-F4AF-54A4-C404F1C4AA5F}"/>
              </a:ext>
            </a:extLst>
          </p:cNvPr>
          <p:cNvSpPr/>
          <p:nvPr/>
        </p:nvSpPr>
        <p:spPr>
          <a:xfrm rot="5400000">
            <a:off x="5924561" y="3253127"/>
            <a:ext cx="175291" cy="7603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 name="ZoneTexte 1">
            <a:extLst>
              <a:ext uri="{FF2B5EF4-FFF2-40B4-BE49-F238E27FC236}">
                <a16:creationId xmlns:a16="http://schemas.microsoft.com/office/drawing/2014/main" id="{D8E45121-02D1-244E-F68C-EC6E07E875EA}"/>
              </a:ext>
            </a:extLst>
          </p:cNvPr>
          <p:cNvSpPr txBox="1"/>
          <p:nvPr/>
        </p:nvSpPr>
        <p:spPr>
          <a:xfrm>
            <a:off x="5505647" y="4121102"/>
            <a:ext cx="5891067" cy="1400127"/>
          </a:xfrm>
          <a:prstGeom prst="rect">
            <a:avLst/>
          </a:prstGeom>
          <a:noFill/>
        </p:spPr>
        <p:txBody>
          <a:bodyPr wrap="square" rtlCol="0">
            <a:spAutoFit/>
          </a:bodyPr>
          <a:lstStyle/>
          <a:p>
            <a:pPr>
              <a:lnSpc>
                <a:spcPts val="2600"/>
              </a:lnSpc>
            </a:pPr>
            <a:r>
              <a:rPr lang="en-ZA" sz="1600" dirty="0">
                <a:latin typeface="Poppins" panose="00000500000000000000" pitchFamily="2" charset="0"/>
                <a:cs typeface="Poppins" panose="00000500000000000000" pitchFamily="2" charset="0"/>
              </a:rPr>
              <a:t>Coming soon:</a:t>
            </a:r>
          </a:p>
          <a:p>
            <a:pPr marL="285750" indent="-285750">
              <a:lnSpc>
                <a:spcPts val="2600"/>
              </a:lnSpc>
              <a:buFont typeface="Wingdings" panose="05000000000000000000" pitchFamily="2" charset="2"/>
              <a:buChar char="Ø"/>
            </a:pPr>
            <a:r>
              <a:rPr lang="en-ZA" sz="1600" dirty="0">
                <a:latin typeface="Poppins" panose="00000500000000000000" pitchFamily="2" charset="0"/>
                <a:cs typeface="Poppins" panose="00000500000000000000" pitchFamily="2" charset="0"/>
              </a:rPr>
              <a:t>Cryocooling system &amp; superconductive coil testing</a:t>
            </a:r>
          </a:p>
          <a:p>
            <a:pPr marL="285750" indent="-285750">
              <a:lnSpc>
                <a:spcPts val="2600"/>
              </a:lnSpc>
              <a:buFont typeface="Wingdings" panose="05000000000000000000" pitchFamily="2" charset="2"/>
              <a:buChar char="Ø"/>
            </a:pPr>
            <a:r>
              <a:rPr lang="en-ZA" sz="1600" dirty="0">
                <a:latin typeface="Poppins" panose="00000500000000000000" pitchFamily="2" charset="0"/>
                <a:cs typeface="Poppins" panose="00000500000000000000" pitchFamily="2" charset="0"/>
              </a:rPr>
              <a:t>Magnetic mapping</a:t>
            </a:r>
          </a:p>
          <a:p>
            <a:pPr marL="285750" indent="-285750">
              <a:lnSpc>
                <a:spcPts val="2600"/>
              </a:lnSpc>
              <a:buFont typeface="Wingdings" panose="05000000000000000000" pitchFamily="2" charset="2"/>
              <a:buChar char="Ø"/>
            </a:pPr>
            <a:r>
              <a:rPr lang="en-ZA" sz="1600" dirty="0">
                <a:latin typeface="Poppins" panose="00000500000000000000" pitchFamily="2" charset="0"/>
                <a:cs typeface="Poppins" panose="00000500000000000000" pitchFamily="2" charset="0"/>
              </a:rPr>
              <a:t>RF system commissioning</a:t>
            </a:r>
          </a:p>
        </p:txBody>
      </p:sp>
    </p:spTree>
    <p:extLst>
      <p:ext uri="{BB962C8B-B14F-4D97-AF65-F5344CB8AC3E}">
        <p14:creationId xmlns:p14="http://schemas.microsoft.com/office/powerpoint/2010/main" val="2875926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D908-5774-2920-F67F-6F7E0FB384E4}"/>
            </a:ext>
          </a:extLst>
        </p:cNvPr>
        <p:cNvGrpSpPr/>
        <p:nvPr/>
      </p:nvGrpSpPr>
      <p:grpSpPr>
        <a:xfrm>
          <a:off x="0" y="0"/>
          <a:ext cx="0" cy="0"/>
          <a:chOff x="0" y="0"/>
          <a:chExt cx="0" cy="0"/>
        </a:xfrm>
      </p:grpSpPr>
      <p:sp>
        <p:nvSpPr>
          <p:cNvPr id="31" name="Titre 1">
            <a:extLst>
              <a:ext uri="{FF2B5EF4-FFF2-40B4-BE49-F238E27FC236}">
                <a16:creationId xmlns:a16="http://schemas.microsoft.com/office/drawing/2014/main" id="{12031A91-AAB5-0EA6-2862-F7C68A56C295}"/>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R&amp;D FACILITIES</a:t>
            </a:r>
          </a:p>
          <a:p>
            <a:pPr algn="l">
              <a:lnSpc>
                <a:spcPts val="3000"/>
              </a:lnSpc>
            </a:pPr>
            <a:r>
              <a:rPr lang="en-ZA" sz="2000" b="0" dirty="0">
                <a:solidFill>
                  <a:srgbClr val="55381C"/>
                </a:solidFill>
                <a:latin typeface="Poppins Light" panose="00000400000000000000" pitchFamily="2" charset="0"/>
                <a:cs typeface="Poppins Light" panose="00000400000000000000" pitchFamily="2" charset="0"/>
              </a:rPr>
              <a:t>500 m² dedicated for radiobiology laboratories</a:t>
            </a:r>
          </a:p>
          <a:p>
            <a:pPr algn="l">
              <a:lnSpc>
                <a:spcPts val="3000"/>
              </a:lnSpc>
            </a:pPr>
            <a:endParaRPr lang="fr-FR" sz="2800" b="0" dirty="0">
              <a:solidFill>
                <a:srgbClr val="55381C"/>
              </a:solidFill>
              <a:latin typeface="Poppins Bold" panose="00000800000000000000" pitchFamily="2" charset="0"/>
              <a:cs typeface="Poppins Bold" panose="00000800000000000000" pitchFamily="2" charset="0"/>
            </a:endParaRPr>
          </a:p>
        </p:txBody>
      </p:sp>
      <p:sp>
        <p:nvSpPr>
          <p:cNvPr id="3" name="object 6">
            <a:extLst>
              <a:ext uri="{FF2B5EF4-FFF2-40B4-BE49-F238E27FC236}">
                <a16:creationId xmlns:a16="http://schemas.microsoft.com/office/drawing/2014/main" id="{CC6E1469-9F56-0CB3-CFE8-9C61B0B0825C}"/>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pic>
        <p:nvPicPr>
          <p:cNvPr id="4" name="Image 3">
            <a:extLst>
              <a:ext uri="{FF2B5EF4-FFF2-40B4-BE49-F238E27FC236}">
                <a16:creationId xmlns:a16="http://schemas.microsoft.com/office/drawing/2014/main" id="{BDA4AA2E-4103-0D35-1431-BD179F056071}"/>
              </a:ext>
            </a:extLst>
          </p:cNvPr>
          <p:cNvPicPr>
            <a:picLocks noChangeAspect="1"/>
          </p:cNvPicPr>
          <p:nvPr/>
        </p:nvPicPr>
        <p:blipFill>
          <a:blip r:embed="rId3"/>
          <a:stretch>
            <a:fillRect/>
          </a:stretch>
        </p:blipFill>
        <p:spPr>
          <a:xfrm>
            <a:off x="7994708" y="3368617"/>
            <a:ext cx="3854220" cy="2872235"/>
          </a:xfrm>
          <a:prstGeom prst="rect">
            <a:avLst/>
          </a:prstGeom>
        </p:spPr>
      </p:pic>
      <p:sp>
        <p:nvSpPr>
          <p:cNvPr id="6" name="ZoneTexte 5">
            <a:extLst>
              <a:ext uri="{FF2B5EF4-FFF2-40B4-BE49-F238E27FC236}">
                <a16:creationId xmlns:a16="http://schemas.microsoft.com/office/drawing/2014/main" id="{1A2DF715-7E15-BE81-3F21-D4B6B9265537}"/>
              </a:ext>
            </a:extLst>
          </p:cNvPr>
          <p:cNvSpPr txBox="1"/>
          <p:nvPr/>
        </p:nvSpPr>
        <p:spPr>
          <a:xfrm>
            <a:off x="693103" y="1277129"/>
            <a:ext cx="10655931" cy="338554"/>
          </a:xfrm>
          <a:prstGeom prst="rect">
            <a:avLst/>
          </a:prstGeom>
          <a:noFill/>
        </p:spPr>
        <p:txBody>
          <a:bodyPr wrap="square">
            <a:spAutoFit/>
          </a:bodyPr>
          <a:lstStyle/>
          <a:p>
            <a:pPr marL="285750" indent="-285750">
              <a:buFont typeface="Symbol" panose="05050102010706020507" pitchFamily="18" charset="2"/>
              <a:buChar char="Þ"/>
            </a:pPr>
            <a:r>
              <a:rPr lang="en-US" sz="1600" dirty="0">
                <a:latin typeface="Poppins" panose="00000500000000000000" pitchFamily="2" charset="0"/>
                <a:cs typeface="Poppins" panose="00000500000000000000" pitchFamily="2" charset="0"/>
              </a:rPr>
              <a:t>Direct access to the irradiation rooms delivering different ion species</a:t>
            </a:r>
            <a:endParaRPr lang="en-ZA" sz="1600" dirty="0">
              <a:latin typeface="Poppins" panose="00000500000000000000" pitchFamily="2" charset="0"/>
              <a:cs typeface="Poppins" panose="00000500000000000000" pitchFamily="2" charset="0"/>
            </a:endParaRPr>
          </a:p>
        </p:txBody>
      </p:sp>
      <p:sp>
        <p:nvSpPr>
          <p:cNvPr id="7" name="ZoneTexte 6">
            <a:extLst>
              <a:ext uri="{FF2B5EF4-FFF2-40B4-BE49-F238E27FC236}">
                <a16:creationId xmlns:a16="http://schemas.microsoft.com/office/drawing/2014/main" id="{5A5A1B0B-4302-B445-8DD8-212C66E0F36F}"/>
              </a:ext>
            </a:extLst>
          </p:cNvPr>
          <p:cNvSpPr txBox="1"/>
          <p:nvPr/>
        </p:nvSpPr>
        <p:spPr>
          <a:xfrm>
            <a:off x="708341" y="1615252"/>
            <a:ext cx="10640693" cy="338554"/>
          </a:xfrm>
          <a:prstGeom prst="rect">
            <a:avLst/>
          </a:prstGeom>
          <a:noFill/>
        </p:spPr>
        <p:txBody>
          <a:bodyPr wrap="square">
            <a:spAutoFit/>
          </a:bodyPr>
          <a:lstStyle/>
          <a:p>
            <a:pPr marL="285750" indent="-285750">
              <a:buFont typeface="Symbol" panose="05050102010706020507" pitchFamily="18" charset="2"/>
              <a:buChar char="Þ"/>
            </a:pPr>
            <a:r>
              <a:rPr lang="en-ZA" sz="1600" dirty="0">
                <a:latin typeface="Poppins" panose="00000500000000000000" pitchFamily="2" charset="0"/>
                <a:cs typeface="Poppins" panose="00000500000000000000" pitchFamily="2" charset="0"/>
              </a:rPr>
              <a:t>Access to a cells &amp; small animals Xray on site irradiator</a:t>
            </a:r>
          </a:p>
        </p:txBody>
      </p:sp>
      <p:sp>
        <p:nvSpPr>
          <p:cNvPr id="8" name="ZoneTexte 7">
            <a:extLst>
              <a:ext uri="{FF2B5EF4-FFF2-40B4-BE49-F238E27FC236}">
                <a16:creationId xmlns:a16="http://schemas.microsoft.com/office/drawing/2014/main" id="{B78FFE7D-EBE9-808D-F503-8F72662485BA}"/>
              </a:ext>
            </a:extLst>
          </p:cNvPr>
          <p:cNvSpPr txBox="1"/>
          <p:nvPr/>
        </p:nvSpPr>
        <p:spPr>
          <a:xfrm>
            <a:off x="708341" y="2006502"/>
            <a:ext cx="10640693" cy="338554"/>
          </a:xfrm>
          <a:prstGeom prst="rect">
            <a:avLst/>
          </a:prstGeom>
          <a:noFill/>
        </p:spPr>
        <p:txBody>
          <a:bodyPr wrap="square">
            <a:spAutoFit/>
          </a:bodyPr>
          <a:lstStyle/>
          <a:p>
            <a:pPr marL="285750" indent="-285750">
              <a:buFont typeface="Symbol" panose="05050102010706020507" pitchFamily="18" charset="2"/>
              <a:buChar char="Þ"/>
            </a:pPr>
            <a:r>
              <a:rPr lang="en-ZA" sz="1600" dirty="0">
                <a:latin typeface="Poppins" panose="00000500000000000000" pitchFamily="2" charset="0"/>
                <a:cs typeface="Poppins" panose="00000500000000000000" pitchFamily="2" charset="0"/>
              </a:rPr>
              <a:t>Bio molecular and cellular labs connected to a temporary small animal room facility </a:t>
            </a:r>
          </a:p>
        </p:txBody>
      </p:sp>
      <p:grpSp>
        <p:nvGrpSpPr>
          <p:cNvPr id="5" name="Groupe 4">
            <a:extLst>
              <a:ext uri="{FF2B5EF4-FFF2-40B4-BE49-F238E27FC236}">
                <a16:creationId xmlns:a16="http://schemas.microsoft.com/office/drawing/2014/main" id="{DA70B72B-F4EE-5546-14A3-D12CD9820C63}"/>
              </a:ext>
            </a:extLst>
          </p:cNvPr>
          <p:cNvGrpSpPr/>
          <p:nvPr/>
        </p:nvGrpSpPr>
        <p:grpSpPr>
          <a:xfrm>
            <a:off x="299025" y="3389412"/>
            <a:ext cx="4301270" cy="2851440"/>
            <a:chOff x="299025" y="3389412"/>
            <a:chExt cx="4301270" cy="2851440"/>
          </a:xfrm>
        </p:grpSpPr>
        <p:pic>
          <p:nvPicPr>
            <p:cNvPr id="2" name="Image 1">
              <a:extLst>
                <a:ext uri="{FF2B5EF4-FFF2-40B4-BE49-F238E27FC236}">
                  <a16:creationId xmlns:a16="http://schemas.microsoft.com/office/drawing/2014/main" id="{EC5341AD-BB45-6587-8841-0D91EAC01B94}"/>
                </a:ext>
              </a:extLst>
            </p:cNvPr>
            <p:cNvPicPr>
              <a:picLocks noChangeAspect="1"/>
            </p:cNvPicPr>
            <p:nvPr/>
          </p:nvPicPr>
          <p:blipFill>
            <a:blip r:embed="rId4"/>
            <a:stretch>
              <a:fillRect/>
            </a:stretch>
          </p:blipFill>
          <p:spPr>
            <a:xfrm>
              <a:off x="299025" y="3389412"/>
              <a:ext cx="4301270" cy="2851440"/>
            </a:xfrm>
            <a:prstGeom prst="rect">
              <a:avLst/>
            </a:prstGeom>
          </p:spPr>
        </p:pic>
        <p:pic>
          <p:nvPicPr>
            <p:cNvPr id="9" name="Image 8">
              <a:extLst>
                <a:ext uri="{FF2B5EF4-FFF2-40B4-BE49-F238E27FC236}">
                  <a16:creationId xmlns:a16="http://schemas.microsoft.com/office/drawing/2014/main" id="{D56C2C4F-9E6B-0D15-9201-37564A414C99}"/>
                </a:ext>
              </a:extLst>
            </p:cNvPr>
            <p:cNvPicPr>
              <a:picLocks noChangeAspect="1"/>
            </p:cNvPicPr>
            <p:nvPr/>
          </p:nvPicPr>
          <p:blipFill>
            <a:blip r:embed="rId5"/>
            <a:stretch>
              <a:fillRect/>
            </a:stretch>
          </p:blipFill>
          <p:spPr>
            <a:xfrm>
              <a:off x="2693804" y="3389412"/>
              <a:ext cx="1906491" cy="2851440"/>
            </a:xfrm>
            <a:prstGeom prst="rect">
              <a:avLst/>
            </a:prstGeom>
          </p:spPr>
        </p:pic>
      </p:grpSp>
      <p:pic>
        <p:nvPicPr>
          <p:cNvPr id="10" name="Image 9">
            <a:extLst>
              <a:ext uri="{FF2B5EF4-FFF2-40B4-BE49-F238E27FC236}">
                <a16:creationId xmlns:a16="http://schemas.microsoft.com/office/drawing/2014/main" id="{DD1D7D9F-90D3-3169-A310-632CE0EEEC93}"/>
              </a:ext>
            </a:extLst>
          </p:cNvPr>
          <p:cNvPicPr>
            <a:picLocks noChangeAspect="1"/>
          </p:cNvPicPr>
          <p:nvPr/>
        </p:nvPicPr>
        <p:blipFill>
          <a:blip r:embed="rId6"/>
          <a:stretch>
            <a:fillRect/>
          </a:stretch>
        </p:blipFill>
        <p:spPr>
          <a:xfrm>
            <a:off x="4823670" y="3695662"/>
            <a:ext cx="2947902" cy="2267617"/>
          </a:xfrm>
          <a:prstGeom prst="rect">
            <a:avLst/>
          </a:prstGeom>
        </p:spPr>
      </p:pic>
      <p:sp>
        <p:nvSpPr>
          <p:cNvPr id="11" name="ZoneTexte 10">
            <a:extLst>
              <a:ext uri="{FF2B5EF4-FFF2-40B4-BE49-F238E27FC236}">
                <a16:creationId xmlns:a16="http://schemas.microsoft.com/office/drawing/2014/main" id="{CCD8E627-410C-DBEA-C5BA-83045102B545}"/>
              </a:ext>
            </a:extLst>
          </p:cNvPr>
          <p:cNvSpPr txBox="1"/>
          <p:nvPr/>
        </p:nvSpPr>
        <p:spPr>
          <a:xfrm>
            <a:off x="1842202" y="2573597"/>
            <a:ext cx="8357731" cy="584775"/>
          </a:xfrm>
          <a:prstGeom prst="rect">
            <a:avLst/>
          </a:prstGeom>
          <a:noFill/>
        </p:spPr>
        <p:txBody>
          <a:bodyPr wrap="square">
            <a:spAutoFit/>
          </a:bodyPr>
          <a:lstStyle/>
          <a:p>
            <a:pPr algn="ctr"/>
            <a:r>
              <a:rPr lang="en-ZA" sz="1600" b="1" dirty="0">
                <a:latin typeface="Poppins" panose="00000500000000000000" pitchFamily="2" charset="0"/>
                <a:cs typeface="Poppins" panose="00000500000000000000" pitchFamily="2" charset="0"/>
              </a:rPr>
              <a:t>Major strength: combine multi-irradiation modalities in the same centre facility avoiding external bias </a:t>
            </a:r>
          </a:p>
        </p:txBody>
      </p:sp>
    </p:spTree>
    <p:extLst>
      <p:ext uri="{BB962C8B-B14F-4D97-AF65-F5344CB8AC3E}">
        <p14:creationId xmlns:p14="http://schemas.microsoft.com/office/powerpoint/2010/main" val="75072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D908-5774-2920-F67F-6F7E0FB384E4}"/>
            </a:ext>
          </a:extLst>
        </p:cNvPr>
        <p:cNvGrpSpPr/>
        <p:nvPr/>
      </p:nvGrpSpPr>
      <p:grpSpPr>
        <a:xfrm>
          <a:off x="0" y="0"/>
          <a:ext cx="0" cy="0"/>
          <a:chOff x="0" y="0"/>
          <a:chExt cx="0" cy="0"/>
        </a:xfrm>
      </p:grpSpPr>
      <p:sp>
        <p:nvSpPr>
          <p:cNvPr id="3" name="object 6">
            <a:extLst>
              <a:ext uri="{FF2B5EF4-FFF2-40B4-BE49-F238E27FC236}">
                <a16:creationId xmlns:a16="http://schemas.microsoft.com/office/drawing/2014/main" id="{CC6E1469-9F56-0CB3-CFE8-9C61B0B0825C}"/>
              </a:ext>
            </a:extLst>
          </p:cNvPr>
          <p:cNvSpPr txBox="1"/>
          <p:nvPr/>
        </p:nvSpPr>
        <p:spPr>
          <a:xfrm>
            <a:off x="9522637" y="252000"/>
            <a:ext cx="2309363" cy="293670"/>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4. HADRONTHERAPY WITH THE C400 SYSTEM</a:t>
            </a:r>
          </a:p>
        </p:txBody>
      </p:sp>
      <p:pic>
        <p:nvPicPr>
          <p:cNvPr id="2" name="Picture 4" descr="G:\ARCHADE\Fracas\D6_Dossier_Images_Photos\Images\IM_Fracas_2015_02_18 (10).jpg">
            <a:extLst>
              <a:ext uri="{FF2B5EF4-FFF2-40B4-BE49-F238E27FC236}">
                <a16:creationId xmlns:a16="http://schemas.microsoft.com/office/drawing/2014/main" id="{597BEDFB-2C76-D816-FF28-1E9F6B0423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241" r="1884"/>
          <a:stretch>
            <a:fillRect/>
          </a:stretch>
        </p:blipFill>
        <p:spPr bwMode="auto">
          <a:xfrm>
            <a:off x="7530353" y="1822522"/>
            <a:ext cx="4236574" cy="180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89320E9C-9645-1D70-45A4-7039D67B7A71}"/>
              </a:ext>
            </a:extLst>
          </p:cNvPr>
          <p:cNvSpPr txBox="1"/>
          <p:nvPr/>
        </p:nvSpPr>
        <p:spPr>
          <a:xfrm>
            <a:off x="425074" y="1342230"/>
            <a:ext cx="10655931" cy="369332"/>
          </a:xfrm>
          <a:prstGeom prst="rect">
            <a:avLst/>
          </a:prstGeom>
          <a:noFill/>
        </p:spPr>
        <p:txBody>
          <a:bodyPr wrap="square">
            <a:spAutoFit/>
          </a:bodyPr>
          <a:lstStyle/>
          <a:p>
            <a:pPr marL="285750" indent="-285750">
              <a:buFont typeface="Symbol" panose="05050102010706020507" pitchFamily="18" charset="2"/>
              <a:buChar char="Þ"/>
            </a:pPr>
            <a:r>
              <a:rPr lang="en-US" dirty="0"/>
              <a:t>A FIXED BEAM LINE ROOM OPERATED BY A DEDICATED ENGINEERS &amp; PHYSICISTS TEAM</a:t>
            </a:r>
            <a:endParaRPr lang="en-ZA" dirty="0"/>
          </a:p>
        </p:txBody>
      </p:sp>
      <p:sp>
        <p:nvSpPr>
          <p:cNvPr id="12" name="ZoneTexte 11">
            <a:extLst>
              <a:ext uri="{FF2B5EF4-FFF2-40B4-BE49-F238E27FC236}">
                <a16:creationId xmlns:a16="http://schemas.microsoft.com/office/drawing/2014/main" id="{80E4A1DC-B04B-10DF-E5BF-5571827EC706}"/>
              </a:ext>
            </a:extLst>
          </p:cNvPr>
          <p:cNvSpPr txBox="1"/>
          <p:nvPr/>
        </p:nvSpPr>
        <p:spPr>
          <a:xfrm>
            <a:off x="49237" y="4775107"/>
            <a:ext cx="7181210" cy="584775"/>
          </a:xfrm>
          <a:prstGeom prst="rect">
            <a:avLst/>
          </a:prstGeom>
          <a:noFill/>
        </p:spPr>
        <p:txBody>
          <a:bodyPr wrap="square">
            <a:spAutoFit/>
          </a:bodyPr>
          <a:lstStyle/>
          <a:p>
            <a:pPr algn="ctr"/>
            <a:r>
              <a:rPr lang="en-ZA" sz="1600" b="1" dirty="0">
                <a:latin typeface="Poppins" panose="00000500000000000000" pitchFamily="2" charset="0"/>
                <a:cs typeface="Poppins" panose="00000500000000000000" pitchFamily="2" charset="0"/>
              </a:rPr>
              <a:t>Major </a:t>
            </a:r>
            <a:r>
              <a:rPr lang="en-ZA" sz="1600" b="1" dirty="0" err="1">
                <a:latin typeface="Poppins" panose="00000500000000000000" pitchFamily="2" charset="0"/>
                <a:cs typeface="Poppins" panose="00000500000000000000" pitchFamily="2" charset="0"/>
              </a:rPr>
              <a:t>strenght</a:t>
            </a:r>
            <a:r>
              <a:rPr lang="en-ZA" sz="1600" b="1" dirty="0">
                <a:latin typeface="Poppins" panose="00000500000000000000" pitchFamily="2" charset="0"/>
                <a:cs typeface="Poppins" panose="00000500000000000000" pitchFamily="2" charset="0"/>
              </a:rPr>
              <a:t>: Modular research room with easy switching ion species and irradiation experimental stands</a:t>
            </a:r>
          </a:p>
        </p:txBody>
      </p:sp>
      <p:sp>
        <p:nvSpPr>
          <p:cNvPr id="13" name="ZoneTexte 12">
            <a:extLst>
              <a:ext uri="{FF2B5EF4-FFF2-40B4-BE49-F238E27FC236}">
                <a16:creationId xmlns:a16="http://schemas.microsoft.com/office/drawing/2014/main" id="{F1D48F1A-0957-9F73-1E2F-5B0A5157865E}"/>
              </a:ext>
            </a:extLst>
          </p:cNvPr>
          <p:cNvSpPr txBox="1"/>
          <p:nvPr/>
        </p:nvSpPr>
        <p:spPr>
          <a:xfrm>
            <a:off x="425073" y="2146047"/>
            <a:ext cx="7105280" cy="2486963"/>
          </a:xfrm>
          <a:prstGeom prst="rect">
            <a:avLst/>
          </a:prstGeom>
          <a:noFill/>
        </p:spPr>
        <p:txBody>
          <a:bodyPr wrap="square">
            <a:spAutoFit/>
          </a:bodyPr>
          <a:lstStyle/>
          <a:p>
            <a:pPr marL="285750" indent="-285750">
              <a:lnSpc>
                <a:spcPts val="2700"/>
              </a:lnSpc>
              <a:buFont typeface="Wingdings" panose="05000000000000000000" pitchFamily="2" charset="2"/>
              <a:buChar char="Ø"/>
            </a:pPr>
            <a:r>
              <a:rPr lang="en-US" sz="1600" dirty="0">
                <a:latin typeface="Poppins" panose="00000500000000000000" pitchFamily="2" charset="0"/>
                <a:cs typeface="Poppins" panose="00000500000000000000" pitchFamily="2" charset="0"/>
              </a:rPr>
              <a:t>Physics experiments, measurements and studies with heavy ions</a:t>
            </a:r>
          </a:p>
          <a:p>
            <a:pPr marL="285750" indent="-285750">
              <a:lnSpc>
                <a:spcPts val="2700"/>
              </a:lnSpc>
              <a:buFont typeface="Wingdings" panose="05000000000000000000" pitchFamily="2" charset="2"/>
              <a:buChar char="Ø"/>
            </a:pPr>
            <a:r>
              <a:rPr lang="en-US" sz="1600" dirty="0">
                <a:latin typeface="Poppins" panose="00000500000000000000" pitchFamily="2" charset="0"/>
                <a:cs typeface="Poppins" panose="00000500000000000000" pitchFamily="2" charset="0"/>
              </a:rPr>
              <a:t>Instrumentation and detectors developments</a:t>
            </a:r>
          </a:p>
          <a:p>
            <a:pPr marL="285750" indent="-285750">
              <a:lnSpc>
                <a:spcPts val="2700"/>
              </a:lnSpc>
              <a:buFont typeface="Wingdings" panose="05000000000000000000" pitchFamily="2" charset="2"/>
              <a:buChar char="Ø"/>
            </a:pPr>
            <a:r>
              <a:rPr lang="en-US" sz="1600" dirty="0">
                <a:latin typeface="Poppins" panose="00000500000000000000" pitchFamily="2" charset="0"/>
                <a:cs typeface="Poppins" panose="00000500000000000000" pitchFamily="2" charset="0"/>
              </a:rPr>
              <a:t>Material development and characterization</a:t>
            </a:r>
          </a:p>
          <a:p>
            <a:pPr marL="285750" indent="-285750">
              <a:lnSpc>
                <a:spcPts val="2700"/>
              </a:lnSpc>
              <a:buFont typeface="Wingdings" panose="05000000000000000000" pitchFamily="2" charset="2"/>
              <a:buChar char="Ø"/>
            </a:pPr>
            <a:r>
              <a:rPr lang="en-US" sz="1600" dirty="0">
                <a:latin typeface="Poppins" panose="00000500000000000000" pitchFamily="2" charset="0"/>
                <a:cs typeface="Poppins" panose="00000500000000000000" pitchFamily="2" charset="0"/>
              </a:rPr>
              <a:t>Radio pharma experiments</a:t>
            </a:r>
          </a:p>
          <a:p>
            <a:pPr marL="285750" indent="-285750">
              <a:lnSpc>
                <a:spcPts val="2700"/>
              </a:lnSpc>
              <a:buFont typeface="Wingdings" panose="05000000000000000000" pitchFamily="2" charset="2"/>
              <a:buChar char="Ø"/>
            </a:pPr>
            <a:r>
              <a:rPr lang="en-US" sz="1600" dirty="0">
                <a:latin typeface="Poppins" panose="00000500000000000000" pitchFamily="2" charset="0"/>
                <a:cs typeface="Poppins" panose="00000500000000000000" pitchFamily="2" charset="0"/>
              </a:rPr>
              <a:t>Radioprotection testing</a:t>
            </a:r>
          </a:p>
          <a:p>
            <a:pPr marL="285750" indent="-285750">
              <a:lnSpc>
                <a:spcPts val="2700"/>
              </a:lnSpc>
              <a:buFont typeface="Wingdings" panose="05000000000000000000" pitchFamily="2" charset="2"/>
              <a:buChar char="Ø"/>
            </a:pPr>
            <a:r>
              <a:rPr lang="en-US" sz="1600" dirty="0">
                <a:latin typeface="Poppins" panose="00000500000000000000" pitchFamily="2" charset="0"/>
                <a:cs typeface="Poppins" panose="00000500000000000000" pitchFamily="2" charset="0"/>
              </a:rPr>
              <a:t>Microelectronic radiation hardness testing and qualification</a:t>
            </a:r>
          </a:p>
          <a:p>
            <a:pPr>
              <a:lnSpc>
                <a:spcPts val="2700"/>
              </a:lnSpc>
            </a:pPr>
            <a:endParaRPr lang="en-US" sz="1600" dirty="0">
              <a:latin typeface="Poppins" panose="00000500000000000000" pitchFamily="2" charset="0"/>
              <a:cs typeface="Poppins" panose="00000500000000000000" pitchFamily="2" charset="0"/>
            </a:endParaRPr>
          </a:p>
        </p:txBody>
      </p:sp>
      <p:pic>
        <p:nvPicPr>
          <p:cNvPr id="14" name="Image 13" descr="Une image contenant machine, intérieur, ingénierie, industrie&#10;&#10;Description générée automatiquement">
            <a:extLst>
              <a:ext uri="{FF2B5EF4-FFF2-40B4-BE49-F238E27FC236}">
                <a16:creationId xmlns:a16="http://schemas.microsoft.com/office/drawing/2014/main" id="{06E19C15-4037-540D-C906-EC1DE0800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75660" y="3850667"/>
            <a:ext cx="3291789" cy="2238900"/>
          </a:xfrm>
          <a:prstGeom prst="rect">
            <a:avLst/>
          </a:prstGeom>
        </p:spPr>
      </p:pic>
      <p:sp>
        <p:nvSpPr>
          <p:cNvPr id="4" name="Titre 1">
            <a:extLst>
              <a:ext uri="{FF2B5EF4-FFF2-40B4-BE49-F238E27FC236}">
                <a16:creationId xmlns:a16="http://schemas.microsoft.com/office/drawing/2014/main" id="{9B46DAA9-E31A-CA70-557F-9D7F78DA82D9}"/>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R&amp;D FACILITIES</a:t>
            </a:r>
          </a:p>
          <a:p>
            <a:pPr algn="l">
              <a:lnSpc>
                <a:spcPts val="3000"/>
              </a:lnSpc>
            </a:pPr>
            <a:r>
              <a:rPr lang="en-ZA" sz="2000" b="0" dirty="0">
                <a:solidFill>
                  <a:srgbClr val="55381C"/>
                </a:solidFill>
                <a:latin typeface="Poppins Light" panose="00000400000000000000" pitchFamily="2" charset="0"/>
                <a:cs typeface="Poppins Light" panose="00000400000000000000" pitchFamily="2" charset="0"/>
              </a:rPr>
              <a:t>300 m² experimental hall for physics and industrial applications</a:t>
            </a:r>
          </a:p>
          <a:p>
            <a:pPr algn="l">
              <a:lnSpc>
                <a:spcPts val="3000"/>
              </a:lnSpc>
            </a:pPr>
            <a:endParaRPr lang="fr-FR" sz="2800" b="0" dirty="0">
              <a:solidFill>
                <a:srgbClr val="55381C"/>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76284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3894B1B-7AFD-A6F6-0E83-0D69933FF8ED}"/>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TAKE HOME MESSAGE</a:t>
            </a: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5" name="object 6">
            <a:extLst>
              <a:ext uri="{FF2B5EF4-FFF2-40B4-BE49-F238E27FC236}">
                <a16:creationId xmlns:a16="http://schemas.microsoft.com/office/drawing/2014/main" id="{3A017D35-CC3E-5D95-F032-B874680FE00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dirty="0">
                <a:solidFill>
                  <a:srgbClr val="55381C"/>
                </a:solidFill>
                <a:latin typeface="Poppins Light" panose="00000400000000000000" pitchFamily="2" charset="0"/>
                <a:cs typeface="Poppins Light" panose="00000400000000000000" pitchFamily="2" charset="0"/>
              </a:rPr>
              <a:t>5. TAKE HOME MESSAGE </a:t>
            </a:r>
          </a:p>
        </p:txBody>
      </p:sp>
      <p:sp>
        <p:nvSpPr>
          <p:cNvPr id="6" name="ZoneTexte 5">
            <a:extLst>
              <a:ext uri="{FF2B5EF4-FFF2-40B4-BE49-F238E27FC236}">
                <a16:creationId xmlns:a16="http://schemas.microsoft.com/office/drawing/2014/main" id="{30BB0342-261E-2DD8-2DF4-C948BB4BFFB4}"/>
              </a:ext>
            </a:extLst>
          </p:cNvPr>
          <p:cNvSpPr txBox="1"/>
          <p:nvPr/>
        </p:nvSpPr>
        <p:spPr>
          <a:xfrm>
            <a:off x="1389837" y="1203129"/>
            <a:ext cx="9668102" cy="129958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dirty="0">
                <a:latin typeface="Poppins" panose="00000500000000000000" pitchFamily="2" charset="0"/>
                <a:cs typeface="Poppins" panose="00000500000000000000" pitchFamily="2" charset="0"/>
              </a:rPr>
              <a:t>CYCLHAD is a multi-ion facility running since 2018 for research &amp; treatments</a:t>
            </a:r>
          </a:p>
          <a:p>
            <a:pPr marL="285750" indent="-285750">
              <a:lnSpc>
                <a:spcPct val="150000"/>
              </a:lnSpc>
              <a:buFont typeface="Wingdings" panose="05000000000000000000" pitchFamily="2" charset="2"/>
              <a:buChar char="Ø"/>
            </a:pPr>
            <a:r>
              <a:rPr lang="en-US" dirty="0">
                <a:latin typeface="Poppins" panose="00000500000000000000" pitchFamily="2" charset="0"/>
                <a:cs typeface="Poppins" panose="00000500000000000000" pitchFamily="2" charset="0"/>
              </a:rPr>
              <a:t>The new compact C400 IONS system will be fully commissioned early 2028</a:t>
            </a:r>
          </a:p>
          <a:p>
            <a:pPr marL="285750" indent="-285750">
              <a:lnSpc>
                <a:spcPct val="150000"/>
              </a:lnSpc>
              <a:buFont typeface="Wingdings" panose="05000000000000000000" pitchFamily="2" charset="2"/>
              <a:buChar char="Ø"/>
            </a:pPr>
            <a:r>
              <a:rPr lang="en-US" dirty="0">
                <a:latin typeface="Poppins" panose="00000500000000000000" pitchFamily="2" charset="0"/>
                <a:cs typeface="Poppins" panose="00000500000000000000" pitchFamily="2" charset="0"/>
              </a:rPr>
              <a:t>Great perspectives for Clinical &amp; Physics research </a:t>
            </a:r>
          </a:p>
        </p:txBody>
      </p:sp>
      <p:pic>
        <p:nvPicPr>
          <p:cNvPr id="2" name="Picture 2" descr="64TH ANNUAL CONFERENCE OF THE PARTICLE THERAPY COOPERATIVE GROUP (PTCOG 64)">
            <a:extLst>
              <a:ext uri="{FF2B5EF4-FFF2-40B4-BE49-F238E27FC236}">
                <a16:creationId xmlns:a16="http://schemas.microsoft.com/office/drawing/2014/main" id="{A284CF4D-026E-BE4E-961B-7FAD2A0CD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888" y="2875619"/>
            <a:ext cx="3421282" cy="3416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IPAC 2026">
            <a:extLst>
              <a:ext uri="{FF2B5EF4-FFF2-40B4-BE49-F238E27FC236}">
                <a16:creationId xmlns:a16="http://schemas.microsoft.com/office/drawing/2014/main" id="{8068D113-6AC3-492D-16EA-F36082DC6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830" y="3298674"/>
            <a:ext cx="1521040" cy="74531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AC5808BF-99D0-7077-1B50-EB334F915BD9}"/>
              </a:ext>
            </a:extLst>
          </p:cNvPr>
          <p:cNvPicPr>
            <a:picLocks noChangeAspect="1"/>
          </p:cNvPicPr>
          <p:nvPr/>
        </p:nvPicPr>
        <p:blipFill>
          <a:blip r:embed="rId4"/>
          <a:stretch>
            <a:fillRect/>
          </a:stretch>
        </p:blipFill>
        <p:spPr>
          <a:xfrm>
            <a:off x="1554707" y="4355285"/>
            <a:ext cx="3525063" cy="1875429"/>
          </a:xfrm>
          <a:prstGeom prst="rect">
            <a:avLst/>
          </a:prstGeom>
        </p:spPr>
      </p:pic>
    </p:spTree>
    <p:extLst>
      <p:ext uri="{BB962C8B-B14F-4D97-AF65-F5344CB8AC3E}">
        <p14:creationId xmlns:p14="http://schemas.microsoft.com/office/powerpoint/2010/main" val="4214165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7A2BAE-6B5D-71E0-3F14-C1AAA7A5388F}"/>
              </a:ext>
            </a:extLst>
          </p:cNvPr>
          <p:cNvSpPr txBox="1"/>
          <p:nvPr/>
        </p:nvSpPr>
        <p:spPr>
          <a:xfrm>
            <a:off x="3671657" y="3425345"/>
            <a:ext cx="4764714" cy="830997"/>
          </a:xfrm>
          <a:prstGeom prst="rect">
            <a:avLst/>
          </a:prstGeom>
          <a:noFill/>
        </p:spPr>
        <p:txBody>
          <a:bodyPr wrap="square" rtlCol="0">
            <a:spAutoFit/>
          </a:bodyPr>
          <a:lstStyle/>
          <a:p>
            <a:r>
              <a:rPr lang="fr-FR" sz="4800" b="1" dirty="0">
                <a:solidFill>
                  <a:srgbClr val="55381C"/>
                </a:solidFill>
                <a:latin typeface="Poppins Light" panose="00000400000000000000" pitchFamily="2" charset="0"/>
                <a:cs typeface="Poppins Light" panose="00000400000000000000" pitchFamily="2" charset="0"/>
              </a:rPr>
              <a:t>THANK YOU</a:t>
            </a:r>
          </a:p>
        </p:txBody>
      </p:sp>
      <p:cxnSp>
        <p:nvCxnSpPr>
          <p:cNvPr id="3" name="Connecteur droit 2">
            <a:extLst>
              <a:ext uri="{FF2B5EF4-FFF2-40B4-BE49-F238E27FC236}">
                <a16:creationId xmlns:a16="http://schemas.microsoft.com/office/drawing/2014/main" id="{8CBCEE4A-55A0-3CFD-C8E7-CD65C5FF6477}"/>
              </a:ext>
            </a:extLst>
          </p:cNvPr>
          <p:cNvCxnSpPr/>
          <p:nvPr/>
        </p:nvCxnSpPr>
        <p:spPr>
          <a:xfrm>
            <a:off x="3855940" y="4256342"/>
            <a:ext cx="957533"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27DD897F-360E-04F7-684B-F435A12E20AA}"/>
              </a:ext>
            </a:extLst>
          </p:cNvPr>
          <p:cNvSpPr txBox="1"/>
          <p:nvPr/>
        </p:nvSpPr>
        <p:spPr>
          <a:xfrm>
            <a:off x="3751009" y="4453607"/>
            <a:ext cx="3416060" cy="400110"/>
          </a:xfrm>
          <a:prstGeom prst="rect">
            <a:avLst/>
          </a:prstGeom>
          <a:noFill/>
        </p:spPr>
        <p:txBody>
          <a:bodyPr wrap="square" rtlCol="0">
            <a:spAutoFit/>
          </a:bodyPr>
          <a:lstStyle/>
          <a:p>
            <a:r>
              <a:rPr lang="fr-FR" sz="2000" b="0" dirty="0">
                <a:solidFill>
                  <a:srgbClr val="55381C"/>
                </a:solidFill>
                <a:latin typeface="Poppins Light" panose="00000400000000000000" pitchFamily="2" charset="0"/>
                <a:cs typeface="Poppins Light" panose="00000400000000000000" pitchFamily="2" charset="0"/>
              </a:rPr>
              <a:t>CYCLHAD</a:t>
            </a:r>
            <a:r>
              <a:rPr lang="fr-FR" sz="2000" dirty="0">
                <a:solidFill>
                  <a:srgbClr val="55381C"/>
                </a:solidFill>
                <a:latin typeface="Poppins Light" panose="00000400000000000000" pitchFamily="2" charset="0"/>
                <a:cs typeface="Poppins Light" panose="00000400000000000000" pitchFamily="2" charset="0"/>
              </a:rPr>
              <a:t>.</a:t>
            </a:r>
            <a:r>
              <a:rPr lang="fr-FR" sz="2000" b="0" dirty="0">
                <a:solidFill>
                  <a:srgbClr val="55381C"/>
                </a:solidFill>
                <a:latin typeface="Poppins Light" panose="00000400000000000000" pitchFamily="2" charset="0"/>
                <a:cs typeface="Poppins Light" panose="00000400000000000000" pitchFamily="2" charset="0"/>
              </a:rPr>
              <a:t>COM</a:t>
            </a:r>
          </a:p>
        </p:txBody>
      </p:sp>
      <p:pic>
        <p:nvPicPr>
          <p:cNvPr id="5" name="Image 4" descr="Une image contenant Police, texte, logo, capture d’écran&#10;&#10;Le contenu généré par l’IA peut être incorrect.">
            <a:extLst>
              <a:ext uri="{FF2B5EF4-FFF2-40B4-BE49-F238E27FC236}">
                <a16:creationId xmlns:a16="http://schemas.microsoft.com/office/drawing/2014/main" id="{09A366DC-BDA2-DAF4-4C14-D9530F7CC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009" y="1827898"/>
            <a:ext cx="4689982" cy="1303501"/>
          </a:xfrm>
          <a:prstGeom prst="rect">
            <a:avLst/>
          </a:prstGeom>
        </p:spPr>
      </p:pic>
      <p:pic>
        <p:nvPicPr>
          <p:cNvPr id="7" name="Graphique 6">
            <a:hlinkClick r:id="rId3"/>
            <a:extLst>
              <a:ext uri="{FF2B5EF4-FFF2-40B4-BE49-F238E27FC236}">
                <a16:creationId xmlns:a16="http://schemas.microsoft.com/office/drawing/2014/main" id="{BC503907-F2BA-3905-766D-247F6F300E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6832" y="4946904"/>
            <a:ext cx="477874" cy="477874"/>
          </a:xfrm>
          <a:prstGeom prst="rect">
            <a:avLst/>
          </a:prstGeom>
        </p:spPr>
      </p:pic>
    </p:spTree>
    <p:extLst>
      <p:ext uri="{BB962C8B-B14F-4D97-AF65-F5344CB8AC3E}">
        <p14:creationId xmlns:p14="http://schemas.microsoft.com/office/powerpoint/2010/main" val="192937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6FCE42C-B402-4B96-9691-BBD283D51491}"/>
              </a:ext>
            </a:extLst>
          </p:cNvPr>
          <p:cNvSpPr>
            <a:spLocks noGrp="1"/>
          </p:cNvSpPr>
          <p:nvPr>
            <p:ph type="subTitle" idx="4294967295"/>
          </p:nvPr>
        </p:nvSpPr>
        <p:spPr>
          <a:xfrm>
            <a:off x="3502025" y="2325687"/>
            <a:ext cx="8689975" cy="2370137"/>
          </a:xfrm>
          <a:prstGeom prst="rect">
            <a:avLst/>
          </a:prstGeom>
        </p:spPr>
        <p:txBody>
          <a:bodyPr anchor="ctr">
            <a:noAutofit/>
          </a:bodyPr>
          <a:lstStyle/>
          <a:p>
            <a:pPr marL="432000" indent="-540000" algn="l">
              <a:lnSpc>
                <a:spcPts val="4400"/>
              </a:lnSpc>
              <a:spcBef>
                <a:spcPts val="0"/>
              </a:spcBef>
              <a:buNone/>
            </a:pPr>
            <a:r>
              <a:rPr lang="en-ZA" sz="4400">
                <a:latin typeface="Poppins Light" panose="00000400000000000000" pitchFamily="50" charset="0"/>
                <a:cs typeface="Poppins Light" panose="00000400000000000000" pitchFamily="50" charset="0"/>
              </a:rPr>
              <a:t>1.</a:t>
            </a:r>
            <a:r>
              <a:rPr lang="en-ZA" sz="4400" spc="-10">
                <a:latin typeface="Poppins Light" panose="00000400000000000000" pitchFamily="50" charset="0"/>
                <a:cs typeface="Poppins Light" panose="00000400000000000000" pitchFamily="50" charset="0"/>
              </a:rPr>
              <a:t> </a:t>
            </a:r>
            <a:r>
              <a:rPr lang="en-ZA" sz="4400" spc="-10" dirty="0">
                <a:latin typeface="Poppins Light" panose="00000400000000000000" pitchFamily="50" charset="0"/>
                <a:cs typeface="Poppins Light" panose="00000400000000000000" pitchFamily="50" charset="0"/>
              </a:rPr>
              <a:t>Talking about cancer and treatments</a:t>
            </a:r>
          </a:p>
        </p:txBody>
      </p:sp>
    </p:spTree>
    <p:extLst>
      <p:ext uri="{BB962C8B-B14F-4D97-AF65-F5344CB8AC3E}">
        <p14:creationId xmlns:p14="http://schemas.microsoft.com/office/powerpoint/2010/main" val="189338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1">
            <a:alpha val="80000"/>
          </a:srgbClr>
        </a:soli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NUMBERS</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5" name="object 5">
            <a:extLst>
              <a:ext uri="{FF2B5EF4-FFF2-40B4-BE49-F238E27FC236}">
                <a16:creationId xmlns:a16="http://schemas.microsoft.com/office/drawing/2014/main" id="{8AC449C8-3D15-33EC-1117-D6275C3C27D9}"/>
              </a:ext>
            </a:extLst>
          </p:cNvPr>
          <p:cNvSpPr txBox="1"/>
          <p:nvPr/>
        </p:nvSpPr>
        <p:spPr>
          <a:xfrm>
            <a:off x="93742" y="2409808"/>
            <a:ext cx="2352434" cy="566181"/>
          </a:xfrm>
          <a:prstGeom prst="rect">
            <a:avLst/>
          </a:prstGeom>
        </p:spPr>
        <p:txBody>
          <a:bodyPr vert="horz" wrap="square" lIns="0" tIns="12065" rIns="0" bIns="0" rtlCol="0">
            <a:spAutoFit/>
          </a:bodyPr>
          <a:lstStyle/>
          <a:p>
            <a:pPr marL="141605" marR="5080" indent="-129539" algn="r">
              <a:lnSpc>
                <a:spcPct val="100400"/>
              </a:lnSpc>
              <a:spcBef>
                <a:spcPts val="95"/>
              </a:spcBef>
            </a:pPr>
            <a:r>
              <a:rPr lang="en-ZA" b="1" dirty="0">
                <a:solidFill>
                  <a:srgbClr val="55381C"/>
                </a:solidFill>
                <a:latin typeface="Poppins Bold" panose="00000800000000000000" pitchFamily="2" charset="0"/>
                <a:cs typeface="Poppins Bold" panose="00000800000000000000" pitchFamily="2" charset="0"/>
              </a:rPr>
              <a:t>Number of new cases /year</a:t>
            </a:r>
            <a:endParaRPr lang="en-ZA" dirty="0">
              <a:latin typeface="Poppins Bold" panose="00000800000000000000" pitchFamily="2" charset="0"/>
              <a:cs typeface="Poppins Bold" panose="00000800000000000000" pitchFamily="2" charset="0"/>
            </a:endParaRPr>
          </a:p>
        </p:txBody>
      </p:sp>
      <p:sp>
        <p:nvSpPr>
          <p:cNvPr id="7" name="object 13">
            <a:extLst>
              <a:ext uri="{FF2B5EF4-FFF2-40B4-BE49-F238E27FC236}">
                <a16:creationId xmlns:a16="http://schemas.microsoft.com/office/drawing/2014/main" id="{2DB505BC-E47A-6E0A-DA05-D33A35492861}"/>
              </a:ext>
            </a:extLst>
          </p:cNvPr>
          <p:cNvSpPr txBox="1"/>
          <p:nvPr/>
        </p:nvSpPr>
        <p:spPr>
          <a:xfrm>
            <a:off x="10086010" y="4583878"/>
            <a:ext cx="2154963" cy="980397"/>
          </a:xfrm>
          <a:prstGeom prst="rect">
            <a:avLst/>
          </a:prstGeom>
        </p:spPr>
        <p:txBody>
          <a:bodyPr vert="horz" wrap="square" lIns="0" tIns="13970" rIns="0" bIns="0" rtlCol="0">
            <a:spAutoFit/>
          </a:bodyPr>
          <a:lstStyle/>
          <a:p>
            <a:pPr marL="38100">
              <a:lnSpc>
                <a:spcPts val="2500"/>
              </a:lnSpc>
              <a:spcBef>
                <a:spcPts val="110"/>
              </a:spcBef>
            </a:pPr>
            <a:r>
              <a:rPr sz="2000" dirty="0">
                <a:solidFill>
                  <a:srgbClr val="FF6A00"/>
                </a:solidFill>
                <a:latin typeface="Poppins ExtraBold"/>
                <a:cs typeface="Poppins ExtraBold"/>
              </a:rPr>
              <a:t>1</a:t>
            </a:r>
            <a:r>
              <a:rPr lang="fr-FR" sz="2000" baseline="31565" dirty="0">
                <a:solidFill>
                  <a:srgbClr val="FF6A00"/>
                </a:solidFill>
                <a:latin typeface="Poppins ExtraBold"/>
                <a:cs typeface="Poppins ExtraBold"/>
              </a:rPr>
              <a:t>st</a:t>
            </a:r>
            <a:r>
              <a:rPr sz="2000" spc="390" baseline="31565" dirty="0">
                <a:solidFill>
                  <a:srgbClr val="FF6A00"/>
                </a:solidFill>
                <a:latin typeface="Poppins ExtraBold"/>
                <a:cs typeface="Poppins ExtraBold"/>
              </a:rPr>
              <a:t> </a:t>
            </a:r>
            <a:r>
              <a:rPr sz="2000" spc="-20" dirty="0">
                <a:solidFill>
                  <a:srgbClr val="FF6A00"/>
                </a:solidFill>
                <a:latin typeface="Poppins ExtraBold"/>
                <a:cs typeface="Poppins ExtraBold"/>
              </a:rPr>
              <a:t>cause</a:t>
            </a:r>
            <a:r>
              <a:rPr lang="fr-FR" sz="2000" spc="-20" dirty="0">
                <a:solidFill>
                  <a:srgbClr val="FF6A00"/>
                </a:solidFill>
                <a:latin typeface="Poppins ExtraBold"/>
                <a:cs typeface="Poppins ExtraBold"/>
              </a:rPr>
              <a:t> </a:t>
            </a:r>
            <a:r>
              <a:rPr lang="fr-FR" sz="2000" dirty="0">
                <a:solidFill>
                  <a:srgbClr val="FF6A00"/>
                </a:solidFill>
                <a:latin typeface="Poppins ExtraBold"/>
                <a:cs typeface="Poppins ExtraBold"/>
              </a:rPr>
              <a:t>of</a:t>
            </a:r>
            <a:r>
              <a:rPr sz="2000" dirty="0">
                <a:solidFill>
                  <a:srgbClr val="FF6A00"/>
                </a:solidFill>
                <a:latin typeface="Poppins ExtraBold"/>
                <a:cs typeface="Poppins ExtraBold"/>
              </a:rPr>
              <a:t> </a:t>
            </a:r>
            <a:r>
              <a:rPr lang="fr-FR" sz="2000" spc="-10" dirty="0" err="1">
                <a:solidFill>
                  <a:srgbClr val="FF6A00"/>
                </a:solidFill>
                <a:latin typeface="Poppins ExtraBold"/>
                <a:cs typeface="Poppins ExtraBold"/>
              </a:rPr>
              <a:t>death</a:t>
            </a:r>
            <a:r>
              <a:rPr lang="fr-FR" sz="2000" spc="-10" dirty="0">
                <a:solidFill>
                  <a:srgbClr val="FF6A00"/>
                </a:solidFill>
                <a:latin typeface="Poppins ExtraBold"/>
                <a:cs typeface="Poppins ExtraBold"/>
              </a:rPr>
              <a:t> in</a:t>
            </a:r>
          </a:p>
          <a:p>
            <a:pPr marL="38100">
              <a:lnSpc>
                <a:spcPts val="2500"/>
              </a:lnSpc>
              <a:spcBef>
                <a:spcPts val="110"/>
              </a:spcBef>
            </a:pPr>
            <a:r>
              <a:rPr sz="2000" spc="-10" dirty="0">
                <a:solidFill>
                  <a:srgbClr val="FF6A00"/>
                </a:solidFill>
                <a:latin typeface="Poppins ExtraBold"/>
                <a:cs typeface="Poppins ExtraBold"/>
              </a:rPr>
              <a:t>France</a:t>
            </a:r>
            <a:endParaRPr sz="2000" dirty="0">
              <a:solidFill>
                <a:srgbClr val="FF6A00"/>
              </a:solidFill>
              <a:latin typeface="Poppins ExtraBold"/>
              <a:cs typeface="Poppins ExtraBold"/>
            </a:endParaRPr>
          </a:p>
        </p:txBody>
      </p:sp>
      <p:sp>
        <p:nvSpPr>
          <p:cNvPr id="8" name="object 7">
            <a:extLst>
              <a:ext uri="{FF2B5EF4-FFF2-40B4-BE49-F238E27FC236}">
                <a16:creationId xmlns:a16="http://schemas.microsoft.com/office/drawing/2014/main" id="{D521DA43-BA6E-3902-3A29-975F92985E2E}"/>
              </a:ext>
            </a:extLst>
          </p:cNvPr>
          <p:cNvSpPr txBox="1"/>
          <p:nvPr/>
        </p:nvSpPr>
        <p:spPr>
          <a:xfrm>
            <a:off x="3651230" y="3546772"/>
            <a:ext cx="1251819" cy="260328"/>
          </a:xfrm>
          <a:prstGeom prst="rect">
            <a:avLst/>
          </a:prstGeom>
        </p:spPr>
        <p:txBody>
          <a:bodyPr vert="horz" wrap="square" lIns="0" tIns="13970" rIns="0" bIns="0" rtlCol="0">
            <a:spAutoFit/>
          </a:bodyPr>
          <a:lstStyle/>
          <a:p>
            <a:pPr marL="12700">
              <a:lnSpc>
                <a:spcPct val="100000"/>
              </a:lnSpc>
              <a:spcBef>
                <a:spcPts val="110"/>
              </a:spcBef>
            </a:pPr>
            <a:r>
              <a:rPr sz="1600" b="1" dirty="0">
                <a:solidFill>
                  <a:srgbClr val="56391D"/>
                </a:solidFill>
                <a:latin typeface="Poppins ExtraBold"/>
                <a:cs typeface="Poppins ExtraBold"/>
              </a:rPr>
              <a:t>20 </a:t>
            </a:r>
            <a:r>
              <a:rPr sz="1600" b="1" spc="-10" dirty="0">
                <a:solidFill>
                  <a:srgbClr val="56391D"/>
                </a:solidFill>
                <a:latin typeface="Poppins ExtraBold"/>
                <a:cs typeface="Poppins ExtraBold"/>
              </a:rPr>
              <a:t>millions</a:t>
            </a:r>
            <a:endParaRPr sz="1600" dirty="0">
              <a:latin typeface="Poppins ExtraBold"/>
              <a:cs typeface="Poppins ExtraBold"/>
            </a:endParaRPr>
          </a:p>
        </p:txBody>
      </p:sp>
      <p:sp>
        <p:nvSpPr>
          <p:cNvPr id="9" name="object 8">
            <a:extLst>
              <a:ext uri="{FF2B5EF4-FFF2-40B4-BE49-F238E27FC236}">
                <a16:creationId xmlns:a16="http://schemas.microsoft.com/office/drawing/2014/main" id="{39D971C7-7639-9EE4-874F-FF1FF48B0E96}"/>
              </a:ext>
            </a:extLst>
          </p:cNvPr>
          <p:cNvSpPr txBox="1"/>
          <p:nvPr/>
        </p:nvSpPr>
        <p:spPr>
          <a:xfrm>
            <a:off x="5818626" y="3546772"/>
            <a:ext cx="1493520" cy="260328"/>
          </a:xfrm>
          <a:prstGeom prst="rect">
            <a:avLst/>
          </a:prstGeom>
        </p:spPr>
        <p:txBody>
          <a:bodyPr vert="horz" wrap="square" lIns="0" tIns="13970" rIns="0" bIns="0" rtlCol="0">
            <a:spAutoFit/>
          </a:bodyPr>
          <a:lstStyle/>
          <a:p>
            <a:pPr marL="12700">
              <a:lnSpc>
                <a:spcPct val="100000"/>
              </a:lnSpc>
              <a:spcBef>
                <a:spcPts val="110"/>
              </a:spcBef>
            </a:pPr>
            <a:r>
              <a:rPr sz="1600" b="1" dirty="0">
                <a:solidFill>
                  <a:srgbClr val="56391D"/>
                </a:solidFill>
                <a:latin typeface="Poppins ExtraBold"/>
                <a:cs typeface="Poppins ExtraBold"/>
              </a:rPr>
              <a:t>4.47 </a:t>
            </a:r>
            <a:r>
              <a:rPr sz="1600" b="1" spc="-10" dirty="0">
                <a:solidFill>
                  <a:srgbClr val="56391D"/>
                </a:solidFill>
                <a:latin typeface="Poppins ExtraBold"/>
                <a:cs typeface="Poppins ExtraBold"/>
              </a:rPr>
              <a:t>millions</a:t>
            </a:r>
            <a:endParaRPr sz="1600" dirty="0">
              <a:latin typeface="Poppins ExtraBold"/>
              <a:cs typeface="Poppins ExtraBold"/>
            </a:endParaRPr>
          </a:p>
        </p:txBody>
      </p:sp>
      <p:sp>
        <p:nvSpPr>
          <p:cNvPr id="10" name="object 9">
            <a:extLst>
              <a:ext uri="{FF2B5EF4-FFF2-40B4-BE49-F238E27FC236}">
                <a16:creationId xmlns:a16="http://schemas.microsoft.com/office/drawing/2014/main" id="{26ADE697-A361-2D05-CF75-1F1EA1FAFAD1}"/>
              </a:ext>
            </a:extLst>
          </p:cNvPr>
          <p:cNvSpPr txBox="1"/>
          <p:nvPr/>
        </p:nvSpPr>
        <p:spPr>
          <a:xfrm>
            <a:off x="7737489" y="3351160"/>
            <a:ext cx="1905112" cy="519373"/>
          </a:xfrm>
          <a:prstGeom prst="rect">
            <a:avLst/>
          </a:prstGeom>
        </p:spPr>
        <p:txBody>
          <a:bodyPr vert="horz" wrap="square" lIns="0" tIns="13970" rIns="0" bIns="0" rtlCol="0">
            <a:spAutoFit/>
          </a:bodyPr>
          <a:lstStyle/>
          <a:p>
            <a:pPr algn="ctr">
              <a:lnSpc>
                <a:spcPct val="100000"/>
              </a:lnSpc>
              <a:spcBef>
                <a:spcPts val="110"/>
              </a:spcBef>
            </a:pPr>
            <a:r>
              <a:rPr sz="1600" b="1" dirty="0">
                <a:solidFill>
                  <a:srgbClr val="56391D"/>
                </a:solidFill>
                <a:latin typeface="Poppins ExtraBold"/>
                <a:cs typeface="Poppins ExtraBold"/>
              </a:rPr>
              <a:t>483 </a:t>
            </a:r>
            <a:r>
              <a:rPr sz="1600" b="1" spc="-25" dirty="0">
                <a:solidFill>
                  <a:srgbClr val="56391D"/>
                </a:solidFill>
                <a:latin typeface="Poppins ExtraBold"/>
                <a:cs typeface="Poppins ExtraBold"/>
              </a:rPr>
              <a:t>568</a:t>
            </a:r>
            <a:r>
              <a:rPr lang="fr-FR" sz="1600" b="1" spc="-25" dirty="0">
                <a:solidFill>
                  <a:srgbClr val="56391D"/>
                </a:solidFill>
                <a:latin typeface="Poppins ExtraBold"/>
                <a:cs typeface="Poppins ExtraBold"/>
              </a:rPr>
              <a:t> </a:t>
            </a:r>
            <a:r>
              <a:rPr lang="fr-FR" sz="1600" dirty="0" err="1">
                <a:solidFill>
                  <a:srgbClr val="56391D"/>
                </a:solidFill>
                <a:latin typeface="Poppins ExtraBold"/>
                <a:cs typeface="Poppins ExtraBold"/>
              </a:rPr>
              <a:t>including</a:t>
            </a:r>
            <a:endParaRPr lang="fr-FR" sz="1600" dirty="0">
              <a:solidFill>
                <a:srgbClr val="56391D"/>
              </a:solidFill>
              <a:latin typeface="Poppins ExtraBold"/>
              <a:cs typeface="Poppins ExtraBold"/>
            </a:endParaRPr>
          </a:p>
          <a:p>
            <a:pPr algn="ctr">
              <a:lnSpc>
                <a:spcPct val="100000"/>
              </a:lnSpc>
              <a:spcBef>
                <a:spcPts val="110"/>
              </a:spcBef>
            </a:pPr>
            <a:r>
              <a:rPr sz="1600" b="1" dirty="0">
                <a:solidFill>
                  <a:srgbClr val="56391D"/>
                </a:solidFill>
                <a:latin typeface="Poppins ExtraBold"/>
                <a:cs typeface="Poppins ExtraBold"/>
              </a:rPr>
              <a:t>+ 2200 </a:t>
            </a:r>
            <a:r>
              <a:rPr lang="fr-FR" sz="1600" b="1" spc="-10" dirty="0" err="1">
                <a:solidFill>
                  <a:srgbClr val="56391D"/>
                </a:solidFill>
                <a:latin typeface="Poppins ExtraBold"/>
                <a:cs typeface="Poppins ExtraBold"/>
              </a:rPr>
              <a:t>children</a:t>
            </a:r>
            <a:endParaRPr sz="1600" dirty="0">
              <a:latin typeface="Poppins ExtraBold"/>
              <a:cs typeface="Poppins ExtraBold"/>
            </a:endParaRPr>
          </a:p>
        </p:txBody>
      </p:sp>
      <p:sp>
        <p:nvSpPr>
          <p:cNvPr id="11" name="object 10">
            <a:extLst>
              <a:ext uri="{FF2B5EF4-FFF2-40B4-BE49-F238E27FC236}">
                <a16:creationId xmlns:a16="http://schemas.microsoft.com/office/drawing/2014/main" id="{F41E55DA-E898-AED3-7DC3-A80DD80B8D88}"/>
              </a:ext>
            </a:extLst>
          </p:cNvPr>
          <p:cNvSpPr txBox="1"/>
          <p:nvPr/>
        </p:nvSpPr>
        <p:spPr>
          <a:xfrm>
            <a:off x="3577727" y="5275159"/>
            <a:ext cx="1398824" cy="260328"/>
          </a:xfrm>
          <a:prstGeom prst="rect">
            <a:avLst/>
          </a:prstGeom>
        </p:spPr>
        <p:txBody>
          <a:bodyPr vert="horz" wrap="square" lIns="0" tIns="13970" rIns="0" bIns="0" rtlCol="0">
            <a:spAutoFit/>
          </a:bodyPr>
          <a:lstStyle/>
          <a:p>
            <a:pPr marL="12700">
              <a:lnSpc>
                <a:spcPct val="100000"/>
              </a:lnSpc>
              <a:spcBef>
                <a:spcPts val="110"/>
              </a:spcBef>
            </a:pPr>
            <a:r>
              <a:rPr sz="1600" b="1" dirty="0">
                <a:solidFill>
                  <a:srgbClr val="56391D"/>
                </a:solidFill>
                <a:latin typeface="Poppins ExtraBold"/>
                <a:cs typeface="Poppins ExtraBold"/>
              </a:rPr>
              <a:t>9.74 </a:t>
            </a:r>
            <a:r>
              <a:rPr sz="1600" b="1" spc="-10" dirty="0">
                <a:solidFill>
                  <a:srgbClr val="56391D"/>
                </a:solidFill>
                <a:latin typeface="Poppins ExtraBold"/>
                <a:cs typeface="Poppins ExtraBold"/>
              </a:rPr>
              <a:t>millions</a:t>
            </a:r>
            <a:endParaRPr sz="1600" dirty="0">
              <a:latin typeface="Poppins ExtraBold"/>
              <a:cs typeface="Poppins ExtraBold"/>
            </a:endParaRPr>
          </a:p>
        </p:txBody>
      </p:sp>
      <p:sp>
        <p:nvSpPr>
          <p:cNvPr id="12" name="object 11">
            <a:extLst>
              <a:ext uri="{FF2B5EF4-FFF2-40B4-BE49-F238E27FC236}">
                <a16:creationId xmlns:a16="http://schemas.microsoft.com/office/drawing/2014/main" id="{EEC99EA4-A9A9-1D84-EAA8-23358D725063}"/>
              </a:ext>
            </a:extLst>
          </p:cNvPr>
          <p:cNvSpPr txBox="1"/>
          <p:nvPr/>
        </p:nvSpPr>
        <p:spPr>
          <a:xfrm>
            <a:off x="5865974" y="5278555"/>
            <a:ext cx="1398824" cy="260328"/>
          </a:xfrm>
          <a:prstGeom prst="rect">
            <a:avLst/>
          </a:prstGeom>
        </p:spPr>
        <p:txBody>
          <a:bodyPr vert="horz" wrap="square" lIns="0" tIns="13970" rIns="0" bIns="0" rtlCol="0">
            <a:spAutoFit/>
          </a:bodyPr>
          <a:lstStyle/>
          <a:p>
            <a:pPr marL="12700">
              <a:lnSpc>
                <a:spcPct val="100000"/>
              </a:lnSpc>
              <a:spcBef>
                <a:spcPts val="110"/>
              </a:spcBef>
            </a:pPr>
            <a:r>
              <a:rPr sz="1600" b="1" dirty="0">
                <a:solidFill>
                  <a:srgbClr val="56391D"/>
                </a:solidFill>
                <a:latin typeface="Poppins ExtraBold"/>
                <a:cs typeface="Poppins ExtraBold"/>
              </a:rPr>
              <a:t>1.98 </a:t>
            </a:r>
            <a:r>
              <a:rPr sz="1600" b="1" spc="-10" dirty="0">
                <a:solidFill>
                  <a:srgbClr val="56391D"/>
                </a:solidFill>
                <a:latin typeface="Poppins ExtraBold"/>
                <a:cs typeface="Poppins ExtraBold"/>
              </a:rPr>
              <a:t>millions</a:t>
            </a:r>
            <a:endParaRPr sz="1600" dirty="0">
              <a:latin typeface="Poppins ExtraBold"/>
              <a:cs typeface="Poppins ExtraBold"/>
            </a:endParaRPr>
          </a:p>
        </p:txBody>
      </p:sp>
      <p:sp>
        <p:nvSpPr>
          <p:cNvPr id="13" name="object 12">
            <a:extLst>
              <a:ext uri="{FF2B5EF4-FFF2-40B4-BE49-F238E27FC236}">
                <a16:creationId xmlns:a16="http://schemas.microsoft.com/office/drawing/2014/main" id="{E0B49690-5D9B-632A-32CF-C59807317564}"/>
              </a:ext>
            </a:extLst>
          </p:cNvPr>
          <p:cNvSpPr txBox="1"/>
          <p:nvPr/>
        </p:nvSpPr>
        <p:spPr>
          <a:xfrm>
            <a:off x="8339813" y="5243892"/>
            <a:ext cx="700464" cy="260328"/>
          </a:xfrm>
          <a:prstGeom prst="rect">
            <a:avLst/>
          </a:prstGeom>
        </p:spPr>
        <p:txBody>
          <a:bodyPr vert="horz" wrap="square" lIns="0" tIns="13970" rIns="0" bIns="0" rtlCol="0">
            <a:spAutoFit/>
          </a:bodyPr>
          <a:lstStyle/>
          <a:p>
            <a:pPr marL="12700">
              <a:lnSpc>
                <a:spcPct val="100000"/>
              </a:lnSpc>
              <a:spcBef>
                <a:spcPts val="110"/>
              </a:spcBef>
            </a:pPr>
            <a:r>
              <a:rPr sz="1600" b="1" dirty="0">
                <a:solidFill>
                  <a:srgbClr val="56391D"/>
                </a:solidFill>
                <a:latin typeface="Poppins ExtraBold"/>
                <a:cs typeface="Poppins ExtraBold"/>
              </a:rPr>
              <a:t>190</a:t>
            </a:r>
            <a:r>
              <a:rPr sz="1600" b="1" spc="-180" dirty="0">
                <a:solidFill>
                  <a:srgbClr val="56391D"/>
                </a:solidFill>
                <a:latin typeface="Poppins ExtraBold"/>
                <a:cs typeface="Poppins ExtraBold"/>
              </a:rPr>
              <a:t> </a:t>
            </a:r>
            <a:r>
              <a:rPr sz="1600" b="1" spc="-25" dirty="0">
                <a:solidFill>
                  <a:srgbClr val="56391D"/>
                </a:solidFill>
                <a:latin typeface="Poppins ExtraBold"/>
                <a:cs typeface="Poppins ExtraBold"/>
              </a:rPr>
              <a:t>612</a:t>
            </a:r>
            <a:endParaRPr sz="1600" dirty="0">
              <a:latin typeface="Poppins ExtraBold"/>
              <a:cs typeface="Poppins ExtraBold"/>
            </a:endParaRPr>
          </a:p>
        </p:txBody>
      </p:sp>
      <p:sp>
        <p:nvSpPr>
          <p:cNvPr id="14" name="Ellipse 13">
            <a:extLst>
              <a:ext uri="{FF2B5EF4-FFF2-40B4-BE49-F238E27FC236}">
                <a16:creationId xmlns:a16="http://schemas.microsoft.com/office/drawing/2014/main" id="{C5437EF6-9EA5-DC02-766C-58E66DB9EBD1}"/>
              </a:ext>
            </a:extLst>
          </p:cNvPr>
          <p:cNvSpPr/>
          <p:nvPr/>
        </p:nvSpPr>
        <p:spPr>
          <a:xfrm>
            <a:off x="3324583" y="1540606"/>
            <a:ext cx="1905112" cy="1905112"/>
          </a:xfrm>
          <a:prstGeom prst="ellipse">
            <a:avLst/>
          </a:prstGeom>
          <a:solidFill>
            <a:srgbClr val="FF8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1BAEDF9-F8AE-9C31-1733-ADEE9F5D69DE}"/>
              </a:ext>
            </a:extLst>
          </p:cNvPr>
          <p:cNvSpPr/>
          <p:nvPr/>
        </p:nvSpPr>
        <p:spPr>
          <a:xfrm>
            <a:off x="6004221" y="1959384"/>
            <a:ext cx="1122330" cy="1067557"/>
          </a:xfrm>
          <a:prstGeom prst="ellipse">
            <a:avLst/>
          </a:prstGeom>
          <a:solidFill>
            <a:srgbClr val="FF9D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5ADFBB2D-F7A9-CDA6-E707-50DBADC62F73}"/>
              </a:ext>
            </a:extLst>
          </p:cNvPr>
          <p:cNvSpPr/>
          <p:nvPr/>
        </p:nvSpPr>
        <p:spPr>
          <a:xfrm>
            <a:off x="8480061" y="2293426"/>
            <a:ext cx="419969" cy="399473"/>
          </a:xfrm>
          <a:prstGeom prst="ellipse">
            <a:avLst/>
          </a:prstGeom>
          <a:solidFill>
            <a:srgbClr val="FFB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id="{E3558C81-6559-7BD0-292D-A50B03A54563}"/>
              </a:ext>
            </a:extLst>
          </p:cNvPr>
          <p:cNvSpPr/>
          <p:nvPr/>
        </p:nvSpPr>
        <p:spPr>
          <a:xfrm>
            <a:off x="3715974" y="4124103"/>
            <a:ext cx="1122330" cy="1067557"/>
          </a:xfrm>
          <a:prstGeom prst="ellipse">
            <a:avLst/>
          </a:prstGeom>
          <a:solidFill>
            <a:srgbClr val="7B5A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2FD59855-7C07-ABA5-BC6B-1D236FE61948}"/>
              </a:ext>
            </a:extLst>
          </p:cNvPr>
          <p:cNvSpPr/>
          <p:nvPr/>
        </p:nvSpPr>
        <p:spPr>
          <a:xfrm>
            <a:off x="6172610" y="4444444"/>
            <a:ext cx="785553" cy="747216"/>
          </a:xfrm>
          <a:prstGeom prst="ellipse">
            <a:avLst/>
          </a:prstGeom>
          <a:solidFill>
            <a:srgbClr val="A37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D7A9E21-27AE-F047-FAB2-3057FEAC0798}"/>
              </a:ext>
            </a:extLst>
          </p:cNvPr>
          <p:cNvSpPr/>
          <p:nvPr/>
        </p:nvSpPr>
        <p:spPr>
          <a:xfrm>
            <a:off x="8582037" y="4828660"/>
            <a:ext cx="216017" cy="205475"/>
          </a:xfrm>
          <a:prstGeom prst="ellipse">
            <a:avLst/>
          </a:prstGeom>
          <a:solidFill>
            <a:srgbClr val="CCA5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0FCFDCED-D4F8-68E0-1217-361B5DC4D74A}"/>
              </a:ext>
            </a:extLst>
          </p:cNvPr>
          <p:cNvSpPr txBox="1"/>
          <p:nvPr/>
        </p:nvSpPr>
        <p:spPr>
          <a:xfrm>
            <a:off x="2430124" y="2598915"/>
            <a:ext cx="1218802" cy="543739"/>
          </a:xfrm>
          <a:prstGeom prst="rect">
            <a:avLst/>
          </a:prstGeom>
          <a:noFill/>
        </p:spPr>
        <p:txBody>
          <a:bodyPr wrap="square">
            <a:spAutoFit/>
          </a:bodyPr>
          <a:lstStyle/>
          <a:p>
            <a:pPr marR="0" algn="l" rtl="0"/>
            <a:r>
              <a:rPr lang="fr-FR" sz="4400" b="0" i="0" u="none" strike="noStrike" baseline="30000" dirty="0">
                <a:solidFill>
                  <a:srgbClr val="56381C"/>
                </a:solidFill>
                <a:latin typeface="Wingdings" panose="05000000000000000000" pitchFamily="2" charset="2"/>
              </a:rPr>
              <a:t>è</a:t>
            </a:r>
            <a:endParaRPr lang="fr-FR" sz="4400" b="0" i="0" u="none" strike="noStrike" baseline="30000" dirty="0">
              <a:solidFill>
                <a:srgbClr val="56381C"/>
              </a:solidFill>
              <a:latin typeface="Poppins Light" panose="00000400000000000000" pitchFamily="2" charset="0"/>
            </a:endParaRPr>
          </a:p>
        </p:txBody>
      </p:sp>
      <p:sp>
        <p:nvSpPr>
          <p:cNvPr id="21" name="ZoneTexte 20">
            <a:extLst>
              <a:ext uri="{FF2B5EF4-FFF2-40B4-BE49-F238E27FC236}">
                <a16:creationId xmlns:a16="http://schemas.microsoft.com/office/drawing/2014/main" id="{44B5F7C0-CC3C-3D3C-23DB-01D96078960B}"/>
              </a:ext>
            </a:extLst>
          </p:cNvPr>
          <p:cNvSpPr txBox="1"/>
          <p:nvPr/>
        </p:nvSpPr>
        <p:spPr>
          <a:xfrm>
            <a:off x="2480484" y="4802977"/>
            <a:ext cx="1218802" cy="543739"/>
          </a:xfrm>
          <a:prstGeom prst="rect">
            <a:avLst/>
          </a:prstGeom>
          <a:noFill/>
        </p:spPr>
        <p:txBody>
          <a:bodyPr wrap="square">
            <a:spAutoFit/>
          </a:bodyPr>
          <a:lstStyle/>
          <a:p>
            <a:pPr marR="0" algn="l" rtl="0"/>
            <a:r>
              <a:rPr lang="fr-FR" sz="4400" b="0" i="0" u="none" strike="noStrike" baseline="30000" dirty="0">
                <a:solidFill>
                  <a:srgbClr val="56381C"/>
                </a:solidFill>
                <a:latin typeface="Wingdings" panose="05000000000000000000" pitchFamily="2" charset="2"/>
              </a:rPr>
              <a:t>è</a:t>
            </a:r>
            <a:endParaRPr lang="fr-FR" sz="4400" b="0" i="0" u="none" strike="noStrike" baseline="30000" dirty="0">
              <a:solidFill>
                <a:srgbClr val="56381C"/>
              </a:solidFill>
              <a:latin typeface="Poppins Light" panose="00000400000000000000" pitchFamily="2" charset="0"/>
            </a:endParaRPr>
          </a:p>
        </p:txBody>
      </p:sp>
      <p:sp>
        <p:nvSpPr>
          <p:cNvPr id="22" name="Rectangle 21">
            <a:extLst>
              <a:ext uri="{FF2B5EF4-FFF2-40B4-BE49-F238E27FC236}">
                <a16:creationId xmlns:a16="http://schemas.microsoft.com/office/drawing/2014/main" id="{6C6F32D9-2FFB-604A-E8B6-4A0C260BEAE1}"/>
              </a:ext>
            </a:extLst>
          </p:cNvPr>
          <p:cNvSpPr/>
          <p:nvPr/>
        </p:nvSpPr>
        <p:spPr>
          <a:xfrm>
            <a:off x="3703103" y="1139339"/>
            <a:ext cx="1148071" cy="400110"/>
          </a:xfrm>
          <a:prstGeom prst="rect">
            <a:avLst/>
          </a:prstGeom>
          <a:noFill/>
          <a:ln>
            <a:noFill/>
          </a:ln>
        </p:spPr>
        <p:txBody>
          <a:bodyPr wrap="none" lIns="91440" tIns="45720" rIns="91440" bIns="45720">
            <a:spAutoFit/>
          </a:bodyPr>
          <a:lstStyle/>
          <a:p>
            <a:pPr algn="ctr"/>
            <a:r>
              <a:rPr lang="fr-FR" sz="2000" dirty="0">
                <a:solidFill>
                  <a:srgbClr val="55381C"/>
                </a:solidFill>
                <a:latin typeface="Poppins" panose="02000000000000000000" pitchFamily="2" charset="0"/>
                <a:cs typeface="Poppins" panose="02000000000000000000" pitchFamily="2" charset="0"/>
              </a:rPr>
              <a:t>Monde</a:t>
            </a:r>
            <a:r>
              <a:rPr lang="fr-FR" sz="2000" baseline="30000" dirty="0">
                <a:solidFill>
                  <a:srgbClr val="55381C"/>
                </a:solidFill>
                <a:latin typeface="Poppins" panose="02000000000000000000" pitchFamily="2" charset="0"/>
                <a:cs typeface="Poppins" panose="02000000000000000000" pitchFamily="2" charset="0"/>
              </a:rPr>
              <a:t>*</a:t>
            </a:r>
          </a:p>
        </p:txBody>
      </p:sp>
      <p:sp>
        <p:nvSpPr>
          <p:cNvPr id="23" name="Rectangle 22">
            <a:extLst>
              <a:ext uri="{FF2B5EF4-FFF2-40B4-BE49-F238E27FC236}">
                <a16:creationId xmlns:a16="http://schemas.microsoft.com/office/drawing/2014/main" id="{346B78CD-65E9-E562-D438-99862A8D6890}"/>
              </a:ext>
            </a:extLst>
          </p:cNvPr>
          <p:cNvSpPr/>
          <p:nvPr/>
        </p:nvSpPr>
        <p:spPr>
          <a:xfrm>
            <a:off x="5945657" y="1139339"/>
            <a:ext cx="1154483" cy="400110"/>
          </a:xfrm>
          <a:prstGeom prst="rect">
            <a:avLst/>
          </a:prstGeom>
          <a:noFill/>
          <a:ln>
            <a:noFill/>
          </a:ln>
        </p:spPr>
        <p:txBody>
          <a:bodyPr wrap="none" lIns="91440" tIns="45720" rIns="91440" bIns="45720">
            <a:spAutoFit/>
          </a:bodyPr>
          <a:lstStyle/>
          <a:p>
            <a:pPr algn="ctr"/>
            <a:r>
              <a:rPr lang="fr-FR" sz="2000" dirty="0">
                <a:solidFill>
                  <a:srgbClr val="55381C"/>
                </a:solidFill>
                <a:latin typeface="Poppins" panose="02000000000000000000" pitchFamily="2" charset="0"/>
              </a:rPr>
              <a:t>Europe</a:t>
            </a:r>
            <a:r>
              <a:rPr lang="fr-FR" sz="2000" baseline="30000" dirty="0">
                <a:solidFill>
                  <a:srgbClr val="55381C"/>
                </a:solidFill>
                <a:latin typeface="Poppins" panose="02000000000000000000" pitchFamily="2" charset="0"/>
              </a:rPr>
              <a:t>*</a:t>
            </a:r>
          </a:p>
        </p:txBody>
      </p:sp>
      <p:sp>
        <p:nvSpPr>
          <p:cNvPr id="24" name="Rectangle 23">
            <a:extLst>
              <a:ext uri="{FF2B5EF4-FFF2-40B4-BE49-F238E27FC236}">
                <a16:creationId xmlns:a16="http://schemas.microsoft.com/office/drawing/2014/main" id="{70C9FFCE-17CB-41A9-5E02-CF40961A6C13}"/>
              </a:ext>
            </a:extLst>
          </p:cNvPr>
          <p:cNvSpPr/>
          <p:nvPr/>
        </p:nvSpPr>
        <p:spPr>
          <a:xfrm>
            <a:off x="8070323" y="1139339"/>
            <a:ext cx="1506905" cy="400110"/>
          </a:xfrm>
          <a:prstGeom prst="rect">
            <a:avLst/>
          </a:prstGeom>
          <a:noFill/>
          <a:ln>
            <a:noFill/>
          </a:ln>
        </p:spPr>
        <p:txBody>
          <a:bodyPr wrap="square" lIns="91440" tIns="45720" rIns="91440" bIns="45720">
            <a:spAutoFit/>
          </a:bodyPr>
          <a:lstStyle/>
          <a:p>
            <a:pPr algn="ctr"/>
            <a:r>
              <a:rPr lang="fr-FR" sz="2000" dirty="0">
                <a:solidFill>
                  <a:srgbClr val="55381C"/>
                </a:solidFill>
                <a:latin typeface="Poppins" panose="02000000000000000000" pitchFamily="2" charset="0"/>
              </a:rPr>
              <a:t>France</a:t>
            </a:r>
            <a:r>
              <a:rPr lang="fr-FR" sz="2000" baseline="30000" dirty="0">
                <a:solidFill>
                  <a:srgbClr val="55381C"/>
                </a:solidFill>
                <a:latin typeface="Poppins" panose="02000000000000000000" pitchFamily="2" charset="0"/>
              </a:rPr>
              <a:t>**</a:t>
            </a: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a:solidFill>
                  <a:srgbClr val="55381C"/>
                </a:solidFill>
                <a:latin typeface="Poppins Light" panose="00000400000000000000" pitchFamily="2" charset="0"/>
                <a:cs typeface="Poppins Light" panose="00000400000000000000" pitchFamily="2" charset="0"/>
              </a:rPr>
              <a:t>1. </a:t>
            </a:r>
            <a:r>
              <a:rPr lang="en-ZA" sz="900" cap="small" dirty="0">
                <a:solidFill>
                  <a:srgbClr val="55381C"/>
                </a:solidFill>
                <a:latin typeface="Poppins Light" panose="00000400000000000000" pitchFamily="2" charset="0"/>
                <a:cs typeface="Poppins Light" panose="00000400000000000000" pitchFamily="2" charset="0"/>
              </a:rPr>
              <a:t>Cancer and treatments</a:t>
            </a:r>
          </a:p>
        </p:txBody>
      </p:sp>
      <p:sp>
        <p:nvSpPr>
          <p:cNvPr id="3" name="ZoneTexte 2">
            <a:extLst>
              <a:ext uri="{FF2B5EF4-FFF2-40B4-BE49-F238E27FC236}">
                <a16:creationId xmlns:a16="http://schemas.microsoft.com/office/drawing/2014/main" id="{6BA83A2D-E7EE-4C05-CA38-3B3625597578}"/>
              </a:ext>
            </a:extLst>
          </p:cNvPr>
          <p:cNvSpPr txBox="1"/>
          <p:nvPr/>
        </p:nvSpPr>
        <p:spPr>
          <a:xfrm>
            <a:off x="3728412" y="6407494"/>
            <a:ext cx="5412058" cy="215444"/>
          </a:xfrm>
          <a:prstGeom prst="rect">
            <a:avLst/>
          </a:prstGeom>
          <a:noFill/>
        </p:spPr>
        <p:txBody>
          <a:bodyPr wrap="none" rtlCol="0">
            <a:spAutoFit/>
          </a:bodyPr>
          <a:lstStyle/>
          <a:p>
            <a:pPr algn="ctr"/>
            <a:r>
              <a:rPr lang="fr-FR" sz="800" dirty="0">
                <a:latin typeface="Poppins Light" panose="00000400000000000000" pitchFamily="2" charset="0"/>
                <a:cs typeface="Poppins Light" panose="00000400000000000000" pitchFamily="2" charset="0"/>
              </a:rPr>
              <a:t>                                          * IARC – OMS 2022				**INCA 2025</a:t>
            </a:r>
          </a:p>
        </p:txBody>
      </p:sp>
      <p:sp>
        <p:nvSpPr>
          <p:cNvPr id="25" name="object 5">
            <a:extLst>
              <a:ext uri="{FF2B5EF4-FFF2-40B4-BE49-F238E27FC236}">
                <a16:creationId xmlns:a16="http://schemas.microsoft.com/office/drawing/2014/main" id="{E6327AF4-5B39-4D11-9A13-A0340329B70F}"/>
              </a:ext>
            </a:extLst>
          </p:cNvPr>
          <p:cNvSpPr txBox="1"/>
          <p:nvPr/>
        </p:nvSpPr>
        <p:spPr>
          <a:xfrm>
            <a:off x="60947" y="4581432"/>
            <a:ext cx="2352434" cy="566181"/>
          </a:xfrm>
          <a:prstGeom prst="rect">
            <a:avLst/>
          </a:prstGeom>
        </p:spPr>
        <p:txBody>
          <a:bodyPr vert="horz" wrap="square" lIns="0" tIns="12065" rIns="0" bIns="0" rtlCol="0">
            <a:spAutoFit/>
          </a:bodyPr>
          <a:lstStyle/>
          <a:p>
            <a:pPr marL="141605" marR="5080" indent="-129539" algn="r">
              <a:lnSpc>
                <a:spcPct val="100400"/>
              </a:lnSpc>
              <a:spcBef>
                <a:spcPts val="95"/>
              </a:spcBef>
            </a:pPr>
            <a:r>
              <a:rPr lang="en-ZA" b="1" dirty="0">
                <a:solidFill>
                  <a:srgbClr val="55381C"/>
                </a:solidFill>
                <a:latin typeface="Poppins Bold" panose="00000800000000000000" pitchFamily="2" charset="0"/>
                <a:cs typeface="Poppins Bold" panose="00000800000000000000" pitchFamily="2" charset="0"/>
              </a:rPr>
              <a:t>Number of deaths /year</a:t>
            </a:r>
            <a:endParaRPr lang="en-ZA" dirty="0">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24874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TREATMENTS</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a:solidFill>
                  <a:srgbClr val="55381C"/>
                </a:solidFill>
                <a:latin typeface="Poppins Light" panose="00000400000000000000" pitchFamily="2" charset="0"/>
                <a:cs typeface="Poppins Light" panose="00000400000000000000" pitchFamily="2" charset="0"/>
              </a:rPr>
              <a:t>1. </a:t>
            </a:r>
            <a:r>
              <a:rPr lang="en-ZA" sz="900" cap="small" dirty="0">
                <a:solidFill>
                  <a:srgbClr val="55381C"/>
                </a:solidFill>
                <a:latin typeface="Poppins Light" panose="00000400000000000000" pitchFamily="2" charset="0"/>
                <a:cs typeface="Poppins Light" panose="00000400000000000000" pitchFamily="2" charset="0"/>
              </a:rPr>
              <a:t>Cancer and treatments</a:t>
            </a:r>
          </a:p>
        </p:txBody>
      </p:sp>
      <p:grpSp>
        <p:nvGrpSpPr>
          <p:cNvPr id="33" name="Groupe 32">
            <a:extLst>
              <a:ext uri="{FF2B5EF4-FFF2-40B4-BE49-F238E27FC236}">
                <a16:creationId xmlns:a16="http://schemas.microsoft.com/office/drawing/2014/main" id="{E52199C9-F18C-1EE7-D395-3BF78E8CD4B5}"/>
              </a:ext>
            </a:extLst>
          </p:cNvPr>
          <p:cNvGrpSpPr/>
          <p:nvPr/>
        </p:nvGrpSpPr>
        <p:grpSpPr>
          <a:xfrm>
            <a:off x="956626" y="993467"/>
            <a:ext cx="10278747" cy="4730906"/>
            <a:chOff x="956626" y="1063547"/>
            <a:chExt cx="10278747" cy="4730906"/>
          </a:xfrm>
        </p:grpSpPr>
        <p:pic>
          <p:nvPicPr>
            <p:cNvPr id="27" name="Image 26">
              <a:extLst>
                <a:ext uri="{FF2B5EF4-FFF2-40B4-BE49-F238E27FC236}">
                  <a16:creationId xmlns:a16="http://schemas.microsoft.com/office/drawing/2014/main" id="{45D186DB-8CDE-577D-35BE-90522C01F9F4}"/>
                </a:ext>
              </a:extLst>
            </p:cNvPr>
            <p:cNvPicPr>
              <a:picLocks noChangeAspect="1"/>
            </p:cNvPicPr>
            <p:nvPr/>
          </p:nvPicPr>
          <p:blipFill>
            <a:blip r:embed="rId3"/>
            <a:stretch>
              <a:fillRect/>
            </a:stretch>
          </p:blipFill>
          <p:spPr>
            <a:xfrm>
              <a:off x="956626" y="1063547"/>
              <a:ext cx="10278747" cy="4730906"/>
            </a:xfrm>
            <a:prstGeom prst="rect">
              <a:avLst/>
            </a:prstGeom>
          </p:spPr>
        </p:pic>
        <p:sp>
          <p:nvSpPr>
            <p:cNvPr id="28" name="ZoneTexte 27">
              <a:extLst>
                <a:ext uri="{FF2B5EF4-FFF2-40B4-BE49-F238E27FC236}">
                  <a16:creationId xmlns:a16="http://schemas.microsoft.com/office/drawing/2014/main" id="{352C9040-56A3-027B-0E3E-818058DF8751}"/>
                </a:ext>
              </a:extLst>
            </p:cNvPr>
            <p:cNvSpPr txBox="1"/>
            <p:nvPr/>
          </p:nvSpPr>
          <p:spPr>
            <a:xfrm>
              <a:off x="1746655" y="3989865"/>
              <a:ext cx="1809345" cy="323165"/>
            </a:xfrm>
            <a:prstGeom prst="rect">
              <a:avLst/>
            </a:prstGeom>
            <a:solidFill>
              <a:srgbClr val="FFFDF1"/>
            </a:solidFill>
          </p:spPr>
          <p:txBody>
            <a:bodyPr wrap="square" rtlCol="0">
              <a:spAutoFit/>
            </a:bodyPr>
            <a:lstStyle/>
            <a:p>
              <a:r>
                <a:rPr lang="en-ZA" sz="1500" b="1" dirty="0">
                  <a:solidFill>
                    <a:srgbClr val="55381C"/>
                  </a:solidFill>
                  <a:latin typeface="Poppins" panose="00000500000000000000" pitchFamily="2" charset="0"/>
                  <a:cs typeface="Poppins" panose="00000500000000000000" pitchFamily="2" charset="0"/>
                </a:rPr>
                <a:t>Chemotherapy</a:t>
              </a:r>
            </a:p>
          </p:txBody>
        </p:sp>
        <p:sp>
          <p:nvSpPr>
            <p:cNvPr id="29" name="ZoneTexte 28">
              <a:extLst>
                <a:ext uri="{FF2B5EF4-FFF2-40B4-BE49-F238E27FC236}">
                  <a16:creationId xmlns:a16="http://schemas.microsoft.com/office/drawing/2014/main" id="{5E902C0C-B390-65B7-589C-F07504E7B4C5}"/>
                </a:ext>
              </a:extLst>
            </p:cNvPr>
            <p:cNvSpPr txBox="1"/>
            <p:nvPr/>
          </p:nvSpPr>
          <p:spPr>
            <a:xfrm>
              <a:off x="4053499" y="3989865"/>
              <a:ext cx="1809345" cy="323165"/>
            </a:xfrm>
            <a:prstGeom prst="rect">
              <a:avLst/>
            </a:prstGeom>
            <a:solidFill>
              <a:srgbClr val="FFFDF1"/>
            </a:solidFill>
          </p:spPr>
          <p:txBody>
            <a:bodyPr wrap="square" rtlCol="0">
              <a:spAutoFit/>
            </a:bodyPr>
            <a:lstStyle/>
            <a:p>
              <a:pPr algn="ctr"/>
              <a:r>
                <a:rPr lang="en-ZA" sz="1500" b="1" dirty="0">
                  <a:solidFill>
                    <a:srgbClr val="55381C"/>
                  </a:solidFill>
                  <a:latin typeface="Poppins" panose="00000500000000000000" pitchFamily="2" charset="0"/>
                  <a:cs typeface="Poppins" panose="00000500000000000000" pitchFamily="2" charset="0"/>
                </a:rPr>
                <a:t>Surgery</a:t>
              </a:r>
            </a:p>
          </p:txBody>
        </p:sp>
        <p:sp>
          <p:nvSpPr>
            <p:cNvPr id="30" name="ZoneTexte 29">
              <a:extLst>
                <a:ext uri="{FF2B5EF4-FFF2-40B4-BE49-F238E27FC236}">
                  <a16:creationId xmlns:a16="http://schemas.microsoft.com/office/drawing/2014/main" id="{FE12F6E6-22EB-E270-233C-CDB110A25EA2}"/>
                </a:ext>
              </a:extLst>
            </p:cNvPr>
            <p:cNvSpPr txBox="1"/>
            <p:nvPr/>
          </p:nvSpPr>
          <p:spPr>
            <a:xfrm>
              <a:off x="6329158" y="3989865"/>
              <a:ext cx="1809345" cy="323165"/>
            </a:xfrm>
            <a:prstGeom prst="rect">
              <a:avLst/>
            </a:prstGeom>
            <a:solidFill>
              <a:srgbClr val="FFFDF1"/>
            </a:solidFill>
          </p:spPr>
          <p:txBody>
            <a:bodyPr wrap="square" rtlCol="0">
              <a:spAutoFit/>
            </a:bodyPr>
            <a:lstStyle/>
            <a:p>
              <a:pPr algn="ctr"/>
              <a:r>
                <a:rPr lang="en-ZA" sz="1500" b="1" dirty="0">
                  <a:solidFill>
                    <a:srgbClr val="55381C"/>
                  </a:solidFill>
                  <a:latin typeface="Poppins" panose="00000500000000000000" pitchFamily="2" charset="0"/>
                  <a:cs typeface="Poppins" panose="00000500000000000000" pitchFamily="2" charset="0"/>
                </a:rPr>
                <a:t>Radiotherapy</a:t>
              </a:r>
            </a:p>
          </p:txBody>
        </p:sp>
        <p:sp>
          <p:nvSpPr>
            <p:cNvPr id="31" name="ZoneTexte 30">
              <a:extLst>
                <a:ext uri="{FF2B5EF4-FFF2-40B4-BE49-F238E27FC236}">
                  <a16:creationId xmlns:a16="http://schemas.microsoft.com/office/drawing/2014/main" id="{4D56EF4E-CBB0-305D-6569-4EA7BAE6697F}"/>
                </a:ext>
              </a:extLst>
            </p:cNvPr>
            <p:cNvSpPr txBox="1"/>
            <p:nvPr/>
          </p:nvSpPr>
          <p:spPr>
            <a:xfrm>
              <a:off x="8604817" y="3989865"/>
              <a:ext cx="1809345" cy="323165"/>
            </a:xfrm>
            <a:prstGeom prst="rect">
              <a:avLst/>
            </a:prstGeom>
            <a:solidFill>
              <a:srgbClr val="FFFDF1"/>
            </a:solidFill>
          </p:spPr>
          <p:txBody>
            <a:bodyPr wrap="square" rtlCol="0">
              <a:spAutoFit/>
            </a:bodyPr>
            <a:lstStyle/>
            <a:p>
              <a:pPr algn="ctr"/>
              <a:r>
                <a:rPr lang="en-ZA" sz="1500" b="1" dirty="0">
                  <a:solidFill>
                    <a:srgbClr val="55381C"/>
                  </a:solidFill>
                  <a:latin typeface="Poppins" panose="00000500000000000000" pitchFamily="2" charset="0"/>
                  <a:cs typeface="Poppins" panose="00000500000000000000" pitchFamily="2" charset="0"/>
                </a:rPr>
                <a:t>Immunotherapy</a:t>
              </a:r>
            </a:p>
          </p:txBody>
        </p:sp>
        <p:sp>
          <p:nvSpPr>
            <p:cNvPr id="32" name="ZoneTexte 31">
              <a:extLst>
                <a:ext uri="{FF2B5EF4-FFF2-40B4-BE49-F238E27FC236}">
                  <a16:creationId xmlns:a16="http://schemas.microsoft.com/office/drawing/2014/main" id="{6D0298F4-44ED-0654-009B-A38EB3E56703}"/>
                </a:ext>
              </a:extLst>
            </p:cNvPr>
            <p:cNvSpPr txBox="1"/>
            <p:nvPr/>
          </p:nvSpPr>
          <p:spPr>
            <a:xfrm>
              <a:off x="6654801" y="4777265"/>
              <a:ext cx="1263650" cy="307777"/>
            </a:xfrm>
            <a:prstGeom prst="rect">
              <a:avLst/>
            </a:prstGeom>
            <a:solidFill>
              <a:srgbClr val="FFFDF1"/>
            </a:solidFill>
          </p:spPr>
          <p:txBody>
            <a:bodyPr wrap="square" lIns="18000" rIns="0" rtlCol="0">
              <a:spAutoFit/>
            </a:bodyPr>
            <a:lstStyle/>
            <a:p>
              <a:r>
                <a:rPr lang="en-ZA" sz="1400" dirty="0">
                  <a:solidFill>
                    <a:srgbClr val="55381C"/>
                  </a:solidFill>
                  <a:latin typeface="Poppins" panose="00000500000000000000" pitchFamily="2" charset="0"/>
                  <a:cs typeface="Poppins" panose="00000500000000000000" pitchFamily="2" charset="0"/>
                </a:rPr>
                <a:t>Carbon ions</a:t>
              </a:r>
            </a:p>
          </p:txBody>
        </p:sp>
      </p:grpSp>
      <p:sp>
        <p:nvSpPr>
          <p:cNvPr id="34" name="TextBox 3">
            <a:extLst>
              <a:ext uri="{FF2B5EF4-FFF2-40B4-BE49-F238E27FC236}">
                <a16:creationId xmlns:a16="http://schemas.microsoft.com/office/drawing/2014/main" id="{68B18148-9B16-F1D7-DE62-3A3E48C1D288}"/>
              </a:ext>
            </a:extLst>
          </p:cNvPr>
          <p:cNvSpPr txBox="1"/>
          <p:nvPr/>
        </p:nvSpPr>
        <p:spPr>
          <a:xfrm>
            <a:off x="4224544" y="5462763"/>
            <a:ext cx="1638300" cy="523220"/>
          </a:xfrm>
          <a:prstGeom prst="rect">
            <a:avLst/>
          </a:prstGeom>
          <a:noFill/>
        </p:spPr>
        <p:txBody>
          <a:bodyPr wrap="square">
            <a:spAutoFit/>
          </a:bodyPr>
          <a:lstStyle/>
          <a:p>
            <a:r>
              <a:rPr lang="fr-FR" sz="2800" dirty="0">
                <a:solidFill>
                  <a:srgbClr val="FF6A00"/>
                </a:solidFill>
                <a:latin typeface="Poppins Bold" panose="00000800000000000000" pitchFamily="2" charset="0"/>
                <a:cs typeface="Poppins Bold" panose="00000800000000000000" pitchFamily="2" charset="0"/>
              </a:rPr>
              <a:t>50-60%</a:t>
            </a:r>
          </a:p>
        </p:txBody>
      </p:sp>
      <p:sp>
        <p:nvSpPr>
          <p:cNvPr id="35" name="TextBox 4">
            <a:extLst>
              <a:ext uri="{FF2B5EF4-FFF2-40B4-BE49-F238E27FC236}">
                <a16:creationId xmlns:a16="http://schemas.microsoft.com/office/drawing/2014/main" id="{9DCA24AD-4B71-AF5B-4F18-A75741FE0CF6}"/>
              </a:ext>
            </a:extLst>
          </p:cNvPr>
          <p:cNvSpPr txBox="1"/>
          <p:nvPr/>
        </p:nvSpPr>
        <p:spPr>
          <a:xfrm>
            <a:off x="6848322" y="5462763"/>
            <a:ext cx="1638300" cy="523220"/>
          </a:xfrm>
          <a:prstGeom prst="rect">
            <a:avLst/>
          </a:prstGeom>
          <a:noFill/>
        </p:spPr>
        <p:txBody>
          <a:bodyPr wrap="square">
            <a:spAutoFit/>
          </a:bodyPr>
          <a:lstStyle/>
          <a:p>
            <a:r>
              <a:rPr lang="fr-FR" sz="2800" dirty="0">
                <a:solidFill>
                  <a:srgbClr val="FF6A00"/>
                </a:solidFill>
                <a:latin typeface="Poppins Bold" panose="00000800000000000000" pitchFamily="2" charset="0"/>
                <a:cs typeface="Poppins Bold" panose="00000800000000000000" pitchFamily="2" charset="0"/>
              </a:rPr>
              <a:t>60%</a:t>
            </a:r>
          </a:p>
        </p:txBody>
      </p:sp>
      <p:sp>
        <p:nvSpPr>
          <p:cNvPr id="36" name="TextBox 5">
            <a:extLst>
              <a:ext uri="{FF2B5EF4-FFF2-40B4-BE49-F238E27FC236}">
                <a16:creationId xmlns:a16="http://schemas.microsoft.com/office/drawing/2014/main" id="{0642DBA1-3EDA-AA76-0951-CF017F368BDE}"/>
              </a:ext>
            </a:extLst>
          </p:cNvPr>
          <p:cNvSpPr txBox="1"/>
          <p:nvPr/>
        </p:nvSpPr>
        <p:spPr>
          <a:xfrm>
            <a:off x="9093661" y="5441783"/>
            <a:ext cx="1638300" cy="523220"/>
          </a:xfrm>
          <a:prstGeom prst="rect">
            <a:avLst/>
          </a:prstGeom>
          <a:noFill/>
        </p:spPr>
        <p:txBody>
          <a:bodyPr wrap="square">
            <a:spAutoFit/>
          </a:bodyPr>
          <a:lstStyle/>
          <a:p>
            <a:r>
              <a:rPr lang="fr-FR" sz="2800" dirty="0">
                <a:solidFill>
                  <a:srgbClr val="FF6A00"/>
                </a:solidFill>
                <a:latin typeface="Poppins Bold" panose="00000800000000000000" pitchFamily="2" charset="0"/>
                <a:cs typeface="Poppins Bold" panose="00000800000000000000" pitchFamily="2" charset="0"/>
              </a:rPr>
              <a:t>&lt;10%</a:t>
            </a:r>
          </a:p>
        </p:txBody>
      </p:sp>
      <p:sp>
        <p:nvSpPr>
          <p:cNvPr id="37" name="TextBox 6">
            <a:extLst>
              <a:ext uri="{FF2B5EF4-FFF2-40B4-BE49-F238E27FC236}">
                <a16:creationId xmlns:a16="http://schemas.microsoft.com/office/drawing/2014/main" id="{C0CDE7EA-DD36-C3A1-8A59-A5D490C77FA2}"/>
              </a:ext>
            </a:extLst>
          </p:cNvPr>
          <p:cNvSpPr txBox="1"/>
          <p:nvPr/>
        </p:nvSpPr>
        <p:spPr>
          <a:xfrm>
            <a:off x="1818461" y="5470876"/>
            <a:ext cx="1638300" cy="523220"/>
          </a:xfrm>
          <a:prstGeom prst="rect">
            <a:avLst/>
          </a:prstGeom>
          <a:noFill/>
        </p:spPr>
        <p:txBody>
          <a:bodyPr wrap="square">
            <a:spAutoFit/>
          </a:bodyPr>
          <a:lstStyle/>
          <a:p>
            <a:r>
              <a:rPr lang="fr-FR" sz="2800" dirty="0">
                <a:solidFill>
                  <a:srgbClr val="FF6A00"/>
                </a:solidFill>
                <a:latin typeface="Poppins Bold" panose="00000800000000000000" pitchFamily="2" charset="0"/>
                <a:cs typeface="Poppins Bold" panose="00000800000000000000" pitchFamily="2" charset="0"/>
              </a:rPr>
              <a:t>40-50%</a:t>
            </a:r>
          </a:p>
        </p:txBody>
      </p:sp>
    </p:spTree>
    <p:extLst>
      <p:ext uri="{BB962C8B-B14F-4D97-AF65-F5344CB8AC3E}">
        <p14:creationId xmlns:p14="http://schemas.microsoft.com/office/powerpoint/2010/main" val="2446417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fr-FR" sz="2800" b="0" dirty="0">
                <a:solidFill>
                  <a:srgbClr val="55381C"/>
                </a:solidFill>
                <a:latin typeface="Poppins ExtraBold" panose="00000900000000000000" pitchFamily="50" charset="0"/>
                <a:cs typeface="Poppins ExtraBold" panose="00000900000000000000" pitchFamily="50" charset="0"/>
              </a:rPr>
              <a:t>HADRONTHERAPY WORLDWIDE</a:t>
            </a:r>
            <a:endParaRPr lang="fr-FR" sz="2800" b="0" dirty="0">
              <a:solidFill>
                <a:srgbClr val="55381C"/>
              </a:solidFill>
              <a:latin typeface="Poppins Bold" panose="00000800000000000000" pitchFamily="2" charset="0"/>
              <a:cs typeface="Poppins Bold" panose="00000800000000000000" pitchFamily="2" charset="0"/>
            </a:endParaRPr>
          </a:p>
          <a:p>
            <a:pPr algn="l">
              <a:lnSpc>
                <a:spcPts val="2200"/>
              </a:lnSpc>
            </a:pPr>
            <a:endParaRPr lang="fr-FR"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a:solidFill>
                  <a:srgbClr val="55381C"/>
                </a:solidFill>
                <a:latin typeface="Poppins Light" panose="00000400000000000000" pitchFamily="2" charset="0"/>
                <a:cs typeface="Poppins Light" panose="00000400000000000000" pitchFamily="2" charset="0"/>
              </a:rPr>
              <a:t>1. </a:t>
            </a:r>
            <a:r>
              <a:rPr lang="en-ZA" sz="900" cap="small" dirty="0">
                <a:solidFill>
                  <a:srgbClr val="55381C"/>
                </a:solidFill>
                <a:latin typeface="Poppins Light" panose="00000400000000000000" pitchFamily="2" charset="0"/>
                <a:cs typeface="Poppins Light" panose="00000400000000000000" pitchFamily="2" charset="0"/>
              </a:rPr>
              <a:t>Cancer and treatments</a:t>
            </a:r>
          </a:p>
        </p:txBody>
      </p:sp>
      <p:sp>
        <p:nvSpPr>
          <p:cNvPr id="14" name="ZoneTexte 13">
            <a:extLst>
              <a:ext uri="{FF2B5EF4-FFF2-40B4-BE49-F238E27FC236}">
                <a16:creationId xmlns:a16="http://schemas.microsoft.com/office/drawing/2014/main" id="{02CB067F-DC34-3313-9DD1-7157408A40DC}"/>
              </a:ext>
            </a:extLst>
          </p:cNvPr>
          <p:cNvSpPr txBox="1"/>
          <p:nvPr/>
        </p:nvSpPr>
        <p:spPr>
          <a:xfrm>
            <a:off x="1938191" y="5036341"/>
            <a:ext cx="8454506" cy="1569660"/>
          </a:xfrm>
          <a:prstGeom prst="rect">
            <a:avLst/>
          </a:prstGeom>
          <a:noFill/>
        </p:spPr>
        <p:txBody>
          <a:bodyPr wrap="square">
            <a:spAutoFit/>
          </a:bodyPr>
          <a:lstStyle/>
          <a:p>
            <a:pPr algn="ctr"/>
            <a:r>
              <a:rPr lang="en-ZA" sz="1200" b="1" dirty="0">
                <a:solidFill>
                  <a:schemeClr val="accent1"/>
                </a:solidFill>
              </a:rPr>
              <a:t>CONVENTIONAL RADIOTHERAPY CENTERS (</a:t>
            </a:r>
            <a:r>
              <a:rPr lang="en-ZA" sz="1200" b="1" dirty="0" err="1">
                <a:solidFill>
                  <a:schemeClr val="accent1"/>
                </a:solidFill>
              </a:rPr>
              <a:t>Xrays</a:t>
            </a:r>
            <a:r>
              <a:rPr lang="en-ZA" sz="1200" b="1" dirty="0">
                <a:solidFill>
                  <a:schemeClr val="accent1"/>
                </a:solidFill>
              </a:rPr>
              <a:t>) </a:t>
            </a:r>
          </a:p>
          <a:p>
            <a:pPr algn="ctr"/>
            <a:r>
              <a:rPr lang="en-ZA" sz="1200" b="1" dirty="0">
                <a:solidFill>
                  <a:schemeClr val="accent1"/>
                </a:solidFill>
              </a:rPr>
              <a:t>~20,000 treatment rooms</a:t>
            </a:r>
          </a:p>
          <a:p>
            <a:pPr algn="ctr"/>
            <a:endParaRPr lang="fr-FR" sz="1200" b="1" dirty="0">
              <a:solidFill>
                <a:srgbClr val="FF0000"/>
              </a:solidFill>
            </a:endParaRPr>
          </a:p>
          <a:p>
            <a:pPr algn="ctr"/>
            <a:r>
              <a:rPr lang="en-ZA" sz="1200" b="1" dirty="0">
                <a:solidFill>
                  <a:srgbClr val="FF0000"/>
                </a:solidFill>
              </a:rPr>
              <a:t>PROTON THERAPY CENTERS</a:t>
            </a:r>
          </a:p>
          <a:p>
            <a:pPr algn="ctr"/>
            <a:r>
              <a:rPr lang="en-ZA" sz="1200" b="1" dirty="0">
                <a:solidFill>
                  <a:srgbClr val="FF0000"/>
                </a:solidFill>
              </a:rPr>
              <a:t>182 centres in operation or under installation ~ 400 treatment &amp; research rooms</a:t>
            </a:r>
            <a:endParaRPr lang="en-ZA" sz="1200" dirty="0"/>
          </a:p>
          <a:p>
            <a:pPr algn="ctr"/>
            <a:endParaRPr lang="en-ZA" sz="1200" b="1" dirty="0">
              <a:solidFill>
                <a:srgbClr val="0070C0"/>
              </a:solidFill>
            </a:endParaRPr>
          </a:p>
          <a:p>
            <a:pPr algn="ctr"/>
            <a:r>
              <a:rPr lang="fr-FR" sz="1200" b="1" dirty="0">
                <a:solidFill>
                  <a:srgbClr val="0070C0"/>
                </a:solidFill>
              </a:rPr>
              <a:t>CARBON THERAPY CENTERS</a:t>
            </a:r>
          </a:p>
          <a:p>
            <a:pPr algn="ctr"/>
            <a:r>
              <a:rPr lang="en-ZA" sz="1200" b="1" dirty="0">
                <a:solidFill>
                  <a:srgbClr val="0070C0"/>
                </a:solidFill>
              </a:rPr>
              <a:t>14 multi-ions operational centres with carbon therapy + 6 under installation</a:t>
            </a:r>
          </a:p>
        </p:txBody>
      </p:sp>
      <p:pic>
        <p:nvPicPr>
          <p:cNvPr id="16" name="Image 5">
            <a:extLst>
              <a:ext uri="{FF2B5EF4-FFF2-40B4-BE49-F238E27FC236}">
                <a16:creationId xmlns:a16="http://schemas.microsoft.com/office/drawing/2014/main" id="{1E3AD759-9F79-9AB8-3886-A518602ABFA4}"/>
              </a:ext>
            </a:extLst>
          </p:cNvPr>
          <p:cNvPicPr>
            <a:picLocks noChangeAspect="1"/>
          </p:cNvPicPr>
          <p:nvPr/>
        </p:nvPicPr>
        <p:blipFill>
          <a:blip r:embed="rId3"/>
          <a:stretch>
            <a:fillRect/>
          </a:stretch>
        </p:blipFill>
        <p:spPr>
          <a:xfrm>
            <a:off x="7709184" y="935613"/>
            <a:ext cx="4463216" cy="3966300"/>
          </a:xfrm>
          <a:prstGeom prst="rect">
            <a:avLst/>
          </a:prstGeom>
        </p:spPr>
      </p:pic>
      <p:pic>
        <p:nvPicPr>
          <p:cNvPr id="19" name="Image 18" descr="Une image contenant texte, carte, atlas&#10;&#10;Description générée automatiquement">
            <a:extLst>
              <a:ext uri="{FF2B5EF4-FFF2-40B4-BE49-F238E27FC236}">
                <a16:creationId xmlns:a16="http://schemas.microsoft.com/office/drawing/2014/main" id="{F50C7CF9-2F2F-742B-6039-A4A8E4BE7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1" y="963081"/>
            <a:ext cx="7703718" cy="3932008"/>
          </a:xfrm>
          <a:prstGeom prst="rect">
            <a:avLst/>
          </a:prstGeom>
        </p:spPr>
      </p:pic>
    </p:spTree>
    <p:extLst>
      <p:ext uri="{BB962C8B-B14F-4D97-AF65-F5344CB8AC3E}">
        <p14:creationId xmlns:p14="http://schemas.microsoft.com/office/powerpoint/2010/main" val="61017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en-ZA" sz="2800" b="0" dirty="0">
                <a:solidFill>
                  <a:srgbClr val="55381C"/>
                </a:solidFill>
                <a:latin typeface="Poppins ExtraBold" panose="00000900000000000000" pitchFamily="50" charset="0"/>
                <a:cs typeface="Poppins ExtraBold" panose="00000900000000000000" pitchFamily="50" charset="0"/>
              </a:rPr>
              <a:t>CLINICAL ADVANTAGES</a:t>
            </a:r>
            <a:endParaRPr lang="en-ZA"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a:solidFill>
                  <a:srgbClr val="55381C"/>
                </a:solidFill>
                <a:latin typeface="Poppins Light" panose="00000400000000000000" pitchFamily="2" charset="0"/>
                <a:cs typeface="Poppins Light" panose="00000400000000000000" pitchFamily="2" charset="0"/>
              </a:rPr>
              <a:t>1. </a:t>
            </a:r>
            <a:r>
              <a:rPr lang="en-ZA" sz="900" cap="small" dirty="0">
                <a:solidFill>
                  <a:srgbClr val="55381C"/>
                </a:solidFill>
                <a:latin typeface="Poppins Light" panose="00000400000000000000" pitchFamily="2" charset="0"/>
                <a:cs typeface="Poppins Light" panose="00000400000000000000" pitchFamily="2" charset="0"/>
              </a:rPr>
              <a:t>Cancer and treatments</a:t>
            </a:r>
          </a:p>
        </p:txBody>
      </p:sp>
      <p:pic>
        <p:nvPicPr>
          <p:cNvPr id="2" name="Picture 3" descr="A x-ray of a brain&#10;&#10;AI-generated content may be incorrect.">
            <a:extLst>
              <a:ext uri="{FF2B5EF4-FFF2-40B4-BE49-F238E27FC236}">
                <a16:creationId xmlns:a16="http://schemas.microsoft.com/office/drawing/2014/main" id="{E688529F-83EB-E8C8-959F-A54A77EE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37" y="1052444"/>
            <a:ext cx="9345880" cy="2178985"/>
          </a:xfrm>
          <a:prstGeom prst="rect">
            <a:avLst/>
          </a:prstGeom>
        </p:spPr>
      </p:pic>
      <p:sp>
        <p:nvSpPr>
          <p:cNvPr id="6" name="ZoneTexte 5">
            <a:extLst>
              <a:ext uri="{FF2B5EF4-FFF2-40B4-BE49-F238E27FC236}">
                <a16:creationId xmlns:a16="http://schemas.microsoft.com/office/drawing/2014/main" id="{AF6DA3AF-F0FA-AB2B-EDF0-2D8C927EA8E8}"/>
              </a:ext>
            </a:extLst>
          </p:cNvPr>
          <p:cNvSpPr txBox="1"/>
          <p:nvPr/>
        </p:nvSpPr>
        <p:spPr>
          <a:xfrm>
            <a:off x="5023879" y="3413424"/>
            <a:ext cx="6586128" cy="3044808"/>
          </a:xfrm>
          <a:prstGeom prst="rect">
            <a:avLst/>
          </a:prstGeom>
          <a:noFill/>
        </p:spPr>
        <p:txBody>
          <a:bodyPr wrap="square">
            <a:spAutoFit/>
          </a:bodyPr>
          <a:lstStyle/>
          <a:p>
            <a:pPr marL="285750" indent="-285750">
              <a:lnSpc>
                <a:spcPts val="2500"/>
              </a:lnSpc>
              <a:buFont typeface="Wingdings" panose="05000000000000000000" pitchFamily="2" charset="2"/>
              <a:buChar char="§"/>
            </a:pPr>
            <a:r>
              <a:rPr lang="en-ZA" sz="1600" b="1" dirty="0">
                <a:solidFill>
                  <a:srgbClr val="55381C"/>
                </a:solidFill>
                <a:latin typeface="Poppins Light" panose="00000400000000000000" pitchFamily="2" charset="0"/>
                <a:cs typeface="Poppins Light" panose="00000400000000000000" pitchFamily="2" charset="0"/>
              </a:rPr>
              <a:t>Proton &amp; carbon ions:</a:t>
            </a:r>
          </a:p>
          <a:p>
            <a:pPr marL="742950" lvl="1" indent="-285750">
              <a:lnSpc>
                <a:spcPts val="2500"/>
              </a:lnSpc>
              <a:buFont typeface="Wingdings" panose="05000000000000000000" pitchFamily="2" charset="2"/>
              <a:buChar char="Ø"/>
            </a:pPr>
            <a:r>
              <a:rPr lang="en-ZA" sz="1600" dirty="0">
                <a:solidFill>
                  <a:srgbClr val="55381C"/>
                </a:solidFill>
                <a:latin typeface="Poppins Light" panose="00000400000000000000" pitchFamily="2" charset="0"/>
                <a:cs typeface="Poppins Light" panose="00000400000000000000" pitchFamily="2" charset="0"/>
              </a:rPr>
              <a:t>Dose conformity at tumour location</a:t>
            </a:r>
          </a:p>
          <a:p>
            <a:pPr marL="742950" lvl="1" indent="-285750">
              <a:lnSpc>
                <a:spcPts val="2500"/>
              </a:lnSpc>
              <a:buFont typeface="Wingdings" panose="05000000000000000000" pitchFamily="2" charset="2"/>
              <a:buChar char="Ø"/>
            </a:pPr>
            <a:r>
              <a:rPr lang="en-ZA" sz="1600" dirty="0">
                <a:solidFill>
                  <a:srgbClr val="55381C"/>
                </a:solidFill>
                <a:latin typeface="Poppins Light" panose="00000400000000000000" pitchFamily="2" charset="0"/>
                <a:cs typeface="Poppins Light" panose="00000400000000000000" pitchFamily="2" charset="0"/>
              </a:rPr>
              <a:t>Sparing of the healthy tissues and organs at risk (OAR)</a:t>
            </a:r>
          </a:p>
          <a:p>
            <a:pPr marL="742950" lvl="1" indent="-285750">
              <a:lnSpc>
                <a:spcPts val="2500"/>
              </a:lnSpc>
              <a:buFont typeface="Wingdings" panose="05000000000000000000" pitchFamily="2" charset="2"/>
              <a:buChar char="Ø"/>
            </a:pPr>
            <a:r>
              <a:rPr lang="en-ZA" sz="1600" dirty="0">
                <a:solidFill>
                  <a:srgbClr val="55381C"/>
                </a:solidFill>
                <a:latin typeface="Poppins Light" panose="00000400000000000000" pitchFamily="2" charset="0"/>
                <a:cs typeface="Poppins Light" panose="00000400000000000000" pitchFamily="2" charset="0"/>
              </a:rPr>
              <a:t>Relative Biological efficiency (RBE): x1,1 for proton - RBE x 2 to 3 for carbon </a:t>
            </a:r>
            <a:endParaRPr lang="en-ZA" sz="1600" b="1" dirty="0">
              <a:solidFill>
                <a:srgbClr val="55381C"/>
              </a:solidFill>
              <a:latin typeface="Poppins Light" panose="00000400000000000000" pitchFamily="2" charset="0"/>
              <a:cs typeface="Poppins Light" panose="00000400000000000000" pitchFamily="2" charset="0"/>
            </a:endParaRPr>
          </a:p>
          <a:p>
            <a:pPr marL="342900" indent="-342900">
              <a:lnSpc>
                <a:spcPts val="3200"/>
              </a:lnSpc>
              <a:buFont typeface="Wingdings" panose="05000000000000000000" pitchFamily="2" charset="2"/>
              <a:buChar char="§"/>
            </a:pPr>
            <a:r>
              <a:rPr lang="en-ZA" sz="1600" b="1" dirty="0">
                <a:solidFill>
                  <a:srgbClr val="55381C"/>
                </a:solidFill>
                <a:latin typeface="Poppins Light" panose="00000400000000000000" pitchFamily="2" charset="0"/>
                <a:cs typeface="Poppins Light" panose="00000400000000000000" pitchFamily="2" charset="0"/>
              </a:rPr>
              <a:t>Carbon ions</a:t>
            </a:r>
          </a:p>
          <a:p>
            <a:pPr marL="742950" lvl="1" indent="-285750">
              <a:lnSpc>
                <a:spcPts val="2500"/>
              </a:lnSpc>
              <a:buFont typeface="Wingdings" panose="05000000000000000000" pitchFamily="2" charset="2"/>
              <a:buChar char="Ø"/>
            </a:pPr>
            <a:r>
              <a:rPr lang="en-ZA" sz="1600" dirty="0">
                <a:solidFill>
                  <a:srgbClr val="55381C"/>
                </a:solidFill>
                <a:latin typeface="Poppins Light" panose="00000400000000000000" pitchFamily="2" charset="0"/>
                <a:cs typeface="Poppins Light" panose="00000400000000000000" pitchFamily="2" charset="0"/>
              </a:rPr>
              <a:t>Less treatment fractions</a:t>
            </a:r>
          </a:p>
          <a:p>
            <a:pPr marL="742950" lvl="1" indent="-285750">
              <a:lnSpc>
                <a:spcPts val="2500"/>
              </a:lnSpc>
              <a:buFont typeface="Wingdings" panose="05000000000000000000" pitchFamily="2" charset="2"/>
              <a:buChar char="Ø"/>
            </a:pPr>
            <a:r>
              <a:rPr lang="en-ZA" sz="1600" dirty="0">
                <a:solidFill>
                  <a:srgbClr val="55381C"/>
                </a:solidFill>
                <a:latin typeface="Poppins Light" panose="00000400000000000000" pitchFamily="2" charset="0"/>
                <a:cs typeface="Poppins Light" panose="00000400000000000000" pitchFamily="2" charset="0"/>
              </a:rPr>
              <a:t>Hight LET for more complex DNA breaks</a:t>
            </a:r>
          </a:p>
          <a:p>
            <a:pPr marL="742950" lvl="1" indent="-285750">
              <a:lnSpc>
                <a:spcPts val="2500"/>
              </a:lnSpc>
              <a:buFont typeface="Wingdings" panose="05000000000000000000" pitchFamily="2" charset="2"/>
              <a:buChar char="Ø"/>
            </a:pPr>
            <a:r>
              <a:rPr lang="en-ZA" sz="1600" dirty="0">
                <a:solidFill>
                  <a:srgbClr val="55381C"/>
                </a:solidFill>
                <a:latin typeface="Poppins Light" panose="00000400000000000000" pitchFamily="2" charset="0"/>
                <a:cs typeface="Poppins Light" panose="00000400000000000000" pitchFamily="2" charset="0"/>
              </a:rPr>
              <a:t>Effectiveness on radioresistant and hypoxic tumours</a:t>
            </a:r>
          </a:p>
        </p:txBody>
      </p:sp>
      <p:pic>
        <p:nvPicPr>
          <p:cNvPr id="7" name="Image 6" descr="Une image contenant texte, carte&#10;&#10;Description générée automatiquement">
            <a:extLst>
              <a:ext uri="{FF2B5EF4-FFF2-40B4-BE49-F238E27FC236}">
                <a16:creationId xmlns:a16="http://schemas.microsoft.com/office/drawing/2014/main" id="{C8DF7A5E-9F4F-9710-5043-47396EA24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410327"/>
            <a:ext cx="4518995" cy="3073305"/>
          </a:xfrm>
          <a:prstGeom prst="rect">
            <a:avLst/>
          </a:prstGeom>
        </p:spPr>
      </p:pic>
    </p:spTree>
    <p:extLst>
      <p:ext uri="{BB962C8B-B14F-4D97-AF65-F5344CB8AC3E}">
        <p14:creationId xmlns:p14="http://schemas.microsoft.com/office/powerpoint/2010/main" val="251706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CA3CCF-4053-D610-5BE4-FBBCFC520D14}"/>
              </a:ext>
            </a:extLst>
          </p:cNvPr>
          <p:cNvSpPr txBox="1">
            <a:spLocks/>
          </p:cNvSpPr>
          <p:nvPr/>
        </p:nvSpPr>
        <p:spPr>
          <a:xfrm>
            <a:off x="360000" y="251999"/>
            <a:ext cx="9221745" cy="800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baseline="0">
                <a:solidFill>
                  <a:srgbClr val="FF6A00"/>
                </a:solidFill>
                <a:latin typeface="GROZEN MEDICAL" pitchFamily="50" charset="0"/>
                <a:ea typeface="+mj-ea"/>
                <a:cs typeface="+mj-cs"/>
              </a:defRPr>
            </a:lvl1pPr>
          </a:lstStyle>
          <a:p>
            <a:pPr algn="l">
              <a:lnSpc>
                <a:spcPts val="3000"/>
              </a:lnSpc>
            </a:pPr>
            <a:r>
              <a:rPr lang="en-ZA" sz="2800" b="0" dirty="0">
                <a:solidFill>
                  <a:srgbClr val="55381C"/>
                </a:solidFill>
                <a:latin typeface="Poppins ExtraBold" panose="00000900000000000000" pitchFamily="50" charset="0"/>
                <a:cs typeface="Poppins ExtraBold" panose="00000900000000000000" pitchFamily="50" charset="0"/>
              </a:rPr>
              <a:t>CLINICAL EVIDENCE</a:t>
            </a:r>
            <a:endParaRPr lang="en-ZA" sz="2000" b="0" dirty="0">
              <a:solidFill>
                <a:srgbClr val="55381C"/>
              </a:solidFill>
              <a:latin typeface="Poppins Light" panose="00000400000000000000" pitchFamily="2" charset="0"/>
              <a:cs typeface="Poppins Light" panose="00000400000000000000" pitchFamily="2" charset="0"/>
            </a:endParaRPr>
          </a:p>
        </p:txBody>
      </p:sp>
      <p:sp>
        <p:nvSpPr>
          <p:cNvPr id="26" name="object 6">
            <a:extLst>
              <a:ext uri="{FF2B5EF4-FFF2-40B4-BE49-F238E27FC236}">
                <a16:creationId xmlns:a16="http://schemas.microsoft.com/office/drawing/2014/main" id="{5C57B43C-9CA4-4E00-872B-2E692E48F7D5}"/>
              </a:ext>
            </a:extLst>
          </p:cNvPr>
          <p:cNvSpPr txBox="1"/>
          <p:nvPr/>
        </p:nvSpPr>
        <p:spPr>
          <a:xfrm>
            <a:off x="9522637" y="252000"/>
            <a:ext cx="2309363" cy="155171"/>
          </a:xfrm>
          <a:prstGeom prst="rect">
            <a:avLst/>
          </a:prstGeom>
        </p:spPr>
        <p:txBody>
          <a:bodyPr vert="horz" wrap="square" lIns="0" tIns="16510" rIns="0" bIns="0" rtlCol="0">
            <a:spAutoFit/>
          </a:bodyPr>
          <a:lstStyle/>
          <a:p>
            <a:pPr algn="r"/>
            <a:r>
              <a:rPr lang="en-ZA" sz="900" cap="small">
                <a:solidFill>
                  <a:srgbClr val="55381C"/>
                </a:solidFill>
                <a:latin typeface="Poppins Light" panose="00000400000000000000" pitchFamily="2" charset="0"/>
                <a:cs typeface="Poppins Light" panose="00000400000000000000" pitchFamily="2" charset="0"/>
              </a:rPr>
              <a:t>1. </a:t>
            </a:r>
            <a:r>
              <a:rPr lang="en-ZA" sz="900" cap="small" dirty="0">
                <a:solidFill>
                  <a:srgbClr val="55381C"/>
                </a:solidFill>
                <a:latin typeface="Poppins Light" panose="00000400000000000000" pitchFamily="2" charset="0"/>
                <a:cs typeface="Poppins Light" panose="00000400000000000000" pitchFamily="2" charset="0"/>
              </a:rPr>
              <a:t>Cancer and treatments</a:t>
            </a:r>
          </a:p>
        </p:txBody>
      </p:sp>
      <p:sp>
        <p:nvSpPr>
          <p:cNvPr id="5" name="ZoneTexte 4">
            <a:extLst>
              <a:ext uri="{FF2B5EF4-FFF2-40B4-BE49-F238E27FC236}">
                <a16:creationId xmlns:a16="http://schemas.microsoft.com/office/drawing/2014/main" id="{BACBC37B-6A45-DDCF-57E7-6497DAB26935}"/>
              </a:ext>
            </a:extLst>
          </p:cNvPr>
          <p:cNvSpPr txBox="1"/>
          <p:nvPr/>
        </p:nvSpPr>
        <p:spPr>
          <a:xfrm>
            <a:off x="6426784" y="2132057"/>
            <a:ext cx="5163533" cy="2910925"/>
          </a:xfrm>
          <a:prstGeom prst="rect">
            <a:avLst/>
          </a:prstGeom>
          <a:noFill/>
        </p:spPr>
        <p:txBody>
          <a:bodyPr wrap="square">
            <a:spAutoFit/>
          </a:bodyPr>
          <a:lstStyle/>
          <a:p>
            <a:pPr marL="285750" indent="-285750">
              <a:lnSpc>
                <a:spcPts val="2500"/>
              </a:lnSpc>
              <a:buFont typeface="Wingdings" panose="05000000000000000000" pitchFamily="2" charset="2"/>
              <a:buChar char="§"/>
            </a:pPr>
            <a:r>
              <a:rPr lang="en-ZA" b="1" dirty="0">
                <a:solidFill>
                  <a:srgbClr val="55381C"/>
                </a:solidFill>
                <a:latin typeface="Poppins Light" panose="00000400000000000000" pitchFamily="2" charset="0"/>
                <a:cs typeface="Poppins Light" panose="00000400000000000000" pitchFamily="2" charset="0"/>
              </a:rPr>
              <a:t>But …</a:t>
            </a:r>
          </a:p>
          <a:p>
            <a:pPr marL="742950" lvl="1" indent="-285750">
              <a:lnSpc>
                <a:spcPts val="2500"/>
              </a:lnSpc>
              <a:buFont typeface="Wingdings" panose="05000000000000000000" pitchFamily="2" charset="2"/>
              <a:buChar char="Ø"/>
            </a:pPr>
            <a:r>
              <a:rPr lang="en-ZA" dirty="0">
                <a:solidFill>
                  <a:srgbClr val="55381C"/>
                </a:solidFill>
                <a:latin typeface="Poppins Light" panose="00000400000000000000" pitchFamily="2" charset="0"/>
                <a:cs typeface="Poppins Light" panose="00000400000000000000" pitchFamily="2" charset="0"/>
              </a:rPr>
              <a:t>Only 1,2% and 0,6% of all radiotherapy patients received proton therapy in US and EU respectively</a:t>
            </a:r>
          </a:p>
          <a:p>
            <a:pPr marL="742950" lvl="1" indent="-285750">
              <a:lnSpc>
                <a:spcPts val="2800"/>
              </a:lnSpc>
              <a:spcBef>
                <a:spcPts val="1200"/>
              </a:spcBef>
              <a:buFont typeface="Wingdings" panose="05000000000000000000" pitchFamily="2" charset="2"/>
              <a:buChar char="Ø"/>
            </a:pPr>
            <a:r>
              <a:rPr lang="en-ZA" dirty="0">
                <a:solidFill>
                  <a:srgbClr val="55381C"/>
                </a:solidFill>
                <a:latin typeface="Poppins Light" panose="00000400000000000000" pitchFamily="2" charset="0"/>
                <a:cs typeface="Poppins Light" panose="00000400000000000000" pitchFamily="2" charset="0"/>
              </a:rPr>
              <a:t>Less than 15% of paediatric patients receive proton therapy for the ASTRO- recommended indications</a:t>
            </a:r>
          </a:p>
          <a:p>
            <a:pPr marL="742950" lvl="1" indent="-285750">
              <a:lnSpc>
                <a:spcPts val="2500"/>
              </a:lnSpc>
              <a:buFont typeface="Wingdings" panose="05000000000000000000" pitchFamily="2" charset="2"/>
              <a:buChar char="Ø"/>
            </a:pPr>
            <a:endParaRPr lang="en-ZA" dirty="0">
              <a:solidFill>
                <a:srgbClr val="55381C"/>
              </a:solidFill>
              <a:latin typeface="Poppins Light" panose="00000400000000000000" pitchFamily="2" charset="0"/>
              <a:cs typeface="Poppins Light" panose="00000400000000000000" pitchFamily="2" charset="0"/>
            </a:endParaRPr>
          </a:p>
        </p:txBody>
      </p:sp>
      <p:grpSp>
        <p:nvGrpSpPr>
          <p:cNvPr id="9" name="Groupe 8">
            <a:extLst>
              <a:ext uri="{FF2B5EF4-FFF2-40B4-BE49-F238E27FC236}">
                <a16:creationId xmlns:a16="http://schemas.microsoft.com/office/drawing/2014/main" id="{D5B24DE2-59D3-3375-6CD4-267775DEACB5}"/>
              </a:ext>
            </a:extLst>
          </p:cNvPr>
          <p:cNvGrpSpPr/>
          <p:nvPr/>
        </p:nvGrpSpPr>
        <p:grpSpPr>
          <a:xfrm>
            <a:off x="146463" y="1755788"/>
            <a:ext cx="5949537" cy="3663465"/>
            <a:chOff x="1" y="1743913"/>
            <a:chExt cx="5949537" cy="3663465"/>
          </a:xfrm>
        </p:grpSpPr>
        <p:pic>
          <p:nvPicPr>
            <p:cNvPr id="3" name="Picture 3">
              <a:extLst>
                <a:ext uri="{FF2B5EF4-FFF2-40B4-BE49-F238E27FC236}">
                  <a16:creationId xmlns:a16="http://schemas.microsoft.com/office/drawing/2014/main" id="{1DB20BA4-7825-010B-5C44-C9E8A79277FE}"/>
                </a:ext>
              </a:extLst>
            </p:cNvPr>
            <p:cNvPicPr>
              <a:picLocks noChangeAspect="1"/>
            </p:cNvPicPr>
            <p:nvPr/>
          </p:nvPicPr>
          <p:blipFill rotWithShape="1">
            <a:blip r:embed="rId3"/>
            <a:srcRect r="35821"/>
            <a:stretch/>
          </p:blipFill>
          <p:spPr>
            <a:xfrm>
              <a:off x="1" y="1743913"/>
              <a:ext cx="4429496" cy="3663465"/>
            </a:xfrm>
            <a:prstGeom prst="rect">
              <a:avLst/>
            </a:prstGeom>
          </p:spPr>
        </p:pic>
        <p:sp>
          <p:nvSpPr>
            <p:cNvPr id="8" name="ZoneTexte 7">
              <a:extLst>
                <a:ext uri="{FF2B5EF4-FFF2-40B4-BE49-F238E27FC236}">
                  <a16:creationId xmlns:a16="http://schemas.microsoft.com/office/drawing/2014/main" id="{205BF821-A06F-E7E6-C769-B58A281B24A5}"/>
                </a:ext>
              </a:extLst>
            </p:cNvPr>
            <p:cNvSpPr txBox="1"/>
            <p:nvPr/>
          </p:nvSpPr>
          <p:spPr>
            <a:xfrm>
              <a:off x="4282691" y="2432380"/>
              <a:ext cx="1666847" cy="2000419"/>
            </a:xfrm>
            <a:prstGeom prst="rect">
              <a:avLst/>
            </a:prstGeom>
            <a:solidFill>
              <a:srgbClr val="FFFDF1"/>
            </a:solidFill>
          </p:spPr>
          <p:txBody>
            <a:bodyPr wrap="square">
              <a:spAutoFit/>
            </a:bodyPr>
            <a:lstStyle/>
            <a:p>
              <a:pPr>
                <a:lnSpc>
                  <a:spcPts val="2500"/>
                </a:lnSpc>
              </a:pPr>
              <a:r>
                <a:rPr lang="en-ZA" dirty="0">
                  <a:solidFill>
                    <a:srgbClr val="55381C"/>
                  </a:solidFill>
                  <a:highlight>
                    <a:srgbClr val="FFFDF1"/>
                  </a:highlight>
                  <a:latin typeface="Poppins Light" panose="00000400000000000000" pitchFamily="2" charset="0"/>
                  <a:cs typeface="Poppins Light" panose="00000400000000000000" pitchFamily="2" charset="0"/>
                </a:rPr>
                <a:t>Number of proton therapy </a:t>
              </a:r>
              <a:r>
                <a:rPr lang="en-ZA" b="1" dirty="0">
                  <a:solidFill>
                    <a:srgbClr val="55381C"/>
                  </a:solidFill>
                  <a:highlight>
                    <a:srgbClr val="FFFDF1"/>
                  </a:highlight>
                  <a:latin typeface="Poppins Light" panose="00000400000000000000" pitchFamily="2" charset="0"/>
                  <a:cs typeface="Poppins Light" panose="00000400000000000000" pitchFamily="2" charset="0"/>
                </a:rPr>
                <a:t>scientific publications </a:t>
              </a:r>
              <a:r>
                <a:rPr lang="en-ZA" dirty="0">
                  <a:solidFill>
                    <a:srgbClr val="55381C"/>
                  </a:solidFill>
                  <a:highlight>
                    <a:srgbClr val="FFFDF1"/>
                  </a:highlight>
                  <a:latin typeface="Poppins Light" panose="00000400000000000000" pitchFamily="2" charset="0"/>
                  <a:cs typeface="Poppins Light" panose="00000400000000000000" pitchFamily="2" charset="0"/>
                </a:rPr>
                <a:t>worldwide</a:t>
              </a:r>
            </a:p>
          </p:txBody>
        </p:sp>
      </p:grpSp>
    </p:spTree>
    <p:extLst>
      <p:ext uri="{BB962C8B-B14F-4D97-AF65-F5344CB8AC3E}">
        <p14:creationId xmlns:p14="http://schemas.microsoft.com/office/powerpoint/2010/main" val="2186833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L41i6Xywk6XW5Y.gcm71Q"/>
</p:tagLst>
</file>

<file path=ppt/theme/theme1.xml><?xml version="1.0" encoding="utf-8"?>
<a:theme xmlns:a="http://schemas.openxmlformats.org/drawingml/2006/main" name="Thème Office">
  <a:themeElements>
    <a:clrScheme name="Personnalisé 11">
      <a:dk1>
        <a:sysClr val="windowText" lastClr="000000"/>
      </a:dk1>
      <a:lt1>
        <a:sysClr val="window" lastClr="FFFFFF"/>
      </a:lt1>
      <a:dk2>
        <a:srgbClr val="0E2841"/>
      </a:dk2>
      <a:lt2>
        <a:srgbClr val="E8E8E8"/>
      </a:lt2>
      <a:accent1>
        <a:srgbClr val="56391D"/>
      </a:accent1>
      <a:accent2>
        <a:srgbClr val="FF6A00"/>
      </a:accent2>
      <a:accent3>
        <a:srgbClr val="7C5B3D"/>
      </a:accent3>
      <a:accent4>
        <a:srgbClr val="A37F60"/>
      </a:accent4>
      <a:accent5>
        <a:srgbClr val="CCA685"/>
      </a:accent5>
      <a:accent6>
        <a:srgbClr val="F7CEAC"/>
      </a:accent6>
      <a:hlink>
        <a:srgbClr val="FF6A00"/>
      </a:hlink>
      <a:folHlink>
        <a:srgbClr val="FF805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l">
          <a:defRPr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97d8879-8b3f-4050-8e29-1af0654a1e9d">
      <Terms xmlns="http://schemas.microsoft.com/office/infopath/2007/PartnerControls"/>
    </lcf76f155ced4ddcb4097134ff3c332f>
    <TaxCatchAll xmlns="96b881b4-2712-4160-81c8-198cc45135b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4BBD7385C8E24E8CCF0505E485B79A" ma:contentTypeVersion="11" ma:contentTypeDescription="Crée un document." ma:contentTypeScope="" ma:versionID="5f50e80269afd5aecaa9d2913d3551e5">
  <xsd:schema xmlns:xsd="http://www.w3.org/2001/XMLSchema" xmlns:xs="http://www.w3.org/2001/XMLSchema" xmlns:p="http://schemas.microsoft.com/office/2006/metadata/properties" xmlns:ns2="a97d8879-8b3f-4050-8e29-1af0654a1e9d" xmlns:ns3="96b881b4-2712-4160-81c8-198cc45135bc" targetNamespace="http://schemas.microsoft.com/office/2006/metadata/properties" ma:root="true" ma:fieldsID="15a68ff0f9e934ea5be4224bb8c52ad3" ns2:_="" ns3:_="">
    <xsd:import namespace="a97d8879-8b3f-4050-8e29-1af0654a1e9d"/>
    <xsd:import namespace="96b881b4-2712-4160-81c8-198cc45135b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7d8879-8b3f-4050-8e29-1af0654a1e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eb0c56d6-f1f6-4862-b0f6-0aa2a0cca72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BillingMetadata" ma:index="17" nillable="true" ma:displayName="MediaServiceBillingMetadata" ma:hidden="true" ma:internalName="MediaServiceBillingMetadata" ma:readOnly="true">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b881b4-2712-4160-81c8-198cc45135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dc833d-558e-400c-93ef-abd3e68e002a}" ma:internalName="TaxCatchAll" ma:showField="CatchAllData" ma:web="96b881b4-2712-4160-81c8-198cc45135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124A29-774D-4EC8-9710-60D1CF1E7CD4}">
  <ds:schemaRefs>
    <ds:schemaRef ds:uri="96b881b4-2712-4160-81c8-198cc45135bc"/>
    <ds:schemaRef ds:uri="http://www.w3.org/XML/1998/namespace"/>
    <ds:schemaRef ds:uri="http://purl.org/dc/terms/"/>
    <ds:schemaRef ds:uri="http://purl.org/dc/dcmitype/"/>
    <ds:schemaRef ds:uri="http://purl.org/dc/elements/1.1/"/>
    <ds:schemaRef ds:uri="http://schemas.microsoft.com/office/infopath/2007/PartnerControls"/>
    <ds:schemaRef ds:uri="http://schemas.microsoft.com/office/2006/metadata/properties"/>
    <ds:schemaRef ds:uri="a97d8879-8b3f-4050-8e29-1af0654a1e9d"/>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BC59FD72-016E-4ED0-9DB6-A545E3F2EA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7d8879-8b3f-4050-8e29-1af0654a1e9d"/>
    <ds:schemaRef ds:uri="96b881b4-2712-4160-81c8-198cc45135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2ABAB-219C-4B27-B000-DA3AFDB6C0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2177</TotalTime>
  <Words>1332</Words>
  <Application>Microsoft Office PowerPoint</Application>
  <PresentationFormat>Grand écran</PresentationFormat>
  <Paragraphs>314</Paragraphs>
  <Slides>34</Slides>
  <Notes>25</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34</vt:i4>
      </vt:variant>
    </vt:vector>
  </HeadingPairs>
  <TitlesOfParts>
    <vt:vector size="47" baseType="lpstr">
      <vt:lpstr>Aptos</vt:lpstr>
      <vt:lpstr>Arial</vt:lpstr>
      <vt:lpstr>Arial Narrow</vt:lpstr>
      <vt:lpstr>Courier New</vt:lpstr>
      <vt:lpstr>GROZEN MEDICAL</vt:lpstr>
      <vt:lpstr>Poppins</vt:lpstr>
      <vt:lpstr>Poppins Bold</vt:lpstr>
      <vt:lpstr>Poppins ExtraBold</vt:lpstr>
      <vt:lpstr>Poppins ExtraLight</vt:lpstr>
      <vt:lpstr>Poppins Light</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Sabrina Binet</dc:creator>
  <cp:lastModifiedBy>Gabriel GAUBERT</cp:lastModifiedBy>
  <cp:revision>90</cp:revision>
  <dcterms:created xsi:type="dcterms:W3CDTF">2025-07-02T09:52:07Z</dcterms:created>
  <dcterms:modified xsi:type="dcterms:W3CDTF">2025-09-23T13:10:14Z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0x010100524BBD7385C8E24E8CCF0505E485B79A</vt:lpwstr>
  </property>
  <property fmtid="{D5CDD505-2E9C-101B-9397-08002B2CF9AE}" pid="3" name="MediaServiceImageTags">
    <vt:lpwstr/>
  </property>
</Properties>
</file>