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handoutMasterIdLst>
    <p:handoutMasterId r:id="rId50"/>
  </p:handoutMasterIdLst>
  <p:sldIdLst>
    <p:sldId id="321" r:id="rId2"/>
    <p:sldId id="461" r:id="rId3"/>
    <p:sldId id="462" r:id="rId4"/>
    <p:sldId id="308" r:id="rId5"/>
    <p:sldId id="334" r:id="rId6"/>
    <p:sldId id="283" r:id="rId7"/>
    <p:sldId id="335" r:id="rId8"/>
    <p:sldId id="262" r:id="rId9"/>
    <p:sldId id="263" r:id="rId10"/>
    <p:sldId id="306" r:id="rId11"/>
    <p:sldId id="264" r:id="rId12"/>
    <p:sldId id="265" r:id="rId13"/>
    <p:sldId id="312" r:id="rId14"/>
    <p:sldId id="526" r:id="rId15"/>
    <p:sldId id="323" r:id="rId16"/>
    <p:sldId id="497" r:id="rId17"/>
    <p:sldId id="498" r:id="rId18"/>
    <p:sldId id="499" r:id="rId19"/>
    <p:sldId id="502" r:id="rId20"/>
    <p:sldId id="490" r:id="rId21"/>
    <p:sldId id="305" r:id="rId22"/>
    <p:sldId id="503" r:id="rId23"/>
    <p:sldId id="504" r:id="rId24"/>
    <p:sldId id="506" r:id="rId25"/>
    <p:sldId id="271" r:id="rId26"/>
    <p:sldId id="272" r:id="rId27"/>
    <p:sldId id="275" r:id="rId28"/>
    <p:sldId id="276" r:id="rId29"/>
    <p:sldId id="507" r:id="rId30"/>
    <p:sldId id="435" r:id="rId31"/>
    <p:sldId id="528" r:id="rId32"/>
    <p:sldId id="512" r:id="rId33"/>
    <p:sldId id="513" r:id="rId34"/>
    <p:sldId id="529" r:id="rId35"/>
    <p:sldId id="530" r:id="rId36"/>
    <p:sldId id="517" r:id="rId37"/>
    <p:sldId id="440" r:id="rId38"/>
    <p:sldId id="331" r:id="rId39"/>
    <p:sldId id="465" r:id="rId40"/>
    <p:sldId id="466" r:id="rId41"/>
    <p:sldId id="628" r:id="rId42"/>
    <p:sldId id="627" r:id="rId43"/>
    <p:sldId id="629" r:id="rId44"/>
    <p:sldId id="471" r:id="rId45"/>
    <p:sldId id="472" r:id="rId46"/>
    <p:sldId id="473" r:id="rId47"/>
    <p:sldId id="476" r:id="rId48"/>
  </p:sldIdLst>
  <p:sldSz cx="12192000" cy="6858000"/>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0CAEC"/>
    <a:srgbClr val="BBEE02"/>
    <a:srgbClr val="16E6F6"/>
    <a:srgbClr val="E329D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06" autoAdjust="0"/>
    <p:restoredTop sz="94660"/>
  </p:normalViewPr>
  <p:slideViewPr>
    <p:cSldViewPr>
      <p:cViewPr varScale="1">
        <p:scale>
          <a:sx n="60" d="100"/>
          <a:sy n="60" d="100"/>
        </p:scale>
        <p:origin x="880" y="48"/>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19413" cy="49371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 2"/>
          <p:cNvSpPr>
            <a:spLocks noGrp="1"/>
          </p:cNvSpPr>
          <p:nvPr>
            <p:ph type="dt" sz="quarter" idx="1"/>
          </p:nvPr>
        </p:nvSpPr>
        <p:spPr>
          <a:xfrm>
            <a:off x="3814763" y="0"/>
            <a:ext cx="2919412" cy="493713"/>
          </a:xfrm>
          <a:prstGeom prst="rect">
            <a:avLst/>
          </a:prstGeom>
        </p:spPr>
        <p:txBody>
          <a:bodyPr vert="horz" lIns="91440" tIns="45720" rIns="91440" bIns="45720" rtlCol="0"/>
          <a:lstStyle>
            <a:lvl1pPr algn="r">
              <a:defRPr sz="1200"/>
            </a:lvl1pPr>
          </a:lstStyle>
          <a:p>
            <a:fld id="{EB59885C-005E-495A-95B4-88375556A6AC}" type="datetimeFigureOut">
              <a:rPr kumimoji="1" lang="ja-JP" altLang="en-US" smtClean="0"/>
              <a:pPr/>
              <a:t>2025/9/14</a:t>
            </a:fld>
            <a:endParaRPr kumimoji="1" lang="ja-JP" altLang="en-US"/>
          </a:p>
        </p:txBody>
      </p:sp>
      <p:sp>
        <p:nvSpPr>
          <p:cNvPr id="4" name="フッター プレースホルダ 3"/>
          <p:cNvSpPr>
            <a:spLocks noGrp="1"/>
          </p:cNvSpPr>
          <p:nvPr>
            <p:ph type="ftr" sz="quarter" idx="2"/>
          </p:nvPr>
        </p:nvSpPr>
        <p:spPr>
          <a:xfrm>
            <a:off x="0" y="9371013"/>
            <a:ext cx="2919413" cy="493712"/>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 4"/>
          <p:cNvSpPr>
            <a:spLocks noGrp="1"/>
          </p:cNvSpPr>
          <p:nvPr>
            <p:ph type="sldNum" sz="quarter" idx="3"/>
          </p:nvPr>
        </p:nvSpPr>
        <p:spPr>
          <a:xfrm>
            <a:off x="3814763" y="9371013"/>
            <a:ext cx="2919412" cy="493712"/>
          </a:xfrm>
          <a:prstGeom prst="rect">
            <a:avLst/>
          </a:prstGeom>
        </p:spPr>
        <p:txBody>
          <a:bodyPr vert="horz" lIns="91440" tIns="45720" rIns="91440" bIns="45720" rtlCol="0" anchor="b"/>
          <a:lstStyle>
            <a:lvl1pPr algn="r">
              <a:defRPr sz="1200"/>
            </a:lvl1pPr>
          </a:lstStyle>
          <a:p>
            <a:fld id="{FDFCA51B-BD49-4EF7-B218-A59F5769D434}" type="slidenum">
              <a:rPr kumimoji="1" lang="ja-JP" altLang="en-US" smtClean="0"/>
              <a:pPr/>
              <a:t>‹#›</a:t>
            </a:fld>
            <a:endParaRPr kumimoji="1" lang="ja-JP"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18831" cy="493316"/>
          </a:xfrm>
          <a:prstGeom prst="rect">
            <a:avLst/>
          </a:prstGeom>
        </p:spPr>
        <p:txBody>
          <a:bodyPr vert="horz" lIns="90654" tIns="45327" rIns="90654" bIns="45327" rtlCol="0"/>
          <a:lstStyle>
            <a:lvl1pPr algn="l">
              <a:defRPr sz="1200"/>
            </a:lvl1pPr>
          </a:lstStyle>
          <a:p>
            <a:endParaRPr kumimoji="1" lang="ja-JP" altLang="en-US"/>
          </a:p>
        </p:txBody>
      </p:sp>
      <p:sp>
        <p:nvSpPr>
          <p:cNvPr id="3" name="日付プレースホルダ 2"/>
          <p:cNvSpPr>
            <a:spLocks noGrp="1"/>
          </p:cNvSpPr>
          <p:nvPr>
            <p:ph type="dt" idx="1"/>
          </p:nvPr>
        </p:nvSpPr>
        <p:spPr>
          <a:xfrm>
            <a:off x="3815374" y="0"/>
            <a:ext cx="2918831" cy="493316"/>
          </a:xfrm>
          <a:prstGeom prst="rect">
            <a:avLst/>
          </a:prstGeom>
        </p:spPr>
        <p:txBody>
          <a:bodyPr vert="horz" lIns="90654" tIns="45327" rIns="90654" bIns="45327" rtlCol="0"/>
          <a:lstStyle>
            <a:lvl1pPr algn="r">
              <a:defRPr sz="1200"/>
            </a:lvl1pPr>
          </a:lstStyle>
          <a:p>
            <a:fld id="{6D5209DF-86F0-4EB4-8E73-0352D9B75CB8}" type="datetimeFigureOut">
              <a:rPr kumimoji="1" lang="ja-JP" altLang="en-US" smtClean="0"/>
              <a:pPr/>
              <a:t>2025/9/14</a:t>
            </a:fld>
            <a:endParaRPr kumimoji="1" lang="ja-JP" altLang="en-US"/>
          </a:p>
        </p:txBody>
      </p:sp>
      <p:sp>
        <p:nvSpPr>
          <p:cNvPr id="4" name="スライド イメージ プレースホルダ 3"/>
          <p:cNvSpPr>
            <a:spLocks noGrp="1" noRot="1" noChangeAspect="1"/>
          </p:cNvSpPr>
          <p:nvPr>
            <p:ph type="sldImg" idx="2"/>
          </p:nvPr>
        </p:nvSpPr>
        <p:spPr>
          <a:xfrm>
            <a:off x="82550" y="741363"/>
            <a:ext cx="6572250" cy="3697287"/>
          </a:xfrm>
          <a:prstGeom prst="rect">
            <a:avLst/>
          </a:prstGeom>
          <a:noFill/>
          <a:ln w="12700">
            <a:solidFill>
              <a:prstClr val="black"/>
            </a:solidFill>
          </a:ln>
        </p:spPr>
        <p:txBody>
          <a:bodyPr vert="horz" lIns="90654" tIns="45327" rIns="90654" bIns="45327" rtlCol="0" anchor="ctr"/>
          <a:lstStyle/>
          <a:p>
            <a:endParaRPr lang="ja-JP" altLang="en-US"/>
          </a:p>
        </p:txBody>
      </p:sp>
      <p:sp>
        <p:nvSpPr>
          <p:cNvPr id="5" name="ノート プレースホルダ 4"/>
          <p:cNvSpPr>
            <a:spLocks noGrp="1"/>
          </p:cNvSpPr>
          <p:nvPr>
            <p:ph type="body" sz="quarter" idx="3"/>
          </p:nvPr>
        </p:nvSpPr>
        <p:spPr>
          <a:xfrm>
            <a:off x="673577" y="4686499"/>
            <a:ext cx="5388610" cy="4439841"/>
          </a:xfrm>
          <a:prstGeom prst="rect">
            <a:avLst/>
          </a:prstGeom>
        </p:spPr>
        <p:txBody>
          <a:bodyPr vert="horz" lIns="90654" tIns="45327" rIns="90654" bIns="45327" rtlCol="0">
            <a:normAutofit/>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 5"/>
          <p:cNvSpPr>
            <a:spLocks noGrp="1"/>
          </p:cNvSpPr>
          <p:nvPr>
            <p:ph type="ftr" sz="quarter" idx="4"/>
          </p:nvPr>
        </p:nvSpPr>
        <p:spPr>
          <a:xfrm>
            <a:off x="0" y="9371285"/>
            <a:ext cx="2918831" cy="493316"/>
          </a:xfrm>
          <a:prstGeom prst="rect">
            <a:avLst/>
          </a:prstGeom>
        </p:spPr>
        <p:txBody>
          <a:bodyPr vert="horz" lIns="90654" tIns="45327" rIns="90654" bIns="45327" rtlCol="0" anchor="b"/>
          <a:lstStyle>
            <a:lvl1pPr algn="l">
              <a:defRPr sz="1200"/>
            </a:lvl1pPr>
          </a:lstStyle>
          <a:p>
            <a:endParaRPr kumimoji="1" lang="ja-JP" altLang="en-US"/>
          </a:p>
        </p:txBody>
      </p:sp>
      <p:sp>
        <p:nvSpPr>
          <p:cNvPr id="7" name="スライド番号プレースホルダ 6"/>
          <p:cNvSpPr>
            <a:spLocks noGrp="1"/>
          </p:cNvSpPr>
          <p:nvPr>
            <p:ph type="sldNum" sz="quarter" idx="5"/>
          </p:nvPr>
        </p:nvSpPr>
        <p:spPr>
          <a:xfrm>
            <a:off x="3815374" y="9371285"/>
            <a:ext cx="2918831" cy="493316"/>
          </a:xfrm>
          <a:prstGeom prst="rect">
            <a:avLst/>
          </a:prstGeom>
        </p:spPr>
        <p:txBody>
          <a:bodyPr vert="horz" lIns="90654" tIns="45327" rIns="90654" bIns="45327" rtlCol="0" anchor="b"/>
          <a:lstStyle>
            <a:lvl1pPr algn="r">
              <a:defRPr sz="1200"/>
            </a:lvl1pPr>
          </a:lstStyle>
          <a:p>
            <a:fld id="{A96A7008-3D64-407B-A9E5-AAA31C9D2DCF}" type="slidenum">
              <a:rPr kumimoji="1" lang="ja-JP" altLang="en-US" smtClean="0"/>
              <a:pPr/>
              <a:t>‹#›</a:t>
            </a:fld>
            <a:endParaRPr kumimoji="1" lang="ja-JP"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a:extLst>
              <a:ext uri="{FF2B5EF4-FFF2-40B4-BE49-F238E27FC236}">
                <a16:creationId xmlns:a16="http://schemas.microsoft.com/office/drawing/2014/main" id="{0A415AC6-51B9-4336-627F-F75D6F540284}"/>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fld id="{4AA5DFB4-57DD-45B6-BEDE-E12D9DB8E21C}" type="slidenum">
              <a:rPr lang="en-US" altLang="ja-JP"/>
              <a:pPr/>
              <a:t>3</a:t>
            </a:fld>
            <a:endParaRPr lang="en-US" altLang="ja-JP"/>
          </a:p>
        </p:txBody>
      </p:sp>
      <p:sp>
        <p:nvSpPr>
          <p:cNvPr id="39939" name="Rectangle 2">
            <a:extLst>
              <a:ext uri="{FF2B5EF4-FFF2-40B4-BE49-F238E27FC236}">
                <a16:creationId xmlns:a16="http://schemas.microsoft.com/office/drawing/2014/main" id="{C7BCBB85-C8BD-538D-99FB-46A8C01AD509}"/>
              </a:ext>
            </a:extLst>
          </p:cNvPr>
          <p:cNvSpPr>
            <a:spLocks noGrp="1" noRot="1" noChangeAspect="1" noChangeArrowheads="1" noTextEdit="1"/>
          </p:cNvSpPr>
          <p:nvPr>
            <p:ph type="sldImg"/>
          </p:nvPr>
        </p:nvSpPr>
        <p:spPr>
          <a:xfrm>
            <a:off x="2689225" y="506413"/>
            <a:ext cx="4486275" cy="2524125"/>
          </a:xfrm>
          <a:ln/>
        </p:spPr>
      </p:sp>
      <p:sp>
        <p:nvSpPr>
          <p:cNvPr id="39940" name="Rectangle 3">
            <a:extLst>
              <a:ext uri="{FF2B5EF4-FFF2-40B4-BE49-F238E27FC236}">
                <a16:creationId xmlns:a16="http://schemas.microsoft.com/office/drawing/2014/main" id="{4EFE2162-4BC1-1692-7329-3E1B97C7B848}"/>
              </a:ext>
            </a:extLst>
          </p:cNvPr>
          <p:cNvSpPr>
            <a:spLocks noGrp="1" noChangeArrowheads="1"/>
          </p:cNvSpPr>
          <p:nvPr>
            <p:ph type="body" idx="1"/>
          </p:nvPr>
        </p:nvSpPr>
        <p:spPr>
          <a:xfrm>
            <a:off x="987425" y="3198813"/>
            <a:ext cx="7893050" cy="30305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a:latin typeface="Arial" panose="020B0604020202020204" pitchFamily="34" charset="0"/>
              <a:ea typeface="ＭＳ Ｐ明朝" panose="02020600040205080304" pitchFamily="18"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a:extLst>
              <a:ext uri="{FF2B5EF4-FFF2-40B4-BE49-F238E27FC236}">
                <a16:creationId xmlns:a16="http://schemas.microsoft.com/office/drawing/2014/main" id="{3E5958DF-A4DD-F81D-161D-586B1802D2EB}"/>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fld id="{E88E6721-4C97-4515-86B9-C492A5E16399}" type="slidenum">
              <a:rPr lang="en-US" altLang="ja-JP"/>
              <a:pPr/>
              <a:t>46</a:t>
            </a:fld>
            <a:endParaRPr lang="en-US" altLang="ja-JP"/>
          </a:p>
        </p:txBody>
      </p:sp>
      <p:sp>
        <p:nvSpPr>
          <p:cNvPr id="24579" name="Rectangle 2">
            <a:extLst>
              <a:ext uri="{FF2B5EF4-FFF2-40B4-BE49-F238E27FC236}">
                <a16:creationId xmlns:a16="http://schemas.microsoft.com/office/drawing/2014/main" id="{07F6013F-B1B7-B6AF-AB1D-EB0BBDBDC984}"/>
              </a:ext>
            </a:extLst>
          </p:cNvPr>
          <p:cNvSpPr>
            <a:spLocks noGrp="1" noRot="1" noChangeAspect="1" noChangeArrowheads="1" noTextEdit="1"/>
          </p:cNvSpPr>
          <p:nvPr>
            <p:ph type="sldImg"/>
          </p:nvPr>
        </p:nvSpPr>
        <p:spPr>
          <a:xfrm>
            <a:off x="82550" y="741363"/>
            <a:ext cx="6572250" cy="3697287"/>
          </a:xfrm>
          <a:ln/>
        </p:spPr>
      </p:sp>
      <p:sp>
        <p:nvSpPr>
          <p:cNvPr id="24580" name="Rectangle 3">
            <a:extLst>
              <a:ext uri="{FF2B5EF4-FFF2-40B4-BE49-F238E27FC236}">
                <a16:creationId xmlns:a16="http://schemas.microsoft.com/office/drawing/2014/main" id="{FD93B150-4D8B-BD96-6668-F311282C0214}"/>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a:latin typeface="Arial" panose="020B0604020202020204" pitchFamily="34" charset="0"/>
              <a:ea typeface="ＭＳ Ｐ明朝" panose="02020600040205080304" pitchFamily="18" charset="-128"/>
            </a:endParaRPr>
          </a:p>
        </p:txBody>
      </p:sp>
    </p:spTree>
    <p:extLst>
      <p:ext uri="{BB962C8B-B14F-4D97-AF65-F5344CB8AC3E}">
        <p14:creationId xmlns:p14="http://schemas.microsoft.com/office/powerpoint/2010/main" val="35432194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a:extLst>
              <a:ext uri="{FF2B5EF4-FFF2-40B4-BE49-F238E27FC236}">
                <a16:creationId xmlns:a16="http://schemas.microsoft.com/office/drawing/2014/main" id="{BD3ACD49-031A-F298-1860-04F3F38E6F60}"/>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fld id="{E67AE50B-61AA-4E65-84A1-D8AE30D39C28}" type="slidenum">
              <a:rPr lang="en-US" altLang="ja-JP"/>
              <a:pPr/>
              <a:t>47</a:t>
            </a:fld>
            <a:endParaRPr lang="en-US" altLang="ja-JP"/>
          </a:p>
        </p:txBody>
      </p:sp>
      <p:sp>
        <p:nvSpPr>
          <p:cNvPr id="27651" name="Rectangle 2">
            <a:extLst>
              <a:ext uri="{FF2B5EF4-FFF2-40B4-BE49-F238E27FC236}">
                <a16:creationId xmlns:a16="http://schemas.microsoft.com/office/drawing/2014/main" id="{556E2154-B3BA-4F92-A9DF-D09D1D8BDA3B}"/>
              </a:ext>
            </a:extLst>
          </p:cNvPr>
          <p:cNvSpPr>
            <a:spLocks noGrp="1" noRot="1" noChangeAspect="1" noChangeArrowheads="1" noTextEdit="1"/>
          </p:cNvSpPr>
          <p:nvPr>
            <p:ph type="sldImg"/>
          </p:nvPr>
        </p:nvSpPr>
        <p:spPr>
          <a:xfrm>
            <a:off x="82550" y="741363"/>
            <a:ext cx="6572250" cy="3697287"/>
          </a:xfrm>
          <a:ln/>
        </p:spPr>
      </p:sp>
      <p:sp>
        <p:nvSpPr>
          <p:cNvPr id="27652" name="Rectangle 3">
            <a:extLst>
              <a:ext uri="{FF2B5EF4-FFF2-40B4-BE49-F238E27FC236}">
                <a16:creationId xmlns:a16="http://schemas.microsoft.com/office/drawing/2014/main" id="{9BFD08C4-E69B-8126-4DFD-F218D6F16024}"/>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a:latin typeface="Arial" panose="020B0604020202020204" pitchFamily="34" charset="0"/>
              <a:ea typeface="ＭＳ Ｐ明朝" panose="02020600040205080304" pitchFamily="18" charset="-128"/>
            </a:endParaRPr>
          </a:p>
        </p:txBody>
      </p:sp>
    </p:spTree>
    <p:extLst>
      <p:ext uri="{BB962C8B-B14F-4D97-AF65-F5344CB8AC3E}">
        <p14:creationId xmlns:p14="http://schemas.microsoft.com/office/powerpoint/2010/main" val="1921395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スライド イメージ プレースホルダー 1"/>
          <p:cNvSpPr>
            <a:spLocks noGrp="1" noRot="1" noChangeAspect="1"/>
          </p:cNvSpPr>
          <p:nvPr>
            <p:ph type="sldImg"/>
          </p:nvPr>
        </p:nvSpPr>
        <p:spPr bwMode="auto">
          <a:xfrm>
            <a:off x="82550" y="741363"/>
            <a:ext cx="6572250" cy="3697287"/>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84994" name="ノート プレースホルダー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altLang="ja-JP" dirty="0" err="1">
                <a:latin typeface="Times" charset="0"/>
                <a:ea typeface="Osaka" charset="0"/>
                <a:cs typeface="Osaka" charset="0"/>
              </a:rPr>
              <a:t>Observationaly</a:t>
            </a:r>
            <a:r>
              <a:rPr lang="en-US" altLang="ja-JP" dirty="0">
                <a:latin typeface="Times" charset="0"/>
                <a:ea typeface="Osaka" charset="0"/>
                <a:cs typeface="Osaka" charset="0"/>
              </a:rPr>
              <a:t> Suggested region</a:t>
            </a:r>
            <a:endParaRPr lang="ja-JP" altLang="en-US" dirty="0">
              <a:latin typeface="Times" charset="0"/>
              <a:ea typeface="Osaka" charset="0"/>
              <a:cs typeface="Osaka" charset="0"/>
            </a:endParaRPr>
          </a:p>
        </p:txBody>
      </p:sp>
      <p:sp>
        <p:nvSpPr>
          <p:cNvPr id="84995" name="スライド番号プレースホルダー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kumimoji="1" sz="4400">
                <a:solidFill>
                  <a:schemeClr val="tx2"/>
                </a:solidFill>
                <a:latin typeface="Times New Roman" charset="0"/>
                <a:ea typeface="ＭＳ Ｐゴシック" charset="0"/>
                <a:cs typeface="ＭＳ Ｐゴシック" charset="0"/>
              </a:defRPr>
            </a:lvl1pPr>
            <a:lvl2pPr marL="736561" indent="-283293">
              <a:defRPr kumimoji="1" sz="4400">
                <a:solidFill>
                  <a:schemeClr val="tx2"/>
                </a:solidFill>
                <a:latin typeface="Times New Roman" charset="0"/>
                <a:ea typeface="ＭＳ Ｐゴシック" charset="0"/>
              </a:defRPr>
            </a:lvl2pPr>
            <a:lvl3pPr marL="1133170" indent="-226634">
              <a:defRPr kumimoji="1" sz="4400">
                <a:solidFill>
                  <a:schemeClr val="tx2"/>
                </a:solidFill>
                <a:latin typeface="Times New Roman" charset="0"/>
                <a:ea typeface="ＭＳ Ｐゴシック" charset="0"/>
              </a:defRPr>
            </a:lvl3pPr>
            <a:lvl4pPr marL="1586438" indent="-226634">
              <a:defRPr kumimoji="1" sz="4400">
                <a:solidFill>
                  <a:schemeClr val="tx2"/>
                </a:solidFill>
                <a:latin typeface="Times New Roman" charset="0"/>
                <a:ea typeface="ＭＳ Ｐゴシック" charset="0"/>
              </a:defRPr>
            </a:lvl4pPr>
            <a:lvl5pPr marL="2039706" indent="-226634">
              <a:defRPr kumimoji="1" sz="4400">
                <a:solidFill>
                  <a:schemeClr val="tx2"/>
                </a:solidFill>
                <a:latin typeface="Times New Roman" charset="0"/>
                <a:ea typeface="ＭＳ Ｐゴシック" charset="0"/>
              </a:defRPr>
            </a:lvl5pPr>
            <a:lvl6pPr marL="2492974" indent="-226634" algn="ctr" fontAlgn="base">
              <a:spcBef>
                <a:spcPct val="0"/>
              </a:spcBef>
              <a:spcAft>
                <a:spcPct val="0"/>
              </a:spcAft>
              <a:defRPr kumimoji="1" sz="4400">
                <a:solidFill>
                  <a:schemeClr val="tx2"/>
                </a:solidFill>
                <a:latin typeface="Times New Roman" charset="0"/>
                <a:ea typeface="ＭＳ Ｐゴシック" charset="0"/>
              </a:defRPr>
            </a:lvl6pPr>
            <a:lvl7pPr marL="2946243" indent="-226634" algn="ctr" fontAlgn="base">
              <a:spcBef>
                <a:spcPct val="0"/>
              </a:spcBef>
              <a:spcAft>
                <a:spcPct val="0"/>
              </a:spcAft>
              <a:defRPr kumimoji="1" sz="4400">
                <a:solidFill>
                  <a:schemeClr val="tx2"/>
                </a:solidFill>
                <a:latin typeface="Times New Roman" charset="0"/>
                <a:ea typeface="ＭＳ Ｐゴシック" charset="0"/>
              </a:defRPr>
            </a:lvl7pPr>
            <a:lvl8pPr marL="3399511" indent="-226634" algn="ctr" fontAlgn="base">
              <a:spcBef>
                <a:spcPct val="0"/>
              </a:spcBef>
              <a:spcAft>
                <a:spcPct val="0"/>
              </a:spcAft>
              <a:defRPr kumimoji="1" sz="4400">
                <a:solidFill>
                  <a:schemeClr val="tx2"/>
                </a:solidFill>
                <a:latin typeface="Times New Roman" charset="0"/>
                <a:ea typeface="ＭＳ Ｐゴシック" charset="0"/>
              </a:defRPr>
            </a:lvl8pPr>
            <a:lvl9pPr marL="3852779" indent="-226634" algn="ctr" fontAlgn="base">
              <a:spcBef>
                <a:spcPct val="0"/>
              </a:spcBef>
              <a:spcAft>
                <a:spcPct val="0"/>
              </a:spcAft>
              <a:defRPr kumimoji="1" sz="4400">
                <a:solidFill>
                  <a:schemeClr val="tx2"/>
                </a:solidFill>
                <a:latin typeface="Times New Roman" charset="0"/>
                <a:ea typeface="ＭＳ Ｐゴシック" charset="0"/>
              </a:defRPr>
            </a:lvl9pPr>
          </a:lstStyle>
          <a:p>
            <a:fld id="{D920EBB9-3D13-2F4C-960A-BAF9BE2D5F4D}" type="slidenum">
              <a:rPr lang="ja-JP" altLang="en-US" sz="1200"/>
              <a:pPr/>
              <a:t>5</a:t>
            </a:fld>
            <a:endParaRPr lang="ja-JP" altLang="en-US" sz="1200" dirty="0"/>
          </a:p>
        </p:txBody>
      </p:sp>
    </p:spTree>
    <p:extLst>
      <p:ext uri="{BB962C8B-B14F-4D97-AF65-F5344CB8AC3E}">
        <p14:creationId xmlns:p14="http://schemas.microsoft.com/office/powerpoint/2010/main" val="23982334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417D52C9-AE28-28A1-D836-24D7B39214BA}"/>
              </a:ext>
            </a:extLst>
          </p:cNvPr>
          <p:cNvSpPr>
            <a:spLocks noGrp="1" noChangeArrowheads="1"/>
          </p:cNvSpPr>
          <p:nvPr>
            <p:ph type="sldNum" sz="quarter" idx="5"/>
          </p:nvPr>
        </p:nvSpPr>
        <p:spPr>
          <a:ln/>
        </p:spPr>
        <p:txBody>
          <a:bodyPr/>
          <a:lstStyle/>
          <a:p>
            <a:fld id="{4D03F4F7-3692-4F23-9788-4E2CCEA49F93}" type="slidenum">
              <a:rPr lang="en-US" altLang="ja-JP"/>
              <a:pPr/>
              <a:t>10</a:t>
            </a:fld>
            <a:endParaRPr lang="en-US" altLang="ja-JP"/>
          </a:p>
        </p:txBody>
      </p:sp>
      <p:sp>
        <p:nvSpPr>
          <p:cNvPr id="77826" name="Rectangle 2">
            <a:extLst>
              <a:ext uri="{FF2B5EF4-FFF2-40B4-BE49-F238E27FC236}">
                <a16:creationId xmlns:a16="http://schemas.microsoft.com/office/drawing/2014/main" id="{3CCE7B04-798F-91D5-1296-856D7D7F69E8}"/>
              </a:ext>
            </a:extLst>
          </p:cNvPr>
          <p:cNvSpPr>
            <a:spLocks noGrp="1" noRot="1" noChangeAspect="1" noChangeArrowheads="1" noTextEdit="1"/>
          </p:cNvSpPr>
          <p:nvPr>
            <p:ph type="sldImg"/>
          </p:nvPr>
        </p:nvSpPr>
        <p:spPr>
          <a:xfrm>
            <a:off x="82550" y="741363"/>
            <a:ext cx="6572250" cy="3697287"/>
          </a:xfrm>
          <a:ln/>
        </p:spPr>
      </p:sp>
      <p:sp>
        <p:nvSpPr>
          <p:cNvPr id="77827" name="Rectangle 3">
            <a:extLst>
              <a:ext uri="{FF2B5EF4-FFF2-40B4-BE49-F238E27FC236}">
                <a16:creationId xmlns:a16="http://schemas.microsoft.com/office/drawing/2014/main" id="{E34F22AE-2C07-9D5F-928C-17D90E0815B8}"/>
              </a:ext>
            </a:extLst>
          </p:cNvPr>
          <p:cNvSpPr>
            <a:spLocks noGrp="1" noChangeArrowheads="1"/>
          </p:cNvSpPr>
          <p:nvPr>
            <p:ph type="body" idx="1"/>
          </p:nvPr>
        </p:nvSpPr>
        <p:spPr/>
        <p:txBody>
          <a:bodyPr/>
          <a:lstStyle/>
          <a:p>
            <a:r>
              <a:rPr lang="en-US" altLang="ja-JP"/>
              <a:t>So, charge symmetry breaking effect is considered to come from interaction between Sigma and nucleon.Then, in order to CSB effect, these Σ coupling effect should be taken into account.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2550" y="741363"/>
            <a:ext cx="6572250" cy="36972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A96A7008-3D64-407B-A9E5-AAA31C9D2DCF}" type="slidenum">
              <a:rPr kumimoji="1" lang="ja-JP" altLang="en-US" smtClean="0"/>
              <a:pPr/>
              <a:t>11</a:t>
            </a:fld>
            <a:endParaRPr kumimoji="1" lang="ja-JP" altLang="en-US"/>
          </a:p>
        </p:txBody>
      </p:sp>
    </p:spTree>
    <p:extLst>
      <p:ext uri="{BB962C8B-B14F-4D97-AF65-F5344CB8AC3E}">
        <p14:creationId xmlns:p14="http://schemas.microsoft.com/office/powerpoint/2010/main" val="29098808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3A67E5C0-2C61-3856-8516-A569EF100F8B}"/>
              </a:ext>
            </a:extLst>
          </p:cNvPr>
          <p:cNvSpPr>
            <a:spLocks noGrp="1" noChangeArrowheads="1"/>
          </p:cNvSpPr>
          <p:nvPr>
            <p:ph type="sldNum" sz="quarter" idx="5"/>
          </p:nvPr>
        </p:nvSpPr>
        <p:spPr>
          <a:ln/>
        </p:spPr>
        <p:txBody>
          <a:bodyPr/>
          <a:lstStyle/>
          <a:p>
            <a:fld id="{8CEE2728-C392-4002-A21F-A8EAB955BA7C}" type="slidenum">
              <a:rPr lang="en-US" altLang="ja-JP"/>
              <a:pPr/>
              <a:t>12</a:t>
            </a:fld>
            <a:endParaRPr lang="en-US" altLang="ja-JP"/>
          </a:p>
        </p:txBody>
      </p:sp>
      <p:sp>
        <p:nvSpPr>
          <p:cNvPr id="16386" name="Rectangle 2">
            <a:extLst>
              <a:ext uri="{FF2B5EF4-FFF2-40B4-BE49-F238E27FC236}">
                <a16:creationId xmlns:a16="http://schemas.microsoft.com/office/drawing/2014/main" id="{0514A4BA-94D4-AD5D-F94D-9EDAB3C65938}"/>
              </a:ext>
            </a:extLst>
          </p:cNvPr>
          <p:cNvSpPr>
            <a:spLocks noGrp="1" noRot="1" noChangeAspect="1" noChangeArrowheads="1" noTextEdit="1"/>
          </p:cNvSpPr>
          <p:nvPr>
            <p:ph type="sldImg"/>
          </p:nvPr>
        </p:nvSpPr>
        <p:spPr>
          <a:xfrm>
            <a:off x="82550" y="741363"/>
            <a:ext cx="6572250" cy="3697287"/>
          </a:xfrm>
          <a:ln/>
        </p:spPr>
      </p:sp>
      <p:sp>
        <p:nvSpPr>
          <p:cNvPr id="16387" name="Rectangle 3">
            <a:extLst>
              <a:ext uri="{FF2B5EF4-FFF2-40B4-BE49-F238E27FC236}">
                <a16:creationId xmlns:a16="http://schemas.microsoft.com/office/drawing/2014/main" id="{8C1FA604-44A9-639E-52D1-D0A08BE16303}"/>
              </a:ext>
            </a:extLst>
          </p:cNvPr>
          <p:cNvSpPr>
            <a:spLocks noGrp="1" noChangeArrowheads="1"/>
          </p:cNvSpPr>
          <p:nvPr>
            <p:ph type="body" idx="1"/>
          </p:nvPr>
        </p:nvSpPr>
        <p:spPr/>
        <p:txBody>
          <a:bodyPr/>
          <a:lstStyle/>
          <a:p>
            <a:r>
              <a:rPr lang="en-US" altLang="ja-JP"/>
              <a:t>Among these calculation, Nogga and his collaborators investigated the charge symmetry breaking effect by sophisticated 4-body calculation using modern realistic YN and NN interactions. These are results using Nijmegen soft core ’97e model. The calculated energy difference in the ground state is 0.07 MeV.  And this value in the excited state is -0.01 MeV. Both of energy difference in the ground state and the excited state are inconsistent with the data. At the present, there exist no YN interaction to reproduce the charge symmetry breaking effect.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E1B3281-4332-4234-8ACD-A1B1B808A5F3}" type="slidenum">
              <a:rPr lang="en-US" altLang="ja-JP"/>
              <a:pPr/>
              <a:t>15</a:t>
            </a:fld>
            <a:endParaRPr lang="en-US" altLang="ja-JP"/>
          </a:p>
        </p:txBody>
      </p:sp>
      <p:sp>
        <p:nvSpPr>
          <p:cNvPr id="72706" name="Rectangle 2"/>
          <p:cNvSpPr>
            <a:spLocks noGrp="1" noRot="1" noChangeAspect="1" noChangeArrowheads="1" noTextEdit="1"/>
          </p:cNvSpPr>
          <p:nvPr>
            <p:ph type="sldImg"/>
          </p:nvPr>
        </p:nvSpPr>
        <p:spPr>
          <a:xfrm>
            <a:off x="82550" y="741363"/>
            <a:ext cx="6572250" cy="3697287"/>
          </a:xfrm>
          <a:ln/>
        </p:spPr>
      </p:sp>
      <p:sp>
        <p:nvSpPr>
          <p:cNvPr id="72707" name="Rectangle 3"/>
          <p:cNvSpPr>
            <a:spLocks noGrp="1" noChangeArrowheads="1"/>
          </p:cNvSpPr>
          <p:nvPr>
            <p:ph type="body" idx="1"/>
          </p:nvPr>
        </p:nvSpPr>
        <p:spPr/>
        <p:txBody>
          <a:bodyPr/>
          <a:lstStyle/>
          <a:p>
            <a:r>
              <a:rPr lang="en-US" altLang="ja-JP"/>
              <a:t>So, charge symmetry breaking effect is considered to come from interaction between Sigma and nucleon.</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209760B7-AB80-40A5-9F28-145AEAD69564}" type="slidenum">
              <a:rPr lang="en-US" altLang="ja-JP" smtClean="0">
                <a:ea typeface="ＭＳ Ｐゴシック" panose="020B0600070205080204" pitchFamily="50" charset="-128"/>
              </a:rPr>
              <a:pPr>
                <a:spcBef>
                  <a:spcPct val="0"/>
                </a:spcBef>
              </a:pPr>
              <a:t>28</a:t>
            </a:fld>
            <a:endParaRPr lang="en-US" altLang="ja-JP">
              <a:ea typeface="ＭＳ Ｐゴシック" panose="020B0600070205080204" pitchFamily="50" charset="-128"/>
            </a:endParaRPr>
          </a:p>
        </p:txBody>
      </p:sp>
      <p:sp>
        <p:nvSpPr>
          <p:cNvPr id="109571" name="Rectangle 2"/>
          <p:cNvSpPr>
            <a:spLocks noGrp="1" noRot="1" noChangeAspect="1" noChangeArrowheads="1" noTextEdit="1"/>
          </p:cNvSpPr>
          <p:nvPr>
            <p:ph type="sldImg"/>
          </p:nvPr>
        </p:nvSpPr>
        <p:spPr>
          <a:xfrm>
            <a:off x="82550" y="741363"/>
            <a:ext cx="6572250" cy="3697287"/>
          </a:xfrm>
          <a:ln/>
        </p:spPr>
      </p:sp>
      <p:sp>
        <p:nvSpPr>
          <p:cNvPr id="109572" name="Rectangle 3"/>
          <p:cNvSpPr>
            <a:spLocks noGrp="1" noChangeArrowheads="1"/>
          </p:cNvSpPr>
          <p:nvPr>
            <p:ph type="body" idx="1"/>
          </p:nvPr>
        </p:nvSpPr>
        <p:spPr>
          <a:noFill/>
        </p:spPr>
        <p:txBody>
          <a:bodyPr/>
          <a:lstStyle/>
          <a:p>
            <a:pPr eaLnBrk="1" hangingPunct="1"/>
            <a:endParaRPr lang="ja-JP" altLang="ja-JP">
              <a:latin typeface="Arial" panose="020B0604020202020204" pitchFamily="34" charset="0"/>
              <a:ea typeface="ＭＳ Ｐ明朝" panose="02020600040205080304" pitchFamily="18" charset="-128"/>
            </a:endParaRPr>
          </a:p>
        </p:txBody>
      </p:sp>
    </p:spTree>
    <p:extLst>
      <p:ext uri="{BB962C8B-B14F-4D97-AF65-F5344CB8AC3E}">
        <p14:creationId xmlns:p14="http://schemas.microsoft.com/office/powerpoint/2010/main" val="31398409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a:extLst>
              <a:ext uri="{FF2B5EF4-FFF2-40B4-BE49-F238E27FC236}">
                <a16:creationId xmlns:a16="http://schemas.microsoft.com/office/drawing/2014/main" id="{83C61866-F436-27C8-05F0-E1F15D2D75A2}"/>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fld id="{820A31F0-78F6-4BC9-88F8-CD7284A4DCFC}" type="slidenum">
              <a:rPr lang="en-US" altLang="ja-JP" smtClean="0"/>
              <a:pPr/>
              <a:t>29</a:t>
            </a:fld>
            <a:endParaRPr lang="en-US" altLang="ja-JP"/>
          </a:p>
        </p:txBody>
      </p:sp>
      <p:sp>
        <p:nvSpPr>
          <p:cNvPr id="30723" name="Rectangle 2">
            <a:extLst>
              <a:ext uri="{FF2B5EF4-FFF2-40B4-BE49-F238E27FC236}">
                <a16:creationId xmlns:a16="http://schemas.microsoft.com/office/drawing/2014/main" id="{FAA8BC2E-990B-E011-885E-8864C250A225}"/>
              </a:ext>
            </a:extLst>
          </p:cNvPr>
          <p:cNvSpPr>
            <a:spLocks noGrp="1" noRot="1" noChangeAspect="1" noChangeArrowheads="1" noTextEdit="1"/>
          </p:cNvSpPr>
          <p:nvPr>
            <p:ph type="sldImg"/>
          </p:nvPr>
        </p:nvSpPr>
        <p:spPr>
          <a:xfrm>
            <a:off x="82550" y="741363"/>
            <a:ext cx="6572250" cy="3697287"/>
          </a:xfrm>
          <a:ln/>
        </p:spPr>
      </p:sp>
      <p:sp>
        <p:nvSpPr>
          <p:cNvPr id="30724" name="Rectangle 3">
            <a:extLst>
              <a:ext uri="{FF2B5EF4-FFF2-40B4-BE49-F238E27FC236}">
                <a16:creationId xmlns:a16="http://schemas.microsoft.com/office/drawing/2014/main" id="{ABD00B66-5B6D-C4E5-8268-C9295C05734A}"/>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a:latin typeface="Arial" panose="020B0604020202020204" pitchFamily="34" charset="0"/>
              <a:ea typeface="ＭＳ Ｐ明朝" panose="02020600040205080304" pitchFamily="18"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a:extLst>
              <a:ext uri="{FF2B5EF4-FFF2-40B4-BE49-F238E27FC236}">
                <a16:creationId xmlns:a16="http://schemas.microsoft.com/office/drawing/2014/main" id="{52AF71F4-FDD7-F8AE-7089-A2D3FE75452A}"/>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fld id="{EE83AECE-8999-4EFE-9AC9-2C1BC327269F}" type="slidenum">
              <a:rPr lang="en-US" altLang="ja-JP"/>
              <a:pPr/>
              <a:t>37</a:t>
            </a:fld>
            <a:endParaRPr lang="en-US" altLang="ja-JP"/>
          </a:p>
        </p:txBody>
      </p:sp>
      <p:sp>
        <p:nvSpPr>
          <p:cNvPr id="90115" name="Rectangle 2">
            <a:extLst>
              <a:ext uri="{FF2B5EF4-FFF2-40B4-BE49-F238E27FC236}">
                <a16:creationId xmlns:a16="http://schemas.microsoft.com/office/drawing/2014/main" id="{9DB1EEEF-AF3E-0C52-D76D-7877C6904F3B}"/>
              </a:ext>
            </a:extLst>
          </p:cNvPr>
          <p:cNvSpPr>
            <a:spLocks noGrp="1" noRot="1" noChangeAspect="1" noChangeArrowheads="1" noTextEdit="1"/>
          </p:cNvSpPr>
          <p:nvPr>
            <p:ph type="sldImg"/>
          </p:nvPr>
        </p:nvSpPr>
        <p:spPr>
          <a:xfrm>
            <a:off x="4383088" y="387350"/>
            <a:ext cx="3425825" cy="1927225"/>
          </a:xfrm>
          <a:ln/>
        </p:spPr>
      </p:sp>
      <p:sp>
        <p:nvSpPr>
          <p:cNvPr id="90116" name="Rectangle 3">
            <a:extLst>
              <a:ext uri="{FF2B5EF4-FFF2-40B4-BE49-F238E27FC236}">
                <a16:creationId xmlns:a16="http://schemas.microsoft.com/office/drawing/2014/main" id="{7E510D65-0D50-A493-8523-A8FDF9315434}"/>
              </a:ext>
            </a:extLst>
          </p:cNvPr>
          <p:cNvSpPr>
            <a:spLocks noGrp="1" noChangeArrowheads="1"/>
          </p:cNvSpPr>
          <p:nvPr>
            <p:ph type="body" idx="1"/>
          </p:nvPr>
        </p:nvSpPr>
        <p:spPr>
          <a:xfrm>
            <a:off x="1219200" y="2443163"/>
            <a:ext cx="9753600" cy="23129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ja-JP">
              <a:latin typeface="Arial" panose="020B0604020202020204" pitchFamily="34" charset="0"/>
              <a:ea typeface="ＭＳ Ｐ明朝" panose="02020600040205080304" pitchFamily="18" charset="-128"/>
            </a:endParaRPr>
          </a:p>
          <a:p>
            <a:endParaRPr lang="en-US" altLang="ja-JP">
              <a:latin typeface="Arial" panose="020B0604020202020204" pitchFamily="34" charset="0"/>
              <a:ea typeface="ＭＳ Ｐ明朝" panose="02020600040205080304" pitchFamily="18" charset="-128"/>
            </a:endParaRPr>
          </a:p>
        </p:txBody>
      </p:sp>
    </p:spTree>
    <p:extLst>
      <p:ext uri="{BB962C8B-B14F-4D97-AF65-F5344CB8AC3E}">
        <p14:creationId xmlns:p14="http://schemas.microsoft.com/office/powerpoint/2010/main" val="34371698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914400" y="2130426"/>
            <a:ext cx="10363200" cy="1470025"/>
          </a:xfrm>
        </p:spPr>
        <p:txBody>
          <a:bodyPr/>
          <a:lstStyle/>
          <a:p>
            <a:r>
              <a:rPr kumimoji="1" lang="ja-JP" altLang="en-US"/>
              <a:t>マスタ タイトルの書式設定</a:t>
            </a:r>
          </a:p>
        </p:txBody>
      </p:sp>
      <p:sp>
        <p:nvSpPr>
          <p:cNvPr id="3" name="サブタイトル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 サブタイトルの書式設定</a:t>
            </a:r>
          </a:p>
        </p:txBody>
      </p:sp>
      <p:sp>
        <p:nvSpPr>
          <p:cNvPr id="4" name="日付プレースホルダ 3"/>
          <p:cNvSpPr>
            <a:spLocks noGrp="1"/>
          </p:cNvSpPr>
          <p:nvPr>
            <p:ph type="dt" sz="half" idx="10"/>
          </p:nvPr>
        </p:nvSpPr>
        <p:spPr/>
        <p:txBody>
          <a:bodyPr/>
          <a:lstStyle/>
          <a:p>
            <a:fld id="{ACC0364C-08FF-4BF1-B31D-6EAB35211453}" type="datetimeFigureOut">
              <a:rPr kumimoji="1" lang="ja-JP" altLang="en-US" smtClean="0"/>
              <a:pPr/>
              <a:t>2025/9/14</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EE67FBAA-3A0C-43F1-91EF-9F44DE6F663D}" type="slidenum">
              <a:rPr kumimoji="1" lang="ja-JP" altLang="en-US" smtClean="0"/>
              <a:pPr/>
              <a: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ACC0364C-08FF-4BF1-B31D-6EAB35211453}" type="datetimeFigureOut">
              <a:rPr kumimoji="1" lang="ja-JP" altLang="en-US" smtClean="0"/>
              <a:pPr/>
              <a:t>2025/9/14</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EE67FBAA-3A0C-43F1-91EF-9F44DE6F663D}" type="slidenum">
              <a:rPr kumimoji="1" lang="ja-JP" altLang="en-US" smtClean="0"/>
              <a:pPr/>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839200" y="274639"/>
            <a:ext cx="2743200" cy="5851525"/>
          </a:xfrm>
        </p:spPr>
        <p:txBody>
          <a:bodyPr vert="eaVert"/>
          <a:lstStyle/>
          <a:p>
            <a:r>
              <a:rPr kumimoji="1" lang="ja-JP" altLang="en-US"/>
              <a:t>マスタ タイトルの書式設定</a:t>
            </a:r>
          </a:p>
        </p:txBody>
      </p:sp>
      <p:sp>
        <p:nvSpPr>
          <p:cNvPr id="3" name="縦書きテキスト プレースホルダ 2"/>
          <p:cNvSpPr>
            <a:spLocks noGrp="1"/>
          </p:cNvSpPr>
          <p:nvPr>
            <p:ph type="body" orient="vert" idx="1"/>
          </p:nvPr>
        </p:nvSpPr>
        <p:spPr>
          <a:xfrm>
            <a:off x="609600" y="274639"/>
            <a:ext cx="8026400" cy="5851525"/>
          </a:xfrm>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ACC0364C-08FF-4BF1-B31D-6EAB35211453}" type="datetimeFigureOut">
              <a:rPr kumimoji="1" lang="ja-JP" altLang="en-US" smtClean="0"/>
              <a:pPr/>
              <a:t>2025/9/14</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EE67FBAA-3A0C-43F1-91EF-9F44DE6F663D}" type="slidenum">
              <a:rPr kumimoji="1" lang="ja-JP" altLang="en-US" smtClean="0"/>
              <a:pPr/>
              <a:t>‹#›</a:t>
            </a:fld>
            <a:endParaRPr kumimoji="1" lang="ja-JP"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Media">
  <p:cSld name="タイトル、テキスト、メディア クリップ">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0" y="274638"/>
            <a:ext cx="10972800" cy="1143000"/>
          </a:xfrm>
        </p:spPr>
        <p:txBody>
          <a:bodyPr/>
          <a:lstStyle/>
          <a:p>
            <a:r>
              <a:rPr lang="ja-JP" altLang="en-US"/>
              <a:t>マスター タイトルの書式設定</a:t>
            </a:r>
          </a:p>
        </p:txBody>
      </p:sp>
      <p:sp>
        <p:nvSpPr>
          <p:cNvPr id="3" name="テキスト プレースホルダー 2"/>
          <p:cNvSpPr>
            <a:spLocks noGrp="1"/>
          </p:cNvSpPr>
          <p:nvPr>
            <p:ph type="body" sz="half" idx="1"/>
          </p:nvPr>
        </p:nvSpPr>
        <p:spPr>
          <a:xfrm>
            <a:off x="609600" y="1600201"/>
            <a:ext cx="5384800" cy="452596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メディア プレースホルダー 3"/>
          <p:cNvSpPr>
            <a:spLocks noGrp="1"/>
          </p:cNvSpPr>
          <p:nvPr>
            <p:ph type="media" sz="half" idx="2"/>
          </p:nvPr>
        </p:nvSpPr>
        <p:spPr>
          <a:xfrm>
            <a:off x="6197600" y="1600201"/>
            <a:ext cx="5384800" cy="4525963"/>
          </a:xfrm>
        </p:spPr>
        <p:txBody>
          <a:bodyPr/>
          <a:lstStyle/>
          <a:p>
            <a:pPr lvl="0"/>
            <a:endParaRPr lang="ja-JP" altLang="en-US" noProof="0"/>
          </a:p>
        </p:txBody>
      </p:sp>
      <p:sp>
        <p:nvSpPr>
          <p:cNvPr id="5" name="Rectangle 4">
            <a:extLst>
              <a:ext uri="{FF2B5EF4-FFF2-40B4-BE49-F238E27FC236}">
                <a16:creationId xmlns:a16="http://schemas.microsoft.com/office/drawing/2014/main" id="{C149829F-3817-FB1A-E175-FE5039DC4FE0}"/>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a:extLst>
              <a:ext uri="{FF2B5EF4-FFF2-40B4-BE49-F238E27FC236}">
                <a16:creationId xmlns:a16="http://schemas.microsoft.com/office/drawing/2014/main" id="{926ECB02-6DE7-23A1-D7E2-428C3ACDE40A}"/>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a:extLst>
              <a:ext uri="{FF2B5EF4-FFF2-40B4-BE49-F238E27FC236}">
                <a16:creationId xmlns:a16="http://schemas.microsoft.com/office/drawing/2014/main" id="{AC80B5DE-BDA3-D508-0085-2443F3129DD0}"/>
              </a:ext>
            </a:extLst>
          </p:cNvPr>
          <p:cNvSpPr>
            <a:spLocks noGrp="1" noChangeArrowheads="1"/>
          </p:cNvSpPr>
          <p:nvPr>
            <p:ph type="sldNum" sz="quarter" idx="12"/>
          </p:nvPr>
        </p:nvSpPr>
        <p:spPr>
          <a:ln/>
        </p:spPr>
        <p:txBody>
          <a:bodyPr/>
          <a:lstStyle>
            <a:lvl1pPr>
              <a:defRPr/>
            </a:lvl1pPr>
          </a:lstStyle>
          <a:p>
            <a:pPr>
              <a:defRPr/>
            </a:pPr>
            <a:fld id="{9E5B54C4-59F8-433D-96BE-3E9F20CCF83B}" type="slidenum">
              <a:rPr lang="en-US" altLang="ja-JP"/>
              <a:pPr>
                <a:defRPr/>
              </a:pPr>
              <a:t>‹#›</a:t>
            </a:fld>
            <a:endParaRPr lang="en-US" altLang="ja-JP"/>
          </a:p>
        </p:txBody>
      </p:sp>
    </p:spTree>
    <p:extLst>
      <p:ext uri="{BB962C8B-B14F-4D97-AF65-F5344CB8AC3E}">
        <p14:creationId xmlns:p14="http://schemas.microsoft.com/office/powerpoint/2010/main" val="31599576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idx="1"/>
          </p:nvPr>
        </p:nvSpPr>
        <p:spPr/>
        <p:txBody>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ACC0364C-08FF-4BF1-B31D-6EAB35211453}" type="datetimeFigureOut">
              <a:rPr kumimoji="1" lang="ja-JP" altLang="en-US" smtClean="0"/>
              <a:pPr/>
              <a:t>2025/9/14</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EE67FBAA-3A0C-43F1-91EF-9F44DE6F663D}" type="slidenum">
              <a:rPr kumimoji="1" lang="ja-JP" altLang="en-US" smtClean="0"/>
              <a:pPr/>
              <a: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963084" y="4406901"/>
            <a:ext cx="10363200" cy="1362075"/>
          </a:xfrm>
        </p:spPr>
        <p:txBody>
          <a:bodyPr anchor="t"/>
          <a:lstStyle>
            <a:lvl1pPr algn="l">
              <a:defRPr sz="4000" b="1" cap="all"/>
            </a:lvl1pPr>
          </a:lstStyle>
          <a:p>
            <a:r>
              <a:rPr kumimoji="1" lang="ja-JP" altLang="en-US"/>
              <a:t>マスタ タイトルの書式設定</a:t>
            </a:r>
          </a:p>
        </p:txBody>
      </p:sp>
      <p:sp>
        <p:nvSpPr>
          <p:cNvPr id="3" name="テキスト プレースホルダ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 テキストの書式設定</a:t>
            </a:r>
          </a:p>
        </p:txBody>
      </p:sp>
      <p:sp>
        <p:nvSpPr>
          <p:cNvPr id="4" name="日付プレースホルダ 3"/>
          <p:cNvSpPr>
            <a:spLocks noGrp="1"/>
          </p:cNvSpPr>
          <p:nvPr>
            <p:ph type="dt" sz="half" idx="10"/>
          </p:nvPr>
        </p:nvSpPr>
        <p:spPr/>
        <p:txBody>
          <a:bodyPr/>
          <a:lstStyle/>
          <a:p>
            <a:fld id="{ACC0364C-08FF-4BF1-B31D-6EAB35211453}" type="datetimeFigureOut">
              <a:rPr kumimoji="1" lang="ja-JP" altLang="en-US" smtClean="0"/>
              <a:pPr/>
              <a:t>2025/9/14</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EE67FBAA-3A0C-43F1-91EF-9F44DE6F663D}" type="slidenum">
              <a:rPr kumimoji="1" lang="ja-JP" altLang="en-US" smtClean="0"/>
              <a:pPr/>
              <a: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 4"/>
          <p:cNvSpPr>
            <a:spLocks noGrp="1"/>
          </p:cNvSpPr>
          <p:nvPr>
            <p:ph type="dt" sz="half" idx="10"/>
          </p:nvPr>
        </p:nvSpPr>
        <p:spPr/>
        <p:txBody>
          <a:bodyPr/>
          <a:lstStyle/>
          <a:p>
            <a:fld id="{ACC0364C-08FF-4BF1-B31D-6EAB35211453}" type="datetimeFigureOut">
              <a:rPr kumimoji="1" lang="ja-JP" altLang="en-US" smtClean="0"/>
              <a:pPr/>
              <a:t>2025/9/14</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EE67FBAA-3A0C-43F1-91EF-9F44DE6F663D}" type="slidenum">
              <a:rPr kumimoji="1" lang="ja-JP" altLang="en-US" smtClean="0"/>
              <a:pPr/>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 タイトルの書式設定</a:t>
            </a:r>
          </a:p>
        </p:txBody>
      </p:sp>
      <p:sp>
        <p:nvSpPr>
          <p:cNvPr id="3" name="テキスト プレースホルダ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 テキストの書式設定</a:t>
            </a:r>
          </a:p>
        </p:txBody>
      </p:sp>
      <p:sp>
        <p:nvSpPr>
          <p:cNvPr id="4" name="コンテンツ プレースホルダ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 テキストの書式設定</a:t>
            </a:r>
          </a:p>
        </p:txBody>
      </p:sp>
      <p:sp>
        <p:nvSpPr>
          <p:cNvPr id="6" name="コンテンツ プレースホルダ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 6"/>
          <p:cNvSpPr>
            <a:spLocks noGrp="1"/>
          </p:cNvSpPr>
          <p:nvPr>
            <p:ph type="dt" sz="half" idx="10"/>
          </p:nvPr>
        </p:nvSpPr>
        <p:spPr/>
        <p:txBody>
          <a:bodyPr/>
          <a:lstStyle/>
          <a:p>
            <a:fld id="{ACC0364C-08FF-4BF1-B31D-6EAB35211453}" type="datetimeFigureOut">
              <a:rPr kumimoji="1" lang="ja-JP" altLang="en-US" smtClean="0"/>
              <a:pPr/>
              <a:t>2025/9/14</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EE67FBAA-3A0C-43F1-91EF-9F44DE6F663D}" type="slidenum">
              <a:rPr kumimoji="1" lang="ja-JP" altLang="en-US" smtClean="0"/>
              <a:pPr/>
              <a: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日付プレースホルダ 2"/>
          <p:cNvSpPr>
            <a:spLocks noGrp="1"/>
          </p:cNvSpPr>
          <p:nvPr>
            <p:ph type="dt" sz="half" idx="10"/>
          </p:nvPr>
        </p:nvSpPr>
        <p:spPr/>
        <p:txBody>
          <a:bodyPr/>
          <a:lstStyle/>
          <a:p>
            <a:fld id="{ACC0364C-08FF-4BF1-B31D-6EAB35211453}" type="datetimeFigureOut">
              <a:rPr kumimoji="1" lang="ja-JP" altLang="en-US" smtClean="0"/>
              <a:pPr/>
              <a:t>2025/9/14</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EE67FBAA-3A0C-43F1-91EF-9F44DE6F663D}" type="slidenum">
              <a:rPr kumimoji="1" lang="ja-JP" altLang="en-US" smtClean="0"/>
              <a:pPr/>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ACC0364C-08FF-4BF1-B31D-6EAB35211453}" type="datetimeFigureOut">
              <a:rPr kumimoji="1" lang="ja-JP" altLang="en-US" smtClean="0"/>
              <a:pPr/>
              <a:t>2025/9/14</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EE67FBAA-3A0C-43F1-91EF-9F44DE6F663D}" type="slidenum">
              <a:rPr kumimoji="1" lang="ja-JP" altLang="en-US" smtClean="0"/>
              <a:pPr/>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1" y="273050"/>
            <a:ext cx="4011084" cy="1162050"/>
          </a:xfrm>
        </p:spPr>
        <p:txBody>
          <a:bodyPr anchor="b"/>
          <a:lstStyle>
            <a:lvl1pPr algn="l">
              <a:defRPr sz="2000" b="1"/>
            </a:lvl1pPr>
          </a:lstStyle>
          <a:p>
            <a:r>
              <a:rPr kumimoji="1" lang="ja-JP" altLang="en-US"/>
              <a:t>マスタ タイトルの書式設定</a:t>
            </a:r>
          </a:p>
        </p:txBody>
      </p:sp>
      <p:sp>
        <p:nvSpPr>
          <p:cNvPr id="3" name="コンテンツ プレースホルダ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 テキストの書式設定</a:t>
            </a:r>
          </a:p>
        </p:txBody>
      </p:sp>
      <p:sp>
        <p:nvSpPr>
          <p:cNvPr id="5" name="日付プレースホルダ 4"/>
          <p:cNvSpPr>
            <a:spLocks noGrp="1"/>
          </p:cNvSpPr>
          <p:nvPr>
            <p:ph type="dt" sz="half" idx="10"/>
          </p:nvPr>
        </p:nvSpPr>
        <p:spPr/>
        <p:txBody>
          <a:bodyPr/>
          <a:lstStyle/>
          <a:p>
            <a:fld id="{ACC0364C-08FF-4BF1-B31D-6EAB35211453}" type="datetimeFigureOut">
              <a:rPr kumimoji="1" lang="ja-JP" altLang="en-US" smtClean="0"/>
              <a:pPr/>
              <a:t>2025/9/14</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EE67FBAA-3A0C-43F1-91EF-9F44DE6F663D}" type="slidenum">
              <a:rPr kumimoji="1" lang="ja-JP" altLang="en-US" smtClean="0"/>
              <a:pPr/>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2389717" y="4800600"/>
            <a:ext cx="7315200" cy="566738"/>
          </a:xfrm>
        </p:spPr>
        <p:txBody>
          <a:bodyPr anchor="b"/>
          <a:lstStyle>
            <a:lvl1pPr algn="l">
              <a:defRPr sz="2000" b="1"/>
            </a:lvl1pPr>
          </a:lstStyle>
          <a:p>
            <a:r>
              <a:rPr kumimoji="1" lang="ja-JP" altLang="en-US"/>
              <a:t>マスタ タイトルの書式設定</a:t>
            </a:r>
          </a:p>
        </p:txBody>
      </p:sp>
      <p:sp>
        <p:nvSpPr>
          <p:cNvPr id="3" name="図プレースホルダ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 テキストの書式設定</a:t>
            </a:r>
          </a:p>
        </p:txBody>
      </p:sp>
      <p:sp>
        <p:nvSpPr>
          <p:cNvPr id="5" name="日付プレースホルダ 4"/>
          <p:cNvSpPr>
            <a:spLocks noGrp="1"/>
          </p:cNvSpPr>
          <p:nvPr>
            <p:ph type="dt" sz="half" idx="10"/>
          </p:nvPr>
        </p:nvSpPr>
        <p:spPr/>
        <p:txBody>
          <a:bodyPr/>
          <a:lstStyle/>
          <a:p>
            <a:fld id="{ACC0364C-08FF-4BF1-B31D-6EAB35211453}" type="datetimeFigureOut">
              <a:rPr kumimoji="1" lang="ja-JP" altLang="en-US" smtClean="0"/>
              <a:pPr/>
              <a:t>2025/9/14</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EE67FBAA-3A0C-43F1-91EF-9F44DE6F663D}" type="slidenum">
              <a:rPr kumimoji="1" lang="ja-JP" altLang="en-US" smtClean="0"/>
              <a:pPr/>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kumimoji="1" lang="ja-JP" altLang="en-US"/>
              <a:t>マスタ タイトルの書式設定</a:t>
            </a:r>
          </a:p>
        </p:txBody>
      </p:sp>
      <p:sp>
        <p:nvSpPr>
          <p:cNvPr id="3" name="テキスト プレースホルダ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C0364C-08FF-4BF1-B31D-6EAB35211453}" type="datetimeFigureOut">
              <a:rPr kumimoji="1" lang="ja-JP" altLang="en-US" smtClean="0"/>
              <a:pPr/>
              <a:t>2025/9/14</a:t>
            </a:fld>
            <a:endParaRPr kumimoji="1" lang="ja-JP" altLang="en-US"/>
          </a:p>
        </p:txBody>
      </p:sp>
      <p:sp>
        <p:nvSpPr>
          <p:cNvPr id="5" name="フッター プレースホルダ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67FBAA-3A0C-43F1-91EF-9F44DE6F663D}" type="slidenum">
              <a:rPr kumimoji="1" lang="ja-JP" altLang="en-US" smtClean="0"/>
              <a:pPr/>
              <a:t>‹#›</a:t>
            </a:fld>
            <a:endParaRPr kumimoji="1"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16.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2.xml"/><Relationship Id="rId4" Type="http://schemas.openxmlformats.org/officeDocument/2006/relationships/image" Target="../media/image16.emf"/></Relationships>
</file>

<file path=ppt/slides/_rels/slide19.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wmf"/><Relationship Id="rId1" Type="http://schemas.openxmlformats.org/officeDocument/2006/relationships/slideLayout" Target="../slideLayouts/slideLayout12.xml"/><Relationship Id="rId4" Type="http://schemas.openxmlformats.org/officeDocument/2006/relationships/image" Target="../media/image32.wmf"/></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32.wmf"/><Relationship Id="rId4" Type="http://schemas.openxmlformats.org/officeDocument/2006/relationships/image" Target="../media/image35.wmf"/></Relationships>
</file>

<file path=ppt/slides/_rels/slide47.xml.rels><?xml version="1.0" encoding="UTF-8" standalone="yes"?>
<Relationships xmlns="http://schemas.openxmlformats.org/package/2006/relationships"><Relationship Id="rId3" Type="http://schemas.openxmlformats.org/officeDocument/2006/relationships/image" Target="../media/image36.wmf"/><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7.emf"/></Relationships>
</file>

<file path=ppt/slides/_rels/slide5.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2209800" y="1556793"/>
            <a:ext cx="7772400" cy="1470025"/>
          </a:xfrm>
        </p:spPr>
        <p:txBody>
          <a:bodyPr>
            <a:normAutofit/>
          </a:bodyPr>
          <a:lstStyle/>
          <a:p>
            <a:r>
              <a:rPr lang="en-US" altLang="ja-JP" sz="3600" kern="0" dirty="0">
                <a:latin typeface="ＭＳ Ｐゴシック" panose="020B0600070205080204" pitchFamily="50" charset="-128"/>
                <a:cs typeface="ＭＳ Ｐゴシック" panose="020B0600070205080204" pitchFamily="50" charset="-128"/>
              </a:rPr>
              <a:t>Few-body </a:t>
            </a:r>
            <a:r>
              <a:rPr lang="en-US" altLang="ja-JP" sz="3600" kern="0">
                <a:latin typeface="ＭＳ Ｐゴシック" panose="020B0600070205080204" pitchFamily="50" charset="-128"/>
                <a:cs typeface="ＭＳ Ｐゴシック" panose="020B0600070205080204" pitchFamily="50" charset="-128"/>
              </a:rPr>
              <a:t>structure of hypernuclei</a:t>
            </a:r>
            <a:endParaRPr lang="ja-JP" altLang="en-US" sz="3600" dirty="0"/>
          </a:p>
        </p:txBody>
      </p:sp>
      <p:sp>
        <p:nvSpPr>
          <p:cNvPr id="3" name="サブタイトル 2"/>
          <p:cNvSpPr>
            <a:spLocks noGrp="1"/>
          </p:cNvSpPr>
          <p:nvPr>
            <p:ph type="subTitle" idx="1"/>
          </p:nvPr>
        </p:nvSpPr>
        <p:spPr/>
        <p:txBody>
          <a:bodyPr/>
          <a:lstStyle/>
          <a:p>
            <a:r>
              <a:rPr kumimoji="1" lang="en-US" altLang="ja-JP" dirty="0">
                <a:solidFill>
                  <a:schemeClr val="tx1"/>
                </a:solidFill>
              </a:rPr>
              <a:t>Emiko Hiyama (Tohoku Univ./RIKEN)</a:t>
            </a:r>
            <a:endParaRPr kumimoji="1" lang="ja-JP" altLang="en-US" dirty="0">
              <a:solidFill>
                <a:schemeClr val="tx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Oval 2">
            <a:extLst>
              <a:ext uri="{FF2B5EF4-FFF2-40B4-BE49-F238E27FC236}">
                <a16:creationId xmlns:a16="http://schemas.microsoft.com/office/drawing/2014/main" id="{5B4ABC07-74C4-7526-2202-DC757F07BCC8}"/>
              </a:ext>
            </a:extLst>
          </p:cNvPr>
          <p:cNvSpPr>
            <a:spLocks noChangeArrowheads="1"/>
          </p:cNvSpPr>
          <p:nvPr/>
        </p:nvSpPr>
        <p:spPr bwMode="auto">
          <a:xfrm>
            <a:off x="2854326" y="619126"/>
            <a:ext cx="1439863" cy="1439863"/>
          </a:xfrm>
          <a:prstGeom prst="ellipse">
            <a:avLst/>
          </a:prstGeom>
          <a:solidFill>
            <a:srgbClr val="FFFF99"/>
          </a:solidFill>
          <a:ln w="28575" algn="ctr">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6803" name="Oval 3">
            <a:extLst>
              <a:ext uri="{FF2B5EF4-FFF2-40B4-BE49-F238E27FC236}">
                <a16:creationId xmlns:a16="http://schemas.microsoft.com/office/drawing/2014/main" id="{DA57E9CC-A557-7A1E-73FD-01754ABB3CA5}"/>
              </a:ext>
            </a:extLst>
          </p:cNvPr>
          <p:cNvSpPr>
            <a:spLocks noChangeArrowheads="1"/>
          </p:cNvSpPr>
          <p:nvPr/>
        </p:nvSpPr>
        <p:spPr bwMode="auto">
          <a:xfrm>
            <a:off x="3070226" y="979488"/>
            <a:ext cx="360363" cy="360362"/>
          </a:xfrm>
          <a:prstGeom prst="ellipse">
            <a:avLst/>
          </a:prstGeom>
          <a:solidFill>
            <a:schemeClr val="hlink"/>
          </a:solidFill>
          <a:ln w="28575" algn="ctr">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2000">
                <a:solidFill>
                  <a:schemeClr val="bg1"/>
                </a:solidFill>
              </a:rPr>
              <a:t>n</a:t>
            </a:r>
          </a:p>
        </p:txBody>
      </p:sp>
      <p:sp>
        <p:nvSpPr>
          <p:cNvPr id="76804" name="Oval 4">
            <a:extLst>
              <a:ext uri="{FF2B5EF4-FFF2-40B4-BE49-F238E27FC236}">
                <a16:creationId xmlns:a16="http://schemas.microsoft.com/office/drawing/2014/main" id="{4ED2D91E-B5EF-9E5C-E000-AEB5E06D7E91}"/>
              </a:ext>
            </a:extLst>
          </p:cNvPr>
          <p:cNvSpPr>
            <a:spLocks noChangeArrowheads="1"/>
          </p:cNvSpPr>
          <p:nvPr/>
        </p:nvSpPr>
        <p:spPr bwMode="auto">
          <a:xfrm>
            <a:off x="3141663" y="1411288"/>
            <a:ext cx="360362" cy="360362"/>
          </a:xfrm>
          <a:prstGeom prst="ellipse">
            <a:avLst/>
          </a:prstGeom>
          <a:solidFill>
            <a:srgbClr val="FF00FF"/>
          </a:solidFill>
          <a:ln w="28575" algn="ctr">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2000"/>
              <a:t>p</a:t>
            </a:r>
          </a:p>
        </p:txBody>
      </p:sp>
      <p:sp>
        <p:nvSpPr>
          <p:cNvPr id="76805" name="Oval 5">
            <a:extLst>
              <a:ext uri="{FF2B5EF4-FFF2-40B4-BE49-F238E27FC236}">
                <a16:creationId xmlns:a16="http://schemas.microsoft.com/office/drawing/2014/main" id="{F25B1421-44FF-ED82-2A06-D3F790522B42}"/>
              </a:ext>
            </a:extLst>
          </p:cNvPr>
          <p:cNvSpPr>
            <a:spLocks noChangeArrowheads="1"/>
          </p:cNvSpPr>
          <p:nvPr/>
        </p:nvSpPr>
        <p:spPr bwMode="auto">
          <a:xfrm>
            <a:off x="3646489" y="1339850"/>
            <a:ext cx="504825" cy="503238"/>
          </a:xfrm>
          <a:prstGeom prst="ellipse">
            <a:avLst/>
          </a:prstGeom>
          <a:solidFill>
            <a:srgbClr val="FF0000"/>
          </a:solidFill>
          <a:ln w="28575" algn="ctr">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2000" b="1">
                <a:solidFill>
                  <a:schemeClr val="bg1"/>
                </a:solidFill>
              </a:rPr>
              <a:t>Λ</a:t>
            </a:r>
          </a:p>
        </p:txBody>
      </p:sp>
      <p:sp>
        <p:nvSpPr>
          <p:cNvPr id="76806" name="Text Box 6">
            <a:extLst>
              <a:ext uri="{FF2B5EF4-FFF2-40B4-BE49-F238E27FC236}">
                <a16:creationId xmlns:a16="http://schemas.microsoft.com/office/drawing/2014/main" id="{719F8B87-9FF6-D4BF-550D-65DAEDAA4B81}"/>
              </a:ext>
            </a:extLst>
          </p:cNvPr>
          <p:cNvSpPr txBox="1">
            <a:spLocks noChangeArrowheads="1"/>
          </p:cNvSpPr>
          <p:nvPr/>
        </p:nvSpPr>
        <p:spPr bwMode="auto">
          <a:xfrm>
            <a:off x="3190876" y="2203450"/>
            <a:ext cx="709613" cy="4572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2800" b="1" baseline="30000"/>
              <a:t>4</a:t>
            </a:r>
            <a:r>
              <a:rPr lang="en-US" altLang="ja-JP" sz="2400"/>
              <a:t>He</a:t>
            </a:r>
          </a:p>
        </p:txBody>
      </p:sp>
      <p:sp>
        <p:nvSpPr>
          <p:cNvPr id="76807" name="Text Box 7">
            <a:extLst>
              <a:ext uri="{FF2B5EF4-FFF2-40B4-BE49-F238E27FC236}">
                <a16:creationId xmlns:a16="http://schemas.microsoft.com/office/drawing/2014/main" id="{B58D94F4-A651-9B55-0003-950848EB16E4}"/>
              </a:ext>
            </a:extLst>
          </p:cNvPr>
          <p:cNvSpPr txBox="1">
            <a:spLocks noChangeArrowheads="1"/>
          </p:cNvSpPr>
          <p:nvPr/>
        </p:nvSpPr>
        <p:spPr bwMode="auto">
          <a:xfrm>
            <a:off x="3171779" y="2419351"/>
            <a:ext cx="304892" cy="30777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1400" b="1"/>
              <a:t>Λ</a:t>
            </a:r>
          </a:p>
        </p:txBody>
      </p:sp>
      <p:sp>
        <p:nvSpPr>
          <p:cNvPr id="76808" name="Oval 8">
            <a:extLst>
              <a:ext uri="{FF2B5EF4-FFF2-40B4-BE49-F238E27FC236}">
                <a16:creationId xmlns:a16="http://schemas.microsoft.com/office/drawing/2014/main" id="{675481EE-FFDA-CD67-939F-CCE82235599F}"/>
              </a:ext>
            </a:extLst>
          </p:cNvPr>
          <p:cNvSpPr>
            <a:spLocks noChangeArrowheads="1"/>
          </p:cNvSpPr>
          <p:nvPr/>
        </p:nvSpPr>
        <p:spPr bwMode="auto">
          <a:xfrm>
            <a:off x="3575051" y="908051"/>
            <a:ext cx="360363" cy="360363"/>
          </a:xfrm>
          <a:prstGeom prst="ellipse">
            <a:avLst/>
          </a:prstGeom>
          <a:solidFill>
            <a:srgbClr val="FF00FF"/>
          </a:solidFill>
          <a:ln w="28575" algn="ctr">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2000"/>
              <a:t>p</a:t>
            </a:r>
          </a:p>
        </p:txBody>
      </p:sp>
      <p:sp>
        <p:nvSpPr>
          <p:cNvPr id="76809" name="Oval 9">
            <a:extLst>
              <a:ext uri="{FF2B5EF4-FFF2-40B4-BE49-F238E27FC236}">
                <a16:creationId xmlns:a16="http://schemas.microsoft.com/office/drawing/2014/main" id="{96EAF550-9C55-430D-E465-FA83E4EB1F3E}"/>
              </a:ext>
            </a:extLst>
          </p:cNvPr>
          <p:cNvSpPr>
            <a:spLocks noChangeArrowheads="1"/>
          </p:cNvSpPr>
          <p:nvPr/>
        </p:nvSpPr>
        <p:spPr bwMode="auto">
          <a:xfrm>
            <a:off x="6311901" y="620713"/>
            <a:ext cx="1439863" cy="1439862"/>
          </a:xfrm>
          <a:prstGeom prst="ellipse">
            <a:avLst/>
          </a:prstGeom>
          <a:solidFill>
            <a:srgbClr val="FFFF99"/>
          </a:solidFill>
          <a:ln w="28575" algn="ctr">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6810" name="Oval 10">
            <a:extLst>
              <a:ext uri="{FF2B5EF4-FFF2-40B4-BE49-F238E27FC236}">
                <a16:creationId xmlns:a16="http://schemas.microsoft.com/office/drawing/2014/main" id="{AB362037-FB7E-D8C0-4E0C-B4AA6B71E534}"/>
              </a:ext>
            </a:extLst>
          </p:cNvPr>
          <p:cNvSpPr>
            <a:spLocks noChangeArrowheads="1"/>
          </p:cNvSpPr>
          <p:nvPr/>
        </p:nvSpPr>
        <p:spPr bwMode="auto">
          <a:xfrm>
            <a:off x="6527801" y="981076"/>
            <a:ext cx="360363" cy="360363"/>
          </a:xfrm>
          <a:prstGeom prst="ellipse">
            <a:avLst/>
          </a:prstGeom>
          <a:solidFill>
            <a:schemeClr val="hlink"/>
          </a:solidFill>
          <a:ln w="28575" algn="ctr">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2000">
                <a:solidFill>
                  <a:schemeClr val="bg1"/>
                </a:solidFill>
              </a:rPr>
              <a:t>n</a:t>
            </a:r>
          </a:p>
        </p:txBody>
      </p:sp>
      <p:sp>
        <p:nvSpPr>
          <p:cNvPr id="76811" name="Oval 11">
            <a:extLst>
              <a:ext uri="{FF2B5EF4-FFF2-40B4-BE49-F238E27FC236}">
                <a16:creationId xmlns:a16="http://schemas.microsoft.com/office/drawing/2014/main" id="{200A400C-33A9-1A5C-E3D4-C243940A3BA6}"/>
              </a:ext>
            </a:extLst>
          </p:cNvPr>
          <p:cNvSpPr>
            <a:spLocks noChangeArrowheads="1"/>
          </p:cNvSpPr>
          <p:nvPr/>
        </p:nvSpPr>
        <p:spPr bwMode="auto">
          <a:xfrm>
            <a:off x="7104063" y="981076"/>
            <a:ext cx="360362" cy="360363"/>
          </a:xfrm>
          <a:prstGeom prst="ellipse">
            <a:avLst/>
          </a:prstGeom>
          <a:solidFill>
            <a:schemeClr val="hlink"/>
          </a:solidFill>
          <a:ln w="28575" algn="ctr">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2000">
                <a:solidFill>
                  <a:schemeClr val="bg1"/>
                </a:solidFill>
              </a:rPr>
              <a:t>n</a:t>
            </a:r>
          </a:p>
        </p:txBody>
      </p:sp>
      <p:sp>
        <p:nvSpPr>
          <p:cNvPr id="76812" name="Oval 12">
            <a:extLst>
              <a:ext uri="{FF2B5EF4-FFF2-40B4-BE49-F238E27FC236}">
                <a16:creationId xmlns:a16="http://schemas.microsoft.com/office/drawing/2014/main" id="{6E205E16-7A2D-08E5-F462-C343B2896566}"/>
              </a:ext>
            </a:extLst>
          </p:cNvPr>
          <p:cNvSpPr>
            <a:spLocks noChangeArrowheads="1"/>
          </p:cNvSpPr>
          <p:nvPr/>
        </p:nvSpPr>
        <p:spPr bwMode="auto">
          <a:xfrm>
            <a:off x="6599238" y="1412876"/>
            <a:ext cx="360362" cy="360363"/>
          </a:xfrm>
          <a:prstGeom prst="ellipse">
            <a:avLst/>
          </a:prstGeom>
          <a:solidFill>
            <a:srgbClr val="FF00FF"/>
          </a:solidFill>
          <a:ln w="28575" algn="ctr">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2000"/>
              <a:t>p</a:t>
            </a:r>
          </a:p>
        </p:txBody>
      </p:sp>
      <p:sp>
        <p:nvSpPr>
          <p:cNvPr id="76813" name="Oval 13">
            <a:extLst>
              <a:ext uri="{FF2B5EF4-FFF2-40B4-BE49-F238E27FC236}">
                <a16:creationId xmlns:a16="http://schemas.microsoft.com/office/drawing/2014/main" id="{E031D962-12EF-32E4-A808-4D96041AB8C8}"/>
              </a:ext>
            </a:extLst>
          </p:cNvPr>
          <p:cNvSpPr>
            <a:spLocks noChangeArrowheads="1"/>
          </p:cNvSpPr>
          <p:nvPr/>
        </p:nvSpPr>
        <p:spPr bwMode="auto">
          <a:xfrm>
            <a:off x="7104064" y="1341439"/>
            <a:ext cx="504825" cy="503237"/>
          </a:xfrm>
          <a:prstGeom prst="ellipse">
            <a:avLst/>
          </a:prstGeom>
          <a:solidFill>
            <a:srgbClr val="FF0000"/>
          </a:solidFill>
          <a:ln w="28575" algn="ctr">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2000" b="1">
                <a:solidFill>
                  <a:schemeClr val="bg1"/>
                </a:solidFill>
              </a:rPr>
              <a:t>Λ</a:t>
            </a:r>
          </a:p>
        </p:txBody>
      </p:sp>
      <p:sp>
        <p:nvSpPr>
          <p:cNvPr id="76814" name="Text Box 14">
            <a:extLst>
              <a:ext uri="{FF2B5EF4-FFF2-40B4-BE49-F238E27FC236}">
                <a16:creationId xmlns:a16="http://schemas.microsoft.com/office/drawing/2014/main" id="{F15FBF4F-050A-E0E1-5ADD-03AAA9411EE4}"/>
              </a:ext>
            </a:extLst>
          </p:cNvPr>
          <p:cNvSpPr txBox="1">
            <a:spLocks noChangeArrowheads="1"/>
          </p:cNvSpPr>
          <p:nvPr/>
        </p:nvSpPr>
        <p:spPr bwMode="auto">
          <a:xfrm>
            <a:off x="6732588" y="2205038"/>
            <a:ext cx="539750" cy="4572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2800" b="1" baseline="30000"/>
              <a:t>4</a:t>
            </a:r>
            <a:r>
              <a:rPr lang="en-US" altLang="ja-JP" sz="2400"/>
              <a:t>H</a:t>
            </a:r>
          </a:p>
        </p:txBody>
      </p:sp>
      <p:sp>
        <p:nvSpPr>
          <p:cNvPr id="76815" name="Text Box 15">
            <a:extLst>
              <a:ext uri="{FF2B5EF4-FFF2-40B4-BE49-F238E27FC236}">
                <a16:creationId xmlns:a16="http://schemas.microsoft.com/office/drawing/2014/main" id="{C3548AC2-5EE9-89A5-7F97-6EEB9F391CE9}"/>
              </a:ext>
            </a:extLst>
          </p:cNvPr>
          <p:cNvSpPr txBox="1">
            <a:spLocks noChangeArrowheads="1"/>
          </p:cNvSpPr>
          <p:nvPr/>
        </p:nvSpPr>
        <p:spPr bwMode="auto">
          <a:xfrm>
            <a:off x="6700792" y="2420939"/>
            <a:ext cx="304892" cy="30777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1400" b="1"/>
              <a:t>Λ</a:t>
            </a:r>
          </a:p>
        </p:txBody>
      </p:sp>
      <p:sp>
        <p:nvSpPr>
          <p:cNvPr id="76816" name="Text Box 16">
            <a:extLst>
              <a:ext uri="{FF2B5EF4-FFF2-40B4-BE49-F238E27FC236}">
                <a16:creationId xmlns:a16="http://schemas.microsoft.com/office/drawing/2014/main" id="{63AA7921-A3E5-0EAD-6B61-2149253B37A1}"/>
              </a:ext>
            </a:extLst>
          </p:cNvPr>
          <p:cNvSpPr txBox="1">
            <a:spLocks noChangeArrowheads="1"/>
          </p:cNvSpPr>
          <p:nvPr/>
        </p:nvSpPr>
        <p:spPr bwMode="auto">
          <a:xfrm>
            <a:off x="3575051" y="2852738"/>
            <a:ext cx="377750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2000"/>
              <a:t>However, Λ particle has no charge.</a:t>
            </a:r>
          </a:p>
        </p:txBody>
      </p:sp>
      <p:sp>
        <p:nvSpPr>
          <p:cNvPr id="76817" name="Oval 17">
            <a:extLst>
              <a:ext uri="{FF2B5EF4-FFF2-40B4-BE49-F238E27FC236}">
                <a16:creationId xmlns:a16="http://schemas.microsoft.com/office/drawing/2014/main" id="{342CC9E5-0756-FFD5-0ABD-25CF04D6C2FD}"/>
              </a:ext>
            </a:extLst>
          </p:cNvPr>
          <p:cNvSpPr>
            <a:spLocks noChangeArrowheads="1"/>
          </p:cNvSpPr>
          <p:nvPr/>
        </p:nvSpPr>
        <p:spPr bwMode="auto">
          <a:xfrm>
            <a:off x="1990726" y="3571876"/>
            <a:ext cx="1439863" cy="1439863"/>
          </a:xfrm>
          <a:prstGeom prst="ellipse">
            <a:avLst/>
          </a:prstGeom>
          <a:solidFill>
            <a:srgbClr val="FFFF99"/>
          </a:solidFill>
          <a:ln w="28575" algn="ctr">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6818" name="Oval 18">
            <a:extLst>
              <a:ext uri="{FF2B5EF4-FFF2-40B4-BE49-F238E27FC236}">
                <a16:creationId xmlns:a16="http://schemas.microsoft.com/office/drawing/2014/main" id="{DF47121C-A0CF-4B0B-8A94-AA1F5D5AE16E}"/>
              </a:ext>
            </a:extLst>
          </p:cNvPr>
          <p:cNvSpPr>
            <a:spLocks noChangeArrowheads="1"/>
          </p:cNvSpPr>
          <p:nvPr/>
        </p:nvSpPr>
        <p:spPr bwMode="auto">
          <a:xfrm>
            <a:off x="2206626" y="3932238"/>
            <a:ext cx="360363" cy="360362"/>
          </a:xfrm>
          <a:prstGeom prst="ellipse">
            <a:avLst/>
          </a:prstGeom>
          <a:solidFill>
            <a:schemeClr val="hlink"/>
          </a:solidFill>
          <a:ln w="28575" algn="ctr">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2000">
                <a:solidFill>
                  <a:schemeClr val="bg1"/>
                </a:solidFill>
              </a:rPr>
              <a:t>n</a:t>
            </a:r>
          </a:p>
        </p:txBody>
      </p:sp>
      <p:sp>
        <p:nvSpPr>
          <p:cNvPr id="76819" name="Oval 19">
            <a:extLst>
              <a:ext uri="{FF2B5EF4-FFF2-40B4-BE49-F238E27FC236}">
                <a16:creationId xmlns:a16="http://schemas.microsoft.com/office/drawing/2014/main" id="{CAE94C93-7406-5833-5B36-D35FF166A155}"/>
              </a:ext>
            </a:extLst>
          </p:cNvPr>
          <p:cNvSpPr>
            <a:spLocks noChangeArrowheads="1"/>
          </p:cNvSpPr>
          <p:nvPr/>
        </p:nvSpPr>
        <p:spPr bwMode="auto">
          <a:xfrm>
            <a:off x="2278063" y="4364038"/>
            <a:ext cx="360362" cy="360362"/>
          </a:xfrm>
          <a:prstGeom prst="ellipse">
            <a:avLst/>
          </a:prstGeom>
          <a:solidFill>
            <a:srgbClr val="FF00FF"/>
          </a:solidFill>
          <a:ln w="28575" algn="ctr">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2000"/>
              <a:t>p</a:t>
            </a:r>
          </a:p>
        </p:txBody>
      </p:sp>
      <p:sp>
        <p:nvSpPr>
          <p:cNvPr id="76820" name="Oval 20">
            <a:extLst>
              <a:ext uri="{FF2B5EF4-FFF2-40B4-BE49-F238E27FC236}">
                <a16:creationId xmlns:a16="http://schemas.microsoft.com/office/drawing/2014/main" id="{082FA13B-65CF-A2C5-464B-C5E88AFDF40A}"/>
              </a:ext>
            </a:extLst>
          </p:cNvPr>
          <p:cNvSpPr>
            <a:spLocks noChangeArrowheads="1"/>
          </p:cNvSpPr>
          <p:nvPr/>
        </p:nvSpPr>
        <p:spPr bwMode="auto">
          <a:xfrm>
            <a:off x="2782889" y="4292600"/>
            <a:ext cx="504825" cy="503238"/>
          </a:xfrm>
          <a:prstGeom prst="ellipse">
            <a:avLst/>
          </a:prstGeom>
          <a:solidFill>
            <a:srgbClr val="FF0000"/>
          </a:solidFill>
          <a:ln w="28575" algn="ctr">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2000" b="1">
                <a:solidFill>
                  <a:schemeClr val="bg1"/>
                </a:solidFill>
              </a:rPr>
              <a:t>Λ</a:t>
            </a:r>
          </a:p>
        </p:txBody>
      </p:sp>
      <p:sp>
        <p:nvSpPr>
          <p:cNvPr id="76821" name="Oval 21">
            <a:extLst>
              <a:ext uri="{FF2B5EF4-FFF2-40B4-BE49-F238E27FC236}">
                <a16:creationId xmlns:a16="http://schemas.microsoft.com/office/drawing/2014/main" id="{2FA5D174-3990-28AB-9C19-8B602A0C654C}"/>
              </a:ext>
            </a:extLst>
          </p:cNvPr>
          <p:cNvSpPr>
            <a:spLocks noChangeArrowheads="1"/>
          </p:cNvSpPr>
          <p:nvPr/>
        </p:nvSpPr>
        <p:spPr bwMode="auto">
          <a:xfrm>
            <a:off x="2711451" y="3860801"/>
            <a:ext cx="360363" cy="360363"/>
          </a:xfrm>
          <a:prstGeom prst="ellipse">
            <a:avLst/>
          </a:prstGeom>
          <a:solidFill>
            <a:srgbClr val="FF00FF"/>
          </a:solidFill>
          <a:ln w="28575" algn="ctr">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2000"/>
              <a:t>p</a:t>
            </a:r>
          </a:p>
        </p:txBody>
      </p:sp>
      <p:sp>
        <p:nvSpPr>
          <p:cNvPr id="76822" name="Oval 22">
            <a:extLst>
              <a:ext uri="{FF2B5EF4-FFF2-40B4-BE49-F238E27FC236}">
                <a16:creationId xmlns:a16="http://schemas.microsoft.com/office/drawing/2014/main" id="{D5265424-A8FA-7CE4-2A90-9C9DEF58A252}"/>
              </a:ext>
            </a:extLst>
          </p:cNvPr>
          <p:cNvSpPr>
            <a:spLocks noChangeArrowheads="1"/>
          </p:cNvSpPr>
          <p:nvPr/>
        </p:nvSpPr>
        <p:spPr bwMode="auto">
          <a:xfrm>
            <a:off x="3792538" y="3644901"/>
            <a:ext cx="1439862" cy="1439863"/>
          </a:xfrm>
          <a:prstGeom prst="ellipse">
            <a:avLst/>
          </a:prstGeom>
          <a:solidFill>
            <a:srgbClr val="FFFF99"/>
          </a:solidFill>
          <a:ln w="28575" algn="ctr">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6823" name="Oval 23">
            <a:extLst>
              <a:ext uri="{FF2B5EF4-FFF2-40B4-BE49-F238E27FC236}">
                <a16:creationId xmlns:a16="http://schemas.microsoft.com/office/drawing/2014/main" id="{A548564B-F7D7-A9EE-E8B6-B378438E933F}"/>
              </a:ext>
            </a:extLst>
          </p:cNvPr>
          <p:cNvSpPr>
            <a:spLocks noChangeArrowheads="1"/>
          </p:cNvSpPr>
          <p:nvPr/>
        </p:nvSpPr>
        <p:spPr bwMode="auto">
          <a:xfrm>
            <a:off x="4078288" y="4437063"/>
            <a:ext cx="360362" cy="360362"/>
          </a:xfrm>
          <a:prstGeom prst="ellipse">
            <a:avLst/>
          </a:prstGeom>
          <a:solidFill>
            <a:srgbClr val="FF00FF"/>
          </a:solidFill>
          <a:ln w="28575" algn="ctr">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2000"/>
              <a:t>p</a:t>
            </a:r>
          </a:p>
        </p:txBody>
      </p:sp>
      <p:sp>
        <p:nvSpPr>
          <p:cNvPr id="76824" name="Oval 24">
            <a:extLst>
              <a:ext uri="{FF2B5EF4-FFF2-40B4-BE49-F238E27FC236}">
                <a16:creationId xmlns:a16="http://schemas.microsoft.com/office/drawing/2014/main" id="{5B788524-DB74-BD9E-33AD-D4F72B0A159F}"/>
              </a:ext>
            </a:extLst>
          </p:cNvPr>
          <p:cNvSpPr>
            <a:spLocks noChangeArrowheads="1"/>
          </p:cNvSpPr>
          <p:nvPr/>
        </p:nvSpPr>
        <p:spPr bwMode="auto">
          <a:xfrm>
            <a:off x="4583114" y="4365625"/>
            <a:ext cx="504825" cy="503238"/>
          </a:xfrm>
          <a:prstGeom prst="ellipse">
            <a:avLst/>
          </a:prstGeom>
          <a:solidFill>
            <a:schemeClr val="folHlink"/>
          </a:solidFill>
          <a:ln w="28575" algn="ctr">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2000" b="1">
                <a:solidFill>
                  <a:schemeClr val="bg1"/>
                </a:solidFill>
              </a:rPr>
              <a:t>Σ-</a:t>
            </a:r>
          </a:p>
        </p:txBody>
      </p:sp>
      <p:sp>
        <p:nvSpPr>
          <p:cNvPr id="76825" name="Oval 25">
            <a:extLst>
              <a:ext uri="{FF2B5EF4-FFF2-40B4-BE49-F238E27FC236}">
                <a16:creationId xmlns:a16="http://schemas.microsoft.com/office/drawing/2014/main" id="{FF017693-8EF0-D5AC-CF76-DC582AA5FE8B}"/>
              </a:ext>
            </a:extLst>
          </p:cNvPr>
          <p:cNvSpPr>
            <a:spLocks noChangeArrowheads="1"/>
          </p:cNvSpPr>
          <p:nvPr/>
        </p:nvSpPr>
        <p:spPr bwMode="auto">
          <a:xfrm>
            <a:off x="4511676" y="3933826"/>
            <a:ext cx="360363" cy="360363"/>
          </a:xfrm>
          <a:prstGeom prst="ellipse">
            <a:avLst/>
          </a:prstGeom>
          <a:solidFill>
            <a:srgbClr val="FF00FF"/>
          </a:solidFill>
          <a:ln w="28575" algn="ctr">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2000"/>
              <a:t>p</a:t>
            </a:r>
          </a:p>
        </p:txBody>
      </p:sp>
      <p:sp>
        <p:nvSpPr>
          <p:cNvPr id="76826" name="Oval 26">
            <a:extLst>
              <a:ext uri="{FF2B5EF4-FFF2-40B4-BE49-F238E27FC236}">
                <a16:creationId xmlns:a16="http://schemas.microsoft.com/office/drawing/2014/main" id="{B70F8F74-7C43-DFFE-5721-0C52EA7F076D}"/>
              </a:ext>
            </a:extLst>
          </p:cNvPr>
          <p:cNvSpPr>
            <a:spLocks noChangeArrowheads="1"/>
          </p:cNvSpPr>
          <p:nvPr/>
        </p:nvSpPr>
        <p:spPr bwMode="auto">
          <a:xfrm>
            <a:off x="3935413" y="3933826"/>
            <a:ext cx="360362" cy="360363"/>
          </a:xfrm>
          <a:prstGeom prst="ellipse">
            <a:avLst/>
          </a:prstGeom>
          <a:solidFill>
            <a:srgbClr val="FF00FF"/>
          </a:solidFill>
          <a:ln w="28575" algn="ctr">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2000"/>
              <a:t>p</a:t>
            </a:r>
          </a:p>
        </p:txBody>
      </p:sp>
      <p:sp>
        <p:nvSpPr>
          <p:cNvPr id="76827" name="Oval 27">
            <a:extLst>
              <a:ext uri="{FF2B5EF4-FFF2-40B4-BE49-F238E27FC236}">
                <a16:creationId xmlns:a16="http://schemas.microsoft.com/office/drawing/2014/main" id="{2ED427ED-3252-783F-74D6-38ED0A656CA8}"/>
              </a:ext>
            </a:extLst>
          </p:cNvPr>
          <p:cNvSpPr>
            <a:spLocks noChangeArrowheads="1"/>
          </p:cNvSpPr>
          <p:nvPr/>
        </p:nvSpPr>
        <p:spPr bwMode="auto">
          <a:xfrm>
            <a:off x="1992313" y="5300663"/>
            <a:ext cx="1439862" cy="1439862"/>
          </a:xfrm>
          <a:prstGeom prst="ellipse">
            <a:avLst/>
          </a:prstGeom>
          <a:solidFill>
            <a:srgbClr val="FFFF99"/>
          </a:solidFill>
          <a:ln w="28575" algn="ctr">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6828" name="Oval 28">
            <a:extLst>
              <a:ext uri="{FF2B5EF4-FFF2-40B4-BE49-F238E27FC236}">
                <a16:creationId xmlns:a16="http://schemas.microsoft.com/office/drawing/2014/main" id="{F97B1A74-E522-5050-19EF-848AA20BE638}"/>
              </a:ext>
            </a:extLst>
          </p:cNvPr>
          <p:cNvSpPr>
            <a:spLocks noChangeArrowheads="1"/>
          </p:cNvSpPr>
          <p:nvPr/>
        </p:nvSpPr>
        <p:spPr bwMode="auto">
          <a:xfrm>
            <a:off x="2278063" y="6092826"/>
            <a:ext cx="360362" cy="360363"/>
          </a:xfrm>
          <a:prstGeom prst="ellipse">
            <a:avLst/>
          </a:prstGeom>
          <a:solidFill>
            <a:srgbClr val="FF00FF"/>
          </a:solidFill>
          <a:ln w="28575" algn="ctr">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2000"/>
              <a:t>p</a:t>
            </a:r>
          </a:p>
        </p:txBody>
      </p:sp>
      <p:sp>
        <p:nvSpPr>
          <p:cNvPr id="76829" name="Oval 29">
            <a:extLst>
              <a:ext uri="{FF2B5EF4-FFF2-40B4-BE49-F238E27FC236}">
                <a16:creationId xmlns:a16="http://schemas.microsoft.com/office/drawing/2014/main" id="{AD36C64A-32F0-8B19-8DCF-6755C887EF03}"/>
              </a:ext>
            </a:extLst>
          </p:cNvPr>
          <p:cNvSpPr>
            <a:spLocks noChangeArrowheads="1"/>
          </p:cNvSpPr>
          <p:nvPr/>
        </p:nvSpPr>
        <p:spPr bwMode="auto">
          <a:xfrm>
            <a:off x="2782889" y="6021389"/>
            <a:ext cx="504825" cy="503237"/>
          </a:xfrm>
          <a:prstGeom prst="ellipse">
            <a:avLst/>
          </a:prstGeom>
          <a:solidFill>
            <a:schemeClr val="folHlink"/>
          </a:solidFill>
          <a:ln w="28575" algn="ctr">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2000" b="1">
                <a:solidFill>
                  <a:schemeClr val="bg1"/>
                </a:solidFill>
              </a:rPr>
              <a:t>Σ0</a:t>
            </a:r>
          </a:p>
        </p:txBody>
      </p:sp>
      <p:sp>
        <p:nvSpPr>
          <p:cNvPr id="76830" name="Oval 30">
            <a:extLst>
              <a:ext uri="{FF2B5EF4-FFF2-40B4-BE49-F238E27FC236}">
                <a16:creationId xmlns:a16="http://schemas.microsoft.com/office/drawing/2014/main" id="{88B910C8-DD09-A9CC-2F71-89B92C1692E4}"/>
              </a:ext>
            </a:extLst>
          </p:cNvPr>
          <p:cNvSpPr>
            <a:spLocks noChangeArrowheads="1"/>
          </p:cNvSpPr>
          <p:nvPr/>
        </p:nvSpPr>
        <p:spPr bwMode="auto">
          <a:xfrm>
            <a:off x="2135188" y="5589588"/>
            <a:ext cx="360362" cy="360362"/>
          </a:xfrm>
          <a:prstGeom prst="ellipse">
            <a:avLst/>
          </a:prstGeom>
          <a:solidFill>
            <a:srgbClr val="FF00FF"/>
          </a:solidFill>
          <a:ln w="28575" algn="ctr">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2000"/>
              <a:t>p</a:t>
            </a:r>
          </a:p>
        </p:txBody>
      </p:sp>
      <p:sp>
        <p:nvSpPr>
          <p:cNvPr id="76831" name="Oval 31">
            <a:extLst>
              <a:ext uri="{FF2B5EF4-FFF2-40B4-BE49-F238E27FC236}">
                <a16:creationId xmlns:a16="http://schemas.microsoft.com/office/drawing/2014/main" id="{0A7B2E09-13BA-0577-39BA-0C7988D2B366}"/>
              </a:ext>
            </a:extLst>
          </p:cNvPr>
          <p:cNvSpPr>
            <a:spLocks noChangeArrowheads="1"/>
          </p:cNvSpPr>
          <p:nvPr/>
        </p:nvSpPr>
        <p:spPr bwMode="auto">
          <a:xfrm>
            <a:off x="2711451" y="5516563"/>
            <a:ext cx="360363" cy="360362"/>
          </a:xfrm>
          <a:prstGeom prst="ellipse">
            <a:avLst/>
          </a:prstGeom>
          <a:solidFill>
            <a:schemeClr val="hlink"/>
          </a:solidFill>
          <a:ln w="28575" algn="ctr">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2000">
                <a:solidFill>
                  <a:schemeClr val="bg1"/>
                </a:solidFill>
              </a:rPr>
              <a:t>n</a:t>
            </a:r>
          </a:p>
        </p:txBody>
      </p:sp>
      <p:sp>
        <p:nvSpPr>
          <p:cNvPr id="76832" name="Oval 32">
            <a:extLst>
              <a:ext uri="{FF2B5EF4-FFF2-40B4-BE49-F238E27FC236}">
                <a16:creationId xmlns:a16="http://schemas.microsoft.com/office/drawing/2014/main" id="{6422B404-AE5A-AD6D-7DFF-64805ED146DE}"/>
              </a:ext>
            </a:extLst>
          </p:cNvPr>
          <p:cNvSpPr>
            <a:spLocks noChangeArrowheads="1"/>
          </p:cNvSpPr>
          <p:nvPr/>
        </p:nvSpPr>
        <p:spPr bwMode="auto">
          <a:xfrm>
            <a:off x="3792538" y="5418138"/>
            <a:ext cx="1439862" cy="1439862"/>
          </a:xfrm>
          <a:prstGeom prst="ellipse">
            <a:avLst/>
          </a:prstGeom>
          <a:solidFill>
            <a:srgbClr val="FFFF99"/>
          </a:solidFill>
          <a:ln w="28575" algn="ctr">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6833" name="Oval 33">
            <a:extLst>
              <a:ext uri="{FF2B5EF4-FFF2-40B4-BE49-F238E27FC236}">
                <a16:creationId xmlns:a16="http://schemas.microsoft.com/office/drawing/2014/main" id="{F530C598-AA28-E917-B203-1C8D1CA7276A}"/>
              </a:ext>
            </a:extLst>
          </p:cNvPr>
          <p:cNvSpPr>
            <a:spLocks noChangeArrowheads="1"/>
          </p:cNvSpPr>
          <p:nvPr/>
        </p:nvSpPr>
        <p:spPr bwMode="auto">
          <a:xfrm>
            <a:off x="4078288" y="6210301"/>
            <a:ext cx="360362" cy="360363"/>
          </a:xfrm>
          <a:prstGeom prst="ellipse">
            <a:avLst/>
          </a:prstGeom>
          <a:solidFill>
            <a:srgbClr val="FF00FF"/>
          </a:solidFill>
          <a:ln w="28575" algn="ctr">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2000"/>
              <a:t>p</a:t>
            </a:r>
          </a:p>
        </p:txBody>
      </p:sp>
      <p:sp>
        <p:nvSpPr>
          <p:cNvPr id="76834" name="Oval 34">
            <a:extLst>
              <a:ext uri="{FF2B5EF4-FFF2-40B4-BE49-F238E27FC236}">
                <a16:creationId xmlns:a16="http://schemas.microsoft.com/office/drawing/2014/main" id="{6E8497D5-8B55-1AFE-9D24-00CA250AEE0D}"/>
              </a:ext>
            </a:extLst>
          </p:cNvPr>
          <p:cNvSpPr>
            <a:spLocks noChangeArrowheads="1"/>
          </p:cNvSpPr>
          <p:nvPr/>
        </p:nvSpPr>
        <p:spPr bwMode="auto">
          <a:xfrm>
            <a:off x="4583114" y="6138864"/>
            <a:ext cx="504825" cy="503237"/>
          </a:xfrm>
          <a:prstGeom prst="ellipse">
            <a:avLst/>
          </a:prstGeom>
          <a:solidFill>
            <a:schemeClr val="folHlink"/>
          </a:solidFill>
          <a:ln w="28575" algn="ctr">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2000" b="1">
                <a:solidFill>
                  <a:schemeClr val="bg1"/>
                </a:solidFill>
              </a:rPr>
              <a:t>Σ+</a:t>
            </a:r>
          </a:p>
        </p:txBody>
      </p:sp>
      <p:sp>
        <p:nvSpPr>
          <p:cNvPr id="76835" name="Oval 35">
            <a:extLst>
              <a:ext uri="{FF2B5EF4-FFF2-40B4-BE49-F238E27FC236}">
                <a16:creationId xmlns:a16="http://schemas.microsoft.com/office/drawing/2014/main" id="{12103D73-74C5-D1E3-7C42-C6C93CD582F2}"/>
              </a:ext>
            </a:extLst>
          </p:cNvPr>
          <p:cNvSpPr>
            <a:spLocks noChangeArrowheads="1"/>
          </p:cNvSpPr>
          <p:nvPr/>
        </p:nvSpPr>
        <p:spPr bwMode="auto">
          <a:xfrm>
            <a:off x="4008438" y="5564188"/>
            <a:ext cx="360362" cy="360362"/>
          </a:xfrm>
          <a:prstGeom prst="ellipse">
            <a:avLst/>
          </a:prstGeom>
          <a:solidFill>
            <a:schemeClr val="hlink"/>
          </a:solidFill>
          <a:ln w="28575" algn="ctr">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2000">
                <a:solidFill>
                  <a:schemeClr val="bg1"/>
                </a:solidFill>
              </a:rPr>
              <a:t>n</a:t>
            </a:r>
          </a:p>
        </p:txBody>
      </p:sp>
      <p:sp>
        <p:nvSpPr>
          <p:cNvPr id="76836" name="Oval 36">
            <a:extLst>
              <a:ext uri="{FF2B5EF4-FFF2-40B4-BE49-F238E27FC236}">
                <a16:creationId xmlns:a16="http://schemas.microsoft.com/office/drawing/2014/main" id="{DCCD0609-953C-1B7C-93B1-4E73153C0099}"/>
              </a:ext>
            </a:extLst>
          </p:cNvPr>
          <p:cNvSpPr>
            <a:spLocks noChangeArrowheads="1"/>
          </p:cNvSpPr>
          <p:nvPr/>
        </p:nvSpPr>
        <p:spPr bwMode="auto">
          <a:xfrm>
            <a:off x="4511676" y="5564188"/>
            <a:ext cx="360363" cy="360362"/>
          </a:xfrm>
          <a:prstGeom prst="ellipse">
            <a:avLst/>
          </a:prstGeom>
          <a:solidFill>
            <a:schemeClr val="hlink"/>
          </a:solidFill>
          <a:ln w="28575" algn="ctr">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2000">
                <a:solidFill>
                  <a:schemeClr val="bg1"/>
                </a:solidFill>
              </a:rPr>
              <a:t>n</a:t>
            </a:r>
          </a:p>
        </p:txBody>
      </p:sp>
      <p:sp>
        <p:nvSpPr>
          <p:cNvPr id="76837" name="Text Box 37">
            <a:extLst>
              <a:ext uri="{FF2B5EF4-FFF2-40B4-BE49-F238E27FC236}">
                <a16:creationId xmlns:a16="http://schemas.microsoft.com/office/drawing/2014/main" id="{057E49FD-F18C-AA65-A6FE-128928A189F2}"/>
              </a:ext>
            </a:extLst>
          </p:cNvPr>
          <p:cNvSpPr txBox="1">
            <a:spLocks noChangeArrowheads="1"/>
          </p:cNvSpPr>
          <p:nvPr/>
        </p:nvSpPr>
        <p:spPr bwMode="auto">
          <a:xfrm>
            <a:off x="3411538" y="4071938"/>
            <a:ext cx="31290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2000"/>
              <a:t>+</a:t>
            </a:r>
          </a:p>
        </p:txBody>
      </p:sp>
      <p:sp>
        <p:nvSpPr>
          <p:cNvPr id="76838" name="Text Box 38">
            <a:extLst>
              <a:ext uri="{FF2B5EF4-FFF2-40B4-BE49-F238E27FC236}">
                <a16:creationId xmlns:a16="http://schemas.microsoft.com/office/drawing/2014/main" id="{08FE6772-6E5F-8E22-DAA6-DCE33F5807A8}"/>
              </a:ext>
            </a:extLst>
          </p:cNvPr>
          <p:cNvSpPr txBox="1">
            <a:spLocks noChangeArrowheads="1"/>
          </p:cNvSpPr>
          <p:nvPr/>
        </p:nvSpPr>
        <p:spPr bwMode="auto">
          <a:xfrm>
            <a:off x="4440238" y="5013325"/>
            <a:ext cx="31290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2000"/>
              <a:t>+</a:t>
            </a:r>
          </a:p>
        </p:txBody>
      </p:sp>
      <p:sp>
        <p:nvSpPr>
          <p:cNvPr id="76839" name="Text Box 39">
            <a:extLst>
              <a:ext uri="{FF2B5EF4-FFF2-40B4-BE49-F238E27FC236}">
                <a16:creationId xmlns:a16="http://schemas.microsoft.com/office/drawing/2014/main" id="{3483CD56-A54F-A4CC-E9A9-A253B14E492D}"/>
              </a:ext>
            </a:extLst>
          </p:cNvPr>
          <p:cNvSpPr txBox="1">
            <a:spLocks noChangeArrowheads="1"/>
          </p:cNvSpPr>
          <p:nvPr/>
        </p:nvSpPr>
        <p:spPr bwMode="auto">
          <a:xfrm>
            <a:off x="2474913" y="4935538"/>
            <a:ext cx="31290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2000"/>
              <a:t>+</a:t>
            </a:r>
          </a:p>
        </p:txBody>
      </p:sp>
      <p:sp>
        <p:nvSpPr>
          <p:cNvPr id="76840" name="Text Box 40">
            <a:extLst>
              <a:ext uri="{FF2B5EF4-FFF2-40B4-BE49-F238E27FC236}">
                <a16:creationId xmlns:a16="http://schemas.microsoft.com/office/drawing/2014/main" id="{FDC45DC1-6E2F-CA4A-16A3-06C0ADBACA08}"/>
              </a:ext>
            </a:extLst>
          </p:cNvPr>
          <p:cNvSpPr txBox="1">
            <a:spLocks noChangeArrowheads="1"/>
          </p:cNvSpPr>
          <p:nvPr/>
        </p:nvSpPr>
        <p:spPr bwMode="auto">
          <a:xfrm>
            <a:off x="3482975" y="5872163"/>
            <a:ext cx="31290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2000"/>
              <a:t>+</a:t>
            </a:r>
          </a:p>
        </p:txBody>
      </p:sp>
      <p:sp>
        <p:nvSpPr>
          <p:cNvPr id="76841" name="Text Box 41">
            <a:extLst>
              <a:ext uri="{FF2B5EF4-FFF2-40B4-BE49-F238E27FC236}">
                <a16:creationId xmlns:a16="http://schemas.microsoft.com/office/drawing/2014/main" id="{96F88910-A40C-F613-6578-FCFBC7D8E1A7}"/>
              </a:ext>
            </a:extLst>
          </p:cNvPr>
          <p:cNvSpPr txBox="1">
            <a:spLocks noChangeArrowheads="1"/>
          </p:cNvSpPr>
          <p:nvPr/>
        </p:nvSpPr>
        <p:spPr bwMode="auto">
          <a:xfrm>
            <a:off x="3359151" y="3284538"/>
            <a:ext cx="709613" cy="4572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2800" b="1" baseline="30000"/>
              <a:t>4</a:t>
            </a:r>
            <a:r>
              <a:rPr lang="en-US" altLang="ja-JP" sz="2400"/>
              <a:t>He</a:t>
            </a:r>
          </a:p>
        </p:txBody>
      </p:sp>
      <p:sp>
        <p:nvSpPr>
          <p:cNvPr id="76842" name="Text Box 42">
            <a:extLst>
              <a:ext uri="{FF2B5EF4-FFF2-40B4-BE49-F238E27FC236}">
                <a16:creationId xmlns:a16="http://schemas.microsoft.com/office/drawing/2014/main" id="{A4B4E5DF-D508-0498-F04D-304C88C26D0B}"/>
              </a:ext>
            </a:extLst>
          </p:cNvPr>
          <p:cNvSpPr txBox="1">
            <a:spLocks noChangeArrowheads="1"/>
          </p:cNvSpPr>
          <p:nvPr/>
        </p:nvSpPr>
        <p:spPr bwMode="auto">
          <a:xfrm>
            <a:off x="3340054" y="3500439"/>
            <a:ext cx="304892" cy="30777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1400" b="1"/>
              <a:t>Λ</a:t>
            </a:r>
          </a:p>
        </p:txBody>
      </p:sp>
      <p:sp>
        <p:nvSpPr>
          <p:cNvPr id="76843" name="Oval 43">
            <a:extLst>
              <a:ext uri="{FF2B5EF4-FFF2-40B4-BE49-F238E27FC236}">
                <a16:creationId xmlns:a16="http://schemas.microsoft.com/office/drawing/2014/main" id="{1E3A790C-F5F9-5E32-07C2-A0BC7263B92E}"/>
              </a:ext>
            </a:extLst>
          </p:cNvPr>
          <p:cNvSpPr>
            <a:spLocks noChangeArrowheads="1"/>
          </p:cNvSpPr>
          <p:nvPr/>
        </p:nvSpPr>
        <p:spPr bwMode="auto">
          <a:xfrm>
            <a:off x="6167438" y="3571876"/>
            <a:ext cx="1439862" cy="1439863"/>
          </a:xfrm>
          <a:prstGeom prst="ellipse">
            <a:avLst/>
          </a:prstGeom>
          <a:solidFill>
            <a:srgbClr val="FFFF99"/>
          </a:solidFill>
          <a:ln w="28575" algn="ctr">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6844" name="Oval 44">
            <a:extLst>
              <a:ext uri="{FF2B5EF4-FFF2-40B4-BE49-F238E27FC236}">
                <a16:creationId xmlns:a16="http://schemas.microsoft.com/office/drawing/2014/main" id="{27423B39-CAD4-6022-1141-9128C8A04A6D}"/>
              </a:ext>
            </a:extLst>
          </p:cNvPr>
          <p:cNvSpPr>
            <a:spLocks noChangeArrowheads="1"/>
          </p:cNvSpPr>
          <p:nvPr/>
        </p:nvSpPr>
        <p:spPr bwMode="auto">
          <a:xfrm>
            <a:off x="6383338" y="3932238"/>
            <a:ext cx="360362" cy="360362"/>
          </a:xfrm>
          <a:prstGeom prst="ellipse">
            <a:avLst/>
          </a:prstGeom>
          <a:solidFill>
            <a:schemeClr val="hlink"/>
          </a:solidFill>
          <a:ln w="28575" algn="ctr">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2000">
                <a:solidFill>
                  <a:schemeClr val="bg1"/>
                </a:solidFill>
              </a:rPr>
              <a:t>n</a:t>
            </a:r>
          </a:p>
        </p:txBody>
      </p:sp>
      <p:sp>
        <p:nvSpPr>
          <p:cNvPr id="76845" name="Oval 45">
            <a:extLst>
              <a:ext uri="{FF2B5EF4-FFF2-40B4-BE49-F238E27FC236}">
                <a16:creationId xmlns:a16="http://schemas.microsoft.com/office/drawing/2014/main" id="{E183A7A4-C14B-B975-3F4E-66566EE46FB7}"/>
              </a:ext>
            </a:extLst>
          </p:cNvPr>
          <p:cNvSpPr>
            <a:spLocks noChangeArrowheads="1"/>
          </p:cNvSpPr>
          <p:nvPr/>
        </p:nvSpPr>
        <p:spPr bwMode="auto">
          <a:xfrm>
            <a:off x="6454776" y="4364038"/>
            <a:ext cx="360363" cy="360362"/>
          </a:xfrm>
          <a:prstGeom prst="ellipse">
            <a:avLst/>
          </a:prstGeom>
          <a:solidFill>
            <a:srgbClr val="FF00FF"/>
          </a:solidFill>
          <a:ln w="28575" algn="ctr">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2000"/>
              <a:t>p</a:t>
            </a:r>
          </a:p>
        </p:txBody>
      </p:sp>
      <p:sp>
        <p:nvSpPr>
          <p:cNvPr id="76846" name="Oval 46">
            <a:extLst>
              <a:ext uri="{FF2B5EF4-FFF2-40B4-BE49-F238E27FC236}">
                <a16:creationId xmlns:a16="http://schemas.microsoft.com/office/drawing/2014/main" id="{577303A0-2897-6207-45A9-5102CAF4E012}"/>
              </a:ext>
            </a:extLst>
          </p:cNvPr>
          <p:cNvSpPr>
            <a:spLocks noChangeArrowheads="1"/>
          </p:cNvSpPr>
          <p:nvPr/>
        </p:nvSpPr>
        <p:spPr bwMode="auto">
          <a:xfrm>
            <a:off x="6959601" y="4292600"/>
            <a:ext cx="504825" cy="503238"/>
          </a:xfrm>
          <a:prstGeom prst="ellipse">
            <a:avLst/>
          </a:prstGeom>
          <a:solidFill>
            <a:srgbClr val="FF0000"/>
          </a:solidFill>
          <a:ln w="28575" algn="ctr">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2000" b="1">
                <a:solidFill>
                  <a:schemeClr val="bg1"/>
                </a:solidFill>
              </a:rPr>
              <a:t>Λ</a:t>
            </a:r>
          </a:p>
        </p:txBody>
      </p:sp>
      <p:sp>
        <p:nvSpPr>
          <p:cNvPr id="76847" name="Oval 47">
            <a:extLst>
              <a:ext uri="{FF2B5EF4-FFF2-40B4-BE49-F238E27FC236}">
                <a16:creationId xmlns:a16="http://schemas.microsoft.com/office/drawing/2014/main" id="{16CAE6F4-2B85-C040-A92C-3C427DEA1A6C}"/>
              </a:ext>
            </a:extLst>
          </p:cNvPr>
          <p:cNvSpPr>
            <a:spLocks noChangeArrowheads="1"/>
          </p:cNvSpPr>
          <p:nvPr/>
        </p:nvSpPr>
        <p:spPr bwMode="auto">
          <a:xfrm>
            <a:off x="7969251" y="3644901"/>
            <a:ext cx="1439863" cy="1439863"/>
          </a:xfrm>
          <a:prstGeom prst="ellipse">
            <a:avLst/>
          </a:prstGeom>
          <a:solidFill>
            <a:srgbClr val="FFFF99"/>
          </a:solidFill>
          <a:ln w="28575" algn="ctr">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6848" name="Oval 48">
            <a:extLst>
              <a:ext uri="{FF2B5EF4-FFF2-40B4-BE49-F238E27FC236}">
                <a16:creationId xmlns:a16="http://schemas.microsoft.com/office/drawing/2014/main" id="{E887322D-D322-1DEA-B24A-430DC0693688}"/>
              </a:ext>
            </a:extLst>
          </p:cNvPr>
          <p:cNvSpPr>
            <a:spLocks noChangeArrowheads="1"/>
          </p:cNvSpPr>
          <p:nvPr/>
        </p:nvSpPr>
        <p:spPr bwMode="auto">
          <a:xfrm>
            <a:off x="8759826" y="4365625"/>
            <a:ext cx="504825" cy="503238"/>
          </a:xfrm>
          <a:prstGeom prst="ellipse">
            <a:avLst/>
          </a:prstGeom>
          <a:solidFill>
            <a:schemeClr val="folHlink"/>
          </a:solidFill>
          <a:ln w="28575" algn="ctr">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2000" b="1">
                <a:solidFill>
                  <a:schemeClr val="bg1"/>
                </a:solidFill>
              </a:rPr>
              <a:t>Σ-</a:t>
            </a:r>
          </a:p>
        </p:txBody>
      </p:sp>
      <p:sp>
        <p:nvSpPr>
          <p:cNvPr id="76849" name="Oval 49">
            <a:extLst>
              <a:ext uri="{FF2B5EF4-FFF2-40B4-BE49-F238E27FC236}">
                <a16:creationId xmlns:a16="http://schemas.microsoft.com/office/drawing/2014/main" id="{70E13B99-FEAF-8E42-D6ED-C31F4E15612E}"/>
              </a:ext>
            </a:extLst>
          </p:cNvPr>
          <p:cNvSpPr>
            <a:spLocks noChangeArrowheads="1"/>
          </p:cNvSpPr>
          <p:nvPr/>
        </p:nvSpPr>
        <p:spPr bwMode="auto">
          <a:xfrm>
            <a:off x="8688388" y="3933826"/>
            <a:ext cx="360362" cy="360363"/>
          </a:xfrm>
          <a:prstGeom prst="ellipse">
            <a:avLst/>
          </a:prstGeom>
          <a:solidFill>
            <a:srgbClr val="FF00FF"/>
          </a:solidFill>
          <a:ln w="28575" algn="ctr">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2000"/>
              <a:t>p</a:t>
            </a:r>
          </a:p>
        </p:txBody>
      </p:sp>
      <p:sp>
        <p:nvSpPr>
          <p:cNvPr id="76850" name="Oval 50">
            <a:extLst>
              <a:ext uri="{FF2B5EF4-FFF2-40B4-BE49-F238E27FC236}">
                <a16:creationId xmlns:a16="http://schemas.microsoft.com/office/drawing/2014/main" id="{8C9E737B-D989-5F7F-B208-3363B4016D35}"/>
              </a:ext>
            </a:extLst>
          </p:cNvPr>
          <p:cNvSpPr>
            <a:spLocks noChangeArrowheads="1"/>
          </p:cNvSpPr>
          <p:nvPr/>
        </p:nvSpPr>
        <p:spPr bwMode="auto">
          <a:xfrm>
            <a:off x="8112126" y="3933826"/>
            <a:ext cx="360363" cy="360363"/>
          </a:xfrm>
          <a:prstGeom prst="ellipse">
            <a:avLst/>
          </a:prstGeom>
          <a:solidFill>
            <a:srgbClr val="FF00FF"/>
          </a:solidFill>
          <a:ln w="28575" algn="ctr">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2000"/>
              <a:t>p</a:t>
            </a:r>
          </a:p>
        </p:txBody>
      </p:sp>
      <p:sp>
        <p:nvSpPr>
          <p:cNvPr id="76851" name="Oval 51">
            <a:extLst>
              <a:ext uri="{FF2B5EF4-FFF2-40B4-BE49-F238E27FC236}">
                <a16:creationId xmlns:a16="http://schemas.microsoft.com/office/drawing/2014/main" id="{92EFF455-D197-6569-55DF-090A47B7D2BC}"/>
              </a:ext>
            </a:extLst>
          </p:cNvPr>
          <p:cNvSpPr>
            <a:spLocks noChangeArrowheads="1"/>
          </p:cNvSpPr>
          <p:nvPr/>
        </p:nvSpPr>
        <p:spPr bwMode="auto">
          <a:xfrm>
            <a:off x="6169026" y="5300663"/>
            <a:ext cx="1439863" cy="1439862"/>
          </a:xfrm>
          <a:prstGeom prst="ellipse">
            <a:avLst/>
          </a:prstGeom>
          <a:solidFill>
            <a:srgbClr val="FFFF99"/>
          </a:solidFill>
          <a:ln w="28575" algn="ctr">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6852" name="Oval 52">
            <a:extLst>
              <a:ext uri="{FF2B5EF4-FFF2-40B4-BE49-F238E27FC236}">
                <a16:creationId xmlns:a16="http://schemas.microsoft.com/office/drawing/2014/main" id="{C25E31F5-E5FA-39BE-F5A5-8176578DCBBA}"/>
              </a:ext>
            </a:extLst>
          </p:cNvPr>
          <p:cNvSpPr>
            <a:spLocks noChangeArrowheads="1"/>
          </p:cNvSpPr>
          <p:nvPr/>
        </p:nvSpPr>
        <p:spPr bwMode="auto">
          <a:xfrm>
            <a:off x="6959601" y="6021389"/>
            <a:ext cx="504825" cy="503237"/>
          </a:xfrm>
          <a:prstGeom prst="ellipse">
            <a:avLst/>
          </a:prstGeom>
          <a:solidFill>
            <a:schemeClr val="folHlink"/>
          </a:solidFill>
          <a:ln w="28575" algn="ctr">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2000" b="1">
                <a:solidFill>
                  <a:schemeClr val="bg1"/>
                </a:solidFill>
              </a:rPr>
              <a:t>Σ0</a:t>
            </a:r>
          </a:p>
        </p:txBody>
      </p:sp>
      <p:sp>
        <p:nvSpPr>
          <p:cNvPr id="76853" name="Oval 53">
            <a:extLst>
              <a:ext uri="{FF2B5EF4-FFF2-40B4-BE49-F238E27FC236}">
                <a16:creationId xmlns:a16="http://schemas.microsoft.com/office/drawing/2014/main" id="{115449EF-D89E-65A8-283B-85A0B151FDEE}"/>
              </a:ext>
            </a:extLst>
          </p:cNvPr>
          <p:cNvSpPr>
            <a:spLocks noChangeArrowheads="1"/>
          </p:cNvSpPr>
          <p:nvPr/>
        </p:nvSpPr>
        <p:spPr bwMode="auto">
          <a:xfrm>
            <a:off x="6311901" y="5589588"/>
            <a:ext cx="360363" cy="360362"/>
          </a:xfrm>
          <a:prstGeom prst="ellipse">
            <a:avLst/>
          </a:prstGeom>
          <a:solidFill>
            <a:srgbClr val="FF00FF"/>
          </a:solidFill>
          <a:ln w="28575" algn="ctr">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2000"/>
              <a:t>p</a:t>
            </a:r>
          </a:p>
        </p:txBody>
      </p:sp>
      <p:sp>
        <p:nvSpPr>
          <p:cNvPr id="76854" name="Oval 54">
            <a:extLst>
              <a:ext uri="{FF2B5EF4-FFF2-40B4-BE49-F238E27FC236}">
                <a16:creationId xmlns:a16="http://schemas.microsoft.com/office/drawing/2014/main" id="{3ECCA337-528B-FE29-5CB4-E17AEC1C4A9F}"/>
              </a:ext>
            </a:extLst>
          </p:cNvPr>
          <p:cNvSpPr>
            <a:spLocks noChangeArrowheads="1"/>
          </p:cNvSpPr>
          <p:nvPr/>
        </p:nvSpPr>
        <p:spPr bwMode="auto">
          <a:xfrm>
            <a:off x="6888163" y="5516563"/>
            <a:ext cx="360362" cy="360362"/>
          </a:xfrm>
          <a:prstGeom prst="ellipse">
            <a:avLst/>
          </a:prstGeom>
          <a:solidFill>
            <a:schemeClr val="hlink"/>
          </a:solidFill>
          <a:ln w="28575" algn="ctr">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2000">
                <a:solidFill>
                  <a:schemeClr val="bg1"/>
                </a:solidFill>
              </a:rPr>
              <a:t>n</a:t>
            </a:r>
          </a:p>
        </p:txBody>
      </p:sp>
      <p:sp>
        <p:nvSpPr>
          <p:cNvPr id="76855" name="Oval 55">
            <a:extLst>
              <a:ext uri="{FF2B5EF4-FFF2-40B4-BE49-F238E27FC236}">
                <a16:creationId xmlns:a16="http://schemas.microsoft.com/office/drawing/2014/main" id="{8A28C752-130A-6C29-E9B2-12EF0BF2584B}"/>
              </a:ext>
            </a:extLst>
          </p:cNvPr>
          <p:cNvSpPr>
            <a:spLocks noChangeArrowheads="1"/>
          </p:cNvSpPr>
          <p:nvPr/>
        </p:nvSpPr>
        <p:spPr bwMode="auto">
          <a:xfrm>
            <a:off x="7969251" y="5418138"/>
            <a:ext cx="1439863" cy="1439862"/>
          </a:xfrm>
          <a:prstGeom prst="ellipse">
            <a:avLst/>
          </a:prstGeom>
          <a:solidFill>
            <a:srgbClr val="FFFF99"/>
          </a:solidFill>
          <a:ln w="28575" algn="ctr">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6856" name="Oval 56">
            <a:extLst>
              <a:ext uri="{FF2B5EF4-FFF2-40B4-BE49-F238E27FC236}">
                <a16:creationId xmlns:a16="http://schemas.microsoft.com/office/drawing/2014/main" id="{5BBD8C2E-BB19-EF09-17EA-B6AC14EBE011}"/>
              </a:ext>
            </a:extLst>
          </p:cNvPr>
          <p:cNvSpPr>
            <a:spLocks noChangeArrowheads="1"/>
          </p:cNvSpPr>
          <p:nvPr/>
        </p:nvSpPr>
        <p:spPr bwMode="auto">
          <a:xfrm>
            <a:off x="8759826" y="6138864"/>
            <a:ext cx="504825" cy="503237"/>
          </a:xfrm>
          <a:prstGeom prst="ellipse">
            <a:avLst/>
          </a:prstGeom>
          <a:solidFill>
            <a:schemeClr val="folHlink"/>
          </a:solidFill>
          <a:ln w="28575" algn="ctr">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2000" b="1">
                <a:solidFill>
                  <a:schemeClr val="bg1"/>
                </a:solidFill>
              </a:rPr>
              <a:t>Σ+</a:t>
            </a:r>
          </a:p>
        </p:txBody>
      </p:sp>
      <p:sp>
        <p:nvSpPr>
          <p:cNvPr id="76857" name="Oval 57">
            <a:extLst>
              <a:ext uri="{FF2B5EF4-FFF2-40B4-BE49-F238E27FC236}">
                <a16:creationId xmlns:a16="http://schemas.microsoft.com/office/drawing/2014/main" id="{14D488F7-5AC7-6836-772D-4E98E4DCE5F2}"/>
              </a:ext>
            </a:extLst>
          </p:cNvPr>
          <p:cNvSpPr>
            <a:spLocks noChangeArrowheads="1"/>
          </p:cNvSpPr>
          <p:nvPr/>
        </p:nvSpPr>
        <p:spPr bwMode="auto">
          <a:xfrm>
            <a:off x="8185151" y="5564188"/>
            <a:ext cx="360363" cy="360362"/>
          </a:xfrm>
          <a:prstGeom prst="ellipse">
            <a:avLst/>
          </a:prstGeom>
          <a:solidFill>
            <a:schemeClr val="hlink"/>
          </a:solidFill>
          <a:ln w="28575" algn="ctr">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2000">
                <a:solidFill>
                  <a:schemeClr val="bg1"/>
                </a:solidFill>
              </a:rPr>
              <a:t>n</a:t>
            </a:r>
          </a:p>
        </p:txBody>
      </p:sp>
      <p:sp>
        <p:nvSpPr>
          <p:cNvPr id="76858" name="Oval 58">
            <a:extLst>
              <a:ext uri="{FF2B5EF4-FFF2-40B4-BE49-F238E27FC236}">
                <a16:creationId xmlns:a16="http://schemas.microsoft.com/office/drawing/2014/main" id="{5D423034-B5DE-375C-7CED-12AE3658BF87}"/>
              </a:ext>
            </a:extLst>
          </p:cNvPr>
          <p:cNvSpPr>
            <a:spLocks noChangeArrowheads="1"/>
          </p:cNvSpPr>
          <p:nvPr/>
        </p:nvSpPr>
        <p:spPr bwMode="auto">
          <a:xfrm>
            <a:off x="8688388" y="5564188"/>
            <a:ext cx="360362" cy="360362"/>
          </a:xfrm>
          <a:prstGeom prst="ellipse">
            <a:avLst/>
          </a:prstGeom>
          <a:solidFill>
            <a:schemeClr val="hlink"/>
          </a:solidFill>
          <a:ln w="28575" algn="ctr">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2000">
                <a:solidFill>
                  <a:schemeClr val="bg1"/>
                </a:solidFill>
              </a:rPr>
              <a:t>n</a:t>
            </a:r>
          </a:p>
        </p:txBody>
      </p:sp>
      <p:sp>
        <p:nvSpPr>
          <p:cNvPr id="76859" name="Text Box 59">
            <a:extLst>
              <a:ext uri="{FF2B5EF4-FFF2-40B4-BE49-F238E27FC236}">
                <a16:creationId xmlns:a16="http://schemas.microsoft.com/office/drawing/2014/main" id="{F5FB07D0-B3B5-38F4-E4A3-FCA048789CC3}"/>
              </a:ext>
            </a:extLst>
          </p:cNvPr>
          <p:cNvSpPr txBox="1">
            <a:spLocks noChangeArrowheads="1"/>
          </p:cNvSpPr>
          <p:nvPr/>
        </p:nvSpPr>
        <p:spPr bwMode="auto">
          <a:xfrm>
            <a:off x="7588250" y="4071938"/>
            <a:ext cx="31290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2000"/>
              <a:t>+</a:t>
            </a:r>
          </a:p>
        </p:txBody>
      </p:sp>
      <p:sp>
        <p:nvSpPr>
          <p:cNvPr id="76860" name="Text Box 60">
            <a:extLst>
              <a:ext uri="{FF2B5EF4-FFF2-40B4-BE49-F238E27FC236}">
                <a16:creationId xmlns:a16="http://schemas.microsoft.com/office/drawing/2014/main" id="{A93A4160-082A-EDC2-3448-F0A53D6D6DFD}"/>
              </a:ext>
            </a:extLst>
          </p:cNvPr>
          <p:cNvSpPr txBox="1">
            <a:spLocks noChangeArrowheads="1"/>
          </p:cNvSpPr>
          <p:nvPr/>
        </p:nvSpPr>
        <p:spPr bwMode="auto">
          <a:xfrm>
            <a:off x="8616950" y="5013325"/>
            <a:ext cx="31290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2000"/>
              <a:t>+</a:t>
            </a:r>
          </a:p>
        </p:txBody>
      </p:sp>
      <p:sp>
        <p:nvSpPr>
          <p:cNvPr id="76861" name="Text Box 61">
            <a:extLst>
              <a:ext uri="{FF2B5EF4-FFF2-40B4-BE49-F238E27FC236}">
                <a16:creationId xmlns:a16="http://schemas.microsoft.com/office/drawing/2014/main" id="{A2BADE32-B21A-D44A-B17B-6D59AD6329E3}"/>
              </a:ext>
            </a:extLst>
          </p:cNvPr>
          <p:cNvSpPr txBox="1">
            <a:spLocks noChangeArrowheads="1"/>
          </p:cNvSpPr>
          <p:nvPr/>
        </p:nvSpPr>
        <p:spPr bwMode="auto">
          <a:xfrm>
            <a:off x="6651625" y="4935538"/>
            <a:ext cx="31290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2000"/>
              <a:t>+</a:t>
            </a:r>
          </a:p>
        </p:txBody>
      </p:sp>
      <p:sp>
        <p:nvSpPr>
          <p:cNvPr id="76862" name="Text Box 62">
            <a:extLst>
              <a:ext uri="{FF2B5EF4-FFF2-40B4-BE49-F238E27FC236}">
                <a16:creationId xmlns:a16="http://schemas.microsoft.com/office/drawing/2014/main" id="{2E46B5F7-C706-146A-05BF-22DDD4C6FB63}"/>
              </a:ext>
            </a:extLst>
          </p:cNvPr>
          <p:cNvSpPr txBox="1">
            <a:spLocks noChangeArrowheads="1"/>
          </p:cNvSpPr>
          <p:nvPr/>
        </p:nvSpPr>
        <p:spPr bwMode="auto">
          <a:xfrm>
            <a:off x="7659688" y="5872163"/>
            <a:ext cx="31290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2000"/>
              <a:t>+</a:t>
            </a:r>
          </a:p>
        </p:txBody>
      </p:sp>
      <p:sp>
        <p:nvSpPr>
          <p:cNvPr id="76863" name="Text Box 63">
            <a:extLst>
              <a:ext uri="{FF2B5EF4-FFF2-40B4-BE49-F238E27FC236}">
                <a16:creationId xmlns:a16="http://schemas.microsoft.com/office/drawing/2014/main" id="{91A6B8B1-A312-1C19-480B-E35089069CBF}"/>
              </a:ext>
            </a:extLst>
          </p:cNvPr>
          <p:cNvSpPr txBox="1">
            <a:spLocks noChangeArrowheads="1"/>
          </p:cNvSpPr>
          <p:nvPr/>
        </p:nvSpPr>
        <p:spPr bwMode="auto">
          <a:xfrm>
            <a:off x="7620000" y="3284538"/>
            <a:ext cx="539750" cy="4572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2800" b="1" baseline="30000"/>
              <a:t>4</a:t>
            </a:r>
            <a:r>
              <a:rPr lang="en-US" altLang="ja-JP" sz="2400"/>
              <a:t>H</a:t>
            </a:r>
          </a:p>
        </p:txBody>
      </p:sp>
      <p:sp>
        <p:nvSpPr>
          <p:cNvPr id="76864" name="Text Box 64">
            <a:extLst>
              <a:ext uri="{FF2B5EF4-FFF2-40B4-BE49-F238E27FC236}">
                <a16:creationId xmlns:a16="http://schemas.microsoft.com/office/drawing/2014/main" id="{937A6B72-2CD3-612A-4715-4D10AC128C55}"/>
              </a:ext>
            </a:extLst>
          </p:cNvPr>
          <p:cNvSpPr txBox="1">
            <a:spLocks noChangeArrowheads="1"/>
          </p:cNvSpPr>
          <p:nvPr/>
        </p:nvSpPr>
        <p:spPr bwMode="auto">
          <a:xfrm>
            <a:off x="7516767" y="3500439"/>
            <a:ext cx="304892" cy="30777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1400" b="1"/>
              <a:t>Λ</a:t>
            </a:r>
          </a:p>
        </p:txBody>
      </p:sp>
      <p:sp>
        <p:nvSpPr>
          <p:cNvPr id="76865" name="Oval 65">
            <a:extLst>
              <a:ext uri="{FF2B5EF4-FFF2-40B4-BE49-F238E27FC236}">
                <a16:creationId xmlns:a16="http://schemas.microsoft.com/office/drawing/2014/main" id="{CC1A8683-D427-5789-75E5-B753FD29BE7C}"/>
              </a:ext>
            </a:extLst>
          </p:cNvPr>
          <p:cNvSpPr>
            <a:spLocks noChangeArrowheads="1"/>
          </p:cNvSpPr>
          <p:nvPr/>
        </p:nvSpPr>
        <p:spPr bwMode="auto">
          <a:xfrm>
            <a:off x="6888163" y="3789363"/>
            <a:ext cx="360362" cy="360362"/>
          </a:xfrm>
          <a:prstGeom prst="ellipse">
            <a:avLst/>
          </a:prstGeom>
          <a:solidFill>
            <a:schemeClr val="hlink"/>
          </a:solidFill>
          <a:ln w="28575" algn="ctr">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2000">
                <a:solidFill>
                  <a:schemeClr val="bg1"/>
                </a:solidFill>
              </a:rPr>
              <a:t>n</a:t>
            </a:r>
          </a:p>
        </p:txBody>
      </p:sp>
      <p:sp>
        <p:nvSpPr>
          <p:cNvPr id="76866" name="Oval 66">
            <a:extLst>
              <a:ext uri="{FF2B5EF4-FFF2-40B4-BE49-F238E27FC236}">
                <a16:creationId xmlns:a16="http://schemas.microsoft.com/office/drawing/2014/main" id="{EC165694-E48F-4E8E-F820-8B6FC884F09D}"/>
              </a:ext>
            </a:extLst>
          </p:cNvPr>
          <p:cNvSpPr>
            <a:spLocks noChangeArrowheads="1"/>
          </p:cNvSpPr>
          <p:nvPr/>
        </p:nvSpPr>
        <p:spPr bwMode="auto">
          <a:xfrm>
            <a:off x="8183563" y="4437063"/>
            <a:ext cx="360362" cy="360362"/>
          </a:xfrm>
          <a:prstGeom prst="ellipse">
            <a:avLst/>
          </a:prstGeom>
          <a:solidFill>
            <a:schemeClr val="hlink"/>
          </a:solidFill>
          <a:ln w="28575" algn="ctr">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2000">
                <a:solidFill>
                  <a:schemeClr val="bg1"/>
                </a:solidFill>
              </a:rPr>
              <a:t>n</a:t>
            </a:r>
          </a:p>
        </p:txBody>
      </p:sp>
      <p:sp>
        <p:nvSpPr>
          <p:cNvPr id="76867" name="Oval 67">
            <a:extLst>
              <a:ext uri="{FF2B5EF4-FFF2-40B4-BE49-F238E27FC236}">
                <a16:creationId xmlns:a16="http://schemas.microsoft.com/office/drawing/2014/main" id="{2C3594E9-D2F9-E143-B20D-D03C87D1B472}"/>
              </a:ext>
            </a:extLst>
          </p:cNvPr>
          <p:cNvSpPr>
            <a:spLocks noChangeArrowheads="1"/>
          </p:cNvSpPr>
          <p:nvPr/>
        </p:nvSpPr>
        <p:spPr bwMode="auto">
          <a:xfrm>
            <a:off x="6383338" y="6021388"/>
            <a:ext cx="360362" cy="360362"/>
          </a:xfrm>
          <a:prstGeom prst="ellipse">
            <a:avLst/>
          </a:prstGeom>
          <a:solidFill>
            <a:schemeClr val="hlink"/>
          </a:solidFill>
          <a:ln w="28575" algn="ctr">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2000">
                <a:solidFill>
                  <a:schemeClr val="bg1"/>
                </a:solidFill>
              </a:rPr>
              <a:t>n</a:t>
            </a:r>
          </a:p>
        </p:txBody>
      </p:sp>
      <p:sp>
        <p:nvSpPr>
          <p:cNvPr id="76868" name="Oval 68">
            <a:extLst>
              <a:ext uri="{FF2B5EF4-FFF2-40B4-BE49-F238E27FC236}">
                <a16:creationId xmlns:a16="http://schemas.microsoft.com/office/drawing/2014/main" id="{78F839DB-A6EB-4242-8BC6-5CE2D961550E}"/>
              </a:ext>
            </a:extLst>
          </p:cNvPr>
          <p:cNvSpPr>
            <a:spLocks noChangeArrowheads="1"/>
          </p:cNvSpPr>
          <p:nvPr/>
        </p:nvSpPr>
        <p:spPr bwMode="auto">
          <a:xfrm>
            <a:off x="8183563" y="6092826"/>
            <a:ext cx="360362" cy="360363"/>
          </a:xfrm>
          <a:prstGeom prst="ellipse">
            <a:avLst/>
          </a:prstGeom>
          <a:solidFill>
            <a:schemeClr val="hlink"/>
          </a:solidFill>
          <a:ln w="28575" algn="ctr">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2000">
                <a:solidFill>
                  <a:schemeClr val="bg1"/>
                </a:solidFill>
              </a:rPr>
              <a:t>n</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Oval 2">
            <a:extLst>
              <a:ext uri="{FF2B5EF4-FFF2-40B4-BE49-F238E27FC236}">
                <a16:creationId xmlns:a16="http://schemas.microsoft.com/office/drawing/2014/main" id="{771AE67D-7FA9-7CE7-A852-7CE96DC00D50}"/>
              </a:ext>
            </a:extLst>
          </p:cNvPr>
          <p:cNvSpPr>
            <a:spLocks noChangeArrowheads="1"/>
          </p:cNvSpPr>
          <p:nvPr/>
        </p:nvSpPr>
        <p:spPr bwMode="auto">
          <a:xfrm>
            <a:off x="2279651" y="836613"/>
            <a:ext cx="1439863" cy="1439862"/>
          </a:xfrm>
          <a:prstGeom prst="ellipse">
            <a:avLst/>
          </a:prstGeom>
          <a:solidFill>
            <a:srgbClr val="FFFF99"/>
          </a:solidFill>
          <a:ln w="28575" algn="ctr">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4339" name="Text Box 3">
            <a:extLst>
              <a:ext uri="{FF2B5EF4-FFF2-40B4-BE49-F238E27FC236}">
                <a16:creationId xmlns:a16="http://schemas.microsoft.com/office/drawing/2014/main" id="{8E8EA9B3-F6EC-CF42-1640-B98DC633E41E}"/>
              </a:ext>
            </a:extLst>
          </p:cNvPr>
          <p:cNvSpPr txBox="1">
            <a:spLocks noChangeArrowheads="1"/>
          </p:cNvSpPr>
          <p:nvPr/>
        </p:nvSpPr>
        <p:spPr bwMode="auto">
          <a:xfrm>
            <a:off x="2063750" y="260351"/>
            <a:ext cx="5962650" cy="3968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r>
              <a:rPr lang="en-US" altLang="ja-JP" sz="2000"/>
              <a:t>In order to explain the energy difference, </a:t>
            </a:r>
            <a:r>
              <a:rPr lang="en-US" altLang="ja-JP" sz="2000">
                <a:solidFill>
                  <a:srgbClr val="CC0000"/>
                </a:solidFill>
              </a:rPr>
              <a:t>0.35 MeV</a:t>
            </a:r>
            <a:r>
              <a:rPr lang="en-US" altLang="ja-JP" sz="2000"/>
              <a:t>,</a:t>
            </a:r>
          </a:p>
        </p:txBody>
      </p:sp>
      <p:sp>
        <p:nvSpPr>
          <p:cNvPr id="14340" name="Oval 4">
            <a:extLst>
              <a:ext uri="{FF2B5EF4-FFF2-40B4-BE49-F238E27FC236}">
                <a16:creationId xmlns:a16="http://schemas.microsoft.com/office/drawing/2014/main" id="{9AF30A7C-D9AD-F798-131F-BD141166763F}"/>
              </a:ext>
            </a:extLst>
          </p:cNvPr>
          <p:cNvSpPr>
            <a:spLocks noChangeArrowheads="1"/>
          </p:cNvSpPr>
          <p:nvPr/>
        </p:nvSpPr>
        <p:spPr bwMode="auto">
          <a:xfrm>
            <a:off x="2495550" y="1052513"/>
            <a:ext cx="431800" cy="431800"/>
          </a:xfrm>
          <a:prstGeom prst="ellipse">
            <a:avLst/>
          </a:prstGeom>
          <a:solidFill>
            <a:schemeClr val="hlink"/>
          </a:solidFill>
          <a:ln w="28575" algn="ctr">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2000">
                <a:solidFill>
                  <a:schemeClr val="bg1"/>
                </a:solidFill>
              </a:rPr>
              <a:t>N</a:t>
            </a:r>
          </a:p>
        </p:txBody>
      </p:sp>
      <p:sp>
        <p:nvSpPr>
          <p:cNvPr id="14341" name="Oval 5">
            <a:extLst>
              <a:ext uri="{FF2B5EF4-FFF2-40B4-BE49-F238E27FC236}">
                <a16:creationId xmlns:a16="http://schemas.microsoft.com/office/drawing/2014/main" id="{90A9C9D4-37A2-7489-F310-2BF2DC26304F}"/>
              </a:ext>
            </a:extLst>
          </p:cNvPr>
          <p:cNvSpPr>
            <a:spLocks noChangeArrowheads="1"/>
          </p:cNvSpPr>
          <p:nvPr/>
        </p:nvSpPr>
        <p:spPr bwMode="auto">
          <a:xfrm>
            <a:off x="3071813" y="1052513"/>
            <a:ext cx="431800" cy="431800"/>
          </a:xfrm>
          <a:prstGeom prst="ellipse">
            <a:avLst/>
          </a:prstGeom>
          <a:solidFill>
            <a:schemeClr val="hlink"/>
          </a:solidFill>
          <a:ln w="28575" algn="ctr">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2000">
                <a:solidFill>
                  <a:schemeClr val="bg1"/>
                </a:solidFill>
              </a:rPr>
              <a:t>N</a:t>
            </a:r>
          </a:p>
        </p:txBody>
      </p:sp>
      <p:sp>
        <p:nvSpPr>
          <p:cNvPr id="14342" name="Oval 6">
            <a:extLst>
              <a:ext uri="{FF2B5EF4-FFF2-40B4-BE49-F238E27FC236}">
                <a16:creationId xmlns:a16="http://schemas.microsoft.com/office/drawing/2014/main" id="{C3515C8B-6826-2BB1-02B0-3C1E16CD3766}"/>
              </a:ext>
            </a:extLst>
          </p:cNvPr>
          <p:cNvSpPr>
            <a:spLocks noChangeArrowheads="1"/>
          </p:cNvSpPr>
          <p:nvPr/>
        </p:nvSpPr>
        <p:spPr bwMode="auto">
          <a:xfrm>
            <a:off x="2424113" y="1555750"/>
            <a:ext cx="431800" cy="431800"/>
          </a:xfrm>
          <a:prstGeom prst="ellipse">
            <a:avLst/>
          </a:prstGeom>
          <a:solidFill>
            <a:schemeClr val="hlink"/>
          </a:solidFill>
          <a:ln w="28575" algn="ctr">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2000">
                <a:solidFill>
                  <a:schemeClr val="bg1"/>
                </a:solidFill>
              </a:rPr>
              <a:t>N</a:t>
            </a:r>
          </a:p>
        </p:txBody>
      </p:sp>
      <p:sp>
        <p:nvSpPr>
          <p:cNvPr id="14343" name="Oval 7">
            <a:extLst>
              <a:ext uri="{FF2B5EF4-FFF2-40B4-BE49-F238E27FC236}">
                <a16:creationId xmlns:a16="http://schemas.microsoft.com/office/drawing/2014/main" id="{F3A1F954-B2C2-836B-24AA-F0D4154C289B}"/>
              </a:ext>
            </a:extLst>
          </p:cNvPr>
          <p:cNvSpPr>
            <a:spLocks noChangeArrowheads="1"/>
          </p:cNvSpPr>
          <p:nvPr/>
        </p:nvSpPr>
        <p:spPr bwMode="auto">
          <a:xfrm>
            <a:off x="3000375" y="1555750"/>
            <a:ext cx="539750" cy="539750"/>
          </a:xfrm>
          <a:prstGeom prst="ellipse">
            <a:avLst/>
          </a:prstGeom>
          <a:solidFill>
            <a:srgbClr val="FF0000"/>
          </a:solidFill>
          <a:ln w="28575" algn="ctr">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2000" b="1">
                <a:solidFill>
                  <a:schemeClr val="bg1"/>
                </a:solidFill>
              </a:rPr>
              <a:t>Λ</a:t>
            </a:r>
          </a:p>
        </p:txBody>
      </p:sp>
      <p:sp>
        <p:nvSpPr>
          <p:cNvPr id="14344" name="Text Box 8">
            <a:extLst>
              <a:ext uri="{FF2B5EF4-FFF2-40B4-BE49-F238E27FC236}">
                <a16:creationId xmlns:a16="http://schemas.microsoft.com/office/drawing/2014/main" id="{10D02ABD-F691-B952-1BFF-36F419240E6B}"/>
              </a:ext>
            </a:extLst>
          </p:cNvPr>
          <p:cNvSpPr txBox="1">
            <a:spLocks noChangeArrowheads="1"/>
          </p:cNvSpPr>
          <p:nvPr/>
        </p:nvSpPr>
        <p:spPr bwMode="auto">
          <a:xfrm>
            <a:off x="3986214" y="1406526"/>
            <a:ext cx="331787" cy="3968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2000"/>
              <a:t>+</a:t>
            </a:r>
          </a:p>
        </p:txBody>
      </p:sp>
      <p:sp>
        <p:nvSpPr>
          <p:cNvPr id="14345" name="Oval 9">
            <a:extLst>
              <a:ext uri="{FF2B5EF4-FFF2-40B4-BE49-F238E27FC236}">
                <a16:creationId xmlns:a16="http://schemas.microsoft.com/office/drawing/2014/main" id="{25DA50FF-54C0-9D6F-BAAE-8326F6BCEF56}"/>
              </a:ext>
            </a:extLst>
          </p:cNvPr>
          <p:cNvSpPr>
            <a:spLocks noChangeArrowheads="1"/>
          </p:cNvSpPr>
          <p:nvPr/>
        </p:nvSpPr>
        <p:spPr bwMode="auto">
          <a:xfrm>
            <a:off x="4511676" y="836613"/>
            <a:ext cx="1439863" cy="1439862"/>
          </a:xfrm>
          <a:prstGeom prst="ellipse">
            <a:avLst/>
          </a:prstGeom>
          <a:solidFill>
            <a:srgbClr val="FFFF99"/>
          </a:solidFill>
          <a:ln w="28575" algn="ctr">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4346" name="Oval 10">
            <a:extLst>
              <a:ext uri="{FF2B5EF4-FFF2-40B4-BE49-F238E27FC236}">
                <a16:creationId xmlns:a16="http://schemas.microsoft.com/office/drawing/2014/main" id="{280938E5-4692-0C63-E5A5-C9A59DF11338}"/>
              </a:ext>
            </a:extLst>
          </p:cNvPr>
          <p:cNvSpPr>
            <a:spLocks noChangeArrowheads="1"/>
          </p:cNvSpPr>
          <p:nvPr/>
        </p:nvSpPr>
        <p:spPr bwMode="auto">
          <a:xfrm>
            <a:off x="4727575" y="1052513"/>
            <a:ext cx="431800" cy="431800"/>
          </a:xfrm>
          <a:prstGeom prst="ellipse">
            <a:avLst/>
          </a:prstGeom>
          <a:solidFill>
            <a:schemeClr val="hlink"/>
          </a:solidFill>
          <a:ln w="28575" algn="ctr">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2000">
                <a:solidFill>
                  <a:schemeClr val="bg1"/>
                </a:solidFill>
              </a:rPr>
              <a:t>N</a:t>
            </a:r>
          </a:p>
        </p:txBody>
      </p:sp>
      <p:sp>
        <p:nvSpPr>
          <p:cNvPr id="14347" name="Oval 11">
            <a:extLst>
              <a:ext uri="{FF2B5EF4-FFF2-40B4-BE49-F238E27FC236}">
                <a16:creationId xmlns:a16="http://schemas.microsoft.com/office/drawing/2014/main" id="{CEB5EEBE-47B8-9C5F-7EF2-AC82333B84C0}"/>
              </a:ext>
            </a:extLst>
          </p:cNvPr>
          <p:cNvSpPr>
            <a:spLocks noChangeArrowheads="1"/>
          </p:cNvSpPr>
          <p:nvPr/>
        </p:nvSpPr>
        <p:spPr bwMode="auto">
          <a:xfrm>
            <a:off x="5303838" y="1052513"/>
            <a:ext cx="431800" cy="431800"/>
          </a:xfrm>
          <a:prstGeom prst="ellipse">
            <a:avLst/>
          </a:prstGeom>
          <a:solidFill>
            <a:schemeClr val="hlink"/>
          </a:solidFill>
          <a:ln w="28575" algn="ctr">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2000">
                <a:solidFill>
                  <a:schemeClr val="bg1"/>
                </a:solidFill>
              </a:rPr>
              <a:t>N</a:t>
            </a:r>
          </a:p>
        </p:txBody>
      </p:sp>
      <p:sp>
        <p:nvSpPr>
          <p:cNvPr id="14348" name="Oval 12">
            <a:extLst>
              <a:ext uri="{FF2B5EF4-FFF2-40B4-BE49-F238E27FC236}">
                <a16:creationId xmlns:a16="http://schemas.microsoft.com/office/drawing/2014/main" id="{E3D8B40E-65B2-8AB5-1D2D-F245FC0D2790}"/>
              </a:ext>
            </a:extLst>
          </p:cNvPr>
          <p:cNvSpPr>
            <a:spLocks noChangeArrowheads="1"/>
          </p:cNvSpPr>
          <p:nvPr/>
        </p:nvSpPr>
        <p:spPr bwMode="auto">
          <a:xfrm>
            <a:off x="4656138" y="1555750"/>
            <a:ext cx="431800" cy="431800"/>
          </a:xfrm>
          <a:prstGeom prst="ellipse">
            <a:avLst/>
          </a:prstGeom>
          <a:solidFill>
            <a:schemeClr val="hlink"/>
          </a:solidFill>
          <a:ln w="28575" algn="ctr">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2000">
                <a:solidFill>
                  <a:schemeClr val="bg1"/>
                </a:solidFill>
              </a:rPr>
              <a:t>N</a:t>
            </a:r>
          </a:p>
        </p:txBody>
      </p:sp>
      <p:sp>
        <p:nvSpPr>
          <p:cNvPr id="14349" name="Oval 13">
            <a:extLst>
              <a:ext uri="{FF2B5EF4-FFF2-40B4-BE49-F238E27FC236}">
                <a16:creationId xmlns:a16="http://schemas.microsoft.com/office/drawing/2014/main" id="{7B8FFBF0-11CA-0381-716B-8517E1D3EE51}"/>
              </a:ext>
            </a:extLst>
          </p:cNvPr>
          <p:cNvSpPr>
            <a:spLocks noChangeArrowheads="1"/>
          </p:cNvSpPr>
          <p:nvPr/>
        </p:nvSpPr>
        <p:spPr bwMode="auto">
          <a:xfrm>
            <a:off x="5232400" y="1555750"/>
            <a:ext cx="539750" cy="539750"/>
          </a:xfrm>
          <a:prstGeom prst="ellipse">
            <a:avLst/>
          </a:prstGeom>
          <a:solidFill>
            <a:srgbClr val="000080"/>
          </a:solidFill>
          <a:ln w="28575" algn="ctr">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2400" b="1">
                <a:solidFill>
                  <a:schemeClr val="bg1"/>
                </a:solidFill>
              </a:rPr>
              <a:t>Σ</a:t>
            </a:r>
          </a:p>
        </p:txBody>
      </p:sp>
      <p:sp>
        <p:nvSpPr>
          <p:cNvPr id="14350" name="Text Box 14">
            <a:extLst>
              <a:ext uri="{FF2B5EF4-FFF2-40B4-BE49-F238E27FC236}">
                <a16:creationId xmlns:a16="http://schemas.microsoft.com/office/drawing/2014/main" id="{01770999-365D-8425-A4D4-8E608AECF9E3}"/>
              </a:ext>
            </a:extLst>
          </p:cNvPr>
          <p:cNvSpPr txBox="1">
            <a:spLocks noChangeArrowheads="1"/>
          </p:cNvSpPr>
          <p:nvPr/>
        </p:nvSpPr>
        <p:spPr bwMode="auto">
          <a:xfrm>
            <a:off x="2317290" y="2492375"/>
            <a:ext cx="1047082" cy="40011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2000"/>
              <a:t>(3N+</a:t>
            </a:r>
            <a:r>
              <a:rPr lang="en-US" altLang="ja-JP" sz="2000" b="1"/>
              <a:t>Λ</a:t>
            </a:r>
            <a:r>
              <a:rPr lang="ja-JP" altLang="en-US" sz="2000"/>
              <a:t>）</a:t>
            </a:r>
          </a:p>
        </p:txBody>
      </p:sp>
      <p:sp>
        <p:nvSpPr>
          <p:cNvPr id="14351" name="Text Box 15">
            <a:extLst>
              <a:ext uri="{FF2B5EF4-FFF2-40B4-BE49-F238E27FC236}">
                <a16:creationId xmlns:a16="http://schemas.microsoft.com/office/drawing/2014/main" id="{AF5249DA-6213-A1AB-9FC8-F23C77AE7D30}"/>
              </a:ext>
            </a:extLst>
          </p:cNvPr>
          <p:cNvSpPr txBox="1">
            <a:spLocks noChangeArrowheads="1"/>
          </p:cNvSpPr>
          <p:nvPr/>
        </p:nvSpPr>
        <p:spPr bwMode="auto">
          <a:xfrm>
            <a:off x="4629570" y="2492375"/>
            <a:ext cx="1029449" cy="40011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2000"/>
              <a:t>(3N+</a:t>
            </a:r>
            <a:r>
              <a:rPr lang="en-US" altLang="ja-JP" sz="2000" b="1"/>
              <a:t>Σ</a:t>
            </a:r>
            <a:r>
              <a:rPr lang="ja-JP" altLang="en-US" sz="2000"/>
              <a:t>）</a:t>
            </a:r>
          </a:p>
        </p:txBody>
      </p:sp>
      <p:sp>
        <p:nvSpPr>
          <p:cNvPr id="14352" name="Text Box 16">
            <a:extLst>
              <a:ext uri="{FF2B5EF4-FFF2-40B4-BE49-F238E27FC236}">
                <a16:creationId xmlns:a16="http://schemas.microsoft.com/office/drawing/2014/main" id="{F9C39B16-CFBE-0EF9-6C20-D61869C0CCB3}"/>
              </a:ext>
            </a:extLst>
          </p:cNvPr>
          <p:cNvSpPr txBox="1">
            <a:spLocks noChangeArrowheads="1"/>
          </p:cNvSpPr>
          <p:nvPr/>
        </p:nvSpPr>
        <p:spPr bwMode="auto">
          <a:xfrm>
            <a:off x="1847850" y="3141663"/>
            <a:ext cx="7962900" cy="277495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r>
              <a:rPr lang="ja-JP" altLang="en-US" sz="2000"/>
              <a:t>・</a:t>
            </a:r>
            <a:r>
              <a:rPr lang="en-US" altLang="ja-JP" sz="2000"/>
              <a:t>E. Hiyama, M. Kamimura, T. Motoba, T. Yamada and Y. Yamamoto,</a:t>
            </a:r>
          </a:p>
          <a:p>
            <a:pPr>
              <a:lnSpc>
                <a:spcPct val="130000"/>
              </a:lnSpc>
            </a:pPr>
            <a:r>
              <a:rPr lang="en-US" altLang="ja-JP" sz="2000"/>
              <a:t>  Phys. Rev. C65, 011301(R) (2001).</a:t>
            </a:r>
          </a:p>
          <a:p>
            <a:endParaRPr lang="en-US" altLang="ja-JP" sz="2000"/>
          </a:p>
          <a:p>
            <a:r>
              <a:rPr lang="ja-JP" altLang="en-US" sz="2000"/>
              <a:t>・</a:t>
            </a:r>
            <a:r>
              <a:rPr lang="en-US" altLang="ja-JP" sz="2000"/>
              <a:t>A. Nogga, H. Kamada and W. Gloeckle, </a:t>
            </a:r>
          </a:p>
          <a:p>
            <a:pPr>
              <a:lnSpc>
                <a:spcPct val="130000"/>
              </a:lnSpc>
            </a:pPr>
            <a:r>
              <a:rPr lang="en-US" altLang="ja-JP" sz="2000"/>
              <a:t>  Phys. Rev. Lett. 88, 172501 (2002)</a:t>
            </a:r>
          </a:p>
          <a:p>
            <a:endParaRPr lang="en-US" altLang="ja-JP" sz="2000"/>
          </a:p>
          <a:p>
            <a:r>
              <a:rPr lang="ja-JP" altLang="en-US" sz="2000"/>
              <a:t>・</a:t>
            </a:r>
            <a:r>
              <a:rPr lang="en-US" altLang="ja-JP" sz="2000"/>
              <a:t>H. Nemura. Y. Akaishi and Y. Suzuki,</a:t>
            </a:r>
          </a:p>
          <a:p>
            <a:pPr>
              <a:lnSpc>
                <a:spcPct val="120000"/>
              </a:lnSpc>
            </a:pPr>
            <a:r>
              <a:rPr lang="en-US" altLang="ja-JP" sz="2000"/>
              <a:t> Phys. Rev. Lett.89, 142504 (2002).</a:t>
            </a:r>
          </a:p>
        </p:txBody>
      </p:sp>
      <p:sp>
        <p:nvSpPr>
          <p:cNvPr id="14353" name="Text Box 17">
            <a:extLst>
              <a:ext uri="{FF2B5EF4-FFF2-40B4-BE49-F238E27FC236}">
                <a16:creationId xmlns:a16="http://schemas.microsoft.com/office/drawing/2014/main" id="{904B8EB8-773C-F5A0-B9C8-58928DFAFF2E}"/>
              </a:ext>
            </a:extLst>
          </p:cNvPr>
          <p:cNvSpPr txBox="1">
            <a:spLocks noChangeArrowheads="1"/>
          </p:cNvSpPr>
          <p:nvPr/>
        </p:nvSpPr>
        <p:spPr bwMode="auto">
          <a:xfrm>
            <a:off x="2098675" y="6173789"/>
            <a:ext cx="7854950" cy="3968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r>
              <a:rPr lang="en-US" altLang="ja-JP" sz="2000">
                <a:solidFill>
                  <a:srgbClr val="CC0000"/>
                </a:solidFill>
              </a:rPr>
              <a:t>Coulomb potentials between charged particles (p, Σ</a:t>
            </a:r>
            <a:r>
              <a:rPr lang="en-US" altLang="ja-JP" sz="2000" baseline="30000">
                <a:solidFill>
                  <a:srgbClr val="CC0000"/>
                </a:solidFill>
                <a:cs typeface="Arial" panose="020B0604020202020204" pitchFamily="34" charset="0"/>
              </a:rPr>
              <a:t>±</a:t>
            </a:r>
            <a:r>
              <a:rPr lang="en-US" altLang="ja-JP" sz="2000">
                <a:solidFill>
                  <a:srgbClr val="CC0000"/>
                </a:solidFill>
                <a:cs typeface="Arial" panose="020B0604020202020204" pitchFamily="34" charset="0"/>
              </a:rPr>
              <a:t>) are included</a:t>
            </a:r>
            <a:r>
              <a:rPr lang="en-US" altLang="ja-JP" sz="2000">
                <a:cs typeface="Arial" panose="020B0604020202020204" pitchFamily="34" charset="0"/>
              </a:rPr>
              <a:t>.</a:t>
            </a:r>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Line 2">
            <a:extLst>
              <a:ext uri="{FF2B5EF4-FFF2-40B4-BE49-F238E27FC236}">
                <a16:creationId xmlns:a16="http://schemas.microsoft.com/office/drawing/2014/main" id="{16FE3DD8-3A14-02DE-3BC5-20EB70FD3278}"/>
              </a:ext>
            </a:extLst>
          </p:cNvPr>
          <p:cNvSpPr>
            <a:spLocks noChangeShapeType="1"/>
          </p:cNvSpPr>
          <p:nvPr/>
        </p:nvSpPr>
        <p:spPr bwMode="auto">
          <a:xfrm>
            <a:off x="1666875" y="1412875"/>
            <a:ext cx="2952750" cy="0"/>
          </a:xfrm>
          <a:prstGeom prst="line">
            <a:avLst/>
          </a:prstGeom>
          <a:noFill/>
          <a:ln w="28575">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sp>
        <p:nvSpPr>
          <p:cNvPr id="15363" name="Text Box 3">
            <a:extLst>
              <a:ext uri="{FF2B5EF4-FFF2-40B4-BE49-F238E27FC236}">
                <a16:creationId xmlns:a16="http://schemas.microsoft.com/office/drawing/2014/main" id="{CC8F2BD9-A393-92D9-E8DD-9DF95E38B66E}"/>
              </a:ext>
            </a:extLst>
          </p:cNvPr>
          <p:cNvSpPr txBox="1">
            <a:spLocks noChangeArrowheads="1"/>
          </p:cNvSpPr>
          <p:nvPr/>
        </p:nvSpPr>
        <p:spPr bwMode="auto">
          <a:xfrm>
            <a:off x="3326629" y="908050"/>
            <a:ext cx="947695" cy="40011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2400" b="1" baseline="30000"/>
              <a:t>3</a:t>
            </a:r>
            <a:r>
              <a:rPr lang="en-US" altLang="ja-JP" sz="2000"/>
              <a:t>He+</a:t>
            </a:r>
            <a:r>
              <a:rPr lang="en-US" altLang="ja-JP" sz="2000" b="1"/>
              <a:t>Λ</a:t>
            </a:r>
          </a:p>
        </p:txBody>
      </p:sp>
      <p:sp>
        <p:nvSpPr>
          <p:cNvPr id="15364" name="Line 4">
            <a:extLst>
              <a:ext uri="{FF2B5EF4-FFF2-40B4-BE49-F238E27FC236}">
                <a16:creationId xmlns:a16="http://schemas.microsoft.com/office/drawing/2014/main" id="{27C19AD5-A127-8B3B-036C-3EDD474B3125}"/>
              </a:ext>
            </a:extLst>
          </p:cNvPr>
          <p:cNvSpPr>
            <a:spLocks noChangeShapeType="1"/>
          </p:cNvSpPr>
          <p:nvPr/>
        </p:nvSpPr>
        <p:spPr bwMode="auto">
          <a:xfrm>
            <a:off x="2314576" y="2060575"/>
            <a:ext cx="1584325" cy="0"/>
          </a:xfrm>
          <a:prstGeom prst="line">
            <a:avLst/>
          </a:prstGeom>
          <a:noFill/>
          <a:ln w="28575">
            <a:solidFill>
              <a:srgbClr val="000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5365" name="Line 5">
            <a:extLst>
              <a:ext uri="{FF2B5EF4-FFF2-40B4-BE49-F238E27FC236}">
                <a16:creationId xmlns:a16="http://schemas.microsoft.com/office/drawing/2014/main" id="{8F3CAD7B-0857-69F4-D064-4C2FBEFCE005}"/>
              </a:ext>
            </a:extLst>
          </p:cNvPr>
          <p:cNvSpPr>
            <a:spLocks noChangeShapeType="1"/>
          </p:cNvSpPr>
          <p:nvPr/>
        </p:nvSpPr>
        <p:spPr bwMode="auto">
          <a:xfrm>
            <a:off x="2314576" y="2924175"/>
            <a:ext cx="1584325" cy="0"/>
          </a:xfrm>
          <a:prstGeom prst="line">
            <a:avLst/>
          </a:prstGeom>
          <a:noFill/>
          <a:ln w="28575">
            <a:solidFill>
              <a:srgbClr val="000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5366" name="Text Box 6">
            <a:extLst>
              <a:ext uri="{FF2B5EF4-FFF2-40B4-BE49-F238E27FC236}">
                <a16:creationId xmlns:a16="http://schemas.microsoft.com/office/drawing/2014/main" id="{A51C8ED9-7C39-ED7D-1035-80719EB57C1F}"/>
              </a:ext>
            </a:extLst>
          </p:cNvPr>
          <p:cNvSpPr txBox="1">
            <a:spLocks noChangeArrowheads="1"/>
          </p:cNvSpPr>
          <p:nvPr/>
        </p:nvSpPr>
        <p:spPr bwMode="auto">
          <a:xfrm>
            <a:off x="1524001" y="979489"/>
            <a:ext cx="917575" cy="3968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2000"/>
              <a:t>0 MeV</a:t>
            </a:r>
          </a:p>
        </p:txBody>
      </p:sp>
      <p:sp>
        <p:nvSpPr>
          <p:cNvPr id="15367" name="Text Box 7">
            <a:extLst>
              <a:ext uri="{FF2B5EF4-FFF2-40B4-BE49-F238E27FC236}">
                <a16:creationId xmlns:a16="http://schemas.microsoft.com/office/drawing/2014/main" id="{5BCA675F-3DE5-F9A2-494A-86556A0ED976}"/>
              </a:ext>
            </a:extLst>
          </p:cNvPr>
          <p:cNvSpPr txBox="1">
            <a:spLocks noChangeArrowheads="1"/>
          </p:cNvSpPr>
          <p:nvPr/>
        </p:nvSpPr>
        <p:spPr bwMode="auto">
          <a:xfrm>
            <a:off x="2243138" y="1628776"/>
            <a:ext cx="762000" cy="3968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2000"/>
              <a:t>-1.24</a:t>
            </a:r>
          </a:p>
        </p:txBody>
      </p:sp>
      <p:sp>
        <p:nvSpPr>
          <p:cNvPr id="15368" name="Text Box 8">
            <a:extLst>
              <a:ext uri="{FF2B5EF4-FFF2-40B4-BE49-F238E27FC236}">
                <a16:creationId xmlns:a16="http://schemas.microsoft.com/office/drawing/2014/main" id="{AB0927F0-0715-1F01-797B-AFB73A88CB4F}"/>
              </a:ext>
            </a:extLst>
          </p:cNvPr>
          <p:cNvSpPr txBox="1">
            <a:spLocks noChangeArrowheads="1"/>
          </p:cNvSpPr>
          <p:nvPr/>
        </p:nvSpPr>
        <p:spPr bwMode="auto">
          <a:xfrm>
            <a:off x="2243138" y="2492376"/>
            <a:ext cx="762000" cy="3968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2000"/>
              <a:t>-2.39</a:t>
            </a:r>
          </a:p>
        </p:txBody>
      </p:sp>
      <p:sp>
        <p:nvSpPr>
          <p:cNvPr id="15369" name="Text Box 9">
            <a:extLst>
              <a:ext uri="{FF2B5EF4-FFF2-40B4-BE49-F238E27FC236}">
                <a16:creationId xmlns:a16="http://schemas.microsoft.com/office/drawing/2014/main" id="{E0013530-EC87-D27B-D2B4-4598A93922F3}"/>
              </a:ext>
            </a:extLst>
          </p:cNvPr>
          <p:cNvSpPr txBox="1">
            <a:spLocks noChangeArrowheads="1"/>
          </p:cNvSpPr>
          <p:nvPr/>
        </p:nvSpPr>
        <p:spPr bwMode="auto">
          <a:xfrm>
            <a:off x="1880553" y="1844675"/>
            <a:ext cx="426720" cy="40011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2000"/>
              <a:t>1</a:t>
            </a:r>
            <a:r>
              <a:rPr lang="en-US" altLang="ja-JP" sz="2000" baseline="30000"/>
              <a:t>+</a:t>
            </a:r>
          </a:p>
        </p:txBody>
      </p:sp>
      <p:sp>
        <p:nvSpPr>
          <p:cNvPr id="15370" name="Text Box 10">
            <a:extLst>
              <a:ext uri="{FF2B5EF4-FFF2-40B4-BE49-F238E27FC236}">
                <a16:creationId xmlns:a16="http://schemas.microsoft.com/office/drawing/2014/main" id="{572ABA2A-D484-3C01-7229-3E7D35802E0A}"/>
              </a:ext>
            </a:extLst>
          </p:cNvPr>
          <p:cNvSpPr txBox="1">
            <a:spLocks noChangeArrowheads="1"/>
          </p:cNvSpPr>
          <p:nvPr/>
        </p:nvSpPr>
        <p:spPr bwMode="auto">
          <a:xfrm>
            <a:off x="1880553" y="2779713"/>
            <a:ext cx="426720" cy="40011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2000"/>
              <a:t>0</a:t>
            </a:r>
            <a:r>
              <a:rPr lang="en-US" altLang="ja-JP" sz="2000" baseline="30000"/>
              <a:t>+</a:t>
            </a:r>
          </a:p>
        </p:txBody>
      </p:sp>
      <p:sp>
        <p:nvSpPr>
          <p:cNvPr id="15371" name="Line 11">
            <a:extLst>
              <a:ext uri="{FF2B5EF4-FFF2-40B4-BE49-F238E27FC236}">
                <a16:creationId xmlns:a16="http://schemas.microsoft.com/office/drawing/2014/main" id="{8B7916A2-7E18-D5B5-E02D-32884F86C08E}"/>
              </a:ext>
            </a:extLst>
          </p:cNvPr>
          <p:cNvSpPr>
            <a:spLocks noChangeShapeType="1"/>
          </p:cNvSpPr>
          <p:nvPr/>
        </p:nvSpPr>
        <p:spPr bwMode="auto">
          <a:xfrm>
            <a:off x="6215063" y="1341438"/>
            <a:ext cx="2952750" cy="0"/>
          </a:xfrm>
          <a:prstGeom prst="line">
            <a:avLst/>
          </a:prstGeom>
          <a:noFill/>
          <a:ln w="28575">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5372" name="Text Box 12">
            <a:extLst>
              <a:ext uri="{FF2B5EF4-FFF2-40B4-BE49-F238E27FC236}">
                <a16:creationId xmlns:a16="http://schemas.microsoft.com/office/drawing/2014/main" id="{8E12B3A3-5382-0CF2-08B2-25DFC979E437}"/>
              </a:ext>
            </a:extLst>
          </p:cNvPr>
          <p:cNvSpPr txBox="1">
            <a:spLocks noChangeArrowheads="1"/>
          </p:cNvSpPr>
          <p:nvPr/>
        </p:nvSpPr>
        <p:spPr bwMode="auto">
          <a:xfrm>
            <a:off x="8296192" y="908050"/>
            <a:ext cx="805028" cy="40011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2400" b="1" baseline="30000"/>
              <a:t>3</a:t>
            </a:r>
            <a:r>
              <a:rPr lang="en-US" altLang="ja-JP" sz="2000"/>
              <a:t>H+</a:t>
            </a:r>
            <a:r>
              <a:rPr lang="en-US" altLang="ja-JP" sz="2000" b="1"/>
              <a:t>Λ</a:t>
            </a:r>
          </a:p>
        </p:txBody>
      </p:sp>
      <p:sp>
        <p:nvSpPr>
          <p:cNvPr id="15373" name="Line 13">
            <a:extLst>
              <a:ext uri="{FF2B5EF4-FFF2-40B4-BE49-F238E27FC236}">
                <a16:creationId xmlns:a16="http://schemas.microsoft.com/office/drawing/2014/main" id="{03F53946-AD29-B62C-5275-AB6FA1DEDECD}"/>
              </a:ext>
            </a:extLst>
          </p:cNvPr>
          <p:cNvSpPr>
            <a:spLocks noChangeShapeType="1"/>
          </p:cNvSpPr>
          <p:nvPr/>
        </p:nvSpPr>
        <p:spPr bwMode="auto">
          <a:xfrm>
            <a:off x="6864351" y="1844675"/>
            <a:ext cx="1584325" cy="0"/>
          </a:xfrm>
          <a:prstGeom prst="line">
            <a:avLst/>
          </a:prstGeom>
          <a:noFill/>
          <a:ln w="2857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5374" name="Line 14">
            <a:extLst>
              <a:ext uri="{FF2B5EF4-FFF2-40B4-BE49-F238E27FC236}">
                <a16:creationId xmlns:a16="http://schemas.microsoft.com/office/drawing/2014/main" id="{EECDA752-42A8-49AA-E42E-4BFCFA33B891}"/>
              </a:ext>
            </a:extLst>
          </p:cNvPr>
          <p:cNvSpPr>
            <a:spLocks noChangeShapeType="1"/>
          </p:cNvSpPr>
          <p:nvPr/>
        </p:nvSpPr>
        <p:spPr bwMode="auto">
          <a:xfrm>
            <a:off x="6864351" y="2636838"/>
            <a:ext cx="1584325" cy="0"/>
          </a:xfrm>
          <a:prstGeom prst="line">
            <a:avLst/>
          </a:prstGeom>
          <a:noFill/>
          <a:ln w="28575">
            <a:solidFill>
              <a:srgbClr val="000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5375" name="Text Box 15">
            <a:extLst>
              <a:ext uri="{FF2B5EF4-FFF2-40B4-BE49-F238E27FC236}">
                <a16:creationId xmlns:a16="http://schemas.microsoft.com/office/drawing/2014/main" id="{17B48D15-C56A-C73C-BAA7-C0BF53307449}"/>
              </a:ext>
            </a:extLst>
          </p:cNvPr>
          <p:cNvSpPr txBox="1">
            <a:spLocks noChangeArrowheads="1"/>
          </p:cNvSpPr>
          <p:nvPr/>
        </p:nvSpPr>
        <p:spPr bwMode="auto">
          <a:xfrm>
            <a:off x="6072189" y="908051"/>
            <a:ext cx="917575" cy="3968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2000"/>
              <a:t>0 MeV</a:t>
            </a:r>
          </a:p>
        </p:txBody>
      </p:sp>
      <p:sp>
        <p:nvSpPr>
          <p:cNvPr id="15376" name="Text Box 16">
            <a:extLst>
              <a:ext uri="{FF2B5EF4-FFF2-40B4-BE49-F238E27FC236}">
                <a16:creationId xmlns:a16="http://schemas.microsoft.com/office/drawing/2014/main" id="{7FDC1208-B4A5-3D70-F318-72BB80C3EBD7}"/>
              </a:ext>
            </a:extLst>
          </p:cNvPr>
          <p:cNvSpPr txBox="1">
            <a:spLocks noChangeArrowheads="1"/>
          </p:cNvSpPr>
          <p:nvPr/>
        </p:nvSpPr>
        <p:spPr bwMode="auto">
          <a:xfrm>
            <a:off x="6791325" y="1412876"/>
            <a:ext cx="762000" cy="3968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2000"/>
              <a:t>-1.00</a:t>
            </a:r>
          </a:p>
        </p:txBody>
      </p:sp>
      <p:sp>
        <p:nvSpPr>
          <p:cNvPr id="15377" name="Text Box 17">
            <a:extLst>
              <a:ext uri="{FF2B5EF4-FFF2-40B4-BE49-F238E27FC236}">
                <a16:creationId xmlns:a16="http://schemas.microsoft.com/office/drawing/2014/main" id="{89E9681D-1E37-55C1-E9F0-760ADCF983F0}"/>
              </a:ext>
            </a:extLst>
          </p:cNvPr>
          <p:cNvSpPr txBox="1">
            <a:spLocks noChangeArrowheads="1"/>
          </p:cNvSpPr>
          <p:nvPr/>
        </p:nvSpPr>
        <p:spPr bwMode="auto">
          <a:xfrm>
            <a:off x="6996113" y="2276476"/>
            <a:ext cx="762000" cy="3968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2000"/>
              <a:t>-2.04</a:t>
            </a:r>
          </a:p>
        </p:txBody>
      </p:sp>
      <p:sp>
        <p:nvSpPr>
          <p:cNvPr id="15378" name="Text Box 18">
            <a:extLst>
              <a:ext uri="{FF2B5EF4-FFF2-40B4-BE49-F238E27FC236}">
                <a16:creationId xmlns:a16="http://schemas.microsoft.com/office/drawing/2014/main" id="{7D274227-FE54-7D82-D188-0F3CE1366709}"/>
              </a:ext>
            </a:extLst>
          </p:cNvPr>
          <p:cNvSpPr txBox="1">
            <a:spLocks noChangeArrowheads="1"/>
          </p:cNvSpPr>
          <p:nvPr/>
        </p:nvSpPr>
        <p:spPr bwMode="auto">
          <a:xfrm>
            <a:off x="8446453" y="1628775"/>
            <a:ext cx="426720" cy="40011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2000"/>
              <a:t>1</a:t>
            </a:r>
            <a:r>
              <a:rPr lang="en-US" altLang="ja-JP" sz="2000" baseline="30000"/>
              <a:t>+</a:t>
            </a:r>
          </a:p>
        </p:txBody>
      </p:sp>
      <p:sp>
        <p:nvSpPr>
          <p:cNvPr id="15379" name="Text Box 19">
            <a:extLst>
              <a:ext uri="{FF2B5EF4-FFF2-40B4-BE49-F238E27FC236}">
                <a16:creationId xmlns:a16="http://schemas.microsoft.com/office/drawing/2014/main" id="{180BA49D-6DD3-5ABA-8C2C-353CF42D6D7D}"/>
              </a:ext>
            </a:extLst>
          </p:cNvPr>
          <p:cNvSpPr txBox="1">
            <a:spLocks noChangeArrowheads="1"/>
          </p:cNvSpPr>
          <p:nvPr/>
        </p:nvSpPr>
        <p:spPr bwMode="auto">
          <a:xfrm>
            <a:off x="8517891" y="2420938"/>
            <a:ext cx="426720" cy="40011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2000"/>
              <a:t>0</a:t>
            </a:r>
            <a:r>
              <a:rPr lang="en-US" altLang="ja-JP" sz="2000" baseline="30000"/>
              <a:t>+</a:t>
            </a:r>
          </a:p>
        </p:txBody>
      </p:sp>
      <p:sp>
        <p:nvSpPr>
          <p:cNvPr id="15380" name="Oval 20">
            <a:extLst>
              <a:ext uri="{FF2B5EF4-FFF2-40B4-BE49-F238E27FC236}">
                <a16:creationId xmlns:a16="http://schemas.microsoft.com/office/drawing/2014/main" id="{B2D9B82C-4C9E-3E35-2340-C9A6FF15A404}"/>
              </a:ext>
            </a:extLst>
          </p:cNvPr>
          <p:cNvSpPr>
            <a:spLocks noChangeArrowheads="1"/>
          </p:cNvSpPr>
          <p:nvPr/>
        </p:nvSpPr>
        <p:spPr bwMode="auto">
          <a:xfrm>
            <a:off x="7150101" y="2924176"/>
            <a:ext cx="1439863" cy="1439863"/>
          </a:xfrm>
          <a:prstGeom prst="ellipse">
            <a:avLst/>
          </a:prstGeom>
          <a:solidFill>
            <a:srgbClr val="FFFF99"/>
          </a:solidFill>
          <a:ln w="28575" algn="ctr">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5381" name="Oval 21">
            <a:extLst>
              <a:ext uri="{FF2B5EF4-FFF2-40B4-BE49-F238E27FC236}">
                <a16:creationId xmlns:a16="http://schemas.microsoft.com/office/drawing/2014/main" id="{00E80033-F204-DA91-9F02-FEB4F07AE7B9}"/>
              </a:ext>
            </a:extLst>
          </p:cNvPr>
          <p:cNvSpPr>
            <a:spLocks noChangeArrowheads="1"/>
          </p:cNvSpPr>
          <p:nvPr/>
        </p:nvSpPr>
        <p:spPr bwMode="auto">
          <a:xfrm>
            <a:off x="7356476" y="3213101"/>
            <a:ext cx="360363" cy="360363"/>
          </a:xfrm>
          <a:prstGeom prst="ellipse">
            <a:avLst/>
          </a:prstGeom>
          <a:solidFill>
            <a:schemeClr val="hlink"/>
          </a:solidFill>
          <a:ln w="28575" algn="ctr">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2000">
                <a:solidFill>
                  <a:schemeClr val="bg1"/>
                </a:solidFill>
              </a:rPr>
              <a:t>n</a:t>
            </a:r>
          </a:p>
        </p:txBody>
      </p:sp>
      <p:sp>
        <p:nvSpPr>
          <p:cNvPr id="15382" name="Oval 22">
            <a:extLst>
              <a:ext uri="{FF2B5EF4-FFF2-40B4-BE49-F238E27FC236}">
                <a16:creationId xmlns:a16="http://schemas.microsoft.com/office/drawing/2014/main" id="{72A1BF95-FADE-EC28-7E9C-7859F501FC0F}"/>
              </a:ext>
            </a:extLst>
          </p:cNvPr>
          <p:cNvSpPr>
            <a:spLocks noChangeArrowheads="1"/>
          </p:cNvSpPr>
          <p:nvPr/>
        </p:nvSpPr>
        <p:spPr bwMode="auto">
          <a:xfrm>
            <a:off x="7932738" y="3213101"/>
            <a:ext cx="360362" cy="360363"/>
          </a:xfrm>
          <a:prstGeom prst="ellipse">
            <a:avLst/>
          </a:prstGeom>
          <a:solidFill>
            <a:schemeClr val="hlink"/>
          </a:solidFill>
          <a:ln w="28575" algn="ctr">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2000">
                <a:solidFill>
                  <a:schemeClr val="bg1"/>
                </a:solidFill>
              </a:rPr>
              <a:t>n</a:t>
            </a:r>
          </a:p>
        </p:txBody>
      </p:sp>
      <p:sp>
        <p:nvSpPr>
          <p:cNvPr id="15383" name="Oval 23">
            <a:extLst>
              <a:ext uri="{FF2B5EF4-FFF2-40B4-BE49-F238E27FC236}">
                <a16:creationId xmlns:a16="http://schemas.microsoft.com/office/drawing/2014/main" id="{570A2365-BC14-45C5-3546-7E1E8F180E75}"/>
              </a:ext>
            </a:extLst>
          </p:cNvPr>
          <p:cNvSpPr>
            <a:spLocks noChangeArrowheads="1"/>
          </p:cNvSpPr>
          <p:nvPr/>
        </p:nvSpPr>
        <p:spPr bwMode="auto">
          <a:xfrm>
            <a:off x="7437438" y="3716338"/>
            <a:ext cx="360362" cy="360362"/>
          </a:xfrm>
          <a:prstGeom prst="ellipse">
            <a:avLst/>
          </a:prstGeom>
          <a:solidFill>
            <a:srgbClr val="FF00FF"/>
          </a:solidFill>
          <a:ln w="28575" algn="ctr">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2000"/>
              <a:t>p</a:t>
            </a:r>
          </a:p>
        </p:txBody>
      </p:sp>
      <p:sp>
        <p:nvSpPr>
          <p:cNvPr id="15384" name="Oval 24">
            <a:extLst>
              <a:ext uri="{FF2B5EF4-FFF2-40B4-BE49-F238E27FC236}">
                <a16:creationId xmlns:a16="http://schemas.microsoft.com/office/drawing/2014/main" id="{3492F9CA-78FE-591A-649D-31D85A50B660}"/>
              </a:ext>
            </a:extLst>
          </p:cNvPr>
          <p:cNvSpPr>
            <a:spLocks noChangeArrowheads="1"/>
          </p:cNvSpPr>
          <p:nvPr/>
        </p:nvSpPr>
        <p:spPr bwMode="auto">
          <a:xfrm>
            <a:off x="7942264" y="3644900"/>
            <a:ext cx="504825" cy="503238"/>
          </a:xfrm>
          <a:prstGeom prst="ellipse">
            <a:avLst/>
          </a:prstGeom>
          <a:solidFill>
            <a:srgbClr val="FF0000"/>
          </a:solidFill>
          <a:ln w="28575" algn="ctr">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2000" b="1">
                <a:solidFill>
                  <a:schemeClr val="bg1"/>
                </a:solidFill>
              </a:rPr>
              <a:t>Λ</a:t>
            </a:r>
          </a:p>
        </p:txBody>
      </p:sp>
      <p:sp>
        <p:nvSpPr>
          <p:cNvPr id="15385" name="Text Box 25">
            <a:extLst>
              <a:ext uri="{FF2B5EF4-FFF2-40B4-BE49-F238E27FC236}">
                <a16:creationId xmlns:a16="http://schemas.microsoft.com/office/drawing/2014/main" id="{1716EA1E-C3F5-4E6B-5CA4-A3D87F042BB4}"/>
              </a:ext>
            </a:extLst>
          </p:cNvPr>
          <p:cNvSpPr txBox="1">
            <a:spLocks noChangeArrowheads="1"/>
          </p:cNvSpPr>
          <p:nvPr/>
        </p:nvSpPr>
        <p:spPr bwMode="auto">
          <a:xfrm>
            <a:off x="7570788" y="4508500"/>
            <a:ext cx="539750" cy="4572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2800" b="1" baseline="30000"/>
              <a:t>4</a:t>
            </a:r>
            <a:r>
              <a:rPr lang="en-US" altLang="ja-JP" sz="2400"/>
              <a:t>H</a:t>
            </a:r>
          </a:p>
        </p:txBody>
      </p:sp>
      <p:sp>
        <p:nvSpPr>
          <p:cNvPr id="15386" name="Text Box 26">
            <a:extLst>
              <a:ext uri="{FF2B5EF4-FFF2-40B4-BE49-F238E27FC236}">
                <a16:creationId xmlns:a16="http://schemas.microsoft.com/office/drawing/2014/main" id="{0D896E7C-BA42-746D-E47E-C7EB237A967F}"/>
              </a:ext>
            </a:extLst>
          </p:cNvPr>
          <p:cNvSpPr txBox="1">
            <a:spLocks noChangeArrowheads="1"/>
          </p:cNvSpPr>
          <p:nvPr/>
        </p:nvSpPr>
        <p:spPr bwMode="auto">
          <a:xfrm>
            <a:off x="7538992" y="4724401"/>
            <a:ext cx="304892" cy="30777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1400" b="1"/>
              <a:t>Λ</a:t>
            </a:r>
          </a:p>
        </p:txBody>
      </p:sp>
      <p:sp>
        <p:nvSpPr>
          <p:cNvPr id="15387" name="Oval 27">
            <a:extLst>
              <a:ext uri="{FF2B5EF4-FFF2-40B4-BE49-F238E27FC236}">
                <a16:creationId xmlns:a16="http://schemas.microsoft.com/office/drawing/2014/main" id="{4411E48E-934C-3809-ADD4-65B6F6B1A72D}"/>
              </a:ext>
            </a:extLst>
          </p:cNvPr>
          <p:cNvSpPr>
            <a:spLocks noChangeArrowheads="1"/>
          </p:cNvSpPr>
          <p:nvPr/>
        </p:nvSpPr>
        <p:spPr bwMode="auto">
          <a:xfrm>
            <a:off x="2314576" y="3140076"/>
            <a:ext cx="1439863" cy="1439863"/>
          </a:xfrm>
          <a:prstGeom prst="ellipse">
            <a:avLst/>
          </a:prstGeom>
          <a:solidFill>
            <a:srgbClr val="FFFF99"/>
          </a:solidFill>
          <a:ln w="28575" algn="ctr">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5388" name="Oval 28">
            <a:extLst>
              <a:ext uri="{FF2B5EF4-FFF2-40B4-BE49-F238E27FC236}">
                <a16:creationId xmlns:a16="http://schemas.microsoft.com/office/drawing/2014/main" id="{05E94695-CFCC-4544-108B-1AED773433B1}"/>
              </a:ext>
            </a:extLst>
          </p:cNvPr>
          <p:cNvSpPr>
            <a:spLocks noChangeArrowheads="1"/>
          </p:cNvSpPr>
          <p:nvPr/>
        </p:nvSpPr>
        <p:spPr bwMode="auto">
          <a:xfrm>
            <a:off x="2530476" y="3500438"/>
            <a:ext cx="360363" cy="360362"/>
          </a:xfrm>
          <a:prstGeom prst="ellipse">
            <a:avLst/>
          </a:prstGeom>
          <a:solidFill>
            <a:schemeClr val="hlink"/>
          </a:solidFill>
          <a:ln w="28575" algn="ctr">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2000">
                <a:solidFill>
                  <a:schemeClr val="bg1"/>
                </a:solidFill>
              </a:rPr>
              <a:t>n</a:t>
            </a:r>
          </a:p>
        </p:txBody>
      </p:sp>
      <p:sp>
        <p:nvSpPr>
          <p:cNvPr id="15389" name="Oval 29">
            <a:extLst>
              <a:ext uri="{FF2B5EF4-FFF2-40B4-BE49-F238E27FC236}">
                <a16:creationId xmlns:a16="http://schemas.microsoft.com/office/drawing/2014/main" id="{79812C34-B4EC-C0DA-DF99-A792525123BF}"/>
              </a:ext>
            </a:extLst>
          </p:cNvPr>
          <p:cNvSpPr>
            <a:spLocks noChangeArrowheads="1"/>
          </p:cNvSpPr>
          <p:nvPr/>
        </p:nvSpPr>
        <p:spPr bwMode="auto">
          <a:xfrm>
            <a:off x="2601913" y="3932238"/>
            <a:ext cx="360362" cy="360362"/>
          </a:xfrm>
          <a:prstGeom prst="ellipse">
            <a:avLst/>
          </a:prstGeom>
          <a:solidFill>
            <a:srgbClr val="FF00FF"/>
          </a:solidFill>
          <a:ln w="28575" algn="ctr">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2000"/>
              <a:t>p</a:t>
            </a:r>
          </a:p>
        </p:txBody>
      </p:sp>
      <p:sp>
        <p:nvSpPr>
          <p:cNvPr id="15390" name="Oval 30">
            <a:extLst>
              <a:ext uri="{FF2B5EF4-FFF2-40B4-BE49-F238E27FC236}">
                <a16:creationId xmlns:a16="http://schemas.microsoft.com/office/drawing/2014/main" id="{52FF91D4-0764-F647-5BBF-0856D932619C}"/>
              </a:ext>
            </a:extLst>
          </p:cNvPr>
          <p:cNvSpPr>
            <a:spLocks noChangeArrowheads="1"/>
          </p:cNvSpPr>
          <p:nvPr/>
        </p:nvSpPr>
        <p:spPr bwMode="auto">
          <a:xfrm>
            <a:off x="3106739" y="3860800"/>
            <a:ext cx="504825" cy="503238"/>
          </a:xfrm>
          <a:prstGeom prst="ellipse">
            <a:avLst/>
          </a:prstGeom>
          <a:solidFill>
            <a:srgbClr val="FF0000"/>
          </a:solidFill>
          <a:ln w="28575" algn="ctr">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2000" b="1">
                <a:solidFill>
                  <a:schemeClr val="bg1"/>
                </a:solidFill>
              </a:rPr>
              <a:t>Λ</a:t>
            </a:r>
          </a:p>
        </p:txBody>
      </p:sp>
      <p:sp>
        <p:nvSpPr>
          <p:cNvPr id="15391" name="Text Box 31">
            <a:extLst>
              <a:ext uri="{FF2B5EF4-FFF2-40B4-BE49-F238E27FC236}">
                <a16:creationId xmlns:a16="http://schemas.microsoft.com/office/drawing/2014/main" id="{3D80523D-27C2-288A-BBF2-50E0CBDD4378}"/>
              </a:ext>
            </a:extLst>
          </p:cNvPr>
          <p:cNvSpPr txBox="1">
            <a:spLocks noChangeArrowheads="1"/>
          </p:cNvSpPr>
          <p:nvPr/>
        </p:nvSpPr>
        <p:spPr bwMode="auto">
          <a:xfrm>
            <a:off x="2651126" y="4724400"/>
            <a:ext cx="709613" cy="4572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2800" b="1" baseline="30000"/>
              <a:t>4</a:t>
            </a:r>
            <a:r>
              <a:rPr lang="en-US" altLang="ja-JP" sz="2400"/>
              <a:t>He</a:t>
            </a:r>
          </a:p>
        </p:txBody>
      </p:sp>
      <p:sp>
        <p:nvSpPr>
          <p:cNvPr id="15392" name="Text Box 32">
            <a:extLst>
              <a:ext uri="{FF2B5EF4-FFF2-40B4-BE49-F238E27FC236}">
                <a16:creationId xmlns:a16="http://schemas.microsoft.com/office/drawing/2014/main" id="{D3F361D7-136A-16FE-556E-78ED5FF3D13D}"/>
              </a:ext>
            </a:extLst>
          </p:cNvPr>
          <p:cNvSpPr txBox="1">
            <a:spLocks noChangeArrowheads="1"/>
          </p:cNvSpPr>
          <p:nvPr/>
        </p:nvSpPr>
        <p:spPr bwMode="auto">
          <a:xfrm>
            <a:off x="2632029" y="4940301"/>
            <a:ext cx="304892" cy="30777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1400" b="1"/>
              <a:t>Λ</a:t>
            </a:r>
          </a:p>
        </p:txBody>
      </p:sp>
      <p:sp>
        <p:nvSpPr>
          <p:cNvPr id="15393" name="Oval 33">
            <a:extLst>
              <a:ext uri="{FF2B5EF4-FFF2-40B4-BE49-F238E27FC236}">
                <a16:creationId xmlns:a16="http://schemas.microsoft.com/office/drawing/2014/main" id="{634AE2F4-0A1A-75FD-C8C6-24B444427193}"/>
              </a:ext>
            </a:extLst>
          </p:cNvPr>
          <p:cNvSpPr>
            <a:spLocks noChangeArrowheads="1"/>
          </p:cNvSpPr>
          <p:nvPr/>
        </p:nvSpPr>
        <p:spPr bwMode="auto">
          <a:xfrm>
            <a:off x="3035301" y="3429001"/>
            <a:ext cx="360363" cy="360363"/>
          </a:xfrm>
          <a:prstGeom prst="ellipse">
            <a:avLst/>
          </a:prstGeom>
          <a:solidFill>
            <a:srgbClr val="FF00FF"/>
          </a:solidFill>
          <a:ln w="28575" algn="ctr">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2000"/>
              <a:t>p</a:t>
            </a:r>
          </a:p>
        </p:txBody>
      </p:sp>
      <p:sp>
        <p:nvSpPr>
          <p:cNvPr id="15394" name="Text Box 34">
            <a:extLst>
              <a:ext uri="{FF2B5EF4-FFF2-40B4-BE49-F238E27FC236}">
                <a16:creationId xmlns:a16="http://schemas.microsoft.com/office/drawing/2014/main" id="{0C82B3B1-016F-C229-4A8C-527F85CD3086}"/>
              </a:ext>
            </a:extLst>
          </p:cNvPr>
          <p:cNvSpPr txBox="1">
            <a:spLocks noChangeArrowheads="1"/>
          </p:cNvSpPr>
          <p:nvPr/>
        </p:nvSpPr>
        <p:spPr bwMode="auto">
          <a:xfrm>
            <a:off x="3359151" y="4581526"/>
            <a:ext cx="3609643"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sz="1600">
                <a:ea typeface="ＭＳ 明朝" panose="02020609040205080304" pitchFamily="17" charset="-128"/>
              </a:rPr>
              <a:t>・</a:t>
            </a:r>
            <a:r>
              <a:rPr lang="en-US" altLang="ja-JP" sz="1600">
                <a:ea typeface="ＭＳ 明朝" panose="02020609040205080304" pitchFamily="17" charset="-128"/>
              </a:rPr>
              <a:t>A. Nogga, H. Kamada and W. Gloeckle, </a:t>
            </a:r>
          </a:p>
          <a:p>
            <a:r>
              <a:rPr lang="en-US" altLang="ja-JP" sz="1600">
                <a:ea typeface="ＭＳ 明朝" panose="02020609040205080304" pitchFamily="17" charset="-128"/>
              </a:rPr>
              <a:t>  Phys. Rev. Lett. 88, 172501 (2002)</a:t>
            </a:r>
          </a:p>
          <a:p>
            <a:endParaRPr lang="en-US" altLang="ja-JP" sz="1600">
              <a:ea typeface="ＭＳ 明朝" panose="02020609040205080304" pitchFamily="17" charset="-128"/>
            </a:endParaRPr>
          </a:p>
        </p:txBody>
      </p:sp>
      <p:sp>
        <p:nvSpPr>
          <p:cNvPr id="15395" name="Line 35">
            <a:extLst>
              <a:ext uri="{FF2B5EF4-FFF2-40B4-BE49-F238E27FC236}">
                <a16:creationId xmlns:a16="http://schemas.microsoft.com/office/drawing/2014/main" id="{C2A48EAB-0EB3-8907-B177-C26CC5276778}"/>
              </a:ext>
            </a:extLst>
          </p:cNvPr>
          <p:cNvSpPr>
            <a:spLocks noChangeShapeType="1"/>
          </p:cNvSpPr>
          <p:nvPr/>
        </p:nvSpPr>
        <p:spPr bwMode="auto">
          <a:xfrm flipV="1">
            <a:off x="3898900" y="1844675"/>
            <a:ext cx="2952750" cy="215900"/>
          </a:xfrm>
          <a:prstGeom prst="line">
            <a:avLst/>
          </a:prstGeom>
          <a:noFill/>
          <a:ln w="15875">
            <a:solidFill>
              <a:schemeClr val="tx1"/>
            </a:solidFill>
            <a:prstDash val="sysDot"/>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396" name="Line 36">
            <a:extLst>
              <a:ext uri="{FF2B5EF4-FFF2-40B4-BE49-F238E27FC236}">
                <a16:creationId xmlns:a16="http://schemas.microsoft.com/office/drawing/2014/main" id="{016AF846-F54B-DA86-62EA-D28CECE9AB34}"/>
              </a:ext>
            </a:extLst>
          </p:cNvPr>
          <p:cNvSpPr>
            <a:spLocks noChangeShapeType="1"/>
          </p:cNvSpPr>
          <p:nvPr/>
        </p:nvSpPr>
        <p:spPr bwMode="auto">
          <a:xfrm flipV="1">
            <a:off x="3898900" y="2636839"/>
            <a:ext cx="3024188" cy="287337"/>
          </a:xfrm>
          <a:prstGeom prst="line">
            <a:avLst/>
          </a:prstGeom>
          <a:noFill/>
          <a:ln w="15875">
            <a:solidFill>
              <a:schemeClr val="tx1"/>
            </a:solidFill>
            <a:prstDash val="sysDot"/>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397" name="Text Box 37">
            <a:extLst>
              <a:ext uri="{FF2B5EF4-FFF2-40B4-BE49-F238E27FC236}">
                <a16:creationId xmlns:a16="http://schemas.microsoft.com/office/drawing/2014/main" id="{2903BBCC-D325-16EF-36C6-9E2F21223228}"/>
              </a:ext>
            </a:extLst>
          </p:cNvPr>
          <p:cNvSpPr txBox="1">
            <a:spLocks noChangeArrowheads="1"/>
          </p:cNvSpPr>
          <p:nvPr/>
        </p:nvSpPr>
        <p:spPr bwMode="auto">
          <a:xfrm>
            <a:off x="5411788" y="1987550"/>
            <a:ext cx="1534394"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1600">
                <a:ea typeface="ＭＳ 明朝" panose="02020609040205080304" pitchFamily="17" charset="-128"/>
              </a:rPr>
              <a:t>(</a:t>
            </a:r>
            <a:r>
              <a:rPr lang="en-US" altLang="ja-JP" sz="1600" b="1">
                <a:solidFill>
                  <a:srgbClr val="CC0000"/>
                </a:solidFill>
                <a:ea typeface="ＭＳ 明朝" panose="02020609040205080304" pitchFamily="17" charset="-128"/>
              </a:rPr>
              <a:t>Exp: 0.24 MeV</a:t>
            </a:r>
            <a:r>
              <a:rPr lang="en-US" altLang="ja-JP" sz="1600">
                <a:ea typeface="ＭＳ 明朝" panose="02020609040205080304" pitchFamily="17" charset="-128"/>
              </a:rPr>
              <a:t>)</a:t>
            </a:r>
          </a:p>
        </p:txBody>
      </p:sp>
      <p:sp>
        <p:nvSpPr>
          <p:cNvPr id="15398" name="Text Box 38">
            <a:extLst>
              <a:ext uri="{FF2B5EF4-FFF2-40B4-BE49-F238E27FC236}">
                <a16:creationId xmlns:a16="http://schemas.microsoft.com/office/drawing/2014/main" id="{18F8FCB6-7E8C-44F4-9691-D3EB9E77ADBA}"/>
              </a:ext>
            </a:extLst>
          </p:cNvPr>
          <p:cNvSpPr txBox="1">
            <a:spLocks noChangeArrowheads="1"/>
          </p:cNvSpPr>
          <p:nvPr/>
        </p:nvSpPr>
        <p:spPr bwMode="auto">
          <a:xfrm>
            <a:off x="5627688" y="2852738"/>
            <a:ext cx="1534394"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1600">
                <a:ea typeface="ＭＳ 明朝" panose="02020609040205080304" pitchFamily="17" charset="-128"/>
              </a:rPr>
              <a:t>(</a:t>
            </a:r>
            <a:r>
              <a:rPr lang="en-US" altLang="ja-JP" sz="1600" b="1">
                <a:solidFill>
                  <a:srgbClr val="CC0000"/>
                </a:solidFill>
                <a:ea typeface="ＭＳ 明朝" panose="02020609040205080304" pitchFamily="17" charset="-128"/>
              </a:rPr>
              <a:t>Exp: 0.35 MeV</a:t>
            </a:r>
            <a:r>
              <a:rPr lang="en-US" altLang="ja-JP" sz="1600">
                <a:ea typeface="ＭＳ 明朝" panose="02020609040205080304" pitchFamily="17" charset="-128"/>
              </a:rPr>
              <a:t>)</a:t>
            </a:r>
          </a:p>
        </p:txBody>
      </p:sp>
      <p:sp>
        <p:nvSpPr>
          <p:cNvPr id="15399" name="Text Box 39">
            <a:extLst>
              <a:ext uri="{FF2B5EF4-FFF2-40B4-BE49-F238E27FC236}">
                <a16:creationId xmlns:a16="http://schemas.microsoft.com/office/drawing/2014/main" id="{DE9D787B-8FC9-DF60-2A40-E69D19761E6D}"/>
              </a:ext>
            </a:extLst>
          </p:cNvPr>
          <p:cNvSpPr txBox="1">
            <a:spLocks noChangeArrowheads="1"/>
          </p:cNvSpPr>
          <p:nvPr/>
        </p:nvSpPr>
        <p:spPr bwMode="auto">
          <a:xfrm>
            <a:off x="3324225" y="2995613"/>
            <a:ext cx="2227276"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1600">
                <a:ea typeface="ＭＳ 明朝" panose="02020609040205080304" pitchFamily="17" charset="-128"/>
              </a:rPr>
              <a:t>(</a:t>
            </a:r>
            <a:r>
              <a:rPr lang="en-US" altLang="ja-JP" sz="1600" b="1">
                <a:solidFill>
                  <a:srgbClr val="CC0000"/>
                </a:solidFill>
                <a:ea typeface="ＭＳ 明朝" panose="02020609040205080304" pitchFamily="17" charset="-128"/>
              </a:rPr>
              <a:t>cal. 0.07</a:t>
            </a:r>
            <a:r>
              <a:rPr lang="en-US" altLang="ja-JP" sz="1600">
                <a:ea typeface="ＭＳ 明朝" panose="02020609040205080304" pitchFamily="17" charset="-128"/>
              </a:rPr>
              <a:t> </a:t>
            </a:r>
            <a:r>
              <a:rPr lang="en-US" altLang="ja-JP" sz="1600">
                <a:solidFill>
                  <a:srgbClr val="CC0000"/>
                </a:solidFill>
                <a:ea typeface="ＭＳ 明朝" panose="02020609040205080304" pitchFamily="17" charset="-128"/>
              </a:rPr>
              <a:t>MeV</a:t>
            </a:r>
            <a:r>
              <a:rPr lang="en-US" altLang="ja-JP" sz="1600">
                <a:ea typeface="ＭＳ 明朝" panose="02020609040205080304" pitchFamily="17" charset="-128"/>
              </a:rPr>
              <a:t>(NSC97e))</a:t>
            </a:r>
          </a:p>
        </p:txBody>
      </p:sp>
      <p:sp>
        <p:nvSpPr>
          <p:cNvPr id="15400" name="Text Box 40">
            <a:extLst>
              <a:ext uri="{FF2B5EF4-FFF2-40B4-BE49-F238E27FC236}">
                <a16:creationId xmlns:a16="http://schemas.microsoft.com/office/drawing/2014/main" id="{4611E7EB-4A5C-C234-E495-28624609250D}"/>
              </a:ext>
            </a:extLst>
          </p:cNvPr>
          <p:cNvSpPr txBox="1">
            <a:spLocks noChangeArrowheads="1"/>
          </p:cNvSpPr>
          <p:nvPr/>
        </p:nvSpPr>
        <p:spPr bwMode="auto">
          <a:xfrm>
            <a:off x="2890838" y="2132013"/>
            <a:ext cx="2302618"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1600" b="1">
                <a:solidFill>
                  <a:schemeClr val="tx2"/>
                </a:solidFill>
                <a:ea typeface="ＭＳ 明朝" panose="02020609040205080304" pitchFamily="17" charset="-128"/>
              </a:rPr>
              <a:t>(</a:t>
            </a:r>
            <a:r>
              <a:rPr lang="en-US" altLang="ja-JP" sz="1600" b="1">
                <a:solidFill>
                  <a:srgbClr val="CC0000"/>
                </a:solidFill>
                <a:ea typeface="ＭＳ 明朝" panose="02020609040205080304" pitchFamily="17" charset="-128"/>
              </a:rPr>
              <a:t>cal: -0.01</a:t>
            </a:r>
            <a:r>
              <a:rPr lang="en-US" altLang="ja-JP" sz="1600">
                <a:ea typeface="ＭＳ 明朝" panose="02020609040205080304" pitchFamily="17" charset="-128"/>
              </a:rPr>
              <a:t> </a:t>
            </a:r>
            <a:r>
              <a:rPr lang="en-US" altLang="ja-JP" sz="1600" b="1">
                <a:solidFill>
                  <a:srgbClr val="CC0000"/>
                </a:solidFill>
                <a:ea typeface="ＭＳ 明朝" panose="02020609040205080304" pitchFamily="17" charset="-128"/>
              </a:rPr>
              <a:t>MeV</a:t>
            </a:r>
            <a:r>
              <a:rPr lang="en-US" altLang="ja-JP" sz="1600">
                <a:ea typeface="ＭＳ 明朝" panose="02020609040205080304" pitchFamily="17" charset="-128"/>
              </a:rPr>
              <a:t>(NSC97e))</a:t>
            </a:r>
          </a:p>
        </p:txBody>
      </p:sp>
      <p:sp>
        <p:nvSpPr>
          <p:cNvPr id="15401" name="Text Box 41">
            <a:extLst>
              <a:ext uri="{FF2B5EF4-FFF2-40B4-BE49-F238E27FC236}">
                <a16:creationId xmlns:a16="http://schemas.microsoft.com/office/drawing/2014/main" id="{A3D2B40F-9064-61AE-E53E-77B276FB1403}"/>
              </a:ext>
            </a:extLst>
          </p:cNvPr>
          <p:cNvSpPr txBox="1">
            <a:spLocks noChangeArrowheads="1"/>
          </p:cNvSpPr>
          <p:nvPr/>
        </p:nvSpPr>
        <p:spPr bwMode="auto">
          <a:xfrm>
            <a:off x="2855913" y="5300664"/>
            <a:ext cx="6426200" cy="143668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r>
              <a:rPr lang="ja-JP" altLang="en-US" sz="1600"/>
              <a:t>・</a:t>
            </a:r>
            <a:r>
              <a:rPr lang="en-US" altLang="ja-JP" sz="1600"/>
              <a:t>E. Hiyama, M. Kamimura, T. Motoba, T. Yamada and Y. Yamamoto,</a:t>
            </a:r>
          </a:p>
          <a:p>
            <a:pPr>
              <a:lnSpc>
                <a:spcPct val="130000"/>
              </a:lnSpc>
            </a:pPr>
            <a:r>
              <a:rPr lang="en-US" altLang="ja-JP" sz="1600"/>
              <a:t>  Phys. Rev. C65, 011301(R) (2001).</a:t>
            </a:r>
          </a:p>
          <a:p>
            <a:endParaRPr lang="en-US" altLang="ja-JP" sz="1600"/>
          </a:p>
          <a:p>
            <a:r>
              <a:rPr lang="ja-JP" altLang="en-US" sz="1600"/>
              <a:t>・</a:t>
            </a:r>
            <a:r>
              <a:rPr lang="en-US" altLang="ja-JP" sz="1600"/>
              <a:t>H. Nemura. Y. Akaishi and Y. Suzuki,</a:t>
            </a:r>
          </a:p>
          <a:p>
            <a:pPr>
              <a:lnSpc>
                <a:spcPct val="120000"/>
              </a:lnSpc>
            </a:pPr>
            <a:r>
              <a:rPr lang="en-US" altLang="ja-JP" sz="1600"/>
              <a:t> Phys. Rev. Lett.89, 142504 (2002).</a:t>
            </a:r>
          </a:p>
        </p:txBody>
      </p:sp>
      <p:sp>
        <p:nvSpPr>
          <p:cNvPr id="15402" name="Rectangle 42">
            <a:extLst>
              <a:ext uri="{FF2B5EF4-FFF2-40B4-BE49-F238E27FC236}">
                <a16:creationId xmlns:a16="http://schemas.microsoft.com/office/drawing/2014/main" id="{2E0EF110-F19B-5002-989E-6DF08D2C2379}"/>
              </a:ext>
            </a:extLst>
          </p:cNvPr>
          <p:cNvSpPr>
            <a:spLocks noChangeArrowheads="1"/>
          </p:cNvSpPr>
          <p:nvPr/>
        </p:nvSpPr>
        <p:spPr bwMode="auto">
          <a:xfrm>
            <a:off x="3432175" y="4581526"/>
            <a:ext cx="3887788" cy="576263"/>
          </a:xfrm>
          <a:prstGeom prst="rect">
            <a:avLst/>
          </a:prstGeom>
          <a:noFill/>
          <a:ln w="1905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5403" name="Oval 43">
            <a:extLst>
              <a:ext uri="{FF2B5EF4-FFF2-40B4-BE49-F238E27FC236}">
                <a16:creationId xmlns:a16="http://schemas.microsoft.com/office/drawing/2014/main" id="{A9E56E10-EE6C-93AC-09B3-3A4991D91D03}"/>
              </a:ext>
            </a:extLst>
          </p:cNvPr>
          <p:cNvSpPr>
            <a:spLocks noChangeArrowheads="1"/>
          </p:cNvSpPr>
          <p:nvPr/>
        </p:nvSpPr>
        <p:spPr bwMode="auto">
          <a:xfrm>
            <a:off x="6959600" y="5734051"/>
            <a:ext cx="287338" cy="288925"/>
          </a:xfrm>
          <a:prstGeom prst="ellipse">
            <a:avLst/>
          </a:prstGeom>
          <a:solidFill>
            <a:schemeClr va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a:solidFill>
                  <a:schemeClr val="bg1"/>
                </a:solidFill>
              </a:rPr>
              <a:t>N</a:t>
            </a:r>
          </a:p>
        </p:txBody>
      </p:sp>
      <p:sp>
        <p:nvSpPr>
          <p:cNvPr id="15404" name="Oval 44">
            <a:extLst>
              <a:ext uri="{FF2B5EF4-FFF2-40B4-BE49-F238E27FC236}">
                <a16:creationId xmlns:a16="http://schemas.microsoft.com/office/drawing/2014/main" id="{3AED9E50-3C0F-0B0A-9E96-DF99C0E7FD19}"/>
              </a:ext>
            </a:extLst>
          </p:cNvPr>
          <p:cNvSpPr>
            <a:spLocks noChangeArrowheads="1"/>
          </p:cNvSpPr>
          <p:nvPr/>
        </p:nvSpPr>
        <p:spPr bwMode="auto">
          <a:xfrm>
            <a:off x="7391401" y="6165851"/>
            <a:ext cx="360363" cy="360363"/>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sz="1600"/>
              <a:t>Λ</a:t>
            </a:r>
          </a:p>
        </p:txBody>
      </p:sp>
      <p:sp>
        <p:nvSpPr>
          <p:cNvPr id="15405" name="Oval 45">
            <a:extLst>
              <a:ext uri="{FF2B5EF4-FFF2-40B4-BE49-F238E27FC236}">
                <a16:creationId xmlns:a16="http://schemas.microsoft.com/office/drawing/2014/main" id="{22E15379-1C03-2922-AA33-3C2D98BB1A00}"/>
              </a:ext>
            </a:extLst>
          </p:cNvPr>
          <p:cNvSpPr>
            <a:spLocks noChangeArrowheads="1"/>
          </p:cNvSpPr>
          <p:nvPr/>
        </p:nvSpPr>
        <p:spPr bwMode="auto">
          <a:xfrm>
            <a:off x="7464425" y="5734051"/>
            <a:ext cx="287338" cy="288925"/>
          </a:xfrm>
          <a:prstGeom prst="ellipse">
            <a:avLst/>
          </a:prstGeom>
          <a:solidFill>
            <a:schemeClr va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a:solidFill>
                  <a:schemeClr val="bg1"/>
                </a:solidFill>
              </a:rPr>
              <a:t>N</a:t>
            </a:r>
          </a:p>
        </p:txBody>
      </p:sp>
      <p:sp>
        <p:nvSpPr>
          <p:cNvPr id="15406" name="Oval 46">
            <a:extLst>
              <a:ext uri="{FF2B5EF4-FFF2-40B4-BE49-F238E27FC236}">
                <a16:creationId xmlns:a16="http://schemas.microsoft.com/office/drawing/2014/main" id="{D2AE13EB-3890-0B95-3012-DF00EDDA4629}"/>
              </a:ext>
            </a:extLst>
          </p:cNvPr>
          <p:cNvSpPr>
            <a:spLocks noChangeArrowheads="1"/>
          </p:cNvSpPr>
          <p:nvPr/>
        </p:nvSpPr>
        <p:spPr bwMode="auto">
          <a:xfrm>
            <a:off x="6888164" y="6165851"/>
            <a:ext cx="287337" cy="288925"/>
          </a:xfrm>
          <a:prstGeom prst="ellipse">
            <a:avLst/>
          </a:prstGeom>
          <a:solidFill>
            <a:schemeClr va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a:solidFill>
                  <a:schemeClr val="bg1"/>
                </a:solidFill>
              </a:rPr>
              <a:t>N</a:t>
            </a:r>
          </a:p>
        </p:txBody>
      </p:sp>
      <p:sp>
        <p:nvSpPr>
          <p:cNvPr id="15407" name="Oval 47">
            <a:extLst>
              <a:ext uri="{FF2B5EF4-FFF2-40B4-BE49-F238E27FC236}">
                <a16:creationId xmlns:a16="http://schemas.microsoft.com/office/drawing/2014/main" id="{2618521F-1261-996A-E69C-6F96F957E9FB}"/>
              </a:ext>
            </a:extLst>
          </p:cNvPr>
          <p:cNvSpPr>
            <a:spLocks noChangeArrowheads="1"/>
          </p:cNvSpPr>
          <p:nvPr/>
        </p:nvSpPr>
        <p:spPr bwMode="auto">
          <a:xfrm>
            <a:off x="8401050" y="6165851"/>
            <a:ext cx="287338" cy="288925"/>
          </a:xfrm>
          <a:prstGeom prst="ellipse">
            <a:avLst/>
          </a:prstGeom>
          <a:solidFill>
            <a:schemeClr va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a:solidFill>
                  <a:schemeClr val="bg1"/>
                </a:solidFill>
              </a:rPr>
              <a:t>N</a:t>
            </a:r>
          </a:p>
        </p:txBody>
      </p:sp>
      <p:sp>
        <p:nvSpPr>
          <p:cNvPr id="15408" name="Oval 48">
            <a:extLst>
              <a:ext uri="{FF2B5EF4-FFF2-40B4-BE49-F238E27FC236}">
                <a16:creationId xmlns:a16="http://schemas.microsoft.com/office/drawing/2014/main" id="{F0021DEF-8B91-8198-6428-D0876E15A35C}"/>
              </a:ext>
            </a:extLst>
          </p:cNvPr>
          <p:cNvSpPr>
            <a:spLocks noChangeArrowheads="1"/>
          </p:cNvSpPr>
          <p:nvPr/>
        </p:nvSpPr>
        <p:spPr bwMode="auto">
          <a:xfrm>
            <a:off x="8401050" y="5734051"/>
            <a:ext cx="287338" cy="288925"/>
          </a:xfrm>
          <a:prstGeom prst="ellipse">
            <a:avLst/>
          </a:prstGeom>
          <a:solidFill>
            <a:schemeClr va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a:solidFill>
                  <a:schemeClr val="bg1"/>
                </a:solidFill>
              </a:rPr>
              <a:t>N</a:t>
            </a:r>
          </a:p>
        </p:txBody>
      </p:sp>
      <p:sp>
        <p:nvSpPr>
          <p:cNvPr id="15409" name="Oval 49">
            <a:extLst>
              <a:ext uri="{FF2B5EF4-FFF2-40B4-BE49-F238E27FC236}">
                <a16:creationId xmlns:a16="http://schemas.microsoft.com/office/drawing/2014/main" id="{1042CF48-6637-5FA3-5F16-DFD5D750E969}"/>
              </a:ext>
            </a:extLst>
          </p:cNvPr>
          <p:cNvSpPr>
            <a:spLocks noChangeArrowheads="1"/>
          </p:cNvSpPr>
          <p:nvPr/>
        </p:nvSpPr>
        <p:spPr bwMode="auto">
          <a:xfrm>
            <a:off x="8832850" y="5734051"/>
            <a:ext cx="287338" cy="288925"/>
          </a:xfrm>
          <a:prstGeom prst="ellipse">
            <a:avLst/>
          </a:prstGeom>
          <a:solidFill>
            <a:schemeClr va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a:solidFill>
                  <a:schemeClr val="bg1"/>
                </a:solidFill>
              </a:rPr>
              <a:t>N</a:t>
            </a:r>
          </a:p>
        </p:txBody>
      </p:sp>
      <p:sp>
        <p:nvSpPr>
          <p:cNvPr id="15410" name="Oval 50">
            <a:extLst>
              <a:ext uri="{FF2B5EF4-FFF2-40B4-BE49-F238E27FC236}">
                <a16:creationId xmlns:a16="http://schemas.microsoft.com/office/drawing/2014/main" id="{3B6B7C48-6EA1-798B-D1B7-CB704B5DD68B}"/>
              </a:ext>
            </a:extLst>
          </p:cNvPr>
          <p:cNvSpPr>
            <a:spLocks noChangeArrowheads="1"/>
          </p:cNvSpPr>
          <p:nvPr/>
        </p:nvSpPr>
        <p:spPr bwMode="auto">
          <a:xfrm>
            <a:off x="8832851" y="6092826"/>
            <a:ext cx="358775" cy="360363"/>
          </a:xfrm>
          <a:prstGeom prst="ellipse">
            <a:avLst/>
          </a:prstGeom>
          <a:solidFill>
            <a:srgbClr val="99CC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sz="1600"/>
              <a:t>Σ</a:t>
            </a:r>
          </a:p>
        </p:txBody>
      </p:sp>
      <p:sp>
        <p:nvSpPr>
          <p:cNvPr id="15411" name="Oval 51">
            <a:extLst>
              <a:ext uri="{FF2B5EF4-FFF2-40B4-BE49-F238E27FC236}">
                <a16:creationId xmlns:a16="http://schemas.microsoft.com/office/drawing/2014/main" id="{94CDF1A7-349E-A9A2-E553-B7BF9A31CAA2}"/>
              </a:ext>
            </a:extLst>
          </p:cNvPr>
          <p:cNvSpPr>
            <a:spLocks noChangeArrowheads="1"/>
          </p:cNvSpPr>
          <p:nvPr/>
        </p:nvSpPr>
        <p:spPr bwMode="auto">
          <a:xfrm>
            <a:off x="6816725" y="5589588"/>
            <a:ext cx="1079500" cy="10795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5412" name="Oval 52">
            <a:extLst>
              <a:ext uri="{FF2B5EF4-FFF2-40B4-BE49-F238E27FC236}">
                <a16:creationId xmlns:a16="http://schemas.microsoft.com/office/drawing/2014/main" id="{7085D5CA-E9EA-1086-4CAA-19C4396E15CE}"/>
              </a:ext>
            </a:extLst>
          </p:cNvPr>
          <p:cNvSpPr>
            <a:spLocks noChangeArrowheads="1"/>
          </p:cNvSpPr>
          <p:nvPr/>
        </p:nvSpPr>
        <p:spPr bwMode="auto">
          <a:xfrm>
            <a:off x="8256588" y="5589588"/>
            <a:ext cx="1079500" cy="10795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5413" name="Text Box 53">
            <a:extLst>
              <a:ext uri="{FF2B5EF4-FFF2-40B4-BE49-F238E27FC236}">
                <a16:creationId xmlns:a16="http://schemas.microsoft.com/office/drawing/2014/main" id="{BCE34212-40AD-EB47-5C2E-C67F985BCE97}"/>
              </a:ext>
            </a:extLst>
          </p:cNvPr>
          <p:cNvSpPr txBox="1">
            <a:spLocks noChangeArrowheads="1"/>
          </p:cNvSpPr>
          <p:nvPr/>
        </p:nvSpPr>
        <p:spPr bwMode="auto">
          <a:xfrm>
            <a:off x="7875588" y="5895976"/>
            <a:ext cx="33855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2400"/>
              <a:t>+</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Line 2">
            <a:extLst>
              <a:ext uri="{FF2B5EF4-FFF2-40B4-BE49-F238E27FC236}">
                <a16:creationId xmlns:a16="http://schemas.microsoft.com/office/drawing/2014/main" id="{E25BCAD2-CD47-4072-89DA-1C189B3650EF}"/>
              </a:ext>
            </a:extLst>
          </p:cNvPr>
          <p:cNvSpPr>
            <a:spLocks noChangeShapeType="1"/>
          </p:cNvSpPr>
          <p:nvPr/>
        </p:nvSpPr>
        <p:spPr bwMode="auto">
          <a:xfrm>
            <a:off x="2243138" y="693738"/>
            <a:ext cx="2952750" cy="0"/>
          </a:xfrm>
          <a:prstGeom prst="line">
            <a:avLst/>
          </a:prstGeom>
          <a:noFill/>
          <a:ln w="28575">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84995" name="Text Box 3">
            <a:extLst>
              <a:ext uri="{FF2B5EF4-FFF2-40B4-BE49-F238E27FC236}">
                <a16:creationId xmlns:a16="http://schemas.microsoft.com/office/drawing/2014/main" id="{716BF54C-DEAA-24B5-890A-39D024AFB3CA}"/>
              </a:ext>
            </a:extLst>
          </p:cNvPr>
          <p:cNvSpPr txBox="1">
            <a:spLocks noChangeArrowheads="1"/>
          </p:cNvSpPr>
          <p:nvPr/>
        </p:nvSpPr>
        <p:spPr bwMode="auto">
          <a:xfrm>
            <a:off x="3974329" y="260350"/>
            <a:ext cx="947695" cy="40011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2400" b="1" baseline="30000"/>
              <a:t>3</a:t>
            </a:r>
            <a:r>
              <a:rPr lang="en-US" altLang="ja-JP" sz="2000"/>
              <a:t>He+</a:t>
            </a:r>
            <a:r>
              <a:rPr lang="en-US" altLang="ja-JP" sz="2000" b="1"/>
              <a:t>Λ</a:t>
            </a:r>
          </a:p>
        </p:txBody>
      </p:sp>
      <p:sp>
        <p:nvSpPr>
          <p:cNvPr id="84996" name="Line 4">
            <a:extLst>
              <a:ext uri="{FF2B5EF4-FFF2-40B4-BE49-F238E27FC236}">
                <a16:creationId xmlns:a16="http://schemas.microsoft.com/office/drawing/2014/main" id="{2B108CC9-7271-33FF-D11F-94D0E849E532}"/>
              </a:ext>
            </a:extLst>
          </p:cNvPr>
          <p:cNvSpPr>
            <a:spLocks noChangeShapeType="1"/>
          </p:cNvSpPr>
          <p:nvPr/>
        </p:nvSpPr>
        <p:spPr bwMode="auto">
          <a:xfrm>
            <a:off x="2890839" y="1341438"/>
            <a:ext cx="1584325" cy="0"/>
          </a:xfrm>
          <a:prstGeom prst="line">
            <a:avLst/>
          </a:prstGeom>
          <a:noFill/>
          <a:ln w="28575">
            <a:solidFill>
              <a:srgbClr val="00B0F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84997" name="Line 5">
            <a:extLst>
              <a:ext uri="{FF2B5EF4-FFF2-40B4-BE49-F238E27FC236}">
                <a16:creationId xmlns:a16="http://schemas.microsoft.com/office/drawing/2014/main" id="{2131322E-D92B-BFA2-B647-6383F8623394}"/>
              </a:ext>
            </a:extLst>
          </p:cNvPr>
          <p:cNvSpPr>
            <a:spLocks noChangeShapeType="1"/>
          </p:cNvSpPr>
          <p:nvPr/>
        </p:nvSpPr>
        <p:spPr bwMode="auto">
          <a:xfrm>
            <a:off x="2890839" y="2205038"/>
            <a:ext cx="1584325" cy="0"/>
          </a:xfrm>
          <a:prstGeom prst="line">
            <a:avLst/>
          </a:prstGeom>
          <a:noFill/>
          <a:ln w="28575">
            <a:solidFill>
              <a:srgbClr val="00B0F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84998" name="Text Box 6">
            <a:extLst>
              <a:ext uri="{FF2B5EF4-FFF2-40B4-BE49-F238E27FC236}">
                <a16:creationId xmlns:a16="http://schemas.microsoft.com/office/drawing/2014/main" id="{8B077D69-EFC8-49AC-9691-A338384D6B35}"/>
              </a:ext>
            </a:extLst>
          </p:cNvPr>
          <p:cNvSpPr txBox="1">
            <a:spLocks noChangeArrowheads="1"/>
          </p:cNvSpPr>
          <p:nvPr/>
        </p:nvSpPr>
        <p:spPr bwMode="auto">
          <a:xfrm>
            <a:off x="2100264" y="260351"/>
            <a:ext cx="917575" cy="3968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2000"/>
              <a:t>0 MeV</a:t>
            </a:r>
          </a:p>
        </p:txBody>
      </p:sp>
      <p:sp>
        <p:nvSpPr>
          <p:cNvPr id="84999" name="Text Box 7">
            <a:extLst>
              <a:ext uri="{FF2B5EF4-FFF2-40B4-BE49-F238E27FC236}">
                <a16:creationId xmlns:a16="http://schemas.microsoft.com/office/drawing/2014/main" id="{731C0EDB-F290-AD2A-26F5-3E1135F5FFC3}"/>
              </a:ext>
            </a:extLst>
          </p:cNvPr>
          <p:cNvSpPr txBox="1">
            <a:spLocks noChangeArrowheads="1"/>
          </p:cNvSpPr>
          <p:nvPr/>
        </p:nvSpPr>
        <p:spPr bwMode="auto">
          <a:xfrm>
            <a:off x="2819400" y="909639"/>
            <a:ext cx="762000" cy="3968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2000"/>
              <a:t>-1.24</a:t>
            </a:r>
          </a:p>
        </p:txBody>
      </p:sp>
      <p:sp>
        <p:nvSpPr>
          <p:cNvPr id="85000" name="Text Box 8">
            <a:extLst>
              <a:ext uri="{FF2B5EF4-FFF2-40B4-BE49-F238E27FC236}">
                <a16:creationId xmlns:a16="http://schemas.microsoft.com/office/drawing/2014/main" id="{12DA976B-8E15-EEFC-C703-798AEC729DCC}"/>
              </a:ext>
            </a:extLst>
          </p:cNvPr>
          <p:cNvSpPr txBox="1">
            <a:spLocks noChangeArrowheads="1"/>
          </p:cNvSpPr>
          <p:nvPr/>
        </p:nvSpPr>
        <p:spPr bwMode="auto">
          <a:xfrm>
            <a:off x="2819400" y="1773239"/>
            <a:ext cx="762000" cy="3968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2000"/>
              <a:t>-2.39</a:t>
            </a:r>
          </a:p>
        </p:txBody>
      </p:sp>
      <p:sp>
        <p:nvSpPr>
          <p:cNvPr id="85001" name="Text Box 9">
            <a:extLst>
              <a:ext uri="{FF2B5EF4-FFF2-40B4-BE49-F238E27FC236}">
                <a16:creationId xmlns:a16="http://schemas.microsoft.com/office/drawing/2014/main" id="{AE1E6823-6933-CF47-7483-EDFBE3F2090E}"/>
              </a:ext>
            </a:extLst>
          </p:cNvPr>
          <p:cNvSpPr txBox="1">
            <a:spLocks noChangeArrowheads="1"/>
          </p:cNvSpPr>
          <p:nvPr/>
        </p:nvSpPr>
        <p:spPr bwMode="auto">
          <a:xfrm>
            <a:off x="2456816" y="1125538"/>
            <a:ext cx="426720" cy="40011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2000"/>
              <a:t>1</a:t>
            </a:r>
            <a:r>
              <a:rPr lang="en-US" altLang="ja-JP" sz="2000" baseline="30000"/>
              <a:t>+</a:t>
            </a:r>
          </a:p>
        </p:txBody>
      </p:sp>
      <p:sp>
        <p:nvSpPr>
          <p:cNvPr id="85002" name="Text Box 10">
            <a:extLst>
              <a:ext uri="{FF2B5EF4-FFF2-40B4-BE49-F238E27FC236}">
                <a16:creationId xmlns:a16="http://schemas.microsoft.com/office/drawing/2014/main" id="{267D9507-F2E1-6FDD-1E57-F4CBB48818B0}"/>
              </a:ext>
            </a:extLst>
          </p:cNvPr>
          <p:cNvSpPr txBox="1">
            <a:spLocks noChangeArrowheads="1"/>
          </p:cNvSpPr>
          <p:nvPr/>
        </p:nvSpPr>
        <p:spPr bwMode="auto">
          <a:xfrm>
            <a:off x="2456816" y="2060575"/>
            <a:ext cx="426720" cy="40011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2000"/>
              <a:t>0</a:t>
            </a:r>
            <a:r>
              <a:rPr lang="en-US" altLang="ja-JP" sz="2000" baseline="30000"/>
              <a:t>+</a:t>
            </a:r>
          </a:p>
        </p:txBody>
      </p:sp>
      <p:sp>
        <p:nvSpPr>
          <p:cNvPr id="85003" name="Line 11">
            <a:extLst>
              <a:ext uri="{FF2B5EF4-FFF2-40B4-BE49-F238E27FC236}">
                <a16:creationId xmlns:a16="http://schemas.microsoft.com/office/drawing/2014/main" id="{E161C4EE-20BD-3288-9846-40E7B6A01B0B}"/>
              </a:ext>
            </a:extLst>
          </p:cNvPr>
          <p:cNvSpPr>
            <a:spLocks noChangeShapeType="1"/>
          </p:cNvSpPr>
          <p:nvPr/>
        </p:nvSpPr>
        <p:spPr bwMode="auto">
          <a:xfrm>
            <a:off x="6791325" y="622300"/>
            <a:ext cx="2952750" cy="0"/>
          </a:xfrm>
          <a:prstGeom prst="line">
            <a:avLst/>
          </a:prstGeom>
          <a:noFill/>
          <a:ln w="28575">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85004" name="Text Box 12">
            <a:extLst>
              <a:ext uri="{FF2B5EF4-FFF2-40B4-BE49-F238E27FC236}">
                <a16:creationId xmlns:a16="http://schemas.microsoft.com/office/drawing/2014/main" id="{EFB2554A-6F76-9AB3-8F9D-E759EF361B0F}"/>
              </a:ext>
            </a:extLst>
          </p:cNvPr>
          <p:cNvSpPr txBox="1">
            <a:spLocks noChangeArrowheads="1"/>
          </p:cNvSpPr>
          <p:nvPr/>
        </p:nvSpPr>
        <p:spPr bwMode="auto">
          <a:xfrm>
            <a:off x="8799430" y="188913"/>
            <a:ext cx="805028" cy="40011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2400" b="1" baseline="30000"/>
              <a:t>3</a:t>
            </a:r>
            <a:r>
              <a:rPr lang="en-US" altLang="ja-JP" sz="2000"/>
              <a:t>H+</a:t>
            </a:r>
            <a:r>
              <a:rPr lang="en-US" altLang="ja-JP" sz="2000" b="1"/>
              <a:t>Λ</a:t>
            </a:r>
          </a:p>
        </p:txBody>
      </p:sp>
      <p:sp>
        <p:nvSpPr>
          <p:cNvPr id="85005" name="Line 13">
            <a:extLst>
              <a:ext uri="{FF2B5EF4-FFF2-40B4-BE49-F238E27FC236}">
                <a16:creationId xmlns:a16="http://schemas.microsoft.com/office/drawing/2014/main" id="{7D68C84B-077A-943C-EC6A-5BB3328FB87C}"/>
              </a:ext>
            </a:extLst>
          </p:cNvPr>
          <p:cNvSpPr>
            <a:spLocks noChangeShapeType="1"/>
          </p:cNvSpPr>
          <p:nvPr/>
        </p:nvSpPr>
        <p:spPr bwMode="auto">
          <a:xfrm>
            <a:off x="7440614" y="1125538"/>
            <a:ext cx="1584325" cy="0"/>
          </a:xfrm>
          <a:prstGeom prst="line">
            <a:avLst/>
          </a:prstGeom>
          <a:noFill/>
          <a:ln w="28575">
            <a:solidFill>
              <a:srgbClr val="00B0F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85006" name="Line 14">
            <a:extLst>
              <a:ext uri="{FF2B5EF4-FFF2-40B4-BE49-F238E27FC236}">
                <a16:creationId xmlns:a16="http://schemas.microsoft.com/office/drawing/2014/main" id="{FBF9AB5E-ECC6-9788-3126-D9B7A0FEDCB6}"/>
              </a:ext>
            </a:extLst>
          </p:cNvPr>
          <p:cNvSpPr>
            <a:spLocks noChangeShapeType="1"/>
          </p:cNvSpPr>
          <p:nvPr/>
        </p:nvSpPr>
        <p:spPr bwMode="auto">
          <a:xfrm>
            <a:off x="7440614" y="1917700"/>
            <a:ext cx="1584325" cy="0"/>
          </a:xfrm>
          <a:prstGeom prst="line">
            <a:avLst/>
          </a:prstGeom>
          <a:noFill/>
          <a:ln w="28575">
            <a:solidFill>
              <a:srgbClr val="00B0F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85007" name="Text Box 15">
            <a:extLst>
              <a:ext uri="{FF2B5EF4-FFF2-40B4-BE49-F238E27FC236}">
                <a16:creationId xmlns:a16="http://schemas.microsoft.com/office/drawing/2014/main" id="{0C511EB7-C09F-28FD-EE16-FCF33E9CAA27}"/>
              </a:ext>
            </a:extLst>
          </p:cNvPr>
          <p:cNvSpPr txBox="1">
            <a:spLocks noChangeArrowheads="1"/>
          </p:cNvSpPr>
          <p:nvPr/>
        </p:nvSpPr>
        <p:spPr bwMode="auto">
          <a:xfrm>
            <a:off x="6648451" y="188914"/>
            <a:ext cx="917575" cy="3968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2000"/>
              <a:t>0 MeV</a:t>
            </a:r>
          </a:p>
        </p:txBody>
      </p:sp>
      <p:sp>
        <p:nvSpPr>
          <p:cNvPr id="85008" name="Text Box 16">
            <a:extLst>
              <a:ext uri="{FF2B5EF4-FFF2-40B4-BE49-F238E27FC236}">
                <a16:creationId xmlns:a16="http://schemas.microsoft.com/office/drawing/2014/main" id="{E99FB71E-190C-00CA-18ED-AF9087B8F689}"/>
              </a:ext>
            </a:extLst>
          </p:cNvPr>
          <p:cNvSpPr txBox="1">
            <a:spLocks noChangeArrowheads="1"/>
          </p:cNvSpPr>
          <p:nvPr/>
        </p:nvSpPr>
        <p:spPr bwMode="auto">
          <a:xfrm>
            <a:off x="7367588" y="693739"/>
            <a:ext cx="762000" cy="3968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2000"/>
              <a:t>-1.00</a:t>
            </a:r>
          </a:p>
        </p:txBody>
      </p:sp>
      <p:sp>
        <p:nvSpPr>
          <p:cNvPr id="85009" name="Text Box 17">
            <a:extLst>
              <a:ext uri="{FF2B5EF4-FFF2-40B4-BE49-F238E27FC236}">
                <a16:creationId xmlns:a16="http://schemas.microsoft.com/office/drawing/2014/main" id="{44272EA6-F82F-75C1-F342-40A6A8C25903}"/>
              </a:ext>
            </a:extLst>
          </p:cNvPr>
          <p:cNvSpPr txBox="1">
            <a:spLocks noChangeArrowheads="1"/>
          </p:cNvSpPr>
          <p:nvPr/>
        </p:nvSpPr>
        <p:spPr bwMode="auto">
          <a:xfrm>
            <a:off x="7572375" y="1557339"/>
            <a:ext cx="762000" cy="3968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2000"/>
              <a:t>-2.04</a:t>
            </a:r>
          </a:p>
        </p:txBody>
      </p:sp>
      <p:sp>
        <p:nvSpPr>
          <p:cNvPr id="85010" name="Text Box 18">
            <a:extLst>
              <a:ext uri="{FF2B5EF4-FFF2-40B4-BE49-F238E27FC236}">
                <a16:creationId xmlns:a16="http://schemas.microsoft.com/office/drawing/2014/main" id="{09E09BE8-7596-8D3D-E24A-CA448F6F05DD}"/>
              </a:ext>
            </a:extLst>
          </p:cNvPr>
          <p:cNvSpPr txBox="1">
            <a:spLocks noChangeArrowheads="1"/>
          </p:cNvSpPr>
          <p:nvPr/>
        </p:nvSpPr>
        <p:spPr bwMode="auto">
          <a:xfrm>
            <a:off x="9022716" y="909638"/>
            <a:ext cx="426720" cy="40011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2000"/>
              <a:t>1</a:t>
            </a:r>
            <a:r>
              <a:rPr lang="en-US" altLang="ja-JP" sz="2000" baseline="30000"/>
              <a:t>+</a:t>
            </a:r>
          </a:p>
        </p:txBody>
      </p:sp>
      <p:sp>
        <p:nvSpPr>
          <p:cNvPr id="85011" name="Text Box 19">
            <a:extLst>
              <a:ext uri="{FF2B5EF4-FFF2-40B4-BE49-F238E27FC236}">
                <a16:creationId xmlns:a16="http://schemas.microsoft.com/office/drawing/2014/main" id="{DC081D4B-201D-7DBB-3073-A9EF5F0B4837}"/>
              </a:ext>
            </a:extLst>
          </p:cNvPr>
          <p:cNvSpPr txBox="1">
            <a:spLocks noChangeArrowheads="1"/>
          </p:cNvSpPr>
          <p:nvPr/>
        </p:nvSpPr>
        <p:spPr bwMode="auto">
          <a:xfrm>
            <a:off x="9094153" y="1701800"/>
            <a:ext cx="426720" cy="40011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2000"/>
              <a:t>0</a:t>
            </a:r>
            <a:r>
              <a:rPr lang="en-US" altLang="ja-JP" sz="2000" baseline="30000"/>
              <a:t>+</a:t>
            </a:r>
          </a:p>
        </p:txBody>
      </p:sp>
      <p:sp>
        <p:nvSpPr>
          <p:cNvPr id="85012" name="Oval 20">
            <a:extLst>
              <a:ext uri="{FF2B5EF4-FFF2-40B4-BE49-F238E27FC236}">
                <a16:creationId xmlns:a16="http://schemas.microsoft.com/office/drawing/2014/main" id="{470D2548-79EE-41BA-08C0-AD15769B22B7}"/>
              </a:ext>
            </a:extLst>
          </p:cNvPr>
          <p:cNvSpPr>
            <a:spLocks noChangeArrowheads="1"/>
          </p:cNvSpPr>
          <p:nvPr/>
        </p:nvSpPr>
        <p:spPr bwMode="auto">
          <a:xfrm>
            <a:off x="7726363" y="2205038"/>
            <a:ext cx="1439862" cy="1439862"/>
          </a:xfrm>
          <a:prstGeom prst="ellipse">
            <a:avLst/>
          </a:prstGeom>
          <a:solidFill>
            <a:srgbClr val="FFFF99"/>
          </a:solidFill>
          <a:ln w="28575" algn="ctr">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85013" name="Oval 21">
            <a:extLst>
              <a:ext uri="{FF2B5EF4-FFF2-40B4-BE49-F238E27FC236}">
                <a16:creationId xmlns:a16="http://schemas.microsoft.com/office/drawing/2014/main" id="{476FD34D-1F0B-907D-1F4C-8F6C7E7CC7BB}"/>
              </a:ext>
            </a:extLst>
          </p:cNvPr>
          <p:cNvSpPr>
            <a:spLocks noChangeArrowheads="1"/>
          </p:cNvSpPr>
          <p:nvPr/>
        </p:nvSpPr>
        <p:spPr bwMode="auto">
          <a:xfrm>
            <a:off x="7932738" y="2493963"/>
            <a:ext cx="360362" cy="360362"/>
          </a:xfrm>
          <a:prstGeom prst="ellipse">
            <a:avLst/>
          </a:prstGeom>
          <a:solidFill>
            <a:schemeClr val="hlink"/>
          </a:solidFill>
          <a:ln w="28575" algn="ctr">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2000">
                <a:solidFill>
                  <a:schemeClr val="bg1"/>
                </a:solidFill>
              </a:rPr>
              <a:t>n</a:t>
            </a:r>
          </a:p>
        </p:txBody>
      </p:sp>
      <p:sp>
        <p:nvSpPr>
          <p:cNvPr id="85014" name="Oval 22">
            <a:extLst>
              <a:ext uri="{FF2B5EF4-FFF2-40B4-BE49-F238E27FC236}">
                <a16:creationId xmlns:a16="http://schemas.microsoft.com/office/drawing/2014/main" id="{B09A534A-1648-56C3-C7BC-F0947ACC3699}"/>
              </a:ext>
            </a:extLst>
          </p:cNvPr>
          <p:cNvSpPr>
            <a:spLocks noChangeArrowheads="1"/>
          </p:cNvSpPr>
          <p:nvPr/>
        </p:nvSpPr>
        <p:spPr bwMode="auto">
          <a:xfrm>
            <a:off x="8509001" y="2493963"/>
            <a:ext cx="360363" cy="360362"/>
          </a:xfrm>
          <a:prstGeom prst="ellipse">
            <a:avLst/>
          </a:prstGeom>
          <a:solidFill>
            <a:schemeClr val="hlink"/>
          </a:solidFill>
          <a:ln w="28575" algn="ctr">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2000">
                <a:solidFill>
                  <a:schemeClr val="bg1"/>
                </a:solidFill>
              </a:rPr>
              <a:t>n</a:t>
            </a:r>
          </a:p>
        </p:txBody>
      </p:sp>
      <p:sp>
        <p:nvSpPr>
          <p:cNvPr id="85015" name="Oval 23">
            <a:extLst>
              <a:ext uri="{FF2B5EF4-FFF2-40B4-BE49-F238E27FC236}">
                <a16:creationId xmlns:a16="http://schemas.microsoft.com/office/drawing/2014/main" id="{7B45A21C-2A46-2847-BB3A-4A07FBCB0648}"/>
              </a:ext>
            </a:extLst>
          </p:cNvPr>
          <p:cNvSpPr>
            <a:spLocks noChangeArrowheads="1"/>
          </p:cNvSpPr>
          <p:nvPr/>
        </p:nvSpPr>
        <p:spPr bwMode="auto">
          <a:xfrm>
            <a:off x="8013701" y="2997201"/>
            <a:ext cx="360363" cy="360363"/>
          </a:xfrm>
          <a:prstGeom prst="ellipse">
            <a:avLst/>
          </a:prstGeom>
          <a:solidFill>
            <a:srgbClr val="FF00FF"/>
          </a:solidFill>
          <a:ln w="28575" algn="ctr">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2000"/>
              <a:t>p</a:t>
            </a:r>
          </a:p>
        </p:txBody>
      </p:sp>
      <p:sp>
        <p:nvSpPr>
          <p:cNvPr id="85016" name="Oval 24">
            <a:extLst>
              <a:ext uri="{FF2B5EF4-FFF2-40B4-BE49-F238E27FC236}">
                <a16:creationId xmlns:a16="http://schemas.microsoft.com/office/drawing/2014/main" id="{1A972278-EBD7-474A-C1AF-CB511655A2EC}"/>
              </a:ext>
            </a:extLst>
          </p:cNvPr>
          <p:cNvSpPr>
            <a:spLocks noChangeArrowheads="1"/>
          </p:cNvSpPr>
          <p:nvPr/>
        </p:nvSpPr>
        <p:spPr bwMode="auto">
          <a:xfrm>
            <a:off x="8518526" y="2925764"/>
            <a:ext cx="504825" cy="503237"/>
          </a:xfrm>
          <a:prstGeom prst="ellipse">
            <a:avLst/>
          </a:prstGeom>
          <a:solidFill>
            <a:srgbClr val="FF0000"/>
          </a:solidFill>
          <a:ln w="28575" algn="ctr">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2000" b="1">
                <a:solidFill>
                  <a:schemeClr val="bg1"/>
                </a:solidFill>
              </a:rPr>
              <a:t>Λ</a:t>
            </a:r>
          </a:p>
        </p:txBody>
      </p:sp>
      <p:sp>
        <p:nvSpPr>
          <p:cNvPr id="85017" name="Text Box 25">
            <a:extLst>
              <a:ext uri="{FF2B5EF4-FFF2-40B4-BE49-F238E27FC236}">
                <a16:creationId xmlns:a16="http://schemas.microsoft.com/office/drawing/2014/main" id="{2A6553FB-4BC2-4FB7-8F1E-374B89D512B2}"/>
              </a:ext>
            </a:extLst>
          </p:cNvPr>
          <p:cNvSpPr txBox="1">
            <a:spLocks noChangeArrowheads="1"/>
          </p:cNvSpPr>
          <p:nvPr/>
        </p:nvSpPr>
        <p:spPr bwMode="auto">
          <a:xfrm>
            <a:off x="8147050" y="3789363"/>
            <a:ext cx="539750" cy="4572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2800" b="1" baseline="30000"/>
              <a:t>4</a:t>
            </a:r>
            <a:r>
              <a:rPr lang="en-US" altLang="ja-JP" sz="2400"/>
              <a:t>H</a:t>
            </a:r>
          </a:p>
        </p:txBody>
      </p:sp>
      <p:sp>
        <p:nvSpPr>
          <p:cNvPr id="85018" name="Text Box 26">
            <a:extLst>
              <a:ext uri="{FF2B5EF4-FFF2-40B4-BE49-F238E27FC236}">
                <a16:creationId xmlns:a16="http://schemas.microsoft.com/office/drawing/2014/main" id="{B3FEA8B7-55AB-9D03-5A54-6B81C5628929}"/>
              </a:ext>
            </a:extLst>
          </p:cNvPr>
          <p:cNvSpPr txBox="1">
            <a:spLocks noChangeArrowheads="1"/>
          </p:cNvSpPr>
          <p:nvPr/>
        </p:nvSpPr>
        <p:spPr bwMode="auto">
          <a:xfrm>
            <a:off x="8115254" y="4005264"/>
            <a:ext cx="304892" cy="30777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1400" b="1"/>
              <a:t>Λ</a:t>
            </a:r>
          </a:p>
        </p:txBody>
      </p:sp>
      <p:sp>
        <p:nvSpPr>
          <p:cNvPr id="85019" name="Oval 27">
            <a:extLst>
              <a:ext uri="{FF2B5EF4-FFF2-40B4-BE49-F238E27FC236}">
                <a16:creationId xmlns:a16="http://schemas.microsoft.com/office/drawing/2014/main" id="{379B4FCD-94F0-CB94-F225-3D79C3E71AB5}"/>
              </a:ext>
            </a:extLst>
          </p:cNvPr>
          <p:cNvSpPr>
            <a:spLocks noChangeArrowheads="1"/>
          </p:cNvSpPr>
          <p:nvPr/>
        </p:nvSpPr>
        <p:spPr bwMode="auto">
          <a:xfrm>
            <a:off x="2890838" y="2420938"/>
            <a:ext cx="1439862" cy="1439862"/>
          </a:xfrm>
          <a:prstGeom prst="ellipse">
            <a:avLst/>
          </a:prstGeom>
          <a:solidFill>
            <a:srgbClr val="FFFF99"/>
          </a:solidFill>
          <a:ln w="28575" algn="ctr">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85020" name="Oval 28">
            <a:extLst>
              <a:ext uri="{FF2B5EF4-FFF2-40B4-BE49-F238E27FC236}">
                <a16:creationId xmlns:a16="http://schemas.microsoft.com/office/drawing/2014/main" id="{3435F1BE-2710-5FAB-2720-AB69C6706BCE}"/>
              </a:ext>
            </a:extLst>
          </p:cNvPr>
          <p:cNvSpPr>
            <a:spLocks noChangeArrowheads="1"/>
          </p:cNvSpPr>
          <p:nvPr/>
        </p:nvSpPr>
        <p:spPr bwMode="auto">
          <a:xfrm>
            <a:off x="3106738" y="2781301"/>
            <a:ext cx="360362" cy="360363"/>
          </a:xfrm>
          <a:prstGeom prst="ellipse">
            <a:avLst/>
          </a:prstGeom>
          <a:solidFill>
            <a:schemeClr val="hlink"/>
          </a:solidFill>
          <a:ln w="28575" algn="ctr">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2000">
                <a:solidFill>
                  <a:schemeClr val="bg1"/>
                </a:solidFill>
              </a:rPr>
              <a:t>n</a:t>
            </a:r>
          </a:p>
        </p:txBody>
      </p:sp>
      <p:sp>
        <p:nvSpPr>
          <p:cNvPr id="85021" name="Oval 29">
            <a:extLst>
              <a:ext uri="{FF2B5EF4-FFF2-40B4-BE49-F238E27FC236}">
                <a16:creationId xmlns:a16="http://schemas.microsoft.com/office/drawing/2014/main" id="{F76515D0-0A04-DDA9-AEA1-D87FE07B65E6}"/>
              </a:ext>
            </a:extLst>
          </p:cNvPr>
          <p:cNvSpPr>
            <a:spLocks noChangeArrowheads="1"/>
          </p:cNvSpPr>
          <p:nvPr/>
        </p:nvSpPr>
        <p:spPr bwMode="auto">
          <a:xfrm>
            <a:off x="3178176" y="3213101"/>
            <a:ext cx="360363" cy="360363"/>
          </a:xfrm>
          <a:prstGeom prst="ellipse">
            <a:avLst/>
          </a:prstGeom>
          <a:solidFill>
            <a:srgbClr val="FF00FF"/>
          </a:solidFill>
          <a:ln w="28575" algn="ctr">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2000"/>
              <a:t>p</a:t>
            </a:r>
          </a:p>
        </p:txBody>
      </p:sp>
      <p:sp>
        <p:nvSpPr>
          <p:cNvPr id="85022" name="Oval 30">
            <a:extLst>
              <a:ext uri="{FF2B5EF4-FFF2-40B4-BE49-F238E27FC236}">
                <a16:creationId xmlns:a16="http://schemas.microsoft.com/office/drawing/2014/main" id="{24FE2892-A932-D4CE-4547-3B2502ED98FC}"/>
              </a:ext>
            </a:extLst>
          </p:cNvPr>
          <p:cNvSpPr>
            <a:spLocks noChangeArrowheads="1"/>
          </p:cNvSpPr>
          <p:nvPr/>
        </p:nvSpPr>
        <p:spPr bwMode="auto">
          <a:xfrm>
            <a:off x="3683001" y="3141664"/>
            <a:ext cx="504825" cy="503237"/>
          </a:xfrm>
          <a:prstGeom prst="ellipse">
            <a:avLst/>
          </a:prstGeom>
          <a:solidFill>
            <a:srgbClr val="FF0000"/>
          </a:solidFill>
          <a:ln w="28575" algn="ctr">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2000" b="1">
                <a:solidFill>
                  <a:schemeClr val="bg1"/>
                </a:solidFill>
              </a:rPr>
              <a:t>Λ</a:t>
            </a:r>
          </a:p>
        </p:txBody>
      </p:sp>
      <p:sp>
        <p:nvSpPr>
          <p:cNvPr id="85023" name="Text Box 31">
            <a:extLst>
              <a:ext uri="{FF2B5EF4-FFF2-40B4-BE49-F238E27FC236}">
                <a16:creationId xmlns:a16="http://schemas.microsoft.com/office/drawing/2014/main" id="{77A90CE1-DF19-D54B-DE95-336729E7AC2D}"/>
              </a:ext>
            </a:extLst>
          </p:cNvPr>
          <p:cNvSpPr txBox="1">
            <a:spLocks noChangeArrowheads="1"/>
          </p:cNvSpPr>
          <p:nvPr/>
        </p:nvSpPr>
        <p:spPr bwMode="auto">
          <a:xfrm>
            <a:off x="3227388" y="4005263"/>
            <a:ext cx="709612" cy="4572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2800" b="1" baseline="30000"/>
              <a:t>4</a:t>
            </a:r>
            <a:r>
              <a:rPr lang="en-US" altLang="ja-JP" sz="2400"/>
              <a:t>He</a:t>
            </a:r>
          </a:p>
        </p:txBody>
      </p:sp>
      <p:sp>
        <p:nvSpPr>
          <p:cNvPr id="85024" name="Text Box 32">
            <a:extLst>
              <a:ext uri="{FF2B5EF4-FFF2-40B4-BE49-F238E27FC236}">
                <a16:creationId xmlns:a16="http://schemas.microsoft.com/office/drawing/2014/main" id="{31F09EDB-4244-3CAD-C8B8-426A66CEC917}"/>
              </a:ext>
            </a:extLst>
          </p:cNvPr>
          <p:cNvSpPr txBox="1">
            <a:spLocks noChangeArrowheads="1"/>
          </p:cNvSpPr>
          <p:nvPr/>
        </p:nvSpPr>
        <p:spPr bwMode="auto">
          <a:xfrm>
            <a:off x="3208292" y="4221164"/>
            <a:ext cx="304892" cy="30777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1400" b="1"/>
              <a:t>Λ</a:t>
            </a:r>
          </a:p>
        </p:txBody>
      </p:sp>
      <p:sp>
        <p:nvSpPr>
          <p:cNvPr id="85025" name="Oval 33">
            <a:extLst>
              <a:ext uri="{FF2B5EF4-FFF2-40B4-BE49-F238E27FC236}">
                <a16:creationId xmlns:a16="http://schemas.microsoft.com/office/drawing/2014/main" id="{90CD722B-352C-624D-D107-1E55A159F1C9}"/>
              </a:ext>
            </a:extLst>
          </p:cNvPr>
          <p:cNvSpPr>
            <a:spLocks noChangeArrowheads="1"/>
          </p:cNvSpPr>
          <p:nvPr/>
        </p:nvSpPr>
        <p:spPr bwMode="auto">
          <a:xfrm>
            <a:off x="3611563" y="2709863"/>
            <a:ext cx="360362" cy="360362"/>
          </a:xfrm>
          <a:prstGeom prst="ellipse">
            <a:avLst/>
          </a:prstGeom>
          <a:solidFill>
            <a:srgbClr val="FF00FF"/>
          </a:solidFill>
          <a:ln w="28575" algn="ctr">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2000"/>
              <a:t>p</a:t>
            </a:r>
          </a:p>
        </p:txBody>
      </p:sp>
      <p:sp>
        <p:nvSpPr>
          <p:cNvPr id="85026" name="Line 34">
            <a:extLst>
              <a:ext uri="{FF2B5EF4-FFF2-40B4-BE49-F238E27FC236}">
                <a16:creationId xmlns:a16="http://schemas.microsoft.com/office/drawing/2014/main" id="{9236BACE-B394-101E-BAB6-E08869205804}"/>
              </a:ext>
            </a:extLst>
          </p:cNvPr>
          <p:cNvSpPr>
            <a:spLocks noChangeShapeType="1"/>
          </p:cNvSpPr>
          <p:nvPr/>
        </p:nvSpPr>
        <p:spPr bwMode="auto">
          <a:xfrm flipV="1">
            <a:off x="4475163" y="1125538"/>
            <a:ext cx="2952750" cy="215900"/>
          </a:xfrm>
          <a:prstGeom prst="line">
            <a:avLst/>
          </a:prstGeom>
          <a:noFill/>
          <a:ln w="15875">
            <a:solidFill>
              <a:schemeClr val="tx1"/>
            </a:solidFill>
            <a:prstDash val="sysDot"/>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5027" name="Line 35">
            <a:extLst>
              <a:ext uri="{FF2B5EF4-FFF2-40B4-BE49-F238E27FC236}">
                <a16:creationId xmlns:a16="http://schemas.microsoft.com/office/drawing/2014/main" id="{CAE45530-9DA9-3FAB-8368-5D4DA2B5A417}"/>
              </a:ext>
            </a:extLst>
          </p:cNvPr>
          <p:cNvSpPr>
            <a:spLocks noChangeShapeType="1"/>
          </p:cNvSpPr>
          <p:nvPr/>
        </p:nvSpPr>
        <p:spPr bwMode="auto">
          <a:xfrm flipV="1">
            <a:off x="4475164" y="1917700"/>
            <a:ext cx="3024187" cy="287338"/>
          </a:xfrm>
          <a:prstGeom prst="line">
            <a:avLst/>
          </a:prstGeom>
          <a:noFill/>
          <a:ln w="15875">
            <a:solidFill>
              <a:schemeClr val="tx1"/>
            </a:solidFill>
            <a:prstDash val="sysDot"/>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5028" name="Text Box 36">
            <a:extLst>
              <a:ext uri="{FF2B5EF4-FFF2-40B4-BE49-F238E27FC236}">
                <a16:creationId xmlns:a16="http://schemas.microsoft.com/office/drawing/2014/main" id="{AB1021DD-FCC5-9506-F699-66677C0423D7}"/>
              </a:ext>
            </a:extLst>
          </p:cNvPr>
          <p:cNvSpPr txBox="1">
            <a:spLocks noChangeArrowheads="1"/>
          </p:cNvSpPr>
          <p:nvPr/>
        </p:nvSpPr>
        <p:spPr bwMode="auto">
          <a:xfrm>
            <a:off x="5988050" y="1268413"/>
            <a:ext cx="1534394"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1600">
                <a:ea typeface="ＭＳ 明朝" panose="02020609040205080304" pitchFamily="17" charset="-128"/>
              </a:rPr>
              <a:t>(</a:t>
            </a:r>
            <a:r>
              <a:rPr lang="en-US" altLang="ja-JP" sz="1600" b="1">
                <a:solidFill>
                  <a:srgbClr val="CC0000"/>
                </a:solidFill>
                <a:ea typeface="ＭＳ 明朝" panose="02020609040205080304" pitchFamily="17" charset="-128"/>
              </a:rPr>
              <a:t>Exp: 0.24 MeV</a:t>
            </a:r>
            <a:r>
              <a:rPr lang="en-US" altLang="ja-JP" sz="1600">
                <a:ea typeface="ＭＳ 明朝" panose="02020609040205080304" pitchFamily="17" charset="-128"/>
              </a:rPr>
              <a:t>)</a:t>
            </a:r>
          </a:p>
        </p:txBody>
      </p:sp>
      <p:sp>
        <p:nvSpPr>
          <p:cNvPr id="85029" name="Text Box 37">
            <a:extLst>
              <a:ext uri="{FF2B5EF4-FFF2-40B4-BE49-F238E27FC236}">
                <a16:creationId xmlns:a16="http://schemas.microsoft.com/office/drawing/2014/main" id="{119C7D99-67B1-0C83-ACE5-1AA78FE901F5}"/>
              </a:ext>
            </a:extLst>
          </p:cNvPr>
          <p:cNvSpPr txBox="1">
            <a:spLocks noChangeArrowheads="1"/>
          </p:cNvSpPr>
          <p:nvPr/>
        </p:nvSpPr>
        <p:spPr bwMode="auto">
          <a:xfrm>
            <a:off x="6203950" y="2133600"/>
            <a:ext cx="1534394"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1600">
                <a:ea typeface="ＭＳ 明朝" panose="02020609040205080304" pitchFamily="17" charset="-128"/>
              </a:rPr>
              <a:t>(</a:t>
            </a:r>
            <a:r>
              <a:rPr lang="en-US" altLang="ja-JP" sz="1600" b="1">
                <a:solidFill>
                  <a:srgbClr val="CC0000"/>
                </a:solidFill>
                <a:ea typeface="ＭＳ 明朝" panose="02020609040205080304" pitchFamily="17" charset="-128"/>
              </a:rPr>
              <a:t>Exp: 0.35 MeV</a:t>
            </a:r>
            <a:r>
              <a:rPr lang="en-US" altLang="ja-JP" sz="1600">
                <a:ea typeface="ＭＳ 明朝" panose="02020609040205080304" pitchFamily="17" charset="-128"/>
              </a:rPr>
              <a:t>)</a:t>
            </a:r>
          </a:p>
        </p:txBody>
      </p:sp>
      <p:sp>
        <p:nvSpPr>
          <p:cNvPr id="85030" name="Text Box 38">
            <a:extLst>
              <a:ext uri="{FF2B5EF4-FFF2-40B4-BE49-F238E27FC236}">
                <a16:creationId xmlns:a16="http://schemas.microsoft.com/office/drawing/2014/main" id="{6D723309-6751-FB8D-4DD2-B2510D10FF9B}"/>
              </a:ext>
            </a:extLst>
          </p:cNvPr>
          <p:cNvSpPr txBox="1">
            <a:spLocks noChangeArrowheads="1"/>
          </p:cNvSpPr>
          <p:nvPr/>
        </p:nvSpPr>
        <p:spPr bwMode="auto">
          <a:xfrm>
            <a:off x="3900488" y="2276475"/>
            <a:ext cx="2227276"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1600">
                <a:ea typeface="ＭＳ 明朝" panose="02020609040205080304" pitchFamily="17" charset="-128"/>
              </a:rPr>
              <a:t>(</a:t>
            </a:r>
            <a:r>
              <a:rPr lang="en-US" altLang="ja-JP" sz="1600" b="1">
                <a:solidFill>
                  <a:srgbClr val="CC0000"/>
                </a:solidFill>
                <a:ea typeface="ＭＳ 明朝" panose="02020609040205080304" pitchFamily="17" charset="-128"/>
              </a:rPr>
              <a:t>cal. 0.07</a:t>
            </a:r>
            <a:r>
              <a:rPr lang="en-US" altLang="ja-JP" sz="1600">
                <a:ea typeface="ＭＳ 明朝" panose="02020609040205080304" pitchFamily="17" charset="-128"/>
              </a:rPr>
              <a:t> </a:t>
            </a:r>
            <a:r>
              <a:rPr lang="en-US" altLang="ja-JP" sz="1600">
                <a:solidFill>
                  <a:srgbClr val="CC0000"/>
                </a:solidFill>
                <a:ea typeface="ＭＳ 明朝" panose="02020609040205080304" pitchFamily="17" charset="-128"/>
              </a:rPr>
              <a:t>MeV</a:t>
            </a:r>
            <a:r>
              <a:rPr lang="en-US" altLang="ja-JP" sz="1600">
                <a:ea typeface="ＭＳ 明朝" panose="02020609040205080304" pitchFamily="17" charset="-128"/>
              </a:rPr>
              <a:t>(NSC97e))</a:t>
            </a:r>
          </a:p>
        </p:txBody>
      </p:sp>
      <p:sp>
        <p:nvSpPr>
          <p:cNvPr id="85031" name="Text Box 39">
            <a:extLst>
              <a:ext uri="{FF2B5EF4-FFF2-40B4-BE49-F238E27FC236}">
                <a16:creationId xmlns:a16="http://schemas.microsoft.com/office/drawing/2014/main" id="{7A3B21C2-9CFD-07C1-D052-F4297D2CB563}"/>
              </a:ext>
            </a:extLst>
          </p:cNvPr>
          <p:cNvSpPr txBox="1">
            <a:spLocks noChangeArrowheads="1"/>
          </p:cNvSpPr>
          <p:nvPr/>
        </p:nvSpPr>
        <p:spPr bwMode="auto">
          <a:xfrm>
            <a:off x="3467100" y="1412875"/>
            <a:ext cx="2302618"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1600" b="1">
                <a:solidFill>
                  <a:schemeClr val="tx2"/>
                </a:solidFill>
                <a:ea typeface="ＭＳ 明朝" panose="02020609040205080304" pitchFamily="17" charset="-128"/>
              </a:rPr>
              <a:t>(</a:t>
            </a:r>
            <a:r>
              <a:rPr lang="en-US" altLang="ja-JP" sz="1600" b="1">
                <a:solidFill>
                  <a:srgbClr val="CC0000"/>
                </a:solidFill>
                <a:ea typeface="ＭＳ 明朝" panose="02020609040205080304" pitchFamily="17" charset="-128"/>
              </a:rPr>
              <a:t>cal: -0.01</a:t>
            </a:r>
            <a:r>
              <a:rPr lang="en-US" altLang="ja-JP" sz="1600">
                <a:ea typeface="ＭＳ 明朝" panose="02020609040205080304" pitchFamily="17" charset="-128"/>
              </a:rPr>
              <a:t> </a:t>
            </a:r>
            <a:r>
              <a:rPr lang="en-US" altLang="ja-JP" sz="1600" b="1">
                <a:solidFill>
                  <a:srgbClr val="CC0000"/>
                </a:solidFill>
                <a:ea typeface="ＭＳ 明朝" panose="02020609040205080304" pitchFamily="17" charset="-128"/>
              </a:rPr>
              <a:t>MeV</a:t>
            </a:r>
            <a:r>
              <a:rPr lang="en-US" altLang="ja-JP" sz="1600">
                <a:ea typeface="ＭＳ 明朝" panose="02020609040205080304" pitchFamily="17" charset="-128"/>
              </a:rPr>
              <a:t>(NSC97e))</a:t>
            </a:r>
          </a:p>
        </p:txBody>
      </p:sp>
      <p:sp>
        <p:nvSpPr>
          <p:cNvPr id="85033" name="Text Box 41">
            <a:extLst>
              <a:ext uri="{FF2B5EF4-FFF2-40B4-BE49-F238E27FC236}">
                <a16:creationId xmlns:a16="http://schemas.microsoft.com/office/drawing/2014/main" id="{21D44998-7323-8478-FDA5-FE07390B919B}"/>
              </a:ext>
            </a:extLst>
          </p:cNvPr>
          <p:cNvSpPr txBox="1">
            <a:spLocks noChangeArrowheads="1"/>
          </p:cNvSpPr>
          <p:nvPr/>
        </p:nvSpPr>
        <p:spPr bwMode="auto">
          <a:xfrm>
            <a:off x="2782889" y="4797425"/>
            <a:ext cx="660225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2000" dirty="0"/>
              <a:t>There has been exist NO YN interaction to reproduce the data.</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3B958629-EFC4-9F66-FB8F-705EAD3CE913}"/>
              </a:ext>
            </a:extLst>
          </p:cNvPr>
          <p:cNvPicPr>
            <a:picLocks noGrp="1" noChangeAspect="1" noChangeArrowheads="1"/>
          </p:cNvPicPr>
          <p:nvPr>
            <p:ph idx="1"/>
          </p:nvPr>
        </p:nvPicPr>
        <p:blipFill>
          <a:blip r:embed="rId2" cstate="print"/>
          <a:srcRect/>
          <a:stretch>
            <a:fillRect/>
          </a:stretch>
        </p:blipFill>
        <p:spPr bwMode="auto">
          <a:xfrm>
            <a:off x="263352" y="63241"/>
            <a:ext cx="6649740" cy="4264358"/>
          </a:xfrm>
          <a:prstGeom prst="rect">
            <a:avLst/>
          </a:prstGeom>
          <a:noFill/>
          <a:ln w="9525">
            <a:noFill/>
            <a:miter lim="800000"/>
            <a:headEnd/>
            <a:tailEnd/>
          </a:ln>
        </p:spPr>
      </p:pic>
      <p:sp>
        <p:nvSpPr>
          <p:cNvPr id="5" name="テキスト ボックス 4">
            <a:extLst>
              <a:ext uri="{FF2B5EF4-FFF2-40B4-BE49-F238E27FC236}">
                <a16:creationId xmlns:a16="http://schemas.microsoft.com/office/drawing/2014/main" id="{64136E13-10A7-F867-9122-1BF38D932455}"/>
              </a:ext>
            </a:extLst>
          </p:cNvPr>
          <p:cNvSpPr txBox="1"/>
          <p:nvPr/>
        </p:nvSpPr>
        <p:spPr>
          <a:xfrm>
            <a:off x="5519936" y="0"/>
            <a:ext cx="3224216" cy="646331"/>
          </a:xfrm>
          <a:prstGeom prst="rect">
            <a:avLst/>
          </a:prstGeom>
          <a:noFill/>
        </p:spPr>
        <p:txBody>
          <a:bodyPr wrap="none" rtlCol="0">
            <a:spAutoFit/>
          </a:bodyPr>
          <a:lstStyle/>
          <a:p>
            <a:r>
              <a:rPr lang="en-US" altLang="ja-JP" dirty="0"/>
              <a:t>T. O. Yamamoto, </a:t>
            </a:r>
          </a:p>
          <a:p>
            <a:r>
              <a:rPr lang="en-US" altLang="ja-JP" dirty="0"/>
              <a:t>Phys. Rev. Lett.115, 2225 (2015).</a:t>
            </a:r>
            <a:endParaRPr lang="ja-JP" altLang="en-US" dirty="0"/>
          </a:p>
        </p:txBody>
      </p:sp>
      <p:sp>
        <p:nvSpPr>
          <p:cNvPr id="6" name="テキスト ボックス 5">
            <a:extLst>
              <a:ext uri="{FF2B5EF4-FFF2-40B4-BE49-F238E27FC236}">
                <a16:creationId xmlns:a16="http://schemas.microsoft.com/office/drawing/2014/main" id="{6E2E57FF-ED91-957F-33F3-190E6C273D50}"/>
              </a:ext>
            </a:extLst>
          </p:cNvPr>
          <p:cNvSpPr txBox="1"/>
          <p:nvPr/>
        </p:nvSpPr>
        <p:spPr>
          <a:xfrm>
            <a:off x="99762" y="5597040"/>
            <a:ext cx="6791283" cy="1015663"/>
          </a:xfrm>
          <a:prstGeom prst="rect">
            <a:avLst/>
          </a:prstGeom>
          <a:noFill/>
        </p:spPr>
        <p:txBody>
          <a:bodyPr wrap="none" rtlCol="0">
            <a:spAutoFit/>
          </a:bodyPr>
          <a:lstStyle/>
          <a:p>
            <a:r>
              <a:rPr lang="en-US" altLang="ja-JP" sz="2000" dirty="0"/>
              <a:t>Still it is difficult to reproduce the data for the study </a:t>
            </a:r>
          </a:p>
          <a:p>
            <a:r>
              <a:rPr lang="en-US" altLang="ja-JP" sz="2000" dirty="0"/>
              <a:t>of CSB which is related to</a:t>
            </a:r>
            <a:r>
              <a:rPr lang="ja-JP" altLang="en-US" sz="2000" dirty="0"/>
              <a:t>　</a:t>
            </a:r>
            <a:r>
              <a:rPr lang="en-US" altLang="ja-JP" sz="2000" dirty="0"/>
              <a:t>ΛN-ΣN coupling. We need more data</a:t>
            </a:r>
          </a:p>
          <a:p>
            <a:r>
              <a:rPr lang="en-US" altLang="ja-JP" sz="2000" dirty="0"/>
              <a:t> related to ΛN-ΣN coupling. </a:t>
            </a:r>
            <a:endParaRPr lang="ja-JP" altLang="en-US" sz="2000" dirty="0"/>
          </a:p>
        </p:txBody>
      </p:sp>
      <p:sp>
        <p:nvSpPr>
          <p:cNvPr id="2" name="テキスト ボックス 1">
            <a:extLst>
              <a:ext uri="{FF2B5EF4-FFF2-40B4-BE49-F238E27FC236}">
                <a16:creationId xmlns:a16="http://schemas.microsoft.com/office/drawing/2014/main" id="{B52B3F07-4643-24E1-A96A-BE01D2794886}"/>
              </a:ext>
            </a:extLst>
          </p:cNvPr>
          <p:cNvSpPr txBox="1"/>
          <p:nvPr/>
        </p:nvSpPr>
        <p:spPr>
          <a:xfrm>
            <a:off x="5223117" y="3084344"/>
            <a:ext cx="979627" cy="369332"/>
          </a:xfrm>
          <a:prstGeom prst="rect">
            <a:avLst/>
          </a:prstGeom>
          <a:noFill/>
        </p:spPr>
        <p:txBody>
          <a:bodyPr wrap="none" rtlCol="0">
            <a:spAutoFit/>
          </a:bodyPr>
          <a:lstStyle/>
          <a:p>
            <a:r>
              <a:rPr lang="en-US" altLang="ja-JP" dirty="0"/>
              <a:t>Old data</a:t>
            </a:r>
            <a:endParaRPr lang="ja-JP" altLang="en-US" dirty="0"/>
          </a:p>
        </p:txBody>
      </p:sp>
      <p:sp>
        <p:nvSpPr>
          <p:cNvPr id="3" name="テキスト ボックス 2">
            <a:extLst>
              <a:ext uri="{FF2B5EF4-FFF2-40B4-BE49-F238E27FC236}">
                <a16:creationId xmlns:a16="http://schemas.microsoft.com/office/drawing/2014/main" id="{CC8FF4C4-CE22-EB39-8979-2DA94D3F811B}"/>
              </a:ext>
            </a:extLst>
          </p:cNvPr>
          <p:cNvSpPr txBox="1"/>
          <p:nvPr/>
        </p:nvSpPr>
        <p:spPr>
          <a:xfrm>
            <a:off x="3431704" y="3222268"/>
            <a:ext cx="1081065" cy="369332"/>
          </a:xfrm>
          <a:prstGeom prst="rect">
            <a:avLst/>
          </a:prstGeom>
          <a:noFill/>
        </p:spPr>
        <p:txBody>
          <a:bodyPr wrap="none" rtlCol="0">
            <a:spAutoFit/>
          </a:bodyPr>
          <a:lstStyle/>
          <a:p>
            <a:r>
              <a:rPr lang="en-US" altLang="ja-JP" dirty="0">
                <a:solidFill>
                  <a:srgbClr val="FF0000"/>
                </a:solidFill>
              </a:rPr>
              <a:t>New data</a:t>
            </a:r>
            <a:endParaRPr lang="ja-JP" altLang="en-US" dirty="0">
              <a:solidFill>
                <a:srgbClr val="FF0000"/>
              </a:solidFill>
            </a:endParaRPr>
          </a:p>
        </p:txBody>
      </p:sp>
      <p:sp>
        <p:nvSpPr>
          <p:cNvPr id="7" name="テキスト ボックス 6">
            <a:extLst>
              <a:ext uri="{FF2B5EF4-FFF2-40B4-BE49-F238E27FC236}">
                <a16:creationId xmlns:a16="http://schemas.microsoft.com/office/drawing/2014/main" id="{05D4D85F-15A2-B208-975E-DE4D8FBDBB32}"/>
              </a:ext>
            </a:extLst>
          </p:cNvPr>
          <p:cNvSpPr txBox="1"/>
          <p:nvPr/>
        </p:nvSpPr>
        <p:spPr>
          <a:xfrm>
            <a:off x="551384" y="5064981"/>
            <a:ext cx="4175374" cy="369332"/>
          </a:xfrm>
          <a:prstGeom prst="rect">
            <a:avLst/>
          </a:prstGeom>
          <a:noFill/>
        </p:spPr>
        <p:txBody>
          <a:bodyPr wrap="none" rtlCol="0">
            <a:spAutoFit/>
          </a:bodyPr>
          <a:lstStyle/>
          <a:p>
            <a:r>
              <a:rPr lang="en-US" altLang="ja-JP" dirty="0"/>
              <a:t>M.  Schafer et al., PRC106, L031001(2022)</a:t>
            </a:r>
            <a:endParaRPr lang="ja-JP" altLang="en-US" dirty="0"/>
          </a:p>
        </p:txBody>
      </p:sp>
      <p:pic>
        <p:nvPicPr>
          <p:cNvPr id="9" name="図 8">
            <a:extLst>
              <a:ext uri="{FF2B5EF4-FFF2-40B4-BE49-F238E27FC236}">
                <a16:creationId xmlns:a16="http://schemas.microsoft.com/office/drawing/2014/main" id="{83ADC3C3-A004-C1DF-4AD8-32C9232C7B5A}"/>
              </a:ext>
            </a:extLst>
          </p:cNvPr>
          <p:cNvPicPr>
            <a:picLocks noChangeAspect="1"/>
          </p:cNvPicPr>
          <p:nvPr/>
        </p:nvPicPr>
        <p:blipFill>
          <a:blip r:embed="rId3"/>
          <a:stretch>
            <a:fillRect/>
          </a:stretch>
        </p:blipFill>
        <p:spPr>
          <a:xfrm>
            <a:off x="6992005" y="2079827"/>
            <a:ext cx="4961058" cy="3023546"/>
          </a:xfrm>
          <a:prstGeom prst="rect">
            <a:avLst/>
          </a:prstGeom>
        </p:spPr>
      </p:pic>
      <p:sp>
        <p:nvSpPr>
          <p:cNvPr id="10" name="テキスト ボックス 9">
            <a:extLst>
              <a:ext uri="{FF2B5EF4-FFF2-40B4-BE49-F238E27FC236}">
                <a16:creationId xmlns:a16="http://schemas.microsoft.com/office/drawing/2014/main" id="{46ED34BD-31A2-20A7-80D9-7300CD79BB7E}"/>
              </a:ext>
            </a:extLst>
          </p:cNvPr>
          <p:cNvSpPr txBox="1"/>
          <p:nvPr/>
        </p:nvSpPr>
        <p:spPr>
          <a:xfrm>
            <a:off x="7680176" y="5317757"/>
            <a:ext cx="3813801" cy="646331"/>
          </a:xfrm>
          <a:prstGeom prst="rect">
            <a:avLst/>
          </a:prstGeom>
          <a:noFill/>
        </p:spPr>
        <p:txBody>
          <a:bodyPr wrap="none" rtlCol="0">
            <a:spAutoFit/>
          </a:bodyPr>
          <a:lstStyle/>
          <a:p>
            <a:r>
              <a:rPr kumimoji="1" lang="en-US" altLang="ja-JP" dirty="0">
                <a:solidFill>
                  <a:srgbClr val="FF0000"/>
                </a:solidFill>
              </a:rPr>
              <a:t>Very recent calculation by R. Lazauskas</a:t>
            </a:r>
          </a:p>
          <a:p>
            <a:r>
              <a:rPr lang="en-US" altLang="ja-JP" dirty="0">
                <a:solidFill>
                  <a:srgbClr val="FF0000"/>
                </a:solidFill>
              </a:rPr>
              <a:t>Still difficult to reproduce the data</a:t>
            </a:r>
            <a:endParaRPr kumimoji="1" lang="ja-JP" altLang="en-US" dirty="0">
              <a:solidFill>
                <a:srgbClr val="FF0000"/>
              </a:solidFill>
            </a:endParaRPr>
          </a:p>
        </p:txBody>
      </p:sp>
    </p:spTree>
    <p:extLst>
      <p:ext uri="{BB962C8B-B14F-4D97-AF65-F5344CB8AC3E}">
        <p14:creationId xmlns:p14="http://schemas.microsoft.com/office/powerpoint/2010/main" val="15419539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正方形/長方形 79"/>
          <p:cNvSpPr/>
          <p:nvPr/>
        </p:nvSpPr>
        <p:spPr>
          <a:xfrm>
            <a:off x="2765522" y="43243"/>
            <a:ext cx="6282806" cy="550492"/>
          </a:xfrm>
          <a:prstGeom prst="rect">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pic>
        <p:nvPicPr>
          <p:cNvPr id="176" name="Picture 25" descr="hyperchart-nrich-La2"/>
          <p:cNvPicPr>
            <a:picLocks noChangeAspect="1" noChangeArrowheads="1"/>
          </p:cNvPicPr>
          <p:nvPr/>
        </p:nvPicPr>
        <p:blipFill>
          <a:blip r:embed="rId3" cstate="print"/>
          <a:srcRect/>
          <a:stretch>
            <a:fillRect/>
          </a:stretch>
        </p:blipFill>
        <p:spPr bwMode="auto">
          <a:xfrm>
            <a:off x="1698933" y="2525199"/>
            <a:ext cx="4859338" cy="3065462"/>
          </a:xfrm>
          <a:prstGeom prst="rect">
            <a:avLst/>
          </a:prstGeom>
          <a:noFill/>
          <a:ln w="9525">
            <a:noFill/>
            <a:miter lim="800000"/>
            <a:headEnd/>
            <a:tailEnd/>
          </a:ln>
        </p:spPr>
      </p:pic>
      <p:pic>
        <p:nvPicPr>
          <p:cNvPr id="177" name="Picture 24" descr="hyperchart-nrich-La1"/>
          <p:cNvPicPr>
            <a:picLocks noChangeAspect="1" noChangeArrowheads="1"/>
          </p:cNvPicPr>
          <p:nvPr/>
        </p:nvPicPr>
        <p:blipFill>
          <a:blip r:embed="rId4" cstate="print">
            <a:clrChange>
              <a:clrFrom>
                <a:srgbClr val="FEFEFE"/>
              </a:clrFrom>
              <a:clrTo>
                <a:srgbClr val="FEFEFE">
                  <a:alpha val="0"/>
                </a:srgbClr>
              </a:clrTo>
            </a:clrChange>
          </a:blip>
          <a:srcRect/>
          <a:stretch>
            <a:fillRect/>
          </a:stretch>
        </p:blipFill>
        <p:spPr bwMode="auto">
          <a:xfrm>
            <a:off x="2462522" y="2834761"/>
            <a:ext cx="2447925" cy="1962150"/>
          </a:xfrm>
          <a:prstGeom prst="rect">
            <a:avLst/>
          </a:prstGeom>
          <a:noFill/>
          <a:ln w="9525">
            <a:noFill/>
            <a:miter lim="800000"/>
            <a:headEnd/>
            <a:tailEnd/>
          </a:ln>
        </p:spPr>
      </p:pic>
      <p:pic>
        <p:nvPicPr>
          <p:cNvPr id="178" name="Picture 26" descr="hyperchart-nrich-La31"/>
          <p:cNvPicPr>
            <a:picLocks noChangeAspect="1" noChangeArrowheads="1"/>
          </p:cNvPicPr>
          <p:nvPr/>
        </p:nvPicPr>
        <p:blipFill>
          <a:blip r:embed="rId5" cstate="print">
            <a:clrChange>
              <a:clrFrom>
                <a:srgbClr val="FEFEFE"/>
              </a:clrFrom>
              <a:clrTo>
                <a:srgbClr val="FEFEFE">
                  <a:alpha val="0"/>
                </a:srgbClr>
              </a:clrTo>
            </a:clrChange>
          </a:blip>
          <a:srcRect/>
          <a:stretch>
            <a:fillRect/>
          </a:stretch>
        </p:blipFill>
        <p:spPr bwMode="auto">
          <a:xfrm>
            <a:off x="2464109" y="2833174"/>
            <a:ext cx="2927350" cy="2443162"/>
          </a:xfrm>
          <a:prstGeom prst="rect">
            <a:avLst/>
          </a:prstGeom>
          <a:noFill/>
          <a:ln w="9525">
            <a:noFill/>
            <a:miter lim="800000"/>
            <a:headEnd/>
            <a:tailEnd/>
          </a:ln>
        </p:spPr>
      </p:pic>
      <p:pic>
        <p:nvPicPr>
          <p:cNvPr id="179" name="Picture 28" descr="hyperchart-nrich-La41"/>
          <p:cNvPicPr>
            <a:picLocks noChangeAspect="1" noChangeArrowheads="1"/>
          </p:cNvPicPr>
          <p:nvPr/>
        </p:nvPicPr>
        <p:blipFill>
          <a:blip r:embed="rId6" cstate="print">
            <a:clrChange>
              <a:clrFrom>
                <a:srgbClr val="FEFEFE"/>
              </a:clrFrom>
              <a:clrTo>
                <a:srgbClr val="FEFEFE">
                  <a:alpha val="0"/>
                </a:srgbClr>
              </a:clrTo>
            </a:clrChange>
          </a:blip>
          <a:srcRect/>
          <a:stretch>
            <a:fillRect/>
          </a:stretch>
        </p:blipFill>
        <p:spPr bwMode="auto">
          <a:xfrm>
            <a:off x="3816659" y="3804724"/>
            <a:ext cx="1574800" cy="500062"/>
          </a:xfrm>
          <a:prstGeom prst="rect">
            <a:avLst/>
          </a:prstGeom>
          <a:noFill/>
          <a:ln w="9525">
            <a:noFill/>
            <a:miter lim="800000"/>
            <a:headEnd/>
            <a:tailEnd/>
          </a:ln>
        </p:spPr>
      </p:pic>
      <p:pic>
        <p:nvPicPr>
          <p:cNvPr id="180" name="Picture 30" descr="hyperchart-nrich-La32"/>
          <p:cNvPicPr>
            <a:picLocks noChangeAspect="1" noChangeArrowheads="1"/>
          </p:cNvPicPr>
          <p:nvPr/>
        </p:nvPicPr>
        <p:blipFill>
          <a:blip r:embed="rId7" cstate="print">
            <a:clrChange>
              <a:clrFrom>
                <a:srgbClr val="FEFDFF"/>
              </a:clrFrom>
              <a:clrTo>
                <a:srgbClr val="FEFDFF">
                  <a:alpha val="0"/>
                </a:srgbClr>
              </a:clrTo>
            </a:clrChange>
          </a:blip>
          <a:srcRect/>
          <a:stretch>
            <a:fillRect/>
          </a:stretch>
        </p:blipFill>
        <p:spPr bwMode="auto">
          <a:xfrm>
            <a:off x="2478397" y="2842700"/>
            <a:ext cx="3400425" cy="2414587"/>
          </a:xfrm>
          <a:prstGeom prst="rect">
            <a:avLst/>
          </a:prstGeom>
          <a:noFill/>
          <a:ln w="9525">
            <a:noFill/>
            <a:miter lim="800000"/>
            <a:headEnd/>
            <a:tailEnd/>
          </a:ln>
        </p:spPr>
      </p:pic>
      <p:pic>
        <p:nvPicPr>
          <p:cNvPr id="181" name="Picture 29" descr="hyperchart-nrich-La42"/>
          <p:cNvPicPr>
            <a:picLocks noChangeAspect="1" noChangeArrowheads="1"/>
          </p:cNvPicPr>
          <p:nvPr/>
        </p:nvPicPr>
        <p:blipFill>
          <a:blip r:embed="rId8" cstate="print">
            <a:clrChange>
              <a:clrFrom>
                <a:srgbClr val="FEFEFE"/>
              </a:clrFrom>
              <a:clrTo>
                <a:srgbClr val="FEFEFE">
                  <a:alpha val="0"/>
                </a:srgbClr>
              </a:clrTo>
            </a:clrChange>
          </a:blip>
          <a:srcRect/>
          <a:stretch>
            <a:fillRect/>
          </a:stretch>
        </p:blipFill>
        <p:spPr bwMode="auto">
          <a:xfrm>
            <a:off x="3311835" y="2837937"/>
            <a:ext cx="3051175" cy="2449513"/>
          </a:xfrm>
          <a:prstGeom prst="rect">
            <a:avLst/>
          </a:prstGeom>
          <a:noFill/>
          <a:ln w="9525">
            <a:noFill/>
            <a:miter lim="800000"/>
            <a:headEnd/>
            <a:tailEnd/>
          </a:ln>
        </p:spPr>
      </p:pic>
      <p:grpSp>
        <p:nvGrpSpPr>
          <p:cNvPr id="2" name="Group 49"/>
          <p:cNvGrpSpPr>
            <a:grpSpLocks/>
          </p:cNvGrpSpPr>
          <p:nvPr/>
        </p:nvGrpSpPr>
        <p:grpSpPr bwMode="auto">
          <a:xfrm>
            <a:off x="2978459" y="2226749"/>
            <a:ext cx="1712912" cy="798512"/>
            <a:chOff x="1677" y="2208"/>
            <a:chExt cx="1079" cy="503"/>
          </a:xfrm>
        </p:grpSpPr>
        <p:sp>
          <p:nvSpPr>
            <p:cNvPr id="183" name="Rectangle 40"/>
            <p:cNvSpPr>
              <a:spLocks noChangeArrowheads="1"/>
            </p:cNvSpPr>
            <p:nvPr/>
          </p:nvSpPr>
          <p:spPr bwMode="auto">
            <a:xfrm>
              <a:off x="2210" y="2217"/>
              <a:ext cx="546" cy="220"/>
            </a:xfrm>
            <a:prstGeom prst="rect">
              <a:avLst/>
            </a:prstGeom>
            <a:solidFill>
              <a:srgbClr val="FFCCFF"/>
            </a:solidFill>
            <a:ln w="12700" algn="ctr">
              <a:solidFill>
                <a:srgbClr val="FF3399"/>
              </a:solidFill>
              <a:miter lim="800000"/>
              <a:headEnd/>
              <a:tailEnd/>
            </a:ln>
            <a:effectLst/>
          </p:spPr>
          <p:txBody>
            <a:bodyPr wrap="none">
              <a:spAutoFit/>
            </a:bodyPr>
            <a:lstStyle/>
            <a:p>
              <a:pPr eaLnBrk="1" hangingPunct="1"/>
              <a:r>
                <a:rPr lang="en-US" altLang="ja-JP" sz="1600" b="1">
                  <a:solidFill>
                    <a:srgbClr val="DE0864"/>
                  </a:solidFill>
                  <a:latin typeface="Arial" pitchFamily="34" charset="0"/>
                </a:rPr>
                <a:t>(</a:t>
              </a:r>
              <a:r>
                <a:rPr lang="en-US" altLang="ja-JP" sz="1600" b="1">
                  <a:solidFill>
                    <a:srgbClr val="DE0864"/>
                  </a:solidFill>
                  <a:latin typeface="Symbol" pitchFamily="18" charset="2"/>
                </a:rPr>
                <a:t>p</a:t>
              </a:r>
              <a:r>
                <a:rPr lang="en-US" altLang="ja-JP" sz="1600" b="1" baseline="30000">
                  <a:solidFill>
                    <a:srgbClr val="DE0864"/>
                  </a:solidFill>
                  <a:latin typeface="Arial" pitchFamily="34" charset="0"/>
                </a:rPr>
                <a:t>+</a:t>
              </a:r>
              <a:r>
                <a:rPr lang="en-US" altLang="ja-JP" sz="1600" b="1">
                  <a:solidFill>
                    <a:srgbClr val="DE0864"/>
                  </a:solidFill>
                  <a:latin typeface="Arial" pitchFamily="34" charset="0"/>
                </a:rPr>
                <a:t> ,K</a:t>
              </a:r>
              <a:r>
                <a:rPr lang="en-US" altLang="ja-JP" sz="1600" b="1" baseline="30000">
                  <a:solidFill>
                    <a:srgbClr val="DE0864"/>
                  </a:solidFill>
                  <a:latin typeface="Arial" pitchFamily="34" charset="0"/>
                </a:rPr>
                <a:t>+</a:t>
              </a:r>
              <a:r>
                <a:rPr lang="en-US" altLang="ja-JP" sz="1600" b="1">
                  <a:solidFill>
                    <a:srgbClr val="DE0864"/>
                  </a:solidFill>
                  <a:latin typeface="Arial" pitchFamily="34" charset="0"/>
                </a:rPr>
                <a:t>)</a:t>
              </a:r>
            </a:p>
          </p:txBody>
        </p:sp>
        <p:sp>
          <p:nvSpPr>
            <p:cNvPr id="184" name="Rectangle 42"/>
            <p:cNvSpPr>
              <a:spLocks noChangeArrowheads="1"/>
            </p:cNvSpPr>
            <p:nvPr/>
          </p:nvSpPr>
          <p:spPr bwMode="auto">
            <a:xfrm>
              <a:off x="1677" y="2208"/>
              <a:ext cx="490" cy="220"/>
            </a:xfrm>
            <a:prstGeom prst="rect">
              <a:avLst/>
            </a:prstGeom>
            <a:solidFill>
              <a:srgbClr val="CCCCFF"/>
            </a:solidFill>
            <a:ln w="12700" algn="ctr">
              <a:solidFill>
                <a:srgbClr val="0A50DC"/>
              </a:solidFill>
              <a:miter lim="800000"/>
              <a:headEnd/>
              <a:tailEnd/>
            </a:ln>
            <a:effectLst/>
          </p:spPr>
          <p:txBody>
            <a:bodyPr wrap="none">
              <a:spAutoFit/>
            </a:bodyPr>
            <a:lstStyle/>
            <a:p>
              <a:pPr eaLnBrk="1" hangingPunct="1"/>
              <a:r>
                <a:rPr lang="en-US" altLang="ja-JP" sz="1600" b="1">
                  <a:solidFill>
                    <a:srgbClr val="0A50DC"/>
                  </a:solidFill>
                  <a:latin typeface="Arial" pitchFamily="34" charset="0"/>
                </a:rPr>
                <a:t>(K</a:t>
              </a:r>
              <a:r>
                <a:rPr lang="en-US" altLang="ja-JP" sz="1600" b="1" baseline="30000">
                  <a:solidFill>
                    <a:srgbClr val="0A50DC"/>
                  </a:solidFill>
                  <a:latin typeface="Arial" pitchFamily="34" charset="0"/>
                </a:rPr>
                <a:t>-</a:t>
              </a:r>
              <a:r>
                <a:rPr lang="en-US" altLang="ja-JP" sz="1600" b="1">
                  <a:solidFill>
                    <a:srgbClr val="0A50DC"/>
                  </a:solidFill>
                  <a:latin typeface="Arial" pitchFamily="34" charset="0"/>
                </a:rPr>
                <a:t>,</a:t>
              </a:r>
              <a:r>
                <a:rPr lang="en-US" altLang="ja-JP" sz="1600" b="1" baseline="30000">
                  <a:solidFill>
                    <a:srgbClr val="0A50DC"/>
                  </a:solidFill>
                  <a:latin typeface="Arial" pitchFamily="34" charset="0"/>
                </a:rPr>
                <a:t> </a:t>
              </a:r>
              <a:r>
                <a:rPr lang="en-US" altLang="ja-JP" sz="1600" b="1">
                  <a:solidFill>
                    <a:srgbClr val="0A50DC"/>
                  </a:solidFill>
                  <a:latin typeface="Symbol" pitchFamily="18" charset="2"/>
                </a:rPr>
                <a:t>p</a:t>
              </a:r>
              <a:r>
                <a:rPr lang="en-US" altLang="ja-JP" sz="1600" b="1" baseline="30000">
                  <a:solidFill>
                    <a:srgbClr val="0A50DC"/>
                  </a:solidFill>
                  <a:latin typeface="Arial" pitchFamily="34" charset="0"/>
                </a:rPr>
                <a:t>-</a:t>
              </a:r>
              <a:r>
                <a:rPr lang="en-US" altLang="ja-JP" sz="1600" b="1">
                  <a:solidFill>
                    <a:srgbClr val="0A50DC"/>
                  </a:solidFill>
                  <a:latin typeface="Arial" pitchFamily="34" charset="0"/>
                </a:rPr>
                <a:t>)</a:t>
              </a:r>
            </a:p>
          </p:txBody>
        </p:sp>
        <p:sp>
          <p:nvSpPr>
            <p:cNvPr id="185" name="Line 43"/>
            <p:cNvSpPr>
              <a:spLocks noChangeShapeType="1"/>
            </p:cNvSpPr>
            <p:nvPr/>
          </p:nvSpPr>
          <p:spPr bwMode="auto">
            <a:xfrm>
              <a:off x="1956" y="2432"/>
              <a:ext cx="442" cy="232"/>
            </a:xfrm>
            <a:prstGeom prst="line">
              <a:avLst/>
            </a:prstGeom>
            <a:noFill/>
            <a:ln w="12700">
              <a:solidFill>
                <a:srgbClr val="0A50DC"/>
              </a:solidFill>
              <a:round/>
              <a:headEnd/>
              <a:tailEnd/>
            </a:ln>
            <a:effectLst/>
          </p:spPr>
          <p:txBody>
            <a:bodyPr/>
            <a:lstStyle/>
            <a:p>
              <a:endParaRPr lang="ja-JP" altLang="en-US"/>
            </a:p>
          </p:txBody>
        </p:sp>
        <p:sp>
          <p:nvSpPr>
            <p:cNvPr id="186" name="Line 44"/>
            <p:cNvSpPr>
              <a:spLocks noChangeShapeType="1"/>
            </p:cNvSpPr>
            <p:nvPr/>
          </p:nvSpPr>
          <p:spPr bwMode="auto">
            <a:xfrm>
              <a:off x="2356" y="2436"/>
              <a:ext cx="150" cy="275"/>
            </a:xfrm>
            <a:prstGeom prst="line">
              <a:avLst/>
            </a:prstGeom>
            <a:noFill/>
            <a:ln w="12700">
              <a:solidFill>
                <a:srgbClr val="FF3399"/>
              </a:solidFill>
              <a:round/>
              <a:headEnd/>
              <a:tailEnd/>
            </a:ln>
            <a:effectLst/>
          </p:spPr>
          <p:txBody>
            <a:bodyPr/>
            <a:lstStyle/>
            <a:p>
              <a:endParaRPr lang="ja-JP" altLang="en-US"/>
            </a:p>
          </p:txBody>
        </p:sp>
      </p:grpSp>
      <p:grpSp>
        <p:nvGrpSpPr>
          <p:cNvPr id="3" name="グループ化 4"/>
          <p:cNvGrpSpPr>
            <a:grpSpLocks/>
          </p:cNvGrpSpPr>
          <p:nvPr/>
        </p:nvGrpSpPr>
        <p:grpSpPr bwMode="auto">
          <a:xfrm>
            <a:off x="6520802" y="4191860"/>
            <a:ext cx="493712" cy="463550"/>
            <a:chOff x="5561013" y="5113408"/>
            <a:chExt cx="497580" cy="424659"/>
          </a:xfrm>
        </p:grpSpPr>
        <p:sp>
          <p:nvSpPr>
            <p:cNvPr id="188" name="正方形/長方形 1"/>
            <p:cNvSpPr>
              <a:spLocks noChangeArrowheads="1"/>
            </p:cNvSpPr>
            <p:nvPr/>
          </p:nvSpPr>
          <p:spPr bwMode="auto">
            <a:xfrm>
              <a:off x="5561013" y="5113408"/>
              <a:ext cx="497580" cy="309873"/>
            </a:xfrm>
            <a:prstGeom prst="rect">
              <a:avLst/>
            </a:prstGeom>
            <a:noFill/>
            <a:ln w="9525">
              <a:noFill/>
              <a:miter lim="800000"/>
              <a:headEnd/>
              <a:tailEnd/>
            </a:ln>
          </p:spPr>
          <p:txBody>
            <a:bodyPr wrap="none">
              <a:spAutoFit/>
            </a:bodyPr>
            <a:lstStyle/>
            <a:p>
              <a:pPr eaLnBrk="1" hangingPunct="1"/>
              <a:r>
                <a:rPr lang="en-US" altLang="ja-JP" sz="1600" baseline="30000">
                  <a:latin typeface="Arial" pitchFamily="34" charset="0"/>
                </a:rPr>
                <a:t>13</a:t>
              </a:r>
              <a:r>
                <a:rPr lang="en-US" altLang="ja-JP" sz="1600">
                  <a:latin typeface="Arial" pitchFamily="34" charset="0"/>
                </a:rPr>
                <a:t>Li</a:t>
              </a:r>
              <a:endParaRPr lang="ja-JP" altLang="en-US" sz="1600">
                <a:latin typeface="Arial" pitchFamily="34" charset="0"/>
              </a:endParaRPr>
            </a:p>
          </p:txBody>
        </p:sp>
        <p:sp>
          <p:nvSpPr>
            <p:cNvPr id="189" name="正方形/長方形 2"/>
            <p:cNvSpPr>
              <a:spLocks noChangeArrowheads="1"/>
            </p:cNvSpPr>
            <p:nvPr/>
          </p:nvSpPr>
          <p:spPr bwMode="auto">
            <a:xfrm>
              <a:off x="5611284" y="5228194"/>
              <a:ext cx="281241" cy="309873"/>
            </a:xfrm>
            <a:prstGeom prst="rect">
              <a:avLst/>
            </a:prstGeom>
            <a:noFill/>
            <a:ln w="9525">
              <a:noFill/>
              <a:miter lim="800000"/>
              <a:headEnd/>
              <a:tailEnd/>
            </a:ln>
          </p:spPr>
          <p:txBody>
            <a:bodyPr wrap="none">
              <a:spAutoFit/>
            </a:bodyPr>
            <a:lstStyle/>
            <a:p>
              <a:pPr eaLnBrk="1" hangingPunct="1"/>
              <a:r>
                <a:rPr lang="en-US" altLang="ja-JP" sz="1600" baseline="30000">
                  <a:latin typeface="Symbol" pitchFamily="18" charset="2"/>
                </a:rPr>
                <a:t>L</a:t>
              </a:r>
              <a:endParaRPr lang="ja-JP" altLang="en-US" sz="1600" b="1">
                <a:latin typeface="Symbol" pitchFamily="18" charset="2"/>
              </a:endParaRPr>
            </a:p>
          </p:txBody>
        </p:sp>
      </p:grpSp>
      <p:sp>
        <p:nvSpPr>
          <p:cNvPr id="190" name="正方形/長方形 3"/>
          <p:cNvSpPr>
            <a:spLocks noChangeArrowheads="1"/>
          </p:cNvSpPr>
          <p:nvPr/>
        </p:nvSpPr>
        <p:spPr bwMode="auto">
          <a:xfrm>
            <a:off x="6539853" y="4141061"/>
            <a:ext cx="471487" cy="477837"/>
          </a:xfrm>
          <a:prstGeom prst="rect">
            <a:avLst/>
          </a:prstGeom>
          <a:noFill/>
          <a:ln w="12700" algn="ctr">
            <a:solidFill>
              <a:schemeClr val="tx1"/>
            </a:solidFill>
            <a:round/>
            <a:headEnd/>
            <a:tailEnd/>
          </a:ln>
          <a:effectLst/>
        </p:spPr>
        <p:txBody>
          <a:bodyPr/>
          <a:lstStyle/>
          <a:p>
            <a:pPr eaLnBrk="1" hangingPunct="1"/>
            <a:endParaRPr lang="ja-JP" altLang="en-US" sz="4000" b="1">
              <a:latin typeface="Arial" pitchFamily="34" charset="0"/>
            </a:endParaRPr>
          </a:p>
        </p:txBody>
      </p:sp>
      <p:grpSp>
        <p:nvGrpSpPr>
          <p:cNvPr id="4" name="グループ化 41"/>
          <p:cNvGrpSpPr>
            <a:grpSpLocks/>
          </p:cNvGrpSpPr>
          <p:nvPr/>
        </p:nvGrpSpPr>
        <p:grpSpPr bwMode="auto">
          <a:xfrm>
            <a:off x="5308909" y="4358761"/>
            <a:ext cx="596900" cy="463550"/>
            <a:chOff x="5561013" y="5113408"/>
            <a:chExt cx="600906" cy="424659"/>
          </a:xfrm>
        </p:grpSpPr>
        <p:sp>
          <p:nvSpPr>
            <p:cNvPr id="192" name="正方形/長方形 42"/>
            <p:cNvSpPr>
              <a:spLocks noChangeArrowheads="1"/>
            </p:cNvSpPr>
            <p:nvPr/>
          </p:nvSpPr>
          <p:spPr bwMode="auto">
            <a:xfrm>
              <a:off x="5561013" y="5113408"/>
              <a:ext cx="600906" cy="310258"/>
            </a:xfrm>
            <a:prstGeom prst="rect">
              <a:avLst/>
            </a:prstGeom>
            <a:noFill/>
            <a:ln w="9525">
              <a:noFill/>
              <a:miter lim="800000"/>
              <a:headEnd/>
              <a:tailEnd/>
            </a:ln>
          </p:spPr>
          <p:txBody>
            <a:bodyPr wrap="none">
              <a:spAutoFit/>
            </a:bodyPr>
            <a:lstStyle/>
            <a:p>
              <a:pPr eaLnBrk="1" hangingPunct="1"/>
              <a:r>
                <a:rPr lang="en-US" altLang="ja-JP" sz="1600" baseline="30000">
                  <a:latin typeface="Arial" pitchFamily="34" charset="0"/>
                </a:rPr>
                <a:t>10</a:t>
              </a:r>
              <a:r>
                <a:rPr lang="en-US" altLang="ja-JP" sz="1600">
                  <a:latin typeface="Arial" pitchFamily="34" charset="0"/>
                </a:rPr>
                <a:t>He</a:t>
              </a:r>
              <a:endParaRPr lang="ja-JP" altLang="en-US" sz="1600">
                <a:latin typeface="Arial" pitchFamily="34" charset="0"/>
              </a:endParaRPr>
            </a:p>
          </p:txBody>
        </p:sp>
        <p:sp>
          <p:nvSpPr>
            <p:cNvPr id="193" name="正方形/長方形 43"/>
            <p:cNvSpPr>
              <a:spLocks noChangeArrowheads="1"/>
            </p:cNvSpPr>
            <p:nvPr/>
          </p:nvSpPr>
          <p:spPr bwMode="auto">
            <a:xfrm>
              <a:off x="5611284" y="5228194"/>
              <a:ext cx="281118" cy="309873"/>
            </a:xfrm>
            <a:prstGeom prst="rect">
              <a:avLst/>
            </a:prstGeom>
            <a:noFill/>
            <a:ln w="9525">
              <a:noFill/>
              <a:miter lim="800000"/>
              <a:headEnd/>
              <a:tailEnd/>
            </a:ln>
          </p:spPr>
          <p:txBody>
            <a:bodyPr wrap="none">
              <a:spAutoFit/>
            </a:bodyPr>
            <a:lstStyle/>
            <a:p>
              <a:pPr eaLnBrk="1" hangingPunct="1"/>
              <a:r>
                <a:rPr lang="en-US" altLang="ja-JP" sz="1600" baseline="30000">
                  <a:latin typeface="Symbol" pitchFamily="18" charset="2"/>
                </a:rPr>
                <a:t>L</a:t>
              </a:r>
              <a:endParaRPr lang="ja-JP" altLang="en-US" sz="1600" b="1">
                <a:latin typeface="Symbol" pitchFamily="18" charset="2"/>
              </a:endParaRPr>
            </a:p>
          </p:txBody>
        </p:sp>
      </p:grpSp>
      <p:sp>
        <p:nvSpPr>
          <p:cNvPr id="194" name="正方形/長方形 45"/>
          <p:cNvSpPr>
            <a:spLocks noChangeArrowheads="1"/>
          </p:cNvSpPr>
          <p:nvPr/>
        </p:nvSpPr>
        <p:spPr bwMode="auto">
          <a:xfrm>
            <a:off x="5385109" y="4300025"/>
            <a:ext cx="469900" cy="479425"/>
          </a:xfrm>
          <a:prstGeom prst="rect">
            <a:avLst/>
          </a:prstGeom>
          <a:noFill/>
          <a:ln w="12700" algn="ctr">
            <a:solidFill>
              <a:schemeClr val="tx1"/>
            </a:solidFill>
            <a:round/>
            <a:headEnd/>
            <a:tailEnd/>
          </a:ln>
          <a:effectLst/>
        </p:spPr>
        <p:txBody>
          <a:bodyPr/>
          <a:lstStyle/>
          <a:p>
            <a:pPr eaLnBrk="1" hangingPunct="1"/>
            <a:endParaRPr lang="ja-JP" altLang="en-US" sz="4000" b="1">
              <a:latin typeface="Arial" pitchFamily="34" charset="0"/>
            </a:endParaRPr>
          </a:p>
        </p:txBody>
      </p:sp>
      <p:grpSp>
        <p:nvGrpSpPr>
          <p:cNvPr id="5" name="グループ化 51"/>
          <p:cNvGrpSpPr>
            <a:grpSpLocks/>
          </p:cNvGrpSpPr>
          <p:nvPr/>
        </p:nvGrpSpPr>
        <p:grpSpPr bwMode="auto">
          <a:xfrm>
            <a:off x="5791510" y="4350824"/>
            <a:ext cx="587375" cy="463550"/>
            <a:chOff x="5578069" y="5113408"/>
            <a:chExt cx="590702" cy="424659"/>
          </a:xfrm>
        </p:grpSpPr>
        <p:sp>
          <p:nvSpPr>
            <p:cNvPr id="196" name="正方形/長方形 52"/>
            <p:cNvSpPr>
              <a:spLocks noChangeArrowheads="1"/>
            </p:cNvSpPr>
            <p:nvPr/>
          </p:nvSpPr>
          <p:spPr bwMode="auto">
            <a:xfrm>
              <a:off x="5578069" y="5113408"/>
              <a:ext cx="590702" cy="310258"/>
            </a:xfrm>
            <a:prstGeom prst="rect">
              <a:avLst/>
            </a:prstGeom>
            <a:noFill/>
            <a:ln w="9525">
              <a:noFill/>
              <a:miter lim="800000"/>
              <a:headEnd/>
              <a:tailEnd/>
            </a:ln>
          </p:spPr>
          <p:txBody>
            <a:bodyPr wrap="none">
              <a:spAutoFit/>
            </a:bodyPr>
            <a:lstStyle/>
            <a:p>
              <a:pPr eaLnBrk="1" hangingPunct="1"/>
              <a:r>
                <a:rPr lang="en-US" altLang="ja-JP" sz="1600" baseline="30000">
                  <a:latin typeface="Arial" pitchFamily="34" charset="0"/>
                </a:rPr>
                <a:t>11</a:t>
              </a:r>
              <a:r>
                <a:rPr lang="en-US" altLang="ja-JP" sz="1600">
                  <a:latin typeface="Arial" pitchFamily="34" charset="0"/>
                </a:rPr>
                <a:t>He</a:t>
              </a:r>
              <a:endParaRPr lang="ja-JP" altLang="en-US" sz="1600">
                <a:latin typeface="Arial" pitchFamily="34" charset="0"/>
              </a:endParaRPr>
            </a:p>
          </p:txBody>
        </p:sp>
        <p:sp>
          <p:nvSpPr>
            <p:cNvPr id="197" name="正方形/長方形 53"/>
            <p:cNvSpPr>
              <a:spLocks noChangeArrowheads="1"/>
            </p:cNvSpPr>
            <p:nvPr/>
          </p:nvSpPr>
          <p:spPr bwMode="auto">
            <a:xfrm>
              <a:off x="5611284" y="5228194"/>
              <a:ext cx="280826" cy="309873"/>
            </a:xfrm>
            <a:prstGeom prst="rect">
              <a:avLst/>
            </a:prstGeom>
            <a:noFill/>
            <a:ln w="9525">
              <a:noFill/>
              <a:miter lim="800000"/>
              <a:headEnd/>
              <a:tailEnd/>
            </a:ln>
          </p:spPr>
          <p:txBody>
            <a:bodyPr wrap="none">
              <a:spAutoFit/>
            </a:bodyPr>
            <a:lstStyle/>
            <a:p>
              <a:pPr eaLnBrk="1" hangingPunct="1"/>
              <a:r>
                <a:rPr lang="en-US" altLang="ja-JP" sz="1600" baseline="30000">
                  <a:latin typeface="Symbol" pitchFamily="18" charset="2"/>
                </a:rPr>
                <a:t>L</a:t>
              </a:r>
              <a:endParaRPr lang="ja-JP" altLang="en-US" sz="1600" b="1">
                <a:latin typeface="Symbol" pitchFamily="18" charset="2"/>
              </a:endParaRPr>
            </a:p>
          </p:txBody>
        </p:sp>
      </p:grpSp>
      <p:sp>
        <p:nvSpPr>
          <p:cNvPr id="198" name="正方形/長方形 54"/>
          <p:cNvSpPr>
            <a:spLocks noChangeArrowheads="1"/>
          </p:cNvSpPr>
          <p:nvPr/>
        </p:nvSpPr>
        <p:spPr bwMode="auto">
          <a:xfrm>
            <a:off x="5859771" y="4300025"/>
            <a:ext cx="469900" cy="479425"/>
          </a:xfrm>
          <a:prstGeom prst="rect">
            <a:avLst/>
          </a:prstGeom>
          <a:noFill/>
          <a:ln w="12700" algn="ctr">
            <a:solidFill>
              <a:schemeClr val="tx1"/>
            </a:solidFill>
            <a:round/>
            <a:headEnd/>
            <a:tailEnd/>
          </a:ln>
          <a:effectLst/>
        </p:spPr>
        <p:txBody>
          <a:bodyPr/>
          <a:lstStyle/>
          <a:p>
            <a:pPr eaLnBrk="1" hangingPunct="1"/>
            <a:endParaRPr lang="ja-JP" altLang="en-US" sz="4000" b="1">
              <a:latin typeface="Arial" pitchFamily="34" charset="0"/>
            </a:endParaRPr>
          </a:p>
        </p:txBody>
      </p:sp>
      <p:grpSp>
        <p:nvGrpSpPr>
          <p:cNvPr id="6" name="グループ化 55"/>
          <p:cNvGrpSpPr>
            <a:grpSpLocks/>
          </p:cNvGrpSpPr>
          <p:nvPr/>
        </p:nvGrpSpPr>
        <p:grpSpPr bwMode="auto">
          <a:xfrm>
            <a:off x="3400735" y="4839774"/>
            <a:ext cx="446087" cy="463550"/>
            <a:chOff x="5621306" y="5129388"/>
            <a:chExt cx="449146" cy="424879"/>
          </a:xfrm>
        </p:grpSpPr>
        <p:sp>
          <p:nvSpPr>
            <p:cNvPr id="200" name="正方形/長方形 56"/>
            <p:cNvSpPr>
              <a:spLocks noChangeArrowheads="1"/>
            </p:cNvSpPr>
            <p:nvPr/>
          </p:nvSpPr>
          <p:spPr bwMode="auto">
            <a:xfrm>
              <a:off x="5621306" y="5129388"/>
              <a:ext cx="449146" cy="310258"/>
            </a:xfrm>
            <a:prstGeom prst="rect">
              <a:avLst/>
            </a:prstGeom>
            <a:noFill/>
            <a:ln w="9525">
              <a:noFill/>
              <a:miter lim="800000"/>
              <a:headEnd/>
              <a:tailEnd/>
            </a:ln>
          </p:spPr>
          <p:txBody>
            <a:bodyPr wrap="none">
              <a:spAutoFit/>
            </a:bodyPr>
            <a:lstStyle/>
            <a:p>
              <a:pPr eaLnBrk="1" hangingPunct="1"/>
              <a:r>
                <a:rPr lang="en-US" altLang="ja-JP" sz="1600" baseline="30000">
                  <a:latin typeface="Arial" pitchFamily="34" charset="0"/>
                </a:rPr>
                <a:t> 5</a:t>
              </a:r>
              <a:r>
                <a:rPr lang="en-US" altLang="ja-JP" sz="1600">
                  <a:latin typeface="Arial" pitchFamily="34" charset="0"/>
                </a:rPr>
                <a:t>H</a:t>
              </a:r>
            </a:p>
          </p:txBody>
        </p:sp>
        <p:sp>
          <p:nvSpPr>
            <p:cNvPr id="201" name="正方形/長方形 57"/>
            <p:cNvSpPr>
              <a:spLocks noChangeArrowheads="1"/>
            </p:cNvSpPr>
            <p:nvPr/>
          </p:nvSpPr>
          <p:spPr bwMode="auto">
            <a:xfrm>
              <a:off x="5662450" y="5243713"/>
              <a:ext cx="281159" cy="310554"/>
            </a:xfrm>
            <a:prstGeom prst="rect">
              <a:avLst/>
            </a:prstGeom>
            <a:noFill/>
            <a:ln w="9525">
              <a:noFill/>
              <a:miter lim="800000"/>
              <a:headEnd/>
              <a:tailEnd/>
            </a:ln>
          </p:spPr>
          <p:txBody>
            <a:bodyPr wrap="none">
              <a:spAutoFit/>
            </a:bodyPr>
            <a:lstStyle/>
            <a:p>
              <a:pPr eaLnBrk="1" hangingPunct="1"/>
              <a:r>
                <a:rPr lang="en-US" altLang="ja-JP" sz="1600" baseline="30000">
                  <a:latin typeface="Symbol" pitchFamily="18" charset="2"/>
                </a:rPr>
                <a:t>L</a:t>
              </a:r>
              <a:endParaRPr lang="ja-JP" altLang="en-US" sz="1600" b="1">
                <a:latin typeface="Symbol" pitchFamily="18" charset="2"/>
              </a:endParaRPr>
            </a:p>
          </p:txBody>
        </p:sp>
      </p:grpSp>
      <p:sp>
        <p:nvSpPr>
          <p:cNvPr id="202" name="正方形/長方形 58"/>
          <p:cNvSpPr>
            <a:spLocks noChangeArrowheads="1"/>
          </p:cNvSpPr>
          <p:nvPr/>
        </p:nvSpPr>
        <p:spPr bwMode="auto">
          <a:xfrm>
            <a:off x="3424546" y="4787387"/>
            <a:ext cx="471488" cy="479425"/>
          </a:xfrm>
          <a:prstGeom prst="rect">
            <a:avLst/>
          </a:prstGeom>
          <a:noFill/>
          <a:ln w="12700" algn="ctr">
            <a:solidFill>
              <a:schemeClr val="tx1"/>
            </a:solidFill>
            <a:round/>
            <a:headEnd/>
            <a:tailEnd/>
          </a:ln>
          <a:effectLst/>
        </p:spPr>
        <p:txBody>
          <a:bodyPr/>
          <a:lstStyle/>
          <a:p>
            <a:pPr eaLnBrk="1" hangingPunct="1"/>
            <a:endParaRPr lang="ja-JP" altLang="en-US" sz="4000" b="1">
              <a:latin typeface="Arial" pitchFamily="34" charset="0"/>
            </a:endParaRPr>
          </a:p>
        </p:txBody>
      </p:sp>
      <p:sp>
        <p:nvSpPr>
          <p:cNvPr id="203" name="正方形/長方形 59"/>
          <p:cNvSpPr>
            <a:spLocks noChangeArrowheads="1"/>
          </p:cNvSpPr>
          <p:nvPr/>
        </p:nvSpPr>
        <p:spPr bwMode="auto">
          <a:xfrm>
            <a:off x="4419909" y="4288912"/>
            <a:ext cx="469900" cy="479425"/>
          </a:xfrm>
          <a:prstGeom prst="rect">
            <a:avLst/>
          </a:prstGeom>
          <a:solidFill>
            <a:srgbClr val="817D7D">
              <a:alpha val="23137"/>
            </a:srgbClr>
          </a:solidFill>
          <a:ln w="12700" algn="ctr">
            <a:noFill/>
            <a:round/>
            <a:headEnd/>
            <a:tailEnd/>
          </a:ln>
        </p:spPr>
        <p:txBody>
          <a:bodyPr/>
          <a:lstStyle/>
          <a:p>
            <a:pPr eaLnBrk="1" hangingPunct="1"/>
            <a:endParaRPr lang="ja-JP" altLang="en-US" sz="4000" b="1">
              <a:latin typeface="Arial" pitchFamily="34" charset="0"/>
            </a:endParaRPr>
          </a:p>
        </p:txBody>
      </p:sp>
      <p:sp>
        <p:nvSpPr>
          <p:cNvPr id="204" name="正方形/長方形 60"/>
          <p:cNvSpPr>
            <a:spLocks noChangeArrowheads="1"/>
          </p:cNvSpPr>
          <p:nvPr/>
        </p:nvSpPr>
        <p:spPr bwMode="auto">
          <a:xfrm>
            <a:off x="2965760" y="4298436"/>
            <a:ext cx="471487" cy="477838"/>
          </a:xfrm>
          <a:prstGeom prst="rect">
            <a:avLst/>
          </a:prstGeom>
          <a:solidFill>
            <a:srgbClr val="817D7D">
              <a:alpha val="23137"/>
            </a:srgbClr>
          </a:solidFill>
          <a:ln w="12700" algn="ctr">
            <a:noFill/>
            <a:round/>
            <a:headEnd/>
            <a:tailEnd/>
          </a:ln>
        </p:spPr>
        <p:txBody>
          <a:bodyPr/>
          <a:lstStyle/>
          <a:p>
            <a:pPr eaLnBrk="1" hangingPunct="1"/>
            <a:endParaRPr lang="ja-JP" altLang="en-US" sz="4000" b="1">
              <a:latin typeface="Arial" pitchFamily="34" charset="0"/>
            </a:endParaRPr>
          </a:p>
        </p:txBody>
      </p:sp>
      <p:sp>
        <p:nvSpPr>
          <p:cNvPr id="205" name="正方形/長方形 61"/>
          <p:cNvSpPr>
            <a:spLocks noChangeArrowheads="1"/>
          </p:cNvSpPr>
          <p:nvPr/>
        </p:nvSpPr>
        <p:spPr bwMode="auto">
          <a:xfrm>
            <a:off x="2965759" y="3341175"/>
            <a:ext cx="469900" cy="479425"/>
          </a:xfrm>
          <a:prstGeom prst="rect">
            <a:avLst/>
          </a:prstGeom>
          <a:solidFill>
            <a:srgbClr val="817D7D">
              <a:alpha val="23137"/>
            </a:srgbClr>
          </a:solidFill>
          <a:ln w="12700" algn="ctr">
            <a:noFill/>
            <a:round/>
            <a:headEnd/>
            <a:tailEnd/>
          </a:ln>
        </p:spPr>
        <p:txBody>
          <a:bodyPr/>
          <a:lstStyle/>
          <a:p>
            <a:pPr eaLnBrk="1" hangingPunct="1"/>
            <a:endParaRPr lang="ja-JP" altLang="en-US" sz="4000" b="1">
              <a:latin typeface="Arial" pitchFamily="34" charset="0"/>
            </a:endParaRPr>
          </a:p>
        </p:txBody>
      </p:sp>
      <p:sp>
        <p:nvSpPr>
          <p:cNvPr id="206" name="正方形/長方形 62"/>
          <p:cNvSpPr>
            <a:spLocks noChangeArrowheads="1"/>
          </p:cNvSpPr>
          <p:nvPr/>
        </p:nvSpPr>
        <p:spPr bwMode="auto">
          <a:xfrm>
            <a:off x="3448360" y="3341175"/>
            <a:ext cx="471487" cy="479425"/>
          </a:xfrm>
          <a:prstGeom prst="rect">
            <a:avLst/>
          </a:prstGeom>
          <a:solidFill>
            <a:srgbClr val="817D7D">
              <a:alpha val="23137"/>
            </a:srgbClr>
          </a:solidFill>
          <a:ln w="12700" algn="ctr">
            <a:noFill/>
            <a:round/>
            <a:headEnd/>
            <a:tailEnd/>
          </a:ln>
        </p:spPr>
        <p:txBody>
          <a:bodyPr/>
          <a:lstStyle/>
          <a:p>
            <a:pPr eaLnBrk="1" hangingPunct="1"/>
            <a:endParaRPr lang="ja-JP" altLang="en-US" sz="4000" b="1">
              <a:latin typeface="Arial" pitchFamily="34" charset="0"/>
            </a:endParaRPr>
          </a:p>
        </p:txBody>
      </p:sp>
      <p:sp>
        <p:nvSpPr>
          <p:cNvPr id="207" name="正方形/長方形 63"/>
          <p:cNvSpPr>
            <a:spLocks noChangeArrowheads="1"/>
          </p:cNvSpPr>
          <p:nvPr/>
        </p:nvSpPr>
        <p:spPr bwMode="auto">
          <a:xfrm>
            <a:off x="3448360" y="2866512"/>
            <a:ext cx="471487" cy="479425"/>
          </a:xfrm>
          <a:prstGeom prst="rect">
            <a:avLst/>
          </a:prstGeom>
          <a:solidFill>
            <a:srgbClr val="817D7D">
              <a:alpha val="23137"/>
            </a:srgbClr>
          </a:solidFill>
          <a:ln w="12700" algn="ctr">
            <a:noFill/>
            <a:round/>
            <a:headEnd/>
            <a:tailEnd/>
          </a:ln>
        </p:spPr>
        <p:txBody>
          <a:bodyPr/>
          <a:lstStyle/>
          <a:p>
            <a:pPr eaLnBrk="1" hangingPunct="1"/>
            <a:endParaRPr lang="en-US" altLang="ja-JP" sz="4000" b="1">
              <a:latin typeface="Arial" pitchFamily="34" charset="0"/>
            </a:endParaRPr>
          </a:p>
        </p:txBody>
      </p:sp>
      <p:sp>
        <p:nvSpPr>
          <p:cNvPr id="208" name="正方形/長方形 64"/>
          <p:cNvSpPr>
            <a:spLocks noChangeArrowheads="1"/>
          </p:cNvSpPr>
          <p:nvPr/>
        </p:nvSpPr>
        <p:spPr bwMode="auto">
          <a:xfrm>
            <a:off x="3938896" y="3823775"/>
            <a:ext cx="469900" cy="479425"/>
          </a:xfrm>
          <a:prstGeom prst="rect">
            <a:avLst/>
          </a:prstGeom>
          <a:solidFill>
            <a:srgbClr val="817D7D">
              <a:alpha val="23137"/>
            </a:srgbClr>
          </a:solidFill>
          <a:ln w="12700" algn="ctr">
            <a:noFill/>
            <a:round/>
            <a:headEnd/>
            <a:tailEnd/>
          </a:ln>
        </p:spPr>
        <p:txBody>
          <a:bodyPr/>
          <a:lstStyle/>
          <a:p>
            <a:pPr eaLnBrk="1" hangingPunct="1"/>
            <a:endParaRPr lang="en-US" altLang="ja-JP" sz="4000" b="1">
              <a:latin typeface="Arial" pitchFamily="34" charset="0"/>
            </a:endParaRPr>
          </a:p>
        </p:txBody>
      </p:sp>
      <p:sp>
        <p:nvSpPr>
          <p:cNvPr id="209" name="正方形/長方形 68"/>
          <p:cNvSpPr>
            <a:spLocks noChangeArrowheads="1"/>
          </p:cNvSpPr>
          <p:nvPr/>
        </p:nvSpPr>
        <p:spPr bwMode="auto">
          <a:xfrm>
            <a:off x="6539852" y="3664811"/>
            <a:ext cx="469900" cy="479425"/>
          </a:xfrm>
          <a:prstGeom prst="rect">
            <a:avLst/>
          </a:prstGeom>
          <a:noFill/>
          <a:ln w="12700" algn="ctr">
            <a:solidFill>
              <a:schemeClr val="tx1"/>
            </a:solidFill>
            <a:round/>
            <a:headEnd/>
            <a:tailEnd/>
          </a:ln>
          <a:effectLst/>
        </p:spPr>
        <p:txBody>
          <a:bodyPr/>
          <a:lstStyle/>
          <a:p>
            <a:pPr eaLnBrk="1" hangingPunct="1"/>
            <a:endParaRPr lang="ja-JP" altLang="en-US" sz="4000" b="1">
              <a:latin typeface="Arial" pitchFamily="34" charset="0"/>
            </a:endParaRPr>
          </a:p>
        </p:txBody>
      </p:sp>
      <p:grpSp>
        <p:nvGrpSpPr>
          <p:cNvPr id="7" name="グループ化 73"/>
          <p:cNvGrpSpPr>
            <a:grpSpLocks/>
          </p:cNvGrpSpPr>
          <p:nvPr/>
        </p:nvGrpSpPr>
        <p:grpSpPr bwMode="auto">
          <a:xfrm>
            <a:off x="2422835" y="3387211"/>
            <a:ext cx="549275" cy="476250"/>
            <a:chOff x="5865276" y="5188851"/>
            <a:chExt cx="548548" cy="475607"/>
          </a:xfrm>
        </p:grpSpPr>
        <p:sp>
          <p:nvSpPr>
            <p:cNvPr id="211" name="正方形/長方形 74"/>
            <p:cNvSpPr>
              <a:spLocks noChangeArrowheads="1"/>
            </p:cNvSpPr>
            <p:nvPr/>
          </p:nvSpPr>
          <p:spPr bwMode="auto">
            <a:xfrm>
              <a:off x="5865276" y="5188851"/>
              <a:ext cx="548548" cy="338554"/>
            </a:xfrm>
            <a:prstGeom prst="rect">
              <a:avLst/>
            </a:prstGeom>
            <a:noFill/>
            <a:ln w="9525">
              <a:noFill/>
              <a:miter lim="800000"/>
              <a:headEnd/>
              <a:tailEnd/>
            </a:ln>
          </p:spPr>
          <p:txBody>
            <a:bodyPr wrap="none">
              <a:spAutoFit/>
            </a:bodyPr>
            <a:lstStyle/>
            <a:p>
              <a:pPr eaLnBrk="1" hangingPunct="1"/>
              <a:r>
                <a:rPr lang="en-US" altLang="ja-JP" sz="1600" baseline="30000">
                  <a:latin typeface="Arial" pitchFamily="34" charset="0"/>
                </a:rPr>
                <a:t> 6</a:t>
              </a:r>
              <a:r>
                <a:rPr lang="en-US" altLang="ja-JP" sz="1600">
                  <a:latin typeface="Arial" pitchFamily="34" charset="0"/>
                </a:rPr>
                <a:t>Be</a:t>
              </a:r>
              <a:endParaRPr lang="ja-JP" altLang="en-US" sz="1600">
                <a:latin typeface="Arial" pitchFamily="34" charset="0"/>
              </a:endParaRPr>
            </a:p>
          </p:txBody>
        </p:sp>
        <p:sp>
          <p:nvSpPr>
            <p:cNvPr id="212" name="正方形/長方形 75"/>
            <p:cNvSpPr>
              <a:spLocks noChangeArrowheads="1"/>
            </p:cNvSpPr>
            <p:nvPr/>
          </p:nvSpPr>
          <p:spPr bwMode="auto">
            <a:xfrm>
              <a:off x="5920841" y="5325876"/>
              <a:ext cx="278874" cy="338582"/>
            </a:xfrm>
            <a:prstGeom prst="rect">
              <a:avLst/>
            </a:prstGeom>
            <a:noFill/>
            <a:ln w="9525">
              <a:noFill/>
              <a:miter lim="800000"/>
              <a:headEnd/>
              <a:tailEnd/>
            </a:ln>
          </p:spPr>
          <p:txBody>
            <a:bodyPr wrap="none">
              <a:spAutoFit/>
            </a:bodyPr>
            <a:lstStyle/>
            <a:p>
              <a:pPr eaLnBrk="1" hangingPunct="1"/>
              <a:r>
                <a:rPr lang="en-US" altLang="ja-JP" sz="1600" baseline="30000">
                  <a:latin typeface="Symbol" pitchFamily="18" charset="2"/>
                </a:rPr>
                <a:t>L</a:t>
              </a:r>
              <a:endParaRPr lang="ja-JP" altLang="en-US" sz="1600" b="1">
                <a:latin typeface="Symbol" pitchFamily="18" charset="2"/>
              </a:endParaRPr>
            </a:p>
          </p:txBody>
        </p:sp>
      </p:grpSp>
      <p:sp>
        <p:nvSpPr>
          <p:cNvPr id="213" name="正方形/長方形 76"/>
          <p:cNvSpPr>
            <a:spLocks noChangeArrowheads="1"/>
          </p:cNvSpPr>
          <p:nvPr/>
        </p:nvSpPr>
        <p:spPr bwMode="auto">
          <a:xfrm>
            <a:off x="2476810" y="3339586"/>
            <a:ext cx="471487" cy="477838"/>
          </a:xfrm>
          <a:prstGeom prst="rect">
            <a:avLst/>
          </a:prstGeom>
          <a:noFill/>
          <a:ln w="12700" algn="ctr">
            <a:solidFill>
              <a:schemeClr val="tx1"/>
            </a:solidFill>
            <a:round/>
            <a:headEnd/>
            <a:tailEnd/>
          </a:ln>
          <a:effectLst/>
        </p:spPr>
        <p:txBody>
          <a:bodyPr/>
          <a:lstStyle/>
          <a:p>
            <a:pPr eaLnBrk="1" hangingPunct="1"/>
            <a:endParaRPr lang="ja-JP" altLang="en-US" sz="4000" b="1">
              <a:latin typeface="Arial" pitchFamily="34" charset="0"/>
            </a:endParaRPr>
          </a:p>
        </p:txBody>
      </p:sp>
      <p:grpSp>
        <p:nvGrpSpPr>
          <p:cNvPr id="8" name="グループ化 77"/>
          <p:cNvGrpSpPr>
            <a:grpSpLocks/>
          </p:cNvGrpSpPr>
          <p:nvPr/>
        </p:nvGrpSpPr>
        <p:grpSpPr bwMode="auto">
          <a:xfrm>
            <a:off x="2954647" y="2899850"/>
            <a:ext cx="493713" cy="458787"/>
            <a:chOff x="5907611" y="5180384"/>
            <a:chExt cx="492443" cy="459040"/>
          </a:xfrm>
        </p:grpSpPr>
        <p:sp>
          <p:nvSpPr>
            <p:cNvPr id="215" name="正方形/長方形 78"/>
            <p:cNvSpPr>
              <a:spLocks noChangeArrowheads="1"/>
            </p:cNvSpPr>
            <p:nvPr/>
          </p:nvSpPr>
          <p:spPr bwMode="auto">
            <a:xfrm>
              <a:off x="5907611" y="5180384"/>
              <a:ext cx="492443" cy="338554"/>
            </a:xfrm>
            <a:prstGeom prst="rect">
              <a:avLst/>
            </a:prstGeom>
            <a:noFill/>
            <a:ln w="9525">
              <a:noFill/>
              <a:miter lim="800000"/>
              <a:headEnd/>
              <a:tailEnd/>
            </a:ln>
          </p:spPr>
          <p:txBody>
            <a:bodyPr wrap="none">
              <a:spAutoFit/>
            </a:bodyPr>
            <a:lstStyle/>
            <a:p>
              <a:pPr eaLnBrk="1" hangingPunct="1"/>
              <a:r>
                <a:rPr lang="en-US" altLang="ja-JP" sz="1600" baseline="30000">
                  <a:latin typeface="Arial" pitchFamily="34" charset="0"/>
                </a:rPr>
                <a:t> 8</a:t>
              </a:r>
              <a:r>
                <a:rPr lang="ja-JP" altLang="en-US" sz="1600">
                  <a:latin typeface="Arial" pitchFamily="34" charset="0"/>
                </a:rPr>
                <a:t> </a:t>
              </a:r>
              <a:r>
                <a:rPr lang="en-US" altLang="ja-JP" sz="1600">
                  <a:latin typeface="Arial" pitchFamily="34" charset="0"/>
                </a:rPr>
                <a:t>B</a:t>
              </a:r>
            </a:p>
          </p:txBody>
        </p:sp>
        <p:sp>
          <p:nvSpPr>
            <p:cNvPr id="216" name="正方形/長方形 79"/>
            <p:cNvSpPr>
              <a:spLocks noChangeArrowheads="1"/>
            </p:cNvSpPr>
            <p:nvPr/>
          </p:nvSpPr>
          <p:spPr bwMode="auto">
            <a:xfrm>
              <a:off x="5963176" y="5300475"/>
              <a:ext cx="278526" cy="338949"/>
            </a:xfrm>
            <a:prstGeom prst="rect">
              <a:avLst/>
            </a:prstGeom>
            <a:noFill/>
            <a:ln w="9525">
              <a:noFill/>
              <a:miter lim="800000"/>
              <a:headEnd/>
              <a:tailEnd/>
            </a:ln>
          </p:spPr>
          <p:txBody>
            <a:bodyPr wrap="none">
              <a:spAutoFit/>
            </a:bodyPr>
            <a:lstStyle/>
            <a:p>
              <a:pPr eaLnBrk="1" hangingPunct="1"/>
              <a:r>
                <a:rPr lang="en-US" altLang="ja-JP" sz="1600" baseline="30000">
                  <a:latin typeface="Symbol" pitchFamily="18" charset="2"/>
                </a:rPr>
                <a:t>L</a:t>
              </a:r>
              <a:endParaRPr lang="ja-JP" altLang="en-US" sz="1600" b="1">
                <a:latin typeface="Symbol" pitchFamily="18" charset="2"/>
              </a:endParaRPr>
            </a:p>
          </p:txBody>
        </p:sp>
      </p:grpSp>
      <p:sp>
        <p:nvSpPr>
          <p:cNvPr id="217" name="正方形/長方形 80"/>
          <p:cNvSpPr>
            <a:spLocks noChangeArrowheads="1"/>
          </p:cNvSpPr>
          <p:nvPr/>
        </p:nvSpPr>
        <p:spPr bwMode="auto">
          <a:xfrm>
            <a:off x="2965759" y="2850637"/>
            <a:ext cx="474662" cy="479425"/>
          </a:xfrm>
          <a:prstGeom prst="rect">
            <a:avLst/>
          </a:prstGeom>
          <a:noFill/>
          <a:ln w="12700" algn="ctr">
            <a:solidFill>
              <a:schemeClr val="bg2"/>
            </a:solidFill>
            <a:round/>
            <a:headEnd/>
            <a:tailEnd/>
          </a:ln>
          <a:effectLst/>
        </p:spPr>
        <p:txBody>
          <a:bodyPr/>
          <a:lstStyle/>
          <a:p>
            <a:pPr eaLnBrk="1" hangingPunct="1"/>
            <a:endParaRPr lang="ja-JP" altLang="en-US" sz="4000" b="1">
              <a:latin typeface="Arial" pitchFamily="34" charset="0"/>
            </a:endParaRPr>
          </a:p>
        </p:txBody>
      </p:sp>
      <p:grpSp>
        <p:nvGrpSpPr>
          <p:cNvPr id="9" name="グループ化 81"/>
          <p:cNvGrpSpPr>
            <a:grpSpLocks/>
          </p:cNvGrpSpPr>
          <p:nvPr/>
        </p:nvGrpSpPr>
        <p:grpSpPr bwMode="auto">
          <a:xfrm>
            <a:off x="2430771" y="3879336"/>
            <a:ext cx="514350" cy="476250"/>
            <a:chOff x="5865276" y="5188851"/>
            <a:chExt cx="514885" cy="475607"/>
          </a:xfrm>
        </p:grpSpPr>
        <p:sp>
          <p:nvSpPr>
            <p:cNvPr id="219" name="正方形/長方形 82"/>
            <p:cNvSpPr>
              <a:spLocks noChangeArrowheads="1"/>
            </p:cNvSpPr>
            <p:nvPr/>
          </p:nvSpPr>
          <p:spPr bwMode="auto">
            <a:xfrm>
              <a:off x="5865276" y="5188851"/>
              <a:ext cx="514885" cy="338554"/>
            </a:xfrm>
            <a:prstGeom prst="rect">
              <a:avLst/>
            </a:prstGeom>
            <a:noFill/>
            <a:ln w="9525">
              <a:noFill/>
              <a:miter lim="800000"/>
              <a:headEnd/>
              <a:tailEnd/>
            </a:ln>
          </p:spPr>
          <p:txBody>
            <a:bodyPr wrap="none">
              <a:spAutoFit/>
            </a:bodyPr>
            <a:lstStyle/>
            <a:p>
              <a:pPr eaLnBrk="1" hangingPunct="1"/>
              <a:r>
                <a:rPr lang="en-US" altLang="ja-JP" sz="1600" baseline="30000">
                  <a:latin typeface="Arial" pitchFamily="34" charset="0"/>
                </a:rPr>
                <a:t> 5</a:t>
              </a:r>
              <a:r>
                <a:rPr lang="en-US" altLang="ja-JP" sz="1600">
                  <a:latin typeface="Arial" pitchFamily="34" charset="0"/>
                </a:rPr>
                <a:t> Li</a:t>
              </a:r>
              <a:endParaRPr lang="ja-JP" altLang="en-US" sz="1600">
                <a:latin typeface="Arial" pitchFamily="34" charset="0"/>
              </a:endParaRPr>
            </a:p>
          </p:txBody>
        </p:sp>
        <p:sp>
          <p:nvSpPr>
            <p:cNvPr id="220" name="正方形/長方形 83"/>
            <p:cNvSpPr>
              <a:spLocks noChangeArrowheads="1"/>
            </p:cNvSpPr>
            <p:nvPr/>
          </p:nvSpPr>
          <p:spPr bwMode="auto">
            <a:xfrm>
              <a:off x="5920841" y="5325876"/>
              <a:ext cx="279534" cy="338582"/>
            </a:xfrm>
            <a:prstGeom prst="rect">
              <a:avLst/>
            </a:prstGeom>
            <a:noFill/>
            <a:ln w="9525">
              <a:noFill/>
              <a:miter lim="800000"/>
              <a:headEnd/>
              <a:tailEnd/>
            </a:ln>
          </p:spPr>
          <p:txBody>
            <a:bodyPr wrap="none">
              <a:spAutoFit/>
            </a:bodyPr>
            <a:lstStyle/>
            <a:p>
              <a:pPr eaLnBrk="1" hangingPunct="1"/>
              <a:r>
                <a:rPr lang="en-US" altLang="ja-JP" sz="1600" baseline="30000">
                  <a:latin typeface="Symbol" pitchFamily="18" charset="2"/>
                </a:rPr>
                <a:t>L</a:t>
              </a:r>
              <a:endParaRPr lang="ja-JP" altLang="en-US" sz="1600" b="1">
                <a:latin typeface="Symbol" pitchFamily="18" charset="2"/>
              </a:endParaRPr>
            </a:p>
          </p:txBody>
        </p:sp>
      </p:grpSp>
      <p:sp>
        <p:nvSpPr>
          <p:cNvPr id="221" name="正方形/長方形 84"/>
          <p:cNvSpPr>
            <a:spLocks noChangeArrowheads="1"/>
          </p:cNvSpPr>
          <p:nvPr/>
        </p:nvSpPr>
        <p:spPr bwMode="auto">
          <a:xfrm>
            <a:off x="2484746" y="3822186"/>
            <a:ext cx="469900" cy="477838"/>
          </a:xfrm>
          <a:prstGeom prst="rect">
            <a:avLst/>
          </a:prstGeom>
          <a:noFill/>
          <a:ln w="12700" algn="ctr">
            <a:solidFill>
              <a:schemeClr val="tx1"/>
            </a:solidFill>
            <a:round/>
            <a:headEnd/>
            <a:tailEnd/>
          </a:ln>
          <a:effectLst/>
        </p:spPr>
        <p:txBody>
          <a:bodyPr/>
          <a:lstStyle/>
          <a:p>
            <a:pPr eaLnBrk="1" hangingPunct="1"/>
            <a:endParaRPr lang="ja-JP" altLang="en-US" sz="4000" b="1">
              <a:latin typeface="Arial" pitchFamily="34" charset="0"/>
            </a:endParaRPr>
          </a:p>
        </p:txBody>
      </p:sp>
      <p:grpSp>
        <p:nvGrpSpPr>
          <p:cNvPr id="10" name="グループ化 85"/>
          <p:cNvGrpSpPr>
            <a:grpSpLocks/>
          </p:cNvGrpSpPr>
          <p:nvPr/>
        </p:nvGrpSpPr>
        <p:grpSpPr bwMode="auto">
          <a:xfrm>
            <a:off x="6525564" y="3240947"/>
            <a:ext cx="471488" cy="463550"/>
            <a:chOff x="5569541" y="5113408"/>
            <a:chExt cx="474978" cy="424659"/>
          </a:xfrm>
        </p:grpSpPr>
        <p:sp>
          <p:nvSpPr>
            <p:cNvPr id="223" name="正方形/長方形 86"/>
            <p:cNvSpPr>
              <a:spLocks noChangeArrowheads="1"/>
            </p:cNvSpPr>
            <p:nvPr/>
          </p:nvSpPr>
          <p:spPr bwMode="auto">
            <a:xfrm>
              <a:off x="5569541" y="5113408"/>
              <a:ext cx="474978" cy="310258"/>
            </a:xfrm>
            <a:prstGeom prst="rect">
              <a:avLst/>
            </a:prstGeom>
            <a:noFill/>
            <a:ln w="9525">
              <a:noFill/>
              <a:miter lim="800000"/>
              <a:headEnd/>
              <a:tailEnd/>
            </a:ln>
          </p:spPr>
          <p:txBody>
            <a:bodyPr wrap="none">
              <a:spAutoFit/>
            </a:bodyPr>
            <a:lstStyle/>
            <a:p>
              <a:pPr eaLnBrk="1" hangingPunct="1"/>
              <a:r>
                <a:rPr lang="en-US" altLang="ja-JP" sz="1600" baseline="30000">
                  <a:latin typeface="Arial" pitchFamily="34" charset="0"/>
                </a:rPr>
                <a:t>15</a:t>
              </a:r>
              <a:r>
                <a:rPr lang="en-US" altLang="ja-JP" sz="1600">
                  <a:latin typeface="Arial" pitchFamily="34" charset="0"/>
                </a:rPr>
                <a:t>B</a:t>
              </a:r>
              <a:endParaRPr lang="ja-JP" altLang="en-US" sz="1600">
                <a:latin typeface="Arial" pitchFamily="34" charset="0"/>
              </a:endParaRPr>
            </a:p>
          </p:txBody>
        </p:sp>
        <p:sp>
          <p:nvSpPr>
            <p:cNvPr id="224" name="正方形/長方形 87"/>
            <p:cNvSpPr>
              <a:spLocks noChangeArrowheads="1"/>
            </p:cNvSpPr>
            <p:nvPr/>
          </p:nvSpPr>
          <p:spPr bwMode="auto">
            <a:xfrm>
              <a:off x="5611284" y="5228194"/>
              <a:ext cx="281311" cy="309873"/>
            </a:xfrm>
            <a:prstGeom prst="rect">
              <a:avLst/>
            </a:prstGeom>
            <a:noFill/>
            <a:ln w="9525">
              <a:noFill/>
              <a:miter lim="800000"/>
              <a:headEnd/>
              <a:tailEnd/>
            </a:ln>
          </p:spPr>
          <p:txBody>
            <a:bodyPr wrap="none">
              <a:spAutoFit/>
            </a:bodyPr>
            <a:lstStyle/>
            <a:p>
              <a:pPr eaLnBrk="1" hangingPunct="1"/>
              <a:r>
                <a:rPr lang="en-US" altLang="ja-JP" sz="1600" baseline="30000">
                  <a:latin typeface="Symbol" pitchFamily="18" charset="2"/>
                </a:rPr>
                <a:t>L</a:t>
              </a:r>
              <a:endParaRPr lang="ja-JP" altLang="en-US" sz="1600" b="1">
                <a:latin typeface="Symbol" pitchFamily="18" charset="2"/>
              </a:endParaRPr>
            </a:p>
          </p:txBody>
        </p:sp>
      </p:grpSp>
      <p:sp>
        <p:nvSpPr>
          <p:cNvPr id="225" name="正方形/長方形 88"/>
          <p:cNvSpPr>
            <a:spLocks noChangeArrowheads="1"/>
          </p:cNvSpPr>
          <p:nvPr/>
        </p:nvSpPr>
        <p:spPr bwMode="auto">
          <a:xfrm>
            <a:off x="6546202" y="3188561"/>
            <a:ext cx="469900" cy="479425"/>
          </a:xfrm>
          <a:prstGeom prst="rect">
            <a:avLst/>
          </a:prstGeom>
          <a:noFill/>
          <a:ln w="12700" algn="ctr">
            <a:solidFill>
              <a:schemeClr val="tx1"/>
            </a:solidFill>
            <a:round/>
            <a:headEnd/>
            <a:tailEnd/>
          </a:ln>
          <a:effectLst/>
        </p:spPr>
        <p:txBody>
          <a:bodyPr/>
          <a:lstStyle/>
          <a:p>
            <a:pPr eaLnBrk="1" hangingPunct="1"/>
            <a:endParaRPr lang="ja-JP" altLang="en-US" sz="4000" b="1">
              <a:latin typeface="Arial" pitchFamily="34" charset="0"/>
            </a:endParaRPr>
          </a:p>
        </p:txBody>
      </p:sp>
      <p:sp>
        <p:nvSpPr>
          <p:cNvPr id="226" name="正方形/長方形 170"/>
          <p:cNvSpPr>
            <a:spLocks noChangeArrowheads="1"/>
          </p:cNvSpPr>
          <p:nvPr/>
        </p:nvSpPr>
        <p:spPr bwMode="auto">
          <a:xfrm>
            <a:off x="5402571" y="4309550"/>
            <a:ext cx="920750" cy="479425"/>
          </a:xfrm>
          <a:prstGeom prst="rect">
            <a:avLst/>
          </a:prstGeom>
          <a:solidFill>
            <a:srgbClr val="FFFF00">
              <a:alpha val="23137"/>
            </a:srgbClr>
          </a:solidFill>
          <a:ln w="12700" algn="ctr">
            <a:noFill/>
            <a:round/>
            <a:headEnd/>
            <a:tailEnd/>
          </a:ln>
        </p:spPr>
        <p:txBody>
          <a:bodyPr/>
          <a:lstStyle/>
          <a:p>
            <a:pPr eaLnBrk="1" hangingPunct="1"/>
            <a:endParaRPr lang="en-US" altLang="ja-JP" sz="4000" b="1">
              <a:latin typeface="Arial" pitchFamily="34" charset="0"/>
            </a:endParaRPr>
          </a:p>
        </p:txBody>
      </p:sp>
      <p:sp>
        <p:nvSpPr>
          <p:cNvPr id="227" name="正方形/長方形 171"/>
          <p:cNvSpPr>
            <a:spLocks noChangeArrowheads="1"/>
          </p:cNvSpPr>
          <p:nvPr/>
        </p:nvSpPr>
        <p:spPr bwMode="auto">
          <a:xfrm>
            <a:off x="2492685" y="3833300"/>
            <a:ext cx="460375" cy="479425"/>
          </a:xfrm>
          <a:prstGeom prst="rect">
            <a:avLst/>
          </a:prstGeom>
          <a:solidFill>
            <a:srgbClr val="FFFF00">
              <a:alpha val="23137"/>
            </a:srgbClr>
          </a:solidFill>
          <a:ln w="12700" algn="ctr">
            <a:noFill/>
            <a:round/>
            <a:headEnd/>
            <a:tailEnd/>
          </a:ln>
        </p:spPr>
        <p:txBody>
          <a:bodyPr/>
          <a:lstStyle/>
          <a:p>
            <a:pPr eaLnBrk="1" hangingPunct="1"/>
            <a:endParaRPr lang="en-US" altLang="ja-JP" sz="4000" b="1">
              <a:latin typeface="Arial" pitchFamily="34" charset="0"/>
            </a:endParaRPr>
          </a:p>
        </p:txBody>
      </p:sp>
      <p:sp>
        <p:nvSpPr>
          <p:cNvPr id="228" name="正方形/長方形 172"/>
          <p:cNvSpPr>
            <a:spLocks noChangeArrowheads="1"/>
          </p:cNvSpPr>
          <p:nvPr/>
        </p:nvSpPr>
        <p:spPr bwMode="auto">
          <a:xfrm>
            <a:off x="2484747" y="3325300"/>
            <a:ext cx="460375" cy="479425"/>
          </a:xfrm>
          <a:prstGeom prst="rect">
            <a:avLst/>
          </a:prstGeom>
          <a:solidFill>
            <a:srgbClr val="FFFF00">
              <a:alpha val="23137"/>
            </a:srgbClr>
          </a:solidFill>
          <a:ln w="12700" algn="ctr">
            <a:noFill/>
            <a:round/>
            <a:headEnd/>
            <a:tailEnd/>
          </a:ln>
        </p:spPr>
        <p:txBody>
          <a:bodyPr/>
          <a:lstStyle/>
          <a:p>
            <a:pPr eaLnBrk="1" hangingPunct="1"/>
            <a:endParaRPr lang="en-US" altLang="ja-JP" sz="4000" b="1">
              <a:latin typeface="Arial" pitchFamily="34" charset="0"/>
            </a:endParaRPr>
          </a:p>
        </p:txBody>
      </p:sp>
      <p:sp>
        <p:nvSpPr>
          <p:cNvPr id="229" name="正方形/長方形 173"/>
          <p:cNvSpPr>
            <a:spLocks noChangeArrowheads="1"/>
          </p:cNvSpPr>
          <p:nvPr/>
        </p:nvSpPr>
        <p:spPr bwMode="auto">
          <a:xfrm>
            <a:off x="2975285" y="2860161"/>
            <a:ext cx="460375" cy="477838"/>
          </a:xfrm>
          <a:prstGeom prst="rect">
            <a:avLst/>
          </a:prstGeom>
          <a:solidFill>
            <a:srgbClr val="FFFF00">
              <a:alpha val="23137"/>
            </a:srgbClr>
          </a:solidFill>
          <a:ln w="12700" algn="ctr">
            <a:solidFill>
              <a:srgbClr val="000000"/>
            </a:solidFill>
            <a:round/>
            <a:headEnd/>
            <a:tailEnd/>
          </a:ln>
        </p:spPr>
        <p:txBody>
          <a:bodyPr/>
          <a:lstStyle/>
          <a:p>
            <a:pPr eaLnBrk="1" hangingPunct="1"/>
            <a:endParaRPr lang="en-US" altLang="ja-JP" sz="4000" b="1">
              <a:latin typeface="Arial" pitchFamily="34" charset="0"/>
            </a:endParaRPr>
          </a:p>
        </p:txBody>
      </p:sp>
      <p:sp>
        <p:nvSpPr>
          <p:cNvPr id="230" name="正方形/長方形 174"/>
          <p:cNvSpPr>
            <a:spLocks noChangeArrowheads="1"/>
          </p:cNvSpPr>
          <p:nvPr/>
        </p:nvSpPr>
        <p:spPr bwMode="auto">
          <a:xfrm>
            <a:off x="3426135" y="4782625"/>
            <a:ext cx="460375" cy="479425"/>
          </a:xfrm>
          <a:prstGeom prst="rect">
            <a:avLst/>
          </a:prstGeom>
          <a:solidFill>
            <a:srgbClr val="FFFF00">
              <a:alpha val="23137"/>
            </a:srgbClr>
          </a:solidFill>
          <a:ln w="12700" algn="ctr">
            <a:noFill/>
            <a:round/>
            <a:headEnd/>
            <a:tailEnd/>
          </a:ln>
        </p:spPr>
        <p:txBody>
          <a:bodyPr/>
          <a:lstStyle/>
          <a:p>
            <a:pPr eaLnBrk="1" hangingPunct="1"/>
            <a:endParaRPr lang="en-US" altLang="ja-JP" sz="4000" b="1">
              <a:latin typeface="Arial" pitchFamily="34" charset="0"/>
            </a:endParaRPr>
          </a:p>
        </p:txBody>
      </p:sp>
      <p:grpSp>
        <p:nvGrpSpPr>
          <p:cNvPr id="11" name="グループ化 181"/>
          <p:cNvGrpSpPr>
            <a:grpSpLocks/>
          </p:cNvGrpSpPr>
          <p:nvPr/>
        </p:nvGrpSpPr>
        <p:grpSpPr bwMode="auto">
          <a:xfrm>
            <a:off x="4853297" y="4796912"/>
            <a:ext cx="517525" cy="525463"/>
            <a:chOff x="-1266275" y="4617087"/>
            <a:chExt cx="516481" cy="524630"/>
          </a:xfrm>
        </p:grpSpPr>
        <p:grpSp>
          <p:nvGrpSpPr>
            <p:cNvPr id="12" name="グループ化 182"/>
            <p:cNvGrpSpPr>
              <a:grpSpLocks/>
            </p:cNvGrpSpPr>
            <p:nvPr/>
          </p:nvGrpSpPr>
          <p:grpSpPr bwMode="auto">
            <a:xfrm>
              <a:off x="-1266275" y="4617087"/>
              <a:ext cx="516481" cy="524630"/>
              <a:chOff x="-1315618" y="4966823"/>
              <a:chExt cx="516481" cy="524630"/>
            </a:xfrm>
          </p:grpSpPr>
          <p:sp>
            <p:nvSpPr>
              <p:cNvPr id="234" name="正方形/長方形 184"/>
              <p:cNvSpPr>
                <a:spLocks noChangeArrowheads="1"/>
              </p:cNvSpPr>
              <p:nvPr/>
            </p:nvSpPr>
            <p:spPr bwMode="auto">
              <a:xfrm>
                <a:off x="-1315618" y="5015919"/>
                <a:ext cx="484428" cy="338554"/>
              </a:xfrm>
              <a:prstGeom prst="rect">
                <a:avLst/>
              </a:prstGeom>
              <a:noFill/>
              <a:ln w="9525">
                <a:noFill/>
                <a:miter lim="800000"/>
                <a:headEnd/>
                <a:tailEnd/>
              </a:ln>
            </p:spPr>
            <p:txBody>
              <a:bodyPr wrap="none">
                <a:spAutoFit/>
              </a:bodyPr>
              <a:lstStyle/>
              <a:p>
                <a:pPr eaLnBrk="1" hangingPunct="1"/>
                <a:r>
                  <a:rPr lang="en-US" altLang="ja-JP" sz="1600" baseline="30000">
                    <a:latin typeface="Arial" pitchFamily="34" charset="0"/>
                  </a:rPr>
                  <a:t> 8 </a:t>
                </a:r>
                <a:r>
                  <a:rPr lang="en-US" altLang="ja-JP" sz="1600">
                    <a:latin typeface="Arial" pitchFamily="34" charset="0"/>
                  </a:rPr>
                  <a:t>H</a:t>
                </a:r>
                <a:endParaRPr lang="ja-JP" altLang="en-US" sz="1600">
                  <a:latin typeface="Arial" pitchFamily="34" charset="0"/>
                </a:endParaRPr>
              </a:p>
            </p:txBody>
          </p:sp>
          <p:sp>
            <p:nvSpPr>
              <p:cNvPr id="235" name="正方形/長方形 185"/>
              <p:cNvSpPr>
                <a:spLocks noChangeArrowheads="1"/>
              </p:cNvSpPr>
              <p:nvPr/>
            </p:nvSpPr>
            <p:spPr bwMode="auto">
              <a:xfrm>
                <a:off x="-1260053" y="5152944"/>
                <a:ext cx="278681" cy="338509"/>
              </a:xfrm>
              <a:prstGeom prst="rect">
                <a:avLst/>
              </a:prstGeom>
              <a:noFill/>
              <a:ln w="9525">
                <a:noFill/>
                <a:miter lim="800000"/>
                <a:headEnd/>
                <a:tailEnd/>
              </a:ln>
            </p:spPr>
            <p:txBody>
              <a:bodyPr wrap="none">
                <a:spAutoFit/>
              </a:bodyPr>
              <a:lstStyle/>
              <a:p>
                <a:pPr eaLnBrk="1" hangingPunct="1"/>
                <a:r>
                  <a:rPr lang="en-US" altLang="ja-JP" sz="1600" baseline="30000">
                    <a:latin typeface="Symbol" pitchFamily="18" charset="2"/>
                  </a:rPr>
                  <a:t>L</a:t>
                </a:r>
                <a:endParaRPr lang="ja-JP" altLang="en-US" sz="1600" b="1">
                  <a:latin typeface="Symbol" pitchFamily="18" charset="2"/>
                </a:endParaRPr>
              </a:p>
            </p:txBody>
          </p:sp>
          <p:sp>
            <p:nvSpPr>
              <p:cNvPr id="236" name="正方形/長方形 186"/>
              <p:cNvSpPr>
                <a:spLocks noChangeArrowheads="1"/>
              </p:cNvSpPr>
              <p:nvPr/>
            </p:nvSpPr>
            <p:spPr bwMode="auto">
              <a:xfrm>
                <a:off x="-1269561" y="4966823"/>
                <a:ext cx="470424" cy="478810"/>
              </a:xfrm>
              <a:prstGeom prst="rect">
                <a:avLst/>
              </a:prstGeom>
              <a:noFill/>
              <a:ln w="12700" algn="ctr">
                <a:solidFill>
                  <a:schemeClr val="bg2"/>
                </a:solidFill>
                <a:round/>
                <a:headEnd/>
                <a:tailEnd/>
              </a:ln>
              <a:effectLst/>
            </p:spPr>
            <p:txBody>
              <a:bodyPr/>
              <a:lstStyle/>
              <a:p>
                <a:pPr eaLnBrk="1" hangingPunct="1"/>
                <a:endParaRPr lang="ja-JP" altLang="en-US" sz="4000" b="1">
                  <a:latin typeface="Arial" pitchFamily="34" charset="0"/>
                </a:endParaRPr>
              </a:p>
            </p:txBody>
          </p:sp>
        </p:grpSp>
        <p:sp>
          <p:nvSpPr>
            <p:cNvPr id="233" name="正方形/長方形 183"/>
            <p:cNvSpPr>
              <a:spLocks noChangeArrowheads="1"/>
            </p:cNvSpPr>
            <p:nvPr/>
          </p:nvSpPr>
          <p:spPr bwMode="auto">
            <a:xfrm>
              <a:off x="-1210710" y="4625006"/>
              <a:ext cx="460253" cy="478810"/>
            </a:xfrm>
            <a:prstGeom prst="rect">
              <a:avLst/>
            </a:prstGeom>
            <a:solidFill>
              <a:srgbClr val="FFFF00">
                <a:alpha val="23137"/>
              </a:srgbClr>
            </a:solidFill>
            <a:ln w="12700" algn="ctr">
              <a:solidFill>
                <a:srgbClr val="000000"/>
              </a:solidFill>
              <a:round/>
              <a:headEnd/>
              <a:tailEnd/>
            </a:ln>
          </p:spPr>
          <p:txBody>
            <a:bodyPr/>
            <a:lstStyle/>
            <a:p>
              <a:pPr eaLnBrk="1" hangingPunct="1"/>
              <a:endParaRPr lang="en-US" altLang="ja-JP" sz="4000" b="1">
                <a:latin typeface="Arial" pitchFamily="34" charset="0"/>
              </a:endParaRPr>
            </a:p>
          </p:txBody>
        </p:sp>
      </p:grpSp>
      <p:sp>
        <p:nvSpPr>
          <p:cNvPr id="237" name="正方形/長方形 236"/>
          <p:cNvSpPr/>
          <p:nvPr/>
        </p:nvSpPr>
        <p:spPr>
          <a:xfrm>
            <a:off x="6581696" y="2989676"/>
            <a:ext cx="648072" cy="18722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75" name="円/楕円 174"/>
          <p:cNvSpPr/>
          <p:nvPr/>
        </p:nvSpPr>
        <p:spPr>
          <a:xfrm rot="19196805">
            <a:off x="3321070" y="3312551"/>
            <a:ext cx="3616250" cy="1331321"/>
          </a:xfrm>
          <a:prstGeom prst="ellipse">
            <a:avLst/>
          </a:prstGeom>
          <a:noFill/>
          <a:ln w="2857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40" name="テキスト ボックス 239"/>
          <p:cNvSpPr txBox="1"/>
          <p:nvPr/>
        </p:nvSpPr>
        <p:spPr>
          <a:xfrm>
            <a:off x="1898171" y="5552838"/>
            <a:ext cx="4719625" cy="369332"/>
          </a:xfrm>
          <a:prstGeom prst="rect">
            <a:avLst/>
          </a:prstGeom>
          <a:noFill/>
        </p:spPr>
        <p:txBody>
          <a:bodyPr wrap="none" rtlCol="0">
            <a:spAutoFit/>
          </a:bodyPr>
          <a:lstStyle/>
          <a:p>
            <a:r>
              <a:rPr lang="en-US" altLang="ja-JP" dirty="0"/>
              <a:t>These neutron-rich Λ </a:t>
            </a:r>
            <a:r>
              <a:rPr lang="en-US" altLang="ja-JP" dirty="0" err="1"/>
              <a:t>hypernuclei</a:t>
            </a:r>
            <a:r>
              <a:rPr lang="en-US" altLang="ja-JP" dirty="0"/>
              <a:t> are important.</a:t>
            </a:r>
            <a:endParaRPr lang="ja-JP" altLang="en-US" dirty="0"/>
          </a:p>
        </p:txBody>
      </p:sp>
      <p:sp>
        <p:nvSpPr>
          <p:cNvPr id="74" name="テキスト ボックス 73"/>
          <p:cNvSpPr txBox="1"/>
          <p:nvPr/>
        </p:nvSpPr>
        <p:spPr>
          <a:xfrm>
            <a:off x="6653705" y="4141804"/>
            <a:ext cx="755335" cy="369332"/>
          </a:xfrm>
          <a:prstGeom prst="rect">
            <a:avLst/>
          </a:prstGeom>
          <a:noFill/>
        </p:spPr>
        <p:txBody>
          <a:bodyPr wrap="none" rtlCol="0">
            <a:spAutoFit/>
          </a:bodyPr>
          <a:lstStyle/>
          <a:p>
            <a:r>
              <a:rPr lang="en-US" altLang="ja-JP" dirty="0"/>
              <a:t>(π</a:t>
            </a:r>
            <a:r>
              <a:rPr lang="en-US" altLang="ja-JP" baseline="30000" dirty="0"/>
              <a:t>-</a:t>
            </a:r>
            <a:r>
              <a:rPr lang="en-US" altLang="ja-JP" dirty="0"/>
              <a:t>,K</a:t>
            </a:r>
            <a:r>
              <a:rPr lang="en-US" altLang="ja-JP" baseline="30000" dirty="0"/>
              <a:t>+</a:t>
            </a:r>
            <a:r>
              <a:rPr lang="en-US" altLang="ja-JP" dirty="0"/>
              <a:t>)</a:t>
            </a:r>
            <a:endParaRPr lang="ja-JP" altLang="en-US" dirty="0"/>
          </a:p>
        </p:txBody>
      </p:sp>
      <p:cxnSp>
        <p:nvCxnSpPr>
          <p:cNvPr id="76" name="直線コネクタ 75"/>
          <p:cNvCxnSpPr>
            <a:cxnSpLocks/>
          </p:cNvCxnSpPr>
          <p:nvPr/>
        </p:nvCxnSpPr>
        <p:spPr>
          <a:xfrm flipV="1">
            <a:off x="2491021" y="2166143"/>
            <a:ext cx="3631812" cy="3095360"/>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sp>
        <p:nvSpPr>
          <p:cNvPr id="77" name="テキスト ボックス 76"/>
          <p:cNvSpPr txBox="1"/>
          <p:nvPr/>
        </p:nvSpPr>
        <p:spPr>
          <a:xfrm>
            <a:off x="5799844" y="1678788"/>
            <a:ext cx="952505" cy="369332"/>
          </a:xfrm>
          <a:prstGeom prst="rect">
            <a:avLst/>
          </a:prstGeom>
          <a:noFill/>
        </p:spPr>
        <p:txBody>
          <a:bodyPr wrap="none" rtlCol="0">
            <a:spAutoFit/>
          </a:bodyPr>
          <a:lstStyle/>
          <a:p>
            <a:r>
              <a:rPr lang="en-US" altLang="ja-JP" dirty="0"/>
              <a:t>Z=N line</a:t>
            </a:r>
            <a:endParaRPr lang="ja-JP" altLang="en-US" dirty="0"/>
          </a:p>
        </p:txBody>
      </p:sp>
      <p:sp>
        <p:nvSpPr>
          <p:cNvPr id="78" name="テキスト ボックス 77"/>
          <p:cNvSpPr txBox="1"/>
          <p:nvPr/>
        </p:nvSpPr>
        <p:spPr>
          <a:xfrm>
            <a:off x="2683897" y="107622"/>
            <a:ext cx="8136904" cy="461665"/>
          </a:xfrm>
          <a:prstGeom prst="rect">
            <a:avLst/>
          </a:prstGeom>
          <a:noFill/>
        </p:spPr>
        <p:txBody>
          <a:bodyPr wrap="square" rtlCol="0">
            <a:spAutoFit/>
          </a:bodyPr>
          <a:lstStyle/>
          <a:p>
            <a:r>
              <a:rPr lang="en-US" altLang="ja-JP" sz="2400" dirty="0"/>
              <a:t>How do we obtain information on ΛN-ΣN coupling?</a:t>
            </a:r>
            <a:endParaRPr lang="ja-JP" altLang="en-US" sz="2400" dirty="0"/>
          </a:p>
        </p:txBody>
      </p:sp>
      <p:sp>
        <p:nvSpPr>
          <p:cNvPr id="79" name="テキスト ボックス 78"/>
          <p:cNvSpPr txBox="1"/>
          <p:nvPr/>
        </p:nvSpPr>
        <p:spPr>
          <a:xfrm>
            <a:off x="2625900" y="577848"/>
            <a:ext cx="5267468" cy="707886"/>
          </a:xfrm>
          <a:prstGeom prst="rect">
            <a:avLst/>
          </a:prstGeom>
          <a:noFill/>
        </p:spPr>
        <p:txBody>
          <a:bodyPr wrap="none" rtlCol="0">
            <a:spAutoFit/>
          </a:bodyPr>
          <a:lstStyle/>
          <a:p>
            <a:r>
              <a:rPr lang="en-US" altLang="ja-JP" sz="2000" dirty="0"/>
              <a:t>(1)YN scattering experiment at J-PARC</a:t>
            </a:r>
          </a:p>
          <a:p>
            <a:r>
              <a:rPr lang="en-US" altLang="ja-JP" sz="2000" dirty="0"/>
              <a:t>(2) To study neutron-rich Λ </a:t>
            </a:r>
            <a:r>
              <a:rPr lang="en-US" altLang="ja-JP" sz="2000" dirty="0" err="1"/>
              <a:t>hypernuclei</a:t>
            </a:r>
            <a:r>
              <a:rPr lang="en-US" altLang="ja-JP" sz="2000" dirty="0"/>
              <a:t> at J-PARC</a:t>
            </a:r>
            <a:endParaRPr lang="ja-JP" altLang="en-US" sz="2000" dirty="0"/>
          </a:p>
        </p:txBody>
      </p:sp>
      <p:cxnSp>
        <p:nvCxnSpPr>
          <p:cNvPr id="82" name="直線矢印コネクタ 81"/>
          <p:cNvCxnSpPr>
            <a:endCxn id="237" idx="1"/>
          </p:cNvCxnSpPr>
          <p:nvPr/>
        </p:nvCxnSpPr>
        <p:spPr>
          <a:xfrm flipH="1" flipV="1">
            <a:off x="6581696" y="3925780"/>
            <a:ext cx="216024" cy="21602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3" name="右矢印 82"/>
          <p:cNvSpPr/>
          <p:nvPr/>
        </p:nvSpPr>
        <p:spPr>
          <a:xfrm>
            <a:off x="6833724" y="1675000"/>
            <a:ext cx="144016" cy="216024"/>
          </a:xfrm>
          <a:prstGeom prst="rightArrow">
            <a:avLst/>
          </a:prstGeom>
          <a:solidFill>
            <a:srgbClr val="BBEE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84" name="テキスト ボックス 83"/>
          <p:cNvSpPr txBox="1"/>
          <p:nvPr/>
        </p:nvSpPr>
        <p:spPr>
          <a:xfrm>
            <a:off x="6946315" y="1373198"/>
            <a:ext cx="3960380" cy="1015663"/>
          </a:xfrm>
          <a:prstGeom prst="rect">
            <a:avLst/>
          </a:prstGeom>
          <a:noFill/>
        </p:spPr>
        <p:txBody>
          <a:bodyPr wrap="none" rtlCol="0">
            <a:spAutoFit/>
          </a:bodyPr>
          <a:lstStyle/>
          <a:p>
            <a:r>
              <a:rPr lang="en-US" altLang="ja-JP" sz="2000" dirty="0"/>
              <a:t>difficult to obtain information on</a:t>
            </a:r>
          </a:p>
          <a:p>
            <a:r>
              <a:rPr lang="en-US" altLang="ja-JP" sz="2000" dirty="0"/>
              <a:t> ΛN-ΣN coupling </a:t>
            </a:r>
          </a:p>
          <a:p>
            <a:r>
              <a:rPr lang="en-US" altLang="ja-JP" sz="2000" dirty="0"/>
              <a:t>Total </a:t>
            </a:r>
            <a:r>
              <a:rPr lang="en-US" altLang="ja-JP" sz="2000" dirty="0" err="1"/>
              <a:t>isosopin</a:t>
            </a:r>
            <a:r>
              <a:rPr lang="en-US" altLang="ja-JP" sz="2000" dirty="0"/>
              <a:t> of core nuclei is small.</a:t>
            </a:r>
            <a:endParaRPr lang="ja-JP" altLang="en-US" sz="2000" dirty="0"/>
          </a:p>
        </p:txBody>
      </p:sp>
      <p:cxnSp>
        <p:nvCxnSpPr>
          <p:cNvPr id="86" name="直線矢印コネクタ 85"/>
          <p:cNvCxnSpPr/>
          <p:nvPr/>
        </p:nvCxnSpPr>
        <p:spPr>
          <a:xfrm>
            <a:off x="6703867" y="3231867"/>
            <a:ext cx="576064" cy="144016"/>
          </a:xfrm>
          <a:prstGeom prst="straightConnector1">
            <a:avLst/>
          </a:prstGeom>
          <a:ln w="12700">
            <a:solidFill>
              <a:srgbClr val="00B0F0"/>
            </a:solidFill>
            <a:tailEnd type="arrow"/>
          </a:ln>
        </p:spPr>
        <p:style>
          <a:lnRef idx="1">
            <a:schemeClr val="accent1"/>
          </a:lnRef>
          <a:fillRef idx="0">
            <a:schemeClr val="accent1"/>
          </a:fillRef>
          <a:effectRef idx="0">
            <a:schemeClr val="accent1"/>
          </a:effectRef>
          <a:fontRef idx="minor">
            <a:schemeClr val="tx1"/>
          </a:fontRef>
        </p:style>
      </p:cxnSp>
      <p:sp>
        <p:nvSpPr>
          <p:cNvPr id="87" name="テキスト ボックス 86"/>
          <p:cNvSpPr txBox="1"/>
          <p:nvPr/>
        </p:nvSpPr>
        <p:spPr>
          <a:xfrm>
            <a:off x="7378363" y="2597333"/>
            <a:ext cx="4411336" cy="1323439"/>
          </a:xfrm>
          <a:prstGeom prst="rect">
            <a:avLst/>
          </a:prstGeom>
          <a:noFill/>
        </p:spPr>
        <p:txBody>
          <a:bodyPr wrap="none" rtlCol="0">
            <a:spAutoFit/>
          </a:bodyPr>
          <a:lstStyle/>
          <a:p>
            <a:r>
              <a:rPr lang="en-US" altLang="ja-JP" sz="2000" dirty="0"/>
              <a:t>Total </a:t>
            </a:r>
            <a:r>
              <a:rPr lang="en-US" altLang="ja-JP" sz="2000" dirty="0" err="1"/>
              <a:t>isospin</a:t>
            </a:r>
            <a:r>
              <a:rPr lang="en-US" altLang="ja-JP" sz="2000" dirty="0"/>
              <a:t> is larger.</a:t>
            </a:r>
          </a:p>
          <a:p>
            <a:r>
              <a:rPr lang="en-US" altLang="ja-JP" sz="2000" dirty="0"/>
              <a:t>ΛN-ΣN coupling give a great contribution</a:t>
            </a:r>
          </a:p>
          <a:p>
            <a:r>
              <a:rPr lang="en-US" altLang="ja-JP" sz="2000" dirty="0"/>
              <a:t>to binding energies  of neutron-rich Λ</a:t>
            </a:r>
          </a:p>
          <a:p>
            <a:r>
              <a:rPr lang="en-US" altLang="ja-JP" sz="2000" dirty="0" err="1"/>
              <a:t>hypernuclei</a:t>
            </a:r>
            <a:r>
              <a:rPr lang="en-US" altLang="ja-JP" sz="2000" dirty="0"/>
              <a:t>.</a:t>
            </a:r>
            <a:endParaRPr lang="ja-JP" altLang="en-US" sz="2000" dirty="0"/>
          </a:p>
        </p:txBody>
      </p:sp>
      <p:sp>
        <p:nvSpPr>
          <p:cNvPr id="13" name="楕円 12">
            <a:extLst>
              <a:ext uri="{FF2B5EF4-FFF2-40B4-BE49-F238E27FC236}">
                <a16:creationId xmlns:a16="http://schemas.microsoft.com/office/drawing/2014/main" id="{5D455C80-5213-6CBE-C96D-16503D525D16}"/>
              </a:ext>
            </a:extLst>
          </p:cNvPr>
          <p:cNvSpPr/>
          <p:nvPr/>
        </p:nvSpPr>
        <p:spPr>
          <a:xfrm>
            <a:off x="4745607" y="4216372"/>
            <a:ext cx="757287" cy="668955"/>
          </a:xfrm>
          <a:prstGeom prst="ellipse">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4" name="楕円 13">
            <a:extLst>
              <a:ext uri="{FF2B5EF4-FFF2-40B4-BE49-F238E27FC236}">
                <a16:creationId xmlns:a16="http://schemas.microsoft.com/office/drawing/2014/main" id="{B579305D-7140-05CB-7B06-1A6306AC0010}"/>
              </a:ext>
            </a:extLst>
          </p:cNvPr>
          <p:cNvSpPr/>
          <p:nvPr/>
        </p:nvSpPr>
        <p:spPr>
          <a:xfrm>
            <a:off x="2422835" y="4247801"/>
            <a:ext cx="4518737" cy="674923"/>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5" name="テキスト ボックス 14">
            <a:extLst>
              <a:ext uri="{FF2B5EF4-FFF2-40B4-BE49-F238E27FC236}">
                <a16:creationId xmlns:a16="http://schemas.microsoft.com/office/drawing/2014/main" id="{A3C78330-56B9-07FD-7AB6-FEB77ED0C68B}"/>
              </a:ext>
            </a:extLst>
          </p:cNvPr>
          <p:cNvSpPr txBox="1"/>
          <p:nvPr/>
        </p:nvSpPr>
        <p:spPr>
          <a:xfrm>
            <a:off x="7390644" y="4121495"/>
            <a:ext cx="3583481" cy="2523768"/>
          </a:xfrm>
          <a:prstGeom prst="rect">
            <a:avLst/>
          </a:prstGeom>
          <a:noFill/>
        </p:spPr>
        <p:txBody>
          <a:bodyPr wrap="none" rtlCol="0">
            <a:spAutoFit/>
          </a:bodyPr>
          <a:lstStyle/>
          <a:p>
            <a:r>
              <a:rPr lang="en-US" altLang="ja-JP" sz="2000" dirty="0"/>
              <a:t>Especially, He isotope is</a:t>
            </a:r>
          </a:p>
          <a:p>
            <a:r>
              <a:rPr lang="en-US" altLang="ja-JP" sz="2000" dirty="0"/>
              <a:t>important to obtain information</a:t>
            </a:r>
          </a:p>
          <a:p>
            <a:r>
              <a:rPr lang="en-US" altLang="ja-JP" sz="2000" dirty="0"/>
              <a:t>on ΛN-ΣN coupling, Because He</a:t>
            </a:r>
          </a:p>
          <a:p>
            <a:r>
              <a:rPr lang="en-US" altLang="ja-JP" sz="2000" dirty="0"/>
              <a:t>isotope Λ </a:t>
            </a:r>
            <a:r>
              <a:rPr lang="en-US" altLang="ja-JP" sz="2000" dirty="0" err="1"/>
              <a:t>hypernuclei</a:t>
            </a:r>
            <a:r>
              <a:rPr lang="en-US" altLang="ja-JP" sz="2000" dirty="0"/>
              <a:t> have been</a:t>
            </a:r>
          </a:p>
          <a:p>
            <a:r>
              <a:rPr lang="en-US" altLang="ja-JP" sz="2000" dirty="0"/>
              <a:t>observed. Among these Λ</a:t>
            </a:r>
          </a:p>
          <a:p>
            <a:r>
              <a:rPr lang="en-US" altLang="ja-JP" sz="2000" dirty="0" err="1"/>
              <a:t>hypernuclei</a:t>
            </a:r>
            <a:r>
              <a:rPr lang="en-US" altLang="ja-JP" sz="2000" dirty="0"/>
              <a:t>, </a:t>
            </a:r>
            <a:r>
              <a:rPr lang="en-US" altLang="ja-JP" sz="2000" baseline="-25000" dirty="0"/>
              <a:t>Λ</a:t>
            </a:r>
            <a:r>
              <a:rPr lang="en-US" altLang="ja-JP" sz="2000" baseline="30000" dirty="0"/>
              <a:t>9</a:t>
            </a:r>
            <a:r>
              <a:rPr lang="en-US" altLang="ja-JP" sz="2000" dirty="0"/>
              <a:t>He is planned to</a:t>
            </a:r>
          </a:p>
          <a:p>
            <a:r>
              <a:rPr lang="en-US" altLang="ja-JP" sz="2000" dirty="0"/>
              <a:t>produce in the future.</a:t>
            </a:r>
          </a:p>
          <a:p>
            <a:endParaRPr lang="ja-JP"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2724DB94-776E-42C4-98C9-35E463D4BB28}"/>
              </a:ext>
            </a:extLst>
          </p:cNvPr>
          <p:cNvPicPr>
            <a:picLocks noChangeAspect="1"/>
          </p:cNvPicPr>
          <p:nvPr/>
        </p:nvPicPr>
        <p:blipFill>
          <a:blip r:embed="rId2"/>
          <a:stretch>
            <a:fillRect/>
          </a:stretch>
        </p:blipFill>
        <p:spPr>
          <a:xfrm>
            <a:off x="1884825" y="40549"/>
            <a:ext cx="7645059" cy="3292178"/>
          </a:xfrm>
          <a:prstGeom prst="rect">
            <a:avLst/>
          </a:prstGeom>
        </p:spPr>
      </p:pic>
      <p:sp>
        <p:nvSpPr>
          <p:cNvPr id="7" name="テキスト ボックス 6">
            <a:extLst>
              <a:ext uri="{FF2B5EF4-FFF2-40B4-BE49-F238E27FC236}">
                <a16:creationId xmlns:a16="http://schemas.microsoft.com/office/drawing/2014/main" id="{95B82098-38E1-7DB2-B489-0E1E6A7680B7}"/>
              </a:ext>
            </a:extLst>
          </p:cNvPr>
          <p:cNvSpPr txBox="1"/>
          <p:nvPr/>
        </p:nvSpPr>
        <p:spPr>
          <a:xfrm>
            <a:off x="1862343" y="3362320"/>
            <a:ext cx="3364767" cy="707886"/>
          </a:xfrm>
          <a:prstGeom prst="rect">
            <a:avLst/>
          </a:prstGeom>
          <a:noFill/>
        </p:spPr>
        <p:txBody>
          <a:bodyPr wrap="none" rtlCol="0">
            <a:spAutoFit/>
          </a:bodyPr>
          <a:lstStyle/>
          <a:p>
            <a:r>
              <a:rPr lang="en-US" altLang="ja-JP" sz="2000" dirty="0"/>
              <a:t>T. Myo and E. Hiyama,</a:t>
            </a:r>
          </a:p>
          <a:p>
            <a:r>
              <a:rPr lang="en-US" altLang="ja-JP" sz="2000" dirty="0"/>
              <a:t>Phys. Rev. C107, 054302(2023)</a:t>
            </a:r>
            <a:endParaRPr lang="ja-JP" altLang="en-US" sz="2000" dirty="0"/>
          </a:p>
        </p:txBody>
      </p:sp>
      <p:sp>
        <p:nvSpPr>
          <p:cNvPr id="8" name="楕円 7">
            <a:extLst>
              <a:ext uri="{FF2B5EF4-FFF2-40B4-BE49-F238E27FC236}">
                <a16:creationId xmlns:a16="http://schemas.microsoft.com/office/drawing/2014/main" id="{1E6147B4-7D86-032C-FEE7-535AAB276DCA}"/>
              </a:ext>
            </a:extLst>
          </p:cNvPr>
          <p:cNvSpPr/>
          <p:nvPr/>
        </p:nvSpPr>
        <p:spPr>
          <a:xfrm>
            <a:off x="2380850" y="4921136"/>
            <a:ext cx="792088" cy="792088"/>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t>α</a:t>
            </a:r>
            <a:endParaRPr lang="ja-JP" altLang="en-US" dirty="0"/>
          </a:p>
        </p:txBody>
      </p:sp>
      <p:sp>
        <p:nvSpPr>
          <p:cNvPr id="9" name="楕円 8">
            <a:extLst>
              <a:ext uri="{FF2B5EF4-FFF2-40B4-BE49-F238E27FC236}">
                <a16:creationId xmlns:a16="http://schemas.microsoft.com/office/drawing/2014/main" id="{249ACBF6-B062-AA87-1102-B366CA64DE5D}"/>
              </a:ext>
            </a:extLst>
          </p:cNvPr>
          <p:cNvSpPr/>
          <p:nvPr/>
        </p:nvSpPr>
        <p:spPr>
          <a:xfrm>
            <a:off x="1862342" y="4581387"/>
            <a:ext cx="360040" cy="36004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t>n</a:t>
            </a:r>
            <a:endParaRPr lang="ja-JP" altLang="en-US" dirty="0"/>
          </a:p>
        </p:txBody>
      </p:sp>
      <p:sp>
        <p:nvSpPr>
          <p:cNvPr id="10" name="楕円 9">
            <a:extLst>
              <a:ext uri="{FF2B5EF4-FFF2-40B4-BE49-F238E27FC236}">
                <a16:creationId xmlns:a16="http://schemas.microsoft.com/office/drawing/2014/main" id="{A515EB29-8B6E-6AE8-0FA1-907F7D4393A6}"/>
              </a:ext>
            </a:extLst>
          </p:cNvPr>
          <p:cNvSpPr/>
          <p:nvPr/>
        </p:nvSpPr>
        <p:spPr>
          <a:xfrm>
            <a:off x="2416854" y="4401367"/>
            <a:ext cx="360040" cy="36004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t>n</a:t>
            </a:r>
            <a:endParaRPr lang="ja-JP" altLang="en-US" dirty="0"/>
          </a:p>
        </p:txBody>
      </p:sp>
      <p:sp>
        <p:nvSpPr>
          <p:cNvPr id="11" name="楕円 10">
            <a:extLst>
              <a:ext uri="{FF2B5EF4-FFF2-40B4-BE49-F238E27FC236}">
                <a16:creationId xmlns:a16="http://schemas.microsoft.com/office/drawing/2014/main" id="{3B6C02B8-9244-CCA6-A1DE-DBA9A3CCFB66}"/>
              </a:ext>
            </a:extLst>
          </p:cNvPr>
          <p:cNvSpPr/>
          <p:nvPr/>
        </p:nvSpPr>
        <p:spPr>
          <a:xfrm>
            <a:off x="2992918" y="4401367"/>
            <a:ext cx="360040" cy="36004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t>n</a:t>
            </a:r>
            <a:endParaRPr lang="ja-JP" altLang="en-US" dirty="0"/>
          </a:p>
        </p:txBody>
      </p:sp>
      <p:sp>
        <p:nvSpPr>
          <p:cNvPr id="12" name="テキスト ボックス 11">
            <a:extLst>
              <a:ext uri="{FF2B5EF4-FFF2-40B4-BE49-F238E27FC236}">
                <a16:creationId xmlns:a16="http://schemas.microsoft.com/office/drawing/2014/main" id="{822AB993-90DA-BD7F-DAB7-653A0425629E}"/>
              </a:ext>
            </a:extLst>
          </p:cNvPr>
          <p:cNvSpPr txBox="1"/>
          <p:nvPr/>
        </p:nvSpPr>
        <p:spPr>
          <a:xfrm>
            <a:off x="3352959" y="4421836"/>
            <a:ext cx="530915" cy="369332"/>
          </a:xfrm>
          <a:prstGeom prst="rect">
            <a:avLst/>
          </a:prstGeom>
          <a:noFill/>
        </p:spPr>
        <p:txBody>
          <a:bodyPr wrap="none" rtlCol="0">
            <a:spAutoFit/>
          </a:bodyPr>
          <a:lstStyle/>
          <a:p>
            <a:r>
              <a:rPr lang="ja-JP" altLang="en-US" dirty="0"/>
              <a:t>・・・</a:t>
            </a:r>
          </a:p>
        </p:txBody>
      </p:sp>
      <p:sp>
        <p:nvSpPr>
          <p:cNvPr id="13" name="楕円 12">
            <a:extLst>
              <a:ext uri="{FF2B5EF4-FFF2-40B4-BE49-F238E27FC236}">
                <a16:creationId xmlns:a16="http://schemas.microsoft.com/office/drawing/2014/main" id="{ED1CF26B-DE35-1E75-A834-4220AB988D8A}"/>
              </a:ext>
            </a:extLst>
          </p:cNvPr>
          <p:cNvSpPr/>
          <p:nvPr/>
        </p:nvSpPr>
        <p:spPr>
          <a:xfrm>
            <a:off x="3749002" y="4812260"/>
            <a:ext cx="432048" cy="461665"/>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t>Λ</a:t>
            </a:r>
            <a:endParaRPr lang="ja-JP" altLang="en-US" dirty="0"/>
          </a:p>
        </p:txBody>
      </p:sp>
      <p:sp>
        <p:nvSpPr>
          <p:cNvPr id="14" name="テキスト ボックス 13">
            <a:extLst>
              <a:ext uri="{FF2B5EF4-FFF2-40B4-BE49-F238E27FC236}">
                <a16:creationId xmlns:a16="http://schemas.microsoft.com/office/drawing/2014/main" id="{5894ED4A-E93C-DEF1-8060-58FD1CFAD128}"/>
              </a:ext>
            </a:extLst>
          </p:cNvPr>
          <p:cNvSpPr txBox="1"/>
          <p:nvPr/>
        </p:nvSpPr>
        <p:spPr>
          <a:xfrm>
            <a:off x="4062731" y="4226986"/>
            <a:ext cx="2000869" cy="461665"/>
          </a:xfrm>
          <a:prstGeom prst="rect">
            <a:avLst/>
          </a:prstGeom>
          <a:noFill/>
        </p:spPr>
        <p:txBody>
          <a:bodyPr wrap="none" rtlCol="0">
            <a:spAutoFit/>
          </a:bodyPr>
          <a:lstStyle/>
          <a:p>
            <a:r>
              <a:rPr lang="en-US" altLang="ja-JP" sz="2400" dirty="0"/>
              <a:t>α+</a:t>
            </a:r>
            <a:r>
              <a:rPr lang="en-US" altLang="ja-JP" sz="2400" dirty="0" err="1"/>
              <a:t>xn+Λ</a:t>
            </a:r>
            <a:r>
              <a:rPr lang="ja-JP" altLang="en-US" sz="2400" dirty="0"/>
              <a:t> </a:t>
            </a:r>
            <a:r>
              <a:rPr lang="en-US" altLang="ja-JP" sz="2400" dirty="0"/>
              <a:t>model</a:t>
            </a:r>
            <a:endParaRPr lang="ja-JP" altLang="en-US" sz="2400" dirty="0"/>
          </a:p>
        </p:txBody>
      </p:sp>
      <p:sp>
        <p:nvSpPr>
          <p:cNvPr id="15" name="テキスト ボックス 14">
            <a:extLst>
              <a:ext uri="{FF2B5EF4-FFF2-40B4-BE49-F238E27FC236}">
                <a16:creationId xmlns:a16="http://schemas.microsoft.com/office/drawing/2014/main" id="{5D1C7C4C-C33C-B34D-5F0C-CEA5B2D8281E}"/>
              </a:ext>
            </a:extLst>
          </p:cNvPr>
          <p:cNvSpPr txBox="1"/>
          <p:nvPr/>
        </p:nvSpPr>
        <p:spPr>
          <a:xfrm>
            <a:off x="4483535" y="4645752"/>
            <a:ext cx="885179" cy="369332"/>
          </a:xfrm>
          <a:prstGeom prst="rect">
            <a:avLst/>
          </a:prstGeom>
          <a:noFill/>
        </p:spPr>
        <p:txBody>
          <a:bodyPr wrap="none" rtlCol="0">
            <a:spAutoFit/>
          </a:bodyPr>
          <a:lstStyle/>
          <a:p>
            <a:r>
              <a:rPr lang="en-US" altLang="ja-JP" dirty="0"/>
              <a:t>X=1</a:t>
            </a:r>
            <a:r>
              <a:rPr lang="ja-JP" altLang="en-US" dirty="0"/>
              <a:t>～</a:t>
            </a:r>
            <a:r>
              <a:rPr lang="en-US" altLang="ja-JP" dirty="0"/>
              <a:t>4</a:t>
            </a:r>
            <a:endParaRPr lang="ja-JP" altLang="en-US" dirty="0"/>
          </a:p>
        </p:txBody>
      </p:sp>
      <p:sp>
        <p:nvSpPr>
          <p:cNvPr id="2" name="テキスト ボックス 1">
            <a:extLst>
              <a:ext uri="{FF2B5EF4-FFF2-40B4-BE49-F238E27FC236}">
                <a16:creationId xmlns:a16="http://schemas.microsoft.com/office/drawing/2014/main" id="{2B702677-7183-23A2-BE3B-84A95095BE36}"/>
              </a:ext>
            </a:extLst>
          </p:cNvPr>
          <p:cNvSpPr txBox="1"/>
          <p:nvPr/>
        </p:nvSpPr>
        <p:spPr>
          <a:xfrm>
            <a:off x="6718361" y="3212977"/>
            <a:ext cx="3427670" cy="2985433"/>
          </a:xfrm>
          <a:prstGeom prst="rect">
            <a:avLst/>
          </a:prstGeom>
          <a:noFill/>
        </p:spPr>
        <p:txBody>
          <a:bodyPr wrap="none" rtlCol="0">
            <a:spAutoFit/>
          </a:bodyPr>
          <a:lstStyle/>
          <a:p>
            <a:r>
              <a:rPr lang="en-US" altLang="ja-JP" sz="2000" dirty="0"/>
              <a:t>For </a:t>
            </a:r>
            <a:r>
              <a:rPr lang="en-US" altLang="ja-JP" sz="2000" baseline="30000" dirty="0"/>
              <a:t>9</a:t>
            </a:r>
            <a:r>
              <a:rPr lang="en-US" altLang="ja-JP" sz="2000" baseline="-25000" dirty="0"/>
              <a:t>Λ</a:t>
            </a:r>
            <a:r>
              <a:rPr lang="en-US" altLang="ja-JP" sz="2000" dirty="0"/>
              <a:t>He, there have been</a:t>
            </a:r>
          </a:p>
          <a:p>
            <a:r>
              <a:rPr lang="en-US" altLang="ja-JP" sz="2000" dirty="0"/>
              <a:t>no observed data.</a:t>
            </a:r>
          </a:p>
          <a:p>
            <a:r>
              <a:rPr lang="en-US" altLang="ja-JP" sz="2000" dirty="0"/>
              <a:t>To predict binding energy of</a:t>
            </a:r>
          </a:p>
          <a:p>
            <a:r>
              <a:rPr lang="en-US" altLang="ja-JP" sz="2000" dirty="0"/>
              <a:t>this </a:t>
            </a:r>
            <a:r>
              <a:rPr lang="en-US" altLang="ja-JP" sz="2000" dirty="0" err="1"/>
              <a:t>hypernucleus</a:t>
            </a:r>
            <a:r>
              <a:rPr lang="en-US" altLang="ja-JP" sz="2000" dirty="0"/>
              <a:t>, it is </a:t>
            </a:r>
          </a:p>
          <a:p>
            <a:r>
              <a:rPr lang="en-US" altLang="ja-JP" sz="2000" dirty="0"/>
              <a:t>necessary to reproduce the</a:t>
            </a:r>
          </a:p>
          <a:p>
            <a:r>
              <a:rPr lang="en-US" altLang="ja-JP" sz="2000" dirty="0"/>
              <a:t>energy spectra of core nucleus,</a:t>
            </a:r>
          </a:p>
          <a:p>
            <a:r>
              <a:rPr lang="en-US" altLang="ja-JP" sz="2000" baseline="30000" dirty="0"/>
              <a:t>8</a:t>
            </a:r>
            <a:r>
              <a:rPr lang="en-US" altLang="ja-JP" sz="2000" dirty="0"/>
              <a:t>He.  </a:t>
            </a:r>
          </a:p>
          <a:p>
            <a:endParaRPr lang="en-US" altLang="ja-JP" sz="2400" dirty="0"/>
          </a:p>
          <a:p>
            <a:endParaRPr lang="ja-JP" altLang="en-US" sz="2400" dirty="0"/>
          </a:p>
        </p:txBody>
      </p:sp>
      <p:sp>
        <p:nvSpPr>
          <p:cNvPr id="3" name="テキスト ボックス 2">
            <a:extLst>
              <a:ext uri="{FF2B5EF4-FFF2-40B4-BE49-F238E27FC236}">
                <a16:creationId xmlns:a16="http://schemas.microsoft.com/office/drawing/2014/main" id="{E6FF204B-B245-30B8-8E0F-84F16F717824}"/>
              </a:ext>
            </a:extLst>
          </p:cNvPr>
          <p:cNvSpPr txBox="1"/>
          <p:nvPr/>
        </p:nvSpPr>
        <p:spPr>
          <a:xfrm>
            <a:off x="4129680" y="5138694"/>
            <a:ext cx="2685351" cy="461665"/>
          </a:xfrm>
          <a:prstGeom prst="rect">
            <a:avLst/>
          </a:prstGeom>
          <a:noFill/>
        </p:spPr>
        <p:txBody>
          <a:bodyPr wrap="none" rtlCol="0">
            <a:spAutoFit/>
          </a:bodyPr>
          <a:lstStyle/>
          <a:p>
            <a:r>
              <a:rPr lang="en-US" altLang="ja-JP" sz="2400" baseline="30000" dirty="0"/>
              <a:t>6</a:t>
            </a:r>
            <a:r>
              <a:rPr lang="en-US" altLang="ja-JP" sz="2400" baseline="-25000" dirty="0"/>
              <a:t>Λ</a:t>
            </a:r>
            <a:r>
              <a:rPr lang="en-US" altLang="ja-JP" sz="2400" dirty="0"/>
              <a:t>He,</a:t>
            </a:r>
            <a:r>
              <a:rPr lang="en-US" altLang="ja-JP" sz="2400" baseline="30000" dirty="0"/>
              <a:t>7</a:t>
            </a:r>
            <a:r>
              <a:rPr lang="en-US" altLang="ja-JP" sz="2400" baseline="-25000" dirty="0"/>
              <a:t>Λ</a:t>
            </a:r>
            <a:r>
              <a:rPr lang="en-US" altLang="ja-JP" sz="2400" dirty="0"/>
              <a:t>He,</a:t>
            </a:r>
            <a:r>
              <a:rPr lang="en-US" altLang="ja-JP" sz="2400" baseline="30000" dirty="0"/>
              <a:t>8</a:t>
            </a:r>
            <a:r>
              <a:rPr lang="en-US" altLang="ja-JP" sz="2400" baseline="-25000" dirty="0"/>
              <a:t>Λ</a:t>
            </a:r>
            <a:r>
              <a:rPr lang="en-US" altLang="ja-JP" sz="2400" dirty="0"/>
              <a:t>He,</a:t>
            </a:r>
            <a:r>
              <a:rPr lang="en-US" altLang="ja-JP" sz="2400" baseline="30000" dirty="0"/>
              <a:t>9</a:t>
            </a:r>
            <a:r>
              <a:rPr lang="en-US" altLang="ja-JP" sz="2400" baseline="-25000" dirty="0"/>
              <a:t>Λ</a:t>
            </a:r>
            <a:r>
              <a:rPr lang="en-US" altLang="ja-JP" sz="2400" dirty="0"/>
              <a:t>He</a:t>
            </a:r>
            <a:endParaRPr lang="ja-JP" altLang="en-US" sz="2400" dirty="0"/>
          </a:p>
        </p:txBody>
      </p:sp>
      <p:sp>
        <p:nvSpPr>
          <p:cNvPr id="6" name="テキスト ボックス 5">
            <a:extLst>
              <a:ext uri="{FF2B5EF4-FFF2-40B4-BE49-F238E27FC236}">
                <a16:creationId xmlns:a16="http://schemas.microsoft.com/office/drawing/2014/main" id="{5B0A3E1A-2E7A-AE77-A5BC-04BC05021C78}"/>
              </a:ext>
            </a:extLst>
          </p:cNvPr>
          <p:cNvSpPr txBox="1"/>
          <p:nvPr/>
        </p:nvSpPr>
        <p:spPr>
          <a:xfrm>
            <a:off x="1496379" y="5803463"/>
            <a:ext cx="9378401" cy="923330"/>
          </a:xfrm>
          <a:prstGeom prst="rect">
            <a:avLst/>
          </a:prstGeom>
          <a:noFill/>
        </p:spPr>
        <p:txBody>
          <a:bodyPr wrap="none" rtlCol="0">
            <a:spAutoFit/>
          </a:bodyPr>
          <a:lstStyle/>
          <a:p>
            <a:r>
              <a:rPr lang="en-US" altLang="ja-JP" dirty="0"/>
              <a:t>Cf. R. Wirth and R. Roth, Phys. Lett. B779, 336 (2019).: Non-core shell </a:t>
            </a:r>
            <a:r>
              <a:rPr lang="en-US" altLang="ja-JP" dirty="0" err="1"/>
              <a:t>model+NN+NNN+YN</a:t>
            </a:r>
            <a:endParaRPr lang="en-US" altLang="ja-JP" dirty="0"/>
          </a:p>
          <a:p>
            <a:r>
              <a:rPr lang="en-US" altLang="ja-JP" dirty="0"/>
              <a:t>Since they did not focus on reproducing observed binding energies of </a:t>
            </a:r>
            <a:r>
              <a:rPr lang="en-US" altLang="ja-JP" dirty="0" err="1"/>
              <a:t>hypernuclei</a:t>
            </a:r>
            <a:r>
              <a:rPr lang="en-US" altLang="ja-JP" dirty="0"/>
              <a:t> and core nuclei,</a:t>
            </a:r>
          </a:p>
          <a:p>
            <a:r>
              <a:rPr lang="en-US" altLang="ja-JP" dirty="0"/>
              <a:t>it was  difficult to predict the energy spectra of </a:t>
            </a:r>
            <a:r>
              <a:rPr lang="en-US" altLang="ja-JP" baseline="30000" dirty="0"/>
              <a:t>9</a:t>
            </a:r>
            <a:r>
              <a:rPr lang="en-US" altLang="ja-JP" baseline="-25000" dirty="0"/>
              <a:t>Λ</a:t>
            </a:r>
            <a:r>
              <a:rPr lang="en-US" altLang="ja-JP" dirty="0"/>
              <a:t>He. </a:t>
            </a:r>
            <a:endParaRPr lang="ja-JP" altLang="en-US" dirty="0"/>
          </a:p>
        </p:txBody>
      </p:sp>
    </p:spTree>
    <p:extLst>
      <p:ext uri="{BB962C8B-B14F-4D97-AF65-F5344CB8AC3E}">
        <p14:creationId xmlns:p14="http://schemas.microsoft.com/office/powerpoint/2010/main" val="13705639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C0DE2BA7-9CBB-8A4E-06E7-3B00CC5C6211}"/>
              </a:ext>
            </a:extLst>
          </p:cNvPr>
          <p:cNvSpPr txBox="1"/>
          <p:nvPr/>
        </p:nvSpPr>
        <p:spPr>
          <a:xfrm>
            <a:off x="1960632" y="332657"/>
            <a:ext cx="5284524" cy="461665"/>
          </a:xfrm>
          <a:prstGeom prst="rect">
            <a:avLst/>
          </a:prstGeom>
          <a:noFill/>
        </p:spPr>
        <p:txBody>
          <a:bodyPr wrap="none" rtlCol="0">
            <a:spAutoFit/>
          </a:bodyPr>
          <a:lstStyle/>
          <a:p>
            <a:r>
              <a:rPr lang="en-US" altLang="ja-JP" sz="2400" dirty="0"/>
              <a:t>Energy spectra of He Isotope core nuclei:</a:t>
            </a:r>
            <a:endParaRPr lang="ja-JP" altLang="en-US" sz="2400" dirty="0"/>
          </a:p>
        </p:txBody>
      </p:sp>
      <p:pic>
        <p:nvPicPr>
          <p:cNvPr id="6" name="図 5">
            <a:extLst>
              <a:ext uri="{FF2B5EF4-FFF2-40B4-BE49-F238E27FC236}">
                <a16:creationId xmlns:a16="http://schemas.microsoft.com/office/drawing/2014/main" id="{6393B05A-286A-BD06-52AC-293C6F2D3D2A}"/>
              </a:ext>
            </a:extLst>
          </p:cNvPr>
          <p:cNvPicPr>
            <a:picLocks noChangeAspect="1"/>
          </p:cNvPicPr>
          <p:nvPr/>
        </p:nvPicPr>
        <p:blipFill>
          <a:blip r:embed="rId2"/>
          <a:stretch>
            <a:fillRect/>
          </a:stretch>
        </p:blipFill>
        <p:spPr>
          <a:xfrm>
            <a:off x="1524001" y="794321"/>
            <a:ext cx="5954421" cy="3816424"/>
          </a:xfrm>
          <a:prstGeom prst="rect">
            <a:avLst/>
          </a:prstGeom>
        </p:spPr>
      </p:pic>
      <p:sp>
        <p:nvSpPr>
          <p:cNvPr id="11" name="テキスト ボックス 10">
            <a:extLst>
              <a:ext uri="{FF2B5EF4-FFF2-40B4-BE49-F238E27FC236}">
                <a16:creationId xmlns:a16="http://schemas.microsoft.com/office/drawing/2014/main" id="{056C463B-3B9F-5A28-EDE2-30088A59DDEC}"/>
              </a:ext>
            </a:extLst>
          </p:cNvPr>
          <p:cNvSpPr txBox="1"/>
          <p:nvPr/>
        </p:nvSpPr>
        <p:spPr>
          <a:xfrm>
            <a:off x="2279577" y="4863351"/>
            <a:ext cx="7202613" cy="1200329"/>
          </a:xfrm>
          <a:prstGeom prst="rect">
            <a:avLst/>
          </a:prstGeom>
          <a:noFill/>
        </p:spPr>
        <p:txBody>
          <a:bodyPr wrap="none" rtlCol="0">
            <a:spAutoFit/>
          </a:bodyPr>
          <a:lstStyle/>
          <a:p>
            <a:r>
              <a:rPr lang="en-US" altLang="ja-JP" sz="2400" dirty="0"/>
              <a:t>The theoretical results are in good agreement with data.</a:t>
            </a:r>
          </a:p>
          <a:p>
            <a:r>
              <a:rPr lang="en-US" altLang="ja-JP" sz="2400" dirty="0"/>
              <a:t>Let’s add a Λ particle into He isotope nuclei.</a:t>
            </a:r>
          </a:p>
          <a:p>
            <a:endParaRPr lang="ja-JP" altLang="en-US" sz="2400" dirty="0"/>
          </a:p>
        </p:txBody>
      </p:sp>
      <p:sp>
        <p:nvSpPr>
          <p:cNvPr id="2" name="楕円 1">
            <a:extLst>
              <a:ext uri="{FF2B5EF4-FFF2-40B4-BE49-F238E27FC236}">
                <a16:creationId xmlns:a16="http://schemas.microsoft.com/office/drawing/2014/main" id="{9A8A8193-66DB-6767-BA09-E3231C8C64E4}"/>
              </a:ext>
            </a:extLst>
          </p:cNvPr>
          <p:cNvSpPr/>
          <p:nvPr/>
        </p:nvSpPr>
        <p:spPr>
          <a:xfrm>
            <a:off x="8835415" y="3064168"/>
            <a:ext cx="792088" cy="792088"/>
          </a:xfrm>
          <a:prstGeom prst="ellips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ja-JP" dirty="0"/>
              <a:t>α</a:t>
            </a:r>
            <a:endParaRPr lang="ja-JP" altLang="en-US" dirty="0"/>
          </a:p>
        </p:txBody>
      </p:sp>
      <p:sp>
        <p:nvSpPr>
          <p:cNvPr id="3" name="楕円 2">
            <a:extLst>
              <a:ext uri="{FF2B5EF4-FFF2-40B4-BE49-F238E27FC236}">
                <a16:creationId xmlns:a16="http://schemas.microsoft.com/office/drawing/2014/main" id="{74F0CB6B-CAC9-D568-4E7D-8B9D327A818C}"/>
              </a:ext>
            </a:extLst>
          </p:cNvPr>
          <p:cNvSpPr/>
          <p:nvPr/>
        </p:nvSpPr>
        <p:spPr>
          <a:xfrm>
            <a:off x="8133776" y="2436423"/>
            <a:ext cx="360040" cy="36004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t>n</a:t>
            </a:r>
            <a:endParaRPr lang="ja-JP" altLang="en-US" dirty="0"/>
          </a:p>
        </p:txBody>
      </p:sp>
      <p:sp>
        <p:nvSpPr>
          <p:cNvPr id="5" name="楕円 4">
            <a:extLst>
              <a:ext uri="{FF2B5EF4-FFF2-40B4-BE49-F238E27FC236}">
                <a16:creationId xmlns:a16="http://schemas.microsoft.com/office/drawing/2014/main" id="{7B5E62E4-EACB-E387-28BA-846F92654900}"/>
              </a:ext>
            </a:extLst>
          </p:cNvPr>
          <p:cNvSpPr/>
          <p:nvPr/>
        </p:nvSpPr>
        <p:spPr>
          <a:xfrm>
            <a:off x="8688288" y="2256403"/>
            <a:ext cx="360040" cy="36004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t>n</a:t>
            </a:r>
            <a:endParaRPr lang="ja-JP" altLang="en-US" dirty="0"/>
          </a:p>
        </p:txBody>
      </p:sp>
      <p:sp>
        <p:nvSpPr>
          <p:cNvPr id="7" name="楕円 6">
            <a:extLst>
              <a:ext uri="{FF2B5EF4-FFF2-40B4-BE49-F238E27FC236}">
                <a16:creationId xmlns:a16="http://schemas.microsoft.com/office/drawing/2014/main" id="{7706C0D4-E5CD-18A7-395A-402AFC0B69EF}"/>
              </a:ext>
            </a:extLst>
          </p:cNvPr>
          <p:cNvSpPr/>
          <p:nvPr/>
        </p:nvSpPr>
        <p:spPr>
          <a:xfrm>
            <a:off x="9264352" y="2256403"/>
            <a:ext cx="360040" cy="36004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t>n</a:t>
            </a:r>
            <a:endParaRPr lang="ja-JP" altLang="en-US" dirty="0"/>
          </a:p>
        </p:txBody>
      </p:sp>
      <p:sp>
        <p:nvSpPr>
          <p:cNvPr id="8" name="テキスト ボックス 7">
            <a:extLst>
              <a:ext uri="{FF2B5EF4-FFF2-40B4-BE49-F238E27FC236}">
                <a16:creationId xmlns:a16="http://schemas.microsoft.com/office/drawing/2014/main" id="{0E6FBE66-13EE-8795-183B-8F43A9B1B6F8}"/>
              </a:ext>
            </a:extLst>
          </p:cNvPr>
          <p:cNvSpPr txBox="1"/>
          <p:nvPr/>
        </p:nvSpPr>
        <p:spPr>
          <a:xfrm>
            <a:off x="9624393" y="2276872"/>
            <a:ext cx="530915" cy="369332"/>
          </a:xfrm>
          <a:prstGeom prst="rect">
            <a:avLst/>
          </a:prstGeom>
          <a:noFill/>
        </p:spPr>
        <p:txBody>
          <a:bodyPr wrap="none" rtlCol="0">
            <a:spAutoFit/>
          </a:bodyPr>
          <a:lstStyle/>
          <a:p>
            <a:r>
              <a:rPr lang="ja-JP" altLang="en-US" dirty="0"/>
              <a:t>・・・</a:t>
            </a:r>
          </a:p>
        </p:txBody>
      </p:sp>
      <p:sp>
        <p:nvSpPr>
          <p:cNvPr id="9" name="矢印: 右 8">
            <a:extLst>
              <a:ext uri="{FF2B5EF4-FFF2-40B4-BE49-F238E27FC236}">
                <a16:creationId xmlns:a16="http://schemas.microsoft.com/office/drawing/2014/main" id="{1D585978-CD99-8EB8-227D-97800AEE84FF}"/>
              </a:ext>
            </a:extLst>
          </p:cNvPr>
          <p:cNvSpPr/>
          <p:nvPr/>
        </p:nvSpPr>
        <p:spPr>
          <a:xfrm rot="10800000">
            <a:off x="7605298" y="2920152"/>
            <a:ext cx="360040" cy="508848"/>
          </a:xfrm>
          <a:prstGeom prst="rightArrow">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nvGrpSpPr>
          <p:cNvPr id="14" name="グループ化 13">
            <a:extLst>
              <a:ext uri="{FF2B5EF4-FFF2-40B4-BE49-F238E27FC236}">
                <a16:creationId xmlns:a16="http://schemas.microsoft.com/office/drawing/2014/main" id="{6DA8C3AD-12DD-CEA1-7020-0EE070B12BDD}"/>
              </a:ext>
            </a:extLst>
          </p:cNvPr>
          <p:cNvGrpSpPr/>
          <p:nvPr/>
        </p:nvGrpSpPr>
        <p:grpSpPr>
          <a:xfrm>
            <a:off x="9128989" y="620689"/>
            <a:ext cx="574026" cy="1202111"/>
            <a:chOff x="7604989" y="620688"/>
            <a:chExt cx="574026" cy="1202111"/>
          </a:xfrm>
        </p:grpSpPr>
        <p:sp>
          <p:nvSpPr>
            <p:cNvPr id="10" name="矢印: 下 9">
              <a:extLst>
                <a:ext uri="{FF2B5EF4-FFF2-40B4-BE49-F238E27FC236}">
                  <a16:creationId xmlns:a16="http://schemas.microsoft.com/office/drawing/2014/main" id="{2DDED70D-18B0-23B1-0E43-38E29BEA9BEC}"/>
                </a:ext>
              </a:extLst>
            </p:cNvPr>
            <p:cNvSpPr/>
            <p:nvPr/>
          </p:nvSpPr>
          <p:spPr>
            <a:xfrm rot="1309709">
              <a:off x="7604989" y="1453467"/>
              <a:ext cx="360040" cy="369332"/>
            </a:xfrm>
            <a:prstGeom prst="downArrow">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2" name="楕円 11">
              <a:extLst>
                <a:ext uri="{FF2B5EF4-FFF2-40B4-BE49-F238E27FC236}">
                  <a16:creationId xmlns:a16="http://schemas.microsoft.com/office/drawing/2014/main" id="{D62904B5-2E88-0E07-BAD2-8E9CAD71FE3E}"/>
                </a:ext>
              </a:extLst>
            </p:cNvPr>
            <p:cNvSpPr/>
            <p:nvPr/>
          </p:nvSpPr>
          <p:spPr>
            <a:xfrm>
              <a:off x="7707459" y="620688"/>
              <a:ext cx="471556" cy="461665"/>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ja-JP" dirty="0"/>
                <a:t>Λ</a:t>
              </a:r>
              <a:endParaRPr lang="ja-JP" altLang="en-US" dirty="0"/>
            </a:p>
          </p:txBody>
        </p:sp>
      </p:grpSp>
    </p:spTree>
    <p:extLst>
      <p:ext uri="{BB962C8B-B14F-4D97-AF65-F5344CB8AC3E}">
        <p14:creationId xmlns:p14="http://schemas.microsoft.com/office/powerpoint/2010/main" val="1639296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0C89C44E-9CC2-7EB5-57B3-FAFDEC25195E}"/>
              </a:ext>
            </a:extLst>
          </p:cNvPr>
          <p:cNvPicPr>
            <a:picLocks noChangeAspect="1"/>
          </p:cNvPicPr>
          <p:nvPr/>
        </p:nvPicPr>
        <p:blipFill>
          <a:blip r:embed="rId2"/>
          <a:stretch>
            <a:fillRect/>
          </a:stretch>
        </p:blipFill>
        <p:spPr>
          <a:xfrm>
            <a:off x="3160096" y="136613"/>
            <a:ext cx="6965044" cy="3240360"/>
          </a:xfrm>
          <a:prstGeom prst="rect">
            <a:avLst/>
          </a:prstGeom>
        </p:spPr>
      </p:pic>
      <p:sp>
        <p:nvSpPr>
          <p:cNvPr id="4" name="テキスト ボックス 3">
            <a:extLst>
              <a:ext uri="{FF2B5EF4-FFF2-40B4-BE49-F238E27FC236}">
                <a16:creationId xmlns:a16="http://schemas.microsoft.com/office/drawing/2014/main" id="{0B75A8EF-9636-BF13-455E-DE5F114BCEA8}"/>
              </a:ext>
            </a:extLst>
          </p:cNvPr>
          <p:cNvSpPr txBox="1"/>
          <p:nvPr/>
        </p:nvSpPr>
        <p:spPr>
          <a:xfrm>
            <a:off x="8992744" y="424645"/>
            <a:ext cx="431528" cy="369332"/>
          </a:xfrm>
          <a:prstGeom prst="rect">
            <a:avLst/>
          </a:prstGeom>
          <a:noFill/>
        </p:spPr>
        <p:txBody>
          <a:bodyPr wrap="none" rtlCol="0">
            <a:spAutoFit/>
          </a:bodyPr>
          <a:lstStyle/>
          <a:p>
            <a:r>
              <a:rPr lang="en-US" altLang="ja-JP" dirty="0"/>
              <a:t>+Λ</a:t>
            </a:r>
            <a:endParaRPr lang="ja-JP" altLang="en-US" dirty="0"/>
          </a:p>
        </p:txBody>
      </p:sp>
      <p:sp>
        <p:nvSpPr>
          <p:cNvPr id="5" name="テキスト ボックス 4">
            <a:extLst>
              <a:ext uri="{FF2B5EF4-FFF2-40B4-BE49-F238E27FC236}">
                <a16:creationId xmlns:a16="http://schemas.microsoft.com/office/drawing/2014/main" id="{4578B648-ED0E-3AFA-16DB-DA7F772C993C}"/>
              </a:ext>
            </a:extLst>
          </p:cNvPr>
          <p:cNvSpPr txBox="1"/>
          <p:nvPr/>
        </p:nvSpPr>
        <p:spPr>
          <a:xfrm>
            <a:off x="8200657" y="3376974"/>
            <a:ext cx="1816523" cy="461665"/>
          </a:xfrm>
          <a:prstGeom prst="rect">
            <a:avLst/>
          </a:prstGeom>
          <a:noFill/>
        </p:spPr>
        <p:txBody>
          <a:bodyPr wrap="none" rtlCol="0">
            <a:spAutoFit/>
          </a:bodyPr>
          <a:lstStyle/>
          <a:p>
            <a:r>
              <a:rPr lang="en-US" altLang="ja-JP" sz="2400" dirty="0"/>
              <a:t>B</a:t>
            </a:r>
            <a:r>
              <a:rPr lang="en-US" altLang="ja-JP" sz="2400" baseline="-25000" dirty="0"/>
              <a:t>Λ</a:t>
            </a:r>
            <a:r>
              <a:rPr lang="en-US" altLang="ja-JP" sz="2400" dirty="0"/>
              <a:t>=7.09MeV</a:t>
            </a:r>
            <a:endParaRPr lang="ja-JP" altLang="en-US" sz="2400" dirty="0"/>
          </a:p>
        </p:txBody>
      </p:sp>
      <p:sp>
        <p:nvSpPr>
          <p:cNvPr id="6" name="テキスト ボックス 5">
            <a:extLst>
              <a:ext uri="{FF2B5EF4-FFF2-40B4-BE49-F238E27FC236}">
                <a16:creationId xmlns:a16="http://schemas.microsoft.com/office/drawing/2014/main" id="{CF0AF880-2039-32EF-299B-EDD4F97C9E9C}"/>
              </a:ext>
            </a:extLst>
          </p:cNvPr>
          <p:cNvSpPr txBox="1"/>
          <p:nvPr/>
        </p:nvSpPr>
        <p:spPr>
          <a:xfrm>
            <a:off x="8953426" y="-37020"/>
            <a:ext cx="1816523" cy="461665"/>
          </a:xfrm>
          <a:prstGeom prst="rect">
            <a:avLst/>
          </a:prstGeom>
          <a:noFill/>
        </p:spPr>
        <p:txBody>
          <a:bodyPr wrap="none" rtlCol="0">
            <a:spAutoFit/>
          </a:bodyPr>
          <a:lstStyle/>
          <a:p>
            <a:r>
              <a:rPr lang="en-US" altLang="ja-JP" sz="2400" dirty="0"/>
              <a:t>B</a:t>
            </a:r>
            <a:r>
              <a:rPr lang="en-US" altLang="ja-JP" sz="2400" baseline="-25000" dirty="0"/>
              <a:t>Λ</a:t>
            </a:r>
            <a:r>
              <a:rPr lang="en-US" altLang="ja-JP" sz="2400" dirty="0"/>
              <a:t>=2.49MeV</a:t>
            </a:r>
            <a:endParaRPr lang="ja-JP" altLang="en-US" sz="2400" dirty="0"/>
          </a:p>
        </p:txBody>
      </p:sp>
      <p:cxnSp>
        <p:nvCxnSpPr>
          <p:cNvPr id="8" name="直線矢印コネクタ 7">
            <a:extLst>
              <a:ext uri="{FF2B5EF4-FFF2-40B4-BE49-F238E27FC236}">
                <a16:creationId xmlns:a16="http://schemas.microsoft.com/office/drawing/2014/main" id="{D7921014-6A8D-278A-4005-69ADFEB470B8}"/>
              </a:ext>
            </a:extLst>
          </p:cNvPr>
          <p:cNvCxnSpPr/>
          <p:nvPr/>
        </p:nvCxnSpPr>
        <p:spPr>
          <a:xfrm flipH="1">
            <a:off x="9108918" y="424645"/>
            <a:ext cx="315355" cy="93610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直線矢印コネクタ 9">
            <a:extLst>
              <a:ext uri="{FF2B5EF4-FFF2-40B4-BE49-F238E27FC236}">
                <a16:creationId xmlns:a16="http://schemas.microsoft.com/office/drawing/2014/main" id="{302F8DA1-D645-F02F-9E86-E12A13B60B32}"/>
              </a:ext>
            </a:extLst>
          </p:cNvPr>
          <p:cNvCxnSpPr/>
          <p:nvPr/>
        </p:nvCxnSpPr>
        <p:spPr>
          <a:xfrm flipH="1" flipV="1">
            <a:off x="8992744" y="2728901"/>
            <a:ext cx="431528" cy="64807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テキスト ボックス 10">
            <a:extLst>
              <a:ext uri="{FF2B5EF4-FFF2-40B4-BE49-F238E27FC236}">
                <a16:creationId xmlns:a16="http://schemas.microsoft.com/office/drawing/2014/main" id="{0F4D64CD-C444-C598-9B53-527E49603024}"/>
              </a:ext>
            </a:extLst>
          </p:cNvPr>
          <p:cNvSpPr txBox="1"/>
          <p:nvPr/>
        </p:nvSpPr>
        <p:spPr>
          <a:xfrm>
            <a:off x="1806641" y="4661908"/>
            <a:ext cx="7474034" cy="1938992"/>
          </a:xfrm>
          <a:prstGeom prst="rect">
            <a:avLst/>
          </a:prstGeom>
          <a:noFill/>
        </p:spPr>
        <p:txBody>
          <a:bodyPr wrap="none" rtlCol="0">
            <a:spAutoFit/>
          </a:bodyPr>
          <a:lstStyle/>
          <a:p>
            <a:r>
              <a:rPr lang="en-US" altLang="ja-JP" sz="2400" dirty="0"/>
              <a:t>In </a:t>
            </a:r>
            <a:r>
              <a:rPr lang="en-US" altLang="ja-JP" sz="2400" baseline="30000" dirty="0"/>
              <a:t>9</a:t>
            </a:r>
            <a:r>
              <a:rPr lang="en-US" altLang="ja-JP" sz="2400" baseline="-25000" dirty="0"/>
              <a:t>Λ</a:t>
            </a:r>
            <a:r>
              <a:rPr lang="en-US" altLang="ja-JP" sz="2400" dirty="0"/>
              <a:t>He, three bound states are predicted. </a:t>
            </a:r>
          </a:p>
          <a:p>
            <a:r>
              <a:rPr lang="en-US" altLang="ja-JP" sz="2400" dirty="0"/>
              <a:t>By (π</a:t>
            </a:r>
            <a:r>
              <a:rPr lang="en-US" altLang="ja-JP" sz="2400" baseline="30000" dirty="0"/>
              <a:t>-</a:t>
            </a:r>
            <a:r>
              <a:rPr lang="en-US" altLang="ja-JP" sz="2400" dirty="0"/>
              <a:t>,K</a:t>
            </a:r>
            <a:r>
              <a:rPr lang="en-US" altLang="ja-JP" sz="2400" baseline="30000" dirty="0"/>
              <a:t>+</a:t>
            </a:r>
            <a:r>
              <a:rPr lang="en-US" altLang="ja-JP" sz="2400" dirty="0"/>
              <a:t>) reaction at J-PARC using </a:t>
            </a:r>
            <a:r>
              <a:rPr lang="en-US" altLang="ja-JP" sz="2400" baseline="30000" dirty="0"/>
              <a:t>9</a:t>
            </a:r>
            <a:r>
              <a:rPr lang="en-US" altLang="ja-JP" sz="2400" dirty="0"/>
              <a:t>Be target, it is possible</a:t>
            </a:r>
          </a:p>
          <a:p>
            <a:r>
              <a:rPr lang="en-US" altLang="ja-JP" sz="2400" dirty="0"/>
              <a:t>to produce </a:t>
            </a:r>
            <a:r>
              <a:rPr lang="en-US" altLang="ja-JP" sz="2400" dirty="0" err="1"/>
              <a:t>thise</a:t>
            </a:r>
            <a:r>
              <a:rPr lang="en-US" altLang="ja-JP" sz="2400" dirty="0"/>
              <a:t> </a:t>
            </a:r>
            <a:r>
              <a:rPr lang="en-US" altLang="ja-JP" sz="2400" dirty="0" err="1"/>
              <a:t>hyperucleus</a:t>
            </a:r>
            <a:r>
              <a:rPr lang="en-US" altLang="ja-JP" sz="2400" dirty="0"/>
              <a:t>.</a:t>
            </a:r>
          </a:p>
          <a:p>
            <a:r>
              <a:rPr lang="en-US" altLang="ja-JP" sz="2400" dirty="0"/>
              <a:t>This would be observation of the  </a:t>
            </a:r>
          </a:p>
          <a:p>
            <a:r>
              <a:rPr lang="en-US" altLang="ja-JP" sz="2400" dirty="0"/>
              <a:t>most heavy He isotope Λ </a:t>
            </a:r>
            <a:r>
              <a:rPr lang="en-US" altLang="ja-JP" sz="2400" dirty="0" err="1"/>
              <a:t>hypernucleus</a:t>
            </a:r>
            <a:r>
              <a:rPr lang="en-US" altLang="ja-JP" sz="2400" dirty="0"/>
              <a:t> .</a:t>
            </a:r>
            <a:endParaRPr lang="ja-JP" altLang="en-US" sz="2400" dirty="0"/>
          </a:p>
        </p:txBody>
      </p:sp>
      <p:pic>
        <p:nvPicPr>
          <p:cNvPr id="7" name="図 6">
            <a:extLst>
              <a:ext uri="{FF2B5EF4-FFF2-40B4-BE49-F238E27FC236}">
                <a16:creationId xmlns:a16="http://schemas.microsoft.com/office/drawing/2014/main" id="{C9068A68-19C4-51FA-69F8-9F11DB3917FD}"/>
              </a:ext>
            </a:extLst>
          </p:cNvPr>
          <p:cNvPicPr>
            <a:picLocks noChangeAspect="1"/>
          </p:cNvPicPr>
          <p:nvPr/>
        </p:nvPicPr>
        <p:blipFill>
          <a:blip r:embed="rId3"/>
          <a:stretch>
            <a:fillRect/>
          </a:stretch>
        </p:blipFill>
        <p:spPr>
          <a:xfrm>
            <a:off x="1643980" y="2671596"/>
            <a:ext cx="815248" cy="1988545"/>
          </a:xfrm>
          <a:prstGeom prst="rect">
            <a:avLst/>
          </a:prstGeom>
        </p:spPr>
      </p:pic>
      <p:pic>
        <p:nvPicPr>
          <p:cNvPr id="14" name="図 13">
            <a:extLst>
              <a:ext uri="{FF2B5EF4-FFF2-40B4-BE49-F238E27FC236}">
                <a16:creationId xmlns:a16="http://schemas.microsoft.com/office/drawing/2014/main" id="{C5BF278C-BD44-1CC1-E55B-EB7466280A0F}"/>
              </a:ext>
            </a:extLst>
          </p:cNvPr>
          <p:cNvPicPr>
            <a:picLocks noChangeAspect="1"/>
          </p:cNvPicPr>
          <p:nvPr/>
        </p:nvPicPr>
        <p:blipFill>
          <a:blip r:embed="rId4"/>
          <a:stretch>
            <a:fillRect/>
          </a:stretch>
        </p:blipFill>
        <p:spPr>
          <a:xfrm>
            <a:off x="2459229" y="2626162"/>
            <a:ext cx="2115239" cy="1955494"/>
          </a:xfrm>
          <a:prstGeom prst="rect">
            <a:avLst/>
          </a:prstGeom>
        </p:spPr>
      </p:pic>
      <p:sp>
        <p:nvSpPr>
          <p:cNvPr id="15" name="楕円 14">
            <a:extLst>
              <a:ext uri="{FF2B5EF4-FFF2-40B4-BE49-F238E27FC236}">
                <a16:creationId xmlns:a16="http://schemas.microsoft.com/office/drawing/2014/main" id="{2B81D7FB-B46C-E5E3-3046-B0A5685E5629}"/>
              </a:ext>
            </a:extLst>
          </p:cNvPr>
          <p:cNvSpPr/>
          <p:nvPr/>
        </p:nvSpPr>
        <p:spPr>
          <a:xfrm>
            <a:off x="2515289" y="3272526"/>
            <a:ext cx="536847" cy="37249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7" name="楕円 16">
            <a:extLst>
              <a:ext uri="{FF2B5EF4-FFF2-40B4-BE49-F238E27FC236}">
                <a16:creationId xmlns:a16="http://schemas.microsoft.com/office/drawing/2014/main" id="{F04277C6-0663-B91B-125A-0BF9D06E893C}"/>
              </a:ext>
            </a:extLst>
          </p:cNvPr>
          <p:cNvSpPr/>
          <p:nvPr/>
        </p:nvSpPr>
        <p:spPr>
          <a:xfrm>
            <a:off x="2567608" y="4221088"/>
            <a:ext cx="1080120" cy="43905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Tree>
    <p:extLst>
      <p:ext uri="{BB962C8B-B14F-4D97-AF65-F5344CB8AC3E}">
        <p14:creationId xmlns:p14="http://schemas.microsoft.com/office/powerpoint/2010/main" val="13272473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CF01F41D-A23B-5066-0E97-20829D11265D}"/>
              </a:ext>
            </a:extLst>
          </p:cNvPr>
          <p:cNvSpPr txBox="1"/>
          <p:nvPr/>
        </p:nvSpPr>
        <p:spPr>
          <a:xfrm>
            <a:off x="1728664" y="241218"/>
            <a:ext cx="3490186" cy="830997"/>
          </a:xfrm>
          <a:prstGeom prst="rect">
            <a:avLst/>
          </a:prstGeom>
          <a:noFill/>
        </p:spPr>
        <p:txBody>
          <a:bodyPr wrap="none" rtlCol="0">
            <a:spAutoFit/>
          </a:bodyPr>
          <a:lstStyle/>
          <a:p>
            <a:r>
              <a:rPr lang="ja-JP" altLang="en-US" sz="2400" dirty="0"/>
              <a:t>・</a:t>
            </a:r>
            <a:r>
              <a:rPr lang="en-US" altLang="ja-JP" sz="2400" dirty="0"/>
              <a:t>YN scattering experiment</a:t>
            </a:r>
          </a:p>
          <a:p>
            <a:r>
              <a:rPr lang="en-US" altLang="ja-JP" sz="2400" dirty="0"/>
              <a:t>    proposal:J-PARC-E90</a:t>
            </a:r>
            <a:endParaRPr lang="ja-JP" altLang="en-US" sz="2400" dirty="0"/>
          </a:p>
        </p:txBody>
      </p:sp>
      <p:sp>
        <p:nvSpPr>
          <p:cNvPr id="5" name="テキスト ボックス 4">
            <a:extLst>
              <a:ext uri="{FF2B5EF4-FFF2-40B4-BE49-F238E27FC236}">
                <a16:creationId xmlns:a16="http://schemas.microsoft.com/office/drawing/2014/main" id="{D95670CB-5E79-CD5D-A06D-1390FCD64A01}"/>
              </a:ext>
            </a:extLst>
          </p:cNvPr>
          <p:cNvSpPr txBox="1"/>
          <p:nvPr/>
        </p:nvSpPr>
        <p:spPr>
          <a:xfrm>
            <a:off x="1876711" y="1071826"/>
            <a:ext cx="8164415" cy="1200329"/>
          </a:xfrm>
          <a:prstGeom prst="rect">
            <a:avLst/>
          </a:prstGeom>
          <a:noFill/>
        </p:spPr>
        <p:txBody>
          <a:bodyPr wrap="none" rtlCol="0">
            <a:spAutoFit/>
          </a:bodyPr>
          <a:lstStyle/>
          <a:p>
            <a:r>
              <a:rPr lang="ja-JP" altLang="en-US" sz="2400" dirty="0"/>
              <a:t>・</a:t>
            </a:r>
            <a:r>
              <a:rPr lang="en-US" altLang="ja-JP" sz="2400" dirty="0"/>
              <a:t>YN interaction from view point of Ab-initio calculation</a:t>
            </a:r>
            <a:r>
              <a:rPr lang="ja-JP" altLang="en-US" sz="2400" dirty="0"/>
              <a:t>　</a:t>
            </a:r>
            <a:r>
              <a:rPr lang="en-US" altLang="ja-JP" sz="2400" dirty="0"/>
              <a:t>such as</a:t>
            </a:r>
          </a:p>
          <a:p>
            <a:r>
              <a:rPr lang="en-US" altLang="ja-JP" sz="2400" dirty="0"/>
              <a:t> Lattice QCD</a:t>
            </a:r>
          </a:p>
          <a:p>
            <a:r>
              <a:rPr lang="en-US" altLang="ja-JP" sz="2400" dirty="0"/>
              <a:t>    </a:t>
            </a:r>
          </a:p>
        </p:txBody>
      </p:sp>
      <p:cxnSp>
        <p:nvCxnSpPr>
          <p:cNvPr id="7" name="直線矢印コネクタ 6">
            <a:extLst>
              <a:ext uri="{FF2B5EF4-FFF2-40B4-BE49-F238E27FC236}">
                <a16:creationId xmlns:a16="http://schemas.microsoft.com/office/drawing/2014/main" id="{12BF7562-398D-694F-3DA0-DD4BC4564126}"/>
              </a:ext>
            </a:extLst>
          </p:cNvPr>
          <p:cNvCxnSpPr/>
          <p:nvPr/>
        </p:nvCxnSpPr>
        <p:spPr>
          <a:xfrm>
            <a:off x="5401072" y="501725"/>
            <a:ext cx="1152128" cy="0"/>
          </a:xfrm>
          <a:prstGeom prst="straightConnector1">
            <a:avLst/>
          </a:prstGeom>
          <a:ln w="38100">
            <a:solidFill>
              <a:srgbClr val="BBEE02"/>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8" name="テキスト ボックス 7">
            <a:extLst>
              <a:ext uri="{FF2B5EF4-FFF2-40B4-BE49-F238E27FC236}">
                <a16:creationId xmlns:a16="http://schemas.microsoft.com/office/drawing/2014/main" id="{184195B1-CF58-6DB7-62CC-B6B55B171E02}"/>
              </a:ext>
            </a:extLst>
          </p:cNvPr>
          <p:cNvSpPr txBox="1"/>
          <p:nvPr/>
        </p:nvSpPr>
        <p:spPr>
          <a:xfrm>
            <a:off x="5638800" y="2974368"/>
            <a:ext cx="914400" cy="369332"/>
          </a:xfrm>
          <a:prstGeom prst="rect">
            <a:avLst/>
          </a:prstGeom>
          <a:noFill/>
        </p:spPr>
        <p:txBody>
          <a:bodyPr wrap="square" rtlCol="0">
            <a:spAutoFit/>
          </a:bodyPr>
          <a:lstStyle/>
          <a:p>
            <a:endParaRPr lang="ja-JP" altLang="en-US" dirty="0"/>
          </a:p>
        </p:txBody>
      </p:sp>
      <p:sp>
        <p:nvSpPr>
          <p:cNvPr id="9" name="テキスト ボックス 8">
            <a:extLst>
              <a:ext uri="{FF2B5EF4-FFF2-40B4-BE49-F238E27FC236}">
                <a16:creationId xmlns:a16="http://schemas.microsoft.com/office/drawing/2014/main" id="{D5BE1AD0-0136-1301-848F-EEEDDB555632}"/>
              </a:ext>
            </a:extLst>
          </p:cNvPr>
          <p:cNvSpPr txBox="1"/>
          <p:nvPr/>
        </p:nvSpPr>
        <p:spPr>
          <a:xfrm>
            <a:off x="6553200" y="333550"/>
            <a:ext cx="2973058" cy="707886"/>
          </a:xfrm>
          <a:prstGeom prst="rect">
            <a:avLst/>
          </a:prstGeom>
          <a:noFill/>
        </p:spPr>
        <p:txBody>
          <a:bodyPr wrap="none" rtlCol="0">
            <a:spAutoFit/>
          </a:bodyPr>
          <a:lstStyle/>
          <a:p>
            <a:r>
              <a:rPr lang="en-US" altLang="ja-JP" sz="2000" dirty="0"/>
              <a:t>Improvement of potentials</a:t>
            </a:r>
          </a:p>
          <a:p>
            <a:r>
              <a:rPr lang="en-US" altLang="ja-JP" sz="2000"/>
              <a:t>Chiral potential etc.</a:t>
            </a:r>
            <a:endParaRPr lang="ja-JP" altLang="en-US" sz="2000" dirty="0"/>
          </a:p>
        </p:txBody>
      </p:sp>
      <p:sp>
        <p:nvSpPr>
          <p:cNvPr id="6" name="テキスト ボックス 5">
            <a:extLst>
              <a:ext uri="{FF2B5EF4-FFF2-40B4-BE49-F238E27FC236}">
                <a16:creationId xmlns:a16="http://schemas.microsoft.com/office/drawing/2014/main" id="{801CB3DD-73B1-DE85-538C-56EDD4DB56FD}"/>
              </a:ext>
            </a:extLst>
          </p:cNvPr>
          <p:cNvSpPr txBox="1"/>
          <p:nvPr/>
        </p:nvSpPr>
        <p:spPr>
          <a:xfrm>
            <a:off x="2008291" y="5601509"/>
            <a:ext cx="1465466" cy="369332"/>
          </a:xfrm>
          <a:prstGeom prst="rect">
            <a:avLst/>
          </a:prstGeom>
          <a:noFill/>
        </p:spPr>
        <p:txBody>
          <a:bodyPr wrap="none" rtlCol="0">
            <a:spAutoFit/>
          </a:bodyPr>
          <a:lstStyle/>
          <a:p>
            <a:r>
              <a:rPr lang="en-US" altLang="ja-JP" dirty="0"/>
              <a:t>slide by T. Doi</a:t>
            </a:r>
            <a:endParaRPr lang="ja-JP" altLang="en-US" dirty="0"/>
          </a:p>
        </p:txBody>
      </p:sp>
      <p:sp>
        <p:nvSpPr>
          <p:cNvPr id="10" name="テキスト ボックス 9">
            <a:extLst>
              <a:ext uri="{FF2B5EF4-FFF2-40B4-BE49-F238E27FC236}">
                <a16:creationId xmlns:a16="http://schemas.microsoft.com/office/drawing/2014/main" id="{68D81176-1BB0-7C3E-4E66-76F423D0E5B6}"/>
              </a:ext>
            </a:extLst>
          </p:cNvPr>
          <p:cNvSpPr txBox="1"/>
          <p:nvPr/>
        </p:nvSpPr>
        <p:spPr>
          <a:xfrm>
            <a:off x="6540312" y="2971598"/>
            <a:ext cx="3669723" cy="1200329"/>
          </a:xfrm>
          <a:prstGeom prst="rect">
            <a:avLst/>
          </a:prstGeom>
          <a:noFill/>
        </p:spPr>
        <p:txBody>
          <a:bodyPr wrap="none" rtlCol="0">
            <a:spAutoFit/>
          </a:bodyPr>
          <a:lstStyle/>
          <a:p>
            <a:r>
              <a:rPr lang="en-US" altLang="ja-JP" sz="2400" dirty="0"/>
              <a:t>YN interaction by HAL QCD</a:t>
            </a:r>
          </a:p>
          <a:p>
            <a:r>
              <a:rPr lang="en-US" altLang="ja-JP" sz="2400" dirty="0"/>
              <a:t>It will be possible to employ</a:t>
            </a:r>
          </a:p>
          <a:p>
            <a:r>
              <a:rPr lang="en-US" altLang="ja-JP" sz="2400" dirty="0"/>
              <a:t>the interaction.</a:t>
            </a:r>
            <a:endParaRPr lang="ja-JP" altLang="en-US" sz="2400" dirty="0"/>
          </a:p>
        </p:txBody>
      </p:sp>
      <p:pic>
        <p:nvPicPr>
          <p:cNvPr id="2" name="図 1">
            <a:extLst>
              <a:ext uri="{FF2B5EF4-FFF2-40B4-BE49-F238E27FC236}">
                <a16:creationId xmlns:a16="http://schemas.microsoft.com/office/drawing/2014/main" id="{F3945DEF-9661-883A-6205-D2B94EC75232}"/>
              </a:ext>
            </a:extLst>
          </p:cNvPr>
          <p:cNvPicPr>
            <a:picLocks noChangeAspect="1"/>
          </p:cNvPicPr>
          <p:nvPr/>
        </p:nvPicPr>
        <p:blipFill>
          <a:blip r:embed="rId2"/>
          <a:stretch>
            <a:fillRect/>
          </a:stretch>
        </p:blipFill>
        <p:spPr>
          <a:xfrm>
            <a:off x="1728664" y="2060849"/>
            <a:ext cx="4501494" cy="3338187"/>
          </a:xfrm>
          <a:prstGeom prst="rect">
            <a:avLst/>
          </a:prstGeom>
        </p:spPr>
      </p:pic>
    </p:spTree>
    <p:extLst>
      <p:ext uri="{BB962C8B-B14F-4D97-AF65-F5344CB8AC3E}">
        <p14:creationId xmlns:p14="http://schemas.microsoft.com/office/powerpoint/2010/main" val="34547277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2">
            <a:extLst>
              <a:ext uri="{FF2B5EF4-FFF2-40B4-BE49-F238E27FC236}">
                <a16:creationId xmlns:a16="http://schemas.microsoft.com/office/drawing/2014/main" id="{464034F1-7630-FDD9-80CC-3503EB06D9F0}"/>
              </a:ext>
            </a:extLst>
          </p:cNvPr>
          <p:cNvSpPr txBox="1">
            <a:spLocks noChangeArrowheads="1"/>
          </p:cNvSpPr>
          <p:nvPr/>
        </p:nvSpPr>
        <p:spPr bwMode="auto">
          <a:xfrm>
            <a:off x="1774826" y="0"/>
            <a:ext cx="7089775"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sz="3000" b="1">
                <a:solidFill>
                  <a:srgbClr val="000099"/>
                </a:solidFill>
              </a:rPr>
              <a:t>Major goals of hypernuclear physics</a:t>
            </a:r>
          </a:p>
        </p:txBody>
      </p:sp>
      <p:sp>
        <p:nvSpPr>
          <p:cNvPr id="3075" name="Line 3">
            <a:extLst>
              <a:ext uri="{FF2B5EF4-FFF2-40B4-BE49-F238E27FC236}">
                <a16:creationId xmlns:a16="http://schemas.microsoft.com/office/drawing/2014/main" id="{73A02FB5-0A0A-CE22-56B6-51FBC78BD2DC}"/>
              </a:ext>
            </a:extLst>
          </p:cNvPr>
          <p:cNvSpPr>
            <a:spLocks noChangeShapeType="1"/>
          </p:cNvSpPr>
          <p:nvPr/>
        </p:nvSpPr>
        <p:spPr bwMode="auto">
          <a:xfrm>
            <a:off x="4224338" y="1341438"/>
            <a:ext cx="3384550" cy="0"/>
          </a:xfrm>
          <a:prstGeom prst="line">
            <a:avLst/>
          </a:prstGeom>
          <a:noFill/>
          <a:ln w="25400">
            <a:solidFill>
              <a:srgbClr val="FF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76" name="Text Box 4">
            <a:extLst>
              <a:ext uri="{FF2B5EF4-FFF2-40B4-BE49-F238E27FC236}">
                <a16:creationId xmlns:a16="http://schemas.microsoft.com/office/drawing/2014/main" id="{34FF52B4-6F35-87BE-504C-53803418C39F}"/>
              </a:ext>
            </a:extLst>
          </p:cNvPr>
          <p:cNvSpPr txBox="1">
            <a:spLocks noChangeArrowheads="1"/>
          </p:cNvSpPr>
          <p:nvPr/>
        </p:nvSpPr>
        <p:spPr bwMode="auto">
          <a:xfrm>
            <a:off x="7931150" y="981076"/>
            <a:ext cx="273685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sz="2000">
                <a:solidFill>
                  <a:srgbClr val="CC0000"/>
                </a:solidFill>
              </a:rPr>
              <a:t>Fundamental and important for the study</a:t>
            </a:r>
          </a:p>
          <a:p>
            <a:pPr eaLnBrk="1" hangingPunct="1"/>
            <a:r>
              <a:rPr lang="en-US" altLang="ja-JP" sz="2000">
                <a:solidFill>
                  <a:srgbClr val="CC0000"/>
                </a:solidFill>
              </a:rPr>
              <a:t>of nuclear physics </a:t>
            </a:r>
          </a:p>
        </p:txBody>
      </p:sp>
      <p:sp>
        <p:nvSpPr>
          <p:cNvPr id="3077" name="Line 6">
            <a:extLst>
              <a:ext uri="{FF2B5EF4-FFF2-40B4-BE49-F238E27FC236}">
                <a16:creationId xmlns:a16="http://schemas.microsoft.com/office/drawing/2014/main" id="{1DAC98DC-C2A2-E8DB-DBAC-AFD57EC7D01A}"/>
              </a:ext>
            </a:extLst>
          </p:cNvPr>
          <p:cNvSpPr>
            <a:spLocks noChangeShapeType="1"/>
          </p:cNvSpPr>
          <p:nvPr/>
        </p:nvSpPr>
        <p:spPr bwMode="auto">
          <a:xfrm>
            <a:off x="3935413" y="3717925"/>
            <a:ext cx="0" cy="431800"/>
          </a:xfrm>
          <a:prstGeom prst="line">
            <a:avLst/>
          </a:prstGeom>
          <a:noFill/>
          <a:ln w="254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3078" name="Text Box 7">
            <a:extLst>
              <a:ext uri="{FF2B5EF4-FFF2-40B4-BE49-F238E27FC236}">
                <a16:creationId xmlns:a16="http://schemas.microsoft.com/office/drawing/2014/main" id="{09BB355B-9BF3-8298-4F16-CAD1CD17B37E}"/>
              </a:ext>
            </a:extLst>
          </p:cNvPr>
          <p:cNvSpPr txBox="1">
            <a:spLocks noChangeArrowheads="1"/>
          </p:cNvSpPr>
          <p:nvPr/>
        </p:nvSpPr>
        <p:spPr bwMode="auto">
          <a:xfrm>
            <a:off x="7680326" y="3857626"/>
            <a:ext cx="2987675" cy="192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sz="2000" dirty="0">
                <a:solidFill>
                  <a:srgbClr val="000099"/>
                </a:solidFill>
              </a:rPr>
              <a:t>YN and YY potential models so far proposed</a:t>
            </a:r>
          </a:p>
          <a:p>
            <a:pPr eaLnBrk="1" hangingPunct="1"/>
            <a:r>
              <a:rPr lang="en-US" altLang="ja-JP" sz="2000" dirty="0">
                <a:solidFill>
                  <a:srgbClr val="000099"/>
                </a:solidFill>
              </a:rPr>
              <a:t>  (ex. Chiral, Nijmegen,</a:t>
            </a:r>
          </a:p>
          <a:p>
            <a:pPr eaLnBrk="1" hangingPunct="1"/>
            <a:r>
              <a:rPr lang="en-US" altLang="ja-JP" sz="2000" dirty="0">
                <a:solidFill>
                  <a:srgbClr val="000099"/>
                </a:solidFill>
              </a:rPr>
              <a:t>    Kyoto-Niigata) have large ambiguity. </a:t>
            </a:r>
          </a:p>
          <a:p>
            <a:pPr eaLnBrk="1" hangingPunct="1"/>
            <a:r>
              <a:rPr lang="en-US" altLang="ja-JP" sz="2000" dirty="0">
                <a:solidFill>
                  <a:srgbClr val="CC0000"/>
                </a:solidFill>
              </a:rPr>
              <a:t>  </a:t>
            </a:r>
          </a:p>
        </p:txBody>
      </p:sp>
      <p:sp>
        <p:nvSpPr>
          <p:cNvPr id="3079" name="Rectangle 9">
            <a:extLst>
              <a:ext uri="{FF2B5EF4-FFF2-40B4-BE49-F238E27FC236}">
                <a16:creationId xmlns:a16="http://schemas.microsoft.com/office/drawing/2014/main" id="{AE670111-110D-AC19-8285-BF5AEA9CD3FD}"/>
              </a:ext>
            </a:extLst>
          </p:cNvPr>
          <p:cNvSpPr>
            <a:spLocks noChangeArrowheads="1"/>
          </p:cNvSpPr>
          <p:nvPr/>
        </p:nvSpPr>
        <p:spPr bwMode="auto">
          <a:xfrm>
            <a:off x="1774825" y="765175"/>
            <a:ext cx="6121400" cy="647700"/>
          </a:xfrm>
          <a:prstGeom prst="rect">
            <a:avLst/>
          </a:prstGeom>
          <a:solidFill>
            <a:srgbClr val="FFFF99"/>
          </a:solidFill>
          <a:ln w="9525">
            <a:solidFill>
              <a:schemeClr val="accent1"/>
            </a:solidFill>
            <a:miter lim="800000"/>
            <a:headEnd/>
            <a:tailEnd/>
          </a:ln>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3080" name="Text Box 10">
            <a:extLst>
              <a:ext uri="{FF2B5EF4-FFF2-40B4-BE49-F238E27FC236}">
                <a16:creationId xmlns:a16="http://schemas.microsoft.com/office/drawing/2014/main" id="{9F91B99E-EC0E-95AD-B139-EC8B1337B51B}"/>
              </a:ext>
            </a:extLst>
          </p:cNvPr>
          <p:cNvSpPr txBox="1">
            <a:spLocks noChangeArrowheads="1"/>
          </p:cNvSpPr>
          <p:nvPr/>
        </p:nvSpPr>
        <p:spPr bwMode="auto">
          <a:xfrm>
            <a:off x="1703389" y="836613"/>
            <a:ext cx="62896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sz="2400"/>
              <a:t>     To understand baryon-baryon interactions</a:t>
            </a:r>
          </a:p>
        </p:txBody>
      </p:sp>
      <p:sp>
        <p:nvSpPr>
          <p:cNvPr id="3081" name="Line 11">
            <a:extLst>
              <a:ext uri="{FF2B5EF4-FFF2-40B4-BE49-F238E27FC236}">
                <a16:creationId xmlns:a16="http://schemas.microsoft.com/office/drawing/2014/main" id="{D57E2B78-425A-DF4E-C82C-BE6CED1424AB}"/>
              </a:ext>
            </a:extLst>
          </p:cNvPr>
          <p:cNvSpPr>
            <a:spLocks noChangeShapeType="1"/>
          </p:cNvSpPr>
          <p:nvPr/>
        </p:nvSpPr>
        <p:spPr bwMode="auto">
          <a:xfrm>
            <a:off x="4295775" y="1268413"/>
            <a:ext cx="3455988"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82" name="Rectangle 14">
            <a:extLst>
              <a:ext uri="{FF2B5EF4-FFF2-40B4-BE49-F238E27FC236}">
                <a16:creationId xmlns:a16="http://schemas.microsoft.com/office/drawing/2014/main" id="{1DA1C114-49E7-BDDA-E121-9933A567FCB1}"/>
              </a:ext>
            </a:extLst>
          </p:cNvPr>
          <p:cNvSpPr>
            <a:spLocks noChangeArrowheads="1"/>
          </p:cNvSpPr>
          <p:nvPr/>
        </p:nvSpPr>
        <p:spPr bwMode="auto">
          <a:xfrm>
            <a:off x="1703388" y="2565401"/>
            <a:ext cx="5472112" cy="1152525"/>
          </a:xfrm>
          <a:prstGeom prst="rect">
            <a:avLst/>
          </a:prstGeom>
          <a:solidFill>
            <a:srgbClr val="FFFF99"/>
          </a:solidFill>
          <a:ln w="9525">
            <a:solidFill>
              <a:schemeClr val="accent1"/>
            </a:solidFill>
            <a:miter lim="800000"/>
            <a:headEnd/>
            <a:tailEnd/>
          </a:ln>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3083" name="Text Box 15">
            <a:extLst>
              <a:ext uri="{FF2B5EF4-FFF2-40B4-BE49-F238E27FC236}">
                <a16:creationId xmlns:a16="http://schemas.microsoft.com/office/drawing/2014/main" id="{AD531924-FA65-CE03-E0D9-F99D1997422D}"/>
              </a:ext>
            </a:extLst>
          </p:cNvPr>
          <p:cNvSpPr txBox="1">
            <a:spLocks noChangeArrowheads="1"/>
          </p:cNvSpPr>
          <p:nvPr/>
        </p:nvSpPr>
        <p:spPr bwMode="auto">
          <a:xfrm>
            <a:off x="1774826" y="2636838"/>
            <a:ext cx="5456943"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sz="2400"/>
              <a:t>Total number of </a:t>
            </a:r>
          </a:p>
          <a:p>
            <a:pPr eaLnBrk="1" hangingPunct="1"/>
            <a:endParaRPr lang="en-US" altLang="ja-JP" sz="400"/>
          </a:p>
          <a:p>
            <a:pPr eaLnBrk="1" hangingPunct="1"/>
            <a:r>
              <a:rPr lang="en-US" altLang="ja-JP" sz="2400"/>
              <a:t>  Nucleon (N) -Nucleon (N) data: </a:t>
            </a:r>
            <a:r>
              <a:rPr lang="en-US" altLang="ja-JP" sz="2400">
                <a:solidFill>
                  <a:srgbClr val="FF0000"/>
                </a:solidFill>
              </a:rPr>
              <a:t>4,000</a:t>
            </a:r>
          </a:p>
        </p:txBody>
      </p:sp>
      <p:sp>
        <p:nvSpPr>
          <p:cNvPr id="3084" name="Rectangle 16">
            <a:extLst>
              <a:ext uri="{FF2B5EF4-FFF2-40B4-BE49-F238E27FC236}">
                <a16:creationId xmlns:a16="http://schemas.microsoft.com/office/drawing/2014/main" id="{CEA1D0D1-6959-B803-0632-6AA8FCDC2CAF}"/>
              </a:ext>
            </a:extLst>
          </p:cNvPr>
          <p:cNvSpPr>
            <a:spLocks noChangeArrowheads="1"/>
          </p:cNvSpPr>
          <p:nvPr/>
        </p:nvSpPr>
        <p:spPr bwMode="auto">
          <a:xfrm>
            <a:off x="1703388" y="4149726"/>
            <a:ext cx="5867400" cy="1368425"/>
          </a:xfrm>
          <a:prstGeom prst="rect">
            <a:avLst/>
          </a:prstGeom>
          <a:solidFill>
            <a:srgbClr val="FFCC99"/>
          </a:solidFill>
          <a:ln w="9525">
            <a:solidFill>
              <a:schemeClr val="accent1"/>
            </a:solidFill>
            <a:miter lim="800000"/>
            <a:headEnd/>
            <a:tailEnd/>
          </a:ln>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3085" name="Text Box 17">
            <a:extLst>
              <a:ext uri="{FF2B5EF4-FFF2-40B4-BE49-F238E27FC236}">
                <a16:creationId xmlns:a16="http://schemas.microsoft.com/office/drawing/2014/main" id="{0E667928-EBA7-9117-DB55-3C73C17EFD9C}"/>
              </a:ext>
            </a:extLst>
          </p:cNvPr>
          <p:cNvSpPr txBox="1">
            <a:spLocks noChangeArrowheads="1"/>
          </p:cNvSpPr>
          <p:nvPr/>
        </p:nvSpPr>
        <p:spPr bwMode="auto">
          <a:xfrm>
            <a:off x="1524001" y="5013326"/>
            <a:ext cx="359092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sz="2800"/>
              <a:t> </a:t>
            </a:r>
            <a:r>
              <a:rPr lang="ja-JP" altLang="en-US" sz="2800"/>
              <a:t>・ </a:t>
            </a:r>
            <a:r>
              <a:rPr lang="en-US" altLang="ja-JP" sz="2400" b="1">
                <a:solidFill>
                  <a:srgbClr val="FF0000"/>
                </a:solidFill>
              </a:rPr>
              <a:t>NO</a:t>
            </a:r>
            <a:r>
              <a:rPr lang="en-US" altLang="ja-JP" sz="2400" b="1"/>
              <a:t> </a:t>
            </a:r>
            <a:r>
              <a:rPr lang="en-US" altLang="ja-JP" sz="2400"/>
              <a:t>YY scattering data</a:t>
            </a:r>
          </a:p>
        </p:txBody>
      </p:sp>
      <p:sp>
        <p:nvSpPr>
          <p:cNvPr id="3086" name="Text Box 18">
            <a:extLst>
              <a:ext uri="{FF2B5EF4-FFF2-40B4-BE49-F238E27FC236}">
                <a16:creationId xmlns:a16="http://schemas.microsoft.com/office/drawing/2014/main" id="{B9ECBDC0-D9A9-FD2C-77DD-59816F1E1AF4}"/>
              </a:ext>
            </a:extLst>
          </p:cNvPr>
          <p:cNvSpPr txBox="1">
            <a:spLocks noChangeArrowheads="1"/>
          </p:cNvSpPr>
          <p:nvPr/>
        </p:nvSpPr>
        <p:spPr bwMode="auto">
          <a:xfrm>
            <a:off x="1524000" y="4149725"/>
            <a:ext cx="6134100" cy="96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sz="2800"/>
              <a:t> </a:t>
            </a:r>
            <a:r>
              <a:rPr lang="ja-JP" altLang="en-US" sz="2800"/>
              <a:t>・ </a:t>
            </a:r>
            <a:r>
              <a:rPr lang="en-US" altLang="ja-JP" sz="2400"/>
              <a:t>Total number of differential cross section </a:t>
            </a:r>
          </a:p>
          <a:p>
            <a:pPr eaLnBrk="1" hangingPunct="1"/>
            <a:r>
              <a:rPr lang="en-US" altLang="ja-JP" sz="500"/>
              <a:t>  </a:t>
            </a:r>
          </a:p>
          <a:p>
            <a:pPr eaLnBrk="1" hangingPunct="1"/>
            <a:r>
              <a:rPr lang="en-US" altLang="ja-JP" sz="2400"/>
              <a:t>    Hyperon (Y) -Nucleon (N) data: </a:t>
            </a:r>
            <a:r>
              <a:rPr lang="en-US" altLang="ja-JP" sz="2400" b="1">
                <a:solidFill>
                  <a:srgbClr val="FF0000"/>
                </a:solidFill>
              </a:rPr>
              <a:t> 40</a:t>
            </a:r>
          </a:p>
        </p:txBody>
      </p:sp>
      <p:sp>
        <p:nvSpPr>
          <p:cNvPr id="3087" name="AutoShape 19">
            <a:extLst>
              <a:ext uri="{FF2B5EF4-FFF2-40B4-BE49-F238E27FC236}">
                <a16:creationId xmlns:a16="http://schemas.microsoft.com/office/drawing/2014/main" id="{BE0139FA-BA7C-89E9-9FC2-7B144197E3DF}"/>
              </a:ext>
            </a:extLst>
          </p:cNvPr>
          <p:cNvSpPr>
            <a:spLocks noChangeArrowheads="1"/>
          </p:cNvSpPr>
          <p:nvPr/>
        </p:nvSpPr>
        <p:spPr bwMode="auto">
          <a:xfrm>
            <a:off x="7464426" y="4581526"/>
            <a:ext cx="360363" cy="576263"/>
          </a:xfrm>
          <a:prstGeom prst="rightArrow">
            <a:avLst>
              <a:gd name="adj1" fmla="val 50000"/>
              <a:gd name="adj2" fmla="val 25000"/>
            </a:avLst>
          </a:prstGeom>
          <a:solidFill>
            <a:srgbClr val="00B050"/>
          </a:solidFill>
          <a:ln w="9525">
            <a:noFill/>
            <a:miter lim="800000"/>
            <a:headEnd/>
            <a:tailEnd/>
          </a:ln>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dirty="0">
              <a:solidFill>
                <a:srgbClr val="92D050"/>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a:extLst>
              <a:ext uri="{FF2B5EF4-FFF2-40B4-BE49-F238E27FC236}">
                <a16:creationId xmlns:a16="http://schemas.microsoft.com/office/drawing/2014/main" id="{D0BE3C22-5E5D-BD5C-F0F3-A5BEE961324E}"/>
              </a:ext>
            </a:extLst>
          </p:cNvPr>
          <p:cNvSpPr>
            <a:spLocks noChangeArrowheads="1"/>
          </p:cNvSpPr>
          <p:nvPr/>
        </p:nvSpPr>
        <p:spPr bwMode="auto">
          <a:xfrm>
            <a:off x="2424114" y="1412875"/>
            <a:ext cx="7272337" cy="1511300"/>
          </a:xfrm>
          <a:prstGeom prst="rect">
            <a:avLst/>
          </a:prstGeom>
          <a:solidFill>
            <a:srgbClr val="FFFF99">
              <a:alpha val="54901"/>
            </a:srgbClr>
          </a:solidFill>
          <a:ln w="22225" algn="ctr">
            <a:solidFill>
              <a:srgbClr val="33CCCC"/>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52227" name="Text Box 3">
            <a:extLst>
              <a:ext uri="{FF2B5EF4-FFF2-40B4-BE49-F238E27FC236}">
                <a16:creationId xmlns:a16="http://schemas.microsoft.com/office/drawing/2014/main" id="{5185F352-DCD1-A3B9-FA2D-11CF8A32FE6C}"/>
              </a:ext>
            </a:extLst>
          </p:cNvPr>
          <p:cNvSpPr txBox="1">
            <a:spLocks noChangeArrowheads="1"/>
          </p:cNvSpPr>
          <p:nvPr/>
        </p:nvSpPr>
        <p:spPr bwMode="auto">
          <a:xfrm>
            <a:off x="4295775" y="1817688"/>
            <a:ext cx="2978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3600">
                <a:ea typeface="ＭＳ 明朝" panose="02020609040205080304" pitchFamily="17" charset="-128"/>
              </a:rPr>
              <a:t>Ξ hypernuclei</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ext Box 2">
            <a:extLst>
              <a:ext uri="{FF2B5EF4-FFF2-40B4-BE49-F238E27FC236}">
                <a16:creationId xmlns:a16="http://schemas.microsoft.com/office/drawing/2014/main" id="{E6DE1C88-2B67-8529-266D-6652CA60967F}"/>
              </a:ext>
            </a:extLst>
          </p:cNvPr>
          <p:cNvSpPr txBox="1">
            <a:spLocks noChangeArrowheads="1"/>
          </p:cNvSpPr>
          <p:nvPr/>
        </p:nvSpPr>
        <p:spPr bwMode="auto">
          <a:xfrm>
            <a:off x="1847850" y="2781300"/>
            <a:ext cx="8064500" cy="463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400"/>
              <a:t>For the study of </a:t>
            </a:r>
            <a:r>
              <a:rPr lang="en-US" altLang="ja-JP" sz="2000" b="1">
                <a:solidFill>
                  <a:srgbClr val="CC0000"/>
                </a:solidFill>
                <a:ea typeface="ＭＳ 明朝" panose="02020609040205080304" pitchFamily="17" charset="-128"/>
              </a:rPr>
              <a:t>Ξ</a:t>
            </a:r>
            <a:r>
              <a:rPr lang="en-US" altLang="ja-JP" sz="2400"/>
              <a:t>N interaction, it is important to study</a:t>
            </a:r>
          </a:p>
          <a:p>
            <a:pPr eaLnBrk="1" hangingPunct="1">
              <a:lnSpc>
                <a:spcPct val="130000"/>
              </a:lnSpc>
              <a:spcBef>
                <a:spcPct val="0"/>
              </a:spcBef>
              <a:buFontTx/>
              <a:buNone/>
            </a:pPr>
            <a:r>
              <a:rPr lang="en-US" altLang="ja-JP" sz="2400"/>
              <a:t>the structure of </a:t>
            </a:r>
            <a:r>
              <a:rPr lang="en-US" altLang="ja-JP" sz="2000" b="1">
                <a:solidFill>
                  <a:srgbClr val="CC0000"/>
                </a:solidFill>
                <a:ea typeface="ＭＳ 明朝" panose="02020609040205080304" pitchFamily="17" charset="-128"/>
              </a:rPr>
              <a:t>Ξ</a:t>
            </a:r>
            <a:r>
              <a:rPr lang="en-US" altLang="ja-JP" sz="2400"/>
              <a:t> hypernuclei.</a:t>
            </a:r>
          </a:p>
          <a:p>
            <a:pPr eaLnBrk="1" hangingPunct="1">
              <a:spcBef>
                <a:spcPct val="0"/>
              </a:spcBef>
              <a:buFontTx/>
              <a:buNone/>
            </a:pPr>
            <a:endParaRPr lang="en-US" altLang="ja-JP" sz="2400"/>
          </a:p>
          <a:p>
            <a:pPr eaLnBrk="1" hangingPunct="1">
              <a:spcBef>
                <a:spcPct val="0"/>
              </a:spcBef>
              <a:buFontTx/>
              <a:buNone/>
            </a:pPr>
            <a:r>
              <a:rPr lang="en-US" altLang="ja-JP" sz="2400"/>
              <a:t>However, so far there was no observed </a:t>
            </a:r>
            <a:r>
              <a:rPr lang="en-US" altLang="ja-JP" sz="2000" b="1">
                <a:solidFill>
                  <a:srgbClr val="CC0000"/>
                </a:solidFill>
                <a:ea typeface="ＭＳ 明朝" panose="02020609040205080304" pitchFamily="17" charset="-128"/>
              </a:rPr>
              <a:t>Ξ</a:t>
            </a:r>
            <a:r>
              <a:rPr lang="en-US" altLang="ja-JP" sz="2400"/>
              <a:t> hypernucleus.</a:t>
            </a:r>
          </a:p>
          <a:p>
            <a:pPr eaLnBrk="1" hangingPunct="1">
              <a:spcBef>
                <a:spcPct val="0"/>
              </a:spcBef>
              <a:buFontTx/>
              <a:buNone/>
            </a:pPr>
            <a:r>
              <a:rPr lang="en-US" altLang="ja-JP" sz="2400"/>
              <a:t>Therefore, we do not know that ΞN interaction is attractive or repulsive.</a:t>
            </a:r>
          </a:p>
          <a:p>
            <a:pPr eaLnBrk="1" hangingPunct="1">
              <a:spcBef>
                <a:spcPct val="0"/>
              </a:spcBef>
              <a:buFontTx/>
              <a:buNone/>
            </a:pPr>
            <a:endParaRPr lang="en-US" altLang="ja-JP" sz="2400"/>
          </a:p>
          <a:p>
            <a:pPr eaLnBrk="1" hangingPunct="1">
              <a:spcBef>
                <a:spcPct val="0"/>
              </a:spcBef>
              <a:buFontTx/>
              <a:buNone/>
            </a:pPr>
            <a:r>
              <a:rPr lang="en-US" altLang="ja-JP" sz="2400"/>
              <a:t>If we observe Ξ hypernuclei as bound states, we understand ΞN interaction should be attractive. Thus, we have been searching bound Ξ hypernclei experimentally.</a:t>
            </a:r>
          </a:p>
          <a:p>
            <a:pPr eaLnBrk="1" hangingPunct="1">
              <a:spcBef>
                <a:spcPct val="0"/>
              </a:spcBef>
              <a:buFontTx/>
              <a:buNone/>
            </a:pPr>
            <a:endParaRPr lang="en-US" altLang="ja-JP" sz="2400"/>
          </a:p>
          <a:p>
            <a:pPr eaLnBrk="1" hangingPunct="1">
              <a:spcBef>
                <a:spcPct val="0"/>
              </a:spcBef>
              <a:buFontTx/>
              <a:buNone/>
            </a:pPr>
            <a:endParaRPr lang="en-US" altLang="ja-JP" sz="2400"/>
          </a:p>
        </p:txBody>
      </p:sp>
      <p:sp>
        <p:nvSpPr>
          <p:cNvPr id="53251" name="Oval 3">
            <a:extLst>
              <a:ext uri="{FF2B5EF4-FFF2-40B4-BE49-F238E27FC236}">
                <a16:creationId xmlns:a16="http://schemas.microsoft.com/office/drawing/2014/main" id="{1664AFC6-D2BA-384C-AC0C-E855DD628202}"/>
              </a:ext>
            </a:extLst>
          </p:cNvPr>
          <p:cNvSpPr>
            <a:spLocks noChangeArrowheads="1"/>
          </p:cNvSpPr>
          <p:nvPr/>
        </p:nvSpPr>
        <p:spPr bwMode="auto">
          <a:xfrm>
            <a:off x="4870451" y="188913"/>
            <a:ext cx="2232025" cy="2195512"/>
          </a:xfrm>
          <a:prstGeom prst="ellipse">
            <a:avLst/>
          </a:prstGeom>
          <a:solidFill>
            <a:srgbClr val="FFFF00">
              <a:alpha val="27058"/>
            </a:srgbClr>
          </a:solidFill>
          <a:ln w="25400">
            <a:solidFill>
              <a:srgbClr val="FF6600"/>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53252" name="Oval 4">
            <a:extLst>
              <a:ext uri="{FF2B5EF4-FFF2-40B4-BE49-F238E27FC236}">
                <a16:creationId xmlns:a16="http://schemas.microsoft.com/office/drawing/2014/main" id="{A4BAA3BD-23D3-A53A-EA61-39D4D24C4FEA}"/>
              </a:ext>
            </a:extLst>
          </p:cNvPr>
          <p:cNvSpPr>
            <a:spLocks noChangeArrowheads="1"/>
          </p:cNvSpPr>
          <p:nvPr/>
        </p:nvSpPr>
        <p:spPr bwMode="auto">
          <a:xfrm>
            <a:off x="5735638" y="333376"/>
            <a:ext cx="468312" cy="468313"/>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2000" b="1">
                <a:solidFill>
                  <a:schemeClr val="bg1"/>
                </a:solidFill>
                <a:ea typeface="ＭＳ 明朝" panose="02020609040205080304" pitchFamily="17" charset="-128"/>
              </a:rPr>
              <a:t>Ξ</a:t>
            </a:r>
            <a:r>
              <a:rPr lang="en-US" altLang="ja-JP" sz="2800" baseline="30000">
                <a:solidFill>
                  <a:schemeClr val="bg1"/>
                </a:solidFill>
                <a:latin typeface="ＭＳ 明朝" panose="02020609040205080304" pitchFamily="17" charset="-128"/>
                <a:ea typeface="ＭＳ 明朝" panose="02020609040205080304" pitchFamily="17" charset="-128"/>
              </a:rPr>
              <a:t>-</a:t>
            </a:r>
          </a:p>
        </p:txBody>
      </p:sp>
      <p:sp>
        <p:nvSpPr>
          <p:cNvPr id="53253" name="Oval 5">
            <a:extLst>
              <a:ext uri="{FF2B5EF4-FFF2-40B4-BE49-F238E27FC236}">
                <a16:creationId xmlns:a16="http://schemas.microsoft.com/office/drawing/2014/main" id="{8C31ACD7-DAA0-9ABB-BDA4-1EDA13F185E8}"/>
              </a:ext>
            </a:extLst>
          </p:cNvPr>
          <p:cNvSpPr>
            <a:spLocks noChangeArrowheads="1"/>
          </p:cNvSpPr>
          <p:nvPr/>
        </p:nvSpPr>
        <p:spPr bwMode="auto">
          <a:xfrm>
            <a:off x="5303839" y="908051"/>
            <a:ext cx="1368425" cy="1368425"/>
          </a:xfrm>
          <a:prstGeom prst="ellipse">
            <a:avLst/>
          </a:prstGeom>
          <a:solidFill>
            <a:srgbClr val="008000">
              <a:alpha val="70195"/>
            </a:srgbClr>
          </a:solidFill>
          <a:ln w="9525">
            <a:solidFill>
              <a:srgbClr val="008000"/>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2400">
                <a:solidFill>
                  <a:schemeClr val="bg1"/>
                </a:solidFill>
              </a:rPr>
              <a:t>core</a:t>
            </a:r>
          </a:p>
          <a:p>
            <a:pPr algn="ctr" eaLnBrk="1" hangingPunct="1">
              <a:spcBef>
                <a:spcPct val="0"/>
              </a:spcBef>
              <a:buFontTx/>
              <a:buNone/>
            </a:pPr>
            <a:r>
              <a:rPr lang="en-US" altLang="ja-JP" sz="2400">
                <a:solidFill>
                  <a:schemeClr val="bg1"/>
                </a:solidFill>
              </a:rPr>
              <a:t>nucleus</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図 3">
            <a:extLst>
              <a:ext uri="{FF2B5EF4-FFF2-40B4-BE49-F238E27FC236}">
                <a16:creationId xmlns:a16="http://schemas.microsoft.com/office/drawing/2014/main" id="{6A3D9696-11C6-1BF6-3758-71AA48029FB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43025" y="2708276"/>
            <a:ext cx="6584950" cy="3694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5" name="Picture 22">
            <a:extLst>
              <a:ext uri="{FF2B5EF4-FFF2-40B4-BE49-F238E27FC236}">
                <a16:creationId xmlns:a16="http://schemas.microsoft.com/office/drawing/2014/main" id="{9706A1C1-A5DC-9D45-E8E0-22340060C8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4826" y="1268413"/>
            <a:ext cx="2974975" cy="165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6" name="テキスト ボックス 29">
            <a:extLst>
              <a:ext uri="{FF2B5EF4-FFF2-40B4-BE49-F238E27FC236}">
                <a16:creationId xmlns:a16="http://schemas.microsoft.com/office/drawing/2014/main" id="{E678C373-8849-0629-8C1D-015351F6D6F2}"/>
              </a:ext>
            </a:extLst>
          </p:cNvPr>
          <p:cNvSpPr txBox="1">
            <a:spLocks noChangeArrowheads="1"/>
          </p:cNvSpPr>
          <p:nvPr/>
        </p:nvSpPr>
        <p:spPr bwMode="auto">
          <a:xfrm>
            <a:off x="1703388" y="260350"/>
            <a:ext cx="6837362"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2400"/>
              <a:t>The first measurement of bound Ξ hypernucleus,</a:t>
            </a:r>
          </a:p>
          <a:p>
            <a:pPr>
              <a:spcBef>
                <a:spcPct val="0"/>
              </a:spcBef>
              <a:buFontTx/>
              <a:buNone/>
            </a:pPr>
            <a:r>
              <a:rPr lang="en-US" altLang="ja-JP" sz="2400" baseline="30000"/>
              <a:t>14</a:t>
            </a:r>
            <a:r>
              <a:rPr lang="en-US" altLang="ja-JP" sz="2400"/>
              <a:t>N-Ξ.</a:t>
            </a:r>
            <a:endParaRPr lang="ja-JP" altLang="en-US" sz="2400"/>
          </a:p>
        </p:txBody>
      </p:sp>
      <p:sp>
        <p:nvSpPr>
          <p:cNvPr id="54277" name="Oval 3">
            <a:extLst>
              <a:ext uri="{FF2B5EF4-FFF2-40B4-BE49-F238E27FC236}">
                <a16:creationId xmlns:a16="http://schemas.microsoft.com/office/drawing/2014/main" id="{322C423E-BE0F-6ABC-0180-9C668AAA2E66}"/>
              </a:ext>
            </a:extLst>
          </p:cNvPr>
          <p:cNvSpPr>
            <a:spLocks noChangeArrowheads="1"/>
          </p:cNvSpPr>
          <p:nvPr/>
        </p:nvSpPr>
        <p:spPr bwMode="auto">
          <a:xfrm>
            <a:off x="7469189" y="3170238"/>
            <a:ext cx="2232025" cy="2195512"/>
          </a:xfrm>
          <a:prstGeom prst="ellipse">
            <a:avLst/>
          </a:prstGeom>
          <a:solidFill>
            <a:srgbClr val="FFFF00">
              <a:alpha val="27058"/>
            </a:srgbClr>
          </a:solidFill>
          <a:ln w="25400">
            <a:solidFill>
              <a:srgbClr val="FF6600"/>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endParaRPr lang="ja-JP" altLang="en-US" sz="1800"/>
          </a:p>
        </p:txBody>
      </p:sp>
      <p:sp>
        <p:nvSpPr>
          <p:cNvPr id="54278" name="Oval 4">
            <a:extLst>
              <a:ext uri="{FF2B5EF4-FFF2-40B4-BE49-F238E27FC236}">
                <a16:creationId xmlns:a16="http://schemas.microsoft.com/office/drawing/2014/main" id="{780D48DC-FDE3-732E-1E0C-46BCA11EC651}"/>
              </a:ext>
            </a:extLst>
          </p:cNvPr>
          <p:cNvSpPr>
            <a:spLocks noChangeArrowheads="1"/>
          </p:cNvSpPr>
          <p:nvPr/>
        </p:nvSpPr>
        <p:spPr bwMode="auto">
          <a:xfrm>
            <a:off x="8332788" y="3314701"/>
            <a:ext cx="469900" cy="468313"/>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a:spcBef>
                <a:spcPct val="0"/>
              </a:spcBef>
              <a:buFontTx/>
              <a:buNone/>
            </a:pPr>
            <a:r>
              <a:rPr lang="en-US" altLang="ja-JP" sz="2000" b="1">
                <a:solidFill>
                  <a:schemeClr val="bg1"/>
                </a:solidFill>
                <a:ea typeface="ＭＳ 明朝" panose="02020609040205080304" pitchFamily="17" charset="-128"/>
              </a:rPr>
              <a:t>Ξ</a:t>
            </a:r>
            <a:r>
              <a:rPr lang="en-US" altLang="ja-JP" sz="2800" baseline="30000">
                <a:solidFill>
                  <a:schemeClr val="bg1"/>
                </a:solidFill>
                <a:latin typeface="ＭＳ 明朝" panose="02020609040205080304" pitchFamily="17" charset="-128"/>
                <a:ea typeface="ＭＳ 明朝" panose="02020609040205080304" pitchFamily="17" charset="-128"/>
              </a:rPr>
              <a:t>-</a:t>
            </a:r>
          </a:p>
        </p:txBody>
      </p:sp>
      <p:sp>
        <p:nvSpPr>
          <p:cNvPr id="54279" name="Oval 5">
            <a:extLst>
              <a:ext uri="{FF2B5EF4-FFF2-40B4-BE49-F238E27FC236}">
                <a16:creationId xmlns:a16="http://schemas.microsoft.com/office/drawing/2014/main" id="{6C70D5FE-114E-82D2-400F-1E91D2947AB6}"/>
              </a:ext>
            </a:extLst>
          </p:cNvPr>
          <p:cNvSpPr>
            <a:spLocks noChangeArrowheads="1"/>
          </p:cNvSpPr>
          <p:nvPr/>
        </p:nvSpPr>
        <p:spPr bwMode="auto">
          <a:xfrm>
            <a:off x="7900989" y="3889376"/>
            <a:ext cx="1368425" cy="1368425"/>
          </a:xfrm>
          <a:prstGeom prst="ellipse">
            <a:avLst/>
          </a:prstGeom>
          <a:solidFill>
            <a:srgbClr val="008000">
              <a:alpha val="70195"/>
            </a:srgbClr>
          </a:solidFill>
          <a:ln w="9525">
            <a:solidFill>
              <a:srgbClr val="008000"/>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a:spcBef>
                <a:spcPct val="0"/>
              </a:spcBef>
              <a:buFontTx/>
              <a:buNone/>
            </a:pPr>
            <a:r>
              <a:rPr lang="en-US" altLang="ja-JP" sz="1800" baseline="30000">
                <a:solidFill>
                  <a:schemeClr val="bg1"/>
                </a:solidFill>
              </a:rPr>
              <a:t>14</a:t>
            </a:r>
            <a:r>
              <a:rPr lang="en-US" altLang="ja-JP" sz="1800">
                <a:solidFill>
                  <a:schemeClr val="bg1"/>
                </a:solidFill>
              </a:rPr>
              <a:t>N</a:t>
            </a:r>
          </a:p>
        </p:txBody>
      </p:sp>
      <p:cxnSp>
        <p:nvCxnSpPr>
          <p:cNvPr id="34" name="直線コネクタ 33">
            <a:extLst>
              <a:ext uri="{FF2B5EF4-FFF2-40B4-BE49-F238E27FC236}">
                <a16:creationId xmlns:a16="http://schemas.microsoft.com/office/drawing/2014/main" id="{13B3CD3B-C124-8839-AD42-653381B88659}"/>
              </a:ext>
            </a:extLst>
          </p:cNvPr>
          <p:cNvCxnSpPr/>
          <p:nvPr/>
        </p:nvCxnSpPr>
        <p:spPr>
          <a:xfrm>
            <a:off x="7827963" y="1370013"/>
            <a:ext cx="1727200" cy="0"/>
          </a:xfrm>
          <a:prstGeom prst="line">
            <a:avLst/>
          </a:prstGeom>
          <a:ln w="19050">
            <a:solidFill>
              <a:srgbClr val="92D050"/>
            </a:solidFill>
          </a:ln>
        </p:spPr>
        <p:style>
          <a:lnRef idx="1">
            <a:schemeClr val="accent1"/>
          </a:lnRef>
          <a:fillRef idx="0">
            <a:schemeClr val="accent1"/>
          </a:fillRef>
          <a:effectRef idx="0">
            <a:schemeClr val="accent1"/>
          </a:effectRef>
          <a:fontRef idx="minor">
            <a:schemeClr val="tx1"/>
          </a:fontRef>
        </p:style>
      </p:cxnSp>
      <p:sp>
        <p:nvSpPr>
          <p:cNvPr id="54281" name="テキスト ボックス 10">
            <a:extLst>
              <a:ext uri="{FF2B5EF4-FFF2-40B4-BE49-F238E27FC236}">
                <a16:creationId xmlns:a16="http://schemas.microsoft.com/office/drawing/2014/main" id="{E5D52A51-F0B3-D91B-3600-3CE1BD67C718}"/>
              </a:ext>
            </a:extLst>
          </p:cNvPr>
          <p:cNvSpPr txBox="1">
            <a:spLocks noChangeArrowheads="1"/>
          </p:cNvSpPr>
          <p:nvPr/>
        </p:nvSpPr>
        <p:spPr bwMode="auto">
          <a:xfrm>
            <a:off x="8399464" y="908050"/>
            <a:ext cx="82586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1800" baseline="30000"/>
              <a:t>14</a:t>
            </a:r>
            <a:r>
              <a:rPr lang="en-US" altLang="ja-JP" sz="1800"/>
              <a:t>N-Ξ-</a:t>
            </a:r>
            <a:endParaRPr lang="ja-JP" altLang="en-US" sz="1800"/>
          </a:p>
        </p:txBody>
      </p:sp>
      <p:cxnSp>
        <p:nvCxnSpPr>
          <p:cNvPr id="36" name="直線コネクタ 35">
            <a:extLst>
              <a:ext uri="{FF2B5EF4-FFF2-40B4-BE49-F238E27FC236}">
                <a16:creationId xmlns:a16="http://schemas.microsoft.com/office/drawing/2014/main" id="{13AB0C35-F9B4-ECE4-015F-D0DEEA29FC25}"/>
              </a:ext>
            </a:extLst>
          </p:cNvPr>
          <p:cNvCxnSpPr/>
          <p:nvPr/>
        </p:nvCxnSpPr>
        <p:spPr>
          <a:xfrm>
            <a:off x="8332788" y="1946275"/>
            <a:ext cx="946150" cy="0"/>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sp>
        <p:nvSpPr>
          <p:cNvPr id="54283" name="テキスト ボックス 13">
            <a:extLst>
              <a:ext uri="{FF2B5EF4-FFF2-40B4-BE49-F238E27FC236}">
                <a16:creationId xmlns:a16="http://schemas.microsoft.com/office/drawing/2014/main" id="{8342E72D-64A4-5010-6483-63713F0CF6DB}"/>
              </a:ext>
            </a:extLst>
          </p:cNvPr>
          <p:cNvSpPr txBox="1">
            <a:spLocks noChangeArrowheads="1"/>
          </p:cNvSpPr>
          <p:nvPr/>
        </p:nvSpPr>
        <p:spPr bwMode="auto">
          <a:xfrm>
            <a:off x="7634288" y="2028826"/>
            <a:ext cx="2055812"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1800" dirty="0"/>
              <a:t>-1.03 ± 0.18 MeV</a:t>
            </a:r>
          </a:p>
          <a:p>
            <a:pPr>
              <a:spcBef>
                <a:spcPct val="0"/>
              </a:spcBef>
              <a:buFontTx/>
              <a:buNone/>
            </a:pPr>
            <a:r>
              <a:rPr lang="en-US" altLang="ja-JP" sz="1800" dirty="0"/>
              <a:t>        or</a:t>
            </a:r>
          </a:p>
          <a:p>
            <a:pPr>
              <a:spcBef>
                <a:spcPct val="0"/>
              </a:spcBef>
              <a:buFontTx/>
              <a:buNone/>
            </a:pPr>
            <a:r>
              <a:rPr lang="en-US" altLang="ja-JP" sz="1800" dirty="0"/>
              <a:t>-3.87 ± 0.21 MeV</a:t>
            </a:r>
            <a:endParaRPr lang="ja-JP" altLang="en-US" sz="1800" dirty="0"/>
          </a:p>
        </p:txBody>
      </p:sp>
      <p:sp>
        <p:nvSpPr>
          <p:cNvPr id="54284" name="テキスト ボックス 14">
            <a:extLst>
              <a:ext uri="{FF2B5EF4-FFF2-40B4-BE49-F238E27FC236}">
                <a16:creationId xmlns:a16="http://schemas.microsoft.com/office/drawing/2014/main" id="{602CF5C4-0AF3-3D58-B976-E18B9FBB325C}"/>
              </a:ext>
            </a:extLst>
          </p:cNvPr>
          <p:cNvSpPr txBox="1">
            <a:spLocks noChangeArrowheads="1"/>
          </p:cNvSpPr>
          <p:nvPr/>
        </p:nvSpPr>
        <p:spPr bwMode="auto">
          <a:xfrm>
            <a:off x="7564439" y="1357314"/>
            <a:ext cx="8540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1800"/>
              <a:t>0 MeV</a:t>
            </a:r>
            <a:endParaRPr lang="ja-JP" altLang="en-US" sz="1800"/>
          </a:p>
        </p:txBody>
      </p:sp>
      <p:sp>
        <p:nvSpPr>
          <p:cNvPr id="54285" name="テキスト ボックス 38">
            <a:extLst>
              <a:ext uri="{FF2B5EF4-FFF2-40B4-BE49-F238E27FC236}">
                <a16:creationId xmlns:a16="http://schemas.microsoft.com/office/drawing/2014/main" id="{BFBCF732-D79B-F747-38FA-7B0A1A1B48AB}"/>
              </a:ext>
            </a:extLst>
          </p:cNvPr>
          <p:cNvSpPr txBox="1">
            <a:spLocks noChangeArrowheads="1"/>
          </p:cNvSpPr>
          <p:nvPr/>
        </p:nvSpPr>
        <p:spPr bwMode="auto">
          <a:xfrm>
            <a:off x="7248526" y="5732463"/>
            <a:ext cx="318452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1800"/>
              <a:t>We understood Ξ-nuclear</a:t>
            </a:r>
          </a:p>
          <a:p>
            <a:pPr>
              <a:spcBef>
                <a:spcPct val="0"/>
              </a:spcBef>
              <a:buFontTx/>
              <a:buNone/>
            </a:pPr>
            <a:r>
              <a:rPr lang="en-US" altLang="ja-JP" sz="1800"/>
              <a:t>potential should be attractive.</a:t>
            </a:r>
            <a:endParaRPr lang="ja-JP" altLang="en-US" sz="180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テキスト ボックス 25">
            <a:extLst>
              <a:ext uri="{FF2B5EF4-FFF2-40B4-BE49-F238E27FC236}">
                <a16:creationId xmlns:a16="http://schemas.microsoft.com/office/drawing/2014/main" id="{F7E95BA3-3F8A-9949-57F5-E9523BBC8686}"/>
              </a:ext>
            </a:extLst>
          </p:cNvPr>
          <p:cNvSpPr txBox="1">
            <a:spLocks noChangeArrowheads="1"/>
          </p:cNvSpPr>
          <p:nvPr/>
        </p:nvSpPr>
        <p:spPr bwMode="auto">
          <a:xfrm>
            <a:off x="1524000" y="5589588"/>
            <a:ext cx="21463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1800"/>
              <a:t>Slide by Nakazawa</a:t>
            </a:r>
            <a:endParaRPr lang="ja-JP" altLang="en-US" sz="1800"/>
          </a:p>
        </p:txBody>
      </p:sp>
      <p:sp>
        <p:nvSpPr>
          <p:cNvPr id="55299" name="テキスト ボックス 26">
            <a:extLst>
              <a:ext uri="{FF2B5EF4-FFF2-40B4-BE49-F238E27FC236}">
                <a16:creationId xmlns:a16="http://schemas.microsoft.com/office/drawing/2014/main" id="{2FEFC5FF-3AFE-45B3-2B0F-7E863BCD16DF}"/>
              </a:ext>
            </a:extLst>
          </p:cNvPr>
          <p:cNvSpPr txBox="1">
            <a:spLocks noChangeArrowheads="1"/>
          </p:cNvSpPr>
          <p:nvPr/>
        </p:nvSpPr>
        <p:spPr bwMode="auto">
          <a:xfrm>
            <a:off x="4079876" y="5589589"/>
            <a:ext cx="6456363"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2000"/>
              <a:t>After observation of Kiso event, they observed several </a:t>
            </a:r>
          </a:p>
          <a:p>
            <a:pPr>
              <a:spcBef>
                <a:spcPct val="0"/>
              </a:spcBef>
              <a:buFontTx/>
              <a:buNone/>
            </a:pPr>
            <a:r>
              <a:rPr lang="en-US" altLang="ja-JP" sz="2000"/>
              <a:t>events of </a:t>
            </a:r>
            <a:r>
              <a:rPr lang="en-US" altLang="ja-JP" sz="2000" baseline="30000"/>
              <a:t>14</a:t>
            </a:r>
            <a:r>
              <a:rPr lang="en-US" altLang="ja-JP" sz="2000"/>
              <a:t>N-Ξ hypernucleus.</a:t>
            </a:r>
          </a:p>
          <a:p>
            <a:pPr>
              <a:spcBef>
                <a:spcPct val="0"/>
              </a:spcBef>
              <a:buFontTx/>
              <a:buNone/>
            </a:pPr>
            <a:r>
              <a:rPr lang="en-US" altLang="ja-JP" sz="2000"/>
              <a:t>Some are observed as excited state and</a:t>
            </a:r>
          </a:p>
          <a:p>
            <a:pPr>
              <a:spcBef>
                <a:spcPct val="0"/>
              </a:spcBef>
              <a:buFontTx/>
              <a:buNone/>
            </a:pPr>
            <a:r>
              <a:rPr lang="en-US" altLang="ja-JP" sz="2000"/>
              <a:t>some are observed as ground state. </a:t>
            </a:r>
            <a:endParaRPr lang="en-US" altLang="ja-JP" sz="2400"/>
          </a:p>
          <a:p>
            <a:pPr>
              <a:spcBef>
                <a:spcPct val="0"/>
              </a:spcBef>
              <a:buFontTx/>
              <a:buNone/>
            </a:pPr>
            <a:endParaRPr lang="ja-JP" altLang="en-US" sz="2400"/>
          </a:p>
        </p:txBody>
      </p:sp>
      <p:pic>
        <p:nvPicPr>
          <p:cNvPr id="55300" name="Picture 5">
            <a:extLst>
              <a:ext uri="{FF2B5EF4-FFF2-40B4-BE49-F238E27FC236}">
                <a16:creationId xmlns:a16="http://schemas.microsoft.com/office/drawing/2014/main" id="{B400FFA0-FE6B-1568-ED96-06D2FB238E1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63751" y="115889"/>
            <a:ext cx="7477125" cy="5329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Text Box 49">
            <a:extLst>
              <a:ext uri="{FF2B5EF4-FFF2-40B4-BE49-F238E27FC236}">
                <a16:creationId xmlns:a16="http://schemas.microsoft.com/office/drawing/2014/main" id="{9CFB7B43-67C3-34D3-2F1B-3A7576FF0A45}"/>
              </a:ext>
            </a:extLst>
          </p:cNvPr>
          <p:cNvSpPr txBox="1">
            <a:spLocks noChangeArrowheads="1"/>
          </p:cNvSpPr>
          <p:nvPr/>
        </p:nvSpPr>
        <p:spPr bwMode="auto">
          <a:xfrm>
            <a:off x="1703389" y="2366963"/>
            <a:ext cx="269875" cy="367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lnSpc>
                <a:spcPct val="110000"/>
              </a:lnSpc>
              <a:spcBef>
                <a:spcPct val="0"/>
              </a:spcBef>
              <a:buFontTx/>
              <a:buNone/>
            </a:pPr>
            <a:endParaRPr lang="en-US" altLang="ja-JP" sz="2400">
              <a:solidFill>
                <a:srgbClr val="000099"/>
              </a:solidFill>
            </a:endParaRPr>
          </a:p>
          <a:p>
            <a:pPr eaLnBrk="1" hangingPunct="1">
              <a:lnSpc>
                <a:spcPct val="110000"/>
              </a:lnSpc>
              <a:spcBef>
                <a:spcPct val="0"/>
              </a:spcBef>
              <a:buFontTx/>
              <a:buNone/>
            </a:pPr>
            <a:endParaRPr lang="en-US" altLang="ja-JP" sz="2400">
              <a:solidFill>
                <a:srgbClr val="000099"/>
              </a:solidFill>
            </a:endParaRPr>
          </a:p>
          <a:p>
            <a:pPr eaLnBrk="1" hangingPunct="1">
              <a:lnSpc>
                <a:spcPct val="110000"/>
              </a:lnSpc>
              <a:spcBef>
                <a:spcPct val="0"/>
              </a:spcBef>
              <a:buFontTx/>
              <a:buNone/>
            </a:pPr>
            <a:endParaRPr lang="en-US" altLang="ja-JP" sz="2400">
              <a:solidFill>
                <a:srgbClr val="000099"/>
              </a:solidFill>
            </a:endParaRPr>
          </a:p>
          <a:p>
            <a:pPr eaLnBrk="1" hangingPunct="1">
              <a:lnSpc>
                <a:spcPct val="110000"/>
              </a:lnSpc>
              <a:spcBef>
                <a:spcPct val="0"/>
              </a:spcBef>
              <a:buFontTx/>
              <a:buNone/>
            </a:pPr>
            <a:endParaRPr lang="en-US" altLang="ja-JP" sz="2400">
              <a:solidFill>
                <a:srgbClr val="000099"/>
              </a:solidFill>
            </a:endParaRPr>
          </a:p>
          <a:p>
            <a:pPr eaLnBrk="1" hangingPunct="1">
              <a:lnSpc>
                <a:spcPct val="110000"/>
              </a:lnSpc>
              <a:spcBef>
                <a:spcPct val="0"/>
              </a:spcBef>
              <a:buFontTx/>
              <a:buNone/>
            </a:pPr>
            <a:endParaRPr lang="en-US" altLang="ja-JP" sz="2400">
              <a:solidFill>
                <a:srgbClr val="000099"/>
              </a:solidFill>
            </a:endParaRPr>
          </a:p>
          <a:p>
            <a:pPr eaLnBrk="1" hangingPunct="1">
              <a:lnSpc>
                <a:spcPct val="110000"/>
              </a:lnSpc>
              <a:spcBef>
                <a:spcPct val="0"/>
              </a:spcBef>
              <a:buFontTx/>
              <a:buNone/>
            </a:pPr>
            <a:endParaRPr lang="en-US" altLang="ja-JP" sz="2400">
              <a:solidFill>
                <a:srgbClr val="000099"/>
              </a:solidFill>
            </a:endParaRPr>
          </a:p>
          <a:p>
            <a:pPr eaLnBrk="1" hangingPunct="1">
              <a:lnSpc>
                <a:spcPct val="110000"/>
              </a:lnSpc>
              <a:spcBef>
                <a:spcPct val="0"/>
              </a:spcBef>
              <a:buFontTx/>
              <a:buNone/>
            </a:pPr>
            <a:endParaRPr lang="en-US" altLang="ja-JP" sz="2400">
              <a:solidFill>
                <a:srgbClr val="000099"/>
              </a:solidFill>
            </a:endParaRPr>
          </a:p>
          <a:p>
            <a:pPr eaLnBrk="1" hangingPunct="1">
              <a:lnSpc>
                <a:spcPct val="110000"/>
              </a:lnSpc>
              <a:spcBef>
                <a:spcPct val="0"/>
              </a:spcBef>
              <a:buFontTx/>
              <a:buNone/>
            </a:pPr>
            <a:endParaRPr lang="en-US" altLang="ja-JP" sz="2400">
              <a:solidFill>
                <a:srgbClr val="000099"/>
              </a:solidFill>
            </a:endParaRPr>
          </a:p>
          <a:p>
            <a:pPr eaLnBrk="1" hangingPunct="1">
              <a:lnSpc>
                <a:spcPct val="90000"/>
              </a:lnSpc>
              <a:spcBef>
                <a:spcPct val="0"/>
              </a:spcBef>
              <a:buFontTx/>
              <a:buNone/>
            </a:pPr>
            <a:r>
              <a:rPr lang="en-US" altLang="ja-JP" sz="2400"/>
              <a:t> </a:t>
            </a:r>
          </a:p>
        </p:txBody>
      </p:sp>
      <p:sp>
        <p:nvSpPr>
          <p:cNvPr id="28682" name="テキスト ボックス 3">
            <a:extLst>
              <a:ext uri="{FF2B5EF4-FFF2-40B4-BE49-F238E27FC236}">
                <a16:creationId xmlns:a16="http://schemas.microsoft.com/office/drawing/2014/main" id="{12B9B1E8-E26A-7C59-5184-D72AE60F85B9}"/>
              </a:ext>
            </a:extLst>
          </p:cNvPr>
          <p:cNvSpPr txBox="1">
            <a:spLocks noChangeArrowheads="1"/>
          </p:cNvSpPr>
          <p:nvPr/>
        </p:nvSpPr>
        <p:spPr bwMode="auto">
          <a:xfrm>
            <a:off x="2656373" y="980282"/>
            <a:ext cx="3906837"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2400"/>
              <a:t>ΞN interaction:     T=0, S=0</a:t>
            </a:r>
          </a:p>
          <a:p>
            <a:pPr>
              <a:spcBef>
                <a:spcPct val="0"/>
              </a:spcBef>
              <a:buFontTx/>
              <a:buNone/>
            </a:pPr>
            <a:r>
              <a:rPr lang="en-US" altLang="ja-JP" sz="2400"/>
              <a:t>                             T=0, S=1</a:t>
            </a:r>
          </a:p>
          <a:p>
            <a:pPr>
              <a:spcBef>
                <a:spcPct val="0"/>
              </a:spcBef>
              <a:buFontTx/>
              <a:buNone/>
            </a:pPr>
            <a:r>
              <a:rPr lang="en-US" altLang="ja-JP" sz="2400"/>
              <a:t>                             T=1, S=0</a:t>
            </a:r>
          </a:p>
          <a:p>
            <a:pPr>
              <a:spcBef>
                <a:spcPct val="0"/>
              </a:spcBef>
              <a:buFontTx/>
              <a:buNone/>
            </a:pPr>
            <a:r>
              <a:rPr lang="en-US" altLang="ja-JP" sz="2400"/>
              <a:t>                             T=1, S=1</a:t>
            </a:r>
            <a:endParaRPr lang="ja-JP" altLang="en-US" sz="2400"/>
          </a:p>
        </p:txBody>
      </p:sp>
      <p:sp>
        <p:nvSpPr>
          <p:cNvPr id="13" name="円/楕円 12">
            <a:extLst>
              <a:ext uri="{FF2B5EF4-FFF2-40B4-BE49-F238E27FC236}">
                <a16:creationId xmlns:a16="http://schemas.microsoft.com/office/drawing/2014/main" id="{73093E2F-FB48-83C5-9369-BBD871D46F0C}"/>
              </a:ext>
            </a:extLst>
          </p:cNvPr>
          <p:cNvSpPr/>
          <p:nvPr/>
        </p:nvSpPr>
        <p:spPr>
          <a:xfrm>
            <a:off x="6615598" y="980281"/>
            <a:ext cx="649287" cy="6477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sz="2000" dirty="0"/>
              <a:t>Ξ</a:t>
            </a:r>
            <a:endParaRPr lang="ja-JP" altLang="en-US" sz="2000" dirty="0"/>
          </a:p>
        </p:txBody>
      </p:sp>
      <p:sp>
        <p:nvSpPr>
          <p:cNvPr id="14" name="円/楕円 13">
            <a:extLst>
              <a:ext uri="{FF2B5EF4-FFF2-40B4-BE49-F238E27FC236}">
                <a16:creationId xmlns:a16="http://schemas.microsoft.com/office/drawing/2014/main" id="{E12CD2DF-735C-0590-1ADE-B81238CC4840}"/>
              </a:ext>
            </a:extLst>
          </p:cNvPr>
          <p:cNvSpPr/>
          <p:nvPr/>
        </p:nvSpPr>
        <p:spPr>
          <a:xfrm>
            <a:off x="8272948" y="980281"/>
            <a:ext cx="503237" cy="576262"/>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dirty="0"/>
              <a:t>N</a:t>
            </a:r>
            <a:endParaRPr lang="ja-JP" altLang="en-US" dirty="0"/>
          </a:p>
        </p:txBody>
      </p:sp>
      <p:cxnSp>
        <p:nvCxnSpPr>
          <p:cNvPr id="15" name="直線コネクタ 14">
            <a:extLst>
              <a:ext uri="{FF2B5EF4-FFF2-40B4-BE49-F238E27FC236}">
                <a16:creationId xmlns:a16="http://schemas.microsoft.com/office/drawing/2014/main" id="{D63A09AA-40DB-E6D9-7378-64467B141C0B}"/>
              </a:ext>
            </a:extLst>
          </p:cNvPr>
          <p:cNvCxnSpPr>
            <a:endCxn id="14" idx="2"/>
          </p:cNvCxnSpPr>
          <p:nvPr/>
        </p:nvCxnSpPr>
        <p:spPr>
          <a:xfrm flipV="1">
            <a:off x="7047397" y="1267618"/>
            <a:ext cx="1225550" cy="1588"/>
          </a:xfrm>
          <a:prstGeom prst="line">
            <a:avLst/>
          </a:prstGeom>
          <a:ln w="28575">
            <a:prstDash val="sysDash"/>
          </a:ln>
        </p:spPr>
        <p:style>
          <a:lnRef idx="1">
            <a:schemeClr val="accent1"/>
          </a:lnRef>
          <a:fillRef idx="0">
            <a:schemeClr val="accent1"/>
          </a:fillRef>
          <a:effectRef idx="0">
            <a:schemeClr val="accent1"/>
          </a:effectRef>
          <a:fontRef idx="minor">
            <a:schemeClr val="tx1"/>
          </a:fontRef>
        </p:style>
      </p:cxnSp>
      <p:sp>
        <p:nvSpPr>
          <p:cNvPr id="28686" name="テキスト ボックス 18">
            <a:extLst>
              <a:ext uri="{FF2B5EF4-FFF2-40B4-BE49-F238E27FC236}">
                <a16:creationId xmlns:a16="http://schemas.microsoft.com/office/drawing/2014/main" id="{8BC0CD98-F14E-B99D-19DC-FCBB442B145F}"/>
              </a:ext>
            </a:extLst>
          </p:cNvPr>
          <p:cNvSpPr txBox="1">
            <a:spLocks noChangeArrowheads="1"/>
          </p:cNvSpPr>
          <p:nvPr/>
        </p:nvSpPr>
        <p:spPr bwMode="auto">
          <a:xfrm>
            <a:off x="6821972" y="1748631"/>
            <a:ext cx="7937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1800"/>
              <a:t>t=1/2</a:t>
            </a:r>
          </a:p>
          <a:p>
            <a:pPr>
              <a:spcBef>
                <a:spcPct val="0"/>
              </a:spcBef>
              <a:buFontTx/>
              <a:buNone/>
            </a:pPr>
            <a:r>
              <a:rPr lang="en-US" altLang="ja-JP" sz="1800"/>
              <a:t>S=1/2</a:t>
            </a:r>
            <a:endParaRPr lang="ja-JP" altLang="en-US" sz="1800"/>
          </a:p>
        </p:txBody>
      </p:sp>
      <p:sp>
        <p:nvSpPr>
          <p:cNvPr id="28687" name="テキスト ボックス 19">
            <a:extLst>
              <a:ext uri="{FF2B5EF4-FFF2-40B4-BE49-F238E27FC236}">
                <a16:creationId xmlns:a16="http://schemas.microsoft.com/office/drawing/2014/main" id="{1E546095-BA30-376E-1E72-EB62EBBB3C05}"/>
              </a:ext>
            </a:extLst>
          </p:cNvPr>
          <p:cNvSpPr txBox="1">
            <a:spLocks noChangeArrowheads="1"/>
          </p:cNvSpPr>
          <p:nvPr/>
        </p:nvSpPr>
        <p:spPr bwMode="auto">
          <a:xfrm>
            <a:off x="8233259" y="1707356"/>
            <a:ext cx="7937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1800"/>
              <a:t>t=1/2</a:t>
            </a:r>
          </a:p>
          <a:p>
            <a:pPr>
              <a:spcBef>
                <a:spcPct val="0"/>
              </a:spcBef>
              <a:buFontTx/>
              <a:buNone/>
            </a:pPr>
            <a:r>
              <a:rPr lang="en-US" altLang="ja-JP" sz="1800"/>
              <a:t>S=1/2</a:t>
            </a:r>
            <a:endParaRPr lang="ja-JP" altLang="en-US" sz="1800"/>
          </a:p>
        </p:txBody>
      </p:sp>
      <p:sp>
        <p:nvSpPr>
          <p:cNvPr id="28688" name="テキスト ボックス 18">
            <a:extLst>
              <a:ext uri="{FF2B5EF4-FFF2-40B4-BE49-F238E27FC236}">
                <a16:creationId xmlns:a16="http://schemas.microsoft.com/office/drawing/2014/main" id="{DDE33FE1-BDC3-82C8-1E65-EAD153F9E5B2}"/>
              </a:ext>
            </a:extLst>
          </p:cNvPr>
          <p:cNvSpPr txBox="1">
            <a:spLocks noChangeArrowheads="1"/>
          </p:cNvSpPr>
          <p:nvPr/>
        </p:nvSpPr>
        <p:spPr bwMode="auto">
          <a:xfrm>
            <a:off x="1703388" y="4365626"/>
            <a:ext cx="261461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2400"/>
              <a:t>Cf. NN interaction</a:t>
            </a:r>
            <a:endParaRPr lang="ja-JP" altLang="en-US" sz="2400"/>
          </a:p>
        </p:txBody>
      </p:sp>
      <p:sp>
        <p:nvSpPr>
          <p:cNvPr id="20" name="円/楕円 19">
            <a:extLst>
              <a:ext uri="{FF2B5EF4-FFF2-40B4-BE49-F238E27FC236}">
                <a16:creationId xmlns:a16="http://schemas.microsoft.com/office/drawing/2014/main" id="{AF234DDA-6156-600F-0B32-9132B2F555B8}"/>
              </a:ext>
            </a:extLst>
          </p:cNvPr>
          <p:cNvSpPr/>
          <p:nvPr/>
        </p:nvSpPr>
        <p:spPr>
          <a:xfrm>
            <a:off x="2063750" y="5013326"/>
            <a:ext cx="503238" cy="576263"/>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dirty="0"/>
              <a:t>N</a:t>
            </a:r>
            <a:endParaRPr lang="ja-JP" altLang="en-US" dirty="0"/>
          </a:p>
        </p:txBody>
      </p:sp>
      <p:sp>
        <p:nvSpPr>
          <p:cNvPr id="21" name="円/楕円 20">
            <a:extLst>
              <a:ext uri="{FF2B5EF4-FFF2-40B4-BE49-F238E27FC236}">
                <a16:creationId xmlns:a16="http://schemas.microsoft.com/office/drawing/2014/main" id="{4D9FF015-939B-2DEE-D6A8-236C6FC13197}"/>
              </a:ext>
            </a:extLst>
          </p:cNvPr>
          <p:cNvSpPr/>
          <p:nvPr/>
        </p:nvSpPr>
        <p:spPr>
          <a:xfrm>
            <a:off x="3359151" y="5013326"/>
            <a:ext cx="504825" cy="576263"/>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dirty="0"/>
              <a:t>N</a:t>
            </a:r>
            <a:endParaRPr lang="ja-JP" altLang="en-US" dirty="0"/>
          </a:p>
        </p:txBody>
      </p:sp>
      <p:cxnSp>
        <p:nvCxnSpPr>
          <p:cNvPr id="27" name="直線コネクタ 26">
            <a:extLst>
              <a:ext uri="{FF2B5EF4-FFF2-40B4-BE49-F238E27FC236}">
                <a16:creationId xmlns:a16="http://schemas.microsoft.com/office/drawing/2014/main" id="{68F06DC8-93F8-C447-A877-9926E71E4EC6}"/>
              </a:ext>
            </a:extLst>
          </p:cNvPr>
          <p:cNvCxnSpPr/>
          <p:nvPr/>
        </p:nvCxnSpPr>
        <p:spPr>
          <a:xfrm>
            <a:off x="2424113" y="5373688"/>
            <a:ext cx="1079500" cy="0"/>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28692" name="テキスト ボックス 27">
            <a:extLst>
              <a:ext uri="{FF2B5EF4-FFF2-40B4-BE49-F238E27FC236}">
                <a16:creationId xmlns:a16="http://schemas.microsoft.com/office/drawing/2014/main" id="{41ECE360-05E4-5FB7-C143-07CD4C1DFD43}"/>
              </a:ext>
            </a:extLst>
          </p:cNvPr>
          <p:cNvSpPr txBox="1">
            <a:spLocks noChangeArrowheads="1"/>
          </p:cNvSpPr>
          <p:nvPr/>
        </p:nvSpPr>
        <p:spPr bwMode="auto">
          <a:xfrm>
            <a:off x="4224338" y="5157788"/>
            <a:ext cx="2297424"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2400" dirty="0"/>
              <a:t>T=0, S=0,l=odd</a:t>
            </a:r>
          </a:p>
          <a:p>
            <a:pPr>
              <a:spcBef>
                <a:spcPct val="0"/>
              </a:spcBef>
              <a:buFontTx/>
              <a:buNone/>
            </a:pPr>
            <a:r>
              <a:rPr lang="en-US" altLang="ja-JP" sz="2400" dirty="0"/>
              <a:t>T=0, S=1</a:t>
            </a:r>
          </a:p>
          <a:p>
            <a:pPr>
              <a:spcBef>
                <a:spcPct val="0"/>
              </a:spcBef>
              <a:buFontTx/>
              <a:buNone/>
            </a:pPr>
            <a:r>
              <a:rPr lang="en-US" altLang="ja-JP" sz="2400" dirty="0"/>
              <a:t>T=1, S=0</a:t>
            </a:r>
          </a:p>
          <a:p>
            <a:pPr>
              <a:spcBef>
                <a:spcPct val="0"/>
              </a:spcBef>
              <a:buFontTx/>
              <a:buNone/>
            </a:pPr>
            <a:r>
              <a:rPr lang="en-US" altLang="ja-JP" sz="2400" dirty="0"/>
              <a:t> T=1,S=1,l=odd</a:t>
            </a:r>
            <a:endParaRPr lang="ja-JP" altLang="en-US" sz="2400" dirty="0"/>
          </a:p>
        </p:txBody>
      </p:sp>
      <p:sp>
        <p:nvSpPr>
          <p:cNvPr id="29" name="右矢印 28">
            <a:extLst>
              <a:ext uri="{FF2B5EF4-FFF2-40B4-BE49-F238E27FC236}">
                <a16:creationId xmlns:a16="http://schemas.microsoft.com/office/drawing/2014/main" id="{3B9A7E86-709B-0474-FCE1-454A2335F93E}"/>
              </a:ext>
            </a:extLst>
          </p:cNvPr>
          <p:cNvSpPr/>
          <p:nvPr/>
        </p:nvSpPr>
        <p:spPr>
          <a:xfrm>
            <a:off x="5664200" y="5589588"/>
            <a:ext cx="287338" cy="360362"/>
          </a:xfrm>
          <a:prstGeom prst="rightArrow">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8694" name="テキスト ボックス 29">
            <a:extLst>
              <a:ext uri="{FF2B5EF4-FFF2-40B4-BE49-F238E27FC236}">
                <a16:creationId xmlns:a16="http://schemas.microsoft.com/office/drawing/2014/main" id="{EDB9D9CF-5B11-D909-A57D-543E913DA94B}"/>
              </a:ext>
            </a:extLst>
          </p:cNvPr>
          <p:cNvSpPr txBox="1">
            <a:spLocks noChangeArrowheads="1"/>
          </p:cNvSpPr>
          <p:nvPr/>
        </p:nvSpPr>
        <p:spPr bwMode="auto">
          <a:xfrm>
            <a:off x="6024564" y="5589588"/>
            <a:ext cx="422433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1800"/>
              <a:t>strong attraction to have a bound state </a:t>
            </a:r>
          </a:p>
          <a:p>
            <a:pPr>
              <a:spcBef>
                <a:spcPct val="0"/>
              </a:spcBef>
              <a:buFontTx/>
              <a:buNone/>
            </a:pPr>
            <a:r>
              <a:rPr lang="en-US" altLang="ja-JP" sz="1800"/>
              <a:t>as a deuteron</a:t>
            </a:r>
            <a:endParaRPr lang="ja-JP" altLang="en-US" sz="1800"/>
          </a:p>
        </p:txBody>
      </p:sp>
      <p:sp>
        <p:nvSpPr>
          <p:cNvPr id="2" name="テキスト ボックス 1">
            <a:extLst>
              <a:ext uri="{FF2B5EF4-FFF2-40B4-BE49-F238E27FC236}">
                <a16:creationId xmlns:a16="http://schemas.microsoft.com/office/drawing/2014/main" id="{63CF5669-E02F-A145-1A05-D501065E58C0}"/>
              </a:ext>
            </a:extLst>
          </p:cNvPr>
          <p:cNvSpPr txBox="1"/>
          <p:nvPr/>
        </p:nvSpPr>
        <p:spPr>
          <a:xfrm>
            <a:off x="1859173" y="164422"/>
            <a:ext cx="8002090" cy="584775"/>
          </a:xfrm>
          <a:prstGeom prst="rect">
            <a:avLst/>
          </a:prstGeom>
          <a:noFill/>
        </p:spPr>
        <p:txBody>
          <a:bodyPr wrap="square" rtlCol="0">
            <a:spAutoFit/>
          </a:bodyPr>
          <a:lstStyle/>
          <a:p>
            <a:r>
              <a:rPr lang="en-US" altLang="ja-JP" sz="3200" dirty="0"/>
              <a:t>Important subject in Ξ </a:t>
            </a:r>
            <a:r>
              <a:rPr lang="en-US" altLang="ja-JP" sz="3200" dirty="0" err="1"/>
              <a:t>hypernuclei</a:t>
            </a:r>
            <a:endParaRPr lang="ja-JP" altLang="en-US" sz="3200" dirty="0"/>
          </a:p>
        </p:txBody>
      </p:sp>
      <p:sp>
        <p:nvSpPr>
          <p:cNvPr id="3" name="テキスト ボックス 2">
            <a:extLst>
              <a:ext uri="{FF2B5EF4-FFF2-40B4-BE49-F238E27FC236}">
                <a16:creationId xmlns:a16="http://schemas.microsoft.com/office/drawing/2014/main" id="{118E2696-0A47-1A8D-FECF-0EA60EB53778}"/>
              </a:ext>
            </a:extLst>
          </p:cNvPr>
          <p:cNvSpPr txBox="1"/>
          <p:nvPr/>
        </p:nvSpPr>
        <p:spPr>
          <a:xfrm>
            <a:off x="2604460" y="2581464"/>
            <a:ext cx="6840206" cy="1569660"/>
          </a:xfrm>
          <a:prstGeom prst="rect">
            <a:avLst/>
          </a:prstGeom>
          <a:noFill/>
        </p:spPr>
        <p:txBody>
          <a:bodyPr wrap="none" rtlCol="0">
            <a:spAutoFit/>
          </a:bodyPr>
          <a:lstStyle/>
          <a:p>
            <a:r>
              <a:rPr lang="en-US" altLang="ja-JP" sz="2400" dirty="0"/>
              <a:t>Four components should be attractive? Or repulsive?</a:t>
            </a:r>
          </a:p>
          <a:p>
            <a:r>
              <a:rPr lang="en-US" altLang="ja-JP" sz="2400" dirty="0"/>
              <a:t>To investigate it, what is best suited Ξ </a:t>
            </a:r>
            <a:r>
              <a:rPr lang="en-US" altLang="ja-JP" sz="2400" dirty="0" err="1"/>
              <a:t>hypernuclei</a:t>
            </a:r>
            <a:r>
              <a:rPr lang="en-US" altLang="ja-JP" sz="2400" dirty="0"/>
              <a:t>?</a:t>
            </a:r>
          </a:p>
          <a:p>
            <a:endParaRPr lang="en-US" altLang="ja-JP" sz="2400" dirty="0"/>
          </a:p>
          <a:p>
            <a:r>
              <a:rPr lang="en-US" altLang="ja-JP" sz="2400" dirty="0"/>
              <a:t>How do we produce Ξ </a:t>
            </a:r>
            <a:r>
              <a:rPr lang="en-US" altLang="ja-JP" sz="2400" dirty="0" err="1"/>
              <a:t>hypernuclei</a:t>
            </a:r>
            <a:r>
              <a:rPr lang="ja-JP" altLang="en-US" sz="2400" dirty="0"/>
              <a:t>？</a:t>
            </a:r>
          </a:p>
        </p:txBody>
      </p:sp>
    </p:spTree>
    <p:extLst>
      <p:ext uri="{BB962C8B-B14F-4D97-AF65-F5344CB8AC3E}">
        <p14:creationId xmlns:p14="http://schemas.microsoft.com/office/powerpoint/2010/main" val="28235125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円/楕円 3"/>
          <p:cNvSpPr/>
          <p:nvPr/>
        </p:nvSpPr>
        <p:spPr>
          <a:xfrm>
            <a:off x="2999657" y="260648"/>
            <a:ext cx="1880171" cy="18002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5" name="円/楕円 4"/>
          <p:cNvSpPr/>
          <p:nvPr/>
        </p:nvSpPr>
        <p:spPr>
          <a:xfrm>
            <a:off x="3174316" y="548680"/>
            <a:ext cx="545420" cy="576064"/>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t>N</a:t>
            </a:r>
            <a:endParaRPr lang="ja-JP" altLang="en-US" dirty="0"/>
          </a:p>
        </p:txBody>
      </p:sp>
      <p:sp>
        <p:nvSpPr>
          <p:cNvPr id="6" name="円/楕円 5"/>
          <p:cNvSpPr/>
          <p:nvPr/>
        </p:nvSpPr>
        <p:spPr>
          <a:xfrm>
            <a:off x="4079777" y="548680"/>
            <a:ext cx="555291" cy="576064"/>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t>N</a:t>
            </a:r>
            <a:endParaRPr lang="ja-JP" altLang="en-US" dirty="0"/>
          </a:p>
        </p:txBody>
      </p:sp>
      <p:sp>
        <p:nvSpPr>
          <p:cNvPr id="7" name="円/楕円 6"/>
          <p:cNvSpPr/>
          <p:nvPr/>
        </p:nvSpPr>
        <p:spPr>
          <a:xfrm>
            <a:off x="3575721" y="1196752"/>
            <a:ext cx="633323" cy="648072"/>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000" dirty="0"/>
              <a:t>Ξ</a:t>
            </a:r>
            <a:endParaRPr lang="ja-JP" altLang="en-US" sz="2000" dirty="0"/>
          </a:p>
        </p:txBody>
      </p:sp>
      <p:sp>
        <p:nvSpPr>
          <p:cNvPr id="8" name="円/楕円 7"/>
          <p:cNvSpPr/>
          <p:nvPr/>
        </p:nvSpPr>
        <p:spPr>
          <a:xfrm>
            <a:off x="5303912" y="260648"/>
            <a:ext cx="1808252" cy="18002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9" name="円/楕円 8"/>
          <p:cNvSpPr/>
          <p:nvPr/>
        </p:nvSpPr>
        <p:spPr>
          <a:xfrm>
            <a:off x="6312025" y="476672"/>
            <a:ext cx="524943" cy="576064"/>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t>N</a:t>
            </a:r>
            <a:endParaRPr lang="ja-JP" altLang="en-US" dirty="0"/>
          </a:p>
        </p:txBody>
      </p:sp>
      <p:sp>
        <p:nvSpPr>
          <p:cNvPr id="10" name="円/楕円 9"/>
          <p:cNvSpPr/>
          <p:nvPr/>
        </p:nvSpPr>
        <p:spPr>
          <a:xfrm>
            <a:off x="5519936" y="548680"/>
            <a:ext cx="568160" cy="576064"/>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t>N</a:t>
            </a:r>
            <a:endParaRPr lang="ja-JP" altLang="en-US" dirty="0"/>
          </a:p>
        </p:txBody>
      </p:sp>
      <p:sp>
        <p:nvSpPr>
          <p:cNvPr id="11" name="円/楕円 10"/>
          <p:cNvSpPr/>
          <p:nvPr/>
        </p:nvSpPr>
        <p:spPr>
          <a:xfrm>
            <a:off x="5519936" y="1196752"/>
            <a:ext cx="561430" cy="576064"/>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t>N</a:t>
            </a:r>
            <a:endParaRPr lang="ja-JP" altLang="en-US" dirty="0"/>
          </a:p>
        </p:txBody>
      </p:sp>
      <p:sp>
        <p:nvSpPr>
          <p:cNvPr id="12" name="円/楕円 11"/>
          <p:cNvSpPr/>
          <p:nvPr/>
        </p:nvSpPr>
        <p:spPr>
          <a:xfrm>
            <a:off x="6240017" y="1124744"/>
            <a:ext cx="620953" cy="648072"/>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000" dirty="0"/>
              <a:t>Ξ</a:t>
            </a:r>
            <a:endParaRPr lang="ja-JP" altLang="en-US" sz="2000" dirty="0"/>
          </a:p>
        </p:txBody>
      </p:sp>
      <p:sp>
        <p:nvSpPr>
          <p:cNvPr id="13" name="テキスト ボックス 12"/>
          <p:cNvSpPr txBox="1"/>
          <p:nvPr/>
        </p:nvSpPr>
        <p:spPr>
          <a:xfrm>
            <a:off x="1991545" y="2492896"/>
            <a:ext cx="8428013" cy="1938992"/>
          </a:xfrm>
          <a:prstGeom prst="rect">
            <a:avLst/>
          </a:prstGeom>
          <a:noFill/>
        </p:spPr>
        <p:txBody>
          <a:bodyPr wrap="none" rtlCol="0">
            <a:spAutoFit/>
          </a:bodyPr>
          <a:lstStyle/>
          <a:p>
            <a:r>
              <a:rPr lang="en-US" altLang="ja-JP" sz="2400" dirty="0"/>
              <a:t>These s-shell Ξ </a:t>
            </a:r>
            <a:r>
              <a:rPr lang="en-US" altLang="ja-JP" sz="2400" dirty="0" err="1"/>
              <a:t>hypernuclei</a:t>
            </a:r>
            <a:r>
              <a:rPr lang="en-US" altLang="ja-JP" sz="2400" dirty="0"/>
              <a:t> is suited for obtaining (T,S)=(0,0), (0,1),</a:t>
            </a:r>
          </a:p>
          <a:p>
            <a:r>
              <a:rPr lang="en-US" altLang="ja-JP" sz="2400" dirty="0"/>
              <a:t>(1,0) and (1,1).</a:t>
            </a:r>
          </a:p>
          <a:p>
            <a:endParaRPr lang="en-US" altLang="ja-JP" sz="2400" dirty="0"/>
          </a:p>
          <a:p>
            <a:r>
              <a:rPr lang="en-US" altLang="ja-JP" sz="2400" dirty="0"/>
              <a:t>To obtain (predict) the binding energies of these Ξ </a:t>
            </a:r>
            <a:r>
              <a:rPr lang="en-US" altLang="ja-JP" sz="2400" dirty="0" err="1"/>
              <a:t>hypernuclei</a:t>
            </a:r>
            <a:r>
              <a:rPr lang="en-US" altLang="ja-JP" sz="2400" dirty="0"/>
              <a:t>,</a:t>
            </a:r>
          </a:p>
          <a:p>
            <a:r>
              <a:rPr lang="en-US" altLang="ja-JP" sz="2400" dirty="0"/>
              <a:t>We should employ ‘</a:t>
            </a:r>
            <a:r>
              <a:rPr lang="en-US" altLang="ja-JP" sz="2400" dirty="0">
                <a:solidFill>
                  <a:srgbClr val="FF0000"/>
                </a:solidFill>
              </a:rPr>
              <a:t>reliable</a:t>
            </a:r>
            <a:r>
              <a:rPr lang="en-US" altLang="ja-JP" sz="2400" dirty="0"/>
              <a:t>’  ΞN interaction.</a:t>
            </a:r>
            <a:endParaRPr lang="ja-JP" altLang="en-US" sz="2000" dirty="0"/>
          </a:p>
        </p:txBody>
      </p:sp>
      <p:sp>
        <p:nvSpPr>
          <p:cNvPr id="14" name="テキスト ボックス 13"/>
          <p:cNvSpPr txBox="1"/>
          <p:nvPr/>
        </p:nvSpPr>
        <p:spPr>
          <a:xfrm>
            <a:off x="1847529" y="4869160"/>
            <a:ext cx="8702511" cy="1569660"/>
          </a:xfrm>
          <a:prstGeom prst="rect">
            <a:avLst/>
          </a:prstGeom>
          <a:noFill/>
        </p:spPr>
        <p:txBody>
          <a:bodyPr wrap="none" rtlCol="0">
            <a:spAutoFit/>
          </a:bodyPr>
          <a:lstStyle/>
          <a:p>
            <a:r>
              <a:rPr lang="en-US" altLang="ja-JP" sz="2400" dirty="0"/>
              <a:t>We have ΞN potential models by Nijmegen group. However,</a:t>
            </a:r>
          </a:p>
          <a:p>
            <a:r>
              <a:rPr lang="en-US" altLang="ja-JP" sz="2400" dirty="0"/>
              <a:t>The models have a lot of ambiguity due to no ΞN scattering data and</a:t>
            </a:r>
          </a:p>
          <a:p>
            <a:r>
              <a:rPr lang="en-US" altLang="ja-JP" sz="2400" dirty="0"/>
              <a:t>a few data on Ξ </a:t>
            </a:r>
            <a:r>
              <a:rPr lang="en-US" altLang="ja-JP" sz="2400" dirty="0" err="1"/>
              <a:t>hypernuclei</a:t>
            </a:r>
            <a:r>
              <a:rPr lang="en-US" altLang="ja-JP" sz="2400" dirty="0"/>
              <a:t>.</a:t>
            </a:r>
          </a:p>
          <a:p>
            <a:endParaRPr lang="ja-JP" altLang="en-US" sz="2400" dirty="0"/>
          </a:p>
        </p:txBody>
      </p:sp>
      <p:sp>
        <p:nvSpPr>
          <p:cNvPr id="15" name="テキスト ボックス 14"/>
          <p:cNvSpPr txBox="1"/>
          <p:nvPr/>
        </p:nvSpPr>
        <p:spPr>
          <a:xfrm>
            <a:off x="7320137" y="980729"/>
            <a:ext cx="1167051" cy="461665"/>
          </a:xfrm>
          <a:prstGeom prst="rect">
            <a:avLst/>
          </a:prstGeom>
          <a:noFill/>
        </p:spPr>
        <p:txBody>
          <a:bodyPr wrap="none" rtlCol="0">
            <a:spAutoFit/>
          </a:bodyPr>
          <a:lstStyle/>
          <a:p>
            <a:r>
              <a:rPr lang="en-US" altLang="ja-JP" sz="2400" dirty="0"/>
              <a:t>No data</a:t>
            </a:r>
            <a:endParaRPr lang="ja-JP" altLang="en-US" sz="24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1919537" y="1196753"/>
            <a:ext cx="5213789" cy="3484215"/>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1847528" y="548681"/>
            <a:ext cx="7410450" cy="657225"/>
          </a:xfrm>
          <a:prstGeom prst="rect">
            <a:avLst/>
          </a:prstGeom>
          <a:noFill/>
          <a:ln w="9525">
            <a:noFill/>
            <a:miter lim="800000"/>
            <a:headEnd/>
            <a:tailEnd/>
          </a:ln>
        </p:spPr>
      </p:pic>
      <p:pic>
        <p:nvPicPr>
          <p:cNvPr id="1028" name="Picture 4"/>
          <p:cNvPicPr>
            <a:picLocks noChangeAspect="1" noChangeArrowheads="1"/>
          </p:cNvPicPr>
          <p:nvPr/>
        </p:nvPicPr>
        <p:blipFill>
          <a:blip r:embed="rId4" cstate="print"/>
          <a:srcRect/>
          <a:stretch>
            <a:fillRect/>
          </a:stretch>
        </p:blipFill>
        <p:spPr bwMode="auto">
          <a:xfrm>
            <a:off x="7176120" y="1340768"/>
            <a:ext cx="1104900" cy="1390650"/>
          </a:xfrm>
          <a:prstGeom prst="rect">
            <a:avLst/>
          </a:prstGeom>
          <a:noFill/>
          <a:ln w="9525">
            <a:noFill/>
            <a:miter lim="800000"/>
            <a:headEnd/>
            <a:tailEnd/>
          </a:ln>
        </p:spPr>
      </p:pic>
      <p:sp>
        <p:nvSpPr>
          <p:cNvPr id="7" name="テキスト ボックス 6"/>
          <p:cNvSpPr txBox="1"/>
          <p:nvPr/>
        </p:nvSpPr>
        <p:spPr>
          <a:xfrm>
            <a:off x="2063552" y="4869161"/>
            <a:ext cx="5240474" cy="461665"/>
          </a:xfrm>
          <a:prstGeom prst="rect">
            <a:avLst/>
          </a:prstGeom>
          <a:noFill/>
        </p:spPr>
        <p:txBody>
          <a:bodyPr wrap="none" rtlCol="0">
            <a:spAutoFit/>
          </a:bodyPr>
          <a:lstStyle/>
          <a:p>
            <a:r>
              <a:rPr lang="en-US" altLang="ja-JP" sz="2400" dirty="0"/>
              <a:t>ΞN interaction by HAL QCD collaboration</a:t>
            </a:r>
            <a:endParaRPr lang="ja-JP" altLang="en-US" sz="2400" dirty="0"/>
          </a:p>
        </p:txBody>
      </p:sp>
      <p:sp>
        <p:nvSpPr>
          <p:cNvPr id="6" name="テキスト ボックス 5"/>
          <p:cNvSpPr txBox="1"/>
          <p:nvPr/>
        </p:nvSpPr>
        <p:spPr>
          <a:xfrm>
            <a:off x="2135561" y="5445225"/>
            <a:ext cx="7678769" cy="830997"/>
          </a:xfrm>
          <a:prstGeom prst="rect">
            <a:avLst/>
          </a:prstGeom>
          <a:noFill/>
        </p:spPr>
        <p:txBody>
          <a:bodyPr wrap="none" rtlCol="0">
            <a:spAutoFit/>
          </a:bodyPr>
          <a:lstStyle/>
          <a:p>
            <a:r>
              <a:rPr lang="en-US" altLang="ja-JP" sz="2400" dirty="0"/>
              <a:t>ΞN potential has been proposed by K. Sasaki and T. Doi et al.</a:t>
            </a:r>
          </a:p>
          <a:p>
            <a:endParaRPr lang="ja-JP" altLang="en-US" sz="24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円/楕円 3"/>
          <p:cNvSpPr/>
          <p:nvPr/>
        </p:nvSpPr>
        <p:spPr>
          <a:xfrm>
            <a:off x="9840416" y="404664"/>
            <a:ext cx="1800200" cy="18002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5" name="円/楕円 4"/>
          <p:cNvSpPr/>
          <p:nvPr/>
        </p:nvSpPr>
        <p:spPr>
          <a:xfrm>
            <a:off x="6960096" y="322381"/>
            <a:ext cx="1800200" cy="18002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6" name="円/楕円 5"/>
          <p:cNvSpPr/>
          <p:nvPr/>
        </p:nvSpPr>
        <p:spPr>
          <a:xfrm>
            <a:off x="7176121" y="610413"/>
            <a:ext cx="575165" cy="576064"/>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t>N</a:t>
            </a:r>
            <a:endParaRPr lang="ja-JP" altLang="en-US" dirty="0"/>
          </a:p>
        </p:txBody>
      </p:sp>
      <p:sp>
        <p:nvSpPr>
          <p:cNvPr id="7" name="円/楕円 6"/>
          <p:cNvSpPr/>
          <p:nvPr/>
        </p:nvSpPr>
        <p:spPr>
          <a:xfrm>
            <a:off x="7824192" y="610413"/>
            <a:ext cx="594132" cy="576064"/>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t>N</a:t>
            </a:r>
            <a:endParaRPr lang="ja-JP" altLang="en-US" dirty="0"/>
          </a:p>
        </p:txBody>
      </p:sp>
      <p:sp>
        <p:nvSpPr>
          <p:cNvPr id="8" name="円/楕円 7"/>
          <p:cNvSpPr/>
          <p:nvPr/>
        </p:nvSpPr>
        <p:spPr>
          <a:xfrm>
            <a:off x="7464153" y="1330493"/>
            <a:ext cx="611303" cy="648072"/>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000" dirty="0"/>
              <a:t>Ξ</a:t>
            </a:r>
            <a:endParaRPr lang="ja-JP" altLang="en-US" sz="2000" dirty="0"/>
          </a:p>
        </p:txBody>
      </p:sp>
      <p:sp>
        <p:nvSpPr>
          <p:cNvPr id="9" name="円/楕円 8"/>
          <p:cNvSpPr/>
          <p:nvPr/>
        </p:nvSpPr>
        <p:spPr>
          <a:xfrm>
            <a:off x="10776520" y="610413"/>
            <a:ext cx="576064" cy="576064"/>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t>N</a:t>
            </a:r>
            <a:endParaRPr lang="ja-JP" altLang="en-US" dirty="0"/>
          </a:p>
        </p:txBody>
      </p:sp>
      <p:sp>
        <p:nvSpPr>
          <p:cNvPr id="10" name="円/楕円 9"/>
          <p:cNvSpPr/>
          <p:nvPr/>
        </p:nvSpPr>
        <p:spPr>
          <a:xfrm>
            <a:off x="10128448" y="610413"/>
            <a:ext cx="501842" cy="576064"/>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t>N</a:t>
            </a:r>
            <a:endParaRPr lang="ja-JP" altLang="en-US" dirty="0"/>
          </a:p>
        </p:txBody>
      </p:sp>
      <p:sp>
        <p:nvSpPr>
          <p:cNvPr id="11" name="円/楕円 10"/>
          <p:cNvSpPr/>
          <p:nvPr/>
        </p:nvSpPr>
        <p:spPr>
          <a:xfrm>
            <a:off x="10128449" y="1330493"/>
            <a:ext cx="609277" cy="576064"/>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t>N</a:t>
            </a:r>
            <a:endParaRPr lang="ja-JP" altLang="en-US" dirty="0"/>
          </a:p>
        </p:txBody>
      </p:sp>
      <p:sp>
        <p:nvSpPr>
          <p:cNvPr id="12" name="円/楕円 11"/>
          <p:cNvSpPr/>
          <p:nvPr/>
        </p:nvSpPr>
        <p:spPr>
          <a:xfrm>
            <a:off x="10731700" y="1258485"/>
            <a:ext cx="620885" cy="648072"/>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000" dirty="0"/>
              <a:t>Ξ</a:t>
            </a:r>
            <a:endParaRPr lang="ja-JP" altLang="en-US" sz="2000" dirty="0"/>
          </a:p>
        </p:txBody>
      </p:sp>
      <p:sp>
        <p:nvSpPr>
          <p:cNvPr id="15" name="テキスト ボックス 14"/>
          <p:cNvSpPr txBox="1"/>
          <p:nvPr/>
        </p:nvSpPr>
        <p:spPr>
          <a:xfrm>
            <a:off x="411961" y="3588515"/>
            <a:ext cx="9471082" cy="1938992"/>
          </a:xfrm>
          <a:prstGeom prst="rect">
            <a:avLst/>
          </a:prstGeom>
          <a:noFill/>
        </p:spPr>
        <p:txBody>
          <a:bodyPr wrap="square" rtlCol="0">
            <a:spAutoFit/>
          </a:bodyPr>
          <a:lstStyle/>
          <a:p>
            <a:r>
              <a:rPr lang="en-US" altLang="ja-JP" sz="2400" dirty="0"/>
              <a:t>NN interaction: AV8 potential </a:t>
            </a:r>
          </a:p>
          <a:p>
            <a:r>
              <a:rPr lang="en-US" altLang="ja-JP" sz="2400" dirty="0"/>
              <a:t>ΞN interaction :</a:t>
            </a:r>
          </a:p>
          <a:p>
            <a:r>
              <a:rPr lang="en-US" altLang="ja-JP" sz="2400" dirty="0"/>
              <a:t> </a:t>
            </a:r>
            <a:r>
              <a:rPr lang="en-US" altLang="ja-JP" sz="2400" dirty="0" err="1">
                <a:solidFill>
                  <a:srgbClr val="FF0000"/>
                </a:solidFill>
              </a:rPr>
              <a:t>Nijimegen</a:t>
            </a:r>
            <a:r>
              <a:rPr lang="en-US" altLang="ja-JP" sz="2400" dirty="0">
                <a:solidFill>
                  <a:srgbClr val="FF0000"/>
                </a:solidFill>
              </a:rPr>
              <a:t> extended soft core potential (ESC08c)</a:t>
            </a:r>
          </a:p>
          <a:p>
            <a:r>
              <a:rPr lang="en-US" altLang="ja-JP" sz="2400" dirty="0">
                <a:solidFill>
                  <a:srgbClr val="FF0000"/>
                </a:solidFill>
              </a:rPr>
              <a:t>  ΞN interaction by HAL collaboration (Lattice QCD calculation)</a:t>
            </a:r>
          </a:p>
          <a:p>
            <a:r>
              <a:rPr lang="en-US" altLang="ja-JP" sz="2400" dirty="0"/>
              <a:t>The potential was made by K. Sasaki and Miyamoto.</a:t>
            </a:r>
            <a:endParaRPr lang="ja-JP" altLang="en-US" sz="2400" dirty="0"/>
          </a:p>
        </p:txBody>
      </p:sp>
      <p:pic>
        <p:nvPicPr>
          <p:cNvPr id="3" name="図 2">
            <a:extLst>
              <a:ext uri="{FF2B5EF4-FFF2-40B4-BE49-F238E27FC236}">
                <a16:creationId xmlns:a16="http://schemas.microsoft.com/office/drawing/2014/main" id="{5C95B17F-2DA0-257B-167B-E841CE855D07}"/>
              </a:ext>
            </a:extLst>
          </p:cNvPr>
          <p:cNvPicPr>
            <a:picLocks noChangeAspect="1"/>
          </p:cNvPicPr>
          <p:nvPr/>
        </p:nvPicPr>
        <p:blipFill>
          <a:blip r:embed="rId2"/>
          <a:stretch>
            <a:fillRect/>
          </a:stretch>
        </p:blipFill>
        <p:spPr>
          <a:xfrm>
            <a:off x="1845315" y="-25780"/>
            <a:ext cx="4733572" cy="3138362"/>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ChangeArrowheads="1"/>
          </p:cNvSpPr>
          <p:nvPr/>
        </p:nvSpPr>
        <p:spPr bwMode="auto">
          <a:xfrm>
            <a:off x="3044428" y="981075"/>
            <a:ext cx="6480572"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en-US" altLang="ja-JP" sz="2000" dirty="0">
              <a:ea typeface="ＭＳ 明朝" panose="02020609040205080304" pitchFamily="17" charset="-128"/>
            </a:endParaRPr>
          </a:p>
          <a:p>
            <a:pPr eaLnBrk="1" hangingPunct="1">
              <a:spcBef>
                <a:spcPct val="0"/>
              </a:spcBef>
              <a:buFontTx/>
              <a:buNone/>
            </a:pPr>
            <a:r>
              <a:rPr lang="en-US" altLang="ja-JP" sz="2000" dirty="0">
                <a:ea typeface="ＭＳ 明朝" panose="02020609040205080304" pitchFamily="17" charset="-128"/>
              </a:rPr>
              <a:t>T=0, S=1    </a:t>
            </a:r>
            <a:r>
              <a:rPr lang="en-US" altLang="ja-JP" sz="2000" dirty="0">
                <a:solidFill>
                  <a:srgbClr val="000099"/>
                </a:solidFill>
                <a:ea typeface="ＭＳ 明朝" panose="02020609040205080304" pitchFamily="17" charset="-128"/>
              </a:rPr>
              <a:t>strongly attractive</a:t>
            </a:r>
            <a:r>
              <a:rPr lang="en-US" altLang="ja-JP" sz="2000" dirty="0">
                <a:ea typeface="ＭＳ 明朝" panose="02020609040205080304" pitchFamily="17" charset="-128"/>
              </a:rPr>
              <a:t>          </a:t>
            </a:r>
          </a:p>
          <a:p>
            <a:pPr eaLnBrk="1" hangingPunct="1">
              <a:lnSpc>
                <a:spcPct val="70000"/>
              </a:lnSpc>
              <a:spcBef>
                <a:spcPct val="0"/>
              </a:spcBef>
              <a:buFontTx/>
              <a:buNone/>
            </a:pPr>
            <a:endParaRPr lang="en-US" altLang="ja-JP" sz="2000" dirty="0">
              <a:ea typeface="ＭＳ 明朝" panose="02020609040205080304" pitchFamily="17" charset="-128"/>
            </a:endParaRPr>
          </a:p>
          <a:p>
            <a:pPr eaLnBrk="1" hangingPunct="1">
              <a:spcBef>
                <a:spcPct val="0"/>
              </a:spcBef>
              <a:buFontTx/>
              <a:buNone/>
            </a:pPr>
            <a:r>
              <a:rPr lang="en-US" altLang="ja-JP" sz="2000" dirty="0">
                <a:ea typeface="ＭＳ 明朝" panose="02020609040205080304" pitchFamily="17" charset="-128"/>
              </a:rPr>
              <a:t>T=0, S=0     </a:t>
            </a:r>
          </a:p>
          <a:p>
            <a:pPr eaLnBrk="1" hangingPunct="1">
              <a:lnSpc>
                <a:spcPct val="70000"/>
              </a:lnSpc>
              <a:spcBef>
                <a:spcPct val="0"/>
              </a:spcBef>
              <a:buFontTx/>
              <a:buNone/>
            </a:pPr>
            <a:r>
              <a:rPr lang="en-US" altLang="ja-JP" sz="2000" dirty="0">
                <a:ea typeface="ＭＳ 明朝" panose="02020609040205080304" pitchFamily="17" charset="-128"/>
              </a:rPr>
              <a:t>                                                                          </a:t>
            </a:r>
          </a:p>
          <a:p>
            <a:pPr eaLnBrk="1" hangingPunct="1">
              <a:spcBef>
                <a:spcPct val="0"/>
              </a:spcBef>
              <a:buFontTx/>
              <a:buNone/>
            </a:pPr>
            <a:r>
              <a:rPr lang="en-US" altLang="ja-JP" sz="2000" dirty="0">
                <a:ea typeface="ＭＳ 明朝" panose="02020609040205080304" pitchFamily="17" charset="-128"/>
              </a:rPr>
              <a:t>T=1, S=1</a:t>
            </a:r>
          </a:p>
          <a:p>
            <a:pPr eaLnBrk="1" hangingPunct="1">
              <a:lnSpc>
                <a:spcPct val="180000"/>
              </a:lnSpc>
              <a:spcBef>
                <a:spcPct val="0"/>
              </a:spcBef>
              <a:buFontTx/>
              <a:buNone/>
            </a:pPr>
            <a:r>
              <a:rPr lang="en-US" altLang="ja-JP" sz="2000" dirty="0">
                <a:ea typeface="ＭＳ 明朝" panose="02020609040205080304" pitchFamily="17" charset="-128"/>
              </a:rPr>
              <a:t>T=1, S=0</a:t>
            </a:r>
          </a:p>
        </p:txBody>
      </p:sp>
      <p:sp>
        <p:nvSpPr>
          <p:cNvPr id="108548" name="Line 4"/>
          <p:cNvSpPr>
            <a:spLocks noChangeShapeType="1"/>
          </p:cNvSpPr>
          <p:nvPr/>
        </p:nvSpPr>
        <p:spPr bwMode="auto">
          <a:xfrm>
            <a:off x="4260056" y="836618"/>
            <a:ext cx="0" cy="25923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8549" name="Line 5"/>
          <p:cNvSpPr>
            <a:spLocks noChangeShapeType="1"/>
          </p:cNvSpPr>
          <p:nvPr/>
        </p:nvSpPr>
        <p:spPr bwMode="auto">
          <a:xfrm flipH="1">
            <a:off x="6528199" y="836618"/>
            <a:ext cx="1190" cy="25923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8550" name="Line 6"/>
          <p:cNvSpPr>
            <a:spLocks noChangeShapeType="1"/>
          </p:cNvSpPr>
          <p:nvPr/>
        </p:nvSpPr>
        <p:spPr bwMode="auto">
          <a:xfrm>
            <a:off x="3071814" y="1195393"/>
            <a:ext cx="5616179" cy="15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8551" name="Rectangle 7"/>
          <p:cNvSpPr>
            <a:spLocks noChangeArrowheads="1"/>
          </p:cNvSpPr>
          <p:nvPr/>
        </p:nvSpPr>
        <p:spPr bwMode="auto">
          <a:xfrm>
            <a:off x="3233741" y="765177"/>
            <a:ext cx="89684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30000"/>
              </a:spcBef>
              <a:buFontTx/>
              <a:buNone/>
            </a:pPr>
            <a:r>
              <a:rPr lang="en-US" altLang="ja-JP" sz="2000">
                <a:ea typeface="ＭＳ 明朝" panose="02020609040205080304" pitchFamily="17" charset="-128"/>
              </a:rPr>
              <a:t>V(T,S)</a:t>
            </a:r>
          </a:p>
        </p:txBody>
      </p:sp>
      <p:sp>
        <p:nvSpPr>
          <p:cNvPr id="108553" name="Rectangle 9"/>
          <p:cNvSpPr>
            <a:spLocks noChangeArrowheads="1"/>
          </p:cNvSpPr>
          <p:nvPr/>
        </p:nvSpPr>
        <p:spPr bwMode="auto">
          <a:xfrm>
            <a:off x="1991544" y="188640"/>
            <a:ext cx="812113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30000"/>
              </a:spcBef>
              <a:buFontTx/>
              <a:buNone/>
            </a:pPr>
            <a:r>
              <a:rPr lang="en-US" altLang="ja-JP" sz="2000" b="1" dirty="0">
                <a:solidFill>
                  <a:srgbClr val="000099"/>
                </a:solidFill>
                <a:ea typeface="ＭＳ 明朝" panose="02020609040205080304" pitchFamily="17" charset="-128"/>
              </a:rPr>
              <a:t>Property of the spin- and </a:t>
            </a:r>
            <a:r>
              <a:rPr lang="en-US" altLang="ja-JP" sz="2000" b="1" dirty="0" err="1">
                <a:solidFill>
                  <a:srgbClr val="000099"/>
                </a:solidFill>
                <a:ea typeface="ＭＳ 明朝" panose="02020609040205080304" pitchFamily="17" charset="-128"/>
              </a:rPr>
              <a:t>isospin</a:t>
            </a:r>
            <a:r>
              <a:rPr lang="en-US" altLang="ja-JP" sz="2000" b="1" dirty="0">
                <a:solidFill>
                  <a:srgbClr val="000099"/>
                </a:solidFill>
                <a:ea typeface="ＭＳ 明朝" panose="02020609040205080304" pitchFamily="17" charset="-128"/>
              </a:rPr>
              <a:t>-components of</a:t>
            </a:r>
            <a:r>
              <a:rPr lang="en-US" altLang="ja-JP" sz="2000" b="1" dirty="0">
                <a:ea typeface="ＭＳ 明朝" panose="02020609040205080304" pitchFamily="17" charset="-128"/>
              </a:rPr>
              <a:t> </a:t>
            </a:r>
            <a:r>
              <a:rPr lang="en-US" altLang="ja-JP" sz="2000" b="1" dirty="0">
                <a:solidFill>
                  <a:srgbClr val="CC0000"/>
                </a:solidFill>
                <a:ea typeface="ＭＳ 明朝" panose="02020609040205080304" pitchFamily="17" charset="-128"/>
              </a:rPr>
              <a:t>ESC08 </a:t>
            </a:r>
            <a:r>
              <a:rPr lang="en-US" altLang="ja-JP" sz="2000" b="1" dirty="0">
                <a:solidFill>
                  <a:srgbClr val="000099"/>
                </a:solidFill>
                <a:ea typeface="ＭＳ 明朝" panose="02020609040205080304" pitchFamily="17" charset="-128"/>
              </a:rPr>
              <a:t>and</a:t>
            </a:r>
            <a:r>
              <a:rPr lang="en-US" altLang="ja-JP" sz="2000" b="1" dirty="0">
                <a:ea typeface="ＭＳ 明朝" panose="02020609040205080304" pitchFamily="17" charset="-128"/>
              </a:rPr>
              <a:t> HAL</a:t>
            </a:r>
            <a:endParaRPr lang="en-US" altLang="ja-JP" sz="2000" b="1" dirty="0">
              <a:solidFill>
                <a:srgbClr val="CC0000"/>
              </a:solidFill>
              <a:ea typeface="ＭＳ 明朝" panose="02020609040205080304" pitchFamily="17" charset="-128"/>
            </a:endParaRPr>
          </a:p>
        </p:txBody>
      </p:sp>
      <p:sp>
        <p:nvSpPr>
          <p:cNvPr id="108554" name="Rectangle 10"/>
          <p:cNvSpPr>
            <a:spLocks noChangeArrowheads="1"/>
          </p:cNvSpPr>
          <p:nvPr/>
        </p:nvSpPr>
        <p:spPr bwMode="auto">
          <a:xfrm>
            <a:off x="4745831" y="765177"/>
            <a:ext cx="112723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000" dirty="0">
                <a:solidFill>
                  <a:srgbClr val="CC0000"/>
                </a:solidFill>
                <a:ea typeface="ＭＳ 明朝" panose="02020609040205080304" pitchFamily="17" charset="-128"/>
              </a:rPr>
              <a:t>ESC08c</a:t>
            </a:r>
          </a:p>
        </p:txBody>
      </p:sp>
      <p:sp>
        <p:nvSpPr>
          <p:cNvPr id="108555" name="Rectangle 11"/>
          <p:cNvSpPr>
            <a:spLocks noChangeArrowheads="1"/>
          </p:cNvSpPr>
          <p:nvPr/>
        </p:nvSpPr>
        <p:spPr bwMode="auto">
          <a:xfrm>
            <a:off x="7175899" y="765177"/>
            <a:ext cx="684803"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000" dirty="0">
                <a:solidFill>
                  <a:srgbClr val="CC0000"/>
                </a:solidFill>
                <a:ea typeface="ＭＳ 明朝" panose="02020609040205080304" pitchFamily="17" charset="-128"/>
              </a:rPr>
              <a:t>HAL</a:t>
            </a:r>
          </a:p>
        </p:txBody>
      </p:sp>
      <p:sp>
        <p:nvSpPr>
          <p:cNvPr id="108556" name="Rectangle 12"/>
          <p:cNvSpPr>
            <a:spLocks noChangeArrowheads="1"/>
          </p:cNvSpPr>
          <p:nvPr/>
        </p:nvSpPr>
        <p:spPr bwMode="auto">
          <a:xfrm>
            <a:off x="2289600" y="3665250"/>
            <a:ext cx="7525022" cy="20928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lnSpc>
                <a:spcPct val="130000"/>
              </a:lnSpc>
              <a:spcBef>
                <a:spcPct val="0"/>
              </a:spcBef>
              <a:buFontTx/>
              <a:buNone/>
            </a:pPr>
            <a:r>
              <a:rPr lang="en-US" altLang="ja-JP" sz="2000" dirty="0">
                <a:ea typeface="ＭＳ 明朝" panose="02020609040205080304" pitchFamily="17" charset="-128"/>
              </a:rPr>
              <a:t>Although the spin- and </a:t>
            </a:r>
            <a:r>
              <a:rPr lang="en-US" altLang="ja-JP" sz="2000" dirty="0" err="1">
                <a:ea typeface="ＭＳ 明朝" panose="02020609040205080304" pitchFamily="17" charset="-128"/>
              </a:rPr>
              <a:t>isospin</a:t>
            </a:r>
            <a:r>
              <a:rPr lang="en-US" altLang="ja-JP" sz="2000" dirty="0">
                <a:ea typeface="ＭＳ 明朝" panose="02020609040205080304" pitchFamily="17" charset="-128"/>
              </a:rPr>
              <a:t>-components of these two models are very different between them. </a:t>
            </a:r>
          </a:p>
          <a:p>
            <a:pPr eaLnBrk="1" hangingPunct="1">
              <a:lnSpc>
                <a:spcPct val="130000"/>
              </a:lnSpc>
              <a:spcBef>
                <a:spcPct val="0"/>
              </a:spcBef>
              <a:buFontTx/>
              <a:buNone/>
            </a:pPr>
            <a:endParaRPr lang="en-US" altLang="ja-JP" sz="2000" dirty="0">
              <a:ea typeface="ＭＳ 明朝" panose="02020609040205080304" pitchFamily="17" charset="-128"/>
            </a:endParaRPr>
          </a:p>
          <a:p>
            <a:pPr eaLnBrk="1" hangingPunct="1">
              <a:lnSpc>
                <a:spcPct val="130000"/>
              </a:lnSpc>
              <a:spcBef>
                <a:spcPct val="0"/>
              </a:spcBef>
              <a:buFontTx/>
              <a:buNone/>
            </a:pPr>
            <a:r>
              <a:rPr lang="en-US" altLang="ja-JP" sz="2000" dirty="0">
                <a:ea typeface="ＭＳ 明朝" panose="02020609040205080304" pitchFamily="17" charset="-128"/>
              </a:rPr>
              <a:t>It is interesting to see the difference in the energy spectra in s-shell Ξ </a:t>
            </a:r>
            <a:r>
              <a:rPr lang="en-US" altLang="ja-JP" sz="2000" dirty="0" err="1">
                <a:ea typeface="ＭＳ 明朝" panose="02020609040205080304" pitchFamily="17" charset="-128"/>
              </a:rPr>
              <a:t>hypernuclei</a:t>
            </a:r>
            <a:r>
              <a:rPr lang="en-US" altLang="ja-JP" sz="2000" dirty="0">
                <a:ea typeface="ＭＳ 明朝" panose="02020609040205080304" pitchFamily="17" charset="-128"/>
              </a:rPr>
              <a:t>.</a:t>
            </a:r>
          </a:p>
        </p:txBody>
      </p:sp>
      <p:sp>
        <p:nvSpPr>
          <p:cNvPr id="108557" name="Line 13"/>
          <p:cNvSpPr>
            <a:spLocks noChangeShapeType="1"/>
          </p:cNvSpPr>
          <p:nvPr/>
        </p:nvSpPr>
        <p:spPr bwMode="auto">
          <a:xfrm>
            <a:off x="2963468" y="3429000"/>
            <a:ext cx="577929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8559" name="Rectangle 15"/>
          <p:cNvSpPr>
            <a:spLocks noChangeArrowheads="1"/>
          </p:cNvSpPr>
          <p:nvPr/>
        </p:nvSpPr>
        <p:spPr bwMode="auto">
          <a:xfrm>
            <a:off x="4367810" y="2348880"/>
            <a:ext cx="207620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000" dirty="0">
                <a:solidFill>
                  <a:srgbClr val="000099"/>
                </a:solidFill>
                <a:ea typeface="ＭＳ 明朝" panose="02020609040205080304" pitchFamily="17" charset="-128"/>
              </a:rPr>
              <a:t>strong attractive </a:t>
            </a:r>
            <a:endParaRPr lang="en-US" altLang="ja-JP" sz="2000" dirty="0">
              <a:ea typeface="ＭＳ 明朝" panose="02020609040205080304" pitchFamily="17" charset="-128"/>
            </a:endParaRPr>
          </a:p>
        </p:txBody>
      </p:sp>
      <p:sp>
        <p:nvSpPr>
          <p:cNvPr id="108560" name="Rectangle 16"/>
          <p:cNvSpPr>
            <a:spLocks noChangeArrowheads="1"/>
          </p:cNvSpPr>
          <p:nvPr/>
        </p:nvSpPr>
        <p:spPr bwMode="auto">
          <a:xfrm>
            <a:off x="4367810" y="1772816"/>
            <a:ext cx="213872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000" dirty="0">
                <a:solidFill>
                  <a:srgbClr val="000099"/>
                </a:solidFill>
                <a:ea typeface="ＭＳ 明朝" panose="02020609040205080304" pitchFamily="17" charset="-128"/>
              </a:rPr>
              <a:t>weakly repulsive</a:t>
            </a:r>
            <a:r>
              <a:rPr lang="en-US" altLang="ja-JP" sz="2000" dirty="0">
                <a:ea typeface="ＭＳ 明朝" panose="02020609040205080304" pitchFamily="17" charset="-128"/>
              </a:rPr>
              <a:t> </a:t>
            </a:r>
          </a:p>
        </p:txBody>
      </p:sp>
      <p:sp>
        <p:nvSpPr>
          <p:cNvPr id="108562" name="Rectangle 18"/>
          <p:cNvSpPr>
            <a:spLocks noChangeArrowheads="1"/>
          </p:cNvSpPr>
          <p:nvPr/>
        </p:nvSpPr>
        <p:spPr bwMode="auto">
          <a:xfrm>
            <a:off x="4367810" y="2780928"/>
            <a:ext cx="213872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000" dirty="0">
                <a:solidFill>
                  <a:srgbClr val="000099"/>
                </a:solidFill>
                <a:ea typeface="ＭＳ 明朝" panose="02020609040205080304" pitchFamily="17" charset="-128"/>
              </a:rPr>
              <a:t>weakly repulsive</a:t>
            </a:r>
            <a:r>
              <a:rPr lang="en-US" altLang="ja-JP" sz="2000" dirty="0">
                <a:ea typeface="ＭＳ 明朝" panose="02020609040205080304" pitchFamily="17" charset="-128"/>
              </a:rPr>
              <a:t> </a:t>
            </a:r>
          </a:p>
        </p:txBody>
      </p:sp>
      <p:sp>
        <p:nvSpPr>
          <p:cNvPr id="20" name="テキスト ボックス 19"/>
          <p:cNvSpPr txBox="1"/>
          <p:nvPr/>
        </p:nvSpPr>
        <p:spPr>
          <a:xfrm>
            <a:off x="6672064" y="1268760"/>
            <a:ext cx="1811714" cy="369332"/>
          </a:xfrm>
          <a:prstGeom prst="rect">
            <a:avLst/>
          </a:prstGeom>
          <a:noFill/>
        </p:spPr>
        <p:txBody>
          <a:bodyPr wrap="none" rtlCol="0">
            <a:spAutoFit/>
          </a:bodyPr>
          <a:lstStyle/>
          <a:p>
            <a:r>
              <a:rPr lang="en-US" altLang="ja-JP" dirty="0"/>
              <a:t>Weakly attractive</a:t>
            </a:r>
            <a:endParaRPr lang="ja-JP" altLang="en-US" dirty="0"/>
          </a:p>
        </p:txBody>
      </p:sp>
      <p:sp>
        <p:nvSpPr>
          <p:cNvPr id="21" name="テキスト ボックス 20"/>
          <p:cNvSpPr txBox="1"/>
          <p:nvPr/>
        </p:nvSpPr>
        <p:spPr>
          <a:xfrm>
            <a:off x="6672064" y="1772816"/>
            <a:ext cx="1949508" cy="369332"/>
          </a:xfrm>
          <a:prstGeom prst="rect">
            <a:avLst/>
          </a:prstGeom>
          <a:noFill/>
        </p:spPr>
        <p:txBody>
          <a:bodyPr wrap="none" rtlCol="0">
            <a:spAutoFit/>
          </a:bodyPr>
          <a:lstStyle/>
          <a:p>
            <a:r>
              <a:rPr lang="en-US" altLang="ja-JP" dirty="0"/>
              <a:t>Strongly  attractive</a:t>
            </a:r>
            <a:endParaRPr lang="ja-JP" altLang="en-US" dirty="0"/>
          </a:p>
        </p:txBody>
      </p:sp>
      <p:sp>
        <p:nvSpPr>
          <p:cNvPr id="22" name="テキスト ボックス 21"/>
          <p:cNvSpPr txBox="1"/>
          <p:nvPr/>
        </p:nvSpPr>
        <p:spPr>
          <a:xfrm>
            <a:off x="6744074" y="2852936"/>
            <a:ext cx="1770741" cy="369332"/>
          </a:xfrm>
          <a:prstGeom prst="rect">
            <a:avLst/>
          </a:prstGeom>
          <a:noFill/>
        </p:spPr>
        <p:txBody>
          <a:bodyPr wrap="none" rtlCol="0">
            <a:spAutoFit/>
          </a:bodyPr>
          <a:lstStyle/>
          <a:p>
            <a:r>
              <a:rPr lang="en-US" altLang="ja-JP" dirty="0"/>
              <a:t>Weakly repulsive</a:t>
            </a:r>
            <a:endParaRPr lang="ja-JP" altLang="en-US" dirty="0"/>
          </a:p>
        </p:txBody>
      </p:sp>
      <p:sp>
        <p:nvSpPr>
          <p:cNvPr id="23" name="テキスト ボックス 22"/>
          <p:cNvSpPr txBox="1"/>
          <p:nvPr/>
        </p:nvSpPr>
        <p:spPr>
          <a:xfrm>
            <a:off x="6744072" y="2348880"/>
            <a:ext cx="1811714" cy="369332"/>
          </a:xfrm>
          <a:prstGeom prst="rect">
            <a:avLst/>
          </a:prstGeom>
          <a:noFill/>
        </p:spPr>
        <p:txBody>
          <a:bodyPr wrap="none" rtlCol="0">
            <a:spAutoFit/>
          </a:bodyPr>
          <a:lstStyle/>
          <a:p>
            <a:r>
              <a:rPr lang="en-US" altLang="ja-JP" dirty="0"/>
              <a:t>Weakly attractive</a:t>
            </a:r>
            <a:endParaRPr lang="ja-JP" altLang="en-US" dirty="0"/>
          </a:p>
        </p:txBody>
      </p:sp>
      <p:sp>
        <p:nvSpPr>
          <p:cNvPr id="24" name="テキスト ボックス 23"/>
          <p:cNvSpPr txBox="1"/>
          <p:nvPr/>
        </p:nvSpPr>
        <p:spPr>
          <a:xfrm>
            <a:off x="2063554" y="5301208"/>
            <a:ext cx="184731" cy="369332"/>
          </a:xfrm>
          <a:prstGeom prst="rect">
            <a:avLst/>
          </a:prstGeom>
          <a:noFill/>
        </p:spPr>
        <p:txBody>
          <a:bodyPr wrap="none" rtlCol="0">
            <a:spAutoFit/>
          </a:bodyPr>
          <a:lstStyle/>
          <a:p>
            <a:endParaRPr lang="ja-JP" altLang="en-US"/>
          </a:p>
        </p:txBody>
      </p:sp>
    </p:spTree>
    <p:extLst>
      <p:ext uri="{BB962C8B-B14F-4D97-AF65-F5344CB8AC3E}">
        <p14:creationId xmlns:p14="http://schemas.microsoft.com/office/powerpoint/2010/main" val="21380919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83554EA4-34AF-8A55-7878-2DDAF02877F7}"/>
              </a:ext>
            </a:extLst>
          </p:cNvPr>
          <p:cNvSpPr>
            <a:spLocks noChangeArrowheads="1"/>
          </p:cNvSpPr>
          <p:nvPr/>
        </p:nvSpPr>
        <p:spPr bwMode="auto">
          <a:xfrm>
            <a:off x="1535131" y="1512888"/>
            <a:ext cx="6480175" cy="224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000" dirty="0">
                <a:ea typeface="ＭＳ 明朝" panose="02020609040205080304" pitchFamily="17" charset="-128"/>
              </a:rPr>
              <a:t>T=0, S=1(</a:t>
            </a:r>
            <a:r>
              <a:rPr lang="en-US" altLang="ja-JP" sz="2000" baseline="30000" dirty="0">
                <a:solidFill>
                  <a:srgbClr val="00B0F0"/>
                </a:solidFill>
                <a:ea typeface="ＭＳ 明朝" panose="02020609040205080304" pitchFamily="17" charset="-128"/>
              </a:rPr>
              <a:t>13</a:t>
            </a:r>
            <a:r>
              <a:rPr lang="en-US" altLang="ja-JP" sz="2000" dirty="0">
                <a:solidFill>
                  <a:srgbClr val="00B0F0"/>
                </a:solidFill>
                <a:ea typeface="ＭＳ 明朝" panose="02020609040205080304" pitchFamily="17" charset="-128"/>
              </a:rPr>
              <a:t>S</a:t>
            </a:r>
            <a:r>
              <a:rPr lang="en-US" altLang="ja-JP" sz="2000" baseline="-25000" dirty="0">
                <a:solidFill>
                  <a:srgbClr val="00B0F0"/>
                </a:solidFill>
                <a:ea typeface="ＭＳ 明朝" panose="02020609040205080304" pitchFamily="17" charset="-128"/>
              </a:rPr>
              <a:t>1</a:t>
            </a:r>
            <a:r>
              <a:rPr lang="en-US" altLang="ja-JP" sz="2000" dirty="0">
                <a:ea typeface="ＭＳ 明朝" panose="02020609040205080304" pitchFamily="17" charset="-128"/>
              </a:rPr>
              <a:t>) </a:t>
            </a:r>
          </a:p>
          <a:p>
            <a:pPr eaLnBrk="1" hangingPunct="1">
              <a:spcBef>
                <a:spcPct val="0"/>
              </a:spcBef>
              <a:buFontTx/>
              <a:buNone/>
            </a:pPr>
            <a:r>
              <a:rPr lang="en-US" altLang="ja-JP" sz="2000" dirty="0">
                <a:ea typeface="ＭＳ 明朝" panose="02020609040205080304" pitchFamily="17" charset="-128"/>
              </a:rPr>
              <a:t>              </a:t>
            </a:r>
          </a:p>
          <a:p>
            <a:pPr eaLnBrk="1" hangingPunct="1">
              <a:spcBef>
                <a:spcPct val="0"/>
              </a:spcBef>
              <a:buFontTx/>
              <a:buNone/>
            </a:pPr>
            <a:r>
              <a:rPr lang="en-US" altLang="ja-JP" sz="2000" dirty="0">
                <a:ea typeface="ＭＳ 明朝" panose="02020609040205080304" pitchFamily="17" charset="-128"/>
              </a:rPr>
              <a:t>T=0, S=0 (</a:t>
            </a:r>
            <a:r>
              <a:rPr lang="en-US" altLang="ja-JP" sz="2000" baseline="30000" dirty="0">
                <a:solidFill>
                  <a:srgbClr val="00B0F0"/>
                </a:solidFill>
                <a:ea typeface="ＭＳ 明朝" panose="02020609040205080304" pitchFamily="17" charset="-128"/>
              </a:rPr>
              <a:t>11</a:t>
            </a:r>
            <a:r>
              <a:rPr lang="en-US" altLang="ja-JP" sz="2000" dirty="0">
                <a:solidFill>
                  <a:srgbClr val="00B0F0"/>
                </a:solidFill>
                <a:ea typeface="ＭＳ 明朝" panose="02020609040205080304" pitchFamily="17" charset="-128"/>
              </a:rPr>
              <a:t>S</a:t>
            </a:r>
            <a:r>
              <a:rPr lang="en-US" altLang="ja-JP" sz="2000" baseline="-25000" dirty="0">
                <a:solidFill>
                  <a:srgbClr val="00B0F0"/>
                </a:solidFill>
                <a:ea typeface="ＭＳ 明朝" panose="02020609040205080304" pitchFamily="17" charset="-128"/>
              </a:rPr>
              <a:t>0</a:t>
            </a:r>
            <a:r>
              <a:rPr lang="en-US" altLang="ja-JP" sz="2000" dirty="0">
                <a:ea typeface="ＭＳ 明朝" panose="02020609040205080304" pitchFamily="17" charset="-128"/>
              </a:rPr>
              <a:t>)</a:t>
            </a:r>
          </a:p>
          <a:p>
            <a:pPr eaLnBrk="1" hangingPunct="1">
              <a:spcBef>
                <a:spcPct val="0"/>
              </a:spcBef>
              <a:buFontTx/>
              <a:buNone/>
            </a:pPr>
            <a:r>
              <a:rPr lang="en-US" altLang="ja-JP" sz="2000" dirty="0">
                <a:ea typeface="ＭＳ 明朝" panose="02020609040205080304" pitchFamily="17" charset="-128"/>
              </a:rPr>
              <a:t>                                                                           </a:t>
            </a:r>
          </a:p>
          <a:p>
            <a:pPr eaLnBrk="1" hangingPunct="1">
              <a:spcBef>
                <a:spcPct val="0"/>
              </a:spcBef>
              <a:buFontTx/>
              <a:buNone/>
            </a:pPr>
            <a:r>
              <a:rPr lang="en-US" altLang="ja-JP" sz="2000" dirty="0">
                <a:ea typeface="ＭＳ 明朝" panose="02020609040205080304" pitchFamily="17" charset="-128"/>
              </a:rPr>
              <a:t>T=1, S=1 (</a:t>
            </a:r>
            <a:r>
              <a:rPr lang="en-US" altLang="ja-JP" sz="2000" baseline="30000" dirty="0">
                <a:solidFill>
                  <a:srgbClr val="00B0F0"/>
                </a:solidFill>
                <a:ea typeface="ＭＳ 明朝" panose="02020609040205080304" pitchFamily="17" charset="-128"/>
              </a:rPr>
              <a:t>33</a:t>
            </a:r>
            <a:r>
              <a:rPr lang="en-US" altLang="ja-JP" sz="2000" dirty="0">
                <a:solidFill>
                  <a:srgbClr val="00B0F0"/>
                </a:solidFill>
                <a:ea typeface="ＭＳ 明朝" panose="02020609040205080304" pitchFamily="17" charset="-128"/>
              </a:rPr>
              <a:t>S</a:t>
            </a:r>
            <a:r>
              <a:rPr lang="en-US" altLang="ja-JP" sz="2000" baseline="-25000" dirty="0">
                <a:solidFill>
                  <a:srgbClr val="00B0F0"/>
                </a:solidFill>
                <a:ea typeface="ＭＳ 明朝" panose="02020609040205080304" pitchFamily="17" charset="-128"/>
              </a:rPr>
              <a:t>1</a:t>
            </a:r>
            <a:r>
              <a:rPr lang="en-US" altLang="ja-JP" sz="2000" dirty="0">
                <a:ea typeface="ＭＳ 明朝" panose="02020609040205080304" pitchFamily="17" charset="-128"/>
              </a:rPr>
              <a:t>)</a:t>
            </a:r>
          </a:p>
          <a:p>
            <a:pPr eaLnBrk="1" hangingPunct="1">
              <a:spcBef>
                <a:spcPct val="0"/>
              </a:spcBef>
              <a:buFontTx/>
              <a:buNone/>
            </a:pPr>
            <a:endParaRPr lang="en-US" altLang="ja-JP" sz="2000" dirty="0">
              <a:ea typeface="ＭＳ 明朝" panose="02020609040205080304" pitchFamily="17" charset="-128"/>
            </a:endParaRPr>
          </a:p>
          <a:p>
            <a:pPr eaLnBrk="1" hangingPunct="1">
              <a:spcBef>
                <a:spcPct val="0"/>
              </a:spcBef>
              <a:buFontTx/>
              <a:buNone/>
            </a:pPr>
            <a:r>
              <a:rPr lang="en-US" altLang="ja-JP" sz="2000" dirty="0">
                <a:ea typeface="ＭＳ 明朝" panose="02020609040205080304" pitchFamily="17" charset="-128"/>
              </a:rPr>
              <a:t> T=1, S=0(</a:t>
            </a:r>
            <a:r>
              <a:rPr lang="en-US" altLang="ja-JP" sz="2000" baseline="30000" dirty="0">
                <a:solidFill>
                  <a:srgbClr val="00B0F0"/>
                </a:solidFill>
                <a:ea typeface="ＭＳ 明朝" panose="02020609040205080304" pitchFamily="17" charset="-128"/>
              </a:rPr>
              <a:t>31</a:t>
            </a:r>
            <a:r>
              <a:rPr lang="en-US" altLang="ja-JP" sz="2000" dirty="0">
                <a:solidFill>
                  <a:srgbClr val="00B0F0"/>
                </a:solidFill>
                <a:ea typeface="ＭＳ 明朝" panose="02020609040205080304" pitchFamily="17" charset="-128"/>
              </a:rPr>
              <a:t>S</a:t>
            </a:r>
            <a:r>
              <a:rPr lang="en-US" altLang="ja-JP" sz="2000" baseline="-25000" dirty="0">
                <a:solidFill>
                  <a:srgbClr val="00B0F0"/>
                </a:solidFill>
                <a:ea typeface="ＭＳ 明朝" panose="02020609040205080304" pitchFamily="17" charset="-128"/>
              </a:rPr>
              <a:t>0</a:t>
            </a:r>
            <a:r>
              <a:rPr lang="en-US" altLang="ja-JP" sz="2000" dirty="0">
                <a:ea typeface="ＭＳ 明朝" panose="02020609040205080304" pitchFamily="17" charset="-128"/>
              </a:rPr>
              <a:t>)</a:t>
            </a:r>
          </a:p>
        </p:txBody>
      </p:sp>
      <p:sp>
        <p:nvSpPr>
          <p:cNvPr id="29699" name="Line 4">
            <a:extLst>
              <a:ext uri="{FF2B5EF4-FFF2-40B4-BE49-F238E27FC236}">
                <a16:creationId xmlns:a16="http://schemas.microsoft.com/office/drawing/2014/main" id="{35A638C3-E988-54FA-FC6A-656018E6DF0D}"/>
              </a:ext>
            </a:extLst>
          </p:cNvPr>
          <p:cNvSpPr>
            <a:spLocks noChangeShapeType="1"/>
          </p:cNvSpPr>
          <p:nvPr/>
        </p:nvSpPr>
        <p:spPr bwMode="auto">
          <a:xfrm>
            <a:off x="3439327" y="1168400"/>
            <a:ext cx="0" cy="25923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9700" name="Rectangle 7">
            <a:extLst>
              <a:ext uri="{FF2B5EF4-FFF2-40B4-BE49-F238E27FC236}">
                <a16:creationId xmlns:a16="http://schemas.microsoft.com/office/drawing/2014/main" id="{0321ACE5-0029-DA1C-E63D-294E9DB833D5}"/>
              </a:ext>
            </a:extLst>
          </p:cNvPr>
          <p:cNvSpPr>
            <a:spLocks noChangeArrowheads="1"/>
          </p:cNvSpPr>
          <p:nvPr/>
        </p:nvSpPr>
        <p:spPr bwMode="auto">
          <a:xfrm>
            <a:off x="2396341" y="1025525"/>
            <a:ext cx="8969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30000"/>
              </a:spcBef>
              <a:buFontTx/>
              <a:buNone/>
            </a:pPr>
            <a:r>
              <a:rPr lang="en-US" altLang="ja-JP" sz="2000">
                <a:ea typeface="ＭＳ 明朝" panose="02020609040205080304" pitchFamily="17" charset="-128"/>
              </a:rPr>
              <a:t>V(T,S)</a:t>
            </a:r>
          </a:p>
        </p:txBody>
      </p:sp>
      <p:sp>
        <p:nvSpPr>
          <p:cNvPr id="29701" name="Rectangle 9">
            <a:extLst>
              <a:ext uri="{FF2B5EF4-FFF2-40B4-BE49-F238E27FC236}">
                <a16:creationId xmlns:a16="http://schemas.microsoft.com/office/drawing/2014/main" id="{635BC690-CB0E-DE99-A18F-AAD79ED1E945}"/>
              </a:ext>
            </a:extLst>
          </p:cNvPr>
          <p:cNvSpPr>
            <a:spLocks noChangeArrowheads="1"/>
          </p:cNvSpPr>
          <p:nvPr/>
        </p:nvSpPr>
        <p:spPr bwMode="auto">
          <a:xfrm>
            <a:off x="1992314" y="188913"/>
            <a:ext cx="67087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30000"/>
              </a:spcBef>
              <a:buFontTx/>
              <a:buNone/>
            </a:pPr>
            <a:r>
              <a:rPr lang="en-US" altLang="ja-JP" sz="2000" b="1">
                <a:solidFill>
                  <a:srgbClr val="000099"/>
                </a:solidFill>
                <a:ea typeface="ＭＳ 明朝" panose="02020609040205080304" pitchFamily="17" charset="-128"/>
              </a:rPr>
              <a:t>Property of the spin- and isospin-components of</a:t>
            </a:r>
            <a:r>
              <a:rPr lang="en-US" altLang="ja-JP" sz="2000" b="1">
                <a:ea typeface="ＭＳ 明朝" panose="02020609040205080304" pitchFamily="17" charset="-128"/>
              </a:rPr>
              <a:t> HAL</a:t>
            </a:r>
            <a:endParaRPr lang="en-US" altLang="ja-JP" sz="2000" b="1">
              <a:solidFill>
                <a:srgbClr val="CC0000"/>
              </a:solidFill>
              <a:ea typeface="ＭＳ 明朝" panose="02020609040205080304" pitchFamily="17" charset="-128"/>
            </a:endParaRPr>
          </a:p>
        </p:txBody>
      </p:sp>
      <p:sp>
        <p:nvSpPr>
          <p:cNvPr id="29702" name="Rectangle 11">
            <a:extLst>
              <a:ext uri="{FF2B5EF4-FFF2-40B4-BE49-F238E27FC236}">
                <a16:creationId xmlns:a16="http://schemas.microsoft.com/office/drawing/2014/main" id="{B732603F-D3BE-ECEF-92BE-2FD4615EC93A}"/>
              </a:ext>
            </a:extLst>
          </p:cNvPr>
          <p:cNvSpPr>
            <a:spLocks noChangeArrowheads="1"/>
          </p:cNvSpPr>
          <p:nvPr/>
        </p:nvSpPr>
        <p:spPr bwMode="auto">
          <a:xfrm>
            <a:off x="4052102" y="1096963"/>
            <a:ext cx="685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000">
                <a:solidFill>
                  <a:srgbClr val="CC0000"/>
                </a:solidFill>
                <a:ea typeface="ＭＳ 明朝" panose="02020609040205080304" pitchFamily="17" charset="-128"/>
              </a:rPr>
              <a:t>HAL</a:t>
            </a:r>
          </a:p>
        </p:txBody>
      </p:sp>
      <p:sp>
        <p:nvSpPr>
          <p:cNvPr id="29703" name="Line 13">
            <a:extLst>
              <a:ext uri="{FF2B5EF4-FFF2-40B4-BE49-F238E27FC236}">
                <a16:creationId xmlns:a16="http://schemas.microsoft.com/office/drawing/2014/main" id="{712C5CDC-4C14-E198-D0DD-3CFF7921B1DE}"/>
              </a:ext>
            </a:extLst>
          </p:cNvPr>
          <p:cNvSpPr>
            <a:spLocks noChangeShapeType="1"/>
          </p:cNvSpPr>
          <p:nvPr/>
        </p:nvSpPr>
        <p:spPr bwMode="auto">
          <a:xfrm>
            <a:off x="2143928" y="3760788"/>
            <a:ext cx="363537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9704" name="テキスト ボックス 19">
            <a:extLst>
              <a:ext uri="{FF2B5EF4-FFF2-40B4-BE49-F238E27FC236}">
                <a16:creationId xmlns:a16="http://schemas.microsoft.com/office/drawing/2014/main" id="{F753A3CB-C02D-EB6D-71C8-543948EFB70C}"/>
              </a:ext>
            </a:extLst>
          </p:cNvPr>
          <p:cNvSpPr txBox="1">
            <a:spLocks noChangeArrowheads="1"/>
          </p:cNvSpPr>
          <p:nvPr/>
        </p:nvSpPr>
        <p:spPr bwMode="auto">
          <a:xfrm>
            <a:off x="3548865" y="1600200"/>
            <a:ext cx="19367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1800"/>
              <a:t>Weakly attractive</a:t>
            </a:r>
            <a:endParaRPr lang="ja-JP" altLang="en-US" sz="1800"/>
          </a:p>
        </p:txBody>
      </p:sp>
      <p:sp>
        <p:nvSpPr>
          <p:cNvPr id="29705" name="テキスト ボックス 21">
            <a:extLst>
              <a:ext uri="{FF2B5EF4-FFF2-40B4-BE49-F238E27FC236}">
                <a16:creationId xmlns:a16="http://schemas.microsoft.com/office/drawing/2014/main" id="{9C9DD44A-66BB-87E7-4777-BA298111F443}"/>
              </a:ext>
            </a:extLst>
          </p:cNvPr>
          <p:cNvSpPr txBox="1">
            <a:spLocks noChangeArrowheads="1"/>
          </p:cNvSpPr>
          <p:nvPr/>
        </p:nvSpPr>
        <p:spPr bwMode="auto">
          <a:xfrm>
            <a:off x="3620302" y="3328989"/>
            <a:ext cx="19256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1800"/>
              <a:t>Weakly repulsive</a:t>
            </a:r>
            <a:endParaRPr lang="ja-JP" altLang="en-US" sz="1800"/>
          </a:p>
        </p:txBody>
      </p:sp>
      <p:sp>
        <p:nvSpPr>
          <p:cNvPr id="29706" name="テキスト ボックス 22">
            <a:extLst>
              <a:ext uri="{FF2B5EF4-FFF2-40B4-BE49-F238E27FC236}">
                <a16:creationId xmlns:a16="http://schemas.microsoft.com/office/drawing/2014/main" id="{326FE0F7-C888-1B67-5B5B-4CB2082E6256}"/>
              </a:ext>
            </a:extLst>
          </p:cNvPr>
          <p:cNvSpPr txBox="1">
            <a:spLocks noChangeArrowheads="1"/>
          </p:cNvSpPr>
          <p:nvPr/>
        </p:nvSpPr>
        <p:spPr bwMode="auto">
          <a:xfrm>
            <a:off x="3620302" y="2752725"/>
            <a:ext cx="19383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1800"/>
              <a:t>Weakly attractive</a:t>
            </a:r>
            <a:endParaRPr lang="ja-JP" altLang="en-US" sz="1800"/>
          </a:p>
        </p:txBody>
      </p:sp>
      <p:sp>
        <p:nvSpPr>
          <p:cNvPr id="29707" name="テキスト ボックス 23">
            <a:extLst>
              <a:ext uri="{FF2B5EF4-FFF2-40B4-BE49-F238E27FC236}">
                <a16:creationId xmlns:a16="http://schemas.microsoft.com/office/drawing/2014/main" id="{A0366FE5-D08D-BC62-8F61-CFBBA36DB83A}"/>
              </a:ext>
            </a:extLst>
          </p:cNvPr>
          <p:cNvSpPr txBox="1">
            <a:spLocks noChangeArrowheads="1"/>
          </p:cNvSpPr>
          <p:nvPr/>
        </p:nvSpPr>
        <p:spPr bwMode="auto">
          <a:xfrm>
            <a:off x="2063750" y="5300664"/>
            <a:ext cx="184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endParaRPr lang="ja-JP" altLang="en-US" sz="1800"/>
          </a:p>
        </p:txBody>
      </p:sp>
      <p:sp>
        <p:nvSpPr>
          <p:cNvPr id="20" name="円/楕円 19">
            <a:extLst>
              <a:ext uri="{FF2B5EF4-FFF2-40B4-BE49-F238E27FC236}">
                <a16:creationId xmlns:a16="http://schemas.microsoft.com/office/drawing/2014/main" id="{C8F49D8D-1D93-0360-34C5-20E2BB8B4B6C}"/>
              </a:ext>
            </a:extLst>
          </p:cNvPr>
          <p:cNvSpPr/>
          <p:nvPr/>
        </p:nvSpPr>
        <p:spPr>
          <a:xfrm>
            <a:off x="2927350" y="1916114"/>
            <a:ext cx="4464050" cy="720725"/>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9709" name="テキスト ボックス 20">
            <a:extLst>
              <a:ext uri="{FF2B5EF4-FFF2-40B4-BE49-F238E27FC236}">
                <a16:creationId xmlns:a16="http://schemas.microsoft.com/office/drawing/2014/main" id="{6686C9AB-E34D-18BB-B6F8-14D6BC0ABF05}"/>
              </a:ext>
            </a:extLst>
          </p:cNvPr>
          <p:cNvSpPr txBox="1">
            <a:spLocks noChangeArrowheads="1"/>
          </p:cNvSpPr>
          <p:nvPr/>
        </p:nvSpPr>
        <p:spPr bwMode="auto">
          <a:xfrm>
            <a:off x="3548865" y="2105025"/>
            <a:ext cx="20955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1800"/>
              <a:t>Strongly  attractive</a:t>
            </a:r>
            <a:endParaRPr lang="ja-JP" altLang="en-US" sz="1800"/>
          </a:p>
        </p:txBody>
      </p:sp>
      <p:sp>
        <p:nvSpPr>
          <p:cNvPr id="29710" name="Line 4">
            <a:extLst>
              <a:ext uri="{FF2B5EF4-FFF2-40B4-BE49-F238E27FC236}">
                <a16:creationId xmlns:a16="http://schemas.microsoft.com/office/drawing/2014/main" id="{81E80126-3FF2-2477-5D9C-FF8BF6279C91}"/>
              </a:ext>
            </a:extLst>
          </p:cNvPr>
          <p:cNvSpPr>
            <a:spLocks noChangeShapeType="1"/>
          </p:cNvSpPr>
          <p:nvPr/>
        </p:nvSpPr>
        <p:spPr bwMode="auto">
          <a:xfrm>
            <a:off x="5779302" y="1169988"/>
            <a:ext cx="0" cy="2590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pic>
        <p:nvPicPr>
          <p:cNvPr id="29711" name="Picture 21">
            <a:extLst>
              <a:ext uri="{FF2B5EF4-FFF2-40B4-BE49-F238E27FC236}">
                <a16:creationId xmlns:a16="http://schemas.microsoft.com/office/drawing/2014/main" id="{4F272C00-EED7-2679-D95F-96118BF931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58714" y="836612"/>
            <a:ext cx="4830763" cy="383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2">
            <a:extLst>
              <a:ext uri="{FF2B5EF4-FFF2-40B4-BE49-F238E27FC236}">
                <a16:creationId xmlns:a16="http://schemas.microsoft.com/office/drawing/2014/main" id="{43588C50-A978-DB7D-0629-34D82E80B391}"/>
              </a:ext>
            </a:extLst>
          </p:cNvPr>
          <p:cNvSpPr txBox="1">
            <a:spLocks noChangeArrowheads="1"/>
          </p:cNvSpPr>
          <p:nvPr/>
        </p:nvSpPr>
        <p:spPr bwMode="auto">
          <a:xfrm>
            <a:off x="1919289" y="836613"/>
            <a:ext cx="9217025" cy="354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sz="2800"/>
              <a:t>Therefore, for the study of </a:t>
            </a:r>
            <a:r>
              <a:rPr lang="en-US" altLang="ja-JP" sz="2800">
                <a:solidFill>
                  <a:srgbClr val="CC0000"/>
                </a:solidFill>
              </a:rPr>
              <a:t>YN</a:t>
            </a:r>
            <a:r>
              <a:rPr lang="en-US" altLang="ja-JP" sz="2800"/>
              <a:t> and  </a:t>
            </a:r>
            <a:r>
              <a:rPr lang="en-US" altLang="ja-JP" sz="2800">
                <a:solidFill>
                  <a:srgbClr val="CC0000"/>
                </a:solidFill>
              </a:rPr>
              <a:t>YY</a:t>
            </a:r>
            <a:r>
              <a:rPr lang="en-US" altLang="ja-JP" sz="2800"/>
              <a:t> interactions,</a:t>
            </a:r>
            <a:endParaRPr lang="en-US" altLang="ja-JP" sz="2400"/>
          </a:p>
          <a:p>
            <a:pPr eaLnBrk="1" hangingPunct="1"/>
            <a:endParaRPr lang="en-US" altLang="ja-JP" sz="200"/>
          </a:p>
          <a:p>
            <a:pPr eaLnBrk="1" hangingPunct="1"/>
            <a:endParaRPr lang="en-US" altLang="ja-JP" sz="500">
              <a:latin typeface="Times New Roman" panose="02020603050405020304" pitchFamily="18" charset="0"/>
            </a:endParaRPr>
          </a:p>
          <a:p>
            <a:pPr eaLnBrk="1" hangingPunct="1">
              <a:lnSpc>
                <a:spcPct val="140000"/>
              </a:lnSpc>
            </a:pPr>
            <a:r>
              <a:rPr lang="en-US" altLang="ja-JP" sz="2800"/>
              <a:t>the systematic investigation of the </a:t>
            </a:r>
          </a:p>
          <a:p>
            <a:pPr eaLnBrk="1" hangingPunct="1">
              <a:lnSpc>
                <a:spcPct val="150000"/>
              </a:lnSpc>
            </a:pPr>
            <a:r>
              <a:rPr lang="en-US" altLang="ja-JP" sz="2800">
                <a:solidFill>
                  <a:srgbClr val="0000CC"/>
                </a:solidFill>
              </a:rPr>
              <a:t>structure of</a:t>
            </a:r>
            <a:r>
              <a:rPr lang="en-US" altLang="ja-JP" sz="2800"/>
              <a:t> </a:t>
            </a:r>
            <a:r>
              <a:rPr lang="en-US" altLang="ja-JP" sz="2800">
                <a:solidFill>
                  <a:srgbClr val="0000CC"/>
                </a:solidFill>
              </a:rPr>
              <a:t>light  hypernuclei </a:t>
            </a:r>
            <a:r>
              <a:rPr lang="en-US" altLang="ja-JP" sz="2800"/>
              <a:t>is one of the important</a:t>
            </a:r>
          </a:p>
          <a:p>
            <a:pPr eaLnBrk="1" hangingPunct="1">
              <a:lnSpc>
                <a:spcPct val="150000"/>
              </a:lnSpc>
            </a:pPr>
            <a:r>
              <a:rPr lang="en-US" altLang="ja-JP" sz="2800"/>
              <a:t>way. </a:t>
            </a:r>
          </a:p>
          <a:p>
            <a:pPr eaLnBrk="1" hangingPunct="1"/>
            <a:endParaRPr lang="en-US" altLang="ja-JP" sz="900"/>
          </a:p>
          <a:p>
            <a:pPr eaLnBrk="1" hangingPunct="1"/>
            <a:endParaRPr lang="en-US" altLang="ja-JP" sz="2800"/>
          </a:p>
          <a:p>
            <a:pPr eaLnBrk="1" hangingPunct="1"/>
            <a:endParaRPr lang="en-US" altLang="ja-JP" sz="2800"/>
          </a:p>
          <a:p>
            <a:pPr eaLnBrk="1" hangingPunct="1"/>
            <a:endParaRPr lang="en-US" altLang="ja-JP" sz="100"/>
          </a:p>
        </p:txBody>
      </p:sp>
      <p:sp>
        <p:nvSpPr>
          <p:cNvPr id="4099" name="テキスト ボックス 2">
            <a:extLst>
              <a:ext uri="{FF2B5EF4-FFF2-40B4-BE49-F238E27FC236}">
                <a16:creationId xmlns:a16="http://schemas.microsoft.com/office/drawing/2014/main" id="{0019975C-90B6-8864-1AFB-ED9951F403B2}"/>
              </a:ext>
            </a:extLst>
          </p:cNvPr>
          <p:cNvSpPr txBox="1">
            <a:spLocks noChangeArrowheads="1"/>
          </p:cNvSpPr>
          <p:nvPr/>
        </p:nvSpPr>
        <p:spPr bwMode="auto">
          <a:xfrm>
            <a:off x="2135188" y="3357564"/>
            <a:ext cx="721345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r>
              <a:rPr lang="en-US" altLang="ja-JP" sz="2400" dirty="0"/>
              <a:t>(Some YN scattering experiments have been done</a:t>
            </a:r>
          </a:p>
          <a:p>
            <a:r>
              <a:rPr lang="en-US" altLang="ja-JP" sz="2400" dirty="0"/>
              <a:t>and further experiment is planned at J-PARC.)</a:t>
            </a:r>
            <a:endParaRPr lang="ja-JP" altLang="en-US" sz="2400" dirty="0"/>
          </a:p>
        </p:txBody>
      </p:sp>
      <p:sp>
        <p:nvSpPr>
          <p:cNvPr id="4100" name="テキスト ボックス 3">
            <a:extLst>
              <a:ext uri="{FF2B5EF4-FFF2-40B4-BE49-F238E27FC236}">
                <a16:creationId xmlns:a16="http://schemas.microsoft.com/office/drawing/2014/main" id="{1CCA2011-2EE5-7952-BE33-D31E60157E78}"/>
              </a:ext>
            </a:extLst>
          </p:cNvPr>
          <p:cNvSpPr txBox="1">
            <a:spLocks noChangeArrowheads="1"/>
          </p:cNvSpPr>
          <p:nvPr/>
        </p:nvSpPr>
        <p:spPr bwMode="auto">
          <a:xfrm>
            <a:off x="1631951" y="4292601"/>
            <a:ext cx="8901113" cy="223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nSpc>
                <a:spcPct val="150000"/>
              </a:lnSpc>
            </a:pPr>
            <a:r>
              <a:rPr lang="en-US" altLang="ja-JP" sz="2400"/>
              <a:t>Once YN and YY interactions are determined, we can</a:t>
            </a:r>
          </a:p>
          <a:p>
            <a:pPr>
              <a:lnSpc>
                <a:spcPct val="150000"/>
              </a:lnSpc>
            </a:pPr>
            <a:r>
              <a:rPr lang="en-US" altLang="ja-JP" sz="2400"/>
              <a:t>predict interesting phenomena which cannot be imagined so far.</a:t>
            </a:r>
          </a:p>
          <a:p>
            <a:pPr>
              <a:lnSpc>
                <a:spcPct val="150000"/>
              </a:lnSpc>
            </a:pPr>
            <a:r>
              <a:rPr lang="en-US" altLang="ja-JP" sz="2400"/>
              <a:t>In addition, we could study inner part of neutron stars which</a:t>
            </a:r>
          </a:p>
          <a:p>
            <a:pPr>
              <a:lnSpc>
                <a:spcPct val="150000"/>
              </a:lnSpc>
            </a:pPr>
            <a:r>
              <a:rPr lang="en-US" altLang="ja-JP" sz="2400"/>
              <a:t>have been observed.  </a:t>
            </a:r>
            <a:endParaRPr lang="ja-JP" altLang="en-US" sz="240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円/楕円 19">
            <a:extLst>
              <a:ext uri="{FF2B5EF4-FFF2-40B4-BE49-F238E27FC236}">
                <a16:creationId xmlns:a16="http://schemas.microsoft.com/office/drawing/2014/main" id="{4029BB04-47B1-CB35-8E37-9B34581DEB8A}"/>
              </a:ext>
            </a:extLst>
          </p:cNvPr>
          <p:cNvSpPr/>
          <p:nvPr/>
        </p:nvSpPr>
        <p:spPr>
          <a:xfrm rot="486175">
            <a:off x="4268789" y="1536700"/>
            <a:ext cx="865187" cy="172878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0" name="円/楕円 9">
            <a:extLst>
              <a:ext uri="{FF2B5EF4-FFF2-40B4-BE49-F238E27FC236}">
                <a16:creationId xmlns:a16="http://schemas.microsoft.com/office/drawing/2014/main" id="{2DB1BCFE-AE02-F2DA-632E-68BF124F7142}"/>
              </a:ext>
            </a:extLst>
          </p:cNvPr>
          <p:cNvSpPr/>
          <p:nvPr/>
        </p:nvSpPr>
        <p:spPr>
          <a:xfrm>
            <a:off x="4367213" y="2492376"/>
            <a:ext cx="539750" cy="576263"/>
          </a:xfrm>
          <a:prstGeom prst="ellipse">
            <a:avLst/>
          </a:prstGeom>
          <a:solidFill>
            <a:srgbClr val="DA16A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dirty="0"/>
              <a:t>p</a:t>
            </a:r>
            <a:endParaRPr lang="ja-JP" altLang="en-US" dirty="0"/>
          </a:p>
        </p:txBody>
      </p:sp>
      <p:sp>
        <p:nvSpPr>
          <p:cNvPr id="11" name="円/楕円 10">
            <a:extLst>
              <a:ext uri="{FF2B5EF4-FFF2-40B4-BE49-F238E27FC236}">
                <a16:creationId xmlns:a16="http://schemas.microsoft.com/office/drawing/2014/main" id="{60EFD955-15BC-5D2F-4BBE-6FE4675A1DF4}"/>
              </a:ext>
            </a:extLst>
          </p:cNvPr>
          <p:cNvSpPr/>
          <p:nvPr/>
        </p:nvSpPr>
        <p:spPr>
          <a:xfrm>
            <a:off x="4583114" y="1700213"/>
            <a:ext cx="503237" cy="576262"/>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dirty="0"/>
              <a:t>n</a:t>
            </a:r>
            <a:endParaRPr lang="ja-JP" altLang="en-US" dirty="0"/>
          </a:p>
        </p:txBody>
      </p:sp>
      <p:sp>
        <p:nvSpPr>
          <p:cNvPr id="31749" name="テキスト ボックス 18">
            <a:extLst>
              <a:ext uri="{FF2B5EF4-FFF2-40B4-BE49-F238E27FC236}">
                <a16:creationId xmlns:a16="http://schemas.microsoft.com/office/drawing/2014/main" id="{98A410BF-29ED-E29C-26B1-B92639730FB4}"/>
              </a:ext>
            </a:extLst>
          </p:cNvPr>
          <p:cNvSpPr txBox="1">
            <a:spLocks noChangeArrowheads="1"/>
          </p:cNvSpPr>
          <p:nvPr/>
        </p:nvSpPr>
        <p:spPr bwMode="auto">
          <a:xfrm>
            <a:off x="1703389" y="260350"/>
            <a:ext cx="726122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2400"/>
              <a:t>To investigate bound state of ΞN system, it might be</a:t>
            </a:r>
          </a:p>
          <a:p>
            <a:pPr>
              <a:spcBef>
                <a:spcPct val="0"/>
              </a:spcBef>
              <a:buFontTx/>
              <a:buNone/>
            </a:pPr>
            <a:r>
              <a:rPr lang="en-US" altLang="ja-JP" sz="2400"/>
              <a:t>possible to perform the following experiment:</a:t>
            </a:r>
            <a:endParaRPr lang="ja-JP" altLang="en-US" sz="2400"/>
          </a:p>
        </p:txBody>
      </p:sp>
      <p:sp>
        <p:nvSpPr>
          <p:cNvPr id="31750" name="テキスト ボックス 20">
            <a:extLst>
              <a:ext uri="{FF2B5EF4-FFF2-40B4-BE49-F238E27FC236}">
                <a16:creationId xmlns:a16="http://schemas.microsoft.com/office/drawing/2014/main" id="{FDC3D2D6-A568-A294-13BB-3264E3FF63AD}"/>
              </a:ext>
            </a:extLst>
          </p:cNvPr>
          <p:cNvSpPr txBox="1">
            <a:spLocks noChangeArrowheads="1"/>
          </p:cNvSpPr>
          <p:nvPr/>
        </p:nvSpPr>
        <p:spPr bwMode="auto">
          <a:xfrm>
            <a:off x="2927351" y="1989139"/>
            <a:ext cx="3905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1800"/>
              <a:t>K</a:t>
            </a:r>
            <a:r>
              <a:rPr lang="en-US" altLang="ja-JP" sz="1800" baseline="30000"/>
              <a:t>-</a:t>
            </a:r>
            <a:endParaRPr lang="ja-JP" altLang="en-US" sz="1800" baseline="30000"/>
          </a:p>
        </p:txBody>
      </p:sp>
      <p:cxnSp>
        <p:nvCxnSpPr>
          <p:cNvPr id="23" name="直線矢印コネクタ 22">
            <a:extLst>
              <a:ext uri="{FF2B5EF4-FFF2-40B4-BE49-F238E27FC236}">
                <a16:creationId xmlns:a16="http://schemas.microsoft.com/office/drawing/2014/main" id="{1C2C41B6-9FBA-DE98-AFCD-DE8D71E9802E}"/>
              </a:ext>
            </a:extLst>
          </p:cNvPr>
          <p:cNvCxnSpPr>
            <a:endCxn id="10" idx="2"/>
          </p:cNvCxnSpPr>
          <p:nvPr/>
        </p:nvCxnSpPr>
        <p:spPr>
          <a:xfrm>
            <a:off x="3432175" y="2205038"/>
            <a:ext cx="935038" cy="57626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4" name="右矢印 23">
            <a:extLst>
              <a:ext uri="{FF2B5EF4-FFF2-40B4-BE49-F238E27FC236}">
                <a16:creationId xmlns:a16="http://schemas.microsoft.com/office/drawing/2014/main" id="{622853FE-DAC9-9415-1D83-63F923030714}"/>
              </a:ext>
            </a:extLst>
          </p:cNvPr>
          <p:cNvSpPr/>
          <p:nvPr/>
        </p:nvSpPr>
        <p:spPr>
          <a:xfrm>
            <a:off x="5375275" y="2133601"/>
            <a:ext cx="433388" cy="574675"/>
          </a:xfrm>
          <a:prstGeom prst="right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5" name="円/楕円 24">
            <a:extLst>
              <a:ext uri="{FF2B5EF4-FFF2-40B4-BE49-F238E27FC236}">
                <a16:creationId xmlns:a16="http://schemas.microsoft.com/office/drawing/2014/main" id="{1FCBB26C-3C74-14E7-EA9D-61FF4C0EE59A}"/>
              </a:ext>
            </a:extLst>
          </p:cNvPr>
          <p:cNvSpPr/>
          <p:nvPr/>
        </p:nvSpPr>
        <p:spPr>
          <a:xfrm>
            <a:off x="6743700" y="1557338"/>
            <a:ext cx="503238" cy="576262"/>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dirty="0"/>
              <a:t>n</a:t>
            </a:r>
            <a:endParaRPr lang="ja-JP" altLang="en-US" dirty="0"/>
          </a:p>
        </p:txBody>
      </p:sp>
      <p:sp>
        <p:nvSpPr>
          <p:cNvPr id="26" name="円/楕円 25">
            <a:extLst>
              <a:ext uri="{FF2B5EF4-FFF2-40B4-BE49-F238E27FC236}">
                <a16:creationId xmlns:a16="http://schemas.microsoft.com/office/drawing/2014/main" id="{AB83ECE9-9988-23A0-5396-66ACA8EF0155}"/>
              </a:ext>
            </a:extLst>
          </p:cNvPr>
          <p:cNvSpPr/>
          <p:nvPr/>
        </p:nvSpPr>
        <p:spPr>
          <a:xfrm>
            <a:off x="6600826" y="2781300"/>
            <a:ext cx="619125" cy="64928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sz="2000" dirty="0"/>
              <a:t>Ξ</a:t>
            </a:r>
            <a:r>
              <a:rPr lang="en-US" altLang="ja-JP" sz="2000" baseline="30000" dirty="0"/>
              <a:t>-</a:t>
            </a:r>
            <a:endParaRPr lang="ja-JP" altLang="en-US" sz="2000" baseline="30000" dirty="0"/>
          </a:p>
        </p:txBody>
      </p:sp>
      <p:cxnSp>
        <p:nvCxnSpPr>
          <p:cNvPr id="28" name="直線矢印コネクタ 27">
            <a:extLst>
              <a:ext uri="{FF2B5EF4-FFF2-40B4-BE49-F238E27FC236}">
                <a16:creationId xmlns:a16="http://schemas.microsoft.com/office/drawing/2014/main" id="{9B1862E0-0C95-5218-90BB-82B0CEC9861A}"/>
              </a:ext>
            </a:extLst>
          </p:cNvPr>
          <p:cNvCxnSpPr/>
          <p:nvPr/>
        </p:nvCxnSpPr>
        <p:spPr>
          <a:xfrm flipV="1">
            <a:off x="7319964" y="2636838"/>
            <a:ext cx="504825" cy="431800"/>
          </a:xfrm>
          <a:prstGeom prst="straightConnector1">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31756" name="テキスト ボックス 28">
            <a:extLst>
              <a:ext uri="{FF2B5EF4-FFF2-40B4-BE49-F238E27FC236}">
                <a16:creationId xmlns:a16="http://schemas.microsoft.com/office/drawing/2014/main" id="{BBAE335A-D741-03B9-B5CE-AEAA18A8A146}"/>
              </a:ext>
            </a:extLst>
          </p:cNvPr>
          <p:cNvSpPr txBox="1">
            <a:spLocks noChangeArrowheads="1"/>
          </p:cNvSpPr>
          <p:nvPr/>
        </p:nvSpPr>
        <p:spPr bwMode="auto">
          <a:xfrm>
            <a:off x="7751764" y="2349500"/>
            <a:ext cx="4286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1800"/>
              <a:t>K</a:t>
            </a:r>
            <a:r>
              <a:rPr lang="en-US" altLang="ja-JP" sz="1800" baseline="30000"/>
              <a:t>+</a:t>
            </a:r>
            <a:endParaRPr lang="ja-JP" altLang="en-US" sz="1800" baseline="30000"/>
          </a:p>
        </p:txBody>
      </p:sp>
      <p:sp>
        <p:nvSpPr>
          <p:cNvPr id="31757" name="テキスト ボックス 29">
            <a:extLst>
              <a:ext uri="{FF2B5EF4-FFF2-40B4-BE49-F238E27FC236}">
                <a16:creationId xmlns:a16="http://schemas.microsoft.com/office/drawing/2014/main" id="{30DCD2C5-F257-E4AD-A6DD-9AC1C089E3F1}"/>
              </a:ext>
            </a:extLst>
          </p:cNvPr>
          <p:cNvSpPr txBox="1">
            <a:spLocks noChangeArrowheads="1"/>
          </p:cNvSpPr>
          <p:nvPr/>
        </p:nvSpPr>
        <p:spPr bwMode="auto">
          <a:xfrm>
            <a:off x="7751763" y="1700214"/>
            <a:ext cx="18843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1800"/>
              <a:t>T=1, S=0 or S=1</a:t>
            </a:r>
            <a:endParaRPr lang="ja-JP" altLang="en-US" sz="1800"/>
          </a:p>
        </p:txBody>
      </p:sp>
      <p:sp>
        <p:nvSpPr>
          <p:cNvPr id="31758" name="テキスト ボックス 30">
            <a:extLst>
              <a:ext uri="{FF2B5EF4-FFF2-40B4-BE49-F238E27FC236}">
                <a16:creationId xmlns:a16="http://schemas.microsoft.com/office/drawing/2014/main" id="{CA9804EE-00D6-9B78-37CD-C88101C6A4BB}"/>
              </a:ext>
            </a:extLst>
          </p:cNvPr>
          <p:cNvSpPr txBox="1">
            <a:spLocks noChangeArrowheads="1"/>
          </p:cNvSpPr>
          <p:nvPr/>
        </p:nvSpPr>
        <p:spPr bwMode="auto">
          <a:xfrm>
            <a:off x="2063751" y="3716338"/>
            <a:ext cx="7916863"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1800"/>
              <a:t>It would be difficult to obtain information on ΞN interaction (T=1,S=0 or 1).</a:t>
            </a:r>
          </a:p>
          <a:p>
            <a:pPr>
              <a:spcBef>
                <a:spcPct val="0"/>
              </a:spcBef>
              <a:buFontTx/>
              <a:buNone/>
            </a:pPr>
            <a:r>
              <a:rPr lang="en-US" altLang="ja-JP" sz="1800"/>
              <a:t>Because, there might be no bound state for this system.</a:t>
            </a:r>
            <a:endParaRPr lang="ja-JP" altLang="en-US" sz="180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円/楕円 3">
            <a:extLst>
              <a:ext uri="{FF2B5EF4-FFF2-40B4-BE49-F238E27FC236}">
                <a16:creationId xmlns:a16="http://schemas.microsoft.com/office/drawing/2014/main" id="{F6033DBB-2AD7-1BE7-B2EF-DBADA604AE7B}"/>
              </a:ext>
            </a:extLst>
          </p:cNvPr>
          <p:cNvSpPr/>
          <p:nvPr/>
        </p:nvSpPr>
        <p:spPr>
          <a:xfrm>
            <a:off x="6096000" y="1557339"/>
            <a:ext cx="1778000" cy="1800225"/>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5" name="円/楕円 4">
            <a:extLst>
              <a:ext uri="{FF2B5EF4-FFF2-40B4-BE49-F238E27FC236}">
                <a16:creationId xmlns:a16="http://schemas.microsoft.com/office/drawing/2014/main" id="{38D8CFEF-1063-6847-3CDC-1C30297BA20D}"/>
              </a:ext>
            </a:extLst>
          </p:cNvPr>
          <p:cNvSpPr/>
          <p:nvPr/>
        </p:nvSpPr>
        <p:spPr>
          <a:xfrm>
            <a:off x="3006725" y="1476376"/>
            <a:ext cx="1843088" cy="1800225"/>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6" name="円/楕円 5">
            <a:extLst>
              <a:ext uri="{FF2B5EF4-FFF2-40B4-BE49-F238E27FC236}">
                <a16:creationId xmlns:a16="http://schemas.microsoft.com/office/drawing/2014/main" id="{55E67C22-A1E4-DC55-FDC4-34711947D1D8}"/>
              </a:ext>
            </a:extLst>
          </p:cNvPr>
          <p:cNvSpPr/>
          <p:nvPr/>
        </p:nvSpPr>
        <p:spPr>
          <a:xfrm>
            <a:off x="3338514" y="1712914"/>
            <a:ext cx="574675" cy="574675"/>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dirty="0"/>
              <a:t>N</a:t>
            </a:r>
            <a:endParaRPr lang="ja-JP" altLang="en-US" dirty="0"/>
          </a:p>
        </p:txBody>
      </p:sp>
      <p:sp>
        <p:nvSpPr>
          <p:cNvPr id="7" name="円/楕円 6">
            <a:extLst>
              <a:ext uri="{FF2B5EF4-FFF2-40B4-BE49-F238E27FC236}">
                <a16:creationId xmlns:a16="http://schemas.microsoft.com/office/drawing/2014/main" id="{D15EC361-FCE7-1ADC-DBDE-5ADDADCDC127}"/>
              </a:ext>
            </a:extLst>
          </p:cNvPr>
          <p:cNvSpPr/>
          <p:nvPr/>
        </p:nvSpPr>
        <p:spPr>
          <a:xfrm>
            <a:off x="3984626" y="1835151"/>
            <a:ext cx="593725" cy="576263"/>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dirty="0"/>
              <a:t>N</a:t>
            </a:r>
            <a:endParaRPr lang="ja-JP" altLang="en-US" dirty="0"/>
          </a:p>
        </p:txBody>
      </p:sp>
      <p:sp>
        <p:nvSpPr>
          <p:cNvPr id="8" name="円/楕円 7">
            <a:extLst>
              <a:ext uri="{FF2B5EF4-FFF2-40B4-BE49-F238E27FC236}">
                <a16:creationId xmlns:a16="http://schemas.microsoft.com/office/drawing/2014/main" id="{A3C6AB07-E900-C6B4-C8FD-9C7B569238B7}"/>
              </a:ext>
            </a:extLst>
          </p:cNvPr>
          <p:cNvSpPr/>
          <p:nvPr/>
        </p:nvSpPr>
        <p:spPr>
          <a:xfrm>
            <a:off x="3446464" y="2411413"/>
            <a:ext cx="682625" cy="6477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sz="2000" dirty="0"/>
              <a:t>Ξ</a:t>
            </a:r>
            <a:endParaRPr lang="ja-JP" altLang="en-US" sz="2000" dirty="0"/>
          </a:p>
        </p:txBody>
      </p:sp>
      <p:sp>
        <p:nvSpPr>
          <p:cNvPr id="9" name="円/楕円 8">
            <a:extLst>
              <a:ext uri="{FF2B5EF4-FFF2-40B4-BE49-F238E27FC236}">
                <a16:creationId xmlns:a16="http://schemas.microsoft.com/office/drawing/2014/main" id="{5BDF15F2-29AC-BA08-32A2-C3CC03695EFC}"/>
              </a:ext>
            </a:extLst>
          </p:cNvPr>
          <p:cNvSpPr/>
          <p:nvPr/>
        </p:nvSpPr>
        <p:spPr>
          <a:xfrm>
            <a:off x="7013576" y="1722438"/>
            <a:ext cx="500063" cy="576262"/>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dirty="0"/>
              <a:t>N</a:t>
            </a:r>
            <a:endParaRPr lang="ja-JP" altLang="en-US" dirty="0"/>
          </a:p>
        </p:txBody>
      </p:sp>
      <p:sp>
        <p:nvSpPr>
          <p:cNvPr id="10" name="円/楕円 9">
            <a:extLst>
              <a:ext uri="{FF2B5EF4-FFF2-40B4-BE49-F238E27FC236}">
                <a16:creationId xmlns:a16="http://schemas.microsoft.com/office/drawing/2014/main" id="{2372DFDE-EE0A-5305-FE8B-0D3CD1ADCAAD}"/>
              </a:ext>
            </a:extLst>
          </p:cNvPr>
          <p:cNvSpPr/>
          <p:nvPr/>
        </p:nvSpPr>
        <p:spPr>
          <a:xfrm>
            <a:off x="6435725" y="1876426"/>
            <a:ext cx="501650" cy="576263"/>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dirty="0"/>
              <a:t>N</a:t>
            </a:r>
            <a:endParaRPr lang="ja-JP" altLang="en-US" dirty="0"/>
          </a:p>
        </p:txBody>
      </p:sp>
      <p:sp>
        <p:nvSpPr>
          <p:cNvPr id="11" name="円/楕円 10">
            <a:extLst>
              <a:ext uri="{FF2B5EF4-FFF2-40B4-BE49-F238E27FC236}">
                <a16:creationId xmlns:a16="http://schemas.microsoft.com/office/drawing/2014/main" id="{CB04252E-2EB7-3228-B9E5-81836A7D6B31}"/>
              </a:ext>
            </a:extLst>
          </p:cNvPr>
          <p:cNvSpPr/>
          <p:nvPr/>
        </p:nvSpPr>
        <p:spPr>
          <a:xfrm>
            <a:off x="6289675" y="2576513"/>
            <a:ext cx="609600" cy="576262"/>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dirty="0"/>
              <a:t>N</a:t>
            </a:r>
            <a:endParaRPr lang="ja-JP" altLang="en-US" dirty="0"/>
          </a:p>
        </p:txBody>
      </p:sp>
      <p:sp>
        <p:nvSpPr>
          <p:cNvPr id="12" name="円/楕円 11">
            <a:extLst>
              <a:ext uri="{FF2B5EF4-FFF2-40B4-BE49-F238E27FC236}">
                <a16:creationId xmlns:a16="http://schemas.microsoft.com/office/drawing/2014/main" id="{207E796F-84EF-5377-EA2F-DDAA5303DA93}"/>
              </a:ext>
            </a:extLst>
          </p:cNvPr>
          <p:cNvSpPr/>
          <p:nvPr/>
        </p:nvSpPr>
        <p:spPr>
          <a:xfrm>
            <a:off x="7035800" y="2411413"/>
            <a:ext cx="622300" cy="6477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sz="2000" dirty="0"/>
              <a:t>Ξ</a:t>
            </a:r>
            <a:endParaRPr lang="ja-JP" altLang="en-US" sz="2000" dirty="0"/>
          </a:p>
        </p:txBody>
      </p:sp>
      <p:sp>
        <p:nvSpPr>
          <p:cNvPr id="26635" name="テキスト ボックス 13">
            <a:extLst>
              <a:ext uri="{FF2B5EF4-FFF2-40B4-BE49-F238E27FC236}">
                <a16:creationId xmlns:a16="http://schemas.microsoft.com/office/drawing/2014/main" id="{548A8513-3662-8DBC-1745-842E4FCC6D8C}"/>
              </a:ext>
            </a:extLst>
          </p:cNvPr>
          <p:cNvSpPr txBox="1">
            <a:spLocks noChangeArrowheads="1"/>
          </p:cNvSpPr>
          <p:nvPr/>
        </p:nvSpPr>
        <p:spPr bwMode="auto">
          <a:xfrm>
            <a:off x="2424113" y="3429001"/>
            <a:ext cx="569098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r>
              <a:rPr lang="en-US" altLang="ja-JP" sz="2400" dirty="0"/>
              <a:t>I show my results of these light systems.</a:t>
            </a:r>
            <a:endParaRPr lang="ja-JP" altLang="en-US" sz="2400" dirty="0"/>
          </a:p>
        </p:txBody>
      </p:sp>
      <p:sp>
        <p:nvSpPr>
          <p:cNvPr id="26636" name="テキスト ボックス 14">
            <a:extLst>
              <a:ext uri="{FF2B5EF4-FFF2-40B4-BE49-F238E27FC236}">
                <a16:creationId xmlns:a16="http://schemas.microsoft.com/office/drawing/2014/main" id="{ED02CECE-F742-5CE9-CBB4-5972A244659C}"/>
              </a:ext>
            </a:extLst>
          </p:cNvPr>
          <p:cNvSpPr txBox="1">
            <a:spLocks noChangeArrowheads="1"/>
          </p:cNvSpPr>
          <p:nvPr/>
        </p:nvSpPr>
        <p:spPr bwMode="auto">
          <a:xfrm>
            <a:off x="1992313" y="3789363"/>
            <a:ext cx="8672512" cy="304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r>
              <a:rPr lang="en-US" altLang="ja-JP" sz="2400"/>
              <a:t>NN interaction: AV8 potential </a:t>
            </a:r>
          </a:p>
          <a:p>
            <a:r>
              <a:rPr lang="en-US" altLang="ja-JP" sz="2400"/>
              <a:t>ΞN interaction :</a:t>
            </a:r>
          </a:p>
          <a:p>
            <a:r>
              <a:rPr lang="en-US" altLang="ja-JP" sz="2400"/>
              <a:t> </a:t>
            </a:r>
            <a:r>
              <a:rPr lang="en-US" altLang="ja-JP" sz="2400">
                <a:solidFill>
                  <a:srgbClr val="00B0F0"/>
                </a:solidFill>
              </a:rPr>
              <a:t>Nijimegen extended soft core potential (ESC08c)</a:t>
            </a:r>
          </a:p>
          <a:p>
            <a:r>
              <a:rPr lang="en-US" altLang="ja-JP" sz="2400"/>
              <a:t>  Realistic potential (only ΞN</a:t>
            </a:r>
            <a:r>
              <a:rPr lang="ja-JP" altLang="en-US" sz="2400"/>
              <a:t>　</a:t>
            </a:r>
            <a:r>
              <a:rPr lang="en-US" altLang="ja-JP" sz="2400"/>
              <a:t>channel) </a:t>
            </a:r>
          </a:p>
          <a:p>
            <a:endParaRPr lang="en-US" altLang="ja-JP" sz="2400"/>
          </a:p>
          <a:p>
            <a:r>
              <a:rPr lang="en-US" altLang="ja-JP" sz="2400">
                <a:solidFill>
                  <a:srgbClr val="00B0F0"/>
                </a:solidFill>
              </a:rPr>
              <a:t>ΞN interaction by HAL collaboration (Lattice QCD calculation)</a:t>
            </a:r>
          </a:p>
          <a:p>
            <a:r>
              <a:rPr lang="en-US" altLang="ja-JP" sz="2400"/>
              <a:t>The potential was made by K. Sasaki,  Miyamoto, Hatsuda</a:t>
            </a:r>
          </a:p>
          <a:p>
            <a:r>
              <a:rPr lang="en-US" altLang="ja-JP" sz="2400"/>
              <a:t>and Aoki.</a:t>
            </a:r>
            <a:endParaRPr lang="ja-JP" altLang="en-US" sz="2400"/>
          </a:p>
        </p:txBody>
      </p:sp>
      <p:sp>
        <p:nvSpPr>
          <p:cNvPr id="26637" name="テキスト ボックス 8">
            <a:extLst>
              <a:ext uri="{FF2B5EF4-FFF2-40B4-BE49-F238E27FC236}">
                <a16:creationId xmlns:a16="http://schemas.microsoft.com/office/drawing/2014/main" id="{4079F682-CCCE-9A85-DCB5-880418F539F4}"/>
              </a:ext>
            </a:extLst>
          </p:cNvPr>
          <p:cNvSpPr txBox="1">
            <a:spLocks noChangeArrowheads="1"/>
          </p:cNvSpPr>
          <p:nvPr/>
        </p:nvSpPr>
        <p:spPr bwMode="auto">
          <a:xfrm>
            <a:off x="1631951" y="115889"/>
            <a:ext cx="8767763" cy="120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r>
              <a:rPr lang="en-US" altLang="ja-JP" sz="2400"/>
              <a:t>To obtain ΞN</a:t>
            </a:r>
            <a:r>
              <a:rPr lang="ja-JP" altLang="en-US" sz="2400"/>
              <a:t>　</a:t>
            </a:r>
            <a:r>
              <a:rPr lang="en-US" altLang="ja-JP" sz="2400"/>
              <a:t>two-body interaction,</a:t>
            </a:r>
          </a:p>
          <a:p>
            <a:r>
              <a:rPr lang="en-US" altLang="ja-JP" sz="2400"/>
              <a:t>the suited systems to study  are s-shell Ξ hypernuclei such as</a:t>
            </a:r>
          </a:p>
          <a:p>
            <a:r>
              <a:rPr lang="en-US" altLang="ja-JP" sz="2400"/>
              <a:t>NNΞ and NNNΞ systems.</a:t>
            </a:r>
            <a:endParaRPr lang="ja-JP" altLang="en-US" sz="2400"/>
          </a:p>
        </p:txBody>
      </p:sp>
      <p:sp>
        <p:nvSpPr>
          <p:cNvPr id="26638" name="テキスト ボックス 13">
            <a:extLst>
              <a:ext uri="{FF2B5EF4-FFF2-40B4-BE49-F238E27FC236}">
                <a16:creationId xmlns:a16="http://schemas.microsoft.com/office/drawing/2014/main" id="{BEB62000-C590-57C2-427C-CC27D38498E3}"/>
              </a:ext>
            </a:extLst>
          </p:cNvPr>
          <p:cNvSpPr txBox="1">
            <a:spLocks noChangeArrowheads="1"/>
          </p:cNvSpPr>
          <p:nvPr/>
        </p:nvSpPr>
        <p:spPr bwMode="auto">
          <a:xfrm>
            <a:off x="5727700" y="1052513"/>
            <a:ext cx="49403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r>
              <a:rPr lang="en-US" altLang="ja-JP" sz="2000">
                <a:solidFill>
                  <a:srgbClr val="00B0F0"/>
                </a:solidFill>
              </a:rPr>
              <a:t>E. Hiyama et al., PRL124, 092501 (2020) </a:t>
            </a:r>
            <a:endParaRPr lang="ja-JP" altLang="en-US" sz="2000">
              <a:solidFill>
                <a:srgbClr val="00B0F0"/>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円/楕円 3">
            <a:extLst>
              <a:ext uri="{FF2B5EF4-FFF2-40B4-BE49-F238E27FC236}">
                <a16:creationId xmlns:a16="http://schemas.microsoft.com/office/drawing/2014/main" id="{B98F6659-43C0-176A-3B20-1B989347F370}"/>
              </a:ext>
            </a:extLst>
          </p:cNvPr>
          <p:cNvSpPr/>
          <p:nvPr/>
        </p:nvSpPr>
        <p:spPr>
          <a:xfrm>
            <a:off x="2495551" y="404814"/>
            <a:ext cx="1800225" cy="1800225"/>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5" name="円/楕円 4">
            <a:extLst>
              <a:ext uri="{FF2B5EF4-FFF2-40B4-BE49-F238E27FC236}">
                <a16:creationId xmlns:a16="http://schemas.microsoft.com/office/drawing/2014/main" id="{1AA0EF3A-B699-1F20-83F9-4FDF81A9DEA5}"/>
              </a:ext>
            </a:extLst>
          </p:cNvPr>
          <p:cNvSpPr/>
          <p:nvPr/>
        </p:nvSpPr>
        <p:spPr>
          <a:xfrm>
            <a:off x="2711451" y="692151"/>
            <a:ext cx="576263" cy="576263"/>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dirty="0"/>
              <a:t>N</a:t>
            </a:r>
            <a:endParaRPr lang="ja-JP" altLang="en-US" dirty="0"/>
          </a:p>
        </p:txBody>
      </p:sp>
      <p:sp>
        <p:nvSpPr>
          <p:cNvPr id="6" name="円/楕円 5">
            <a:extLst>
              <a:ext uri="{FF2B5EF4-FFF2-40B4-BE49-F238E27FC236}">
                <a16:creationId xmlns:a16="http://schemas.microsoft.com/office/drawing/2014/main" id="{1836CCFE-4F26-D238-0B9B-1A34B21570C5}"/>
              </a:ext>
            </a:extLst>
          </p:cNvPr>
          <p:cNvSpPr/>
          <p:nvPr/>
        </p:nvSpPr>
        <p:spPr>
          <a:xfrm>
            <a:off x="3432176" y="692151"/>
            <a:ext cx="574675" cy="576263"/>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dirty="0"/>
              <a:t>N</a:t>
            </a:r>
            <a:endParaRPr lang="ja-JP" altLang="en-US" dirty="0"/>
          </a:p>
        </p:txBody>
      </p:sp>
      <p:sp>
        <p:nvSpPr>
          <p:cNvPr id="7" name="円/楕円 6">
            <a:extLst>
              <a:ext uri="{FF2B5EF4-FFF2-40B4-BE49-F238E27FC236}">
                <a16:creationId xmlns:a16="http://schemas.microsoft.com/office/drawing/2014/main" id="{C26BEB5C-EB24-897B-A88D-56938F3FE408}"/>
              </a:ext>
            </a:extLst>
          </p:cNvPr>
          <p:cNvSpPr/>
          <p:nvPr/>
        </p:nvSpPr>
        <p:spPr>
          <a:xfrm>
            <a:off x="3000375" y="1484314"/>
            <a:ext cx="647700" cy="649287"/>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sz="2000" dirty="0"/>
              <a:t>Ξ</a:t>
            </a:r>
            <a:endParaRPr lang="ja-JP" altLang="en-US" sz="2000" dirty="0"/>
          </a:p>
        </p:txBody>
      </p:sp>
      <p:sp>
        <p:nvSpPr>
          <p:cNvPr id="29702" name="テキスト ボックス 7">
            <a:extLst>
              <a:ext uri="{FF2B5EF4-FFF2-40B4-BE49-F238E27FC236}">
                <a16:creationId xmlns:a16="http://schemas.microsoft.com/office/drawing/2014/main" id="{13805345-963F-B938-F148-C786F1E2605D}"/>
              </a:ext>
            </a:extLst>
          </p:cNvPr>
          <p:cNvSpPr txBox="1">
            <a:spLocks noChangeArrowheads="1"/>
          </p:cNvSpPr>
          <p:nvPr/>
        </p:nvSpPr>
        <p:spPr bwMode="auto">
          <a:xfrm>
            <a:off x="4511675" y="692150"/>
            <a:ext cx="3022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r>
              <a:rPr lang="en-US" altLang="ja-JP" sz="2000"/>
              <a:t>T=1/2, J=1/2</a:t>
            </a:r>
            <a:r>
              <a:rPr lang="en-US" altLang="ja-JP" sz="2000" baseline="30000"/>
              <a:t>+</a:t>
            </a:r>
            <a:r>
              <a:rPr lang="en-US" altLang="ja-JP" sz="2000"/>
              <a:t> and J=3/2</a:t>
            </a:r>
            <a:r>
              <a:rPr lang="en-US" altLang="ja-JP" sz="2000" baseline="30000"/>
              <a:t>+</a:t>
            </a:r>
            <a:endParaRPr lang="ja-JP" altLang="en-US" sz="2000" baseline="30000"/>
          </a:p>
        </p:txBody>
      </p:sp>
      <p:cxnSp>
        <p:nvCxnSpPr>
          <p:cNvPr id="10" name="直線コネクタ 9">
            <a:extLst>
              <a:ext uri="{FF2B5EF4-FFF2-40B4-BE49-F238E27FC236}">
                <a16:creationId xmlns:a16="http://schemas.microsoft.com/office/drawing/2014/main" id="{071B0BE1-0D2E-C47C-4359-7CE1394DB749}"/>
              </a:ext>
            </a:extLst>
          </p:cNvPr>
          <p:cNvCxnSpPr/>
          <p:nvPr/>
        </p:nvCxnSpPr>
        <p:spPr>
          <a:xfrm>
            <a:off x="2208213" y="3500438"/>
            <a:ext cx="3167062" cy="0"/>
          </a:xfrm>
          <a:prstGeom prst="line">
            <a:avLst/>
          </a:prstGeom>
          <a:ln w="38100">
            <a:solidFill>
              <a:srgbClr val="92D050"/>
            </a:solidFill>
          </a:ln>
        </p:spPr>
        <p:style>
          <a:lnRef idx="1">
            <a:schemeClr val="accent1"/>
          </a:lnRef>
          <a:fillRef idx="0">
            <a:schemeClr val="accent1"/>
          </a:fillRef>
          <a:effectRef idx="0">
            <a:schemeClr val="accent1"/>
          </a:effectRef>
          <a:fontRef idx="minor">
            <a:schemeClr val="tx1"/>
          </a:fontRef>
        </p:style>
      </p:cxnSp>
      <p:sp>
        <p:nvSpPr>
          <p:cNvPr id="29704" name="テキスト ボックス 12">
            <a:extLst>
              <a:ext uri="{FF2B5EF4-FFF2-40B4-BE49-F238E27FC236}">
                <a16:creationId xmlns:a16="http://schemas.microsoft.com/office/drawing/2014/main" id="{65DAE6DB-1F1D-F11F-2FCE-54029A6F1D9C}"/>
              </a:ext>
            </a:extLst>
          </p:cNvPr>
          <p:cNvSpPr txBox="1">
            <a:spLocks noChangeArrowheads="1"/>
          </p:cNvSpPr>
          <p:nvPr/>
        </p:nvSpPr>
        <p:spPr bwMode="auto">
          <a:xfrm>
            <a:off x="4800600" y="1700213"/>
            <a:ext cx="13144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r>
              <a:rPr lang="en-US" altLang="ja-JP" sz="2400"/>
              <a:t>ESC08c</a:t>
            </a:r>
            <a:endParaRPr lang="ja-JP" altLang="en-US" sz="2400"/>
          </a:p>
        </p:txBody>
      </p:sp>
      <p:sp>
        <p:nvSpPr>
          <p:cNvPr id="29705" name="テキスト ボックス 15">
            <a:extLst>
              <a:ext uri="{FF2B5EF4-FFF2-40B4-BE49-F238E27FC236}">
                <a16:creationId xmlns:a16="http://schemas.microsoft.com/office/drawing/2014/main" id="{71D33819-EEA7-1A14-AC9B-1FCE910B3C58}"/>
              </a:ext>
            </a:extLst>
          </p:cNvPr>
          <p:cNvSpPr txBox="1">
            <a:spLocks noChangeArrowheads="1"/>
          </p:cNvSpPr>
          <p:nvPr/>
        </p:nvSpPr>
        <p:spPr bwMode="auto">
          <a:xfrm>
            <a:off x="4511675" y="2997201"/>
            <a:ext cx="8207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r>
              <a:rPr lang="en-US" altLang="ja-JP" sz="2400"/>
              <a:t>d+ Ξ</a:t>
            </a:r>
            <a:endParaRPr lang="ja-JP" altLang="en-US" sz="2400"/>
          </a:p>
        </p:txBody>
      </p:sp>
      <p:cxnSp>
        <p:nvCxnSpPr>
          <p:cNvPr id="17" name="直線コネクタ 16">
            <a:extLst>
              <a:ext uri="{FF2B5EF4-FFF2-40B4-BE49-F238E27FC236}">
                <a16:creationId xmlns:a16="http://schemas.microsoft.com/office/drawing/2014/main" id="{9F3A2F37-F44A-C85D-37AA-77D27F5AA8B9}"/>
              </a:ext>
            </a:extLst>
          </p:cNvPr>
          <p:cNvCxnSpPr/>
          <p:nvPr/>
        </p:nvCxnSpPr>
        <p:spPr>
          <a:xfrm>
            <a:off x="6743700" y="3429000"/>
            <a:ext cx="3168650" cy="0"/>
          </a:xfrm>
          <a:prstGeom prst="line">
            <a:avLst/>
          </a:prstGeom>
          <a:ln w="38100">
            <a:solidFill>
              <a:srgbClr val="92D050"/>
            </a:solidFill>
          </a:ln>
        </p:spPr>
        <p:style>
          <a:lnRef idx="1">
            <a:schemeClr val="accent1"/>
          </a:lnRef>
          <a:fillRef idx="0">
            <a:schemeClr val="accent1"/>
          </a:fillRef>
          <a:effectRef idx="0">
            <a:schemeClr val="accent1"/>
          </a:effectRef>
          <a:fontRef idx="minor">
            <a:schemeClr val="tx1"/>
          </a:fontRef>
        </p:style>
      </p:cxnSp>
      <p:sp>
        <p:nvSpPr>
          <p:cNvPr id="29707" name="テキスト ボックス 17">
            <a:extLst>
              <a:ext uri="{FF2B5EF4-FFF2-40B4-BE49-F238E27FC236}">
                <a16:creationId xmlns:a16="http://schemas.microsoft.com/office/drawing/2014/main" id="{26185918-486B-D873-55DA-AD4634019D15}"/>
              </a:ext>
            </a:extLst>
          </p:cNvPr>
          <p:cNvSpPr txBox="1">
            <a:spLocks noChangeArrowheads="1"/>
          </p:cNvSpPr>
          <p:nvPr/>
        </p:nvSpPr>
        <p:spPr bwMode="auto">
          <a:xfrm>
            <a:off x="9191626" y="2924176"/>
            <a:ext cx="8223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r>
              <a:rPr lang="en-US" altLang="ja-JP" sz="2400"/>
              <a:t>d+ Ξ</a:t>
            </a:r>
            <a:endParaRPr lang="ja-JP" altLang="en-US" sz="2400"/>
          </a:p>
        </p:txBody>
      </p:sp>
      <p:cxnSp>
        <p:nvCxnSpPr>
          <p:cNvPr id="20" name="直線コネクタ 19">
            <a:extLst>
              <a:ext uri="{FF2B5EF4-FFF2-40B4-BE49-F238E27FC236}">
                <a16:creationId xmlns:a16="http://schemas.microsoft.com/office/drawing/2014/main" id="{61481978-54B5-25E3-5A0A-EC523ECEDA59}"/>
              </a:ext>
            </a:extLst>
          </p:cNvPr>
          <p:cNvCxnSpPr/>
          <p:nvPr/>
        </p:nvCxnSpPr>
        <p:spPr>
          <a:xfrm>
            <a:off x="7319963" y="4868863"/>
            <a:ext cx="187166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9709" name="テキスト ボックス 20">
            <a:extLst>
              <a:ext uri="{FF2B5EF4-FFF2-40B4-BE49-F238E27FC236}">
                <a16:creationId xmlns:a16="http://schemas.microsoft.com/office/drawing/2014/main" id="{896E519C-B39B-4FDB-6FF0-9A4ED7B5765D}"/>
              </a:ext>
            </a:extLst>
          </p:cNvPr>
          <p:cNvSpPr txBox="1">
            <a:spLocks noChangeArrowheads="1"/>
          </p:cNvSpPr>
          <p:nvPr/>
        </p:nvSpPr>
        <p:spPr bwMode="auto">
          <a:xfrm>
            <a:off x="6240463" y="4652963"/>
            <a:ext cx="106521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r>
              <a:rPr lang="en-US" altLang="ja-JP" sz="2400"/>
              <a:t>J=3/2</a:t>
            </a:r>
            <a:r>
              <a:rPr lang="en-US" altLang="ja-JP" sz="2400" baseline="30000"/>
              <a:t>+</a:t>
            </a:r>
            <a:endParaRPr lang="ja-JP" altLang="en-US" sz="2400" baseline="30000"/>
          </a:p>
        </p:txBody>
      </p:sp>
      <p:sp>
        <p:nvSpPr>
          <p:cNvPr id="29710" name="テキスト ボックス 21">
            <a:extLst>
              <a:ext uri="{FF2B5EF4-FFF2-40B4-BE49-F238E27FC236}">
                <a16:creationId xmlns:a16="http://schemas.microsoft.com/office/drawing/2014/main" id="{D0A7307C-B788-32BE-8005-E317696430E6}"/>
              </a:ext>
            </a:extLst>
          </p:cNvPr>
          <p:cNvSpPr txBox="1">
            <a:spLocks noChangeArrowheads="1"/>
          </p:cNvSpPr>
          <p:nvPr/>
        </p:nvSpPr>
        <p:spPr bwMode="auto">
          <a:xfrm>
            <a:off x="1919288" y="3068638"/>
            <a:ext cx="9255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r>
              <a:rPr lang="en-US" altLang="ja-JP" sz="2000"/>
              <a:t>0 MeV</a:t>
            </a:r>
            <a:endParaRPr lang="ja-JP" altLang="en-US" sz="2000"/>
          </a:p>
        </p:txBody>
      </p:sp>
      <p:sp>
        <p:nvSpPr>
          <p:cNvPr id="29711" name="テキスト ボックス 22">
            <a:extLst>
              <a:ext uri="{FF2B5EF4-FFF2-40B4-BE49-F238E27FC236}">
                <a16:creationId xmlns:a16="http://schemas.microsoft.com/office/drawing/2014/main" id="{FF07AD6C-943A-2C4A-58C3-2A6F3516CD30}"/>
              </a:ext>
            </a:extLst>
          </p:cNvPr>
          <p:cNvSpPr txBox="1">
            <a:spLocks noChangeArrowheads="1"/>
          </p:cNvSpPr>
          <p:nvPr/>
        </p:nvSpPr>
        <p:spPr bwMode="auto">
          <a:xfrm>
            <a:off x="8328026" y="4365626"/>
            <a:ext cx="160496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r>
              <a:rPr lang="en-US" altLang="ja-JP" sz="2400"/>
              <a:t>-2.57 MeV</a:t>
            </a:r>
            <a:endParaRPr lang="ja-JP" altLang="en-US" sz="2400"/>
          </a:p>
        </p:txBody>
      </p:sp>
      <p:sp>
        <p:nvSpPr>
          <p:cNvPr id="29712" name="テキスト ボックス 23">
            <a:extLst>
              <a:ext uri="{FF2B5EF4-FFF2-40B4-BE49-F238E27FC236}">
                <a16:creationId xmlns:a16="http://schemas.microsoft.com/office/drawing/2014/main" id="{993B824C-A574-43A6-0663-04A2AF68B93E}"/>
              </a:ext>
            </a:extLst>
          </p:cNvPr>
          <p:cNvSpPr txBox="1">
            <a:spLocks noChangeArrowheads="1"/>
          </p:cNvSpPr>
          <p:nvPr/>
        </p:nvSpPr>
        <p:spPr bwMode="auto">
          <a:xfrm>
            <a:off x="6600826" y="2852738"/>
            <a:ext cx="9239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r>
              <a:rPr lang="en-US" altLang="ja-JP" sz="2000"/>
              <a:t>0 MeV</a:t>
            </a:r>
            <a:endParaRPr lang="ja-JP" altLang="en-US" sz="2000"/>
          </a:p>
        </p:txBody>
      </p:sp>
      <p:sp>
        <p:nvSpPr>
          <p:cNvPr id="29713" name="テキスト ボックス 24">
            <a:extLst>
              <a:ext uri="{FF2B5EF4-FFF2-40B4-BE49-F238E27FC236}">
                <a16:creationId xmlns:a16="http://schemas.microsoft.com/office/drawing/2014/main" id="{48427E05-F39E-F97C-5022-C6AA7A84EC1B}"/>
              </a:ext>
            </a:extLst>
          </p:cNvPr>
          <p:cNvSpPr txBox="1">
            <a:spLocks noChangeArrowheads="1"/>
          </p:cNvSpPr>
          <p:nvPr/>
        </p:nvSpPr>
        <p:spPr bwMode="auto">
          <a:xfrm>
            <a:off x="1919288" y="5445126"/>
            <a:ext cx="8483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r>
              <a:rPr lang="en-US" altLang="ja-JP" sz="2400"/>
              <a:t>However, I also have two bound states in three-body system.</a:t>
            </a:r>
            <a:endParaRPr lang="ja-JP" altLang="en-US" sz="2400"/>
          </a:p>
        </p:txBody>
      </p:sp>
      <p:sp>
        <p:nvSpPr>
          <p:cNvPr id="29714" name="テキスト ボックス 20">
            <a:extLst>
              <a:ext uri="{FF2B5EF4-FFF2-40B4-BE49-F238E27FC236}">
                <a16:creationId xmlns:a16="http://schemas.microsoft.com/office/drawing/2014/main" id="{444D2AAC-CCBB-4541-9A4E-F86B132A5C0B}"/>
              </a:ext>
            </a:extLst>
          </p:cNvPr>
          <p:cNvSpPr txBox="1">
            <a:spLocks noChangeArrowheads="1"/>
          </p:cNvSpPr>
          <p:nvPr/>
        </p:nvSpPr>
        <p:spPr bwMode="auto">
          <a:xfrm>
            <a:off x="3143251" y="2781300"/>
            <a:ext cx="11207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r>
              <a:rPr lang="en-US" altLang="ja-JP"/>
              <a:t>Unbound</a:t>
            </a:r>
            <a:endParaRPr lang="ja-JP" altLang="en-U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円/楕円 3">
            <a:extLst>
              <a:ext uri="{FF2B5EF4-FFF2-40B4-BE49-F238E27FC236}">
                <a16:creationId xmlns:a16="http://schemas.microsoft.com/office/drawing/2014/main" id="{5FEBBF31-2D23-04E5-FD3F-90FC9E16ABFC}"/>
              </a:ext>
            </a:extLst>
          </p:cNvPr>
          <p:cNvSpPr/>
          <p:nvPr/>
        </p:nvSpPr>
        <p:spPr>
          <a:xfrm>
            <a:off x="2641600" y="549276"/>
            <a:ext cx="1582738" cy="1800225"/>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5" name="円/楕円 4">
            <a:extLst>
              <a:ext uri="{FF2B5EF4-FFF2-40B4-BE49-F238E27FC236}">
                <a16:creationId xmlns:a16="http://schemas.microsoft.com/office/drawing/2014/main" id="{B606BF87-DBB6-4731-5B48-1F91283E87F3}"/>
              </a:ext>
            </a:extLst>
          </p:cNvPr>
          <p:cNvSpPr/>
          <p:nvPr/>
        </p:nvSpPr>
        <p:spPr>
          <a:xfrm>
            <a:off x="2855914" y="908051"/>
            <a:ext cx="515937" cy="574675"/>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dirty="0"/>
              <a:t>N</a:t>
            </a:r>
            <a:endParaRPr lang="ja-JP" altLang="en-US" dirty="0"/>
          </a:p>
        </p:txBody>
      </p:sp>
      <p:sp>
        <p:nvSpPr>
          <p:cNvPr id="6" name="円/楕円 5">
            <a:extLst>
              <a:ext uri="{FF2B5EF4-FFF2-40B4-BE49-F238E27FC236}">
                <a16:creationId xmlns:a16="http://schemas.microsoft.com/office/drawing/2014/main" id="{8C1827B6-3D73-E7A7-52C9-F79FB92E95C6}"/>
              </a:ext>
            </a:extLst>
          </p:cNvPr>
          <p:cNvSpPr/>
          <p:nvPr/>
        </p:nvSpPr>
        <p:spPr>
          <a:xfrm>
            <a:off x="3432176" y="765176"/>
            <a:ext cx="576263" cy="576263"/>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dirty="0"/>
              <a:t>N</a:t>
            </a:r>
            <a:endParaRPr lang="ja-JP" altLang="en-US" dirty="0"/>
          </a:p>
        </p:txBody>
      </p:sp>
      <p:sp>
        <p:nvSpPr>
          <p:cNvPr id="7" name="円/楕円 6">
            <a:extLst>
              <a:ext uri="{FF2B5EF4-FFF2-40B4-BE49-F238E27FC236}">
                <a16:creationId xmlns:a16="http://schemas.microsoft.com/office/drawing/2014/main" id="{93188204-7E62-FD64-92DD-B514BB4D6C5B}"/>
              </a:ext>
            </a:extLst>
          </p:cNvPr>
          <p:cNvSpPr/>
          <p:nvPr/>
        </p:nvSpPr>
        <p:spPr>
          <a:xfrm>
            <a:off x="3149600" y="1484314"/>
            <a:ext cx="642938" cy="649287"/>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sz="2000" dirty="0"/>
              <a:t>Ξ</a:t>
            </a:r>
            <a:endParaRPr lang="ja-JP" altLang="en-US" sz="2000" dirty="0"/>
          </a:p>
        </p:txBody>
      </p:sp>
      <p:sp>
        <p:nvSpPr>
          <p:cNvPr id="30726" name="テキスト ボックス 7">
            <a:extLst>
              <a:ext uri="{FF2B5EF4-FFF2-40B4-BE49-F238E27FC236}">
                <a16:creationId xmlns:a16="http://schemas.microsoft.com/office/drawing/2014/main" id="{8AD38631-7F66-FF0D-1262-C103D783BC23}"/>
              </a:ext>
            </a:extLst>
          </p:cNvPr>
          <p:cNvSpPr txBox="1">
            <a:spLocks noChangeArrowheads="1"/>
          </p:cNvSpPr>
          <p:nvPr/>
        </p:nvSpPr>
        <p:spPr bwMode="auto">
          <a:xfrm>
            <a:off x="4511675" y="692150"/>
            <a:ext cx="3022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r>
              <a:rPr lang="en-US" altLang="ja-JP" sz="2000"/>
              <a:t>T=1/2, J=1/2</a:t>
            </a:r>
            <a:r>
              <a:rPr lang="en-US" altLang="ja-JP" sz="2000" baseline="30000"/>
              <a:t>+</a:t>
            </a:r>
            <a:r>
              <a:rPr lang="en-US" altLang="ja-JP" sz="2000"/>
              <a:t> and J=3/2</a:t>
            </a:r>
            <a:r>
              <a:rPr lang="en-US" altLang="ja-JP" sz="2000" baseline="30000"/>
              <a:t>+</a:t>
            </a:r>
            <a:endParaRPr lang="ja-JP" altLang="en-US" sz="2000" baseline="30000"/>
          </a:p>
        </p:txBody>
      </p:sp>
      <p:cxnSp>
        <p:nvCxnSpPr>
          <p:cNvPr id="10" name="直線コネクタ 9">
            <a:extLst>
              <a:ext uri="{FF2B5EF4-FFF2-40B4-BE49-F238E27FC236}">
                <a16:creationId xmlns:a16="http://schemas.microsoft.com/office/drawing/2014/main" id="{3C09B167-E85A-1A78-7BE9-E3A460D4F4F4}"/>
              </a:ext>
            </a:extLst>
          </p:cNvPr>
          <p:cNvCxnSpPr/>
          <p:nvPr/>
        </p:nvCxnSpPr>
        <p:spPr>
          <a:xfrm>
            <a:off x="2208213" y="3500438"/>
            <a:ext cx="3167062" cy="0"/>
          </a:xfrm>
          <a:prstGeom prst="line">
            <a:avLst/>
          </a:prstGeom>
          <a:ln w="38100">
            <a:solidFill>
              <a:srgbClr val="92D050"/>
            </a:solidFill>
          </a:ln>
        </p:spPr>
        <p:style>
          <a:lnRef idx="1">
            <a:schemeClr val="accent1"/>
          </a:lnRef>
          <a:fillRef idx="0">
            <a:schemeClr val="accent1"/>
          </a:fillRef>
          <a:effectRef idx="0">
            <a:schemeClr val="accent1"/>
          </a:effectRef>
          <a:fontRef idx="minor">
            <a:schemeClr val="tx1"/>
          </a:fontRef>
        </p:style>
      </p:cxnSp>
      <p:sp>
        <p:nvSpPr>
          <p:cNvPr id="30728" name="テキスト ボックス 12">
            <a:extLst>
              <a:ext uri="{FF2B5EF4-FFF2-40B4-BE49-F238E27FC236}">
                <a16:creationId xmlns:a16="http://schemas.microsoft.com/office/drawing/2014/main" id="{8619BC64-ED18-C03B-A93D-5F0AF84A321F}"/>
              </a:ext>
            </a:extLst>
          </p:cNvPr>
          <p:cNvSpPr txBox="1">
            <a:spLocks noChangeArrowheads="1"/>
          </p:cNvSpPr>
          <p:nvPr/>
        </p:nvSpPr>
        <p:spPr bwMode="auto">
          <a:xfrm>
            <a:off x="4800601" y="1700213"/>
            <a:ext cx="20224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r>
              <a:rPr lang="en-US" altLang="ja-JP" sz="2400"/>
              <a:t>HAL potential</a:t>
            </a:r>
            <a:endParaRPr lang="ja-JP" altLang="en-US" sz="2400"/>
          </a:p>
        </p:txBody>
      </p:sp>
      <p:sp>
        <p:nvSpPr>
          <p:cNvPr id="30729" name="テキスト ボックス 13">
            <a:extLst>
              <a:ext uri="{FF2B5EF4-FFF2-40B4-BE49-F238E27FC236}">
                <a16:creationId xmlns:a16="http://schemas.microsoft.com/office/drawing/2014/main" id="{2E47807F-65D4-98BB-81BC-7DCCC4271C5D}"/>
              </a:ext>
            </a:extLst>
          </p:cNvPr>
          <p:cNvSpPr txBox="1">
            <a:spLocks noChangeArrowheads="1"/>
          </p:cNvSpPr>
          <p:nvPr/>
        </p:nvSpPr>
        <p:spPr bwMode="auto">
          <a:xfrm>
            <a:off x="2855914" y="4724401"/>
            <a:ext cx="128428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r>
              <a:rPr lang="en-US" altLang="ja-JP" sz="2800"/>
              <a:t>J=1/2+</a:t>
            </a:r>
            <a:endParaRPr lang="ja-JP" altLang="en-US" sz="2800"/>
          </a:p>
        </p:txBody>
      </p:sp>
      <p:sp>
        <p:nvSpPr>
          <p:cNvPr id="30730" name="テキスト ボックス 15">
            <a:extLst>
              <a:ext uri="{FF2B5EF4-FFF2-40B4-BE49-F238E27FC236}">
                <a16:creationId xmlns:a16="http://schemas.microsoft.com/office/drawing/2014/main" id="{62EE4410-D244-9777-37A1-3EAD1CD84C98}"/>
              </a:ext>
            </a:extLst>
          </p:cNvPr>
          <p:cNvSpPr txBox="1">
            <a:spLocks noChangeArrowheads="1"/>
          </p:cNvSpPr>
          <p:nvPr/>
        </p:nvSpPr>
        <p:spPr bwMode="auto">
          <a:xfrm>
            <a:off x="4511675" y="2997201"/>
            <a:ext cx="8207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r>
              <a:rPr lang="en-US" altLang="ja-JP" sz="2400"/>
              <a:t>d+ Ξ</a:t>
            </a:r>
            <a:endParaRPr lang="ja-JP" altLang="en-US" sz="2400"/>
          </a:p>
        </p:txBody>
      </p:sp>
      <p:cxnSp>
        <p:nvCxnSpPr>
          <p:cNvPr id="17" name="直線コネクタ 16">
            <a:extLst>
              <a:ext uri="{FF2B5EF4-FFF2-40B4-BE49-F238E27FC236}">
                <a16:creationId xmlns:a16="http://schemas.microsoft.com/office/drawing/2014/main" id="{7A652E0B-19A8-BB19-F448-49150A57F34C}"/>
              </a:ext>
            </a:extLst>
          </p:cNvPr>
          <p:cNvCxnSpPr/>
          <p:nvPr/>
        </p:nvCxnSpPr>
        <p:spPr>
          <a:xfrm>
            <a:off x="6743700" y="3429000"/>
            <a:ext cx="3168650" cy="0"/>
          </a:xfrm>
          <a:prstGeom prst="line">
            <a:avLst/>
          </a:prstGeom>
          <a:ln w="38100">
            <a:solidFill>
              <a:srgbClr val="92D050"/>
            </a:solidFill>
          </a:ln>
        </p:spPr>
        <p:style>
          <a:lnRef idx="1">
            <a:schemeClr val="accent1"/>
          </a:lnRef>
          <a:fillRef idx="0">
            <a:schemeClr val="accent1"/>
          </a:fillRef>
          <a:effectRef idx="0">
            <a:schemeClr val="accent1"/>
          </a:effectRef>
          <a:fontRef idx="minor">
            <a:schemeClr val="tx1"/>
          </a:fontRef>
        </p:style>
      </p:cxnSp>
      <p:sp>
        <p:nvSpPr>
          <p:cNvPr id="30732" name="テキスト ボックス 17">
            <a:extLst>
              <a:ext uri="{FF2B5EF4-FFF2-40B4-BE49-F238E27FC236}">
                <a16:creationId xmlns:a16="http://schemas.microsoft.com/office/drawing/2014/main" id="{5C4A73B8-0266-03B1-67A4-9EC581520188}"/>
              </a:ext>
            </a:extLst>
          </p:cNvPr>
          <p:cNvSpPr txBox="1">
            <a:spLocks noChangeArrowheads="1"/>
          </p:cNvSpPr>
          <p:nvPr/>
        </p:nvSpPr>
        <p:spPr bwMode="auto">
          <a:xfrm>
            <a:off x="9191626" y="2924176"/>
            <a:ext cx="8223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r>
              <a:rPr lang="en-US" altLang="ja-JP" sz="2400"/>
              <a:t>d+ Ξ</a:t>
            </a:r>
            <a:endParaRPr lang="ja-JP" altLang="en-US" sz="2400"/>
          </a:p>
        </p:txBody>
      </p:sp>
      <p:sp>
        <p:nvSpPr>
          <p:cNvPr id="30733" name="テキスト ボックス 20">
            <a:extLst>
              <a:ext uri="{FF2B5EF4-FFF2-40B4-BE49-F238E27FC236}">
                <a16:creationId xmlns:a16="http://schemas.microsoft.com/office/drawing/2014/main" id="{FCEB403F-6411-7AF8-20F6-E6847C0A930D}"/>
              </a:ext>
            </a:extLst>
          </p:cNvPr>
          <p:cNvSpPr txBox="1">
            <a:spLocks noChangeArrowheads="1"/>
          </p:cNvSpPr>
          <p:nvPr/>
        </p:nvSpPr>
        <p:spPr bwMode="auto">
          <a:xfrm>
            <a:off x="7751763" y="4437063"/>
            <a:ext cx="106521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r>
              <a:rPr lang="en-US" altLang="ja-JP" sz="2400"/>
              <a:t>J=3/2</a:t>
            </a:r>
            <a:r>
              <a:rPr lang="en-US" altLang="ja-JP" sz="2400" baseline="30000"/>
              <a:t>+</a:t>
            </a:r>
            <a:endParaRPr lang="ja-JP" altLang="en-US" sz="2400" baseline="30000"/>
          </a:p>
        </p:txBody>
      </p:sp>
      <p:sp>
        <p:nvSpPr>
          <p:cNvPr id="30734" name="テキスト ボックス 21">
            <a:extLst>
              <a:ext uri="{FF2B5EF4-FFF2-40B4-BE49-F238E27FC236}">
                <a16:creationId xmlns:a16="http://schemas.microsoft.com/office/drawing/2014/main" id="{1F5E9552-A9E2-C6A4-C1BB-771AD034151D}"/>
              </a:ext>
            </a:extLst>
          </p:cNvPr>
          <p:cNvSpPr txBox="1">
            <a:spLocks noChangeArrowheads="1"/>
          </p:cNvSpPr>
          <p:nvPr/>
        </p:nvSpPr>
        <p:spPr bwMode="auto">
          <a:xfrm>
            <a:off x="1919288" y="3068638"/>
            <a:ext cx="9255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r>
              <a:rPr lang="en-US" altLang="ja-JP" sz="2000"/>
              <a:t>0 MeV</a:t>
            </a:r>
            <a:endParaRPr lang="ja-JP" altLang="en-US" sz="2000"/>
          </a:p>
        </p:txBody>
      </p:sp>
      <p:sp>
        <p:nvSpPr>
          <p:cNvPr id="30735" name="テキスト ボックス 23">
            <a:extLst>
              <a:ext uri="{FF2B5EF4-FFF2-40B4-BE49-F238E27FC236}">
                <a16:creationId xmlns:a16="http://schemas.microsoft.com/office/drawing/2014/main" id="{66CF6F38-748E-0918-B9CD-F5E0A334A72C}"/>
              </a:ext>
            </a:extLst>
          </p:cNvPr>
          <p:cNvSpPr txBox="1">
            <a:spLocks noChangeArrowheads="1"/>
          </p:cNvSpPr>
          <p:nvPr/>
        </p:nvSpPr>
        <p:spPr bwMode="auto">
          <a:xfrm>
            <a:off x="6600826" y="2852738"/>
            <a:ext cx="9239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r>
              <a:rPr lang="en-US" altLang="ja-JP" sz="2000"/>
              <a:t>0 MeV</a:t>
            </a:r>
            <a:endParaRPr lang="ja-JP" altLang="en-US" sz="2000"/>
          </a:p>
        </p:txBody>
      </p:sp>
      <p:sp>
        <p:nvSpPr>
          <p:cNvPr id="30736" name="テキスト ボックス 25">
            <a:extLst>
              <a:ext uri="{FF2B5EF4-FFF2-40B4-BE49-F238E27FC236}">
                <a16:creationId xmlns:a16="http://schemas.microsoft.com/office/drawing/2014/main" id="{6E912A64-E613-5750-06F9-DB9A83A2645E}"/>
              </a:ext>
            </a:extLst>
          </p:cNvPr>
          <p:cNvSpPr txBox="1">
            <a:spLocks noChangeArrowheads="1"/>
          </p:cNvSpPr>
          <p:nvPr/>
        </p:nvSpPr>
        <p:spPr bwMode="auto">
          <a:xfrm>
            <a:off x="4656138" y="3933825"/>
            <a:ext cx="272415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r>
              <a:rPr lang="en-US" altLang="ja-JP" sz="2800">
                <a:solidFill>
                  <a:srgbClr val="FF0000"/>
                </a:solidFill>
              </a:rPr>
              <a:t>No  bound state</a:t>
            </a:r>
            <a:endParaRPr lang="ja-JP" altLang="en-US" sz="2800">
              <a:solidFill>
                <a:srgbClr val="FF0000"/>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6">
            <a:extLst>
              <a:ext uri="{FF2B5EF4-FFF2-40B4-BE49-F238E27FC236}">
                <a16:creationId xmlns:a16="http://schemas.microsoft.com/office/drawing/2014/main" id="{49EA41B9-8177-4CCD-9028-CC3E865886E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4826" y="1547814"/>
            <a:ext cx="8677275" cy="531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円/楕円 3">
            <a:extLst>
              <a:ext uri="{FF2B5EF4-FFF2-40B4-BE49-F238E27FC236}">
                <a16:creationId xmlns:a16="http://schemas.microsoft.com/office/drawing/2014/main" id="{918F5609-FE50-D66B-617E-2A187866450F}"/>
              </a:ext>
            </a:extLst>
          </p:cNvPr>
          <p:cNvSpPr/>
          <p:nvPr/>
        </p:nvSpPr>
        <p:spPr>
          <a:xfrm>
            <a:off x="2063750" y="260351"/>
            <a:ext cx="1754188" cy="1800225"/>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5" name="円/楕円 4">
            <a:extLst>
              <a:ext uri="{FF2B5EF4-FFF2-40B4-BE49-F238E27FC236}">
                <a16:creationId xmlns:a16="http://schemas.microsoft.com/office/drawing/2014/main" id="{72ED9ACC-97CB-4791-2872-E1E8A85EAD3C}"/>
              </a:ext>
            </a:extLst>
          </p:cNvPr>
          <p:cNvSpPr/>
          <p:nvPr/>
        </p:nvSpPr>
        <p:spPr>
          <a:xfrm>
            <a:off x="2954339" y="425451"/>
            <a:ext cx="600075" cy="576263"/>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dirty="0"/>
              <a:t>N</a:t>
            </a:r>
            <a:endParaRPr lang="ja-JP" altLang="en-US" dirty="0"/>
          </a:p>
        </p:txBody>
      </p:sp>
      <p:sp>
        <p:nvSpPr>
          <p:cNvPr id="6" name="円/楕円 5">
            <a:extLst>
              <a:ext uri="{FF2B5EF4-FFF2-40B4-BE49-F238E27FC236}">
                <a16:creationId xmlns:a16="http://schemas.microsoft.com/office/drawing/2014/main" id="{BECF584D-98C1-3622-7410-F49FD075F1C7}"/>
              </a:ext>
            </a:extLst>
          </p:cNvPr>
          <p:cNvSpPr/>
          <p:nvPr/>
        </p:nvSpPr>
        <p:spPr>
          <a:xfrm>
            <a:off x="2162176" y="496888"/>
            <a:ext cx="576263" cy="576262"/>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dirty="0"/>
              <a:t>N</a:t>
            </a:r>
            <a:endParaRPr lang="ja-JP" altLang="en-US" dirty="0"/>
          </a:p>
        </p:txBody>
      </p:sp>
      <p:sp>
        <p:nvSpPr>
          <p:cNvPr id="7" name="円/楕円 6">
            <a:extLst>
              <a:ext uri="{FF2B5EF4-FFF2-40B4-BE49-F238E27FC236}">
                <a16:creationId xmlns:a16="http://schemas.microsoft.com/office/drawing/2014/main" id="{0A6EEA38-FEB1-5659-D189-201F427E3E95}"/>
              </a:ext>
            </a:extLst>
          </p:cNvPr>
          <p:cNvSpPr/>
          <p:nvPr/>
        </p:nvSpPr>
        <p:spPr>
          <a:xfrm>
            <a:off x="2233613" y="1144588"/>
            <a:ext cx="550862" cy="576262"/>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dirty="0"/>
              <a:t>N</a:t>
            </a:r>
            <a:endParaRPr lang="ja-JP" altLang="en-US" dirty="0"/>
          </a:p>
        </p:txBody>
      </p:sp>
      <p:sp>
        <p:nvSpPr>
          <p:cNvPr id="8" name="円/楕円 7">
            <a:extLst>
              <a:ext uri="{FF2B5EF4-FFF2-40B4-BE49-F238E27FC236}">
                <a16:creationId xmlns:a16="http://schemas.microsoft.com/office/drawing/2014/main" id="{173464C8-6AFD-C96E-C1CB-EC362031ECD1}"/>
              </a:ext>
            </a:extLst>
          </p:cNvPr>
          <p:cNvSpPr/>
          <p:nvPr/>
        </p:nvSpPr>
        <p:spPr>
          <a:xfrm>
            <a:off x="2954339" y="1073150"/>
            <a:ext cx="669925" cy="6477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sz="2000" dirty="0"/>
              <a:t>Ξ</a:t>
            </a:r>
            <a:endParaRPr lang="ja-JP" altLang="en-US" sz="2000"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5">
            <a:extLst>
              <a:ext uri="{FF2B5EF4-FFF2-40B4-BE49-F238E27FC236}">
                <a16:creationId xmlns:a16="http://schemas.microsoft.com/office/drawing/2014/main" id="{9D2684B5-5E76-C663-08A6-273FE3245CD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28187" y="15244"/>
            <a:ext cx="7105650" cy="565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図 10">
            <a:extLst>
              <a:ext uri="{FF2B5EF4-FFF2-40B4-BE49-F238E27FC236}">
                <a16:creationId xmlns:a16="http://schemas.microsoft.com/office/drawing/2014/main" id="{464BB088-4643-A985-D3C8-E7DE7AFBA54E}"/>
              </a:ext>
            </a:extLst>
          </p:cNvPr>
          <p:cNvPicPr>
            <a:picLocks noChangeAspect="1"/>
          </p:cNvPicPr>
          <p:nvPr/>
        </p:nvPicPr>
        <p:blipFill>
          <a:blip r:embed="rId3"/>
          <a:stretch>
            <a:fillRect/>
          </a:stretch>
        </p:blipFill>
        <p:spPr>
          <a:xfrm>
            <a:off x="3935760" y="5177572"/>
            <a:ext cx="6502266" cy="1512168"/>
          </a:xfrm>
          <a:prstGeom prst="rect">
            <a:avLst/>
          </a:prstGeom>
        </p:spPr>
      </p:pic>
      <p:sp>
        <p:nvSpPr>
          <p:cNvPr id="4" name="円/楕円 3">
            <a:extLst>
              <a:ext uri="{FF2B5EF4-FFF2-40B4-BE49-F238E27FC236}">
                <a16:creationId xmlns:a16="http://schemas.microsoft.com/office/drawing/2014/main" id="{34771EDE-9203-C127-3066-FB23638B27D0}"/>
              </a:ext>
            </a:extLst>
          </p:cNvPr>
          <p:cNvSpPr/>
          <p:nvPr/>
        </p:nvSpPr>
        <p:spPr>
          <a:xfrm>
            <a:off x="1703513" y="116633"/>
            <a:ext cx="1646237" cy="1800225"/>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5" name="円/楕円 4">
            <a:extLst>
              <a:ext uri="{FF2B5EF4-FFF2-40B4-BE49-F238E27FC236}">
                <a16:creationId xmlns:a16="http://schemas.microsoft.com/office/drawing/2014/main" id="{80FE4A7E-969A-35A9-3F95-91594DED84B3}"/>
              </a:ext>
            </a:extLst>
          </p:cNvPr>
          <p:cNvSpPr/>
          <p:nvPr/>
        </p:nvSpPr>
        <p:spPr>
          <a:xfrm>
            <a:off x="2557587" y="259508"/>
            <a:ext cx="576262" cy="576263"/>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dirty="0"/>
              <a:t>N</a:t>
            </a:r>
            <a:endParaRPr lang="ja-JP" altLang="en-US" dirty="0"/>
          </a:p>
        </p:txBody>
      </p:sp>
      <p:sp>
        <p:nvSpPr>
          <p:cNvPr id="6" name="円/楕円 5">
            <a:extLst>
              <a:ext uri="{FF2B5EF4-FFF2-40B4-BE49-F238E27FC236}">
                <a16:creationId xmlns:a16="http://schemas.microsoft.com/office/drawing/2014/main" id="{6FB6D54A-2679-CC18-740D-23A137B16214}"/>
              </a:ext>
            </a:extLst>
          </p:cNvPr>
          <p:cNvSpPr/>
          <p:nvPr/>
        </p:nvSpPr>
        <p:spPr>
          <a:xfrm>
            <a:off x="1909887" y="259508"/>
            <a:ext cx="635000" cy="576263"/>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dirty="0"/>
              <a:t>N</a:t>
            </a:r>
            <a:endParaRPr lang="ja-JP" altLang="en-US" dirty="0"/>
          </a:p>
        </p:txBody>
      </p:sp>
      <p:sp>
        <p:nvSpPr>
          <p:cNvPr id="7" name="円/楕円 6">
            <a:extLst>
              <a:ext uri="{FF2B5EF4-FFF2-40B4-BE49-F238E27FC236}">
                <a16:creationId xmlns:a16="http://schemas.microsoft.com/office/drawing/2014/main" id="{55B75DE4-E35F-42E0-7A50-6809D632AE94}"/>
              </a:ext>
            </a:extLst>
          </p:cNvPr>
          <p:cNvSpPr/>
          <p:nvPr/>
        </p:nvSpPr>
        <p:spPr>
          <a:xfrm>
            <a:off x="1909888" y="980233"/>
            <a:ext cx="554037" cy="576263"/>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dirty="0"/>
              <a:t>N</a:t>
            </a:r>
            <a:endParaRPr lang="ja-JP" altLang="en-US" dirty="0"/>
          </a:p>
        </p:txBody>
      </p:sp>
      <p:sp>
        <p:nvSpPr>
          <p:cNvPr id="8" name="円/楕円 7">
            <a:extLst>
              <a:ext uri="{FF2B5EF4-FFF2-40B4-BE49-F238E27FC236}">
                <a16:creationId xmlns:a16="http://schemas.microsoft.com/office/drawing/2014/main" id="{7D6EC469-9738-39A9-6155-48BAE409C9D4}"/>
              </a:ext>
            </a:extLst>
          </p:cNvPr>
          <p:cNvSpPr/>
          <p:nvPr/>
        </p:nvSpPr>
        <p:spPr>
          <a:xfrm>
            <a:off x="2629024" y="908795"/>
            <a:ext cx="649288" cy="6477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sz="2000" dirty="0"/>
              <a:t>Ξ</a:t>
            </a:r>
            <a:endParaRPr lang="ja-JP" altLang="en-US" sz="2000" dirty="0"/>
          </a:p>
        </p:txBody>
      </p:sp>
      <p:sp>
        <p:nvSpPr>
          <p:cNvPr id="9" name="テキスト ボックス 8">
            <a:extLst>
              <a:ext uri="{FF2B5EF4-FFF2-40B4-BE49-F238E27FC236}">
                <a16:creationId xmlns:a16="http://schemas.microsoft.com/office/drawing/2014/main" id="{085FB2D7-803B-3914-A17D-D49618F6934B}"/>
              </a:ext>
            </a:extLst>
          </p:cNvPr>
          <p:cNvSpPr txBox="1"/>
          <p:nvPr/>
        </p:nvSpPr>
        <p:spPr>
          <a:xfrm>
            <a:off x="5303913" y="5564324"/>
            <a:ext cx="745717" cy="369332"/>
          </a:xfrm>
          <a:prstGeom prst="rect">
            <a:avLst/>
          </a:prstGeom>
          <a:noFill/>
        </p:spPr>
        <p:txBody>
          <a:bodyPr wrap="none" rtlCol="0">
            <a:spAutoFit/>
          </a:bodyPr>
          <a:lstStyle/>
          <a:p>
            <a:r>
              <a:rPr lang="en-US" altLang="ja-JP" dirty="0"/>
              <a:t>NNNΞ</a:t>
            </a:r>
            <a:endParaRPr lang="ja-JP" altLang="en-US" dirty="0"/>
          </a:p>
        </p:txBody>
      </p:sp>
      <p:sp>
        <p:nvSpPr>
          <p:cNvPr id="12" name="楕円 11">
            <a:extLst>
              <a:ext uri="{FF2B5EF4-FFF2-40B4-BE49-F238E27FC236}">
                <a16:creationId xmlns:a16="http://schemas.microsoft.com/office/drawing/2014/main" id="{FA8EC60C-E91D-790F-45C6-D0E9A7AF4EB2}"/>
              </a:ext>
            </a:extLst>
          </p:cNvPr>
          <p:cNvSpPr/>
          <p:nvPr/>
        </p:nvSpPr>
        <p:spPr>
          <a:xfrm>
            <a:off x="6600056" y="5564324"/>
            <a:ext cx="1512168" cy="369332"/>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cxnSp>
        <p:nvCxnSpPr>
          <p:cNvPr id="14" name="直線矢印コネクタ 13">
            <a:extLst>
              <a:ext uri="{FF2B5EF4-FFF2-40B4-BE49-F238E27FC236}">
                <a16:creationId xmlns:a16="http://schemas.microsoft.com/office/drawing/2014/main" id="{9D830BED-7A50-DB1F-56A0-1CC44D443089}"/>
              </a:ext>
            </a:extLst>
          </p:cNvPr>
          <p:cNvCxnSpPr>
            <a:cxnSpLocks/>
          </p:cNvCxnSpPr>
          <p:nvPr/>
        </p:nvCxnSpPr>
        <p:spPr>
          <a:xfrm>
            <a:off x="6816080" y="2525734"/>
            <a:ext cx="432048" cy="2592288"/>
          </a:xfrm>
          <a:prstGeom prst="straightConnector1">
            <a:avLst/>
          </a:prstGeom>
          <a:ln w="38100">
            <a:solidFill>
              <a:srgbClr val="0070C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 name="テキスト ボックス 1">
            <a:extLst>
              <a:ext uri="{FF2B5EF4-FFF2-40B4-BE49-F238E27FC236}">
                <a16:creationId xmlns:a16="http://schemas.microsoft.com/office/drawing/2014/main" id="{DC77C0EB-FEDF-5180-FE95-CF675748EC8D}"/>
              </a:ext>
            </a:extLst>
          </p:cNvPr>
          <p:cNvSpPr txBox="1"/>
          <p:nvPr/>
        </p:nvSpPr>
        <p:spPr>
          <a:xfrm>
            <a:off x="7401714" y="4732344"/>
            <a:ext cx="3061928" cy="369332"/>
          </a:xfrm>
          <a:prstGeom prst="rect">
            <a:avLst/>
          </a:prstGeom>
          <a:noFill/>
        </p:spPr>
        <p:txBody>
          <a:bodyPr wrap="none" rtlCol="0">
            <a:spAutoFit/>
          </a:bodyPr>
          <a:lstStyle/>
          <a:p>
            <a:r>
              <a:rPr lang="en-US" altLang="ja-JP" dirty="0" err="1"/>
              <a:t>H.Le</a:t>
            </a:r>
            <a:r>
              <a:rPr lang="en-US" altLang="ja-JP" dirty="0"/>
              <a:t> et al., EPJA57, 339 (2021).</a:t>
            </a:r>
            <a:endParaRPr lang="ja-JP" alt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円/楕円 3">
            <a:extLst>
              <a:ext uri="{FF2B5EF4-FFF2-40B4-BE49-F238E27FC236}">
                <a16:creationId xmlns:a16="http://schemas.microsoft.com/office/drawing/2014/main" id="{19F191C1-1A9B-01F9-9BB1-255B86A10D49}"/>
              </a:ext>
            </a:extLst>
          </p:cNvPr>
          <p:cNvSpPr/>
          <p:nvPr/>
        </p:nvSpPr>
        <p:spPr>
          <a:xfrm>
            <a:off x="5118101" y="1152526"/>
            <a:ext cx="1698625" cy="1800225"/>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5" name="円/楕円 4">
            <a:extLst>
              <a:ext uri="{FF2B5EF4-FFF2-40B4-BE49-F238E27FC236}">
                <a16:creationId xmlns:a16="http://schemas.microsoft.com/office/drawing/2014/main" id="{5133F607-3BE4-025D-57BD-AC710BC91D59}"/>
              </a:ext>
            </a:extLst>
          </p:cNvPr>
          <p:cNvSpPr/>
          <p:nvPr/>
        </p:nvSpPr>
        <p:spPr>
          <a:xfrm>
            <a:off x="5313364" y="1450976"/>
            <a:ext cx="566737" cy="576263"/>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dirty="0"/>
              <a:t>n</a:t>
            </a:r>
            <a:endParaRPr lang="ja-JP" altLang="en-US" dirty="0"/>
          </a:p>
        </p:txBody>
      </p:sp>
      <p:sp>
        <p:nvSpPr>
          <p:cNvPr id="7" name="円/楕円 6">
            <a:extLst>
              <a:ext uri="{FF2B5EF4-FFF2-40B4-BE49-F238E27FC236}">
                <a16:creationId xmlns:a16="http://schemas.microsoft.com/office/drawing/2014/main" id="{E72F04DF-A321-0A5C-F77D-7342AC3AA01E}"/>
              </a:ext>
            </a:extLst>
          </p:cNvPr>
          <p:cNvSpPr/>
          <p:nvPr/>
        </p:nvSpPr>
        <p:spPr>
          <a:xfrm>
            <a:off x="5626100" y="2089150"/>
            <a:ext cx="685800" cy="6477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sz="2000" dirty="0"/>
              <a:t>Ξ-</a:t>
            </a:r>
            <a:endParaRPr lang="ja-JP" altLang="en-US" sz="2000" dirty="0"/>
          </a:p>
        </p:txBody>
      </p:sp>
      <p:sp>
        <p:nvSpPr>
          <p:cNvPr id="8" name="円/楕円 7">
            <a:extLst>
              <a:ext uri="{FF2B5EF4-FFF2-40B4-BE49-F238E27FC236}">
                <a16:creationId xmlns:a16="http://schemas.microsoft.com/office/drawing/2014/main" id="{EBADC8C6-A8BE-B33E-B4B4-2AB49913B716}"/>
              </a:ext>
            </a:extLst>
          </p:cNvPr>
          <p:cNvSpPr/>
          <p:nvPr/>
        </p:nvSpPr>
        <p:spPr>
          <a:xfrm>
            <a:off x="2135189" y="1227139"/>
            <a:ext cx="1800225" cy="1800225"/>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9" name="円/楕円 8">
            <a:extLst>
              <a:ext uri="{FF2B5EF4-FFF2-40B4-BE49-F238E27FC236}">
                <a16:creationId xmlns:a16="http://schemas.microsoft.com/office/drawing/2014/main" id="{340BC729-3D0F-FF0F-6AB0-C3307DE1C6DB}"/>
              </a:ext>
            </a:extLst>
          </p:cNvPr>
          <p:cNvSpPr/>
          <p:nvPr/>
        </p:nvSpPr>
        <p:spPr>
          <a:xfrm>
            <a:off x="2490789" y="1525588"/>
            <a:ext cx="509587" cy="576262"/>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dirty="0"/>
              <a:t>n</a:t>
            </a:r>
            <a:endParaRPr lang="ja-JP" altLang="en-US" dirty="0"/>
          </a:p>
        </p:txBody>
      </p:sp>
      <p:sp>
        <p:nvSpPr>
          <p:cNvPr id="10" name="円/楕円 9">
            <a:extLst>
              <a:ext uri="{FF2B5EF4-FFF2-40B4-BE49-F238E27FC236}">
                <a16:creationId xmlns:a16="http://schemas.microsoft.com/office/drawing/2014/main" id="{DD0C5133-60CE-359F-A249-29268327BA72}"/>
              </a:ext>
            </a:extLst>
          </p:cNvPr>
          <p:cNvSpPr/>
          <p:nvPr/>
        </p:nvSpPr>
        <p:spPr>
          <a:xfrm>
            <a:off x="3216276" y="1484313"/>
            <a:ext cx="544513" cy="576262"/>
          </a:xfrm>
          <a:prstGeom prst="ellipse">
            <a:avLst/>
          </a:prstGeom>
          <a:solidFill>
            <a:srgbClr val="D818CF"/>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dirty="0"/>
              <a:t>p</a:t>
            </a:r>
            <a:endParaRPr lang="ja-JP" altLang="en-US" dirty="0"/>
          </a:p>
        </p:txBody>
      </p:sp>
      <p:sp>
        <p:nvSpPr>
          <p:cNvPr id="12" name="円/楕円 11">
            <a:extLst>
              <a:ext uri="{FF2B5EF4-FFF2-40B4-BE49-F238E27FC236}">
                <a16:creationId xmlns:a16="http://schemas.microsoft.com/office/drawing/2014/main" id="{4FC637DF-A2C5-BF2A-B205-F48727267F69}"/>
              </a:ext>
            </a:extLst>
          </p:cNvPr>
          <p:cNvSpPr/>
          <p:nvPr/>
        </p:nvSpPr>
        <p:spPr>
          <a:xfrm>
            <a:off x="2770189" y="2201863"/>
            <a:ext cx="517525" cy="576262"/>
          </a:xfrm>
          <a:prstGeom prst="ellipse">
            <a:avLst/>
          </a:prstGeom>
          <a:solidFill>
            <a:srgbClr val="D818CF"/>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dirty="0"/>
              <a:t>p</a:t>
            </a:r>
            <a:endParaRPr lang="ja-JP" altLang="en-US" dirty="0"/>
          </a:p>
        </p:txBody>
      </p:sp>
      <p:cxnSp>
        <p:nvCxnSpPr>
          <p:cNvPr id="14" name="直線矢印コネクタ 13">
            <a:extLst>
              <a:ext uri="{FF2B5EF4-FFF2-40B4-BE49-F238E27FC236}">
                <a16:creationId xmlns:a16="http://schemas.microsoft.com/office/drawing/2014/main" id="{DA52D100-EE1A-CEC3-E597-BF62B00CA0F3}"/>
              </a:ext>
            </a:extLst>
          </p:cNvPr>
          <p:cNvCxnSpPr/>
          <p:nvPr/>
        </p:nvCxnSpPr>
        <p:spPr>
          <a:xfrm>
            <a:off x="2297114" y="893763"/>
            <a:ext cx="909637" cy="647700"/>
          </a:xfrm>
          <a:prstGeom prst="straightConnector1">
            <a:avLst/>
          </a:prstGeom>
          <a:ln w="1905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16" name="円/楕円 15">
            <a:extLst>
              <a:ext uri="{FF2B5EF4-FFF2-40B4-BE49-F238E27FC236}">
                <a16:creationId xmlns:a16="http://schemas.microsoft.com/office/drawing/2014/main" id="{286C2D50-0F59-B255-18EE-B7A882FEA10B}"/>
              </a:ext>
            </a:extLst>
          </p:cNvPr>
          <p:cNvSpPr/>
          <p:nvPr/>
        </p:nvSpPr>
        <p:spPr>
          <a:xfrm>
            <a:off x="1919288" y="692150"/>
            <a:ext cx="576262" cy="541338"/>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sz="2400" baseline="30000" dirty="0"/>
              <a:t>K-</a:t>
            </a:r>
            <a:endParaRPr lang="ja-JP" altLang="en-US" sz="2400" baseline="30000" dirty="0"/>
          </a:p>
        </p:txBody>
      </p:sp>
      <p:sp>
        <p:nvSpPr>
          <p:cNvPr id="17" name="右矢印 16">
            <a:extLst>
              <a:ext uri="{FF2B5EF4-FFF2-40B4-BE49-F238E27FC236}">
                <a16:creationId xmlns:a16="http://schemas.microsoft.com/office/drawing/2014/main" id="{2BE13435-3145-4EE4-B7E3-E53B8E10B516}"/>
              </a:ext>
            </a:extLst>
          </p:cNvPr>
          <p:cNvSpPr/>
          <p:nvPr/>
        </p:nvSpPr>
        <p:spPr>
          <a:xfrm>
            <a:off x="4140201" y="1584325"/>
            <a:ext cx="588963" cy="977900"/>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8" name="円/楕円 17">
            <a:extLst>
              <a:ext uri="{FF2B5EF4-FFF2-40B4-BE49-F238E27FC236}">
                <a16:creationId xmlns:a16="http://schemas.microsoft.com/office/drawing/2014/main" id="{D3E1584B-9885-BEA5-FB99-A90FFFFB4CFA}"/>
              </a:ext>
            </a:extLst>
          </p:cNvPr>
          <p:cNvSpPr/>
          <p:nvPr/>
        </p:nvSpPr>
        <p:spPr>
          <a:xfrm>
            <a:off x="4589464" y="227013"/>
            <a:ext cx="858837" cy="819150"/>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sz="1600" dirty="0"/>
              <a:t>K</a:t>
            </a:r>
            <a:r>
              <a:rPr lang="en-US" altLang="ja-JP" sz="2400" dirty="0"/>
              <a:t> </a:t>
            </a:r>
            <a:r>
              <a:rPr lang="en-US" altLang="ja-JP" sz="1400" baseline="30000" dirty="0"/>
              <a:t>+</a:t>
            </a:r>
            <a:endParaRPr lang="ja-JP" altLang="en-US" sz="1400" baseline="30000" dirty="0"/>
          </a:p>
        </p:txBody>
      </p:sp>
      <p:cxnSp>
        <p:nvCxnSpPr>
          <p:cNvPr id="20" name="直線矢印コネクタ 19">
            <a:extLst>
              <a:ext uri="{FF2B5EF4-FFF2-40B4-BE49-F238E27FC236}">
                <a16:creationId xmlns:a16="http://schemas.microsoft.com/office/drawing/2014/main" id="{5DD03EC2-5EF2-3E05-05D3-56BDA296E626}"/>
              </a:ext>
            </a:extLst>
          </p:cNvPr>
          <p:cNvCxnSpPr/>
          <p:nvPr/>
        </p:nvCxnSpPr>
        <p:spPr>
          <a:xfrm flipV="1">
            <a:off x="3797301" y="977900"/>
            <a:ext cx="709613" cy="520700"/>
          </a:xfrm>
          <a:prstGeom prst="straightConnector1">
            <a:avLst/>
          </a:prstGeom>
          <a:ln w="1905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33806" name="テキスト ボックス 20">
            <a:extLst>
              <a:ext uri="{FF2B5EF4-FFF2-40B4-BE49-F238E27FC236}">
                <a16:creationId xmlns:a16="http://schemas.microsoft.com/office/drawing/2014/main" id="{F18DD36F-833E-406A-EAAE-ED545824F725}"/>
              </a:ext>
            </a:extLst>
          </p:cNvPr>
          <p:cNvSpPr txBox="1">
            <a:spLocks noChangeArrowheads="1"/>
          </p:cNvSpPr>
          <p:nvPr/>
        </p:nvSpPr>
        <p:spPr bwMode="auto">
          <a:xfrm>
            <a:off x="3062289" y="3019426"/>
            <a:ext cx="69373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r>
              <a:rPr lang="en-US" altLang="ja-JP" sz="2400" baseline="30000"/>
              <a:t>3</a:t>
            </a:r>
            <a:r>
              <a:rPr lang="en-US" altLang="ja-JP" sz="2400"/>
              <a:t>He</a:t>
            </a:r>
            <a:endParaRPr lang="ja-JP" altLang="en-US" sz="2400"/>
          </a:p>
        </p:txBody>
      </p:sp>
      <p:sp>
        <p:nvSpPr>
          <p:cNvPr id="22" name="円/楕円 21">
            <a:extLst>
              <a:ext uri="{FF2B5EF4-FFF2-40B4-BE49-F238E27FC236}">
                <a16:creationId xmlns:a16="http://schemas.microsoft.com/office/drawing/2014/main" id="{AAB3BAC6-A818-171D-AEAD-5CCD6AEFDB24}"/>
              </a:ext>
            </a:extLst>
          </p:cNvPr>
          <p:cNvSpPr/>
          <p:nvPr/>
        </p:nvSpPr>
        <p:spPr>
          <a:xfrm>
            <a:off x="5978526" y="1439863"/>
            <a:ext cx="549275" cy="576262"/>
          </a:xfrm>
          <a:prstGeom prst="ellipse">
            <a:avLst/>
          </a:prstGeom>
          <a:solidFill>
            <a:srgbClr val="D818CF"/>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dirty="0"/>
              <a:t>p</a:t>
            </a:r>
            <a:endParaRPr lang="ja-JP" altLang="en-US" dirty="0"/>
          </a:p>
        </p:txBody>
      </p:sp>
      <p:sp>
        <p:nvSpPr>
          <p:cNvPr id="33808" name="テキスト ボックス 22">
            <a:extLst>
              <a:ext uri="{FF2B5EF4-FFF2-40B4-BE49-F238E27FC236}">
                <a16:creationId xmlns:a16="http://schemas.microsoft.com/office/drawing/2014/main" id="{A3DA88C0-F5CF-2195-9160-887A4E26A910}"/>
              </a:ext>
            </a:extLst>
          </p:cNvPr>
          <p:cNvSpPr txBox="1">
            <a:spLocks noChangeArrowheads="1"/>
          </p:cNvSpPr>
          <p:nvPr/>
        </p:nvSpPr>
        <p:spPr bwMode="auto">
          <a:xfrm>
            <a:off x="5664201" y="476251"/>
            <a:ext cx="11144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r>
              <a:rPr lang="en-US" altLang="ja-JP" sz="2800"/>
              <a:t>T=1/2</a:t>
            </a:r>
            <a:endParaRPr lang="ja-JP" altLang="en-US" sz="2800"/>
          </a:p>
        </p:txBody>
      </p:sp>
      <p:sp>
        <p:nvSpPr>
          <p:cNvPr id="25" name="円/楕円 24">
            <a:extLst>
              <a:ext uri="{FF2B5EF4-FFF2-40B4-BE49-F238E27FC236}">
                <a16:creationId xmlns:a16="http://schemas.microsoft.com/office/drawing/2014/main" id="{764A4712-8B90-B7F8-72E3-36CCDE08E8C5}"/>
              </a:ext>
            </a:extLst>
          </p:cNvPr>
          <p:cNvSpPr/>
          <p:nvPr/>
        </p:nvSpPr>
        <p:spPr>
          <a:xfrm>
            <a:off x="5097464" y="4264026"/>
            <a:ext cx="1646237" cy="1800225"/>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6" name="円/楕円 25">
            <a:extLst>
              <a:ext uri="{FF2B5EF4-FFF2-40B4-BE49-F238E27FC236}">
                <a16:creationId xmlns:a16="http://schemas.microsoft.com/office/drawing/2014/main" id="{3FAB09FC-3280-FDC6-9E5C-78AB0622F549}"/>
              </a:ext>
            </a:extLst>
          </p:cNvPr>
          <p:cNvSpPr/>
          <p:nvPr/>
        </p:nvSpPr>
        <p:spPr>
          <a:xfrm>
            <a:off x="5232400" y="4562476"/>
            <a:ext cx="488950" cy="576263"/>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dirty="0"/>
              <a:t>n</a:t>
            </a:r>
            <a:endParaRPr lang="ja-JP" altLang="en-US" dirty="0"/>
          </a:p>
        </p:txBody>
      </p:sp>
      <p:sp>
        <p:nvSpPr>
          <p:cNvPr id="27" name="円/楕円 26">
            <a:extLst>
              <a:ext uri="{FF2B5EF4-FFF2-40B4-BE49-F238E27FC236}">
                <a16:creationId xmlns:a16="http://schemas.microsoft.com/office/drawing/2014/main" id="{64A9FA91-C222-D80D-171F-08671BD79A29}"/>
              </a:ext>
            </a:extLst>
          </p:cNvPr>
          <p:cNvSpPr/>
          <p:nvPr/>
        </p:nvSpPr>
        <p:spPr>
          <a:xfrm>
            <a:off x="5853113" y="5221288"/>
            <a:ext cx="603250" cy="6477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sz="2000" dirty="0"/>
              <a:t>Ξ</a:t>
            </a:r>
            <a:endParaRPr lang="ja-JP" altLang="en-US" sz="2000" dirty="0"/>
          </a:p>
        </p:txBody>
      </p:sp>
      <p:sp>
        <p:nvSpPr>
          <p:cNvPr id="28" name="円/楕円 27">
            <a:extLst>
              <a:ext uri="{FF2B5EF4-FFF2-40B4-BE49-F238E27FC236}">
                <a16:creationId xmlns:a16="http://schemas.microsoft.com/office/drawing/2014/main" id="{DDD5510C-8899-8E59-BB4B-F15FB1901826}"/>
              </a:ext>
            </a:extLst>
          </p:cNvPr>
          <p:cNvSpPr/>
          <p:nvPr/>
        </p:nvSpPr>
        <p:spPr>
          <a:xfrm>
            <a:off x="2135189" y="4391026"/>
            <a:ext cx="1804987" cy="1800225"/>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9" name="円/楕円 28">
            <a:extLst>
              <a:ext uri="{FF2B5EF4-FFF2-40B4-BE49-F238E27FC236}">
                <a16:creationId xmlns:a16="http://schemas.microsoft.com/office/drawing/2014/main" id="{F9350854-434F-1076-BC7B-C94948BF89D7}"/>
              </a:ext>
            </a:extLst>
          </p:cNvPr>
          <p:cNvSpPr/>
          <p:nvPr/>
        </p:nvSpPr>
        <p:spPr>
          <a:xfrm>
            <a:off x="2424114" y="4652963"/>
            <a:ext cx="593725" cy="576262"/>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dirty="0"/>
              <a:t>n</a:t>
            </a:r>
            <a:endParaRPr lang="ja-JP" altLang="en-US" dirty="0"/>
          </a:p>
        </p:txBody>
      </p:sp>
      <p:sp>
        <p:nvSpPr>
          <p:cNvPr id="30" name="円/楕円 29">
            <a:extLst>
              <a:ext uri="{FF2B5EF4-FFF2-40B4-BE49-F238E27FC236}">
                <a16:creationId xmlns:a16="http://schemas.microsoft.com/office/drawing/2014/main" id="{41DF9122-244B-681F-C2F6-C30EDA86AFB8}"/>
              </a:ext>
            </a:extLst>
          </p:cNvPr>
          <p:cNvSpPr/>
          <p:nvPr/>
        </p:nvSpPr>
        <p:spPr>
          <a:xfrm>
            <a:off x="3216276" y="4724401"/>
            <a:ext cx="493713" cy="576263"/>
          </a:xfrm>
          <a:prstGeom prst="ellipse">
            <a:avLst/>
          </a:prstGeom>
          <a:solidFill>
            <a:srgbClr val="D818CF"/>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dirty="0"/>
              <a:t>p</a:t>
            </a:r>
            <a:endParaRPr lang="ja-JP" altLang="en-US" dirty="0"/>
          </a:p>
        </p:txBody>
      </p:sp>
      <p:sp>
        <p:nvSpPr>
          <p:cNvPr id="31" name="円/楕円 30">
            <a:extLst>
              <a:ext uri="{FF2B5EF4-FFF2-40B4-BE49-F238E27FC236}">
                <a16:creationId xmlns:a16="http://schemas.microsoft.com/office/drawing/2014/main" id="{D4F23250-0FEF-9FFD-0412-C94949D96A8D}"/>
              </a:ext>
            </a:extLst>
          </p:cNvPr>
          <p:cNvSpPr/>
          <p:nvPr/>
        </p:nvSpPr>
        <p:spPr>
          <a:xfrm>
            <a:off x="3216275" y="5373688"/>
            <a:ext cx="539750" cy="576262"/>
          </a:xfrm>
          <a:prstGeom prst="ellipse">
            <a:avLst/>
          </a:prstGeom>
          <a:solidFill>
            <a:srgbClr val="D818CF"/>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dirty="0"/>
              <a:t>p</a:t>
            </a:r>
            <a:endParaRPr lang="ja-JP" altLang="en-US" dirty="0"/>
          </a:p>
        </p:txBody>
      </p:sp>
      <p:cxnSp>
        <p:nvCxnSpPr>
          <p:cNvPr id="32" name="直線矢印コネクタ 31">
            <a:extLst>
              <a:ext uri="{FF2B5EF4-FFF2-40B4-BE49-F238E27FC236}">
                <a16:creationId xmlns:a16="http://schemas.microsoft.com/office/drawing/2014/main" id="{44637D50-3F6B-FD29-0005-EBF2F7010281}"/>
              </a:ext>
            </a:extLst>
          </p:cNvPr>
          <p:cNvCxnSpPr/>
          <p:nvPr/>
        </p:nvCxnSpPr>
        <p:spPr>
          <a:xfrm>
            <a:off x="2490789" y="4057650"/>
            <a:ext cx="909637" cy="647700"/>
          </a:xfrm>
          <a:prstGeom prst="straightConnector1">
            <a:avLst/>
          </a:prstGeom>
          <a:ln w="1905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33" name="円/楕円 32">
            <a:extLst>
              <a:ext uri="{FF2B5EF4-FFF2-40B4-BE49-F238E27FC236}">
                <a16:creationId xmlns:a16="http://schemas.microsoft.com/office/drawing/2014/main" id="{8BDDF511-7B2B-A0CD-35CA-196EB5A529D3}"/>
              </a:ext>
            </a:extLst>
          </p:cNvPr>
          <p:cNvSpPr/>
          <p:nvPr/>
        </p:nvSpPr>
        <p:spPr>
          <a:xfrm>
            <a:off x="1919289" y="3716339"/>
            <a:ext cx="720725" cy="681037"/>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dirty="0"/>
              <a:t>K </a:t>
            </a:r>
            <a:r>
              <a:rPr lang="en-US" altLang="ja-JP" sz="2400" baseline="30000" dirty="0"/>
              <a:t>-</a:t>
            </a:r>
            <a:endParaRPr lang="ja-JP" altLang="en-US" sz="2400" baseline="30000" dirty="0"/>
          </a:p>
        </p:txBody>
      </p:sp>
      <p:sp>
        <p:nvSpPr>
          <p:cNvPr id="34" name="右矢印 33">
            <a:extLst>
              <a:ext uri="{FF2B5EF4-FFF2-40B4-BE49-F238E27FC236}">
                <a16:creationId xmlns:a16="http://schemas.microsoft.com/office/drawing/2014/main" id="{C42D06AE-1F55-0740-3330-34ACAF321F2D}"/>
              </a:ext>
            </a:extLst>
          </p:cNvPr>
          <p:cNvSpPr/>
          <p:nvPr/>
        </p:nvSpPr>
        <p:spPr>
          <a:xfrm>
            <a:off x="4333875" y="4748213"/>
            <a:ext cx="590550" cy="977900"/>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5" name="円/楕円 34">
            <a:extLst>
              <a:ext uri="{FF2B5EF4-FFF2-40B4-BE49-F238E27FC236}">
                <a16:creationId xmlns:a16="http://schemas.microsoft.com/office/drawing/2014/main" id="{0E5478BE-2246-6A83-244D-0C0D7A7A5D0A}"/>
              </a:ext>
            </a:extLst>
          </p:cNvPr>
          <p:cNvSpPr/>
          <p:nvPr/>
        </p:nvSpPr>
        <p:spPr>
          <a:xfrm>
            <a:off x="4943475" y="3573464"/>
            <a:ext cx="647700" cy="636587"/>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sz="1600" dirty="0"/>
              <a:t>K </a:t>
            </a:r>
            <a:r>
              <a:rPr lang="en-US" altLang="ja-JP" sz="1600" baseline="30000" dirty="0"/>
              <a:t>+</a:t>
            </a:r>
            <a:endParaRPr lang="ja-JP" altLang="en-US" sz="1600" baseline="30000" dirty="0"/>
          </a:p>
        </p:txBody>
      </p:sp>
      <p:cxnSp>
        <p:nvCxnSpPr>
          <p:cNvPr id="36" name="直線矢印コネクタ 35">
            <a:extLst>
              <a:ext uri="{FF2B5EF4-FFF2-40B4-BE49-F238E27FC236}">
                <a16:creationId xmlns:a16="http://schemas.microsoft.com/office/drawing/2014/main" id="{D4DCA31A-A58D-9618-A040-80CEBF731476}"/>
              </a:ext>
            </a:extLst>
          </p:cNvPr>
          <p:cNvCxnSpPr/>
          <p:nvPr/>
        </p:nvCxnSpPr>
        <p:spPr>
          <a:xfrm flipV="1">
            <a:off x="3990976" y="4141788"/>
            <a:ext cx="709613" cy="520700"/>
          </a:xfrm>
          <a:prstGeom prst="straightConnector1">
            <a:avLst/>
          </a:prstGeom>
          <a:ln w="1905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33821" name="テキスト ボックス 36">
            <a:extLst>
              <a:ext uri="{FF2B5EF4-FFF2-40B4-BE49-F238E27FC236}">
                <a16:creationId xmlns:a16="http://schemas.microsoft.com/office/drawing/2014/main" id="{E37F0C0C-D783-A70D-C96D-A7E8EAF17FAC}"/>
              </a:ext>
            </a:extLst>
          </p:cNvPr>
          <p:cNvSpPr txBox="1">
            <a:spLocks noChangeArrowheads="1"/>
          </p:cNvSpPr>
          <p:nvPr/>
        </p:nvSpPr>
        <p:spPr bwMode="auto">
          <a:xfrm>
            <a:off x="3001963" y="6246813"/>
            <a:ext cx="6921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r>
              <a:rPr lang="en-US" altLang="ja-JP" sz="2400" baseline="30000"/>
              <a:t>4</a:t>
            </a:r>
            <a:r>
              <a:rPr lang="en-US" altLang="ja-JP" sz="2400"/>
              <a:t>He</a:t>
            </a:r>
            <a:endParaRPr lang="ja-JP" altLang="en-US" sz="2400"/>
          </a:p>
        </p:txBody>
      </p:sp>
      <p:sp>
        <p:nvSpPr>
          <p:cNvPr id="38" name="円/楕円 37">
            <a:extLst>
              <a:ext uri="{FF2B5EF4-FFF2-40B4-BE49-F238E27FC236}">
                <a16:creationId xmlns:a16="http://schemas.microsoft.com/office/drawing/2014/main" id="{4177D341-D7A8-812E-FA00-9212A0662077}"/>
              </a:ext>
            </a:extLst>
          </p:cNvPr>
          <p:cNvSpPr/>
          <p:nvPr/>
        </p:nvSpPr>
        <p:spPr>
          <a:xfrm>
            <a:off x="5957888" y="4551364"/>
            <a:ext cx="569912" cy="574675"/>
          </a:xfrm>
          <a:prstGeom prst="ellipse">
            <a:avLst/>
          </a:prstGeom>
          <a:solidFill>
            <a:srgbClr val="D818CF"/>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dirty="0"/>
              <a:t>p</a:t>
            </a:r>
            <a:endParaRPr lang="ja-JP" altLang="en-US" dirty="0"/>
          </a:p>
        </p:txBody>
      </p:sp>
      <p:sp>
        <p:nvSpPr>
          <p:cNvPr id="33823" name="テキスト ボックス 38">
            <a:extLst>
              <a:ext uri="{FF2B5EF4-FFF2-40B4-BE49-F238E27FC236}">
                <a16:creationId xmlns:a16="http://schemas.microsoft.com/office/drawing/2014/main" id="{B4E40991-2960-7FF9-A664-D1DA4E5C8D78}"/>
              </a:ext>
            </a:extLst>
          </p:cNvPr>
          <p:cNvSpPr txBox="1">
            <a:spLocks noChangeArrowheads="1"/>
          </p:cNvSpPr>
          <p:nvPr/>
        </p:nvSpPr>
        <p:spPr bwMode="auto">
          <a:xfrm>
            <a:off x="5386389" y="6151564"/>
            <a:ext cx="81438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r>
              <a:rPr lang="en-US" altLang="ja-JP" sz="2800"/>
              <a:t>T=1</a:t>
            </a:r>
            <a:endParaRPr lang="ja-JP" altLang="en-US" sz="2800"/>
          </a:p>
        </p:txBody>
      </p:sp>
      <p:sp>
        <p:nvSpPr>
          <p:cNvPr id="40" name="円/楕円 39">
            <a:extLst>
              <a:ext uri="{FF2B5EF4-FFF2-40B4-BE49-F238E27FC236}">
                <a16:creationId xmlns:a16="http://schemas.microsoft.com/office/drawing/2014/main" id="{A7550182-7294-70EA-7458-7CD17C1CAE03}"/>
              </a:ext>
            </a:extLst>
          </p:cNvPr>
          <p:cNvSpPr/>
          <p:nvPr/>
        </p:nvSpPr>
        <p:spPr>
          <a:xfrm>
            <a:off x="2424113" y="5373688"/>
            <a:ext cx="571500" cy="576262"/>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dirty="0"/>
              <a:t>n</a:t>
            </a:r>
            <a:endParaRPr lang="ja-JP" altLang="en-US" dirty="0"/>
          </a:p>
        </p:txBody>
      </p:sp>
      <p:sp>
        <p:nvSpPr>
          <p:cNvPr id="41" name="円/楕円 40">
            <a:extLst>
              <a:ext uri="{FF2B5EF4-FFF2-40B4-BE49-F238E27FC236}">
                <a16:creationId xmlns:a16="http://schemas.microsoft.com/office/drawing/2014/main" id="{6DCA635C-A764-DA75-FE34-0A869850F581}"/>
              </a:ext>
            </a:extLst>
          </p:cNvPr>
          <p:cNvSpPr/>
          <p:nvPr/>
        </p:nvSpPr>
        <p:spPr>
          <a:xfrm>
            <a:off x="5232401" y="5214938"/>
            <a:ext cx="492125" cy="576262"/>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dirty="0"/>
              <a:t>n</a:t>
            </a:r>
            <a:endParaRPr lang="ja-JP" altLang="en-US" dirty="0"/>
          </a:p>
        </p:txBody>
      </p:sp>
      <p:sp>
        <p:nvSpPr>
          <p:cNvPr id="33826" name="テキスト ボックス 42">
            <a:extLst>
              <a:ext uri="{FF2B5EF4-FFF2-40B4-BE49-F238E27FC236}">
                <a16:creationId xmlns:a16="http://schemas.microsoft.com/office/drawing/2014/main" id="{CE1D83DE-D98B-1181-430D-0E54BB71F7BB}"/>
              </a:ext>
            </a:extLst>
          </p:cNvPr>
          <p:cNvSpPr txBox="1">
            <a:spLocks noChangeArrowheads="1"/>
          </p:cNvSpPr>
          <p:nvPr/>
        </p:nvSpPr>
        <p:spPr bwMode="auto">
          <a:xfrm>
            <a:off x="6888164" y="836613"/>
            <a:ext cx="3328987" cy="224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r>
              <a:rPr lang="en-US" altLang="ja-JP" sz="2000"/>
              <a:t>Using </a:t>
            </a:r>
            <a:r>
              <a:rPr lang="en-US" altLang="ja-JP" sz="2000" baseline="30000"/>
              <a:t>3</a:t>
            </a:r>
            <a:r>
              <a:rPr lang="en-US" altLang="ja-JP" sz="2000"/>
              <a:t>He and </a:t>
            </a:r>
            <a:r>
              <a:rPr lang="en-US" altLang="ja-JP" sz="2000" baseline="30000"/>
              <a:t>4</a:t>
            </a:r>
            <a:r>
              <a:rPr lang="en-US" altLang="ja-JP" sz="2000"/>
              <a:t>He target,</a:t>
            </a:r>
          </a:p>
          <a:p>
            <a:r>
              <a:rPr lang="en-US" altLang="ja-JP" sz="2000"/>
              <a:t>It might be possible</a:t>
            </a:r>
          </a:p>
          <a:p>
            <a:r>
              <a:rPr lang="en-US" altLang="ja-JP" sz="2000"/>
              <a:t>to produce NNΞ and NNNΞ</a:t>
            </a:r>
          </a:p>
          <a:p>
            <a:r>
              <a:rPr lang="en-US" altLang="ja-JP" sz="2000"/>
              <a:t>systems by (K</a:t>
            </a:r>
            <a:r>
              <a:rPr lang="en-US" altLang="ja-JP" sz="2000" baseline="30000"/>
              <a:t>-</a:t>
            </a:r>
            <a:r>
              <a:rPr lang="en-US" altLang="ja-JP" sz="2000"/>
              <a:t>,K</a:t>
            </a:r>
            <a:r>
              <a:rPr lang="en-US" altLang="ja-JP" sz="2000" baseline="30000"/>
              <a:t>+</a:t>
            </a:r>
            <a:r>
              <a:rPr lang="en-US" altLang="ja-JP" sz="2000"/>
              <a:t>) reaction.</a:t>
            </a:r>
          </a:p>
          <a:p>
            <a:endParaRPr lang="en-US" altLang="ja-JP" sz="2000"/>
          </a:p>
          <a:p>
            <a:r>
              <a:rPr lang="en-US" altLang="ja-JP" sz="2000"/>
              <a:t>Another tool is to use</a:t>
            </a:r>
          </a:p>
          <a:p>
            <a:r>
              <a:rPr lang="en-US" altLang="ja-JP" sz="2000"/>
              <a:t>Heavy ion collision.</a:t>
            </a:r>
          </a:p>
        </p:txBody>
      </p:sp>
      <p:sp>
        <p:nvSpPr>
          <p:cNvPr id="33827" name="テキスト ボックス 36">
            <a:extLst>
              <a:ext uri="{FF2B5EF4-FFF2-40B4-BE49-F238E27FC236}">
                <a16:creationId xmlns:a16="http://schemas.microsoft.com/office/drawing/2014/main" id="{FA0ACB6F-EC3D-7AAF-D56A-2865CF90EC79}"/>
              </a:ext>
            </a:extLst>
          </p:cNvPr>
          <p:cNvSpPr txBox="1">
            <a:spLocks noChangeArrowheads="1"/>
          </p:cNvSpPr>
          <p:nvPr/>
        </p:nvSpPr>
        <p:spPr bwMode="auto">
          <a:xfrm>
            <a:off x="7175501" y="3860800"/>
            <a:ext cx="36226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r>
              <a:rPr lang="en-US" altLang="ja-JP" sz="2400"/>
              <a:t>In the future,</a:t>
            </a:r>
          </a:p>
          <a:p>
            <a:r>
              <a:rPr lang="en-US" altLang="ja-JP" sz="2400"/>
              <a:t>we hope to observe</a:t>
            </a:r>
          </a:p>
          <a:p>
            <a:r>
              <a:rPr lang="en-US" altLang="ja-JP" sz="2400"/>
              <a:t>these light Ξ hypernuclei.</a:t>
            </a:r>
            <a:endParaRPr lang="ja-JP" altLang="en-US" sz="240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a:extLst>
              <a:ext uri="{FF2B5EF4-FFF2-40B4-BE49-F238E27FC236}">
                <a16:creationId xmlns:a16="http://schemas.microsoft.com/office/drawing/2014/main" id="{B69099B5-699B-1184-F848-7564C4750E5C}"/>
              </a:ext>
            </a:extLst>
          </p:cNvPr>
          <p:cNvSpPr>
            <a:spLocks noChangeArrowheads="1"/>
          </p:cNvSpPr>
          <p:nvPr/>
        </p:nvSpPr>
        <p:spPr bwMode="auto">
          <a:xfrm>
            <a:off x="6383338" y="620713"/>
            <a:ext cx="4176712" cy="1008062"/>
          </a:xfrm>
          <a:prstGeom prst="rect">
            <a:avLst/>
          </a:prstGeom>
          <a:solidFill>
            <a:schemeClr val="bg1"/>
          </a:solidFill>
          <a:ln w="9525">
            <a:solidFill>
              <a:schemeClr val="bg1"/>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89091" name="Oval 3">
            <a:extLst>
              <a:ext uri="{FF2B5EF4-FFF2-40B4-BE49-F238E27FC236}">
                <a16:creationId xmlns:a16="http://schemas.microsoft.com/office/drawing/2014/main" id="{4118D219-552B-C0F2-CA27-4D40C338BBC8}"/>
              </a:ext>
            </a:extLst>
          </p:cNvPr>
          <p:cNvSpPr>
            <a:spLocks noChangeArrowheads="1"/>
          </p:cNvSpPr>
          <p:nvPr/>
        </p:nvSpPr>
        <p:spPr bwMode="auto">
          <a:xfrm rot="-1546160">
            <a:off x="2514600" y="4114800"/>
            <a:ext cx="1295400" cy="609600"/>
          </a:xfrm>
          <a:prstGeom prst="ellipse">
            <a:avLst/>
          </a:prstGeom>
          <a:noFill/>
          <a:ln w="38100">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pic>
        <p:nvPicPr>
          <p:cNvPr id="89092" name="Picture 5" descr="NuclearChartwithSm-mod">
            <a:extLst>
              <a:ext uri="{FF2B5EF4-FFF2-40B4-BE49-F238E27FC236}">
                <a16:creationId xmlns:a16="http://schemas.microsoft.com/office/drawing/2014/main" id="{C849252B-2343-0D81-5238-8A8A5229CC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25613" y="1319213"/>
            <a:ext cx="6457950" cy="5021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sp>
        <p:nvSpPr>
          <p:cNvPr id="89093" name="Text Box 6">
            <a:extLst>
              <a:ext uri="{FF2B5EF4-FFF2-40B4-BE49-F238E27FC236}">
                <a16:creationId xmlns:a16="http://schemas.microsoft.com/office/drawing/2014/main" id="{49866704-841F-CA6A-AFCA-A86CEA89E0AC}"/>
              </a:ext>
            </a:extLst>
          </p:cNvPr>
          <p:cNvSpPr txBox="1">
            <a:spLocks noChangeArrowheads="1"/>
          </p:cNvSpPr>
          <p:nvPr/>
        </p:nvSpPr>
        <p:spPr bwMode="auto">
          <a:xfrm>
            <a:off x="1774826" y="1125539"/>
            <a:ext cx="30892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000">
                <a:solidFill>
                  <a:srgbClr val="000000"/>
                </a:solidFill>
              </a:rPr>
              <a:t>Multi-strangeness system</a:t>
            </a:r>
          </a:p>
          <a:p>
            <a:pPr eaLnBrk="1" hangingPunct="1">
              <a:spcBef>
                <a:spcPct val="0"/>
              </a:spcBef>
              <a:buFontTx/>
              <a:buNone/>
            </a:pPr>
            <a:r>
              <a:rPr lang="en-US" altLang="ja-JP" sz="2000">
                <a:solidFill>
                  <a:srgbClr val="000000"/>
                </a:solidFill>
              </a:rPr>
              <a:t>such as Neutron star</a:t>
            </a:r>
          </a:p>
        </p:txBody>
      </p:sp>
      <p:sp>
        <p:nvSpPr>
          <p:cNvPr id="89094" name="Text Box 10">
            <a:extLst>
              <a:ext uri="{FF2B5EF4-FFF2-40B4-BE49-F238E27FC236}">
                <a16:creationId xmlns:a16="http://schemas.microsoft.com/office/drawing/2014/main" id="{FF24166D-4563-C3DE-CF8C-9AA17C014652}"/>
              </a:ext>
            </a:extLst>
          </p:cNvPr>
          <p:cNvSpPr txBox="1">
            <a:spLocks noChangeArrowheads="1"/>
          </p:cNvSpPr>
          <p:nvPr/>
        </p:nvSpPr>
        <p:spPr bwMode="auto">
          <a:xfrm>
            <a:off x="1900238" y="228601"/>
            <a:ext cx="32067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800"/>
              <a:t>Concluding remark</a:t>
            </a:r>
          </a:p>
        </p:txBody>
      </p:sp>
      <p:sp>
        <p:nvSpPr>
          <p:cNvPr id="89095" name="Rectangle 11">
            <a:extLst>
              <a:ext uri="{FF2B5EF4-FFF2-40B4-BE49-F238E27FC236}">
                <a16:creationId xmlns:a16="http://schemas.microsoft.com/office/drawing/2014/main" id="{4B5B5425-B226-BC0F-E9F1-EF45377C30C0}"/>
              </a:ext>
            </a:extLst>
          </p:cNvPr>
          <p:cNvSpPr>
            <a:spLocks noChangeArrowheads="1"/>
          </p:cNvSpPr>
          <p:nvPr/>
        </p:nvSpPr>
        <p:spPr bwMode="auto">
          <a:xfrm>
            <a:off x="7886701" y="4522788"/>
            <a:ext cx="1439863" cy="647700"/>
          </a:xfrm>
          <a:prstGeom prst="rect">
            <a:avLst/>
          </a:prstGeom>
          <a:solidFill>
            <a:schemeClr val="bg1"/>
          </a:solidFill>
          <a:ln w="28575" algn="ctr">
            <a:solidFill>
              <a:schemeClr val="bg1"/>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89096" name="Text Box 12">
            <a:extLst>
              <a:ext uri="{FF2B5EF4-FFF2-40B4-BE49-F238E27FC236}">
                <a16:creationId xmlns:a16="http://schemas.microsoft.com/office/drawing/2014/main" id="{7A98F37E-10BF-BE3B-10FB-96BA5DB158DF}"/>
              </a:ext>
            </a:extLst>
          </p:cNvPr>
          <p:cNvSpPr txBox="1">
            <a:spLocks noChangeArrowheads="1"/>
          </p:cNvSpPr>
          <p:nvPr/>
        </p:nvSpPr>
        <p:spPr bwMode="auto">
          <a:xfrm>
            <a:off x="8040689" y="4508501"/>
            <a:ext cx="1455737" cy="1514475"/>
          </a:xfrm>
          <a:prstGeom prst="rect">
            <a:avLst/>
          </a:prstGeom>
          <a:noFill/>
          <a:ln w="22225">
            <a:solidFill>
              <a:srgbClr val="00FFFF"/>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800">
                <a:solidFill>
                  <a:srgbClr val="000000"/>
                </a:solidFill>
              </a:rPr>
              <a:t>GSI</a:t>
            </a:r>
          </a:p>
          <a:p>
            <a:pPr eaLnBrk="1" hangingPunct="1">
              <a:lnSpc>
                <a:spcPct val="120000"/>
              </a:lnSpc>
              <a:spcBef>
                <a:spcPct val="0"/>
              </a:spcBef>
              <a:buFontTx/>
              <a:buNone/>
            </a:pPr>
            <a:r>
              <a:rPr lang="en-US" altLang="ja-JP" sz="2800">
                <a:solidFill>
                  <a:srgbClr val="000000"/>
                </a:solidFill>
              </a:rPr>
              <a:t>JLab</a:t>
            </a:r>
          </a:p>
          <a:p>
            <a:pPr eaLnBrk="1" hangingPunct="1">
              <a:lnSpc>
                <a:spcPct val="110000"/>
              </a:lnSpc>
              <a:spcBef>
                <a:spcPct val="0"/>
              </a:spcBef>
              <a:buFontTx/>
              <a:buNone/>
            </a:pPr>
            <a:r>
              <a:rPr lang="en-US" altLang="ja-JP" sz="2800">
                <a:solidFill>
                  <a:srgbClr val="000000"/>
                </a:solidFill>
              </a:rPr>
              <a:t>J-PARC</a:t>
            </a:r>
          </a:p>
        </p:txBody>
      </p:sp>
      <p:cxnSp>
        <p:nvCxnSpPr>
          <p:cNvPr id="3" name="直線矢印コネクタ 2">
            <a:extLst>
              <a:ext uri="{FF2B5EF4-FFF2-40B4-BE49-F238E27FC236}">
                <a16:creationId xmlns:a16="http://schemas.microsoft.com/office/drawing/2014/main" id="{96F81F80-24ED-1EC5-3AB7-869D75D43423}"/>
              </a:ext>
            </a:extLst>
          </p:cNvPr>
          <p:cNvCxnSpPr/>
          <p:nvPr/>
        </p:nvCxnSpPr>
        <p:spPr>
          <a:xfrm flipH="1" flipV="1">
            <a:off x="4943476" y="3357563"/>
            <a:ext cx="2970213" cy="128270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 name="直線矢印コネクタ 5">
            <a:extLst>
              <a:ext uri="{FF2B5EF4-FFF2-40B4-BE49-F238E27FC236}">
                <a16:creationId xmlns:a16="http://schemas.microsoft.com/office/drawing/2014/main" id="{31173638-B0AD-1833-49B9-A192FD7C18BC}"/>
              </a:ext>
            </a:extLst>
          </p:cNvPr>
          <p:cNvCxnSpPr/>
          <p:nvPr/>
        </p:nvCxnSpPr>
        <p:spPr>
          <a:xfrm flipH="1" flipV="1">
            <a:off x="3762375" y="2238376"/>
            <a:ext cx="3175000" cy="14446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9099" name="テキスト ボックス 7">
            <a:extLst>
              <a:ext uri="{FF2B5EF4-FFF2-40B4-BE49-F238E27FC236}">
                <a16:creationId xmlns:a16="http://schemas.microsoft.com/office/drawing/2014/main" id="{744DE98F-ADED-6373-0CA2-AF19697DC188}"/>
              </a:ext>
            </a:extLst>
          </p:cNvPr>
          <p:cNvSpPr txBox="1">
            <a:spLocks noChangeArrowheads="1"/>
          </p:cNvSpPr>
          <p:nvPr/>
        </p:nvSpPr>
        <p:spPr bwMode="auto">
          <a:xfrm>
            <a:off x="6959601" y="1989138"/>
            <a:ext cx="10001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a:t>J-PARC</a:t>
            </a:r>
          </a:p>
          <a:p>
            <a:pPr eaLnBrk="1" hangingPunct="1">
              <a:spcBef>
                <a:spcPct val="0"/>
              </a:spcBef>
              <a:buFontTx/>
              <a:buNone/>
            </a:pPr>
            <a:r>
              <a:rPr lang="en-US" altLang="ja-JP" sz="1800"/>
              <a:t>ALLICE</a:t>
            </a:r>
            <a:endParaRPr lang="ja-JP" altLang="en-US" sz="1800"/>
          </a:p>
        </p:txBody>
      </p:sp>
    </p:spTree>
    <p:extLst>
      <p:ext uri="{BB962C8B-B14F-4D97-AF65-F5344CB8AC3E}">
        <p14:creationId xmlns:p14="http://schemas.microsoft.com/office/powerpoint/2010/main" val="60412549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4295800" y="2276873"/>
            <a:ext cx="4266296" cy="1200329"/>
          </a:xfrm>
          <a:prstGeom prst="rect">
            <a:avLst/>
          </a:prstGeom>
          <a:noFill/>
        </p:spPr>
        <p:txBody>
          <a:bodyPr wrap="none" rtlCol="0">
            <a:spAutoFit/>
          </a:bodyPr>
          <a:lstStyle/>
          <a:p>
            <a:r>
              <a:rPr lang="en-US" altLang="ja-JP" sz="7200" dirty="0">
                <a:solidFill>
                  <a:srgbClr val="16E6F6"/>
                </a:solidFill>
              </a:rPr>
              <a:t>Thank you </a:t>
            </a:r>
            <a:endParaRPr lang="ja-JP" altLang="en-US" sz="7200" dirty="0">
              <a:solidFill>
                <a:srgbClr val="16E6F6"/>
              </a:solidFill>
            </a:endParaRPr>
          </a:p>
        </p:txBody>
      </p:sp>
    </p:spTree>
    <p:extLst>
      <p:ext uri="{BB962C8B-B14F-4D97-AF65-F5344CB8AC3E}">
        <p14:creationId xmlns:p14="http://schemas.microsoft.com/office/powerpoint/2010/main" val="95385022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F9B6D792-9BBF-AED0-FE9F-47E89B5A158B}"/>
              </a:ext>
            </a:extLst>
          </p:cNvPr>
          <p:cNvSpPr>
            <a:spLocks noChangeArrowheads="1"/>
          </p:cNvSpPr>
          <p:nvPr/>
        </p:nvSpPr>
        <p:spPr bwMode="auto">
          <a:xfrm>
            <a:off x="3359150" y="1268413"/>
            <a:ext cx="5257800" cy="3384550"/>
          </a:xfrm>
          <a:prstGeom prst="rect">
            <a:avLst/>
          </a:prstGeom>
          <a:solidFill>
            <a:srgbClr val="FFFF99"/>
          </a:solidFill>
          <a:ln w="22225">
            <a:solidFill>
              <a:srgbClr val="FF6600"/>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15363" name="Rectangle 3">
            <a:extLst>
              <a:ext uri="{FF2B5EF4-FFF2-40B4-BE49-F238E27FC236}">
                <a16:creationId xmlns:a16="http://schemas.microsoft.com/office/drawing/2014/main" id="{7C43F382-7689-B5AD-C65A-16F37F0F922D}"/>
              </a:ext>
            </a:extLst>
          </p:cNvPr>
          <p:cNvSpPr>
            <a:spLocks noChangeArrowheads="1"/>
          </p:cNvSpPr>
          <p:nvPr/>
        </p:nvSpPr>
        <p:spPr bwMode="auto">
          <a:xfrm>
            <a:off x="1703388" y="1773238"/>
            <a:ext cx="8424862" cy="2303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lnSpc>
                <a:spcPct val="120000"/>
              </a:lnSpc>
              <a:spcBef>
                <a:spcPct val="0"/>
              </a:spcBef>
              <a:buFontTx/>
              <a:buNone/>
            </a:pPr>
            <a:br>
              <a:rPr lang="en-US" altLang="ja-JP" sz="4000">
                <a:solidFill>
                  <a:schemeClr val="tx2"/>
                </a:solidFill>
              </a:rPr>
            </a:br>
            <a:r>
              <a:rPr lang="en-US" altLang="ja-JP" sz="4000">
                <a:solidFill>
                  <a:schemeClr val="tx2"/>
                </a:solidFill>
              </a:rPr>
              <a:t>S=-2 hypernuclei </a:t>
            </a:r>
            <a:br>
              <a:rPr lang="en-US" altLang="ja-JP" sz="4000">
                <a:solidFill>
                  <a:schemeClr val="tx2"/>
                </a:solidFill>
              </a:rPr>
            </a:br>
            <a:r>
              <a:rPr lang="en-US" altLang="ja-JP" sz="4000">
                <a:solidFill>
                  <a:schemeClr val="tx2"/>
                </a:solidFill>
              </a:rPr>
              <a:t>and</a:t>
            </a:r>
            <a:br>
              <a:rPr lang="en-US" altLang="ja-JP" sz="4000">
                <a:solidFill>
                  <a:schemeClr val="tx2"/>
                </a:solidFill>
              </a:rPr>
            </a:br>
            <a:r>
              <a:rPr lang="en-US" altLang="ja-JP" sz="4000">
                <a:solidFill>
                  <a:schemeClr val="tx2"/>
                </a:solidFill>
              </a:rPr>
              <a:t>YY interaction</a:t>
            </a:r>
          </a:p>
        </p:txBody>
      </p:sp>
    </p:spTree>
    <p:extLst>
      <p:ext uri="{BB962C8B-B14F-4D97-AF65-F5344CB8AC3E}">
        <p14:creationId xmlns:p14="http://schemas.microsoft.com/office/powerpoint/2010/main" val="39675578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p:cNvPicPr>
            <a:picLocks noChangeAspect="1" noChangeArrowheads="1"/>
          </p:cNvPicPr>
          <p:nvPr/>
        </p:nvPicPr>
        <p:blipFill>
          <a:blip r:embed="rId2" cstate="print"/>
          <a:srcRect/>
          <a:stretch>
            <a:fillRect/>
          </a:stretch>
        </p:blipFill>
        <p:spPr bwMode="auto">
          <a:xfrm>
            <a:off x="3592674" y="9535"/>
            <a:ext cx="7303580" cy="6165304"/>
          </a:xfrm>
          <a:prstGeom prst="rect">
            <a:avLst/>
          </a:prstGeom>
          <a:noFill/>
          <a:ln w="9525">
            <a:noFill/>
            <a:miter lim="800000"/>
            <a:headEnd/>
            <a:tailEnd/>
          </a:ln>
        </p:spPr>
      </p:pic>
      <p:grpSp>
        <p:nvGrpSpPr>
          <p:cNvPr id="18" name="グループ化 17"/>
          <p:cNvGrpSpPr/>
          <p:nvPr/>
        </p:nvGrpSpPr>
        <p:grpSpPr>
          <a:xfrm>
            <a:off x="736634" y="836712"/>
            <a:ext cx="1728192" cy="1619895"/>
            <a:chOff x="323528" y="620688"/>
            <a:chExt cx="2376264" cy="2339975"/>
          </a:xfrm>
        </p:grpSpPr>
        <p:sp>
          <p:nvSpPr>
            <p:cNvPr id="2" name="Oval 7"/>
            <p:cNvSpPr>
              <a:spLocks noChangeArrowheads="1"/>
            </p:cNvSpPr>
            <p:nvPr/>
          </p:nvSpPr>
          <p:spPr bwMode="auto">
            <a:xfrm>
              <a:off x="323528" y="620688"/>
              <a:ext cx="2376264" cy="2339975"/>
            </a:xfrm>
            <a:prstGeom prst="ellipse">
              <a:avLst/>
            </a:prstGeom>
            <a:solidFill>
              <a:srgbClr val="FFFF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endParaRPr lang="ja-JP" altLang="en-US" sz="2000"/>
            </a:p>
          </p:txBody>
        </p:sp>
        <p:sp>
          <p:nvSpPr>
            <p:cNvPr id="3" name="Oval 8"/>
            <p:cNvSpPr>
              <a:spLocks noChangeArrowheads="1"/>
            </p:cNvSpPr>
            <p:nvPr/>
          </p:nvSpPr>
          <p:spPr bwMode="auto">
            <a:xfrm>
              <a:off x="683568" y="1052736"/>
              <a:ext cx="521445" cy="503237"/>
            </a:xfrm>
            <a:prstGeom prst="ellipse">
              <a:avLst/>
            </a:prstGeom>
            <a:solidFill>
              <a:srgbClr val="00B0F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a:spcBef>
                  <a:spcPct val="0"/>
                </a:spcBef>
                <a:buFontTx/>
                <a:buNone/>
              </a:pPr>
              <a:r>
                <a:rPr lang="en-US" altLang="ja-JP" sz="2000" dirty="0">
                  <a:solidFill>
                    <a:schemeClr val="bg1"/>
                  </a:solidFill>
                </a:rPr>
                <a:t>n</a:t>
              </a:r>
            </a:p>
          </p:txBody>
        </p:sp>
        <p:sp>
          <p:nvSpPr>
            <p:cNvPr id="4" name="Oval 9"/>
            <p:cNvSpPr>
              <a:spLocks noChangeArrowheads="1"/>
            </p:cNvSpPr>
            <p:nvPr/>
          </p:nvSpPr>
          <p:spPr bwMode="auto">
            <a:xfrm>
              <a:off x="1547664" y="836712"/>
              <a:ext cx="504056" cy="503238"/>
            </a:xfrm>
            <a:prstGeom prst="ellipse">
              <a:avLst/>
            </a:prstGeom>
            <a:solidFill>
              <a:srgbClr val="00B0F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a:spcBef>
                  <a:spcPct val="0"/>
                </a:spcBef>
                <a:buFontTx/>
                <a:buNone/>
              </a:pPr>
              <a:r>
                <a:rPr lang="en-US" altLang="ja-JP" sz="2000" dirty="0">
                  <a:solidFill>
                    <a:schemeClr val="bg1"/>
                  </a:solidFill>
                </a:rPr>
                <a:t>n</a:t>
              </a:r>
            </a:p>
          </p:txBody>
        </p:sp>
        <p:sp>
          <p:nvSpPr>
            <p:cNvPr id="5" name="Oval 10"/>
            <p:cNvSpPr>
              <a:spLocks noChangeArrowheads="1"/>
            </p:cNvSpPr>
            <p:nvPr/>
          </p:nvSpPr>
          <p:spPr bwMode="auto">
            <a:xfrm>
              <a:off x="683568" y="1773211"/>
              <a:ext cx="503683" cy="503238"/>
            </a:xfrm>
            <a:prstGeom prst="ellipse">
              <a:avLst/>
            </a:prstGeom>
            <a:solidFill>
              <a:srgbClr val="00B0F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a:spcBef>
                  <a:spcPct val="0"/>
                </a:spcBef>
                <a:buFontTx/>
                <a:buNone/>
              </a:pPr>
              <a:r>
                <a:rPr lang="en-US" altLang="ja-JP" sz="2000" dirty="0">
                  <a:solidFill>
                    <a:schemeClr val="bg1"/>
                  </a:solidFill>
                </a:rPr>
                <a:t>n</a:t>
              </a:r>
            </a:p>
          </p:txBody>
        </p:sp>
        <p:sp>
          <p:nvSpPr>
            <p:cNvPr id="6" name="Oval 11"/>
            <p:cNvSpPr>
              <a:spLocks noChangeArrowheads="1"/>
            </p:cNvSpPr>
            <p:nvPr/>
          </p:nvSpPr>
          <p:spPr bwMode="auto">
            <a:xfrm>
              <a:off x="1457523" y="1989113"/>
              <a:ext cx="522189" cy="504825"/>
            </a:xfrm>
            <a:prstGeom prst="ellipse">
              <a:avLst/>
            </a:prstGeom>
            <a:solidFill>
              <a:srgbClr val="FF00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a:spcBef>
                  <a:spcPct val="0"/>
                </a:spcBef>
                <a:buFontTx/>
                <a:buNone/>
              </a:pPr>
              <a:r>
                <a:rPr lang="en-US" altLang="ja-JP" sz="2000"/>
                <a:t>p</a:t>
              </a:r>
            </a:p>
          </p:txBody>
        </p:sp>
        <p:sp>
          <p:nvSpPr>
            <p:cNvPr id="7" name="Oval 12"/>
            <p:cNvSpPr>
              <a:spLocks noChangeArrowheads="1"/>
            </p:cNvSpPr>
            <p:nvPr/>
          </p:nvSpPr>
          <p:spPr bwMode="auto">
            <a:xfrm>
              <a:off x="1835696" y="1556792"/>
              <a:ext cx="503610" cy="504825"/>
            </a:xfrm>
            <a:prstGeom prst="ellipse">
              <a:avLst/>
            </a:prstGeom>
            <a:solidFill>
              <a:srgbClr val="FF00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a:spcBef>
                  <a:spcPct val="0"/>
                </a:spcBef>
                <a:buFontTx/>
                <a:buNone/>
              </a:pPr>
              <a:r>
                <a:rPr lang="en-US" altLang="ja-JP" sz="2000" dirty="0"/>
                <a:t>p</a:t>
              </a:r>
            </a:p>
          </p:txBody>
        </p:sp>
        <p:sp>
          <p:nvSpPr>
            <p:cNvPr id="8" name="Oval 13"/>
            <p:cNvSpPr>
              <a:spLocks noChangeArrowheads="1"/>
            </p:cNvSpPr>
            <p:nvPr/>
          </p:nvSpPr>
          <p:spPr bwMode="auto">
            <a:xfrm>
              <a:off x="971601" y="2276451"/>
              <a:ext cx="487114" cy="504825"/>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a:spcBef>
                  <a:spcPct val="0"/>
                </a:spcBef>
                <a:buFontTx/>
                <a:buNone/>
              </a:pPr>
              <a:r>
                <a:rPr lang="en-US" altLang="ja-JP" sz="2000" dirty="0"/>
                <a:t>Λ</a:t>
              </a:r>
            </a:p>
          </p:txBody>
        </p:sp>
      </p:grpSp>
      <p:sp>
        <p:nvSpPr>
          <p:cNvPr id="9" name="テキスト ボックス 8"/>
          <p:cNvSpPr txBox="1"/>
          <p:nvPr/>
        </p:nvSpPr>
        <p:spPr>
          <a:xfrm>
            <a:off x="592618" y="260648"/>
            <a:ext cx="1808508" cy="461665"/>
          </a:xfrm>
          <a:prstGeom prst="rect">
            <a:avLst/>
          </a:prstGeom>
          <a:noFill/>
        </p:spPr>
        <p:txBody>
          <a:bodyPr wrap="none" rtlCol="0">
            <a:spAutoFit/>
          </a:bodyPr>
          <a:lstStyle/>
          <a:p>
            <a:r>
              <a:rPr lang="en-US" altLang="ja-JP" sz="2400" dirty="0"/>
              <a:t>Since   1998  </a:t>
            </a:r>
            <a:endParaRPr lang="ja-JP" altLang="en-US" sz="2400" dirty="0"/>
          </a:p>
        </p:txBody>
      </p:sp>
      <p:sp>
        <p:nvSpPr>
          <p:cNvPr id="12" name="Oval 13"/>
          <p:cNvSpPr>
            <a:spLocks noChangeArrowheads="1"/>
          </p:cNvSpPr>
          <p:nvPr/>
        </p:nvSpPr>
        <p:spPr bwMode="auto">
          <a:xfrm>
            <a:off x="520610" y="4365104"/>
            <a:ext cx="487114" cy="504825"/>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a:spcBef>
                <a:spcPct val="0"/>
              </a:spcBef>
              <a:buFontTx/>
              <a:buNone/>
            </a:pPr>
            <a:r>
              <a:rPr lang="en-US" altLang="ja-JP" sz="2000" dirty="0"/>
              <a:t>Λ</a:t>
            </a:r>
          </a:p>
        </p:txBody>
      </p:sp>
      <p:sp>
        <p:nvSpPr>
          <p:cNvPr id="13" name="Oval 9"/>
          <p:cNvSpPr>
            <a:spLocks noChangeArrowheads="1"/>
          </p:cNvSpPr>
          <p:nvPr/>
        </p:nvSpPr>
        <p:spPr bwMode="auto">
          <a:xfrm>
            <a:off x="2032778" y="4221087"/>
            <a:ext cx="504056" cy="503238"/>
          </a:xfrm>
          <a:prstGeom prst="ellipse">
            <a:avLst/>
          </a:prstGeom>
          <a:solidFill>
            <a:srgbClr val="00B0F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a:spcBef>
                <a:spcPct val="0"/>
              </a:spcBef>
              <a:buFontTx/>
              <a:buNone/>
            </a:pPr>
            <a:r>
              <a:rPr lang="en-US" altLang="ja-JP" sz="2000" dirty="0">
                <a:solidFill>
                  <a:schemeClr val="bg1"/>
                </a:solidFill>
              </a:rPr>
              <a:t>N</a:t>
            </a:r>
          </a:p>
        </p:txBody>
      </p:sp>
      <p:cxnSp>
        <p:nvCxnSpPr>
          <p:cNvPr id="17" name="直線コネクタ 16"/>
          <p:cNvCxnSpPr/>
          <p:nvPr/>
        </p:nvCxnSpPr>
        <p:spPr>
          <a:xfrm flipV="1">
            <a:off x="880650" y="4509120"/>
            <a:ext cx="1457102" cy="36389"/>
          </a:xfrm>
          <a:prstGeom prst="line">
            <a:avLst/>
          </a:prstGeom>
          <a:ln w="38100">
            <a:solidFill>
              <a:srgbClr val="FF0000"/>
            </a:solidFill>
            <a:prstDash val="sysDot"/>
          </a:ln>
        </p:spPr>
        <p:style>
          <a:lnRef idx="1">
            <a:schemeClr val="accent1"/>
          </a:lnRef>
          <a:fillRef idx="0">
            <a:schemeClr val="accent1"/>
          </a:fillRef>
          <a:effectRef idx="0">
            <a:schemeClr val="accent1"/>
          </a:effectRef>
          <a:fontRef idx="minor">
            <a:schemeClr val="tx1"/>
          </a:fontRef>
        </p:style>
      </p:cxnSp>
      <p:sp>
        <p:nvSpPr>
          <p:cNvPr id="19" name="テキスト ボックス 18"/>
          <p:cNvSpPr txBox="1"/>
          <p:nvPr/>
        </p:nvSpPr>
        <p:spPr>
          <a:xfrm>
            <a:off x="413106" y="2492896"/>
            <a:ext cx="3154966" cy="1323439"/>
          </a:xfrm>
          <a:prstGeom prst="rect">
            <a:avLst/>
          </a:prstGeom>
          <a:noFill/>
        </p:spPr>
        <p:txBody>
          <a:bodyPr wrap="none" rtlCol="0">
            <a:spAutoFit/>
          </a:bodyPr>
          <a:lstStyle/>
          <a:p>
            <a:r>
              <a:rPr lang="en-US" altLang="ja-JP" sz="2000" dirty="0" err="1"/>
              <a:t>Ab</a:t>
            </a:r>
            <a:r>
              <a:rPr lang="en-US" altLang="ja-JP" sz="2000" dirty="0"/>
              <a:t>-initio calculation</a:t>
            </a:r>
          </a:p>
          <a:p>
            <a:r>
              <a:rPr lang="en-US" altLang="ja-JP" sz="2000" dirty="0"/>
              <a:t>Shell model calculation</a:t>
            </a:r>
          </a:p>
          <a:p>
            <a:r>
              <a:rPr lang="en-US" altLang="ja-JP" sz="2000" dirty="0"/>
              <a:t>          +</a:t>
            </a:r>
          </a:p>
          <a:p>
            <a:r>
              <a:rPr lang="en-US" altLang="ja-JP" sz="2000" dirty="0"/>
              <a:t>High-resolution experiments</a:t>
            </a:r>
            <a:endParaRPr lang="ja-JP" altLang="en-US" sz="2000" dirty="0"/>
          </a:p>
        </p:txBody>
      </p:sp>
      <p:sp>
        <p:nvSpPr>
          <p:cNvPr id="20" name="テキスト ボックス 19"/>
          <p:cNvSpPr txBox="1"/>
          <p:nvPr/>
        </p:nvSpPr>
        <p:spPr>
          <a:xfrm>
            <a:off x="413106" y="5013176"/>
            <a:ext cx="2708242" cy="1015663"/>
          </a:xfrm>
          <a:prstGeom prst="rect">
            <a:avLst/>
          </a:prstGeom>
          <a:noFill/>
        </p:spPr>
        <p:txBody>
          <a:bodyPr wrap="none" rtlCol="0">
            <a:spAutoFit/>
          </a:bodyPr>
          <a:lstStyle/>
          <a:p>
            <a:r>
              <a:rPr lang="en-US" altLang="ja-JP" sz="2000" dirty="0"/>
              <a:t>We have been obtaining</a:t>
            </a:r>
          </a:p>
          <a:p>
            <a:r>
              <a:rPr lang="en-US" altLang="ja-JP" sz="2000" dirty="0"/>
              <a:t>information on ΛN </a:t>
            </a:r>
          </a:p>
          <a:p>
            <a:r>
              <a:rPr lang="en-US" altLang="ja-JP" sz="2000" dirty="0"/>
              <a:t>two-body  interaction.</a:t>
            </a:r>
            <a:endParaRPr lang="ja-JP" altLang="en-US" sz="2000" dirty="0"/>
          </a:p>
        </p:txBody>
      </p:sp>
      <p:sp>
        <p:nvSpPr>
          <p:cNvPr id="16" name="下矢印 15"/>
          <p:cNvSpPr/>
          <p:nvPr/>
        </p:nvSpPr>
        <p:spPr>
          <a:xfrm>
            <a:off x="1096674" y="4005063"/>
            <a:ext cx="504056" cy="360040"/>
          </a:xfrm>
          <a:prstGeom prst="down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pic>
        <p:nvPicPr>
          <p:cNvPr id="21" name="Picture 5"/>
          <p:cNvPicPr>
            <a:picLocks noChangeAspect="1" noChangeArrowheads="1"/>
          </p:cNvPicPr>
          <p:nvPr/>
        </p:nvPicPr>
        <p:blipFill>
          <a:blip r:embed="rId3" cstate="print"/>
          <a:srcRect/>
          <a:stretch>
            <a:fillRect/>
          </a:stretch>
        </p:blipFill>
        <p:spPr bwMode="auto">
          <a:xfrm>
            <a:off x="1774826" y="6311900"/>
            <a:ext cx="8893175" cy="546100"/>
          </a:xfrm>
          <a:prstGeom prst="rect">
            <a:avLst/>
          </a:prstGeom>
          <a:noFill/>
          <a:ln w="28575" algn="ctr">
            <a:noFill/>
            <a:miter lim="800000"/>
            <a:headEnd/>
            <a:tailEnd/>
          </a:ln>
          <a:effectLst/>
        </p:spPr>
      </p:pic>
      <p:sp>
        <p:nvSpPr>
          <p:cNvPr id="22" name="Rectangle 6"/>
          <p:cNvSpPr>
            <a:spLocks noChangeArrowheads="1"/>
          </p:cNvSpPr>
          <p:nvPr/>
        </p:nvSpPr>
        <p:spPr bwMode="auto">
          <a:xfrm>
            <a:off x="1774826" y="6311901"/>
            <a:ext cx="8893175" cy="503237"/>
          </a:xfrm>
          <a:prstGeom prst="rect">
            <a:avLst/>
          </a:prstGeom>
          <a:noFill/>
          <a:ln w="28575" algn="ctr">
            <a:solidFill>
              <a:srgbClr val="FF9900"/>
            </a:solidFill>
            <a:miter lim="800000"/>
            <a:headEnd/>
            <a:tailEnd/>
          </a:ln>
          <a:effectLst/>
        </p:spPr>
        <p:txBody>
          <a:bodyPr wrap="none" anchor="ctr"/>
          <a:lstStyle/>
          <a:p>
            <a:pPr eaLnBrk="1" hangingPunct="1"/>
            <a:endParaRPr lang="ja-JP" altLang="en-US"/>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Oval 2">
            <a:extLst>
              <a:ext uri="{FF2B5EF4-FFF2-40B4-BE49-F238E27FC236}">
                <a16:creationId xmlns:a16="http://schemas.microsoft.com/office/drawing/2014/main" id="{FF5A2F49-BF4F-BA9C-F00C-19466B55879B}"/>
              </a:ext>
            </a:extLst>
          </p:cNvPr>
          <p:cNvSpPr>
            <a:spLocks noChangeArrowheads="1"/>
          </p:cNvSpPr>
          <p:nvPr/>
        </p:nvSpPr>
        <p:spPr bwMode="auto">
          <a:xfrm>
            <a:off x="5880101" y="1484313"/>
            <a:ext cx="360363" cy="360362"/>
          </a:xfrm>
          <a:prstGeom prst="ellipse">
            <a:avLst/>
          </a:prstGeom>
          <a:solidFill>
            <a:srgbClr val="FF0000"/>
          </a:solidFill>
          <a:ln w="9525">
            <a:solidFill>
              <a:schemeClr val="tx1"/>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1800" b="1">
                <a:solidFill>
                  <a:schemeClr val="bg1"/>
                </a:solidFill>
              </a:rPr>
              <a:t>Λ</a:t>
            </a:r>
          </a:p>
        </p:txBody>
      </p:sp>
      <p:sp>
        <p:nvSpPr>
          <p:cNvPr id="16387" name="Oval 3">
            <a:extLst>
              <a:ext uri="{FF2B5EF4-FFF2-40B4-BE49-F238E27FC236}">
                <a16:creationId xmlns:a16="http://schemas.microsoft.com/office/drawing/2014/main" id="{86C56222-9F62-614D-57AB-7748A9D134DC}"/>
              </a:ext>
            </a:extLst>
          </p:cNvPr>
          <p:cNvSpPr>
            <a:spLocks noChangeArrowheads="1"/>
          </p:cNvSpPr>
          <p:nvPr/>
        </p:nvSpPr>
        <p:spPr bwMode="auto">
          <a:xfrm>
            <a:off x="1919288" y="1557339"/>
            <a:ext cx="1655762" cy="1584325"/>
          </a:xfrm>
          <a:prstGeom prst="ellipse">
            <a:avLst/>
          </a:prstGeom>
          <a:solidFill>
            <a:srgbClr val="FFFFCC"/>
          </a:solidFill>
          <a:ln w="25400">
            <a:solidFill>
              <a:schemeClr val="folHlink"/>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16388" name="Line 4">
            <a:extLst>
              <a:ext uri="{FF2B5EF4-FFF2-40B4-BE49-F238E27FC236}">
                <a16:creationId xmlns:a16="http://schemas.microsoft.com/office/drawing/2014/main" id="{037784C2-CA45-5846-666B-02DEE48ADF18}"/>
              </a:ext>
            </a:extLst>
          </p:cNvPr>
          <p:cNvSpPr>
            <a:spLocks noChangeShapeType="1"/>
          </p:cNvSpPr>
          <p:nvPr/>
        </p:nvSpPr>
        <p:spPr bwMode="auto">
          <a:xfrm flipH="1">
            <a:off x="3216275" y="1700214"/>
            <a:ext cx="431800" cy="50482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16389" name="Text Box 5">
            <a:extLst>
              <a:ext uri="{FF2B5EF4-FFF2-40B4-BE49-F238E27FC236}">
                <a16:creationId xmlns:a16="http://schemas.microsoft.com/office/drawing/2014/main" id="{67002BEA-74F9-74BD-0D18-28B794AF7B51}"/>
              </a:ext>
            </a:extLst>
          </p:cNvPr>
          <p:cNvSpPr txBox="1">
            <a:spLocks noChangeArrowheads="1"/>
          </p:cNvSpPr>
          <p:nvPr/>
        </p:nvSpPr>
        <p:spPr bwMode="auto">
          <a:xfrm>
            <a:off x="6311901" y="1412875"/>
            <a:ext cx="1128713"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600"/>
              <a:t>+ </a:t>
            </a:r>
            <a:r>
              <a:rPr lang="ja-JP" altLang="en-US" sz="2600"/>
              <a:t>・・・・</a:t>
            </a:r>
          </a:p>
        </p:txBody>
      </p:sp>
      <p:sp>
        <p:nvSpPr>
          <p:cNvPr id="16390" name="Text Box 6">
            <a:extLst>
              <a:ext uri="{FF2B5EF4-FFF2-40B4-BE49-F238E27FC236}">
                <a16:creationId xmlns:a16="http://schemas.microsoft.com/office/drawing/2014/main" id="{01FB1450-F8FE-2F17-7BEC-3557624B909B}"/>
              </a:ext>
            </a:extLst>
          </p:cNvPr>
          <p:cNvSpPr txBox="1">
            <a:spLocks noChangeArrowheads="1"/>
          </p:cNvSpPr>
          <p:nvPr/>
        </p:nvSpPr>
        <p:spPr bwMode="auto">
          <a:xfrm>
            <a:off x="3500438" y="2060576"/>
            <a:ext cx="7110536" cy="800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200"/>
              <a:t>It is conjectured that extreme limit, which includes</a:t>
            </a:r>
            <a:r>
              <a:rPr lang="en-US" altLang="ja-JP" sz="2400"/>
              <a:t> </a:t>
            </a:r>
          </a:p>
          <a:p>
            <a:pPr eaLnBrk="1" hangingPunct="1">
              <a:spcBef>
                <a:spcPct val="0"/>
              </a:spcBef>
              <a:buFontTx/>
              <a:buNone/>
            </a:pPr>
            <a:r>
              <a:rPr lang="en-US" altLang="ja-JP" sz="2200"/>
              <a:t>many </a:t>
            </a:r>
            <a:r>
              <a:rPr lang="en-US" altLang="ja-JP" sz="2200" b="1">
                <a:solidFill>
                  <a:srgbClr val="000099"/>
                </a:solidFill>
              </a:rPr>
              <a:t>Λ</a:t>
            </a:r>
            <a:r>
              <a:rPr lang="en-US" altLang="ja-JP" sz="2200"/>
              <a:t>s in nuclear matter, is the </a:t>
            </a:r>
            <a:r>
              <a:rPr lang="en-US" altLang="ja-JP" sz="2200">
                <a:solidFill>
                  <a:srgbClr val="000099"/>
                </a:solidFill>
              </a:rPr>
              <a:t>core of a neutron star.</a:t>
            </a:r>
          </a:p>
        </p:txBody>
      </p:sp>
      <p:sp>
        <p:nvSpPr>
          <p:cNvPr id="16391" name="Text Box 7">
            <a:extLst>
              <a:ext uri="{FF2B5EF4-FFF2-40B4-BE49-F238E27FC236}">
                <a16:creationId xmlns:a16="http://schemas.microsoft.com/office/drawing/2014/main" id="{DAF8C331-1A35-44DD-F1BC-64AD322A94FD}"/>
              </a:ext>
            </a:extLst>
          </p:cNvPr>
          <p:cNvSpPr txBox="1">
            <a:spLocks noChangeArrowheads="1"/>
          </p:cNvSpPr>
          <p:nvPr/>
        </p:nvSpPr>
        <p:spPr bwMode="auto">
          <a:xfrm>
            <a:off x="1774826" y="3141663"/>
            <a:ext cx="8893175" cy="2369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400"/>
              <a:t>In this meaning, the sector of S=-2 nuclei , </a:t>
            </a:r>
          </a:p>
          <a:p>
            <a:pPr eaLnBrk="1" hangingPunct="1">
              <a:spcBef>
                <a:spcPct val="0"/>
              </a:spcBef>
              <a:buFontTx/>
              <a:buNone/>
            </a:pPr>
            <a:endParaRPr lang="en-US" altLang="ja-JP" sz="100"/>
          </a:p>
          <a:p>
            <a:pPr eaLnBrk="1" hangingPunct="1">
              <a:spcBef>
                <a:spcPct val="0"/>
              </a:spcBef>
              <a:buFontTx/>
              <a:buNone/>
            </a:pPr>
            <a:r>
              <a:rPr lang="en-US" altLang="ja-JP" sz="2400"/>
              <a:t>double </a:t>
            </a:r>
            <a:r>
              <a:rPr lang="en-US" altLang="ja-JP" sz="2400" b="1">
                <a:solidFill>
                  <a:srgbClr val="000099"/>
                </a:solidFill>
              </a:rPr>
              <a:t>Λ</a:t>
            </a:r>
            <a:r>
              <a:rPr lang="en-US" altLang="ja-JP" sz="2000"/>
              <a:t> </a:t>
            </a:r>
            <a:r>
              <a:rPr lang="en-US" altLang="ja-JP" sz="2400"/>
              <a:t>hypernuclei and </a:t>
            </a:r>
            <a:r>
              <a:rPr lang="en-US" altLang="ja-JP" sz="2800" b="1">
                <a:solidFill>
                  <a:srgbClr val="000099"/>
                </a:solidFill>
              </a:rPr>
              <a:t>Ξ</a:t>
            </a:r>
            <a:r>
              <a:rPr lang="en-US" altLang="ja-JP" sz="2400" b="1"/>
              <a:t> </a:t>
            </a:r>
            <a:r>
              <a:rPr lang="en-US" altLang="ja-JP" sz="2400"/>
              <a:t>hypernuclei</a:t>
            </a:r>
            <a:r>
              <a:rPr lang="en-US" altLang="ja-JP" sz="2000"/>
              <a:t> </a:t>
            </a:r>
            <a:r>
              <a:rPr lang="en-US" altLang="ja-JP" sz="2400"/>
              <a:t> is</a:t>
            </a:r>
          </a:p>
          <a:p>
            <a:pPr eaLnBrk="1" hangingPunct="1">
              <a:spcBef>
                <a:spcPct val="0"/>
              </a:spcBef>
              <a:buFontTx/>
              <a:buNone/>
            </a:pPr>
            <a:endParaRPr lang="en-US" altLang="ja-JP" sz="100"/>
          </a:p>
          <a:p>
            <a:pPr eaLnBrk="1" hangingPunct="1">
              <a:spcBef>
                <a:spcPct val="0"/>
              </a:spcBef>
              <a:buFontTx/>
              <a:buNone/>
            </a:pPr>
            <a:r>
              <a:rPr lang="en-US" altLang="ja-JP" sz="2400"/>
              <a:t> just the entrance to the</a:t>
            </a:r>
            <a:r>
              <a:rPr lang="en-US" altLang="ja-JP" sz="2400">
                <a:solidFill>
                  <a:srgbClr val="000099"/>
                </a:solidFill>
              </a:rPr>
              <a:t> multi-strangeness </a:t>
            </a:r>
            <a:r>
              <a:rPr lang="en-US" altLang="ja-JP" sz="2400"/>
              <a:t> world.</a:t>
            </a:r>
          </a:p>
          <a:p>
            <a:pPr eaLnBrk="1" hangingPunct="1">
              <a:spcBef>
                <a:spcPct val="0"/>
              </a:spcBef>
              <a:buFontTx/>
              <a:buNone/>
            </a:pPr>
            <a:endParaRPr lang="en-US" altLang="ja-JP" sz="1800"/>
          </a:p>
          <a:p>
            <a:pPr eaLnBrk="1" hangingPunct="1">
              <a:spcBef>
                <a:spcPct val="0"/>
              </a:spcBef>
              <a:buFontTx/>
              <a:buNone/>
            </a:pPr>
            <a:r>
              <a:rPr lang="ja-JP" altLang="en-US" sz="2400">
                <a:solidFill>
                  <a:srgbClr val="000099"/>
                </a:solidFill>
              </a:rPr>
              <a:t>　</a:t>
            </a:r>
            <a:r>
              <a:rPr lang="en-US" altLang="ja-JP" sz="2400">
                <a:solidFill>
                  <a:srgbClr val="CC3300"/>
                </a:solidFill>
              </a:rPr>
              <a:t>However, we have hardly any knowledge of the YY interaction</a:t>
            </a:r>
          </a:p>
          <a:p>
            <a:pPr eaLnBrk="1" hangingPunct="1">
              <a:spcBef>
                <a:spcPct val="0"/>
              </a:spcBef>
              <a:buFontTx/>
              <a:buNone/>
            </a:pPr>
            <a:endParaRPr lang="en-US" altLang="ja-JP" sz="400">
              <a:solidFill>
                <a:srgbClr val="CC3300"/>
              </a:solidFill>
            </a:endParaRPr>
          </a:p>
          <a:p>
            <a:pPr eaLnBrk="1" hangingPunct="1">
              <a:spcBef>
                <a:spcPct val="0"/>
              </a:spcBef>
              <a:buFontTx/>
              <a:buNone/>
            </a:pPr>
            <a:r>
              <a:rPr lang="ja-JP" altLang="en-US" sz="2400">
                <a:solidFill>
                  <a:srgbClr val="CC3300"/>
                </a:solidFill>
              </a:rPr>
              <a:t>　</a:t>
            </a:r>
            <a:r>
              <a:rPr lang="en-US" altLang="ja-JP" sz="2400">
                <a:solidFill>
                  <a:srgbClr val="CC3300"/>
                </a:solidFill>
              </a:rPr>
              <a:t>because there exist no YY scattering data.</a:t>
            </a:r>
          </a:p>
        </p:txBody>
      </p:sp>
      <p:sp>
        <p:nvSpPr>
          <p:cNvPr id="16392" name="Text Box 8">
            <a:extLst>
              <a:ext uri="{FF2B5EF4-FFF2-40B4-BE49-F238E27FC236}">
                <a16:creationId xmlns:a16="http://schemas.microsoft.com/office/drawing/2014/main" id="{31F4EAFC-0DCF-969D-E8E7-808E28BFB274}"/>
              </a:ext>
            </a:extLst>
          </p:cNvPr>
          <p:cNvSpPr txBox="1">
            <a:spLocks noChangeArrowheads="1"/>
          </p:cNvSpPr>
          <p:nvPr/>
        </p:nvSpPr>
        <p:spPr bwMode="auto">
          <a:xfrm>
            <a:off x="1838326" y="5608638"/>
            <a:ext cx="8683787" cy="1261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400"/>
              <a:t>Then, in order to understand the YY interaction, it is crucial to </a:t>
            </a:r>
          </a:p>
          <a:p>
            <a:pPr eaLnBrk="1" hangingPunct="1">
              <a:spcBef>
                <a:spcPct val="0"/>
              </a:spcBef>
              <a:buFontTx/>
              <a:buNone/>
            </a:pPr>
            <a:r>
              <a:rPr lang="en-US" altLang="ja-JP" sz="2400"/>
              <a:t>study the structure of double </a:t>
            </a:r>
            <a:r>
              <a:rPr lang="en-US" altLang="ja-JP" sz="2400" b="1">
                <a:solidFill>
                  <a:srgbClr val="000099"/>
                </a:solidFill>
              </a:rPr>
              <a:t>Λ </a:t>
            </a:r>
            <a:r>
              <a:rPr lang="en-US" altLang="ja-JP" sz="2400"/>
              <a:t>hypernuclei and </a:t>
            </a:r>
            <a:r>
              <a:rPr lang="en-US" altLang="ja-JP" sz="2800" b="1">
                <a:solidFill>
                  <a:srgbClr val="000099"/>
                </a:solidFill>
              </a:rPr>
              <a:t>Ξ</a:t>
            </a:r>
            <a:r>
              <a:rPr lang="en-US" altLang="ja-JP" sz="2400"/>
              <a:t> hypernuclei.</a:t>
            </a:r>
          </a:p>
          <a:p>
            <a:pPr eaLnBrk="1" hangingPunct="1">
              <a:spcBef>
                <a:spcPct val="0"/>
              </a:spcBef>
              <a:buFontTx/>
              <a:buNone/>
            </a:pPr>
            <a:endParaRPr lang="en-US" altLang="ja-JP" sz="2400"/>
          </a:p>
        </p:txBody>
      </p:sp>
      <p:sp>
        <p:nvSpPr>
          <p:cNvPr id="16393" name="Rectangle 9">
            <a:extLst>
              <a:ext uri="{FF2B5EF4-FFF2-40B4-BE49-F238E27FC236}">
                <a16:creationId xmlns:a16="http://schemas.microsoft.com/office/drawing/2014/main" id="{9F38E98F-F0D3-7671-C635-A75BCFD3E2A0}"/>
              </a:ext>
            </a:extLst>
          </p:cNvPr>
          <p:cNvSpPr>
            <a:spLocks noChangeArrowheads="1"/>
          </p:cNvSpPr>
          <p:nvPr/>
        </p:nvSpPr>
        <p:spPr bwMode="auto">
          <a:xfrm>
            <a:off x="1847850" y="188913"/>
            <a:ext cx="7416800" cy="1008062"/>
          </a:xfrm>
          <a:prstGeom prst="rect">
            <a:avLst/>
          </a:prstGeom>
          <a:solidFill>
            <a:srgbClr val="FFFF99"/>
          </a:solidFill>
          <a:ln w="28575" algn="ctr">
            <a:solidFill>
              <a:schemeClr val="accent1"/>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16394" name="Text Box 10">
            <a:extLst>
              <a:ext uri="{FF2B5EF4-FFF2-40B4-BE49-F238E27FC236}">
                <a16:creationId xmlns:a16="http://schemas.microsoft.com/office/drawing/2014/main" id="{9CD809AF-FA7B-D24C-4758-3FD32311230F}"/>
              </a:ext>
            </a:extLst>
          </p:cNvPr>
          <p:cNvSpPr txBox="1">
            <a:spLocks noChangeArrowheads="1"/>
          </p:cNvSpPr>
          <p:nvPr/>
        </p:nvSpPr>
        <p:spPr bwMode="auto">
          <a:xfrm>
            <a:off x="1920876" y="261939"/>
            <a:ext cx="7223125"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600"/>
              <a:t>What is the structure when one or more </a:t>
            </a:r>
            <a:r>
              <a:rPr lang="en-US" altLang="ja-JP" sz="2600" b="1">
                <a:solidFill>
                  <a:srgbClr val="000099"/>
                </a:solidFill>
              </a:rPr>
              <a:t>Λ</a:t>
            </a:r>
            <a:r>
              <a:rPr lang="en-US" altLang="ja-JP" sz="2600"/>
              <a:t>s are </a:t>
            </a:r>
          </a:p>
          <a:p>
            <a:pPr eaLnBrk="1" hangingPunct="1">
              <a:spcBef>
                <a:spcPct val="0"/>
              </a:spcBef>
              <a:buFontTx/>
              <a:buNone/>
            </a:pPr>
            <a:r>
              <a:rPr lang="en-US" altLang="ja-JP" sz="2600"/>
              <a:t>added to a nucleus?</a:t>
            </a:r>
          </a:p>
        </p:txBody>
      </p:sp>
      <p:sp>
        <p:nvSpPr>
          <p:cNvPr id="16395" name="Oval 11">
            <a:extLst>
              <a:ext uri="{FF2B5EF4-FFF2-40B4-BE49-F238E27FC236}">
                <a16:creationId xmlns:a16="http://schemas.microsoft.com/office/drawing/2014/main" id="{D03F1EE2-A5E5-67E8-A3C2-FB0A4CA4309A}"/>
              </a:ext>
            </a:extLst>
          </p:cNvPr>
          <p:cNvSpPr>
            <a:spLocks noChangeArrowheads="1"/>
          </p:cNvSpPr>
          <p:nvPr/>
        </p:nvSpPr>
        <p:spPr bwMode="auto">
          <a:xfrm>
            <a:off x="2351088" y="2133601"/>
            <a:ext cx="900112" cy="900113"/>
          </a:xfrm>
          <a:prstGeom prst="ellipse">
            <a:avLst/>
          </a:prstGeom>
          <a:solidFill>
            <a:srgbClr val="008000"/>
          </a:solidFill>
          <a:ln w="9525">
            <a:solidFill>
              <a:schemeClr val="tx1"/>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2000">
                <a:solidFill>
                  <a:schemeClr val="bg1"/>
                </a:solidFill>
              </a:rPr>
              <a:t>nucleus</a:t>
            </a:r>
          </a:p>
        </p:txBody>
      </p:sp>
      <p:sp>
        <p:nvSpPr>
          <p:cNvPr id="16396" name="Oval 12">
            <a:extLst>
              <a:ext uri="{FF2B5EF4-FFF2-40B4-BE49-F238E27FC236}">
                <a16:creationId xmlns:a16="http://schemas.microsoft.com/office/drawing/2014/main" id="{1CC757BA-C928-7533-1CB1-ED2D0803C3EB}"/>
              </a:ext>
            </a:extLst>
          </p:cNvPr>
          <p:cNvSpPr>
            <a:spLocks noChangeArrowheads="1"/>
          </p:cNvSpPr>
          <p:nvPr/>
        </p:nvSpPr>
        <p:spPr bwMode="auto">
          <a:xfrm>
            <a:off x="5159376" y="1484313"/>
            <a:ext cx="360363" cy="360362"/>
          </a:xfrm>
          <a:prstGeom prst="ellipse">
            <a:avLst/>
          </a:prstGeom>
          <a:solidFill>
            <a:srgbClr val="FF0000"/>
          </a:solidFill>
          <a:ln w="9525">
            <a:solidFill>
              <a:schemeClr val="tx1"/>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1800" b="1">
                <a:solidFill>
                  <a:schemeClr val="bg1"/>
                </a:solidFill>
              </a:rPr>
              <a:t>Λ</a:t>
            </a:r>
          </a:p>
        </p:txBody>
      </p:sp>
      <p:sp>
        <p:nvSpPr>
          <p:cNvPr id="16397" name="Oval 13">
            <a:extLst>
              <a:ext uri="{FF2B5EF4-FFF2-40B4-BE49-F238E27FC236}">
                <a16:creationId xmlns:a16="http://schemas.microsoft.com/office/drawing/2014/main" id="{6E4F1EE8-8C6D-55DD-9D05-DF393615C2A9}"/>
              </a:ext>
            </a:extLst>
          </p:cNvPr>
          <p:cNvSpPr>
            <a:spLocks noChangeArrowheads="1"/>
          </p:cNvSpPr>
          <p:nvPr/>
        </p:nvSpPr>
        <p:spPr bwMode="auto">
          <a:xfrm>
            <a:off x="4440238" y="1484313"/>
            <a:ext cx="360362" cy="360362"/>
          </a:xfrm>
          <a:prstGeom prst="ellipse">
            <a:avLst/>
          </a:prstGeom>
          <a:solidFill>
            <a:srgbClr val="FF0000"/>
          </a:solidFill>
          <a:ln w="9525">
            <a:solidFill>
              <a:schemeClr val="tx1"/>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1800" b="1">
                <a:solidFill>
                  <a:schemeClr val="bg1"/>
                </a:solidFill>
              </a:rPr>
              <a:t>Λ</a:t>
            </a:r>
          </a:p>
        </p:txBody>
      </p:sp>
      <p:sp>
        <p:nvSpPr>
          <p:cNvPr id="16398" name="Oval 14">
            <a:extLst>
              <a:ext uri="{FF2B5EF4-FFF2-40B4-BE49-F238E27FC236}">
                <a16:creationId xmlns:a16="http://schemas.microsoft.com/office/drawing/2014/main" id="{A0DF3F03-EE01-4F87-7A42-7F022B52A4F7}"/>
              </a:ext>
            </a:extLst>
          </p:cNvPr>
          <p:cNvSpPr>
            <a:spLocks noChangeArrowheads="1"/>
          </p:cNvSpPr>
          <p:nvPr/>
        </p:nvSpPr>
        <p:spPr bwMode="auto">
          <a:xfrm>
            <a:off x="3719513" y="1484313"/>
            <a:ext cx="360362" cy="360362"/>
          </a:xfrm>
          <a:prstGeom prst="ellipse">
            <a:avLst/>
          </a:prstGeom>
          <a:solidFill>
            <a:srgbClr val="FF0000"/>
          </a:solidFill>
          <a:ln w="9525">
            <a:solidFill>
              <a:schemeClr val="tx1"/>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1800" b="1">
                <a:solidFill>
                  <a:schemeClr val="bg1"/>
                </a:solidFill>
              </a:rPr>
              <a:t>Λ</a:t>
            </a:r>
          </a:p>
        </p:txBody>
      </p:sp>
      <p:sp>
        <p:nvSpPr>
          <p:cNvPr id="16399" name="Oval 15">
            <a:extLst>
              <a:ext uri="{FF2B5EF4-FFF2-40B4-BE49-F238E27FC236}">
                <a16:creationId xmlns:a16="http://schemas.microsoft.com/office/drawing/2014/main" id="{74174A48-D3A5-1C96-160B-99EC2BBB0AA2}"/>
              </a:ext>
            </a:extLst>
          </p:cNvPr>
          <p:cNvSpPr>
            <a:spLocks noChangeArrowheads="1"/>
          </p:cNvSpPr>
          <p:nvPr/>
        </p:nvSpPr>
        <p:spPr bwMode="auto">
          <a:xfrm>
            <a:off x="2711451" y="1700213"/>
            <a:ext cx="360363" cy="360362"/>
          </a:xfrm>
          <a:prstGeom prst="ellipse">
            <a:avLst/>
          </a:prstGeom>
          <a:solidFill>
            <a:srgbClr val="FF0000"/>
          </a:solidFill>
          <a:ln w="9525">
            <a:solidFill>
              <a:schemeClr val="tx1"/>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1800" b="1">
                <a:solidFill>
                  <a:schemeClr val="bg1"/>
                </a:solidFill>
              </a:rPr>
              <a:t>Λ</a:t>
            </a:r>
          </a:p>
        </p:txBody>
      </p:sp>
      <p:sp>
        <p:nvSpPr>
          <p:cNvPr id="16400" name="Rectangle 16">
            <a:extLst>
              <a:ext uri="{FF2B5EF4-FFF2-40B4-BE49-F238E27FC236}">
                <a16:creationId xmlns:a16="http://schemas.microsoft.com/office/drawing/2014/main" id="{F9FB9B48-9FE9-A49F-B55C-CEDB02DA8E84}"/>
              </a:ext>
            </a:extLst>
          </p:cNvPr>
          <p:cNvSpPr>
            <a:spLocks noChangeArrowheads="1"/>
          </p:cNvSpPr>
          <p:nvPr/>
        </p:nvSpPr>
        <p:spPr bwMode="auto">
          <a:xfrm>
            <a:off x="4079875" y="1412875"/>
            <a:ext cx="376238"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marL="342900" indent="-3429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2600"/>
              <a:t>+</a:t>
            </a:r>
          </a:p>
        </p:txBody>
      </p:sp>
      <p:sp>
        <p:nvSpPr>
          <p:cNvPr id="16401" name="Rectangle 17">
            <a:extLst>
              <a:ext uri="{FF2B5EF4-FFF2-40B4-BE49-F238E27FC236}">
                <a16:creationId xmlns:a16="http://schemas.microsoft.com/office/drawing/2014/main" id="{B558E8F4-F0F8-5CE2-A66E-E5094CFC8B47}"/>
              </a:ext>
            </a:extLst>
          </p:cNvPr>
          <p:cNvSpPr>
            <a:spLocks noChangeArrowheads="1"/>
          </p:cNvSpPr>
          <p:nvPr/>
        </p:nvSpPr>
        <p:spPr bwMode="auto">
          <a:xfrm>
            <a:off x="4800600" y="1412875"/>
            <a:ext cx="376238"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marL="342900" indent="-3429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2600"/>
              <a:t>+</a:t>
            </a:r>
          </a:p>
        </p:txBody>
      </p:sp>
      <p:sp>
        <p:nvSpPr>
          <p:cNvPr id="16402" name="Rectangle 18">
            <a:extLst>
              <a:ext uri="{FF2B5EF4-FFF2-40B4-BE49-F238E27FC236}">
                <a16:creationId xmlns:a16="http://schemas.microsoft.com/office/drawing/2014/main" id="{081D01EB-6CEF-10E2-61B3-0A436FAD2C13}"/>
              </a:ext>
            </a:extLst>
          </p:cNvPr>
          <p:cNvSpPr>
            <a:spLocks noChangeArrowheads="1"/>
          </p:cNvSpPr>
          <p:nvPr/>
        </p:nvSpPr>
        <p:spPr bwMode="auto">
          <a:xfrm>
            <a:off x="5519739" y="1412875"/>
            <a:ext cx="376237"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marL="342900" indent="-3429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2600"/>
              <a:t>+</a:t>
            </a:r>
          </a:p>
        </p:txBody>
      </p:sp>
    </p:spTree>
    <p:extLst>
      <p:ext uri="{BB962C8B-B14F-4D97-AF65-F5344CB8AC3E}">
        <p14:creationId xmlns:p14="http://schemas.microsoft.com/office/powerpoint/2010/main" val="189601944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Oval 20">
            <a:extLst>
              <a:ext uri="{FF2B5EF4-FFF2-40B4-BE49-F238E27FC236}">
                <a16:creationId xmlns:a16="http://schemas.microsoft.com/office/drawing/2014/main" id="{BFD77681-B0E3-A48B-8643-2CF94B24AD3A}"/>
              </a:ext>
            </a:extLst>
          </p:cNvPr>
          <p:cNvSpPr>
            <a:spLocks noChangeArrowheads="1"/>
          </p:cNvSpPr>
          <p:nvPr/>
        </p:nvSpPr>
        <p:spPr bwMode="auto">
          <a:xfrm>
            <a:off x="6760207" y="1884906"/>
            <a:ext cx="1710655" cy="1544094"/>
          </a:xfrm>
          <a:prstGeom prst="ellipse">
            <a:avLst/>
          </a:prstGeom>
          <a:solidFill>
            <a:srgbClr val="FFFF99"/>
          </a:solidFill>
          <a:ln w="25400">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a:lnSpc>
                <a:spcPct val="100000"/>
              </a:lnSpc>
              <a:spcBef>
                <a:spcPct val="0"/>
              </a:spcBef>
              <a:buFontTx/>
              <a:buNone/>
            </a:pPr>
            <a:endParaRPr lang="ja-JP" altLang="en-US" sz="1350"/>
          </a:p>
        </p:txBody>
      </p:sp>
      <p:sp>
        <p:nvSpPr>
          <p:cNvPr id="37892" name="Text Box 4">
            <a:extLst>
              <a:ext uri="{FF2B5EF4-FFF2-40B4-BE49-F238E27FC236}">
                <a16:creationId xmlns:a16="http://schemas.microsoft.com/office/drawing/2014/main" id="{48BD3755-5B0D-4C4A-5234-F75A86C309C6}"/>
              </a:ext>
            </a:extLst>
          </p:cNvPr>
          <p:cNvSpPr txBox="1">
            <a:spLocks noChangeArrowheads="1"/>
          </p:cNvSpPr>
          <p:nvPr/>
        </p:nvSpPr>
        <p:spPr bwMode="auto">
          <a:xfrm>
            <a:off x="2545302" y="343850"/>
            <a:ext cx="170072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a:lnSpc>
                <a:spcPct val="100000"/>
              </a:lnSpc>
              <a:spcBef>
                <a:spcPct val="0"/>
              </a:spcBef>
              <a:buFontTx/>
              <a:buNone/>
            </a:pPr>
            <a:r>
              <a:rPr lang="en-US" altLang="ja-JP" sz="2400" dirty="0"/>
              <a:t>Before 2000</a:t>
            </a:r>
          </a:p>
        </p:txBody>
      </p:sp>
      <p:sp>
        <p:nvSpPr>
          <p:cNvPr id="136209" name="Oval 17">
            <a:extLst>
              <a:ext uri="{FF2B5EF4-FFF2-40B4-BE49-F238E27FC236}">
                <a16:creationId xmlns:a16="http://schemas.microsoft.com/office/drawing/2014/main" id="{7C2F6677-1929-6D1B-9609-00BF47FED8DA}"/>
              </a:ext>
            </a:extLst>
          </p:cNvPr>
          <p:cNvSpPr>
            <a:spLocks noChangeArrowheads="1"/>
          </p:cNvSpPr>
          <p:nvPr/>
        </p:nvSpPr>
        <p:spPr bwMode="auto">
          <a:xfrm>
            <a:off x="7208809" y="2578893"/>
            <a:ext cx="813449" cy="728664"/>
          </a:xfrm>
          <a:prstGeom prst="ellipse">
            <a:avLst/>
          </a:prstGeom>
          <a:solidFill>
            <a:srgbClr val="92D050"/>
          </a:solidFill>
          <a:ln>
            <a:noFill/>
          </a:ln>
          <a:effectLst/>
        </p:spPr>
        <p:txBody>
          <a:bodyPr wrap="none" anchor="ctr"/>
          <a:lstStyle/>
          <a:p>
            <a:pPr algn="ctr">
              <a:defRPr/>
            </a:pPr>
            <a:r>
              <a:rPr lang="en-US" altLang="ja-JP" baseline="30000" dirty="0"/>
              <a:t>11</a:t>
            </a:r>
            <a:r>
              <a:rPr lang="en-US" altLang="ja-JP" dirty="0"/>
              <a:t>B</a:t>
            </a:r>
          </a:p>
        </p:txBody>
      </p:sp>
      <p:sp>
        <p:nvSpPr>
          <p:cNvPr id="37904" name="Oval 18">
            <a:extLst>
              <a:ext uri="{FF2B5EF4-FFF2-40B4-BE49-F238E27FC236}">
                <a16:creationId xmlns:a16="http://schemas.microsoft.com/office/drawing/2014/main" id="{08BDBFD5-0AB2-6199-CE84-D436F47C5437}"/>
              </a:ext>
            </a:extLst>
          </p:cNvPr>
          <p:cNvSpPr>
            <a:spLocks noChangeArrowheads="1"/>
          </p:cNvSpPr>
          <p:nvPr/>
        </p:nvSpPr>
        <p:spPr bwMode="auto">
          <a:xfrm>
            <a:off x="7608094" y="2060848"/>
            <a:ext cx="414163" cy="396602"/>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algn="ctr">
              <a:lnSpc>
                <a:spcPct val="100000"/>
              </a:lnSpc>
              <a:spcBef>
                <a:spcPct val="0"/>
              </a:spcBef>
              <a:buFontTx/>
              <a:buNone/>
            </a:pPr>
            <a:r>
              <a:rPr lang="en-US" altLang="ja-JP" sz="1350" b="1" dirty="0">
                <a:solidFill>
                  <a:schemeClr val="accent1"/>
                </a:solidFill>
              </a:rPr>
              <a:t>Λ</a:t>
            </a:r>
          </a:p>
        </p:txBody>
      </p:sp>
      <p:sp>
        <p:nvSpPr>
          <p:cNvPr id="37905" name="Oval 19">
            <a:extLst>
              <a:ext uri="{FF2B5EF4-FFF2-40B4-BE49-F238E27FC236}">
                <a16:creationId xmlns:a16="http://schemas.microsoft.com/office/drawing/2014/main" id="{3D05D3CB-819D-9FE1-CE76-6BACFAE4D22E}"/>
              </a:ext>
            </a:extLst>
          </p:cNvPr>
          <p:cNvSpPr>
            <a:spLocks noChangeArrowheads="1"/>
          </p:cNvSpPr>
          <p:nvPr/>
        </p:nvSpPr>
        <p:spPr bwMode="auto">
          <a:xfrm>
            <a:off x="6991942" y="2078800"/>
            <a:ext cx="414163" cy="37865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algn="ctr">
              <a:lnSpc>
                <a:spcPct val="100000"/>
              </a:lnSpc>
              <a:spcBef>
                <a:spcPct val="0"/>
              </a:spcBef>
              <a:buFontTx/>
              <a:buNone/>
            </a:pPr>
            <a:r>
              <a:rPr lang="en-US" altLang="ja-JP" sz="1350" b="1" dirty="0">
                <a:solidFill>
                  <a:schemeClr val="accent1"/>
                </a:solidFill>
              </a:rPr>
              <a:t>Λ</a:t>
            </a:r>
          </a:p>
        </p:txBody>
      </p:sp>
      <p:sp>
        <p:nvSpPr>
          <p:cNvPr id="37906" name="Text Box 21">
            <a:extLst>
              <a:ext uri="{FF2B5EF4-FFF2-40B4-BE49-F238E27FC236}">
                <a16:creationId xmlns:a16="http://schemas.microsoft.com/office/drawing/2014/main" id="{28074286-3A3A-FC7B-0CFB-ADBB04995D5A}"/>
              </a:ext>
            </a:extLst>
          </p:cNvPr>
          <p:cNvSpPr txBox="1">
            <a:spLocks noChangeArrowheads="1"/>
          </p:cNvSpPr>
          <p:nvPr/>
        </p:nvSpPr>
        <p:spPr bwMode="auto">
          <a:xfrm>
            <a:off x="7161610" y="3458766"/>
            <a:ext cx="513282" cy="415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a:lnSpc>
                <a:spcPct val="100000"/>
              </a:lnSpc>
              <a:spcBef>
                <a:spcPct val="0"/>
              </a:spcBef>
              <a:buFontTx/>
              <a:buNone/>
            </a:pPr>
            <a:r>
              <a:rPr lang="en-US" altLang="ja-JP" sz="2100" baseline="30000"/>
              <a:t>13</a:t>
            </a:r>
            <a:r>
              <a:rPr lang="en-US" altLang="ja-JP" sz="2100"/>
              <a:t>B</a:t>
            </a:r>
          </a:p>
        </p:txBody>
      </p:sp>
      <p:sp>
        <p:nvSpPr>
          <p:cNvPr id="37907" name="Text Box 22">
            <a:extLst>
              <a:ext uri="{FF2B5EF4-FFF2-40B4-BE49-F238E27FC236}">
                <a16:creationId xmlns:a16="http://schemas.microsoft.com/office/drawing/2014/main" id="{79ED93E1-AF22-97A2-F534-932718153AB2}"/>
              </a:ext>
            </a:extLst>
          </p:cNvPr>
          <p:cNvSpPr txBox="1">
            <a:spLocks noChangeArrowheads="1"/>
          </p:cNvSpPr>
          <p:nvPr/>
        </p:nvSpPr>
        <p:spPr bwMode="auto">
          <a:xfrm>
            <a:off x="7067550" y="3699272"/>
            <a:ext cx="338554"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a:lnSpc>
                <a:spcPct val="100000"/>
              </a:lnSpc>
              <a:spcBef>
                <a:spcPct val="0"/>
              </a:spcBef>
              <a:buFontTx/>
              <a:buNone/>
            </a:pPr>
            <a:r>
              <a:rPr lang="en-US" altLang="ja-JP" sz="1050"/>
              <a:t>ΛΛ</a:t>
            </a:r>
          </a:p>
        </p:txBody>
      </p:sp>
      <p:sp>
        <p:nvSpPr>
          <p:cNvPr id="37908" name="Text Box 24">
            <a:extLst>
              <a:ext uri="{FF2B5EF4-FFF2-40B4-BE49-F238E27FC236}">
                <a16:creationId xmlns:a16="http://schemas.microsoft.com/office/drawing/2014/main" id="{04325F5A-FE11-ADB9-C9C3-558C534A4408}"/>
              </a:ext>
            </a:extLst>
          </p:cNvPr>
          <p:cNvSpPr txBox="1">
            <a:spLocks noChangeArrowheads="1"/>
          </p:cNvSpPr>
          <p:nvPr/>
        </p:nvSpPr>
        <p:spPr bwMode="auto">
          <a:xfrm>
            <a:off x="3368917" y="842619"/>
            <a:ext cx="422731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a:lnSpc>
                <a:spcPct val="100000"/>
              </a:lnSpc>
              <a:spcBef>
                <a:spcPct val="0"/>
              </a:spcBef>
              <a:buFontTx/>
              <a:buNone/>
            </a:pPr>
            <a:r>
              <a:rPr lang="en-US" altLang="ja-JP" sz="2400" dirty="0"/>
              <a:t>Only three double Λ </a:t>
            </a:r>
            <a:r>
              <a:rPr lang="en-US" altLang="ja-JP" sz="2400" dirty="0" err="1"/>
              <a:t>hypernuclei</a:t>
            </a:r>
            <a:endParaRPr lang="en-US" altLang="ja-JP" sz="2400" dirty="0"/>
          </a:p>
        </p:txBody>
      </p:sp>
      <p:sp>
        <p:nvSpPr>
          <p:cNvPr id="37909" name="Text Box 25">
            <a:extLst>
              <a:ext uri="{FF2B5EF4-FFF2-40B4-BE49-F238E27FC236}">
                <a16:creationId xmlns:a16="http://schemas.microsoft.com/office/drawing/2014/main" id="{87FD87F4-7FB8-DC73-B271-AF934CFB0EA0}"/>
              </a:ext>
            </a:extLst>
          </p:cNvPr>
          <p:cNvSpPr txBox="1">
            <a:spLocks noChangeArrowheads="1"/>
          </p:cNvSpPr>
          <p:nvPr/>
        </p:nvSpPr>
        <p:spPr bwMode="auto">
          <a:xfrm>
            <a:off x="2994447" y="5334296"/>
            <a:ext cx="5951886" cy="9168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a:lnSpc>
                <a:spcPct val="115000"/>
              </a:lnSpc>
              <a:spcBef>
                <a:spcPct val="0"/>
              </a:spcBef>
              <a:buFontTx/>
              <a:buNone/>
            </a:pPr>
            <a:r>
              <a:rPr lang="en-US" altLang="ja-JP" sz="2400" dirty="0"/>
              <a:t>There was NO observed double Λ </a:t>
            </a:r>
            <a:r>
              <a:rPr lang="en-US" altLang="ja-JP" sz="2400" dirty="0" err="1"/>
              <a:t>hypernuclei</a:t>
            </a:r>
            <a:r>
              <a:rPr lang="en-US" altLang="ja-JP" sz="2400" dirty="0"/>
              <a:t> </a:t>
            </a:r>
          </a:p>
          <a:p>
            <a:pPr>
              <a:lnSpc>
                <a:spcPct val="115000"/>
              </a:lnSpc>
              <a:spcBef>
                <a:spcPct val="0"/>
              </a:spcBef>
              <a:buFontTx/>
              <a:buNone/>
            </a:pPr>
            <a:r>
              <a:rPr lang="en-US" altLang="ja-JP" sz="2400" dirty="0">
                <a:solidFill>
                  <a:srgbClr val="FF0000"/>
                </a:solidFill>
              </a:rPr>
              <a:t>without ambiguity</a:t>
            </a:r>
            <a:r>
              <a:rPr lang="en-US" altLang="ja-JP" sz="2400" dirty="0"/>
              <a:t>.  </a:t>
            </a:r>
          </a:p>
        </p:txBody>
      </p:sp>
      <p:sp>
        <p:nvSpPr>
          <p:cNvPr id="37910" name="Text Box 26">
            <a:extLst>
              <a:ext uri="{FF2B5EF4-FFF2-40B4-BE49-F238E27FC236}">
                <a16:creationId xmlns:a16="http://schemas.microsoft.com/office/drawing/2014/main" id="{BD7EE2EE-F34D-BE9C-D2BB-6BB888EC2D0F}"/>
              </a:ext>
            </a:extLst>
          </p:cNvPr>
          <p:cNvSpPr txBox="1">
            <a:spLocks noChangeArrowheads="1"/>
          </p:cNvSpPr>
          <p:nvPr/>
        </p:nvSpPr>
        <p:spPr bwMode="auto">
          <a:xfrm>
            <a:off x="2733917" y="4605539"/>
            <a:ext cx="676903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a:lnSpc>
                <a:spcPct val="100000"/>
              </a:lnSpc>
              <a:spcBef>
                <a:spcPct val="0"/>
              </a:spcBef>
              <a:buFontTx/>
              <a:buNone/>
            </a:pPr>
            <a:r>
              <a:rPr lang="en-US" altLang="ja-JP" sz="2400" dirty="0"/>
              <a:t>Ambiguity for identifying these double Λ </a:t>
            </a:r>
            <a:r>
              <a:rPr lang="en-US" altLang="ja-JP" sz="2400" dirty="0" err="1"/>
              <a:t>hypernuclei</a:t>
            </a:r>
            <a:endParaRPr lang="en-US" altLang="ja-JP" sz="2400" dirty="0"/>
          </a:p>
        </p:txBody>
      </p:sp>
      <p:sp>
        <p:nvSpPr>
          <p:cNvPr id="3" name="Oval 11">
            <a:extLst>
              <a:ext uri="{FF2B5EF4-FFF2-40B4-BE49-F238E27FC236}">
                <a16:creationId xmlns:a16="http://schemas.microsoft.com/office/drawing/2014/main" id="{0B70118E-904D-36DC-AF4A-247C061F01E5}"/>
              </a:ext>
            </a:extLst>
          </p:cNvPr>
          <p:cNvSpPr>
            <a:spLocks noChangeArrowheads="1"/>
          </p:cNvSpPr>
          <p:nvPr/>
        </p:nvSpPr>
        <p:spPr bwMode="auto">
          <a:xfrm>
            <a:off x="2032242" y="1741689"/>
            <a:ext cx="1979613" cy="1979613"/>
          </a:xfrm>
          <a:prstGeom prst="ellipse">
            <a:avLst/>
          </a:prstGeom>
          <a:solidFill>
            <a:srgbClr val="FFFF99"/>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2400"/>
          </a:p>
        </p:txBody>
      </p:sp>
      <p:sp>
        <p:nvSpPr>
          <p:cNvPr id="4" name="Oval 5">
            <a:extLst>
              <a:ext uri="{FF2B5EF4-FFF2-40B4-BE49-F238E27FC236}">
                <a16:creationId xmlns:a16="http://schemas.microsoft.com/office/drawing/2014/main" id="{770FFDE6-5178-573A-DF7A-7359D5471C61}"/>
              </a:ext>
            </a:extLst>
          </p:cNvPr>
          <p:cNvSpPr>
            <a:spLocks noChangeArrowheads="1"/>
          </p:cNvSpPr>
          <p:nvPr/>
        </p:nvSpPr>
        <p:spPr bwMode="auto">
          <a:xfrm>
            <a:off x="2537066" y="2749751"/>
            <a:ext cx="863600" cy="863600"/>
          </a:xfrm>
          <a:prstGeom prst="ellipse">
            <a:avLst/>
          </a:prstGeom>
          <a:solidFill>
            <a:srgbClr val="99CC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2400"/>
              <a:t>α</a:t>
            </a:r>
          </a:p>
        </p:txBody>
      </p:sp>
      <p:sp>
        <p:nvSpPr>
          <p:cNvPr id="5" name="Oval 6">
            <a:extLst>
              <a:ext uri="{FF2B5EF4-FFF2-40B4-BE49-F238E27FC236}">
                <a16:creationId xmlns:a16="http://schemas.microsoft.com/office/drawing/2014/main" id="{D8E38893-4EBB-A9C4-2B74-8135BD2484DA}"/>
              </a:ext>
            </a:extLst>
          </p:cNvPr>
          <p:cNvSpPr>
            <a:spLocks noChangeArrowheads="1"/>
          </p:cNvSpPr>
          <p:nvPr/>
        </p:nvSpPr>
        <p:spPr bwMode="auto">
          <a:xfrm>
            <a:off x="2321166" y="2030613"/>
            <a:ext cx="539750" cy="539750"/>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2400"/>
              <a:t>Λ</a:t>
            </a:r>
          </a:p>
        </p:txBody>
      </p:sp>
      <p:sp>
        <p:nvSpPr>
          <p:cNvPr id="6" name="Oval 7">
            <a:extLst>
              <a:ext uri="{FF2B5EF4-FFF2-40B4-BE49-F238E27FC236}">
                <a16:creationId xmlns:a16="http://schemas.microsoft.com/office/drawing/2014/main" id="{AD766C27-329B-BBB5-2F0A-C7ACA5268FC3}"/>
              </a:ext>
            </a:extLst>
          </p:cNvPr>
          <p:cNvSpPr>
            <a:spLocks noChangeArrowheads="1"/>
          </p:cNvSpPr>
          <p:nvPr/>
        </p:nvSpPr>
        <p:spPr bwMode="auto">
          <a:xfrm>
            <a:off x="3184766" y="2030613"/>
            <a:ext cx="539750" cy="539750"/>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2400"/>
              <a:t>Λ</a:t>
            </a:r>
          </a:p>
        </p:txBody>
      </p:sp>
      <p:sp>
        <p:nvSpPr>
          <p:cNvPr id="7" name="Text Box 12">
            <a:extLst>
              <a:ext uri="{FF2B5EF4-FFF2-40B4-BE49-F238E27FC236}">
                <a16:creationId xmlns:a16="http://schemas.microsoft.com/office/drawing/2014/main" id="{78AB8BA6-1694-D6B7-7F03-7C35489CAB17}"/>
              </a:ext>
            </a:extLst>
          </p:cNvPr>
          <p:cNvSpPr txBox="1">
            <a:spLocks noChangeArrowheads="1"/>
          </p:cNvSpPr>
          <p:nvPr/>
        </p:nvSpPr>
        <p:spPr bwMode="auto">
          <a:xfrm>
            <a:off x="2681530" y="3830838"/>
            <a:ext cx="6873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400" baseline="30000"/>
              <a:t>6</a:t>
            </a:r>
            <a:r>
              <a:rPr lang="en-US" altLang="ja-JP" sz="2400"/>
              <a:t>He</a:t>
            </a:r>
          </a:p>
        </p:txBody>
      </p:sp>
      <p:sp>
        <p:nvSpPr>
          <p:cNvPr id="8" name="Text Box 13">
            <a:extLst>
              <a:ext uri="{FF2B5EF4-FFF2-40B4-BE49-F238E27FC236}">
                <a16:creationId xmlns:a16="http://schemas.microsoft.com/office/drawing/2014/main" id="{BDA835EB-4BF0-AF97-43D7-403496B8EE5B}"/>
              </a:ext>
            </a:extLst>
          </p:cNvPr>
          <p:cNvSpPr txBox="1">
            <a:spLocks noChangeArrowheads="1"/>
          </p:cNvSpPr>
          <p:nvPr/>
        </p:nvSpPr>
        <p:spPr bwMode="auto">
          <a:xfrm>
            <a:off x="2464041" y="4046739"/>
            <a:ext cx="42511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400"/>
              <a:t>ΛΛ</a:t>
            </a:r>
          </a:p>
        </p:txBody>
      </p:sp>
      <p:sp>
        <p:nvSpPr>
          <p:cNvPr id="9" name="Oval 16">
            <a:extLst>
              <a:ext uri="{FF2B5EF4-FFF2-40B4-BE49-F238E27FC236}">
                <a16:creationId xmlns:a16="http://schemas.microsoft.com/office/drawing/2014/main" id="{551BC07F-C991-A853-CD46-378CFC0F7B60}"/>
              </a:ext>
            </a:extLst>
          </p:cNvPr>
          <p:cNvSpPr>
            <a:spLocks noChangeArrowheads="1"/>
          </p:cNvSpPr>
          <p:nvPr/>
        </p:nvSpPr>
        <p:spPr bwMode="auto">
          <a:xfrm>
            <a:off x="4264267" y="1670251"/>
            <a:ext cx="1979613" cy="1979612"/>
          </a:xfrm>
          <a:prstGeom prst="ellipse">
            <a:avLst/>
          </a:prstGeom>
          <a:solidFill>
            <a:srgbClr val="FFFF99"/>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2400"/>
          </a:p>
        </p:txBody>
      </p:sp>
      <p:sp>
        <p:nvSpPr>
          <p:cNvPr id="10" name="Oval 17">
            <a:extLst>
              <a:ext uri="{FF2B5EF4-FFF2-40B4-BE49-F238E27FC236}">
                <a16:creationId xmlns:a16="http://schemas.microsoft.com/office/drawing/2014/main" id="{F84A13B4-D062-8208-E16C-6A2FB98D947F}"/>
              </a:ext>
            </a:extLst>
          </p:cNvPr>
          <p:cNvSpPr>
            <a:spLocks noChangeArrowheads="1"/>
          </p:cNvSpPr>
          <p:nvPr/>
        </p:nvSpPr>
        <p:spPr bwMode="auto">
          <a:xfrm>
            <a:off x="4769091" y="2678313"/>
            <a:ext cx="863600" cy="863600"/>
          </a:xfrm>
          <a:prstGeom prst="ellipse">
            <a:avLst/>
          </a:prstGeom>
          <a:solidFill>
            <a:srgbClr val="99CC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2400" baseline="30000"/>
              <a:t>8</a:t>
            </a:r>
            <a:r>
              <a:rPr lang="en-US" altLang="ja-JP" sz="2400"/>
              <a:t>Be</a:t>
            </a:r>
          </a:p>
        </p:txBody>
      </p:sp>
      <p:sp>
        <p:nvSpPr>
          <p:cNvPr id="11" name="Oval 18">
            <a:extLst>
              <a:ext uri="{FF2B5EF4-FFF2-40B4-BE49-F238E27FC236}">
                <a16:creationId xmlns:a16="http://schemas.microsoft.com/office/drawing/2014/main" id="{EC3E6F54-69FB-C52D-F734-85140E06C5E8}"/>
              </a:ext>
            </a:extLst>
          </p:cNvPr>
          <p:cNvSpPr>
            <a:spLocks noChangeArrowheads="1"/>
          </p:cNvSpPr>
          <p:nvPr/>
        </p:nvSpPr>
        <p:spPr bwMode="auto">
          <a:xfrm>
            <a:off x="4553191" y="1959176"/>
            <a:ext cx="539750" cy="539750"/>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2400"/>
              <a:t>Λ</a:t>
            </a:r>
          </a:p>
        </p:txBody>
      </p:sp>
      <p:sp>
        <p:nvSpPr>
          <p:cNvPr id="12" name="Oval 19">
            <a:extLst>
              <a:ext uri="{FF2B5EF4-FFF2-40B4-BE49-F238E27FC236}">
                <a16:creationId xmlns:a16="http://schemas.microsoft.com/office/drawing/2014/main" id="{0F709D9A-5DD8-8AA4-019E-C7504F4BD760}"/>
              </a:ext>
            </a:extLst>
          </p:cNvPr>
          <p:cNvSpPr>
            <a:spLocks noChangeArrowheads="1"/>
          </p:cNvSpPr>
          <p:nvPr/>
        </p:nvSpPr>
        <p:spPr bwMode="auto">
          <a:xfrm>
            <a:off x="5416791" y="1959176"/>
            <a:ext cx="539750" cy="539750"/>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2400"/>
              <a:t>Λ</a:t>
            </a:r>
          </a:p>
        </p:txBody>
      </p:sp>
      <p:sp>
        <p:nvSpPr>
          <p:cNvPr id="13" name="Text Box 20">
            <a:extLst>
              <a:ext uri="{FF2B5EF4-FFF2-40B4-BE49-F238E27FC236}">
                <a16:creationId xmlns:a16="http://schemas.microsoft.com/office/drawing/2014/main" id="{ADF0FF4B-4BD7-A7A3-2784-FB7F089DD636}"/>
              </a:ext>
            </a:extLst>
          </p:cNvPr>
          <p:cNvSpPr txBox="1">
            <a:spLocks noChangeArrowheads="1"/>
          </p:cNvSpPr>
          <p:nvPr/>
        </p:nvSpPr>
        <p:spPr bwMode="auto">
          <a:xfrm>
            <a:off x="4913555" y="3759401"/>
            <a:ext cx="7826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400" baseline="30000"/>
              <a:t>10</a:t>
            </a:r>
            <a:r>
              <a:rPr lang="en-US" altLang="ja-JP" sz="2400"/>
              <a:t>Be</a:t>
            </a:r>
          </a:p>
        </p:txBody>
      </p:sp>
      <p:sp>
        <p:nvSpPr>
          <p:cNvPr id="14" name="Text Box 21">
            <a:extLst>
              <a:ext uri="{FF2B5EF4-FFF2-40B4-BE49-F238E27FC236}">
                <a16:creationId xmlns:a16="http://schemas.microsoft.com/office/drawing/2014/main" id="{A3533B8C-F821-C997-398D-F95B804CC494}"/>
              </a:ext>
            </a:extLst>
          </p:cNvPr>
          <p:cNvSpPr txBox="1">
            <a:spLocks noChangeArrowheads="1"/>
          </p:cNvSpPr>
          <p:nvPr/>
        </p:nvSpPr>
        <p:spPr bwMode="auto">
          <a:xfrm>
            <a:off x="4696066" y="3975302"/>
            <a:ext cx="42511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400"/>
              <a:t>ΛΛ</a:t>
            </a:r>
          </a:p>
        </p:txBody>
      </p:sp>
      <p:sp>
        <p:nvSpPr>
          <p:cNvPr id="15" name="Text Box 21">
            <a:extLst>
              <a:ext uri="{FF2B5EF4-FFF2-40B4-BE49-F238E27FC236}">
                <a16:creationId xmlns:a16="http://schemas.microsoft.com/office/drawing/2014/main" id="{5309B76E-1E54-1E3F-EB79-59BC15A65C1C}"/>
              </a:ext>
            </a:extLst>
          </p:cNvPr>
          <p:cNvSpPr txBox="1">
            <a:spLocks noChangeArrowheads="1"/>
          </p:cNvSpPr>
          <p:nvPr/>
        </p:nvSpPr>
        <p:spPr bwMode="auto">
          <a:xfrm>
            <a:off x="5920029" y="3686377"/>
            <a:ext cx="42511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400"/>
              <a:t>ΛΛ</a:t>
            </a:r>
          </a:p>
        </p:txBody>
      </p:sp>
    </p:spTree>
    <p:extLst>
      <p:ext uri="{BB962C8B-B14F-4D97-AF65-F5344CB8AC3E}">
        <p14:creationId xmlns:p14="http://schemas.microsoft.com/office/powerpoint/2010/main" val="256167267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id="{FA020FF2-ACA7-442A-E4DF-515A2B25C572}"/>
              </a:ext>
            </a:extLst>
          </p:cNvPr>
          <p:cNvSpPr>
            <a:spLocks noGrp="1" noChangeArrowheads="1"/>
          </p:cNvSpPr>
          <p:nvPr>
            <p:ph type="body" sz="half" idx="1"/>
          </p:nvPr>
        </p:nvSpPr>
        <p:spPr>
          <a:xfrm>
            <a:off x="8850527" y="1596817"/>
            <a:ext cx="4493419" cy="4323927"/>
          </a:xfrm>
        </p:spPr>
        <p:txBody>
          <a:bodyPr/>
          <a:lstStyle/>
          <a:p>
            <a:pPr>
              <a:lnSpc>
                <a:spcPct val="80000"/>
              </a:lnSpc>
              <a:buFontTx/>
              <a:buNone/>
            </a:pPr>
            <a:endParaRPr lang="en-US" altLang="ja-JP" sz="1500" dirty="0"/>
          </a:p>
          <a:p>
            <a:pPr>
              <a:lnSpc>
                <a:spcPct val="80000"/>
              </a:lnSpc>
              <a:buFontTx/>
              <a:buNone/>
            </a:pPr>
            <a:endParaRPr lang="en-US" altLang="ja-JP" sz="1500" dirty="0"/>
          </a:p>
          <a:p>
            <a:pPr>
              <a:lnSpc>
                <a:spcPct val="80000"/>
              </a:lnSpc>
              <a:buFontTx/>
              <a:buNone/>
            </a:pPr>
            <a:endParaRPr lang="en-US" altLang="ja-JP" sz="1500" dirty="0"/>
          </a:p>
        </p:txBody>
      </p:sp>
      <p:sp>
        <p:nvSpPr>
          <p:cNvPr id="38915" name="Text Box 3">
            <a:extLst>
              <a:ext uri="{FF2B5EF4-FFF2-40B4-BE49-F238E27FC236}">
                <a16:creationId xmlns:a16="http://schemas.microsoft.com/office/drawing/2014/main" id="{4ED7FA9B-A931-2012-AE81-A7DBC162F6AA}"/>
              </a:ext>
            </a:extLst>
          </p:cNvPr>
          <p:cNvSpPr txBox="1">
            <a:spLocks noChangeArrowheads="1"/>
          </p:cNvSpPr>
          <p:nvPr/>
        </p:nvSpPr>
        <p:spPr bwMode="auto">
          <a:xfrm>
            <a:off x="1892855" y="2241946"/>
            <a:ext cx="4826193"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a:lnSpc>
                <a:spcPct val="100000"/>
              </a:lnSpc>
              <a:spcBef>
                <a:spcPct val="0"/>
              </a:spcBef>
              <a:buFontTx/>
              <a:buNone/>
            </a:pPr>
            <a:r>
              <a:rPr lang="en-US" altLang="ja-JP" sz="2000" b="1" dirty="0"/>
              <a:t>Uniquely </a:t>
            </a:r>
            <a:r>
              <a:rPr lang="ja-JP" altLang="en-US" sz="2000" b="1" dirty="0"/>
              <a:t>　</a:t>
            </a:r>
            <a:r>
              <a:rPr lang="en-US" altLang="ja-JP" sz="2000" b="1" dirty="0"/>
              <a:t>identified </a:t>
            </a:r>
            <a:r>
              <a:rPr lang="ja-JP" altLang="en-US" sz="2000" b="1" dirty="0"/>
              <a:t>　</a:t>
            </a:r>
            <a:r>
              <a:rPr lang="en-US" altLang="ja-JP" sz="2000" b="1" dirty="0"/>
              <a:t>without </a:t>
            </a:r>
            <a:r>
              <a:rPr lang="ja-JP" altLang="en-US" sz="2000" b="1" dirty="0"/>
              <a:t>　</a:t>
            </a:r>
            <a:r>
              <a:rPr lang="en-US" altLang="ja-JP" sz="2000" b="1" dirty="0"/>
              <a:t>ambiguity </a:t>
            </a:r>
          </a:p>
          <a:p>
            <a:pPr>
              <a:lnSpc>
                <a:spcPct val="100000"/>
              </a:lnSpc>
              <a:spcBef>
                <a:spcPct val="0"/>
              </a:spcBef>
              <a:buFontTx/>
              <a:buNone/>
            </a:pPr>
            <a:r>
              <a:rPr lang="en-US" altLang="ja-JP" sz="2000" b="1" dirty="0"/>
              <a:t>for</a:t>
            </a:r>
            <a:r>
              <a:rPr lang="ja-JP" altLang="en-US" sz="2000" b="1" dirty="0"/>
              <a:t>　</a:t>
            </a:r>
            <a:r>
              <a:rPr lang="en-US" altLang="ja-JP" sz="2000" b="1" dirty="0"/>
              <a:t>the first time</a:t>
            </a:r>
          </a:p>
        </p:txBody>
      </p:sp>
      <p:sp>
        <p:nvSpPr>
          <p:cNvPr id="38916" name="Line 4">
            <a:extLst>
              <a:ext uri="{FF2B5EF4-FFF2-40B4-BE49-F238E27FC236}">
                <a16:creationId xmlns:a16="http://schemas.microsoft.com/office/drawing/2014/main" id="{BBEEDFB5-68EE-28BD-A0C2-42CC1A67E9EC}"/>
              </a:ext>
            </a:extLst>
          </p:cNvPr>
          <p:cNvSpPr>
            <a:spLocks noChangeShapeType="1"/>
          </p:cNvSpPr>
          <p:nvPr/>
        </p:nvSpPr>
        <p:spPr bwMode="auto">
          <a:xfrm>
            <a:off x="2656825" y="3385993"/>
            <a:ext cx="1084660" cy="0"/>
          </a:xfrm>
          <a:prstGeom prst="line">
            <a:avLst/>
          </a:prstGeom>
          <a:noFill/>
          <a:ln w="38100">
            <a:solidFill>
              <a:srgbClr val="008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350"/>
          </a:p>
        </p:txBody>
      </p:sp>
      <p:sp>
        <p:nvSpPr>
          <p:cNvPr id="38917" name="Line 5">
            <a:extLst>
              <a:ext uri="{FF2B5EF4-FFF2-40B4-BE49-F238E27FC236}">
                <a16:creationId xmlns:a16="http://schemas.microsoft.com/office/drawing/2014/main" id="{8557D551-37AF-E9CF-73C5-C03D560F7C1A}"/>
              </a:ext>
            </a:extLst>
          </p:cNvPr>
          <p:cNvSpPr>
            <a:spLocks noChangeShapeType="1"/>
          </p:cNvSpPr>
          <p:nvPr/>
        </p:nvSpPr>
        <p:spPr bwMode="auto">
          <a:xfrm>
            <a:off x="2656826" y="4519468"/>
            <a:ext cx="1026319" cy="0"/>
          </a:xfrm>
          <a:prstGeom prst="line">
            <a:avLst/>
          </a:prstGeom>
          <a:noFill/>
          <a:ln w="412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350"/>
          </a:p>
        </p:txBody>
      </p:sp>
      <p:sp>
        <p:nvSpPr>
          <p:cNvPr id="38918" name="Text Box 6">
            <a:extLst>
              <a:ext uri="{FF2B5EF4-FFF2-40B4-BE49-F238E27FC236}">
                <a16:creationId xmlns:a16="http://schemas.microsoft.com/office/drawing/2014/main" id="{A5D5113F-2B80-7487-EAFD-4C1684C2EA28}"/>
              </a:ext>
            </a:extLst>
          </p:cNvPr>
          <p:cNvSpPr txBox="1">
            <a:spLocks noChangeArrowheads="1"/>
          </p:cNvSpPr>
          <p:nvPr/>
        </p:nvSpPr>
        <p:spPr bwMode="auto">
          <a:xfrm>
            <a:off x="3359294" y="3115723"/>
            <a:ext cx="1516856" cy="323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a:lnSpc>
                <a:spcPct val="100000"/>
              </a:lnSpc>
              <a:spcBef>
                <a:spcPct val="0"/>
              </a:spcBef>
              <a:buFontTx/>
              <a:buNone/>
            </a:pPr>
            <a:r>
              <a:rPr lang="en-US" altLang="ja-JP" sz="1500" b="1"/>
              <a:t>α+Λ+Λ</a:t>
            </a:r>
          </a:p>
        </p:txBody>
      </p:sp>
      <p:sp>
        <p:nvSpPr>
          <p:cNvPr id="38919" name="Text Box 7">
            <a:extLst>
              <a:ext uri="{FF2B5EF4-FFF2-40B4-BE49-F238E27FC236}">
                <a16:creationId xmlns:a16="http://schemas.microsoft.com/office/drawing/2014/main" id="{C7E507DC-E489-82AD-82C8-A46939E89F89}"/>
              </a:ext>
            </a:extLst>
          </p:cNvPr>
          <p:cNvSpPr txBox="1">
            <a:spLocks noChangeArrowheads="1"/>
          </p:cNvSpPr>
          <p:nvPr/>
        </p:nvSpPr>
        <p:spPr bwMode="auto">
          <a:xfrm>
            <a:off x="3790300" y="4357544"/>
            <a:ext cx="354806" cy="323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a:lnSpc>
                <a:spcPct val="100000"/>
              </a:lnSpc>
              <a:spcBef>
                <a:spcPct val="0"/>
              </a:spcBef>
              <a:buFontTx/>
              <a:buNone/>
            </a:pPr>
            <a:r>
              <a:rPr lang="en-US" altLang="ja-JP" sz="1500"/>
              <a:t>0</a:t>
            </a:r>
            <a:r>
              <a:rPr lang="en-US" altLang="ja-JP" sz="1500" baseline="30000"/>
              <a:t>+</a:t>
            </a:r>
          </a:p>
        </p:txBody>
      </p:sp>
      <p:sp>
        <p:nvSpPr>
          <p:cNvPr id="38920" name="Oval 8">
            <a:extLst>
              <a:ext uri="{FF2B5EF4-FFF2-40B4-BE49-F238E27FC236}">
                <a16:creationId xmlns:a16="http://schemas.microsoft.com/office/drawing/2014/main" id="{7DCF6970-F2A0-468B-5B9B-93F5FBE0F54D}"/>
              </a:ext>
            </a:extLst>
          </p:cNvPr>
          <p:cNvSpPr>
            <a:spLocks noChangeArrowheads="1"/>
          </p:cNvSpPr>
          <p:nvPr/>
        </p:nvSpPr>
        <p:spPr bwMode="auto">
          <a:xfrm>
            <a:off x="5069683" y="3320654"/>
            <a:ext cx="1079897" cy="1052513"/>
          </a:xfrm>
          <a:prstGeom prst="ellipse">
            <a:avLst/>
          </a:prstGeom>
          <a:solidFill>
            <a:srgbClr val="FFFF99"/>
          </a:solidFill>
          <a:ln w="25400">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a:lnSpc>
                <a:spcPct val="100000"/>
              </a:lnSpc>
              <a:spcBef>
                <a:spcPct val="0"/>
              </a:spcBef>
              <a:buFontTx/>
              <a:buNone/>
            </a:pPr>
            <a:endParaRPr lang="ja-JP" altLang="en-US" sz="1350"/>
          </a:p>
        </p:txBody>
      </p:sp>
      <p:sp>
        <p:nvSpPr>
          <p:cNvPr id="38921" name="Text Box 9">
            <a:extLst>
              <a:ext uri="{FF2B5EF4-FFF2-40B4-BE49-F238E27FC236}">
                <a16:creationId xmlns:a16="http://schemas.microsoft.com/office/drawing/2014/main" id="{E6730505-FE6A-D5AB-7D8B-1746E774DF9E}"/>
              </a:ext>
            </a:extLst>
          </p:cNvPr>
          <p:cNvSpPr txBox="1">
            <a:spLocks noChangeArrowheads="1"/>
          </p:cNvSpPr>
          <p:nvPr/>
        </p:nvSpPr>
        <p:spPr bwMode="auto">
          <a:xfrm>
            <a:off x="2159254" y="15443"/>
            <a:ext cx="4293394" cy="16042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a:lnSpc>
                <a:spcPct val="100000"/>
              </a:lnSpc>
              <a:spcBef>
                <a:spcPct val="0"/>
              </a:spcBef>
              <a:buFontTx/>
              <a:buNone/>
            </a:pPr>
            <a:r>
              <a:rPr lang="ja-JP" altLang="en-US" sz="1950" dirty="0"/>
              <a:t>　</a:t>
            </a:r>
          </a:p>
          <a:p>
            <a:pPr>
              <a:lnSpc>
                <a:spcPct val="100000"/>
              </a:lnSpc>
              <a:spcBef>
                <a:spcPct val="0"/>
              </a:spcBef>
              <a:buFontTx/>
              <a:buNone/>
            </a:pPr>
            <a:r>
              <a:rPr lang="ja-JP" altLang="en-US" sz="1950" dirty="0"/>
              <a:t>　　</a:t>
            </a:r>
            <a:r>
              <a:rPr lang="en-US" altLang="ja-JP" sz="2400" dirty="0"/>
              <a:t>In 2001, the epoch-making data has been reported by the</a:t>
            </a:r>
            <a:r>
              <a:rPr lang="ja-JP" altLang="en-US" sz="2400" dirty="0"/>
              <a:t>　</a:t>
            </a:r>
          </a:p>
          <a:p>
            <a:pPr>
              <a:lnSpc>
                <a:spcPct val="100000"/>
              </a:lnSpc>
              <a:spcBef>
                <a:spcPct val="0"/>
              </a:spcBef>
              <a:buFontTx/>
              <a:buNone/>
            </a:pPr>
            <a:r>
              <a:rPr lang="en-US" altLang="ja-JP" sz="2400" dirty="0"/>
              <a:t>KEK-E373 experiment.</a:t>
            </a:r>
          </a:p>
          <a:p>
            <a:pPr>
              <a:lnSpc>
                <a:spcPct val="100000"/>
              </a:lnSpc>
              <a:spcBef>
                <a:spcPct val="0"/>
              </a:spcBef>
              <a:buFontTx/>
              <a:buNone/>
            </a:pPr>
            <a:endParaRPr lang="en-US" altLang="ja-JP" sz="675" dirty="0"/>
          </a:p>
        </p:txBody>
      </p:sp>
      <p:sp>
        <p:nvSpPr>
          <p:cNvPr id="38922" name="Line 10">
            <a:extLst>
              <a:ext uri="{FF2B5EF4-FFF2-40B4-BE49-F238E27FC236}">
                <a16:creationId xmlns:a16="http://schemas.microsoft.com/office/drawing/2014/main" id="{961D8593-6333-8D30-F103-D107D529DE2E}"/>
              </a:ext>
            </a:extLst>
          </p:cNvPr>
          <p:cNvSpPr>
            <a:spLocks noChangeShapeType="1"/>
          </p:cNvSpPr>
          <p:nvPr/>
        </p:nvSpPr>
        <p:spPr bwMode="auto">
          <a:xfrm>
            <a:off x="3034253" y="3385994"/>
            <a:ext cx="0" cy="1133475"/>
          </a:xfrm>
          <a:prstGeom prst="line">
            <a:avLst/>
          </a:prstGeom>
          <a:noFill/>
          <a:ln w="1587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350"/>
          </a:p>
        </p:txBody>
      </p:sp>
      <p:pic>
        <p:nvPicPr>
          <p:cNvPr id="38923" name="Picture 11">
            <a:extLst>
              <a:ext uri="{FF2B5EF4-FFF2-40B4-BE49-F238E27FC236}">
                <a16:creationId xmlns:a16="http://schemas.microsoft.com/office/drawing/2014/main" id="{1FB6911C-D5FA-30E4-07FF-2339E7EA363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9805" y="422786"/>
            <a:ext cx="3304975" cy="4824186"/>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8924" name="Picture 12">
            <a:extLst>
              <a:ext uri="{FF2B5EF4-FFF2-40B4-BE49-F238E27FC236}">
                <a16:creationId xmlns:a16="http://schemas.microsoft.com/office/drawing/2014/main" id="{C0C5184D-31B0-743B-6D72-FAE41C10D8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4620" y="5319713"/>
            <a:ext cx="3050381" cy="277416"/>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8925" name="Picture 13">
            <a:extLst>
              <a:ext uri="{FF2B5EF4-FFF2-40B4-BE49-F238E27FC236}">
                <a16:creationId xmlns:a16="http://schemas.microsoft.com/office/drawing/2014/main" id="{98C143D7-2CAD-9173-DE0E-B496F6AC284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18751" y="4751640"/>
            <a:ext cx="756047" cy="292894"/>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8926" name="Rectangle 14">
            <a:extLst>
              <a:ext uri="{FF2B5EF4-FFF2-40B4-BE49-F238E27FC236}">
                <a16:creationId xmlns:a16="http://schemas.microsoft.com/office/drawing/2014/main" id="{B8C4CFD1-5247-8C3C-DCE8-8C39225B62C7}"/>
              </a:ext>
            </a:extLst>
          </p:cNvPr>
          <p:cNvSpPr>
            <a:spLocks noChangeArrowheads="1"/>
          </p:cNvSpPr>
          <p:nvPr/>
        </p:nvSpPr>
        <p:spPr bwMode="auto">
          <a:xfrm>
            <a:off x="2558393" y="1540847"/>
            <a:ext cx="3293790" cy="540544"/>
          </a:xfrm>
          <a:prstGeom prst="rect">
            <a:avLst/>
          </a:prstGeom>
          <a:solidFill>
            <a:srgbClr val="FFFF99"/>
          </a:solidFill>
          <a:ln w="28575" algn="ctr">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a:lnSpc>
                <a:spcPct val="100000"/>
              </a:lnSpc>
              <a:spcBef>
                <a:spcPct val="0"/>
              </a:spcBef>
              <a:buFontTx/>
              <a:buNone/>
            </a:pPr>
            <a:endParaRPr lang="ja-JP" altLang="en-US" sz="1350"/>
          </a:p>
        </p:txBody>
      </p:sp>
      <p:sp>
        <p:nvSpPr>
          <p:cNvPr id="38927" name="Text Box 15">
            <a:extLst>
              <a:ext uri="{FF2B5EF4-FFF2-40B4-BE49-F238E27FC236}">
                <a16:creationId xmlns:a16="http://schemas.microsoft.com/office/drawing/2014/main" id="{548C509F-317C-7E75-8408-1ABF2C220735}"/>
              </a:ext>
            </a:extLst>
          </p:cNvPr>
          <p:cNvSpPr txBox="1">
            <a:spLocks noChangeArrowheads="1"/>
          </p:cNvSpPr>
          <p:nvPr/>
        </p:nvSpPr>
        <p:spPr bwMode="auto">
          <a:xfrm>
            <a:off x="2736076" y="1596816"/>
            <a:ext cx="3003888" cy="415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a:lnSpc>
                <a:spcPct val="100000"/>
              </a:lnSpc>
              <a:spcBef>
                <a:spcPct val="0"/>
              </a:spcBef>
              <a:buFontTx/>
              <a:buNone/>
            </a:pPr>
            <a:r>
              <a:rPr lang="en-US" altLang="ja-JP" sz="1350" dirty="0"/>
              <a:t> </a:t>
            </a:r>
            <a:r>
              <a:rPr lang="en-US" altLang="ja-JP" sz="2100" dirty="0"/>
              <a:t>Observation</a:t>
            </a:r>
            <a:r>
              <a:rPr lang="en-US" altLang="ja-JP" sz="1350" dirty="0"/>
              <a:t> of  </a:t>
            </a:r>
            <a:r>
              <a:rPr lang="ja-JP" altLang="en-US" sz="1350" dirty="0"/>
              <a:t>　</a:t>
            </a:r>
            <a:r>
              <a:rPr lang="en-US" altLang="ja-JP" sz="2400" b="1" baseline="30000" dirty="0"/>
              <a:t>6</a:t>
            </a:r>
            <a:r>
              <a:rPr lang="en-US" altLang="ja-JP" sz="2100" dirty="0"/>
              <a:t>He</a:t>
            </a:r>
          </a:p>
        </p:txBody>
      </p:sp>
      <p:sp>
        <p:nvSpPr>
          <p:cNvPr id="38928" name="Text Box 16">
            <a:extLst>
              <a:ext uri="{FF2B5EF4-FFF2-40B4-BE49-F238E27FC236}">
                <a16:creationId xmlns:a16="http://schemas.microsoft.com/office/drawing/2014/main" id="{928B0BD0-A5C7-E517-89C0-FA5A6783E9E7}"/>
              </a:ext>
            </a:extLst>
          </p:cNvPr>
          <p:cNvSpPr txBox="1">
            <a:spLocks noChangeArrowheads="1"/>
          </p:cNvSpPr>
          <p:nvPr/>
        </p:nvSpPr>
        <p:spPr bwMode="auto">
          <a:xfrm>
            <a:off x="4392409" y="1851168"/>
            <a:ext cx="344966"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a:lnSpc>
                <a:spcPct val="100000"/>
              </a:lnSpc>
              <a:spcBef>
                <a:spcPct val="0"/>
              </a:spcBef>
              <a:buFontTx/>
              <a:buNone/>
            </a:pPr>
            <a:r>
              <a:rPr lang="en-US" altLang="ja-JP" sz="1050" b="1" dirty="0"/>
              <a:t>ΛΛ</a:t>
            </a:r>
          </a:p>
        </p:txBody>
      </p:sp>
      <p:sp>
        <p:nvSpPr>
          <p:cNvPr id="38929" name="Oval 17">
            <a:extLst>
              <a:ext uri="{FF2B5EF4-FFF2-40B4-BE49-F238E27FC236}">
                <a16:creationId xmlns:a16="http://schemas.microsoft.com/office/drawing/2014/main" id="{AD6AC7E9-EC9D-D4AE-8E5F-805015A34763}"/>
              </a:ext>
            </a:extLst>
          </p:cNvPr>
          <p:cNvSpPr>
            <a:spLocks noChangeArrowheads="1"/>
          </p:cNvSpPr>
          <p:nvPr/>
        </p:nvSpPr>
        <p:spPr bwMode="auto">
          <a:xfrm>
            <a:off x="5446184" y="3871426"/>
            <a:ext cx="404813" cy="404813"/>
          </a:xfrm>
          <a:prstGeom prst="ellipse">
            <a:avLst/>
          </a:prstGeom>
          <a:solidFill>
            <a:srgbClr val="008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algn="ctr">
              <a:lnSpc>
                <a:spcPct val="100000"/>
              </a:lnSpc>
              <a:spcBef>
                <a:spcPct val="0"/>
              </a:spcBef>
              <a:buFontTx/>
              <a:buNone/>
            </a:pPr>
            <a:r>
              <a:rPr lang="en-US" altLang="ja-JP" sz="1350" b="1" dirty="0"/>
              <a:t>α</a:t>
            </a:r>
          </a:p>
        </p:txBody>
      </p:sp>
      <p:sp>
        <p:nvSpPr>
          <p:cNvPr id="38930" name="Oval 18">
            <a:extLst>
              <a:ext uri="{FF2B5EF4-FFF2-40B4-BE49-F238E27FC236}">
                <a16:creationId xmlns:a16="http://schemas.microsoft.com/office/drawing/2014/main" id="{F4299865-2202-FC36-35E1-2832DB00981B}"/>
              </a:ext>
            </a:extLst>
          </p:cNvPr>
          <p:cNvSpPr>
            <a:spLocks noChangeArrowheads="1"/>
          </p:cNvSpPr>
          <p:nvPr/>
        </p:nvSpPr>
        <p:spPr bwMode="auto">
          <a:xfrm>
            <a:off x="5717382" y="3537347"/>
            <a:ext cx="270272" cy="270272"/>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algn="ctr">
              <a:lnSpc>
                <a:spcPct val="100000"/>
              </a:lnSpc>
              <a:spcBef>
                <a:spcPct val="0"/>
              </a:spcBef>
              <a:buFontTx/>
              <a:buNone/>
            </a:pPr>
            <a:r>
              <a:rPr lang="en-US" altLang="ja-JP" sz="1350" b="1">
                <a:solidFill>
                  <a:schemeClr val="accent1"/>
                </a:solidFill>
              </a:rPr>
              <a:t>Λ</a:t>
            </a:r>
          </a:p>
        </p:txBody>
      </p:sp>
      <p:sp>
        <p:nvSpPr>
          <p:cNvPr id="38931" name="Oval 19">
            <a:extLst>
              <a:ext uri="{FF2B5EF4-FFF2-40B4-BE49-F238E27FC236}">
                <a16:creationId xmlns:a16="http://schemas.microsoft.com/office/drawing/2014/main" id="{050F5E14-4EAF-D0F6-B162-7B62933DB5BA}"/>
              </a:ext>
            </a:extLst>
          </p:cNvPr>
          <p:cNvSpPr>
            <a:spLocks noChangeArrowheads="1"/>
          </p:cNvSpPr>
          <p:nvPr/>
        </p:nvSpPr>
        <p:spPr bwMode="auto">
          <a:xfrm>
            <a:off x="5194563" y="3550879"/>
            <a:ext cx="270272" cy="270272"/>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algn="ctr">
              <a:lnSpc>
                <a:spcPct val="100000"/>
              </a:lnSpc>
              <a:spcBef>
                <a:spcPct val="0"/>
              </a:spcBef>
              <a:buFontTx/>
              <a:buNone/>
            </a:pPr>
            <a:r>
              <a:rPr lang="en-US" altLang="ja-JP" sz="1350" b="1">
                <a:solidFill>
                  <a:schemeClr val="accent1"/>
                </a:solidFill>
              </a:rPr>
              <a:t>Λ</a:t>
            </a:r>
          </a:p>
        </p:txBody>
      </p:sp>
      <p:pic>
        <p:nvPicPr>
          <p:cNvPr id="38932" name="Picture 20">
            <a:extLst>
              <a:ext uri="{FF2B5EF4-FFF2-40B4-BE49-F238E27FC236}">
                <a16:creationId xmlns:a16="http://schemas.microsoft.com/office/drawing/2014/main" id="{64464F4D-BFC4-E337-83AC-A81443FFB21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86375" y="4483894"/>
            <a:ext cx="863204" cy="334566"/>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8933" name="Text Box 21">
            <a:extLst>
              <a:ext uri="{FF2B5EF4-FFF2-40B4-BE49-F238E27FC236}">
                <a16:creationId xmlns:a16="http://schemas.microsoft.com/office/drawing/2014/main" id="{BAFE0E39-F3EE-FD01-7477-E7A973D73009}"/>
              </a:ext>
            </a:extLst>
          </p:cNvPr>
          <p:cNvSpPr txBox="1">
            <a:spLocks noChangeArrowheads="1"/>
          </p:cNvSpPr>
          <p:nvPr/>
        </p:nvSpPr>
        <p:spPr bwMode="auto">
          <a:xfrm>
            <a:off x="3196179" y="3709844"/>
            <a:ext cx="1620957" cy="323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a:lnSpc>
                <a:spcPct val="100000"/>
              </a:lnSpc>
              <a:spcBef>
                <a:spcPct val="0"/>
              </a:spcBef>
              <a:buFontTx/>
              <a:buNone/>
            </a:pPr>
            <a:r>
              <a:rPr lang="ja-JP" altLang="en-US" sz="1500"/>
              <a:t>６．９</a:t>
            </a:r>
            <a:r>
              <a:rPr lang="en-US" altLang="ja-JP" sz="1500"/>
              <a:t>1</a:t>
            </a:r>
            <a:r>
              <a:rPr lang="en-US" altLang="ja-JP" sz="1500">
                <a:cs typeface="Arial" panose="020B0604020202020204" pitchFamily="34" charset="0"/>
              </a:rPr>
              <a:t>±0.16 MeV</a:t>
            </a:r>
          </a:p>
        </p:txBody>
      </p:sp>
    </p:spTree>
    <p:extLst>
      <p:ext uri="{BB962C8B-B14F-4D97-AF65-F5344CB8AC3E}">
        <p14:creationId xmlns:p14="http://schemas.microsoft.com/office/powerpoint/2010/main" val="186270551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F7E70338-E3F6-6473-D29D-1EF92C15498C}"/>
              </a:ext>
            </a:extLst>
          </p:cNvPr>
          <p:cNvSpPr>
            <a:spLocks noChangeArrowheads="1"/>
          </p:cNvSpPr>
          <p:nvPr/>
        </p:nvSpPr>
        <p:spPr bwMode="auto">
          <a:xfrm>
            <a:off x="3287316" y="1701403"/>
            <a:ext cx="2160984" cy="594122"/>
          </a:xfrm>
          <a:prstGeom prst="rect">
            <a:avLst/>
          </a:prstGeom>
          <a:solidFill>
            <a:srgbClr val="FFFF99"/>
          </a:solidFill>
          <a:ln w="25400">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a:lnSpc>
                <a:spcPct val="100000"/>
              </a:lnSpc>
              <a:spcBef>
                <a:spcPct val="0"/>
              </a:spcBef>
              <a:buFontTx/>
              <a:buNone/>
            </a:pPr>
            <a:endParaRPr lang="ja-JP" altLang="en-US" sz="1350"/>
          </a:p>
        </p:txBody>
      </p:sp>
      <p:sp>
        <p:nvSpPr>
          <p:cNvPr id="39939" name="Rectangle 3">
            <a:extLst>
              <a:ext uri="{FF2B5EF4-FFF2-40B4-BE49-F238E27FC236}">
                <a16:creationId xmlns:a16="http://schemas.microsoft.com/office/drawing/2014/main" id="{BB9E45C4-5DF1-DF19-A699-00CA29A2A367}"/>
              </a:ext>
            </a:extLst>
          </p:cNvPr>
          <p:cNvSpPr>
            <a:spLocks noChangeArrowheads="1"/>
          </p:cNvSpPr>
          <p:nvPr/>
        </p:nvSpPr>
        <p:spPr bwMode="auto">
          <a:xfrm>
            <a:off x="3287317" y="3105150"/>
            <a:ext cx="3563540" cy="647700"/>
          </a:xfrm>
          <a:prstGeom prst="rect">
            <a:avLst/>
          </a:prstGeom>
          <a:solidFill>
            <a:srgbClr val="FFBDA3"/>
          </a:solidFill>
          <a:ln w="22225">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a:lnSpc>
                <a:spcPct val="100000"/>
              </a:lnSpc>
              <a:spcBef>
                <a:spcPct val="0"/>
              </a:spcBef>
              <a:buFontTx/>
              <a:buNone/>
            </a:pPr>
            <a:endParaRPr lang="ja-JP" altLang="en-US" sz="1350"/>
          </a:p>
        </p:txBody>
      </p:sp>
      <p:sp>
        <p:nvSpPr>
          <p:cNvPr id="39940" name="Line 4">
            <a:extLst>
              <a:ext uri="{FF2B5EF4-FFF2-40B4-BE49-F238E27FC236}">
                <a16:creationId xmlns:a16="http://schemas.microsoft.com/office/drawing/2014/main" id="{28251D38-38E3-4E59-8605-CE31E60D8B0D}"/>
              </a:ext>
            </a:extLst>
          </p:cNvPr>
          <p:cNvSpPr>
            <a:spLocks noChangeShapeType="1"/>
          </p:cNvSpPr>
          <p:nvPr/>
        </p:nvSpPr>
        <p:spPr bwMode="auto">
          <a:xfrm>
            <a:off x="4151710" y="2402682"/>
            <a:ext cx="0" cy="594122"/>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350"/>
          </a:p>
        </p:txBody>
      </p:sp>
      <p:sp>
        <p:nvSpPr>
          <p:cNvPr id="39941" name="Text Box 5">
            <a:extLst>
              <a:ext uri="{FF2B5EF4-FFF2-40B4-BE49-F238E27FC236}">
                <a16:creationId xmlns:a16="http://schemas.microsoft.com/office/drawing/2014/main" id="{34C3CC2B-304E-3DF0-F023-E25405AE9F32}"/>
              </a:ext>
            </a:extLst>
          </p:cNvPr>
          <p:cNvSpPr txBox="1">
            <a:spLocks noChangeArrowheads="1"/>
          </p:cNvSpPr>
          <p:nvPr/>
        </p:nvSpPr>
        <p:spPr bwMode="auto">
          <a:xfrm>
            <a:off x="3665935" y="2511030"/>
            <a:ext cx="450764" cy="323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a:lnSpc>
                <a:spcPct val="100000"/>
              </a:lnSpc>
              <a:spcBef>
                <a:spcPct val="0"/>
              </a:spcBef>
              <a:buFontTx/>
              <a:buNone/>
            </a:pPr>
            <a:r>
              <a:rPr lang="en-US" altLang="ja-JP" sz="1350" b="1">
                <a:solidFill>
                  <a:srgbClr val="000099"/>
                </a:solidFill>
              </a:rPr>
              <a:t>u</a:t>
            </a:r>
            <a:r>
              <a:rPr lang="en-US" altLang="ja-JP" sz="1500" b="1">
                <a:solidFill>
                  <a:srgbClr val="000099"/>
                </a:solidFill>
              </a:rPr>
              <a:t>se</a:t>
            </a:r>
          </a:p>
        </p:txBody>
      </p:sp>
      <p:sp>
        <p:nvSpPr>
          <p:cNvPr id="39942" name="Line 6">
            <a:extLst>
              <a:ext uri="{FF2B5EF4-FFF2-40B4-BE49-F238E27FC236}">
                <a16:creationId xmlns:a16="http://schemas.microsoft.com/office/drawing/2014/main" id="{9EB3B23A-33E6-1DA6-7E5C-30500B329B4B}"/>
              </a:ext>
            </a:extLst>
          </p:cNvPr>
          <p:cNvSpPr>
            <a:spLocks noChangeShapeType="1"/>
          </p:cNvSpPr>
          <p:nvPr/>
        </p:nvSpPr>
        <p:spPr bwMode="auto">
          <a:xfrm flipV="1">
            <a:off x="4530329" y="2349104"/>
            <a:ext cx="0" cy="648890"/>
          </a:xfrm>
          <a:prstGeom prst="line">
            <a:avLst/>
          </a:prstGeom>
          <a:noFill/>
          <a:ln w="222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350"/>
          </a:p>
        </p:txBody>
      </p:sp>
      <p:sp>
        <p:nvSpPr>
          <p:cNvPr id="39943" name="Text Box 7">
            <a:extLst>
              <a:ext uri="{FF2B5EF4-FFF2-40B4-BE49-F238E27FC236}">
                <a16:creationId xmlns:a16="http://schemas.microsoft.com/office/drawing/2014/main" id="{A7B5F777-D019-F465-0BEA-6841717A7FF0}"/>
              </a:ext>
            </a:extLst>
          </p:cNvPr>
          <p:cNvSpPr txBox="1">
            <a:spLocks noChangeArrowheads="1"/>
          </p:cNvSpPr>
          <p:nvPr/>
        </p:nvSpPr>
        <p:spPr bwMode="auto">
          <a:xfrm>
            <a:off x="4961336" y="2457450"/>
            <a:ext cx="3121047" cy="600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a:lnSpc>
                <a:spcPct val="100000"/>
              </a:lnSpc>
              <a:spcBef>
                <a:spcPct val="0"/>
              </a:spcBef>
              <a:buFontTx/>
              <a:buNone/>
            </a:pPr>
            <a:r>
              <a:rPr lang="en-US" altLang="ja-JP" sz="1650" b="1">
                <a:solidFill>
                  <a:srgbClr val="000099"/>
                </a:solidFill>
              </a:rPr>
              <a:t>Suggest reducing  the strength of </a:t>
            </a:r>
          </a:p>
          <a:p>
            <a:pPr>
              <a:lnSpc>
                <a:spcPct val="100000"/>
              </a:lnSpc>
              <a:spcBef>
                <a:spcPct val="0"/>
              </a:spcBef>
              <a:buFontTx/>
              <a:buNone/>
            </a:pPr>
            <a:r>
              <a:rPr lang="en-US" altLang="ja-JP" sz="1650" b="1">
                <a:solidFill>
                  <a:srgbClr val="000099"/>
                </a:solidFill>
              </a:rPr>
              <a:t>spin-independent  force  by half </a:t>
            </a:r>
          </a:p>
        </p:txBody>
      </p:sp>
      <p:sp>
        <p:nvSpPr>
          <p:cNvPr id="39944" name="Line 8">
            <a:extLst>
              <a:ext uri="{FF2B5EF4-FFF2-40B4-BE49-F238E27FC236}">
                <a16:creationId xmlns:a16="http://schemas.microsoft.com/office/drawing/2014/main" id="{4A886FAF-AF95-237F-07F2-29847A0879D9}"/>
              </a:ext>
            </a:extLst>
          </p:cNvPr>
          <p:cNvSpPr>
            <a:spLocks noChangeShapeType="1"/>
          </p:cNvSpPr>
          <p:nvPr/>
        </p:nvSpPr>
        <p:spPr bwMode="auto">
          <a:xfrm>
            <a:off x="3557588" y="3806430"/>
            <a:ext cx="0" cy="916781"/>
          </a:xfrm>
          <a:prstGeom prst="line">
            <a:avLst/>
          </a:prstGeom>
          <a:noFill/>
          <a:ln w="3810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350"/>
          </a:p>
        </p:txBody>
      </p:sp>
      <p:sp>
        <p:nvSpPr>
          <p:cNvPr id="39945" name="Text Box 9">
            <a:extLst>
              <a:ext uri="{FF2B5EF4-FFF2-40B4-BE49-F238E27FC236}">
                <a16:creationId xmlns:a16="http://schemas.microsoft.com/office/drawing/2014/main" id="{2D4F0597-4B38-F50F-17F3-D45F51CDCE6D}"/>
              </a:ext>
            </a:extLst>
          </p:cNvPr>
          <p:cNvSpPr txBox="1">
            <a:spLocks noChangeArrowheads="1"/>
          </p:cNvSpPr>
          <p:nvPr/>
        </p:nvSpPr>
        <p:spPr bwMode="auto">
          <a:xfrm>
            <a:off x="3936208" y="3914775"/>
            <a:ext cx="3816879" cy="854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a:lnSpc>
                <a:spcPct val="100000"/>
              </a:lnSpc>
              <a:spcBef>
                <a:spcPct val="0"/>
              </a:spcBef>
              <a:buFontTx/>
              <a:buNone/>
            </a:pPr>
            <a:r>
              <a:rPr lang="en-US" altLang="ja-JP" sz="1650" b="1">
                <a:solidFill>
                  <a:srgbClr val="000099"/>
                </a:solidFill>
              </a:rPr>
              <a:t>compare between the theoretical result</a:t>
            </a:r>
          </a:p>
          <a:p>
            <a:pPr>
              <a:lnSpc>
                <a:spcPct val="100000"/>
              </a:lnSpc>
              <a:spcBef>
                <a:spcPct val="0"/>
              </a:spcBef>
              <a:buFontTx/>
              <a:buNone/>
            </a:pPr>
            <a:r>
              <a:rPr lang="en-US" altLang="ja-JP" sz="1650" b="1">
                <a:solidFill>
                  <a:srgbClr val="000099"/>
                </a:solidFill>
              </a:rPr>
              <a:t>and  the experimental data  of the biding </a:t>
            </a:r>
          </a:p>
          <a:p>
            <a:pPr>
              <a:lnSpc>
                <a:spcPct val="100000"/>
              </a:lnSpc>
              <a:spcBef>
                <a:spcPct val="0"/>
              </a:spcBef>
              <a:buFontTx/>
              <a:buNone/>
            </a:pPr>
            <a:r>
              <a:rPr lang="en-US" altLang="ja-JP" sz="1650" b="1">
                <a:solidFill>
                  <a:srgbClr val="000099"/>
                </a:solidFill>
              </a:rPr>
              <a:t>energy of  </a:t>
            </a:r>
            <a:r>
              <a:rPr lang="en-US" altLang="ja-JP" sz="1650" b="1" baseline="30000">
                <a:solidFill>
                  <a:srgbClr val="000099"/>
                </a:solidFill>
              </a:rPr>
              <a:t>6</a:t>
            </a:r>
            <a:r>
              <a:rPr lang="en-US" altLang="ja-JP" sz="1650" b="1">
                <a:solidFill>
                  <a:srgbClr val="000099"/>
                </a:solidFill>
              </a:rPr>
              <a:t>He  </a:t>
            </a:r>
          </a:p>
        </p:txBody>
      </p:sp>
      <p:sp>
        <p:nvSpPr>
          <p:cNvPr id="39946" name="Rectangle 10">
            <a:extLst>
              <a:ext uri="{FF2B5EF4-FFF2-40B4-BE49-F238E27FC236}">
                <a16:creationId xmlns:a16="http://schemas.microsoft.com/office/drawing/2014/main" id="{FDA40557-1DD7-CC5B-9B88-2DAD5BDD994D}"/>
              </a:ext>
            </a:extLst>
          </p:cNvPr>
          <p:cNvSpPr>
            <a:spLocks noChangeArrowheads="1"/>
          </p:cNvSpPr>
          <p:nvPr/>
        </p:nvSpPr>
        <p:spPr bwMode="auto">
          <a:xfrm>
            <a:off x="3395664" y="4832748"/>
            <a:ext cx="3590925" cy="938213"/>
          </a:xfrm>
          <a:prstGeom prst="rect">
            <a:avLst/>
          </a:prstGeom>
          <a:solidFill>
            <a:srgbClr val="66FF99"/>
          </a:solidFill>
          <a:ln w="22225">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a:lnSpc>
                <a:spcPct val="100000"/>
              </a:lnSpc>
              <a:spcBef>
                <a:spcPct val="0"/>
              </a:spcBef>
              <a:buFontTx/>
              <a:buNone/>
            </a:pPr>
            <a:endParaRPr lang="ja-JP" altLang="en-US" sz="1350"/>
          </a:p>
        </p:txBody>
      </p:sp>
      <p:sp>
        <p:nvSpPr>
          <p:cNvPr id="39947" name="Text Box 11">
            <a:extLst>
              <a:ext uri="{FF2B5EF4-FFF2-40B4-BE49-F238E27FC236}">
                <a16:creationId xmlns:a16="http://schemas.microsoft.com/office/drawing/2014/main" id="{9C85E581-2393-A0A0-6EC0-0251E3826374}"/>
              </a:ext>
            </a:extLst>
          </p:cNvPr>
          <p:cNvSpPr txBox="1">
            <a:spLocks noChangeArrowheads="1"/>
          </p:cNvSpPr>
          <p:nvPr/>
        </p:nvSpPr>
        <p:spPr bwMode="auto">
          <a:xfrm>
            <a:off x="3342085" y="2511028"/>
            <a:ext cx="455574" cy="415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a:lnSpc>
                <a:spcPct val="100000"/>
              </a:lnSpc>
              <a:spcBef>
                <a:spcPct val="0"/>
              </a:spcBef>
              <a:buFontTx/>
              <a:buNone/>
            </a:pPr>
            <a:r>
              <a:rPr lang="en-US" altLang="ja-JP" sz="2100" b="1">
                <a:solidFill>
                  <a:srgbClr val="000099"/>
                </a:solidFill>
                <a:latin typeface="ＭＳ Ｐゴシック" panose="020B0600070205080204" pitchFamily="50" charset="-128"/>
              </a:rPr>
              <a:t>①</a:t>
            </a:r>
          </a:p>
        </p:txBody>
      </p:sp>
      <p:sp>
        <p:nvSpPr>
          <p:cNvPr id="39948" name="Text Box 12">
            <a:extLst>
              <a:ext uri="{FF2B5EF4-FFF2-40B4-BE49-F238E27FC236}">
                <a16:creationId xmlns:a16="http://schemas.microsoft.com/office/drawing/2014/main" id="{2DEDC041-2E17-D88F-5BC6-C335CBFE2CD1}"/>
              </a:ext>
            </a:extLst>
          </p:cNvPr>
          <p:cNvSpPr txBox="1">
            <a:spLocks noChangeArrowheads="1"/>
          </p:cNvSpPr>
          <p:nvPr/>
        </p:nvSpPr>
        <p:spPr bwMode="auto">
          <a:xfrm>
            <a:off x="3612356" y="4021931"/>
            <a:ext cx="455574" cy="415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a:lnSpc>
                <a:spcPct val="100000"/>
              </a:lnSpc>
              <a:spcBef>
                <a:spcPct val="0"/>
              </a:spcBef>
              <a:buFontTx/>
              <a:buNone/>
            </a:pPr>
            <a:r>
              <a:rPr lang="en-US" altLang="ja-JP" sz="2100" b="1">
                <a:solidFill>
                  <a:srgbClr val="000099"/>
                </a:solidFill>
                <a:latin typeface="ＭＳ Ｐゴシック" panose="020B0600070205080204" pitchFamily="50" charset="-128"/>
              </a:rPr>
              <a:t>②</a:t>
            </a:r>
          </a:p>
        </p:txBody>
      </p:sp>
      <p:sp>
        <p:nvSpPr>
          <p:cNvPr id="39949" name="Text Box 13">
            <a:extLst>
              <a:ext uri="{FF2B5EF4-FFF2-40B4-BE49-F238E27FC236}">
                <a16:creationId xmlns:a16="http://schemas.microsoft.com/office/drawing/2014/main" id="{A3D5807A-D113-1E9D-6075-52AA91075D17}"/>
              </a:ext>
            </a:extLst>
          </p:cNvPr>
          <p:cNvSpPr txBox="1">
            <a:spLocks noChangeArrowheads="1"/>
          </p:cNvSpPr>
          <p:nvPr/>
        </p:nvSpPr>
        <p:spPr bwMode="auto">
          <a:xfrm>
            <a:off x="4583907" y="2511028"/>
            <a:ext cx="404813" cy="415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a:lnSpc>
                <a:spcPct val="100000"/>
              </a:lnSpc>
              <a:spcBef>
                <a:spcPct val="0"/>
              </a:spcBef>
              <a:buFontTx/>
              <a:buNone/>
            </a:pPr>
            <a:r>
              <a:rPr lang="en-US" altLang="ja-JP" sz="2100" b="1">
                <a:solidFill>
                  <a:srgbClr val="000099"/>
                </a:solidFill>
                <a:latin typeface="ＭＳ Ｐゴシック" panose="020B0600070205080204" pitchFamily="50" charset="-128"/>
              </a:rPr>
              <a:t>③</a:t>
            </a:r>
          </a:p>
        </p:txBody>
      </p:sp>
      <p:sp>
        <p:nvSpPr>
          <p:cNvPr id="39950" name="Oval 14">
            <a:extLst>
              <a:ext uri="{FF2B5EF4-FFF2-40B4-BE49-F238E27FC236}">
                <a16:creationId xmlns:a16="http://schemas.microsoft.com/office/drawing/2014/main" id="{B69CBC17-15BE-59AA-90F9-CDD37DE56D53}"/>
              </a:ext>
            </a:extLst>
          </p:cNvPr>
          <p:cNvSpPr>
            <a:spLocks noChangeArrowheads="1"/>
          </p:cNvSpPr>
          <p:nvPr/>
        </p:nvSpPr>
        <p:spPr bwMode="auto">
          <a:xfrm>
            <a:off x="8040293" y="2888456"/>
            <a:ext cx="944165" cy="944166"/>
          </a:xfrm>
          <a:prstGeom prst="ellipse">
            <a:avLst/>
          </a:prstGeom>
          <a:solidFill>
            <a:srgbClr val="FFFF99"/>
          </a:solidFill>
          <a:ln w="22225">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a:lnSpc>
                <a:spcPct val="100000"/>
              </a:lnSpc>
              <a:spcBef>
                <a:spcPct val="0"/>
              </a:spcBef>
              <a:buFontTx/>
              <a:buNone/>
            </a:pPr>
            <a:endParaRPr lang="ja-JP" altLang="en-US" sz="1350"/>
          </a:p>
        </p:txBody>
      </p:sp>
      <p:sp>
        <p:nvSpPr>
          <p:cNvPr id="39951" name="AutoShape 15">
            <a:extLst>
              <a:ext uri="{FF2B5EF4-FFF2-40B4-BE49-F238E27FC236}">
                <a16:creationId xmlns:a16="http://schemas.microsoft.com/office/drawing/2014/main" id="{81C2C013-3E1F-F090-11CC-5E182599D7B1}"/>
              </a:ext>
            </a:extLst>
          </p:cNvPr>
          <p:cNvSpPr>
            <a:spLocks noChangeArrowheads="1"/>
          </p:cNvSpPr>
          <p:nvPr/>
        </p:nvSpPr>
        <p:spPr bwMode="auto">
          <a:xfrm rot="2117205">
            <a:off x="7451098" y="3724497"/>
            <a:ext cx="486966" cy="377429"/>
          </a:xfrm>
          <a:prstGeom prst="rightArrow">
            <a:avLst>
              <a:gd name="adj1" fmla="val 50000"/>
              <a:gd name="adj2" fmla="val 32256"/>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a:lnSpc>
                <a:spcPct val="100000"/>
              </a:lnSpc>
              <a:spcBef>
                <a:spcPct val="0"/>
              </a:spcBef>
              <a:buFontTx/>
              <a:buNone/>
            </a:pPr>
            <a:endParaRPr lang="ja-JP" altLang="en-US" sz="1350"/>
          </a:p>
        </p:txBody>
      </p:sp>
      <p:sp>
        <p:nvSpPr>
          <p:cNvPr id="39952" name="Text Box 16">
            <a:extLst>
              <a:ext uri="{FF2B5EF4-FFF2-40B4-BE49-F238E27FC236}">
                <a16:creationId xmlns:a16="http://schemas.microsoft.com/office/drawing/2014/main" id="{FFB50A66-2B1E-1278-9630-6EFBA4F7D9EB}"/>
              </a:ext>
            </a:extLst>
          </p:cNvPr>
          <p:cNvSpPr txBox="1">
            <a:spLocks noChangeArrowheads="1"/>
          </p:cNvSpPr>
          <p:nvPr/>
        </p:nvSpPr>
        <p:spPr bwMode="auto">
          <a:xfrm>
            <a:off x="8040293" y="4162820"/>
            <a:ext cx="2596753" cy="854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a:lnSpc>
                <a:spcPct val="100000"/>
              </a:lnSpc>
              <a:spcBef>
                <a:spcPct val="0"/>
              </a:spcBef>
              <a:buFontTx/>
              <a:buNone/>
            </a:pPr>
            <a:r>
              <a:rPr lang="en-US" altLang="ja-JP" sz="1800" b="1" dirty="0">
                <a:solidFill>
                  <a:srgbClr val="CC0000"/>
                </a:solidFill>
                <a:latin typeface="ＭＳ Ｐゴシック" panose="020B0600070205080204" pitchFamily="50" charset="-128"/>
              </a:rPr>
              <a:t>prediction of new</a:t>
            </a:r>
          </a:p>
          <a:p>
            <a:pPr>
              <a:lnSpc>
                <a:spcPct val="100000"/>
              </a:lnSpc>
              <a:spcBef>
                <a:spcPct val="0"/>
              </a:spcBef>
              <a:buFontTx/>
              <a:buNone/>
            </a:pPr>
            <a:r>
              <a:rPr lang="en-US" altLang="ja-JP" sz="1800" dirty="0">
                <a:solidFill>
                  <a:srgbClr val="CC0000"/>
                </a:solidFill>
              </a:rPr>
              <a:t>double Λ </a:t>
            </a:r>
            <a:r>
              <a:rPr lang="en-US" altLang="ja-JP" sz="1800" dirty="0" err="1">
                <a:solidFill>
                  <a:srgbClr val="CC0000"/>
                </a:solidFill>
              </a:rPr>
              <a:t>hypernuclei</a:t>
            </a:r>
            <a:endParaRPr lang="en-US" altLang="ja-JP" sz="1800" dirty="0">
              <a:solidFill>
                <a:srgbClr val="CC0000"/>
              </a:solidFill>
            </a:endParaRPr>
          </a:p>
          <a:p>
            <a:pPr>
              <a:lnSpc>
                <a:spcPct val="100000"/>
              </a:lnSpc>
              <a:spcBef>
                <a:spcPct val="0"/>
              </a:spcBef>
              <a:buFontTx/>
              <a:buNone/>
            </a:pPr>
            <a:endParaRPr lang="en-US" altLang="ja-JP" sz="1350" dirty="0">
              <a:solidFill>
                <a:srgbClr val="CC0000"/>
              </a:solidFill>
            </a:endParaRPr>
          </a:p>
        </p:txBody>
      </p:sp>
      <p:sp>
        <p:nvSpPr>
          <p:cNvPr id="39953" name="Text Box 17">
            <a:extLst>
              <a:ext uri="{FF2B5EF4-FFF2-40B4-BE49-F238E27FC236}">
                <a16:creationId xmlns:a16="http://schemas.microsoft.com/office/drawing/2014/main" id="{D4A59107-088D-AA63-684B-F99EB0830DDE}"/>
              </a:ext>
            </a:extLst>
          </p:cNvPr>
          <p:cNvSpPr txBox="1">
            <a:spLocks noChangeArrowheads="1"/>
          </p:cNvSpPr>
          <p:nvPr/>
        </p:nvSpPr>
        <p:spPr bwMode="auto">
          <a:xfrm>
            <a:off x="2533055" y="393026"/>
            <a:ext cx="6426994"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a:lnSpc>
                <a:spcPct val="100000"/>
              </a:lnSpc>
              <a:spcBef>
                <a:spcPct val="0"/>
              </a:spcBef>
              <a:buFontTx/>
              <a:buNone/>
            </a:pPr>
            <a:r>
              <a:rPr lang="en-US" altLang="ja-JP" sz="2400" b="1" dirty="0">
                <a:solidFill>
                  <a:srgbClr val="000099"/>
                </a:solidFill>
              </a:rPr>
              <a:t>Strategy of how to determine  YY interaction from the study of light </a:t>
            </a:r>
            <a:r>
              <a:rPr lang="en-US" altLang="ja-JP" sz="2400" b="1" dirty="0" err="1">
                <a:solidFill>
                  <a:srgbClr val="000099"/>
                </a:solidFill>
              </a:rPr>
              <a:t>hypernuclear</a:t>
            </a:r>
            <a:r>
              <a:rPr lang="en-US" altLang="ja-JP" sz="2400" b="1" dirty="0">
                <a:solidFill>
                  <a:srgbClr val="000099"/>
                </a:solidFill>
              </a:rPr>
              <a:t> structure</a:t>
            </a:r>
          </a:p>
        </p:txBody>
      </p:sp>
      <p:sp>
        <p:nvSpPr>
          <p:cNvPr id="39954" name="Text Box 18">
            <a:extLst>
              <a:ext uri="{FF2B5EF4-FFF2-40B4-BE49-F238E27FC236}">
                <a16:creationId xmlns:a16="http://schemas.microsoft.com/office/drawing/2014/main" id="{75F9D745-D4B0-A4A2-547E-C15B9FB67CAA}"/>
              </a:ext>
            </a:extLst>
          </p:cNvPr>
          <p:cNvSpPr txBox="1">
            <a:spLocks noChangeArrowheads="1"/>
          </p:cNvSpPr>
          <p:nvPr/>
        </p:nvSpPr>
        <p:spPr bwMode="auto">
          <a:xfrm>
            <a:off x="3342085" y="1665686"/>
            <a:ext cx="2003434"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a:lnSpc>
                <a:spcPct val="100000"/>
              </a:lnSpc>
              <a:spcBef>
                <a:spcPct val="0"/>
              </a:spcBef>
              <a:buFontTx/>
              <a:buNone/>
            </a:pPr>
            <a:r>
              <a:rPr lang="en-US" altLang="ja-JP" sz="1650" b="1" dirty="0"/>
              <a:t>YY interaction </a:t>
            </a:r>
          </a:p>
          <a:p>
            <a:pPr>
              <a:lnSpc>
                <a:spcPct val="100000"/>
              </a:lnSpc>
              <a:spcBef>
                <a:spcPct val="0"/>
              </a:spcBef>
              <a:buFontTx/>
              <a:buNone/>
            </a:pPr>
            <a:r>
              <a:rPr lang="en-US" altLang="ja-JP" sz="1650" b="1" dirty="0"/>
              <a:t>    Nijmegen model D</a:t>
            </a:r>
          </a:p>
          <a:p>
            <a:pPr>
              <a:lnSpc>
                <a:spcPct val="100000"/>
              </a:lnSpc>
              <a:spcBef>
                <a:spcPct val="0"/>
              </a:spcBef>
              <a:buFontTx/>
              <a:buNone/>
            </a:pPr>
            <a:r>
              <a:rPr lang="ja-JP" altLang="en-US" sz="1500" b="1" dirty="0"/>
              <a:t>　</a:t>
            </a:r>
          </a:p>
        </p:txBody>
      </p:sp>
      <p:sp>
        <p:nvSpPr>
          <p:cNvPr id="39955" name="Oval 19">
            <a:extLst>
              <a:ext uri="{FF2B5EF4-FFF2-40B4-BE49-F238E27FC236}">
                <a16:creationId xmlns:a16="http://schemas.microsoft.com/office/drawing/2014/main" id="{B3FB9CFC-ED96-DA94-8706-2C5667781BE4}"/>
              </a:ext>
            </a:extLst>
          </p:cNvPr>
          <p:cNvSpPr>
            <a:spLocks noChangeArrowheads="1"/>
          </p:cNvSpPr>
          <p:nvPr/>
        </p:nvSpPr>
        <p:spPr bwMode="auto">
          <a:xfrm>
            <a:off x="8148638" y="3105151"/>
            <a:ext cx="270272" cy="270272"/>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algn="ctr">
              <a:lnSpc>
                <a:spcPct val="100000"/>
              </a:lnSpc>
              <a:spcBef>
                <a:spcPct val="0"/>
              </a:spcBef>
              <a:buFontTx/>
              <a:buNone/>
            </a:pPr>
            <a:r>
              <a:rPr lang="en-US" altLang="ja-JP" sz="1350" b="1">
                <a:solidFill>
                  <a:schemeClr val="accent1"/>
                </a:solidFill>
              </a:rPr>
              <a:t>Λ</a:t>
            </a:r>
          </a:p>
        </p:txBody>
      </p:sp>
      <p:sp>
        <p:nvSpPr>
          <p:cNvPr id="39956" name="Oval 20">
            <a:extLst>
              <a:ext uri="{FF2B5EF4-FFF2-40B4-BE49-F238E27FC236}">
                <a16:creationId xmlns:a16="http://schemas.microsoft.com/office/drawing/2014/main" id="{7EA28F6C-BB1F-0B43-59C8-5E96CE61837C}"/>
              </a:ext>
            </a:extLst>
          </p:cNvPr>
          <p:cNvSpPr>
            <a:spLocks noChangeArrowheads="1"/>
          </p:cNvSpPr>
          <p:nvPr/>
        </p:nvSpPr>
        <p:spPr bwMode="auto">
          <a:xfrm>
            <a:off x="8579644" y="3105151"/>
            <a:ext cx="270272" cy="270272"/>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algn="ctr">
              <a:lnSpc>
                <a:spcPct val="100000"/>
              </a:lnSpc>
              <a:spcBef>
                <a:spcPct val="0"/>
              </a:spcBef>
              <a:buFontTx/>
              <a:buNone/>
            </a:pPr>
            <a:r>
              <a:rPr lang="en-US" altLang="ja-JP" sz="1350" b="1">
                <a:solidFill>
                  <a:schemeClr val="accent1"/>
                </a:solidFill>
              </a:rPr>
              <a:t>Λ</a:t>
            </a:r>
          </a:p>
        </p:txBody>
      </p:sp>
      <p:sp>
        <p:nvSpPr>
          <p:cNvPr id="39957" name="Oval 21">
            <a:extLst>
              <a:ext uri="{FF2B5EF4-FFF2-40B4-BE49-F238E27FC236}">
                <a16:creationId xmlns:a16="http://schemas.microsoft.com/office/drawing/2014/main" id="{A79BE187-95EF-FA4F-2D76-98A26FEB164F}"/>
              </a:ext>
            </a:extLst>
          </p:cNvPr>
          <p:cNvSpPr>
            <a:spLocks noChangeArrowheads="1"/>
          </p:cNvSpPr>
          <p:nvPr/>
        </p:nvSpPr>
        <p:spPr bwMode="auto">
          <a:xfrm>
            <a:off x="8310563" y="3374232"/>
            <a:ext cx="404813" cy="404813"/>
          </a:xfrm>
          <a:prstGeom prst="ellipse">
            <a:avLst/>
          </a:prstGeom>
          <a:solidFill>
            <a:srgbClr val="008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algn="ctr">
              <a:lnSpc>
                <a:spcPct val="100000"/>
              </a:lnSpc>
              <a:spcBef>
                <a:spcPct val="0"/>
              </a:spcBef>
              <a:buFontTx/>
              <a:buNone/>
            </a:pPr>
            <a:r>
              <a:rPr lang="en-US" altLang="ja-JP" sz="2100" b="1">
                <a:solidFill>
                  <a:schemeClr val="accent1"/>
                </a:solidFill>
              </a:rPr>
              <a:t>α</a:t>
            </a:r>
          </a:p>
        </p:txBody>
      </p:sp>
      <p:sp>
        <p:nvSpPr>
          <p:cNvPr id="39958" name="Text Box 22">
            <a:extLst>
              <a:ext uri="{FF2B5EF4-FFF2-40B4-BE49-F238E27FC236}">
                <a16:creationId xmlns:a16="http://schemas.microsoft.com/office/drawing/2014/main" id="{FE61521E-A5ED-F965-381D-5276D4E67EA7}"/>
              </a:ext>
            </a:extLst>
          </p:cNvPr>
          <p:cNvSpPr txBox="1">
            <a:spLocks noChangeArrowheads="1"/>
          </p:cNvSpPr>
          <p:nvPr/>
        </p:nvSpPr>
        <p:spPr bwMode="auto">
          <a:xfrm>
            <a:off x="3395664" y="3213497"/>
            <a:ext cx="3330271" cy="600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a:lnSpc>
                <a:spcPct val="100000"/>
              </a:lnSpc>
              <a:spcBef>
                <a:spcPct val="0"/>
              </a:spcBef>
              <a:buFontTx/>
              <a:buNone/>
            </a:pPr>
            <a:r>
              <a:rPr lang="en-US" altLang="ja-JP" sz="1950" b="1" dirty="0"/>
              <a:t>Accurate structure calculation</a:t>
            </a:r>
            <a:r>
              <a:rPr lang="en-US" altLang="ja-JP" sz="1950" dirty="0"/>
              <a:t> </a:t>
            </a:r>
          </a:p>
          <a:p>
            <a:pPr>
              <a:lnSpc>
                <a:spcPct val="100000"/>
              </a:lnSpc>
              <a:spcBef>
                <a:spcPct val="0"/>
              </a:spcBef>
              <a:buFontTx/>
              <a:buNone/>
            </a:pPr>
            <a:endParaRPr lang="en-US" altLang="ja-JP" sz="1350" dirty="0"/>
          </a:p>
        </p:txBody>
      </p:sp>
      <p:sp>
        <p:nvSpPr>
          <p:cNvPr id="39959" name="Text Box 23">
            <a:extLst>
              <a:ext uri="{FF2B5EF4-FFF2-40B4-BE49-F238E27FC236}">
                <a16:creationId xmlns:a16="http://schemas.microsoft.com/office/drawing/2014/main" id="{18769B2F-DF58-BBE9-E473-7F168BD8ADC3}"/>
              </a:ext>
            </a:extLst>
          </p:cNvPr>
          <p:cNvSpPr txBox="1">
            <a:spLocks noChangeArrowheads="1"/>
          </p:cNvSpPr>
          <p:nvPr/>
        </p:nvSpPr>
        <p:spPr bwMode="auto">
          <a:xfrm>
            <a:off x="3395663" y="4887516"/>
            <a:ext cx="4591050"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a:lnSpc>
                <a:spcPct val="100000"/>
              </a:lnSpc>
              <a:spcBef>
                <a:spcPct val="0"/>
              </a:spcBef>
              <a:buFontTx/>
              <a:buNone/>
            </a:pPr>
            <a:r>
              <a:rPr lang="en-US" altLang="ja-JP" sz="1650" b="1"/>
              <a:t>Spectroscopic experiments</a:t>
            </a:r>
          </a:p>
          <a:p>
            <a:pPr>
              <a:lnSpc>
                <a:spcPct val="100000"/>
              </a:lnSpc>
              <a:spcBef>
                <a:spcPct val="0"/>
              </a:spcBef>
              <a:buFontTx/>
              <a:buNone/>
            </a:pPr>
            <a:r>
              <a:rPr lang="en-US" altLang="ja-JP" sz="1650">
                <a:solidFill>
                  <a:srgbClr val="000099"/>
                </a:solidFill>
              </a:rPr>
              <a:t>      Emulsion experiment (KEK-E373)</a:t>
            </a:r>
          </a:p>
          <a:p>
            <a:pPr>
              <a:lnSpc>
                <a:spcPct val="100000"/>
              </a:lnSpc>
              <a:spcBef>
                <a:spcPct val="0"/>
              </a:spcBef>
              <a:buFontTx/>
              <a:buNone/>
            </a:pPr>
            <a:r>
              <a:rPr lang="en-US" altLang="ja-JP" sz="1650">
                <a:solidFill>
                  <a:srgbClr val="000099"/>
                </a:solidFill>
              </a:rPr>
              <a:t>        by Nakazawa and his collaborators</a:t>
            </a:r>
          </a:p>
          <a:p>
            <a:pPr>
              <a:lnSpc>
                <a:spcPct val="100000"/>
              </a:lnSpc>
              <a:spcBef>
                <a:spcPct val="0"/>
              </a:spcBef>
              <a:buFontTx/>
              <a:buNone/>
            </a:pPr>
            <a:endParaRPr lang="en-US" altLang="ja-JP" sz="1650">
              <a:solidFill>
                <a:srgbClr val="000099"/>
              </a:solidFill>
            </a:endParaRPr>
          </a:p>
        </p:txBody>
      </p:sp>
      <p:sp>
        <p:nvSpPr>
          <p:cNvPr id="39960" name="Rectangle 24">
            <a:extLst>
              <a:ext uri="{FF2B5EF4-FFF2-40B4-BE49-F238E27FC236}">
                <a16:creationId xmlns:a16="http://schemas.microsoft.com/office/drawing/2014/main" id="{CF32474B-B0D1-07E0-546D-85115C5C96F9}"/>
              </a:ext>
            </a:extLst>
          </p:cNvPr>
          <p:cNvSpPr>
            <a:spLocks noChangeArrowheads="1"/>
          </p:cNvSpPr>
          <p:nvPr/>
        </p:nvSpPr>
        <p:spPr bwMode="auto">
          <a:xfrm>
            <a:off x="8255795" y="2349105"/>
            <a:ext cx="756047" cy="485775"/>
          </a:xfrm>
          <a:prstGeom prst="rect">
            <a:avLst/>
          </a:prstGeom>
          <a:solidFill>
            <a:schemeClr val="accent1"/>
          </a:solidFill>
          <a:ln w="28575" algn="ctr">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a:lnSpc>
                <a:spcPct val="100000"/>
              </a:lnSpc>
              <a:spcBef>
                <a:spcPct val="0"/>
              </a:spcBef>
              <a:buFontTx/>
              <a:buNone/>
            </a:pPr>
            <a:endParaRPr lang="ja-JP" altLang="en-US" sz="1350"/>
          </a:p>
        </p:txBody>
      </p:sp>
      <p:sp>
        <p:nvSpPr>
          <p:cNvPr id="39961" name="Text Box 25">
            <a:extLst>
              <a:ext uri="{FF2B5EF4-FFF2-40B4-BE49-F238E27FC236}">
                <a16:creationId xmlns:a16="http://schemas.microsoft.com/office/drawing/2014/main" id="{E64ECBF5-7197-0110-4393-9A4138D222A7}"/>
              </a:ext>
            </a:extLst>
          </p:cNvPr>
          <p:cNvSpPr txBox="1">
            <a:spLocks noChangeArrowheads="1"/>
          </p:cNvSpPr>
          <p:nvPr/>
        </p:nvSpPr>
        <p:spPr bwMode="auto">
          <a:xfrm>
            <a:off x="8417719" y="2402681"/>
            <a:ext cx="5229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a:lnSpc>
                <a:spcPct val="100000"/>
              </a:lnSpc>
              <a:spcBef>
                <a:spcPct val="0"/>
              </a:spcBef>
              <a:buFontTx/>
              <a:buNone/>
            </a:pPr>
            <a:r>
              <a:rPr lang="en-US" altLang="ja-JP" sz="1800" b="1" baseline="30000"/>
              <a:t>6</a:t>
            </a:r>
            <a:r>
              <a:rPr lang="en-US" altLang="ja-JP" sz="1800"/>
              <a:t>He</a:t>
            </a:r>
          </a:p>
        </p:txBody>
      </p:sp>
      <p:sp>
        <p:nvSpPr>
          <p:cNvPr id="39962" name="Text Box 26">
            <a:extLst>
              <a:ext uri="{FF2B5EF4-FFF2-40B4-BE49-F238E27FC236}">
                <a16:creationId xmlns:a16="http://schemas.microsoft.com/office/drawing/2014/main" id="{2FD8B457-62D0-37E6-7560-4B4BFED02A68}"/>
              </a:ext>
            </a:extLst>
          </p:cNvPr>
          <p:cNvSpPr txBox="1">
            <a:spLocks noChangeArrowheads="1"/>
          </p:cNvSpPr>
          <p:nvPr/>
        </p:nvSpPr>
        <p:spPr bwMode="auto">
          <a:xfrm>
            <a:off x="8309372" y="2618185"/>
            <a:ext cx="322524"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a:lnSpc>
                <a:spcPct val="100000"/>
              </a:lnSpc>
              <a:spcBef>
                <a:spcPct val="0"/>
              </a:spcBef>
              <a:buFontTx/>
              <a:buNone/>
            </a:pPr>
            <a:r>
              <a:rPr lang="en-US" altLang="ja-JP" sz="900" b="1"/>
              <a:t>ΛΛ</a:t>
            </a:r>
          </a:p>
        </p:txBody>
      </p:sp>
      <p:sp>
        <p:nvSpPr>
          <p:cNvPr id="39963" name="Rectangle 27">
            <a:extLst>
              <a:ext uri="{FF2B5EF4-FFF2-40B4-BE49-F238E27FC236}">
                <a16:creationId xmlns:a16="http://schemas.microsoft.com/office/drawing/2014/main" id="{4970439B-EBD3-8C28-9D76-3C2B857B5093}"/>
              </a:ext>
            </a:extLst>
          </p:cNvPr>
          <p:cNvSpPr>
            <a:spLocks noChangeArrowheads="1"/>
          </p:cNvSpPr>
          <p:nvPr/>
        </p:nvSpPr>
        <p:spPr bwMode="auto">
          <a:xfrm>
            <a:off x="7461288" y="4354921"/>
            <a:ext cx="579005" cy="41549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algn="ctr">
              <a:lnSpc>
                <a:spcPct val="100000"/>
              </a:lnSpc>
              <a:spcBef>
                <a:spcPct val="0"/>
              </a:spcBef>
              <a:buFontTx/>
              <a:buNone/>
            </a:pPr>
            <a:r>
              <a:rPr lang="en-US" altLang="ja-JP" sz="2100" b="1" dirty="0">
                <a:solidFill>
                  <a:srgbClr val="CC0000"/>
                </a:solidFill>
                <a:latin typeface="Arial" panose="020B0604020202020204" pitchFamily="34" charset="0"/>
              </a:rPr>
              <a:t> ④</a:t>
            </a:r>
            <a:r>
              <a:rPr lang="en-US" altLang="ja-JP" sz="1350" dirty="0">
                <a:latin typeface="Arial" panose="020B0604020202020204" pitchFamily="34" charset="0"/>
              </a:rPr>
              <a:t> </a:t>
            </a:r>
          </a:p>
        </p:txBody>
      </p:sp>
      <p:sp>
        <p:nvSpPr>
          <p:cNvPr id="39964" name="Text Box 28">
            <a:extLst>
              <a:ext uri="{FF2B5EF4-FFF2-40B4-BE49-F238E27FC236}">
                <a16:creationId xmlns:a16="http://schemas.microsoft.com/office/drawing/2014/main" id="{365761C5-04FA-2342-9254-93109D83ACB1}"/>
              </a:ext>
            </a:extLst>
          </p:cNvPr>
          <p:cNvSpPr txBox="1">
            <a:spLocks noChangeArrowheads="1"/>
          </p:cNvSpPr>
          <p:nvPr/>
        </p:nvSpPr>
        <p:spPr bwMode="auto">
          <a:xfrm>
            <a:off x="8526068" y="4832749"/>
            <a:ext cx="184731" cy="323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a:lnSpc>
                <a:spcPct val="100000"/>
              </a:lnSpc>
              <a:spcBef>
                <a:spcPct val="0"/>
              </a:spcBef>
              <a:buFontTx/>
              <a:buNone/>
            </a:pPr>
            <a:endParaRPr lang="ja-JP" altLang="ja-JP" sz="1500" b="1">
              <a:solidFill>
                <a:srgbClr val="CC0000"/>
              </a:solidFill>
            </a:endParaRPr>
          </a:p>
        </p:txBody>
      </p:sp>
      <p:sp>
        <p:nvSpPr>
          <p:cNvPr id="39965" name="Text Box 29">
            <a:extLst>
              <a:ext uri="{FF2B5EF4-FFF2-40B4-BE49-F238E27FC236}">
                <a16:creationId xmlns:a16="http://schemas.microsoft.com/office/drawing/2014/main" id="{47EA6DF1-F8FD-BC82-A5AD-629ABE64C203}"/>
              </a:ext>
            </a:extLst>
          </p:cNvPr>
          <p:cNvSpPr txBox="1">
            <a:spLocks noChangeArrowheads="1"/>
          </p:cNvSpPr>
          <p:nvPr/>
        </p:nvSpPr>
        <p:spPr bwMode="auto">
          <a:xfrm>
            <a:off x="4779878" y="4589861"/>
            <a:ext cx="312906" cy="207749"/>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algn="ctr">
              <a:lnSpc>
                <a:spcPct val="100000"/>
              </a:lnSpc>
              <a:spcBef>
                <a:spcPct val="0"/>
              </a:spcBef>
              <a:buFontTx/>
              <a:buNone/>
            </a:pPr>
            <a:r>
              <a:rPr lang="en-US" altLang="ja-JP" sz="750">
                <a:solidFill>
                  <a:schemeClr val="hlink"/>
                </a:solidFill>
                <a:latin typeface="Arial" panose="020B0604020202020204" pitchFamily="34" charset="0"/>
              </a:rPr>
              <a:t>ΛΛ</a:t>
            </a:r>
          </a:p>
        </p:txBody>
      </p:sp>
    </p:spTree>
    <p:extLst>
      <p:ext uri="{BB962C8B-B14F-4D97-AF65-F5344CB8AC3E}">
        <p14:creationId xmlns:p14="http://schemas.microsoft.com/office/powerpoint/2010/main" val="423362361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a:extLst>
              <a:ext uri="{FF2B5EF4-FFF2-40B4-BE49-F238E27FC236}">
                <a16:creationId xmlns:a16="http://schemas.microsoft.com/office/drawing/2014/main" id="{108A595A-4081-2E9C-7015-4E4B551DAF79}"/>
              </a:ext>
            </a:extLst>
          </p:cNvPr>
          <p:cNvSpPr>
            <a:spLocks noChangeArrowheads="1"/>
          </p:cNvSpPr>
          <p:nvPr/>
        </p:nvSpPr>
        <p:spPr bwMode="auto">
          <a:xfrm>
            <a:off x="1698626" y="260351"/>
            <a:ext cx="8640763" cy="1368425"/>
          </a:xfrm>
          <a:prstGeom prst="rect">
            <a:avLst/>
          </a:prstGeom>
          <a:solidFill>
            <a:srgbClr val="FFFF99"/>
          </a:solidFill>
          <a:ln w="19050">
            <a:solidFill>
              <a:schemeClr val="accent1"/>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21507" name="Rectangle 4">
            <a:extLst>
              <a:ext uri="{FF2B5EF4-FFF2-40B4-BE49-F238E27FC236}">
                <a16:creationId xmlns:a16="http://schemas.microsoft.com/office/drawing/2014/main" id="{2FA21ACD-7FCB-D2E5-CFD8-F096EE3AFFF7}"/>
              </a:ext>
            </a:extLst>
          </p:cNvPr>
          <p:cNvSpPr>
            <a:spLocks noChangeArrowheads="1"/>
          </p:cNvSpPr>
          <p:nvPr/>
        </p:nvSpPr>
        <p:spPr bwMode="auto">
          <a:xfrm>
            <a:off x="1698626" y="3789364"/>
            <a:ext cx="2663825" cy="649287"/>
          </a:xfrm>
          <a:prstGeom prst="rect">
            <a:avLst/>
          </a:prstGeom>
          <a:solidFill>
            <a:srgbClr val="66FFCC"/>
          </a:solidFill>
          <a:ln w="22225">
            <a:solidFill>
              <a:schemeClr val="accent1"/>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21508" name="Rectangle 5">
            <a:extLst>
              <a:ext uri="{FF2B5EF4-FFF2-40B4-BE49-F238E27FC236}">
                <a16:creationId xmlns:a16="http://schemas.microsoft.com/office/drawing/2014/main" id="{3EF4DCE9-0C26-065F-BA17-94D475CB537C}"/>
              </a:ext>
            </a:extLst>
          </p:cNvPr>
          <p:cNvSpPr>
            <a:spLocks noChangeArrowheads="1"/>
          </p:cNvSpPr>
          <p:nvPr/>
        </p:nvSpPr>
        <p:spPr bwMode="auto">
          <a:xfrm>
            <a:off x="5586414" y="3860801"/>
            <a:ext cx="4681537" cy="1223963"/>
          </a:xfrm>
          <a:prstGeom prst="rect">
            <a:avLst/>
          </a:prstGeom>
          <a:solidFill>
            <a:srgbClr val="FFD0BD"/>
          </a:solidFill>
          <a:ln w="22225">
            <a:solidFill>
              <a:schemeClr val="accent1"/>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21509" name="Line 6">
            <a:extLst>
              <a:ext uri="{FF2B5EF4-FFF2-40B4-BE49-F238E27FC236}">
                <a16:creationId xmlns:a16="http://schemas.microsoft.com/office/drawing/2014/main" id="{75D120E7-2E34-0FCB-AB9D-2AF7C1FC57DF}"/>
              </a:ext>
            </a:extLst>
          </p:cNvPr>
          <p:cNvSpPr>
            <a:spLocks noChangeShapeType="1"/>
          </p:cNvSpPr>
          <p:nvPr/>
        </p:nvSpPr>
        <p:spPr bwMode="auto">
          <a:xfrm>
            <a:off x="4435476" y="4076700"/>
            <a:ext cx="1008063" cy="0"/>
          </a:xfrm>
          <a:prstGeom prst="line">
            <a:avLst/>
          </a:prstGeom>
          <a:noFill/>
          <a:ln w="349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21510" name="Text Box 7">
            <a:extLst>
              <a:ext uri="{FF2B5EF4-FFF2-40B4-BE49-F238E27FC236}">
                <a16:creationId xmlns:a16="http://schemas.microsoft.com/office/drawing/2014/main" id="{304CF206-0FFA-F5D6-4868-B9EA3BA2191C}"/>
              </a:ext>
            </a:extLst>
          </p:cNvPr>
          <p:cNvSpPr txBox="1">
            <a:spLocks noChangeArrowheads="1"/>
          </p:cNvSpPr>
          <p:nvPr/>
        </p:nvSpPr>
        <p:spPr bwMode="auto">
          <a:xfrm>
            <a:off x="4291013" y="3502026"/>
            <a:ext cx="162401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000" b="1"/>
              <a:t>comparison</a:t>
            </a:r>
          </a:p>
        </p:txBody>
      </p:sp>
      <p:sp>
        <p:nvSpPr>
          <p:cNvPr id="21511" name="Line 8">
            <a:extLst>
              <a:ext uri="{FF2B5EF4-FFF2-40B4-BE49-F238E27FC236}">
                <a16:creationId xmlns:a16="http://schemas.microsoft.com/office/drawing/2014/main" id="{5DA9226C-BD39-BB3B-BE5B-6A0635781996}"/>
              </a:ext>
            </a:extLst>
          </p:cNvPr>
          <p:cNvSpPr>
            <a:spLocks noChangeShapeType="1"/>
          </p:cNvSpPr>
          <p:nvPr/>
        </p:nvSpPr>
        <p:spPr bwMode="auto">
          <a:xfrm>
            <a:off x="4938713" y="4149726"/>
            <a:ext cx="0" cy="1008063"/>
          </a:xfrm>
          <a:prstGeom prst="line">
            <a:avLst/>
          </a:prstGeom>
          <a:noFill/>
          <a:ln w="41275">
            <a:solidFill>
              <a:srgbClr val="000099"/>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grpSp>
        <p:nvGrpSpPr>
          <p:cNvPr id="2" name="Group 9">
            <a:extLst>
              <a:ext uri="{FF2B5EF4-FFF2-40B4-BE49-F238E27FC236}">
                <a16:creationId xmlns:a16="http://schemas.microsoft.com/office/drawing/2014/main" id="{6DBBFB83-35CA-B2C3-5434-C26CA3F0A742}"/>
              </a:ext>
            </a:extLst>
          </p:cNvPr>
          <p:cNvGrpSpPr>
            <a:grpSpLocks/>
          </p:cNvGrpSpPr>
          <p:nvPr/>
        </p:nvGrpSpPr>
        <p:grpSpPr bwMode="auto">
          <a:xfrm>
            <a:off x="6954838" y="2997201"/>
            <a:ext cx="3708400" cy="792163"/>
            <a:chOff x="3424" y="2160"/>
            <a:chExt cx="2336" cy="499"/>
          </a:xfrm>
        </p:grpSpPr>
        <p:sp>
          <p:nvSpPr>
            <p:cNvPr id="21524" name="Line 10">
              <a:extLst>
                <a:ext uri="{FF2B5EF4-FFF2-40B4-BE49-F238E27FC236}">
                  <a16:creationId xmlns:a16="http://schemas.microsoft.com/office/drawing/2014/main" id="{46270C88-089B-CABB-9B1B-C2E259819B74}"/>
                </a:ext>
              </a:extLst>
            </p:cNvPr>
            <p:cNvSpPr>
              <a:spLocks noChangeShapeType="1"/>
            </p:cNvSpPr>
            <p:nvPr/>
          </p:nvSpPr>
          <p:spPr bwMode="auto">
            <a:xfrm flipH="1">
              <a:off x="3424" y="2296"/>
              <a:ext cx="363" cy="363"/>
            </a:xfrm>
            <a:prstGeom prst="line">
              <a:avLst/>
            </a:prstGeom>
            <a:noFill/>
            <a:ln w="31750">
              <a:solidFill>
                <a:srgbClr val="CC0000"/>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21525" name="Text Box 11">
              <a:extLst>
                <a:ext uri="{FF2B5EF4-FFF2-40B4-BE49-F238E27FC236}">
                  <a16:creationId xmlns:a16="http://schemas.microsoft.com/office/drawing/2014/main" id="{597BED81-6717-3A99-1C52-E889F99936C3}"/>
                </a:ext>
              </a:extLst>
            </p:cNvPr>
            <p:cNvSpPr txBox="1">
              <a:spLocks noChangeArrowheads="1"/>
            </p:cNvSpPr>
            <p:nvPr/>
          </p:nvSpPr>
          <p:spPr bwMode="auto">
            <a:xfrm>
              <a:off x="3796" y="2160"/>
              <a:ext cx="1964"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b="1">
                  <a:solidFill>
                    <a:srgbClr val="CC3300"/>
                  </a:solidFill>
                </a:rPr>
                <a:t>My theoretical contribution</a:t>
              </a:r>
            </a:p>
            <a:p>
              <a:pPr eaLnBrk="1" hangingPunct="1">
                <a:spcBef>
                  <a:spcPct val="0"/>
                </a:spcBef>
                <a:buFontTx/>
                <a:buNone/>
              </a:pPr>
              <a:r>
                <a:rPr lang="en-US" altLang="ja-JP" sz="1800" b="1">
                  <a:solidFill>
                    <a:srgbClr val="CC3300"/>
                  </a:solidFill>
                </a:rPr>
                <a:t>using few-body calculation</a:t>
              </a:r>
            </a:p>
          </p:txBody>
        </p:sp>
      </p:grpSp>
      <p:sp>
        <p:nvSpPr>
          <p:cNvPr id="21513" name="Text Box 12">
            <a:extLst>
              <a:ext uri="{FF2B5EF4-FFF2-40B4-BE49-F238E27FC236}">
                <a16:creationId xmlns:a16="http://schemas.microsoft.com/office/drawing/2014/main" id="{ABE0F512-4993-D8F4-BB34-F809CD5402C2}"/>
              </a:ext>
            </a:extLst>
          </p:cNvPr>
          <p:cNvSpPr txBox="1">
            <a:spLocks noChangeArrowheads="1"/>
          </p:cNvSpPr>
          <p:nvPr/>
        </p:nvSpPr>
        <p:spPr bwMode="auto">
          <a:xfrm>
            <a:off x="1698625" y="333375"/>
            <a:ext cx="865028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2400">
                <a:solidFill>
                  <a:schemeClr val="hlink"/>
                </a:solidFill>
              </a:rPr>
              <a:t>・</a:t>
            </a:r>
            <a:r>
              <a:rPr lang="en-US" altLang="ja-JP" sz="2400">
                <a:solidFill>
                  <a:schemeClr val="hlink"/>
                </a:solidFill>
              </a:rPr>
              <a:t>E07 </a:t>
            </a:r>
          </a:p>
          <a:p>
            <a:pPr eaLnBrk="1" hangingPunct="1">
              <a:spcBef>
                <a:spcPct val="0"/>
              </a:spcBef>
              <a:buFontTx/>
              <a:buNone/>
            </a:pPr>
            <a:r>
              <a:rPr lang="en-US" altLang="ja-JP" sz="2400">
                <a:solidFill>
                  <a:schemeClr val="hlink"/>
                </a:solidFill>
              </a:rPr>
              <a:t> </a:t>
            </a:r>
            <a:r>
              <a:rPr lang="en-US" altLang="ja-JP" sz="2400">
                <a:solidFill>
                  <a:srgbClr val="000099"/>
                </a:solidFill>
              </a:rPr>
              <a:t>“Systematic Study of double strangness systems at J-PARC”</a:t>
            </a:r>
          </a:p>
          <a:p>
            <a:pPr eaLnBrk="1" hangingPunct="1">
              <a:spcBef>
                <a:spcPct val="0"/>
              </a:spcBef>
              <a:buFontTx/>
              <a:buNone/>
            </a:pPr>
            <a:r>
              <a:rPr lang="en-US" altLang="ja-JP" sz="2400">
                <a:solidFill>
                  <a:schemeClr val="hlink"/>
                </a:solidFill>
              </a:rPr>
              <a:t>                    </a:t>
            </a:r>
            <a:r>
              <a:rPr lang="en-US" altLang="ja-JP" sz="2400">
                <a:solidFill>
                  <a:srgbClr val="CC3300"/>
                </a:solidFill>
              </a:rPr>
              <a:t>by Nakazawa and his collaborators(done in 2018)</a:t>
            </a:r>
          </a:p>
        </p:txBody>
      </p:sp>
      <p:sp>
        <p:nvSpPr>
          <p:cNvPr id="21514" name="Text Box 13">
            <a:extLst>
              <a:ext uri="{FF2B5EF4-FFF2-40B4-BE49-F238E27FC236}">
                <a16:creationId xmlns:a16="http://schemas.microsoft.com/office/drawing/2014/main" id="{C666BA55-C7D9-750D-C3DB-34786B9A99EE}"/>
              </a:ext>
            </a:extLst>
          </p:cNvPr>
          <p:cNvSpPr txBox="1">
            <a:spLocks noChangeArrowheads="1"/>
          </p:cNvSpPr>
          <p:nvPr/>
        </p:nvSpPr>
        <p:spPr bwMode="auto">
          <a:xfrm>
            <a:off x="3211514" y="260350"/>
            <a:ext cx="4613275"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600"/>
              <a:t>Approved proposal at J-PARC</a:t>
            </a:r>
          </a:p>
        </p:txBody>
      </p:sp>
      <p:sp>
        <p:nvSpPr>
          <p:cNvPr id="21515" name="Text Box 14">
            <a:extLst>
              <a:ext uri="{FF2B5EF4-FFF2-40B4-BE49-F238E27FC236}">
                <a16:creationId xmlns:a16="http://schemas.microsoft.com/office/drawing/2014/main" id="{305C48D1-6087-D4C7-3D0F-D46E7063FC3D}"/>
              </a:ext>
            </a:extLst>
          </p:cNvPr>
          <p:cNvSpPr txBox="1">
            <a:spLocks noChangeArrowheads="1"/>
          </p:cNvSpPr>
          <p:nvPr/>
        </p:nvSpPr>
        <p:spPr bwMode="auto">
          <a:xfrm>
            <a:off x="1698626" y="3860801"/>
            <a:ext cx="25558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000"/>
              <a:t>Emulsion experiment</a:t>
            </a:r>
          </a:p>
        </p:txBody>
      </p:sp>
      <p:sp>
        <p:nvSpPr>
          <p:cNvPr id="21516" name="Text Box 15">
            <a:extLst>
              <a:ext uri="{FF2B5EF4-FFF2-40B4-BE49-F238E27FC236}">
                <a16:creationId xmlns:a16="http://schemas.microsoft.com/office/drawing/2014/main" id="{A5F23D12-7D87-8403-5158-F6D6C5487418}"/>
              </a:ext>
            </a:extLst>
          </p:cNvPr>
          <p:cNvSpPr txBox="1">
            <a:spLocks noChangeArrowheads="1"/>
          </p:cNvSpPr>
          <p:nvPr/>
        </p:nvSpPr>
        <p:spPr bwMode="auto">
          <a:xfrm>
            <a:off x="5659439" y="4076700"/>
            <a:ext cx="4433887"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000" b="1"/>
              <a:t>Theoretical calculation</a:t>
            </a:r>
          </a:p>
          <a:p>
            <a:pPr eaLnBrk="1" hangingPunct="1">
              <a:spcBef>
                <a:spcPct val="0"/>
              </a:spcBef>
              <a:buFontTx/>
              <a:buNone/>
            </a:pPr>
            <a:r>
              <a:rPr lang="en-US" altLang="ja-JP" sz="1800" b="1"/>
              <a:t>  input: </a:t>
            </a:r>
            <a:r>
              <a:rPr lang="en-US" altLang="ja-JP" sz="1800" b="1">
                <a:solidFill>
                  <a:srgbClr val="000099"/>
                </a:solidFill>
              </a:rPr>
              <a:t>ΛΛ interaction to reproduce </a:t>
            </a:r>
          </a:p>
          <a:p>
            <a:pPr eaLnBrk="1" hangingPunct="1">
              <a:spcBef>
                <a:spcPct val="0"/>
              </a:spcBef>
              <a:buFontTx/>
              <a:buNone/>
            </a:pPr>
            <a:r>
              <a:rPr lang="en-US" altLang="ja-JP" sz="1800" b="1">
                <a:solidFill>
                  <a:srgbClr val="000099"/>
                </a:solidFill>
              </a:rPr>
              <a:t>  the  observed binding energy of  </a:t>
            </a:r>
            <a:r>
              <a:rPr lang="ja-JP" altLang="en-US" sz="1800" b="1">
                <a:solidFill>
                  <a:srgbClr val="000099"/>
                </a:solidFill>
              </a:rPr>
              <a:t>　</a:t>
            </a:r>
            <a:r>
              <a:rPr lang="en-US" altLang="ja-JP" sz="1800" b="1" baseline="30000"/>
              <a:t>6</a:t>
            </a:r>
            <a:r>
              <a:rPr lang="en-US" altLang="ja-JP" sz="1800" b="1"/>
              <a:t>He</a:t>
            </a:r>
          </a:p>
        </p:txBody>
      </p:sp>
      <p:sp>
        <p:nvSpPr>
          <p:cNvPr id="21517" name="Text Box 16">
            <a:extLst>
              <a:ext uri="{FF2B5EF4-FFF2-40B4-BE49-F238E27FC236}">
                <a16:creationId xmlns:a16="http://schemas.microsoft.com/office/drawing/2014/main" id="{34B5EB73-19C4-7AC0-F2E4-38016B936150}"/>
              </a:ext>
            </a:extLst>
          </p:cNvPr>
          <p:cNvSpPr txBox="1">
            <a:spLocks noChangeArrowheads="1"/>
          </p:cNvSpPr>
          <p:nvPr/>
        </p:nvSpPr>
        <p:spPr bwMode="auto">
          <a:xfrm>
            <a:off x="9331325" y="4797426"/>
            <a:ext cx="38664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200" b="1">
                <a:latin typeface="Garamond" panose="02020404030301010803" pitchFamily="18" charset="0"/>
              </a:rPr>
              <a:t>ΛΛ</a:t>
            </a:r>
          </a:p>
        </p:txBody>
      </p:sp>
      <p:sp>
        <p:nvSpPr>
          <p:cNvPr id="21518" name="Rectangle 17">
            <a:extLst>
              <a:ext uri="{FF2B5EF4-FFF2-40B4-BE49-F238E27FC236}">
                <a16:creationId xmlns:a16="http://schemas.microsoft.com/office/drawing/2014/main" id="{7E7832CC-8CAD-9915-E614-023BFD9FB51E}"/>
              </a:ext>
            </a:extLst>
          </p:cNvPr>
          <p:cNvSpPr>
            <a:spLocks noChangeArrowheads="1"/>
          </p:cNvSpPr>
          <p:nvPr/>
        </p:nvSpPr>
        <p:spPr bwMode="auto">
          <a:xfrm>
            <a:off x="2922588" y="5302250"/>
            <a:ext cx="4679950" cy="935038"/>
          </a:xfrm>
          <a:prstGeom prst="rect">
            <a:avLst/>
          </a:prstGeom>
          <a:solidFill>
            <a:srgbClr val="FFFF99"/>
          </a:solidFill>
          <a:ln w="28575" algn="ctr">
            <a:solidFill>
              <a:srgbClr val="FF9900"/>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21519" name="Text Box 18">
            <a:extLst>
              <a:ext uri="{FF2B5EF4-FFF2-40B4-BE49-F238E27FC236}">
                <a16:creationId xmlns:a16="http://schemas.microsoft.com/office/drawing/2014/main" id="{099E05F6-9165-3BDF-C719-E8280F429BEB}"/>
              </a:ext>
            </a:extLst>
          </p:cNvPr>
          <p:cNvSpPr txBox="1">
            <a:spLocks noChangeArrowheads="1"/>
          </p:cNvSpPr>
          <p:nvPr/>
        </p:nvSpPr>
        <p:spPr bwMode="auto">
          <a:xfrm>
            <a:off x="3067051" y="5373689"/>
            <a:ext cx="408156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400"/>
              <a:t>the identification of the state</a:t>
            </a:r>
            <a:r>
              <a:rPr lang="en-US" altLang="ja-JP" sz="1800"/>
              <a:t> </a:t>
            </a:r>
          </a:p>
          <a:p>
            <a:pPr eaLnBrk="1" hangingPunct="1">
              <a:spcBef>
                <a:spcPct val="0"/>
              </a:spcBef>
              <a:buFontTx/>
              <a:buNone/>
            </a:pPr>
            <a:endParaRPr lang="en-US" altLang="ja-JP" sz="2400"/>
          </a:p>
        </p:txBody>
      </p:sp>
      <p:sp>
        <p:nvSpPr>
          <p:cNvPr id="21520" name="Text Box 19">
            <a:extLst>
              <a:ext uri="{FF2B5EF4-FFF2-40B4-BE49-F238E27FC236}">
                <a16:creationId xmlns:a16="http://schemas.microsoft.com/office/drawing/2014/main" id="{6FF4AE49-06DD-2AB3-0429-DAB752CB1B9B}"/>
              </a:ext>
            </a:extLst>
          </p:cNvPr>
          <p:cNvSpPr txBox="1">
            <a:spLocks noChangeArrowheads="1"/>
          </p:cNvSpPr>
          <p:nvPr/>
        </p:nvSpPr>
        <p:spPr bwMode="auto">
          <a:xfrm>
            <a:off x="1703389" y="1603375"/>
            <a:ext cx="34702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marL="342900" indent="-3429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2400"/>
              <a:t>It is difficult to determine</a:t>
            </a:r>
          </a:p>
        </p:txBody>
      </p:sp>
      <p:sp>
        <p:nvSpPr>
          <p:cNvPr id="21521" name="AutoShape 20">
            <a:extLst>
              <a:ext uri="{FF2B5EF4-FFF2-40B4-BE49-F238E27FC236}">
                <a16:creationId xmlns:a16="http://schemas.microsoft.com/office/drawing/2014/main" id="{CDD592CA-7D3D-D222-407E-41FF0C225743}"/>
              </a:ext>
            </a:extLst>
          </p:cNvPr>
          <p:cNvSpPr>
            <a:spLocks/>
          </p:cNvSpPr>
          <p:nvPr/>
        </p:nvSpPr>
        <p:spPr bwMode="auto">
          <a:xfrm>
            <a:off x="5232400" y="1747838"/>
            <a:ext cx="71438" cy="1223962"/>
          </a:xfrm>
          <a:prstGeom prst="leftBrace">
            <a:avLst>
              <a:gd name="adj1" fmla="val 142777"/>
              <a:gd name="adj2" fmla="val 50000"/>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21522" name="Text Box 21">
            <a:extLst>
              <a:ext uri="{FF2B5EF4-FFF2-40B4-BE49-F238E27FC236}">
                <a16:creationId xmlns:a16="http://schemas.microsoft.com/office/drawing/2014/main" id="{C53B5EBF-5984-A9F7-8D75-8105123B6B7A}"/>
              </a:ext>
            </a:extLst>
          </p:cNvPr>
          <p:cNvSpPr txBox="1">
            <a:spLocks noChangeArrowheads="1"/>
          </p:cNvSpPr>
          <p:nvPr/>
        </p:nvSpPr>
        <p:spPr bwMode="auto">
          <a:xfrm>
            <a:off x="5257801" y="1628775"/>
            <a:ext cx="20494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marL="342900" indent="-3429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2400"/>
              <a:t>(1) spin-parity</a:t>
            </a:r>
          </a:p>
        </p:txBody>
      </p:sp>
      <p:sp>
        <p:nvSpPr>
          <p:cNvPr id="21523" name="Text Box 22">
            <a:extLst>
              <a:ext uri="{FF2B5EF4-FFF2-40B4-BE49-F238E27FC236}">
                <a16:creationId xmlns:a16="http://schemas.microsoft.com/office/drawing/2014/main" id="{0CC0D4B6-40DA-1BD9-34EA-8AF05C6C0BC9}"/>
              </a:ext>
            </a:extLst>
          </p:cNvPr>
          <p:cNvSpPr txBox="1">
            <a:spLocks noChangeArrowheads="1"/>
          </p:cNvSpPr>
          <p:nvPr/>
        </p:nvSpPr>
        <p:spPr bwMode="auto">
          <a:xfrm>
            <a:off x="4413661" y="2133601"/>
            <a:ext cx="628409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marL="342900" indent="-3429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2400"/>
              <a:t>(2) whether the observed state is</a:t>
            </a:r>
          </a:p>
          <a:p>
            <a:pPr algn="ctr" eaLnBrk="1" hangingPunct="1">
              <a:spcBef>
                <a:spcPct val="0"/>
              </a:spcBef>
              <a:buFontTx/>
              <a:buNone/>
            </a:pPr>
            <a:r>
              <a:rPr lang="en-US" altLang="ja-JP" sz="2400"/>
              <a:t>               the ground state or an excited state</a:t>
            </a:r>
          </a:p>
        </p:txBody>
      </p:sp>
    </p:spTree>
    <p:extLst>
      <p:ext uri="{BB962C8B-B14F-4D97-AF65-F5344CB8AC3E}">
        <p14:creationId xmlns:p14="http://schemas.microsoft.com/office/powerpoint/2010/main" val="299727071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2">
            <a:extLst>
              <a:ext uri="{FF2B5EF4-FFF2-40B4-BE49-F238E27FC236}">
                <a16:creationId xmlns:a16="http://schemas.microsoft.com/office/drawing/2014/main" id="{B9E95F03-B19D-C1CC-FDDA-5A9701A3B7E4}"/>
              </a:ext>
            </a:extLst>
          </p:cNvPr>
          <p:cNvSpPr txBox="1">
            <a:spLocks noChangeArrowheads="1"/>
          </p:cNvSpPr>
          <p:nvPr/>
        </p:nvSpPr>
        <p:spPr bwMode="auto">
          <a:xfrm>
            <a:off x="1847851" y="260350"/>
            <a:ext cx="8569325" cy="88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400"/>
              <a:t>Successful example to determine spin-parity of</a:t>
            </a:r>
          </a:p>
          <a:p>
            <a:pPr eaLnBrk="1" hangingPunct="1">
              <a:spcBef>
                <a:spcPct val="0"/>
              </a:spcBef>
              <a:buFontTx/>
              <a:buNone/>
            </a:pPr>
            <a:r>
              <a:rPr lang="en-US" altLang="ja-JP" sz="2400"/>
              <a:t>double </a:t>
            </a:r>
            <a:r>
              <a:rPr lang="en-US" altLang="ja-JP" sz="1800" b="1">
                <a:solidFill>
                  <a:srgbClr val="000066"/>
                </a:solidFill>
              </a:rPr>
              <a:t>Λ</a:t>
            </a:r>
            <a:r>
              <a:rPr lang="en-US" altLang="ja-JP" sz="1800"/>
              <a:t> </a:t>
            </a:r>
            <a:r>
              <a:rPr lang="en-US" altLang="ja-JP" sz="2400"/>
              <a:t>hypernucleus --- Demachi-Yanagi event for </a:t>
            </a:r>
            <a:r>
              <a:rPr lang="en-US" altLang="ja-JP" sz="2800" b="1" baseline="30000"/>
              <a:t>10</a:t>
            </a:r>
            <a:r>
              <a:rPr lang="en-US" altLang="ja-JP" sz="2800"/>
              <a:t>Be</a:t>
            </a:r>
          </a:p>
        </p:txBody>
      </p:sp>
      <p:sp>
        <p:nvSpPr>
          <p:cNvPr id="22531" name="Text Box 3">
            <a:extLst>
              <a:ext uri="{FF2B5EF4-FFF2-40B4-BE49-F238E27FC236}">
                <a16:creationId xmlns:a16="http://schemas.microsoft.com/office/drawing/2014/main" id="{48928161-99C7-B165-965A-E3D0E0AD37BC}"/>
              </a:ext>
            </a:extLst>
          </p:cNvPr>
          <p:cNvSpPr txBox="1">
            <a:spLocks noChangeArrowheads="1"/>
          </p:cNvSpPr>
          <p:nvPr/>
        </p:nvSpPr>
        <p:spPr bwMode="auto">
          <a:xfrm>
            <a:off x="3287714" y="5876925"/>
            <a:ext cx="32718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400">
                <a:solidFill>
                  <a:srgbClr val="CC0000"/>
                </a:solidFill>
              </a:rPr>
              <a:t>Demachi-Yanagi event</a:t>
            </a:r>
          </a:p>
        </p:txBody>
      </p:sp>
      <p:sp>
        <p:nvSpPr>
          <p:cNvPr id="22532" name="Line 4">
            <a:extLst>
              <a:ext uri="{FF2B5EF4-FFF2-40B4-BE49-F238E27FC236}">
                <a16:creationId xmlns:a16="http://schemas.microsoft.com/office/drawing/2014/main" id="{8D0FFA56-EF09-119A-8319-BDD2774F6D9D}"/>
              </a:ext>
            </a:extLst>
          </p:cNvPr>
          <p:cNvSpPr>
            <a:spLocks noChangeShapeType="1"/>
          </p:cNvSpPr>
          <p:nvPr/>
        </p:nvSpPr>
        <p:spPr bwMode="auto">
          <a:xfrm>
            <a:off x="1652588" y="3284538"/>
            <a:ext cx="1924050" cy="0"/>
          </a:xfrm>
          <a:prstGeom prst="line">
            <a:avLst/>
          </a:prstGeom>
          <a:noFill/>
          <a:ln w="38100">
            <a:solidFill>
              <a:schemeClr val="folHlink"/>
            </a:solidFill>
            <a:prstDash val="sysDot"/>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533" name="Line 5">
            <a:extLst>
              <a:ext uri="{FF2B5EF4-FFF2-40B4-BE49-F238E27FC236}">
                <a16:creationId xmlns:a16="http://schemas.microsoft.com/office/drawing/2014/main" id="{2CDD3F39-72E3-7B00-AB0A-281320B575CB}"/>
              </a:ext>
            </a:extLst>
          </p:cNvPr>
          <p:cNvSpPr>
            <a:spLocks noChangeShapeType="1"/>
          </p:cNvSpPr>
          <p:nvPr/>
        </p:nvSpPr>
        <p:spPr bwMode="auto">
          <a:xfrm flipV="1">
            <a:off x="1631950" y="4940300"/>
            <a:ext cx="1512888"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534" name="Line 6">
            <a:extLst>
              <a:ext uri="{FF2B5EF4-FFF2-40B4-BE49-F238E27FC236}">
                <a16:creationId xmlns:a16="http://schemas.microsoft.com/office/drawing/2014/main" id="{EB4F8596-5FD2-86CA-540F-8CAD5C590450}"/>
              </a:ext>
            </a:extLst>
          </p:cNvPr>
          <p:cNvSpPr>
            <a:spLocks noChangeShapeType="1"/>
          </p:cNvSpPr>
          <p:nvPr/>
        </p:nvSpPr>
        <p:spPr bwMode="auto">
          <a:xfrm>
            <a:off x="2333625" y="3284538"/>
            <a:ext cx="0" cy="163830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22535" name="Text Box 7">
            <a:extLst>
              <a:ext uri="{FF2B5EF4-FFF2-40B4-BE49-F238E27FC236}">
                <a16:creationId xmlns:a16="http://schemas.microsoft.com/office/drawing/2014/main" id="{2E0276FE-05BB-8158-16A3-27939AB52B25}"/>
              </a:ext>
            </a:extLst>
          </p:cNvPr>
          <p:cNvSpPr txBox="1">
            <a:spLocks noChangeArrowheads="1"/>
          </p:cNvSpPr>
          <p:nvPr/>
        </p:nvSpPr>
        <p:spPr bwMode="auto">
          <a:xfrm>
            <a:off x="2784476" y="2924175"/>
            <a:ext cx="123463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000" b="1" baseline="30000"/>
              <a:t>8</a:t>
            </a:r>
            <a:r>
              <a:rPr lang="en-US" altLang="ja-JP" sz="2000"/>
              <a:t>Be</a:t>
            </a:r>
            <a:r>
              <a:rPr lang="en-US" altLang="ja-JP" sz="2000" b="1"/>
              <a:t>+Λ+Λ</a:t>
            </a:r>
          </a:p>
        </p:txBody>
      </p:sp>
      <p:sp>
        <p:nvSpPr>
          <p:cNvPr id="22536" name="Line 8">
            <a:extLst>
              <a:ext uri="{FF2B5EF4-FFF2-40B4-BE49-F238E27FC236}">
                <a16:creationId xmlns:a16="http://schemas.microsoft.com/office/drawing/2014/main" id="{C654A186-D99D-7807-A1D1-55461BD4596B}"/>
              </a:ext>
            </a:extLst>
          </p:cNvPr>
          <p:cNvSpPr>
            <a:spLocks noChangeShapeType="1"/>
          </p:cNvSpPr>
          <p:nvPr/>
        </p:nvSpPr>
        <p:spPr bwMode="auto">
          <a:xfrm>
            <a:off x="3287713" y="4940300"/>
            <a:ext cx="6477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22537" name="Text Box 9">
            <a:extLst>
              <a:ext uri="{FF2B5EF4-FFF2-40B4-BE49-F238E27FC236}">
                <a16:creationId xmlns:a16="http://schemas.microsoft.com/office/drawing/2014/main" id="{EB26A677-76E2-D94E-A96C-B23F254FBA08}"/>
              </a:ext>
            </a:extLst>
          </p:cNvPr>
          <p:cNvSpPr txBox="1">
            <a:spLocks noChangeArrowheads="1"/>
          </p:cNvSpPr>
          <p:nvPr/>
        </p:nvSpPr>
        <p:spPr bwMode="auto">
          <a:xfrm>
            <a:off x="3935414" y="4579939"/>
            <a:ext cx="181927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000">
                <a:solidFill>
                  <a:srgbClr val="003366"/>
                </a:solidFill>
              </a:rPr>
              <a:t>ground state ?</a:t>
            </a:r>
          </a:p>
          <a:p>
            <a:pPr eaLnBrk="1" hangingPunct="1">
              <a:spcBef>
                <a:spcPct val="0"/>
              </a:spcBef>
              <a:buFontTx/>
              <a:buNone/>
            </a:pPr>
            <a:r>
              <a:rPr lang="en-US" altLang="ja-JP" sz="2000">
                <a:solidFill>
                  <a:srgbClr val="003366"/>
                </a:solidFill>
              </a:rPr>
              <a:t>excited state ?</a:t>
            </a:r>
          </a:p>
        </p:txBody>
      </p:sp>
      <p:sp>
        <p:nvSpPr>
          <p:cNvPr id="22538" name="Oval 10">
            <a:extLst>
              <a:ext uri="{FF2B5EF4-FFF2-40B4-BE49-F238E27FC236}">
                <a16:creationId xmlns:a16="http://schemas.microsoft.com/office/drawing/2014/main" id="{B6167A87-11B6-A590-30C6-EEB37482DDDF}"/>
              </a:ext>
            </a:extLst>
          </p:cNvPr>
          <p:cNvSpPr>
            <a:spLocks noChangeArrowheads="1"/>
          </p:cNvSpPr>
          <p:nvPr/>
        </p:nvSpPr>
        <p:spPr bwMode="auto">
          <a:xfrm>
            <a:off x="5519738" y="2492375"/>
            <a:ext cx="1619250" cy="1619250"/>
          </a:xfrm>
          <a:prstGeom prst="ellipse">
            <a:avLst/>
          </a:prstGeom>
          <a:solidFill>
            <a:srgbClr val="FFFF99"/>
          </a:solidFill>
          <a:ln w="25400">
            <a:solidFill>
              <a:schemeClr val="folHlink"/>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22539" name="Rectangle 11">
            <a:extLst>
              <a:ext uri="{FF2B5EF4-FFF2-40B4-BE49-F238E27FC236}">
                <a16:creationId xmlns:a16="http://schemas.microsoft.com/office/drawing/2014/main" id="{3C18D21D-E637-67F6-D1FE-8D7F8977BB07}"/>
              </a:ext>
            </a:extLst>
          </p:cNvPr>
          <p:cNvSpPr>
            <a:spLocks noChangeArrowheads="1"/>
          </p:cNvSpPr>
          <p:nvPr/>
        </p:nvSpPr>
        <p:spPr bwMode="auto">
          <a:xfrm>
            <a:off x="2063751" y="1341438"/>
            <a:ext cx="7775575" cy="792162"/>
          </a:xfrm>
          <a:prstGeom prst="rect">
            <a:avLst/>
          </a:prstGeom>
          <a:solidFill>
            <a:srgbClr val="FFFF99"/>
          </a:solidFill>
          <a:ln w="28575" algn="ctr">
            <a:solidFill>
              <a:schemeClr val="accent1"/>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22540" name="Text Box 12">
            <a:extLst>
              <a:ext uri="{FF2B5EF4-FFF2-40B4-BE49-F238E27FC236}">
                <a16:creationId xmlns:a16="http://schemas.microsoft.com/office/drawing/2014/main" id="{CFBCACEA-76BB-1018-B0C1-960839A0CD36}"/>
              </a:ext>
            </a:extLst>
          </p:cNvPr>
          <p:cNvSpPr txBox="1">
            <a:spLocks noChangeArrowheads="1"/>
          </p:cNvSpPr>
          <p:nvPr/>
        </p:nvSpPr>
        <p:spPr bwMode="auto">
          <a:xfrm>
            <a:off x="2351088" y="1484313"/>
            <a:ext cx="37084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000"/>
              <a:t> </a:t>
            </a:r>
            <a:r>
              <a:rPr lang="en-US" altLang="ja-JP" sz="2800"/>
              <a:t>Observation of  </a:t>
            </a:r>
            <a:r>
              <a:rPr lang="ja-JP" altLang="en-US" sz="2800"/>
              <a:t>　</a:t>
            </a:r>
            <a:r>
              <a:rPr lang="en-US" altLang="ja-JP" sz="2800" b="1" baseline="30000"/>
              <a:t>10</a:t>
            </a:r>
            <a:r>
              <a:rPr lang="en-US" altLang="ja-JP" sz="2800"/>
              <a:t>Be</a:t>
            </a:r>
          </a:p>
        </p:txBody>
      </p:sp>
      <p:sp>
        <p:nvSpPr>
          <p:cNvPr id="22541" name="Text Box 13">
            <a:extLst>
              <a:ext uri="{FF2B5EF4-FFF2-40B4-BE49-F238E27FC236}">
                <a16:creationId xmlns:a16="http://schemas.microsoft.com/office/drawing/2014/main" id="{CD25DBA8-5847-E381-D04B-D998B8BC9426}"/>
              </a:ext>
            </a:extLst>
          </p:cNvPr>
          <p:cNvSpPr txBox="1">
            <a:spLocks noChangeArrowheads="1"/>
          </p:cNvSpPr>
          <p:nvPr/>
        </p:nvSpPr>
        <p:spPr bwMode="auto">
          <a:xfrm>
            <a:off x="6096001" y="1484313"/>
            <a:ext cx="36750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400"/>
              <a:t>---  KEK-E373 experiment</a:t>
            </a:r>
          </a:p>
        </p:txBody>
      </p:sp>
      <p:sp>
        <p:nvSpPr>
          <p:cNvPr id="22542" name="Text Box 14">
            <a:extLst>
              <a:ext uri="{FF2B5EF4-FFF2-40B4-BE49-F238E27FC236}">
                <a16:creationId xmlns:a16="http://schemas.microsoft.com/office/drawing/2014/main" id="{D18ADB05-895D-AE49-EC0A-271E206FA160}"/>
              </a:ext>
            </a:extLst>
          </p:cNvPr>
          <p:cNvSpPr txBox="1">
            <a:spLocks noChangeArrowheads="1"/>
          </p:cNvSpPr>
          <p:nvPr/>
        </p:nvSpPr>
        <p:spPr bwMode="auto">
          <a:xfrm rot="10751033" flipV="1">
            <a:off x="9048751" y="981075"/>
            <a:ext cx="11525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200" b="1">
                <a:latin typeface="Garamond" panose="02020404030301010803" pitchFamily="18" charset="0"/>
              </a:rPr>
              <a:t>ΛΛ</a:t>
            </a:r>
          </a:p>
        </p:txBody>
      </p:sp>
      <p:sp>
        <p:nvSpPr>
          <p:cNvPr id="22543" name="Text Box 15">
            <a:extLst>
              <a:ext uri="{FF2B5EF4-FFF2-40B4-BE49-F238E27FC236}">
                <a16:creationId xmlns:a16="http://schemas.microsoft.com/office/drawing/2014/main" id="{6FF9BB81-462F-5BC4-90A7-C8C3A7ACC1D9}"/>
              </a:ext>
            </a:extLst>
          </p:cNvPr>
          <p:cNvSpPr txBox="1">
            <a:spLocks noChangeArrowheads="1"/>
          </p:cNvSpPr>
          <p:nvPr/>
        </p:nvSpPr>
        <p:spPr bwMode="auto">
          <a:xfrm rot="10751033" flipV="1">
            <a:off x="5016501" y="1773239"/>
            <a:ext cx="115252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200" b="1">
                <a:latin typeface="Garamond" panose="02020404030301010803" pitchFamily="18" charset="0"/>
              </a:rPr>
              <a:t>ΛΛ</a:t>
            </a:r>
          </a:p>
        </p:txBody>
      </p:sp>
      <p:sp>
        <p:nvSpPr>
          <p:cNvPr id="22544" name="Oval 16">
            <a:extLst>
              <a:ext uri="{FF2B5EF4-FFF2-40B4-BE49-F238E27FC236}">
                <a16:creationId xmlns:a16="http://schemas.microsoft.com/office/drawing/2014/main" id="{A5C6EDDC-0460-90D7-FBBC-E31A904AACD4}"/>
              </a:ext>
            </a:extLst>
          </p:cNvPr>
          <p:cNvSpPr>
            <a:spLocks noChangeArrowheads="1"/>
          </p:cNvSpPr>
          <p:nvPr/>
        </p:nvSpPr>
        <p:spPr bwMode="auto">
          <a:xfrm>
            <a:off x="6383338" y="3213100"/>
            <a:ext cx="539750" cy="539750"/>
          </a:xfrm>
          <a:prstGeom prst="ellipse">
            <a:avLst/>
          </a:prstGeom>
          <a:solidFill>
            <a:srgbClr val="008000"/>
          </a:solidFill>
          <a:ln w="9525">
            <a:solidFill>
              <a:schemeClr val="tx1"/>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2400" b="1">
                <a:solidFill>
                  <a:schemeClr val="accent1"/>
                </a:solidFill>
              </a:rPr>
              <a:t>α</a:t>
            </a:r>
          </a:p>
        </p:txBody>
      </p:sp>
      <p:sp>
        <p:nvSpPr>
          <p:cNvPr id="22545" name="Oval 17">
            <a:extLst>
              <a:ext uri="{FF2B5EF4-FFF2-40B4-BE49-F238E27FC236}">
                <a16:creationId xmlns:a16="http://schemas.microsoft.com/office/drawing/2014/main" id="{0A032C53-4790-74B7-2383-E5D58F027764}"/>
              </a:ext>
            </a:extLst>
          </p:cNvPr>
          <p:cNvSpPr>
            <a:spLocks noChangeArrowheads="1"/>
          </p:cNvSpPr>
          <p:nvPr/>
        </p:nvSpPr>
        <p:spPr bwMode="auto">
          <a:xfrm>
            <a:off x="5735638" y="3213100"/>
            <a:ext cx="539750" cy="539750"/>
          </a:xfrm>
          <a:prstGeom prst="ellipse">
            <a:avLst/>
          </a:prstGeom>
          <a:solidFill>
            <a:srgbClr val="008000"/>
          </a:solidFill>
          <a:ln w="9525">
            <a:solidFill>
              <a:schemeClr val="tx1"/>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2400" b="1">
                <a:solidFill>
                  <a:schemeClr val="accent1"/>
                </a:solidFill>
              </a:rPr>
              <a:t>α</a:t>
            </a:r>
          </a:p>
        </p:txBody>
      </p:sp>
      <p:sp>
        <p:nvSpPr>
          <p:cNvPr id="22546" name="Oval 18">
            <a:extLst>
              <a:ext uri="{FF2B5EF4-FFF2-40B4-BE49-F238E27FC236}">
                <a16:creationId xmlns:a16="http://schemas.microsoft.com/office/drawing/2014/main" id="{1D96FD38-8976-5672-87C9-28FC1119D294}"/>
              </a:ext>
            </a:extLst>
          </p:cNvPr>
          <p:cNvSpPr>
            <a:spLocks noChangeArrowheads="1"/>
          </p:cNvSpPr>
          <p:nvPr/>
        </p:nvSpPr>
        <p:spPr bwMode="auto">
          <a:xfrm>
            <a:off x="5807076" y="2781301"/>
            <a:ext cx="360363" cy="360363"/>
          </a:xfrm>
          <a:prstGeom prst="ellipse">
            <a:avLst/>
          </a:prstGeom>
          <a:solidFill>
            <a:srgbClr val="FF0000"/>
          </a:solidFill>
          <a:ln w="9525">
            <a:solidFill>
              <a:schemeClr val="tx1"/>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2400" b="1">
                <a:solidFill>
                  <a:schemeClr val="accent1"/>
                </a:solidFill>
              </a:rPr>
              <a:t>Λ</a:t>
            </a:r>
          </a:p>
        </p:txBody>
      </p:sp>
      <p:sp>
        <p:nvSpPr>
          <p:cNvPr id="22547" name="Oval 19">
            <a:extLst>
              <a:ext uri="{FF2B5EF4-FFF2-40B4-BE49-F238E27FC236}">
                <a16:creationId xmlns:a16="http://schemas.microsoft.com/office/drawing/2014/main" id="{BD28ECFC-38B7-ED15-8EF5-C5C72A5587BC}"/>
              </a:ext>
            </a:extLst>
          </p:cNvPr>
          <p:cNvSpPr>
            <a:spLocks noChangeArrowheads="1"/>
          </p:cNvSpPr>
          <p:nvPr/>
        </p:nvSpPr>
        <p:spPr bwMode="auto">
          <a:xfrm>
            <a:off x="6383338" y="2781301"/>
            <a:ext cx="360362" cy="360363"/>
          </a:xfrm>
          <a:prstGeom prst="ellipse">
            <a:avLst/>
          </a:prstGeom>
          <a:solidFill>
            <a:srgbClr val="FF0000"/>
          </a:solidFill>
          <a:ln w="9525">
            <a:solidFill>
              <a:schemeClr val="tx1"/>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2400" b="1">
                <a:solidFill>
                  <a:schemeClr val="accent1"/>
                </a:solidFill>
              </a:rPr>
              <a:t>Λ</a:t>
            </a:r>
          </a:p>
        </p:txBody>
      </p:sp>
      <p:sp>
        <p:nvSpPr>
          <p:cNvPr id="22548" name="Rectangle 20">
            <a:extLst>
              <a:ext uri="{FF2B5EF4-FFF2-40B4-BE49-F238E27FC236}">
                <a16:creationId xmlns:a16="http://schemas.microsoft.com/office/drawing/2014/main" id="{B2C22C11-B402-5ADD-5042-15A6F84465A7}"/>
              </a:ext>
            </a:extLst>
          </p:cNvPr>
          <p:cNvSpPr>
            <a:spLocks noChangeArrowheads="1"/>
          </p:cNvSpPr>
          <p:nvPr/>
        </p:nvSpPr>
        <p:spPr bwMode="auto">
          <a:xfrm>
            <a:off x="1776414" y="5229226"/>
            <a:ext cx="1368425" cy="720725"/>
          </a:xfrm>
          <a:prstGeom prst="rect">
            <a:avLst/>
          </a:prstGeom>
          <a:solidFill>
            <a:schemeClr val="accent1"/>
          </a:solidFill>
          <a:ln w="28575" algn="ctr">
            <a:solidFill>
              <a:schemeClr val="accent1"/>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22549" name="Rectangle 21">
            <a:extLst>
              <a:ext uri="{FF2B5EF4-FFF2-40B4-BE49-F238E27FC236}">
                <a16:creationId xmlns:a16="http://schemas.microsoft.com/office/drawing/2014/main" id="{FDCCAF95-6687-ECCF-4D77-9646DC4C502C}"/>
              </a:ext>
            </a:extLst>
          </p:cNvPr>
          <p:cNvSpPr>
            <a:spLocks noChangeArrowheads="1"/>
          </p:cNvSpPr>
          <p:nvPr/>
        </p:nvSpPr>
        <p:spPr bwMode="auto">
          <a:xfrm>
            <a:off x="2063750" y="5300663"/>
            <a:ext cx="8890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marL="342900" indent="-3429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2800" b="1" baseline="30000"/>
              <a:t>10</a:t>
            </a:r>
            <a:r>
              <a:rPr lang="en-US" altLang="ja-JP" sz="2800"/>
              <a:t>Be</a:t>
            </a:r>
          </a:p>
        </p:txBody>
      </p:sp>
      <p:sp>
        <p:nvSpPr>
          <p:cNvPr id="22550" name="Text Box 22">
            <a:extLst>
              <a:ext uri="{FF2B5EF4-FFF2-40B4-BE49-F238E27FC236}">
                <a16:creationId xmlns:a16="http://schemas.microsoft.com/office/drawing/2014/main" id="{E558AF6C-1F15-34C3-2AEC-1C61AC7CBDA9}"/>
              </a:ext>
            </a:extLst>
          </p:cNvPr>
          <p:cNvSpPr txBox="1">
            <a:spLocks noChangeArrowheads="1"/>
          </p:cNvSpPr>
          <p:nvPr/>
        </p:nvSpPr>
        <p:spPr bwMode="auto">
          <a:xfrm rot="10751033" flipV="1">
            <a:off x="1919289" y="5661025"/>
            <a:ext cx="11525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200" b="1">
                <a:latin typeface="Garamond" panose="02020404030301010803" pitchFamily="18" charset="0"/>
              </a:rPr>
              <a:t>ΛΛ</a:t>
            </a:r>
          </a:p>
        </p:txBody>
      </p:sp>
      <p:sp>
        <p:nvSpPr>
          <p:cNvPr id="22551" name="Rectangle 23">
            <a:extLst>
              <a:ext uri="{FF2B5EF4-FFF2-40B4-BE49-F238E27FC236}">
                <a16:creationId xmlns:a16="http://schemas.microsoft.com/office/drawing/2014/main" id="{D3EABED8-C0D3-50A7-49A8-13DA6361FC3F}"/>
              </a:ext>
            </a:extLst>
          </p:cNvPr>
          <p:cNvSpPr>
            <a:spLocks noChangeArrowheads="1"/>
          </p:cNvSpPr>
          <p:nvPr/>
        </p:nvSpPr>
        <p:spPr bwMode="auto">
          <a:xfrm>
            <a:off x="5662614" y="4221164"/>
            <a:ext cx="1368425" cy="720725"/>
          </a:xfrm>
          <a:prstGeom prst="rect">
            <a:avLst/>
          </a:prstGeom>
          <a:solidFill>
            <a:schemeClr val="accent1"/>
          </a:solidFill>
          <a:ln w="28575" algn="ctr">
            <a:solidFill>
              <a:schemeClr val="accent1"/>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22552" name="Rectangle 24">
            <a:extLst>
              <a:ext uri="{FF2B5EF4-FFF2-40B4-BE49-F238E27FC236}">
                <a16:creationId xmlns:a16="http://schemas.microsoft.com/office/drawing/2014/main" id="{E9089183-5999-B1B8-CA0C-D29C7D8B1A3D}"/>
              </a:ext>
            </a:extLst>
          </p:cNvPr>
          <p:cNvSpPr>
            <a:spLocks noChangeArrowheads="1"/>
          </p:cNvSpPr>
          <p:nvPr/>
        </p:nvSpPr>
        <p:spPr bwMode="auto">
          <a:xfrm>
            <a:off x="5951538" y="4292601"/>
            <a:ext cx="889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marL="342900" indent="-3429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2800" b="1" baseline="30000"/>
              <a:t>10</a:t>
            </a:r>
            <a:r>
              <a:rPr lang="en-US" altLang="ja-JP" sz="2800"/>
              <a:t>Be</a:t>
            </a:r>
          </a:p>
        </p:txBody>
      </p:sp>
      <p:sp>
        <p:nvSpPr>
          <p:cNvPr id="22553" name="Text Box 25">
            <a:extLst>
              <a:ext uri="{FF2B5EF4-FFF2-40B4-BE49-F238E27FC236}">
                <a16:creationId xmlns:a16="http://schemas.microsoft.com/office/drawing/2014/main" id="{EAFCB0F2-44C0-9E38-F1FD-AB9229B840B3}"/>
              </a:ext>
            </a:extLst>
          </p:cNvPr>
          <p:cNvSpPr txBox="1">
            <a:spLocks noChangeArrowheads="1"/>
          </p:cNvSpPr>
          <p:nvPr/>
        </p:nvSpPr>
        <p:spPr bwMode="auto">
          <a:xfrm rot="10751033" flipV="1">
            <a:off x="5735639" y="4581525"/>
            <a:ext cx="11525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200" b="1">
                <a:latin typeface="Garamond" panose="02020404030301010803" pitchFamily="18" charset="0"/>
              </a:rPr>
              <a:t>ΛΛ</a:t>
            </a:r>
          </a:p>
        </p:txBody>
      </p:sp>
      <p:pic>
        <p:nvPicPr>
          <p:cNvPr id="22554" name="Picture 26">
            <a:extLst>
              <a:ext uri="{FF2B5EF4-FFF2-40B4-BE49-F238E27FC236}">
                <a16:creationId xmlns:a16="http://schemas.microsoft.com/office/drawing/2014/main" id="{FC3F3AE3-479E-9535-0E49-D5597EF81A5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64426" y="2708275"/>
            <a:ext cx="3203575" cy="338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pic>
      <p:sp>
        <p:nvSpPr>
          <p:cNvPr id="22555" name="Text Box 27">
            <a:extLst>
              <a:ext uri="{FF2B5EF4-FFF2-40B4-BE49-F238E27FC236}">
                <a16:creationId xmlns:a16="http://schemas.microsoft.com/office/drawing/2014/main" id="{B0A0B40E-422F-23CC-4BDF-A9B11E1AC032}"/>
              </a:ext>
            </a:extLst>
          </p:cNvPr>
          <p:cNvSpPr txBox="1">
            <a:spLocks noChangeArrowheads="1"/>
          </p:cNvSpPr>
          <p:nvPr/>
        </p:nvSpPr>
        <p:spPr bwMode="auto">
          <a:xfrm>
            <a:off x="2424113" y="3933826"/>
            <a:ext cx="2159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000"/>
              <a:t>11.90</a:t>
            </a:r>
            <a:r>
              <a:rPr lang="en-US" altLang="ja-JP" sz="2000">
                <a:cs typeface="Arial" panose="020B0604020202020204" pitchFamily="34" charset="0"/>
              </a:rPr>
              <a:t>±0.13 MeV</a:t>
            </a:r>
          </a:p>
        </p:txBody>
      </p:sp>
    </p:spTree>
    <p:extLst>
      <p:ext uri="{BB962C8B-B14F-4D97-AF65-F5344CB8AC3E}">
        <p14:creationId xmlns:p14="http://schemas.microsoft.com/office/powerpoint/2010/main" val="27885576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05F72D38-13EA-A999-40AF-544DCE20B48A}"/>
              </a:ext>
            </a:extLst>
          </p:cNvPr>
          <p:cNvSpPr>
            <a:spLocks noChangeArrowheads="1"/>
          </p:cNvSpPr>
          <p:nvPr/>
        </p:nvSpPr>
        <p:spPr bwMode="auto">
          <a:xfrm>
            <a:off x="1847851" y="188913"/>
            <a:ext cx="63738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30000"/>
              </a:spcBef>
              <a:buFontTx/>
              <a:buNone/>
            </a:pPr>
            <a:r>
              <a:rPr lang="en-US" altLang="ja-JP" sz="2400" b="1"/>
              <a:t>Successful interpretation of spin-parity  of</a:t>
            </a:r>
            <a:r>
              <a:rPr lang="en-US" altLang="ja-JP" sz="1800"/>
              <a:t> </a:t>
            </a:r>
          </a:p>
        </p:txBody>
      </p:sp>
      <p:pic>
        <p:nvPicPr>
          <p:cNvPr id="23555" name="Picture 3">
            <a:extLst>
              <a:ext uri="{FF2B5EF4-FFF2-40B4-BE49-F238E27FC236}">
                <a16:creationId xmlns:a16="http://schemas.microsoft.com/office/drawing/2014/main" id="{98B9D47C-C43E-4D66-13B8-EF12EE1C81E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83563" y="188914"/>
            <a:ext cx="792162" cy="53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6" name="Text Box 4">
            <a:extLst>
              <a:ext uri="{FF2B5EF4-FFF2-40B4-BE49-F238E27FC236}">
                <a16:creationId xmlns:a16="http://schemas.microsoft.com/office/drawing/2014/main" id="{C0532172-D001-C49E-F918-5FFF3BD3E561}"/>
              </a:ext>
            </a:extLst>
          </p:cNvPr>
          <p:cNvSpPr txBox="1">
            <a:spLocks noChangeArrowheads="1"/>
          </p:cNvSpPr>
          <p:nvPr/>
        </p:nvSpPr>
        <p:spPr bwMode="auto">
          <a:xfrm>
            <a:off x="7283450" y="2349500"/>
            <a:ext cx="3384550"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600"/>
              <a:t>E. Hiyama, M. Kamimura,T.Motoba, T. Yamada and Y. Yamamoto</a:t>
            </a:r>
          </a:p>
          <a:p>
            <a:pPr eaLnBrk="1" hangingPunct="1">
              <a:spcBef>
                <a:spcPct val="0"/>
              </a:spcBef>
              <a:buFontTx/>
              <a:buNone/>
            </a:pPr>
            <a:r>
              <a:rPr lang="en-US" altLang="ja-JP" sz="1600"/>
              <a:t>Phys. Rev. 66  (2002) , 024007</a:t>
            </a:r>
          </a:p>
        </p:txBody>
      </p:sp>
      <p:pic>
        <p:nvPicPr>
          <p:cNvPr id="23557" name="Picture 5">
            <a:extLst>
              <a:ext uri="{FF2B5EF4-FFF2-40B4-BE49-F238E27FC236}">
                <a16:creationId xmlns:a16="http://schemas.microsoft.com/office/drawing/2014/main" id="{6D3E90B1-B1A1-9893-2B28-4A068826D61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35189" y="908051"/>
            <a:ext cx="4346575" cy="562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8" name="Text Box 6">
            <a:extLst>
              <a:ext uri="{FF2B5EF4-FFF2-40B4-BE49-F238E27FC236}">
                <a16:creationId xmlns:a16="http://schemas.microsoft.com/office/drawing/2014/main" id="{038C3EE9-E0A6-EB85-D3E8-07B5AE27B803}"/>
              </a:ext>
            </a:extLst>
          </p:cNvPr>
          <p:cNvSpPr txBox="1">
            <a:spLocks noChangeArrowheads="1"/>
          </p:cNvSpPr>
          <p:nvPr/>
        </p:nvSpPr>
        <p:spPr bwMode="auto">
          <a:xfrm>
            <a:off x="5519738" y="5734051"/>
            <a:ext cx="2087562"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600" b="1">
                <a:solidFill>
                  <a:srgbClr val="CC0000"/>
                </a:solidFill>
                <a:cs typeface="Arial" panose="020B0604020202020204" pitchFamily="34" charset="0"/>
              </a:rPr>
              <a:t>Demachi-Yanagi </a:t>
            </a:r>
          </a:p>
          <a:p>
            <a:pPr eaLnBrk="1" hangingPunct="1">
              <a:spcBef>
                <a:spcPct val="0"/>
              </a:spcBef>
              <a:buFontTx/>
              <a:buNone/>
            </a:pPr>
            <a:r>
              <a:rPr lang="en-US" altLang="ja-JP" sz="1600" b="1">
                <a:solidFill>
                  <a:srgbClr val="CC0000"/>
                </a:solidFill>
                <a:cs typeface="Arial" panose="020B0604020202020204" pitchFamily="34" charset="0"/>
              </a:rPr>
              <a:t>event</a:t>
            </a:r>
          </a:p>
        </p:txBody>
      </p:sp>
      <p:sp>
        <p:nvSpPr>
          <p:cNvPr id="23559" name="Line 7">
            <a:extLst>
              <a:ext uri="{FF2B5EF4-FFF2-40B4-BE49-F238E27FC236}">
                <a16:creationId xmlns:a16="http://schemas.microsoft.com/office/drawing/2014/main" id="{06D99C66-874C-979B-888F-2768247E3CE8}"/>
              </a:ext>
            </a:extLst>
          </p:cNvPr>
          <p:cNvSpPr>
            <a:spLocks noChangeShapeType="1"/>
          </p:cNvSpPr>
          <p:nvPr/>
        </p:nvSpPr>
        <p:spPr bwMode="auto">
          <a:xfrm flipH="1" flipV="1">
            <a:off x="5735638" y="5300664"/>
            <a:ext cx="215900" cy="504825"/>
          </a:xfrm>
          <a:prstGeom prst="line">
            <a:avLst/>
          </a:prstGeom>
          <a:noFill/>
          <a:ln w="12700">
            <a:solidFill>
              <a:srgbClr val="CC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23560" name="Oval 8">
            <a:extLst>
              <a:ext uri="{FF2B5EF4-FFF2-40B4-BE49-F238E27FC236}">
                <a16:creationId xmlns:a16="http://schemas.microsoft.com/office/drawing/2014/main" id="{ED5ED44C-1A42-FD4C-9F27-B5A1E9A3BED6}"/>
              </a:ext>
            </a:extLst>
          </p:cNvPr>
          <p:cNvSpPr>
            <a:spLocks noChangeArrowheads="1"/>
          </p:cNvSpPr>
          <p:nvPr/>
        </p:nvSpPr>
        <p:spPr bwMode="auto">
          <a:xfrm>
            <a:off x="8761413" y="619125"/>
            <a:ext cx="1619250" cy="1619250"/>
          </a:xfrm>
          <a:prstGeom prst="ellipse">
            <a:avLst/>
          </a:prstGeom>
          <a:solidFill>
            <a:srgbClr val="FFFF99"/>
          </a:solidFill>
          <a:ln w="25400">
            <a:solidFill>
              <a:schemeClr val="folHlink"/>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23561" name="Oval 9">
            <a:extLst>
              <a:ext uri="{FF2B5EF4-FFF2-40B4-BE49-F238E27FC236}">
                <a16:creationId xmlns:a16="http://schemas.microsoft.com/office/drawing/2014/main" id="{348ED603-93FC-C3A2-FF63-0490AC783592}"/>
              </a:ext>
            </a:extLst>
          </p:cNvPr>
          <p:cNvSpPr>
            <a:spLocks noChangeArrowheads="1"/>
          </p:cNvSpPr>
          <p:nvPr/>
        </p:nvSpPr>
        <p:spPr bwMode="auto">
          <a:xfrm>
            <a:off x="9625013" y="1339850"/>
            <a:ext cx="539750" cy="539750"/>
          </a:xfrm>
          <a:prstGeom prst="ellipse">
            <a:avLst/>
          </a:prstGeom>
          <a:solidFill>
            <a:srgbClr val="008000"/>
          </a:solidFill>
          <a:ln w="9525">
            <a:solidFill>
              <a:schemeClr val="tx1"/>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2400" b="1">
                <a:solidFill>
                  <a:schemeClr val="accent1"/>
                </a:solidFill>
              </a:rPr>
              <a:t>α</a:t>
            </a:r>
          </a:p>
        </p:txBody>
      </p:sp>
      <p:sp>
        <p:nvSpPr>
          <p:cNvPr id="23562" name="Oval 10">
            <a:extLst>
              <a:ext uri="{FF2B5EF4-FFF2-40B4-BE49-F238E27FC236}">
                <a16:creationId xmlns:a16="http://schemas.microsoft.com/office/drawing/2014/main" id="{F510D5D2-E621-7FC2-13BF-C4966D53EE4A}"/>
              </a:ext>
            </a:extLst>
          </p:cNvPr>
          <p:cNvSpPr>
            <a:spLocks noChangeArrowheads="1"/>
          </p:cNvSpPr>
          <p:nvPr/>
        </p:nvSpPr>
        <p:spPr bwMode="auto">
          <a:xfrm>
            <a:off x="8977313" y="1339850"/>
            <a:ext cx="539750" cy="539750"/>
          </a:xfrm>
          <a:prstGeom prst="ellipse">
            <a:avLst/>
          </a:prstGeom>
          <a:solidFill>
            <a:srgbClr val="008000"/>
          </a:solidFill>
          <a:ln w="9525">
            <a:solidFill>
              <a:schemeClr val="tx1"/>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2400" b="1">
                <a:solidFill>
                  <a:schemeClr val="accent1"/>
                </a:solidFill>
              </a:rPr>
              <a:t>α</a:t>
            </a:r>
          </a:p>
        </p:txBody>
      </p:sp>
      <p:sp>
        <p:nvSpPr>
          <p:cNvPr id="23563" name="Oval 11">
            <a:extLst>
              <a:ext uri="{FF2B5EF4-FFF2-40B4-BE49-F238E27FC236}">
                <a16:creationId xmlns:a16="http://schemas.microsoft.com/office/drawing/2014/main" id="{7B02615C-7D95-D92D-F487-34E9E772AC92}"/>
              </a:ext>
            </a:extLst>
          </p:cNvPr>
          <p:cNvSpPr>
            <a:spLocks noChangeArrowheads="1"/>
          </p:cNvSpPr>
          <p:nvPr/>
        </p:nvSpPr>
        <p:spPr bwMode="auto">
          <a:xfrm>
            <a:off x="9048751" y="908051"/>
            <a:ext cx="360363" cy="360363"/>
          </a:xfrm>
          <a:prstGeom prst="ellipse">
            <a:avLst/>
          </a:prstGeom>
          <a:solidFill>
            <a:srgbClr val="FF0000"/>
          </a:solidFill>
          <a:ln w="9525">
            <a:solidFill>
              <a:schemeClr val="tx1"/>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2400" b="1">
                <a:solidFill>
                  <a:schemeClr val="accent1"/>
                </a:solidFill>
              </a:rPr>
              <a:t>Λ</a:t>
            </a:r>
          </a:p>
        </p:txBody>
      </p:sp>
      <p:sp>
        <p:nvSpPr>
          <p:cNvPr id="23564" name="Oval 12">
            <a:extLst>
              <a:ext uri="{FF2B5EF4-FFF2-40B4-BE49-F238E27FC236}">
                <a16:creationId xmlns:a16="http://schemas.microsoft.com/office/drawing/2014/main" id="{C3EAAB68-65EB-29A6-7EA3-EF59661D9C6B}"/>
              </a:ext>
            </a:extLst>
          </p:cNvPr>
          <p:cNvSpPr>
            <a:spLocks noChangeArrowheads="1"/>
          </p:cNvSpPr>
          <p:nvPr/>
        </p:nvSpPr>
        <p:spPr bwMode="auto">
          <a:xfrm>
            <a:off x="9625013" y="908051"/>
            <a:ext cx="360362" cy="360363"/>
          </a:xfrm>
          <a:prstGeom prst="ellipse">
            <a:avLst/>
          </a:prstGeom>
          <a:solidFill>
            <a:srgbClr val="FF0000"/>
          </a:solidFill>
          <a:ln w="9525">
            <a:solidFill>
              <a:schemeClr val="tx1"/>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2400" b="1">
                <a:solidFill>
                  <a:schemeClr val="accent1"/>
                </a:solidFill>
              </a:rPr>
              <a:t>Λ</a:t>
            </a:r>
          </a:p>
        </p:txBody>
      </p:sp>
      <p:sp>
        <p:nvSpPr>
          <p:cNvPr id="23565" name="Rectangle 13">
            <a:extLst>
              <a:ext uri="{FF2B5EF4-FFF2-40B4-BE49-F238E27FC236}">
                <a16:creationId xmlns:a16="http://schemas.microsoft.com/office/drawing/2014/main" id="{BA4C64E9-E5B6-ED20-A7B6-4AF036ABB00B}"/>
              </a:ext>
            </a:extLst>
          </p:cNvPr>
          <p:cNvSpPr>
            <a:spLocks noChangeArrowheads="1"/>
          </p:cNvSpPr>
          <p:nvPr/>
        </p:nvSpPr>
        <p:spPr bwMode="auto">
          <a:xfrm>
            <a:off x="6024564" y="3068638"/>
            <a:ext cx="287337" cy="6477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23566" name="Text Box 14">
            <a:extLst>
              <a:ext uri="{FF2B5EF4-FFF2-40B4-BE49-F238E27FC236}">
                <a16:creationId xmlns:a16="http://schemas.microsoft.com/office/drawing/2014/main" id="{F0A9D94B-6C0D-D95C-AB44-3A4DC81161C7}"/>
              </a:ext>
            </a:extLst>
          </p:cNvPr>
          <p:cNvSpPr txBox="1">
            <a:spLocks noChangeArrowheads="1"/>
          </p:cNvSpPr>
          <p:nvPr/>
        </p:nvSpPr>
        <p:spPr bwMode="auto">
          <a:xfrm rot="5400000">
            <a:off x="5813426" y="3352801"/>
            <a:ext cx="819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000"/>
              <a:t>11.90</a:t>
            </a:r>
          </a:p>
        </p:txBody>
      </p:sp>
      <p:sp>
        <p:nvSpPr>
          <p:cNvPr id="23567" name="Rectangle 15">
            <a:extLst>
              <a:ext uri="{FF2B5EF4-FFF2-40B4-BE49-F238E27FC236}">
                <a16:creationId xmlns:a16="http://schemas.microsoft.com/office/drawing/2014/main" id="{290E029F-DB67-E53F-A139-99BDA37A0A76}"/>
              </a:ext>
            </a:extLst>
          </p:cNvPr>
          <p:cNvSpPr>
            <a:spLocks noChangeArrowheads="1"/>
          </p:cNvSpPr>
          <p:nvPr/>
        </p:nvSpPr>
        <p:spPr bwMode="auto">
          <a:xfrm>
            <a:off x="3648075" y="3068639"/>
            <a:ext cx="287338" cy="5048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23568" name="Text Box 16">
            <a:extLst>
              <a:ext uri="{FF2B5EF4-FFF2-40B4-BE49-F238E27FC236}">
                <a16:creationId xmlns:a16="http://schemas.microsoft.com/office/drawing/2014/main" id="{71E536DE-3905-4279-9A7C-4159CA4F2DDC}"/>
              </a:ext>
            </a:extLst>
          </p:cNvPr>
          <p:cNvSpPr txBox="1">
            <a:spLocks noChangeArrowheads="1"/>
          </p:cNvSpPr>
          <p:nvPr/>
        </p:nvSpPr>
        <p:spPr bwMode="auto">
          <a:xfrm rot="5400000">
            <a:off x="3363913" y="3279776"/>
            <a:ext cx="819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000"/>
              <a:t>11.83</a:t>
            </a:r>
          </a:p>
        </p:txBody>
      </p:sp>
      <p:sp>
        <p:nvSpPr>
          <p:cNvPr id="23569" name="Rectangle 17">
            <a:extLst>
              <a:ext uri="{FF2B5EF4-FFF2-40B4-BE49-F238E27FC236}">
                <a16:creationId xmlns:a16="http://schemas.microsoft.com/office/drawing/2014/main" id="{EE2F710B-F383-5119-025D-D3C2968D8332}"/>
              </a:ext>
            </a:extLst>
          </p:cNvPr>
          <p:cNvSpPr>
            <a:spLocks noChangeArrowheads="1"/>
          </p:cNvSpPr>
          <p:nvPr/>
        </p:nvSpPr>
        <p:spPr bwMode="auto">
          <a:xfrm>
            <a:off x="4008439" y="5949950"/>
            <a:ext cx="574675" cy="2159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23570" name="Text Box 18">
            <a:extLst>
              <a:ext uri="{FF2B5EF4-FFF2-40B4-BE49-F238E27FC236}">
                <a16:creationId xmlns:a16="http://schemas.microsoft.com/office/drawing/2014/main" id="{C22DD91A-859F-637F-5BBE-FFF64D819709}"/>
              </a:ext>
            </a:extLst>
          </p:cNvPr>
          <p:cNvSpPr txBox="1">
            <a:spLocks noChangeArrowheads="1"/>
          </p:cNvSpPr>
          <p:nvPr/>
        </p:nvSpPr>
        <p:spPr bwMode="auto">
          <a:xfrm>
            <a:off x="3935413" y="5949950"/>
            <a:ext cx="76041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600"/>
              <a:t>-14.70</a:t>
            </a:r>
          </a:p>
        </p:txBody>
      </p:sp>
      <p:sp>
        <p:nvSpPr>
          <p:cNvPr id="23571" name="Line 19">
            <a:extLst>
              <a:ext uri="{FF2B5EF4-FFF2-40B4-BE49-F238E27FC236}">
                <a16:creationId xmlns:a16="http://schemas.microsoft.com/office/drawing/2014/main" id="{EF5281AC-2D8D-042A-C1A6-27653D4A40F9}"/>
              </a:ext>
            </a:extLst>
          </p:cNvPr>
          <p:cNvSpPr>
            <a:spLocks noChangeShapeType="1"/>
          </p:cNvSpPr>
          <p:nvPr/>
        </p:nvSpPr>
        <p:spPr bwMode="auto">
          <a:xfrm>
            <a:off x="7556501" y="3757613"/>
            <a:ext cx="2303463"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572" name="Text Box 20">
            <a:extLst>
              <a:ext uri="{FF2B5EF4-FFF2-40B4-BE49-F238E27FC236}">
                <a16:creationId xmlns:a16="http://schemas.microsoft.com/office/drawing/2014/main" id="{C9A34EC7-F13D-DBDF-EF21-02978F9D002A}"/>
              </a:ext>
            </a:extLst>
          </p:cNvPr>
          <p:cNvSpPr txBox="1">
            <a:spLocks noChangeArrowheads="1"/>
          </p:cNvSpPr>
          <p:nvPr/>
        </p:nvSpPr>
        <p:spPr bwMode="auto">
          <a:xfrm>
            <a:off x="8975726" y="3357563"/>
            <a:ext cx="91884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a:latin typeface="Garamond" panose="02020404030301010803" pitchFamily="18" charset="0"/>
              </a:rPr>
              <a:t>α+Λ+Λ</a:t>
            </a:r>
          </a:p>
        </p:txBody>
      </p:sp>
      <p:sp>
        <p:nvSpPr>
          <p:cNvPr id="23573" name="Line 21">
            <a:extLst>
              <a:ext uri="{FF2B5EF4-FFF2-40B4-BE49-F238E27FC236}">
                <a16:creationId xmlns:a16="http://schemas.microsoft.com/office/drawing/2014/main" id="{FFF9A3F4-FC8A-37C9-2F7B-7019A6E7409B}"/>
              </a:ext>
            </a:extLst>
          </p:cNvPr>
          <p:cNvSpPr>
            <a:spLocks noChangeShapeType="1"/>
          </p:cNvSpPr>
          <p:nvPr/>
        </p:nvSpPr>
        <p:spPr bwMode="auto">
          <a:xfrm>
            <a:off x="8059739" y="4981575"/>
            <a:ext cx="1296987" cy="0"/>
          </a:xfrm>
          <a:prstGeom prst="line">
            <a:avLst/>
          </a:prstGeom>
          <a:noFill/>
          <a:ln w="22225">
            <a:solidFill>
              <a:srgbClr val="FF66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574" name="Line 22">
            <a:extLst>
              <a:ext uri="{FF2B5EF4-FFF2-40B4-BE49-F238E27FC236}">
                <a16:creationId xmlns:a16="http://schemas.microsoft.com/office/drawing/2014/main" id="{FAC64A5F-1D5E-A29F-9642-BE98D95C5DC1}"/>
              </a:ext>
            </a:extLst>
          </p:cNvPr>
          <p:cNvSpPr>
            <a:spLocks noChangeShapeType="1"/>
          </p:cNvSpPr>
          <p:nvPr/>
        </p:nvSpPr>
        <p:spPr bwMode="auto">
          <a:xfrm>
            <a:off x="8275638" y="3757614"/>
            <a:ext cx="0" cy="1152525"/>
          </a:xfrm>
          <a:prstGeom prst="line">
            <a:avLst/>
          </a:prstGeom>
          <a:noFill/>
          <a:ln w="222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23575" name="Text Box 23">
            <a:extLst>
              <a:ext uri="{FF2B5EF4-FFF2-40B4-BE49-F238E27FC236}">
                <a16:creationId xmlns:a16="http://schemas.microsoft.com/office/drawing/2014/main" id="{597A9873-4D8A-EB83-ED99-35BD240B9086}"/>
              </a:ext>
            </a:extLst>
          </p:cNvPr>
          <p:cNvSpPr txBox="1">
            <a:spLocks noChangeArrowheads="1"/>
          </p:cNvSpPr>
          <p:nvPr/>
        </p:nvSpPr>
        <p:spPr bwMode="auto">
          <a:xfrm>
            <a:off x="8472488" y="4111626"/>
            <a:ext cx="208756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000"/>
              <a:t>6.91 </a:t>
            </a:r>
            <a:r>
              <a:rPr lang="en-US" altLang="ja-JP" sz="2000">
                <a:cs typeface="Arial" panose="020B0604020202020204" pitchFamily="34" charset="0"/>
              </a:rPr>
              <a:t>±0.16 MeV</a:t>
            </a:r>
          </a:p>
        </p:txBody>
      </p:sp>
      <p:sp>
        <p:nvSpPr>
          <p:cNvPr id="23576" name="Oval 24">
            <a:extLst>
              <a:ext uri="{FF2B5EF4-FFF2-40B4-BE49-F238E27FC236}">
                <a16:creationId xmlns:a16="http://schemas.microsoft.com/office/drawing/2014/main" id="{B5B52BA6-4F0D-379A-9F96-7CF9F07ECFB6}"/>
              </a:ext>
            </a:extLst>
          </p:cNvPr>
          <p:cNvSpPr>
            <a:spLocks noChangeArrowheads="1"/>
          </p:cNvSpPr>
          <p:nvPr/>
        </p:nvSpPr>
        <p:spPr bwMode="auto">
          <a:xfrm>
            <a:off x="9048751" y="5229225"/>
            <a:ext cx="1439863" cy="1403350"/>
          </a:xfrm>
          <a:prstGeom prst="ellipse">
            <a:avLst/>
          </a:prstGeom>
          <a:solidFill>
            <a:srgbClr val="FFFF99"/>
          </a:solidFill>
          <a:ln w="25400">
            <a:solidFill>
              <a:schemeClr val="folHlink"/>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23577" name="Oval 25">
            <a:extLst>
              <a:ext uri="{FF2B5EF4-FFF2-40B4-BE49-F238E27FC236}">
                <a16:creationId xmlns:a16="http://schemas.microsoft.com/office/drawing/2014/main" id="{A399BE58-2240-E539-B128-912A68075726}"/>
              </a:ext>
            </a:extLst>
          </p:cNvPr>
          <p:cNvSpPr>
            <a:spLocks noChangeArrowheads="1"/>
          </p:cNvSpPr>
          <p:nvPr/>
        </p:nvSpPr>
        <p:spPr bwMode="auto">
          <a:xfrm>
            <a:off x="9501188" y="5918200"/>
            <a:ext cx="539750" cy="539750"/>
          </a:xfrm>
          <a:prstGeom prst="ellipse">
            <a:avLst/>
          </a:prstGeom>
          <a:solidFill>
            <a:srgbClr val="008000"/>
          </a:solidFill>
          <a:ln w="9525">
            <a:solidFill>
              <a:schemeClr val="tx1"/>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2400" b="1">
                <a:solidFill>
                  <a:schemeClr val="accent1"/>
                </a:solidFill>
              </a:rPr>
              <a:t>α</a:t>
            </a:r>
          </a:p>
        </p:txBody>
      </p:sp>
      <p:sp>
        <p:nvSpPr>
          <p:cNvPr id="23578" name="Oval 26">
            <a:extLst>
              <a:ext uri="{FF2B5EF4-FFF2-40B4-BE49-F238E27FC236}">
                <a16:creationId xmlns:a16="http://schemas.microsoft.com/office/drawing/2014/main" id="{FF7792D2-7EAD-69CE-A776-430D7499DF57}"/>
              </a:ext>
            </a:extLst>
          </p:cNvPr>
          <p:cNvSpPr>
            <a:spLocks noChangeArrowheads="1"/>
          </p:cNvSpPr>
          <p:nvPr/>
        </p:nvSpPr>
        <p:spPr bwMode="auto">
          <a:xfrm>
            <a:off x="9859963" y="5486401"/>
            <a:ext cx="360362" cy="360363"/>
          </a:xfrm>
          <a:prstGeom prst="ellipse">
            <a:avLst/>
          </a:prstGeom>
          <a:solidFill>
            <a:srgbClr val="FF0000"/>
          </a:solidFill>
          <a:ln w="9525">
            <a:solidFill>
              <a:schemeClr val="tx1"/>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2400" b="1">
                <a:solidFill>
                  <a:schemeClr val="accent1"/>
                </a:solidFill>
              </a:rPr>
              <a:t>Λ</a:t>
            </a:r>
          </a:p>
        </p:txBody>
      </p:sp>
      <p:sp>
        <p:nvSpPr>
          <p:cNvPr id="23579" name="Oval 27">
            <a:extLst>
              <a:ext uri="{FF2B5EF4-FFF2-40B4-BE49-F238E27FC236}">
                <a16:creationId xmlns:a16="http://schemas.microsoft.com/office/drawing/2014/main" id="{E118D38E-2613-536E-4422-9806181E7ED1}"/>
              </a:ext>
            </a:extLst>
          </p:cNvPr>
          <p:cNvSpPr>
            <a:spLocks noChangeArrowheads="1"/>
          </p:cNvSpPr>
          <p:nvPr/>
        </p:nvSpPr>
        <p:spPr bwMode="auto">
          <a:xfrm>
            <a:off x="9212263" y="5486401"/>
            <a:ext cx="360362" cy="360363"/>
          </a:xfrm>
          <a:prstGeom prst="ellipse">
            <a:avLst/>
          </a:prstGeom>
          <a:solidFill>
            <a:srgbClr val="FF0000"/>
          </a:solidFill>
          <a:ln w="9525">
            <a:solidFill>
              <a:schemeClr val="tx1"/>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2400" b="1">
                <a:solidFill>
                  <a:schemeClr val="accent1"/>
                </a:solidFill>
              </a:rPr>
              <a:t>Λ</a:t>
            </a:r>
          </a:p>
        </p:txBody>
      </p:sp>
      <p:pic>
        <p:nvPicPr>
          <p:cNvPr id="23580" name="Picture 28">
            <a:extLst>
              <a:ext uri="{FF2B5EF4-FFF2-40B4-BE49-F238E27FC236}">
                <a16:creationId xmlns:a16="http://schemas.microsoft.com/office/drawing/2014/main" id="{E7C76EF0-E5DF-ABCE-9709-91026545931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96225" y="6165850"/>
            <a:ext cx="1150938" cy="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pic>
    </p:spTree>
    <p:extLst>
      <p:ext uri="{BB962C8B-B14F-4D97-AF65-F5344CB8AC3E}">
        <p14:creationId xmlns:p14="http://schemas.microsoft.com/office/powerpoint/2010/main" val="349775294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Oval 2">
            <a:extLst>
              <a:ext uri="{FF2B5EF4-FFF2-40B4-BE49-F238E27FC236}">
                <a16:creationId xmlns:a16="http://schemas.microsoft.com/office/drawing/2014/main" id="{C025EF52-F080-9598-56BD-137C0A9493AE}"/>
              </a:ext>
            </a:extLst>
          </p:cNvPr>
          <p:cNvSpPr>
            <a:spLocks noChangeArrowheads="1"/>
          </p:cNvSpPr>
          <p:nvPr/>
        </p:nvSpPr>
        <p:spPr bwMode="auto">
          <a:xfrm>
            <a:off x="3341689" y="1989138"/>
            <a:ext cx="433387" cy="360362"/>
          </a:xfrm>
          <a:prstGeom prst="ellipse">
            <a:avLst/>
          </a:prstGeom>
          <a:noFill/>
          <a:ln w="9525">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26627" name="Oval 3">
            <a:extLst>
              <a:ext uri="{FF2B5EF4-FFF2-40B4-BE49-F238E27FC236}">
                <a16:creationId xmlns:a16="http://schemas.microsoft.com/office/drawing/2014/main" id="{673BADA9-2CC7-5118-5857-CABD8224A228}"/>
              </a:ext>
            </a:extLst>
          </p:cNvPr>
          <p:cNvSpPr>
            <a:spLocks noChangeArrowheads="1"/>
          </p:cNvSpPr>
          <p:nvPr/>
        </p:nvSpPr>
        <p:spPr bwMode="auto">
          <a:xfrm>
            <a:off x="7337425" y="1989138"/>
            <a:ext cx="433388" cy="360362"/>
          </a:xfrm>
          <a:prstGeom prst="ellipse">
            <a:avLst/>
          </a:prstGeom>
          <a:noFill/>
          <a:ln w="9525">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26628" name="Text Box 4">
            <a:extLst>
              <a:ext uri="{FF2B5EF4-FFF2-40B4-BE49-F238E27FC236}">
                <a16:creationId xmlns:a16="http://schemas.microsoft.com/office/drawing/2014/main" id="{85D766CD-BD4E-A266-8DC2-A57D9691DAF7}"/>
              </a:ext>
            </a:extLst>
          </p:cNvPr>
          <p:cNvSpPr txBox="1">
            <a:spLocks noChangeArrowheads="1"/>
          </p:cNvSpPr>
          <p:nvPr/>
        </p:nvSpPr>
        <p:spPr bwMode="auto">
          <a:xfrm>
            <a:off x="2909889" y="115888"/>
            <a:ext cx="421322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400">
                <a:solidFill>
                  <a:srgbClr val="0000CC"/>
                </a:solidFill>
              </a:rPr>
              <a:t>Spectroscopy of  </a:t>
            </a:r>
            <a:r>
              <a:rPr lang="en-US" altLang="ja-JP" sz="2400" b="1">
                <a:solidFill>
                  <a:srgbClr val="0000CC"/>
                </a:solidFill>
                <a:ea typeface="ＭＳ Ｐ明朝" panose="02020600040205080304" pitchFamily="18" charset="-128"/>
              </a:rPr>
              <a:t>ΛΛ</a:t>
            </a:r>
            <a:r>
              <a:rPr lang="en-US" altLang="ja-JP" sz="2400">
                <a:solidFill>
                  <a:srgbClr val="0000CC"/>
                </a:solidFill>
              </a:rPr>
              <a:t>-hypernuclei</a:t>
            </a:r>
          </a:p>
        </p:txBody>
      </p:sp>
      <p:sp>
        <p:nvSpPr>
          <p:cNvPr id="26629" name="Text Box 5">
            <a:extLst>
              <a:ext uri="{FF2B5EF4-FFF2-40B4-BE49-F238E27FC236}">
                <a16:creationId xmlns:a16="http://schemas.microsoft.com/office/drawing/2014/main" id="{2646C544-F659-3CEC-1CE0-7A8DC4CE8ED7}"/>
              </a:ext>
            </a:extLst>
          </p:cNvPr>
          <p:cNvSpPr txBox="1">
            <a:spLocks noChangeArrowheads="1"/>
          </p:cNvSpPr>
          <p:nvPr/>
        </p:nvSpPr>
        <p:spPr bwMode="auto">
          <a:xfrm>
            <a:off x="6743701" y="188913"/>
            <a:ext cx="367347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600"/>
              <a:t>E. Hiyama, M. Kamimura,T.Motoba, T. Yamada and Y. Yamamoto</a:t>
            </a:r>
          </a:p>
          <a:p>
            <a:pPr eaLnBrk="1" hangingPunct="1">
              <a:spcBef>
                <a:spcPct val="0"/>
              </a:spcBef>
              <a:buFontTx/>
              <a:buNone/>
            </a:pPr>
            <a:r>
              <a:rPr lang="en-US" altLang="ja-JP" sz="1600"/>
              <a:t>Phys. Rev. 66  (2002) , 024007</a:t>
            </a:r>
          </a:p>
        </p:txBody>
      </p:sp>
      <p:pic>
        <p:nvPicPr>
          <p:cNvPr id="26630" name="Picture 6">
            <a:extLst>
              <a:ext uri="{FF2B5EF4-FFF2-40B4-BE49-F238E27FC236}">
                <a16:creationId xmlns:a16="http://schemas.microsoft.com/office/drawing/2014/main" id="{E71DBE8C-9988-E067-AA27-BF681DA68C4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40189" y="1034933"/>
            <a:ext cx="5967413" cy="500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2585" name="Line 9">
            <a:extLst>
              <a:ext uri="{FF2B5EF4-FFF2-40B4-BE49-F238E27FC236}">
                <a16:creationId xmlns:a16="http://schemas.microsoft.com/office/drawing/2014/main" id="{A0824820-838C-D89F-B0B5-8E2EB230B13F}"/>
              </a:ext>
            </a:extLst>
          </p:cNvPr>
          <p:cNvSpPr>
            <a:spLocks noChangeShapeType="1"/>
          </p:cNvSpPr>
          <p:nvPr/>
        </p:nvSpPr>
        <p:spPr bwMode="auto">
          <a:xfrm>
            <a:off x="7770813" y="1268413"/>
            <a:ext cx="0" cy="5040312"/>
          </a:xfrm>
          <a:prstGeom prst="line">
            <a:avLst/>
          </a:prstGeom>
          <a:noFill/>
          <a:ln w="22225">
            <a:solidFill>
              <a:srgbClr val="FF0000"/>
            </a:solidFill>
            <a:prstDash val="dash"/>
            <a:round/>
            <a:headEnd/>
            <a:tailEnd/>
          </a:ln>
          <a:extLst>
            <a:ext uri="{909E8E84-426E-40DD-AFC4-6F175D3DCCD1}">
              <a14:hiddenFill xmlns:a14="http://schemas.microsoft.com/office/drawing/2010/main">
                <a:noFill/>
              </a14:hiddenFill>
            </a:ext>
          </a:extLst>
        </p:spPr>
        <p:txBody>
          <a:bodyPr/>
          <a:lstStyle/>
          <a:p>
            <a:endParaRPr lang="ja-JP" altLang="en-US" dirty="0"/>
          </a:p>
        </p:txBody>
      </p:sp>
      <p:sp>
        <p:nvSpPr>
          <p:cNvPr id="152588" name="Rectangle 12">
            <a:extLst>
              <a:ext uri="{FF2B5EF4-FFF2-40B4-BE49-F238E27FC236}">
                <a16:creationId xmlns:a16="http://schemas.microsoft.com/office/drawing/2014/main" id="{588732F6-7EA1-00A0-B15C-EABDA32D0A50}"/>
              </a:ext>
            </a:extLst>
          </p:cNvPr>
          <p:cNvSpPr>
            <a:spLocks noChangeArrowheads="1"/>
          </p:cNvSpPr>
          <p:nvPr/>
        </p:nvSpPr>
        <p:spPr bwMode="auto">
          <a:xfrm>
            <a:off x="2279650" y="5876925"/>
            <a:ext cx="5545138" cy="758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000" dirty="0">
                <a:solidFill>
                  <a:srgbClr val="0000FF"/>
                </a:solidFill>
                <a:ea typeface="ＭＳ 明朝" panose="02020609040205080304" pitchFamily="17" charset="-128"/>
              </a:rPr>
              <a:t>I have been looking forward to having </a:t>
            </a:r>
          </a:p>
          <a:p>
            <a:pPr eaLnBrk="1" hangingPunct="1">
              <a:lnSpc>
                <a:spcPct val="130000"/>
              </a:lnSpc>
              <a:spcBef>
                <a:spcPct val="0"/>
              </a:spcBef>
              <a:buFontTx/>
              <a:buNone/>
            </a:pPr>
            <a:r>
              <a:rPr lang="en-US" altLang="ja-JP" sz="2000" dirty="0">
                <a:solidFill>
                  <a:srgbClr val="0000FF"/>
                </a:solidFill>
                <a:ea typeface="ＭＳ 明朝" panose="02020609040205080304" pitchFamily="17" charset="-128"/>
              </a:rPr>
              <a:t>new data in this mass-number region.</a:t>
            </a:r>
          </a:p>
        </p:txBody>
      </p:sp>
      <p:pic>
        <p:nvPicPr>
          <p:cNvPr id="3" name="図 2">
            <a:extLst>
              <a:ext uri="{FF2B5EF4-FFF2-40B4-BE49-F238E27FC236}">
                <a16:creationId xmlns:a16="http://schemas.microsoft.com/office/drawing/2014/main" id="{834851E2-8D38-5A86-58EA-809EB71F2FD3}"/>
              </a:ext>
            </a:extLst>
          </p:cNvPr>
          <p:cNvPicPr>
            <a:picLocks noChangeAspect="1"/>
          </p:cNvPicPr>
          <p:nvPr/>
        </p:nvPicPr>
        <p:blipFill>
          <a:blip r:embed="rId4"/>
          <a:stretch>
            <a:fillRect/>
          </a:stretch>
        </p:blipFill>
        <p:spPr>
          <a:xfrm>
            <a:off x="8043882" y="1772816"/>
            <a:ext cx="1391879" cy="4480110"/>
          </a:xfrm>
          <a:prstGeom prst="rect">
            <a:avLst/>
          </a:prstGeom>
        </p:spPr>
      </p:pic>
      <p:sp>
        <p:nvSpPr>
          <p:cNvPr id="4" name="テキスト ボックス 8">
            <a:extLst>
              <a:ext uri="{FF2B5EF4-FFF2-40B4-BE49-F238E27FC236}">
                <a16:creationId xmlns:a16="http://schemas.microsoft.com/office/drawing/2014/main" id="{41ECCD10-E866-D62E-E86F-078CD580B153}"/>
              </a:ext>
            </a:extLst>
          </p:cNvPr>
          <p:cNvSpPr txBox="1">
            <a:spLocks noChangeArrowheads="1"/>
          </p:cNvSpPr>
          <p:nvPr/>
        </p:nvSpPr>
        <p:spPr bwMode="auto">
          <a:xfrm>
            <a:off x="8968139" y="5837428"/>
            <a:ext cx="208877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1600" dirty="0"/>
              <a:t>H. Ekawa et al.</a:t>
            </a:r>
          </a:p>
          <a:p>
            <a:pPr>
              <a:spcBef>
                <a:spcPct val="0"/>
              </a:spcBef>
              <a:buFontTx/>
              <a:buNone/>
            </a:pPr>
            <a:r>
              <a:rPr lang="en-US" altLang="ja-JP" sz="1600" dirty="0"/>
              <a:t>PTEP 2019, 021D02</a:t>
            </a:r>
          </a:p>
          <a:p>
            <a:pPr>
              <a:spcBef>
                <a:spcPct val="0"/>
              </a:spcBef>
              <a:buFontTx/>
              <a:buNone/>
            </a:pPr>
            <a:r>
              <a:rPr lang="en-US" altLang="ja-JP" sz="1600" dirty="0"/>
              <a:t>(2019)</a:t>
            </a:r>
            <a:endParaRPr lang="ja-JP" altLang="en-US" sz="1600" dirty="0"/>
          </a:p>
        </p:txBody>
      </p:sp>
      <p:sp>
        <p:nvSpPr>
          <p:cNvPr id="5" name="テキスト ボックス 4">
            <a:extLst>
              <a:ext uri="{FF2B5EF4-FFF2-40B4-BE49-F238E27FC236}">
                <a16:creationId xmlns:a16="http://schemas.microsoft.com/office/drawing/2014/main" id="{CFE584CC-0931-A864-A9ED-D31DF7783FDA}"/>
              </a:ext>
            </a:extLst>
          </p:cNvPr>
          <p:cNvSpPr txBox="1">
            <a:spLocks noChangeArrowheads="1"/>
          </p:cNvSpPr>
          <p:nvPr/>
        </p:nvSpPr>
        <p:spPr bwMode="auto">
          <a:xfrm>
            <a:off x="9171321" y="5172413"/>
            <a:ext cx="124585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1600" dirty="0"/>
              <a:t>New data:</a:t>
            </a:r>
          </a:p>
          <a:p>
            <a:pPr>
              <a:spcBef>
                <a:spcPct val="0"/>
              </a:spcBef>
              <a:buFontTx/>
              <a:buNone/>
            </a:pPr>
            <a:r>
              <a:rPr lang="en-US" altLang="ja-JP" sz="1600" dirty="0"/>
              <a:t>-20.64 MeV</a:t>
            </a:r>
          </a:p>
        </p:txBody>
      </p:sp>
    </p:spTree>
    <p:extLst>
      <p:ext uri="{BB962C8B-B14F-4D97-AF65-F5344CB8AC3E}">
        <p14:creationId xmlns:p14="http://schemas.microsoft.com/office/powerpoint/2010/main" val="39796632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01E55BEF-BCFF-8D46-9B11-5E3AF88AE216}"/>
              </a:ext>
            </a:extLst>
          </p:cNvPr>
          <p:cNvPicPr>
            <a:picLocks noChangeAspect="1"/>
          </p:cNvPicPr>
          <p:nvPr/>
        </p:nvPicPr>
        <p:blipFill>
          <a:blip r:embed="rId3" cstate="print"/>
          <a:stretch>
            <a:fillRect/>
          </a:stretch>
        </p:blipFill>
        <p:spPr>
          <a:xfrm>
            <a:off x="1524000" y="620689"/>
            <a:ext cx="6175478" cy="5148905"/>
          </a:xfrm>
          <a:prstGeom prst="rect">
            <a:avLst/>
          </a:prstGeom>
        </p:spPr>
      </p:pic>
      <p:sp>
        <p:nvSpPr>
          <p:cNvPr id="11" name="Rectangle 2">
            <a:extLst>
              <a:ext uri="{FF2B5EF4-FFF2-40B4-BE49-F238E27FC236}">
                <a16:creationId xmlns:a16="http://schemas.microsoft.com/office/drawing/2014/main" id="{00A5E74B-178C-9A45-907B-C066B64021E4}"/>
              </a:ext>
            </a:extLst>
          </p:cNvPr>
          <p:cNvSpPr>
            <a:spLocks noChangeArrowheads="1"/>
          </p:cNvSpPr>
          <p:nvPr/>
        </p:nvSpPr>
        <p:spPr bwMode="auto">
          <a:xfrm>
            <a:off x="1703388" y="167680"/>
            <a:ext cx="8820150" cy="381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p>
            <a:r>
              <a:rPr lang="en-US" altLang="ja-JP" sz="3200" b="1" dirty="0">
                <a:solidFill>
                  <a:srgbClr val="336699"/>
                </a:solidFill>
                <a:latin typeface="Times" charset="0"/>
                <a:cs typeface="Times" charset="0"/>
              </a:rPr>
              <a:t>Mass-Radius Relation of Neutron Stars</a:t>
            </a:r>
          </a:p>
        </p:txBody>
      </p:sp>
      <p:sp>
        <p:nvSpPr>
          <p:cNvPr id="19" name="Text Box 2054">
            <a:extLst>
              <a:ext uri="{FF2B5EF4-FFF2-40B4-BE49-F238E27FC236}">
                <a16:creationId xmlns:a16="http://schemas.microsoft.com/office/drawing/2014/main" id="{EB1EEA78-FADB-2149-994A-4EE3AEDE46AC}"/>
              </a:ext>
            </a:extLst>
          </p:cNvPr>
          <p:cNvSpPr txBox="1">
            <a:spLocks noChangeArrowheads="1"/>
          </p:cNvSpPr>
          <p:nvPr/>
        </p:nvSpPr>
        <p:spPr bwMode="auto">
          <a:xfrm>
            <a:off x="7003997" y="5299344"/>
            <a:ext cx="4525086" cy="9539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8575">
                <a:solidFill>
                  <a:srgbClr val="000000"/>
                </a:solidFill>
                <a:miter lim="800000"/>
                <a:headEnd/>
                <a:tailEnd/>
              </a14:hiddenLine>
            </a:ext>
          </a:extLst>
        </p:spPr>
        <p:txBody>
          <a:bodyPr wrap="square" lIns="91275" tIns="45637" rIns="91275" bIns="45637">
            <a:spAutoFit/>
          </a:bodyPr>
          <a:lstStyle>
            <a:lvl1pPr defTabSz="912813">
              <a:defRPr kumimoji="1" sz="4400">
                <a:solidFill>
                  <a:schemeClr val="tx2"/>
                </a:solidFill>
                <a:latin typeface="Times New Roman" charset="0"/>
                <a:ea typeface="ＭＳ Ｐゴシック" charset="0"/>
                <a:cs typeface="ＭＳ Ｐゴシック" charset="0"/>
              </a:defRPr>
            </a:lvl1pPr>
            <a:lvl2pPr marL="742950" indent="-285750" defTabSz="912813">
              <a:defRPr kumimoji="1" sz="4400">
                <a:solidFill>
                  <a:schemeClr val="tx2"/>
                </a:solidFill>
                <a:latin typeface="Times New Roman" charset="0"/>
                <a:ea typeface="ＭＳ Ｐゴシック" charset="0"/>
              </a:defRPr>
            </a:lvl2pPr>
            <a:lvl3pPr marL="1143000" indent="-228600" defTabSz="912813">
              <a:defRPr kumimoji="1" sz="4400">
                <a:solidFill>
                  <a:schemeClr val="tx2"/>
                </a:solidFill>
                <a:latin typeface="Times New Roman" charset="0"/>
                <a:ea typeface="ＭＳ Ｐゴシック" charset="0"/>
              </a:defRPr>
            </a:lvl3pPr>
            <a:lvl4pPr marL="1600200" indent="-228600" defTabSz="912813">
              <a:defRPr kumimoji="1" sz="4400">
                <a:solidFill>
                  <a:schemeClr val="tx2"/>
                </a:solidFill>
                <a:latin typeface="Times New Roman" charset="0"/>
                <a:ea typeface="ＭＳ Ｐゴシック" charset="0"/>
              </a:defRPr>
            </a:lvl4pPr>
            <a:lvl5pPr marL="2057400" indent="-228600" defTabSz="912813">
              <a:defRPr kumimoji="1" sz="4400">
                <a:solidFill>
                  <a:schemeClr val="tx2"/>
                </a:solidFill>
                <a:latin typeface="Times New Roman" charset="0"/>
                <a:ea typeface="ＭＳ Ｐゴシック" charset="0"/>
              </a:defRPr>
            </a:lvl5pPr>
            <a:lvl6pPr marL="2514600" indent="-228600" algn="ctr" defTabSz="912813" fontAlgn="base">
              <a:spcBef>
                <a:spcPct val="0"/>
              </a:spcBef>
              <a:spcAft>
                <a:spcPct val="0"/>
              </a:spcAft>
              <a:defRPr kumimoji="1" sz="4400">
                <a:solidFill>
                  <a:schemeClr val="tx2"/>
                </a:solidFill>
                <a:latin typeface="Times New Roman" charset="0"/>
                <a:ea typeface="ＭＳ Ｐゴシック" charset="0"/>
              </a:defRPr>
            </a:lvl6pPr>
            <a:lvl7pPr marL="2971800" indent="-228600" algn="ctr" defTabSz="912813" fontAlgn="base">
              <a:spcBef>
                <a:spcPct val="0"/>
              </a:spcBef>
              <a:spcAft>
                <a:spcPct val="0"/>
              </a:spcAft>
              <a:defRPr kumimoji="1" sz="4400">
                <a:solidFill>
                  <a:schemeClr val="tx2"/>
                </a:solidFill>
                <a:latin typeface="Times New Roman" charset="0"/>
                <a:ea typeface="ＭＳ Ｐゴシック" charset="0"/>
              </a:defRPr>
            </a:lvl7pPr>
            <a:lvl8pPr marL="3429000" indent="-228600" algn="ctr" defTabSz="912813" fontAlgn="base">
              <a:spcBef>
                <a:spcPct val="0"/>
              </a:spcBef>
              <a:spcAft>
                <a:spcPct val="0"/>
              </a:spcAft>
              <a:defRPr kumimoji="1" sz="4400">
                <a:solidFill>
                  <a:schemeClr val="tx2"/>
                </a:solidFill>
                <a:latin typeface="Times New Roman" charset="0"/>
                <a:ea typeface="ＭＳ Ｐゴシック" charset="0"/>
              </a:defRPr>
            </a:lvl8pPr>
            <a:lvl9pPr marL="3886200" indent="-228600" algn="ctr" defTabSz="912813" fontAlgn="base">
              <a:spcBef>
                <a:spcPct val="0"/>
              </a:spcBef>
              <a:spcAft>
                <a:spcPct val="0"/>
              </a:spcAft>
              <a:defRPr kumimoji="1" sz="4400">
                <a:solidFill>
                  <a:schemeClr val="tx2"/>
                </a:solidFill>
                <a:latin typeface="Times New Roman" charset="0"/>
                <a:ea typeface="ＭＳ Ｐゴシック" charset="0"/>
              </a:defRPr>
            </a:lvl9pPr>
          </a:lstStyle>
          <a:p>
            <a:r>
              <a:rPr lang="en-US" altLang="ja-JP" sz="1400" dirty="0">
                <a:solidFill>
                  <a:schemeClr val="tx1"/>
                </a:solidFill>
              </a:rPr>
              <a:t>J1614-2230: Nature 467 (2010) 1081, APJ 832 (2016) 167</a:t>
            </a:r>
          </a:p>
          <a:p>
            <a:r>
              <a:rPr lang="en-US" altLang="ja-JP" sz="1400" dirty="0">
                <a:solidFill>
                  <a:schemeClr val="tx1"/>
                </a:solidFill>
              </a:rPr>
              <a:t>J0348+0432: Science 340 (2013) 1233232</a:t>
            </a:r>
          </a:p>
          <a:p>
            <a:r>
              <a:rPr lang="en-US" altLang="ja-JP" sz="1400" dirty="0">
                <a:solidFill>
                  <a:schemeClr val="tx1"/>
                </a:solidFill>
              </a:rPr>
              <a:t>J0740+6620: Nat. Astron. (2019)</a:t>
            </a:r>
          </a:p>
          <a:p>
            <a:r>
              <a:rPr lang="en-US" altLang="ja-JP" sz="1400" dirty="0">
                <a:solidFill>
                  <a:schemeClr val="tx1"/>
                </a:solidFill>
              </a:rPr>
              <a:t>GW170817: PRL 121 (2018) 161101</a:t>
            </a:r>
          </a:p>
        </p:txBody>
      </p:sp>
      <p:sp>
        <p:nvSpPr>
          <p:cNvPr id="6" name="テキスト ボックス 5"/>
          <p:cNvSpPr txBox="1"/>
          <p:nvPr/>
        </p:nvSpPr>
        <p:spPr>
          <a:xfrm>
            <a:off x="9048328" y="116633"/>
            <a:ext cx="1120820" cy="646331"/>
          </a:xfrm>
          <a:prstGeom prst="rect">
            <a:avLst/>
          </a:prstGeom>
          <a:noFill/>
        </p:spPr>
        <p:txBody>
          <a:bodyPr wrap="none" rtlCol="0">
            <a:spAutoFit/>
          </a:bodyPr>
          <a:lstStyle/>
          <a:p>
            <a:r>
              <a:rPr lang="en-US" altLang="ja-JP" sz="3600" dirty="0">
                <a:solidFill>
                  <a:srgbClr val="FF0000"/>
                </a:solidFill>
              </a:rPr>
              <a:t>2021</a:t>
            </a:r>
            <a:endParaRPr lang="ja-JP" altLang="en-US" sz="3600" dirty="0">
              <a:solidFill>
                <a:srgbClr val="FF0000"/>
              </a:solidFill>
            </a:endParaRPr>
          </a:p>
        </p:txBody>
      </p:sp>
      <p:sp>
        <p:nvSpPr>
          <p:cNvPr id="7" name="テキスト ボックス 6"/>
          <p:cNvSpPr txBox="1"/>
          <p:nvPr/>
        </p:nvSpPr>
        <p:spPr>
          <a:xfrm>
            <a:off x="7954968" y="1362604"/>
            <a:ext cx="3297441" cy="1200329"/>
          </a:xfrm>
          <a:prstGeom prst="rect">
            <a:avLst/>
          </a:prstGeom>
          <a:noFill/>
        </p:spPr>
        <p:txBody>
          <a:bodyPr wrap="none" rtlCol="0">
            <a:spAutoFit/>
          </a:bodyPr>
          <a:lstStyle/>
          <a:p>
            <a:r>
              <a:rPr lang="en-US" altLang="ja-JP" dirty="0"/>
              <a:t>ΛN interaction updated by</a:t>
            </a:r>
          </a:p>
          <a:p>
            <a:r>
              <a:rPr lang="en-US" altLang="ja-JP" dirty="0"/>
              <a:t>structure study of Λ </a:t>
            </a:r>
            <a:r>
              <a:rPr lang="en-US" altLang="ja-JP" dirty="0" err="1"/>
              <a:t>hypernuclei</a:t>
            </a:r>
            <a:endParaRPr lang="en-US" altLang="ja-JP" dirty="0"/>
          </a:p>
          <a:p>
            <a:r>
              <a:rPr lang="en-US" altLang="ja-JP" dirty="0"/>
              <a:t>+ </a:t>
            </a:r>
            <a:r>
              <a:rPr lang="en-US" altLang="ja-JP" dirty="0" err="1"/>
              <a:t>EoS</a:t>
            </a:r>
            <a:r>
              <a:rPr lang="en-US" altLang="ja-JP" dirty="0"/>
              <a:t> by cluster </a:t>
            </a:r>
            <a:r>
              <a:rPr lang="en-US" altLang="ja-JP" dirty="0" err="1"/>
              <a:t>variational</a:t>
            </a:r>
            <a:r>
              <a:rPr lang="en-US" altLang="ja-JP" dirty="0"/>
              <a:t> </a:t>
            </a:r>
          </a:p>
          <a:p>
            <a:r>
              <a:rPr lang="en-US" altLang="ja-JP" dirty="0"/>
              <a:t>calculation done by Togashi</a:t>
            </a:r>
            <a:endParaRPr lang="ja-JP" altLang="en-US" dirty="0"/>
          </a:p>
        </p:txBody>
      </p:sp>
      <p:sp>
        <p:nvSpPr>
          <p:cNvPr id="8" name="テキスト ボックス 7"/>
          <p:cNvSpPr txBox="1"/>
          <p:nvPr/>
        </p:nvSpPr>
        <p:spPr>
          <a:xfrm>
            <a:off x="7846374" y="3224485"/>
            <a:ext cx="2987228" cy="923330"/>
          </a:xfrm>
          <a:prstGeom prst="rect">
            <a:avLst/>
          </a:prstGeom>
          <a:noFill/>
        </p:spPr>
        <p:txBody>
          <a:bodyPr wrap="none" rtlCol="0">
            <a:spAutoFit/>
          </a:bodyPr>
          <a:lstStyle/>
          <a:p>
            <a:r>
              <a:rPr lang="en-US" altLang="ja-JP" dirty="0"/>
              <a:t>Still, the maximum mass of</a:t>
            </a:r>
          </a:p>
          <a:p>
            <a:r>
              <a:rPr lang="en-US" altLang="ja-JP" dirty="0"/>
              <a:t>neutron star is less than twice</a:t>
            </a:r>
          </a:p>
          <a:p>
            <a:r>
              <a:rPr lang="en-US" altLang="ja-JP" dirty="0"/>
              <a:t>of solar mass.</a:t>
            </a:r>
            <a:endParaRPr lang="ja-JP" altLang="en-US" dirty="0"/>
          </a:p>
        </p:txBody>
      </p:sp>
      <p:sp>
        <p:nvSpPr>
          <p:cNvPr id="10" name="テキスト ボックス 9"/>
          <p:cNvSpPr txBox="1"/>
          <p:nvPr/>
        </p:nvSpPr>
        <p:spPr>
          <a:xfrm>
            <a:off x="1703513" y="5661249"/>
            <a:ext cx="3182859" cy="646331"/>
          </a:xfrm>
          <a:prstGeom prst="rect">
            <a:avLst/>
          </a:prstGeom>
          <a:noFill/>
        </p:spPr>
        <p:txBody>
          <a:bodyPr wrap="none" rtlCol="0">
            <a:spAutoFit/>
          </a:bodyPr>
          <a:lstStyle/>
          <a:p>
            <a:r>
              <a:rPr lang="en-US" altLang="ja-JP" sz="3600" dirty="0" err="1">
                <a:solidFill>
                  <a:srgbClr val="FF0000"/>
                </a:solidFill>
              </a:rPr>
              <a:t>Hyperon</a:t>
            </a:r>
            <a:r>
              <a:rPr lang="en-US" altLang="ja-JP" sz="3600" dirty="0">
                <a:solidFill>
                  <a:srgbClr val="FF0000"/>
                </a:solidFill>
              </a:rPr>
              <a:t> puzzle </a:t>
            </a:r>
            <a:endParaRPr lang="ja-JP" altLang="en-US" sz="3600" dirty="0">
              <a:solidFill>
                <a:srgbClr val="FF0000"/>
              </a:solidFill>
            </a:endParaRPr>
          </a:p>
        </p:txBody>
      </p:sp>
      <p:sp>
        <p:nvSpPr>
          <p:cNvPr id="12" name="テキスト ボックス 11"/>
          <p:cNvSpPr txBox="1"/>
          <p:nvPr/>
        </p:nvSpPr>
        <p:spPr>
          <a:xfrm>
            <a:off x="1524001" y="6237313"/>
            <a:ext cx="5966057" cy="461665"/>
          </a:xfrm>
          <a:prstGeom prst="rect">
            <a:avLst/>
          </a:prstGeom>
          <a:noFill/>
        </p:spPr>
        <p:txBody>
          <a:bodyPr wrap="none" rtlCol="0">
            <a:spAutoFit/>
          </a:bodyPr>
          <a:lstStyle/>
          <a:p>
            <a:r>
              <a:rPr lang="en-US" altLang="ja-JP" sz="2400" dirty="0"/>
              <a:t>missing part of YN interaction: ΛN-ΣN coupling</a:t>
            </a:r>
            <a:endParaRPr lang="ja-JP" altLang="en-US" sz="2400" dirty="0"/>
          </a:p>
        </p:txBody>
      </p:sp>
    </p:spTree>
    <p:extLst>
      <p:ext uri="{BB962C8B-B14F-4D97-AF65-F5344CB8AC3E}">
        <p14:creationId xmlns:p14="http://schemas.microsoft.com/office/powerpoint/2010/main" val="26756633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2650C5B2-D88C-08FD-1CAC-CC3092D56D4D}"/>
              </a:ext>
            </a:extLst>
          </p:cNvPr>
          <p:cNvSpPr/>
          <p:nvPr/>
        </p:nvSpPr>
        <p:spPr>
          <a:xfrm>
            <a:off x="5015881" y="2852936"/>
            <a:ext cx="4823643" cy="1224136"/>
          </a:xfrm>
          <a:prstGeom prst="rect">
            <a:avLst/>
          </a:prstGeom>
          <a:solidFill>
            <a:srgbClr val="20CA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41668" name="Text Box 4"/>
          <p:cNvSpPr txBox="1">
            <a:spLocks noChangeArrowheads="1"/>
          </p:cNvSpPr>
          <p:nvPr/>
        </p:nvSpPr>
        <p:spPr bwMode="auto">
          <a:xfrm>
            <a:off x="1703512" y="188640"/>
            <a:ext cx="2591222" cy="609334"/>
          </a:xfrm>
          <a:prstGeom prst="rect">
            <a:avLst/>
          </a:prstGeom>
          <a:solidFill>
            <a:srgbClr val="FFFF00"/>
          </a:solidFill>
          <a:ln w="9525">
            <a:noFill/>
            <a:miter lim="800000"/>
            <a:headEnd/>
            <a:tailEnd/>
          </a:ln>
          <a:effectLst/>
        </p:spPr>
        <p:txBody>
          <a:bodyPr wrap="none">
            <a:spAutoFit/>
          </a:bodyPr>
          <a:lstStyle/>
          <a:p>
            <a:pPr marL="342900" indent="-342900"/>
            <a:endParaRPr lang="en-US" altLang="ja-JP" sz="100" dirty="0"/>
          </a:p>
          <a:p>
            <a:pPr marL="342900" indent="-342900">
              <a:lnSpc>
                <a:spcPct val="140000"/>
              </a:lnSpc>
            </a:pPr>
            <a:r>
              <a:rPr lang="en-US" altLang="ja-JP" sz="2600" dirty="0"/>
              <a:t> ΛN</a:t>
            </a:r>
            <a:r>
              <a:rPr lang="ja-JP" altLang="en-US" sz="2600" dirty="0"/>
              <a:t>－</a:t>
            </a:r>
            <a:r>
              <a:rPr lang="en-US" altLang="ja-JP" sz="2600" dirty="0"/>
              <a:t>ΣN coupling</a:t>
            </a:r>
          </a:p>
        </p:txBody>
      </p:sp>
      <p:sp>
        <p:nvSpPr>
          <p:cNvPr id="16" name="Line 6"/>
          <p:cNvSpPr>
            <a:spLocks noChangeShapeType="1"/>
          </p:cNvSpPr>
          <p:nvPr/>
        </p:nvSpPr>
        <p:spPr bwMode="auto">
          <a:xfrm>
            <a:off x="2063552" y="1700809"/>
            <a:ext cx="0" cy="1512168"/>
          </a:xfrm>
          <a:prstGeom prst="line">
            <a:avLst/>
          </a:prstGeom>
          <a:noFill/>
          <a:ln w="158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7" name="Text Box 7"/>
          <p:cNvSpPr txBox="1">
            <a:spLocks noChangeArrowheads="1"/>
          </p:cNvSpPr>
          <p:nvPr/>
        </p:nvSpPr>
        <p:spPr bwMode="auto">
          <a:xfrm>
            <a:off x="1828776" y="1286222"/>
            <a:ext cx="4048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400"/>
              <a:t>N</a:t>
            </a:r>
          </a:p>
        </p:txBody>
      </p:sp>
      <p:sp>
        <p:nvSpPr>
          <p:cNvPr id="18" name="Line 8"/>
          <p:cNvSpPr>
            <a:spLocks noChangeShapeType="1"/>
          </p:cNvSpPr>
          <p:nvPr/>
        </p:nvSpPr>
        <p:spPr bwMode="auto">
          <a:xfrm flipH="1">
            <a:off x="3575720" y="1700561"/>
            <a:ext cx="893" cy="1512415"/>
          </a:xfrm>
          <a:prstGeom prst="line">
            <a:avLst/>
          </a:prstGeom>
          <a:noFill/>
          <a:ln w="158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9" name="Text Box 9"/>
          <p:cNvSpPr txBox="1">
            <a:spLocks noChangeArrowheads="1"/>
          </p:cNvSpPr>
          <p:nvPr/>
        </p:nvSpPr>
        <p:spPr bwMode="auto">
          <a:xfrm>
            <a:off x="3287688" y="1268761"/>
            <a:ext cx="38985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400"/>
              <a:t>Δ</a:t>
            </a:r>
          </a:p>
        </p:txBody>
      </p:sp>
      <p:sp>
        <p:nvSpPr>
          <p:cNvPr id="20" name="Text Box 10"/>
          <p:cNvSpPr txBox="1">
            <a:spLocks noChangeArrowheads="1"/>
          </p:cNvSpPr>
          <p:nvPr/>
        </p:nvSpPr>
        <p:spPr bwMode="auto">
          <a:xfrm>
            <a:off x="1919536" y="3212976"/>
            <a:ext cx="4048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400" dirty="0"/>
              <a:t>N</a:t>
            </a:r>
          </a:p>
        </p:txBody>
      </p:sp>
      <p:sp>
        <p:nvSpPr>
          <p:cNvPr id="21" name="Text Box 11"/>
          <p:cNvSpPr txBox="1">
            <a:spLocks noChangeArrowheads="1"/>
          </p:cNvSpPr>
          <p:nvPr/>
        </p:nvSpPr>
        <p:spPr bwMode="auto">
          <a:xfrm>
            <a:off x="3359697" y="3212976"/>
            <a:ext cx="4048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400" dirty="0"/>
              <a:t>N</a:t>
            </a:r>
          </a:p>
        </p:txBody>
      </p:sp>
      <p:sp>
        <p:nvSpPr>
          <p:cNvPr id="22" name="Freeform 12"/>
          <p:cNvSpPr>
            <a:spLocks/>
          </p:cNvSpPr>
          <p:nvPr/>
        </p:nvSpPr>
        <p:spPr bwMode="auto">
          <a:xfrm>
            <a:off x="2063728" y="2419697"/>
            <a:ext cx="1512887" cy="144462"/>
          </a:xfrm>
          <a:custGeom>
            <a:avLst/>
            <a:gdLst>
              <a:gd name="T0" fmla="*/ 0 w 953"/>
              <a:gd name="T1" fmla="*/ 2147483646 h 91"/>
              <a:gd name="T2" fmla="*/ 2147483646 w 953"/>
              <a:gd name="T3" fmla="*/ 0 h 91"/>
              <a:gd name="T4" fmla="*/ 2147483646 w 953"/>
              <a:gd name="T5" fmla="*/ 2147483646 h 91"/>
              <a:gd name="T6" fmla="*/ 2147483646 w 953"/>
              <a:gd name="T7" fmla="*/ 0 h 91"/>
              <a:gd name="T8" fmla="*/ 2147483646 w 953"/>
              <a:gd name="T9" fmla="*/ 2147483646 h 91"/>
              <a:gd name="T10" fmla="*/ 2147483646 w 953"/>
              <a:gd name="T11" fmla="*/ 0 h 91"/>
              <a:gd name="T12" fmla="*/ 2147483646 w 953"/>
              <a:gd name="T13" fmla="*/ 2147483646 h 91"/>
              <a:gd name="T14" fmla="*/ 2147483646 w 953"/>
              <a:gd name="T15" fmla="*/ 0 h 91"/>
              <a:gd name="T16" fmla="*/ 2147483646 w 953"/>
              <a:gd name="T17" fmla="*/ 2147483646 h 91"/>
              <a:gd name="T18" fmla="*/ 2147483646 w 953"/>
              <a:gd name="T19" fmla="*/ 0 h 91"/>
              <a:gd name="T20" fmla="*/ 2147483646 w 953"/>
              <a:gd name="T21" fmla="*/ 2147483646 h 91"/>
              <a:gd name="T22" fmla="*/ 2147483646 w 953"/>
              <a:gd name="T23" fmla="*/ 0 h 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953" h="91">
                <a:moveTo>
                  <a:pt x="0" y="91"/>
                </a:moveTo>
                <a:cubicBezTo>
                  <a:pt x="30" y="45"/>
                  <a:pt x="61" y="0"/>
                  <a:pt x="91" y="0"/>
                </a:cubicBezTo>
                <a:cubicBezTo>
                  <a:pt x="121" y="0"/>
                  <a:pt x="152" y="91"/>
                  <a:pt x="182" y="91"/>
                </a:cubicBezTo>
                <a:cubicBezTo>
                  <a:pt x="212" y="91"/>
                  <a:pt x="242" y="0"/>
                  <a:pt x="272" y="0"/>
                </a:cubicBezTo>
                <a:cubicBezTo>
                  <a:pt x="302" y="0"/>
                  <a:pt x="333" y="91"/>
                  <a:pt x="363" y="91"/>
                </a:cubicBezTo>
                <a:cubicBezTo>
                  <a:pt x="393" y="91"/>
                  <a:pt x="424" y="0"/>
                  <a:pt x="454" y="0"/>
                </a:cubicBezTo>
                <a:cubicBezTo>
                  <a:pt x="484" y="0"/>
                  <a:pt x="515" y="91"/>
                  <a:pt x="545" y="91"/>
                </a:cubicBezTo>
                <a:cubicBezTo>
                  <a:pt x="575" y="91"/>
                  <a:pt x="605" y="0"/>
                  <a:pt x="635" y="0"/>
                </a:cubicBezTo>
                <a:cubicBezTo>
                  <a:pt x="665" y="0"/>
                  <a:pt x="696" y="91"/>
                  <a:pt x="726" y="91"/>
                </a:cubicBezTo>
                <a:cubicBezTo>
                  <a:pt x="756" y="91"/>
                  <a:pt x="794" y="0"/>
                  <a:pt x="817" y="0"/>
                </a:cubicBezTo>
                <a:cubicBezTo>
                  <a:pt x="840" y="0"/>
                  <a:pt x="839" y="91"/>
                  <a:pt x="862" y="91"/>
                </a:cubicBezTo>
                <a:cubicBezTo>
                  <a:pt x="885" y="91"/>
                  <a:pt x="938" y="7"/>
                  <a:pt x="953" y="0"/>
                </a:cubicBezTo>
              </a:path>
            </a:pathLst>
          </a:custGeom>
          <a:noFill/>
          <a:ln w="952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3" name="テキスト ボックス 22"/>
          <p:cNvSpPr txBox="1"/>
          <p:nvPr/>
        </p:nvSpPr>
        <p:spPr>
          <a:xfrm>
            <a:off x="1703513" y="908720"/>
            <a:ext cx="3125279" cy="461665"/>
          </a:xfrm>
          <a:prstGeom prst="rect">
            <a:avLst/>
          </a:prstGeom>
          <a:noFill/>
        </p:spPr>
        <p:txBody>
          <a:bodyPr wrap="none" rtlCol="0">
            <a:spAutoFit/>
          </a:bodyPr>
          <a:lstStyle/>
          <a:p>
            <a:r>
              <a:rPr lang="en-US" altLang="ja-JP" sz="2400" dirty="0"/>
              <a:t>Non-strangeness sector</a:t>
            </a:r>
            <a:endParaRPr lang="ja-JP" altLang="en-US" sz="2400" dirty="0"/>
          </a:p>
        </p:txBody>
      </p:sp>
      <p:sp>
        <p:nvSpPr>
          <p:cNvPr id="24" name="Line 13"/>
          <p:cNvSpPr>
            <a:spLocks noChangeShapeType="1"/>
          </p:cNvSpPr>
          <p:nvPr/>
        </p:nvSpPr>
        <p:spPr bwMode="auto">
          <a:xfrm>
            <a:off x="1847528" y="3789040"/>
            <a:ext cx="1943546" cy="0"/>
          </a:xfrm>
          <a:prstGeom prst="line">
            <a:avLst/>
          </a:prstGeom>
          <a:noFill/>
          <a:ln w="22225">
            <a:solidFill>
              <a:srgbClr val="0000FF"/>
            </a:solidFill>
            <a:round/>
            <a:headEnd/>
            <a:tailEnd/>
          </a:ln>
          <a:effectLst/>
        </p:spPr>
        <p:txBody>
          <a:bodyPr/>
          <a:lstStyle/>
          <a:p>
            <a:endParaRPr lang="ja-JP" altLang="en-US"/>
          </a:p>
        </p:txBody>
      </p:sp>
      <p:sp>
        <p:nvSpPr>
          <p:cNvPr id="25" name="Line 14"/>
          <p:cNvSpPr>
            <a:spLocks noChangeShapeType="1"/>
          </p:cNvSpPr>
          <p:nvPr/>
        </p:nvSpPr>
        <p:spPr bwMode="auto">
          <a:xfrm>
            <a:off x="1918396" y="5158234"/>
            <a:ext cx="1944687" cy="0"/>
          </a:xfrm>
          <a:prstGeom prst="line">
            <a:avLst/>
          </a:prstGeom>
          <a:noFill/>
          <a:ln w="22225">
            <a:solidFill>
              <a:srgbClr val="3366FF"/>
            </a:solidFill>
            <a:round/>
            <a:headEnd/>
            <a:tailEnd/>
          </a:ln>
          <a:effectLst/>
        </p:spPr>
        <p:txBody>
          <a:bodyPr/>
          <a:lstStyle/>
          <a:p>
            <a:endParaRPr lang="ja-JP" altLang="en-US"/>
          </a:p>
        </p:txBody>
      </p:sp>
      <p:sp>
        <p:nvSpPr>
          <p:cNvPr id="26" name="Line 15"/>
          <p:cNvSpPr>
            <a:spLocks noChangeShapeType="1"/>
          </p:cNvSpPr>
          <p:nvPr/>
        </p:nvSpPr>
        <p:spPr bwMode="auto">
          <a:xfrm flipH="1">
            <a:off x="2639120" y="3789040"/>
            <a:ext cx="496" cy="1369194"/>
          </a:xfrm>
          <a:prstGeom prst="line">
            <a:avLst/>
          </a:prstGeom>
          <a:noFill/>
          <a:ln w="19050">
            <a:solidFill>
              <a:schemeClr val="tx1"/>
            </a:solidFill>
            <a:round/>
            <a:headEnd type="triangle" w="med" len="med"/>
            <a:tailEnd type="triangle" w="med" len="med"/>
          </a:ln>
          <a:effectLst/>
        </p:spPr>
        <p:txBody>
          <a:bodyPr/>
          <a:lstStyle/>
          <a:p>
            <a:endParaRPr lang="ja-JP" altLang="en-US"/>
          </a:p>
        </p:txBody>
      </p:sp>
      <p:sp>
        <p:nvSpPr>
          <p:cNvPr id="27" name="Text Box 16"/>
          <p:cNvSpPr txBox="1">
            <a:spLocks noChangeArrowheads="1"/>
          </p:cNvSpPr>
          <p:nvPr/>
        </p:nvSpPr>
        <p:spPr bwMode="auto">
          <a:xfrm>
            <a:off x="3915470" y="4816922"/>
            <a:ext cx="383438" cy="461665"/>
          </a:xfrm>
          <a:prstGeom prst="rect">
            <a:avLst/>
          </a:prstGeom>
          <a:noFill/>
          <a:ln w="9525">
            <a:noFill/>
            <a:miter lim="800000"/>
            <a:headEnd/>
            <a:tailEnd/>
          </a:ln>
          <a:effectLst/>
        </p:spPr>
        <p:txBody>
          <a:bodyPr wrap="none">
            <a:spAutoFit/>
          </a:bodyPr>
          <a:lstStyle/>
          <a:p>
            <a:pPr eaLnBrk="1" hangingPunct="1"/>
            <a:r>
              <a:rPr lang="en-US" altLang="ja-JP" sz="2400"/>
              <a:t>N</a:t>
            </a:r>
          </a:p>
        </p:txBody>
      </p:sp>
      <p:sp>
        <p:nvSpPr>
          <p:cNvPr id="28" name="Text Box 17"/>
          <p:cNvSpPr txBox="1">
            <a:spLocks noChangeArrowheads="1"/>
          </p:cNvSpPr>
          <p:nvPr/>
        </p:nvSpPr>
        <p:spPr bwMode="auto">
          <a:xfrm>
            <a:off x="3791744" y="3501009"/>
            <a:ext cx="357790" cy="461665"/>
          </a:xfrm>
          <a:prstGeom prst="rect">
            <a:avLst/>
          </a:prstGeom>
          <a:noFill/>
          <a:ln w="9525">
            <a:noFill/>
            <a:miter lim="800000"/>
            <a:headEnd/>
            <a:tailEnd/>
          </a:ln>
          <a:effectLst/>
        </p:spPr>
        <p:txBody>
          <a:bodyPr wrap="none">
            <a:spAutoFit/>
          </a:bodyPr>
          <a:lstStyle/>
          <a:p>
            <a:pPr eaLnBrk="1" hangingPunct="1"/>
            <a:r>
              <a:rPr lang="en-US" altLang="ja-JP" sz="2400" dirty="0"/>
              <a:t>Δ</a:t>
            </a:r>
          </a:p>
        </p:txBody>
      </p:sp>
      <p:sp>
        <p:nvSpPr>
          <p:cNvPr id="29" name="Text Box 18"/>
          <p:cNvSpPr txBox="1">
            <a:spLocks noChangeArrowheads="1"/>
          </p:cNvSpPr>
          <p:nvPr/>
        </p:nvSpPr>
        <p:spPr bwMode="auto">
          <a:xfrm>
            <a:off x="2639616" y="4221089"/>
            <a:ext cx="1242648" cy="461665"/>
          </a:xfrm>
          <a:prstGeom prst="rect">
            <a:avLst/>
          </a:prstGeom>
          <a:noFill/>
          <a:ln w="9525">
            <a:noFill/>
            <a:miter lim="800000"/>
            <a:headEnd/>
            <a:tailEnd/>
          </a:ln>
          <a:effectLst/>
        </p:spPr>
        <p:txBody>
          <a:bodyPr wrap="none">
            <a:spAutoFit/>
          </a:bodyPr>
          <a:lstStyle/>
          <a:p>
            <a:pPr eaLnBrk="1" hangingPunct="1"/>
            <a:r>
              <a:rPr lang="en-US" altLang="ja-JP" sz="2400" dirty="0"/>
              <a:t>300MeV</a:t>
            </a:r>
          </a:p>
        </p:txBody>
      </p:sp>
      <p:grpSp>
        <p:nvGrpSpPr>
          <p:cNvPr id="50" name="グループ化 49"/>
          <p:cNvGrpSpPr/>
          <p:nvPr/>
        </p:nvGrpSpPr>
        <p:grpSpPr>
          <a:xfrm>
            <a:off x="5160268" y="392304"/>
            <a:ext cx="2481387" cy="1752914"/>
            <a:chOff x="3636268" y="0"/>
            <a:chExt cx="2673333" cy="1956817"/>
          </a:xfrm>
        </p:grpSpPr>
        <p:sp>
          <p:nvSpPr>
            <p:cNvPr id="30" name="Rectangle 4"/>
            <p:cNvSpPr>
              <a:spLocks noChangeArrowheads="1"/>
            </p:cNvSpPr>
            <p:nvPr/>
          </p:nvSpPr>
          <p:spPr bwMode="auto">
            <a:xfrm>
              <a:off x="3636268" y="0"/>
              <a:ext cx="935037" cy="433387"/>
            </a:xfrm>
            <a:prstGeom prst="rect">
              <a:avLst/>
            </a:prstGeom>
            <a:solidFill>
              <a:srgbClr val="FF9900"/>
            </a:solidFill>
            <a:ln w="9525">
              <a:noFill/>
              <a:miter lim="800000"/>
              <a:headEnd/>
              <a:tailEnd/>
            </a:ln>
            <a:effectLst/>
          </p:spPr>
          <p:txBody>
            <a:bodyPr wrap="none" anchor="ctr"/>
            <a:lstStyle/>
            <a:p>
              <a:pPr eaLnBrk="1" hangingPunct="1"/>
              <a:endParaRPr lang="ja-JP" altLang="en-US"/>
            </a:p>
          </p:txBody>
        </p:sp>
        <p:sp>
          <p:nvSpPr>
            <p:cNvPr id="31" name="Line 27"/>
            <p:cNvSpPr>
              <a:spLocks noChangeShapeType="1"/>
            </p:cNvSpPr>
            <p:nvPr/>
          </p:nvSpPr>
          <p:spPr bwMode="auto">
            <a:xfrm>
              <a:off x="4283968" y="649287"/>
              <a:ext cx="1655762" cy="0"/>
            </a:xfrm>
            <a:prstGeom prst="line">
              <a:avLst/>
            </a:prstGeom>
            <a:noFill/>
            <a:ln w="19050">
              <a:solidFill>
                <a:srgbClr val="00B0F0"/>
              </a:solidFill>
              <a:round/>
              <a:headEnd/>
              <a:tailEnd/>
            </a:ln>
            <a:effectLst/>
          </p:spPr>
          <p:txBody>
            <a:bodyPr/>
            <a:lstStyle/>
            <a:p>
              <a:endParaRPr lang="ja-JP" altLang="en-US"/>
            </a:p>
          </p:txBody>
        </p:sp>
        <p:sp>
          <p:nvSpPr>
            <p:cNvPr id="32" name="Line 28"/>
            <p:cNvSpPr>
              <a:spLocks noChangeShapeType="1"/>
            </p:cNvSpPr>
            <p:nvPr/>
          </p:nvSpPr>
          <p:spPr bwMode="auto">
            <a:xfrm>
              <a:off x="4355405" y="1730375"/>
              <a:ext cx="1584325" cy="0"/>
            </a:xfrm>
            <a:prstGeom prst="line">
              <a:avLst/>
            </a:prstGeom>
            <a:noFill/>
            <a:ln w="19050">
              <a:solidFill>
                <a:srgbClr val="00B0F0"/>
              </a:solidFill>
              <a:round/>
              <a:headEnd/>
              <a:tailEnd/>
            </a:ln>
            <a:effectLst/>
          </p:spPr>
          <p:txBody>
            <a:bodyPr/>
            <a:lstStyle/>
            <a:p>
              <a:endParaRPr lang="ja-JP" altLang="en-US"/>
            </a:p>
          </p:txBody>
        </p:sp>
        <p:sp>
          <p:nvSpPr>
            <p:cNvPr id="33" name="Line 29"/>
            <p:cNvSpPr>
              <a:spLocks noChangeShapeType="1"/>
            </p:cNvSpPr>
            <p:nvPr/>
          </p:nvSpPr>
          <p:spPr bwMode="auto">
            <a:xfrm>
              <a:off x="4860230" y="649287"/>
              <a:ext cx="0" cy="1081088"/>
            </a:xfrm>
            <a:prstGeom prst="line">
              <a:avLst/>
            </a:prstGeom>
            <a:noFill/>
            <a:ln w="19050">
              <a:solidFill>
                <a:srgbClr val="FF0000"/>
              </a:solidFill>
              <a:round/>
              <a:headEnd type="triangle" w="med" len="med"/>
              <a:tailEnd type="triangle" w="med" len="med"/>
            </a:ln>
            <a:effectLst/>
          </p:spPr>
          <p:txBody>
            <a:bodyPr/>
            <a:lstStyle/>
            <a:p>
              <a:endParaRPr lang="ja-JP" altLang="en-US"/>
            </a:p>
          </p:txBody>
        </p:sp>
        <p:sp>
          <p:nvSpPr>
            <p:cNvPr id="34" name="Text Box 30"/>
            <p:cNvSpPr txBox="1">
              <a:spLocks noChangeArrowheads="1"/>
            </p:cNvSpPr>
            <p:nvPr/>
          </p:nvSpPr>
          <p:spPr bwMode="auto">
            <a:xfrm>
              <a:off x="5004693" y="1009650"/>
              <a:ext cx="1245514" cy="515367"/>
            </a:xfrm>
            <a:prstGeom prst="rect">
              <a:avLst/>
            </a:prstGeom>
            <a:noFill/>
            <a:ln w="9525">
              <a:noFill/>
              <a:miter lim="800000"/>
              <a:headEnd/>
              <a:tailEnd/>
            </a:ln>
            <a:effectLst/>
          </p:spPr>
          <p:txBody>
            <a:bodyPr wrap="none">
              <a:spAutoFit/>
            </a:bodyPr>
            <a:lstStyle/>
            <a:p>
              <a:pPr eaLnBrk="1" hangingPunct="1"/>
              <a:r>
                <a:rPr lang="en-US" altLang="ja-JP" sz="2400" dirty="0"/>
                <a:t>80 </a:t>
              </a:r>
              <a:r>
                <a:rPr lang="en-US" altLang="ja-JP" sz="2400" dirty="0" err="1"/>
                <a:t>MeV</a:t>
              </a:r>
              <a:endParaRPr lang="en-US" altLang="ja-JP" sz="2400" dirty="0"/>
            </a:p>
          </p:txBody>
        </p:sp>
        <p:sp>
          <p:nvSpPr>
            <p:cNvPr id="35" name="Text Box 31"/>
            <p:cNvSpPr txBox="1">
              <a:spLocks noChangeArrowheads="1"/>
            </p:cNvSpPr>
            <p:nvPr/>
          </p:nvSpPr>
          <p:spPr bwMode="auto">
            <a:xfrm>
              <a:off x="5920680" y="1441450"/>
              <a:ext cx="388921" cy="515367"/>
            </a:xfrm>
            <a:prstGeom prst="rect">
              <a:avLst/>
            </a:prstGeom>
            <a:noFill/>
            <a:ln w="9525">
              <a:noFill/>
              <a:miter lim="800000"/>
              <a:headEnd/>
              <a:tailEnd/>
            </a:ln>
            <a:effectLst/>
          </p:spPr>
          <p:txBody>
            <a:bodyPr wrap="none">
              <a:spAutoFit/>
            </a:bodyPr>
            <a:lstStyle/>
            <a:p>
              <a:pPr eaLnBrk="1" hangingPunct="1"/>
              <a:r>
                <a:rPr lang="en-US" altLang="ja-JP" sz="2400"/>
                <a:t>Λ</a:t>
              </a:r>
            </a:p>
          </p:txBody>
        </p:sp>
        <p:sp>
          <p:nvSpPr>
            <p:cNvPr id="36" name="Text Box 32"/>
            <p:cNvSpPr txBox="1">
              <a:spLocks noChangeArrowheads="1"/>
            </p:cNvSpPr>
            <p:nvPr/>
          </p:nvSpPr>
          <p:spPr bwMode="auto">
            <a:xfrm>
              <a:off x="5939730" y="361950"/>
              <a:ext cx="350927" cy="515367"/>
            </a:xfrm>
            <a:prstGeom prst="rect">
              <a:avLst/>
            </a:prstGeom>
            <a:noFill/>
            <a:ln w="9525">
              <a:noFill/>
              <a:miter lim="800000"/>
              <a:headEnd/>
              <a:tailEnd/>
            </a:ln>
            <a:effectLst/>
          </p:spPr>
          <p:txBody>
            <a:bodyPr wrap="none">
              <a:spAutoFit/>
            </a:bodyPr>
            <a:lstStyle/>
            <a:p>
              <a:pPr eaLnBrk="1" hangingPunct="1"/>
              <a:r>
                <a:rPr lang="en-US" altLang="ja-JP" sz="2400"/>
                <a:t>Σ</a:t>
              </a:r>
            </a:p>
          </p:txBody>
        </p:sp>
        <p:sp>
          <p:nvSpPr>
            <p:cNvPr id="37" name="Text Box 33"/>
            <p:cNvSpPr txBox="1">
              <a:spLocks noChangeArrowheads="1"/>
            </p:cNvSpPr>
            <p:nvPr/>
          </p:nvSpPr>
          <p:spPr bwMode="auto">
            <a:xfrm>
              <a:off x="3760093" y="19050"/>
              <a:ext cx="786131" cy="515367"/>
            </a:xfrm>
            <a:prstGeom prst="rect">
              <a:avLst/>
            </a:prstGeom>
            <a:noFill/>
            <a:ln w="9525">
              <a:noFill/>
              <a:miter lim="800000"/>
              <a:headEnd/>
              <a:tailEnd/>
            </a:ln>
            <a:effectLst/>
          </p:spPr>
          <p:txBody>
            <a:bodyPr wrap="none">
              <a:spAutoFit/>
            </a:bodyPr>
            <a:lstStyle/>
            <a:p>
              <a:pPr eaLnBrk="1" hangingPunct="1"/>
              <a:r>
                <a:rPr lang="en-US" altLang="ja-JP" sz="2400"/>
                <a:t>S=-1</a:t>
              </a:r>
            </a:p>
          </p:txBody>
        </p:sp>
      </p:grpSp>
      <p:sp>
        <p:nvSpPr>
          <p:cNvPr id="38" name="Text Box 19"/>
          <p:cNvSpPr txBox="1">
            <a:spLocks noChangeArrowheads="1"/>
          </p:cNvSpPr>
          <p:nvPr/>
        </p:nvSpPr>
        <p:spPr bwMode="auto">
          <a:xfrm>
            <a:off x="1524000" y="5301209"/>
            <a:ext cx="3683894" cy="830997"/>
          </a:xfrm>
          <a:prstGeom prst="rect">
            <a:avLst/>
          </a:prstGeom>
          <a:noFill/>
          <a:ln w="9525">
            <a:noFill/>
            <a:miter lim="800000"/>
            <a:headEnd/>
            <a:tailEnd/>
          </a:ln>
          <a:effectLst/>
        </p:spPr>
        <p:txBody>
          <a:bodyPr wrap="none">
            <a:spAutoFit/>
          </a:bodyPr>
          <a:lstStyle/>
          <a:p>
            <a:pPr eaLnBrk="1" hangingPunct="1"/>
            <a:r>
              <a:rPr lang="en-US" altLang="ja-JP" sz="2400" dirty="0"/>
              <a:t>Probability of Δ</a:t>
            </a:r>
            <a:r>
              <a:rPr lang="ja-JP" altLang="en-US" sz="2400" dirty="0"/>
              <a:t>　</a:t>
            </a:r>
            <a:r>
              <a:rPr lang="en-US" altLang="ja-JP" sz="2400" dirty="0"/>
              <a:t>in nuclei is </a:t>
            </a:r>
          </a:p>
          <a:p>
            <a:pPr eaLnBrk="1" hangingPunct="1"/>
            <a:r>
              <a:rPr lang="en-US" altLang="ja-JP" sz="2400" dirty="0"/>
              <a:t>not large.</a:t>
            </a:r>
          </a:p>
        </p:txBody>
      </p:sp>
      <p:sp>
        <p:nvSpPr>
          <p:cNvPr id="39" name="テキスト ボックス 38"/>
          <p:cNvSpPr txBox="1"/>
          <p:nvPr/>
        </p:nvSpPr>
        <p:spPr>
          <a:xfrm>
            <a:off x="7968311" y="388227"/>
            <a:ext cx="2051139" cy="1938992"/>
          </a:xfrm>
          <a:prstGeom prst="rect">
            <a:avLst/>
          </a:prstGeom>
          <a:noFill/>
        </p:spPr>
        <p:txBody>
          <a:bodyPr wrap="none" rtlCol="0">
            <a:spAutoFit/>
          </a:bodyPr>
          <a:lstStyle/>
          <a:p>
            <a:r>
              <a:rPr lang="en-US" altLang="ja-JP" sz="2000" dirty="0"/>
              <a:t>Mass is smaller.</a:t>
            </a:r>
          </a:p>
          <a:p>
            <a:r>
              <a:rPr lang="en-US" altLang="ja-JP" sz="2000" dirty="0"/>
              <a:t>It is expected that</a:t>
            </a:r>
          </a:p>
          <a:p>
            <a:r>
              <a:rPr lang="en-US" altLang="ja-JP" sz="2000" dirty="0"/>
              <a:t>Λ-Σ conversion </a:t>
            </a:r>
          </a:p>
          <a:p>
            <a:r>
              <a:rPr lang="en-US" altLang="ja-JP" sz="2000" dirty="0"/>
              <a:t>might affect </a:t>
            </a:r>
          </a:p>
          <a:p>
            <a:r>
              <a:rPr lang="en-US" altLang="ja-JP" sz="2000" dirty="0"/>
              <a:t>in structure of </a:t>
            </a:r>
          </a:p>
          <a:p>
            <a:r>
              <a:rPr lang="en-US" altLang="ja-JP" sz="2000" dirty="0"/>
              <a:t>Λ </a:t>
            </a:r>
            <a:r>
              <a:rPr lang="en-US" altLang="ja-JP" sz="2000" dirty="0" err="1"/>
              <a:t>hypernuclei</a:t>
            </a:r>
            <a:r>
              <a:rPr lang="en-US" altLang="ja-JP" sz="2000" dirty="0"/>
              <a:t>.</a:t>
            </a:r>
            <a:endParaRPr lang="ja-JP" altLang="en-US" sz="2000" dirty="0"/>
          </a:p>
        </p:txBody>
      </p:sp>
      <p:sp>
        <p:nvSpPr>
          <p:cNvPr id="40" name="テキスト ボックス 39"/>
          <p:cNvSpPr txBox="1"/>
          <p:nvPr/>
        </p:nvSpPr>
        <p:spPr>
          <a:xfrm>
            <a:off x="5160268" y="2900844"/>
            <a:ext cx="4945536" cy="1200329"/>
          </a:xfrm>
          <a:prstGeom prst="rect">
            <a:avLst/>
          </a:prstGeom>
          <a:noFill/>
        </p:spPr>
        <p:txBody>
          <a:bodyPr wrap="square" rtlCol="0">
            <a:spAutoFit/>
          </a:bodyPr>
          <a:lstStyle/>
          <a:p>
            <a:r>
              <a:rPr lang="en-US" altLang="ja-JP" sz="2400" dirty="0"/>
              <a:t>ΛN-ΣN coupling is key issue to </a:t>
            </a:r>
          </a:p>
          <a:p>
            <a:r>
              <a:rPr lang="en-US" altLang="ja-JP" sz="2400" dirty="0"/>
              <a:t>construct YN two-body interaction</a:t>
            </a:r>
          </a:p>
          <a:p>
            <a:r>
              <a:rPr lang="en-US" altLang="ja-JP" sz="2400" dirty="0"/>
              <a:t>completely.</a:t>
            </a:r>
            <a:endParaRPr lang="ja-JP" altLang="en-US" sz="24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658E794A-92F7-FB1E-F943-2548F59F600D}"/>
              </a:ext>
            </a:extLst>
          </p:cNvPr>
          <p:cNvSpPr/>
          <p:nvPr/>
        </p:nvSpPr>
        <p:spPr>
          <a:xfrm>
            <a:off x="1724404" y="5157193"/>
            <a:ext cx="4779432" cy="52831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44738" name="Rectangle 2"/>
          <p:cNvSpPr>
            <a:spLocks noChangeArrowheads="1"/>
          </p:cNvSpPr>
          <p:nvPr/>
        </p:nvSpPr>
        <p:spPr bwMode="auto">
          <a:xfrm>
            <a:off x="1524001" y="548681"/>
            <a:ext cx="7956376" cy="646331"/>
          </a:xfrm>
          <a:prstGeom prst="rect">
            <a:avLst/>
          </a:prstGeom>
          <a:solidFill>
            <a:srgbClr val="FFFF99"/>
          </a:solidFill>
          <a:ln w="9525">
            <a:noFill/>
            <a:miter lim="800000"/>
            <a:headEnd/>
            <a:tailEnd/>
          </a:ln>
          <a:effectLst/>
        </p:spPr>
        <p:txBody>
          <a:bodyPr wrap="none" anchor="ctr"/>
          <a:lstStyle/>
          <a:p>
            <a:pPr eaLnBrk="1" hangingPunct="1"/>
            <a:endParaRPr lang="ja-JP" altLang="en-US" dirty="0"/>
          </a:p>
        </p:txBody>
      </p:sp>
      <p:sp>
        <p:nvSpPr>
          <p:cNvPr id="244739" name="Rectangle 3"/>
          <p:cNvSpPr>
            <a:spLocks noChangeArrowheads="1"/>
          </p:cNvSpPr>
          <p:nvPr/>
        </p:nvSpPr>
        <p:spPr bwMode="auto">
          <a:xfrm>
            <a:off x="1524000" y="1"/>
            <a:ext cx="4104828" cy="503907"/>
          </a:xfrm>
          <a:prstGeom prst="rect">
            <a:avLst/>
          </a:prstGeom>
          <a:solidFill>
            <a:srgbClr val="FFFF99"/>
          </a:solidFill>
          <a:ln w="9525">
            <a:noFill/>
            <a:miter lim="800000"/>
            <a:headEnd/>
            <a:tailEnd/>
          </a:ln>
          <a:effectLst/>
        </p:spPr>
        <p:txBody>
          <a:bodyPr wrap="none" anchor="ctr"/>
          <a:lstStyle/>
          <a:p>
            <a:pPr eaLnBrk="1" hangingPunct="1"/>
            <a:endParaRPr lang="ja-JP" altLang="en-US"/>
          </a:p>
        </p:txBody>
      </p:sp>
      <p:sp>
        <p:nvSpPr>
          <p:cNvPr id="244740" name="Text Box 4"/>
          <p:cNvSpPr txBox="1">
            <a:spLocks noChangeArrowheads="1"/>
          </p:cNvSpPr>
          <p:nvPr/>
        </p:nvSpPr>
        <p:spPr bwMode="auto">
          <a:xfrm>
            <a:off x="1559868" y="1"/>
            <a:ext cx="3849580" cy="461665"/>
          </a:xfrm>
          <a:prstGeom prst="rect">
            <a:avLst/>
          </a:prstGeom>
          <a:noFill/>
          <a:ln w="9525">
            <a:noFill/>
            <a:miter lim="800000"/>
            <a:headEnd/>
            <a:tailEnd/>
          </a:ln>
          <a:effectLst/>
        </p:spPr>
        <p:txBody>
          <a:bodyPr wrap="none">
            <a:spAutoFit/>
          </a:bodyPr>
          <a:lstStyle/>
          <a:p>
            <a:pPr eaLnBrk="1" hangingPunct="1"/>
            <a:r>
              <a:rPr lang="en-US" altLang="ja-JP" sz="2400" dirty="0"/>
              <a:t>Role of the ΛN-ΣN interaction</a:t>
            </a:r>
          </a:p>
        </p:txBody>
      </p:sp>
      <p:sp>
        <p:nvSpPr>
          <p:cNvPr id="244741" name="Text Box 5"/>
          <p:cNvSpPr txBox="1">
            <a:spLocks noChangeArrowheads="1"/>
          </p:cNvSpPr>
          <p:nvPr/>
        </p:nvSpPr>
        <p:spPr bwMode="auto">
          <a:xfrm>
            <a:off x="1668463" y="620118"/>
            <a:ext cx="2909964" cy="461665"/>
          </a:xfrm>
          <a:prstGeom prst="rect">
            <a:avLst/>
          </a:prstGeom>
          <a:noFill/>
          <a:ln w="9525">
            <a:noFill/>
            <a:miter lim="800000"/>
            <a:headEnd/>
            <a:tailEnd/>
          </a:ln>
          <a:effectLst/>
        </p:spPr>
        <p:txBody>
          <a:bodyPr wrap="none">
            <a:spAutoFit/>
          </a:bodyPr>
          <a:lstStyle/>
          <a:p>
            <a:pPr marL="342900" indent="-342900"/>
            <a:r>
              <a:rPr lang="ja-JP" altLang="en-US" sz="2400" dirty="0"/>
              <a:t>・　</a:t>
            </a:r>
            <a:r>
              <a:rPr lang="en-US" altLang="ja-JP" sz="2400" dirty="0"/>
              <a:t>Three-body effect  </a:t>
            </a:r>
          </a:p>
        </p:txBody>
      </p:sp>
      <p:grpSp>
        <p:nvGrpSpPr>
          <p:cNvPr id="2" name="グループ化 79"/>
          <p:cNvGrpSpPr/>
          <p:nvPr/>
        </p:nvGrpSpPr>
        <p:grpSpPr>
          <a:xfrm>
            <a:off x="1868421" y="1412777"/>
            <a:ext cx="2328117" cy="2069841"/>
            <a:chOff x="323528" y="2027021"/>
            <a:chExt cx="2328117" cy="2069841"/>
          </a:xfrm>
        </p:grpSpPr>
        <p:sp>
          <p:nvSpPr>
            <p:cNvPr id="9" name="Text Box 3"/>
            <p:cNvSpPr txBox="1">
              <a:spLocks noChangeArrowheads="1"/>
            </p:cNvSpPr>
            <p:nvPr/>
          </p:nvSpPr>
          <p:spPr bwMode="auto">
            <a:xfrm>
              <a:off x="323528" y="2344486"/>
              <a:ext cx="492443" cy="461665"/>
            </a:xfrm>
            <a:prstGeom prst="rect">
              <a:avLst/>
            </a:prstGeom>
            <a:noFill/>
            <a:ln w="9525">
              <a:noFill/>
              <a:miter lim="800000"/>
              <a:headEnd/>
              <a:tailEnd/>
            </a:ln>
          </p:spPr>
          <p:txBody>
            <a:bodyPr wrap="none">
              <a:spAutoFit/>
            </a:bodyPr>
            <a:lstStyle/>
            <a:p>
              <a:r>
                <a:rPr lang="en-US" altLang="ja-JP" sz="2400"/>
                <a:t>①</a:t>
              </a:r>
            </a:p>
          </p:txBody>
        </p:sp>
        <p:sp>
          <p:nvSpPr>
            <p:cNvPr id="10" name="Line 4"/>
            <p:cNvSpPr>
              <a:spLocks noChangeShapeType="1"/>
            </p:cNvSpPr>
            <p:nvPr/>
          </p:nvSpPr>
          <p:spPr bwMode="auto">
            <a:xfrm>
              <a:off x="1027454" y="2407979"/>
              <a:ext cx="0" cy="1314029"/>
            </a:xfrm>
            <a:prstGeom prst="line">
              <a:avLst/>
            </a:prstGeom>
            <a:noFill/>
            <a:ln w="9525">
              <a:solidFill>
                <a:schemeClr val="tx1"/>
              </a:solidFill>
              <a:round/>
              <a:headEnd/>
              <a:tailEnd/>
            </a:ln>
          </p:spPr>
          <p:txBody>
            <a:bodyPr/>
            <a:lstStyle/>
            <a:p>
              <a:endParaRPr lang="ja-JP" altLang="en-US"/>
            </a:p>
          </p:txBody>
        </p:sp>
        <p:sp>
          <p:nvSpPr>
            <p:cNvPr id="11" name="Line 5"/>
            <p:cNvSpPr>
              <a:spLocks noChangeShapeType="1"/>
            </p:cNvSpPr>
            <p:nvPr/>
          </p:nvSpPr>
          <p:spPr bwMode="auto">
            <a:xfrm>
              <a:off x="1505279" y="2407979"/>
              <a:ext cx="0" cy="1251916"/>
            </a:xfrm>
            <a:prstGeom prst="line">
              <a:avLst/>
            </a:prstGeom>
            <a:noFill/>
            <a:ln w="9525">
              <a:solidFill>
                <a:schemeClr val="tx1"/>
              </a:solidFill>
              <a:round/>
              <a:headEnd/>
              <a:tailEnd/>
            </a:ln>
          </p:spPr>
          <p:txBody>
            <a:bodyPr/>
            <a:lstStyle/>
            <a:p>
              <a:endParaRPr lang="ja-JP" altLang="en-US"/>
            </a:p>
          </p:txBody>
        </p:sp>
        <p:sp>
          <p:nvSpPr>
            <p:cNvPr id="12" name="Line 6"/>
            <p:cNvSpPr>
              <a:spLocks noChangeShapeType="1"/>
            </p:cNvSpPr>
            <p:nvPr/>
          </p:nvSpPr>
          <p:spPr bwMode="auto">
            <a:xfrm>
              <a:off x="1915275" y="2407979"/>
              <a:ext cx="0" cy="1314029"/>
            </a:xfrm>
            <a:prstGeom prst="line">
              <a:avLst/>
            </a:prstGeom>
            <a:noFill/>
            <a:ln w="9525">
              <a:solidFill>
                <a:schemeClr val="tx1"/>
              </a:solidFill>
              <a:round/>
              <a:headEnd/>
              <a:tailEnd/>
            </a:ln>
          </p:spPr>
          <p:txBody>
            <a:bodyPr/>
            <a:lstStyle/>
            <a:p>
              <a:endParaRPr lang="ja-JP" altLang="en-US"/>
            </a:p>
          </p:txBody>
        </p:sp>
        <p:sp>
          <p:nvSpPr>
            <p:cNvPr id="13" name="Line 7"/>
            <p:cNvSpPr>
              <a:spLocks noChangeShapeType="1"/>
            </p:cNvSpPr>
            <p:nvPr/>
          </p:nvSpPr>
          <p:spPr bwMode="auto">
            <a:xfrm>
              <a:off x="2394608" y="2344486"/>
              <a:ext cx="0" cy="1441015"/>
            </a:xfrm>
            <a:prstGeom prst="line">
              <a:avLst/>
            </a:prstGeom>
            <a:noFill/>
            <a:ln w="9525">
              <a:solidFill>
                <a:schemeClr val="tx1"/>
              </a:solidFill>
              <a:round/>
              <a:headEnd/>
              <a:tailEnd/>
            </a:ln>
          </p:spPr>
          <p:txBody>
            <a:bodyPr/>
            <a:lstStyle/>
            <a:p>
              <a:endParaRPr lang="ja-JP" altLang="en-US"/>
            </a:p>
          </p:txBody>
        </p:sp>
        <p:sp>
          <p:nvSpPr>
            <p:cNvPr id="14" name="Text Box 8"/>
            <p:cNvSpPr txBox="1">
              <a:spLocks noChangeArrowheads="1"/>
            </p:cNvSpPr>
            <p:nvPr/>
          </p:nvSpPr>
          <p:spPr bwMode="auto">
            <a:xfrm>
              <a:off x="870691" y="2027021"/>
              <a:ext cx="412292" cy="369332"/>
            </a:xfrm>
            <a:prstGeom prst="rect">
              <a:avLst/>
            </a:prstGeom>
            <a:noFill/>
            <a:ln w="9525">
              <a:noFill/>
              <a:miter lim="800000"/>
              <a:headEnd/>
              <a:tailEnd/>
            </a:ln>
          </p:spPr>
          <p:txBody>
            <a:bodyPr wrap="none">
              <a:spAutoFit/>
            </a:bodyPr>
            <a:lstStyle/>
            <a:p>
              <a:r>
                <a:rPr lang="en-US" altLang="ja-JP"/>
                <a:t>N</a:t>
              </a:r>
              <a:r>
                <a:rPr lang="en-US" altLang="ja-JP" baseline="-25000"/>
                <a:t>1</a:t>
              </a:r>
            </a:p>
          </p:txBody>
        </p:sp>
        <p:sp>
          <p:nvSpPr>
            <p:cNvPr id="15" name="Text Box 9"/>
            <p:cNvSpPr txBox="1">
              <a:spLocks noChangeArrowheads="1"/>
            </p:cNvSpPr>
            <p:nvPr/>
          </p:nvSpPr>
          <p:spPr bwMode="auto">
            <a:xfrm>
              <a:off x="1300282" y="2032542"/>
              <a:ext cx="316112" cy="369332"/>
            </a:xfrm>
            <a:prstGeom prst="rect">
              <a:avLst/>
            </a:prstGeom>
            <a:noFill/>
            <a:ln w="9525">
              <a:noFill/>
              <a:miter lim="800000"/>
              <a:headEnd/>
              <a:tailEnd/>
            </a:ln>
          </p:spPr>
          <p:txBody>
            <a:bodyPr wrap="none">
              <a:spAutoFit/>
            </a:bodyPr>
            <a:lstStyle/>
            <a:p>
              <a:r>
                <a:rPr lang="en-US" altLang="ja-JP"/>
                <a:t>Λ</a:t>
              </a:r>
            </a:p>
          </p:txBody>
        </p:sp>
        <p:sp>
          <p:nvSpPr>
            <p:cNvPr id="16" name="Text Box 10"/>
            <p:cNvSpPr txBox="1">
              <a:spLocks noChangeArrowheads="1"/>
            </p:cNvSpPr>
            <p:nvPr/>
          </p:nvSpPr>
          <p:spPr bwMode="auto">
            <a:xfrm>
              <a:off x="1760020" y="2027021"/>
              <a:ext cx="412292" cy="369332"/>
            </a:xfrm>
            <a:prstGeom prst="rect">
              <a:avLst/>
            </a:prstGeom>
            <a:noFill/>
            <a:ln w="9525">
              <a:noFill/>
              <a:miter lim="800000"/>
              <a:headEnd/>
              <a:tailEnd/>
            </a:ln>
          </p:spPr>
          <p:txBody>
            <a:bodyPr wrap="none">
              <a:spAutoFit/>
            </a:bodyPr>
            <a:lstStyle/>
            <a:p>
              <a:r>
                <a:rPr lang="en-US" altLang="ja-JP"/>
                <a:t>N</a:t>
              </a:r>
              <a:r>
                <a:rPr lang="en-US" altLang="ja-JP" baseline="-25000"/>
                <a:t>2</a:t>
              </a:r>
            </a:p>
          </p:txBody>
        </p:sp>
        <p:sp>
          <p:nvSpPr>
            <p:cNvPr id="17" name="Text Box 11"/>
            <p:cNvSpPr txBox="1">
              <a:spLocks noChangeArrowheads="1"/>
            </p:cNvSpPr>
            <p:nvPr/>
          </p:nvSpPr>
          <p:spPr bwMode="auto">
            <a:xfrm>
              <a:off x="2239353" y="2027021"/>
              <a:ext cx="412292" cy="369332"/>
            </a:xfrm>
            <a:prstGeom prst="rect">
              <a:avLst/>
            </a:prstGeom>
            <a:noFill/>
            <a:ln w="9525">
              <a:noFill/>
              <a:miter lim="800000"/>
              <a:headEnd/>
              <a:tailEnd/>
            </a:ln>
          </p:spPr>
          <p:txBody>
            <a:bodyPr wrap="none">
              <a:spAutoFit/>
            </a:bodyPr>
            <a:lstStyle/>
            <a:p>
              <a:r>
                <a:rPr lang="en-US" altLang="ja-JP"/>
                <a:t>N</a:t>
              </a:r>
              <a:r>
                <a:rPr lang="en-US" altLang="ja-JP" baseline="-25000"/>
                <a:t>3</a:t>
              </a:r>
            </a:p>
          </p:txBody>
        </p:sp>
        <p:sp>
          <p:nvSpPr>
            <p:cNvPr id="18" name="Line 12"/>
            <p:cNvSpPr>
              <a:spLocks noChangeShapeType="1"/>
            </p:cNvSpPr>
            <p:nvPr/>
          </p:nvSpPr>
          <p:spPr bwMode="auto">
            <a:xfrm>
              <a:off x="1027454" y="3158853"/>
              <a:ext cx="477825" cy="0"/>
            </a:xfrm>
            <a:prstGeom prst="line">
              <a:avLst/>
            </a:prstGeom>
            <a:noFill/>
            <a:ln w="15875">
              <a:solidFill>
                <a:srgbClr val="FF0000"/>
              </a:solidFill>
              <a:prstDash val="dash"/>
              <a:round/>
              <a:headEnd/>
              <a:tailEnd/>
            </a:ln>
          </p:spPr>
          <p:txBody>
            <a:bodyPr/>
            <a:lstStyle/>
            <a:p>
              <a:endParaRPr lang="ja-JP" altLang="en-US"/>
            </a:p>
          </p:txBody>
        </p:sp>
        <p:sp>
          <p:nvSpPr>
            <p:cNvPr id="19" name="Line 13"/>
            <p:cNvSpPr>
              <a:spLocks noChangeShapeType="1"/>
            </p:cNvSpPr>
            <p:nvPr/>
          </p:nvSpPr>
          <p:spPr bwMode="auto">
            <a:xfrm>
              <a:off x="1505279" y="2909022"/>
              <a:ext cx="0" cy="251211"/>
            </a:xfrm>
            <a:prstGeom prst="line">
              <a:avLst/>
            </a:prstGeom>
            <a:noFill/>
            <a:ln w="22225">
              <a:solidFill>
                <a:srgbClr val="FF0000"/>
              </a:solidFill>
              <a:round/>
              <a:headEnd/>
              <a:tailEnd/>
            </a:ln>
          </p:spPr>
          <p:txBody>
            <a:bodyPr/>
            <a:lstStyle/>
            <a:p>
              <a:endParaRPr lang="ja-JP" altLang="en-US"/>
            </a:p>
          </p:txBody>
        </p:sp>
        <p:sp>
          <p:nvSpPr>
            <p:cNvPr id="20" name="Line 14"/>
            <p:cNvSpPr>
              <a:spLocks noChangeShapeType="1"/>
            </p:cNvSpPr>
            <p:nvPr/>
          </p:nvSpPr>
          <p:spPr bwMode="auto">
            <a:xfrm>
              <a:off x="1027454" y="2909022"/>
              <a:ext cx="477825" cy="0"/>
            </a:xfrm>
            <a:prstGeom prst="line">
              <a:avLst/>
            </a:prstGeom>
            <a:noFill/>
            <a:ln w="19050">
              <a:solidFill>
                <a:srgbClr val="FF0000"/>
              </a:solidFill>
              <a:prstDash val="dash"/>
              <a:round/>
              <a:headEnd/>
              <a:tailEnd/>
            </a:ln>
          </p:spPr>
          <p:txBody>
            <a:bodyPr/>
            <a:lstStyle/>
            <a:p>
              <a:endParaRPr lang="ja-JP" altLang="en-US"/>
            </a:p>
          </p:txBody>
        </p:sp>
        <p:sp>
          <p:nvSpPr>
            <p:cNvPr id="21" name="Text Box 15"/>
            <p:cNvSpPr txBox="1">
              <a:spLocks noChangeArrowheads="1"/>
            </p:cNvSpPr>
            <p:nvPr/>
          </p:nvSpPr>
          <p:spPr bwMode="auto">
            <a:xfrm>
              <a:off x="1487191" y="2828965"/>
              <a:ext cx="290464" cy="369332"/>
            </a:xfrm>
            <a:prstGeom prst="rect">
              <a:avLst/>
            </a:prstGeom>
            <a:noFill/>
            <a:ln w="9525">
              <a:noFill/>
              <a:miter lim="800000"/>
              <a:headEnd/>
              <a:tailEnd/>
            </a:ln>
          </p:spPr>
          <p:txBody>
            <a:bodyPr wrap="none">
              <a:spAutoFit/>
            </a:bodyPr>
            <a:lstStyle/>
            <a:p>
              <a:r>
                <a:rPr lang="en-US" altLang="ja-JP"/>
                <a:t>Σ</a:t>
              </a:r>
            </a:p>
          </p:txBody>
        </p:sp>
        <p:sp>
          <p:nvSpPr>
            <p:cNvPr id="22" name="Text Box 16"/>
            <p:cNvSpPr txBox="1">
              <a:spLocks noChangeArrowheads="1"/>
            </p:cNvSpPr>
            <p:nvPr/>
          </p:nvSpPr>
          <p:spPr bwMode="auto">
            <a:xfrm>
              <a:off x="820949" y="3722008"/>
              <a:ext cx="412292" cy="369332"/>
            </a:xfrm>
            <a:prstGeom prst="rect">
              <a:avLst/>
            </a:prstGeom>
            <a:noFill/>
            <a:ln w="9525">
              <a:noFill/>
              <a:miter lim="800000"/>
              <a:headEnd/>
              <a:tailEnd/>
            </a:ln>
          </p:spPr>
          <p:txBody>
            <a:bodyPr wrap="none">
              <a:spAutoFit/>
            </a:bodyPr>
            <a:lstStyle/>
            <a:p>
              <a:r>
                <a:rPr lang="en-US" altLang="ja-JP"/>
                <a:t>N</a:t>
              </a:r>
              <a:r>
                <a:rPr lang="en-US" altLang="ja-JP" baseline="-25000"/>
                <a:t>1</a:t>
              </a:r>
            </a:p>
          </p:txBody>
        </p:sp>
        <p:sp>
          <p:nvSpPr>
            <p:cNvPr id="23" name="Text Box 17"/>
            <p:cNvSpPr txBox="1">
              <a:spLocks noChangeArrowheads="1"/>
            </p:cNvSpPr>
            <p:nvPr/>
          </p:nvSpPr>
          <p:spPr bwMode="auto">
            <a:xfrm>
              <a:off x="1250540" y="3727530"/>
              <a:ext cx="316112" cy="369332"/>
            </a:xfrm>
            <a:prstGeom prst="rect">
              <a:avLst/>
            </a:prstGeom>
            <a:noFill/>
            <a:ln w="9525">
              <a:noFill/>
              <a:miter lim="800000"/>
              <a:headEnd/>
              <a:tailEnd/>
            </a:ln>
          </p:spPr>
          <p:txBody>
            <a:bodyPr wrap="none">
              <a:spAutoFit/>
            </a:bodyPr>
            <a:lstStyle/>
            <a:p>
              <a:r>
                <a:rPr lang="en-US" altLang="ja-JP"/>
                <a:t>Λ</a:t>
              </a:r>
            </a:p>
          </p:txBody>
        </p:sp>
        <p:sp>
          <p:nvSpPr>
            <p:cNvPr id="24" name="Text Box 18"/>
            <p:cNvSpPr txBox="1">
              <a:spLocks noChangeArrowheads="1"/>
            </p:cNvSpPr>
            <p:nvPr/>
          </p:nvSpPr>
          <p:spPr bwMode="auto">
            <a:xfrm>
              <a:off x="1710277" y="3722008"/>
              <a:ext cx="412292" cy="369332"/>
            </a:xfrm>
            <a:prstGeom prst="rect">
              <a:avLst/>
            </a:prstGeom>
            <a:noFill/>
            <a:ln w="9525">
              <a:noFill/>
              <a:miter lim="800000"/>
              <a:headEnd/>
              <a:tailEnd/>
            </a:ln>
          </p:spPr>
          <p:txBody>
            <a:bodyPr wrap="none">
              <a:spAutoFit/>
            </a:bodyPr>
            <a:lstStyle/>
            <a:p>
              <a:r>
                <a:rPr lang="en-US" altLang="ja-JP"/>
                <a:t>N</a:t>
              </a:r>
              <a:r>
                <a:rPr lang="en-US" altLang="ja-JP" baseline="-25000"/>
                <a:t>2</a:t>
              </a:r>
            </a:p>
          </p:txBody>
        </p:sp>
        <p:sp>
          <p:nvSpPr>
            <p:cNvPr id="25" name="Text Box 19"/>
            <p:cNvSpPr txBox="1">
              <a:spLocks noChangeArrowheads="1"/>
            </p:cNvSpPr>
            <p:nvPr/>
          </p:nvSpPr>
          <p:spPr bwMode="auto">
            <a:xfrm>
              <a:off x="2189610" y="3722008"/>
              <a:ext cx="412292" cy="369332"/>
            </a:xfrm>
            <a:prstGeom prst="rect">
              <a:avLst/>
            </a:prstGeom>
            <a:noFill/>
            <a:ln w="9525">
              <a:noFill/>
              <a:miter lim="800000"/>
              <a:headEnd/>
              <a:tailEnd/>
            </a:ln>
          </p:spPr>
          <p:txBody>
            <a:bodyPr wrap="none">
              <a:spAutoFit/>
            </a:bodyPr>
            <a:lstStyle/>
            <a:p>
              <a:r>
                <a:rPr lang="en-US" altLang="ja-JP"/>
                <a:t>N</a:t>
              </a:r>
              <a:r>
                <a:rPr lang="en-US" altLang="ja-JP" baseline="-25000"/>
                <a:t>3</a:t>
              </a:r>
            </a:p>
          </p:txBody>
        </p:sp>
      </p:grpSp>
      <p:grpSp>
        <p:nvGrpSpPr>
          <p:cNvPr id="3" name="グループ化 78"/>
          <p:cNvGrpSpPr/>
          <p:nvPr/>
        </p:nvGrpSpPr>
        <p:grpSpPr>
          <a:xfrm>
            <a:off x="4316692" y="1484784"/>
            <a:ext cx="2599436" cy="2069840"/>
            <a:chOff x="3608992" y="2204864"/>
            <a:chExt cx="2599436" cy="2069840"/>
          </a:xfrm>
        </p:grpSpPr>
        <p:sp>
          <p:nvSpPr>
            <p:cNvPr id="26" name="Text Box 20"/>
            <p:cNvSpPr txBox="1">
              <a:spLocks noChangeArrowheads="1"/>
            </p:cNvSpPr>
            <p:nvPr/>
          </p:nvSpPr>
          <p:spPr bwMode="auto">
            <a:xfrm>
              <a:off x="3608992" y="2330469"/>
              <a:ext cx="492443" cy="461665"/>
            </a:xfrm>
            <a:prstGeom prst="rect">
              <a:avLst/>
            </a:prstGeom>
            <a:noFill/>
            <a:ln w="9525">
              <a:noFill/>
              <a:miter lim="800000"/>
              <a:headEnd/>
              <a:tailEnd/>
            </a:ln>
          </p:spPr>
          <p:txBody>
            <a:bodyPr wrap="none">
              <a:spAutoFit/>
            </a:bodyPr>
            <a:lstStyle/>
            <a:p>
              <a:r>
                <a:rPr lang="en-US" altLang="ja-JP" sz="2400"/>
                <a:t>②</a:t>
              </a:r>
            </a:p>
          </p:txBody>
        </p:sp>
        <p:sp>
          <p:nvSpPr>
            <p:cNvPr id="27" name="Line 21"/>
            <p:cNvSpPr>
              <a:spLocks noChangeShapeType="1"/>
            </p:cNvSpPr>
            <p:nvPr/>
          </p:nvSpPr>
          <p:spPr bwMode="auto">
            <a:xfrm>
              <a:off x="4584238" y="2585822"/>
              <a:ext cx="0" cy="1314029"/>
            </a:xfrm>
            <a:prstGeom prst="line">
              <a:avLst/>
            </a:prstGeom>
            <a:noFill/>
            <a:ln w="9525">
              <a:solidFill>
                <a:schemeClr val="tx1"/>
              </a:solidFill>
              <a:round/>
              <a:headEnd/>
              <a:tailEnd/>
            </a:ln>
          </p:spPr>
          <p:txBody>
            <a:bodyPr/>
            <a:lstStyle/>
            <a:p>
              <a:endParaRPr lang="ja-JP" altLang="en-US"/>
            </a:p>
          </p:txBody>
        </p:sp>
        <p:sp>
          <p:nvSpPr>
            <p:cNvPr id="28" name="Line 22"/>
            <p:cNvSpPr>
              <a:spLocks noChangeShapeType="1"/>
            </p:cNvSpPr>
            <p:nvPr/>
          </p:nvSpPr>
          <p:spPr bwMode="auto">
            <a:xfrm>
              <a:off x="5062064" y="2585822"/>
              <a:ext cx="0" cy="1251916"/>
            </a:xfrm>
            <a:prstGeom prst="line">
              <a:avLst/>
            </a:prstGeom>
            <a:noFill/>
            <a:ln w="9525">
              <a:solidFill>
                <a:schemeClr val="tx1"/>
              </a:solidFill>
              <a:round/>
              <a:headEnd/>
              <a:tailEnd/>
            </a:ln>
          </p:spPr>
          <p:txBody>
            <a:bodyPr/>
            <a:lstStyle/>
            <a:p>
              <a:endParaRPr lang="ja-JP" altLang="en-US"/>
            </a:p>
          </p:txBody>
        </p:sp>
        <p:sp>
          <p:nvSpPr>
            <p:cNvPr id="29" name="Line 23"/>
            <p:cNvSpPr>
              <a:spLocks noChangeShapeType="1"/>
            </p:cNvSpPr>
            <p:nvPr/>
          </p:nvSpPr>
          <p:spPr bwMode="auto">
            <a:xfrm>
              <a:off x="5472060" y="2585822"/>
              <a:ext cx="0" cy="1314029"/>
            </a:xfrm>
            <a:prstGeom prst="line">
              <a:avLst/>
            </a:prstGeom>
            <a:noFill/>
            <a:ln w="9525">
              <a:solidFill>
                <a:schemeClr val="tx1"/>
              </a:solidFill>
              <a:round/>
              <a:headEnd/>
              <a:tailEnd/>
            </a:ln>
          </p:spPr>
          <p:txBody>
            <a:bodyPr/>
            <a:lstStyle/>
            <a:p>
              <a:endParaRPr lang="ja-JP" altLang="en-US"/>
            </a:p>
          </p:txBody>
        </p:sp>
        <p:sp>
          <p:nvSpPr>
            <p:cNvPr id="30" name="Line 24"/>
            <p:cNvSpPr>
              <a:spLocks noChangeShapeType="1"/>
            </p:cNvSpPr>
            <p:nvPr/>
          </p:nvSpPr>
          <p:spPr bwMode="auto">
            <a:xfrm>
              <a:off x="5951393" y="2522329"/>
              <a:ext cx="0" cy="1441015"/>
            </a:xfrm>
            <a:prstGeom prst="line">
              <a:avLst/>
            </a:prstGeom>
            <a:noFill/>
            <a:ln w="9525">
              <a:solidFill>
                <a:schemeClr val="tx1"/>
              </a:solidFill>
              <a:round/>
              <a:headEnd/>
              <a:tailEnd/>
            </a:ln>
          </p:spPr>
          <p:txBody>
            <a:bodyPr/>
            <a:lstStyle/>
            <a:p>
              <a:endParaRPr lang="ja-JP" altLang="en-US"/>
            </a:p>
          </p:txBody>
        </p:sp>
        <p:sp>
          <p:nvSpPr>
            <p:cNvPr id="31" name="Text Box 25"/>
            <p:cNvSpPr txBox="1">
              <a:spLocks noChangeArrowheads="1"/>
            </p:cNvSpPr>
            <p:nvPr/>
          </p:nvSpPr>
          <p:spPr bwMode="auto">
            <a:xfrm>
              <a:off x="4427475" y="2204864"/>
              <a:ext cx="412292" cy="369332"/>
            </a:xfrm>
            <a:prstGeom prst="rect">
              <a:avLst/>
            </a:prstGeom>
            <a:noFill/>
            <a:ln w="9525">
              <a:noFill/>
              <a:miter lim="800000"/>
              <a:headEnd/>
              <a:tailEnd/>
            </a:ln>
          </p:spPr>
          <p:txBody>
            <a:bodyPr wrap="none">
              <a:spAutoFit/>
            </a:bodyPr>
            <a:lstStyle/>
            <a:p>
              <a:r>
                <a:rPr lang="en-US" altLang="ja-JP"/>
                <a:t>N</a:t>
              </a:r>
              <a:r>
                <a:rPr lang="en-US" altLang="ja-JP" baseline="-25000"/>
                <a:t>1</a:t>
              </a:r>
            </a:p>
          </p:txBody>
        </p:sp>
        <p:sp>
          <p:nvSpPr>
            <p:cNvPr id="32" name="Text Box 26"/>
            <p:cNvSpPr txBox="1">
              <a:spLocks noChangeArrowheads="1"/>
            </p:cNvSpPr>
            <p:nvPr/>
          </p:nvSpPr>
          <p:spPr bwMode="auto">
            <a:xfrm>
              <a:off x="4857067" y="2210385"/>
              <a:ext cx="316112" cy="369332"/>
            </a:xfrm>
            <a:prstGeom prst="rect">
              <a:avLst/>
            </a:prstGeom>
            <a:noFill/>
            <a:ln w="9525">
              <a:noFill/>
              <a:miter lim="800000"/>
              <a:headEnd/>
              <a:tailEnd/>
            </a:ln>
          </p:spPr>
          <p:txBody>
            <a:bodyPr wrap="none">
              <a:spAutoFit/>
            </a:bodyPr>
            <a:lstStyle/>
            <a:p>
              <a:r>
                <a:rPr lang="en-US" altLang="ja-JP"/>
                <a:t>Λ</a:t>
              </a:r>
            </a:p>
          </p:txBody>
        </p:sp>
        <p:sp>
          <p:nvSpPr>
            <p:cNvPr id="33" name="Text Box 27"/>
            <p:cNvSpPr txBox="1">
              <a:spLocks noChangeArrowheads="1"/>
            </p:cNvSpPr>
            <p:nvPr/>
          </p:nvSpPr>
          <p:spPr bwMode="auto">
            <a:xfrm>
              <a:off x="5316804" y="2204864"/>
              <a:ext cx="412292" cy="369332"/>
            </a:xfrm>
            <a:prstGeom prst="rect">
              <a:avLst/>
            </a:prstGeom>
            <a:noFill/>
            <a:ln w="9525">
              <a:noFill/>
              <a:miter lim="800000"/>
              <a:headEnd/>
              <a:tailEnd/>
            </a:ln>
          </p:spPr>
          <p:txBody>
            <a:bodyPr wrap="none">
              <a:spAutoFit/>
            </a:bodyPr>
            <a:lstStyle/>
            <a:p>
              <a:r>
                <a:rPr lang="en-US" altLang="ja-JP"/>
                <a:t>N</a:t>
              </a:r>
              <a:r>
                <a:rPr lang="en-US" altLang="ja-JP" baseline="-25000"/>
                <a:t>2</a:t>
              </a:r>
            </a:p>
          </p:txBody>
        </p:sp>
        <p:sp>
          <p:nvSpPr>
            <p:cNvPr id="34" name="Text Box 28"/>
            <p:cNvSpPr txBox="1">
              <a:spLocks noChangeArrowheads="1"/>
            </p:cNvSpPr>
            <p:nvPr/>
          </p:nvSpPr>
          <p:spPr bwMode="auto">
            <a:xfrm>
              <a:off x="5796136" y="2204864"/>
              <a:ext cx="412292" cy="369332"/>
            </a:xfrm>
            <a:prstGeom prst="rect">
              <a:avLst/>
            </a:prstGeom>
            <a:noFill/>
            <a:ln w="9525">
              <a:noFill/>
              <a:miter lim="800000"/>
              <a:headEnd/>
              <a:tailEnd/>
            </a:ln>
          </p:spPr>
          <p:txBody>
            <a:bodyPr wrap="none">
              <a:spAutoFit/>
            </a:bodyPr>
            <a:lstStyle/>
            <a:p>
              <a:r>
                <a:rPr lang="en-US" altLang="ja-JP"/>
                <a:t>N</a:t>
              </a:r>
              <a:r>
                <a:rPr lang="en-US" altLang="ja-JP" baseline="-25000"/>
                <a:t>3</a:t>
              </a:r>
            </a:p>
          </p:txBody>
        </p:sp>
        <p:sp>
          <p:nvSpPr>
            <p:cNvPr id="35" name="Line 29"/>
            <p:cNvSpPr>
              <a:spLocks noChangeShapeType="1"/>
            </p:cNvSpPr>
            <p:nvPr/>
          </p:nvSpPr>
          <p:spPr bwMode="auto">
            <a:xfrm>
              <a:off x="4584238" y="3336696"/>
              <a:ext cx="477826" cy="0"/>
            </a:xfrm>
            <a:prstGeom prst="line">
              <a:avLst/>
            </a:prstGeom>
            <a:noFill/>
            <a:ln w="15875">
              <a:solidFill>
                <a:srgbClr val="FF0000"/>
              </a:solidFill>
              <a:prstDash val="dash"/>
              <a:round/>
              <a:headEnd/>
              <a:tailEnd/>
            </a:ln>
          </p:spPr>
          <p:txBody>
            <a:bodyPr/>
            <a:lstStyle/>
            <a:p>
              <a:endParaRPr lang="ja-JP" altLang="en-US"/>
            </a:p>
          </p:txBody>
        </p:sp>
        <p:sp>
          <p:nvSpPr>
            <p:cNvPr id="36" name="Line 30"/>
            <p:cNvSpPr>
              <a:spLocks noChangeShapeType="1"/>
            </p:cNvSpPr>
            <p:nvPr/>
          </p:nvSpPr>
          <p:spPr bwMode="auto">
            <a:xfrm>
              <a:off x="5062064" y="3086864"/>
              <a:ext cx="0" cy="251211"/>
            </a:xfrm>
            <a:prstGeom prst="line">
              <a:avLst/>
            </a:prstGeom>
            <a:noFill/>
            <a:ln w="22225">
              <a:solidFill>
                <a:srgbClr val="FF0000"/>
              </a:solidFill>
              <a:round/>
              <a:headEnd/>
              <a:tailEnd/>
            </a:ln>
          </p:spPr>
          <p:txBody>
            <a:bodyPr/>
            <a:lstStyle/>
            <a:p>
              <a:endParaRPr lang="ja-JP" altLang="en-US"/>
            </a:p>
          </p:txBody>
        </p:sp>
        <p:sp>
          <p:nvSpPr>
            <p:cNvPr id="37" name="Line 31"/>
            <p:cNvSpPr>
              <a:spLocks noChangeShapeType="1"/>
            </p:cNvSpPr>
            <p:nvPr/>
          </p:nvSpPr>
          <p:spPr bwMode="auto">
            <a:xfrm>
              <a:off x="5043976" y="3081343"/>
              <a:ext cx="477825" cy="0"/>
            </a:xfrm>
            <a:prstGeom prst="line">
              <a:avLst/>
            </a:prstGeom>
            <a:noFill/>
            <a:ln w="19050">
              <a:solidFill>
                <a:srgbClr val="FF0000"/>
              </a:solidFill>
              <a:prstDash val="dash"/>
              <a:round/>
              <a:headEnd/>
              <a:tailEnd/>
            </a:ln>
          </p:spPr>
          <p:txBody>
            <a:bodyPr/>
            <a:lstStyle/>
            <a:p>
              <a:endParaRPr lang="ja-JP" altLang="en-US"/>
            </a:p>
          </p:txBody>
        </p:sp>
        <p:sp>
          <p:nvSpPr>
            <p:cNvPr id="38" name="Text Box 32"/>
            <p:cNvSpPr txBox="1">
              <a:spLocks noChangeArrowheads="1"/>
            </p:cNvSpPr>
            <p:nvPr/>
          </p:nvSpPr>
          <p:spPr bwMode="auto">
            <a:xfrm>
              <a:off x="5043976" y="3144836"/>
              <a:ext cx="416025" cy="369332"/>
            </a:xfrm>
            <a:prstGeom prst="rect">
              <a:avLst/>
            </a:prstGeom>
            <a:noFill/>
            <a:ln w="9525">
              <a:noFill/>
              <a:miter lim="800000"/>
              <a:headEnd/>
              <a:tailEnd/>
            </a:ln>
          </p:spPr>
          <p:txBody>
            <a:bodyPr>
              <a:spAutoFit/>
            </a:bodyPr>
            <a:lstStyle/>
            <a:p>
              <a:r>
                <a:rPr lang="en-US" altLang="ja-JP"/>
                <a:t>Σ</a:t>
              </a:r>
            </a:p>
          </p:txBody>
        </p:sp>
        <p:sp>
          <p:nvSpPr>
            <p:cNvPr id="39" name="Text Box 33"/>
            <p:cNvSpPr txBox="1">
              <a:spLocks noChangeArrowheads="1"/>
            </p:cNvSpPr>
            <p:nvPr/>
          </p:nvSpPr>
          <p:spPr bwMode="auto">
            <a:xfrm>
              <a:off x="4377734" y="3899851"/>
              <a:ext cx="412292" cy="369332"/>
            </a:xfrm>
            <a:prstGeom prst="rect">
              <a:avLst/>
            </a:prstGeom>
            <a:noFill/>
            <a:ln w="9525">
              <a:noFill/>
              <a:miter lim="800000"/>
              <a:headEnd/>
              <a:tailEnd/>
            </a:ln>
          </p:spPr>
          <p:txBody>
            <a:bodyPr wrap="none">
              <a:spAutoFit/>
            </a:bodyPr>
            <a:lstStyle/>
            <a:p>
              <a:r>
                <a:rPr lang="en-US" altLang="ja-JP"/>
                <a:t>N</a:t>
              </a:r>
              <a:r>
                <a:rPr lang="en-US" altLang="ja-JP" baseline="-25000"/>
                <a:t>1</a:t>
              </a:r>
            </a:p>
          </p:txBody>
        </p:sp>
        <p:sp>
          <p:nvSpPr>
            <p:cNvPr id="40" name="Text Box 34"/>
            <p:cNvSpPr txBox="1">
              <a:spLocks noChangeArrowheads="1"/>
            </p:cNvSpPr>
            <p:nvPr/>
          </p:nvSpPr>
          <p:spPr bwMode="auto">
            <a:xfrm>
              <a:off x="4807324" y="3905372"/>
              <a:ext cx="316112" cy="369332"/>
            </a:xfrm>
            <a:prstGeom prst="rect">
              <a:avLst/>
            </a:prstGeom>
            <a:noFill/>
            <a:ln w="9525">
              <a:noFill/>
              <a:miter lim="800000"/>
              <a:headEnd/>
              <a:tailEnd/>
            </a:ln>
          </p:spPr>
          <p:txBody>
            <a:bodyPr wrap="none">
              <a:spAutoFit/>
            </a:bodyPr>
            <a:lstStyle/>
            <a:p>
              <a:r>
                <a:rPr lang="en-US" altLang="ja-JP"/>
                <a:t>Λ</a:t>
              </a:r>
            </a:p>
          </p:txBody>
        </p:sp>
        <p:sp>
          <p:nvSpPr>
            <p:cNvPr id="41" name="Text Box 35"/>
            <p:cNvSpPr txBox="1">
              <a:spLocks noChangeArrowheads="1"/>
            </p:cNvSpPr>
            <p:nvPr/>
          </p:nvSpPr>
          <p:spPr bwMode="auto">
            <a:xfrm>
              <a:off x="5267062" y="3899851"/>
              <a:ext cx="412292" cy="369332"/>
            </a:xfrm>
            <a:prstGeom prst="rect">
              <a:avLst/>
            </a:prstGeom>
            <a:noFill/>
            <a:ln w="9525">
              <a:noFill/>
              <a:miter lim="800000"/>
              <a:headEnd/>
              <a:tailEnd/>
            </a:ln>
          </p:spPr>
          <p:txBody>
            <a:bodyPr wrap="none">
              <a:spAutoFit/>
            </a:bodyPr>
            <a:lstStyle/>
            <a:p>
              <a:r>
                <a:rPr lang="en-US" altLang="ja-JP"/>
                <a:t>N</a:t>
              </a:r>
              <a:r>
                <a:rPr lang="en-US" altLang="ja-JP" baseline="-25000"/>
                <a:t>2</a:t>
              </a:r>
            </a:p>
          </p:txBody>
        </p:sp>
        <p:sp>
          <p:nvSpPr>
            <p:cNvPr id="42" name="Text Box 36"/>
            <p:cNvSpPr txBox="1">
              <a:spLocks noChangeArrowheads="1"/>
            </p:cNvSpPr>
            <p:nvPr/>
          </p:nvSpPr>
          <p:spPr bwMode="auto">
            <a:xfrm>
              <a:off x="5746395" y="3899851"/>
              <a:ext cx="412292" cy="369332"/>
            </a:xfrm>
            <a:prstGeom prst="rect">
              <a:avLst/>
            </a:prstGeom>
            <a:noFill/>
            <a:ln w="9525">
              <a:noFill/>
              <a:miter lim="800000"/>
              <a:headEnd/>
              <a:tailEnd/>
            </a:ln>
          </p:spPr>
          <p:txBody>
            <a:bodyPr wrap="none">
              <a:spAutoFit/>
            </a:bodyPr>
            <a:lstStyle/>
            <a:p>
              <a:r>
                <a:rPr lang="en-US" altLang="ja-JP"/>
                <a:t>N</a:t>
              </a:r>
              <a:r>
                <a:rPr lang="en-US" altLang="ja-JP" baseline="-25000"/>
                <a:t>3</a:t>
              </a:r>
            </a:p>
          </p:txBody>
        </p:sp>
      </p:grpSp>
      <p:sp>
        <p:nvSpPr>
          <p:cNvPr id="81" name="テキスト ボックス 80"/>
          <p:cNvSpPr txBox="1"/>
          <p:nvPr/>
        </p:nvSpPr>
        <p:spPr>
          <a:xfrm>
            <a:off x="1724404" y="3501008"/>
            <a:ext cx="2468304" cy="369332"/>
          </a:xfrm>
          <a:prstGeom prst="rect">
            <a:avLst/>
          </a:prstGeom>
          <a:noFill/>
        </p:spPr>
        <p:txBody>
          <a:bodyPr wrap="none" rtlCol="0">
            <a:spAutoFit/>
          </a:bodyPr>
          <a:lstStyle/>
          <a:p>
            <a:r>
              <a:rPr lang="en-US" altLang="ja-JP" dirty="0"/>
              <a:t>Effective two-body force</a:t>
            </a:r>
            <a:endParaRPr lang="ja-JP" altLang="en-US" dirty="0"/>
          </a:p>
        </p:txBody>
      </p:sp>
      <p:sp>
        <p:nvSpPr>
          <p:cNvPr id="82" name="テキスト ボックス 81"/>
          <p:cNvSpPr txBox="1"/>
          <p:nvPr/>
        </p:nvSpPr>
        <p:spPr>
          <a:xfrm>
            <a:off x="5180789" y="3573016"/>
            <a:ext cx="1797223" cy="369332"/>
          </a:xfrm>
          <a:prstGeom prst="rect">
            <a:avLst/>
          </a:prstGeom>
          <a:noFill/>
        </p:spPr>
        <p:txBody>
          <a:bodyPr wrap="none" rtlCol="0">
            <a:spAutoFit/>
          </a:bodyPr>
          <a:lstStyle/>
          <a:p>
            <a:r>
              <a:rPr lang="en-US" altLang="ja-JP" dirty="0"/>
              <a:t>Three-body force</a:t>
            </a:r>
            <a:endParaRPr lang="ja-JP" altLang="en-US" dirty="0"/>
          </a:p>
        </p:txBody>
      </p:sp>
      <p:sp>
        <p:nvSpPr>
          <p:cNvPr id="83" name="テキスト ボックス 82"/>
          <p:cNvSpPr txBox="1"/>
          <p:nvPr/>
        </p:nvSpPr>
        <p:spPr>
          <a:xfrm>
            <a:off x="4820749" y="4005065"/>
            <a:ext cx="5995616" cy="707886"/>
          </a:xfrm>
          <a:prstGeom prst="rect">
            <a:avLst/>
          </a:prstGeom>
          <a:noFill/>
        </p:spPr>
        <p:txBody>
          <a:bodyPr wrap="none" rtlCol="0">
            <a:spAutoFit/>
          </a:bodyPr>
          <a:lstStyle/>
          <a:p>
            <a:r>
              <a:rPr lang="en-US" altLang="ja-JP" sz="2000" dirty="0"/>
              <a:t>In the neutron matter or  neutron star, three-body force</a:t>
            </a:r>
          </a:p>
          <a:p>
            <a:r>
              <a:rPr lang="en-US" altLang="ja-JP" sz="2000" dirty="0"/>
              <a:t>might play important role.</a:t>
            </a:r>
          </a:p>
        </p:txBody>
      </p:sp>
      <p:sp>
        <p:nvSpPr>
          <p:cNvPr id="4" name="テキスト ボックス 3">
            <a:extLst>
              <a:ext uri="{FF2B5EF4-FFF2-40B4-BE49-F238E27FC236}">
                <a16:creationId xmlns:a16="http://schemas.microsoft.com/office/drawing/2014/main" id="{0C64176C-EB23-DB21-188E-811C9E826DE4}"/>
              </a:ext>
            </a:extLst>
          </p:cNvPr>
          <p:cNvSpPr txBox="1"/>
          <p:nvPr/>
        </p:nvSpPr>
        <p:spPr>
          <a:xfrm>
            <a:off x="1868420" y="5157193"/>
            <a:ext cx="4463530" cy="461665"/>
          </a:xfrm>
          <a:prstGeom prst="rect">
            <a:avLst/>
          </a:prstGeom>
          <a:noFill/>
        </p:spPr>
        <p:txBody>
          <a:bodyPr wrap="none" rtlCol="0">
            <a:spAutoFit/>
          </a:bodyPr>
          <a:lstStyle/>
          <a:p>
            <a:r>
              <a:rPr lang="ja-JP" altLang="en-US" sz="2400" dirty="0"/>
              <a:t>・</a:t>
            </a:r>
            <a:r>
              <a:rPr lang="en-US" altLang="ja-JP" sz="2400" dirty="0"/>
              <a:t>Charge symmetry breaking effect</a:t>
            </a:r>
            <a:endParaRPr lang="ja-JP" altLang="en-US" sz="24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B435E4BD-0AAB-B47D-2DA6-8D360E79BACE}"/>
              </a:ext>
            </a:extLst>
          </p:cNvPr>
          <p:cNvSpPr>
            <a:spLocks noChangeArrowheads="1"/>
          </p:cNvSpPr>
          <p:nvPr/>
        </p:nvSpPr>
        <p:spPr bwMode="auto">
          <a:xfrm>
            <a:off x="1703389" y="1341438"/>
            <a:ext cx="2232025" cy="431800"/>
          </a:xfrm>
          <a:prstGeom prst="rect">
            <a:avLst/>
          </a:prstGeom>
          <a:solidFill>
            <a:schemeClr val="hlink"/>
          </a:solidFill>
          <a:ln w="28575" algn="ctr">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2291" name="Oval 3">
            <a:extLst>
              <a:ext uri="{FF2B5EF4-FFF2-40B4-BE49-F238E27FC236}">
                <a16:creationId xmlns:a16="http://schemas.microsoft.com/office/drawing/2014/main" id="{4C18699C-BDFF-5DEB-FD89-2F89A9870E10}"/>
              </a:ext>
            </a:extLst>
          </p:cNvPr>
          <p:cNvSpPr>
            <a:spLocks noChangeArrowheads="1"/>
          </p:cNvSpPr>
          <p:nvPr/>
        </p:nvSpPr>
        <p:spPr bwMode="auto">
          <a:xfrm>
            <a:off x="2927350" y="5157788"/>
            <a:ext cx="1079500" cy="1079500"/>
          </a:xfrm>
          <a:prstGeom prst="ellipse">
            <a:avLst/>
          </a:prstGeom>
          <a:solidFill>
            <a:srgbClr val="FFFF99"/>
          </a:solidFill>
          <a:ln w="28575" algn="ctr">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2292" name="Rectangle 4">
            <a:extLst>
              <a:ext uri="{FF2B5EF4-FFF2-40B4-BE49-F238E27FC236}">
                <a16:creationId xmlns:a16="http://schemas.microsoft.com/office/drawing/2014/main" id="{D0F25304-62FA-9300-75F8-7B944C714B8D}"/>
              </a:ext>
            </a:extLst>
          </p:cNvPr>
          <p:cNvSpPr>
            <a:spLocks noChangeArrowheads="1"/>
          </p:cNvSpPr>
          <p:nvPr/>
        </p:nvSpPr>
        <p:spPr bwMode="auto">
          <a:xfrm>
            <a:off x="1847851" y="404814"/>
            <a:ext cx="5184775" cy="503237"/>
          </a:xfrm>
          <a:prstGeom prst="rect">
            <a:avLst/>
          </a:prstGeom>
          <a:solidFill>
            <a:srgbClr val="FFFF99"/>
          </a:solidFill>
          <a:ln w="28575" algn="ctr">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2293" name="Text Box 5">
            <a:extLst>
              <a:ext uri="{FF2B5EF4-FFF2-40B4-BE49-F238E27FC236}">
                <a16:creationId xmlns:a16="http://schemas.microsoft.com/office/drawing/2014/main" id="{D83444DB-FE62-D9A1-B809-312030CEE024}"/>
              </a:ext>
            </a:extLst>
          </p:cNvPr>
          <p:cNvSpPr txBox="1">
            <a:spLocks noChangeArrowheads="1"/>
          </p:cNvSpPr>
          <p:nvPr/>
        </p:nvSpPr>
        <p:spPr bwMode="auto">
          <a:xfrm>
            <a:off x="1961878" y="354013"/>
            <a:ext cx="4783682" cy="52322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2800" dirty="0"/>
              <a:t> Charge Symmetry breaking</a:t>
            </a:r>
          </a:p>
        </p:txBody>
      </p:sp>
      <p:sp>
        <p:nvSpPr>
          <p:cNvPr id="12294" name="Line 6">
            <a:extLst>
              <a:ext uri="{FF2B5EF4-FFF2-40B4-BE49-F238E27FC236}">
                <a16:creationId xmlns:a16="http://schemas.microsoft.com/office/drawing/2014/main" id="{0B3F0BCB-314B-858B-FA64-872695E8B673}"/>
              </a:ext>
            </a:extLst>
          </p:cNvPr>
          <p:cNvSpPr>
            <a:spLocks noChangeShapeType="1"/>
          </p:cNvSpPr>
          <p:nvPr/>
        </p:nvSpPr>
        <p:spPr bwMode="auto">
          <a:xfrm>
            <a:off x="2566988" y="2565400"/>
            <a:ext cx="3600450" cy="0"/>
          </a:xfrm>
          <a:prstGeom prst="line">
            <a:avLst/>
          </a:prstGeom>
          <a:noFill/>
          <a:ln w="28575">
            <a:solidFill>
              <a:srgbClr val="99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2295" name="Text Box 7">
            <a:extLst>
              <a:ext uri="{FF2B5EF4-FFF2-40B4-BE49-F238E27FC236}">
                <a16:creationId xmlns:a16="http://schemas.microsoft.com/office/drawing/2014/main" id="{99F13E46-67C8-7902-6DDF-F0575087B634}"/>
              </a:ext>
            </a:extLst>
          </p:cNvPr>
          <p:cNvSpPr txBox="1">
            <a:spLocks noChangeArrowheads="1"/>
          </p:cNvSpPr>
          <p:nvPr/>
        </p:nvSpPr>
        <p:spPr bwMode="auto">
          <a:xfrm>
            <a:off x="4583114" y="2133601"/>
            <a:ext cx="1031875" cy="3968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2000"/>
              <a:t>N+N+N</a:t>
            </a:r>
          </a:p>
        </p:txBody>
      </p:sp>
      <p:sp>
        <p:nvSpPr>
          <p:cNvPr id="12296" name="Line 8">
            <a:extLst>
              <a:ext uri="{FF2B5EF4-FFF2-40B4-BE49-F238E27FC236}">
                <a16:creationId xmlns:a16="http://schemas.microsoft.com/office/drawing/2014/main" id="{BFC2A859-1B09-5A9C-7871-DBD85A54E3A6}"/>
              </a:ext>
            </a:extLst>
          </p:cNvPr>
          <p:cNvSpPr>
            <a:spLocks noChangeShapeType="1"/>
          </p:cNvSpPr>
          <p:nvPr/>
        </p:nvSpPr>
        <p:spPr bwMode="auto">
          <a:xfrm>
            <a:off x="2782888" y="4508500"/>
            <a:ext cx="1441450" cy="0"/>
          </a:xfrm>
          <a:prstGeom prst="line">
            <a:avLst/>
          </a:prstGeom>
          <a:noFill/>
          <a:ln w="28575">
            <a:solidFill>
              <a:srgbClr val="000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2297" name="Text Box 9">
            <a:extLst>
              <a:ext uri="{FF2B5EF4-FFF2-40B4-BE49-F238E27FC236}">
                <a16:creationId xmlns:a16="http://schemas.microsoft.com/office/drawing/2014/main" id="{4D187D8E-5CD8-63C9-7374-B955F5F62955}"/>
              </a:ext>
            </a:extLst>
          </p:cNvPr>
          <p:cNvSpPr txBox="1">
            <a:spLocks noChangeArrowheads="1"/>
          </p:cNvSpPr>
          <p:nvPr/>
        </p:nvSpPr>
        <p:spPr bwMode="auto">
          <a:xfrm>
            <a:off x="2060498" y="4292600"/>
            <a:ext cx="639919" cy="40011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2000"/>
              <a:t>1/2</a:t>
            </a:r>
            <a:r>
              <a:rPr lang="en-US" altLang="ja-JP" sz="2000" baseline="30000"/>
              <a:t>+</a:t>
            </a:r>
          </a:p>
        </p:txBody>
      </p:sp>
      <p:sp>
        <p:nvSpPr>
          <p:cNvPr id="12298" name="Text Box 10">
            <a:extLst>
              <a:ext uri="{FF2B5EF4-FFF2-40B4-BE49-F238E27FC236}">
                <a16:creationId xmlns:a16="http://schemas.microsoft.com/office/drawing/2014/main" id="{92AD3516-E53E-1C9A-4EC1-E14E79FB8D99}"/>
              </a:ext>
            </a:extLst>
          </p:cNvPr>
          <p:cNvSpPr txBox="1">
            <a:spLocks noChangeArrowheads="1"/>
          </p:cNvSpPr>
          <p:nvPr/>
        </p:nvSpPr>
        <p:spPr bwMode="auto">
          <a:xfrm>
            <a:off x="2608263" y="4076701"/>
            <a:ext cx="1301750" cy="366713"/>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b="1"/>
              <a:t>- 8.48</a:t>
            </a:r>
            <a:r>
              <a:rPr lang="en-US" altLang="ja-JP"/>
              <a:t> MeV</a:t>
            </a:r>
          </a:p>
        </p:txBody>
      </p:sp>
      <p:sp>
        <p:nvSpPr>
          <p:cNvPr id="12299" name="Text Box 11">
            <a:extLst>
              <a:ext uri="{FF2B5EF4-FFF2-40B4-BE49-F238E27FC236}">
                <a16:creationId xmlns:a16="http://schemas.microsoft.com/office/drawing/2014/main" id="{8B7CA8FE-D737-AEA3-ABED-97ED14F80B42}"/>
              </a:ext>
            </a:extLst>
          </p:cNvPr>
          <p:cNvSpPr txBox="1">
            <a:spLocks noChangeArrowheads="1"/>
          </p:cNvSpPr>
          <p:nvPr/>
        </p:nvSpPr>
        <p:spPr bwMode="auto">
          <a:xfrm>
            <a:off x="1536701" y="2343151"/>
            <a:ext cx="917575" cy="3968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2000"/>
              <a:t>0 MeV</a:t>
            </a:r>
          </a:p>
        </p:txBody>
      </p:sp>
      <p:sp>
        <p:nvSpPr>
          <p:cNvPr id="12300" name="Line 12">
            <a:extLst>
              <a:ext uri="{FF2B5EF4-FFF2-40B4-BE49-F238E27FC236}">
                <a16:creationId xmlns:a16="http://schemas.microsoft.com/office/drawing/2014/main" id="{C9F13BBA-C60D-55BE-F427-77265DBF9BB2}"/>
              </a:ext>
            </a:extLst>
          </p:cNvPr>
          <p:cNvSpPr>
            <a:spLocks noChangeShapeType="1"/>
          </p:cNvSpPr>
          <p:nvPr/>
        </p:nvSpPr>
        <p:spPr bwMode="auto">
          <a:xfrm>
            <a:off x="4727576" y="3933825"/>
            <a:ext cx="1439863" cy="0"/>
          </a:xfrm>
          <a:prstGeom prst="line">
            <a:avLst/>
          </a:prstGeom>
          <a:noFill/>
          <a:ln w="28575">
            <a:solidFill>
              <a:srgbClr val="000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2301" name="Text Box 13">
            <a:extLst>
              <a:ext uri="{FF2B5EF4-FFF2-40B4-BE49-F238E27FC236}">
                <a16:creationId xmlns:a16="http://schemas.microsoft.com/office/drawing/2014/main" id="{B7066BE1-CB42-B11E-620F-12E1C1FFF1F1}"/>
              </a:ext>
            </a:extLst>
          </p:cNvPr>
          <p:cNvSpPr txBox="1">
            <a:spLocks noChangeArrowheads="1"/>
          </p:cNvSpPr>
          <p:nvPr/>
        </p:nvSpPr>
        <p:spPr bwMode="auto">
          <a:xfrm>
            <a:off x="5200650" y="3500438"/>
            <a:ext cx="1301750" cy="366712"/>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b="1"/>
              <a:t>- 7.72</a:t>
            </a:r>
            <a:r>
              <a:rPr lang="en-US" altLang="ja-JP"/>
              <a:t> MeV</a:t>
            </a:r>
          </a:p>
        </p:txBody>
      </p:sp>
      <p:sp>
        <p:nvSpPr>
          <p:cNvPr id="12302" name="Text Box 14">
            <a:extLst>
              <a:ext uri="{FF2B5EF4-FFF2-40B4-BE49-F238E27FC236}">
                <a16:creationId xmlns:a16="http://schemas.microsoft.com/office/drawing/2014/main" id="{5ECA7F4A-39A7-0222-38D0-C31279E6E049}"/>
              </a:ext>
            </a:extLst>
          </p:cNvPr>
          <p:cNvSpPr txBox="1">
            <a:spLocks noChangeArrowheads="1"/>
          </p:cNvSpPr>
          <p:nvPr/>
        </p:nvSpPr>
        <p:spPr bwMode="auto">
          <a:xfrm>
            <a:off x="6210223" y="3783013"/>
            <a:ext cx="639919" cy="40011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2000"/>
              <a:t>1/2</a:t>
            </a:r>
            <a:r>
              <a:rPr lang="en-US" altLang="ja-JP" sz="2000" baseline="30000"/>
              <a:t>+</a:t>
            </a:r>
          </a:p>
        </p:txBody>
      </p:sp>
      <p:sp>
        <p:nvSpPr>
          <p:cNvPr id="12303" name="Text Box 15">
            <a:extLst>
              <a:ext uri="{FF2B5EF4-FFF2-40B4-BE49-F238E27FC236}">
                <a16:creationId xmlns:a16="http://schemas.microsoft.com/office/drawing/2014/main" id="{7CFB7814-E5E1-6B50-8C49-1045200BAFE2}"/>
              </a:ext>
            </a:extLst>
          </p:cNvPr>
          <p:cNvSpPr txBox="1">
            <a:spLocks noChangeArrowheads="1"/>
          </p:cNvSpPr>
          <p:nvPr/>
        </p:nvSpPr>
        <p:spPr bwMode="auto">
          <a:xfrm>
            <a:off x="3133726" y="4652964"/>
            <a:ext cx="481013" cy="3968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2400" baseline="30000"/>
              <a:t>3</a:t>
            </a:r>
            <a:r>
              <a:rPr lang="en-US" altLang="ja-JP" sz="2000"/>
              <a:t>H</a:t>
            </a:r>
          </a:p>
        </p:txBody>
      </p:sp>
      <p:sp>
        <p:nvSpPr>
          <p:cNvPr id="12304" name="Text Box 16">
            <a:extLst>
              <a:ext uri="{FF2B5EF4-FFF2-40B4-BE49-F238E27FC236}">
                <a16:creationId xmlns:a16="http://schemas.microsoft.com/office/drawing/2014/main" id="{3128E2D3-3EE7-5462-6236-BD6D7066F80A}"/>
              </a:ext>
            </a:extLst>
          </p:cNvPr>
          <p:cNvSpPr txBox="1">
            <a:spLocks noChangeArrowheads="1"/>
          </p:cNvSpPr>
          <p:nvPr/>
        </p:nvSpPr>
        <p:spPr bwMode="auto">
          <a:xfrm>
            <a:off x="5006975" y="4076701"/>
            <a:ext cx="622300" cy="3968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2400" b="1" baseline="30000"/>
              <a:t>3</a:t>
            </a:r>
            <a:r>
              <a:rPr lang="en-US" altLang="ja-JP" sz="2000"/>
              <a:t>He</a:t>
            </a:r>
          </a:p>
        </p:txBody>
      </p:sp>
      <p:sp>
        <p:nvSpPr>
          <p:cNvPr id="12305" name="Oval 17">
            <a:extLst>
              <a:ext uri="{FF2B5EF4-FFF2-40B4-BE49-F238E27FC236}">
                <a16:creationId xmlns:a16="http://schemas.microsoft.com/office/drawing/2014/main" id="{A699771E-D344-BDC8-4977-EB29FA3C9DEE}"/>
              </a:ext>
            </a:extLst>
          </p:cNvPr>
          <p:cNvSpPr>
            <a:spLocks noChangeArrowheads="1"/>
          </p:cNvSpPr>
          <p:nvPr/>
        </p:nvSpPr>
        <p:spPr bwMode="auto">
          <a:xfrm>
            <a:off x="3071813" y="5373688"/>
            <a:ext cx="360362" cy="360362"/>
          </a:xfrm>
          <a:prstGeom prst="ellipse">
            <a:avLst/>
          </a:prstGeom>
          <a:solidFill>
            <a:schemeClr val="hlink"/>
          </a:solidFill>
          <a:ln w="28575" algn="ctr">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2000">
                <a:solidFill>
                  <a:schemeClr val="bg1"/>
                </a:solidFill>
              </a:rPr>
              <a:t>n</a:t>
            </a:r>
          </a:p>
        </p:txBody>
      </p:sp>
      <p:sp>
        <p:nvSpPr>
          <p:cNvPr id="12306" name="Oval 18">
            <a:extLst>
              <a:ext uri="{FF2B5EF4-FFF2-40B4-BE49-F238E27FC236}">
                <a16:creationId xmlns:a16="http://schemas.microsoft.com/office/drawing/2014/main" id="{ED0E265F-14FB-97D3-CE22-3DD6758C5656}"/>
              </a:ext>
            </a:extLst>
          </p:cNvPr>
          <p:cNvSpPr>
            <a:spLocks noChangeArrowheads="1"/>
          </p:cNvSpPr>
          <p:nvPr/>
        </p:nvSpPr>
        <p:spPr bwMode="auto">
          <a:xfrm>
            <a:off x="3575051" y="5373688"/>
            <a:ext cx="360363" cy="360362"/>
          </a:xfrm>
          <a:prstGeom prst="ellipse">
            <a:avLst/>
          </a:prstGeom>
          <a:solidFill>
            <a:schemeClr val="hlink"/>
          </a:solidFill>
          <a:ln w="28575" algn="ctr">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2000">
                <a:solidFill>
                  <a:schemeClr val="bg1"/>
                </a:solidFill>
              </a:rPr>
              <a:t>n</a:t>
            </a:r>
          </a:p>
        </p:txBody>
      </p:sp>
      <p:sp>
        <p:nvSpPr>
          <p:cNvPr id="12307" name="Oval 19">
            <a:extLst>
              <a:ext uri="{FF2B5EF4-FFF2-40B4-BE49-F238E27FC236}">
                <a16:creationId xmlns:a16="http://schemas.microsoft.com/office/drawing/2014/main" id="{9E2170DB-59AA-2A2E-DD10-B2C9AAD48D53}"/>
              </a:ext>
            </a:extLst>
          </p:cNvPr>
          <p:cNvSpPr>
            <a:spLocks noChangeArrowheads="1"/>
          </p:cNvSpPr>
          <p:nvPr/>
        </p:nvSpPr>
        <p:spPr bwMode="auto">
          <a:xfrm>
            <a:off x="3287713" y="5734051"/>
            <a:ext cx="360362" cy="360363"/>
          </a:xfrm>
          <a:prstGeom prst="ellipse">
            <a:avLst/>
          </a:prstGeom>
          <a:solidFill>
            <a:srgbClr val="FF00FF"/>
          </a:solidFill>
          <a:ln w="28575" algn="ctr">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2000"/>
              <a:t>p</a:t>
            </a:r>
          </a:p>
        </p:txBody>
      </p:sp>
      <p:sp>
        <p:nvSpPr>
          <p:cNvPr id="12308" name="Oval 20">
            <a:extLst>
              <a:ext uri="{FF2B5EF4-FFF2-40B4-BE49-F238E27FC236}">
                <a16:creationId xmlns:a16="http://schemas.microsoft.com/office/drawing/2014/main" id="{B2A2EA43-5B81-97E4-5896-3F1FEACC5FFE}"/>
              </a:ext>
            </a:extLst>
          </p:cNvPr>
          <p:cNvSpPr>
            <a:spLocks noChangeArrowheads="1"/>
          </p:cNvSpPr>
          <p:nvPr/>
        </p:nvSpPr>
        <p:spPr bwMode="auto">
          <a:xfrm>
            <a:off x="5016501" y="4581526"/>
            <a:ext cx="1008063" cy="1008063"/>
          </a:xfrm>
          <a:prstGeom prst="ellipse">
            <a:avLst/>
          </a:prstGeom>
          <a:solidFill>
            <a:srgbClr val="FFFF99"/>
          </a:solidFill>
          <a:ln w="28575" algn="ctr">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2309" name="Oval 21">
            <a:extLst>
              <a:ext uri="{FF2B5EF4-FFF2-40B4-BE49-F238E27FC236}">
                <a16:creationId xmlns:a16="http://schemas.microsoft.com/office/drawing/2014/main" id="{66F0CFC9-8B59-068B-15D4-D15F3B4E6ECA}"/>
              </a:ext>
            </a:extLst>
          </p:cNvPr>
          <p:cNvSpPr>
            <a:spLocks noChangeArrowheads="1"/>
          </p:cNvSpPr>
          <p:nvPr/>
        </p:nvSpPr>
        <p:spPr bwMode="auto">
          <a:xfrm>
            <a:off x="5087938" y="4797426"/>
            <a:ext cx="360362" cy="360363"/>
          </a:xfrm>
          <a:prstGeom prst="ellipse">
            <a:avLst/>
          </a:prstGeom>
          <a:solidFill>
            <a:schemeClr val="hlink"/>
          </a:solidFill>
          <a:ln w="28575" algn="ctr">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2000">
                <a:solidFill>
                  <a:schemeClr val="bg1"/>
                </a:solidFill>
              </a:rPr>
              <a:t>n</a:t>
            </a:r>
          </a:p>
        </p:txBody>
      </p:sp>
      <p:sp>
        <p:nvSpPr>
          <p:cNvPr id="12310" name="Oval 22">
            <a:extLst>
              <a:ext uri="{FF2B5EF4-FFF2-40B4-BE49-F238E27FC236}">
                <a16:creationId xmlns:a16="http://schemas.microsoft.com/office/drawing/2014/main" id="{4D95B0B1-2FA3-FDE6-BFBA-33FDDBC99EEE}"/>
              </a:ext>
            </a:extLst>
          </p:cNvPr>
          <p:cNvSpPr>
            <a:spLocks noChangeArrowheads="1"/>
          </p:cNvSpPr>
          <p:nvPr/>
        </p:nvSpPr>
        <p:spPr bwMode="auto">
          <a:xfrm>
            <a:off x="5303838" y="5157788"/>
            <a:ext cx="360362" cy="360362"/>
          </a:xfrm>
          <a:prstGeom prst="ellipse">
            <a:avLst/>
          </a:prstGeom>
          <a:solidFill>
            <a:srgbClr val="FF00FF"/>
          </a:solidFill>
          <a:ln w="28575" algn="ctr">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2000"/>
              <a:t>p</a:t>
            </a:r>
          </a:p>
        </p:txBody>
      </p:sp>
      <p:sp>
        <p:nvSpPr>
          <p:cNvPr id="12311" name="Oval 23">
            <a:extLst>
              <a:ext uri="{FF2B5EF4-FFF2-40B4-BE49-F238E27FC236}">
                <a16:creationId xmlns:a16="http://schemas.microsoft.com/office/drawing/2014/main" id="{80B56E5C-7DFD-6D9A-5884-5740E19E7A55}"/>
              </a:ext>
            </a:extLst>
          </p:cNvPr>
          <p:cNvSpPr>
            <a:spLocks noChangeArrowheads="1"/>
          </p:cNvSpPr>
          <p:nvPr/>
        </p:nvSpPr>
        <p:spPr bwMode="auto">
          <a:xfrm>
            <a:off x="5518151" y="4797426"/>
            <a:ext cx="360363" cy="360363"/>
          </a:xfrm>
          <a:prstGeom prst="ellipse">
            <a:avLst/>
          </a:prstGeom>
          <a:solidFill>
            <a:srgbClr val="FF00FF"/>
          </a:solidFill>
          <a:ln w="28575" algn="ctr">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2000"/>
              <a:t>p</a:t>
            </a:r>
          </a:p>
        </p:txBody>
      </p:sp>
      <p:sp>
        <p:nvSpPr>
          <p:cNvPr id="12312" name="Line 24">
            <a:extLst>
              <a:ext uri="{FF2B5EF4-FFF2-40B4-BE49-F238E27FC236}">
                <a16:creationId xmlns:a16="http://schemas.microsoft.com/office/drawing/2014/main" id="{3481E0EC-C46D-2949-28C5-D25C5267234C}"/>
              </a:ext>
            </a:extLst>
          </p:cNvPr>
          <p:cNvSpPr>
            <a:spLocks noChangeShapeType="1"/>
          </p:cNvSpPr>
          <p:nvPr/>
        </p:nvSpPr>
        <p:spPr bwMode="auto">
          <a:xfrm flipH="1">
            <a:off x="4224339" y="3933826"/>
            <a:ext cx="503237" cy="574675"/>
          </a:xfrm>
          <a:prstGeom prst="line">
            <a:avLst/>
          </a:prstGeom>
          <a:noFill/>
          <a:ln w="2857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2313" name="Text Box 25">
            <a:extLst>
              <a:ext uri="{FF2B5EF4-FFF2-40B4-BE49-F238E27FC236}">
                <a16:creationId xmlns:a16="http://schemas.microsoft.com/office/drawing/2014/main" id="{E7E54EEB-372F-2DE4-3DD2-C3D681070C3E}"/>
              </a:ext>
            </a:extLst>
          </p:cNvPr>
          <p:cNvSpPr txBox="1">
            <a:spLocks noChangeArrowheads="1"/>
          </p:cNvSpPr>
          <p:nvPr/>
        </p:nvSpPr>
        <p:spPr bwMode="auto">
          <a:xfrm rot="-3029170">
            <a:off x="3714751" y="3684588"/>
            <a:ext cx="1270000" cy="3968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2000">
                <a:solidFill>
                  <a:srgbClr val="CC0000"/>
                </a:solidFill>
              </a:rPr>
              <a:t>0.76 MeV</a:t>
            </a:r>
          </a:p>
        </p:txBody>
      </p:sp>
      <p:sp>
        <p:nvSpPr>
          <p:cNvPr id="12314" name="Line 26">
            <a:extLst>
              <a:ext uri="{FF2B5EF4-FFF2-40B4-BE49-F238E27FC236}">
                <a16:creationId xmlns:a16="http://schemas.microsoft.com/office/drawing/2014/main" id="{7B77A40D-24B3-4F4E-632E-1D0B678EE410}"/>
              </a:ext>
            </a:extLst>
          </p:cNvPr>
          <p:cNvSpPr>
            <a:spLocks noChangeShapeType="1"/>
          </p:cNvSpPr>
          <p:nvPr/>
        </p:nvSpPr>
        <p:spPr bwMode="auto">
          <a:xfrm flipH="1">
            <a:off x="4727575" y="2349500"/>
            <a:ext cx="2089150" cy="1150938"/>
          </a:xfrm>
          <a:prstGeom prst="line">
            <a:avLst/>
          </a:prstGeom>
          <a:noFill/>
          <a:ln w="2222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2315" name="Text Box 27">
            <a:extLst>
              <a:ext uri="{FF2B5EF4-FFF2-40B4-BE49-F238E27FC236}">
                <a16:creationId xmlns:a16="http://schemas.microsoft.com/office/drawing/2014/main" id="{CBFA284F-E700-A37B-F32D-C2CA848E75A4}"/>
              </a:ext>
            </a:extLst>
          </p:cNvPr>
          <p:cNvSpPr txBox="1">
            <a:spLocks noChangeArrowheads="1"/>
          </p:cNvSpPr>
          <p:nvPr/>
        </p:nvSpPr>
        <p:spPr bwMode="auto">
          <a:xfrm>
            <a:off x="7100888" y="1268413"/>
            <a:ext cx="3567112" cy="194945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r>
              <a:rPr lang="en-US" altLang="ja-JP" sz="2000" dirty="0"/>
              <a:t>Energy difference comes from</a:t>
            </a:r>
          </a:p>
          <a:p>
            <a:pPr>
              <a:lnSpc>
                <a:spcPct val="120000"/>
              </a:lnSpc>
            </a:pPr>
            <a:r>
              <a:rPr lang="en-US" altLang="ja-JP" sz="2000" dirty="0"/>
              <a:t>dominantly Coulomb force </a:t>
            </a:r>
          </a:p>
          <a:p>
            <a:pPr>
              <a:lnSpc>
                <a:spcPct val="120000"/>
              </a:lnSpc>
            </a:pPr>
            <a:r>
              <a:rPr lang="en-US" altLang="ja-JP" sz="2000" dirty="0"/>
              <a:t>between 2 protons. </a:t>
            </a:r>
          </a:p>
          <a:p>
            <a:pPr>
              <a:lnSpc>
                <a:spcPct val="150000"/>
              </a:lnSpc>
            </a:pPr>
            <a:r>
              <a:rPr lang="en-US" altLang="ja-JP" sz="2000" dirty="0"/>
              <a:t>Charge symmetry breaking </a:t>
            </a:r>
          </a:p>
          <a:p>
            <a:pPr>
              <a:lnSpc>
                <a:spcPct val="120000"/>
              </a:lnSpc>
            </a:pPr>
            <a:r>
              <a:rPr lang="en-US" altLang="ja-JP" sz="2000" dirty="0"/>
              <a:t>(n-</a:t>
            </a:r>
            <a:r>
              <a:rPr lang="en-US" altLang="ja-JP" sz="2000" dirty="0" err="1"/>
              <a:t>n,p</a:t>
            </a:r>
            <a:r>
              <a:rPr lang="en-US" altLang="ja-JP" sz="2000" dirty="0"/>
              <a:t>-p) effect is small.</a:t>
            </a:r>
          </a:p>
        </p:txBody>
      </p:sp>
      <p:sp>
        <p:nvSpPr>
          <p:cNvPr id="12316" name="Text Box 28">
            <a:extLst>
              <a:ext uri="{FF2B5EF4-FFF2-40B4-BE49-F238E27FC236}">
                <a16:creationId xmlns:a16="http://schemas.microsoft.com/office/drawing/2014/main" id="{67164081-BADF-160D-60E1-BC2B3626D47B}"/>
              </a:ext>
            </a:extLst>
          </p:cNvPr>
          <p:cNvSpPr txBox="1">
            <a:spLocks noChangeArrowheads="1"/>
          </p:cNvSpPr>
          <p:nvPr/>
        </p:nvSpPr>
        <p:spPr bwMode="auto">
          <a:xfrm>
            <a:off x="1774825" y="1341439"/>
            <a:ext cx="1684338" cy="3968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2000" dirty="0">
                <a:solidFill>
                  <a:schemeClr val="bg1"/>
                </a:solidFill>
              </a:rPr>
              <a:t>In S=0 sector</a:t>
            </a:r>
          </a:p>
        </p:txBody>
      </p:sp>
      <p:sp>
        <p:nvSpPr>
          <p:cNvPr id="12317" name="Text Box 29">
            <a:extLst>
              <a:ext uri="{FF2B5EF4-FFF2-40B4-BE49-F238E27FC236}">
                <a16:creationId xmlns:a16="http://schemas.microsoft.com/office/drawing/2014/main" id="{36B984F7-564F-268E-0D2B-71E48AFA3F60}"/>
              </a:ext>
            </a:extLst>
          </p:cNvPr>
          <p:cNvSpPr txBox="1">
            <a:spLocks noChangeArrowheads="1"/>
          </p:cNvSpPr>
          <p:nvPr/>
        </p:nvSpPr>
        <p:spPr bwMode="auto">
          <a:xfrm>
            <a:off x="4583114" y="1412876"/>
            <a:ext cx="935037" cy="519113"/>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2800" b="1">
                <a:solidFill>
                  <a:srgbClr val="0000CC"/>
                </a:solidFill>
              </a:rPr>
              <a:t>Exp.</a:t>
            </a:r>
          </a:p>
        </p:txBody>
      </p:sp>
      <p:sp>
        <p:nvSpPr>
          <p:cNvPr id="12318" name="AutoShape 30">
            <a:extLst>
              <a:ext uri="{FF2B5EF4-FFF2-40B4-BE49-F238E27FC236}">
                <a16:creationId xmlns:a16="http://schemas.microsoft.com/office/drawing/2014/main" id="{05F45297-7E63-4781-1C70-D766AFB0E927}"/>
              </a:ext>
            </a:extLst>
          </p:cNvPr>
          <p:cNvSpPr>
            <a:spLocks/>
          </p:cNvSpPr>
          <p:nvPr/>
        </p:nvSpPr>
        <p:spPr bwMode="auto">
          <a:xfrm>
            <a:off x="6888163" y="1412876"/>
            <a:ext cx="215900" cy="1800225"/>
          </a:xfrm>
          <a:prstGeom prst="leftBrace">
            <a:avLst>
              <a:gd name="adj1" fmla="val 69485"/>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1A9B8D29-D6DA-F7E6-CF23-EE89B95A2631}"/>
              </a:ext>
            </a:extLst>
          </p:cNvPr>
          <p:cNvSpPr>
            <a:spLocks noChangeArrowheads="1"/>
          </p:cNvSpPr>
          <p:nvPr/>
        </p:nvSpPr>
        <p:spPr bwMode="auto">
          <a:xfrm>
            <a:off x="1919288" y="404814"/>
            <a:ext cx="2305050" cy="503237"/>
          </a:xfrm>
          <a:prstGeom prst="rect">
            <a:avLst/>
          </a:prstGeom>
          <a:solidFill>
            <a:srgbClr val="FFFF99"/>
          </a:solidFill>
          <a:ln w="28575" algn="ctr">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3315" name="Text Box 3">
            <a:extLst>
              <a:ext uri="{FF2B5EF4-FFF2-40B4-BE49-F238E27FC236}">
                <a16:creationId xmlns:a16="http://schemas.microsoft.com/office/drawing/2014/main" id="{DC8EA856-9193-C445-D837-EA39A1A5E0AC}"/>
              </a:ext>
            </a:extLst>
          </p:cNvPr>
          <p:cNvSpPr txBox="1">
            <a:spLocks noChangeArrowheads="1"/>
          </p:cNvSpPr>
          <p:nvPr/>
        </p:nvSpPr>
        <p:spPr bwMode="auto">
          <a:xfrm>
            <a:off x="1992314" y="404813"/>
            <a:ext cx="2276475" cy="4572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2400"/>
              <a:t>In S= -1 sector</a:t>
            </a:r>
          </a:p>
        </p:txBody>
      </p:sp>
      <p:sp>
        <p:nvSpPr>
          <p:cNvPr id="13316" name="Line 4">
            <a:extLst>
              <a:ext uri="{FF2B5EF4-FFF2-40B4-BE49-F238E27FC236}">
                <a16:creationId xmlns:a16="http://schemas.microsoft.com/office/drawing/2014/main" id="{A1F89213-BFFA-1B3D-A3A8-D7D19B28287E}"/>
              </a:ext>
            </a:extLst>
          </p:cNvPr>
          <p:cNvSpPr>
            <a:spLocks noChangeShapeType="1"/>
          </p:cNvSpPr>
          <p:nvPr/>
        </p:nvSpPr>
        <p:spPr bwMode="auto">
          <a:xfrm>
            <a:off x="2135188" y="2133600"/>
            <a:ext cx="2952750" cy="0"/>
          </a:xfrm>
          <a:prstGeom prst="line">
            <a:avLst/>
          </a:prstGeom>
          <a:noFill/>
          <a:ln w="28575">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sp>
        <p:nvSpPr>
          <p:cNvPr id="13317" name="Text Box 5">
            <a:extLst>
              <a:ext uri="{FF2B5EF4-FFF2-40B4-BE49-F238E27FC236}">
                <a16:creationId xmlns:a16="http://schemas.microsoft.com/office/drawing/2014/main" id="{921FF5BA-2001-CD20-A36D-A981B3FB7DAF}"/>
              </a:ext>
            </a:extLst>
          </p:cNvPr>
          <p:cNvSpPr txBox="1">
            <a:spLocks noChangeArrowheads="1"/>
          </p:cNvSpPr>
          <p:nvPr/>
        </p:nvSpPr>
        <p:spPr bwMode="auto">
          <a:xfrm>
            <a:off x="3542529" y="1628775"/>
            <a:ext cx="947695" cy="40011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2400" b="1" baseline="30000"/>
              <a:t>3</a:t>
            </a:r>
            <a:r>
              <a:rPr lang="en-US" altLang="ja-JP" sz="2000"/>
              <a:t>He+</a:t>
            </a:r>
            <a:r>
              <a:rPr lang="en-US" altLang="ja-JP" sz="2000" b="1"/>
              <a:t>Λ</a:t>
            </a:r>
          </a:p>
        </p:txBody>
      </p:sp>
      <p:sp>
        <p:nvSpPr>
          <p:cNvPr id="13318" name="Line 6">
            <a:extLst>
              <a:ext uri="{FF2B5EF4-FFF2-40B4-BE49-F238E27FC236}">
                <a16:creationId xmlns:a16="http://schemas.microsoft.com/office/drawing/2014/main" id="{4F77D070-0812-CEF0-E743-2371785050CE}"/>
              </a:ext>
            </a:extLst>
          </p:cNvPr>
          <p:cNvSpPr>
            <a:spLocks noChangeShapeType="1"/>
          </p:cNvSpPr>
          <p:nvPr/>
        </p:nvSpPr>
        <p:spPr bwMode="auto">
          <a:xfrm>
            <a:off x="2782889" y="2781300"/>
            <a:ext cx="1584325" cy="0"/>
          </a:xfrm>
          <a:prstGeom prst="line">
            <a:avLst/>
          </a:prstGeom>
          <a:noFill/>
          <a:ln w="28575">
            <a:solidFill>
              <a:srgbClr val="007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3319" name="Line 7">
            <a:extLst>
              <a:ext uri="{FF2B5EF4-FFF2-40B4-BE49-F238E27FC236}">
                <a16:creationId xmlns:a16="http://schemas.microsoft.com/office/drawing/2014/main" id="{8506E21D-DEBA-E6FB-08E0-9C85935CEF15}"/>
              </a:ext>
            </a:extLst>
          </p:cNvPr>
          <p:cNvSpPr>
            <a:spLocks noChangeShapeType="1"/>
          </p:cNvSpPr>
          <p:nvPr/>
        </p:nvSpPr>
        <p:spPr bwMode="auto">
          <a:xfrm>
            <a:off x="2782889" y="3644900"/>
            <a:ext cx="1584325" cy="0"/>
          </a:xfrm>
          <a:prstGeom prst="line">
            <a:avLst/>
          </a:prstGeom>
          <a:noFill/>
          <a:ln w="28575">
            <a:solidFill>
              <a:srgbClr val="007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3320" name="Text Box 8">
            <a:extLst>
              <a:ext uri="{FF2B5EF4-FFF2-40B4-BE49-F238E27FC236}">
                <a16:creationId xmlns:a16="http://schemas.microsoft.com/office/drawing/2014/main" id="{43C87D38-6DCA-CE5E-0987-8BC7A1E95745}"/>
              </a:ext>
            </a:extLst>
          </p:cNvPr>
          <p:cNvSpPr txBox="1">
            <a:spLocks noChangeArrowheads="1"/>
          </p:cNvSpPr>
          <p:nvPr/>
        </p:nvSpPr>
        <p:spPr bwMode="auto">
          <a:xfrm>
            <a:off x="1992314" y="1700214"/>
            <a:ext cx="917575" cy="3968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2000"/>
              <a:t>0 MeV</a:t>
            </a:r>
          </a:p>
        </p:txBody>
      </p:sp>
      <p:sp>
        <p:nvSpPr>
          <p:cNvPr id="13321" name="Text Box 9">
            <a:extLst>
              <a:ext uri="{FF2B5EF4-FFF2-40B4-BE49-F238E27FC236}">
                <a16:creationId xmlns:a16="http://schemas.microsoft.com/office/drawing/2014/main" id="{F9A39F70-1D1C-235B-0E23-030BD8C00AFD}"/>
              </a:ext>
            </a:extLst>
          </p:cNvPr>
          <p:cNvSpPr txBox="1">
            <a:spLocks noChangeArrowheads="1"/>
          </p:cNvSpPr>
          <p:nvPr/>
        </p:nvSpPr>
        <p:spPr bwMode="auto">
          <a:xfrm>
            <a:off x="2711450" y="2349501"/>
            <a:ext cx="762000" cy="3968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2000"/>
              <a:t>-1.24</a:t>
            </a:r>
          </a:p>
        </p:txBody>
      </p:sp>
      <p:sp>
        <p:nvSpPr>
          <p:cNvPr id="13322" name="Text Box 10">
            <a:extLst>
              <a:ext uri="{FF2B5EF4-FFF2-40B4-BE49-F238E27FC236}">
                <a16:creationId xmlns:a16="http://schemas.microsoft.com/office/drawing/2014/main" id="{6837027A-33F2-6462-FFC4-A7EDAD97FE2E}"/>
              </a:ext>
            </a:extLst>
          </p:cNvPr>
          <p:cNvSpPr txBox="1">
            <a:spLocks noChangeArrowheads="1"/>
          </p:cNvSpPr>
          <p:nvPr/>
        </p:nvSpPr>
        <p:spPr bwMode="auto">
          <a:xfrm>
            <a:off x="2711450" y="3213101"/>
            <a:ext cx="762000" cy="3968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2000"/>
              <a:t>-2.39</a:t>
            </a:r>
          </a:p>
        </p:txBody>
      </p:sp>
      <p:sp>
        <p:nvSpPr>
          <p:cNvPr id="13323" name="Text Box 11">
            <a:extLst>
              <a:ext uri="{FF2B5EF4-FFF2-40B4-BE49-F238E27FC236}">
                <a16:creationId xmlns:a16="http://schemas.microsoft.com/office/drawing/2014/main" id="{1570B176-3900-9221-5BC4-8BAF7D93D502}"/>
              </a:ext>
            </a:extLst>
          </p:cNvPr>
          <p:cNvSpPr txBox="1">
            <a:spLocks noChangeArrowheads="1"/>
          </p:cNvSpPr>
          <p:nvPr/>
        </p:nvSpPr>
        <p:spPr bwMode="auto">
          <a:xfrm>
            <a:off x="4293553" y="2349500"/>
            <a:ext cx="426720" cy="40011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2000"/>
              <a:t>1</a:t>
            </a:r>
            <a:r>
              <a:rPr lang="en-US" altLang="ja-JP" sz="2000" baseline="30000"/>
              <a:t>+</a:t>
            </a:r>
          </a:p>
        </p:txBody>
      </p:sp>
      <p:sp>
        <p:nvSpPr>
          <p:cNvPr id="13324" name="Text Box 12">
            <a:extLst>
              <a:ext uri="{FF2B5EF4-FFF2-40B4-BE49-F238E27FC236}">
                <a16:creationId xmlns:a16="http://schemas.microsoft.com/office/drawing/2014/main" id="{0570CA9F-E756-B135-E74F-62824D09332E}"/>
              </a:ext>
            </a:extLst>
          </p:cNvPr>
          <p:cNvSpPr txBox="1">
            <a:spLocks noChangeArrowheads="1"/>
          </p:cNvSpPr>
          <p:nvPr/>
        </p:nvSpPr>
        <p:spPr bwMode="auto">
          <a:xfrm>
            <a:off x="4364991" y="3644900"/>
            <a:ext cx="426720" cy="40011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2000"/>
              <a:t>0</a:t>
            </a:r>
            <a:r>
              <a:rPr lang="en-US" altLang="ja-JP" sz="2000" baseline="30000"/>
              <a:t>+</a:t>
            </a:r>
          </a:p>
        </p:txBody>
      </p:sp>
      <p:sp>
        <p:nvSpPr>
          <p:cNvPr id="13325" name="Line 13">
            <a:extLst>
              <a:ext uri="{FF2B5EF4-FFF2-40B4-BE49-F238E27FC236}">
                <a16:creationId xmlns:a16="http://schemas.microsoft.com/office/drawing/2014/main" id="{5F74A9CB-2A2A-6667-2468-B0B4A1C87273}"/>
              </a:ext>
            </a:extLst>
          </p:cNvPr>
          <p:cNvSpPr>
            <a:spLocks noChangeShapeType="1"/>
          </p:cNvSpPr>
          <p:nvPr/>
        </p:nvSpPr>
        <p:spPr bwMode="auto">
          <a:xfrm>
            <a:off x="5521325" y="2133600"/>
            <a:ext cx="2952750" cy="0"/>
          </a:xfrm>
          <a:prstGeom prst="line">
            <a:avLst/>
          </a:prstGeom>
          <a:noFill/>
          <a:ln w="28575">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3326" name="Text Box 14">
            <a:extLst>
              <a:ext uri="{FF2B5EF4-FFF2-40B4-BE49-F238E27FC236}">
                <a16:creationId xmlns:a16="http://schemas.microsoft.com/office/drawing/2014/main" id="{77169D5D-F060-C429-99C0-7F53D8013FB4}"/>
              </a:ext>
            </a:extLst>
          </p:cNvPr>
          <p:cNvSpPr txBox="1">
            <a:spLocks noChangeArrowheads="1"/>
          </p:cNvSpPr>
          <p:nvPr/>
        </p:nvSpPr>
        <p:spPr bwMode="auto">
          <a:xfrm>
            <a:off x="7143667" y="1628775"/>
            <a:ext cx="805028" cy="40011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2400" b="1" baseline="30000"/>
              <a:t>3</a:t>
            </a:r>
            <a:r>
              <a:rPr lang="en-US" altLang="ja-JP" sz="2000"/>
              <a:t>H+</a:t>
            </a:r>
            <a:r>
              <a:rPr lang="en-US" altLang="ja-JP" sz="2000" b="1"/>
              <a:t>Λ</a:t>
            </a:r>
          </a:p>
        </p:txBody>
      </p:sp>
      <p:sp>
        <p:nvSpPr>
          <p:cNvPr id="13327" name="Line 15">
            <a:extLst>
              <a:ext uri="{FF2B5EF4-FFF2-40B4-BE49-F238E27FC236}">
                <a16:creationId xmlns:a16="http://schemas.microsoft.com/office/drawing/2014/main" id="{AFE00DBF-3447-A538-69B6-87FA4D7503B9}"/>
              </a:ext>
            </a:extLst>
          </p:cNvPr>
          <p:cNvSpPr>
            <a:spLocks noChangeShapeType="1"/>
          </p:cNvSpPr>
          <p:nvPr/>
        </p:nvSpPr>
        <p:spPr bwMode="auto">
          <a:xfrm>
            <a:off x="6170614" y="2636838"/>
            <a:ext cx="1584325" cy="0"/>
          </a:xfrm>
          <a:prstGeom prst="line">
            <a:avLst/>
          </a:prstGeom>
          <a:noFill/>
          <a:ln w="28575">
            <a:solidFill>
              <a:srgbClr val="007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3328" name="Line 16">
            <a:extLst>
              <a:ext uri="{FF2B5EF4-FFF2-40B4-BE49-F238E27FC236}">
                <a16:creationId xmlns:a16="http://schemas.microsoft.com/office/drawing/2014/main" id="{4D482978-BF7B-D47E-2140-0A9AC51EDED0}"/>
              </a:ext>
            </a:extLst>
          </p:cNvPr>
          <p:cNvSpPr>
            <a:spLocks noChangeShapeType="1"/>
          </p:cNvSpPr>
          <p:nvPr/>
        </p:nvSpPr>
        <p:spPr bwMode="auto">
          <a:xfrm>
            <a:off x="6170614" y="3429000"/>
            <a:ext cx="1584325" cy="0"/>
          </a:xfrm>
          <a:prstGeom prst="line">
            <a:avLst/>
          </a:prstGeom>
          <a:noFill/>
          <a:ln w="28575">
            <a:solidFill>
              <a:srgbClr val="007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3329" name="Text Box 17">
            <a:extLst>
              <a:ext uri="{FF2B5EF4-FFF2-40B4-BE49-F238E27FC236}">
                <a16:creationId xmlns:a16="http://schemas.microsoft.com/office/drawing/2014/main" id="{4543634C-0DF3-4D4E-3F7B-EA6E70B50B76}"/>
              </a:ext>
            </a:extLst>
          </p:cNvPr>
          <p:cNvSpPr txBox="1">
            <a:spLocks noChangeArrowheads="1"/>
          </p:cNvSpPr>
          <p:nvPr/>
        </p:nvSpPr>
        <p:spPr bwMode="auto">
          <a:xfrm>
            <a:off x="5378451" y="1700214"/>
            <a:ext cx="917575" cy="3968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2000"/>
              <a:t>0 MeV</a:t>
            </a:r>
          </a:p>
        </p:txBody>
      </p:sp>
      <p:sp>
        <p:nvSpPr>
          <p:cNvPr id="13330" name="Text Box 18">
            <a:extLst>
              <a:ext uri="{FF2B5EF4-FFF2-40B4-BE49-F238E27FC236}">
                <a16:creationId xmlns:a16="http://schemas.microsoft.com/office/drawing/2014/main" id="{28AB9D1E-5EFD-B2CD-4702-ABE748D2BACC}"/>
              </a:ext>
            </a:extLst>
          </p:cNvPr>
          <p:cNvSpPr txBox="1">
            <a:spLocks noChangeArrowheads="1"/>
          </p:cNvSpPr>
          <p:nvPr/>
        </p:nvSpPr>
        <p:spPr bwMode="auto">
          <a:xfrm>
            <a:off x="6097588" y="2205039"/>
            <a:ext cx="762000" cy="3968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2000"/>
              <a:t>-1.00</a:t>
            </a:r>
          </a:p>
        </p:txBody>
      </p:sp>
      <p:sp>
        <p:nvSpPr>
          <p:cNvPr id="13331" name="Text Box 19">
            <a:extLst>
              <a:ext uri="{FF2B5EF4-FFF2-40B4-BE49-F238E27FC236}">
                <a16:creationId xmlns:a16="http://schemas.microsoft.com/office/drawing/2014/main" id="{DBD5B84C-7C3D-39F1-2E08-F64F755DF5A3}"/>
              </a:ext>
            </a:extLst>
          </p:cNvPr>
          <p:cNvSpPr txBox="1">
            <a:spLocks noChangeArrowheads="1"/>
          </p:cNvSpPr>
          <p:nvPr/>
        </p:nvSpPr>
        <p:spPr bwMode="auto">
          <a:xfrm>
            <a:off x="6097588" y="2997201"/>
            <a:ext cx="762000" cy="3968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2000"/>
              <a:t>-2.04</a:t>
            </a:r>
          </a:p>
        </p:txBody>
      </p:sp>
      <p:sp>
        <p:nvSpPr>
          <p:cNvPr id="13332" name="Text Box 20">
            <a:extLst>
              <a:ext uri="{FF2B5EF4-FFF2-40B4-BE49-F238E27FC236}">
                <a16:creationId xmlns:a16="http://schemas.microsoft.com/office/drawing/2014/main" id="{50BE519C-9A7E-1C64-AAD8-C3E7DC54AFC4}"/>
              </a:ext>
            </a:extLst>
          </p:cNvPr>
          <p:cNvSpPr txBox="1">
            <a:spLocks noChangeArrowheads="1"/>
          </p:cNvSpPr>
          <p:nvPr/>
        </p:nvSpPr>
        <p:spPr bwMode="auto">
          <a:xfrm>
            <a:off x="7752716" y="2420938"/>
            <a:ext cx="426720" cy="40011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2000"/>
              <a:t>1</a:t>
            </a:r>
            <a:r>
              <a:rPr lang="en-US" altLang="ja-JP" sz="2000" baseline="30000"/>
              <a:t>+</a:t>
            </a:r>
          </a:p>
        </p:txBody>
      </p:sp>
      <p:sp>
        <p:nvSpPr>
          <p:cNvPr id="13333" name="Text Box 21">
            <a:extLst>
              <a:ext uri="{FF2B5EF4-FFF2-40B4-BE49-F238E27FC236}">
                <a16:creationId xmlns:a16="http://schemas.microsoft.com/office/drawing/2014/main" id="{DBAEFF10-E39E-B24C-9F1F-6CD97F5C1ACB}"/>
              </a:ext>
            </a:extLst>
          </p:cNvPr>
          <p:cNvSpPr txBox="1">
            <a:spLocks noChangeArrowheads="1"/>
          </p:cNvSpPr>
          <p:nvPr/>
        </p:nvSpPr>
        <p:spPr bwMode="auto">
          <a:xfrm>
            <a:off x="7824153" y="3213100"/>
            <a:ext cx="426720" cy="40011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2000"/>
              <a:t>0</a:t>
            </a:r>
            <a:r>
              <a:rPr lang="en-US" altLang="ja-JP" sz="2000" baseline="30000"/>
              <a:t>+</a:t>
            </a:r>
          </a:p>
        </p:txBody>
      </p:sp>
      <p:sp>
        <p:nvSpPr>
          <p:cNvPr id="13334" name="Line 22">
            <a:extLst>
              <a:ext uri="{FF2B5EF4-FFF2-40B4-BE49-F238E27FC236}">
                <a16:creationId xmlns:a16="http://schemas.microsoft.com/office/drawing/2014/main" id="{22675747-9420-6B6D-CF9F-03664A70C245}"/>
              </a:ext>
            </a:extLst>
          </p:cNvPr>
          <p:cNvSpPr>
            <a:spLocks noChangeShapeType="1"/>
          </p:cNvSpPr>
          <p:nvPr/>
        </p:nvSpPr>
        <p:spPr bwMode="auto">
          <a:xfrm flipV="1">
            <a:off x="4367214" y="3429000"/>
            <a:ext cx="1800225" cy="215900"/>
          </a:xfrm>
          <a:prstGeom prst="line">
            <a:avLst/>
          </a:prstGeom>
          <a:noFill/>
          <a:ln w="22225">
            <a:solidFill>
              <a:schemeClr val="tx1"/>
            </a:solidFill>
            <a:prstDash val="sysDot"/>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3335" name="Text Box 23">
            <a:extLst>
              <a:ext uri="{FF2B5EF4-FFF2-40B4-BE49-F238E27FC236}">
                <a16:creationId xmlns:a16="http://schemas.microsoft.com/office/drawing/2014/main" id="{E229621F-A413-1419-062C-DA6CFACD4247}"/>
              </a:ext>
            </a:extLst>
          </p:cNvPr>
          <p:cNvSpPr txBox="1">
            <a:spLocks noChangeArrowheads="1"/>
          </p:cNvSpPr>
          <p:nvPr/>
        </p:nvSpPr>
        <p:spPr bwMode="auto">
          <a:xfrm>
            <a:off x="4800600" y="3573464"/>
            <a:ext cx="1270000" cy="3968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2000">
                <a:solidFill>
                  <a:srgbClr val="CC0000"/>
                </a:solidFill>
              </a:rPr>
              <a:t>0.35 MeV</a:t>
            </a:r>
          </a:p>
        </p:txBody>
      </p:sp>
      <p:sp>
        <p:nvSpPr>
          <p:cNvPr id="13336" name="Oval 24">
            <a:extLst>
              <a:ext uri="{FF2B5EF4-FFF2-40B4-BE49-F238E27FC236}">
                <a16:creationId xmlns:a16="http://schemas.microsoft.com/office/drawing/2014/main" id="{4D52C879-C3C9-E6D4-91A8-882279D3CD00}"/>
              </a:ext>
            </a:extLst>
          </p:cNvPr>
          <p:cNvSpPr>
            <a:spLocks noChangeArrowheads="1"/>
          </p:cNvSpPr>
          <p:nvPr/>
        </p:nvSpPr>
        <p:spPr bwMode="auto">
          <a:xfrm>
            <a:off x="6456363" y="3716338"/>
            <a:ext cx="1439862" cy="1439862"/>
          </a:xfrm>
          <a:prstGeom prst="ellipse">
            <a:avLst/>
          </a:prstGeom>
          <a:solidFill>
            <a:srgbClr val="FFFF99"/>
          </a:solidFill>
          <a:ln w="28575" algn="ctr">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3337" name="Oval 25">
            <a:extLst>
              <a:ext uri="{FF2B5EF4-FFF2-40B4-BE49-F238E27FC236}">
                <a16:creationId xmlns:a16="http://schemas.microsoft.com/office/drawing/2014/main" id="{A680A9D2-5395-17FF-81CA-710BE3ECC33C}"/>
              </a:ext>
            </a:extLst>
          </p:cNvPr>
          <p:cNvSpPr>
            <a:spLocks noChangeArrowheads="1"/>
          </p:cNvSpPr>
          <p:nvPr/>
        </p:nvSpPr>
        <p:spPr bwMode="auto">
          <a:xfrm>
            <a:off x="6672263" y="4076701"/>
            <a:ext cx="360362" cy="360363"/>
          </a:xfrm>
          <a:prstGeom prst="ellipse">
            <a:avLst/>
          </a:prstGeom>
          <a:solidFill>
            <a:schemeClr val="hlink"/>
          </a:solidFill>
          <a:ln w="28575" algn="ctr">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2000">
                <a:solidFill>
                  <a:schemeClr val="bg1"/>
                </a:solidFill>
              </a:rPr>
              <a:t>n</a:t>
            </a:r>
          </a:p>
        </p:txBody>
      </p:sp>
      <p:sp>
        <p:nvSpPr>
          <p:cNvPr id="13338" name="Oval 26">
            <a:extLst>
              <a:ext uri="{FF2B5EF4-FFF2-40B4-BE49-F238E27FC236}">
                <a16:creationId xmlns:a16="http://schemas.microsoft.com/office/drawing/2014/main" id="{27B6C9AE-6F5E-B3E6-1C90-471915E48C56}"/>
              </a:ext>
            </a:extLst>
          </p:cNvPr>
          <p:cNvSpPr>
            <a:spLocks noChangeArrowheads="1"/>
          </p:cNvSpPr>
          <p:nvPr/>
        </p:nvSpPr>
        <p:spPr bwMode="auto">
          <a:xfrm>
            <a:off x="7248526" y="4076701"/>
            <a:ext cx="360363" cy="360363"/>
          </a:xfrm>
          <a:prstGeom prst="ellipse">
            <a:avLst/>
          </a:prstGeom>
          <a:solidFill>
            <a:schemeClr val="hlink"/>
          </a:solidFill>
          <a:ln w="28575" algn="ctr">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2000">
                <a:solidFill>
                  <a:schemeClr val="bg1"/>
                </a:solidFill>
              </a:rPr>
              <a:t>n</a:t>
            </a:r>
          </a:p>
        </p:txBody>
      </p:sp>
      <p:sp>
        <p:nvSpPr>
          <p:cNvPr id="13339" name="Oval 27">
            <a:extLst>
              <a:ext uri="{FF2B5EF4-FFF2-40B4-BE49-F238E27FC236}">
                <a16:creationId xmlns:a16="http://schemas.microsoft.com/office/drawing/2014/main" id="{76BC6F6E-EBC4-F4FF-E3D5-61246F3E1D16}"/>
              </a:ext>
            </a:extLst>
          </p:cNvPr>
          <p:cNvSpPr>
            <a:spLocks noChangeArrowheads="1"/>
          </p:cNvSpPr>
          <p:nvPr/>
        </p:nvSpPr>
        <p:spPr bwMode="auto">
          <a:xfrm>
            <a:off x="6743701" y="4508501"/>
            <a:ext cx="360363" cy="360363"/>
          </a:xfrm>
          <a:prstGeom prst="ellipse">
            <a:avLst/>
          </a:prstGeom>
          <a:solidFill>
            <a:srgbClr val="FF00FF"/>
          </a:solidFill>
          <a:ln w="28575" algn="ctr">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2000"/>
              <a:t>p</a:t>
            </a:r>
          </a:p>
        </p:txBody>
      </p:sp>
      <p:sp>
        <p:nvSpPr>
          <p:cNvPr id="13340" name="Oval 28">
            <a:extLst>
              <a:ext uri="{FF2B5EF4-FFF2-40B4-BE49-F238E27FC236}">
                <a16:creationId xmlns:a16="http://schemas.microsoft.com/office/drawing/2014/main" id="{74F15C5A-45F0-0254-88FD-45A5E761F270}"/>
              </a:ext>
            </a:extLst>
          </p:cNvPr>
          <p:cNvSpPr>
            <a:spLocks noChangeArrowheads="1"/>
          </p:cNvSpPr>
          <p:nvPr/>
        </p:nvSpPr>
        <p:spPr bwMode="auto">
          <a:xfrm>
            <a:off x="7248526" y="4437064"/>
            <a:ext cx="504825" cy="503237"/>
          </a:xfrm>
          <a:prstGeom prst="ellipse">
            <a:avLst/>
          </a:prstGeom>
          <a:solidFill>
            <a:srgbClr val="FF0000"/>
          </a:solidFill>
          <a:ln w="28575" algn="ctr">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2000" b="1">
                <a:solidFill>
                  <a:schemeClr val="bg1"/>
                </a:solidFill>
              </a:rPr>
              <a:t>Λ</a:t>
            </a:r>
          </a:p>
        </p:txBody>
      </p:sp>
      <p:sp>
        <p:nvSpPr>
          <p:cNvPr id="13341" name="Text Box 29">
            <a:extLst>
              <a:ext uri="{FF2B5EF4-FFF2-40B4-BE49-F238E27FC236}">
                <a16:creationId xmlns:a16="http://schemas.microsoft.com/office/drawing/2014/main" id="{2597ECFE-D138-C0DC-66BB-A26ABA61A7B9}"/>
              </a:ext>
            </a:extLst>
          </p:cNvPr>
          <p:cNvSpPr txBox="1">
            <a:spLocks noChangeArrowheads="1"/>
          </p:cNvSpPr>
          <p:nvPr/>
        </p:nvSpPr>
        <p:spPr bwMode="auto">
          <a:xfrm>
            <a:off x="6877050" y="5300663"/>
            <a:ext cx="539750" cy="4572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2800" b="1" baseline="30000"/>
              <a:t>4</a:t>
            </a:r>
            <a:r>
              <a:rPr lang="en-US" altLang="ja-JP" sz="2400"/>
              <a:t>H</a:t>
            </a:r>
          </a:p>
        </p:txBody>
      </p:sp>
      <p:sp>
        <p:nvSpPr>
          <p:cNvPr id="13342" name="Text Box 30">
            <a:extLst>
              <a:ext uri="{FF2B5EF4-FFF2-40B4-BE49-F238E27FC236}">
                <a16:creationId xmlns:a16="http://schemas.microsoft.com/office/drawing/2014/main" id="{41CA47AD-CE46-3F6A-7B53-A5B5522C5301}"/>
              </a:ext>
            </a:extLst>
          </p:cNvPr>
          <p:cNvSpPr txBox="1">
            <a:spLocks noChangeArrowheads="1"/>
          </p:cNvSpPr>
          <p:nvPr/>
        </p:nvSpPr>
        <p:spPr bwMode="auto">
          <a:xfrm>
            <a:off x="6845254" y="5516564"/>
            <a:ext cx="304892" cy="30777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1400" b="1"/>
              <a:t>Λ</a:t>
            </a:r>
          </a:p>
        </p:txBody>
      </p:sp>
      <p:sp>
        <p:nvSpPr>
          <p:cNvPr id="13343" name="Oval 31">
            <a:extLst>
              <a:ext uri="{FF2B5EF4-FFF2-40B4-BE49-F238E27FC236}">
                <a16:creationId xmlns:a16="http://schemas.microsoft.com/office/drawing/2014/main" id="{E4166C10-1280-082B-D003-2A089D0A8651}"/>
              </a:ext>
            </a:extLst>
          </p:cNvPr>
          <p:cNvSpPr>
            <a:spLocks noChangeArrowheads="1"/>
          </p:cNvSpPr>
          <p:nvPr/>
        </p:nvSpPr>
        <p:spPr bwMode="auto">
          <a:xfrm>
            <a:off x="2782888" y="3860801"/>
            <a:ext cx="1439862" cy="1439863"/>
          </a:xfrm>
          <a:prstGeom prst="ellipse">
            <a:avLst/>
          </a:prstGeom>
          <a:solidFill>
            <a:srgbClr val="FFFF99"/>
          </a:solidFill>
          <a:ln w="28575" algn="ctr">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3344" name="Oval 32">
            <a:extLst>
              <a:ext uri="{FF2B5EF4-FFF2-40B4-BE49-F238E27FC236}">
                <a16:creationId xmlns:a16="http://schemas.microsoft.com/office/drawing/2014/main" id="{B0ABB1F2-8CDA-8274-2EFE-644C64D67628}"/>
              </a:ext>
            </a:extLst>
          </p:cNvPr>
          <p:cNvSpPr>
            <a:spLocks noChangeArrowheads="1"/>
          </p:cNvSpPr>
          <p:nvPr/>
        </p:nvSpPr>
        <p:spPr bwMode="auto">
          <a:xfrm>
            <a:off x="2998788" y="4221163"/>
            <a:ext cx="360362" cy="360362"/>
          </a:xfrm>
          <a:prstGeom prst="ellipse">
            <a:avLst/>
          </a:prstGeom>
          <a:solidFill>
            <a:schemeClr val="hlink"/>
          </a:solidFill>
          <a:ln w="28575" algn="ctr">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2000">
                <a:solidFill>
                  <a:schemeClr val="bg1"/>
                </a:solidFill>
              </a:rPr>
              <a:t>n</a:t>
            </a:r>
          </a:p>
        </p:txBody>
      </p:sp>
      <p:sp>
        <p:nvSpPr>
          <p:cNvPr id="13345" name="Oval 33">
            <a:extLst>
              <a:ext uri="{FF2B5EF4-FFF2-40B4-BE49-F238E27FC236}">
                <a16:creationId xmlns:a16="http://schemas.microsoft.com/office/drawing/2014/main" id="{22910BCB-529D-ECEE-AF36-C7349509187D}"/>
              </a:ext>
            </a:extLst>
          </p:cNvPr>
          <p:cNvSpPr>
            <a:spLocks noChangeArrowheads="1"/>
          </p:cNvSpPr>
          <p:nvPr/>
        </p:nvSpPr>
        <p:spPr bwMode="auto">
          <a:xfrm>
            <a:off x="3070226" y="4652963"/>
            <a:ext cx="360363" cy="360362"/>
          </a:xfrm>
          <a:prstGeom prst="ellipse">
            <a:avLst/>
          </a:prstGeom>
          <a:solidFill>
            <a:srgbClr val="FF00FF"/>
          </a:solidFill>
          <a:ln w="28575" algn="ctr">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2000"/>
              <a:t>p</a:t>
            </a:r>
          </a:p>
        </p:txBody>
      </p:sp>
      <p:sp>
        <p:nvSpPr>
          <p:cNvPr id="13346" name="Oval 34">
            <a:extLst>
              <a:ext uri="{FF2B5EF4-FFF2-40B4-BE49-F238E27FC236}">
                <a16:creationId xmlns:a16="http://schemas.microsoft.com/office/drawing/2014/main" id="{4AF9623C-48B5-0372-446F-640BBF40F4F7}"/>
              </a:ext>
            </a:extLst>
          </p:cNvPr>
          <p:cNvSpPr>
            <a:spLocks noChangeArrowheads="1"/>
          </p:cNvSpPr>
          <p:nvPr/>
        </p:nvSpPr>
        <p:spPr bwMode="auto">
          <a:xfrm>
            <a:off x="3575051" y="4581525"/>
            <a:ext cx="504825" cy="503238"/>
          </a:xfrm>
          <a:prstGeom prst="ellipse">
            <a:avLst/>
          </a:prstGeom>
          <a:solidFill>
            <a:srgbClr val="FF0000"/>
          </a:solidFill>
          <a:ln w="28575" algn="ctr">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2000" b="1">
                <a:solidFill>
                  <a:schemeClr val="bg1"/>
                </a:solidFill>
              </a:rPr>
              <a:t>Λ</a:t>
            </a:r>
          </a:p>
        </p:txBody>
      </p:sp>
      <p:sp>
        <p:nvSpPr>
          <p:cNvPr id="13347" name="Text Box 35">
            <a:extLst>
              <a:ext uri="{FF2B5EF4-FFF2-40B4-BE49-F238E27FC236}">
                <a16:creationId xmlns:a16="http://schemas.microsoft.com/office/drawing/2014/main" id="{9FCB511B-F2B0-FD7D-93ED-D3A216F99CC6}"/>
              </a:ext>
            </a:extLst>
          </p:cNvPr>
          <p:cNvSpPr txBox="1">
            <a:spLocks noChangeArrowheads="1"/>
          </p:cNvSpPr>
          <p:nvPr/>
        </p:nvSpPr>
        <p:spPr bwMode="auto">
          <a:xfrm>
            <a:off x="3119438" y="5445125"/>
            <a:ext cx="709612" cy="4572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2800" b="1" baseline="30000"/>
              <a:t>4</a:t>
            </a:r>
            <a:r>
              <a:rPr lang="en-US" altLang="ja-JP" sz="2400"/>
              <a:t>He</a:t>
            </a:r>
          </a:p>
        </p:txBody>
      </p:sp>
      <p:sp>
        <p:nvSpPr>
          <p:cNvPr id="13348" name="Text Box 36">
            <a:extLst>
              <a:ext uri="{FF2B5EF4-FFF2-40B4-BE49-F238E27FC236}">
                <a16:creationId xmlns:a16="http://schemas.microsoft.com/office/drawing/2014/main" id="{A74DE9DE-0612-2379-41AF-4EEE7B478A5F}"/>
              </a:ext>
            </a:extLst>
          </p:cNvPr>
          <p:cNvSpPr txBox="1">
            <a:spLocks noChangeArrowheads="1"/>
          </p:cNvSpPr>
          <p:nvPr/>
        </p:nvSpPr>
        <p:spPr bwMode="auto">
          <a:xfrm>
            <a:off x="3100342" y="5661026"/>
            <a:ext cx="304892" cy="30777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1400" b="1"/>
              <a:t>Λ</a:t>
            </a:r>
          </a:p>
        </p:txBody>
      </p:sp>
      <p:sp>
        <p:nvSpPr>
          <p:cNvPr id="13349" name="Oval 37">
            <a:extLst>
              <a:ext uri="{FF2B5EF4-FFF2-40B4-BE49-F238E27FC236}">
                <a16:creationId xmlns:a16="http://schemas.microsoft.com/office/drawing/2014/main" id="{6D2D7588-70AF-654D-30CA-52F6E468DF48}"/>
              </a:ext>
            </a:extLst>
          </p:cNvPr>
          <p:cNvSpPr>
            <a:spLocks noChangeArrowheads="1"/>
          </p:cNvSpPr>
          <p:nvPr/>
        </p:nvSpPr>
        <p:spPr bwMode="auto">
          <a:xfrm>
            <a:off x="3503613" y="4149726"/>
            <a:ext cx="360362" cy="360363"/>
          </a:xfrm>
          <a:prstGeom prst="ellipse">
            <a:avLst/>
          </a:prstGeom>
          <a:solidFill>
            <a:srgbClr val="FF00FF"/>
          </a:solidFill>
          <a:ln w="28575" algn="ctr">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2000"/>
              <a:t>p</a:t>
            </a:r>
          </a:p>
        </p:txBody>
      </p:sp>
      <p:sp>
        <p:nvSpPr>
          <p:cNvPr id="13350" name="Text Box 38">
            <a:extLst>
              <a:ext uri="{FF2B5EF4-FFF2-40B4-BE49-F238E27FC236}">
                <a16:creationId xmlns:a16="http://schemas.microsoft.com/office/drawing/2014/main" id="{A31B29A3-93BF-74A0-96A1-A8C816ADE5B9}"/>
              </a:ext>
            </a:extLst>
          </p:cNvPr>
          <p:cNvSpPr txBox="1">
            <a:spLocks noChangeArrowheads="1"/>
          </p:cNvSpPr>
          <p:nvPr/>
        </p:nvSpPr>
        <p:spPr bwMode="auto">
          <a:xfrm>
            <a:off x="4852989" y="836613"/>
            <a:ext cx="935037" cy="519112"/>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2800" b="1">
                <a:solidFill>
                  <a:srgbClr val="0000CC"/>
                </a:solidFill>
              </a:rPr>
              <a:t>Exp.</a:t>
            </a:r>
          </a:p>
        </p:txBody>
      </p:sp>
      <p:sp>
        <p:nvSpPr>
          <p:cNvPr id="13351" name="Line 39">
            <a:extLst>
              <a:ext uri="{FF2B5EF4-FFF2-40B4-BE49-F238E27FC236}">
                <a16:creationId xmlns:a16="http://schemas.microsoft.com/office/drawing/2014/main" id="{BE72D070-E809-3EC1-4475-158CE870B82F}"/>
              </a:ext>
            </a:extLst>
          </p:cNvPr>
          <p:cNvSpPr>
            <a:spLocks noChangeShapeType="1"/>
          </p:cNvSpPr>
          <p:nvPr/>
        </p:nvSpPr>
        <p:spPr bwMode="auto">
          <a:xfrm flipV="1">
            <a:off x="4440238" y="2636838"/>
            <a:ext cx="1727200" cy="144462"/>
          </a:xfrm>
          <a:prstGeom prst="line">
            <a:avLst/>
          </a:prstGeom>
          <a:noFill/>
          <a:ln w="15875">
            <a:solidFill>
              <a:schemeClr val="tx1"/>
            </a:solidFill>
            <a:prstDash val="sysDot"/>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352" name="Text Box 40">
            <a:extLst>
              <a:ext uri="{FF2B5EF4-FFF2-40B4-BE49-F238E27FC236}">
                <a16:creationId xmlns:a16="http://schemas.microsoft.com/office/drawing/2014/main" id="{F754A002-6369-9DFD-7115-2BB87E56155C}"/>
              </a:ext>
            </a:extLst>
          </p:cNvPr>
          <p:cNvSpPr txBox="1">
            <a:spLocks noChangeArrowheads="1"/>
          </p:cNvSpPr>
          <p:nvPr/>
        </p:nvSpPr>
        <p:spPr bwMode="auto">
          <a:xfrm>
            <a:off x="4708526" y="2774950"/>
            <a:ext cx="118974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2000">
                <a:solidFill>
                  <a:srgbClr val="CC0000"/>
                </a:solidFill>
              </a:rPr>
              <a:t>0.24 MeV</a:t>
            </a:r>
          </a:p>
        </p:txBody>
      </p:sp>
    </p:spTree>
  </p:cSld>
  <p:clrMapOvr>
    <a:masterClrMapping/>
  </p:clrMapOvr>
  <p:transition/>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4040</TotalTime>
  <Words>3115</Words>
  <Application>Microsoft Office PowerPoint</Application>
  <PresentationFormat>ワイド画面</PresentationFormat>
  <Paragraphs>812</Paragraphs>
  <Slides>47</Slides>
  <Notes>11</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47</vt:i4>
      </vt:variant>
    </vt:vector>
  </HeadingPairs>
  <TitlesOfParts>
    <vt:vector size="57" baseType="lpstr">
      <vt:lpstr>ＭＳ Ｐゴシック</vt:lpstr>
      <vt:lpstr>ＭＳ Ｐ明朝</vt:lpstr>
      <vt:lpstr>ＭＳ 明朝</vt:lpstr>
      <vt:lpstr>Arial</vt:lpstr>
      <vt:lpstr>Calibri</vt:lpstr>
      <vt:lpstr>Garamond</vt:lpstr>
      <vt:lpstr>Symbol</vt:lpstr>
      <vt:lpstr>Times</vt:lpstr>
      <vt:lpstr>Times New Roman</vt:lpstr>
      <vt:lpstr>Office テーマ</vt:lpstr>
      <vt:lpstr>Few-body structure of hypernuclei</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dc:creator>肥山詠美子</dc:creator>
  <cp:lastModifiedBy>詠美子 肥山</cp:lastModifiedBy>
  <cp:revision>162</cp:revision>
  <dcterms:created xsi:type="dcterms:W3CDTF">2021-07-21T05:36:13Z</dcterms:created>
  <dcterms:modified xsi:type="dcterms:W3CDTF">2025-09-14T09:01:41Z</dcterms:modified>
</cp:coreProperties>
</file>