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04" r:id="rId1"/>
  </p:sldMasterIdLst>
  <p:notesMasterIdLst>
    <p:notesMasterId r:id="rId33"/>
  </p:notesMasterIdLst>
  <p:handoutMasterIdLst>
    <p:handoutMasterId r:id="rId34"/>
  </p:handoutMasterIdLst>
  <p:sldIdLst>
    <p:sldId id="510" r:id="rId2"/>
    <p:sldId id="1582" r:id="rId3"/>
    <p:sldId id="1586" r:id="rId4"/>
    <p:sldId id="471" r:id="rId5"/>
    <p:sldId id="480" r:id="rId6"/>
    <p:sldId id="514" r:id="rId7"/>
    <p:sldId id="281" r:id="rId8"/>
    <p:sldId id="526" r:id="rId9"/>
    <p:sldId id="607" r:id="rId10"/>
    <p:sldId id="499" r:id="rId11"/>
    <p:sldId id="580" r:id="rId12"/>
    <p:sldId id="532" r:id="rId13"/>
    <p:sldId id="544" r:id="rId14"/>
    <p:sldId id="538" r:id="rId15"/>
    <p:sldId id="582" r:id="rId16"/>
    <p:sldId id="583" r:id="rId17"/>
    <p:sldId id="608" r:id="rId18"/>
    <p:sldId id="1599" r:id="rId19"/>
    <p:sldId id="1595" r:id="rId20"/>
    <p:sldId id="1596" r:id="rId21"/>
    <p:sldId id="1597" r:id="rId22"/>
    <p:sldId id="531" r:id="rId23"/>
    <p:sldId id="319" r:id="rId24"/>
    <p:sldId id="529" r:id="rId25"/>
    <p:sldId id="329" r:id="rId26"/>
    <p:sldId id="334" r:id="rId27"/>
    <p:sldId id="1592" r:id="rId28"/>
    <p:sldId id="1594" r:id="rId29"/>
    <p:sldId id="395" r:id="rId30"/>
    <p:sldId id="360" r:id="rId31"/>
    <p:sldId id="1598" r:id="rId32"/>
  </p:sldIdLst>
  <p:sldSz cx="12192000" cy="6858000"/>
  <p:notesSz cx="9874250" cy="6858000"/>
  <p:defaultTex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311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E576C4"/>
    <a:srgbClr val="966157"/>
    <a:srgbClr val="9869C2"/>
    <a:srgbClr val="CCB6E0"/>
    <a:srgbClr val="919191"/>
    <a:srgbClr val="FFD966"/>
    <a:srgbClr val="FFFFFF"/>
    <a:srgbClr val="F1EBEB"/>
    <a:srgbClr val="44EF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57" autoAdjust="0"/>
    <p:restoredTop sz="85614" autoAdjust="0"/>
  </p:normalViewPr>
  <p:slideViewPr>
    <p:cSldViewPr snapToGrid="0" snapToObjects="1">
      <p:cViewPr varScale="1">
        <p:scale>
          <a:sx n="95" d="100"/>
          <a:sy n="95" d="100"/>
        </p:scale>
        <p:origin x="978"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115" d="100"/>
          <a:sy n="115" d="100"/>
        </p:scale>
        <p:origin x="2148" y="102"/>
      </p:cViewPr>
      <p:guideLst>
        <p:guide orient="horz" pos="2160"/>
        <p:guide pos="3110"/>
      </p:guideLst>
    </p:cSldViewPr>
  </p:notes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279295" cy="343136"/>
          </a:xfrm>
          <a:prstGeom prst="rect">
            <a:avLst/>
          </a:prstGeom>
        </p:spPr>
        <p:txBody>
          <a:bodyPr vert="horz" lIns="91533" tIns="45766" rIns="91533" bIns="45766" rtlCol="0"/>
          <a:lstStyle>
            <a:lvl1pPr algn="l">
              <a:defRPr sz="1200"/>
            </a:lvl1pPr>
          </a:lstStyle>
          <a:p>
            <a:endParaRPr lang="en-US"/>
          </a:p>
        </p:txBody>
      </p:sp>
      <p:sp>
        <p:nvSpPr>
          <p:cNvPr id="3" name="Date Placeholder 2"/>
          <p:cNvSpPr>
            <a:spLocks noGrp="1"/>
          </p:cNvSpPr>
          <p:nvPr>
            <p:ph type="dt" sz="quarter" idx="1"/>
          </p:nvPr>
        </p:nvSpPr>
        <p:spPr>
          <a:xfrm>
            <a:off x="5592697" y="2"/>
            <a:ext cx="4279295" cy="343136"/>
          </a:xfrm>
          <a:prstGeom prst="rect">
            <a:avLst/>
          </a:prstGeom>
        </p:spPr>
        <p:txBody>
          <a:bodyPr vert="horz" lIns="91533" tIns="45766" rIns="91533" bIns="45766" rtlCol="0"/>
          <a:lstStyle>
            <a:lvl1pPr algn="r">
              <a:defRPr sz="1200"/>
            </a:lvl1pPr>
          </a:lstStyle>
          <a:p>
            <a:fld id="{866279A9-E797-8E49-BEE6-4C2CA25B30BD}" type="datetimeFigureOut">
              <a:rPr lang="en-US" smtClean="0"/>
              <a:t>9/23/2025</a:t>
            </a:fld>
            <a:endParaRPr lang="en-US"/>
          </a:p>
        </p:txBody>
      </p:sp>
      <p:sp>
        <p:nvSpPr>
          <p:cNvPr id="4" name="Footer Placeholder 3"/>
          <p:cNvSpPr>
            <a:spLocks noGrp="1"/>
          </p:cNvSpPr>
          <p:nvPr>
            <p:ph type="ftr" sz="quarter" idx="2"/>
          </p:nvPr>
        </p:nvSpPr>
        <p:spPr>
          <a:xfrm>
            <a:off x="0" y="6513686"/>
            <a:ext cx="4279295" cy="343136"/>
          </a:xfrm>
          <a:prstGeom prst="rect">
            <a:avLst/>
          </a:prstGeom>
        </p:spPr>
        <p:txBody>
          <a:bodyPr vert="horz" lIns="91533" tIns="45766" rIns="91533" bIns="45766" rtlCol="0" anchor="b"/>
          <a:lstStyle>
            <a:lvl1pPr algn="l">
              <a:defRPr sz="1200"/>
            </a:lvl1pPr>
          </a:lstStyle>
          <a:p>
            <a:endParaRPr lang="en-US"/>
          </a:p>
        </p:txBody>
      </p:sp>
      <p:sp>
        <p:nvSpPr>
          <p:cNvPr id="5" name="Slide Number Placeholder 4"/>
          <p:cNvSpPr>
            <a:spLocks noGrp="1"/>
          </p:cNvSpPr>
          <p:nvPr>
            <p:ph type="sldNum" sz="quarter" idx="3"/>
          </p:nvPr>
        </p:nvSpPr>
        <p:spPr>
          <a:xfrm>
            <a:off x="5592697" y="6513686"/>
            <a:ext cx="4279295" cy="343136"/>
          </a:xfrm>
          <a:prstGeom prst="rect">
            <a:avLst/>
          </a:prstGeom>
        </p:spPr>
        <p:txBody>
          <a:bodyPr vert="horz" lIns="91533" tIns="45766" rIns="91533" bIns="45766" rtlCol="0" anchor="b"/>
          <a:lstStyle>
            <a:lvl1pPr algn="r">
              <a:defRPr sz="1200"/>
            </a:lvl1pPr>
          </a:lstStyle>
          <a:p>
            <a:fld id="{BBF75E3E-BECB-D842-AA17-FAD5D1415103}" type="slidenum">
              <a:rPr lang="en-US" smtClean="0"/>
              <a:t>‹N°›</a:t>
            </a:fld>
            <a:endParaRPr lang="en-US"/>
          </a:p>
        </p:txBody>
      </p:sp>
    </p:spTree>
    <p:extLst>
      <p:ext uri="{BB962C8B-B14F-4D97-AF65-F5344CB8AC3E}">
        <p14:creationId xmlns:p14="http://schemas.microsoft.com/office/powerpoint/2010/main" val="353689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279295" cy="343136"/>
          </a:xfrm>
          <a:prstGeom prst="rect">
            <a:avLst/>
          </a:prstGeom>
        </p:spPr>
        <p:txBody>
          <a:bodyPr vert="horz" lIns="91533" tIns="45766" rIns="91533" bIns="45766" rtlCol="0"/>
          <a:lstStyle>
            <a:lvl1pPr algn="l">
              <a:defRPr sz="1200"/>
            </a:lvl1pPr>
          </a:lstStyle>
          <a:p>
            <a:endParaRPr lang="en-US"/>
          </a:p>
        </p:txBody>
      </p:sp>
      <p:sp>
        <p:nvSpPr>
          <p:cNvPr id="3" name="Date Placeholder 2"/>
          <p:cNvSpPr>
            <a:spLocks noGrp="1"/>
          </p:cNvSpPr>
          <p:nvPr>
            <p:ph type="dt" idx="1"/>
          </p:nvPr>
        </p:nvSpPr>
        <p:spPr>
          <a:xfrm>
            <a:off x="5592697" y="2"/>
            <a:ext cx="4279295" cy="343136"/>
          </a:xfrm>
          <a:prstGeom prst="rect">
            <a:avLst/>
          </a:prstGeom>
        </p:spPr>
        <p:txBody>
          <a:bodyPr vert="horz" lIns="91533" tIns="45766" rIns="91533" bIns="45766" rtlCol="0"/>
          <a:lstStyle>
            <a:lvl1pPr algn="r">
              <a:defRPr sz="1200"/>
            </a:lvl1pPr>
          </a:lstStyle>
          <a:p>
            <a:fld id="{6B43EAFC-B366-084E-B185-01E8CF36F679}" type="datetimeFigureOut">
              <a:rPr lang="en-US" smtClean="0"/>
              <a:t>9/23/2025</a:t>
            </a:fld>
            <a:endParaRPr lang="en-US"/>
          </a:p>
        </p:txBody>
      </p:sp>
      <p:sp>
        <p:nvSpPr>
          <p:cNvPr id="4" name="Slide Image Placeholder 3"/>
          <p:cNvSpPr>
            <a:spLocks noGrp="1" noRot="1" noChangeAspect="1"/>
          </p:cNvSpPr>
          <p:nvPr>
            <p:ph type="sldImg" idx="2"/>
          </p:nvPr>
        </p:nvSpPr>
        <p:spPr>
          <a:xfrm>
            <a:off x="2651125" y="514350"/>
            <a:ext cx="4572000" cy="2571750"/>
          </a:xfrm>
          <a:prstGeom prst="rect">
            <a:avLst/>
          </a:prstGeom>
          <a:noFill/>
          <a:ln w="12700">
            <a:solidFill>
              <a:prstClr val="black"/>
            </a:solidFill>
          </a:ln>
        </p:spPr>
        <p:txBody>
          <a:bodyPr vert="horz" lIns="91533" tIns="45766" rIns="91533" bIns="45766" rtlCol="0" anchor="ctr"/>
          <a:lstStyle/>
          <a:p>
            <a:endParaRPr lang="en-US"/>
          </a:p>
        </p:txBody>
      </p:sp>
      <p:sp>
        <p:nvSpPr>
          <p:cNvPr id="5" name="Notes Placeholder 4"/>
          <p:cNvSpPr>
            <a:spLocks noGrp="1"/>
          </p:cNvSpPr>
          <p:nvPr>
            <p:ph type="body" sz="quarter" idx="3"/>
          </p:nvPr>
        </p:nvSpPr>
        <p:spPr>
          <a:xfrm>
            <a:off x="987878" y="3258023"/>
            <a:ext cx="7898497" cy="3085863"/>
          </a:xfrm>
          <a:prstGeom prst="rect">
            <a:avLst/>
          </a:prstGeom>
        </p:spPr>
        <p:txBody>
          <a:bodyPr vert="horz" lIns="91533" tIns="45766" rIns="91533" bIns="457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686"/>
            <a:ext cx="4279295" cy="343136"/>
          </a:xfrm>
          <a:prstGeom prst="rect">
            <a:avLst/>
          </a:prstGeom>
        </p:spPr>
        <p:txBody>
          <a:bodyPr vert="horz" lIns="91533" tIns="45766" rIns="91533" bIns="45766" rtlCol="0" anchor="b"/>
          <a:lstStyle>
            <a:lvl1pPr algn="l">
              <a:defRPr sz="1200"/>
            </a:lvl1pPr>
          </a:lstStyle>
          <a:p>
            <a:endParaRPr lang="en-US"/>
          </a:p>
        </p:txBody>
      </p:sp>
      <p:sp>
        <p:nvSpPr>
          <p:cNvPr id="7" name="Slide Number Placeholder 6"/>
          <p:cNvSpPr>
            <a:spLocks noGrp="1"/>
          </p:cNvSpPr>
          <p:nvPr>
            <p:ph type="sldNum" sz="quarter" idx="5"/>
          </p:nvPr>
        </p:nvSpPr>
        <p:spPr>
          <a:xfrm>
            <a:off x="5592697" y="6513686"/>
            <a:ext cx="4279295" cy="343136"/>
          </a:xfrm>
          <a:prstGeom prst="rect">
            <a:avLst/>
          </a:prstGeom>
        </p:spPr>
        <p:txBody>
          <a:bodyPr vert="horz" lIns="91533" tIns="45766" rIns="91533" bIns="45766" rtlCol="0" anchor="b"/>
          <a:lstStyle>
            <a:lvl1pPr algn="r">
              <a:defRPr sz="1200"/>
            </a:lvl1pPr>
          </a:lstStyle>
          <a:p>
            <a:fld id="{67A4DBCD-23EF-3F41-8576-FD841E0ECF7E}" type="slidenum">
              <a:rPr lang="en-US" smtClean="0"/>
              <a:t>‹N°›</a:t>
            </a:fld>
            <a:endParaRPr lang="en-US"/>
          </a:p>
        </p:txBody>
      </p:sp>
    </p:spTree>
    <p:extLst>
      <p:ext uri="{BB962C8B-B14F-4D97-AF65-F5344CB8AC3E}">
        <p14:creationId xmlns:p14="http://schemas.microsoft.com/office/powerpoint/2010/main" val="8082213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51125" y="514350"/>
            <a:ext cx="4572000" cy="2571750"/>
          </a:xfrm>
        </p:spPr>
      </p:sp>
      <p:sp>
        <p:nvSpPr>
          <p:cNvPr id="3" name="Notes Placeholder 2"/>
          <p:cNvSpPr>
            <a:spLocks noGrp="1"/>
          </p:cNvSpPr>
          <p:nvPr>
            <p:ph type="body" idx="1"/>
          </p:nvPr>
        </p:nvSpPr>
        <p:spPr/>
        <p:txBody>
          <a:bodyPr/>
          <a:lstStyle/>
          <a:p>
            <a:r>
              <a:rPr lang="en-US" baseline="0" noProof="0" dirty="0"/>
              <a:t>Good morning, my name is Guillaume </a:t>
            </a:r>
            <a:r>
              <a:rPr lang="en-US" baseline="0" noProof="0" dirty="0" err="1"/>
              <a:t>Hupin</a:t>
            </a:r>
            <a:r>
              <a:rPr lang="en-US" baseline="0" noProof="0" dirty="0"/>
              <a:t>. I am both a nuclear structure and reaction theoretician. Those two facets are necessary to describe exotic nuclei which lie close in energy to the reaction threshold. I seek to come to an understanding of nuclei starting from first principle that is starting from the underlying theory of QCD.</a:t>
            </a:r>
            <a:endParaRPr lang="en-US" noProof="0" dirty="0"/>
          </a:p>
        </p:txBody>
      </p:sp>
      <p:sp>
        <p:nvSpPr>
          <p:cNvPr id="4" name="Slide Number Placeholder 3"/>
          <p:cNvSpPr>
            <a:spLocks noGrp="1"/>
          </p:cNvSpPr>
          <p:nvPr>
            <p:ph type="sldNum" sz="quarter" idx="10"/>
          </p:nvPr>
        </p:nvSpPr>
        <p:spPr/>
        <p:txBody>
          <a:bodyPr/>
          <a:lstStyle/>
          <a:p>
            <a:fld id="{67A4DBCD-23EF-3F41-8576-FD841E0ECF7E}" type="slidenum">
              <a:rPr lang="en-US" smtClean="0"/>
              <a:t>1</a:t>
            </a:fld>
            <a:endParaRPr lang="en-US"/>
          </a:p>
        </p:txBody>
      </p:sp>
    </p:spTree>
    <p:extLst>
      <p:ext uri="{BB962C8B-B14F-4D97-AF65-F5344CB8AC3E}">
        <p14:creationId xmlns:p14="http://schemas.microsoft.com/office/powerpoint/2010/main" val="3602173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basically</a:t>
            </a:r>
            <a:r>
              <a:rPr lang="en-US" baseline="0" dirty="0"/>
              <a:t> we merge the two approach</a:t>
            </a:r>
          </a:p>
          <a:p>
            <a:pPr marL="228600" indent="-228600">
              <a:buAutoNum type="arabicParenR"/>
            </a:pPr>
            <a:r>
              <a:rPr lang="en-US" baseline="0" dirty="0"/>
              <a:t>The one for the nuclear structure that will get a good shot at the low-lying resonance</a:t>
            </a:r>
          </a:p>
          <a:p>
            <a:pPr marL="228600" indent="-228600">
              <a:buAutoNum type="arabicParenR"/>
            </a:pPr>
            <a:r>
              <a:rPr lang="en-US" baseline="0" dirty="0"/>
              <a:t>The one that will deal with the scattering degree of freedom !</a:t>
            </a:r>
          </a:p>
          <a:p>
            <a:pPr marL="228600" indent="-228600">
              <a:buAutoNum type="arabicParenR"/>
            </a:pPr>
            <a:r>
              <a:rPr lang="en-US" baseline="0" dirty="0"/>
              <a:t>The NCSMC is born </a:t>
            </a:r>
            <a:r>
              <a:rPr lang="en-US" baseline="0" dirty="0" err="1"/>
              <a:t>cf</a:t>
            </a:r>
            <a:r>
              <a:rPr lang="en-US" baseline="0" dirty="0"/>
              <a:t> those paper.</a:t>
            </a:r>
          </a:p>
          <a:p>
            <a:pPr marL="0" indent="0">
              <a:buNone/>
            </a:pPr>
            <a:endParaRPr lang="en-US" baseline="0" dirty="0"/>
          </a:p>
        </p:txBody>
      </p:sp>
      <p:sp>
        <p:nvSpPr>
          <p:cNvPr id="4" name="Slide Number Placeholder 3"/>
          <p:cNvSpPr>
            <a:spLocks noGrp="1"/>
          </p:cNvSpPr>
          <p:nvPr>
            <p:ph type="sldNum" sz="quarter" idx="10"/>
          </p:nvPr>
        </p:nvSpPr>
        <p:spPr/>
        <p:txBody>
          <a:bodyPr/>
          <a:lstStyle/>
          <a:p>
            <a:fld id="{67A4DBCD-23EF-3F41-8576-FD841E0ECF7E}" type="slidenum">
              <a:rPr lang="en-US" smtClean="0"/>
              <a:t>17</a:t>
            </a:fld>
            <a:endParaRPr lang="en-US"/>
          </a:p>
        </p:txBody>
      </p:sp>
    </p:spTree>
    <p:extLst>
      <p:ext uri="{BB962C8B-B14F-4D97-AF65-F5344CB8AC3E}">
        <p14:creationId xmlns:p14="http://schemas.microsoft.com/office/powerpoint/2010/main" val="1713838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260B9-5B6F-ADE4-35C8-04E2CC635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9465B7-72FB-9BF3-F956-E6A9014237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7A74C4-2661-5EBA-ACD8-BFDC00C2692E}"/>
              </a:ext>
            </a:extLst>
          </p:cNvPr>
          <p:cNvSpPr>
            <a:spLocks noGrp="1"/>
          </p:cNvSpPr>
          <p:nvPr>
            <p:ph type="body" idx="1"/>
          </p:nvPr>
        </p:nvSpPr>
        <p:spPr/>
        <p:txBody>
          <a:bodyPr/>
          <a:lstStyle/>
          <a:p>
            <a:r>
              <a:rPr lang="en-US" dirty="0"/>
              <a:t>So basically</a:t>
            </a:r>
            <a:r>
              <a:rPr lang="en-US" baseline="0" dirty="0"/>
              <a:t> we merge the two approach</a:t>
            </a:r>
          </a:p>
          <a:p>
            <a:pPr marL="228600" indent="-228600">
              <a:buAutoNum type="arabicParenR"/>
            </a:pPr>
            <a:r>
              <a:rPr lang="en-US" baseline="0" dirty="0"/>
              <a:t>The one for the nuclear structure that will get a good shot at the low-lying resonance</a:t>
            </a:r>
          </a:p>
          <a:p>
            <a:pPr marL="228600" indent="-228600">
              <a:buAutoNum type="arabicParenR"/>
            </a:pPr>
            <a:r>
              <a:rPr lang="en-US" baseline="0" dirty="0"/>
              <a:t>The one that will deal with the scattering degree of freedom !</a:t>
            </a:r>
          </a:p>
          <a:p>
            <a:pPr marL="228600" indent="-228600">
              <a:buAutoNum type="arabicParenR"/>
            </a:pPr>
            <a:r>
              <a:rPr lang="en-US" baseline="0" dirty="0"/>
              <a:t>The NCSMC is born </a:t>
            </a:r>
            <a:r>
              <a:rPr lang="en-US" baseline="0" dirty="0" err="1"/>
              <a:t>cf</a:t>
            </a:r>
            <a:r>
              <a:rPr lang="en-US" baseline="0" dirty="0"/>
              <a:t> those paper.</a:t>
            </a:r>
          </a:p>
          <a:p>
            <a:pPr marL="0" indent="0">
              <a:buNone/>
            </a:pPr>
            <a:endParaRPr lang="en-US" baseline="0" dirty="0"/>
          </a:p>
        </p:txBody>
      </p:sp>
      <p:sp>
        <p:nvSpPr>
          <p:cNvPr id="4" name="Slide Number Placeholder 3">
            <a:extLst>
              <a:ext uri="{FF2B5EF4-FFF2-40B4-BE49-F238E27FC236}">
                <a16:creationId xmlns:a16="http://schemas.microsoft.com/office/drawing/2014/main" id="{79A182D2-8A47-FADD-C590-81BC9E87AAF1}"/>
              </a:ext>
            </a:extLst>
          </p:cNvPr>
          <p:cNvSpPr>
            <a:spLocks noGrp="1"/>
          </p:cNvSpPr>
          <p:nvPr>
            <p:ph type="sldNum" sz="quarter" idx="10"/>
          </p:nvPr>
        </p:nvSpPr>
        <p:spPr/>
        <p:txBody>
          <a:bodyPr/>
          <a:lstStyle/>
          <a:p>
            <a:fld id="{67A4DBCD-23EF-3F41-8576-FD841E0ECF7E}" type="slidenum">
              <a:rPr lang="en-US" smtClean="0"/>
              <a:t>18</a:t>
            </a:fld>
            <a:endParaRPr lang="en-US"/>
          </a:p>
        </p:txBody>
      </p:sp>
    </p:spTree>
    <p:extLst>
      <p:ext uri="{BB962C8B-B14F-4D97-AF65-F5344CB8AC3E}">
        <p14:creationId xmlns:p14="http://schemas.microsoft.com/office/powerpoint/2010/main" val="3371327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77F98-31AF-9B2D-0B33-A1341602A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4DCF1-EED3-99F2-DB01-95F1352F6173}"/>
              </a:ext>
            </a:extLst>
          </p:cNvPr>
          <p:cNvSpPr>
            <a:spLocks noGrp="1" noRot="1" noChangeAspect="1"/>
          </p:cNvSpPr>
          <p:nvPr>
            <p:ph type="sldImg"/>
          </p:nvPr>
        </p:nvSpPr>
        <p:spPr>
          <a:xfrm>
            <a:off x="2651125" y="514350"/>
            <a:ext cx="4572000" cy="2571750"/>
          </a:xfrm>
        </p:spPr>
      </p:sp>
      <p:sp>
        <p:nvSpPr>
          <p:cNvPr id="3" name="Notes Placeholder 2">
            <a:extLst>
              <a:ext uri="{FF2B5EF4-FFF2-40B4-BE49-F238E27FC236}">
                <a16:creationId xmlns:a16="http://schemas.microsoft.com/office/drawing/2014/main" id="{428739E8-224F-AD16-6753-2722C4EE5540}"/>
              </a:ext>
            </a:extLst>
          </p:cNvPr>
          <p:cNvSpPr>
            <a:spLocks noGrp="1"/>
          </p:cNvSpPr>
          <p:nvPr>
            <p:ph type="body" idx="1"/>
          </p:nvPr>
        </p:nvSpPr>
        <p:spPr/>
        <p:txBody>
          <a:bodyPr/>
          <a:lstStyle/>
          <a:p>
            <a:pPr marL="0" indent="0">
              <a:buNone/>
            </a:pPr>
            <a:endParaRPr lang="en-US" baseline="0" dirty="0"/>
          </a:p>
        </p:txBody>
      </p:sp>
      <p:sp>
        <p:nvSpPr>
          <p:cNvPr id="4" name="Slide Number Placeholder 3">
            <a:extLst>
              <a:ext uri="{FF2B5EF4-FFF2-40B4-BE49-F238E27FC236}">
                <a16:creationId xmlns:a16="http://schemas.microsoft.com/office/drawing/2014/main" id="{EB04E199-C8B2-1A34-EDDE-4996C838B7B8}"/>
              </a:ext>
            </a:extLst>
          </p:cNvPr>
          <p:cNvSpPr>
            <a:spLocks noGrp="1"/>
          </p:cNvSpPr>
          <p:nvPr>
            <p:ph type="sldNum" sz="quarter" idx="10"/>
          </p:nvPr>
        </p:nvSpPr>
        <p:spPr/>
        <p:txBody>
          <a:bodyPr/>
          <a:lstStyle/>
          <a:p>
            <a:fld id="{67A4DBCD-23EF-3F41-8576-FD841E0ECF7E}" type="slidenum">
              <a:rPr lang="en-US" smtClean="0"/>
              <a:t>19</a:t>
            </a:fld>
            <a:endParaRPr lang="en-US"/>
          </a:p>
        </p:txBody>
      </p:sp>
    </p:spTree>
    <p:extLst>
      <p:ext uri="{BB962C8B-B14F-4D97-AF65-F5344CB8AC3E}">
        <p14:creationId xmlns:p14="http://schemas.microsoft.com/office/powerpoint/2010/main" val="4255961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7A4DBCD-23EF-3F41-8576-FD841E0ECF7E}" type="slidenum">
              <a:rPr lang="en-US" smtClean="0"/>
              <a:t>22</a:t>
            </a:fld>
            <a:endParaRPr lang="en-US"/>
          </a:p>
        </p:txBody>
      </p:sp>
    </p:spTree>
    <p:extLst>
      <p:ext uri="{BB962C8B-B14F-4D97-AF65-F5344CB8AC3E}">
        <p14:creationId xmlns:p14="http://schemas.microsoft.com/office/powerpoint/2010/main" val="365427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87663" y="428625"/>
            <a:ext cx="4065587" cy="2287588"/>
          </a:xfrm>
        </p:spPr>
      </p:sp>
      <p:sp>
        <p:nvSpPr>
          <p:cNvPr id="3" name="Notes Placeholder 2"/>
          <p:cNvSpPr>
            <a:spLocks noGrp="1"/>
          </p:cNvSpPr>
          <p:nvPr>
            <p:ph type="body" idx="1"/>
          </p:nvPr>
        </p:nvSpPr>
        <p:spPr/>
        <p:txBody>
          <a:bodyPr>
            <a:normAutofit/>
          </a:bodyPr>
          <a:lstStyle/>
          <a:p>
            <a:r>
              <a:rPr lang="en-US" sz="1000" dirty="0">
                <a:latin typeface="Arial" pitchFamily="48" charset="0"/>
                <a:ea typeface="ＭＳ Ｐゴシック" pitchFamily="48" charset="-128"/>
                <a:cs typeface="ＭＳ Ｐゴシック" pitchFamily="48" charset="-128"/>
              </a:rPr>
              <a:t>Before</a:t>
            </a:r>
            <a:r>
              <a:rPr lang="en-US" sz="1000" baseline="0" dirty="0">
                <a:latin typeface="Arial" pitchFamily="48" charset="0"/>
                <a:ea typeface="ＭＳ Ｐゴシック" pitchFamily="48" charset="-128"/>
                <a:cs typeface="ＭＳ Ｐゴシック" pitchFamily="48" charset="-128"/>
              </a:rPr>
              <a:t> we get to the actual calculation we have to deal with the so call hard-core problem. That is the fact that the potential will connect states included in the many body calculation to state that are not. For instance in this plot of the two-nucleon force in momentum space …. In this work, we use the SRG method to soften the interaction. It consists in a set of unitary transformation that will drive the Hamiltonian to a </a:t>
            </a:r>
            <a:r>
              <a:rPr lang="en-US" sz="1000" baseline="0" dirty="0" err="1">
                <a:latin typeface="Arial" pitchFamily="48" charset="0"/>
                <a:ea typeface="ＭＳ Ｐゴシック" pitchFamily="48" charset="-128"/>
                <a:cs typeface="ＭＳ Ｐゴシック" pitchFamily="48" charset="-128"/>
              </a:rPr>
              <a:t>prediagonal</a:t>
            </a:r>
            <a:r>
              <a:rPr lang="en-US" sz="1000" baseline="0" dirty="0">
                <a:latin typeface="Arial" pitchFamily="48" charset="0"/>
                <a:ea typeface="ＭＳ Ｐゴシック" pitchFamily="48" charset="-128"/>
                <a:cs typeface="ＭＳ Ｐゴシック" pitchFamily="48" charset="-128"/>
              </a:rPr>
              <a:t> form suitable for the NCSM.</a:t>
            </a:r>
          </a:p>
          <a:p>
            <a:r>
              <a:rPr lang="en-US" sz="1000" baseline="0" dirty="0">
                <a:latin typeface="Arial" pitchFamily="48" charset="0"/>
                <a:ea typeface="ＭＳ Ｐゴシック" pitchFamily="48" charset="-128"/>
                <a:cs typeface="ＭＳ Ｐゴシック" pitchFamily="48" charset="-128"/>
              </a:rPr>
              <a:t>Important things are that the unitary transformation by design preserve the physics  while decoupling low and high momentum however this will induce extra many-body forces.</a:t>
            </a:r>
          </a:p>
          <a:p>
            <a:r>
              <a:rPr lang="en-US" sz="1000" baseline="0" dirty="0">
                <a:latin typeface="Arial" pitchFamily="48" charset="0"/>
                <a:ea typeface="ＭＳ Ｐゴシック" pitchFamily="48" charset="-128"/>
                <a:cs typeface="ＭＳ Ｐゴシック" pitchFamily="48" charset="-128"/>
              </a:rPr>
              <a:t>Once the interaction is evolved we can cut it to the scale of the many-body theory.</a:t>
            </a:r>
          </a:p>
          <a:p>
            <a:endParaRPr lang="en-US" sz="1000" baseline="0" dirty="0">
              <a:latin typeface="Arial" pitchFamily="48" charset="0"/>
              <a:ea typeface="ＭＳ Ｐゴシック" pitchFamily="48" charset="-128"/>
              <a:cs typeface="ＭＳ Ｐゴシック" pitchFamily="48" charset="-128"/>
            </a:endParaRPr>
          </a:p>
        </p:txBody>
      </p:sp>
      <p:sp>
        <p:nvSpPr>
          <p:cNvPr id="4" name="Slide Number Placeholder 3"/>
          <p:cNvSpPr>
            <a:spLocks noGrp="1"/>
          </p:cNvSpPr>
          <p:nvPr>
            <p:ph type="sldNum" sz="quarter" idx="10"/>
          </p:nvPr>
        </p:nvSpPr>
        <p:spPr/>
        <p:txBody>
          <a:bodyPr/>
          <a:lstStyle/>
          <a:p>
            <a:pPr>
              <a:defRPr/>
            </a:pPr>
            <a:fld id="{E44C2C91-C02F-4400-8194-9B266B881EA1}" type="slidenum">
              <a:rPr lang="en-US" smtClean="0"/>
              <a:pPr>
                <a:defRPr/>
              </a:pPr>
              <a:t>24</a:t>
            </a:fld>
            <a:endParaRPr lang="en-US"/>
          </a:p>
        </p:txBody>
      </p:sp>
    </p:spTree>
    <p:extLst>
      <p:ext uri="{BB962C8B-B14F-4D97-AF65-F5344CB8AC3E}">
        <p14:creationId xmlns:p14="http://schemas.microsoft.com/office/powerpoint/2010/main" val="3990844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67A4DBCD-23EF-3F41-8576-FD841E0ECF7E}" type="slidenum">
              <a:rPr lang="en-US" smtClean="0"/>
              <a:t>28</a:t>
            </a:fld>
            <a:endParaRPr lang="en-US"/>
          </a:p>
        </p:txBody>
      </p:sp>
    </p:spTree>
    <p:extLst>
      <p:ext uri="{BB962C8B-B14F-4D97-AF65-F5344CB8AC3E}">
        <p14:creationId xmlns:p14="http://schemas.microsoft.com/office/powerpoint/2010/main" val="3366211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C53E1-9A4A-E665-BE8A-4F000D93B5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D532A-CCB4-05FB-37FA-1A48ABD67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41568C-364F-DF60-E57C-EC68B5247E0A}"/>
              </a:ext>
            </a:extLst>
          </p:cNvPr>
          <p:cNvSpPr>
            <a:spLocks noGrp="1"/>
          </p:cNvSpPr>
          <p:nvPr>
            <p:ph type="body" idx="1"/>
          </p:nvPr>
        </p:nvSpPr>
        <p:spPr/>
        <p:txBody>
          <a:bodyPr/>
          <a:lstStyle/>
          <a:p>
            <a:r>
              <a:rPr lang="en-US" dirty="0"/>
              <a:t>I show here the states for 4Li and 4Hi which are isospin analogues and have similar excited states. </a:t>
            </a:r>
          </a:p>
          <a:p>
            <a:r>
              <a:rPr lang="en-US" dirty="0"/>
              <a:t>Also here we see two well reproduced resonances and two significantly shifted ones.</a:t>
            </a:r>
          </a:p>
        </p:txBody>
      </p:sp>
      <p:sp>
        <p:nvSpPr>
          <p:cNvPr id="4" name="Slide Number Placeholder 3">
            <a:extLst>
              <a:ext uri="{FF2B5EF4-FFF2-40B4-BE49-F238E27FC236}">
                <a16:creationId xmlns:a16="http://schemas.microsoft.com/office/drawing/2014/main" id="{57F09753-25BC-7F44-90C2-1949EC85BF2D}"/>
              </a:ext>
            </a:extLst>
          </p:cNvPr>
          <p:cNvSpPr>
            <a:spLocks noGrp="1"/>
          </p:cNvSpPr>
          <p:nvPr>
            <p:ph type="sldNum" sz="quarter" idx="5"/>
          </p:nvPr>
        </p:nvSpPr>
        <p:spPr/>
        <p:txBody>
          <a:bodyPr/>
          <a:lstStyle/>
          <a:p>
            <a:pPr>
              <a:defRPr/>
            </a:pPr>
            <a:fld id="{C3BC699F-DBFB-4FA7-9A20-949047200EDB}" type="slidenum">
              <a:rPr lang="fr-FR" smtClean="0"/>
              <a:pPr>
                <a:defRPr/>
              </a:pPr>
              <a:t>29</a:t>
            </a:fld>
            <a:endParaRPr lang="fr-FR"/>
          </a:p>
        </p:txBody>
      </p:sp>
    </p:spTree>
    <p:extLst>
      <p:ext uri="{BB962C8B-B14F-4D97-AF65-F5344CB8AC3E}">
        <p14:creationId xmlns:p14="http://schemas.microsoft.com/office/powerpoint/2010/main" val="3805766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51125" y="514350"/>
            <a:ext cx="4572000" cy="2571750"/>
          </a:xfrm>
        </p:spPr>
      </p:sp>
      <p:sp>
        <p:nvSpPr>
          <p:cNvPr id="3" name="Notes Placeholder 2"/>
          <p:cNvSpPr>
            <a:spLocks noGrp="1"/>
          </p:cNvSpPr>
          <p:nvPr>
            <p:ph type="body" idx="1"/>
          </p:nvPr>
        </p:nvSpPr>
        <p:spPr/>
        <p:txBody>
          <a:bodyPr/>
          <a:lstStyle/>
          <a:p>
            <a:pPr marL="0" indent="0">
              <a:buNone/>
            </a:pPr>
            <a:r>
              <a:rPr lang="en-US" baseline="0" dirty="0"/>
              <a:t>The research axis is basically two-fold:</a:t>
            </a:r>
          </a:p>
          <a:p>
            <a:pPr marL="0" indent="0">
              <a:buNone/>
            </a:pPr>
            <a:r>
              <a:rPr lang="en-US" baseline="0" dirty="0"/>
              <a:t>1- More complex reactions </a:t>
            </a:r>
          </a:p>
          <a:p>
            <a:pPr marL="0" indent="0">
              <a:buNone/>
            </a:pPr>
            <a:r>
              <a:rPr lang="en-US" baseline="0" dirty="0"/>
              <a:t>2- Towards heavier mass systems</a:t>
            </a:r>
          </a:p>
          <a:p>
            <a:pPr marL="0" indent="0">
              <a:buNone/>
            </a:pPr>
            <a:endParaRPr lang="en-US" baseline="0" dirty="0"/>
          </a:p>
          <a:p>
            <a:pPr marL="0" indent="0">
              <a:buNone/>
            </a:pPr>
            <a:r>
              <a:rPr lang="en-US" baseline="0" dirty="0"/>
              <a:t>In higher resolution:</a:t>
            </a:r>
          </a:p>
          <a:p>
            <a:pPr marL="171450" indent="-171450">
              <a:buFontTx/>
              <a:buChar char="-"/>
            </a:pPr>
            <a:r>
              <a:rPr lang="en-US" baseline="0" dirty="0"/>
              <a:t>We want to study halo nuclei with full glory NN+3N interaction</a:t>
            </a:r>
          </a:p>
          <a:p>
            <a:pPr marL="171450" indent="-171450">
              <a:buFontTx/>
              <a:buChar char="-"/>
            </a:pPr>
            <a:r>
              <a:rPr lang="en-US" baseline="0" dirty="0"/>
              <a:t>Study break up and FSI</a:t>
            </a:r>
          </a:p>
          <a:p>
            <a:pPr marL="171450" indent="-171450">
              <a:buFontTx/>
              <a:buChar char="-"/>
            </a:pPr>
            <a:r>
              <a:rPr lang="en-US" baseline="0" dirty="0" err="1"/>
              <a:t>Etc</a:t>
            </a:r>
            <a:r>
              <a:rPr lang="en-US" baseline="0" dirty="0"/>
              <a:t>…</a:t>
            </a:r>
          </a:p>
        </p:txBody>
      </p:sp>
      <p:sp>
        <p:nvSpPr>
          <p:cNvPr id="4" name="Slide Number Placeholder 3"/>
          <p:cNvSpPr>
            <a:spLocks noGrp="1"/>
          </p:cNvSpPr>
          <p:nvPr>
            <p:ph type="sldNum" sz="quarter" idx="10"/>
          </p:nvPr>
        </p:nvSpPr>
        <p:spPr/>
        <p:txBody>
          <a:bodyPr/>
          <a:lstStyle/>
          <a:p>
            <a:fld id="{67A4DBCD-23EF-3F41-8576-FD841E0ECF7E}" type="slidenum">
              <a:rPr lang="en-US" smtClean="0"/>
              <a:t>3</a:t>
            </a:fld>
            <a:endParaRPr lang="en-US"/>
          </a:p>
        </p:txBody>
      </p:sp>
    </p:spTree>
    <p:extLst>
      <p:ext uri="{BB962C8B-B14F-4D97-AF65-F5344CB8AC3E}">
        <p14:creationId xmlns:p14="http://schemas.microsoft.com/office/powerpoint/2010/main" val="2470196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51125" y="514350"/>
            <a:ext cx="4572000" cy="2571750"/>
          </a:xfrm>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67A4DBCD-23EF-3F41-8576-FD841E0ECF7E}" type="slidenum">
              <a:rPr lang="en-US" smtClean="0"/>
              <a:t>4</a:t>
            </a:fld>
            <a:endParaRPr lang="en-US"/>
          </a:p>
        </p:txBody>
      </p:sp>
    </p:spTree>
    <p:extLst>
      <p:ext uri="{BB962C8B-B14F-4D97-AF65-F5344CB8AC3E}">
        <p14:creationId xmlns:p14="http://schemas.microsoft.com/office/powerpoint/2010/main" val="1706715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51125" y="514350"/>
            <a:ext cx="4572000" cy="2571750"/>
          </a:xfrm>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67A4DBCD-23EF-3F41-8576-FD841E0ECF7E}" type="slidenum">
              <a:rPr lang="en-US" smtClean="0"/>
              <a:t>5</a:t>
            </a:fld>
            <a:endParaRPr lang="en-US"/>
          </a:p>
        </p:txBody>
      </p:sp>
    </p:spTree>
    <p:extLst>
      <p:ext uri="{BB962C8B-B14F-4D97-AF65-F5344CB8AC3E}">
        <p14:creationId xmlns:p14="http://schemas.microsoft.com/office/powerpoint/2010/main" val="1706715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a:defRPr/>
            </a:pPr>
            <a:fld id="{C3BC699F-DBFB-4FA7-9A20-949047200EDB}" type="slidenum">
              <a:rPr lang="fr-FR" smtClean="0"/>
              <a:pPr>
                <a:defRPr/>
              </a:pPr>
              <a:t>7</a:t>
            </a:fld>
            <a:endParaRPr lang="fr-FR"/>
          </a:p>
        </p:txBody>
      </p:sp>
    </p:spTree>
    <p:extLst>
      <p:ext uri="{BB962C8B-B14F-4D97-AF65-F5344CB8AC3E}">
        <p14:creationId xmlns:p14="http://schemas.microsoft.com/office/powerpoint/2010/main" val="2274799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51125" y="514350"/>
            <a:ext cx="4572000" cy="25717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Let us now get back to our benchmark</a:t>
            </a:r>
            <a:r>
              <a:rPr lang="en-US" baseline="0" dirty="0"/>
              <a:t> case namely the n-alpha collision. Again the phase-shift are well determined from experiment. We can there play with the different scenario of interaction: NN-only, NN+3N-ind </a:t>
            </a:r>
            <a:r>
              <a:rPr lang="en-US" baseline="0" dirty="0" err="1"/>
              <a:t>ie</a:t>
            </a:r>
            <a:r>
              <a:rPr lang="en-US" baseline="0" dirty="0"/>
              <a:t> the initial NN-only corresponding to lee-</a:t>
            </a:r>
            <a:r>
              <a:rPr lang="en-US" baseline="0" dirty="0" err="1"/>
              <a:t>suzuky</a:t>
            </a:r>
            <a:r>
              <a:rPr lang="en-US" baseline="0" dirty="0"/>
              <a:t> here we see that clearly the NN-only agreement was just accidental and the real picture with a NN force online is much worse. The 3N force helps a lot to improve the agreement in particular the spin-orbit splitting.</a:t>
            </a:r>
            <a:endParaRPr lang="en-US" dirty="0"/>
          </a:p>
          <a:p>
            <a:endParaRPr lang="en-US" dirty="0"/>
          </a:p>
        </p:txBody>
      </p:sp>
      <p:sp>
        <p:nvSpPr>
          <p:cNvPr id="4" name="Slide Number Placeholder 3"/>
          <p:cNvSpPr>
            <a:spLocks noGrp="1"/>
          </p:cNvSpPr>
          <p:nvPr>
            <p:ph type="sldNum" sz="quarter" idx="10"/>
          </p:nvPr>
        </p:nvSpPr>
        <p:spPr/>
        <p:txBody>
          <a:bodyPr/>
          <a:lstStyle/>
          <a:p>
            <a:fld id="{67A4DBCD-23EF-3F41-8576-FD841E0ECF7E}" type="slidenum">
              <a:rPr lang="en-US" smtClean="0"/>
              <a:t>8</a:t>
            </a:fld>
            <a:endParaRPr lang="en-US"/>
          </a:p>
        </p:txBody>
      </p:sp>
    </p:spTree>
    <p:extLst>
      <p:ext uri="{BB962C8B-B14F-4D97-AF65-F5344CB8AC3E}">
        <p14:creationId xmlns:p14="http://schemas.microsoft.com/office/powerpoint/2010/main" val="3612476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51125" y="514350"/>
            <a:ext cx="4572000" cy="25717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Let us now get back to our benchmark</a:t>
            </a:r>
            <a:r>
              <a:rPr lang="en-US" baseline="0" dirty="0"/>
              <a:t> case namely the n-alpha collision. Again the phase-shift are well determined from experiment. We can there play with the different scenario of interaction: NN-only, NN+3N-ind </a:t>
            </a:r>
            <a:r>
              <a:rPr lang="en-US" baseline="0" dirty="0" err="1"/>
              <a:t>ie</a:t>
            </a:r>
            <a:r>
              <a:rPr lang="en-US" baseline="0" dirty="0"/>
              <a:t> the initial NN-only corresponding to lee-</a:t>
            </a:r>
            <a:r>
              <a:rPr lang="en-US" baseline="0" dirty="0" err="1"/>
              <a:t>suzuky</a:t>
            </a:r>
            <a:r>
              <a:rPr lang="en-US" baseline="0" dirty="0"/>
              <a:t> here we see that clearly the NN-only agreement was just accidental and the real picture with a NN force online is much worse. The 3N force helps a lot to improve the agreement in particular the spin-orbit splitting.</a:t>
            </a:r>
            <a:endParaRPr lang="en-US" dirty="0"/>
          </a:p>
          <a:p>
            <a:endParaRPr lang="en-US" dirty="0"/>
          </a:p>
        </p:txBody>
      </p:sp>
      <p:sp>
        <p:nvSpPr>
          <p:cNvPr id="4" name="Slide Number Placeholder 3"/>
          <p:cNvSpPr>
            <a:spLocks noGrp="1"/>
          </p:cNvSpPr>
          <p:nvPr>
            <p:ph type="sldNum" sz="quarter" idx="10"/>
          </p:nvPr>
        </p:nvSpPr>
        <p:spPr/>
        <p:txBody>
          <a:bodyPr/>
          <a:lstStyle/>
          <a:p>
            <a:fld id="{67A4DBCD-23EF-3F41-8576-FD841E0ECF7E}" type="slidenum">
              <a:rPr lang="en-US" smtClean="0"/>
              <a:t>9</a:t>
            </a:fld>
            <a:endParaRPr lang="en-US"/>
          </a:p>
        </p:txBody>
      </p:sp>
    </p:spTree>
    <p:extLst>
      <p:ext uri="{BB962C8B-B14F-4D97-AF65-F5344CB8AC3E}">
        <p14:creationId xmlns:p14="http://schemas.microsoft.com/office/powerpoint/2010/main" val="3687410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51125" y="514350"/>
            <a:ext cx="4572000" cy="2571750"/>
          </a:xfrm>
        </p:spPr>
      </p:sp>
      <p:sp>
        <p:nvSpPr>
          <p:cNvPr id="3" name="Notes Placeholder 2"/>
          <p:cNvSpPr>
            <a:spLocks noGrp="1"/>
          </p:cNvSpPr>
          <p:nvPr>
            <p:ph type="body" idx="1"/>
          </p:nvPr>
        </p:nvSpPr>
        <p:spPr/>
        <p:txBody>
          <a:bodyPr/>
          <a:lstStyle/>
          <a:p>
            <a:r>
              <a:rPr lang="en-US" noProof="0" dirty="0"/>
              <a:t>In some cases</a:t>
            </a:r>
            <a:r>
              <a:rPr lang="en-US" baseline="0" noProof="0" dirty="0"/>
              <a:t> we can discriminate between different sets of experiments where discrepancies still exist. Having a lot of data is also revealing the missing feature of the present knowledge of the interaction and motivating the community to expand their knowledge of nuclear interaction.</a:t>
            </a:r>
            <a:endParaRPr lang="en-US" noProof="0" dirty="0"/>
          </a:p>
        </p:txBody>
      </p:sp>
      <p:sp>
        <p:nvSpPr>
          <p:cNvPr id="4" name="Slide Number Placeholder 3"/>
          <p:cNvSpPr>
            <a:spLocks noGrp="1"/>
          </p:cNvSpPr>
          <p:nvPr>
            <p:ph type="sldNum" sz="quarter" idx="10"/>
          </p:nvPr>
        </p:nvSpPr>
        <p:spPr/>
        <p:txBody>
          <a:bodyPr/>
          <a:lstStyle/>
          <a:p>
            <a:fld id="{67A4DBCD-23EF-3F41-8576-FD841E0ECF7E}" type="slidenum">
              <a:rPr lang="en-US" smtClean="0"/>
              <a:t>10</a:t>
            </a:fld>
            <a:endParaRPr lang="en-US"/>
          </a:p>
        </p:txBody>
      </p:sp>
    </p:spTree>
    <p:extLst>
      <p:ext uri="{BB962C8B-B14F-4D97-AF65-F5344CB8AC3E}">
        <p14:creationId xmlns:p14="http://schemas.microsoft.com/office/powerpoint/2010/main" val="4001753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51125" y="514350"/>
            <a:ext cx="4572000" cy="2571750"/>
          </a:xfrm>
        </p:spPr>
      </p:sp>
      <p:sp>
        <p:nvSpPr>
          <p:cNvPr id="3" name="Notes Placeholder 2"/>
          <p:cNvSpPr>
            <a:spLocks noGrp="1"/>
          </p:cNvSpPr>
          <p:nvPr>
            <p:ph type="body" idx="1"/>
          </p:nvPr>
        </p:nvSpPr>
        <p:spPr/>
        <p:txBody>
          <a:bodyPr/>
          <a:lstStyle/>
          <a:p>
            <a:r>
              <a:rPr lang="en-US" noProof="0" dirty="0"/>
              <a:t>In some cases</a:t>
            </a:r>
            <a:r>
              <a:rPr lang="en-US" baseline="0" noProof="0" dirty="0"/>
              <a:t> we can discriminate between different sets of experiments where discrepancies still exist. Having a lot of data is also revealing the missing feature of the present knowledge of the interaction and motivating the community to expand their knowledge of nuclear interaction.</a:t>
            </a:r>
            <a:endParaRPr lang="en-US" noProof="0" dirty="0"/>
          </a:p>
        </p:txBody>
      </p:sp>
      <p:sp>
        <p:nvSpPr>
          <p:cNvPr id="4" name="Slide Number Placeholder 3"/>
          <p:cNvSpPr>
            <a:spLocks noGrp="1"/>
          </p:cNvSpPr>
          <p:nvPr>
            <p:ph type="sldNum" sz="quarter" idx="10"/>
          </p:nvPr>
        </p:nvSpPr>
        <p:spPr/>
        <p:txBody>
          <a:bodyPr/>
          <a:lstStyle/>
          <a:p>
            <a:fld id="{67A4DBCD-23EF-3F41-8576-FD841E0ECF7E}" type="slidenum">
              <a:rPr lang="en-US" smtClean="0"/>
              <a:t>11</a:t>
            </a:fld>
            <a:endParaRPr lang="en-US"/>
          </a:p>
        </p:txBody>
      </p:sp>
    </p:spTree>
    <p:extLst>
      <p:ext uri="{BB962C8B-B14F-4D97-AF65-F5344CB8AC3E}">
        <p14:creationId xmlns:p14="http://schemas.microsoft.com/office/powerpoint/2010/main" val="3281459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Intro-logo-perso">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1" y="0"/>
            <a:ext cx="12191596" cy="6857998"/>
          </a:xfrm>
          <a:prstGeom prst="rect">
            <a:avLst/>
          </a:prstGeom>
        </p:spPr>
      </p:pic>
      <p:sp>
        <p:nvSpPr>
          <p:cNvPr id="2" name="Titre 1"/>
          <p:cNvSpPr>
            <a:spLocks noGrp="1"/>
          </p:cNvSpPr>
          <p:nvPr>
            <p:ph type="title"/>
          </p:nvPr>
        </p:nvSpPr>
        <p:spPr>
          <a:xfrm>
            <a:off x="1328573" y="169117"/>
            <a:ext cx="9534855" cy="488983"/>
          </a:xfrm>
        </p:spPr>
        <p:txBody>
          <a:bodyPr>
            <a:normAutofit/>
          </a:bodyPr>
          <a:lstStyle>
            <a:lvl1pPr algn="ctr">
              <a:defRPr sz="2037" b="1">
                <a:solidFill>
                  <a:schemeClr val="bg1"/>
                </a:solidFill>
              </a:defRPr>
            </a:lvl1pPr>
          </a:lstStyle>
          <a:p>
            <a:r>
              <a:rPr lang="fr-FR"/>
              <a:t>Modifiez le style du titre</a:t>
            </a:r>
            <a:endParaRPr lang="fr-FR" dirty="0"/>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23/09/2025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EuNPC – Caen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63785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slide-2-fili-small">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1" y="1"/>
            <a:ext cx="12191595" cy="6857997"/>
          </a:xfrm>
          <a:prstGeom prst="rect">
            <a:avLst/>
          </a:prstGeom>
        </p:spPr>
      </p:pic>
      <p:sp>
        <p:nvSpPr>
          <p:cNvPr id="2" name="Titre 1"/>
          <p:cNvSpPr>
            <a:spLocks noGrp="1"/>
          </p:cNvSpPr>
          <p:nvPr>
            <p:ph type="title"/>
          </p:nvPr>
        </p:nvSpPr>
        <p:spPr>
          <a:xfrm>
            <a:off x="2591739" y="169117"/>
            <a:ext cx="6438063" cy="488983"/>
          </a:xfrm>
        </p:spPr>
        <p:txBody>
          <a:bodyPr vert="horz" lIns="91440" tIns="45720" rIns="91440" bIns="45720" rtlCol="0" anchor="ctr">
            <a:normAutofit/>
          </a:bodyPr>
          <a:lstStyle>
            <a:lvl1pPr>
              <a:defRPr lang="fr-FR" sz="2000" b="0" dirty="0">
                <a:solidFill>
                  <a:srgbClr val="00294B"/>
                </a:solidFill>
                <a:cs typeface="Arial Narrow"/>
              </a:defRPr>
            </a:lvl1pPr>
          </a:lstStyle>
          <a:p>
            <a:pPr lvl="0"/>
            <a:r>
              <a:rPr lang="fr-FR"/>
              <a:t>Modifiez le style du titre</a:t>
            </a:r>
            <a:endParaRPr lang="fr-FR" dirty="0"/>
          </a:p>
        </p:txBody>
      </p:sp>
      <p:sp>
        <p:nvSpPr>
          <p:cNvPr id="3" name="Espace réservé du texte 2"/>
          <p:cNvSpPr>
            <a:spLocks noGrp="1"/>
          </p:cNvSpPr>
          <p:nvPr>
            <p:ph type="body" idx="1"/>
          </p:nvPr>
        </p:nvSpPr>
        <p:spPr>
          <a:xfrm>
            <a:off x="839033" y="1681711"/>
            <a:ext cx="5158153"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839033" y="2504599"/>
            <a:ext cx="5158153" cy="3685030"/>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1460" y="1681711"/>
            <a:ext cx="5183307"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6171460" y="2504599"/>
            <a:ext cx="5183307" cy="3685030"/>
          </a:xfrm>
        </p:spPr>
        <p:txBody>
          <a:bodyPr/>
          <a:lstStyle>
            <a:lvl1pPr marL="194036" indent="-194036">
              <a:defRPr lang="fr-FR" sz="2377" kern="1200" dirty="0" smtClean="0">
                <a:solidFill>
                  <a:srgbClr val="FF6700"/>
                </a:solidFill>
                <a:latin typeface="+mn-lt"/>
                <a:ea typeface="+mn-ea"/>
                <a:cs typeface="+mn-cs"/>
              </a:defRPr>
            </a:lvl1pPr>
            <a:lvl2pPr marL="582107" indent="-194036">
              <a:defRPr lang="fr-FR" sz="2037" kern="1200" dirty="0" smtClean="0">
                <a:solidFill>
                  <a:srgbClr val="00294B"/>
                </a:solidFill>
                <a:latin typeface="+mn-lt"/>
                <a:ea typeface="+mn-ea"/>
                <a:cs typeface="+mn-cs"/>
              </a:defRPr>
            </a:lvl2pPr>
            <a:lvl3pPr marL="970178" indent="-194036">
              <a:defRPr lang="fr-FR" sz="1698"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194036" lvl="0" indent="-194036" algn="l" defTabSz="776143" rtl="0" eaLnBrk="1" latinLnBrk="0" hangingPunct="1">
              <a:lnSpc>
                <a:spcPct val="90000"/>
              </a:lnSpc>
              <a:spcBef>
                <a:spcPts val="849"/>
              </a:spcBef>
              <a:buFont typeface="Arial" panose="020B0604020202020204" pitchFamily="34" charset="0"/>
              <a:buChar char="•"/>
            </a:pPr>
            <a:r>
              <a:rPr lang="fr-FR" dirty="0"/>
              <a:t>Modifier les styles du texte du masque</a:t>
            </a:r>
          </a:p>
          <a:p>
            <a:pPr marL="582107" lvl="1" indent="-194036" algn="l" defTabSz="776143" rtl="0" eaLnBrk="1" latinLnBrk="0" hangingPunct="1">
              <a:lnSpc>
                <a:spcPct val="90000"/>
              </a:lnSpc>
              <a:spcBef>
                <a:spcPts val="424"/>
              </a:spcBef>
              <a:buFont typeface="Arial" panose="020B0604020202020204" pitchFamily="34" charset="0"/>
              <a:buChar char="•"/>
            </a:pPr>
            <a:r>
              <a:rPr lang="fr-FR" dirty="0"/>
              <a:t>Deuxième niveau</a:t>
            </a:r>
          </a:p>
          <a:p>
            <a:pPr marL="970178" lvl="2" indent="-194036" algn="l" defTabSz="776143" rtl="0" eaLnBrk="1" latinLnBrk="0" hangingPunct="1">
              <a:lnSpc>
                <a:spcPct val="90000"/>
              </a:lnSpc>
              <a:spcBef>
                <a:spcPts val="424"/>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23/09/2025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EuNPC – Caen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75075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slide-2-small">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1" y="1"/>
            <a:ext cx="12191595" cy="6857995"/>
          </a:xfrm>
          <a:prstGeom prst="rect">
            <a:avLst/>
          </a:prstGeom>
        </p:spPr>
      </p:pic>
      <p:sp>
        <p:nvSpPr>
          <p:cNvPr id="2" name="Titre 1"/>
          <p:cNvSpPr>
            <a:spLocks noGrp="1"/>
          </p:cNvSpPr>
          <p:nvPr>
            <p:ph type="title"/>
          </p:nvPr>
        </p:nvSpPr>
        <p:spPr>
          <a:xfrm>
            <a:off x="2591739" y="169117"/>
            <a:ext cx="6438063" cy="488983"/>
          </a:xfrm>
        </p:spPr>
        <p:txBody>
          <a:bodyPr vert="horz" lIns="91440" tIns="45720" rIns="91440" bIns="45720" rtlCol="0" anchor="ctr">
            <a:normAutofit/>
          </a:bodyPr>
          <a:lstStyle>
            <a:lvl1pPr>
              <a:defRPr lang="fr-FR" sz="2000" b="0" dirty="0">
                <a:solidFill>
                  <a:srgbClr val="00294B"/>
                </a:solidFill>
                <a:cs typeface="Arial Narrow"/>
              </a:defRPr>
            </a:lvl1pPr>
          </a:lstStyle>
          <a:p>
            <a:pPr lvl="0"/>
            <a:r>
              <a:rPr lang="fr-FR" dirty="0"/>
              <a:t>Modifiez le style du titre</a:t>
            </a:r>
          </a:p>
        </p:txBody>
      </p:sp>
      <p:sp>
        <p:nvSpPr>
          <p:cNvPr id="3" name="Espace réservé du texte 2"/>
          <p:cNvSpPr>
            <a:spLocks noGrp="1"/>
          </p:cNvSpPr>
          <p:nvPr>
            <p:ph type="body" idx="1"/>
          </p:nvPr>
        </p:nvSpPr>
        <p:spPr>
          <a:xfrm>
            <a:off x="839033" y="1681711"/>
            <a:ext cx="5158153"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839033" y="2504599"/>
            <a:ext cx="5158153" cy="3685030"/>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1460" y="1681711"/>
            <a:ext cx="5183307"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6171460" y="2504599"/>
            <a:ext cx="5183307" cy="3685030"/>
          </a:xfrm>
        </p:spPr>
        <p:txBody>
          <a:bodyPr/>
          <a:lstStyle>
            <a:lvl1pPr marL="194036" indent="-194036">
              <a:defRPr lang="fr-FR" sz="2377" kern="1200" dirty="0" smtClean="0">
                <a:solidFill>
                  <a:srgbClr val="FF6700"/>
                </a:solidFill>
                <a:latin typeface="+mn-lt"/>
                <a:ea typeface="+mn-ea"/>
                <a:cs typeface="+mn-cs"/>
              </a:defRPr>
            </a:lvl1pPr>
            <a:lvl2pPr marL="582107" indent="-194036">
              <a:defRPr lang="fr-FR" sz="2037" kern="1200" dirty="0" smtClean="0">
                <a:solidFill>
                  <a:srgbClr val="00294B"/>
                </a:solidFill>
                <a:latin typeface="+mn-lt"/>
                <a:ea typeface="+mn-ea"/>
                <a:cs typeface="+mn-cs"/>
              </a:defRPr>
            </a:lvl2pPr>
            <a:lvl3pPr marL="970178" indent="-194036">
              <a:defRPr lang="fr-FR" sz="1698"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194036" lvl="0" indent="-194036" algn="l" defTabSz="776143" rtl="0" eaLnBrk="1" latinLnBrk="0" hangingPunct="1">
              <a:lnSpc>
                <a:spcPct val="90000"/>
              </a:lnSpc>
              <a:spcBef>
                <a:spcPts val="849"/>
              </a:spcBef>
              <a:buFont typeface="Arial" panose="020B0604020202020204" pitchFamily="34" charset="0"/>
              <a:buChar char="•"/>
            </a:pPr>
            <a:r>
              <a:rPr lang="fr-FR" dirty="0"/>
              <a:t>Modifier les styles du texte du masque</a:t>
            </a:r>
          </a:p>
          <a:p>
            <a:pPr marL="582107" lvl="1" indent="-194036" algn="l" defTabSz="776143" rtl="0" eaLnBrk="1" latinLnBrk="0" hangingPunct="1">
              <a:lnSpc>
                <a:spcPct val="90000"/>
              </a:lnSpc>
              <a:spcBef>
                <a:spcPts val="424"/>
              </a:spcBef>
              <a:buFont typeface="Arial" panose="020B0604020202020204" pitchFamily="34" charset="0"/>
              <a:buChar char="•"/>
            </a:pPr>
            <a:r>
              <a:rPr lang="fr-FR" dirty="0"/>
              <a:t>Deuxième niveau</a:t>
            </a:r>
          </a:p>
          <a:p>
            <a:pPr marL="970178" lvl="2" indent="-194036" algn="l" defTabSz="776143" rtl="0" eaLnBrk="1" latinLnBrk="0" hangingPunct="1">
              <a:lnSpc>
                <a:spcPct val="90000"/>
              </a:lnSpc>
              <a:spcBef>
                <a:spcPts val="424"/>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23/09/2025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EuNPC – Caen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94651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2-small-blank">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1" y="1"/>
            <a:ext cx="12191595" cy="6857995"/>
          </a:xfrm>
          <a:prstGeom prst="rect">
            <a:avLst/>
          </a:prstGeom>
        </p:spPr>
      </p:pic>
      <p:sp>
        <p:nvSpPr>
          <p:cNvPr id="2" name="Titre 1"/>
          <p:cNvSpPr>
            <a:spLocks noGrp="1"/>
          </p:cNvSpPr>
          <p:nvPr>
            <p:ph type="title"/>
          </p:nvPr>
        </p:nvSpPr>
        <p:spPr>
          <a:xfrm>
            <a:off x="2591739" y="169117"/>
            <a:ext cx="9600057" cy="488983"/>
          </a:xfrm>
        </p:spPr>
        <p:txBody>
          <a:bodyPr vert="horz" lIns="91440" tIns="45720" rIns="91440" bIns="45720" rtlCol="0" anchor="ctr">
            <a:normAutofit/>
          </a:bodyPr>
          <a:lstStyle>
            <a:lvl1pPr>
              <a:defRPr lang="fr-FR" sz="2000" b="0" dirty="0">
                <a:solidFill>
                  <a:srgbClr val="00294B"/>
                </a:solidFill>
                <a:cs typeface="Arial Narrow"/>
              </a:defRPr>
            </a:lvl1pPr>
          </a:lstStyle>
          <a:p>
            <a:pPr lvl="0"/>
            <a:r>
              <a:rPr lang="fr-FR" dirty="0"/>
              <a:t>Modifiez le style du titre</a:t>
            </a:r>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23/09/2025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EuNPC – Caen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2382634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simple : titre+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2" y="0"/>
            <a:ext cx="12191593" cy="6857995"/>
          </a:xfrm>
          <a:prstGeom prst="rect">
            <a:avLst/>
          </a:prstGeom>
        </p:spPr>
      </p:pic>
      <p:sp>
        <p:nvSpPr>
          <p:cNvPr id="8" name="Titre 1"/>
          <p:cNvSpPr>
            <a:spLocks noGrp="1"/>
          </p:cNvSpPr>
          <p:nvPr>
            <p:ph type="title"/>
          </p:nvPr>
        </p:nvSpPr>
        <p:spPr>
          <a:xfrm>
            <a:off x="2591738" y="169116"/>
            <a:ext cx="6438063" cy="488983"/>
          </a:xfrm>
        </p:spPr>
        <p:txBody>
          <a:bodyPr>
            <a:normAutofit/>
          </a:bodyPr>
          <a:lstStyle>
            <a:lvl1pPr>
              <a:defRPr sz="249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23/09/2025</a:t>
            </a:r>
            <a:endParaRPr lang="fr-FR"/>
          </a:p>
        </p:txBody>
      </p:sp>
      <p:sp>
        <p:nvSpPr>
          <p:cNvPr id="10" name="Espace réservé du pied de page 7"/>
          <p:cNvSpPr>
            <a:spLocks noGrp="1"/>
          </p:cNvSpPr>
          <p:nvPr>
            <p:ph type="ftr" sz="quarter" idx="11"/>
          </p:nvPr>
        </p:nvSpPr>
        <p:spPr>
          <a:xfrm>
            <a:off x="3325189" y="6467913"/>
            <a:ext cx="5541624" cy="364730"/>
          </a:xfrm>
        </p:spPr>
        <p:txBody>
          <a:bodyPr/>
          <a:lstStyle>
            <a:lvl1pPr>
              <a:defRPr>
                <a:solidFill>
                  <a:schemeClr val="bg1"/>
                </a:solidFill>
              </a:defRPr>
            </a:lvl1pPr>
          </a:lstStyle>
          <a:p>
            <a:r>
              <a:rPr lang="fr-FR"/>
              <a:t>EuNPC – Caen</a:t>
            </a:r>
          </a:p>
        </p:txBody>
      </p:sp>
      <p:sp>
        <p:nvSpPr>
          <p:cNvPr id="11" name="Espace réservé du numéro de diapositive 8"/>
          <p:cNvSpPr>
            <a:spLocks noGrp="1"/>
          </p:cNvSpPr>
          <p:nvPr>
            <p:ph type="sldNum" sz="quarter" idx="12"/>
          </p:nvPr>
        </p:nvSpPr>
        <p:spPr>
          <a:xfrm>
            <a:off x="9234343" y="6467913"/>
            <a:ext cx="2741673" cy="364730"/>
          </a:xfrm>
        </p:spPr>
        <p:txBody>
          <a:bodyPr/>
          <a:lstStyle>
            <a:lvl1pPr>
              <a:defRPr>
                <a:solidFill>
                  <a:schemeClr val="bg1"/>
                </a:solidFill>
              </a:defRPr>
            </a:lvl1pPr>
          </a:lstStyle>
          <a:p>
            <a:fld id="{77E71596-5F9D-49C5-9701-16B3CA54319D}" type="slidenum">
              <a:rPr lang="fr-FR" smtClean="0"/>
              <a:pPr/>
              <a:t>‹N°›</a:t>
            </a:fld>
            <a:endParaRPr lang="fr-FR"/>
          </a:p>
        </p:txBody>
      </p:sp>
      <p:sp>
        <p:nvSpPr>
          <p:cNvPr id="12" name="Espace réservé du contenu 3"/>
          <p:cNvSpPr>
            <a:spLocks noGrp="1"/>
          </p:cNvSpPr>
          <p:nvPr>
            <p:ph sz="half" idx="2" hasCustomPrompt="1"/>
          </p:nvPr>
        </p:nvSpPr>
        <p:spPr>
          <a:xfrm>
            <a:off x="309894" y="902590"/>
            <a:ext cx="11666121" cy="5287040"/>
          </a:xfrm>
          <a:prstGeom prst="rect">
            <a:avLst/>
          </a:prstGeom>
        </p:spPr>
        <p:txBody>
          <a:bodyPr/>
          <a:lstStyle>
            <a:lvl1pPr>
              <a:defRPr sz="2263">
                <a:solidFill>
                  <a:srgbClr val="FF6700"/>
                </a:solidFill>
              </a:defRPr>
            </a:lvl1pPr>
            <a:lvl2pPr>
              <a:defRPr sz="2037">
                <a:solidFill>
                  <a:srgbClr val="00294B"/>
                </a:solidFill>
              </a:defRPr>
            </a:lvl2pPr>
            <a:lvl3pPr>
              <a:defRPr sz="1811">
                <a:solidFill>
                  <a:srgbClr val="456487"/>
                </a:solidFill>
              </a:defRPr>
            </a:lvl3pPr>
            <a:lvl4pPr>
              <a:defRPr sz="1584">
                <a:solidFill>
                  <a:srgbClr val="456487"/>
                </a:solidFill>
              </a:defRPr>
            </a:lvl4pPr>
            <a:lvl5pPr>
              <a:defRPr sz="1584">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152393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Key-numbers">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1" y="1"/>
            <a:ext cx="12191596" cy="6857997"/>
          </a:xfrm>
          <a:prstGeom prst="rect">
            <a:avLst/>
          </a:prstGeom>
        </p:spPr>
      </p:pic>
      <p:sp>
        <p:nvSpPr>
          <p:cNvPr id="2" name="Titre 1"/>
          <p:cNvSpPr>
            <a:spLocks noGrp="1"/>
          </p:cNvSpPr>
          <p:nvPr>
            <p:ph type="title"/>
          </p:nvPr>
        </p:nvSpPr>
        <p:spPr>
          <a:xfrm>
            <a:off x="1328573" y="169117"/>
            <a:ext cx="9534855" cy="488983"/>
          </a:xfrm>
        </p:spPr>
        <p:txBody>
          <a:bodyPr>
            <a:normAutofit/>
          </a:bodyPr>
          <a:lstStyle>
            <a:lvl1pPr algn="ctr">
              <a:defRPr sz="2037" b="1">
                <a:solidFill>
                  <a:schemeClr val="bg1"/>
                </a:solidFill>
              </a:defRPr>
            </a:lvl1pPr>
          </a:lstStyle>
          <a:p>
            <a:r>
              <a:rPr lang="fr-FR"/>
              <a:t>Modifiez le style du titre</a:t>
            </a:r>
            <a:endParaRPr lang="fr-FR" dirty="0"/>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23/09/2025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EuNPC – Caen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55969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p-ijclab">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9" y="2"/>
            <a:ext cx="12191599" cy="6857999"/>
          </a:xfrm>
          <a:prstGeom prst="rect">
            <a:avLst/>
          </a:prstGeom>
        </p:spPr>
      </p:pic>
      <p:sp>
        <p:nvSpPr>
          <p:cNvPr id="2" name="Titre 1"/>
          <p:cNvSpPr>
            <a:spLocks noGrp="1"/>
          </p:cNvSpPr>
          <p:nvPr>
            <p:ph type="title"/>
          </p:nvPr>
        </p:nvSpPr>
        <p:spPr>
          <a:xfrm>
            <a:off x="2591737" y="169117"/>
            <a:ext cx="9290368" cy="488983"/>
          </a:xfrm>
        </p:spPr>
        <p:txBody>
          <a:bodyPr vert="horz" lIns="91440" tIns="45720" rIns="91440" bIns="45720" rtlCol="0" anchor="ctr">
            <a:normAutofit/>
          </a:bodyPr>
          <a:lstStyle>
            <a:lvl1pPr>
              <a:defRPr lang="fr-FR" sz="2000" b="0" dirty="0">
                <a:solidFill>
                  <a:srgbClr val="00294B"/>
                </a:solidFill>
                <a:cs typeface="Arial Narrow"/>
              </a:defRPr>
            </a:lvl1pPr>
          </a:lstStyle>
          <a:p>
            <a:pPr lvl="0"/>
            <a:r>
              <a:rPr lang="fr-FR" dirty="0"/>
              <a:t>Modifiez le style du titre</a:t>
            </a:r>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23/09/2025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EuNPC – Caen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826750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ntro-slide-fili-perso">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9" y="2"/>
            <a:ext cx="12191599" cy="6857999"/>
          </a:xfrm>
          <a:prstGeom prst="rect">
            <a:avLst/>
          </a:prstGeom>
        </p:spPr>
      </p:pic>
      <p:sp>
        <p:nvSpPr>
          <p:cNvPr id="3" name="Espace réservé du texte 2"/>
          <p:cNvSpPr>
            <a:spLocks noGrp="1"/>
          </p:cNvSpPr>
          <p:nvPr>
            <p:ph type="body" idx="1"/>
          </p:nvPr>
        </p:nvSpPr>
        <p:spPr>
          <a:xfrm>
            <a:off x="839033" y="1681711"/>
            <a:ext cx="5158153"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839033" y="2504599"/>
            <a:ext cx="5158153" cy="3685030"/>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1460" y="1681711"/>
            <a:ext cx="5183307"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6171460" y="2504599"/>
            <a:ext cx="5183307" cy="3685030"/>
          </a:xfrm>
        </p:spPr>
        <p:txBody>
          <a:bodyPr/>
          <a:lstStyle>
            <a:lvl1pPr marL="194036" indent="-194036">
              <a:defRPr lang="fr-FR" sz="2377" kern="1200" dirty="0" smtClean="0">
                <a:solidFill>
                  <a:srgbClr val="FF6700"/>
                </a:solidFill>
                <a:latin typeface="+mn-lt"/>
                <a:ea typeface="+mn-ea"/>
                <a:cs typeface="+mn-cs"/>
              </a:defRPr>
            </a:lvl1pPr>
            <a:lvl2pPr marL="582107" indent="-194036">
              <a:defRPr lang="fr-FR" sz="2037" kern="1200" dirty="0" smtClean="0">
                <a:solidFill>
                  <a:srgbClr val="00294B"/>
                </a:solidFill>
                <a:latin typeface="+mn-lt"/>
                <a:ea typeface="+mn-ea"/>
                <a:cs typeface="+mn-cs"/>
              </a:defRPr>
            </a:lvl2pPr>
            <a:lvl3pPr marL="970178" indent="-194036">
              <a:defRPr lang="fr-FR" sz="1698"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194036" lvl="0" indent="-194036" algn="l" defTabSz="776143" rtl="0" eaLnBrk="1" latinLnBrk="0" hangingPunct="1">
              <a:lnSpc>
                <a:spcPct val="90000"/>
              </a:lnSpc>
              <a:spcBef>
                <a:spcPts val="849"/>
              </a:spcBef>
              <a:buFont typeface="Arial" panose="020B0604020202020204" pitchFamily="34" charset="0"/>
              <a:buChar char="•"/>
            </a:pPr>
            <a:r>
              <a:rPr lang="fr-FR" dirty="0"/>
              <a:t>Modifier les styles du texte du masque</a:t>
            </a:r>
          </a:p>
          <a:p>
            <a:pPr marL="582107" lvl="1" indent="-194036" algn="l" defTabSz="776143" rtl="0" eaLnBrk="1" latinLnBrk="0" hangingPunct="1">
              <a:lnSpc>
                <a:spcPct val="90000"/>
              </a:lnSpc>
              <a:spcBef>
                <a:spcPts val="424"/>
              </a:spcBef>
              <a:buFont typeface="Arial" panose="020B0604020202020204" pitchFamily="34" charset="0"/>
              <a:buChar char="•"/>
            </a:pPr>
            <a:r>
              <a:rPr lang="fr-FR" dirty="0"/>
              <a:t>Deuxième niveau</a:t>
            </a:r>
          </a:p>
          <a:p>
            <a:pPr marL="970178" lvl="2" indent="-194036" algn="l" defTabSz="776143" rtl="0" eaLnBrk="1" latinLnBrk="0" hangingPunct="1">
              <a:lnSpc>
                <a:spcPct val="90000"/>
              </a:lnSpc>
              <a:spcBef>
                <a:spcPts val="424"/>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23/09/2025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EuNPC – Caen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591739" y="169117"/>
            <a:ext cx="6438063" cy="488983"/>
          </a:xfrm>
        </p:spPr>
        <p:txBody>
          <a:bodyPr vert="horz" lIns="91440" tIns="45720" rIns="91440" bIns="45720" rtlCol="0" anchor="ctr">
            <a:normAutofit/>
          </a:bodyPr>
          <a:lstStyle>
            <a:lvl1pPr>
              <a:defRPr lang="fr-FR" sz="2000" b="0" dirty="0">
                <a:solidFill>
                  <a:srgbClr val="00294B"/>
                </a:solidFill>
                <a:cs typeface="Arial Narrow"/>
              </a:defRPr>
            </a:lvl1pPr>
          </a:lstStyle>
          <a:p>
            <a:pPr lvl="0"/>
            <a:r>
              <a:rPr lang="fr-FR" dirty="0"/>
              <a:t>Modifiez le style du titre</a:t>
            </a:r>
          </a:p>
        </p:txBody>
      </p:sp>
    </p:spTree>
    <p:extLst>
      <p:ext uri="{BB962C8B-B14F-4D97-AF65-F5344CB8AC3E}">
        <p14:creationId xmlns:p14="http://schemas.microsoft.com/office/powerpoint/2010/main" val="397745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Intro-slide-perso">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9" y="0"/>
            <a:ext cx="12191599" cy="6857998"/>
          </a:xfrm>
          <a:prstGeom prst="rect">
            <a:avLst/>
          </a:prstGeom>
        </p:spPr>
      </p:pic>
      <p:sp>
        <p:nvSpPr>
          <p:cNvPr id="3" name="Espace réservé du texte 2"/>
          <p:cNvSpPr>
            <a:spLocks noGrp="1"/>
          </p:cNvSpPr>
          <p:nvPr>
            <p:ph type="body" idx="1"/>
          </p:nvPr>
        </p:nvSpPr>
        <p:spPr>
          <a:xfrm>
            <a:off x="839033" y="1681711"/>
            <a:ext cx="5158153"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839033" y="2504599"/>
            <a:ext cx="5158153" cy="3685030"/>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1460" y="1681711"/>
            <a:ext cx="5183307"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6171460" y="2504599"/>
            <a:ext cx="5183307" cy="3685030"/>
          </a:xfrm>
        </p:spPr>
        <p:txBody>
          <a:bodyPr/>
          <a:lstStyle>
            <a:lvl1pPr marL="194036" indent="-194036">
              <a:defRPr lang="fr-FR" sz="2377" kern="1200" dirty="0" smtClean="0">
                <a:solidFill>
                  <a:srgbClr val="FF6700"/>
                </a:solidFill>
                <a:latin typeface="+mn-lt"/>
                <a:ea typeface="+mn-ea"/>
                <a:cs typeface="+mn-cs"/>
              </a:defRPr>
            </a:lvl1pPr>
            <a:lvl2pPr marL="582107" indent="-194036">
              <a:defRPr lang="fr-FR" sz="2037" kern="1200" dirty="0" smtClean="0">
                <a:solidFill>
                  <a:srgbClr val="00294B"/>
                </a:solidFill>
                <a:latin typeface="+mn-lt"/>
                <a:ea typeface="+mn-ea"/>
                <a:cs typeface="+mn-cs"/>
              </a:defRPr>
            </a:lvl2pPr>
            <a:lvl3pPr marL="970178" indent="-194036">
              <a:defRPr lang="fr-FR" sz="1698"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194036" lvl="0" indent="-194036" algn="l" defTabSz="776143" rtl="0" eaLnBrk="1" latinLnBrk="0" hangingPunct="1">
              <a:lnSpc>
                <a:spcPct val="90000"/>
              </a:lnSpc>
              <a:spcBef>
                <a:spcPts val="849"/>
              </a:spcBef>
              <a:buFont typeface="Arial" panose="020B0604020202020204" pitchFamily="34" charset="0"/>
              <a:buChar char="•"/>
            </a:pPr>
            <a:r>
              <a:rPr lang="fr-FR" dirty="0"/>
              <a:t>Modifier les styles du texte du masque</a:t>
            </a:r>
          </a:p>
          <a:p>
            <a:pPr marL="582107" lvl="1" indent="-194036" algn="l" defTabSz="776143" rtl="0" eaLnBrk="1" latinLnBrk="0" hangingPunct="1">
              <a:lnSpc>
                <a:spcPct val="90000"/>
              </a:lnSpc>
              <a:spcBef>
                <a:spcPts val="424"/>
              </a:spcBef>
              <a:buFont typeface="Arial" panose="020B0604020202020204" pitchFamily="34" charset="0"/>
              <a:buChar char="•"/>
            </a:pPr>
            <a:r>
              <a:rPr lang="fr-FR" dirty="0"/>
              <a:t>Deuxième niveau</a:t>
            </a:r>
          </a:p>
          <a:p>
            <a:pPr marL="970178" lvl="2" indent="-194036" algn="l" defTabSz="776143" rtl="0" eaLnBrk="1" latinLnBrk="0" hangingPunct="1">
              <a:lnSpc>
                <a:spcPct val="90000"/>
              </a:lnSpc>
              <a:spcBef>
                <a:spcPts val="424"/>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23/09/2025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EuNPC – Caen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591739" y="169117"/>
            <a:ext cx="6438063" cy="488983"/>
          </a:xfrm>
        </p:spPr>
        <p:txBody>
          <a:bodyPr vert="horz" lIns="91440" tIns="45720" rIns="91440" bIns="45720" rtlCol="0" anchor="ctr">
            <a:normAutofit/>
          </a:bodyPr>
          <a:lstStyle>
            <a:lvl1pPr>
              <a:defRPr lang="fr-FR" sz="2000" b="0" dirty="0">
                <a:solidFill>
                  <a:srgbClr val="00294B"/>
                </a:solidFill>
                <a:cs typeface="Arial Narrow"/>
              </a:defRPr>
            </a:lvl1pPr>
          </a:lstStyle>
          <a:p>
            <a:pPr lvl="0"/>
            <a:r>
              <a:rPr lang="fr-FR" dirty="0"/>
              <a:t>Modifiez le style du titre</a:t>
            </a:r>
          </a:p>
        </p:txBody>
      </p:sp>
    </p:spTree>
    <p:extLst>
      <p:ext uri="{BB962C8B-B14F-4D97-AF65-F5344CB8AC3E}">
        <p14:creationId xmlns:p14="http://schemas.microsoft.com/office/powerpoint/2010/main" val="545890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Intro-slide-perso">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9" y="0"/>
            <a:ext cx="12191599" cy="6857998"/>
          </a:xfrm>
          <a:prstGeom prst="rect">
            <a:avLst/>
          </a:prstGeom>
        </p:spPr>
      </p:pic>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23/09/2025</a:t>
            </a:r>
            <a:endParaRPr lang="fr-FR"/>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EuNPC – Caen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t>‹N°›</a:t>
            </a:fld>
            <a:endParaRPr lang="fr-FR"/>
          </a:p>
        </p:txBody>
      </p:sp>
      <p:sp>
        <p:nvSpPr>
          <p:cNvPr id="11" name="Titre 1"/>
          <p:cNvSpPr>
            <a:spLocks noGrp="1"/>
          </p:cNvSpPr>
          <p:nvPr>
            <p:ph type="title"/>
          </p:nvPr>
        </p:nvSpPr>
        <p:spPr>
          <a:xfrm>
            <a:off x="2591739" y="169117"/>
            <a:ext cx="6438063" cy="488983"/>
          </a:xfrm>
        </p:spPr>
        <p:txBody>
          <a:bodyPr vert="horz" lIns="91440" tIns="45720" rIns="91440" bIns="45720" rtlCol="0" anchor="ctr">
            <a:normAutofit/>
          </a:bodyPr>
          <a:lstStyle>
            <a:lvl1pPr>
              <a:defRPr lang="fr-FR" sz="2000" b="0" dirty="0">
                <a:solidFill>
                  <a:srgbClr val="00294B"/>
                </a:solidFill>
                <a:cs typeface="Arial Narrow"/>
              </a:defRPr>
            </a:lvl1pPr>
          </a:lstStyle>
          <a:p>
            <a:pPr lvl="0"/>
            <a:r>
              <a:rPr lang="fr-FR"/>
              <a:t>Modifiez le style du titre</a:t>
            </a:r>
            <a:endParaRPr lang="fr-FR" dirty="0"/>
          </a:p>
        </p:txBody>
      </p:sp>
    </p:spTree>
    <p:extLst>
      <p:ext uri="{BB962C8B-B14F-4D97-AF65-F5344CB8AC3E}">
        <p14:creationId xmlns:p14="http://schemas.microsoft.com/office/powerpoint/2010/main" val="2005902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lide-2-fili-tutelles">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9" y="0"/>
            <a:ext cx="12191599" cy="6857998"/>
          </a:xfrm>
          <a:prstGeom prst="rect">
            <a:avLst/>
          </a:prstGeom>
        </p:spPr>
      </p:pic>
      <p:sp>
        <p:nvSpPr>
          <p:cNvPr id="2" name="Titre 1"/>
          <p:cNvSpPr>
            <a:spLocks noGrp="1"/>
          </p:cNvSpPr>
          <p:nvPr>
            <p:ph type="title"/>
          </p:nvPr>
        </p:nvSpPr>
        <p:spPr>
          <a:xfrm>
            <a:off x="2591739" y="169117"/>
            <a:ext cx="6438063" cy="488983"/>
          </a:xfrm>
        </p:spPr>
        <p:txBody>
          <a:bodyPr vert="horz" lIns="91440" tIns="45720" rIns="91440" bIns="45720" rtlCol="0" anchor="ctr">
            <a:normAutofit/>
          </a:bodyPr>
          <a:lstStyle>
            <a:lvl1pPr>
              <a:defRPr lang="fr-FR" sz="2000" b="0" dirty="0">
                <a:solidFill>
                  <a:srgbClr val="00294B"/>
                </a:solidFill>
                <a:cs typeface="Arial Narrow"/>
              </a:defRPr>
            </a:lvl1pPr>
          </a:lstStyle>
          <a:p>
            <a:pPr lvl="0"/>
            <a:r>
              <a:rPr lang="fr-FR"/>
              <a:t>Modifiez le style du titre</a:t>
            </a:r>
            <a:endParaRPr lang="fr-FR" dirty="0"/>
          </a:p>
        </p:txBody>
      </p:sp>
      <p:sp>
        <p:nvSpPr>
          <p:cNvPr id="3" name="Espace réservé du texte 2"/>
          <p:cNvSpPr>
            <a:spLocks noGrp="1"/>
          </p:cNvSpPr>
          <p:nvPr>
            <p:ph type="body" idx="1"/>
          </p:nvPr>
        </p:nvSpPr>
        <p:spPr>
          <a:xfrm>
            <a:off x="839033" y="1681711"/>
            <a:ext cx="5158153"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839033" y="2504599"/>
            <a:ext cx="5158153" cy="3685030"/>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1460" y="1681711"/>
            <a:ext cx="5183307"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6171460" y="2504599"/>
            <a:ext cx="5183307" cy="3685030"/>
          </a:xfrm>
        </p:spPr>
        <p:txBody>
          <a:bodyPr/>
          <a:lstStyle>
            <a:lvl1pPr marL="194036" indent="-194036">
              <a:defRPr lang="fr-FR" sz="2377" kern="1200" dirty="0" smtClean="0">
                <a:solidFill>
                  <a:srgbClr val="FF6700"/>
                </a:solidFill>
                <a:latin typeface="+mn-lt"/>
                <a:ea typeface="+mn-ea"/>
                <a:cs typeface="+mn-cs"/>
              </a:defRPr>
            </a:lvl1pPr>
            <a:lvl2pPr marL="582107" indent="-194036">
              <a:defRPr lang="fr-FR" sz="2037" kern="1200" dirty="0" smtClean="0">
                <a:solidFill>
                  <a:srgbClr val="00294B"/>
                </a:solidFill>
                <a:latin typeface="+mn-lt"/>
                <a:ea typeface="+mn-ea"/>
                <a:cs typeface="+mn-cs"/>
              </a:defRPr>
            </a:lvl2pPr>
            <a:lvl3pPr marL="970178" indent="-194036">
              <a:defRPr lang="fr-FR" sz="1698"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194036" lvl="0" indent="-194036" algn="l" defTabSz="776143" rtl="0" eaLnBrk="1" latinLnBrk="0" hangingPunct="1">
              <a:lnSpc>
                <a:spcPct val="90000"/>
              </a:lnSpc>
              <a:spcBef>
                <a:spcPts val="849"/>
              </a:spcBef>
              <a:buFont typeface="Arial" panose="020B0604020202020204" pitchFamily="34" charset="0"/>
              <a:buChar char="•"/>
            </a:pPr>
            <a:r>
              <a:rPr lang="fr-FR" dirty="0"/>
              <a:t>Modifier les styles du texte du masque</a:t>
            </a:r>
          </a:p>
          <a:p>
            <a:pPr marL="582107" lvl="1" indent="-194036" algn="l" defTabSz="776143" rtl="0" eaLnBrk="1" latinLnBrk="0" hangingPunct="1">
              <a:lnSpc>
                <a:spcPct val="90000"/>
              </a:lnSpc>
              <a:spcBef>
                <a:spcPts val="424"/>
              </a:spcBef>
              <a:buFont typeface="Arial" panose="020B0604020202020204" pitchFamily="34" charset="0"/>
              <a:buChar char="•"/>
            </a:pPr>
            <a:r>
              <a:rPr lang="fr-FR" dirty="0"/>
              <a:t>Deuxième niveau</a:t>
            </a:r>
          </a:p>
          <a:p>
            <a:pPr marL="970178" lvl="2" indent="-194036" algn="l" defTabSz="776143" rtl="0" eaLnBrk="1" latinLnBrk="0" hangingPunct="1">
              <a:lnSpc>
                <a:spcPct val="90000"/>
              </a:lnSpc>
              <a:spcBef>
                <a:spcPts val="424"/>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23/09/2025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EuNPC – Caen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532617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lide-2-fili">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1" y="0"/>
            <a:ext cx="12191596" cy="6857998"/>
          </a:xfrm>
          <a:prstGeom prst="rect">
            <a:avLst/>
          </a:prstGeom>
        </p:spPr>
      </p:pic>
      <p:sp>
        <p:nvSpPr>
          <p:cNvPr id="2" name="Titre 1"/>
          <p:cNvSpPr>
            <a:spLocks noGrp="1"/>
          </p:cNvSpPr>
          <p:nvPr>
            <p:ph type="title"/>
          </p:nvPr>
        </p:nvSpPr>
        <p:spPr>
          <a:xfrm>
            <a:off x="2591739" y="169117"/>
            <a:ext cx="6438063" cy="488983"/>
          </a:xfrm>
        </p:spPr>
        <p:txBody>
          <a:bodyPr vert="horz" lIns="91440" tIns="45720" rIns="91440" bIns="45720" rtlCol="0" anchor="ctr">
            <a:normAutofit/>
          </a:bodyPr>
          <a:lstStyle>
            <a:lvl1pPr>
              <a:defRPr lang="fr-FR" sz="2000" b="0" dirty="0">
                <a:solidFill>
                  <a:srgbClr val="00294B"/>
                </a:solidFill>
                <a:cs typeface="Arial Narrow"/>
              </a:defRPr>
            </a:lvl1pPr>
          </a:lstStyle>
          <a:p>
            <a:pPr lvl="0"/>
            <a:r>
              <a:rPr lang="fr-FR"/>
              <a:t>Modifiez le style du titre</a:t>
            </a:r>
            <a:endParaRPr lang="fr-FR" dirty="0"/>
          </a:p>
        </p:txBody>
      </p:sp>
      <p:sp>
        <p:nvSpPr>
          <p:cNvPr id="3" name="Espace réservé du texte 2"/>
          <p:cNvSpPr>
            <a:spLocks noGrp="1"/>
          </p:cNvSpPr>
          <p:nvPr>
            <p:ph type="body" idx="1"/>
          </p:nvPr>
        </p:nvSpPr>
        <p:spPr>
          <a:xfrm>
            <a:off x="839033" y="1681711"/>
            <a:ext cx="5158153"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839033" y="2504599"/>
            <a:ext cx="5158153" cy="3685030"/>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1460" y="1681711"/>
            <a:ext cx="5183307"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6171460" y="2504599"/>
            <a:ext cx="5183307" cy="3685030"/>
          </a:xfrm>
        </p:spPr>
        <p:txBody>
          <a:bodyPr/>
          <a:lstStyle>
            <a:lvl1pPr marL="194036" indent="-194036">
              <a:defRPr lang="fr-FR" sz="2377" kern="1200" dirty="0" smtClean="0">
                <a:solidFill>
                  <a:srgbClr val="FF6700"/>
                </a:solidFill>
                <a:latin typeface="+mn-lt"/>
                <a:ea typeface="+mn-ea"/>
                <a:cs typeface="+mn-cs"/>
              </a:defRPr>
            </a:lvl1pPr>
            <a:lvl2pPr marL="582107" indent="-194036">
              <a:defRPr lang="fr-FR" sz="2037" kern="1200" dirty="0" smtClean="0">
                <a:solidFill>
                  <a:srgbClr val="00294B"/>
                </a:solidFill>
                <a:latin typeface="+mn-lt"/>
                <a:ea typeface="+mn-ea"/>
                <a:cs typeface="+mn-cs"/>
              </a:defRPr>
            </a:lvl2pPr>
            <a:lvl3pPr marL="970178" indent="-194036">
              <a:defRPr lang="fr-FR" sz="1698"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194036" lvl="0" indent="-194036" algn="l" defTabSz="776143" rtl="0" eaLnBrk="1" latinLnBrk="0" hangingPunct="1">
              <a:lnSpc>
                <a:spcPct val="90000"/>
              </a:lnSpc>
              <a:spcBef>
                <a:spcPts val="849"/>
              </a:spcBef>
              <a:buFont typeface="Arial" panose="020B0604020202020204" pitchFamily="34" charset="0"/>
              <a:buChar char="•"/>
            </a:pPr>
            <a:r>
              <a:rPr lang="fr-FR" dirty="0"/>
              <a:t>Modifier les styles du texte du masque</a:t>
            </a:r>
          </a:p>
          <a:p>
            <a:pPr marL="582107" lvl="1" indent="-194036" algn="l" defTabSz="776143" rtl="0" eaLnBrk="1" latinLnBrk="0" hangingPunct="1">
              <a:lnSpc>
                <a:spcPct val="90000"/>
              </a:lnSpc>
              <a:spcBef>
                <a:spcPts val="424"/>
              </a:spcBef>
              <a:buFont typeface="Arial" panose="020B0604020202020204" pitchFamily="34" charset="0"/>
              <a:buChar char="•"/>
            </a:pPr>
            <a:r>
              <a:rPr lang="fr-FR" dirty="0"/>
              <a:t>Deuxième niveau</a:t>
            </a:r>
          </a:p>
          <a:p>
            <a:pPr marL="970178" lvl="2" indent="-194036" algn="l" defTabSz="776143" rtl="0" eaLnBrk="1" latinLnBrk="0" hangingPunct="1">
              <a:lnSpc>
                <a:spcPct val="90000"/>
              </a:lnSpc>
              <a:spcBef>
                <a:spcPts val="424"/>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23/09/2025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EuNPC – Caen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2287900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2">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1" y="1"/>
            <a:ext cx="12191596" cy="6857997"/>
          </a:xfrm>
          <a:prstGeom prst="rect">
            <a:avLst/>
          </a:prstGeom>
        </p:spPr>
      </p:pic>
      <p:sp>
        <p:nvSpPr>
          <p:cNvPr id="2" name="Titre 1"/>
          <p:cNvSpPr>
            <a:spLocks noGrp="1"/>
          </p:cNvSpPr>
          <p:nvPr>
            <p:ph type="title"/>
          </p:nvPr>
        </p:nvSpPr>
        <p:spPr>
          <a:xfrm>
            <a:off x="2591739" y="169117"/>
            <a:ext cx="6438063" cy="488983"/>
          </a:xfrm>
        </p:spPr>
        <p:txBody>
          <a:bodyPr vert="horz" lIns="91440" tIns="45720" rIns="91440" bIns="45720" rtlCol="0" anchor="ctr">
            <a:normAutofit/>
          </a:bodyPr>
          <a:lstStyle>
            <a:lvl1pPr>
              <a:defRPr lang="fr-FR" sz="2000" b="0" dirty="0">
                <a:solidFill>
                  <a:srgbClr val="00294B"/>
                </a:solidFill>
                <a:cs typeface="Arial Narrow"/>
              </a:defRPr>
            </a:lvl1pPr>
          </a:lstStyle>
          <a:p>
            <a:pPr lvl="0"/>
            <a:r>
              <a:rPr lang="fr-FR" dirty="0"/>
              <a:t>Modifiez le style du titre</a:t>
            </a:r>
          </a:p>
        </p:txBody>
      </p:sp>
      <p:sp>
        <p:nvSpPr>
          <p:cNvPr id="3" name="Espace réservé du texte 2"/>
          <p:cNvSpPr>
            <a:spLocks noGrp="1"/>
          </p:cNvSpPr>
          <p:nvPr>
            <p:ph type="body" idx="1"/>
          </p:nvPr>
        </p:nvSpPr>
        <p:spPr>
          <a:xfrm>
            <a:off x="839033" y="1681711"/>
            <a:ext cx="5158153"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839033" y="2504599"/>
            <a:ext cx="5158153" cy="3685030"/>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1460" y="1681711"/>
            <a:ext cx="5183307"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6171460" y="2504599"/>
            <a:ext cx="5183307" cy="3685030"/>
          </a:xfrm>
        </p:spPr>
        <p:txBody>
          <a:bodyPr/>
          <a:lstStyle>
            <a:lvl1pPr marL="194036" indent="-194036">
              <a:defRPr lang="fr-FR" sz="2377" kern="1200" dirty="0" smtClean="0">
                <a:solidFill>
                  <a:srgbClr val="FF6700"/>
                </a:solidFill>
                <a:latin typeface="+mn-lt"/>
                <a:ea typeface="+mn-ea"/>
                <a:cs typeface="+mn-cs"/>
              </a:defRPr>
            </a:lvl1pPr>
            <a:lvl2pPr marL="582107" indent="-194036">
              <a:defRPr lang="fr-FR" sz="2037" kern="1200" dirty="0" smtClean="0">
                <a:solidFill>
                  <a:srgbClr val="00294B"/>
                </a:solidFill>
                <a:latin typeface="+mn-lt"/>
                <a:ea typeface="+mn-ea"/>
                <a:cs typeface="+mn-cs"/>
              </a:defRPr>
            </a:lvl2pPr>
            <a:lvl3pPr marL="970178" indent="-194036">
              <a:defRPr lang="fr-FR" sz="1698"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194036" lvl="0" indent="-194036" algn="l" defTabSz="776143" rtl="0" eaLnBrk="1" latinLnBrk="0" hangingPunct="1">
              <a:lnSpc>
                <a:spcPct val="90000"/>
              </a:lnSpc>
              <a:spcBef>
                <a:spcPts val="849"/>
              </a:spcBef>
              <a:buFont typeface="Arial" panose="020B0604020202020204" pitchFamily="34" charset="0"/>
              <a:buChar char="•"/>
            </a:pPr>
            <a:r>
              <a:rPr lang="fr-FR" dirty="0"/>
              <a:t>Modifier les styles du texte du masque</a:t>
            </a:r>
          </a:p>
          <a:p>
            <a:pPr marL="582107" lvl="1" indent="-194036" algn="l" defTabSz="776143" rtl="0" eaLnBrk="1" latinLnBrk="0" hangingPunct="1">
              <a:lnSpc>
                <a:spcPct val="90000"/>
              </a:lnSpc>
              <a:spcBef>
                <a:spcPts val="424"/>
              </a:spcBef>
              <a:buFont typeface="Arial" panose="020B0604020202020204" pitchFamily="34" charset="0"/>
              <a:buChar char="•"/>
            </a:pPr>
            <a:r>
              <a:rPr lang="fr-FR" dirty="0"/>
              <a:t>Deuxième niveau</a:t>
            </a:r>
          </a:p>
          <a:p>
            <a:pPr marL="970178" lvl="2" indent="-194036" algn="l" defTabSz="776143" rtl="0" eaLnBrk="1" latinLnBrk="0" hangingPunct="1">
              <a:lnSpc>
                <a:spcPct val="90000"/>
              </a:lnSpc>
              <a:spcBef>
                <a:spcPts val="424"/>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23/09/2025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EuNPC – Caen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65825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9031" y="364731"/>
            <a:ext cx="10513939" cy="1325964"/>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9031" y="1825447"/>
            <a:ext cx="10513939" cy="4351605"/>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a:t>Cinquième niveau</a:t>
            </a:r>
            <a:endParaRPr lang="fr-FR" dirty="0"/>
          </a:p>
        </p:txBody>
      </p:sp>
      <p:sp>
        <p:nvSpPr>
          <p:cNvPr id="4" name="Espace réservé de la date 3"/>
          <p:cNvSpPr>
            <a:spLocks noGrp="1"/>
          </p:cNvSpPr>
          <p:nvPr>
            <p:ph type="dt" sz="half" idx="2"/>
          </p:nvPr>
        </p:nvSpPr>
        <p:spPr>
          <a:xfrm>
            <a:off x="839033" y="6356721"/>
            <a:ext cx="2741673" cy="364730"/>
          </a:xfrm>
          <a:prstGeom prst="rect">
            <a:avLst/>
          </a:prstGeom>
        </p:spPr>
        <p:txBody>
          <a:bodyPr vert="horz" lIns="91440" tIns="45720" rIns="91440" bIns="45720" rtlCol="0" anchor="ctr"/>
          <a:lstStyle>
            <a:lvl1pPr algn="l">
              <a:defRPr sz="1019">
                <a:solidFill>
                  <a:schemeClr val="tx1">
                    <a:tint val="75000"/>
                  </a:schemeClr>
                </a:solidFill>
              </a:defRPr>
            </a:lvl1pPr>
          </a:lstStyle>
          <a:p>
            <a:r>
              <a:rPr lang="en-US"/>
              <a:t>23/09/2025</a:t>
            </a:r>
            <a:endParaRPr lang="fr-FR" dirty="0"/>
          </a:p>
        </p:txBody>
      </p:sp>
      <p:sp>
        <p:nvSpPr>
          <p:cNvPr id="5" name="Espace réservé du pied de page 4"/>
          <p:cNvSpPr>
            <a:spLocks noGrp="1"/>
          </p:cNvSpPr>
          <p:nvPr>
            <p:ph type="ftr" sz="quarter" idx="3"/>
          </p:nvPr>
        </p:nvSpPr>
        <p:spPr>
          <a:xfrm>
            <a:off x="4038849" y="6356721"/>
            <a:ext cx="4114305" cy="364730"/>
          </a:xfrm>
          <a:prstGeom prst="rect">
            <a:avLst/>
          </a:prstGeom>
        </p:spPr>
        <p:txBody>
          <a:bodyPr vert="horz" lIns="91440" tIns="45720" rIns="91440" bIns="45720" rtlCol="0" anchor="ctr"/>
          <a:lstStyle>
            <a:lvl1pPr algn="ctr">
              <a:defRPr sz="1019">
                <a:solidFill>
                  <a:schemeClr val="tx1">
                    <a:tint val="75000"/>
                  </a:schemeClr>
                </a:solidFill>
              </a:defRPr>
            </a:lvl1pPr>
          </a:lstStyle>
          <a:p>
            <a:r>
              <a:rPr lang="fr-FR"/>
              <a:t>EuNPC – Caen</a:t>
            </a:r>
            <a:endParaRPr lang="fr-FR" dirty="0"/>
          </a:p>
        </p:txBody>
      </p:sp>
      <p:sp>
        <p:nvSpPr>
          <p:cNvPr id="6" name="Espace réservé du numéro de diapositive 5"/>
          <p:cNvSpPr>
            <a:spLocks noGrp="1"/>
          </p:cNvSpPr>
          <p:nvPr>
            <p:ph type="sldNum" sz="quarter" idx="4"/>
          </p:nvPr>
        </p:nvSpPr>
        <p:spPr>
          <a:xfrm>
            <a:off x="8611298" y="6356721"/>
            <a:ext cx="2741673" cy="364730"/>
          </a:xfrm>
          <a:prstGeom prst="rect">
            <a:avLst/>
          </a:prstGeom>
        </p:spPr>
        <p:txBody>
          <a:bodyPr vert="horz" lIns="91440" tIns="45720" rIns="91440" bIns="45720" rtlCol="0" anchor="ctr"/>
          <a:lstStyle>
            <a:lvl1pPr algn="r">
              <a:defRPr sz="1019">
                <a:solidFill>
                  <a:schemeClr val="tx1">
                    <a:tint val="75000"/>
                  </a:schemeClr>
                </a:solidFill>
              </a:defRPr>
            </a:lvl1pPr>
          </a:lstStyle>
          <a:p>
            <a:fld id="{77E71596-5F9D-49C5-9701-16B3CA54319D}" type="slidenum">
              <a:rPr lang="fr-FR" smtClean="0"/>
              <a:t>‹N°›</a:t>
            </a:fld>
            <a:endParaRPr lang="fr-FR"/>
          </a:p>
        </p:txBody>
      </p:sp>
    </p:spTree>
    <p:extLst>
      <p:ext uri="{BB962C8B-B14F-4D97-AF65-F5344CB8AC3E}">
        <p14:creationId xmlns:p14="http://schemas.microsoft.com/office/powerpoint/2010/main" val="3444572189"/>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8" r:id="rId12"/>
    <p:sldLayoutId id="2147484019" r:id="rId13"/>
  </p:sldLayoutIdLst>
  <p:hf hdr="0"/>
  <p:txStyles>
    <p:titleStyle>
      <a:lvl1pPr algn="l" defTabSz="776143" rtl="0" eaLnBrk="1" latinLnBrk="0" hangingPunct="1">
        <a:lnSpc>
          <a:spcPct val="90000"/>
        </a:lnSpc>
        <a:spcBef>
          <a:spcPct val="0"/>
        </a:spcBef>
        <a:buNone/>
        <a:defRPr sz="3735" kern="1200">
          <a:solidFill>
            <a:schemeClr val="tx1"/>
          </a:solidFill>
          <a:latin typeface="+mj-lt"/>
          <a:ea typeface="+mj-ea"/>
          <a:cs typeface="+mj-cs"/>
        </a:defRPr>
      </a:lvl1pPr>
    </p:titleStyle>
    <p:bodyStyle>
      <a:lvl1pPr marL="194036" indent="-194036" algn="l" defTabSz="776143" rtl="0" eaLnBrk="1" latinLnBrk="0" hangingPunct="1">
        <a:lnSpc>
          <a:spcPct val="90000"/>
        </a:lnSpc>
        <a:spcBef>
          <a:spcPts val="849"/>
        </a:spcBef>
        <a:buFont typeface="Arial" panose="020B0604020202020204" pitchFamily="34" charset="0"/>
        <a:buChar char="•"/>
        <a:defRPr sz="2377" kern="1200">
          <a:solidFill>
            <a:schemeClr val="tx1"/>
          </a:solidFill>
          <a:latin typeface="+mn-lt"/>
          <a:ea typeface="+mn-ea"/>
          <a:cs typeface="+mn-cs"/>
        </a:defRPr>
      </a:lvl1pPr>
      <a:lvl2pPr marL="582107" indent="-194036" algn="l" defTabSz="776143" rtl="0" eaLnBrk="1" latinLnBrk="0" hangingPunct="1">
        <a:lnSpc>
          <a:spcPct val="90000"/>
        </a:lnSpc>
        <a:spcBef>
          <a:spcPts val="424"/>
        </a:spcBef>
        <a:buFont typeface="Arial" panose="020B0604020202020204" pitchFamily="34" charset="0"/>
        <a:buChar char="•"/>
        <a:defRPr sz="2037" kern="1200">
          <a:solidFill>
            <a:schemeClr val="tx1"/>
          </a:solidFill>
          <a:latin typeface="+mn-lt"/>
          <a:ea typeface="+mn-ea"/>
          <a:cs typeface="+mn-cs"/>
        </a:defRPr>
      </a:lvl2pPr>
      <a:lvl3pPr marL="970178" indent="-194036" algn="l" defTabSz="776143" rtl="0" eaLnBrk="1" latinLnBrk="0" hangingPunct="1">
        <a:lnSpc>
          <a:spcPct val="90000"/>
        </a:lnSpc>
        <a:spcBef>
          <a:spcPts val="424"/>
        </a:spcBef>
        <a:buFont typeface="Arial" panose="020B0604020202020204" pitchFamily="34" charset="0"/>
        <a:buChar char="•"/>
        <a:defRPr sz="1698" kern="1200">
          <a:solidFill>
            <a:schemeClr val="tx1"/>
          </a:solidFill>
          <a:latin typeface="+mn-lt"/>
          <a:ea typeface="+mn-ea"/>
          <a:cs typeface="+mn-cs"/>
        </a:defRPr>
      </a:lvl3pPr>
      <a:lvl4pPr marL="1358250"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4pPr>
      <a:lvl5pPr marL="1746321"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5pPr>
      <a:lvl6pPr marL="2134392"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6pPr>
      <a:lvl7pPr marL="2522464"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7pPr>
      <a:lvl8pPr marL="2910535"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8pPr>
      <a:lvl9pPr marL="3298607"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9pPr>
    </p:bodyStyle>
    <p:otherStyle>
      <a:defPPr>
        <a:defRPr lang="fr-FR"/>
      </a:defPPr>
      <a:lvl1pPr marL="0" algn="l" defTabSz="776143" rtl="0" eaLnBrk="1" latinLnBrk="0" hangingPunct="1">
        <a:defRPr sz="1528" kern="1200">
          <a:solidFill>
            <a:schemeClr val="tx1"/>
          </a:solidFill>
          <a:latin typeface="+mn-lt"/>
          <a:ea typeface="+mn-ea"/>
          <a:cs typeface="+mn-cs"/>
        </a:defRPr>
      </a:lvl1pPr>
      <a:lvl2pPr marL="388071" algn="l" defTabSz="776143" rtl="0" eaLnBrk="1" latinLnBrk="0" hangingPunct="1">
        <a:defRPr sz="1528" kern="1200">
          <a:solidFill>
            <a:schemeClr val="tx1"/>
          </a:solidFill>
          <a:latin typeface="+mn-lt"/>
          <a:ea typeface="+mn-ea"/>
          <a:cs typeface="+mn-cs"/>
        </a:defRPr>
      </a:lvl2pPr>
      <a:lvl3pPr marL="776143" algn="l" defTabSz="776143" rtl="0" eaLnBrk="1" latinLnBrk="0" hangingPunct="1">
        <a:defRPr sz="1528" kern="1200">
          <a:solidFill>
            <a:schemeClr val="tx1"/>
          </a:solidFill>
          <a:latin typeface="+mn-lt"/>
          <a:ea typeface="+mn-ea"/>
          <a:cs typeface="+mn-cs"/>
        </a:defRPr>
      </a:lvl3pPr>
      <a:lvl4pPr marL="1164214" algn="l" defTabSz="776143" rtl="0" eaLnBrk="1" latinLnBrk="0" hangingPunct="1">
        <a:defRPr sz="1528" kern="1200">
          <a:solidFill>
            <a:schemeClr val="tx1"/>
          </a:solidFill>
          <a:latin typeface="+mn-lt"/>
          <a:ea typeface="+mn-ea"/>
          <a:cs typeface="+mn-cs"/>
        </a:defRPr>
      </a:lvl4pPr>
      <a:lvl5pPr marL="1552285" algn="l" defTabSz="776143" rtl="0" eaLnBrk="1" latinLnBrk="0" hangingPunct="1">
        <a:defRPr sz="1528" kern="1200">
          <a:solidFill>
            <a:schemeClr val="tx1"/>
          </a:solidFill>
          <a:latin typeface="+mn-lt"/>
          <a:ea typeface="+mn-ea"/>
          <a:cs typeface="+mn-cs"/>
        </a:defRPr>
      </a:lvl5pPr>
      <a:lvl6pPr marL="1940357" algn="l" defTabSz="776143" rtl="0" eaLnBrk="1" latinLnBrk="0" hangingPunct="1">
        <a:defRPr sz="1528" kern="1200">
          <a:solidFill>
            <a:schemeClr val="tx1"/>
          </a:solidFill>
          <a:latin typeface="+mn-lt"/>
          <a:ea typeface="+mn-ea"/>
          <a:cs typeface="+mn-cs"/>
        </a:defRPr>
      </a:lvl6pPr>
      <a:lvl7pPr marL="2328428" algn="l" defTabSz="776143" rtl="0" eaLnBrk="1" latinLnBrk="0" hangingPunct="1">
        <a:defRPr sz="1528" kern="1200">
          <a:solidFill>
            <a:schemeClr val="tx1"/>
          </a:solidFill>
          <a:latin typeface="+mn-lt"/>
          <a:ea typeface="+mn-ea"/>
          <a:cs typeface="+mn-cs"/>
        </a:defRPr>
      </a:lvl7pPr>
      <a:lvl8pPr marL="2716500" algn="l" defTabSz="776143" rtl="0" eaLnBrk="1" latinLnBrk="0" hangingPunct="1">
        <a:defRPr sz="1528" kern="1200">
          <a:solidFill>
            <a:schemeClr val="tx1"/>
          </a:solidFill>
          <a:latin typeface="+mn-lt"/>
          <a:ea typeface="+mn-ea"/>
          <a:cs typeface="+mn-cs"/>
        </a:defRPr>
      </a:lvl8pPr>
      <a:lvl9pPr marL="3104571" algn="l" defTabSz="776143" rtl="0" eaLnBrk="1" latinLnBrk="0" hangingPunct="1">
        <a:defRPr sz="15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image" Target="../media/image12.tiff"/><Relationship Id="rId7" Type="http://schemas.openxmlformats.org/officeDocument/2006/relationships/image" Target="../media/image15.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21.png"/><Relationship Id="rId10" Type="http://schemas.microsoft.com/office/2007/relationships/hdphoto" Target="../media/hdphoto3.wdp"/><Relationship Id="rId4" Type="http://schemas.openxmlformats.org/officeDocument/2006/relationships/image" Target="../media/image13.tiff"/><Relationship Id="rId9" Type="http://schemas.openxmlformats.org/officeDocument/2006/relationships/image" Target="../media/image16.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7.png"/><Relationship Id="rId11" Type="http://schemas.openxmlformats.org/officeDocument/2006/relationships/image" Target="NULL"/><Relationship Id="rId5" Type="http://schemas.openxmlformats.org/officeDocument/2006/relationships/image" Target="../media/image56.png"/><Relationship Id="rId10" Type="http://schemas.openxmlformats.org/officeDocument/2006/relationships/image" Target="NULL"/><Relationship Id="rId4" Type="http://schemas.openxmlformats.org/officeDocument/2006/relationships/image" Target="../media/image52.png"/><Relationship Id="rId9" Type="http://schemas.openxmlformats.org/officeDocument/2006/relationships/image" Target="NULL"/></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NULL"/><Relationship Id="rId5" Type="http://schemas.openxmlformats.org/officeDocument/2006/relationships/image" Target="../media/image62.png"/><Relationship Id="rId4" Type="http://schemas.openxmlformats.org/officeDocument/2006/relationships/image" Target="NULL"/></Relationships>
</file>

<file path=ppt/slides/_rels/slide13.xml.rels><?xml version="1.0" encoding="UTF-8" standalone="yes"?>
<Relationships xmlns="http://schemas.openxmlformats.org/package/2006/relationships"><Relationship Id="rId8"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63.png"/><Relationship Id="rId1" Type="http://schemas.openxmlformats.org/officeDocument/2006/relationships/slideLayout" Target="../slideLayouts/slideLayout12.xml"/><Relationship Id="rId11" Type="http://schemas.openxmlformats.org/officeDocument/2006/relationships/image" Target="../media/image66.png"/><Relationship Id="rId10" Type="http://schemas.openxmlformats.org/officeDocument/2006/relationships/image" Target="NULL"/><Relationship Id="rId9"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2.xml"/><Relationship Id="rId6" Type="http://schemas.openxmlformats.org/officeDocument/2006/relationships/image" Target="NULL"/><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26" Type="http://schemas.openxmlformats.org/officeDocument/2006/relationships/image" Target="../media/image86.png"/><Relationship Id="rId13" Type="http://schemas.openxmlformats.org/officeDocument/2006/relationships/image" Target="NULL"/><Relationship Id="rId3" Type="http://schemas.openxmlformats.org/officeDocument/2006/relationships/image" Target="../media/image34.png"/><Relationship Id="rId25" Type="http://schemas.openxmlformats.org/officeDocument/2006/relationships/image" Target="../media/image820.png"/><Relationship Id="rId12" Type="http://schemas.openxmlformats.org/officeDocument/2006/relationships/image" Target="NULL"/><Relationship Id="rId2" Type="http://schemas.openxmlformats.org/officeDocument/2006/relationships/notesSlide" Target="../notesSlides/notesSlide12.xml"/><Relationship Id="rId29" Type="http://schemas.openxmlformats.org/officeDocument/2006/relationships/image" Target="../media/image860.png"/><Relationship Id="rId1" Type="http://schemas.openxmlformats.org/officeDocument/2006/relationships/slideLayout" Target="../slideLayouts/slideLayout12.xml"/><Relationship Id="rId6" Type="http://schemas.openxmlformats.org/officeDocument/2006/relationships/image" Target="../media/image370.png"/><Relationship Id="rId24" Type="http://schemas.openxmlformats.org/officeDocument/2006/relationships/image" Target="../media/image550.png"/><Relationship Id="rId11" Type="http://schemas.openxmlformats.org/officeDocument/2006/relationships/image" Target="NULL"/><Relationship Id="rId5" Type="http://schemas.openxmlformats.org/officeDocument/2006/relationships/image" Target="../media/image360.png"/><Relationship Id="rId23" Type="http://schemas.openxmlformats.org/officeDocument/2006/relationships/image" Target="../media/image54.png"/><Relationship Id="rId28" Type="http://schemas.openxmlformats.org/officeDocument/2006/relationships/image" Target="../media/image850.png"/><Relationship Id="rId10" Type="http://schemas.openxmlformats.org/officeDocument/2006/relationships/image" Target="../media/image420.png"/><Relationship Id="rId4" Type="http://schemas.openxmlformats.org/officeDocument/2006/relationships/image" Target="../media/image35.png"/><Relationship Id="rId22" Type="http://schemas.openxmlformats.org/officeDocument/2006/relationships/image" Target="../media/image53.png"/><Relationship Id="rId27" Type="http://schemas.openxmlformats.org/officeDocument/2006/relationships/image" Target="../media/image87.png"/><Relationship Id="rId9" Type="http://schemas.openxmlformats.org/officeDocument/2006/relationships/image" Target="NULL"/><Relationship Id="rId14"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8.png"/><Relationship Id="rId1" Type="http://schemas.openxmlformats.org/officeDocument/2006/relationships/slideLayout" Target="../slideLayouts/slideLayout12.xml"/><Relationship Id="rId5" Type="http://schemas.openxmlformats.org/officeDocument/2006/relationships/image" Target="../media/image89.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911.png"/><Relationship Id="rId3" Type="http://schemas.openxmlformats.org/officeDocument/2006/relationships/image" Target="../media/image91.png"/><Relationship Id="rId7" Type="http://schemas.openxmlformats.org/officeDocument/2006/relationships/image" Target="../media/image21.png"/><Relationship Id="rId2"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93.pn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13" Type="http://schemas.openxmlformats.org/officeDocument/2006/relationships/image" Target="../media/image492.png"/><Relationship Id="rId8" Type="http://schemas.openxmlformats.org/officeDocument/2006/relationships/image" Target="NULL"/><Relationship Id="rId3" Type="http://schemas.openxmlformats.org/officeDocument/2006/relationships/image" Target="../media/image94.png"/><Relationship Id="rId7" Type="http://schemas.openxmlformats.org/officeDocument/2006/relationships/image" Target="../media/image481.png"/><Relationship Id="rId12"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12.xml"/><Relationship Id="rId4" Type="http://schemas.openxmlformats.org/officeDocument/2006/relationships/image" Target="../media/image770.png"/></Relationships>
</file>

<file path=ppt/slides/_rels/slide2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notesSlide" Target="../notesSlides/notesSlide14.xml"/><Relationship Id="rId7" Type="http://schemas.openxmlformats.org/officeDocument/2006/relationships/image" Target="../media/image100.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NULL"/></Relationships>
</file>

<file path=ppt/slides/_rels/slide25.xml.rels><?xml version="1.0" encoding="UTF-8" standalone="yes"?>
<Relationships xmlns="http://schemas.openxmlformats.org/package/2006/relationships"><Relationship Id="rId3" Type="http://schemas.openxmlformats.org/officeDocument/2006/relationships/image" Target="../media/image831.png"/><Relationship Id="rId2" Type="http://schemas.openxmlformats.org/officeDocument/2006/relationships/image" Target="../media/image102.png"/><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841.png"/></Relationships>
</file>

<file path=ppt/slides/_rels/slide26.xml.rels><?xml version="1.0" encoding="UTF-8" standalone="yes"?>
<Relationships xmlns="http://schemas.openxmlformats.org/package/2006/relationships"><Relationship Id="rId3" Type="http://schemas.openxmlformats.org/officeDocument/2006/relationships/image" Target="../media/image920.png"/><Relationship Id="rId2" Type="http://schemas.openxmlformats.org/officeDocument/2006/relationships/image" Target="../media/image910.png"/><Relationship Id="rId1" Type="http://schemas.openxmlformats.org/officeDocument/2006/relationships/slideLayout" Target="../slideLayouts/slideLayout1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930.png"/></Relationships>
</file>

<file path=ppt/slides/_rels/slide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37.png"/><Relationship Id="rId5" Type="http://schemas.openxmlformats.org/officeDocument/2006/relationships/image" Target="../media/image20.png"/><Relationship Id="rId10" Type="http://schemas.openxmlformats.org/officeDocument/2006/relationships/image" Target="../media/image36.png"/><Relationship Id="rId4" Type="http://schemas.openxmlformats.org/officeDocument/2006/relationships/image" Target="../media/image109.svg"/><Relationship Id="rId9" Type="http://schemas.openxmlformats.org/officeDocument/2006/relationships/image" Target="NUL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6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950.png"/><Relationship Id="rId5" Type="http://schemas.openxmlformats.org/officeDocument/2006/relationships/image" Target="../media/image110.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1.png"/><Relationship Id="rId7" Type="http://schemas.openxmlformats.org/officeDocument/2006/relationships/image" Target="../media/image1110.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12.sv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20.png"/><Relationship Id="rId5" Type="http://schemas.openxmlformats.org/officeDocument/2006/relationships/image" Target="../media/image6100.png"/><Relationship Id="rId4" Type="http://schemas.openxmlformats.org/officeDocument/2006/relationships/image" Target="../media/image31.jpg"/></Relationships>
</file>

<file path=ppt/slides/_rels/slide30.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Layout" Target="../slideLayouts/slideLayout12.xml"/><Relationship Id="rId5" Type="http://schemas.openxmlformats.org/officeDocument/2006/relationships/image" Target="../media/image115.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34.png"/><Relationship Id="rId7" Type="http://schemas.openxmlformats.org/officeDocument/2006/relationships/image" Target="../media/image38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6" Type="http://schemas.openxmlformats.org/officeDocument/2006/relationships/image" Target="../media/image39.png"/><Relationship Id="rId3" Type="http://schemas.openxmlformats.org/officeDocument/2006/relationships/image" Target="../media/image36.png"/><Relationship Id="rId12" Type="http://schemas.openxmlformats.org/officeDocument/2006/relationships/image" Target="../media/image35.png"/><Relationship Id="rId25"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2.xml"/><Relationship Id="rId11" Type="http://schemas.openxmlformats.org/officeDocument/2006/relationships/image" Target="../media/image34.png"/><Relationship Id="rId24" Type="http://schemas.openxmlformats.org/officeDocument/2006/relationships/image" Target="../media/image550.png"/><Relationship Id="rId5" Type="http://schemas.openxmlformats.org/officeDocument/2006/relationships/image" Target="../media/image44.png"/><Relationship Id="rId23" Type="http://schemas.openxmlformats.org/officeDocument/2006/relationships/image" Target="../media/image54.png"/><Relationship Id="rId28" Type="http://schemas.openxmlformats.org/officeDocument/2006/relationships/image" Target="../media/image331.png"/><Relationship Id="rId10" Type="http://schemas.openxmlformats.org/officeDocument/2006/relationships/image" Target="../media/image420.png"/><Relationship Id="rId4" Type="http://schemas.openxmlformats.org/officeDocument/2006/relationships/image" Target="../media/image37.png"/><Relationship Id="rId22" Type="http://schemas.openxmlformats.org/officeDocument/2006/relationships/image" Target="../media/image53.png"/><Relationship Id="rId27" Type="http://schemas.openxmlformats.org/officeDocument/2006/relationships/image" Target="../media/image321.png"/></Relationships>
</file>

<file path=ppt/slides/_rels/slide6.xml.rels><?xml version="1.0" encoding="UTF-8" standalone="yes"?>
<Relationships xmlns="http://schemas.openxmlformats.org/package/2006/relationships"><Relationship Id="rId8" Type="http://schemas.openxmlformats.org/officeDocument/2006/relationships/image" Target="../media/image560.png"/><Relationship Id="rId13" Type="http://schemas.openxmlformats.org/officeDocument/2006/relationships/image" Target="../media/image20.png"/><Relationship Id="rId3" Type="http://schemas.openxmlformats.org/officeDocument/2006/relationships/image" Target="../media/image392.png"/><Relationship Id="rId7" Type="http://schemas.openxmlformats.org/officeDocument/2006/relationships/image" Target="../media/image390.png"/><Relationship Id="rId12" Type="http://schemas.openxmlformats.org/officeDocument/2006/relationships/image" Target="../media/image431.png"/><Relationship Id="rId2" Type="http://schemas.openxmlformats.org/officeDocument/2006/relationships/image" Target="../media/image480.png"/><Relationship Id="rId1" Type="http://schemas.openxmlformats.org/officeDocument/2006/relationships/slideLayout" Target="../slideLayouts/slideLayout12.xml"/><Relationship Id="rId6" Type="http://schemas.openxmlformats.org/officeDocument/2006/relationships/image" Target="../media/image510.png"/><Relationship Id="rId11" Type="http://schemas.openxmlformats.org/officeDocument/2006/relationships/image" Target="../media/image400.png"/><Relationship Id="rId5" Type="http://schemas.openxmlformats.org/officeDocument/2006/relationships/image" Target="../media/image350.png"/><Relationship Id="rId10" Type="http://schemas.openxmlformats.org/officeDocument/2006/relationships/image" Target="../media/image58.png"/><Relationship Id="rId4" Type="http://schemas.openxmlformats.org/officeDocument/2006/relationships/image" Target="../media/image491.png"/><Relationship Id="rId9" Type="http://schemas.openxmlformats.org/officeDocument/2006/relationships/image" Target="../media/image570.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421.png"/><Relationship Id="rId4" Type="http://schemas.openxmlformats.org/officeDocument/2006/relationships/image" Target="../media/image410.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image" Target="../media/image45.pn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3.png"/><Relationship Id="rId11" Type="http://schemas.openxmlformats.org/officeDocument/2006/relationships/image" Target="../media/image20.png"/><Relationship Id="rId5" Type="http://schemas.openxmlformats.org/officeDocument/2006/relationships/image" Target="../media/image42.png"/><Relationship Id="rId10" Type="http://schemas.openxmlformats.org/officeDocument/2006/relationships/image" Target="../media/image48.jpeg"/><Relationship Id="rId4" Type="http://schemas.openxmlformats.org/officeDocument/2006/relationships/image" Target="../media/image41.pn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0.png"/><Relationship Id="rId7"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noChangeAspect="1"/>
          </p:cNvGrpSpPr>
          <p:nvPr/>
        </p:nvGrpSpPr>
        <p:grpSpPr>
          <a:xfrm>
            <a:off x="7243362" y="4354131"/>
            <a:ext cx="2610283" cy="1755139"/>
            <a:chOff x="2929236" y="4353557"/>
            <a:chExt cx="2936239" cy="1974310"/>
          </a:xfrm>
        </p:grpSpPr>
        <p:pic>
          <p:nvPicPr>
            <p:cNvPr id="99" name="Content Placeholder 3" descr="fig.tiff"/>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59103" y="4353557"/>
              <a:ext cx="2706372" cy="1804249"/>
            </a:xfrm>
            <a:prstGeom prst="rect">
              <a:avLst/>
            </a:prstGeom>
          </p:spPr>
        </p:pic>
        <p:pic>
          <p:nvPicPr>
            <p:cNvPr id="101" name="Content Placeholder 3" descr="fig.tiff"/>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315240" y="4726551"/>
              <a:ext cx="1457277" cy="1249095"/>
            </a:xfrm>
            <a:prstGeom prst="rect">
              <a:avLst/>
            </a:prstGeom>
          </p:spPr>
        </p:pic>
        <p:pic>
          <p:nvPicPr>
            <p:cNvPr id="102" name="Picture 101" descr="probability.tiff"/>
            <p:cNvPicPr>
              <a:picLocks noChangeAspect="1"/>
            </p:cNvPicPr>
            <p:nvPr/>
          </p:nvPicPr>
          <p:blipFill rotWithShape="1">
            <a:blip r:embed="rId5" cstate="hq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847" b="89992" l="15956" r="75592"/>
                      </a14:imgEffect>
                    </a14:imgLayer>
                  </a14:imgProps>
                </a:ext>
                <a:ext uri="{28A0092B-C50C-407E-A947-70E740481C1C}">
                  <a14:useLocalDpi xmlns:a14="http://schemas.microsoft.com/office/drawing/2010/main"/>
                </a:ext>
              </a:extLst>
            </a:blip>
            <a:srcRect t="21496"/>
            <a:stretch/>
          </p:blipFill>
          <p:spPr>
            <a:xfrm>
              <a:off x="2929236" y="4379580"/>
              <a:ext cx="2259646" cy="1948287"/>
            </a:xfrm>
            <a:prstGeom prst="rect">
              <a:avLst/>
            </a:prstGeom>
          </p:spPr>
        </p:pic>
        <p:pic>
          <p:nvPicPr>
            <p:cNvPr id="103" name="Content Placeholder 3" descr="fig.tiff"/>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5875" b="24935" l="23118" r="74225"/>
                      </a14:imgEffect>
                    </a14:imgLayer>
                  </a14:imgProps>
                </a:ext>
                <a:ext uri="{28A0092B-C50C-407E-A947-70E740481C1C}">
                  <a14:useLocalDpi xmlns:a14="http://schemas.microsoft.com/office/drawing/2010/main"/>
                </a:ext>
              </a:extLst>
            </a:blip>
            <a:srcRect t="1343" b="397"/>
            <a:stretch/>
          </p:blipFill>
          <p:spPr>
            <a:xfrm>
              <a:off x="3159103" y="4353557"/>
              <a:ext cx="2706372" cy="1804249"/>
            </a:xfrm>
            <a:prstGeom prst="rect">
              <a:avLst/>
            </a:prstGeom>
          </p:spPr>
        </p:pic>
        <p:pic>
          <p:nvPicPr>
            <p:cNvPr id="104" name="Content Placeholder 3" descr="fig.tiff"/>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48956" b="64230" l="9832" r="89903"/>
                      </a14:imgEffect>
                    </a14:imgLayer>
                  </a14:imgProps>
                </a:ext>
                <a:ext uri="{28A0092B-C50C-407E-A947-70E740481C1C}">
                  <a14:useLocalDpi xmlns:a14="http://schemas.microsoft.com/office/drawing/2010/main"/>
                </a:ext>
              </a:extLst>
            </a:blip>
            <a:srcRect t="1343" b="397"/>
            <a:stretch/>
          </p:blipFill>
          <p:spPr>
            <a:xfrm>
              <a:off x="3159103" y="4353557"/>
              <a:ext cx="2706372" cy="1804249"/>
            </a:xfrm>
            <a:prstGeom prst="rect">
              <a:avLst/>
            </a:prstGeom>
          </p:spPr>
        </p:pic>
      </p:grpSp>
      <p:grpSp>
        <p:nvGrpSpPr>
          <p:cNvPr id="5" name="Group 4"/>
          <p:cNvGrpSpPr/>
          <p:nvPr/>
        </p:nvGrpSpPr>
        <p:grpSpPr>
          <a:xfrm>
            <a:off x="327155" y="5134114"/>
            <a:ext cx="2446664" cy="1130163"/>
            <a:chOff x="6051597" y="4701024"/>
            <a:chExt cx="2446664" cy="1130163"/>
          </a:xfrm>
        </p:grpSpPr>
        <p:grpSp>
          <p:nvGrpSpPr>
            <p:cNvPr id="4" name="Group 3"/>
            <p:cNvGrpSpPr/>
            <p:nvPr/>
          </p:nvGrpSpPr>
          <p:grpSpPr>
            <a:xfrm>
              <a:off x="6051597" y="4701024"/>
              <a:ext cx="1478294" cy="598170"/>
              <a:chOff x="6051597" y="5216183"/>
              <a:chExt cx="1478294" cy="598170"/>
            </a:xfrm>
          </p:grpSpPr>
          <p:pic>
            <p:nvPicPr>
              <p:cNvPr id="40" name="Picture 5" descr="E:\cnrsfilaire-grand-54911.png"/>
              <p:cNvPicPr>
                <a:picLocks noChangeAspect="1" noChangeArrowheads="1"/>
              </p:cNvPicPr>
              <p:nvPr/>
            </p:nvPicPr>
            <p:blipFill>
              <a:blip r:embed="rId11" cstate="hqprint">
                <a:grayscl/>
                <a:extLst>
                  <a:ext uri="{28A0092B-C50C-407E-A947-70E740481C1C}">
                    <a14:useLocalDpi xmlns:a14="http://schemas.microsoft.com/office/drawing/2010/main"/>
                  </a:ext>
                </a:extLst>
              </a:blip>
              <a:srcRect/>
              <a:stretch>
                <a:fillRect/>
              </a:stretch>
            </p:blipFill>
            <p:spPr bwMode="auto">
              <a:xfrm>
                <a:off x="6931721" y="5216183"/>
                <a:ext cx="598170" cy="59817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p:cNvPicPr>
                <a:picLocks noChangeAspect="1" noChangeArrowheads="1"/>
              </p:cNvPicPr>
              <p:nvPr/>
            </p:nvPicPr>
            <p:blipFill>
              <a:blip r:embed="rId12" cstate="hqprint">
                <a:grayscl/>
                <a:extLst>
                  <a:ext uri="{28A0092B-C50C-407E-A947-70E740481C1C}">
                    <a14:useLocalDpi xmlns:a14="http://schemas.microsoft.com/office/drawing/2010/main"/>
                  </a:ext>
                </a:extLst>
              </a:blip>
              <a:stretch>
                <a:fillRect/>
              </a:stretch>
            </p:blipFill>
            <p:spPr bwMode="auto">
              <a:xfrm>
                <a:off x="6051597" y="5218268"/>
                <a:ext cx="728158" cy="59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2" descr="File:LLNL-logo.png"/>
            <p:cNvPicPr>
              <a:picLocks noChangeAspect="1" noChangeArrowheads="1"/>
            </p:cNvPicPr>
            <p:nvPr/>
          </p:nvPicPr>
          <p:blipFill>
            <a:blip r:embed="rId13" cstate="screen">
              <a:grayscl/>
              <a:extLst>
                <a:ext uri="{28A0092B-C50C-407E-A947-70E740481C1C}">
                  <a14:useLocalDpi xmlns:a14="http://schemas.microsoft.com/office/drawing/2010/main"/>
                </a:ext>
              </a:extLst>
            </a:blip>
            <a:srcRect/>
            <a:stretch>
              <a:fillRect/>
            </a:stretch>
          </p:blipFill>
          <p:spPr bwMode="auto">
            <a:xfrm>
              <a:off x="6053859" y="5359977"/>
              <a:ext cx="2444402" cy="471210"/>
            </a:xfrm>
            <a:prstGeom prst="rect">
              <a:avLst/>
            </a:prstGeom>
            <a:noFill/>
          </p:spPr>
        </p:pic>
      </p:grpSp>
      <p:sp>
        <p:nvSpPr>
          <p:cNvPr id="8" name="TextBox 7"/>
          <p:cNvSpPr txBox="1"/>
          <p:nvPr/>
        </p:nvSpPr>
        <p:spPr>
          <a:xfrm>
            <a:off x="327155" y="2242964"/>
            <a:ext cx="2424130" cy="1769715"/>
          </a:xfrm>
          <a:prstGeom prst="rect">
            <a:avLst/>
          </a:prstGeom>
          <a:noFill/>
        </p:spPr>
        <p:txBody>
          <a:bodyPr wrap="square" rtlCol="0">
            <a:spAutoFit/>
          </a:bodyPr>
          <a:lstStyle/>
          <a:p>
            <a:pPr marL="0" lvl="1">
              <a:spcAft>
                <a:spcPts val="600"/>
              </a:spcAft>
            </a:pPr>
            <a:r>
              <a:rPr lang="en-US" b="1" u="sng" dirty="0"/>
              <a:t>Collaborators</a:t>
            </a:r>
          </a:p>
          <a:p>
            <a:pPr marL="0" lvl="1" indent="0"/>
            <a:r>
              <a:rPr lang="en-US" sz="1400" b="1" dirty="0"/>
              <a:t>S. Quaglioni (LLNL)</a:t>
            </a:r>
          </a:p>
          <a:p>
            <a:pPr marL="0" lvl="1" indent="0"/>
            <a:r>
              <a:rPr lang="en-US" sz="1400" b="1" dirty="0"/>
              <a:t>K. Kravvaris (LLNL)</a:t>
            </a:r>
          </a:p>
          <a:p>
            <a:pPr marL="0" lvl="1" indent="0"/>
            <a:r>
              <a:rPr lang="en-US" sz="1400" b="1" dirty="0"/>
              <a:t>P. Navratil (TRIUMF)</a:t>
            </a:r>
          </a:p>
          <a:p>
            <a:pPr marL="0" lvl="1" indent="0"/>
            <a:r>
              <a:rPr lang="en-US" sz="1400" b="1" dirty="0"/>
              <a:t>M. Aliotta (</a:t>
            </a:r>
            <a:r>
              <a:rPr lang="en-US" sz="1400" b="1" dirty="0" err="1"/>
              <a:t>UoE</a:t>
            </a:r>
            <a:r>
              <a:rPr lang="en-US" sz="1400" b="1" dirty="0"/>
              <a:t>)</a:t>
            </a:r>
          </a:p>
          <a:p>
            <a:pPr marL="0" lvl="1" indent="0"/>
            <a:r>
              <a:rPr lang="en-US" sz="1400" b="1" dirty="0"/>
              <a:t>and many other distinguished colleagues!</a:t>
            </a:r>
          </a:p>
        </p:txBody>
      </p:sp>
      <p:grpSp>
        <p:nvGrpSpPr>
          <p:cNvPr id="7" name="Group 6"/>
          <p:cNvGrpSpPr/>
          <p:nvPr/>
        </p:nvGrpSpPr>
        <p:grpSpPr>
          <a:xfrm>
            <a:off x="10053038" y="4354131"/>
            <a:ext cx="2010209" cy="1664051"/>
            <a:chOff x="3928766" y="4788788"/>
            <a:chExt cx="2010209" cy="1664051"/>
          </a:xfrm>
        </p:grpSpPr>
        <p:sp>
          <p:nvSpPr>
            <p:cNvPr id="33" name="Oval 89"/>
            <p:cNvSpPr/>
            <p:nvPr/>
          </p:nvSpPr>
          <p:spPr>
            <a:xfrm rot="16654851">
              <a:off x="3928766" y="5461308"/>
              <a:ext cx="991531" cy="991531"/>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46" name="Picture 45" descr="ball2v2pn-2.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654851">
              <a:off x="4057226" y="5797904"/>
              <a:ext cx="520133" cy="507600"/>
            </a:xfrm>
            <a:prstGeom prst="rect">
              <a:avLst/>
            </a:prstGeom>
          </p:spPr>
        </p:pic>
        <p:pic>
          <p:nvPicPr>
            <p:cNvPr id="47" name="Picture 46" descr="ball2v2pn-2.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654851">
              <a:off x="4406040" y="5588776"/>
              <a:ext cx="520133" cy="507600"/>
            </a:xfrm>
            <a:prstGeom prst="rect">
              <a:avLst/>
            </a:prstGeom>
          </p:spPr>
        </p:pic>
        <p:pic>
          <p:nvPicPr>
            <p:cNvPr id="21" name="Picture 20"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5426968" y="5784420"/>
              <a:ext cx="518251" cy="505763"/>
            </a:xfrm>
            <a:prstGeom prst="rect">
              <a:avLst/>
            </a:prstGeom>
          </p:spPr>
        </p:pic>
        <p:pic>
          <p:nvPicPr>
            <p:cNvPr id="22" name="Picture 21"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4854305" y="4795032"/>
              <a:ext cx="518251" cy="505763"/>
            </a:xfrm>
            <a:prstGeom prst="rect">
              <a:avLst/>
            </a:prstGeom>
          </p:spPr>
        </p:pic>
        <p:cxnSp>
          <p:nvCxnSpPr>
            <p:cNvPr id="23" name="Straight Arrow Connector 22"/>
            <p:cNvCxnSpPr/>
            <p:nvPr/>
          </p:nvCxnSpPr>
          <p:spPr>
            <a:xfrm>
              <a:off x="5115515" y="5037526"/>
              <a:ext cx="562606" cy="999777"/>
            </a:xfrm>
            <a:prstGeom prst="straightConnector1">
              <a:avLst/>
            </a:prstGeom>
            <a:ln w="22225" cmpd="sng">
              <a:solidFill>
                <a:srgbClr val="000000"/>
              </a:solidFill>
              <a:headEnd type="stealth" w="lg" len="lg"/>
              <a:tailEnd type="none"/>
            </a:ln>
          </p:spPr>
          <p:style>
            <a:lnRef idx="2">
              <a:schemeClr val="accent1"/>
            </a:lnRef>
            <a:fillRef idx="0">
              <a:schemeClr val="accent1"/>
            </a:fillRef>
            <a:effectRef idx="1">
              <a:schemeClr val="accent1"/>
            </a:effectRef>
            <a:fontRef idx="minor">
              <a:schemeClr val="tx1"/>
            </a:fontRef>
          </p:style>
        </p:cxnSp>
        <p:pic>
          <p:nvPicPr>
            <p:cNvPr id="38" name="Picture 37"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4111458" y="5561948"/>
              <a:ext cx="518251" cy="505763"/>
            </a:xfrm>
            <a:prstGeom prst="rect">
              <a:avLst/>
            </a:prstGeom>
          </p:spPr>
        </p:pic>
        <p:pic>
          <p:nvPicPr>
            <p:cNvPr id="45" name="Picture 44"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4299064" y="5852169"/>
              <a:ext cx="518251" cy="505763"/>
            </a:xfrm>
            <a:prstGeom prst="rect">
              <a:avLst/>
            </a:prstGeom>
          </p:spPr>
        </p:pic>
        <p:cxnSp>
          <p:nvCxnSpPr>
            <p:cNvPr id="20" name="Straight Arrow Connector 19"/>
            <p:cNvCxnSpPr/>
            <p:nvPr/>
          </p:nvCxnSpPr>
          <p:spPr>
            <a:xfrm flipV="1">
              <a:off x="4421589" y="5514545"/>
              <a:ext cx="976700" cy="431342"/>
            </a:xfrm>
            <a:prstGeom prst="straightConnector1">
              <a:avLst/>
            </a:prstGeom>
            <a:ln w="22225" cmpd="sng">
              <a:solidFill>
                <a:srgbClr val="000000"/>
              </a:solidFill>
              <a:headEnd type="stealth" w="lg" len="lg"/>
              <a:tailEnd type="none"/>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10126693" y="2654062"/>
            <a:ext cx="1862899" cy="1425975"/>
            <a:chOff x="4680988" y="3025969"/>
            <a:chExt cx="1862899" cy="1425975"/>
          </a:xfrm>
        </p:grpSpPr>
        <p:sp>
          <p:nvSpPr>
            <p:cNvPr id="63" name="Oval 89"/>
            <p:cNvSpPr/>
            <p:nvPr/>
          </p:nvSpPr>
          <p:spPr>
            <a:xfrm rot="16654851">
              <a:off x="5736946" y="3025969"/>
              <a:ext cx="806941" cy="806941"/>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sp>
          <p:nvSpPr>
            <p:cNvPr id="49" name="Oval 89"/>
            <p:cNvSpPr/>
            <p:nvPr/>
          </p:nvSpPr>
          <p:spPr>
            <a:xfrm rot="16654851">
              <a:off x="4680988" y="3460413"/>
              <a:ext cx="991531" cy="991531"/>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50" name="Picture 49" descr="ball2v2pn-2.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654851">
              <a:off x="5944613" y="3279047"/>
              <a:ext cx="520133" cy="507600"/>
            </a:xfrm>
            <a:prstGeom prst="rect">
              <a:avLst/>
            </a:prstGeom>
          </p:spPr>
        </p:pic>
        <p:pic>
          <p:nvPicPr>
            <p:cNvPr id="51" name="Picture 50" descr="ball2v2pn-2.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654851">
              <a:off x="5158262" y="3587881"/>
              <a:ext cx="520133" cy="507600"/>
            </a:xfrm>
            <a:prstGeom prst="rect">
              <a:avLst/>
            </a:prstGeom>
          </p:spPr>
        </p:pic>
        <p:pic>
          <p:nvPicPr>
            <p:cNvPr id="57" name="Picture 56"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5789958" y="3088954"/>
              <a:ext cx="518251" cy="505763"/>
            </a:xfrm>
            <a:prstGeom prst="rect">
              <a:avLst/>
            </a:prstGeom>
          </p:spPr>
        </p:pic>
        <p:pic>
          <p:nvPicPr>
            <p:cNvPr id="60" name="Picture 59"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4863680" y="3561053"/>
              <a:ext cx="518251" cy="505763"/>
            </a:xfrm>
            <a:prstGeom prst="rect">
              <a:avLst/>
            </a:prstGeom>
          </p:spPr>
        </p:pic>
        <p:pic>
          <p:nvPicPr>
            <p:cNvPr id="61" name="Picture 60"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5051286" y="3851274"/>
              <a:ext cx="518251" cy="505763"/>
            </a:xfrm>
            <a:prstGeom prst="rect">
              <a:avLst/>
            </a:prstGeom>
          </p:spPr>
        </p:pic>
        <p:pic>
          <p:nvPicPr>
            <p:cNvPr id="62" name="Picture 61"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4791094" y="3810399"/>
              <a:ext cx="518251" cy="505763"/>
            </a:xfrm>
            <a:prstGeom prst="rect">
              <a:avLst/>
            </a:prstGeom>
          </p:spPr>
        </p:pic>
        <p:cxnSp>
          <p:nvCxnSpPr>
            <p:cNvPr id="54" name="Straight Arrow Connector 53"/>
            <p:cNvCxnSpPr/>
            <p:nvPr/>
          </p:nvCxnSpPr>
          <p:spPr>
            <a:xfrm flipV="1">
              <a:off x="5229328" y="3513651"/>
              <a:ext cx="921183" cy="467684"/>
            </a:xfrm>
            <a:prstGeom prst="straightConnector1">
              <a:avLst/>
            </a:prstGeom>
            <a:ln w="22225" cmpd="sng">
              <a:solidFill>
                <a:srgbClr val="000000"/>
              </a:solidFill>
              <a:headEnd type="stealth" w="lg" len="lg"/>
              <a:tailEnd type="none"/>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10469977" y="1161551"/>
            <a:ext cx="1176331" cy="1218418"/>
            <a:chOff x="5499197" y="1729225"/>
            <a:chExt cx="1176331" cy="1218418"/>
          </a:xfrm>
        </p:grpSpPr>
        <p:sp>
          <p:nvSpPr>
            <p:cNvPr id="74" name="Oval 30"/>
            <p:cNvSpPr>
              <a:spLocks noChangeAspect="1"/>
            </p:cNvSpPr>
            <p:nvPr/>
          </p:nvSpPr>
          <p:spPr>
            <a:xfrm>
              <a:off x="5499197" y="1729225"/>
              <a:ext cx="1172366" cy="1218418"/>
            </a:xfrm>
            <a:prstGeom prst="ellipse">
              <a:avLst/>
            </a:prstGeom>
            <a:solidFill>
              <a:srgbClr val="A6A6FF"/>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67" name="Picture 66" descr="ball2v2pn-2.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654851">
              <a:off x="6018670" y="2306375"/>
              <a:ext cx="520133" cy="507600"/>
            </a:xfrm>
            <a:prstGeom prst="rect">
              <a:avLst/>
            </a:prstGeom>
          </p:spPr>
        </p:pic>
        <p:pic>
          <p:nvPicPr>
            <p:cNvPr id="68" name="Picture 67" descr="ball2v2pn-2.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654851">
              <a:off x="5534530" y="2040978"/>
              <a:ext cx="520133" cy="507600"/>
            </a:xfrm>
            <a:prstGeom prst="rect">
              <a:avLst/>
            </a:prstGeom>
          </p:spPr>
        </p:pic>
        <p:pic>
          <p:nvPicPr>
            <p:cNvPr id="69" name="Picture 68"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5826255" y="1802141"/>
              <a:ext cx="518251" cy="505763"/>
            </a:xfrm>
            <a:prstGeom prst="rect">
              <a:avLst/>
            </a:prstGeom>
          </p:spPr>
        </p:pic>
        <p:pic>
          <p:nvPicPr>
            <p:cNvPr id="70" name="Picture 69"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5796767" y="2123457"/>
              <a:ext cx="518251" cy="505763"/>
            </a:xfrm>
            <a:prstGeom prst="rect">
              <a:avLst/>
            </a:prstGeom>
          </p:spPr>
        </p:pic>
        <p:pic>
          <p:nvPicPr>
            <p:cNvPr id="71" name="Picture 70"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5666637" y="2326374"/>
              <a:ext cx="518251" cy="505763"/>
            </a:xfrm>
            <a:prstGeom prst="rect">
              <a:avLst/>
            </a:prstGeom>
          </p:spPr>
        </p:pic>
        <p:pic>
          <p:nvPicPr>
            <p:cNvPr id="72" name="Picture 71"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6163521" y="1971362"/>
              <a:ext cx="518251" cy="505763"/>
            </a:xfrm>
            <a:prstGeom prst="rect">
              <a:avLst/>
            </a:prstGeom>
          </p:spPr>
        </p:pic>
      </p:grpSp>
      <p:grpSp>
        <p:nvGrpSpPr>
          <p:cNvPr id="75" name="Group 26"/>
          <p:cNvGrpSpPr>
            <a:grpSpLocks noChangeAspect="1"/>
          </p:cNvGrpSpPr>
          <p:nvPr/>
        </p:nvGrpSpPr>
        <p:grpSpPr>
          <a:xfrm>
            <a:off x="8312293" y="821842"/>
            <a:ext cx="2092568" cy="1558127"/>
            <a:chOff x="652589" y="1919901"/>
            <a:chExt cx="3395535" cy="2528316"/>
          </a:xfrm>
        </p:grpSpPr>
        <p:sp>
          <p:nvSpPr>
            <p:cNvPr id="76" name="Snip Diagonal Corner Rectangle 27"/>
            <p:cNvSpPr/>
            <p:nvPr/>
          </p:nvSpPr>
          <p:spPr bwMode="auto">
            <a:xfrm>
              <a:off x="660511" y="1919901"/>
              <a:ext cx="3387613" cy="2528316"/>
            </a:xfrm>
            <a:prstGeom prst="snip2DiagRect">
              <a:avLst/>
            </a:prstGeom>
            <a:noFill/>
            <a:ln w="15875" cap="flat" cmpd="sng" algn="ctr">
              <a:solidFill>
                <a:srgbClr val="1A4A9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400" dirty="0">
                <a:latin typeface="Arial" pitchFamily="48" charset="0"/>
                <a:ea typeface="ＭＳ Ｐゴシック" pitchFamily="48" charset="-128"/>
                <a:cs typeface="ＭＳ Ｐゴシック" pitchFamily="48" charset="-128"/>
              </a:endParaRPr>
            </a:p>
          </p:txBody>
        </p:sp>
        <p:sp>
          <p:nvSpPr>
            <p:cNvPr id="77" name="Freeform 45"/>
            <p:cNvSpPr>
              <a:spLocks noChangeAspect="1"/>
            </p:cNvSpPr>
            <p:nvPr/>
          </p:nvSpPr>
          <p:spPr bwMode="auto">
            <a:xfrm>
              <a:off x="652589" y="2002529"/>
              <a:ext cx="2726875" cy="2267834"/>
            </a:xfrm>
            <a:custGeom>
              <a:avLst/>
              <a:gdLst>
                <a:gd name="T0" fmla="*/ 0 w 669"/>
                <a:gd name="T1" fmla="*/ 0 h 1063"/>
                <a:gd name="T2" fmla="*/ 341 w 669"/>
                <a:gd name="T3" fmla="*/ 1061 h 1063"/>
                <a:gd name="T4" fmla="*/ 669 w 669"/>
                <a:gd name="T5" fmla="*/ 13 h 1063"/>
                <a:gd name="T6" fmla="*/ 0 60000 65536"/>
                <a:gd name="T7" fmla="*/ 0 60000 65536"/>
                <a:gd name="T8" fmla="*/ 0 60000 65536"/>
                <a:gd name="T9" fmla="*/ 0 w 669"/>
                <a:gd name="T10" fmla="*/ 0 h 1063"/>
                <a:gd name="T11" fmla="*/ 669 w 669"/>
                <a:gd name="T12" fmla="*/ 1063 h 1063"/>
                <a:gd name="connsiteX0" fmla="*/ 0 w 9592"/>
                <a:gd name="connsiteY0" fmla="*/ 1111 h 9859"/>
                <a:gd name="connsiteX1" fmla="*/ 4689 w 9592"/>
                <a:gd name="connsiteY1" fmla="*/ 9859 h 9859"/>
                <a:gd name="connsiteX2" fmla="*/ 9592 w 9592"/>
                <a:gd name="connsiteY2" fmla="*/ 0 h 9859"/>
              </a:gdLst>
              <a:ahLst/>
              <a:cxnLst>
                <a:cxn ang="0">
                  <a:pos x="connsiteX0" y="connsiteY0"/>
                </a:cxn>
                <a:cxn ang="0">
                  <a:pos x="connsiteX1" y="connsiteY1"/>
                </a:cxn>
                <a:cxn ang="0">
                  <a:pos x="connsiteX2" y="connsiteY2"/>
                </a:cxn>
              </a:cxnLst>
              <a:rect l="l" t="t" r="r" b="b"/>
              <a:pathLst>
                <a:path w="9592" h="9859">
                  <a:moveTo>
                    <a:pt x="0" y="1111"/>
                  </a:moveTo>
                  <a:cubicBezTo>
                    <a:pt x="1719" y="6087"/>
                    <a:pt x="3030" y="9840"/>
                    <a:pt x="4689" y="9859"/>
                  </a:cubicBezTo>
                  <a:cubicBezTo>
                    <a:pt x="6348" y="9878"/>
                    <a:pt x="7963" y="4939"/>
                    <a:pt x="9592" y="0"/>
                  </a:cubicBezTo>
                </a:path>
              </a:pathLst>
            </a:custGeom>
            <a:noFill/>
            <a:ln w="15875">
              <a:solidFill>
                <a:srgbClr val="008040"/>
              </a:solidFill>
              <a:round/>
              <a:headEnd/>
              <a:tailEnd/>
            </a:ln>
          </p:spPr>
          <p:txBody>
            <a:bodyPr wrap="none" anchor="ctr">
              <a:prstTxWarp prst="textNoShape">
                <a:avLst/>
              </a:prstTxWarp>
            </a:bodyPr>
            <a:lstStyle/>
            <a:p>
              <a:endParaRPr lang="en-US" dirty="0"/>
            </a:p>
          </p:txBody>
        </p:sp>
        <p:sp>
          <p:nvSpPr>
            <p:cNvPr id="78" name="Line 46"/>
            <p:cNvSpPr>
              <a:spLocks noChangeAspect="1" noChangeShapeType="1"/>
            </p:cNvSpPr>
            <p:nvPr/>
          </p:nvSpPr>
          <p:spPr bwMode="auto">
            <a:xfrm>
              <a:off x="1391145" y="3784459"/>
              <a:ext cx="1162981" cy="0"/>
            </a:xfrm>
            <a:prstGeom prst="line">
              <a:avLst/>
            </a:prstGeom>
            <a:noFill/>
            <a:ln w="15875">
              <a:solidFill>
                <a:srgbClr val="008040"/>
              </a:solidFill>
              <a:round/>
              <a:headEnd/>
              <a:tailEnd/>
            </a:ln>
          </p:spPr>
          <p:txBody>
            <a:bodyPr wrap="none" anchor="ctr">
              <a:prstTxWarp prst="textNoShape">
                <a:avLst/>
              </a:prstTxWarp>
            </a:bodyPr>
            <a:lstStyle/>
            <a:p>
              <a:endParaRPr lang="en-US" dirty="0"/>
            </a:p>
          </p:txBody>
        </p:sp>
        <p:sp>
          <p:nvSpPr>
            <p:cNvPr id="79" name="Line 47"/>
            <p:cNvSpPr>
              <a:spLocks noChangeAspect="1" noChangeShapeType="1"/>
            </p:cNvSpPr>
            <p:nvPr/>
          </p:nvSpPr>
          <p:spPr bwMode="auto">
            <a:xfrm>
              <a:off x="1139786" y="3334919"/>
              <a:ext cx="1653908" cy="13581"/>
            </a:xfrm>
            <a:prstGeom prst="line">
              <a:avLst/>
            </a:prstGeom>
            <a:noFill/>
            <a:ln w="15875">
              <a:solidFill>
                <a:srgbClr val="008040"/>
              </a:solidFill>
              <a:round/>
              <a:headEnd/>
              <a:tailEnd/>
            </a:ln>
          </p:spPr>
          <p:txBody>
            <a:bodyPr wrap="none" anchor="ctr">
              <a:prstTxWarp prst="textNoShape">
                <a:avLst/>
              </a:prstTxWarp>
            </a:bodyPr>
            <a:lstStyle/>
            <a:p>
              <a:endParaRPr lang="en-US" dirty="0"/>
            </a:p>
          </p:txBody>
        </p:sp>
        <p:sp>
          <p:nvSpPr>
            <p:cNvPr id="80" name="Line 48"/>
            <p:cNvSpPr>
              <a:spLocks noChangeAspect="1" noChangeShapeType="1"/>
            </p:cNvSpPr>
            <p:nvPr/>
          </p:nvSpPr>
          <p:spPr bwMode="auto">
            <a:xfrm>
              <a:off x="920951" y="2855102"/>
              <a:ext cx="2106482" cy="13432"/>
            </a:xfrm>
            <a:prstGeom prst="line">
              <a:avLst/>
            </a:prstGeom>
            <a:noFill/>
            <a:ln w="15875">
              <a:solidFill>
                <a:srgbClr val="008040"/>
              </a:solidFill>
              <a:round/>
              <a:headEnd/>
              <a:tailEnd/>
            </a:ln>
          </p:spPr>
          <p:txBody>
            <a:bodyPr wrap="none" anchor="ctr">
              <a:prstTxWarp prst="textNoShape">
                <a:avLst/>
              </a:prstTxWarp>
            </a:bodyPr>
            <a:lstStyle/>
            <a:p>
              <a:endParaRPr lang="en-US" dirty="0"/>
            </a:p>
          </p:txBody>
        </p:sp>
        <p:sp>
          <p:nvSpPr>
            <p:cNvPr id="81" name="Line 49"/>
            <p:cNvSpPr>
              <a:spLocks noChangeAspect="1" noChangeShapeType="1"/>
            </p:cNvSpPr>
            <p:nvPr/>
          </p:nvSpPr>
          <p:spPr bwMode="auto">
            <a:xfrm>
              <a:off x="686167" y="2332531"/>
              <a:ext cx="2558019" cy="13187"/>
            </a:xfrm>
            <a:prstGeom prst="line">
              <a:avLst/>
            </a:prstGeom>
            <a:noFill/>
            <a:ln w="15875">
              <a:solidFill>
                <a:srgbClr val="008040"/>
              </a:solidFill>
              <a:round/>
              <a:headEnd/>
              <a:tailEnd/>
            </a:ln>
          </p:spPr>
          <p:txBody>
            <a:bodyPr wrap="none" anchor="ctr">
              <a:prstTxWarp prst="textNoShape">
                <a:avLst/>
              </a:prstTxWarp>
            </a:bodyPr>
            <a:lstStyle/>
            <a:p>
              <a:endParaRPr lang="en-US" dirty="0"/>
            </a:p>
          </p:txBody>
        </p:sp>
        <p:sp>
          <p:nvSpPr>
            <p:cNvPr id="82" name="Oval 54"/>
            <p:cNvSpPr>
              <a:spLocks noChangeAspect="1" noChangeArrowheads="1"/>
            </p:cNvSpPr>
            <p:nvPr/>
          </p:nvSpPr>
          <p:spPr bwMode="auto">
            <a:xfrm>
              <a:off x="1523815" y="3717299"/>
              <a:ext cx="113290" cy="110818"/>
            </a:xfrm>
            <a:prstGeom prst="ellipse">
              <a:avLst/>
            </a:prstGeom>
            <a:solidFill>
              <a:srgbClr val="6666FF"/>
            </a:solidFill>
            <a:ln w="15875">
              <a:solidFill>
                <a:srgbClr val="0080FF"/>
              </a:solidFill>
              <a:round/>
              <a:headEnd/>
              <a:tailEnd/>
            </a:ln>
          </p:spPr>
          <p:txBody>
            <a:bodyPr wrap="none" anchor="ctr">
              <a:prstTxWarp prst="textNoShape">
                <a:avLst/>
              </a:prstTxWarp>
            </a:bodyPr>
            <a:lstStyle/>
            <a:p>
              <a:endParaRPr lang="en-US" dirty="0"/>
            </a:p>
          </p:txBody>
        </p:sp>
        <p:sp>
          <p:nvSpPr>
            <p:cNvPr id="83" name="Oval 55"/>
            <p:cNvSpPr>
              <a:spLocks noChangeAspect="1" noChangeArrowheads="1"/>
            </p:cNvSpPr>
            <p:nvPr/>
          </p:nvSpPr>
          <p:spPr bwMode="auto">
            <a:xfrm>
              <a:off x="1670967" y="3717633"/>
              <a:ext cx="113290" cy="110818"/>
            </a:xfrm>
            <a:prstGeom prst="ellipse">
              <a:avLst/>
            </a:prstGeom>
            <a:solidFill>
              <a:srgbClr val="6666FF"/>
            </a:solidFill>
            <a:ln w="15875">
              <a:solidFill>
                <a:srgbClr val="0080FF"/>
              </a:solidFill>
              <a:round/>
              <a:headEnd/>
              <a:tailEnd/>
            </a:ln>
          </p:spPr>
          <p:txBody>
            <a:bodyPr wrap="none" anchor="ctr">
              <a:prstTxWarp prst="textNoShape">
                <a:avLst/>
              </a:prstTxWarp>
            </a:bodyPr>
            <a:lstStyle/>
            <a:p>
              <a:endParaRPr lang="en-US" dirty="0"/>
            </a:p>
          </p:txBody>
        </p:sp>
        <p:sp>
          <p:nvSpPr>
            <p:cNvPr id="84" name="Oval 56"/>
            <p:cNvSpPr>
              <a:spLocks noChangeAspect="1" noChangeArrowheads="1"/>
            </p:cNvSpPr>
            <p:nvPr/>
          </p:nvSpPr>
          <p:spPr bwMode="auto">
            <a:xfrm>
              <a:off x="2075036" y="3720656"/>
              <a:ext cx="113290" cy="110818"/>
            </a:xfrm>
            <a:prstGeom prst="ellipse">
              <a:avLst/>
            </a:prstGeom>
            <a:solidFill>
              <a:srgbClr val="FF0000"/>
            </a:solidFill>
            <a:ln w="25400">
              <a:solidFill>
                <a:srgbClr val="FC0B1D"/>
              </a:solidFill>
              <a:round/>
              <a:headEnd/>
              <a:tailEnd/>
            </a:ln>
          </p:spPr>
          <p:txBody>
            <a:bodyPr wrap="none" anchor="ctr">
              <a:prstTxWarp prst="textNoShape">
                <a:avLst/>
              </a:prstTxWarp>
            </a:bodyPr>
            <a:lstStyle/>
            <a:p>
              <a:endParaRPr lang="en-US" dirty="0"/>
            </a:p>
          </p:txBody>
        </p:sp>
        <p:sp>
          <p:nvSpPr>
            <p:cNvPr id="85" name="Oval 57"/>
            <p:cNvSpPr>
              <a:spLocks noChangeAspect="1" noChangeArrowheads="1"/>
            </p:cNvSpPr>
            <p:nvPr/>
          </p:nvSpPr>
          <p:spPr bwMode="auto">
            <a:xfrm>
              <a:off x="2226363" y="3720322"/>
              <a:ext cx="113290" cy="110818"/>
            </a:xfrm>
            <a:prstGeom prst="ellipse">
              <a:avLst/>
            </a:prstGeom>
            <a:solidFill>
              <a:srgbClr val="FF0000"/>
            </a:solidFill>
            <a:ln w="25400">
              <a:solidFill>
                <a:srgbClr val="FC0B1D"/>
              </a:solidFill>
              <a:round/>
              <a:headEnd/>
              <a:tailEnd/>
            </a:ln>
          </p:spPr>
          <p:txBody>
            <a:bodyPr wrap="none" anchor="ctr">
              <a:prstTxWarp prst="textNoShape">
                <a:avLst/>
              </a:prstTxWarp>
            </a:bodyPr>
            <a:lstStyle/>
            <a:p>
              <a:endParaRPr lang="en-US" dirty="0"/>
            </a:p>
          </p:txBody>
        </p:sp>
        <p:sp>
          <p:nvSpPr>
            <p:cNvPr id="86" name="Oval 60"/>
            <p:cNvSpPr>
              <a:spLocks noChangeAspect="1" noChangeArrowheads="1"/>
            </p:cNvSpPr>
            <p:nvPr/>
          </p:nvSpPr>
          <p:spPr bwMode="auto">
            <a:xfrm>
              <a:off x="2149376" y="3287981"/>
              <a:ext cx="113290" cy="107457"/>
            </a:xfrm>
            <a:prstGeom prst="ellipse">
              <a:avLst/>
            </a:prstGeom>
            <a:solidFill>
              <a:srgbClr val="FF0000"/>
            </a:solidFill>
            <a:ln w="15875">
              <a:solidFill>
                <a:srgbClr val="FC0B1D"/>
              </a:solidFill>
              <a:round/>
              <a:headEnd/>
              <a:tailEnd/>
            </a:ln>
          </p:spPr>
          <p:txBody>
            <a:bodyPr wrap="none" anchor="ctr">
              <a:prstTxWarp prst="textNoShape">
                <a:avLst/>
              </a:prstTxWarp>
            </a:bodyPr>
            <a:lstStyle/>
            <a:p>
              <a:endParaRPr lang="en-US" dirty="0"/>
            </a:p>
          </p:txBody>
        </p:sp>
        <p:sp>
          <p:nvSpPr>
            <p:cNvPr id="87" name="Oval 61"/>
            <p:cNvSpPr>
              <a:spLocks noChangeAspect="1" noChangeArrowheads="1"/>
            </p:cNvSpPr>
            <p:nvPr/>
          </p:nvSpPr>
          <p:spPr bwMode="auto">
            <a:xfrm>
              <a:off x="1577454" y="3287981"/>
              <a:ext cx="113290" cy="107457"/>
            </a:xfrm>
            <a:prstGeom prst="ellipse">
              <a:avLst/>
            </a:prstGeom>
            <a:solidFill>
              <a:srgbClr val="6666FF"/>
            </a:solidFill>
            <a:ln w="15875">
              <a:solidFill>
                <a:srgbClr val="0080FF"/>
              </a:solidFill>
              <a:round/>
              <a:headEnd/>
              <a:tailEnd/>
            </a:ln>
          </p:spPr>
          <p:txBody>
            <a:bodyPr wrap="none" anchor="ctr">
              <a:prstTxWarp prst="textNoShape">
                <a:avLst/>
              </a:prstTxWarp>
            </a:bodyPr>
            <a:lstStyle/>
            <a:p>
              <a:endParaRPr lang="en-US" dirty="0"/>
            </a:p>
          </p:txBody>
        </p:sp>
        <p:sp>
          <p:nvSpPr>
            <p:cNvPr id="90" name="Oval 58"/>
            <p:cNvSpPr>
              <a:spLocks noChangeAspect="1" noChangeArrowheads="1"/>
            </p:cNvSpPr>
            <p:nvPr/>
          </p:nvSpPr>
          <p:spPr bwMode="auto">
            <a:xfrm>
              <a:off x="1366366" y="3286831"/>
              <a:ext cx="109728" cy="109756"/>
            </a:xfrm>
            <a:prstGeom prst="ellipse">
              <a:avLst/>
            </a:prstGeom>
            <a:solidFill>
              <a:srgbClr val="C3E1F8"/>
            </a:solidFill>
            <a:ln w="15875">
              <a:solidFill>
                <a:srgbClr val="0080FF"/>
              </a:solidFill>
              <a:round/>
              <a:headEnd/>
              <a:tailEnd/>
            </a:ln>
          </p:spPr>
          <p:txBody>
            <a:bodyPr wrap="none" anchor="ctr">
              <a:prstTxWarp prst="textNoShape">
                <a:avLst/>
              </a:prstTxWarp>
            </a:bodyPr>
            <a:lstStyle/>
            <a:p>
              <a:endParaRPr lang="en-US" dirty="0"/>
            </a:p>
          </p:txBody>
        </p:sp>
        <p:sp>
          <p:nvSpPr>
            <p:cNvPr id="91" name="Oval 59"/>
            <p:cNvSpPr>
              <a:spLocks noChangeAspect="1" noChangeArrowheads="1"/>
            </p:cNvSpPr>
            <p:nvPr/>
          </p:nvSpPr>
          <p:spPr bwMode="auto">
            <a:xfrm>
              <a:off x="2414011" y="3286832"/>
              <a:ext cx="109728" cy="109755"/>
            </a:xfrm>
            <a:prstGeom prst="ellipse">
              <a:avLst/>
            </a:prstGeom>
            <a:solidFill>
              <a:srgbClr val="FFCCFF"/>
            </a:solidFill>
            <a:ln w="15875">
              <a:solidFill>
                <a:srgbClr val="FC0B1D"/>
              </a:solidFill>
              <a:round/>
              <a:headEnd/>
              <a:tailEnd/>
            </a:ln>
          </p:spPr>
          <p:txBody>
            <a:bodyPr wrap="none" anchor="ctr">
              <a:prstTxWarp prst="textNoShape">
                <a:avLst/>
              </a:prstTxWarp>
            </a:bodyPr>
            <a:lstStyle/>
            <a:p>
              <a:endParaRPr lang="en-US" dirty="0"/>
            </a:p>
          </p:txBody>
        </p:sp>
        <p:sp>
          <p:nvSpPr>
            <p:cNvPr id="92" name="Oval 62"/>
            <p:cNvSpPr>
              <a:spLocks noChangeAspect="1" noChangeArrowheads="1"/>
            </p:cNvSpPr>
            <p:nvPr/>
          </p:nvSpPr>
          <p:spPr bwMode="auto">
            <a:xfrm>
              <a:off x="1998550" y="2806941"/>
              <a:ext cx="109728" cy="109755"/>
            </a:xfrm>
            <a:prstGeom prst="ellipse">
              <a:avLst/>
            </a:prstGeom>
            <a:solidFill>
              <a:srgbClr val="FFCCFF"/>
            </a:solidFill>
            <a:ln w="15875">
              <a:solidFill>
                <a:srgbClr val="FC0B1D"/>
              </a:solidFill>
              <a:round/>
              <a:headEnd/>
              <a:tailEnd/>
            </a:ln>
          </p:spPr>
          <p:txBody>
            <a:bodyPr wrap="none" anchor="ctr">
              <a:prstTxWarp prst="textNoShape">
                <a:avLst/>
              </a:prstTxWarp>
            </a:bodyPr>
            <a:lstStyle/>
            <a:p>
              <a:endParaRPr lang="en-US" sz="2400" b="1" dirty="0">
                <a:ea typeface="ヒラギノ角ゴ Pro W3" charset="-128"/>
                <a:cs typeface="ヒラギノ角ゴ Pro W3" charset="-128"/>
              </a:endParaRPr>
            </a:p>
          </p:txBody>
        </p:sp>
        <p:sp>
          <p:nvSpPr>
            <p:cNvPr id="93" name="Oval 63"/>
            <p:cNvSpPr>
              <a:spLocks noChangeAspect="1" noChangeArrowheads="1"/>
            </p:cNvSpPr>
            <p:nvPr/>
          </p:nvSpPr>
          <p:spPr bwMode="auto">
            <a:xfrm>
              <a:off x="1477870" y="2806941"/>
              <a:ext cx="109728" cy="109755"/>
            </a:xfrm>
            <a:prstGeom prst="ellipse">
              <a:avLst/>
            </a:prstGeom>
            <a:solidFill>
              <a:srgbClr val="C3E1F8"/>
            </a:solidFill>
            <a:ln w="15875">
              <a:solidFill>
                <a:srgbClr val="0080FF"/>
              </a:solidFill>
              <a:round/>
              <a:headEnd/>
              <a:tailEnd/>
            </a:ln>
          </p:spPr>
          <p:txBody>
            <a:bodyPr wrap="none" anchor="ctr">
              <a:prstTxWarp prst="textNoShape">
                <a:avLst/>
              </a:prstTxWarp>
            </a:bodyPr>
            <a:lstStyle/>
            <a:p>
              <a:endParaRPr lang="en-US" dirty="0"/>
            </a:p>
          </p:txBody>
        </p:sp>
        <p:cxnSp>
          <p:nvCxnSpPr>
            <p:cNvPr id="94" name="AutoShape 64"/>
            <p:cNvCxnSpPr>
              <a:cxnSpLocks noChangeAspect="1" noChangeShapeType="1"/>
              <a:stCxn id="85" idx="0"/>
              <a:endCxn id="91" idx="0"/>
            </p:cNvCxnSpPr>
            <p:nvPr/>
          </p:nvCxnSpPr>
          <p:spPr bwMode="auto">
            <a:xfrm rot="5400000" flipH="1" flipV="1">
              <a:off x="2159196" y="3410644"/>
              <a:ext cx="433490" cy="185867"/>
            </a:xfrm>
            <a:prstGeom prst="curvedConnector3">
              <a:avLst>
                <a:gd name="adj1" fmla="val 152735"/>
              </a:avLst>
            </a:prstGeom>
            <a:noFill/>
            <a:ln w="15875" cap="rnd">
              <a:solidFill>
                <a:schemeClr val="tx1"/>
              </a:solidFill>
              <a:prstDash val="sysDot"/>
              <a:round/>
              <a:headEnd/>
              <a:tailEnd type="triangle" w="med" len="med"/>
            </a:ln>
          </p:spPr>
        </p:cxnSp>
        <p:cxnSp>
          <p:nvCxnSpPr>
            <p:cNvPr id="95" name="AutoShape 65"/>
            <p:cNvCxnSpPr>
              <a:cxnSpLocks noChangeAspect="1" noChangeShapeType="1"/>
              <a:stCxn id="87" idx="0"/>
              <a:endCxn id="93" idx="0"/>
            </p:cNvCxnSpPr>
            <p:nvPr/>
          </p:nvCxnSpPr>
          <p:spPr bwMode="auto">
            <a:xfrm rot="16200000" flipV="1">
              <a:off x="1342897" y="2996778"/>
              <a:ext cx="481040" cy="101365"/>
            </a:xfrm>
            <a:prstGeom prst="curvedConnector3">
              <a:avLst>
                <a:gd name="adj1" fmla="val 147522"/>
              </a:avLst>
            </a:prstGeom>
            <a:noFill/>
            <a:ln w="15875" cap="rnd">
              <a:solidFill>
                <a:schemeClr val="tx1"/>
              </a:solidFill>
              <a:prstDash val="sysDot"/>
              <a:round/>
              <a:headEnd/>
              <a:tailEnd type="triangle" w="med" len="med"/>
            </a:ln>
          </p:spPr>
        </p:cxnSp>
        <p:cxnSp>
          <p:nvCxnSpPr>
            <p:cNvPr id="96" name="AutoShape 66"/>
            <p:cNvCxnSpPr>
              <a:cxnSpLocks noChangeAspect="1" noChangeShapeType="1"/>
              <a:stCxn id="82" idx="0"/>
              <a:endCxn id="90" idx="4"/>
            </p:cNvCxnSpPr>
            <p:nvPr/>
          </p:nvCxnSpPr>
          <p:spPr bwMode="auto">
            <a:xfrm rot="16200000" flipV="1">
              <a:off x="1340489" y="3477328"/>
              <a:ext cx="320712" cy="159230"/>
            </a:xfrm>
            <a:prstGeom prst="curvedConnector3">
              <a:avLst>
                <a:gd name="adj1" fmla="val 50000"/>
              </a:avLst>
            </a:prstGeom>
            <a:noFill/>
            <a:ln w="15875" cap="rnd">
              <a:solidFill>
                <a:schemeClr val="tx1"/>
              </a:solidFill>
              <a:prstDash val="sysDot"/>
              <a:round/>
              <a:headEnd/>
              <a:tailEnd type="triangle" w="med" len="med"/>
            </a:ln>
          </p:spPr>
        </p:cxnSp>
        <p:cxnSp>
          <p:nvCxnSpPr>
            <p:cNvPr id="97" name="AutoShape 67"/>
            <p:cNvCxnSpPr>
              <a:cxnSpLocks noChangeAspect="1" noChangeShapeType="1"/>
              <a:stCxn id="84" idx="0"/>
              <a:endCxn id="92" idx="4"/>
            </p:cNvCxnSpPr>
            <p:nvPr/>
          </p:nvCxnSpPr>
          <p:spPr bwMode="auto">
            <a:xfrm rot="16200000" flipV="1">
              <a:off x="1690568" y="3279542"/>
              <a:ext cx="803960" cy="78267"/>
            </a:xfrm>
            <a:prstGeom prst="curvedConnector3">
              <a:avLst>
                <a:gd name="adj1" fmla="val 50000"/>
              </a:avLst>
            </a:prstGeom>
            <a:noFill/>
            <a:ln w="15875" cap="rnd">
              <a:solidFill>
                <a:schemeClr val="tx1"/>
              </a:solidFill>
              <a:prstDash val="sysDot"/>
              <a:round/>
              <a:headEnd/>
              <a:tailEnd type="triangle" w="med" len="med"/>
            </a:ln>
          </p:spPr>
        </p:cxnSp>
      </p:grpSp>
      <p:sp>
        <p:nvSpPr>
          <p:cNvPr id="66" name="TextBox 65">
            <a:extLst>
              <a:ext uri="{FF2B5EF4-FFF2-40B4-BE49-F238E27FC236}">
                <a16:creationId xmlns:a16="http://schemas.microsoft.com/office/drawing/2014/main" id="{EBA99A79-CD45-425C-B72C-4D49064F08F8}"/>
              </a:ext>
            </a:extLst>
          </p:cNvPr>
          <p:cNvSpPr txBox="1"/>
          <p:nvPr/>
        </p:nvSpPr>
        <p:spPr>
          <a:xfrm>
            <a:off x="327156" y="1664241"/>
            <a:ext cx="3961301" cy="494918"/>
          </a:xfrm>
          <a:prstGeom prst="rect">
            <a:avLst/>
          </a:prstGeom>
        </p:spPr>
        <p:txBody>
          <a:bodyPr vert="horz" lIns="0" tIns="0" rIns="0" bIns="0" rtlCol="0" anchor="ctr" anchorCtr="0">
            <a:noAutofit/>
          </a:bodyPr>
          <a:lstStyle>
            <a:lvl1pPr indent="0" defTabSz="914400">
              <a:lnSpc>
                <a:spcPct val="100000"/>
              </a:lnSpc>
              <a:spcBef>
                <a:spcPts val="0"/>
              </a:spcBef>
              <a:spcAft>
                <a:spcPts val="400"/>
              </a:spcAft>
              <a:buFont typeface="Arial" pitchFamily="34" charset="0"/>
              <a:buNone/>
              <a:defRPr sz="1200" b="0">
                <a:solidFill>
                  <a:srgbClr val="666666"/>
                </a:solidFill>
              </a:defRPr>
            </a:lvl1pPr>
            <a:lvl2pPr marL="360363" indent="-360363" defTabSz="914400">
              <a:lnSpc>
                <a:spcPts val="2000"/>
              </a:lnSpc>
              <a:spcBef>
                <a:spcPts val="0"/>
              </a:spcBef>
              <a:buSzPct val="90000"/>
              <a:buFontTx/>
              <a:buBlip>
                <a:blip r:embed="rId16"/>
              </a:buBlip>
              <a:defRPr sz="1600">
                <a:solidFill>
                  <a:srgbClr val="666666"/>
                </a:solidFill>
              </a:defRPr>
            </a:lvl2pPr>
            <a:lvl3pPr marL="361950" indent="0" defTabSz="914400">
              <a:lnSpc>
                <a:spcPts val="2000"/>
              </a:lnSpc>
              <a:spcBef>
                <a:spcPts val="0"/>
              </a:spcBef>
              <a:buSzPct val="36000"/>
              <a:buFont typeface="Arial" pitchFamily="34" charset="0"/>
              <a:buNone/>
              <a:defRPr sz="1600">
                <a:solidFill>
                  <a:srgbClr val="666666"/>
                </a:solidFill>
              </a:defRPr>
            </a:lvl3pPr>
            <a:lvl4pPr marL="1009650" indent="-238125" defTabSz="914400">
              <a:lnSpc>
                <a:spcPts val="2000"/>
              </a:lnSpc>
              <a:spcBef>
                <a:spcPts val="0"/>
              </a:spcBef>
              <a:buClr>
                <a:srgbClr val="666666"/>
              </a:buClr>
              <a:buSzPct val="36000"/>
              <a:buFontTx/>
              <a:buBlip>
                <a:blip r:embed="rId17"/>
              </a:buBlip>
              <a:defRPr sz="1600">
                <a:solidFill>
                  <a:srgbClr val="666666"/>
                </a:solidFill>
              </a:defRPr>
            </a:lvl4pPr>
            <a:lvl5pPr marL="1133475" indent="-114300" defTabSz="914400">
              <a:lnSpc>
                <a:spcPts val="2000"/>
              </a:lnSpc>
              <a:spcBef>
                <a:spcPts val="0"/>
              </a:spcBef>
              <a:buClr>
                <a:srgbClr val="666666"/>
              </a:buClr>
              <a:buFont typeface="Arial" pitchFamily="34" charset="0"/>
              <a:buChar char="-"/>
              <a:defRPr sz="1600">
                <a:solidFill>
                  <a:srgbClr val="666666"/>
                </a:solidFill>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1600" dirty="0"/>
              <a:t>Guillaume Hupin, CNRS </a:t>
            </a:r>
            <a:r>
              <a:rPr lang="en-US" sz="1600" dirty="0" err="1"/>
              <a:t>IJClab</a:t>
            </a:r>
            <a:endParaRPr lang="en-US" sz="1600" dirty="0"/>
          </a:p>
        </p:txBody>
      </p:sp>
      <p:sp>
        <p:nvSpPr>
          <p:cNvPr id="2" name="Titre 1">
            <a:extLst>
              <a:ext uri="{FF2B5EF4-FFF2-40B4-BE49-F238E27FC236}">
                <a16:creationId xmlns:a16="http://schemas.microsoft.com/office/drawing/2014/main" id="{EA1B3D0F-6558-45E4-8A9B-C8F3C1A0F0D8}"/>
              </a:ext>
            </a:extLst>
          </p:cNvPr>
          <p:cNvSpPr>
            <a:spLocks noGrp="1"/>
          </p:cNvSpPr>
          <p:nvPr>
            <p:ph type="title"/>
          </p:nvPr>
        </p:nvSpPr>
        <p:spPr>
          <a:xfrm>
            <a:off x="2594300" y="2004196"/>
            <a:ext cx="6837316" cy="2208854"/>
          </a:xfrm>
        </p:spPr>
        <p:txBody>
          <a:bodyPr>
            <a:noAutofit/>
          </a:bodyPr>
          <a:lstStyle/>
          <a:p>
            <a:pPr algn="ctr"/>
            <a:r>
              <a:rPr lang="en-US" sz="4000" i="1" dirty="0"/>
              <a:t>Ab initio framework for nuclear fusion reactions</a:t>
            </a:r>
            <a:endParaRPr lang="fr-FR" sz="3600" dirty="0"/>
          </a:p>
        </p:txBody>
      </p:sp>
      <p:sp>
        <p:nvSpPr>
          <p:cNvPr id="6" name="Espace réservé de la date 5">
            <a:extLst>
              <a:ext uri="{FF2B5EF4-FFF2-40B4-BE49-F238E27FC236}">
                <a16:creationId xmlns:a16="http://schemas.microsoft.com/office/drawing/2014/main" id="{936E79D6-CF7B-6A48-A309-766266CCD0F9}"/>
              </a:ext>
            </a:extLst>
          </p:cNvPr>
          <p:cNvSpPr>
            <a:spLocks noGrp="1"/>
          </p:cNvSpPr>
          <p:nvPr>
            <p:ph type="dt" sz="half" idx="10"/>
          </p:nvPr>
        </p:nvSpPr>
        <p:spPr/>
        <p:txBody>
          <a:bodyPr/>
          <a:lstStyle/>
          <a:p>
            <a:r>
              <a:rPr lang="en-US"/>
              <a:t>23/09/2025</a:t>
            </a:r>
            <a:endParaRPr lang="fr-FR"/>
          </a:p>
        </p:txBody>
      </p:sp>
      <p:sp>
        <p:nvSpPr>
          <p:cNvPr id="9" name="Espace réservé du pied de page 8">
            <a:extLst>
              <a:ext uri="{FF2B5EF4-FFF2-40B4-BE49-F238E27FC236}">
                <a16:creationId xmlns:a16="http://schemas.microsoft.com/office/drawing/2014/main" id="{115D7490-489F-5225-C008-88D53C256247}"/>
              </a:ext>
            </a:extLst>
          </p:cNvPr>
          <p:cNvSpPr>
            <a:spLocks noGrp="1"/>
          </p:cNvSpPr>
          <p:nvPr>
            <p:ph type="ftr" sz="quarter" idx="11"/>
          </p:nvPr>
        </p:nvSpPr>
        <p:spPr/>
        <p:txBody>
          <a:bodyPr/>
          <a:lstStyle/>
          <a:p>
            <a:r>
              <a:rPr lang="fr-FR"/>
              <a:t>EuNPC – Caen</a:t>
            </a:r>
            <a:endParaRPr lang="fr-FR" dirty="0"/>
          </a:p>
        </p:txBody>
      </p:sp>
      <p:sp>
        <p:nvSpPr>
          <p:cNvPr id="10" name="Espace réservé du numéro de diapositive 9">
            <a:extLst>
              <a:ext uri="{FF2B5EF4-FFF2-40B4-BE49-F238E27FC236}">
                <a16:creationId xmlns:a16="http://schemas.microsoft.com/office/drawing/2014/main" id="{B7EF0000-9E79-44C9-4FB1-591C89A585B7}"/>
              </a:ext>
            </a:extLst>
          </p:cNvPr>
          <p:cNvSpPr>
            <a:spLocks noGrp="1"/>
          </p:cNvSpPr>
          <p:nvPr>
            <p:ph type="sldNum" sz="quarter" idx="12"/>
          </p:nvPr>
        </p:nvSpPr>
        <p:spPr/>
        <p:txBody>
          <a:bodyPr/>
          <a:lstStyle/>
          <a:p>
            <a:fld id="{77E71596-5F9D-49C5-9701-16B3CA54319D}" type="slidenum">
              <a:rPr lang="fr-FR" smtClean="0"/>
              <a:t>1</a:t>
            </a:fld>
            <a:endParaRPr lang="fr-FR"/>
          </a:p>
        </p:txBody>
      </p:sp>
    </p:spTree>
    <p:extLst>
      <p:ext uri="{BB962C8B-B14F-4D97-AF65-F5344CB8AC3E}">
        <p14:creationId xmlns:p14="http://schemas.microsoft.com/office/powerpoint/2010/main" val="1103469126"/>
      </p:ext>
    </p:extLst>
  </p:cSld>
  <p:clrMapOvr>
    <a:masterClrMapping/>
  </p:clrMapOvr>
  <mc:AlternateContent xmlns:mc="http://schemas.openxmlformats.org/markup-compatibility/2006" xmlns:p14="http://schemas.microsoft.com/office/powerpoint/2010/main">
    <mc:Choice Requires="p14">
      <p:transition spd="slow" p14:dur="2000" advTm="38516"/>
    </mc:Choice>
    <mc:Fallback xmlns="">
      <p:transition spd="slow" advTm="3851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2229509" y="999123"/>
            <a:ext cx="3458290" cy="3156598"/>
            <a:chOff x="705509" y="999123"/>
            <a:chExt cx="3458290" cy="3156598"/>
          </a:xfrm>
        </p:grpSpPr>
        <p:pic>
          <p:nvPicPr>
            <p:cNvPr id="16" name="Image 15"/>
            <p:cNvPicPr>
              <a:picLocks noChangeAspect="1"/>
            </p:cNvPicPr>
            <p:nvPr/>
          </p:nvPicPr>
          <p:blipFill>
            <a:blip r:embed="rId3">
              <a:clrChange>
                <a:clrFrom>
                  <a:srgbClr val="FFFFFF"/>
                </a:clrFrom>
                <a:clrTo>
                  <a:srgbClr val="FFFFFF">
                    <a:alpha val="0"/>
                  </a:srgbClr>
                </a:clrTo>
              </a:clrChange>
            </a:blip>
            <a:stretch>
              <a:fillRect/>
            </a:stretch>
          </p:blipFill>
          <p:spPr>
            <a:xfrm>
              <a:off x="783249" y="1389746"/>
              <a:ext cx="3302811" cy="2765975"/>
            </a:xfrm>
            <a:prstGeom prst="rect">
              <a:avLst/>
            </a:prstGeom>
          </p:spPr>
        </p:pic>
        <p:sp>
          <p:nvSpPr>
            <p:cNvPr id="19" name="Rectangle 18"/>
            <p:cNvSpPr/>
            <p:nvPr/>
          </p:nvSpPr>
          <p:spPr bwMode="auto">
            <a:xfrm>
              <a:off x="705509" y="999123"/>
              <a:ext cx="3458290" cy="338554"/>
            </a:xfrm>
            <a:prstGeom prst="rect">
              <a:avLst/>
            </a:prstGeom>
            <a:solidFill>
              <a:srgbClr val="F7A886"/>
            </a:solidFill>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en-US" sz="1600" dirty="0">
                  <a:cs typeface="Arial Narrow"/>
                </a:rPr>
                <a:t>Primordial Nucleosynthesis </a:t>
              </a:r>
              <a:r>
                <a:rPr lang="en-US" sz="1600" b="1" dirty="0">
                  <a:solidFill>
                    <a:srgbClr val="1D1DFF"/>
                  </a:solidFill>
                  <a:cs typeface="Arial Narrow"/>
                </a:rPr>
                <a:t>(blue)</a:t>
              </a:r>
            </a:p>
          </p:txBody>
        </p:sp>
      </p:grpSp>
      <p:sp>
        <p:nvSpPr>
          <p:cNvPr id="3" name="Title 2"/>
          <p:cNvSpPr>
            <a:spLocks noGrp="1"/>
          </p:cNvSpPr>
          <p:nvPr>
            <p:ph type="title"/>
          </p:nvPr>
        </p:nvSpPr>
        <p:spPr/>
        <p:txBody>
          <a:bodyPr anchor="ctr">
            <a:normAutofit/>
          </a:bodyPr>
          <a:lstStyle/>
          <a:p>
            <a:r>
              <a:rPr lang="en-US" sz="2000" b="0" dirty="0"/>
              <a:t>Low-energy Transfer reactions (</a:t>
            </a:r>
            <a:r>
              <a:rPr lang="en-US" sz="2000" b="0" i="1" cap="none" dirty="0" err="1"/>
              <a:t>d</a:t>
            </a:r>
            <a:r>
              <a:rPr lang="en-US" sz="2000" b="0" i="1" dirty="0" err="1"/>
              <a:t>,N</a:t>
            </a:r>
            <a:r>
              <a:rPr lang="en-US" sz="2000" b="0" dirty="0"/>
              <a:t>)</a:t>
            </a:r>
          </a:p>
        </p:txBody>
      </p:sp>
      <p:pic>
        <p:nvPicPr>
          <p:cNvPr id="2" name="Picture 1"/>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l="-11113" t="-23235" r="-8545"/>
          <a:stretch/>
        </p:blipFill>
        <p:spPr>
          <a:xfrm>
            <a:off x="5610060" y="577721"/>
            <a:ext cx="4722356" cy="1624050"/>
          </a:xfrm>
          <a:prstGeom prst="rect">
            <a:avLst/>
          </a:prstGeom>
          <a:gradFill>
            <a:gsLst>
              <a:gs pos="0">
                <a:schemeClr val="accent1">
                  <a:lumMod val="5000"/>
                  <a:lumOff val="95000"/>
                  <a:alpha val="0"/>
                </a:schemeClr>
              </a:gs>
              <a:gs pos="74000">
                <a:srgbClr val="F0EAEA"/>
              </a:gs>
              <a:gs pos="83000">
                <a:srgbClr val="F1EBEB"/>
              </a:gs>
              <a:gs pos="100000">
                <a:srgbClr val="F1EBEB">
                  <a:lumMod val="100000"/>
                </a:srgbClr>
              </a:gs>
            </a:gsLst>
            <a:lin ang="5400000" scaled="1"/>
          </a:gradFill>
          <a:effectLst>
            <a:softEdge rad="342900"/>
          </a:effectLst>
        </p:spPr>
      </p:pic>
      <p:sp>
        <p:nvSpPr>
          <p:cNvPr id="4" name="Espace réservé de la date 3">
            <a:extLst>
              <a:ext uri="{FF2B5EF4-FFF2-40B4-BE49-F238E27FC236}">
                <a16:creationId xmlns:a16="http://schemas.microsoft.com/office/drawing/2014/main" id="{CEC05B7A-E16D-25A1-4BC8-C890FE6E5721}"/>
              </a:ext>
            </a:extLst>
          </p:cNvPr>
          <p:cNvSpPr>
            <a:spLocks noGrp="1"/>
          </p:cNvSpPr>
          <p:nvPr>
            <p:ph type="dt" sz="half" idx="10"/>
          </p:nvPr>
        </p:nvSpPr>
        <p:spPr/>
        <p:txBody>
          <a:bodyPr/>
          <a:lstStyle/>
          <a:p>
            <a:r>
              <a:rPr lang="en-US"/>
              <a:t>23/09/2025</a:t>
            </a:r>
            <a:endParaRPr lang="fr-FR" dirty="0"/>
          </a:p>
        </p:txBody>
      </p:sp>
      <p:sp>
        <p:nvSpPr>
          <p:cNvPr id="5" name="Espace réservé du pied de page 4">
            <a:extLst>
              <a:ext uri="{FF2B5EF4-FFF2-40B4-BE49-F238E27FC236}">
                <a16:creationId xmlns:a16="http://schemas.microsoft.com/office/drawing/2014/main" id="{D1508506-8090-2754-A3B3-954D06972613}"/>
              </a:ext>
            </a:extLst>
          </p:cNvPr>
          <p:cNvSpPr>
            <a:spLocks noGrp="1"/>
          </p:cNvSpPr>
          <p:nvPr>
            <p:ph type="ftr" sz="quarter" idx="11"/>
          </p:nvPr>
        </p:nvSpPr>
        <p:spPr/>
        <p:txBody>
          <a:bodyPr/>
          <a:lstStyle/>
          <a:p>
            <a:r>
              <a:rPr lang="fr-FR"/>
              <a:t>EuNPC – Caen</a:t>
            </a:r>
            <a:endParaRPr lang="fr-FR" dirty="0"/>
          </a:p>
        </p:txBody>
      </p:sp>
      <p:sp>
        <p:nvSpPr>
          <p:cNvPr id="7" name="Espace réservé du numéro de diapositive 6">
            <a:extLst>
              <a:ext uri="{FF2B5EF4-FFF2-40B4-BE49-F238E27FC236}">
                <a16:creationId xmlns:a16="http://schemas.microsoft.com/office/drawing/2014/main" id="{59D6327D-D8A6-D3C0-2D2D-564B08C5D160}"/>
              </a:ext>
            </a:extLst>
          </p:cNvPr>
          <p:cNvSpPr>
            <a:spLocks noGrp="1"/>
          </p:cNvSpPr>
          <p:nvPr>
            <p:ph type="sldNum" sz="quarter" idx="12"/>
          </p:nvPr>
        </p:nvSpPr>
        <p:spPr/>
        <p:txBody>
          <a:bodyPr/>
          <a:lstStyle/>
          <a:p>
            <a:fld id="{77E71596-5F9D-49C5-9701-16B3CA54319D}" type="slidenum">
              <a:rPr lang="fr-FR" smtClean="0"/>
              <a:pPr/>
              <a:t>10</a:t>
            </a:fld>
            <a:endParaRPr lang="fr-FR" dirty="0"/>
          </a:p>
        </p:txBody>
      </p:sp>
    </p:spTree>
    <p:extLst>
      <p:ext uri="{BB962C8B-B14F-4D97-AF65-F5344CB8AC3E}">
        <p14:creationId xmlns:p14="http://schemas.microsoft.com/office/powerpoint/2010/main" val="664823577"/>
      </p:ext>
    </p:extLst>
  </p:cSld>
  <p:clrMapOvr>
    <a:masterClrMapping/>
  </p:clrMapOvr>
  <mc:AlternateContent xmlns:mc="http://schemas.openxmlformats.org/markup-compatibility/2006" xmlns:p14="http://schemas.microsoft.com/office/powerpoint/2010/main">
    <mc:Choice Requires="p14">
      <p:transition spd="slow" p14:dur="2000" advTm="32886"/>
    </mc:Choice>
    <mc:Fallback xmlns="">
      <p:transition spd="slow" advTm="3288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ormAutofit/>
          </a:bodyPr>
          <a:lstStyle/>
          <a:p>
            <a:r>
              <a:rPr lang="en-US" sz="2000" b="0" dirty="0"/>
              <a:t>Low-energy Transfer reactions (</a:t>
            </a:r>
            <a:r>
              <a:rPr lang="en-US" sz="2000" b="0" i="1" cap="none" dirty="0" err="1"/>
              <a:t>d</a:t>
            </a:r>
            <a:r>
              <a:rPr lang="en-US" sz="2000" b="0" i="1" dirty="0" err="1"/>
              <a:t>,N</a:t>
            </a:r>
            <a:r>
              <a:rPr lang="en-US" sz="2000" b="0" dirty="0"/>
              <a:t>)</a:t>
            </a:r>
          </a:p>
        </p:txBody>
      </p:sp>
      <p:grpSp>
        <p:nvGrpSpPr>
          <p:cNvPr id="93" name="Groupe 92"/>
          <p:cNvGrpSpPr/>
          <p:nvPr/>
        </p:nvGrpSpPr>
        <p:grpSpPr>
          <a:xfrm>
            <a:off x="7636329" y="999123"/>
            <a:ext cx="3178582" cy="3157720"/>
            <a:chOff x="5572635" y="1290903"/>
            <a:chExt cx="3178582" cy="3157720"/>
          </a:xfrm>
        </p:grpSpPr>
        <p:pic>
          <p:nvPicPr>
            <p:cNvPr id="14" name="Picture 2" descr="H:\Mes documents\DREB-2016\tokamak.png"/>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9439" t="10569" r="12202"/>
            <a:stretch/>
          </p:blipFill>
          <p:spPr bwMode="auto">
            <a:xfrm>
              <a:off x="5856553" y="1775719"/>
              <a:ext cx="2610747" cy="267290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bwMode="auto">
            <a:xfrm>
              <a:off x="5572635" y="1290903"/>
              <a:ext cx="3178582" cy="338554"/>
            </a:xfrm>
            <a:prstGeom prst="rect">
              <a:avLst/>
            </a:prstGeom>
            <a:solidFill>
              <a:srgbClr val="F7A886"/>
            </a:solidFill>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en-US" sz="1600" dirty="0">
                  <a:cs typeface="Arial Narrow"/>
                </a:rPr>
                <a:t>ITER design (</a:t>
              </a:r>
              <a:r>
                <a:rPr lang="en-US" sz="1600" dirty="0" err="1">
                  <a:cs typeface="Arial Narrow"/>
                </a:rPr>
                <a:t>Cadarache</a:t>
              </a:r>
              <a:r>
                <a:rPr lang="en-US" sz="1600" dirty="0">
                  <a:cs typeface="Arial Narrow"/>
                </a:rPr>
                <a:t>, France)</a:t>
              </a:r>
            </a:p>
          </p:txBody>
        </p:sp>
      </p:grpSp>
      <p:grpSp>
        <p:nvGrpSpPr>
          <p:cNvPr id="6" name="Groupe 5"/>
          <p:cNvGrpSpPr/>
          <p:nvPr/>
        </p:nvGrpSpPr>
        <p:grpSpPr>
          <a:xfrm>
            <a:off x="2229509" y="999123"/>
            <a:ext cx="3458290" cy="3156598"/>
            <a:chOff x="705509" y="999123"/>
            <a:chExt cx="3458290" cy="3156598"/>
          </a:xfrm>
        </p:grpSpPr>
        <p:grpSp>
          <p:nvGrpSpPr>
            <p:cNvPr id="92" name="Groupe 91"/>
            <p:cNvGrpSpPr>
              <a:grpSpLocks noChangeAspect="1"/>
            </p:cNvGrpSpPr>
            <p:nvPr/>
          </p:nvGrpSpPr>
          <p:grpSpPr>
            <a:xfrm>
              <a:off x="783249" y="1389746"/>
              <a:ext cx="3302811" cy="2765975"/>
              <a:chOff x="629763" y="856895"/>
              <a:chExt cx="3676773" cy="3079154"/>
            </a:xfrm>
          </p:grpSpPr>
          <p:sp>
            <p:nvSpPr>
              <p:cNvPr id="21" name="Oval 20"/>
              <p:cNvSpPr/>
              <p:nvPr/>
            </p:nvSpPr>
            <p:spPr>
              <a:xfrm>
                <a:off x="1656624" y="2608782"/>
                <a:ext cx="452504" cy="842342"/>
              </a:xfrm>
              <a:prstGeom prst="ellipse">
                <a:avLst/>
              </a:prstGeom>
              <a:solidFill>
                <a:srgbClr val="FF0000">
                  <a:alpha val="3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 15"/>
              <p:cNvPicPr>
                <a:picLocks noChangeAspect="1"/>
              </p:cNvPicPr>
              <p:nvPr/>
            </p:nvPicPr>
            <p:blipFill>
              <a:blip r:embed="rId4">
                <a:clrChange>
                  <a:clrFrom>
                    <a:srgbClr val="FFFFFF"/>
                  </a:clrFrom>
                  <a:clrTo>
                    <a:srgbClr val="FFFFFF">
                      <a:alpha val="0"/>
                    </a:srgbClr>
                  </a:clrTo>
                </a:clrChange>
              </a:blip>
              <a:stretch>
                <a:fillRect/>
              </a:stretch>
            </p:blipFill>
            <p:spPr>
              <a:xfrm>
                <a:off x="629763" y="856895"/>
                <a:ext cx="3676773" cy="3079154"/>
              </a:xfrm>
              <a:prstGeom prst="rect">
                <a:avLst/>
              </a:prstGeom>
            </p:spPr>
          </p:pic>
        </p:grpSp>
        <p:sp>
          <p:nvSpPr>
            <p:cNvPr id="19" name="Rectangle 18"/>
            <p:cNvSpPr/>
            <p:nvPr/>
          </p:nvSpPr>
          <p:spPr bwMode="auto">
            <a:xfrm>
              <a:off x="705509" y="999123"/>
              <a:ext cx="3458290" cy="338554"/>
            </a:xfrm>
            <a:prstGeom prst="rect">
              <a:avLst/>
            </a:prstGeom>
            <a:solidFill>
              <a:srgbClr val="F7A886"/>
            </a:solidFill>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en-US" sz="1600" dirty="0">
                  <a:cs typeface="Arial Narrow"/>
                </a:rPr>
                <a:t>Primordial Nucleosynthesis </a:t>
              </a:r>
              <a:r>
                <a:rPr lang="en-US" sz="1600" b="1" dirty="0">
                  <a:solidFill>
                    <a:srgbClr val="1D1DFF"/>
                  </a:solidFill>
                  <a:cs typeface="Arial Narrow"/>
                </a:rPr>
                <a:t>(blue)</a:t>
              </a:r>
            </a:p>
          </p:txBody>
        </p:sp>
      </p:grpSp>
      <p:grpSp>
        <p:nvGrpSpPr>
          <p:cNvPr id="11" name="Groupe 10"/>
          <p:cNvGrpSpPr/>
          <p:nvPr/>
        </p:nvGrpSpPr>
        <p:grpSpPr>
          <a:xfrm>
            <a:off x="3596305" y="2776180"/>
            <a:ext cx="2120279" cy="1435948"/>
            <a:chOff x="2072304" y="2776180"/>
            <a:chExt cx="2120279" cy="1435948"/>
          </a:xfrm>
        </p:grpSpPr>
        <p:sp>
          <p:nvSpPr>
            <p:cNvPr id="9" name="Rectangle 8"/>
            <p:cNvSpPr/>
            <p:nvPr/>
          </p:nvSpPr>
          <p:spPr>
            <a:xfrm>
              <a:off x="2072304" y="2776180"/>
              <a:ext cx="2120279" cy="1435948"/>
            </a:xfrm>
            <a:custGeom>
              <a:avLst/>
              <a:gdLst>
                <a:gd name="connsiteX0" fmla="*/ 0 w 1947324"/>
                <a:gd name="connsiteY0" fmla="*/ 0 h 1176342"/>
                <a:gd name="connsiteX1" fmla="*/ 1947324 w 1947324"/>
                <a:gd name="connsiteY1" fmla="*/ 0 h 1176342"/>
                <a:gd name="connsiteX2" fmla="*/ 1947324 w 1947324"/>
                <a:gd name="connsiteY2" fmla="*/ 1176342 h 1176342"/>
                <a:gd name="connsiteX3" fmla="*/ 0 w 1947324"/>
                <a:gd name="connsiteY3" fmla="*/ 1176342 h 1176342"/>
                <a:gd name="connsiteX4" fmla="*/ 0 w 1947324"/>
                <a:gd name="connsiteY4" fmla="*/ 0 h 1176342"/>
                <a:gd name="connsiteX0" fmla="*/ 0 w 1947324"/>
                <a:gd name="connsiteY0" fmla="*/ 452063 h 1176342"/>
                <a:gd name="connsiteX1" fmla="*/ 1947324 w 1947324"/>
                <a:gd name="connsiteY1" fmla="*/ 0 h 1176342"/>
                <a:gd name="connsiteX2" fmla="*/ 1947324 w 1947324"/>
                <a:gd name="connsiteY2" fmla="*/ 1176342 h 1176342"/>
                <a:gd name="connsiteX3" fmla="*/ 0 w 1947324"/>
                <a:gd name="connsiteY3" fmla="*/ 1176342 h 1176342"/>
                <a:gd name="connsiteX4" fmla="*/ 0 w 1947324"/>
                <a:gd name="connsiteY4" fmla="*/ 452063 h 1176342"/>
                <a:gd name="connsiteX0" fmla="*/ 0 w 1947324"/>
                <a:gd name="connsiteY0" fmla="*/ 452063 h 1176342"/>
                <a:gd name="connsiteX1" fmla="*/ 806166 w 1947324"/>
                <a:gd name="connsiteY1" fmla="*/ 5780 h 1176342"/>
                <a:gd name="connsiteX2" fmla="*/ 1947324 w 1947324"/>
                <a:gd name="connsiteY2" fmla="*/ 0 h 1176342"/>
                <a:gd name="connsiteX3" fmla="*/ 1947324 w 1947324"/>
                <a:gd name="connsiteY3" fmla="*/ 1176342 h 1176342"/>
                <a:gd name="connsiteX4" fmla="*/ 0 w 1947324"/>
                <a:gd name="connsiteY4" fmla="*/ 1176342 h 1176342"/>
                <a:gd name="connsiteX5" fmla="*/ 0 w 1947324"/>
                <a:gd name="connsiteY5" fmla="*/ 452063 h 1176342"/>
                <a:gd name="connsiteX0" fmla="*/ 0 w 1947324"/>
                <a:gd name="connsiteY0" fmla="*/ 452063 h 1176342"/>
                <a:gd name="connsiteX1" fmla="*/ 806166 w 1947324"/>
                <a:gd name="connsiteY1" fmla="*/ 5780 h 1176342"/>
                <a:gd name="connsiteX2" fmla="*/ 1947324 w 1947324"/>
                <a:gd name="connsiteY2" fmla="*/ 0 h 1176342"/>
                <a:gd name="connsiteX3" fmla="*/ 1947324 w 1947324"/>
                <a:gd name="connsiteY3" fmla="*/ 1176342 h 1176342"/>
                <a:gd name="connsiteX4" fmla="*/ 0 w 1947324"/>
                <a:gd name="connsiteY4" fmla="*/ 1176342 h 1176342"/>
                <a:gd name="connsiteX5" fmla="*/ 0 w 1947324"/>
                <a:gd name="connsiteY5" fmla="*/ 452063 h 1176342"/>
                <a:gd name="connsiteX0" fmla="*/ 0 w 1947324"/>
                <a:gd name="connsiteY0" fmla="*/ 452063 h 1176342"/>
                <a:gd name="connsiteX1" fmla="*/ 806166 w 1947324"/>
                <a:gd name="connsiteY1" fmla="*/ 5780 h 1176342"/>
                <a:gd name="connsiteX2" fmla="*/ 1947324 w 1947324"/>
                <a:gd name="connsiteY2" fmla="*/ 0 h 1176342"/>
                <a:gd name="connsiteX3" fmla="*/ 1947324 w 1947324"/>
                <a:gd name="connsiteY3" fmla="*/ 1176342 h 1176342"/>
                <a:gd name="connsiteX4" fmla="*/ 0 w 1947324"/>
                <a:gd name="connsiteY4" fmla="*/ 1176342 h 1176342"/>
                <a:gd name="connsiteX5" fmla="*/ 0 w 1947324"/>
                <a:gd name="connsiteY5" fmla="*/ 452063 h 117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7324" h="1176342">
                  <a:moveTo>
                    <a:pt x="0" y="452063"/>
                  </a:moveTo>
                  <a:cubicBezTo>
                    <a:pt x="330366" y="282754"/>
                    <a:pt x="537444" y="164815"/>
                    <a:pt x="806166" y="5780"/>
                  </a:cubicBezTo>
                  <a:lnTo>
                    <a:pt x="1947324" y="0"/>
                  </a:lnTo>
                  <a:lnTo>
                    <a:pt x="1947324" y="1176342"/>
                  </a:lnTo>
                  <a:lnTo>
                    <a:pt x="0" y="1176342"/>
                  </a:lnTo>
                  <a:lnTo>
                    <a:pt x="0" y="452063"/>
                  </a:lnTo>
                  <a:close/>
                </a:path>
              </a:pathLst>
            </a:cu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e 7"/>
            <p:cNvGrpSpPr/>
            <p:nvPr/>
          </p:nvGrpSpPr>
          <p:grpSpPr>
            <a:xfrm>
              <a:off x="2465247" y="3235680"/>
              <a:ext cx="1657790" cy="507993"/>
              <a:chOff x="3628775" y="4398481"/>
              <a:chExt cx="1657790" cy="507993"/>
            </a:xfrm>
          </p:grpSpPr>
          <p:grpSp>
            <p:nvGrpSpPr>
              <p:cNvPr id="4" name="Groupe 3"/>
              <p:cNvGrpSpPr/>
              <p:nvPr/>
            </p:nvGrpSpPr>
            <p:grpSpPr>
              <a:xfrm>
                <a:off x="3628775" y="4591665"/>
                <a:ext cx="1657790" cy="314809"/>
                <a:chOff x="4637392" y="6356351"/>
                <a:chExt cx="1657790" cy="314809"/>
              </a:xfrm>
            </p:grpSpPr>
            <p:sp>
              <p:nvSpPr>
                <p:cNvPr id="54" name="Oval 25"/>
                <p:cNvSpPr>
                  <a:spLocks noChangeAspect="1"/>
                </p:cNvSpPr>
                <p:nvPr/>
              </p:nvSpPr>
              <p:spPr>
                <a:xfrm rot="16654851">
                  <a:off x="5035217" y="6418013"/>
                  <a:ext cx="208397" cy="208397"/>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55" name="Picture 24" descr="ball2v2pn-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654851">
                  <a:off x="5051960" y="6425641"/>
                  <a:ext cx="150282" cy="146662"/>
                </a:xfrm>
                <a:prstGeom prst="rect">
                  <a:avLst/>
                </a:prstGeom>
              </p:spPr>
            </p:pic>
            <p:sp>
              <p:nvSpPr>
                <p:cNvPr id="56" name="Oval 25"/>
                <p:cNvSpPr/>
                <p:nvPr/>
              </p:nvSpPr>
              <p:spPr>
                <a:xfrm rot="16654851">
                  <a:off x="4639708" y="6372331"/>
                  <a:ext cx="296215" cy="300848"/>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63" name="Picture 26" descr="ball2v2pn-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654851">
                  <a:off x="4690838" y="6493538"/>
                  <a:ext cx="150282" cy="146661"/>
                </a:xfrm>
                <a:prstGeom prst="rect">
                  <a:avLst/>
                </a:prstGeom>
              </p:spPr>
            </p:pic>
            <p:pic>
              <p:nvPicPr>
                <p:cNvPr id="64" name="Picture 30" descr="ball2v2p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4690368" y="6409899"/>
                  <a:ext cx="150281" cy="146662"/>
                </a:xfrm>
                <a:prstGeom prst="rect">
                  <a:avLst/>
                </a:prstGeom>
              </p:spPr>
            </p:pic>
            <p:pic>
              <p:nvPicPr>
                <p:cNvPr id="67" name="Picture 31" descr="ball2v2p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4760827" y="6463276"/>
                  <a:ext cx="150281" cy="146661"/>
                </a:xfrm>
                <a:prstGeom prst="rect">
                  <a:avLst/>
                </a:prstGeom>
              </p:spPr>
            </p:pic>
            <p:cxnSp>
              <p:nvCxnSpPr>
                <p:cNvPr id="69" name="Straight Arrow Connector 28"/>
                <p:cNvCxnSpPr/>
                <p:nvPr/>
              </p:nvCxnSpPr>
              <p:spPr>
                <a:xfrm>
                  <a:off x="4788302" y="6533656"/>
                  <a:ext cx="355847" cy="0"/>
                </a:xfrm>
                <a:prstGeom prst="straightConnector1">
                  <a:avLst/>
                </a:prstGeom>
                <a:ln w="127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pic>
              <p:nvPicPr>
                <p:cNvPr id="70" name="Picture 29" descr="ball2v2p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5080225" y="6482470"/>
                  <a:ext cx="150282" cy="146662"/>
                </a:xfrm>
                <a:prstGeom prst="rect">
                  <a:avLst/>
                </a:prstGeom>
              </p:spPr>
            </p:pic>
            <p:sp>
              <p:nvSpPr>
                <p:cNvPr id="71" name="Oval 17"/>
                <p:cNvSpPr/>
                <p:nvPr/>
              </p:nvSpPr>
              <p:spPr>
                <a:xfrm rot="16654851">
                  <a:off x="5706110" y="6356351"/>
                  <a:ext cx="314809" cy="314809"/>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72" name="Picture 18" descr="ball2v2pn-2.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654851">
                  <a:off x="5766649" y="6490854"/>
                  <a:ext cx="146628" cy="143094"/>
                </a:xfrm>
                <a:prstGeom prst="rect">
                  <a:avLst/>
                </a:prstGeom>
              </p:spPr>
            </p:pic>
            <p:pic>
              <p:nvPicPr>
                <p:cNvPr id="73" name="Picture 19" descr="ball2v2pn.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654851">
                  <a:off x="6150321" y="6484762"/>
                  <a:ext cx="146628" cy="143095"/>
                </a:xfrm>
                <a:prstGeom prst="rect">
                  <a:avLst/>
                </a:prstGeom>
              </p:spPr>
            </p:pic>
            <p:grpSp>
              <p:nvGrpSpPr>
                <p:cNvPr id="74" name="Group 20"/>
                <p:cNvGrpSpPr/>
                <p:nvPr/>
              </p:nvGrpSpPr>
              <p:grpSpPr>
                <a:xfrm rot="16654851">
                  <a:off x="5753716" y="6376002"/>
                  <a:ext cx="218176" cy="286190"/>
                  <a:chOff x="16040944" y="9157792"/>
                  <a:chExt cx="1097900" cy="1440160"/>
                </a:xfrm>
              </p:grpSpPr>
              <p:pic>
                <p:nvPicPr>
                  <p:cNvPr id="100" name="Picture 21" descr="ball2v2pn.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400984" y="9157792"/>
                    <a:ext cx="737860" cy="720080"/>
                  </a:xfrm>
                  <a:prstGeom prst="rect">
                    <a:avLst/>
                  </a:prstGeom>
                </p:spPr>
              </p:pic>
              <p:pic>
                <p:nvPicPr>
                  <p:cNvPr id="102" name="Picture 22" descr="ball2v2pn.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040944" y="9877872"/>
                    <a:ext cx="737860" cy="720080"/>
                  </a:xfrm>
                  <a:prstGeom prst="rect">
                    <a:avLst/>
                  </a:prstGeom>
                </p:spPr>
              </p:pic>
              <p:pic>
                <p:nvPicPr>
                  <p:cNvPr id="103" name="Picture 23" descr="ball2v2pn-2.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386034" y="9668034"/>
                    <a:ext cx="737860" cy="720080"/>
                  </a:xfrm>
                  <a:prstGeom prst="rect">
                    <a:avLst/>
                  </a:prstGeom>
                </p:spPr>
              </p:pic>
            </p:grpSp>
            <p:cxnSp>
              <p:nvCxnSpPr>
                <p:cNvPr id="76" name="Straight Arrow Connector 16"/>
                <p:cNvCxnSpPr/>
                <p:nvPr/>
              </p:nvCxnSpPr>
              <p:spPr>
                <a:xfrm>
                  <a:off x="5868340" y="6529995"/>
                  <a:ext cx="337257" cy="18162"/>
                </a:xfrm>
                <a:prstGeom prst="straightConnector1">
                  <a:avLst/>
                </a:prstGeom>
                <a:ln w="127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77" name="Straight Arrow Connector 14"/>
                <p:cNvCxnSpPr/>
                <p:nvPr/>
              </p:nvCxnSpPr>
              <p:spPr>
                <a:xfrm>
                  <a:off x="5302915" y="6529995"/>
                  <a:ext cx="287099" cy="0"/>
                </a:xfrm>
                <a:prstGeom prst="straightConnector1">
                  <a:avLst/>
                </a:prstGeom>
                <a:ln w="190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7" name="ZoneTexte 6"/>
              <p:cNvSpPr txBox="1"/>
              <p:nvPr/>
            </p:nvSpPr>
            <p:spPr>
              <a:xfrm>
                <a:off x="4118484" y="4398481"/>
                <a:ext cx="607859" cy="338554"/>
              </a:xfrm>
              <a:prstGeom prst="rect">
                <a:avLst/>
              </a:prstGeom>
              <a:noFill/>
            </p:spPr>
            <p:txBody>
              <a:bodyPr wrap="none" rtlCol="0">
                <a:spAutoFit/>
              </a:bodyPr>
              <a:lstStyle/>
              <a:p>
                <a:r>
                  <a:rPr lang="fr-FR" sz="1600" dirty="0"/>
                  <a:t>(</a:t>
                </a:r>
                <a:r>
                  <a:rPr lang="fr-FR" sz="1600" i="1" dirty="0" err="1"/>
                  <a:t>d</a:t>
                </a:r>
                <a:r>
                  <a:rPr lang="fr-FR" sz="1600" dirty="0" err="1"/>
                  <a:t>,</a:t>
                </a:r>
                <a:r>
                  <a:rPr lang="fr-FR" sz="1600" i="1" dirty="0" err="1"/>
                  <a:t>n</a:t>
                </a:r>
                <a:r>
                  <a:rPr lang="fr-FR" sz="1600" dirty="0"/>
                  <a:t>)</a:t>
                </a:r>
                <a:endParaRPr lang="en-US" sz="1600" dirty="0"/>
              </a:p>
            </p:txBody>
          </p:sp>
        </p:grpSp>
      </p:grpSp>
      <p:grpSp>
        <p:nvGrpSpPr>
          <p:cNvPr id="2" name="Groupe 1">
            <a:extLst>
              <a:ext uri="{FF2B5EF4-FFF2-40B4-BE49-F238E27FC236}">
                <a16:creationId xmlns:a16="http://schemas.microsoft.com/office/drawing/2014/main" id="{A03E7F81-29E8-4FCF-92F2-305185FF0879}"/>
              </a:ext>
            </a:extLst>
          </p:cNvPr>
          <p:cNvGrpSpPr/>
          <p:nvPr/>
        </p:nvGrpSpPr>
        <p:grpSpPr>
          <a:xfrm>
            <a:off x="4326418" y="4011972"/>
            <a:ext cx="4671291" cy="2453049"/>
            <a:chOff x="2188508" y="4311532"/>
            <a:chExt cx="4671291" cy="2453049"/>
          </a:xfrm>
        </p:grpSpPr>
        <mc:AlternateContent xmlns:mc="http://schemas.openxmlformats.org/markup-compatibility/2006" xmlns:a14="http://schemas.microsoft.com/office/drawing/2010/main">
          <mc:Choice Requires="a14">
            <p:sp>
              <p:nvSpPr>
                <p:cNvPr id="87" name="ZoneTexte 86"/>
                <p:cNvSpPr txBox="1"/>
                <p:nvPr/>
              </p:nvSpPr>
              <p:spPr>
                <a:xfrm rot="18900000">
                  <a:off x="2188509" y="4677273"/>
                  <a:ext cx="568361" cy="3341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en-US" sz="1200" i="1">
                                <a:latin typeface="Cambria Math" panose="02040503050406030204" pitchFamily="18" charset="0"/>
                              </a:rPr>
                            </m:ctrlPr>
                          </m:sPrePr>
                          <m:sub>
                            <m:r>
                              <a:rPr lang="fr-FR" sz="1200" i="1">
                                <a:latin typeface="Cambria Math" panose="02040503050406030204" pitchFamily="18" charset="0"/>
                              </a:rPr>
                              <m:t> </m:t>
                            </m:r>
                          </m:sub>
                          <m:sup>
                            <m:r>
                              <a:rPr lang="fr-FR" sz="1200" i="1">
                                <a:latin typeface="Cambria Math" panose="02040503050406030204" pitchFamily="18" charset="0"/>
                              </a:rPr>
                              <m:t>0</m:t>
                            </m:r>
                          </m:sup>
                          <m:e>
                            <m:sSub>
                              <m:sSubPr>
                                <m:ctrlPr>
                                  <a:rPr lang="en-US" sz="1200" i="1">
                                    <a:latin typeface="Cambria Math" panose="02040503050406030204" pitchFamily="18" charset="0"/>
                                  </a:rPr>
                                </m:ctrlPr>
                              </m:sSubPr>
                              <m:e>
                                <m:r>
                                  <a:rPr lang="fr-FR" sz="1200" i="1">
                                    <a:latin typeface="Cambria Math" panose="02040503050406030204" pitchFamily="18" charset="0"/>
                                  </a:rPr>
                                  <m:t>𝑝</m:t>
                                </m:r>
                              </m:e>
                              <m:sub>
                                <m:f>
                                  <m:fPr>
                                    <m:type m:val="skw"/>
                                    <m:ctrlPr>
                                      <a:rPr lang="en-US" sz="1200" i="1">
                                        <a:latin typeface="Cambria Math" panose="02040503050406030204" pitchFamily="18" charset="0"/>
                                      </a:rPr>
                                    </m:ctrlPr>
                                  </m:fPr>
                                  <m:num>
                                    <m:r>
                                      <a:rPr lang="fr-FR" sz="1200" i="1">
                                        <a:latin typeface="Cambria Math" panose="02040503050406030204" pitchFamily="18" charset="0"/>
                                      </a:rPr>
                                      <m:t>1</m:t>
                                    </m:r>
                                  </m:num>
                                  <m:den>
                                    <m:r>
                                      <a:rPr lang="fr-FR" sz="1200" i="1">
                                        <a:latin typeface="Cambria Math" panose="02040503050406030204" pitchFamily="18" charset="0"/>
                                      </a:rPr>
                                      <m:t>2</m:t>
                                    </m:r>
                                  </m:den>
                                </m:f>
                              </m:sub>
                            </m:sSub>
                          </m:e>
                        </m:sPre>
                      </m:oMath>
                    </m:oMathPara>
                  </a14:m>
                  <a:endParaRPr lang="en-US" sz="1200" dirty="0"/>
                </a:p>
              </p:txBody>
            </p:sp>
          </mc:Choice>
          <mc:Fallback xmlns="">
            <p:sp>
              <p:nvSpPr>
                <p:cNvPr id="87" name="ZoneTexte 86"/>
                <p:cNvSpPr txBox="1">
                  <a:spLocks noRot="1" noChangeAspect="1" noMove="1" noResize="1" noEditPoints="1" noAdjustHandles="1" noChangeArrowheads="1" noChangeShapeType="1" noTextEdit="1"/>
                </p:cNvSpPr>
                <p:nvPr/>
              </p:nvSpPr>
              <p:spPr>
                <a:xfrm rot="18900000">
                  <a:off x="2188509" y="4677273"/>
                  <a:ext cx="568361" cy="334194"/>
                </a:xfrm>
                <a:prstGeom prst="rect">
                  <a:avLst/>
                </a:prstGeom>
                <a:blipFill>
                  <a:blip r:embed="rId9"/>
                  <a:stretch>
                    <a:fillRect l="-7547" t="-44762" r="-66981" b="-3142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5" name="Rectangle 94"/>
                <p:cNvSpPr/>
                <p:nvPr/>
              </p:nvSpPr>
              <p:spPr bwMode="auto">
                <a:xfrm>
                  <a:off x="2229509" y="4311532"/>
                  <a:ext cx="3458290" cy="370038"/>
                </a:xfrm>
                <a:prstGeom prst="rect">
                  <a:avLst/>
                </a:prstGeom>
                <a:solidFill>
                  <a:srgbClr val="F7A886"/>
                </a:solidFill>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defRPr/>
                  </a:pPr>
                  <a:r>
                    <a:rPr lang="en-US" sz="1600" dirty="0">
                      <a:cs typeface="Arial Narrow"/>
                    </a:rPr>
                    <a:t>Structure of the </a:t>
                  </a:r>
                  <a:r>
                    <a:rPr lang="en-US" sz="1600" baseline="30000" dirty="0">
                      <a:cs typeface="Arial Narrow"/>
                    </a:rPr>
                    <a:t>5</a:t>
                  </a:r>
                  <a:r>
                    <a:rPr lang="en-US" sz="1600" dirty="0">
                      <a:cs typeface="Arial Narrow"/>
                    </a:rPr>
                    <a:t>He </a:t>
                  </a:r>
                  <a14:m>
                    <m:oMath xmlns:m="http://schemas.openxmlformats.org/officeDocument/2006/math">
                      <m:sSup>
                        <m:sSupPr>
                          <m:ctrlPr>
                            <a:rPr lang="en-US" sz="1600" i="1">
                              <a:latin typeface="Cambria Math" panose="02040503050406030204" pitchFamily="18" charset="0"/>
                            </a:rPr>
                          </m:ctrlPr>
                        </m:sSupPr>
                        <m:e>
                          <m:f>
                            <m:fPr>
                              <m:type m:val="skw"/>
                              <m:ctrlPr>
                                <a:rPr lang="en-US" sz="1600" i="1">
                                  <a:latin typeface="Cambria Math" panose="02040503050406030204" pitchFamily="18" charset="0"/>
                                </a:rPr>
                              </m:ctrlPr>
                            </m:fPr>
                            <m:num>
                              <m:r>
                                <a:rPr lang="fr-FR" sz="1600" i="1">
                                  <a:latin typeface="Cambria Math" panose="02040503050406030204" pitchFamily="18" charset="0"/>
                                </a:rPr>
                                <m:t>3</m:t>
                              </m:r>
                            </m:num>
                            <m:den>
                              <m:r>
                                <a:rPr lang="fr-FR" sz="1600" i="1">
                                  <a:latin typeface="Cambria Math" panose="02040503050406030204" pitchFamily="18" charset="0"/>
                                </a:rPr>
                                <m:t>2</m:t>
                              </m:r>
                            </m:den>
                          </m:f>
                        </m:e>
                        <m:sup>
                          <m:r>
                            <a:rPr lang="fr-FR" sz="1600" i="1">
                              <a:latin typeface="Cambria Math" panose="02040503050406030204" pitchFamily="18" charset="0"/>
                            </a:rPr>
                            <m:t>+</m:t>
                          </m:r>
                        </m:sup>
                      </m:sSup>
                    </m:oMath>
                  </a14:m>
                  <a:r>
                    <a:rPr lang="en-US" sz="1600" dirty="0">
                      <a:cs typeface="Arial Narrow"/>
                    </a:rPr>
                    <a:t> resonance</a:t>
                  </a:r>
                </a:p>
              </p:txBody>
            </p:sp>
          </mc:Choice>
          <mc:Fallback xmlns="">
            <p:sp>
              <p:nvSpPr>
                <p:cNvPr id="95" name="Rectangle 94"/>
                <p:cNvSpPr>
                  <a:spLocks noRot="1" noChangeAspect="1" noMove="1" noResize="1" noEditPoints="1" noAdjustHandles="1" noChangeArrowheads="1" noChangeShapeType="1" noTextEdit="1"/>
                </p:cNvSpPr>
                <p:nvPr/>
              </p:nvSpPr>
              <p:spPr bwMode="auto">
                <a:xfrm>
                  <a:off x="2229509" y="4311532"/>
                  <a:ext cx="3458290" cy="370038"/>
                </a:xfrm>
                <a:prstGeom prst="rect">
                  <a:avLst/>
                </a:prstGeom>
                <a:blipFill>
                  <a:blip r:embed="rId10"/>
                  <a:stretch>
                    <a:fillRect/>
                  </a:stretch>
                </a:blipFill>
                <a:ln w="12700" cmpd="sng">
                  <a:noFill/>
                </a:ln>
                <a:effectLst>
                  <a:outerShdw blurRad="50800" dist="38100" dir="18900000" algn="bl" rotWithShape="0">
                    <a:prstClr val="black">
                      <a:alpha val="40000"/>
                    </a:prstClr>
                  </a:outerShdw>
                </a:effectLst>
              </p:spPr>
              <p:txBody>
                <a:bodyPr/>
                <a:lstStyle/>
                <a:p>
                  <a:r>
                    <a:rPr lang="fr-FR">
                      <a:noFill/>
                    </a:rPr>
                    <a:t> </a:t>
                  </a:r>
                </a:p>
              </p:txBody>
            </p:sp>
          </mc:Fallback>
        </mc:AlternateContent>
        <p:grpSp>
          <p:nvGrpSpPr>
            <p:cNvPr id="20" name="Groupe 19"/>
            <p:cNvGrpSpPr/>
            <p:nvPr/>
          </p:nvGrpSpPr>
          <p:grpSpPr>
            <a:xfrm>
              <a:off x="2188508" y="4591665"/>
              <a:ext cx="4671291" cy="2172916"/>
              <a:chOff x="664508" y="4591665"/>
              <a:chExt cx="4671291" cy="2172916"/>
            </a:xfrm>
          </p:grpSpPr>
          <p:sp>
            <p:nvSpPr>
              <p:cNvPr id="91" name="ZoneTexte 90"/>
              <p:cNvSpPr txBox="1"/>
              <p:nvPr/>
            </p:nvSpPr>
            <p:spPr>
              <a:xfrm rot="18348708">
                <a:off x="4170560" y="5599342"/>
                <a:ext cx="1314815" cy="1015663"/>
              </a:xfrm>
              <a:prstGeom prst="rect">
                <a:avLst/>
              </a:prstGeom>
              <a:noFill/>
            </p:spPr>
            <p:txBody>
              <a:bodyPr wrap="square" rtlCol="0">
                <a:spAutoFit/>
              </a:bodyPr>
              <a:lstStyle/>
              <a:p>
                <a:pPr algn="r"/>
                <a:r>
                  <a:rPr lang="en-US" dirty="0">
                    <a:solidFill>
                      <a:srgbClr val="FF0000"/>
                    </a:solidFill>
                  </a:rPr>
                  <a:t>Major shell spacing</a:t>
                </a:r>
              </a:p>
            </p:txBody>
          </p:sp>
          <p:sp>
            <p:nvSpPr>
              <p:cNvPr id="26" name="Line 133"/>
              <p:cNvSpPr/>
              <p:nvPr/>
            </p:nvSpPr>
            <p:spPr>
              <a:xfrm>
                <a:off x="1168399" y="5049806"/>
                <a:ext cx="3071123" cy="0"/>
              </a:xfrm>
              <a:prstGeom prst="line">
                <a:avLst/>
              </a:prstGeom>
              <a:noFill/>
              <a:ln w="15875">
                <a:solidFill>
                  <a:srgbClr val="008040"/>
                </a:solidFill>
                <a:round/>
                <a:headEnd/>
                <a:tailEnd/>
              </a:ln>
            </p:spPr>
            <p:txBody>
              <a:bodyPr/>
              <a:lstStyle/>
              <a:p>
                <a:endParaRPr lang="en-US"/>
              </a:p>
            </p:txBody>
          </p:sp>
          <p:sp>
            <p:nvSpPr>
              <p:cNvPr id="29" name="Line 101"/>
              <p:cNvSpPr/>
              <p:nvPr/>
            </p:nvSpPr>
            <p:spPr>
              <a:xfrm>
                <a:off x="1847059" y="6394823"/>
                <a:ext cx="684819" cy="0"/>
              </a:xfrm>
              <a:prstGeom prst="line">
                <a:avLst/>
              </a:prstGeom>
              <a:noFill/>
              <a:ln w="15875">
                <a:solidFill>
                  <a:srgbClr val="008040"/>
                </a:solidFill>
                <a:round/>
                <a:headEnd/>
                <a:tailEnd/>
              </a:ln>
            </p:spPr>
            <p:txBody>
              <a:bodyPr/>
              <a:lstStyle/>
              <a:p>
                <a:endParaRPr lang="en-US"/>
              </a:p>
            </p:txBody>
          </p:sp>
          <p:sp>
            <p:nvSpPr>
              <p:cNvPr id="30" name="Line 117"/>
              <p:cNvSpPr/>
              <p:nvPr/>
            </p:nvSpPr>
            <p:spPr>
              <a:xfrm>
                <a:off x="2545717" y="6227155"/>
                <a:ext cx="729144" cy="0"/>
              </a:xfrm>
              <a:prstGeom prst="line">
                <a:avLst/>
              </a:prstGeom>
              <a:noFill/>
              <a:ln w="15875">
                <a:solidFill>
                  <a:srgbClr val="008040"/>
                </a:solidFill>
                <a:round/>
                <a:headEnd/>
                <a:tailEnd/>
              </a:ln>
            </p:spPr>
            <p:txBody>
              <a:bodyPr/>
              <a:lstStyle/>
              <a:p>
                <a:endParaRPr lang="en-US"/>
              </a:p>
            </p:txBody>
          </p:sp>
          <p:sp>
            <p:nvSpPr>
              <p:cNvPr id="32" name="Forme libre : forme 31"/>
              <p:cNvSpPr/>
              <p:nvPr/>
            </p:nvSpPr>
            <p:spPr>
              <a:xfrm flipH="1">
                <a:off x="922202" y="5456402"/>
                <a:ext cx="1619992" cy="1269285"/>
              </a:xfrm>
              <a:custGeom>
                <a:avLst/>
                <a:gdLst>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38481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927 h 783927"/>
                  <a:gd name="connsiteX1" fmla="*/ 97631 w 1126331"/>
                  <a:gd name="connsiteY1" fmla="*/ 755352 h 783927"/>
                  <a:gd name="connsiteX2" fmla="*/ 326231 w 1126331"/>
                  <a:gd name="connsiteY2" fmla="*/ 643434 h 783927"/>
                  <a:gd name="connsiteX3" fmla="*/ 519112 w 1126331"/>
                  <a:gd name="connsiteY3" fmla="*/ 483890 h 783927"/>
                  <a:gd name="connsiteX4" fmla="*/ 616743 w 1126331"/>
                  <a:gd name="connsiteY4" fmla="*/ 243384 h 783927"/>
                  <a:gd name="connsiteX5" fmla="*/ 650081 w 1126331"/>
                  <a:gd name="connsiteY5" fmla="*/ 69552 h 783927"/>
                  <a:gd name="connsiteX6" fmla="*/ 738187 w 1126331"/>
                  <a:gd name="connsiteY6" fmla="*/ 496 h 783927"/>
                  <a:gd name="connsiteX7" fmla="*/ 874409 w 1126331"/>
                  <a:gd name="connsiteY7" fmla="*/ 39687 h 783927"/>
                  <a:gd name="connsiteX8" fmla="*/ 1126331 w 1126331"/>
                  <a:gd name="connsiteY8" fmla="*/ 62409 h 783927"/>
                  <a:gd name="connsiteX0" fmla="*/ 0 w 979454"/>
                  <a:gd name="connsiteY0" fmla="*/ 783927 h 783927"/>
                  <a:gd name="connsiteX1" fmla="*/ 97631 w 979454"/>
                  <a:gd name="connsiteY1" fmla="*/ 755352 h 783927"/>
                  <a:gd name="connsiteX2" fmla="*/ 326231 w 979454"/>
                  <a:gd name="connsiteY2" fmla="*/ 643434 h 783927"/>
                  <a:gd name="connsiteX3" fmla="*/ 519112 w 979454"/>
                  <a:gd name="connsiteY3" fmla="*/ 483890 h 783927"/>
                  <a:gd name="connsiteX4" fmla="*/ 616743 w 979454"/>
                  <a:gd name="connsiteY4" fmla="*/ 243384 h 783927"/>
                  <a:gd name="connsiteX5" fmla="*/ 650081 w 979454"/>
                  <a:gd name="connsiteY5" fmla="*/ 69552 h 783927"/>
                  <a:gd name="connsiteX6" fmla="*/ 738187 w 979454"/>
                  <a:gd name="connsiteY6" fmla="*/ 496 h 783927"/>
                  <a:gd name="connsiteX7" fmla="*/ 874409 w 979454"/>
                  <a:gd name="connsiteY7" fmla="*/ 39687 h 783927"/>
                  <a:gd name="connsiteX8" fmla="*/ 979454 w 979454"/>
                  <a:gd name="connsiteY8" fmla="*/ 55065 h 783927"/>
                  <a:gd name="connsiteX0" fmla="*/ 0 w 979454"/>
                  <a:gd name="connsiteY0" fmla="*/ 784603 h 784603"/>
                  <a:gd name="connsiteX1" fmla="*/ 97631 w 979454"/>
                  <a:gd name="connsiteY1" fmla="*/ 756028 h 784603"/>
                  <a:gd name="connsiteX2" fmla="*/ 326231 w 979454"/>
                  <a:gd name="connsiteY2" fmla="*/ 644110 h 784603"/>
                  <a:gd name="connsiteX3" fmla="*/ 519112 w 979454"/>
                  <a:gd name="connsiteY3" fmla="*/ 484566 h 784603"/>
                  <a:gd name="connsiteX4" fmla="*/ 616743 w 979454"/>
                  <a:gd name="connsiteY4" fmla="*/ 244060 h 784603"/>
                  <a:gd name="connsiteX5" fmla="*/ 650081 w 979454"/>
                  <a:gd name="connsiteY5" fmla="*/ 70228 h 784603"/>
                  <a:gd name="connsiteX6" fmla="*/ 738187 w 979454"/>
                  <a:gd name="connsiteY6" fmla="*/ 1172 h 784603"/>
                  <a:gd name="connsiteX7" fmla="*/ 830346 w 979454"/>
                  <a:gd name="connsiteY7" fmla="*/ 29347 h 784603"/>
                  <a:gd name="connsiteX8" fmla="*/ 979454 w 979454"/>
                  <a:gd name="connsiteY8" fmla="*/ 55741 h 784603"/>
                  <a:gd name="connsiteX0" fmla="*/ 0 w 979454"/>
                  <a:gd name="connsiteY0" fmla="*/ 785429 h 785429"/>
                  <a:gd name="connsiteX1" fmla="*/ 97631 w 979454"/>
                  <a:gd name="connsiteY1" fmla="*/ 756854 h 785429"/>
                  <a:gd name="connsiteX2" fmla="*/ 326231 w 979454"/>
                  <a:gd name="connsiteY2" fmla="*/ 644936 h 785429"/>
                  <a:gd name="connsiteX3" fmla="*/ 519112 w 979454"/>
                  <a:gd name="connsiteY3" fmla="*/ 485392 h 785429"/>
                  <a:gd name="connsiteX4" fmla="*/ 616743 w 979454"/>
                  <a:gd name="connsiteY4" fmla="*/ 244886 h 785429"/>
                  <a:gd name="connsiteX5" fmla="*/ 650081 w 979454"/>
                  <a:gd name="connsiteY5" fmla="*/ 71054 h 785429"/>
                  <a:gd name="connsiteX6" fmla="*/ 738187 w 979454"/>
                  <a:gd name="connsiteY6" fmla="*/ 1998 h 785429"/>
                  <a:gd name="connsiteX7" fmla="*/ 830346 w 979454"/>
                  <a:gd name="connsiteY7" fmla="*/ 30173 h 785429"/>
                  <a:gd name="connsiteX8" fmla="*/ 979454 w 979454"/>
                  <a:gd name="connsiteY8" fmla="*/ 56567 h 785429"/>
                  <a:gd name="connsiteX0" fmla="*/ 0 w 979454"/>
                  <a:gd name="connsiteY0" fmla="*/ 785429 h 785429"/>
                  <a:gd name="connsiteX1" fmla="*/ 97631 w 979454"/>
                  <a:gd name="connsiteY1" fmla="*/ 756854 h 785429"/>
                  <a:gd name="connsiteX2" fmla="*/ 326231 w 979454"/>
                  <a:gd name="connsiteY2" fmla="*/ 644936 h 785429"/>
                  <a:gd name="connsiteX3" fmla="*/ 519112 w 979454"/>
                  <a:gd name="connsiteY3" fmla="*/ 485392 h 785429"/>
                  <a:gd name="connsiteX4" fmla="*/ 616743 w 979454"/>
                  <a:gd name="connsiteY4" fmla="*/ 244886 h 785429"/>
                  <a:gd name="connsiteX5" fmla="*/ 650081 w 979454"/>
                  <a:gd name="connsiteY5" fmla="*/ 71054 h 785429"/>
                  <a:gd name="connsiteX6" fmla="*/ 738187 w 979454"/>
                  <a:gd name="connsiteY6" fmla="*/ 1998 h 785429"/>
                  <a:gd name="connsiteX7" fmla="*/ 830346 w 979454"/>
                  <a:gd name="connsiteY7" fmla="*/ 30173 h 785429"/>
                  <a:gd name="connsiteX8" fmla="*/ 979454 w 979454"/>
                  <a:gd name="connsiteY8" fmla="*/ 56567 h 785429"/>
                  <a:gd name="connsiteX0" fmla="*/ 0 w 979454"/>
                  <a:gd name="connsiteY0" fmla="*/ 784778 h 784778"/>
                  <a:gd name="connsiteX1" fmla="*/ 97631 w 979454"/>
                  <a:gd name="connsiteY1" fmla="*/ 756203 h 784778"/>
                  <a:gd name="connsiteX2" fmla="*/ 326231 w 979454"/>
                  <a:gd name="connsiteY2" fmla="*/ 644285 h 784778"/>
                  <a:gd name="connsiteX3" fmla="*/ 519112 w 979454"/>
                  <a:gd name="connsiteY3" fmla="*/ 484741 h 784778"/>
                  <a:gd name="connsiteX4" fmla="*/ 616743 w 979454"/>
                  <a:gd name="connsiteY4" fmla="*/ 244235 h 784778"/>
                  <a:gd name="connsiteX5" fmla="*/ 650081 w 979454"/>
                  <a:gd name="connsiteY5" fmla="*/ 70403 h 784778"/>
                  <a:gd name="connsiteX6" fmla="*/ 738187 w 979454"/>
                  <a:gd name="connsiteY6" fmla="*/ 1347 h 784778"/>
                  <a:gd name="connsiteX7" fmla="*/ 830346 w 979454"/>
                  <a:gd name="connsiteY7" fmla="*/ 29522 h 784778"/>
                  <a:gd name="connsiteX8" fmla="*/ 979454 w 979454"/>
                  <a:gd name="connsiteY8" fmla="*/ 55916 h 784778"/>
                  <a:gd name="connsiteX0" fmla="*/ 0 w 936768"/>
                  <a:gd name="connsiteY0" fmla="*/ 784778 h 784778"/>
                  <a:gd name="connsiteX1" fmla="*/ 97631 w 936768"/>
                  <a:gd name="connsiteY1" fmla="*/ 756203 h 784778"/>
                  <a:gd name="connsiteX2" fmla="*/ 326231 w 936768"/>
                  <a:gd name="connsiteY2" fmla="*/ 644285 h 784778"/>
                  <a:gd name="connsiteX3" fmla="*/ 519112 w 936768"/>
                  <a:gd name="connsiteY3" fmla="*/ 484741 h 784778"/>
                  <a:gd name="connsiteX4" fmla="*/ 616743 w 936768"/>
                  <a:gd name="connsiteY4" fmla="*/ 244235 h 784778"/>
                  <a:gd name="connsiteX5" fmla="*/ 650081 w 936768"/>
                  <a:gd name="connsiteY5" fmla="*/ 70403 h 784778"/>
                  <a:gd name="connsiteX6" fmla="*/ 738187 w 936768"/>
                  <a:gd name="connsiteY6" fmla="*/ 1347 h 784778"/>
                  <a:gd name="connsiteX7" fmla="*/ 830346 w 936768"/>
                  <a:gd name="connsiteY7" fmla="*/ 29522 h 784778"/>
                  <a:gd name="connsiteX8" fmla="*/ 936768 w 936768"/>
                  <a:gd name="connsiteY8" fmla="*/ 54539 h 784778"/>
                  <a:gd name="connsiteX0" fmla="*/ 0 w 936768"/>
                  <a:gd name="connsiteY0" fmla="*/ 784778 h 784778"/>
                  <a:gd name="connsiteX1" fmla="*/ 97631 w 936768"/>
                  <a:gd name="connsiteY1" fmla="*/ 756203 h 784778"/>
                  <a:gd name="connsiteX2" fmla="*/ 326231 w 936768"/>
                  <a:gd name="connsiteY2" fmla="*/ 644285 h 784778"/>
                  <a:gd name="connsiteX3" fmla="*/ 519112 w 936768"/>
                  <a:gd name="connsiteY3" fmla="*/ 484741 h 784778"/>
                  <a:gd name="connsiteX4" fmla="*/ 616743 w 936768"/>
                  <a:gd name="connsiteY4" fmla="*/ 244235 h 784778"/>
                  <a:gd name="connsiteX5" fmla="*/ 650081 w 936768"/>
                  <a:gd name="connsiteY5" fmla="*/ 70403 h 784778"/>
                  <a:gd name="connsiteX6" fmla="*/ 738187 w 936768"/>
                  <a:gd name="connsiteY6" fmla="*/ 1347 h 784778"/>
                  <a:gd name="connsiteX7" fmla="*/ 830346 w 936768"/>
                  <a:gd name="connsiteY7" fmla="*/ 29522 h 784778"/>
                  <a:gd name="connsiteX8" fmla="*/ 936768 w 936768"/>
                  <a:gd name="connsiteY8" fmla="*/ 54539 h 784778"/>
                  <a:gd name="connsiteX0" fmla="*/ 0 w 936768"/>
                  <a:gd name="connsiteY0" fmla="*/ 784657 h 784657"/>
                  <a:gd name="connsiteX1" fmla="*/ 97631 w 936768"/>
                  <a:gd name="connsiteY1" fmla="*/ 756082 h 784657"/>
                  <a:gd name="connsiteX2" fmla="*/ 326231 w 936768"/>
                  <a:gd name="connsiteY2" fmla="*/ 644164 h 784657"/>
                  <a:gd name="connsiteX3" fmla="*/ 519112 w 936768"/>
                  <a:gd name="connsiteY3" fmla="*/ 484620 h 784657"/>
                  <a:gd name="connsiteX4" fmla="*/ 616743 w 936768"/>
                  <a:gd name="connsiteY4" fmla="*/ 244114 h 784657"/>
                  <a:gd name="connsiteX5" fmla="*/ 650081 w 936768"/>
                  <a:gd name="connsiteY5" fmla="*/ 70282 h 784657"/>
                  <a:gd name="connsiteX6" fmla="*/ 738187 w 936768"/>
                  <a:gd name="connsiteY6" fmla="*/ 1226 h 784657"/>
                  <a:gd name="connsiteX7" fmla="*/ 830346 w 936768"/>
                  <a:gd name="connsiteY7" fmla="*/ 29401 h 784657"/>
                  <a:gd name="connsiteX8" fmla="*/ 936768 w 936768"/>
                  <a:gd name="connsiteY8" fmla="*/ 54418 h 784657"/>
                  <a:gd name="connsiteX0" fmla="*/ 0 w 936768"/>
                  <a:gd name="connsiteY0" fmla="*/ 783801 h 783801"/>
                  <a:gd name="connsiteX1" fmla="*/ 97631 w 936768"/>
                  <a:gd name="connsiteY1" fmla="*/ 755226 h 783801"/>
                  <a:gd name="connsiteX2" fmla="*/ 326231 w 936768"/>
                  <a:gd name="connsiteY2" fmla="*/ 643308 h 783801"/>
                  <a:gd name="connsiteX3" fmla="*/ 519112 w 936768"/>
                  <a:gd name="connsiteY3" fmla="*/ 483764 h 783801"/>
                  <a:gd name="connsiteX4" fmla="*/ 616743 w 936768"/>
                  <a:gd name="connsiteY4" fmla="*/ 243258 h 783801"/>
                  <a:gd name="connsiteX5" fmla="*/ 650081 w 936768"/>
                  <a:gd name="connsiteY5" fmla="*/ 69426 h 783801"/>
                  <a:gd name="connsiteX6" fmla="*/ 738187 w 936768"/>
                  <a:gd name="connsiteY6" fmla="*/ 370 h 783801"/>
                  <a:gd name="connsiteX7" fmla="*/ 830346 w 936768"/>
                  <a:gd name="connsiteY7" fmla="*/ 43232 h 783801"/>
                  <a:gd name="connsiteX8" fmla="*/ 936768 w 936768"/>
                  <a:gd name="connsiteY8" fmla="*/ 53562 h 783801"/>
                  <a:gd name="connsiteX0" fmla="*/ 0 w 936768"/>
                  <a:gd name="connsiteY0" fmla="*/ 745119 h 745119"/>
                  <a:gd name="connsiteX1" fmla="*/ 97631 w 936768"/>
                  <a:gd name="connsiteY1" fmla="*/ 716544 h 745119"/>
                  <a:gd name="connsiteX2" fmla="*/ 326231 w 936768"/>
                  <a:gd name="connsiteY2" fmla="*/ 604626 h 745119"/>
                  <a:gd name="connsiteX3" fmla="*/ 519112 w 936768"/>
                  <a:gd name="connsiteY3" fmla="*/ 445082 h 745119"/>
                  <a:gd name="connsiteX4" fmla="*/ 616743 w 936768"/>
                  <a:gd name="connsiteY4" fmla="*/ 204576 h 745119"/>
                  <a:gd name="connsiteX5" fmla="*/ 650081 w 936768"/>
                  <a:gd name="connsiteY5" fmla="*/ 30744 h 745119"/>
                  <a:gd name="connsiteX6" fmla="*/ 736351 w 936768"/>
                  <a:gd name="connsiteY6" fmla="*/ 11259 h 745119"/>
                  <a:gd name="connsiteX7" fmla="*/ 830346 w 936768"/>
                  <a:gd name="connsiteY7" fmla="*/ 4550 h 745119"/>
                  <a:gd name="connsiteX8" fmla="*/ 936768 w 936768"/>
                  <a:gd name="connsiteY8" fmla="*/ 14880 h 745119"/>
                  <a:gd name="connsiteX0" fmla="*/ 0 w 936768"/>
                  <a:gd name="connsiteY0" fmla="*/ 744554 h 744554"/>
                  <a:gd name="connsiteX1" fmla="*/ 97631 w 936768"/>
                  <a:gd name="connsiteY1" fmla="*/ 715979 h 744554"/>
                  <a:gd name="connsiteX2" fmla="*/ 326231 w 936768"/>
                  <a:gd name="connsiteY2" fmla="*/ 604061 h 744554"/>
                  <a:gd name="connsiteX3" fmla="*/ 519112 w 936768"/>
                  <a:gd name="connsiteY3" fmla="*/ 444517 h 744554"/>
                  <a:gd name="connsiteX4" fmla="*/ 616743 w 936768"/>
                  <a:gd name="connsiteY4" fmla="*/ 204011 h 744554"/>
                  <a:gd name="connsiteX5" fmla="*/ 650081 w 936768"/>
                  <a:gd name="connsiteY5" fmla="*/ 30179 h 744554"/>
                  <a:gd name="connsiteX6" fmla="*/ 736351 w 936768"/>
                  <a:gd name="connsiteY6" fmla="*/ 10694 h 744554"/>
                  <a:gd name="connsiteX7" fmla="*/ 830346 w 936768"/>
                  <a:gd name="connsiteY7" fmla="*/ 3985 h 744554"/>
                  <a:gd name="connsiteX8" fmla="*/ 936768 w 936768"/>
                  <a:gd name="connsiteY8" fmla="*/ 14315 h 744554"/>
                  <a:gd name="connsiteX0" fmla="*/ 0 w 936768"/>
                  <a:gd name="connsiteY0" fmla="*/ 740675 h 740675"/>
                  <a:gd name="connsiteX1" fmla="*/ 97631 w 936768"/>
                  <a:gd name="connsiteY1" fmla="*/ 712100 h 740675"/>
                  <a:gd name="connsiteX2" fmla="*/ 326231 w 936768"/>
                  <a:gd name="connsiteY2" fmla="*/ 600182 h 740675"/>
                  <a:gd name="connsiteX3" fmla="*/ 519112 w 936768"/>
                  <a:gd name="connsiteY3" fmla="*/ 440638 h 740675"/>
                  <a:gd name="connsiteX4" fmla="*/ 616743 w 936768"/>
                  <a:gd name="connsiteY4" fmla="*/ 200132 h 740675"/>
                  <a:gd name="connsiteX5" fmla="*/ 650081 w 936768"/>
                  <a:gd name="connsiteY5" fmla="*/ 26300 h 740675"/>
                  <a:gd name="connsiteX6" fmla="*/ 736351 w 936768"/>
                  <a:gd name="connsiteY6" fmla="*/ 6815 h 740675"/>
                  <a:gd name="connsiteX7" fmla="*/ 830346 w 936768"/>
                  <a:gd name="connsiteY7" fmla="*/ 106 h 740675"/>
                  <a:gd name="connsiteX8" fmla="*/ 936768 w 936768"/>
                  <a:gd name="connsiteY8" fmla="*/ 10436 h 740675"/>
                  <a:gd name="connsiteX0" fmla="*/ 0 w 936768"/>
                  <a:gd name="connsiteY0" fmla="*/ 735326 h 735326"/>
                  <a:gd name="connsiteX1" fmla="*/ 97631 w 936768"/>
                  <a:gd name="connsiteY1" fmla="*/ 706751 h 735326"/>
                  <a:gd name="connsiteX2" fmla="*/ 326231 w 936768"/>
                  <a:gd name="connsiteY2" fmla="*/ 594833 h 735326"/>
                  <a:gd name="connsiteX3" fmla="*/ 519112 w 936768"/>
                  <a:gd name="connsiteY3" fmla="*/ 435289 h 735326"/>
                  <a:gd name="connsiteX4" fmla="*/ 616743 w 936768"/>
                  <a:gd name="connsiteY4" fmla="*/ 194783 h 735326"/>
                  <a:gd name="connsiteX5" fmla="*/ 650081 w 936768"/>
                  <a:gd name="connsiteY5" fmla="*/ 20951 h 735326"/>
                  <a:gd name="connsiteX6" fmla="*/ 736351 w 936768"/>
                  <a:gd name="connsiteY6" fmla="*/ 1466 h 735326"/>
                  <a:gd name="connsiteX7" fmla="*/ 832182 w 936768"/>
                  <a:gd name="connsiteY7" fmla="*/ 2101 h 735326"/>
                  <a:gd name="connsiteX8" fmla="*/ 936768 w 936768"/>
                  <a:gd name="connsiteY8" fmla="*/ 5087 h 735326"/>
                  <a:gd name="connsiteX0" fmla="*/ 0 w 936768"/>
                  <a:gd name="connsiteY0" fmla="*/ 735080 h 735080"/>
                  <a:gd name="connsiteX1" fmla="*/ 97631 w 936768"/>
                  <a:gd name="connsiteY1" fmla="*/ 706505 h 735080"/>
                  <a:gd name="connsiteX2" fmla="*/ 326231 w 936768"/>
                  <a:gd name="connsiteY2" fmla="*/ 594587 h 735080"/>
                  <a:gd name="connsiteX3" fmla="*/ 519112 w 936768"/>
                  <a:gd name="connsiteY3" fmla="*/ 435043 h 735080"/>
                  <a:gd name="connsiteX4" fmla="*/ 616743 w 936768"/>
                  <a:gd name="connsiteY4" fmla="*/ 194537 h 735080"/>
                  <a:gd name="connsiteX5" fmla="*/ 650081 w 936768"/>
                  <a:gd name="connsiteY5" fmla="*/ 20705 h 735080"/>
                  <a:gd name="connsiteX6" fmla="*/ 736351 w 936768"/>
                  <a:gd name="connsiteY6" fmla="*/ 1220 h 735080"/>
                  <a:gd name="connsiteX7" fmla="*/ 832182 w 936768"/>
                  <a:gd name="connsiteY7" fmla="*/ 1855 h 735080"/>
                  <a:gd name="connsiteX8" fmla="*/ 936768 w 936768"/>
                  <a:gd name="connsiteY8" fmla="*/ 4841 h 735080"/>
                  <a:gd name="connsiteX0" fmla="*/ 0 w 936768"/>
                  <a:gd name="connsiteY0" fmla="*/ 736561 h 736561"/>
                  <a:gd name="connsiteX1" fmla="*/ 97631 w 936768"/>
                  <a:gd name="connsiteY1" fmla="*/ 707986 h 736561"/>
                  <a:gd name="connsiteX2" fmla="*/ 326231 w 936768"/>
                  <a:gd name="connsiteY2" fmla="*/ 596068 h 736561"/>
                  <a:gd name="connsiteX3" fmla="*/ 519112 w 936768"/>
                  <a:gd name="connsiteY3" fmla="*/ 436524 h 736561"/>
                  <a:gd name="connsiteX4" fmla="*/ 616743 w 936768"/>
                  <a:gd name="connsiteY4" fmla="*/ 196018 h 736561"/>
                  <a:gd name="connsiteX5" fmla="*/ 650081 w 936768"/>
                  <a:gd name="connsiteY5" fmla="*/ 22186 h 736561"/>
                  <a:gd name="connsiteX6" fmla="*/ 736351 w 936768"/>
                  <a:gd name="connsiteY6" fmla="*/ 2701 h 736561"/>
                  <a:gd name="connsiteX7" fmla="*/ 832182 w 936768"/>
                  <a:gd name="connsiteY7" fmla="*/ 3336 h 736561"/>
                  <a:gd name="connsiteX8" fmla="*/ 936768 w 936768"/>
                  <a:gd name="connsiteY8" fmla="*/ 6322 h 736561"/>
                  <a:gd name="connsiteX0" fmla="*/ 0 w 936768"/>
                  <a:gd name="connsiteY0" fmla="*/ 736561 h 736561"/>
                  <a:gd name="connsiteX1" fmla="*/ 97631 w 936768"/>
                  <a:gd name="connsiteY1" fmla="*/ 707986 h 736561"/>
                  <a:gd name="connsiteX2" fmla="*/ 326231 w 936768"/>
                  <a:gd name="connsiteY2" fmla="*/ 596068 h 736561"/>
                  <a:gd name="connsiteX3" fmla="*/ 519112 w 936768"/>
                  <a:gd name="connsiteY3" fmla="*/ 436524 h 736561"/>
                  <a:gd name="connsiteX4" fmla="*/ 616743 w 936768"/>
                  <a:gd name="connsiteY4" fmla="*/ 196018 h 736561"/>
                  <a:gd name="connsiteX5" fmla="*/ 650081 w 936768"/>
                  <a:gd name="connsiteY5" fmla="*/ 22186 h 736561"/>
                  <a:gd name="connsiteX6" fmla="*/ 736351 w 936768"/>
                  <a:gd name="connsiteY6" fmla="*/ 2701 h 736561"/>
                  <a:gd name="connsiteX7" fmla="*/ 832182 w 936768"/>
                  <a:gd name="connsiteY7" fmla="*/ 3336 h 736561"/>
                  <a:gd name="connsiteX8" fmla="*/ 936768 w 936768"/>
                  <a:gd name="connsiteY8" fmla="*/ 6322 h 736561"/>
                  <a:gd name="connsiteX0" fmla="*/ 0 w 936768"/>
                  <a:gd name="connsiteY0" fmla="*/ 736561 h 736561"/>
                  <a:gd name="connsiteX1" fmla="*/ 97631 w 936768"/>
                  <a:gd name="connsiteY1" fmla="*/ 707986 h 736561"/>
                  <a:gd name="connsiteX2" fmla="*/ 326231 w 936768"/>
                  <a:gd name="connsiteY2" fmla="*/ 596068 h 736561"/>
                  <a:gd name="connsiteX3" fmla="*/ 519112 w 936768"/>
                  <a:gd name="connsiteY3" fmla="*/ 436524 h 736561"/>
                  <a:gd name="connsiteX4" fmla="*/ 616743 w 936768"/>
                  <a:gd name="connsiteY4" fmla="*/ 196018 h 736561"/>
                  <a:gd name="connsiteX5" fmla="*/ 650081 w 936768"/>
                  <a:gd name="connsiteY5" fmla="*/ 22186 h 736561"/>
                  <a:gd name="connsiteX6" fmla="*/ 736351 w 936768"/>
                  <a:gd name="connsiteY6" fmla="*/ 2701 h 736561"/>
                  <a:gd name="connsiteX7" fmla="*/ 832182 w 936768"/>
                  <a:gd name="connsiteY7" fmla="*/ 3336 h 736561"/>
                  <a:gd name="connsiteX8" fmla="*/ 936768 w 936768"/>
                  <a:gd name="connsiteY8" fmla="*/ 6322 h 736561"/>
                  <a:gd name="connsiteX0" fmla="*/ 0 w 936768"/>
                  <a:gd name="connsiteY0" fmla="*/ 733970 h 733970"/>
                  <a:gd name="connsiteX1" fmla="*/ 97631 w 936768"/>
                  <a:gd name="connsiteY1" fmla="*/ 705395 h 733970"/>
                  <a:gd name="connsiteX2" fmla="*/ 326231 w 936768"/>
                  <a:gd name="connsiteY2" fmla="*/ 593477 h 733970"/>
                  <a:gd name="connsiteX3" fmla="*/ 519112 w 936768"/>
                  <a:gd name="connsiteY3" fmla="*/ 433933 h 733970"/>
                  <a:gd name="connsiteX4" fmla="*/ 616743 w 936768"/>
                  <a:gd name="connsiteY4" fmla="*/ 193427 h 733970"/>
                  <a:gd name="connsiteX5" fmla="*/ 650081 w 936768"/>
                  <a:gd name="connsiteY5" fmla="*/ 19595 h 733970"/>
                  <a:gd name="connsiteX6" fmla="*/ 736351 w 936768"/>
                  <a:gd name="connsiteY6" fmla="*/ 110 h 733970"/>
                  <a:gd name="connsiteX7" fmla="*/ 832182 w 936768"/>
                  <a:gd name="connsiteY7" fmla="*/ 745 h 733970"/>
                  <a:gd name="connsiteX8" fmla="*/ 936768 w 936768"/>
                  <a:gd name="connsiteY8" fmla="*/ 3731 h 73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768" h="733970">
                    <a:moveTo>
                      <a:pt x="0" y="733970"/>
                    </a:moveTo>
                    <a:cubicBezTo>
                      <a:pt x="21629" y="731390"/>
                      <a:pt x="43259" y="728810"/>
                      <a:pt x="97631" y="705395"/>
                    </a:cubicBezTo>
                    <a:cubicBezTo>
                      <a:pt x="152003" y="681979"/>
                      <a:pt x="255984" y="638721"/>
                      <a:pt x="326231" y="593477"/>
                    </a:cubicBezTo>
                    <a:cubicBezTo>
                      <a:pt x="396478" y="548233"/>
                      <a:pt x="470693" y="500608"/>
                      <a:pt x="519112" y="433933"/>
                    </a:cubicBezTo>
                    <a:cubicBezTo>
                      <a:pt x="567531" y="367258"/>
                      <a:pt x="599678" y="295820"/>
                      <a:pt x="616743" y="193427"/>
                    </a:cubicBezTo>
                    <a:cubicBezTo>
                      <a:pt x="633808" y="91034"/>
                      <a:pt x="635654" y="38962"/>
                      <a:pt x="650081" y="19595"/>
                    </a:cubicBezTo>
                    <a:cubicBezTo>
                      <a:pt x="664508" y="228"/>
                      <a:pt x="704165" y="-420"/>
                      <a:pt x="736351" y="110"/>
                    </a:cubicBezTo>
                    <a:lnTo>
                      <a:pt x="832182" y="745"/>
                    </a:lnTo>
                    <a:cubicBezTo>
                      <a:pt x="872088" y="879"/>
                      <a:pt x="882166" y="3496"/>
                      <a:pt x="936768" y="3731"/>
                    </a:cubicBezTo>
                  </a:path>
                </a:pathLst>
              </a:custGeom>
              <a:noFill/>
              <a:ln w="15875">
                <a:solidFill>
                  <a:srgbClr val="008040"/>
                </a:solidFill>
                <a:round/>
                <a:headEnd/>
                <a:tailEnd/>
              </a:ln>
            </p:spPr>
            <p:txBody>
              <a:bodyPr rtlCol="0" anchor="ctr"/>
              <a:lstStyle/>
              <a:p>
                <a:pPr algn="ctr"/>
                <a:endParaRPr lang="en-US"/>
              </a:p>
            </p:txBody>
          </p:sp>
          <p:sp>
            <p:nvSpPr>
              <p:cNvPr id="38" name="CustomShape 103"/>
              <p:cNvSpPr/>
              <p:nvPr/>
            </p:nvSpPr>
            <p:spPr>
              <a:xfrm>
                <a:off x="2016547" y="6341416"/>
                <a:ext cx="129446" cy="106306"/>
              </a:xfrm>
              <a:prstGeom prst="ellipse">
                <a:avLst/>
              </a:prstGeom>
              <a:solidFill>
                <a:srgbClr val="000080"/>
              </a:solidFill>
              <a:ln>
                <a:solidFill>
                  <a:srgbClr val="000080"/>
                </a:solidFill>
              </a:ln>
            </p:spPr>
            <p:style>
              <a:lnRef idx="0">
                <a:scrgbClr r="0" g="0" b="0"/>
              </a:lnRef>
              <a:fillRef idx="0">
                <a:scrgbClr r="0" g="0" b="0"/>
              </a:fillRef>
              <a:effectRef idx="0">
                <a:scrgbClr r="0" g="0" b="0"/>
              </a:effectRef>
              <a:fontRef idx="minor"/>
            </p:style>
            <p:txBody>
              <a:bodyPr/>
              <a:lstStyle/>
              <a:p>
                <a:endParaRPr lang="en-US"/>
              </a:p>
            </p:txBody>
          </p:sp>
          <p:sp>
            <p:nvSpPr>
              <p:cNvPr id="45" name="CustomShape 110"/>
              <p:cNvSpPr/>
              <p:nvPr/>
            </p:nvSpPr>
            <p:spPr>
              <a:xfrm>
                <a:off x="3005841" y="6175086"/>
                <a:ext cx="122216" cy="105583"/>
              </a:xfrm>
              <a:prstGeom prst="ellipse">
                <a:avLst/>
              </a:prstGeom>
              <a:solidFill>
                <a:srgbClr val="FF0000"/>
              </a:solidFill>
              <a:ln>
                <a:solidFill>
                  <a:srgbClr val="FF0000"/>
                </a:solidFill>
              </a:ln>
            </p:spPr>
            <p:style>
              <a:lnRef idx="0">
                <a:scrgbClr r="0" g="0" b="0"/>
              </a:lnRef>
              <a:fillRef idx="0">
                <a:scrgbClr r="0" g="0" b="0"/>
              </a:fillRef>
              <a:effectRef idx="0">
                <a:scrgbClr r="0" g="0" b="0"/>
              </a:effectRef>
              <a:fontRef idx="minor"/>
            </p:style>
            <p:txBody>
              <a:bodyPr/>
              <a:lstStyle/>
              <a:p>
                <a:endParaRPr lang="en-US"/>
              </a:p>
            </p:txBody>
          </p:sp>
          <p:sp>
            <p:nvSpPr>
              <p:cNvPr id="46" name="CustomShape 111"/>
              <p:cNvSpPr/>
              <p:nvPr/>
            </p:nvSpPr>
            <p:spPr>
              <a:xfrm>
                <a:off x="2770811" y="6175086"/>
                <a:ext cx="122216" cy="112814"/>
              </a:xfrm>
              <a:prstGeom prst="ellipse">
                <a:avLst/>
              </a:prstGeom>
              <a:solidFill>
                <a:srgbClr val="FF0000"/>
              </a:solidFill>
              <a:ln>
                <a:solidFill>
                  <a:srgbClr val="FF0000"/>
                </a:solidFill>
              </a:ln>
            </p:spPr>
            <p:style>
              <a:lnRef idx="0">
                <a:scrgbClr r="0" g="0" b="0"/>
              </a:lnRef>
              <a:fillRef idx="0">
                <a:scrgbClr r="0" g="0" b="0"/>
              </a:fillRef>
              <a:effectRef idx="0">
                <a:scrgbClr r="0" g="0" b="0"/>
              </a:effectRef>
              <a:fontRef idx="minor"/>
            </p:style>
            <p:txBody>
              <a:bodyPr/>
              <a:lstStyle/>
              <a:p>
                <a:endParaRPr lang="en-US"/>
              </a:p>
            </p:txBody>
          </p:sp>
          <p:sp>
            <p:nvSpPr>
              <p:cNvPr id="51" name="CustomShape 122"/>
              <p:cNvSpPr/>
              <p:nvPr/>
            </p:nvSpPr>
            <p:spPr>
              <a:xfrm>
                <a:off x="2252301" y="6333461"/>
                <a:ext cx="130171" cy="114261"/>
              </a:xfrm>
              <a:prstGeom prst="ellipse">
                <a:avLst/>
              </a:prstGeom>
              <a:ln>
                <a:noFill/>
              </a:ln>
            </p:spPr>
            <p:style>
              <a:lnRef idx="0">
                <a:scrgbClr r="0" g="0" b="0"/>
              </a:lnRef>
              <a:fillRef idx="0">
                <a:scrgbClr r="0" g="0" b="0"/>
              </a:fillRef>
              <a:effectRef idx="0">
                <a:scrgbClr r="0" g="0" b="0"/>
              </a:effectRef>
              <a:fontRef idx="minor"/>
            </p:style>
            <p:txBody>
              <a:bodyPr/>
              <a:lstStyle/>
              <a:p>
                <a:endParaRPr lang="en-US"/>
              </a:p>
            </p:txBody>
          </p:sp>
          <p:sp>
            <p:nvSpPr>
              <p:cNvPr id="52" name="CustomShape 123"/>
              <p:cNvSpPr/>
              <p:nvPr/>
            </p:nvSpPr>
            <p:spPr>
              <a:xfrm>
                <a:off x="2016547" y="6341670"/>
                <a:ext cx="129446" cy="106306"/>
              </a:xfrm>
              <a:prstGeom prst="ellipse">
                <a:avLst/>
              </a:prstGeom>
              <a:solidFill>
                <a:srgbClr val="6666FF"/>
              </a:solidFill>
              <a:ln w="15875">
                <a:solidFill>
                  <a:srgbClr val="0080FF"/>
                </a:solidFill>
                <a:round/>
                <a:headEnd/>
                <a:tailEnd/>
              </a:ln>
            </p:spPr>
            <p:txBody>
              <a:bodyPr/>
              <a:lstStyle/>
              <a:p>
                <a:endParaRPr lang="en-US"/>
              </a:p>
            </p:txBody>
          </p:sp>
          <p:sp>
            <p:nvSpPr>
              <p:cNvPr id="57" name="CustomShape 129"/>
              <p:cNvSpPr/>
              <p:nvPr/>
            </p:nvSpPr>
            <p:spPr>
              <a:xfrm>
                <a:off x="3005841" y="6175086"/>
                <a:ext cx="122216" cy="105583"/>
              </a:xfrm>
              <a:prstGeom prst="ellipse">
                <a:avLst/>
              </a:prstGeom>
              <a:solidFill>
                <a:srgbClr val="FFCCFF"/>
              </a:solidFill>
              <a:ln w="15875">
                <a:solidFill>
                  <a:srgbClr val="FC0B1D"/>
                </a:solidFill>
                <a:round/>
                <a:headEnd/>
                <a:tailEnd/>
              </a:ln>
            </p:spPr>
            <p:txBody>
              <a:bodyPr/>
              <a:lstStyle/>
              <a:p>
                <a:endParaRPr lang="en-US"/>
              </a:p>
            </p:txBody>
          </p:sp>
          <p:sp>
            <p:nvSpPr>
              <p:cNvPr id="58" name="CustomShape 130"/>
              <p:cNvSpPr/>
              <p:nvPr/>
            </p:nvSpPr>
            <p:spPr>
              <a:xfrm>
                <a:off x="2770811" y="6175086"/>
                <a:ext cx="122216" cy="112814"/>
              </a:xfrm>
              <a:prstGeom prst="ellipse">
                <a:avLst/>
              </a:prstGeom>
              <a:solidFill>
                <a:srgbClr val="FF0000"/>
              </a:solidFill>
              <a:ln>
                <a:solidFill>
                  <a:srgbClr val="FF0000"/>
                </a:solidFill>
              </a:ln>
            </p:spPr>
            <p:style>
              <a:lnRef idx="0">
                <a:scrgbClr r="0" g="0" b="0"/>
              </a:lnRef>
              <a:fillRef idx="0">
                <a:scrgbClr r="0" g="0" b="0"/>
              </a:fillRef>
              <a:effectRef idx="0">
                <a:scrgbClr r="0" g="0" b="0"/>
              </a:effectRef>
              <a:fontRef idx="minor"/>
            </p:style>
            <p:txBody>
              <a:bodyPr/>
              <a:lstStyle/>
              <a:p>
                <a:endParaRPr lang="en-US"/>
              </a:p>
            </p:txBody>
          </p:sp>
          <p:sp>
            <p:nvSpPr>
              <p:cNvPr id="59" name="Line 134"/>
              <p:cNvSpPr/>
              <p:nvPr/>
            </p:nvSpPr>
            <p:spPr>
              <a:xfrm flipV="1">
                <a:off x="2537953" y="4591665"/>
                <a:ext cx="0" cy="2149661"/>
              </a:xfrm>
              <a:prstGeom prst="line">
                <a:avLst/>
              </a:prstGeom>
              <a:noFill/>
              <a:ln w="15875">
                <a:solidFill>
                  <a:srgbClr val="008040"/>
                </a:solidFill>
                <a:round/>
                <a:headEnd type="none" w="med" len="med"/>
                <a:tailEnd type="triangle" w="med" len="med"/>
              </a:ln>
            </p:spPr>
            <p:txBody>
              <a:bodyPr/>
              <a:lstStyle/>
              <a:p>
                <a:endParaRPr lang="en-US" dirty="0"/>
              </a:p>
            </p:txBody>
          </p:sp>
          <p:sp>
            <p:nvSpPr>
              <p:cNvPr id="60" name="Line 137"/>
              <p:cNvSpPr/>
              <p:nvPr/>
            </p:nvSpPr>
            <p:spPr>
              <a:xfrm>
                <a:off x="1454894" y="5543184"/>
                <a:ext cx="1090823" cy="0"/>
              </a:xfrm>
              <a:prstGeom prst="line">
                <a:avLst/>
              </a:prstGeom>
              <a:solidFill>
                <a:srgbClr val="6666FF"/>
              </a:solidFill>
              <a:ln w="19050">
                <a:solidFill>
                  <a:srgbClr val="6666FF"/>
                </a:solidFill>
                <a:prstDash val="sysDot"/>
                <a:round/>
                <a:headEnd/>
                <a:tailEnd/>
              </a:ln>
            </p:spPr>
            <p:txBody>
              <a:bodyPr/>
              <a:lstStyle/>
              <a:p>
                <a:endParaRPr lang="en-US"/>
              </a:p>
            </p:txBody>
          </p:sp>
          <p:sp>
            <p:nvSpPr>
              <p:cNvPr id="61" name="Line 138"/>
              <p:cNvSpPr/>
              <p:nvPr/>
            </p:nvSpPr>
            <p:spPr>
              <a:xfrm flipV="1">
                <a:off x="2551791" y="5543184"/>
                <a:ext cx="1076984" cy="0"/>
              </a:xfrm>
              <a:prstGeom prst="line">
                <a:avLst/>
              </a:prstGeom>
              <a:solidFill>
                <a:srgbClr val="FF0000"/>
              </a:solidFill>
              <a:ln w="19050">
                <a:solidFill>
                  <a:srgbClr val="FF0000"/>
                </a:solidFill>
                <a:prstDash val="sysDot"/>
              </a:ln>
            </p:spPr>
            <p:style>
              <a:lnRef idx="0">
                <a:scrgbClr r="0" g="0" b="0"/>
              </a:lnRef>
              <a:fillRef idx="0">
                <a:scrgbClr r="0" g="0" b="0"/>
              </a:fillRef>
              <a:effectRef idx="0">
                <a:scrgbClr r="0" g="0" b="0"/>
              </a:effectRef>
              <a:fontRef idx="minor"/>
            </p:style>
            <p:txBody>
              <a:bodyPr/>
              <a:lstStyle/>
              <a:p>
                <a:endParaRPr lang="en-US" dirty="0"/>
              </a:p>
            </p:txBody>
          </p:sp>
          <p:sp>
            <p:nvSpPr>
              <p:cNvPr id="62" name="CustomShape 140"/>
              <p:cNvSpPr/>
              <p:nvPr/>
            </p:nvSpPr>
            <p:spPr>
              <a:xfrm>
                <a:off x="2245259" y="6341670"/>
                <a:ext cx="129446" cy="106306"/>
              </a:xfrm>
              <a:prstGeom prst="ellipse">
                <a:avLst/>
              </a:prstGeom>
              <a:solidFill>
                <a:srgbClr val="6666FF"/>
              </a:solidFill>
              <a:ln w="15875">
                <a:solidFill>
                  <a:srgbClr val="0080FF"/>
                </a:solidFill>
                <a:round/>
                <a:headEnd/>
                <a:tailEnd/>
              </a:ln>
            </p:spPr>
            <p:txBody>
              <a:bodyPr/>
              <a:lstStyle/>
              <a:p>
                <a:endParaRPr lang="en-US"/>
              </a:p>
            </p:txBody>
          </p:sp>
          <p:sp>
            <p:nvSpPr>
              <p:cNvPr id="65" name="Forme libre : forme 64"/>
              <p:cNvSpPr/>
              <p:nvPr/>
            </p:nvSpPr>
            <p:spPr>
              <a:xfrm>
                <a:off x="2545717" y="5218314"/>
                <a:ext cx="1738261" cy="1355435"/>
              </a:xfrm>
              <a:custGeom>
                <a:avLst/>
                <a:gdLst>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38481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005158"/>
                  <a:gd name="connsiteY0" fmla="*/ 783787 h 783787"/>
                  <a:gd name="connsiteX1" fmla="*/ 97631 w 1005158"/>
                  <a:gd name="connsiteY1" fmla="*/ 755212 h 783787"/>
                  <a:gd name="connsiteX2" fmla="*/ 326231 w 1005158"/>
                  <a:gd name="connsiteY2" fmla="*/ 643294 h 783787"/>
                  <a:gd name="connsiteX3" fmla="*/ 519112 w 1005158"/>
                  <a:gd name="connsiteY3" fmla="*/ 483750 h 783787"/>
                  <a:gd name="connsiteX4" fmla="*/ 616743 w 1005158"/>
                  <a:gd name="connsiteY4" fmla="*/ 243244 h 783787"/>
                  <a:gd name="connsiteX5" fmla="*/ 650081 w 1005158"/>
                  <a:gd name="connsiteY5" fmla="*/ 69412 h 783787"/>
                  <a:gd name="connsiteX6" fmla="*/ 738187 w 1005158"/>
                  <a:gd name="connsiteY6" fmla="*/ 356 h 783787"/>
                  <a:gd name="connsiteX7" fmla="*/ 900112 w 1005158"/>
                  <a:gd name="connsiteY7" fmla="*/ 43219 h 783787"/>
                  <a:gd name="connsiteX8" fmla="*/ 1005158 w 1005158"/>
                  <a:gd name="connsiteY8" fmla="*/ 54925 h 7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158" h="783787">
                    <a:moveTo>
                      <a:pt x="0" y="783787"/>
                    </a:moveTo>
                    <a:cubicBezTo>
                      <a:pt x="21629" y="781207"/>
                      <a:pt x="43259" y="778627"/>
                      <a:pt x="97631" y="755212"/>
                    </a:cubicBezTo>
                    <a:cubicBezTo>
                      <a:pt x="152003" y="731796"/>
                      <a:pt x="255984" y="688538"/>
                      <a:pt x="326231" y="643294"/>
                    </a:cubicBezTo>
                    <a:cubicBezTo>
                      <a:pt x="396478" y="598050"/>
                      <a:pt x="470693" y="550425"/>
                      <a:pt x="519112" y="483750"/>
                    </a:cubicBezTo>
                    <a:cubicBezTo>
                      <a:pt x="567531" y="417075"/>
                      <a:pt x="599678" y="345637"/>
                      <a:pt x="616743" y="243244"/>
                    </a:cubicBezTo>
                    <a:cubicBezTo>
                      <a:pt x="633808" y="140851"/>
                      <a:pt x="629840" y="109893"/>
                      <a:pt x="650081" y="69412"/>
                    </a:cubicBezTo>
                    <a:cubicBezTo>
                      <a:pt x="670322" y="28931"/>
                      <a:pt x="696515" y="4721"/>
                      <a:pt x="738187" y="356"/>
                    </a:cubicBezTo>
                    <a:cubicBezTo>
                      <a:pt x="779859" y="-4009"/>
                      <a:pt x="835421" y="32900"/>
                      <a:pt x="900112" y="43219"/>
                    </a:cubicBezTo>
                    <a:cubicBezTo>
                      <a:pt x="964803" y="53538"/>
                      <a:pt x="924394" y="50559"/>
                      <a:pt x="1005158" y="54925"/>
                    </a:cubicBezTo>
                  </a:path>
                </a:pathLst>
              </a:custGeom>
              <a:noFill/>
              <a:ln w="15875">
                <a:solidFill>
                  <a:srgbClr val="008040"/>
                </a:solidFill>
                <a:round/>
                <a:headEnd/>
                <a:tailEnd/>
              </a:ln>
            </p:spPr>
            <p:txBody>
              <a:bodyPr rtlCol="0" anchor="ctr"/>
              <a:lstStyle/>
              <a:p>
                <a:pPr algn="ctr"/>
                <a:endParaRPr lang="en-US"/>
              </a:p>
            </p:txBody>
          </p:sp>
          <p:cxnSp>
            <p:nvCxnSpPr>
              <p:cNvPr id="66" name="AutoShape 64"/>
              <p:cNvCxnSpPr>
                <a:cxnSpLocks noChangeAspect="1" noChangeShapeType="1"/>
                <a:stCxn id="57" idx="6"/>
                <a:endCxn id="47" idx="6"/>
              </p:cNvCxnSpPr>
              <p:nvPr/>
            </p:nvCxnSpPr>
            <p:spPr bwMode="auto">
              <a:xfrm flipH="1" flipV="1">
                <a:off x="3037507" y="5049806"/>
                <a:ext cx="90550" cy="1178072"/>
              </a:xfrm>
              <a:prstGeom prst="curvedConnector3">
                <a:avLst>
                  <a:gd name="adj1" fmla="val -320832"/>
                </a:avLst>
              </a:prstGeom>
              <a:noFill/>
              <a:ln w="15875" cap="rnd">
                <a:solidFill>
                  <a:schemeClr val="tx1"/>
                </a:solidFill>
                <a:prstDash val="sysDot"/>
                <a:round/>
                <a:headEnd/>
                <a:tailEnd type="triangle" w="med" len="med"/>
              </a:ln>
            </p:spPr>
          </p:cxnSp>
          <p:sp>
            <p:nvSpPr>
              <p:cNvPr id="68" name="Line 133"/>
              <p:cNvSpPr/>
              <p:nvPr/>
            </p:nvSpPr>
            <p:spPr>
              <a:xfrm>
                <a:off x="1168399" y="4886561"/>
                <a:ext cx="3074650" cy="0"/>
              </a:xfrm>
              <a:prstGeom prst="line">
                <a:avLst/>
              </a:prstGeom>
              <a:noFill/>
              <a:ln w="15875">
                <a:solidFill>
                  <a:srgbClr val="008040"/>
                </a:solidFill>
                <a:round/>
                <a:headEnd/>
                <a:tailEnd/>
              </a:ln>
            </p:spPr>
            <p:txBody>
              <a:bodyPr/>
              <a:lstStyle/>
              <a:p>
                <a:endParaRPr lang="en-US"/>
              </a:p>
            </p:txBody>
          </p:sp>
          <p:sp>
            <p:nvSpPr>
              <p:cNvPr id="75" name="CustomShape 123"/>
              <p:cNvSpPr/>
              <p:nvPr/>
            </p:nvSpPr>
            <p:spPr>
              <a:xfrm>
                <a:off x="1994952" y="4996653"/>
                <a:ext cx="129446" cy="106306"/>
              </a:xfrm>
              <a:prstGeom prst="ellipse">
                <a:avLst/>
              </a:prstGeom>
              <a:solidFill>
                <a:srgbClr val="6666FF"/>
              </a:solidFill>
              <a:ln w="15875">
                <a:solidFill>
                  <a:srgbClr val="0080FF"/>
                </a:solidFill>
                <a:round/>
                <a:headEnd/>
                <a:tailEnd/>
              </a:ln>
            </p:spPr>
            <p:txBody>
              <a:bodyPr/>
              <a:lstStyle/>
              <a:p>
                <a:endParaRPr lang="en-US"/>
              </a:p>
            </p:txBody>
          </p:sp>
          <p:sp>
            <p:nvSpPr>
              <p:cNvPr id="83" name="ZoneTexte 82"/>
              <p:cNvSpPr txBox="1"/>
              <p:nvPr/>
            </p:nvSpPr>
            <p:spPr>
              <a:xfrm>
                <a:off x="3277946" y="6107174"/>
                <a:ext cx="926857" cy="400110"/>
              </a:xfrm>
              <a:prstGeom prst="rect">
                <a:avLst/>
              </a:prstGeom>
              <a:noFill/>
            </p:spPr>
            <p:txBody>
              <a:bodyPr wrap="none" rtlCol="0">
                <a:spAutoFit/>
              </a:bodyPr>
              <a:lstStyle/>
              <a:p>
                <a:r>
                  <a:rPr lang="en-US" i="1" dirty="0">
                    <a:solidFill>
                      <a:srgbClr val="10884C"/>
                    </a:solidFill>
                  </a:rPr>
                  <a:t>s</a:t>
                </a:r>
                <a:r>
                  <a:rPr lang="en-US" dirty="0">
                    <a:solidFill>
                      <a:srgbClr val="10884C"/>
                    </a:solidFill>
                  </a:rPr>
                  <a:t>-shell</a:t>
                </a:r>
              </a:p>
            </p:txBody>
          </p:sp>
          <p:sp>
            <p:nvSpPr>
              <p:cNvPr id="84" name="ZoneTexte 83"/>
              <p:cNvSpPr txBox="1"/>
              <p:nvPr/>
            </p:nvSpPr>
            <p:spPr>
              <a:xfrm>
                <a:off x="4339795" y="4790776"/>
                <a:ext cx="941283" cy="400110"/>
              </a:xfrm>
              <a:prstGeom prst="rect">
                <a:avLst/>
              </a:prstGeom>
              <a:noFill/>
            </p:spPr>
            <p:txBody>
              <a:bodyPr wrap="none" rtlCol="0">
                <a:spAutoFit/>
              </a:bodyPr>
              <a:lstStyle/>
              <a:p>
                <a:r>
                  <a:rPr lang="en-US" i="1" dirty="0">
                    <a:solidFill>
                      <a:srgbClr val="008040"/>
                    </a:solidFill>
                  </a:rPr>
                  <a:t>p</a:t>
                </a:r>
                <a:r>
                  <a:rPr lang="en-US" dirty="0">
                    <a:solidFill>
                      <a:srgbClr val="008040"/>
                    </a:solidFill>
                  </a:rPr>
                  <a:t>-shell</a:t>
                </a:r>
              </a:p>
            </p:txBody>
          </p:sp>
          <p:sp>
            <p:nvSpPr>
              <p:cNvPr id="85" name="Accolade fermante 84"/>
              <p:cNvSpPr/>
              <p:nvPr/>
            </p:nvSpPr>
            <p:spPr>
              <a:xfrm>
                <a:off x="4229816" y="4791305"/>
                <a:ext cx="153716" cy="369332"/>
              </a:xfrm>
              <a:prstGeom prst="rightBrace">
                <a:avLst>
                  <a:gd name="adj1" fmla="val 78828"/>
                  <a:gd name="adj2" fmla="val 50000"/>
                </a:avLst>
              </a:prstGeom>
              <a:ln w="19050">
                <a:solidFill>
                  <a:srgbClr val="008040"/>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8040"/>
                  </a:solidFill>
                </a:endParaRPr>
              </a:p>
            </p:txBody>
          </p:sp>
          <mc:AlternateContent xmlns:mc="http://schemas.openxmlformats.org/markup-compatibility/2006" xmlns:a14="http://schemas.microsoft.com/office/drawing/2010/main">
            <mc:Choice Requires="a14">
              <p:sp>
                <p:nvSpPr>
                  <p:cNvPr id="86" name="ZoneTexte 85"/>
                  <p:cNvSpPr txBox="1"/>
                  <p:nvPr/>
                </p:nvSpPr>
                <p:spPr>
                  <a:xfrm rot="18900000">
                    <a:off x="664508" y="4920275"/>
                    <a:ext cx="568361" cy="3354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en-US" sz="1200" i="1">
                                  <a:latin typeface="Cambria Math" panose="02040503050406030204" pitchFamily="18" charset="0"/>
                                </a:rPr>
                              </m:ctrlPr>
                            </m:sPrePr>
                            <m:sub>
                              <m:r>
                                <a:rPr lang="fr-FR" sz="1200" i="1">
                                  <a:latin typeface="Cambria Math" panose="02040503050406030204" pitchFamily="18" charset="0"/>
                                </a:rPr>
                                <m:t> </m:t>
                              </m:r>
                            </m:sub>
                            <m:sup>
                              <m:r>
                                <a:rPr lang="fr-FR" sz="1200" i="1">
                                  <a:latin typeface="Cambria Math" panose="02040503050406030204" pitchFamily="18" charset="0"/>
                                </a:rPr>
                                <m:t>0</m:t>
                              </m:r>
                            </m:sup>
                            <m:e>
                              <m:sSub>
                                <m:sSubPr>
                                  <m:ctrlPr>
                                    <a:rPr lang="en-US" sz="1200" i="1">
                                      <a:latin typeface="Cambria Math" panose="02040503050406030204" pitchFamily="18" charset="0"/>
                                    </a:rPr>
                                  </m:ctrlPr>
                                </m:sSubPr>
                                <m:e>
                                  <m:r>
                                    <a:rPr lang="fr-FR" sz="1200" i="1">
                                      <a:latin typeface="Cambria Math" panose="02040503050406030204" pitchFamily="18" charset="0"/>
                                    </a:rPr>
                                    <m:t>𝑝</m:t>
                                  </m:r>
                                </m:e>
                                <m:sub>
                                  <m:f>
                                    <m:fPr>
                                      <m:type m:val="skw"/>
                                      <m:ctrlPr>
                                        <a:rPr lang="en-US" sz="1200" i="1">
                                          <a:latin typeface="Cambria Math" panose="02040503050406030204" pitchFamily="18" charset="0"/>
                                        </a:rPr>
                                      </m:ctrlPr>
                                    </m:fPr>
                                    <m:num>
                                      <m:r>
                                        <a:rPr lang="fr-FR" sz="1200" i="1">
                                          <a:latin typeface="Cambria Math" panose="02040503050406030204" pitchFamily="18" charset="0"/>
                                        </a:rPr>
                                        <m:t>3</m:t>
                                      </m:r>
                                    </m:num>
                                    <m:den>
                                      <m:r>
                                        <a:rPr lang="fr-FR" sz="1200" i="1">
                                          <a:latin typeface="Cambria Math" panose="02040503050406030204" pitchFamily="18" charset="0"/>
                                        </a:rPr>
                                        <m:t>2</m:t>
                                      </m:r>
                                    </m:den>
                                  </m:f>
                                </m:sub>
                              </m:sSub>
                            </m:e>
                          </m:sPre>
                        </m:oMath>
                      </m:oMathPara>
                    </a14:m>
                    <a:endParaRPr lang="en-US" sz="1200" dirty="0"/>
                  </a:p>
                </p:txBody>
              </p:sp>
            </mc:Choice>
            <mc:Fallback xmlns="">
              <p:sp>
                <p:nvSpPr>
                  <p:cNvPr id="86" name="ZoneTexte 85"/>
                  <p:cNvSpPr txBox="1">
                    <a:spLocks noRot="1" noChangeAspect="1" noMove="1" noResize="1" noEditPoints="1" noAdjustHandles="1" noChangeArrowheads="1" noChangeShapeType="1" noTextEdit="1"/>
                  </p:cNvSpPr>
                  <p:nvPr/>
                </p:nvSpPr>
                <p:spPr>
                  <a:xfrm rot="18900000">
                    <a:off x="664508" y="4920275"/>
                    <a:ext cx="568361" cy="335476"/>
                  </a:xfrm>
                  <a:prstGeom prst="rect">
                    <a:avLst/>
                  </a:prstGeom>
                  <a:blipFill>
                    <a:blip r:embed="rId11"/>
                    <a:stretch>
                      <a:fillRect l="-7547" t="-44762" r="-66981" b="-31429"/>
                    </a:stretch>
                  </a:blipFill>
                </p:spPr>
                <p:txBody>
                  <a:bodyPr/>
                  <a:lstStyle/>
                  <a:p>
                    <a:r>
                      <a:rPr lang="fr-FR">
                        <a:noFill/>
                      </a:rPr>
                      <a:t> </a:t>
                    </a:r>
                  </a:p>
                </p:txBody>
              </p:sp>
            </mc:Fallback>
          </mc:AlternateContent>
          <p:cxnSp>
            <p:nvCxnSpPr>
              <p:cNvPr id="89" name="Connecteur droit avec flèche 88"/>
              <p:cNvCxnSpPr>
                <a:cxnSpLocks/>
              </p:cNvCxnSpPr>
              <p:nvPr/>
            </p:nvCxnSpPr>
            <p:spPr>
              <a:xfrm>
                <a:off x="4216035" y="4950889"/>
                <a:ext cx="0" cy="1504839"/>
              </a:xfrm>
              <a:prstGeom prst="straightConnector1">
                <a:avLst/>
              </a:prstGeom>
              <a:ln w="28575">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1512781" y="5515425"/>
                <a:ext cx="1012669" cy="523220"/>
              </a:xfrm>
              <a:prstGeom prst="rect">
                <a:avLst/>
              </a:prstGeom>
              <a:noFill/>
            </p:spPr>
            <p:txBody>
              <a:bodyPr wrap="square" rtlCol="0">
                <a:spAutoFit/>
              </a:bodyPr>
              <a:lstStyle/>
              <a:p>
                <a:r>
                  <a:rPr lang="en-US" sz="1400" dirty="0"/>
                  <a:t>1p1h excitation</a:t>
                </a:r>
              </a:p>
            </p:txBody>
          </p:sp>
          <p:sp>
            <p:nvSpPr>
              <p:cNvPr id="47" name="CustomShape 130"/>
              <p:cNvSpPr/>
              <p:nvPr/>
            </p:nvSpPr>
            <p:spPr>
              <a:xfrm>
                <a:off x="2915291" y="4993399"/>
                <a:ext cx="122216" cy="112814"/>
              </a:xfrm>
              <a:prstGeom prst="ellipse">
                <a:avLst/>
              </a:prstGeom>
              <a:solidFill>
                <a:srgbClr val="FF0000"/>
              </a:solidFill>
              <a:ln>
                <a:solidFill>
                  <a:srgbClr val="FF0000"/>
                </a:solidFill>
              </a:ln>
            </p:spPr>
            <p:style>
              <a:lnRef idx="0">
                <a:scrgbClr r="0" g="0" b="0"/>
              </a:lnRef>
              <a:fillRef idx="0">
                <a:scrgbClr r="0" g="0" b="0"/>
              </a:fillRef>
              <a:effectRef idx="0">
                <a:scrgbClr r="0" g="0" b="0"/>
              </a:effectRef>
              <a:fontRef idx="minor"/>
            </p:style>
            <p:txBody>
              <a:bodyPr/>
              <a:lstStyle/>
              <a:p>
                <a:endParaRPr lang="en-US"/>
              </a:p>
            </p:txBody>
          </p:sp>
        </p:grpSp>
      </p:grpSp>
      <p:sp>
        <p:nvSpPr>
          <p:cNvPr id="10" name="Espace réservé de la date 9">
            <a:extLst>
              <a:ext uri="{FF2B5EF4-FFF2-40B4-BE49-F238E27FC236}">
                <a16:creationId xmlns:a16="http://schemas.microsoft.com/office/drawing/2014/main" id="{F9076335-605B-28CD-174E-93F1118CA4F6}"/>
              </a:ext>
            </a:extLst>
          </p:cNvPr>
          <p:cNvSpPr>
            <a:spLocks noGrp="1"/>
          </p:cNvSpPr>
          <p:nvPr>
            <p:ph type="dt" sz="half" idx="10"/>
          </p:nvPr>
        </p:nvSpPr>
        <p:spPr/>
        <p:txBody>
          <a:bodyPr/>
          <a:lstStyle/>
          <a:p>
            <a:r>
              <a:rPr lang="en-US"/>
              <a:t>23/09/2025</a:t>
            </a:r>
            <a:endParaRPr lang="fr-FR" dirty="0"/>
          </a:p>
        </p:txBody>
      </p:sp>
      <p:sp>
        <p:nvSpPr>
          <p:cNvPr id="12" name="Espace réservé du pied de page 11">
            <a:extLst>
              <a:ext uri="{FF2B5EF4-FFF2-40B4-BE49-F238E27FC236}">
                <a16:creationId xmlns:a16="http://schemas.microsoft.com/office/drawing/2014/main" id="{D5035A21-0578-63A1-59D9-B0CB45F97B7E}"/>
              </a:ext>
            </a:extLst>
          </p:cNvPr>
          <p:cNvSpPr>
            <a:spLocks noGrp="1"/>
          </p:cNvSpPr>
          <p:nvPr>
            <p:ph type="ftr" sz="quarter" idx="11"/>
          </p:nvPr>
        </p:nvSpPr>
        <p:spPr/>
        <p:txBody>
          <a:bodyPr/>
          <a:lstStyle/>
          <a:p>
            <a:r>
              <a:rPr lang="fr-FR"/>
              <a:t>EuNPC – Caen</a:t>
            </a:r>
            <a:endParaRPr lang="fr-FR" dirty="0"/>
          </a:p>
        </p:txBody>
      </p:sp>
      <p:sp>
        <p:nvSpPr>
          <p:cNvPr id="13" name="Espace réservé du numéro de diapositive 12">
            <a:extLst>
              <a:ext uri="{FF2B5EF4-FFF2-40B4-BE49-F238E27FC236}">
                <a16:creationId xmlns:a16="http://schemas.microsoft.com/office/drawing/2014/main" id="{5E2AAE5D-02E5-826D-CA45-8C7F2127CCC5}"/>
              </a:ext>
            </a:extLst>
          </p:cNvPr>
          <p:cNvSpPr>
            <a:spLocks noGrp="1"/>
          </p:cNvSpPr>
          <p:nvPr>
            <p:ph type="sldNum" sz="quarter" idx="12"/>
          </p:nvPr>
        </p:nvSpPr>
        <p:spPr/>
        <p:txBody>
          <a:bodyPr/>
          <a:lstStyle/>
          <a:p>
            <a:fld id="{77E71596-5F9D-49C5-9701-16B3CA54319D}" type="slidenum">
              <a:rPr lang="fr-FR" smtClean="0"/>
              <a:pPr/>
              <a:t>11</a:t>
            </a:fld>
            <a:endParaRPr lang="fr-FR" dirty="0"/>
          </a:p>
        </p:txBody>
      </p:sp>
    </p:spTree>
    <p:extLst>
      <p:ext uri="{BB962C8B-B14F-4D97-AF65-F5344CB8AC3E}">
        <p14:creationId xmlns:p14="http://schemas.microsoft.com/office/powerpoint/2010/main" val="3949993157"/>
      </p:ext>
    </p:extLst>
  </p:cSld>
  <p:clrMapOvr>
    <a:masterClrMapping/>
  </p:clrMapOvr>
  <mc:AlternateContent xmlns:mc="http://schemas.openxmlformats.org/markup-compatibility/2006" xmlns:p14="http://schemas.microsoft.com/office/powerpoint/2010/main">
    <mc:Choice Requires="p14">
      <p:transition spd="slow" p14:dur="2000" advTm="41747"/>
    </mc:Choice>
    <mc:Fallback xmlns="">
      <p:transition spd="slow" advTm="4174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591739" y="169117"/>
            <a:ext cx="9209736" cy="488983"/>
          </a:xfrm>
        </p:spPr>
        <p:txBody>
          <a:bodyPr anchor="ctr">
            <a:normAutofit/>
          </a:bodyPr>
          <a:lstStyle/>
          <a:p>
            <a:r>
              <a:rPr lang="en-US" sz="2000" b="0" baseline="30000" dirty="0"/>
              <a:t>3</a:t>
            </a:r>
            <a:r>
              <a:rPr lang="en-US" sz="2000" b="0" dirty="0"/>
              <a:t>H(</a:t>
            </a:r>
            <a:r>
              <a:rPr lang="en-US" sz="2000" b="0" i="1" cap="none" dirty="0" err="1"/>
              <a:t>d</a:t>
            </a:r>
            <a:r>
              <a:rPr lang="en-US" sz="2000" b="0" dirty="0" err="1"/>
              <a:t>,</a:t>
            </a:r>
            <a:r>
              <a:rPr lang="en-US" sz="2000" b="0" i="1" cap="none" dirty="0" err="1"/>
              <a:t>n</a:t>
            </a:r>
            <a:r>
              <a:rPr lang="en-US" sz="2000" b="0" dirty="0"/>
              <a:t>)</a:t>
            </a:r>
            <a:r>
              <a:rPr lang="en-US" sz="2000" b="0" baseline="30000" dirty="0"/>
              <a:t>4</a:t>
            </a:r>
            <a:r>
              <a:rPr lang="en-US" sz="2000" b="0" dirty="0"/>
              <a:t>H</a:t>
            </a:r>
            <a:r>
              <a:rPr lang="en-US" sz="2000" b="0" cap="none" dirty="0"/>
              <a:t>e</a:t>
            </a:r>
            <a:r>
              <a:rPr lang="en-US" sz="2000" b="0" dirty="0"/>
              <a:t> fusion reaction: benchmark to data and evaluation</a:t>
            </a:r>
          </a:p>
        </p:txBody>
      </p:sp>
      <p:grpSp>
        <p:nvGrpSpPr>
          <p:cNvPr id="2" name="Groupe 1">
            <a:extLst>
              <a:ext uri="{FF2B5EF4-FFF2-40B4-BE49-F238E27FC236}">
                <a16:creationId xmlns:a16="http://schemas.microsoft.com/office/drawing/2014/main" id="{E4ECF64B-63F0-4ADD-BBE8-5D77CA8422E5}"/>
              </a:ext>
            </a:extLst>
          </p:cNvPr>
          <p:cNvGrpSpPr/>
          <p:nvPr/>
        </p:nvGrpSpPr>
        <p:grpSpPr>
          <a:xfrm>
            <a:off x="1221830" y="1193187"/>
            <a:ext cx="4665434" cy="3108980"/>
            <a:chOff x="1736369" y="1193187"/>
            <a:chExt cx="4665434" cy="3108980"/>
          </a:xfrm>
        </p:grpSpPr>
        <p:grpSp>
          <p:nvGrpSpPr>
            <p:cNvPr id="8" name="Groupe 7"/>
            <p:cNvGrpSpPr/>
            <p:nvPr/>
          </p:nvGrpSpPr>
          <p:grpSpPr>
            <a:xfrm>
              <a:off x="1736369" y="1193187"/>
              <a:ext cx="3807419" cy="3108980"/>
              <a:chOff x="212368" y="1193187"/>
              <a:chExt cx="3807419" cy="3108980"/>
            </a:xfrm>
          </p:grpSpPr>
          <p:pic>
            <p:nvPicPr>
              <p:cNvPr id="16" name="Picture 2"/>
              <p:cNvPicPr>
                <a:picLocks noChangeAspect="1" noChangeArrowheads="1"/>
              </p:cNvPicPr>
              <p:nvPr/>
            </p:nvPicPr>
            <p:blipFill>
              <a:blip r:embed="rId2" cstate="hqprint">
                <a:extLst>
                  <a:ext uri="{28A0092B-C50C-407E-A947-70E740481C1C}">
                    <a14:useLocalDpi xmlns:a14="http://schemas.microsoft.com/office/drawing/2010/main"/>
                  </a:ext>
                </a:extLst>
              </a:blip>
              <a:stretch>
                <a:fillRect/>
              </a:stretch>
            </p:blipFill>
            <p:spPr bwMode="auto">
              <a:xfrm>
                <a:off x="296584" y="1576967"/>
                <a:ext cx="3625624" cy="27252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212368" y="1193187"/>
                <a:ext cx="3807419" cy="396914"/>
              </a:xfrm>
              <a:prstGeom prst="rect">
                <a:avLst/>
              </a:prstGeom>
              <a:solidFill>
                <a:srgbClr val="0000FF"/>
              </a:solidFill>
              <a:ln w="3175">
                <a:solidFill>
                  <a:srgbClr val="0000FF"/>
                </a:solidFill>
                <a:miter lim="800000"/>
                <a:headEnd/>
                <a:tailEnd/>
              </a:ln>
            </p:spPr>
            <p:txBody>
              <a:bodyPr wrap="none" anchor="ctr"/>
              <a:lstStyle/>
              <a:p>
                <a:pPr algn="ctr">
                  <a:spcBef>
                    <a:spcPct val="0"/>
                  </a:spcBef>
                </a:pPr>
                <a:r>
                  <a:rPr lang="en-US" sz="1800" dirty="0">
                    <a:solidFill>
                      <a:schemeClr val="bg1"/>
                    </a:solidFill>
                  </a:rPr>
                  <a:t>S-factor: computed and data</a:t>
                </a:r>
              </a:p>
            </p:txBody>
          </p:sp>
          <p:sp>
            <p:nvSpPr>
              <p:cNvPr id="15" name="Rectangle 14"/>
              <p:cNvSpPr/>
              <p:nvPr/>
            </p:nvSpPr>
            <p:spPr>
              <a:xfrm>
                <a:off x="231300" y="1584756"/>
                <a:ext cx="3756193" cy="2679019"/>
              </a:xfrm>
              <a:prstGeom prst="rect">
                <a:avLst/>
              </a:prstGeom>
              <a:no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 name="Straight Connector 2"/>
            <p:cNvCxnSpPr/>
            <p:nvPr/>
          </p:nvCxnSpPr>
          <p:spPr>
            <a:xfrm flipH="1">
              <a:off x="4137399" y="1704651"/>
              <a:ext cx="25050" cy="2142000"/>
            </a:xfrm>
            <a:prstGeom prst="line">
              <a:avLst/>
            </a:prstGeom>
            <a:ln w="19050">
              <a:solidFill>
                <a:srgbClr val="2524F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22065" y="1864390"/>
              <a:ext cx="25050" cy="1983600"/>
            </a:xfrm>
            <a:prstGeom prst="line">
              <a:avLst/>
            </a:prstGeom>
            <a:ln w="19050" cmpd="sng">
              <a:solidFill>
                <a:srgbClr val="44EFDE"/>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63853" y="3195632"/>
              <a:ext cx="17989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4234103" y="3195632"/>
              <a:ext cx="17989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4199870" y="3167891"/>
                  <a:ext cx="927049" cy="307777"/>
                </a:xfrm>
                <a:prstGeom prst="rect">
                  <a:avLst/>
                </a:prstGeom>
                <a:noFill/>
              </p:spPr>
              <p:txBody>
                <a:bodyPr wrap="none" rtlCol="0">
                  <a:spAutoFit/>
                </a:bodyPr>
                <a:lstStyle/>
                <a:p>
                  <a14:m>
                    <m:oMath xmlns:m="http://schemas.openxmlformats.org/officeDocument/2006/math">
                      <m:r>
                        <a:rPr lang="fr-FR" sz="1400" i="1" dirty="0" smtClean="0">
                          <a:latin typeface="Cambria Math" panose="02040503050406030204" pitchFamily="18" charset="0"/>
                        </a:rPr>
                        <m:t>&lt;</m:t>
                      </m:r>
                      <m:r>
                        <a:rPr lang="fr-FR" sz="1400" i="1" dirty="0">
                          <a:latin typeface="Cambria Math" panose="02040503050406030204" pitchFamily="18" charset="0"/>
                        </a:rPr>
                        <m:t>10</m:t>
                      </m:r>
                    </m:oMath>
                  </a14:m>
                  <a:r>
                    <a:rPr lang="fr-FR" sz="1400" dirty="0"/>
                    <a:t> keV</a:t>
                  </a:r>
                  <a:endParaRPr lang="en-US" sz="1400" dirty="0"/>
                </a:p>
              </p:txBody>
            </p:sp>
          </mc:Choice>
          <mc:Fallback xmlns="">
            <p:sp>
              <p:nvSpPr>
                <p:cNvPr id="7" name="TextBox 6"/>
                <p:cNvSpPr txBox="1">
                  <a:spLocks noRot="1" noChangeAspect="1" noMove="1" noResize="1" noEditPoints="1" noAdjustHandles="1" noChangeArrowheads="1" noChangeShapeType="1" noTextEdit="1"/>
                </p:cNvSpPr>
                <p:nvPr/>
              </p:nvSpPr>
              <p:spPr>
                <a:xfrm>
                  <a:off x="4199870" y="3167891"/>
                  <a:ext cx="927049" cy="307777"/>
                </a:xfrm>
                <a:prstGeom prst="rect">
                  <a:avLst/>
                </a:prstGeom>
                <a:blipFill>
                  <a:blip r:embed="rId3"/>
                  <a:stretch>
                    <a:fillRect t="-4000" b="-20000"/>
                  </a:stretch>
                </a:blipFill>
              </p:spPr>
              <p:txBody>
                <a:bodyPr/>
                <a:lstStyle/>
                <a:p>
                  <a:r>
                    <a:rPr lang="fr-FR">
                      <a:noFill/>
                    </a:rPr>
                    <a:t> </a:t>
                  </a:r>
                </a:p>
              </p:txBody>
            </p:sp>
          </mc:Fallback>
        </mc:AlternateContent>
        <p:sp>
          <p:nvSpPr>
            <p:cNvPr id="57" name="TextBox 56"/>
            <p:cNvSpPr txBox="1"/>
            <p:nvPr/>
          </p:nvSpPr>
          <p:spPr>
            <a:xfrm>
              <a:off x="4857223" y="2183075"/>
              <a:ext cx="822661" cy="307777"/>
            </a:xfrm>
            <a:prstGeom prst="rect">
              <a:avLst/>
            </a:prstGeom>
            <a:solidFill>
              <a:schemeClr val="bg1">
                <a:alpha val="90000"/>
              </a:schemeClr>
            </a:solidFill>
          </p:spPr>
          <p:txBody>
            <a:bodyPr wrap="none" rtlCol="0">
              <a:spAutoFit/>
            </a:bodyPr>
            <a:lstStyle/>
            <a:p>
              <a:r>
                <a:rPr lang="en-US" sz="1400" i="1" dirty="0">
                  <a:solidFill>
                    <a:srgbClr val="44EFDE"/>
                  </a:solidFill>
                </a:rPr>
                <a:t>Ab initio</a:t>
              </a:r>
            </a:p>
          </p:txBody>
        </p:sp>
        <mc:AlternateContent xmlns:mc="http://schemas.openxmlformats.org/markup-compatibility/2006" xmlns:a14="http://schemas.microsoft.com/office/drawing/2010/main">
          <mc:Choice Requires="a14">
            <p:sp>
              <p:nvSpPr>
                <p:cNvPr id="58" name="TextBox 57"/>
                <p:cNvSpPr txBox="1"/>
                <p:nvPr/>
              </p:nvSpPr>
              <p:spPr>
                <a:xfrm>
                  <a:off x="4659047" y="1689697"/>
                  <a:ext cx="1742756" cy="550728"/>
                </a:xfrm>
                <a:prstGeom prst="rect">
                  <a:avLst/>
                </a:prstGeom>
                <a:solidFill>
                  <a:schemeClr val="bg1">
                    <a:alpha val="90000"/>
                  </a:schemeClr>
                </a:solidFill>
              </p:spPr>
              <p:txBody>
                <a:bodyPr wrap="square" rtlCol="0">
                  <a:spAutoFit/>
                </a:bodyPr>
                <a:lstStyle/>
                <a:p>
                  <a:r>
                    <a:rPr lang="fr-FR" sz="1400" dirty="0">
                      <a:solidFill>
                        <a:srgbClr val="2524FF"/>
                      </a:solidFill>
                    </a:rPr>
                    <a:t>Adjusted to </a:t>
                  </a:r>
                  <a14:m>
                    <m:oMath xmlns:m="http://schemas.openxmlformats.org/officeDocument/2006/math">
                      <m:sSup>
                        <m:sSupPr>
                          <m:ctrlPr>
                            <a:rPr lang="fr-FR" sz="1400" i="1">
                              <a:solidFill>
                                <a:srgbClr val="2524FF"/>
                              </a:solidFill>
                              <a:latin typeface="Cambria Math" panose="02040503050406030204" pitchFamily="18" charset="0"/>
                            </a:rPr>
                          </m:ctrlPr>
                        </m:sSupPr>
                        <m:e>
                          <m:f>
                            <m:fPr>
                              <m:type m:val="skw"/>
                              <m:ctrlPr>
                                <a:rPr lang="fr-FR" sz="1400" i="1">
                                  <a:solidFill>
                                    <a:srgbClr val="2524FF"/>
                                  </a:solidFill>
                                  <a:latin typeface="Cambria Math" panose="02040503050406030204" pitchFamily="18" charset="0"/>
                                </a:rPr>
                              </m:ctrlPr>
                            </m:fPr>
                            <m:num>
                              <m:r>
                                <a:rPr lang="fr-FR" sz="1400" i="1">
                                  <a:solidFill>
                                    <a:srgbClr val="2524FF"/>
                                  </a:solidFill>
                                  <a:latin typeface="Cambria Math" panose="02040503050406030204" pitchFamily="18" charset="0"/>
                                </a:rPr>
                                <m:t>3</m:t>
                              </m:r>
                            </m:num>
                            <m:den>
                              <m:r>
                                <a:rPr lang="fr-FR" sz="1400" i="1">
                                  <a:solidFill>
                                    <a:srgbClr val="2524FF"/>
                                  </a:solidFill>
                                  <a:latin typeface="Cambria Math" panose="02040503050406030204" pitchFamily="18" charset="0"/>
                                </a:rPr>
                                <m:t>2</m:t>
                              </m:r>
                            </m:den>
                          </m:f>
                        </m:e>
                        <m:sup>
                          <m:r>
                            <a:rPr lang="fr-FR" sz="1400" i="1">
                              <a:solidFill>
                                <a:srgbClr val="2524FF"/>
                              </a:solidFill>
                              <a:latin typeface="Cambria Math" panose="02040503050406030204" pitchFamily="18" charset="0"/>
                            </a:rPr>
                            <m:t>+</m:t>
                          </m:r>
                        </m:sup>
                      </m:sSup>
                    </m:oMath>
                  </a14:m>
                  <a:r>
                    <a:rPr lang="en-US" sz="1400" dirty="0">
                      <a:solidFill>
                        <a:srgbClr val="2524FF"/>
                      </a:solidFill>
                    </a:rPr>
                    <a:t> resonance centroid</a:t>
                  </a:r>
                </a:p>
              </p:txBody>
            </p:sp>
          </mc:Choice>
          <mc:Fallback xmlns="">
            <p:sp>
              <p:nvSpPr>
                <p:cNvPr id="58" name="TextBox 57"/>
                <p:cNvSpPr txBox="1">
                  <a:spLocks noRot="1" noChangeAspect="1" noMove="1" noResize="1" noEditPoints="1" noAdjustHandles="1" noChangeArrowheads="1" noChangeShapeType="1" noTextEdit="1"/>
                </p:cNvSpPr>
                <p:nvPr/>
              </p:nvSpPr>
              <p:spPr>
                <a:xfrm>
                  <a:off x="4659047" y="1689697"/>
                  <a:ext cx="1742756" cy="550728"/>
                </a:xfrm>
                <a:prstGeom prst="rect">
                  <a:avLst/>
                </a:prstGeom>
                <a:blipFill>
                  <a:blip r:embed="rId4"/>
                  <a:stretch>
                    <a:fillRect l="-1049" t="-46154" b="-47253"/>
                  </a:stretch>
                </a:blipFill>
              </p:spPr>
              <p:txBody>
                <a:bodyPr/>
                <a:lstStyle/>
                <a:p>
                  <a:r>
                    <a:rPr lang="fr-FR">
                      <a:noFill/>
                    </a:rPr>
                    <a:t> </a:t>
                  </a:r>
                </a:p>
              </p:txBody>
            </p:sp>
          </mc:Fallback>
        </mc:AlternateContent>
      </p:grpSp>
      <p:grpSp>
        <p:nvGrpSpPr>
          <p:cNvPr id="5" name="Groupe 4">
            <a:extLst>
              <a:ext uri="{FF2B5EF4-FFF2-40B4-BE49-F238E27FC236}">
                <a16:creationId xmlns:a16="http://schemas.microsoft.com/office/drawing/2014/main" id="{8A7F8BF3-29A7-4EE4-9632-0792FA77DEA2}"/>
              </a:ext>
            </a:extLst>
          </p:cNvPr>
          <p:cNvGrpSpPr/>
          <p:nvPr/>
        </p:nvGrpSpPr>
        <p:grpSpPr>
          <a:xfrm>
            <a:off x="7227985" y="1193187"/>
            <a:ext cx="3807419" cy="3370995"/>
            <a:chOff x="7227985" y="1193187"/>
            <a:chExt cx="3807419" cy="3370995"/>
          </a:xfrm>
        </p:grpSpPr>
        <p:grpSp>
          <p:nvGrpSpPr>
            <p:cNvPr id="41" name="Groupe 7"/>
            <p:cNvGrpSpPr/>
            <p:nvPr/>
          </p:nvGrpSpPr>
          <p:grpSpPr>
            <a:xfrm>
              <a:off x="7227985" y="1193187"/>
              <a:ext cx="3807419" cy="3070588"/>
              <a:chOff x="212368" y="1193187"/>
              <a:chExt cx="3807419" cy="3070588"/>
            </a:xfrm>
          </p:grpSpPr>
          <p:pic>
            <p:nvPicPr>
              <p:cNvPr id="49"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283728" y="1561139"/>
                <a:ext cx="3646488" cy="27026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2" name="Rectangle 3"/>
                  <p:cNvSpPr>
                    <a:spLocks noChangeArrowheads="1"/>
                  </p:cNvSpPr>
                  <p:nvPr/>
                </p:nvSpPr>
                <p:spPr bwMode="auto">
                  <a:xfrm>
                    <a:off x="212368" y="1193187"/>
                    <a:ext cx="3807419" cy="396914"/>
                  </a:xfrm>
                  <a:prstGeom prst="rect">
                    <a:avLst/>
                  </a:prstGeom>
                  <a:solidFill>
                    <a:srgbClr val="0000FF"/>
                  </a:solidFill>
                  <a:ln w="3175">
                    <a:solidFill>
                      <a:srgbClr val="0000FF"/>
                    </a:solidFill>
                    <a:miter lim="800000"/>
                    <a:headEnd/>
                    <a:tailEnd/>
                  </a:ln>
                </p:spPr>
                <p:txBody>
                  <a:bodyPr wrap="square" anchor="ctr"/>
                  <a:lstStyle/>
                  <a:p>
                    <a:pPr algn="ctr">
                      <a:spcBef>
                        <a:spcPct val="0"/>
                      </a:spcBef>
                    </a:pPr>
                    <a:r>
                      <a:rPr lang="en-US" sz="1800" dirty="0">
                        <a:solidFill>
                          <a:schemeClr val="bg1"/>
                        </a:solidFill>
                      </a:rPr>
                      <a:t>Angular distribution at </a:t>
                    </a:r>
                    <a14:m>
                      <m:oMath xmlns:m="http://schemas.openxmlformats.org/officeDocument/2006/math">
                        <m:r>
                          <a:rPr lang="en-US" sz="1800" i="1">
                            <a:solidFill>
                              <a:schemeClr val="bg1"/>
                            </a:solidFill>
                            <a:latin typeface="Cambria Math" panose="02040503050406030204" pitchFamily="18" charset="0"/>
                            <a:ea typeface="Cambria Math" panose="02040503050406030204" pitchFamily="18" charset="0"/>
                          </a:rPr>
                          <m:t>𝜃</m:t>
                        </m:r>
                        <m:r>
                          <a:rPr lang="fr-FR" sz="1800" i="1">
                            <a:solidFill>
                              <a:schemeClr val="bg1"/>
                            </a:solidFill>
                            <a:latin typeface="Cambria Math" panose="02040503050406030204" pitchFamily="18" charset="0"/>
                            <a:ea typeface="Cambria Math" panose="02040503050406030204" pitchFamily="18" charset="0"/>
                          </a:rPr>
                          <m:t>=</m:t>
                        </m:r>
                        <m:sSup>
                          <m:sSupPr>
                            <m:ctrlPr>
                              <a:rPr lang="fr-FR" sz="1800" i="1">
                                <a:solidFill>
                                  <a:schemeClr val="bg1"/>
                                </a:solidFill>
                                <a:latin typeface="Cambria Math" panose="02040503050406030204" pitchFamily="18" charset="0"/>
                                <a:ea typeface="Cambria Math" panose="02040503050406030204" pitchFamily="18" charset="0"/>
                              </a:rPr>
                            </m:ctrlPr>
                          </m:sSupPr>
                          <m:e>
                            <m:r>
                              <a:rPr lang="fr-FR" sz="1800" i="1">
                                <a:solidFill>
                                  <a:schemeClr val="bg1"/>
                                </a:solidFill>
                                <a:latin typeface="Cambria Math" panose="02040503050406030204" pitchFamily="18" charset="0"/>
                                <a:ea typeface="Cambria Math" panose="02040503050406030204" pitchFamily="18" charset="0"/>
                              </a:rPr>
                              <m:t>0</m:t>
                            </m:r>
                          </m:e>
                          <m:sup>
                            <m:r>
                              <a:rPr lang="fr-FR" sz="1800" i="1">
                                <a:solidFill>
                                  <a:schemeClr val="bg1"/>
                                </a:solidFill>
                                <a:latin typeface="Cambria Math" panose="02040503050406030204" pitchFamily="18" charset="0"/>
                                <a:ea typeface="Cambria Math" panose="02040503050406030204" pitchFamily="18" charset="0"/>
                              </a:rPr>
                              <m:t>°</m:t>
                            </m:r>
                          </m:sup>
                        </m:sSup>
                      </m:oMath>
                    </a14:m>
                    <a:endParaRPr lang="en-US" sz="1800" dirty="0">
                      <a:solidFill>
                        <a:schemeClr val="bg1"/>
                      </a:solidFill>
                    </a:endParaRPr>
                  </a:p>
                </p:txBody>
              </p:sp>
            </mc:Choice>
            <mc:Fallback xmlns="">
              <p:sp>
                <p:nvSpPr>
                  <p:cNvPr id="42" name="Rectangle 3"/>
                  <p:cNvSpPr>
                    <a:spLocks noRot="1" noChangeAspect="1" noMove="1" noResize="1" noEditPoints="1" noAdjustHandles="1" noChangeArrowheads="1" noChangeShapeType="1" noTextEdit="1"/>
                  </p:cNvSpPr>
                  <p:nvPr/>
                </p:nvSpPr>
                <p:spPr bwMode="auto">
                  <a:xfrm>
                    <a:off x="212368" y="1193187"/>
                    <a:ext cx="3807419" cy="396914"/>
                  </a:xfrm>
                  <a:prstGeom prst="rect">
                    <a:avLst/>
                  </a:prstGeom>
                  <a:blipFill>
                    <a:blip r:embed="rId6"/>
                    <a:stretch>
                      <a:fillRect t="-3030" b="-21212"/>
                    </a:stretch>
                  </a:blipFill>
                  <a:ln w="3175">
                    <a:solidFill>
                      <a:srgbClr val="0000FF"/>
                    </a:solidFill>
                    <a:miter lim="800000"/>
                    <a:headEnd/>
                    <a:tailEnd/>
                  </a:ln>
                </p:spPr>
                <p:txBody>
                  <a:bodyPr/>
                  <a:lstStyle/>
                  <a:p>
                    <a:r>
                      <a:rPr lang="fr-FR">
                        <a:noFill/>
                      </a:rPr>
                      <a:t> </a:t>
                    </a:r>
                  </a:p>
                </p:txBody>
              </p:sp>
            </mc:Fallback>
          </mc:AlternateContent>
          <p:sp>
            <p:nvSpPr>
              <p:cNvPr id="44" name="Rectangle 43"/>
              <p:cNvSpPr/>
              <p:nvPr/>
            </p:nvSpPr>
            <p:spPr>
              <a:xfrm>
                <a:off x="231300" y="1584756"/>
                <a:ext cx="3756193" cy="2679019"/>
              </a:xfrm>
              <a:prstGeom prst="rect">
                <a:avLst/>
              </a:prstGeom>
              <a:no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5" name="TextBox 64"/>
            <p:cNvSpPr txBox="1"/>
            <p:nvPr/>
          </p:nvSpPr>
          <p:spPr>
            <a:xfrm>
              <a:off x="7232554" y="4302572"/>
              <a:ext cx="3746645" cy="261610"/>
            </a:xfrm>
            <a:prstGeom prst="rect">
              <a:avLst/>
            </a:prstGeom>
            <a:noFill/>
          </p:spPr>
          <p:txBody>
            <a:bodyPr wrap="square" rtlCol="0">
              <a:spAutoFit/>
            </a:bodyPr>
            <a:lstStyle/>
            <a:p>
              <a:r>
                <a:rPr lang="en-US" sz="1100" dirty="0">
                  <a:ln w="0" cap="sq">
                    <a:noFill/>
                  </a:ln>
                  <a:solidFill>
                    <a:srgbClr val="0070C0"/>
                  </a:solidFill>
                </a:rPr>
                <a:t>M. </a:t>
              </a:r>
              <a:r>
                <a:rPr lang="en-US" sz="1100" dirty="0" err="1">
                  <a:ln w="0" cap="sq">
                    <a:noFill/>
                  </a:ln>
                  <a:solidFill>
                    <a:srgbClr val="0070C0"/>
                  </a:solidFill>
                </a:rPr>
                <a:t>Drosg</a:t>
              </a:r>
              <a:r>
                <a:rPr lang="en-US" sz="1100" dirty="0">
                  <a:ln w="0" cap="sq">
                    <a:noFill/>
                  </a:ln>
                  <a:solidFill>
                    <a:srgbClr val="0070C0"/>
                  </a:solidFill>
                </a:rPr>
                <a:t> and N. </a:t>
              </a:r>
              <a:r>
                <a:rPr lang="en-US" sz="1100" dirty="0" err="1">
                  <a:ln w="0" cap="sq">
                    <a:noFill/>
                  </a:ln>
                  <a:solidFill>
                    <a:srgbClr val="0070C0"/>
                  </a:solidFill>
                </a:rPr>
                <a:t>Otuka</a:t>
              </a:r>
              <a:r>
                <a:rPr lang="en-US" sz="1100" dirty="0">
                  <a:ln w="0" cap="sq">
                    <a:noFill/>
                  </a:ln>
                  <a:solidFill>
                    <a:srgbClr val="0070C0"/>
                  </a:solidFill>
                </a:rPr>
                <a:t>, INDC(AUS)-0019 (2015). </a:t>
              </a:r>
              <a:endParaRPr lang="en-US" sz="1100" dirty="0"/>
            </a:p>
          </p:txBody>
        </p:sp>
      </p:grpSp>
      <p:sp>
        <p:nvSpPr>
          <p:cNvPr id="22" name="Rectangle 7">
            <a:extLst>
              <a:ext uri="{FF2B5EF4-FFF2-40B4-BE49-F238E27FC236}">
                <a16:creationId xmlns:a16="http://schemas.microsoft.com/office/drawing/2014/main" id="{EF027FDA-7D4A-94F3-11D2-5A1C76C4E9BE}"/>
              </a:ext>
            </a:extLst>
          </p:cNvPr>
          <p:cNvSpPr>
            <a:spLocks noChangeArrowheads="1"/>
          </p:cNvSpPr>
          <p:nvPr/>
        </p:nvSpPr>
        <p:spPr bwMode="auto">
          <a:xfrm>
            <a:off x="419169" y="4979206"/>
            <a:ext cx="11353662" cy="1380412"/>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p>
            <a:pPr marL="285750" indent="-285750">
              <a:spcBef>
                <a:spcPts val="0"/>
              </a:spcBef>
              <a:spcAft>
                <a:spcPts val="1200"/>
              </a:spcAft>
              <a:buFont typeface="Arial" panose="020B0604020202020204" pitchFamily="34" charset="0"/>
              <a:buChar char="•"/>
            </a:pPr>
            <a:r>
              <a:rPr lang="en-US" sz="1800" dirty="0"/>
              <a:t>The S-factor is globally well reproduced.</a:t>
            </a:r>
          </a:p>
          <a:p>
            <a:pPr marL="285750" indent="-285750">
              <a:spcBef>
                <a:spcPts val="0"/>
              </a:spcBef>
              <a:spcAft>
                <a:spcPts val="1200"/>
              </a:spcAft>
              <a:buFont typeface="Arial" panose="020B0604020202020204" pitchFamily="34" charset="0"/>
              <a:buChar char="•"/>
            </a:pPr>
            <a:r>
              <a:rPr lang="en-US" sz="1800" dirty="0"/>
              <a:t>The accurate </a:t>
            </a:r>
            <a:r>
              <a:rPr lang="en-US" sz="1800" b="1" dirty="0"/>
              <a:t>reproduction</a:t>
            </a:r>
            <a:r>
              <a:rPr lang="en-US" sz="1800" dirty="0"/>
              <a:t> (of the order of keV) of the </a:t>
            </a:r>
            <a:r>
              <a:rPr lang="en-US" sz="1800" b="1" dirty="0"/>
              <a:t>resonance</a:t>
            </a:r>
            <a:r>
              <a:rPr lang="en-US" sz="1800" dirty="0"/>
              <a:t> </a:t>
            </a:r>
            <a:r>
              <a:rPr lang="en-US" sz="1800" b="1" dirty="0"/>
              <a:t>position</a:t>
            </a:r>
            <a:r>
              <a:rPr lang="en-US" sz="1800" dirty="0"/>
              <a:t>/width is </a:t>
            </a:r>
            <a:r>
              <a:rPr lang="en-US" sz="1800" b="1" dirty="0"/>
              <a:t>essential</a:t>
            </a:r>
            <a:r>
              <a:rPr lang="en-US" sz="1800" dirty="0"/>
              <a:t>.</a:t>
            </a:r>
          </a:p>
          <a:p>
            <a:pPr marL="285750" indent="-285750">
              <a:spcBef>
                <a:spcPts val="0"/>
              </a:spcBef>
              <a:spcAft>
                <a:spcPts val="1200"/>
              </a:spcAft>
              <a:buFont typeface="Arial" panose="020B0604020202020204" pitchFamily="34" charset="0"/>
              <a:buChar char="•"/>
            </a:pPr>
            <a:r>
              <a:rPr lang="en-US" sz="1800" dirty="0"/>
              <a:t>Shape of the angular distribution </a:t>
            </a:r>
            <a:r>
              <a:rPr lang="en-US" sz="1800" b="1" dirty="0"/>
              <a:t>agrees</a:t>
            </a:r>
            <a:r>
              <a:rPr lang="en-US" sz="1800" dirty="0"/>
              <a:t> with recent </a:t>
            </a:r>
            <a:r>
              <a:rPr lang="en-US" sz="1800" b="1" dirty="0"/>
              <a:t>evaluation</a:t>
            </a:r>
            <a:r>
              <a:rPr lang="en-US" sz="1800" dirty="0"/>
              <a:t>.</a:t>
            </a:r>
          </a:p>
        </p:txBody>
      </p:sp>
      <p:sp>
        <p:nvSpPr>
          <p:cNvPr id="9" name="Espace réservé de la date 8">
            <a:extLst>
              <a:ext uri="{FF2B5EF4-FFF2-40B4-BE49-F238E27FC236}">
                <a16:creationId xmlns:a16="http://schemas.microsoft.com/office/drawing/2014/main" id="{48CCC03C-9061-D41B-C652-86972AADE310}"/>
              </a:ext>
            </a:extLst>
          </p:cNvPr>
          <p:cNvSpPr>
            <a:spLocks noGrp="1"/>
          </p:cNvSpPr>
          <p:nvPr>
            <p:ph type="dt" sz="half" idx="10"/>
          </p:nvPr>
        </p:nvSpPr>
        <p:spPr/>
        <p:txBody>
          <a:bodyPr/>
          <a:lstStyle/>
          <a:p>
            <a:r>
              <a:rPr lang="en-US"/>
              <a:t>23/09/2025</a:t>
            </a:r>
            <a:endParaRPr lang="fr-FR" dirty="0"/>
          </a:p>
        </p:txBody>
      </p:sp>
      <p:sp>
        <p:nvSpPr>
          <p:cNvPr id="10" name="Espace réservé du pied de page 9">
            <a:extLst>
              <a:ext uri="{FF2B5EF4-FFF2-40B4-BE49-F238E27FC236}">
                <a16:creationId xmlns:a16="http://schemas.microsoft.com/office/drawing/2014/main" id="{FDACED2F-3D76-EE19-25C4-4801D5D3F67A}"/>
              </a:ext>
            </a:extLst>
          </p:cNvPr>
          <p:cNvSpPr>
            <a:spLocks noGrp="1"/>
          </p:cNvSpPr>
          <p:nvPr>
            <p:ph type="ftr" sz="quarter" idx="11"/>
          </p:nvPr>
        </p:nvSpPr>
        <p:spPr/>
        <p:txBody>
          <a:bodyPr/>
          <a:lstStyle/>
          <a:p>
            <a:r>
              <a:rPr lang="fr-FR"/>
              <a:t>EuNPC – Caen</a:t>
            </a:r>
            <a:endParaRPr lang="fr-FR" dirty="0"/>
          </a:p>
        </p:txBody>
      </p:sp>
      <p:sp>
        <p:nvSpPr>
          <p:cNvPr id="11" name="Espace réservé du numéro de diapositive 10">
            <a:extLst>
              <a:ext uri="{FF2B5EF4-FFF2-40B4-BE49-F238E27FC236}">
                <a16:creationId xmlns:a16="http://schemas.microsoft.com/office/drawing/2014/main" id="{C94785F1-24BE-39B9-362F-8DAFB91B16EB}"/>
              </a:ext>
            </a:extLst>
          </p:cNvPr>
          <p:cNvSpPr>
            <a:spLocks noGrp="1"/>
          </p:cNvSpPr>
          <p:nvPr>
            <p:ph type="sldNum" sz="quarter" idx="12"/>
          </p:nvPr>
        </p:nvSpPr>
        <p:spPr/>
        <p:txBody>
          <a:bodyPr/>
          <a:lstStyle/>
          <a:p>
            <a:fld id="{77E71596-5F9D-49C5-9701-16B3CA54319D}" type="slidenum">
              <a:rPr lang="fr-FR" smtClean="0"/>
              <a:pPr/>
              <a:t>12</a:t>
            </a:fld>
            <a:endParaRPr lang="fr-FR" dirty="0"/>
          </a:p>
        </p:txBody>
      </p:sp>
    </p:spTree>
    <p:extLst>
      <p:ext uri="{BB962C8B-B14F-4D97-AF65-F5344CB8AC3E}">
        <p14:creationId xmlns:p14="http://schemas.microsoft.com/office/powerpoint/2010/main" val="2137953416"/>
      </p:ext>
    </p:extLst>
  </p:cSld>
  <p:clrMapOvr>
    <a:masterClrMapping/>
  </p:clrMapOvr>
  <mc:AlternateContent xmlns:mc="http://schemas.openxmlformats.org/markup-compatibility/2006" xmlns:p14="http://schemas.microsoft.com/office/powerpoint/2010/main">
    <mc:Choice Requires="p14">
      <p:transition spd="slow" p14:dur="2000" advTm="81178"/>
    </mc:Choice>
    <mc:Fallback xmlns="">
      <p:transition spd="slow" advTm="8117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e 7">
            <a:extLst>
              <a:ext uri="{FF2B5EF4-FFF2-40B4-BE49-F238E27FC236}">
                <a16:creationId xmlns:a16="http://schemas.microsoft.com/office/drawing/2014/main" id="{EE33189D-4AC9-4A17-B555-34AE5302DEAF}"/>
              </a:ext>
            </a:extLst>
          </p:cNvPr>
          <p:cNvGrpSpPr/>
          <p:nvPr/>
        </p:nvGrpSpPr>
        <p:grpSpPr>
          <a:xfrm>
            <a:off x="1242554" y="1193187"/>
            <a:ext cx="3807419" cy="3120692"/>
            <a:chOff x="212368" y="1193187"/>
            <a:chExt cx="3807419" cy="3120692"/>
          </a:xfrm>
        </p:grpSpPr>
        <p:pic>
          <p:nvPicPr>
            <p:cNvPr id="91" name="Picture 2">
              <a:extLst>
                <a:ext uri="{FF2B5EF4-FFF2-40B4-BE49-F238E27FC236}">
                  <a16:creationId xmlns:a16="http://schemas.microsoft.com/office/drawing/2014/main" id="{2EE9D5C0-5FC8-44DB-B3E7-06D8C5F72EAB}"/>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tretch>
              <a:fillRect/>
            </a:stretch>
          </p:blipFill>
          <p:spPr bwMode="auto">
            <a:xfrm>
              <a:off x="449364" y="1585079"/>
              <a:ext cx="3475850" cy="2728800"/>
            </a:xfrm>
            <a:prstGeom prst="rect">
              <a:avLst/>
            </a:prstGeom>
            <a:noFill/>
            <a:extLst>
              <a:ext uri="{909E8E84-426E-40DD-AFC4-6F175D3DCCD1}">
                <a14:hiddenFill xmlns:a14="http://schemas.microsoft.com/office/drawing/2010/main">
                  <a:solidFill>
                    <a:srgbClr val="FFFFFF"/>
                  </a:solidFill>
                </a14:hiddenFill>
              </a:ext>
            </a:extLst>
          </p:spPr>
        </p:pic>
        <p:sp>
          <p:nvSpPr>
            <p:cNvPr id="94" name="Rectangle 3">
              <a:extLst>
                <a:ext uri="{FF2B5EF4-FFF2-40B4-BE49-F238E27FC236}">
                  <a16:creationId xmlns:a16="http://schemas.microsoft.com/office/drawing/2014/main" id="{44B6BD86-DDB5-4BDB-93AD-D5B0BEBA6A16}"/>
                </a:ext>
              </a:extLst>
            </p:cNvPr>
            <p:cNvSpPr>
              <a:spLocks noChangeArrowheads="1"/>
            </p:cNvSpPr>
            <p:nvPr/>
          </p:nvSpPr>
          <p:spPr bwMode="auto">
            <a:xfrm>
              <a:off x="212368" y="1193187"/>
              <a:ext cx="3807419" cy="396914"/>
            </a:xfrm>
            <a:prstGeom prst="rect">
              <a:avLst/>
            </a:prstGeom>
            <a:solidFill>
              <a:srgbClr val="0000FF"/>
            </a:solidFill>
            <a:ln w="3175">
              <a:solidFill>
                <a:srgbClr val="0000FF"/>
              </a:solidFill>
              <a:miter lim="800000"/>
              <a:headEnd/>
              <a:tailEnd/>
            </a:ln>
          </p:spPr>
          <p:txBody>
            <a:bodyPr wrap="square" anchor="ctr"/>
            <a:lstStyle/>
            <a:p>
              <a:pPr algn="ctr">
                <a:spcBef>
                  <a:spcPct val="0"/>
                </a:spcBef>
              </a:pPr>
              <a:r>
                <a:rPr lang="fr-FR" sz="1800" dirty="0">
                  <a:solidFill>
                    <a:schemeClr val="bg1"/>
                  </a:solidFill>
                </a:rPr>
                <a:t>Convergence </a:t>
              </a:r>
              <a:r>
                <a:rPr lang="fr-FR" sz="1800" dirty="0" err="1">
                  <a:solidFill>
                    <a:schemeClr val="bg1"/>
                  </a:solidFill>
                </a:rPr>
                <a:t>wrt</a:t>
              </a:r>
              <a:r>
                <a:rPr lang="fr-FR" sz="1800" dirty="0">
                  <a:solidFill>
                    <a:schemeClr val="bg1"/>
                  </a:solidFill>
                </a:rPr>
                <a:t> </a:t>
              </a:r>
              <a:r>
                <a:rPr lang="fr-FR" sz="1800" baseline="30000" dirty="0">
                  <a:solidFill>
                    <a:schemeClr val="bg1"/>
                  </a:solidFill>
                </a:rPr>
                <a:t>2</a:t>
              </a:r>
              <a:r>
                <a:rPr lang="fr-FR" sz="1800" dirty="0">
                  <a:solidFill>
                    <a:schemeClr val="bg1"/>
                  </a:solidFill>
                </a:rPr>
                <a:t>H continuum</a:t>
              </a:r>
              <a:endParaRPr lang="en-US" sz="1800" dirty="0">
                <a:solidFill>
                  <a:schemeClr val="bg1"/>
                </a:solidFill>
              </a:endParaRPr>
            </a:p>
          </p:txBody>
        </p:sp>
        <p:sp>
          <p:nvSpPr>
            <p:cNvPr id="106" name="Rectangle 105">
              <a:extLst>
                <a:ext uri="{FF2B5EF4-FFF2-40B4-BE49-F238E27FC236}">
                  <a16:creationId xmlns:a16="http://schemas.microsoft.com/office/drawing/2014/main" id="{99226C62-62DC-4077-86F5-24519D88DE7C}"/>
                </a:ext>
              </a:extLst>
            </p:cNvPr>
            <p:cNvSpPr/>
            <p:nvPr/>
          </p:nvSpPr>
          <p:spPr>
            <a:xfrm>
              <a:off x="231300" y="1584756"/>
              <a:ext cx="3756193" cy="2679019"/>
            </a:xfrm>
            <a:prstGeom prst="rect">
              <a:avLst/>
            </a:prstGeom>
            <a:no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le 2"/>
          <p:cNvSpPr>
            <a:spLocks noGrp="1"/>
          </p:cNvSpPr>
          <p:nvPr>
            <p:ph type="title"/>
          </p:nvPr>
        </p:nvSpPr>
        <p:spPr/>
        <p:txBody>
          <a:bodyPr>
            <a:normAutofit/>
          </a:bodyPr>
          <a:lstStyle/>
          <a:p>
            <a:r>
              <a:rPr lang="en-US" sz="2000" b="0" baseline="30000" dirty="0">
                <a:cs typeface="Arial" panose="020B0604020202020204" pitchFamily="34" charset="0"/>
              </a:rPr>
              <a:t>3</a:t>
            </a:r>
            <a:r>
              <a:rPr lang="en-US" sz="2000" b="0" dirty="0">
                <a:cs typeface="Arial" panose="020B0604020202020204" pitchFamily="34" charset="0"/>
              </a:rPr>
              <a:t>H(</a:t>
            </a:r>
            <a:r>
              <a:rPr lang="en-US" sz="2000" b="0" i="1" cap="none" dirty="0" err="1">
                <a:cs typeface="Arial" panose="020B0604020202020204" pitchFamily="34" charset="0"/>
              </a:rPr>
              <a:t>d</a:t>
            </a:r>
            <a:r>
              <a:rPr lang="en-US" sz="2000" b="0" i="1" dirty="0" err="1">
                <a:cs typeface="Arial" panose="020B0604020202020204" pitchFamily="34" charset="0"/>
              </a:rPr>
              <a:t>,</a:t>
            </a:r>
            <a:r>
              <a:rPr lang="en-US" sz="2000" b="0" i="1" cap="none" dirty="0" err="1">
                <a:cs typeface="Arial" panose="020B0604020202020204" pitchFamily="34" charset="0"/>
              </a:rPr>
              <a:t>n</a:t>
            </a:r>
            <a:r>
              <a:rPr lang="en-US" sz="2000" b="0" dirty="0">
                <a:cs typeface="Arial" panose="020B0604020202020204" pitchFamily="34" charset="0"/>
              </a:rPr>
              <a:t>)</a:t>
            </a:r>
            <a:r>
              <a:rPr lang="en-US" sz="2000" b="0" baseline="30000" dirty="0">
                <a:cs typeface="Arial" panose="020B0604020202020204" pitchFamily="34" charset="0"/>
              </a:rPr>
              <a:t>4</a:t>
            </a:r>
            <a:r>
              <a:rPr lang="en-US" sz="2000" b="0" dirty="0">
                <a:cs typeface="Arial" panose="020B0604020202020204" pitchFamily="34" charset="0"/>
              </a:rPr>
              <a:t>H</a:t>
            </a:r>
            <a:r>
              <a:rPr lang="en-US" sz="2000" b="0" cap="none" dirty="0">
                <a:cs typeface="Arial" panose="020B0604020202020204" pitchFamily="34" charset="0"/>
              </a:rPr>
              <a:t>e</a:t>
            </a:r>
            <a:r>
              <a:rPr lang="en-US" sz="2000" b="0" dirty="0">
                <a:cs typeface="Arial" panose="020B0604020202020204" pitchFamily="34" charset="0"/>
              </a:rPr>
              <a:t> fusion reaction: Model convergence</a:t>
            </a:r>
          </a:p>
        </p:txBody>
      </p:sp>
      <p:sp>
        <p:nvSpPr>
          <p:cNvPr id="47" name="Left Brace 46"/>
          <p:cNvSpPr/>
          <p:nvPr/>
        </p:nvSpPr>
        <p:spPr>
          <a:xfrm>
            <a:off x="6697194" y="5482704"/>
            <a:ext cx="201014" cy="786712"/>
          </a:xfrm>
          <a:prstGeom prst="leftBrace">
            <a:avLst>
              <a:gd name="adj1" fmla="val 97843"/>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118" name="TextBox 117"/>
          <p:cNvSpPr txBox="1"/>
          <p:nvPr/>
        </p:nvSpPr>
        <p:spPr>
          <a:xfrm rot="18219527">
            <a:off x="5890980" y="5447332"/>
            <a:ext cx="1210588" cy="369332"/>
          </a:xfrm>
          <a:prstGeom prst="rect">
            <a:avLst/>
          </a:prstGeom>
          <a:noFill/>
        </p:spPr>
        <p:txBody>
          <a:bodyPr wrap="none" rtlCol="0">
            <a:spAutoFit/>
          </a:bodyPr>
          <a:lstStyle/>
          <a:p>
            <a:r>
              <a:rPr lang="en-US" sz="1800" dirty="0">
                <a:solidFill>
                  <a:srgbClr val="FF0000"/>
                </a:solidFill>
              </a:rPr>
              <a:t>correlated</a:t>
            </a:r>
          </a:p>
        </p:txBody>
      </p:sp>
      <p:sp>
        <p:nvSpPr>
          <p:cNvPr id="2" name="Flèche : double flèche verticale 1">
            <a:extLst>
              <a:ext uri="{FF2B5EF4-FFF2-40B4-BE49-F238E27FC236}">
                <a16:creationId xmlns:a16="http://schemas.microsoft.com/office/drawing/2014/main" id="{F4648F77-8ADB-48A1-B6B6-5034B4C8FB94}"/>
              </a:ext>
            </a:extLst>
          </p:cNvPr>
          <p:cNvSpPr/>
          <p:nvPr/>
        </p:nvSpPr>
        <p:spPr>
          <a:xfrm>
            <a:off x="2468393" y="2271178"/>
            <a:ext cx="192721" cy="661605"/>
          </a:xfrm>
          <a:prstGeom prst="upDownArrow">
            <a:avLst/>
          </a:prstGeom>
          <a:solidFill>
            <a:srgbClr val="0000FF"/>
          </a:solidFill>
          <a:ln>
            <a:solidFill>
              <a:srgbClr val="0000FF"/>
            </a:solidFill>
            <a:headEnd/>
            <a:tailEnd/>
          </a:ln>
        </p:spPr>
        <p:style>
          <a:lnRef idx="1">
            <a:schemeClr val="accent1"/>
          </a:lnRef>
          <a:fillRef idx="2">
            <a:schemeClr val="accent1"/>
          </a:fillRef>
          <a:effectRef idx="1">
            <a:schemeClr val="accent1"/>
          </a:effectRef>
          <a:fontRef idx="minor">
            <a:schemeClr val="dk1"/>
          </a:fontRef>
        </p:style>
        <p:txBody>
          <a:bodyPr vert="vert270" rtlCol="0" anchor="ctr">
            <a:prstTxWarp prst="textNoShape">
              <a:avLst/>
            </a:prstTxWarp>
          </a:bodyPr>
          <a:lstStyle/>
          <a:p>
            <a:pPr algn="ctr">
              <a:spcBef>
                <a:spcPct val="0"/>
              </a:spcBef>
            </a:pPr>
            <a:endParaRPr lang="fr-FR" sz="1600">
              <a:solidFill>
                <a:srgbClr val="FFFFFF"/>
              </a:solidFill>
            </a:endParaRPr>
          </a:p>
        </p:txBody>
      </p:sp>
      <p:sp>
        <p:nvSpPr>
          <p:cNvPr id="3" name="ZoneTexte 2">
            <a:extLst>
              <a:ext uri="{FF2B5EF4-FFF2-40B4-BE49-F238E27FC236}">
                <a16:creationId xmlns:a16="http://schemas.microsoft.com/office/drawing/2014/main" id="{862EEF7A-7908-468A-B70E-AD2A8F7E6E17}"/>
              </a:ext>
            </a:extLst>
          </p:cNvPr>
          <p:cNvSpPr txBox="1"/>
          <p:nvPr/>
        </p:nvSpPr>
        <p:spPr>
          <a:xfrm>
            <a:off x="2919807" y="2389637"/>
            <a:ext cx="2145139" cy="523220"/>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Continuum discretization</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virtual </a:t>
            </a:r>
            <a:r>
              <a:rPr lang="en-US" sz="1400" baseline="30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H breakup</a:t>
            </a:r>
          </a:p>
        </p:txBody>
      </p:sp>
      <p:grpSp>
        <p:nvGrpSpPr>
          <p:cNvPr id="5" name="Groupe 4">
            <a:extLst>
              <a:ext uri="{FF2B5EF4-FFF2-40B4-BE49-F238E27FC236}">
                <a16:creationId xmlns:a16="http://schemas.microsoft.com/office/drawing/2014/main" id="{1122AEE6-1ACA-0550-629E-897E00964509}"/>
              </a:ext>
            </a:extLst>
          </p:cNvPr>
          <p:cNvGrpSpPr/>
          <p:nvPr/>
        </p:nvGrpSpPr>
        <p:grpSpPr>
          <a:xfrm>
            <a:off x="7228404" y="1193187"/>
            <a:ext cx="3807419" cy="3114060"/>
            <a:chOff x="7228404" y="1193187"/>
            <a:chExt cx="3807419" cy="3114060"/>
          </a:xfrm>
        </p:grpSpPr>
        <p:grpSp>
          <p:nvGrpSpPr>
            <p:cNvPr id="93" name="Group 26"/>
            <p:cNvGrpSpPr>
              <a:grpSpLocks noChangeAspect="1"/>
            </p:cNvGrpSpPr>
            <p:nvPr/>
          </p:nvGrpSpPr>
          <p:grpSpPr>
            <a:xfrm>
              <a:off x="8532548" y="2527216"/>
              <a:ext cx="1509150" cy="1157706"/>
              <a:chOff x="423184" y="2002529"/>
              <a:chExt cx="2956280" cy="2267834"/>
            </a:xfrm>
          </p:grpSpPr>
          <p:sp>
            <p:nvSpPr>
              <p:cNvPr id="95" name="Freeform 45"/>
              <p:cNvSpPr>
                <a:spLocks noChangeAspect="1"/>
              </p:cNvSpPr>
              <p:nvPr/>
            </p:nvSpPr>
            <p:spPr bwMode="auto">
              <a:xfrm>
                <a:off x="652589" y="2002529"/>
                <a:ext cx="2726875" cy="2267834"/>
              </a:xfrm>
              <a:custGeom>
                <a:avLst/>
                <a:gdLst>
                  <a:gd name="T0" fmla="*/ 0 w 669"/>
                  <a:gd name="T1" fmla="*/ 0 h 1063"/>
                  <a:gd name="T2" fmla="*/ 341 w 669"/>
                  <a:gd name="T3" fmla="*/ 1061 h 1063"/>
                  <a:gd name="T4" fmla="*/ 669 w 669"/>
                  <a:gd name="T5" fmla="*/ 13 h 1063"/>
                  <a:gd name="T6" fmla="*/ 0 60000 65536"/>
                  <a:gd name="T7" fmla="*/ 0 60000 65536"/>
                  <a:gd name="T8" fmla="*/ 0 60000 65536"/>
                  <a:gd name="T9" fmla="*/ 0 w 669"/>
                  <a:gd name="T10" fmla="*/ 0 h 1063"/>
                  <a:gd name="T11" fmla="*/ 669 w 669"/>
                  <a:gd name="T12" fmla="*/ 1063 h 1063"/>
                  <a:gd name="connsiteX0" fmla="*/ 0 w 9592"/>
                  <a:gd name="connsiteY0" fmla="*/ 1111 h 9859"/>
                  <a:gd name="connsiteX1" fmla="*/ 4689 w 9592"/>
                  <a:gd name="connsiteY1" fmla="*/ 9859 h 9859"/>
                  <a:gd name="connsiteX2" fmla="*/ 9592 w 9592"/>
                  <a:gd name="connsiteY2" fmla="*/ 0 h 9859"/>
                </a:gdLst>
                <a:ahLst/>
                <a:cxnLst>
                  <a:cxn ang="0">
                    <a:pos x="connsiteX0" y="connsiteY0"/>
                  </a:cxn>
                  <a:cxn ang="0">
                    <a:pos x="connsiteX1" y="connsiteY1"/>
                  </a:cxn>
                  <a:cxn ang="0">
                    <a:pos x="connsiteX2" y="connsiteY2"/>
                  </a:cxn>
                </a:cxnLst>
                <a:rect l="l" t="t" r="r" b="b"/>
                <a:pathLst>
                  <a:path w="9592" h="9859">
                    <a:moveTo>
                      <a:pt x="0" y="1111"/>
                    </a:moveTo>
                    <a:cubicBezTo>
                      <a:pt x="1719" y="6087"/>
                      <a:pt x="3030" y="9840"/>
                      <a:pt x="4689" y="9859"/>
                    </a:cubicBezTo>
                    <a:cubicBezTo>
                      <a:pt x="6348" y="9878"/>
                      <a:pt x="7963" y="4939"/>
                      <a:pt x="9592" y="0"/>
                    </a:cubicBezTo>
                  </a:path>
                </a:pathLst>
              </a:custGeom>
              <a:noFill/>
              <a:ln w="15875">
                <a:solidFill>
                  <a:srgbClr val="008040"/>
                </a:solidFill>
                <a:round/>
                <a:headEnd/>
                <a:tailEnd/>
              </a:ln>
            </p:spPr>
            <p:txBody>
              <a:bodyPr wrap="none" anchor="ctr">
                <a:prstTxWarp prst="textNoShape">
                  <a:avLst/>
                </a:prstTxWarp>
              </a:bodyPr>
              <a:lstStyle/>
              <a:p>
                <a:endParaRPr lang="en-US"/>
              </a:p>
            </p:txBody>
          </p:sp>
          <p:sp>
            <p:nvSpPr>
              <p:cNvPr id="96" name="Line 46"/>
              <p:cNvSpPr>
                <a:spLocks noChangeAspect="1" noChangeShapeType="1"/>
              </p:cNvSpPr>
              <p:nvPr/>
            </p:nvSpPr>
            <p:spPr bwMode="auto">
              <a:xfrm>
                <a:off x="1391145" y="3784459"/>
                <a:ext cx="1162981" cy="0"/>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97" name="Line 47"/>
              <p:cNvSpPr>
                <a:spLocks noChangeAspect="1" noChangeShapeType="1"/>
              </p:cNvSpPr>
              <p:nvPr/>
            </p:nvSpPr>
            <p:spPr bwMode="auto">
              <a:xfrm>
                <a:off x="1139786" y="3334919"/>
                <a:ext cx="1653908" cy="13581"/>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98" name="Line 48"/>
              <p:cNvSpPr>
                <a:spLocks noChangeAspect="1" noChangeShapeType="1"/>
              </p:cNvSpPr>
              <p:nvPr/>
            </p:nvSpPr>
            <p:spPr bwMode="auto">
              <a:xfrm>
                <a:off x="920951" y="2855102"/>
                <a:ext cx="2106482" cy="13432"/>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99" name="Line 49"/>
              <p:cNvSpPr>
                <a:spLocks noChangeAspect="1" noChangeShapeType="1"/>
              </p:cNvSpPr>
              <p:nvPr/>
            </p:nvSpPr>
            <p:spPr bwMode="auto">
              <a:xfrm>
                <a:off x="686167" y="2332531"/>
                <a:ext cx="2558019" cy="13187"/>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100" name="Oval 54"/>
              <p:cNvSpPr>
                <a:spLocks noChangeAspect="1" noChangeArrowheads="1"/>
              </p:cNvSpPr>
              <p:nvPr/>
            </p:nvSpPr>
            <p:spPr bwMode="auto">
              <a:xfrm>
                <a:off x="1523815" y="3717299"/>
                <a:ext cx="113290" cy="110818"/>
              </a:xfrm>
              <a:prstGeom prst="ellipse">
                <a:avLst/>
              </a:prstGeom>
              <a:solidFill>
                <a:srgbClr val="6666FF"/>
              </a:solidFill>
              <a:ln w="15875">
                <a:solidFill>
                  <a:srgbClr val="0080FF"/>
                </a:solidFill>
                <a:round/>
                <a:headEnd/>
                <a:tailEnd/>
              </a:ln>
            </p:spPr>
            <p:txBody>
              <a:bodyPr wrap="none" anchor="ctr">
                <a:prstTxWarp prst="textNoShape">
                  <a:avLst/>
                </a:prstTxWarp>
              </a:bodyPr>
              <a:lstStyle/>
              <a:p>
                <a:endParaRPr lang="en-US"/>
              </a:p>
            </p:txBody>
          </p:sp>
          <p:sp>
            <p:nvSpPr>
              <p:cNvPr id="101" name="Oval 55"/>
              <p:cNvSpPr>
                <a:spLocks noChangeAspect="1" noChangeArrowheads="1"/>
              </p:cNvSpPr>
              <p:nvPr/>
            </p:nvSpPr>
            <p:spPr bwMode="auto">
              <a:xfrm>
                <a:off x="1670967" y="3717633"/>
                <a:ext cx="113290" cy="110818"/>
              </a:xfrm>
              <a:prstGeom prst="ellipse">
                <a:avLst/>
              </a:prstGeom>
              <a:solidFill>
                <a:srgbClr val="6666FF"/>
              </a:solidFill>
              <a:ln w="15875">
                <a:solidFill>
                  <a:srgbClr val="0080FF"/>
                </a:solidFill>
                <a:round/>
                <a:headEnd/>
                <a:tailEnd/>
              </a:ln>
            </p:spPr>
            <p:txBody>
              <a:bodyPr wrap="none" anchor="ctr">
                <a:prstTxWarp prst="textNoShape">
                  <a:avLst/>
                </a:prstTxWarp>
              </a:bodyPr>
              <a:lstStyle/>
              <a:p>
                <a:endParaRPr lang="en-US"/>
              </a:p>
            </p:txBody>
          </p:sp>
          <p:sp>
            <p:nvSpPr>
              <p:cNvPr id="102" name="Oval 56"/>
              <p:cNvSpPr>
                <a:spLocks noChangeAspect="1" noChangeArrowheads="1"/>
              </p:cNvSpPr>
              <p:nvPr/>
            </p:nvSpPr>
            <p:spPr bwMode="auto">
              <a:xfrm>
                <a:off x="2075036" y="3720656"/>
                <a:ext cx="113290" cy="110818"/>
              </a:xfrm>
              <a:prstGeom prst="ellipse">
                <a:avLst/>
              </a:prstGeom>
              <a:solidFill>
                <a:srgbClr val="FF0000"/>
              </a:solidFill>
              <a:ln w="25400">
                <a:solidFill>
                  <a:srgbClr val="FC0B1D"/>
                </a:solidFill>
                <a:round/>
                <a:headEnd/>
                <a:tailEnd/>
              </a:ln>
            </p:spPr>
            <p:txBody>
              <a:bodyPr wrap="none" anchor="ctr">
                <a:prstTxWarp prst="textNoShape">
                  <a:avLst/>
                </a:prstTxWarp>
              </a:bodyPr>
              <a:lstStyle/>
              <a:p>
                <a:endParaRPr lang="en-US"/>
              </a:p>
            </p:txBody>
          </p:sp>
          <p:sp>
            <p:nvSpPr>
              <p:cNvPr id="103" name="Oval 57"/>
              <p:cNvSpPr>
                <a:spLocks noChangeAspect="1" noChangeArrowheads="1"/>
              </p:cNvSpPr>
              <p:nvPr/>
            </p:nvSpPr>
            <p:spPr bwMode="auto">
              <a:xfrm>
                <a:off x="2226363" y="3720322"/>
                <a:ext cx="113290" cy="110818"/>
              </a:xfrm>
              <a:prstGeom prst="ellipse">
                <a:avLst/>
              </a:prstGeom>
              <a:solidFill>
                <a:srgbClr val="FF0000"/>
              </a:solidFill>
              <a:ln w="25400">
                <a:solidFill>
                  <a:srgbClr val="FC0B1D"/>
                </a:solidFill>
                <a:round/>
                <a:headEnd/>
                <a:tailEnd/>
              </a:ln>
            </p:spPr>
            <p:txBody>
              <a:bodyPr wrap="none" anchor="ctr">
                <a:prstTxWarp prst="textNoShape">
                  <a:avLst/>
                </a:prstTxWarp>
              </a:bodyPr>
              <a:lstStyle/>
              <a:p>
                <a:endParaRPr lang="en-US"/>
              </a:p>
            </p:txBody>
          </p:sp>
          <p:sp>
            <p:nvSpPr>
              <p:cNvPr id="104" name="Oval 60"/>
              <p:cNvSpPr>
                <a:spLocks noChangeAspect="1" noChangeArrowheads="1"/>
              </p:cNvSpPr>
              <p:nvPr/>
            </p:nvSpPr>
            <p:spPr bwMode="auto">
              <a:xfrm>
                <a:off x="2149376" y="3287981"/>
                <a:ext cx="113290" cy="107457"/>
              </a:xfrm>
              <a:prstGeom prst="ellipse">
                <a:avLst/>
              </a:prstGeom>
              <a:solidFill>
                <a:srgbClr val="FF0000"/>
              </a:solidFill>
              <a:ln w="15875">
                <a:solidFill>
                  <a:srgbClr val="FC0B1D"/>
                </a:solidFill>
                <a:round/>
                <a:headEnd/>
                <a:tailEnd/>
              </a:ln>
            </p:spPr>
            <p:txBody>
              <a:bodyPr wrap="none" anchor="ctr">
                <a:prstTxWarp prst="textNoShape">
                  <a:avLst/>
                </a:prstTxWarp>
              </a:bodyPr>
              <a:lstStyle/>
              <a:p>
                <a:endParaRPr lang="en-US"/>
              </a:p>
            </p:txBody>
          </p:sp>
          <p:sp>
            <p:nvSpPr>
              <p:cNvPr id="105" name="Oval 61"/>
              <p:cNvSpPr>
                <a:spLocks noChangeAspect="1" noChangeArrowheads="1"/>
              </p:cNvSpPr>
              <p:nvPr/>
            </p:nvSpPr>
            <p:spPr bwMode="auto">
              <a:xfrm>
                <a:off x="1577454" y="3287981"/>
                <a:ext cx="113290" cy="107457"/>
              </a:xfrm>
              <a:prstGeom prst="ellipse">
                <a:avLst/>
              </a:prstGeom>
              <a:solidFill>
                <a:srgbClr val="6666FF"/>
              </a:solidFill>
              <a:ln w="15875">
                <a:solidFill>
                  <a:srgbClr val="0080FF"/>
                </a:solidFill>
                <a:round/>
                <a:headEnd/>
                <a:tailEnd/>
              </a:ln>
            </p:spPr>
            <p:txBody>
              <a:bodyPr wrap="none" anchor="ctr">
                <a:prstTxWarp prst="textNoShape">
                  <a:avLst/>
                </a:prstTxWarp>
              </a:bodyPr>
              <a:lstStyle/>
              <a:p>
                <a:endParaRPr lang="en-US"/>
              </a:p>
            </p:txBody>
          </p:sp>
          <mc:AlternateContent xmlns:mc="http://schemas.openxmlformats.org/markup-compatibility/2006" xmlns:a14="http://schemas.microsoft.com/office/drawing/2010/main">
            <mc:Choice Requires="a14">
              <p:sp>
                <p:nvSpPr>
                  <p:cNvPr id="109" name="Up Arrow 47"/>
                  <p:cNvSpPr/>
                  <p:nvPr/>
                </p:nvSpPr>
                <p:spPr bwMode="auto">
                  <a:xfrm>
                    <a:off x="423184" y="2273398"/>
                    <a:ext cx="809852" cy="1559628"/>
                  </a:xfrm>
                  <a:prstGeom prst="upArrow">
                    <a:avLst>
                      <a:gd name="adj1" fmla="val 65181"/>
                      <a:gd name="adj2" fmla="val 71845"/>
                    </a:avLst>
                  </a:prstGeom>
                  <a:solidFill>
                    <a:srgbClr val="0000FF"/>
                  </a:solidFill>
                  <a:ln>
                    <a:solidFill>
                      <a:srgbClr val="0000FF"/>
                    </a:solidFill>
                    <a:headEnd/>
                    <a:tailEnd/>
                  </a:ln>
                </p:spPr>
                <p:style>
                  <a:lnRef idx="1">
                    <a:schemeClr val="accent1"/>
                  </a:lnRef>
                  <a:fillRef idx="2">
                    <a:schemeClr val="accent1"/>
                  </a:fillRef>
                  <a:effectRef idx="1">
                    <a:schemeClr val="accent1"/>
                  </a:effectRef>
                  <a:fontRef idx="minor">
                    <a:schemeClr val="dk1"/>
                  </a:fontRef>
                </p:style>
                <p:txBody>
                  <a:bodyPr vert="vert270" rtlCol="0" anchor="ctr">
                    <a:prstTxWarp prst="textNoShape">
                      <a:avLst/>
                    </a:prstTxWarp>
                  </a:bodyPr>
                  <a:lstStyle/>
                  <a:p>
                    <a:pPr algn="ctr">
                      <a:spcBef>
                        <a:spcPct val="0"/>
                      </a:spcBef>
                    </a:pPr>
                    <a14:m>
                      <m:oMathPara xmlns:m="http://schemas.openxmlformats.org/officeDocument/2006/math">
                        <m:oMathParaPr>
                          <m:jc m:val="centerGroup"/>
                        </m:oMathParaPr>
                        <m:oMath xmlns:m="http://schemas.openxmlformats.org/officeDocument/2006/math">
                          <m:sSub>
                            <m:sSubPr>
                              <m:ctrlPr>
                                <a:rPr lang="fr-FR" sz="1600" b="0" i="1" kern="0" smtClean="0">
                                  <a:solidFill>
                                    <a:schemeClr val="bg1"/>
                                  </a:solidFill>
                                  <a:latin typeface="Cambria Math" panose="02040503050406030204" pitchFamily="18" charset="0"/>
                                </a:rPr>
                              </m:ctrlPr>
                            </m:sSubPr>
                            <m:e>
                              <m:r>
                                <a:rPr lang="fr-FR" sz="1600" b="0" i="1" kern="0" smtClean="0">
                                  <a:solidFill>
                                    <a:schemeClr val="bg1"/>
                                  </a:solidFill>
                                  <a:latin typeface="Cambria Math" panose="02040503050406030204" pitchFamily="18" charset="0"/>
                                </a:rPr>
                                <m:t>𝑁</m:t>
                              </m:r>
                            </m:e>
                            <m:sub>
                              <m:r>
                                <m:rPr>
                                  <m:sty m:val="p"/>
                                </m:rPr>
                                <a:rPr lang="fr-FR" sz="1600" b="0" i="0" kern="0" smtClean="0">
                                  <a:solidFill>
                                    <a:schemeClr val="bg1"/>
                                  </a:solidFill>
                                  <a:latin typeface="Cambria Math" panose="02040503050406030204" pitchFamily="18" charset="0"/>
                                </a:rPr>
                                <m:t>max</m:t>
                              </m:r>
                            </m:sub>
                          </m:sSub>
                        </m:oMath>
                      </m:oMathPara>
                    </a14:m>
                    <a:endParaRPr lang="en-US" sz="1600" baseline="-25000" dirty="0">
                      <a:solidFill>
                        <a:srgbClr val="FFFFFF"/>
                      </a:solidFill>
                    </a:endParaRPr>
                  </a:p>
                </p:txBody>
              </p:sp>
            </mc:Choice>
            <mc:Fallback xmlns="">
              <p:sp>
                <p:nvSpPr>
                  <p:cNvPr id="109" name="Up Arrow 47"/>
                  <p:cNvSpPr>
                    <a:spLocks noRot="1" noChangeAspect="1" noMove="1" noResize="1" noEditPoints="1" noAdjustHandles="1" noChangeArrowheads="1" noChangeShapeType="1" noTextEdit="1"/>
                  </p:cNvSpPr>
                  <p:nvPr/>
                </p:nvSpPr>
                <p:spPr bwMode="auto">
                  <a:xfrm>
                    <a:off x="423184" y="2273398"/>
                    <a:ext cx="809852" cy="1559628"/>
                  </a:xfrm>
                  <a:prstGeom prst="upArrow">
                    <a:avLst>
                      <a:gd name="adj1" fmla="val 65181"/>
                      <a:gd name="adj2" fmla="val 71845"/>
                    </a:avLst>
                  </a:prstGeom>
                  <a:blipFill>
                    <a:blip r:embed="rId7"/>
                    <a:stretch>
                      <a:fillRect/>
                    </a:stretch>
                  </a:blipFill>
                  <a:ln>
                    <a:solidFill>
                      <a:srgbClr val="0000FF"/>
                    </a:solidFill>
                    <a:headEnd/>
                    <a:tailEnd/>
                  </a:ln>
                </p:spPr>
                <p:txBody>
                  <a:bodyPr/>
                  <a:lstStyle/>
                  <a:p>
                    <a:r>
                      <a:rPr lang="fr-FR">
                        <a:noFill/>
                      </a:rPr>
                      <a:t> </a:t>
                    </a:r>
                  </a:p>
                </p:txBody>
              </p:sp>
            </mc:Fallback>
          </mc:AlternateContent>
          <p:sp>
            <p:nvSpPr>
              <p:cNvPr id="110" name="Oval 58"/>
              <p:cNvSpPr>
                <a:spLocks noChangeAspect="1" noChangeArrowheads="1"/>
              </p:cNvSpPr>
              <p:nvPr/>
            </p:nvSpPr>
            <p:spPr bwMode="auto">
              <a:xfrm>
                <a:off x="1366366" y="3286831"/>
                <a:ext cx="109728" cy="109756"/>
              </a:xfrm>
              <a:prstGeom prst="ellipse">
                <a:avLst/>
              </a:prstGeom>
              <a:solidFill>
                <a:srgbClr val="C3E1F8"/>
              </a:solidFill>
              <a:ln w="15875">
                <a:solidFill>
                  <a:srgbClr val="0080FF"/>
                </a:solidFill>
                <a:round/>
                <a:headEnd/>
                <a:tailEnd/>
              </a:ln>
            </p:spPr>
            <p:txBody>
              <a:bodyPr wrap="none" anchor="ctr">
                <a:prstTxWarp prst="textNoShape">
                  <a:avLst/>
                </a:prstTxWarp>
              </a:bodyPr>
              <a:lstStyle/>
              <a:p>
                <a:endParaRPr lang="en-US"/>
              </a:p>
            </p:txBody>
          </p:sp>
          <p:sp>
            <p:nvSpPr>
              <p:cNvPr id="111" name="Oval 59"/>
              <p:cNvSpPr>
                <a:spLocks noChangeAspect="1" noChangeArrowheads="1"/>
              </p:cNvSpPr>
              <p:nvPr/>
            </p:nvSpPr>
            <p:spPr bwMode="auto">
              <a:xfrm>
                <a:off x="2414011" y="3286832"/>
                <a:ext cx="109728" cy="109755"/>
              </a:xfrm>
              <a:prstGeom prst="ellipse">
                <a:avLst/>
              </a:prstGeom>
              <a:solidFill>
                <a:srgbClr val="FFCCFF"/>
              </a:solidFill>
              <a:ln w="15875">
                <a:solidFill>
                  <a:srgbClr val="FC0B1D"/>
                </a:solidFill>
                <a:round/>
                <a:headEnd/>
                <a:tailEnd/>
              </a:ln>
            </p:spPr>
            <p:txBody>
              <a:bodyPr wrap="none" anchor="ctr">
                <a:prstTxWarp prst="textNoShape">
                  <a:avLst/>
                </a:prstTxWarp>
              </a:bodyPr>
              <a:lstStyle/>
              <a:p>
                <a:endParaRPr lang="en-US"/>
              </a:p>
            </p:txBody>
          </p:sp>
          <p:sp>
            <p:nvSpPr>
              <p:cNvPr id="112" name="Oval 62"/>
              <p:cNvSpPr>
                <a:spLocks noChangeAspect="1" noChangeArrowheads="1"/>
              </p:cNvSpPr>
              <p:nvPr/>
            </p:nvSpPr>
            <p:spPr bwMode="auto">
              <a:xfrm>
                <a:off x="1998550" y="2806941"/>
                <a:ext cx="109728" cy="109755"/>
              </a:xfrm>
              <a:prstGeom prst="ellipse">
                <a:avLst/>
              </a:prstGeom>
              <a:solidFill>
                <a:srgbClr val="FFCCFF"/>
              </a:solidFill>
              <a:ln w="15875">
                <a:solidFill>
                  <a:srgbClr val="FC0B1D"/>
                </a:solidFill>
                <a:round/>
                <a:headEnd/>
                <a:tailEnd/>
              </a:ln>
            </p:spPr>
            <p:txBody>
              <a:bodyPr wrap="none" anchor="ctr">
                <a:prstTxWarp prst="textNoShape">
                  <a:avLst/>
                </a:prstTxWarp>
              </a:bodyPr>
              <a:lstStyle/>
              <a:p>
                <a:endParaRPr lang="en-US" sz="2400" b="1">
                  <a:ea typeface="ヒラギノ角ゴ Pro W3" charset="-128"/>
                  <a:cs typeface="ヒラギノ角ゴ Pro W3" charset="-128"/>
                </a:endParaRPr>
              </a:p>
            </p:txBody>
          </p:sp>
          <p:sp>
            <p:nvSpPr>
              <p:cNvPr id="113" name="Oval 63"/>
              <p:cNvSpPr>
                <a:spLocks noChangeAspect="1" noChangeArrowheads="1"/>
              </p:cNvSpPr>
              <p:nvPr/>
            </p:nvSpPr>
            <p:spPr bwMode="auto">
              <a:xfrm>
                <a:off x="1477870" y="2806941"/>
                <a:ext cx="109728" cy="109755"/>
              </a:xfrm>
              <a:prstGeom prst="ellipse">
                <a:avLst/>
              </a:prstGeom>
              <a:solidFill>
                <a:srgbClr val="C3E1F8"/>
              </a:solidFill>
              <a:ln w="15875">
                <a:solidFill>
                  <a:srgbClr val="0080FF"/>
                </a:solidFill>
                <a:round/>
                <a:headEnd/>
                <a:tailEnd/>
              </a:ln>
            </p:spPr>
            <p:txBody>
              <a:bodyPr wrap="none" anchor="ctr">
                <a:prstTxWarp prst="textNoShape">
                  <a:avLst/>
                </a:prstTxWarp>
              </a:bodyPr>
              <a:lstStyle/>
              <a:p>
                <a:endParaRPr lang="en-US"/>
              </a:p>
            </p:txBody>
          </p:sp>
          <p:cxnSp>
            <p:nvCxnSpPr>
              <p:cNvPr id="114" name="AutoShape 64"/>
              <p:cNvCxnSpPr>
                <a:cxnSpLocks noChangeAspect="1" noChangeShapeType="1"/>
                <a:stCxn id="103" idx="0"/>
                <a:endCxn id="111" idx="0"/>
              </p:cNvCxnSpPr>
              <p:nvPr/>
            </p:nvCxnSpPr>
            <p:spPr bwMode="auto">
              <a:xfrm rot="5400000" flipH="1" flipV="1">
                <a:off x="2159196" y="3410644"/>
                <a:ext cx="433490" cy="185867"/>
              </a:xfrm>
              <a:prstGeom prst="curvedConnector3">
                <a:avLst>
                  <a:gd name="adj1" fmla="val 152735"/>
                </a:avLst>
              </a:prstGeom>
              <a:noFill/>
              <a:ln w="15875" cap="rnd">
                <a:solidFill>
                  <a:schemeClr val="tx1"/>
                </a:solidFill>
                <a:prstDash val="sysDot"/>
                <a:round/>
                <a:headEnd/>
                <a:tailEnd type="triangle" w="med" len="med"/>
              </a:ln>
            </p:spPr>
          </p:cxnSp>
          <p:cxnSp>
            <p:nvCxnSpPr>
              <p:cNvPr id="115" name="AutoShape 65"/>
              <p:cNvCxnSpPr>
                <a:cxnSpLocks noChangeAspect="1" noChangeShapeType="1"/>
                <a:stCxn id="105" idx="0"/>
                <a:endCxn id="113" idx="0"/>
              </p:cNvCxnSpPr>
              <p:nvPr/>
            </p:nvCxnSpPr>
            <p:spPr bwMode="auto">
              <a:xfrm rot="16200000" flipV="1">
                <a:off x="1342897" y="2996778"/>
                <a:ext cx="481040" cy="101365"/>
              </a:xfrm>
              <a:prstGeom prst="curvedConnector3">
                <a:avLst>
                  <a:gd name="adj1" fmla="val 147522"/>
                </a:avLst>
              </a:prstGeom>
              <a:noFill/>
              <a:ln w="15875" cap="rnd">
                <a:solidFill>
                  <a:schemeClr val="tx1"/>
                </a:solidFill>
                <a:prstDash val="sysDot"/>
                <a:round/>
                <a:headEnd/>
                <a:tailEnd type="triangle" w="med" len="med"/>
              </a:ln>
            </p:spPr>
          </p:cxnSp>
          <p:cxnSp>
            <p:nvCxnSpPr>
              <p:cNvPr id="116" name="AutoShape 66"/>
              <p:cNvCxnSpPr>
                <a:cxnSpLocks noChangeAspect="1" noChangeShapeType="1"/>
                <a:stCxn id="100" idx="0"/>
                <a:endCxn id="110" idx="4"/>
              </p:cNvCxnSpPr>
              <p:nvPr/>
            </p:nvCxnSpPr>
            <p:spPr bwMode="auto">
              <a:xfrm rot="16200000" flipV="1">
                <a:off x="1340489" y="3477328"/>
                <a:ext cx="320712" cy="159230"/>
              </a:xfrm>
              <a:prstGeom prst="curvedConnector3">
                <a:avLst>
                  <a:gd name="adj1" fmla="val 50000"/>
                </a:avLst>
              </a:prstGeom>
              <a:noFill/>
              <a:ln w="15875" cap="rnd">
                <a:solidFill>
                  <a:schemeClr val="tx1"/>
                </a:solidFill>
                <a:prstDash val="sysDot"/>
                <a:round/>
                <a:headEnd/>
                <a:tailEnd type="triangle" w="med" len="med"/>
              </a:ln>
            </p:spPr>
          </p:cxnSp>
          <p:cxnSp>
            <p:nvCxnSpPr>
              <p:cNvPr id="117" name="AutoShape 67"/>
              <p:cNvCxnSpPr>
                <a:cxnSpLocks noChangeAspect="1" noChangeShapeType="1"/>
                <a:stCxn id="102" idx="0"/>
                <a:endCxn id="112" idx="4"/>
              </p:cNvCxnSpPr>
              <p:nvPr/>
            </p:nvCxnSpPr>
            <p:spPr bwMode="auto">
              <a:xfrm rot="16200000" flipV="1">
                <a:off x="1690568" y="3279542"/>
                <a:ext cx="803960" cy="78267"/>
              </a:xfrm>
              <a:prstGeom prst="curvedConnector3">
                <a:avLst>
                  <a:gd name="adj1" fmla="val 50000"/>
                </a:avLst>
              </a:prstGeom>
              <a:noFill/>
              <a:ln w="15875" cap="rnd">
                <a:solidFill>
                  <a:schemeClr val="tx1"/>
                </a:solidFill>
                <a:prstDash val="sysDot"/>
                <a:round/>
                <a:headEnd/>
                <a:tailEnd type="triangle" w="med" len="med"/>
              </a:ln>
            </p:spPr>
          </p:cxnSp>
        </p:grpSp>
        <p:grpSp>
          <p:nvGrpSpPr>
            <p:cNvPr id="71" name="Groupe 7">
              <a:extLst>
                <a:ext uri="{FF2B5EF4-FFF2-40B4-BE49-F238E27FC236}">
                  <a16:creationId xmlns:a16="http://schemas.microsoft.com/office/drawing/2014/main" id="{133E063B-11A1-41FD-AE03-262F85AC8AE0}"/>
                </a:ext>
              </a:extLst>
            </p:cNvPr>
            <p:cNvGrpSpPr/>
            <p:nvPr/>
          </p:nvGrpSpPr>
          <p:grpSpPr>
            <a:xfrm>
              <a:off x="7228404" y="1193187"/>
              <a:ext cx="3807419" cy="3070588"/>
              <a:chOff x="212368" y="1193187"/>
              <a:chExt cx="3807419" cy="3070588"/>
            </a:xfrm>
          </p:grpSpPr>
          <mc:AlternateContent xmlns:mc="http://schemas.openxmlformats.org/markup-compatibility/2006" xmlns:a14="http://schemas.microsoft.com/office/drawing/2010/main">
            <mc:Choice Requires="a14">
              <p:sp>
                <p:nvSpPr>
                  <p:cNvPr id="74" name="Rectangle 3">
                    <a:extLst>
                      <a:ext uri="{FF2B5EF4-FFF2-40B4-BE49-F238E27FC236}">
                        <a16:creationId xmlns:a16="http://schemas.microsoft.com/office/drawing/2014/main" id="{D7133838-4F87-4997-A0B6-CBC7B431E0B9}"/>
                      </a:ext>
                    </a:extLst>
                  </p:cNvPr>
                  <p:cNvSpPr>
                    <a:spLocks noChangeArrowheads="1"/>
                  </p:cNvSpPr>
                  <p:nvPr/>
                </p:nvSpPr>
                <p:spPr bwMode="auto">
                  <a:xfrm>
                    <a:off x="212368" y="1193187"/>
                    <a:ext cx="3807419" cy="396914"/>
                  </a:xfrm>
                  <a:prstGeom prst="rect">
                    <a:avLst/>
                  </a:prstGeom>
                  <a:solidFill>
                    <a:srgbClr val="0000FF"/>
                  </a:solidFill>
                  <a:ln w="3175">
                    <a:solidFill>
                      <a:srgbClr val="0000FF"/>
                    </a:solidFill>
                    <a:miter lim="800000"/>
                    <a:headEnd/>
                    <a:tailEnd/>
                  </a:ln>
                </p:spPr>
                <p:txBody>
                  <a:bodyPr wrap="square" anchor="ctr"/>
                  <a:lstStyle/>
                  <a:p>
                    <a:pPr algn="ctr">
                      <a:spcBef>
                        <a:spcPct val="0"/>
                      </a:spcBef>
                    </a:pPr>
                    <a:r>
                      <a:rPr lang="fr-FR" sz="1800" dirty="0">
                        <a:solidFill>
                          <a:schemeClr val="bg1"/>
                        </a:solidFill>
                      </a:rPr>
                      <a:t>Convergence </a:t>
                    </a:r>
                    <a:r>
                      <a:rPr lang="fr-FR" sz="1800" dirty="0" err="1">
                        <a:solidFill>
                          <a:schemeClr val="bg1"/>
                        </a:solidFill>
                      </a:rPr>
                      <a:t>with</a:t>
                    </a:r>
                    <a:r>
                      <a:rPr lang="fr-FR" sz="1800" dirty="0">
                        <a:solidFill>
                          <a:schemeClr val="bg1"/>
                        </a:solidFill>
                      </a:rPr>
                      <a:t> </a:t>
                    </a:r>
                    <a14:m>
                      <m:oMath xmlns:m="http://schemas.openxmlformats.org/officeDocument/2006/math">
                        <m:r>
                          <a:rPr lang="en-US" sz="1800" i="1" dirty="0" smtClean="0">
                            <a:solidFill>
                              <a:schemeClr val="bg1"/>
                            </a:solidFill>
                            <a:latin typeface="Cambria Math" panose="02040503050406030204" pitchFamily="18" charset="0"/>
                            <a:ea typeface="ＭＳ Ｐゴシック" charset="0"/>
                            <a:cs typeface="ＭＳ Ｐゴシック" charset="0"/>
                          </a:rPr>
                          <m:t>𝑁</m:t>
                        </m:r>
                        <m:r>
                          <m:rPr>
                            <m:sty m:val="p"/>
                          </m:rPr>
                          <a:rPr lang="en-US" sz="1800" i="0" baseline="-25000" dirty="0" err="1">
                            <a:solidFill>
                              <a:schemeClr val="bg1"/>
                            </a:solidFill>
                            <a:latin typeface="Cambria Math" panose="02040503050406030204" pitchFamily="18" charset="0"/>
                            <a:ea typeface="ＭＳ Ｐゴシック" charset="0"/>
                            <a:cs typeface="ＭＳ Ｐゴシック" charset="0"/>
                          </a:rPr>
                          <m:t>max</m:t>
                        </m:r>
                      </m:oMath>
                    </a14:m>
                    <a:endParaRPr lang="en-US" sz="1800" dirty="0">
                      <a:solidFill>
                        <a:schemeClr val="bg1"/>
                      </a:solidFill>
                    </a:endParaRPr>
                  </a:p>
                </p:txBody>
              </p:sp>
            </mc:Choice>
            <mc:Fallback xmlns="">
              <p:sp>
                <p:nvSpPr>
                  <p:cNvPr id="74" name="Rectangle 3">
                    <a:extLst>
                      <a:ext uri="{FF2B5EF4-FFF2-40B4-BE49-F238E27FC236}">
                        <a16:creationId xmlns:a16="http://schemas.microsoft.com/office/drawing/2014/main" id="{D7133838-4F87-4997-A0B6-CBC7B431E0B9}"/>
                      </a:ext>
                    </a:extLst>
                  </p:cNvPr>
                  <p:cNvSpPr>
                    <a:spLocks noRot="1" noChangeAspect="1" noMove="1" noResize="1" noEditPoints="1" noAdjustHandles="1" noChangeArrowheads="1" noChangeShapeType="1" noTextEdit="1"/>
                  </p:cNvSpPr>
                  <p:nvPr/>
                </p:nvSpPr>
                <p:spPr bwMode="auto">
                  <a:xfrm>
                    <a:off x="212368" y="1193187"/>
                    <a:ext cx="3807419" cy="396914"/>
                  </a:xfrm>
                  <a:prstGeom prst="rect">
                    <a:avLst/>
                  </a:prstGeom>
                  <a:blipFill>
                    <a:blip r:embed="rId8"/>
                    <a:stretch>
                      <a:fillRect t="-4545" b="-18182"/>
                    </a:stretch>
                  </a:blipFill>
                  <a:ln w="3175">
                    <a:solidFill>
                      <a:srgbClr val="0000FF"/>
                    </a:solidFill>
                    <a:miter lim="800000"/>
                    <a:headEnd/>
                    <a:tailEnd/>
                  </a:ln>
                </p:spPr>
                <p:txBody>
                  <a:bodyPr/>
                  <a:lstStyle/>
                  <a:p>
                    <a:r>
                      <a:rPr lang="fr-FR">
                        <a:noFill/>
                      </a:rPr>
                      <a:t> </a:t>
                    </a:r>
                  </a:p>
                </p:txBody>
              </p:sp>
            </mc:Fallback>
          </mc:AlternateContent>
          <p:sp>
            <p:nvSpPr>
              <p:cNvPr id="83" name="Rectangle 82">
                <a:extLst>
                  <a:ext uri="{FF2B5EF4-FFF2-40B4-BE49-F238E27FC236}">
                    <a16:creationId xmlns:a16="http://schemas.microsoft.com/office/drawing/2014/main" id="{34C2C847-DD1F-473C-A893-58C286544F2E}"/>
                  </a:ext>
                </a:extLst>
              </p:cNvPr>
              <p:cNvSpPr/>
              <p:nvPr/>
            </p:nvSpPr>
            <p:spPr>
              <a:xfrm>
                <a:off x="231300" y="1584756"/>
                <a:ext cx="3756193" cy="2679019"/>
              </a:xfrm>
              <a:prstGeom prst="rect">
                <a:avLst/>
              </a:prstGeom>
              <a:no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07" name="Picture 2">
              <a:extLst>
                <a:ext uri="{FF2B5EF4-FFF2-40B4-BE49-F238E27FC236}">
                  <a16:creationId xmlns:a16="http://schemas.microsoft.com/office/drawing/2014/main" id="{EEC002DA-B9EA-51B4-A6AD-867552D60BEA}"/>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7437693" y="1638364"/>
              <a:ext cx="3388841" cy="2668883"/>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122" name="Rectangle 7">
                <a:extLst>
                  <a:ext uri="{FF2B5EF4-FFF2-40B4-BE49-F238E27FC236}">
                    <a16:creationId xmlns:a16="http://schemas.microsoft.com/office/drawing/2014/main" id="{53818ACC-2ABB-25EA-01B1-31250744DE82}"/>
                  </a:ext>
                </a:extLst>
              </p:cNvPr>
              <p:cNvSpPr>
                <a:spLocks noChangeArrowheads="1"/>
              </p:cNvSpPr>
              <p:nvPr/>
            </p:nvSpPr>
            <p:spPr bwMode="auto">
              <a:xfrm>
                <a:off x="6923208" y="4473645"/>
                <a:ext cx="4471074" cy="1887937"/>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p>
                <a:pPr marL="285750" indent="-285750">
                  <a:spcBef>
                    <a:spcPts val="0"/>
                  </a:spcBef>
                  <a:spcAft>
                    <a:spcPts val="1200"/>
                  </a:spcAft>
                  <a:buFont typeface="Arial" panose="020B0604020202020204" pitchFamily="34" charset="0"/>
                  <a:buChar char="•"/>
                </a:pPr>
                <a:r>
                  <a:rPr lang="en-US" sz="1800" dirty="0"/>
                  <a:t>Discretization of </a:t>
                </a:r>
                <a:r>
                  <a:rPr lang="en-US" sz="1800" baseline="30000" dirty="0"/>
                  <a:t>2</a:t>
                </a:r>
                <a:r>
                  <a:rPr lang="en-US" sz="1800" dirty="0"/>
                  <a:t>H is </a:t>
                </a:r>
                <a:r>
                  <a:rPr lang="en-US" sz="1800" b="1" dirty="0"/>
                  <a:t>essential</a:t>
                </a:r>
                <a:r>
                  <a:rPr lang="en-US" sz="1800" dirty="0"/>
                  <a:t> for the reproduction of the S-factor.</a:t>
                </a:r>
              </a:p>
              <a:p>
                <a:pPr marL="285750" indent="-285750">
                  <a:spcBef>
                    <a:spcPts val="0"/>
                  </a:spcBef>
                  <a:spcAft>
                    <a:spcPts val="1200"/>
                  </a:spcAft>
                  <a:buFont typeface="Arial" panose="020B0604020202020204" pitchFamily="34" charset="0"/>
                  <a:buChar char="•"/>
                </a:pPr>
                <a:r>
                  <a:rPr lang="en-US" sz="1800" dirty="0"/>
                  <a:t>Stable behavior with respect to the number of </a:t>
                </a:r>
                <a:r>
                  <a:rPr lang="en-US" sz="1800" baseline="30000" dirty="0"/>
                  <a:t>2</a:t>
                </a:r>
                <a:r>
                  <a:rPr lang="en-US" sz="1800" dirty="0"/>
                  <a:t>H pseudo states. </a:t>
                </a:r>
              </a:p>
              <a:p>
                <a:pPr marL="285750" indent="-285750">
                  <a:spcBef>
                    <a:spcPts val="0"/>
                  </a:spcBef>
                  <a:spcAft>
                    <a:spcPts val="1200"/>
                  </a:spcAft>
                  <a:buFont typeface="Arial" panose="020B0604020202020204" pitchFamily="34" charset="0"/>
                  <a:buChar char="•"/>
                </a:pPr>
                <a:r>
                  <a:rPr lang="en-US" sz="1800" dirty="0"/>
                  <a:t>Converged with </a:t>
                </a:r>
                <a14:m>
                  <m:oMath xmlns:m="http://schemas.openxmlformats.org/officeDocument/2006/math">
                    <m:sSub>
                      <m:sSubPr>
                        <m:ctrlPr>
                          <a:rPr lang="fr-FR" sz="1800" b="0" i="1" dirty="0" smtClean="0">
                            <a:latin typeface="Cambria Math" panose="02040503050406030204" pitchFamily="18" charset="0"/>
                          </a:rPr>
                        </m:ctrlPr>
                      </m:sSubPr>
                      <m:e>
                        <m:r>
                          <a:rPr lang="en-US" sz="1800" dirty="0">
                            <a:latin typeface="Cambria Math" panose="02040503050406030204" pitchFamily="18" charset="0"/>
                          </a:rPr>
                          <m:t>𝑁</m:t>
                        </m:r>
                      </m:e>
                      <m:sub>
                        <m:r>
                          <m:rPr>
                            <m:sty m:val="p"/>
                          </m:rPr>
                          <a:rPr lang="en-US" sz="1800" dirty="0">
                            <a:latin typeface="Cambria Math" panose="02040503050406030204" pitchFamily="18" charset="0"/>
                          </a:rPr>
                          <m:t>max</m:t>
                        </m:r>
                      </m:sub>
                    </m:sSub>
                  </m:oMath>
                </a14:m>
                <a:r>
                  <a:rPr lang="en-US" sz="1800" dirty="0"/>
                  <a:t>.</a:t>
                </a:r>
              </a:p>
            </p:txBody>
          </p:sp>
        </mc:Choice>
        <mc:Fallback xmlns="">
          <p:sp>
            <p:nvSpPr>
              <p:cNvPr id="122" name="Rectangle 7">
                <a:extLst>
                  <a:ext uri="{FF2B5EF4-FFF2-40B4-BE49-F238E27FC236}">
                    <a16:creationId xmlns:a16="http://schemas.microsoft.com/office/drawing/2014/main" id="{53818ACC-2ABB-25EA-01B1-31250744DE82}"/>
                  </a:ext>
                </a:extLst>
              </p:cNvPr>
              <p:cNvSpPr>
                <a:spLocks noRot="1" noChangeAspect="1" noMove="1" noResize="1" noEditPoints="1" noAdjustHandles="1" noChangeArrowheads="1" noChangeShapeType="1" noTextEdit="1"/>
              </p:cNvSpPr>
              <p:nvPr/>
            </p:nvSpPr>
            <p:spPr bwMode="auto">
              <a:xfrm>
                <a:off x="6923208" y="4473645"/>
                <a:ext cx="4471074" cy="1887937"/>
              </a:xfrm>
              <a:prstGeom prst="roundRect">
                <a:avLst/>
              </a:prstGeom>
              <a:blipFill>
                <a:blip r:embed="rId10"/>
                <a:stretch>
                  <a:fillRect/>
                </a:stretch>
              </a:blipFill>
              <a:ln w="12700">
                <a:solidFill>
                  <a:schemeClr val="accent1"/>
                </a:solidFill>
              </a:ln>
              <a:effectLst>
                <a:outerShdw blurRad="50800" dist="38100" dir="5400000" algn="t" rotWithShape="0">
                  <a:prstClr val="black">
                    <a:alpha val="40000"/>
                  </a:prstClr>
                </a:outerShdw>
              </a:effectLst>
            </p:spPr>
            <p:txBody>
              <a:bodyPr/>
              <a:lstStyle/>
              <a:p>
                <a:r>
                  <a:rPr lang="fr-FR">
                    <a:noFill/>
                  </a:rPr>
                  <a:t> </a:t>
                </a:r>
              </a:p>
            </p:txBody>
          </p:sp>
        </mc:Fallback>
      </mc:AlternateContent>
      <p:sp>
        <p:nvSpPr>
          <p:cNvPr id="6" name="Espace réservé de la date 5">
            <a:extLst>
              <a:ext uri="{FF2B5EF4-FFF2-40B4-BE49-F238E27FC236}">
                <a16:creationId xmlns:a16="http://schemas.microsoft.com/office/drawing/2014/main" id="{1382A7A8-3DCB-3FA8-F220-F633EC730978}"/>
              </a:ext>
            </a:extLst>
          </p:cNvPr>
          <p:cNvSpPr>
            <a:spLocks noGrp="1"/>
          </p:cNvSpPr>
          <p:nvPr>
            <p:ph type="dt" sz="half" idx="10"/>
          </p:nvPr>
        </p:nvSpPr>
        <p:spPr/>
        <p:txBody>
          <a:bodyPr/>
          <a:lstStyle/>
          <a:p>
            <a:r>
              <a:rPr lang="en-US"/>
              <a:t>23/09/2025</a:t>
            </a:r>
            <a:endParaRPr lang="fr-FR" dirty="0"/>
          </a:p>
        </p:txBody>
      </p:sp>
      <p:sp>
        <p:nvSpPr>
          <p:cNvPr id="7" name="Espace réservé du pied de page 6">
            <a:extLst>
              <a:ext uri="{FF2B5EF4-FFF2-40B4-BE49-F238E27FC236}">
                <a16:creationId xmlns:a16="http://schemas.microsoft.com/office/drawing/2014/main" id="{29C24CB4-3F24-F13B-A508-83B9FCAB7164}"/>
              </a:ext>
            </a:extLst>
          </p:cNvPr>
          <p:cNvSpPr>
            <a:spLocks noGrp="1"/>
          </p:cNvSpPr>
          <p:nvPr>
            <p:ph type="ftr" sz="quarter" idx="11"/>
          </p:nvPr>
        </p:nvSpPr>
        <p:spPr/>
        <p:txBody>
          <a:bodyPr/>
          <a:lstStyle/>
          <a:p>
            <a:r>
              <a:rPr lang="fr-FR"/>
              <a:t>EuNPC – Caen</a:t>
            </a:r>
            <a:endParaRPr lang="fr-FR" dirty="0"/>
          </a:p>
        </p:txBody>
      </p:sp>
      <p:sp>
        <p:nvSpPr>
          <p:cNvPr id="8" name="Espace réservé du numéro de diapositive 7">
            <a:extLst>
              <a:ext uri="{FF2B5EF4-FFF2-40B4-BE49-F238E27FC236}">
                <a16:creationId xmlns:a16="http://schemas.microsoft.com/office/drawing/2014/main" id="{FE2C61D2-1F1A-2758-61ED-BA5AD9CE7371}"/>
              </a:ext>
            </a:extLst>
          </p:cNvPr>
          <p:cNvSpPr>
            <a:spLocks noGrp="1"/>
          </p:cNvSpPr>
          <p:nvPr>
            <p:ph type="sldNum" sz="quarter" idx="12"/>
          </p:nvPr>
        </p:nvSpPr>
        <p:spPr/>
        <p:txBody>
          <a:bodyPr/>
          <a:lstStyle/>
          <a:p>
            <a:fld id="{77E71596-5F9D-49C5-9701-16B3CA54319D}" type="slidenum">
              <a:rPr lang="fr-FR" smtClean="0"/>
              <a:pPr/>
              <a:t>13</a:t>
            </a:fld>
            <a:endParaRPr lang="fr-FR" dirty="0"/>
          </a:p>
        </p:txBody>
      </p:sp>
      <mc:AlternateContent xmlns:mc="http://schemas.openxmlformats.org/markup-compatibility/2006" xmlns:a14="http://schemas.microsoft.com/office/drawing/2010/main">
        <mc:Choice Requires="a14">
          <p:graphicFrame>
            <p:nvGraphicFramePr>
              <p:cNvPr id="10" name="Table 17">
                <a:extLst>
                  <a:ext uri="{FF2B5EF4-FFF2-40B4-BE49-F238E27FC236}">
                    <a16:creationId xmlns:a16="http://schemas.microsoft.com/office/drawing/2014/main" id="{7976574F-C06B-8F2B-18BD-24231C6863E9}"/>
                  </a:ext>
                </a:extLst>
              </p:cNvPr>
              <p:cNvGraphicFramePr>
                <a:graphicFrameLocks noGrp="1"/>
              </p:cNvGraphicFramePr>
              <p:nvPr>
                <p:extLst>
                  <p:ext uri="{D42A27DB-BD31-4B8C-83A1-F6EECF244321}">
                    <p14:modId xmlns:p14="http://schemas.microsoft.com/office/powerpoint/2010/main" val="2889423465"/>
                  </p:ext>
                </p:extLst>
              </p:nvPr>
            </p:nvGraphicFramePr>
            <p:xfrm>
              <a:off x="797719" y="4412379"/>
              <a:ext cx="4697088" cy="1940661"/>
            </p:xfrm>
            <a:graphic>
              <a:graphicData uri="http://schemas.openxmlformats.org/drawingml/2006/table">
                <a:tbl>
                  <a:tblPr firstRow="1" bandRow="1">
                    <a:tableStyleId>{5C22544A-7EE6-4342-B048-85BDC9FD1C3A}</a:tableStyleId>
                  </a:tblPr>
                  <a:tblGrid>
                    <a:gridCol w="2475618">
                      <a:extLst>
                        <a:ext uri="{9D8B030D-6E8A-4147-A177-3AD203B41FA5}">
                          <a16:colId xmlns:a16="http://schemas.microsoft.com/office/drawing/2014/main" val="20000"/>
                        </a:ext>
                      </a:extLst>
                    </a:gridCol>
                    <a:gridCol w="914716">
                      <a:extLst>
                        <a:ext uri="{9D8B030D-6E8A-4147-A177-3AD203B41FA5}">
                          <a16:colId xmlns:a16="http://schemas.microsoft.com/office/drawing/2014/main" val="20001"/>
                        </a:ext>
                      </a:extLst>
                    </a:gridCol>
                    <a:gridCol w="1306754">
                      <a:extLst>
                        <a:ext uri="{9D8B030D-6E8A-4147-A177-3AD203B41FA5}">
                          <a16:colId xmlns:a16="http://schemas.microsoft.com/office/drawing/2014/main" val="20002"/>
                        </a:ext>
                      </a:extLst>
                    </a:gridCol>
                  </a:tblGrid>
                  <a:tr h="324039">
                    <a:tc>
                      <a:txBody>
                        <a:bodyPr/>
                        <a:lstStyle/>
                        <a:p>
                          <a:pPr/>
                          <a14:m>
                            <m:oMathPara xmlns:m="http://schemas.openxmlformats.org/officeDocument/2006/math">
                              <m:oMathParaPr>
                                <m:jc m:val="centerGroup"/>
                              </m:oMathParaPr>
                              <m:oMath xmlns:m="http://schemas.openxmlformats.org/officeDocument/2006/math">
                                <m:sPre>
                                  <m:sPrePr>
                                    <m:ctrlPr>
                                      <a:rPr lang="en-US" sz="1800" b="0" i="1" kern="1200" smtClean="0">
                                        <a:solidFill>
                                          <a:schemeClr val="lt1"/>
                                        </a:solidFill>
                                        <a:effectLst/>
                                        <a:latin typeface="Cambria Math" panose="02040503050406030204" pitchFamily="18" charset="0"/>
                                        <a:ea typeface="+mn-ea"/>
                                        <a:cs typeface="+mn-cs"/>
                                      </a:rPr>
                                    </m:ctrlPr>
                                  </m:sPrePr>
                                  <m:sub>
                                    <m:r>
                                      <a:rPr lang="fr-FR" sz="1800" b="0" i="1" kern="1200" smtClean="0">
                                        <a:solidFill>
                                          <a:schemeClr val="lt1"/>
                                        </a:solidFill>
                                        <a:effectLst/>
                                        <a:latin typeface="Cambria Math" panose="02040503050406030204" pitchFamily="18" charset="0"/>
                                        <a:ea typeface="+mn-ea"/>
                                        <a:cs typeface="+mn-cs"/>
                                      </a:rPr>
                                      <m:t> </m:t>
                                    </m:r>
                                  </m:sub>
                                  <m:sup>
                                    <m:r>
                                      <a:rPr lang="en-US" sz="1800" b="0" i="1" kern="1200">
                                        <a:solidFill>
                                          <a:schemeClr val="lt1"/>
                                        </a:solidFill>
                                        <a:effectLst/>
                                        <a:latin typeface="Cambria Math" panose="02040503050406030204" pitchFamily="18" charset="0"/>
                                        <a:ea typeface="+mn-ea"/>
                                        <a:cs typeface="+mn-cs"/>
                                      </a:rPr>
                                      <m:t>5</m:t>
                                    </m:r>
                                  </m:sup>
                                  <m:e>
                                    <m:r>
                                      <m:rPr>
                                        <m:nor/>
                                      </m:rPr>
                                      <a:rPr lang="en-US" sz="1800" b="0" kern="1200">
                                        <a:solidFill>
                                          <a:schemeClr val="lt1"/>
                                        </a:solidFill>
                                        <a:effectLst/>
                                        <a:latin typeface="+mn-lt"/>
                                        <a:ea typeface="+mn-ea"/>
                                        <a:cs typeface="+mn-cs"/>
                                      </a:rPr>
                                      <m:t>He</m:t>
                                    </m:r>
                                  </m:e>
                                </m:sPre>
                                <m:d>
                                  <m:dPr>
                                    <m:ctrlPr>
                                      <a:rPr lang="en-US" sz="1800" b="0" i="1" kern="1200">
                                        <a:solidFill>
                                          <a:schemeClr val="lt1"/>
                                        </a:solidFill>
                                        <a:effectLst/>
                                        <a:latin typeface="Cambria Math" panose="02040503050406030204" pitchFamily="18" charset="0"/>
                                        <a:ea typeface="+mn-ea"/>
                                        <a:cs typeface="+mn-cs"/>
                                      </a:rPr>
                                    </m:ctrlPr>
                                  </m:dPr>
                                  <m:e>
                                    <m:sSub>
                                      <m:sSubPr>
                                        <m:ctrlPr>
                                          <a:rPr lang="en-US" sz="1800" b="0" i="1" kern="1200">
                                            <a:solidFill>
                                              <a:schemeClr val="lt1"/>
                                            </a:solidFill>
                                            <a:effectLst/>
                                            <a:latin typeface="Cambria Math" panose="02040503050406030204" pitchFamily="18" charset="0"/>
                                            <a:ea typeface="+mn-ea"/>
                                            <a:cs typeface="+mn-cs"/>
                                          </a:rPr>
                                        </m:ctrlPr>
                                      </m:sSubPr>
                                      <m:e>
                                        <m:sPre>
                                          <m:sPrePr>
                                            <m:ctrlPr>
                                              <a:rPr lang="en-US" sz="1800" b="0" i="1" kern="1200">
                                                <a:solidFill>
                                                  <a:schemeClr val="lt1"/>
                                                </a:solidFill>
                                                <a:effectLst/>
                                                <a:latin typeface="Cambria Math" panose="02040503050406030204" pitchFamily="18" charset="0"/>
                                                <a:ea typeface="+mn-ea"/>
                                                <a:cs typeface="+mn-cs"/>
                                              </a:rPr>
                                            </m:ctrlPr>
                                          </m:sPrePr>
                                          <m:sub>
                                            <m:r>
                                              <a:rPr lang="en-US" sz="1800" b="0" i="1" kern="1200">
                                                <a:solidFill>
                                                  <a:schemeClr val="lt1"/>
                                                </a:solidFill>
                                                <a:effectLst/>
                                                <a:latin typeface="Cambria Math" panose="02040503050406030204" pitchFamily="18" charset="0"/>
                                                <a:ea typeface="+mn-ea"/>
                                                <a:cs typeface="+mn-cs"/>
                                              </a:rPr>
                                              <m:t> </m:t>
                                            </m:r>
                                          </m:sub>
                                          <m:sup>
                                            <m:r>
                                              <a:rPr lang="en-US" sz="1800" b="0" i="1" kern="1200">
                                                <a:solidFill>
                                                  <a:schemeClr val="lt1"/>
                                                </a:solidFill>
                                                <a:effectLst/>
                                                <a:latin typeface="Cambria Math" panose="02040503050406030204" pitchFamily="18" charset="0"/>
                                                <a:ea typeface="+mn-ea"/>
                                                <a:cs typeface="+mn-cs"/>
                                              </a:rPr>
                                              <m:t>4</m:t>
                                            </m:r>
                                          </m:sup>
                                          <m:e>
                                            <m:r>
                                              <a:rPr lang="en-US" sz="1800" b="0" i="1" kern="1200">
                                                <a:solidFill>
                                                  <a:schemeClr val="lt1"/>
                                                </a:solidFill>
                                                <a:effectLst/>
                                                <a:latin typeface="Cambria Math" panose="02040503050406030204" pitchFamily="18" charset="0"/>
                                                <a:ea typeface="+mn-ea"/>
                                                <a:cs typeface="+mn-cs"/>
                                              </a:rPr>
                                              <m:t>𝑆</m:t>
                                            </m:r>
                                          </m:e>
                                        </m:sPre>
                                      </m:e>
                                      <m:sub>
                                        <m:f>
                                          <m:fPr>
                                            <m:type m:val="lin"/>
                                            <m:ctrlPr>
                                              <a:rPr lang="en-US" sz="1800" b="0" i="1" kern="1200">
                                                <a:solidFill>
                                                  <a:schemeClr val="lt1"/>
                                                </a:solidFill>
                                                <a:effectLst/>
                                                <a:latin typeface="Cambria Math" panose="02040503050406030204" pitchFamily="18" charset="0"/>
                                                <a:ea typeface="+mn-ea"/>
                                                <a:cs typeface="+mn-cs"/>
                                              </a:rPr>
                                            </m:ctrlPr>
                                          </m:fPr>
                                          <m:num>
                                            <m:r>
                                              <a:rPr lang="en-US" sz="1800" b="0" i="1" kern="1200">
                                                <a:solidFill>
                                                  <a:schemeClr val="lt1"/>
                                                </a:solidFill>
                                                <a:effectLst/>
                                                <a:latin typeface="Cambria Math" panose="02040503050406030204" pitchFamily="18" charset="0"/>
                                                <a:ea typeface="+mn-ea"/>
                                                <a:cs typeface="+mn-cs"/>
                                              </a:rPr>
                                              <m:t>3</m:t>
                                            </m:r>
                                          </m:num>
                                          <m:den>
                                            <m:r>
                                              <a:rPr lang="en-US" sz="1800" b="0" i="1" kern="1200">
                                                <a:solidFill>
                                                  <a:schemeClr val="lt1"/>
                                                </a:solidFill>
                                                <a:effectLst/>
                                                <a:latin typeface="Cambria Math" panose="02040503050406030204" pitchFamily="18" charset="0"/>
                                                <a:ea typeface="+mn-ea"/>
                                                <a:cs typeface="+mn-cs"/>
                                              </a:rPr>
                                              <m:t>2</m:t>
                                            </m:r>
                                          </m:den>
                                        </m:f>
                                      </m:sub>
                                    </m:sSub>
                                    <m:r>
                                      <a:rPr lang="en-US" sz="1800" b="0" kern="1200">
                                        <a:solidFill>
                                          <a:schemeClr val="lt1"/>
                                        </a:solidFill>
                                        <a:effectLst/>
                                        <a:latin typeface="Cambria Math" panose="02040503050406030204" pitchFamily="18" charset="0"/>
                                        <a:ea typeface="+mn-ea"/>
                                        <a:cs typeface="+mn-cs"/>
                                      </a:rPr>
                                      <m:t> </m:t>
                                    </m:r>
                                  </m:e>
                                </m:d>
                              </m:oMath>
                            </m:oMathPara>
                          </a14:m>
                          <a:endParaRPr lang="en-US" b="0" dirty="0"/>
                        </a:p>
                      </a:txBody>
                      <a:tcPr marT="0" marB="0"/>
                    </a:tc>
                    <a:tc>
                      <a:txBody>
                        <a:bodyPr/>
                        <a:lstStyle/>
                        <a:p>
                          <a:pPr algn="ctr"/>
                          <a14:m>
                            <m:oMathPara xmlns:m="http://schemas.openxmlformats.org/officeDocument/2006/math">
                              <m:oMathParaPr>
                                <m:jc m:val="centerGroup"/>
                              </m:oMathParaPr>
                              <m:oMath xmlns:m="http://schemas.openxmlformats.org/officeDocument/2006/math">
                                <m:sSub>
                                  <m:sSubPr>
                                    <m:ctrlPr>
                                      <a:rPr lang="en-US" sz="1800" b="0" i="1" kern="1200" smtClean="0">
                                        <a:solidFill>
                                          <a:schemeClr val="lt1"/>
                                        </a:solidFill>
                                        <a:effectLst/>
                                        <a:latin typeface="Cambria Math" panose="02040503050406030204" pitchFamily="18" charset="0"/>
                                        <a:ea typeface="+mn-ea"/>
                                        <a:cs typeface="+mn-cs"/>
                                      </a:rPr>
                                    </m:ctrlPr>
                                  </m:sSubPr>
                                  <m:e>
                                    <m:r>
                                      <a:rPr lang="en-US" sz="1800" b="0" i="1" kern="1200">
                                        <a:solidFill>
                                          <a:schemeClr val="lt1"/>
                                        </a:solidFill>
                                        <a:effectLst/>
                                        <a:latin typeface="Cambria Math" panose="02040503050406030204" pitchFamily="18" charset="0"/>
                                        <a:ea typeface="+mn-ea"/>
                                        <a:cs typeface="+mn-cs"/>
                                      </a:rPr>
                                      <m:t>𝐸</m:t>
                                    </m:r>
                                  </m:e>
                                  <m:sub>
                                    <m:r>
                                      <a:rPr lang="en-US" sz="1800" b="0" i="1" kern="1200">
                                        <a:solidFill>
                                          <a:schemeClr val="lt1"/>
                                        </a:solidFill>
                                        <a:effectLst/>
                                        <a:latin typeface="Cambria Math" panose="02040503050406030204" pitchFamily="18" charset="0"/>
                                        <a:ea typeface="+mn-ea"/>
                                        <a:cs typeface="+mn-cs"/>
                                      </a:rPr>
                                      <m:t>𝑟</m:t>
                                    </m:r>
                                  </m:sub>
                                </m:sSub>
                                <m:r>
                                  <a:rPr lang="en-US" sz="1800" b="0" i="1" kern="1200">
                                    <a:solidFill>
                                      <a:schemeClr val="lt1"/>
                                    </a:solidFill>
                                    <a:effectLst/>
                                    <a:latin typeface="Cambria Math" panose="02040503050406030204" pitchFamily="18" charset="0"/>
                                    <a:ea typeface="+mn-ea"/>
                                    <a:cs typeface="+mn-cs"/>
                                  </a:rPr>
                                  <m:t> </m:t>
                                </m:r>
                                <m:r>
                                  <a:rPr lang="en-US" sz="1800" b="0" kern="1200">
                                    <a:solidFill>
                                      <a:schemeClr val="lt1"/>
                                    </a:solidFill>
                                    <a:effectLst/>
                                    <a:latin typeface="Cambria Math" panose="02040503050406030204" pitchFamily="18" charset="0"/>
                                    <a:ea typeface="+mn-ea"/>
                                    <a:cs typeface="+mn-cs"/>
                                  </a:rPr>
                                  <m:t>(</m:t>
                                </m:r>
                                <m:r>
                                  <a:rPr lang="en-US" sz="1800" b="0" i="1" kern="1200">
                                    <a:solidFill>
                                      <a:schemeClr val="lt1"/>
                                    </a:solidFill>
                                    <a:effectLst/>
                                    <a:latin typeface="Cambria Math" panose="02040503050406030204" pitchFamily="18" charset="0"/>
                                    <a:ea typeface="+mn-ea"/>
                                    <a:cs typeface="+mn-cs"/>
                                  </a:rPr>
                                  <m:t>𝑘𝑒𝑉</m:t>
                                </m:r>
                                <m:r>
                                  <a:rPr lang="en-US" sz="1800" b="0" kern="1200">
                                    <a:solidFill>
                                      <a:schemeClr val="lt1"/>
                                    </a:solidFill>
                                    <a:effectLst/>
                                    <a:latin typeface="Cambria Math" panose="02040503050406030204" pitchFamily="18" charset="0"/>
                                    <a:ea typeface="+mn-ea"/>
                                    <a:cs typeface="+mn-cs"/>
                                  </a:rPr>
                                  <m:t>)</m:t>
                                </m:r>
                              </m:oMath>
                            </m:oMathPara>
                          </a14:m>
                          <a:endParaRPr lang="en-US" b="0" dirty="0"/>
                        </a:p>
                      </a:txBody>
                      <a:tcPr marT="0" marB="0"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sz="1800" b="0" i="1" kern="1200" smtClean="0">
                                        <a:solidFill>
                                          <a:schemeClr val="lt1"/>
                                        </a:solidFill>
                                        <a:effectLst/>
                                        <a:latin typeface="Cambria Math" panose="02040503050406030204" pitchFamily="18" charset="0"/>
                                        <a:ea typeface="+mn-ea"/>
                                        <a:cs typeface="+mn-cs"/>
                                      </a:rPr>
                                    </m:ctrlPr>
                                  </m:sSubPr>
                                  <m:e>
                                    <m:r>
                                      <a:rPr lang="en-US" sz="1800" b="0" i="1" kern="1200">
                                        <a:solidFill>
                                          <a:schemeClr val="lt1"/>
                                        </a:solidFill>
                                        <a:effectLst/>
                                        <a:latin typeface="Cambria Math" panose="02040503050406030204" pitchFamily="18" charset="0"/>
                                        <a:ea typeface="+mn-ea"/>
                                        <a:cs typeface="+mn-cs"/>
                                      </a:rPr>
                                      <m:t>𝛤</m:t>
                                    </m:r>
                                  </m:e>
                                  <m:sub>
                                    <m:r>
                                      <a:rPr lang="en-US" sz="1800" b="0" i="1" kern="1200">
                                        <a:solidFill>
                                          <a:schemeClr val="lt1"/>
                                        </a:solidFill>
                                        <a:effectLst/>
                                        <a:latin typeface="Cambria Math" panose="02040503050406030204" pitchFamily="18" charset="0"/>
                                        <a:ea typeface="+mn-ea"/>
                                        <a:cs typeface="+mn-cs"/>
                                      </a:rPr>
                                      <m:t>𝑟</m:t>
                                    </m:r>
                                  </m:sub>
                                </m:sSub>
                                <m:r>
                                  <a:rPr lang="en-US" sz="1800" b="0" i="1" kern="1200">
                                    <a:solidFill>
                                      <a:schemeClr val="lt1"/>
                                    </a:solidFill>
                                    <a:effectLst/>
                                    <a:latin typeface="Cambria Math" panose="02040503050406030204" pitchFamily="18" charset="0"/>
                                    <a:ea typeface="+mn-ea"/>
                                    <a:cs typeface="+mn-cs"/>
                                  </a:rPr>
                                  <m:t> </m:t>
                                </m:r>
                                <m:r>
                                  <a:rPr lang="en-US" sz="1800" b="0" kern="1200">
                                    <a:solidFill>
                                      <a:schemeClr val="lt1"/>
                                    </a:solidFill>
                                    <a:effectLst/>
                                    <a:latin typeface="Cambria Math" panose="02040503050406030204" pitchFamily="18" charset="0"/>
                                    <a:ea typeface="+mn-ea"/>
                                    <a:cs typeface="+mn-cs"/>
                                  </a:rPr>
                                  <m:t>(</m:t>
                                </m:r>
                                <m:r>
                                  <a:rPr lang="en-US" sz="1800" b="0" i="1" kern="1200">
                                    <a:solidFill>
                                      <a:schemeClr val="lt1"/>
                                    </a:solidFill>
                                    <a:effectLst/>
                                    <a:latin typeface="Cambria Math" panose="02040503050406030204" pitchFamily="18" charset="0"/>
                                    <a:ea typeface="+mn-ea"/>
                                    <a:cs typeface="+mn-cs"/>
                                  </a:rPr>
                                  <m:t>𝑘𝑒𝑉</m:t>
                                </m:r>
                                <m:r>
                                  <a:rPr lang="en-US" sz="1800" b="0" kern="1200">
                                    <a:solidFill>
                                      <a:schemeClr val="lt1"/>
                                    </a:solidFill>
                                    <a:effectLst/>
                                    <a:latin typeface="Cambria Math" panose="02040503050406030204" pitchFamily="18" charset="0"/>
                                    <a:ea typeface="+mn-ea"/>
                                    <a:cs typeface="+mn-cs"/>
                                  </a:rPr>
                                  <m:t>)</m:t>
                                </m:r>
                              </m:oMath>
                            </m:oMathPara>
                          </a14:m>
                          <a:endParaRPr lang="en-US" b="0" dirty="0"/>
                        </a:p>
                      </a:txBody>
                      <a:tcPr marT="0" marB="0" anchor="ctr"/>
                    </a:tc>
                    <a:extLst>
                      <a:ext uri="{0D108BD9-81ED-4DB2-BD59-A6C34878D82A}">
                        <a16:rowId xmlns:a16="http://schemas.microsoft.com/office/drawing/2014/main" val="10000"/>
                      </a:ext>
                    </a:extLst>
                  </a:tr>
                  <a:tr h="269437">
                    <a:tc>
                      <a:txBody>
                        <a:bodyPr/>
                        <a:lstStyle/>
                        <a:p>
                          <a:r>
                            <a:rPr lang="en-US" sz="1600" kern="1200" dirty="0">
                              <a:solidFill>
                                <a:schemeClr val="dk1"/>
                              </a:solidFill>
                              <a:effectLst/>
                              <a:latin typeface="+mn-lt"/>
                              <a:ea typeface="+mn-ea"/>
                              <a:cs typeface="+mn-cs"/>
                            </a:rPr>
                            <a:t>Cluster basis</a:t>
                          </a:r>
                          <a:r>
                            <a:rPr lang="en-US" sz="1600" kern="1200" baseline="0" dirty="0">
                              <a:solidFill>
                                <a:schemeClr val="dk1"/>
                              </a:solidFill>
                              <a:effectLst/>
                              <a:latin typeface="+mn-lt"/>
                              <a:ea typeface="+mn-ea"/>
                              <a:cs typeface="+mn-cs"/>
                            </a:rPr>
                            <a:t> </a:t>
                          </a:r>
                          <a:r>
                            <a:rPr lang="en-US" sz="1600" kern="1200" dirty="0">
                              <a:solidFill>
                                <a:schemeClr val="dk1"/>
                              </a:solidFill>
                              <a:effectLst/>
                              <a:latin typeface="+mn-lt"/>
                              <a:ea typeface="+mn-ea"/>
                              <a:cs typeface="+mn-cs"/>
                            </a:rPr>
                            <a:t>(D </a:t>
                          </a:r>
                          <a:r>
                            <a:rPr lang="en-US" sz="1600" kern="1200" dirty="0" err="1">
                              <a:solidFill>
                                <a:schemeClr val="dk1"/>
                              </a:solidFill>
                              <a:effectLst/>
                              <a:latin typeface="+mn-lt"/>
                              <a:ea typeface="+mn-ea"/>
                              <a:cs typeface="+mn-cs"/>
                            </a:rPr>
                            <a:t>g.s</a:t>
                          </a:r>
                          <a:r>
                            <a:rPr lang="en-US" sz="1600" kern="1200" dirty="0">
                              <a:solidFill>
                                <a:schemeClr val="dk1"/>
                              </a:solidFill>
                              <a:effectLst/>
                              <a:latin typeface="+mn-lt"/>
                              <a:ea typeface="+mn-ea"/>
                              <a:cs typeface="+mn-cs"/>
                            </a:rPr>
                            <a:t>. only)</a:t>
                          </a:r>
                          <a:endParaRPr lang="en-US" sz="1400" dirty="0"/>
                        </a:p>
                      </a:txBody>
                      <a:tcPr marT="0" marB="0"/>
                    </a:tc>
                    <a:tc>
                      <a:txBody>
                        <a:bodyPr/>
                        <a:lstStyle/>
                        <a:p>
                          <a:pPr algn="ctr"/>
                          <a14:m>
                            <m:oMathPara xmlns:m="http://schemas.openxmlformats.org/officeDocument/2006/math">
                              <m:oMathParaPr>
                                <m:jc m:val="centerGroup"/>
                              </m:oMathParaPr>
                              <m:oMath xmlns:m="http://schemas.openxmlformats.org/officeDocument/2006/math">
                                <m:r>
                                  <a:rPr lang="fr-FR" sz="1400" i="1" dirty="0" smtClean="0">
                                    <a:latin typeface="Cambria Math" panose="02040503050406030204" pitchFamily="18" charset="0"/>
                                  </a:rPr>
                                  <m:t>105</m:t>
                                </m:r>
                              </m:oMath>
                            </m:oMathPara>
                          </a14:m>
                          <a:endParaRPr lang="en-US" sz="1400" dirty="0"/>
                        </a:p>
                      </a:txBody>
                      <a:tcPr marT="0" marB="0" anchor="ctr"/>
                    </a:tc>
                    <a:tc>
                      <a:txBody>
                        <a:bodyPr/>
                        <a:lstStyle/>
                        <a:p>
                          <a:pPr algn="ctr"/>
                          <a14:m>
                            <m:oMathPara xmlns:m="http://schemas.openxmlformats.org/officeDocument/2006/math">
                              <m:oMathParaPr>
                                <m:jc m:val="centerGroup"/>
                              </m:oMathParaPr>
                              <m:oMath xmlns:m="http://schemas.openxmlformats.org/officeDocument/2006/math">
                                <m:r>
                                  <a:rPr lang="fr-FR" sz="1400" i="1" dirty="0" smtClean="0">
                                    <a:latin typeface="Cambria Math" panose="02040503050406030204" pitchFamily="18" charset="0"/>
                                  </a:rPr>
                                  <m:t>1100</m:t>
                                </m:r>
                              </m:oMath>
                            </m:oMathPara>
                          </a14:m>
                          <a:endParaRPr lang="en-US" sz="1400" dirty="0"/>
                        </a:p>
                      </a:txBody>
                      <a:tcPr marT="0" marB="0" anchor="ctr"/>
                    </a:tc>
                    <a:extLst>
                      <a:ext uri="{0D108BD9-81ED-4DB2-BD59-A6C34878D82A}">
                        <a16:rowId xmlns:a16="http://schemas.microsoft.com/office/drawing/2014/main" val="10001"/>
                      </a:ext>
                    </a:extLst>
                  </a:tr>
                  <a:tr h="269437">
                    <a:tc>
                      <a:txBody>
                        <a:bodyPr/>
                        <a:lstStyle/>
                        <a:p>
                          <a:r>
                            <a:rPr lang="en-US" sz="1600" kern="1200" dirty="0">
                              <a:solidFill>
                                <a:schemeClr val="dk1"/>
                              </a:solidFill>
                              <a:effectLst/>
                              <a:latin typeface="+mn-lt"/>
                              <a:ea typeface="+mn-ea"/>
                              <a:cs typeface="+mn-cs"/>
                            </a:rPr>
                            <a:t>Cluster basis</a:t>
                          </a:r>
                          <a:endParaRPr lang="en-US" sz="1400" dirty="0"/>
                        </a:p>
                      </a:txBody>
                      <a:tcPr marT="0" marB="0"/>
                    </a:tc>
                    <a:tc>
                      <a:txBody>
                        <a:bodyPr/>
                        <a:lstStyle/>
                        <a:p>
                          <a:pPr algn="ctr"/>
                          <a14:m>
                            <m:oMathPara xmlns:m="http://schemas.openxmlformats.org/officeDocument/2006/math">
                              <m:oMathParaPr>
                                <m:jc m:val="centerGroup"/>
                              </m:oMathParaPr>
                              <m:oMath xmlns:m="http://schemas.openxmlformats.org/officeDocument/2006/math">
                                <m:r>
                                  <a:rPr lang="fr-FR" sz="1400" i="1" dirty="0" smtClean="0">
                                    <a:latin typeface="Cambria Math" panose="02040503050406030204" pitchFamily="18" charset="0"/>
                                  </a:rPr>
                                  <m:t>120</m:t>
                                </m:r>
                              </m:oMath>
                            </m:oMathPara>
                          </a14:m>
                          <a:endParaRPr lang="en-US" sz="1400" dirty="0"/>
                        </a:p>
                      </a:txBody>
                      <a:tcPr marT="0" marB="0" anchor="ctr"/>
                    </a:tc>
                    <a:tc>
                      <a:txBody>
                        <a:bodyPr/>
                        <a:lstStyle/>
                        <a:p>
                          <a:pPr algn="ctr"/>
                          <a14:m>
                            <m:oMathPara xmlns:m="http://schemas.openxmlformats.org/officeDocument/2006/math">
                              <m:oMathParaPr>
                                <m:jc m:val="centerGroup"/>
                              </m:oMathParaPr>
                              <m:oMath xmlns:m="http://schemas.openxmlformats.org/officeDocument/2006/math">
                                <m:r>
                                  <a:rPr lang="fr-FR" sz="1400" i="1" dirty="0" smtClean="0">
                                    <a:latin typeface="Cambria Math" panose="02040503050406030204" pitchFamily="18" charset="0"/>
                                  </a:rPr>
                                  <m:t>570</m:t>
                                </m:r>
                              </m:oMath>
                            </m:oMathPara>
                          </a14:m>
                          <a:endParaRPr lang="en-US" sz="1400" dirty="0"/>
                        </a:p>
                      </a:txBody>
                      <a:tcPr marT="0" marB="0" anchor="ctr"/>
                    </a:tc>
                    <a:extLst>
                      <a:ext uri="{0D108BD9-81ED-4DB2-BD59-A6C34878D82A}">
                        <a16:rowId xmlns:a16="http://schemas.microsoft.com/office/drawing/2014/main" val="10002"/>
                      </a:ext>
                    </a:extLst>
                  </a:tr>
                  <a:tr h="269437">
                    <a:tc>
                      <a:txBody>
                        <a:bodyPr/>
                        <a:lstStyle/>
                        <a:p>
                          <a:r>
                            <a:rPr lang="en-US" sz="1600" kern="1200" dirty="0">
                              <a:solidFill>
                                <a:schemeClr val="dk1"/>
                              </a:solidFill>
                              <a:effectLst/>
                              <a:latin typeface="+mn-lt"/>
                              <a:ea typeface="+mn-ea"/>
                              <a:cs typeface="+mn-cs"/>
                            </a:rPr>
                            <a:t>NCSMC (D </a:t>
                          </a:r>
                          <a:r>
                            <a:rPr lang="en-US" sz="1600" kern="1200" dirty="0" err="1">
                              <a:solidFill>
                                <a:schemeClr val="dk1"/>
                              </a:solidFill>
                              <a:effectLst/>
                              <a:latin typeface="+mn-lt"/>
                              <a:ea typeface="+mn-ea"/>
                              <a:cs typeface="+mn-cs"/>
                            </a:rPr>
                            <a:t>g.s</a:t>
                          </a:r>
                          <a:r>
                            <a:rPr lang="en-US" sz="1600" kern="1200" dirty="0">
                              <a:solidFill>
                                <a:schemeClr val="dk1"/>
                              </a:solidFill>
                              <a:effectLst/>
                              <a:latin typeface="+mn-lt"/>
                              <a:ea typeface="+mn-ea"/>
                              <a:cs typeface="+mn-cs"/>
                            </a:rPr>
                            <a:t>. only)</a:t>
                          </a:r>
                          <a:endParaRPr lang="en-US" sz="1400" dirty="0"/>
                        </a:p>
                      </a:txBody>
                      <a:tcPr marT="0" marB="0"/>
                    </a:tc>
                    <a:tc>
                      <a:txBody>
                        <a:bodyPr/>
                        <a:lstStyle/>
                        <a:p>
                          <a:pPr algn="ctr"/>
                          <a14:m>
                            <m:oMathPara xmlns:m="http://schemas.openxmlformats.org/officeDocument/2006/math">
                              <m:oMathParaPr>
                                <m:jc m:val="centerGroup"/>
                              </m:oMathParaPr>
                              <m:oMath xmlns:m="http://schemas.openxmlformats.org/officeDocument/2006/math">
                                <m:r>
                                  <a:rPr lang="fr-FR" sz="1400" i="1" dirty="0" smtClean="0">
                                    <a:latin typeface="Cambria Math" panose="02040503050406030204" pitchFamily="18" charset="0"/>
                                  </a:rPr>
                                  <m:t>65</m:t>
                                </m:r>
                              </m:oMath>
                            </m:oMathPara>
                          </a14:m>
                          <a:endParaRPr lang="en-US" sz="1400" dirty="0"/>
                        </a:p>
                      </a:txBody>
                      <a:tcPr marT="0" marB="0" anchor="ctr"/>
                    </a:tc>
                    <a:tc>
                      <a:txBody>
                        <a:bodyPr/>
                        <a:lstStyle/>
                        <a:p>
                          <a:pPr algn="ctr"/>
                          <a14:m>
                            <m:oMathPara xmlns:m="http://schemas.openxmlformats.org/officeDocument/2006/math">
                              <m:oMathParaPr>
                                <m:jc m:val="centerGroup"/>
                              </m:oMathParaPr>
                              <m:oMath xmlns:m="http://schemas.openxmlformats.org/officeDocument/2006/math">
                                <m:r>
                                  <a:rPr lang="fr-FR" sz="1400" i="1" dirty="0" smtClean="0">
                                    <a:latin typeface="Cambria Math" panose="02040503050406030204" pitchFamily="18" charset="0"/>
                                  </a:rPr>
                                  <m:t>160</m:t>
                                </m:r>
                              </m:oMath>
                            </m:oMathPara>
                          </a14:m>
                          <a:endParaRPr lang="en-US" sz="1400" dirty="0"/>
                        </a:p>
                      </a:txBody>
                      <a:tcPr marT="0" marB="0" anchor="ctr"/>
                    </a:tc>
                    <a:extLst>
                      <a:ext uri="{0D108BD9-81ED-4DB2-BD59-A6C34878D82A}">
                        <a16:rowId xmlns:a16="http://schemas.microsoft.com/office/drawing/2014/main" val="10003"/>
                      </a:ext>
                    </a:extLst>
                  </a:tr>
                  <a:tr h="269437">
                    <a:tc>
                      <a:txBody>
                        <a:bodyPr/>
                        <a:lstStyle/>
                        <a:p>
                          <a:r>
                            <a:rPr lang="en-US" sz="1600" kern="1200" dirty="0">
                              <a:solidFill>
                                <a:schemeClr val="dk1"/>
                              </a:solidFill>
                              <a:effectLst/>
                              <a:latin typeface="+mn-lt"/>
                              <a:ea typeface="+mn-ea"/>
                              <a:cs typeface="+mn-cs"/>
                            </a:rPr>
                            <a:t>NCSMC</a:t>
                          </a:r>
                          <a:endParaRPr lang="en-US" sz="1400" dirty="0"/>
                        </a:p>
                      </a:txBody>
                      <a:tcPr marT="0" marB="0"/>
                    </a:tc>
                    <a:tc>
                      <a:txBody>
                        <a:bodyPr/>
                        <a:lstStyle/>
                        <a:p>
                          <a:pPr algn="ctr"/>
                          <a14:m>
                            <m:oMathPara xmlns:m="http://schemas.openxmlformats.org/officeDocument/2006/math">
                              <m:oMathParaPr>
                                <m:jc m:val="centerGroup"/>
                              </m:oMathParaPr>
                              <m:oMath xmlns:m="http://schemas.openxmlformats.org/officeDocument/2006/math">
                                <m:r>
                                  <a:rPr lang="fr-FR" sz="1400" i="1" dirty="0" smtClean="0">
                                    <a:latin typeface="Cambria Math" panose="02040503050406030204" pitchFamily="18" charset="0"/>
                                  </a:rPr>
                                  <m:t>55</m:t>
                                </m:r>
                              </m:oMath>
                            </m:oMathPara>
                          </a14:m>
                          <a:endParaRPr lang="en-US" sz="1400" dirty="0"/>
                        </a:p>
                      </a:txBody>
                      <a:tcPr marT="0" marB="0" anchor="ctr"/>
                    </a:tc>
                    <a:tc>
                      <a:txBody>
                        <a:bodyPr/>
                        <a:lstStyle/>
                        <a:p>
                          <a:pPr algn="ctr"/>
                          <a14:m>
                            <m:oMathPara xmlns:m="http://schemas.openxmlformats.org/officeDocument/2006/math">
                              <m:oMathParaPr>
                                <m:jc m:val="centerGroup"/>
                              </m:oMathParaPr>
                              <m:oMath xmlns:m="http://schemas.openxmlformats.org/officeDocument/2006/math">
                                <m:r>
                                  <a:rPr lang="fr-FR" sz="1400" i="1" dirty="0" smtClean="0">
                                    <a:latin typeface="Cambria Math" panose="02040503050406030204" pitchFamily="18" charset="0"/>
                                  </a:rPr>
                                  <m:t>110</m:t>
                                </m:r>
                              </m:oMath>
                            </m:oMathPara>
                          </a14:m>
                          <a:endParaRPr lang="en-US" sz="1400" dirty="0"/>
                        </a:p>
                      </a:txBody>
                      <a:tcPr marT="0" marB="0" anchor="ctr"/>
                    </a:tc>
                    <a:extLst>
                      <a:ext uri="{0D108BD9-81ED-4DB2-BD59-A6C34878D82A}">
                        <a16:rowId xmlns:a16="http://schemas.microsoft.com/office/drawing/2014/main" val="10004"/>
                      </a:ext>
                    </a:extLst>
                  </a:tr>
                  <a:tr h="269437">
                    <a:tc>
                      <a:txBody>
                        <a:bodyPr/>
                        <a:lstStyle/>
                        <a:p>
                          <a:r>
                            <a:rPr lang="en-US" sz="1600" kern="1200" dirty="0">
                              <a:solidFill>
                                <a:schemeClr val="dk1"/>
                              </a:solidFill>
                              <a:effectLst/>
                              <a:latin typeface="+mn-lt"/>
                              <a:ea typeface="+mn-ea"/>
                              <a:cs typeface="+mn-cs"/>
                            </a:rPr>
                            <a:t>NCSMC-</a:t>
                          </a:r>
                          <a:r>
                            <a:rPr lang="en-US" sz="1600" kern="1200" dirty="0" err="1">
                              <a:solidFill>
                                <a:schemeClr val="dk1"/>
                              </a:solidFill>
                              <a:effectLst/>
                              <a:latin typeface="+mn-lt"/>
                              <a:ea typeface="+mn-ea"/>
                              <a:cs typeface="+mn-cs"/>
                            </a:rPr>
                            <a:t>pheno</a:t>
                          </a:r>
                          <a:endParaRPr lang="en-US" sz="1400" dirty="0"/>
                        </a:p>
                      </a:txBody>
                      <a:tcPr marT="0" marB="0"/>
                    </a:tc>
                    <a:tc>
                      <a:txBody>
                        <a:bodyPr/>
                        <a:lstStyle/>
                        <a:p>
                          <a:pPr algn="ctr"/>
                          <a14:m>
                            <m:oMathPara xmlns:m="http://schemas.openxmlformats.org/officeDocument/2006/math">
                              <m:oMathParaPr>
                                <m:jc m:val="centerGroup"/>
                              </m:oMathParaPr>
                              <m:oMath xmlns:m="http://schemas.openxmlformats.org/officeDocument/2006/math">
                                <m:r>
                                  <a:rPr lang="fr-FR" sz="1400" i="1" dirty="0" smtClean="0">
                                    <a:latin typeface="Cambria Math" panose="02040503050406030204" pitchFamily="18" charset="0"/>
                                  </a:rPr>
                                  <m:t>50</m:t>
                                </m:r>
                              </m:oMath>
                            </m:oMathPara>
                          </a14:m>
                          <a:endParaRPr lang="en-US" sz="1400" dirty="0"/>
                        </a:p>
                      </a:txBody>
                      <a:tcPr marT="0" marB="0" anchor="ctr"/>
                    </a:tc>
                    <a:tc>
                      <a:txBody>
                        <a:bodyPr/>
                        <a:lstStyle/>
                        <a:p>
                          <a:pPr algn="ctr"/>
                          <a14:m>
                            <m:oMathPara xmlns:m="http://schemas.openxmlformats.org/officeDocument/2006/math">
                              <m:oMathParaPr>
                                <m:jc m:val="centerGroup"/>
                              </m:oMathParaPr>
                              <m:oMath xmlns:m="http://schemas.openxmlformats.org/officeDocument/2006/math">
                                <m:r>
                                  <a:rPr lang="fr-FR" sz="1400" i="1" dirty="0" smtClean="0">
                                    <a:latin typeface="Cambria Math" panose="02040503050406030204" pitchFamily="18" charset="0"/>
                                  </a:rPr>
                                  <m:t>98</m:t>
                                </m:r>
                              </m:oMath>
                            </m:oMathPara>
                          </a14:m>
                          <a:endParaRPr lang="en-US" sz="1400" dirty="0"/>
                        </a:p>
                      </a:txBody>
                      <a:tcPr marT="0" marB="0" anchor="ctr"/>
                    </a:tc>
                    <a:extLst>
                      <a:ext uri="{0D108BD9-81ED-4DB2-BD59-A6C34878D82A}">
                        <a16:rowId xmlns:a16="http://schemas.microsoft.com/office/drawing/2014/main" val="10005"/>
                      </a:ext>
                    </a:extLst>
                  </a:tr>
                  <a:tr h="269437">
                    <a:tc>
                      <a:txBody>
                        <a:bodyPr/>
                        <a:lstStyle/>
                        <a:p>
                          <a:r>
                            <a:rPr lang="en-US" sz="1600" i="1" kern="1200" dirty="0">
                              <a:solidFill>
                                <a:schemeClr val="dk1"/>
                              </a:solidFill>
                              <a:effectLst/>
                              <a:latin typeface="+mn-lt"/>
                              <a:ea typeface="+mn-ea"/>
                              <a:cs typeface="+mn-cs"/>
                            </a:rPr>
                            <a:t>R</a:t>
                          </a:r>
                          <a:r>
                            <a:rPr lang="en-US" sz="1600" kern="1200" dirty="0">
                              <a:solidFill>
                                <a:schemeClr val="dk1"/>
                              </a:solidFill>
                              <a:effectLst/>
                              <a:latin typeface="+mn-lt"/>
                              <a:ea typeface="+mn-ea"/>
                              <a:cs typeface="+mn-cs"/>
                            </a:rPr>
                            <a:t>-matrix</a:t>
                          </a:r>
                          <a:endParaRPr lang="en-US" sz="1400" dirty="0"/>
                        </a:p>
                      </a:txBody>
                      <a:tcPr marT="0" marB="0"/>
                    </a:tc>
                    <a:tc>
                      <a:txBody>
                        <a:bodyPr/>
                        <a:lstStyle/>
                        <a:p>
                          <a:pPr algn="ctr"/>
                          <a14:m>
                            <m:oMathPara xmlns:m="http://schemas.openxmlformats.org/officeDocument/2006/math">
                              <m:oMathParaPr>
                                <m:jc m:val="centerGroup"/>
                              </m:oMathParaPr>
                              <m:oMath xmlns:m="http://schemas.openxmlformats.org/officeDocument/2006/math">
                                <m:r>
                                  <a:rPr lang="en-US" sz="1400" i="1" kern="1200" dirty="0" smtClean="0">
                                    <a:solidFill>
                                      <a:schemeClr val="dk1"/>
                                    </a:solidFill>
                                    <a:effectLst/>
                                    <a:latin typeface="Cambria Math" panose="02040503050406030204" pitchFamily="18" charset="0"/>
                                    <a:ea typeface="+mn-ea"/>
                                    <a:cs typeface="+mn-cs"/>
                                  </a:rPr>
                                  <m:t>48</m:t>
                                </m:r>
                              </m:oMath>
                            </m:oMathPara>
                          </a14:m>
                          <a:endParaRPr lang="en-US" sz="1400" dirty="0"/>
                        </a:p>
                      </a:txBody>
                      <a:tcPr marT="0" marB="0" anchor="ctr"/>
                    </a:tc>
                    <a:tc>
                      <a:txBody>
                        <a:bodyPr/>
                        <a:lstStyle/>
                        <a:p>
                          <a:pPr algn="ctr"/>
                          <a14:m>
                            <m:oMathPara xmlns:m="http://schemas.openxmlformats.org/officeDocument/2006/math">
                              <m:oMathParaPr>
                                <m:jc m:val="centerGroup"/>
                              </m:oMathParaPr>
                              <m:oMath xmlns:m="http://schemas.openxmlformats.org/officeDocument/2006/math">
                                <m:r>
                                  <a:rPr lang="fr-FR" sz="1400" b="0" i="1" dirty="0" smtClean="0">
                                    <a:latin typeface="Cambria Math" panose="02040503050406030204" pitchFamily="18" charset="0"/>
                                  </a:rPr>
                                  <m:t>74</m:t>
                                </m:r>
                              </m:oMath>
                            </m:oMathPara>
                          </a14:m>
                          <a:endParaRPr lang="en-US" sz="1400" dirty="0"/>
                        </a:p>
                      </a:txBody>
                      <a:tcPr marT="0" marB="0" anchor="ctr"/>
                    </a:tc>
                    <a:extLst>
                      <a:ext uri="{0D108BD9-81ED-4DB2-BD59-A6C34878D82A}">
                        <a16:rowId xmlns:a16="http://schemas.microsoft.com/office/drawing/2014/main" val="10006"/>
                      </a:ext>
                    </a:extLst>
                  </a:tr>
                </a:tbl>
              </a:graphicData>
            </a:graphic>
          </p:graphicFrame>
        </mc:Choice>
        <mc:Fallback xmlns="">
          <p:graphicFrame>
            <p:nvGraphicFramePr>
              <p:cNvPr id="10" name="Table 17">
                <a:extLst>
                  <a:ext uri="{FF2B5EF4-FFF2-40B4-BE49-F238E27FC236}">
                    <a16:creationId xmlns:a16="http://schemas.microsoft.com/office/drawing/2014/main" id="{7976574F-C06B-8F2B-18BD-24231C6863E9}"/>
                  </a:ext>
                </a:extLst>
              </p:cNvPr>
              <p:cNvGraphicFramePr>
                <a:graphicFrameLocks noGrp="1"/>
              </p:cNvGraphicFramePr>
              <p:nvPr>
                <p:extLst>
                  <p:ext uri="{D42A27DB-BD31-4B8C-83A1-F6EECF244321}">
                    <p14:modId xmlns:p14="http://schemas.microsoft.com/office/powerpoint/2010/main" val="2889423465"/>
                  </p:ext>
                </p:extLst>
              </p:nvPr>
            </p:nvGraphicFramePr>
            <p:xfrm>
              <a:off x="797719" y="4412379"/>
              <a:ext cx="4697088" cy="1940661"/>
            </p:xfrm>
            <a:graphic>
              <a:graphicData uri="http://schemas.openxmlformats.org/drawingml/2006/table">
                <a:tbl>
                  <a:tblPr firstRow="1" bandRow="1">
                    <a:tableStyleId>{5C22544A-7EE6-4342-B048-85BDC9FD1C3A}</a:tableStyleId>
                  </a:tblPr>
                  <a:tblGrid>
                    <a:gridCol w="2475618">
                      <a:extLst>
                        <a:ext uri="{9D8B030D-6E8A-4147-A177-3AD203B41FA5}">
                          <a16:colId xmlns:a16="http://schemas.microsoft.com/office/drawing/2014/main" val="20000"/>
                        </a:ext>
                      </a:extLst>
                    </a:gridCol>
                    <a:gridCol w="914716">
                      <a:extLst>
                        <a:ext uri="{9D8B030D-6E8A-4147-A177-3AD203B41FA5}">
                          <a16:colId xmlns:a16="http://schemas.microsoft.com/office/drawing/2014/main" val="20001"/>
                        </a:ext>
                      </a:extLst>
                    </a:gridCol>
                    <a:gridCol w="1306754">
                      <a:extLst>
                        <a:ext uri="{9D8B030D-6E8A-4147-A177-3AD203B41FA5}">
                          <a16:colId xmlns:a16="http://schemas.microsoft.com/office/drawing/2014/main" val="20002"/>
                        </a:ext>
                      </a:extLst>
                    </a:gridCol>
                  </a:tblGrid>
                  <a:tr h="324039">
                    <a:tc>
                      <a:txBody>
                        <a:bodyPr/>
                        <a:lstStyle/>
                        <a:p>
                          <a:endParaRPr lang="en-US"/>
                        </a:p>
                      </a:txBody>
                      <a:tcPr marT="0" marB="0">
                        <a:blipFill>
                          <a:blip r:embed="rId11"/>
                          <a:stretch>
                            <a:fillRect l="-246" t="-62264" r="-90663" b="-532075"/>
                          </a:stretch>
                        </a:blipFill>
                      </a:tcPr>
                    </a:tc>
                    <a:tc>
                      <a:txBody>
                        <a:bodyPr/>
                        <a:lstStyle/>
                        <a:p>
                          <a:endParaRPr lang="en-US"/>
                        </a:p>
                      </a:txBody>
                      <a:tcPr marT="0" marB="0" anchor="ctr">
                        <a:blipFill>
                          <a:blip r:embed="rId11"/>
                          <a:stretch>
                            <a:fillRect l="-272000" t="-62264" r="-146000" b="-532075"/>
                          </a:stretch>
                        </a:blipFill>
                      </a:tcPr>
                    </a:tc>
                    <a:tc>
                      <a:txBody>
                        <a:bodyPr/>
                        <a:lstStyle/>
                        <a:p>
                          <a:endParaRPr lang="en-US"/>
                        </a:p>
                      </a:txBody>
                      <a:tcPr marT="0" marB="0" anchor="ctr">
                        <a:blipFill>
                          <a:blip r:embed="rId11"/>
                          <a:stretch>
                            <a:fillRect l="-259535" t="-62264" r="-1860" b="-532075"/>
                          </a:stretch>
                        </a:blipFill>
                      </a:tcPr>
                    </a:tc>
                    <a:extLst>
                      <a:ext uri="{0D108BD9-81ED-4DB2-BD59-A6C34878D82A}">
                        <a16:rowId xmlns:a16="http://schemas.microsoft.com/office/drawing/2014/main" val="10000"/>
                      </a:ext>
                    </a:extLst>
                  </a:tr>
                  <a:tr h="269437">
                    <a:tc>
                      <a:txBody>
                        <a:bodyPr/>
                        <a:lstStyle/>
                        <a:p>
                          <a:r>
                            <a:rPr lang="en-US" sz="1600" kern="1200" dirty="0">
                              <a:solidFill>
                                <a:schemeClr val="dk1"/>
                              </a:solidFill>
                              <a:effectLst/>
                              <a:latin typeface="+mn-lt"/>
                              <a:ea typeface="+mn-ea"/>
                              <a:cs typeface="+mn-cs"/>
                            </a:rPr>
                            <a:t>Cluster basis</a:t>
                          </a:r>
                          <a:r>
                            <a:rPr lang="en-US" sz="1600" kern="1200" baseline="0" dirty="0">
                              <a:solidFill>
                                <a:schemeClr val="dk1"/>
                              </a:solidFill>
                              <a:effectLst/>
                              <a:latin typeface="+mn-lt"/>
                              <a:ea typeface="+mn-ea"/>
                              <a:cs typeface="+mn-cs"/>
                            </a:rPr>
                            <a:t> </a:t>
                          </a:r>
                          <a:r>
                            <a:rPr lang="en-US" sz="1600" kern="1200" dirty="0">
                              <a:solidFill>
                                <a:schemeClr val="dk1"/>
                              </a:solidFill>
                              <a:effectLst/>
                              <a:latin typeface="+mn-lt"/>
                              <a:ea typeface="+mn-ea"/>
                              <a:cs typeface="+mn-cs"/>
                            </a:rPr>
                            <a:t>(D </a:t>
                          </a:r>
                          <a:r>
                            <a:rPr lang="en-US" sz="1600" kern="1200" dirty="0" err="1">
                              <a:solidFill>
                                <a:schemeClr val="dk1"/>
                              </a:solidFill>
                              <a:effectLst/>
                              <a:latin typeface="+mn-lt"/>
                              <a:ea typeface="+mn-ea"/>
                              <a:cs typeface="+mn-cs"/>
                            </a:rPr>
                            <a:t>g.s</a:t>
                          </a:r>
                          <a:r>
                            <a:rPr lang="en-US" sz="1600" kern="1200" dirty="0">
                              <a:solidFill>
                                <a:schemeClr val="dk1"/>
                              </a:solidFill>
                              <a:effectLst/>
                              <a:latin typeface="+mn-lt"/>
                              <a:ea typeface="+mn-ea"/>
                              <a:cs typeface="+mn-cs"/>
                            </a:rPr>
                            <a:t>. only)</a:t>
                          </a:r>
                          <a:endParaRPr lang="en-US" sz="1400" dirty="0"/>
                        </a:p>
                      </a:txBody>
                      <a:tcPr marT="0" marB="0"/>
                    </a:tc>
                    <a:tc>
                      <a:txBody>
                        <a:bodyPr/>
                        <a:lstStyle/>
                        <a:p>
                          <a:endParaRPr lang="en-US"/>
                        </a:p>
                      </a:txBody>
                      <a:tcPr marT="0" marB="0" anchor="ctr">
                        <a:blipFill>
                          <a:blip r:embed="rId11"/>
                          <a:stretch>
                            <a:fillRect l="-272000" t="-191111" r="-146000" b="-526667"/>
                          </a:stretch>
                        </a:blipFill>
                      </a:tcPr>
                    </a:tc>
                    <a:tc>
                      <a:txBody>
                        <a:bodyPr/>
                        <a:lstStyle/>
                        <a:p>
                          <a:endParaRPr lang="en-US"/>
                        </a:p>
                      </a:txBody>
                      <a:tcPr marT="0" marB="0" anchor="ctr">
                        <a:blipFill>
                          <a:blip r:embed="rId11"/>
                          <a:stretch>
                            <a:fillRect l="-259535" t="-191111" r="-1860" b="-526667"/>
                          </a:stretch>
                        </a:blipFill>
                      </a:tcPr>
                    </a:tc>
                    <a:extLst>
                      <a:ext uri="{0D108BD9-81ED-4DB2-BD59-A6C34878D82A}">
                        <a16:rowId xmlns:a16="http://schemas.microsoft.com/office/drawing/2014/main" val="10001"/>
                      </a:ext>
                    </a:extLst>
                  </a:tr>
                  <a:tr h="269437">
                    <a:tc>
                      <a:txBody>
                        <a:bodyPr/>
                        <a:lstStyle/>
                        <a:p>
                          <a:r>
                            <a:rPr lang="en-US" sz="1600" kern="1200" dirty="0">
                              <a:solidFill>
                                <a:schemeClr val="dk1"/>
                              </a:solidFill>
                              <a:effectLst/>
                              <a:latin typeface="+mn-lt"/>
                              <a:ea typeface="+mn-ea"/>
                              <a:cs typeface="+mn-cs"/>
                            </a:rPr>
                            <a:t>Cluster basis</a:t>
                          </a:r>
                          <a:endParaRPr lang="en-US" sz="1400" dirty="0"/>
                        </a:p>
                      </a:txBody>
                      <a:tcPr marT="0" marB="0"/>
                    </a:tc>
                    <a:tc>
                      <a:txBody>
                        <a:bodyPr/>
                        <a:lstStyle/>
                        <a:p>
                          <a:endParaRPr lang="en-US"/>
                        </a:p>
                      </a:txBody>
                      <a:tcPr marT="0" marB="0" anchor="ctr">
                        <a:blipFill>
                          <a:blip r:embed="rId11"/>
                          <a:stretch>
                            <a:fillRect l="-272000" t="-297727" r="-146000" b="-438636"/>
                          </a:stretch>
                        </a:blipFill>
                      </a:tcPr>
                    </a:tc>
                    <a:tc>
                      <a:txBody>
                        <a:bodyPr/>
                        <a:lstStyle/>
                        <a:p>
                          <a:endParaRPr lang="en-US"/>
                        </a:p>
                      </a:txBody>
                      <a:tcPr marT="0" marB="0" anchor="ctr">
                        <a:blipFill>
                          <a:blip r:embed="rId11"/>
                          <a:stretch>
                            <a:fillRect l="-259535" t="-297727" r="-1860" b="-438636"/>
                          </a:stretch>
                        </a:blipFill>
                      </a:tcPr>
                    </a:tc>
                    <a:extLst>
                      <a:ext uri="{0D108BD9-81ED-4DB2-BD59-A6C34878D82A}">
                        <a16:rowId xmlns:a16="http://schemas.microsoft.com/office/drawing/2014/main" val="10002"/>
                      </a:ext>
                    </a:extLst>
                  </a:tr>
                  <a:tr h="269437">
                    <a:tc>
                      <a:txBody>
                        <a:bodyPr/>
                        <a:lstStyle/>
                        <a:p>
                          <a:r>
                            <a:rPr lang="en-US" sz="1600" kern="1200" dirty="0">
                              <a:solidFill>
                                <a:schemeClr val="dk1"/>
                              </a:solidFill>
                              <a:effectLst/>
                              <a:latin typeface="+mn-lt"/>
                              <a:ea typeface="+mn-ea"/>
                              <a:cs typeface="+mn-cs"/>
                            </a:rPr>
                            <a:t>NCSMC (D </a:t>
                          </a:r>
                          <a:r>
                            <a:rPr lang="en-US" sz="1600" kern="1200" dirty="0" err="1">
                              <a:solidFill>
                                <a:schemeClr val="dk1"/>
                              </a:solidFill>
                              <a:effectLst/>
                              <a:latin typeface="+mn-lt"/>
                              <a:ea typeface="+mn-ea"/>
                              <a:cs typeface="+mn-cs"/>
                            </a:rPr>
                            <a:t>g.s</a:t>
                          </a:r>
                          <a:r>
                            <a:rPr lang="en-US" sz="1600" kern="1200" dirty="0">
                              <a:solidFill>
                                <a:schemeClr val="dk1"/>
                              </a:solidFill>
                              <a:effectLst/>
                              <a:latin typeface="+mn-lt"/>
                              <a:ea typeface="+mn-ea"/>
                              <a:cs typeface="+mn-cs"/>
                            </a:rPr>
                            <a:t>. only)</a:t>
                          </a:r>
                          <a:endParaRPr lang="en-US" sz="1400" dirty="0"/>
                        </a:p>
                      </a:txBody>
                      <a:tcPr marT="0" marB="0"/>
                    </a:tc>
                    <a:tc>
                      <a:txBody>
                        <a:bodyPr/>
                        <a:lstStyle/>
                        <a:p>
                          <a:endParaRPr lang="en-US"/>
                        </a:p>
                      </a:txBody>
                      <a:tcPr marT="0" marB="0" anchor="ctr">
                        <a:blipFill>
                          <a:blip r:embed="rId11"/>
                          <a:stretch>
                            <a:fillRect l="-272000" t="-388889" r="-146000" b="-328889"/>
                          </a:stretch>
                        </a:blipFill>
                      </a:tcPr>
                    </a:tc>
                    <a:tc>
                      <a:txBody>
                        <a:bodyPr/>
                        <a:lstStyle/>
                        <a:p>
                          <a:endParaRPr lang="en-US"/>
                        </a:p>
                      </a:txBody>
                      <a:tcPr marT="0" marB="0" anchor="ctr">
                        <a:blipFill>
                          <a:blip r:embed="rId11"/>
                          <a:stretch>
                            <a:fillRect l="-259535" t="-388889" r="-1860" b="-328889"/>
                          </a:stretch>
                        </a:blipFill>
                      </a:tcPr>
                    </a:tc>
                    <a:extLst>
                      <a:ext uri="{0D108BD9-81ED-4DB2-BD59-A6C34878D82A}">
                        <a16:rowId xmlns:a16="http://schemas.microsoft.com/office/drawing/2014/main" val="10003"/>
                      </a:ext>
                    </a:extLst>
                  </a:tr>
                  <a:tr h="269437">
                    <a:tc>
                      <a:txBody>
                        <a:bodyPr/>
                        <a:lstStyle/>
                        <a:p>
                          <a:r>
                            <a:rPr lang="en-US" sz="1600" kern="1200" dirty="0">
                              <a:solidFill>
                                <a:schemeClr val="dk1"/>
                              </a:solidFill>
                              <a:effectLst/>
                              <a:latin typeface="+mn-lt"/>
                              <a:ea typeface="+mn-ea"/>
                              <a:cs typeface="+mn-cs"/>
                            </a:rPr>
                            <a:t>NCSMC</a:t>
                          </a:r>
                          <a:endParaRPr lang="en-US" sz="1400" dirty="0"/>
                        </a:p>
                      </a:txBody>
                      <a:tcPr marT="0" marB="0"/>
                    </a:tc>
                    <a:tc>
                      <a:txBody>
                        <a:bodyPr/>
                        <a:lstStyle/>
                        <a:p>
                          <a:endParaRPr lang="en-US"/>
                        </a:p>
                      </a:txBody>
                      <a:tcPr marT="0" marB="0" anchor="ctr">
                        <a:blipFill>
                          <a:blip r:embed="rId11"/>
                          <a:stretch>
                            <a:fillRect l="-272000" t="-500000" r="-146000" b="-236364"/>
                          </a:stretch>
                        </a:blipFill>
                      </a:tcPr>
                    </a:tc>
                    <a:tc>
                      <a:txBody>
                        <a:bodyPr/>
                        <a:lstStyle/>
                        <a:p>
                          <a:endParaRPr lang="en-US"/>
                        </a:p>
                      </a:txBody>
                      <a:tcPr marT="0" marB="0" anchor="ctr">
                        <a:blipFill>
                          <a:blip r:embed="rId11"/>
                          <a:stretch>
                            <a:fillRect l="-259535" t="-500000" r="-1860" b="-236364"/>
                          </a:stretch>
                        </a:blipFill>
                      </a:tcPr>
                    </a:tc>
                    <a:extLst>
                      <a:ext uri="{0D108BD9-81ED-4DB2-BD59-A6C34878D82A}">
                        <a16:rowId xmlns:a16="http://schemas.microsoft.com/office/drawing/2014/main" val="10004"/>
                      </a:ext>
                    </a:extLst>
                  </a:tr>
                  <a:tr h="269437">
                    <a:tc>
                      <a:txBody>
                        <a:bodyPr/>
                        <a:lstStyle/>
                        <a:p>
                          <a:r>
                            <a:rPr lang="en-US" sz="1600" kern="1200" dirty="0">
                              <a:solidFill>
                                <a:schemeClr val="dk1"/>
                              </a:solidFill>
                              <a:effectLst/>
                              <a:latin typeface="+mn-lt"/>
                              <a:ea typeface="+mn-ea"/>
                              <a:cs typeface="+mn-cs"/>
                            </a:rPr>
                            <a:t>NCSMC-</a:t>
                          </a:r>
                          <a:r>
                            <a:rPr lang="en-US" sz="1600" kern="1200" dirty="0" err="1">
                              <a:solidFill>
                                <a:schemeClr val="dk1"/>
                              </a:solidFill>
                              <a:effectLst/>
                              <a:latin typeface="+mn-lt"/>
                              <a:ea typeface="+mn-ea"/>
                              <a:cs typeface="+mn-cs"/>
                            </a:rPr>
                            <a:t>pheno</a:t>
                          </a:r>
                          <a:endParaRPr lang="en-US" sz="1400" dirty="0"/>
                        </a:p>
                      </a:txBody>
                      <a:tcPr marT="0" marB="0"/>
                    </a:tc>
                    <a:tc>
                      <a:txBody>
                        <a:bodyPr/>
                        <a:lstStyle/>
                        <a:p>
                          <a:endParaRPr lang="en-US"/>
                        </a:p>
                      </a:txBody>
                      <a:tcPr marT="0" marB="0" anchor="ctr">
                        <a:blipFill>
                          <a:blip r:embed="rId11"/>
                          <a:stretch>
                            <a:fillRect l="-272000" t="-586667" r="-146000" b="-131111"/>
                          </a:stretch>
                        </a:blipFill>
                      </a:tcPr>
                    </a:tc>
                    <a:tc>
                      <a:txBody>
                        <a:bodyPr/>
                        <a:lstStyle/>
                        <a:p>
                          <a:endParaRPr lang="en-US"/>
                        </a:p>
                      </a:txBody>
                      <a:tcPr marT="0" marB="0" anchor="ctr">
                        <a:blipFill>
                          <a:blip r:embed="rId11"/>
                          <a:stretch>
                            <a:fillRect l="-259535" t="-586667" r="-1860" b="-131111"/>
                          </a:stretch>
                        </a:blipFill>
                      </a:tcPr>
                    </a:tc>
                    <a:extLst>
                      <a:ext uri="{0D108BD9-81ED-4DB2-BD59-A6C34878D82A}">
                        <a16:rowId xmlns:a16="http://schemas.microsoft.com/office/drawing/2014/main" val="10005"/>
                      </a:ext>
                    </a:extLst>
                  </a:tr>
                  <a:tr h="269437">
                    <a:tc>
                      <a:txBody>
                        <a:bodyPr/>
                        <a:lstStyle/>
                        <a:p>
                          <a:r>
                            <a:rPr lang="en-US" sz="1600" i="1" kern="1200" dirty="0">
                              <a:solidFill>
                                <a:schemeClr val="dk1"/>
                              </a:solidFill>
                              <a:effectLst/>
                              <a:latin typeface="+mn-lt"/>
                              <a:ea typeface="+mn-ea"/>
                              <a:cs typeface="+mn-cs"/>
                            </a:rPr>
                            <a:t>R</a:t>
                          </a:r>
                          <a:r>
                            <a:rPr lang="en-US" sz="1600" kern="1200" dirty="0">
                              <a:solidFill>
                                <a:schemeClr val="dk1"/>
                              </a:solidFill>
                              <a:effectLst/>
                              <a:latin typeface="+mn-lt"/>
                              <a:ea typeface="+mn-ea"/>
                              <a:cs typeface="+mn-cs"/>
                            </a:rPr>
                            <a:t>-matrix</a:t>
                          </a:r>
                          <a:endParaRPr lang="en-US" sz="1400" dirty="0"/>
                        </a:p>
                      </a:txBody>
                      <a:tcPr marT="0" marB="0"/>
                    </a:tc>
                    <a:tc>
                      <a:txBody>
                        <a:bodyPr/>
                        <a:lstStyle/>
                        <a:p>
                          <a:endParaRPr lang="en-US"/>
                        </a:p>
                      </a:txBody>
                      <a:tcPr marT="0" marB="0" anchor="ctr">
                        <a:blipFill>
                          <a:blip r:embed="rId11"/>
                          <a:stretch>
                            <a:fillRect l="-272000" t="-702273" r="-146000" b="-34091"/>
                          </a:stretch>
                        </a:blipFill>
                      </a:tcPr>
                    </a:tc>
                    <a:tc>
                      <a:txBody>
                        <a:bodyPr/>
                        <a:lstStyle/>
                        <a:p>
                          <a:endParaRPr lang="en-US"/>
                        </a:p>
                      </a:txBody>
                      <a:tcPr marT="0" marB="0" anchor="ctr">
                        <a:blipFill>
                          <a:blip r:embed="rId11"/>
                          <a:stretch>
                            <a:fillRect l="-259535" t="-702273" r="-1860" b="-34091"/>
                          </a:stretch>
                        </a:blipFill>
                      </a:tcPr>
                    </a:tc>
                    <a:extLst>
                      <a:ext uri="{0D108BD9-81ED-4DB2-BD59-A6C34878D82A}">
                        <a16:rowId xmlns:a16="http://schemas.microsoft.com/office/drawing/2014/main" val="10006"/>
                      </a:ext>
                    </a:extLst>
                  </a:tr>
                </a:tbl>
              </a:graphicData>
            </a:graphic>
          </p:graphicFrame>
        </mc:Fallback>
      </mc:AlternateContent>
      <p:sp>
        <p:nvSpPr>
          <p:cNvPr id="9" name="TextBox 64">
            <a:extLst>
              <a:ext uri="{FF2B5EF4-FFF2-40B4-BE49-F238E27FC236}">
                <a16:creationId xmlns:a16="http://schemas.microsoft.com/office/drawing/2014/main" id="{A02A3B33-99B1-24FE-00B7-53DF0B9204EC}"/>
              </a:ext>
            </a:extLst>
          </p:cNvPr>
          <p:cNvSpPr txBox="1"/>
          <p:nvPr/>
        </p:nvSpPr>
        <p:spPr>
          <a:xfrm>
            <a:off x="1542690" y="6153138"/>
            <a:ext cx="2236848" cy="261610"/>
          </a:xfrm>
          <a:prstGeom prst="rect">
            <a:avLst/>
          </a:prstGeom>
          <a:noFill/>
        </p:spPr>
        <p:txBody>
          <a:bodyPr wrap="square" rtlCol="0">
            <a:spAutoFit/>
          </a:bodyPr>
          <a:lstStyle/>
          <a:p>
            <a:r>
              <a:rPr lang="en-US" sz="1100" dirty="0">
                <a:ln w="0" cap="sq">
                  <a:noFill/>
                </a:ln>
                <a:solidFill>
                  <a:srgbClr val="0070C0"/>
                </a:solidFill>
              </a:rPr>
              <a:t>G.M. Hale,</a:t>
            </a:r>
            <a:r>
              <a:rPr lang="en-US" sz="1100" i="1" dirty="0">
                <a:ln w="0" cap="sq">
                  <a:noFill/>
                </a:ln>
                <a:solidFill>
                  <a:srgbClr val="0070C0"/>
                </a:solidFill>
              </a:rPr>
              <a:t> et al.</a:t>
            </a:r>
            <a:r>
              <a:rPr lang="en-US" sz="1100" dirty="0">
                <a:ln w="0" cap="sq">
                  <a:noFill/>
                </a:ln>
                <a:solidFill>
                  <a:srgbClr val="0070C0"/>
                </a:solidFill>
              </a:rPr>
              <a:t> PRL </a:t>
            </a:r>
            <a:r>
              <a:rPr lang="en-US" sz="1100" b="1" dirty="0">
                <a:ln w="0" cap="sq">
                  <a:noFill/>
                </a:ln>
                <a:solidFill>
                  <a:srgbClr val="0070C0"/>
                </a:solidFill>
              </a:rPr>
              <a:t>59</a:t>
            </a:r>
            <a:r>
              <a:rPr lang="en-US" sz="1100" dirty="0">
                <a:ln w="0" cap="sq">
                  <a:noFill/>
                </a:ln>
                <a:solidFill>
                  <a:srgbClr val="0070C0"/>
                </a:solidFill>
              </a:rPr>
              <a:t> (1987).</a:t>
            </a:r>
            <a:endParaRPr lang="en-US" sz="1100" dirty="0"/>
          </a:p>
        </p:txBody>
      </p:sp>
    </p:spTree>
    <p:extLst>
      <p:ext uri="{BB962C8B-B14F-4D97-AF65-F5344CB8AC3E}">
        <p14:creationId xmlns:p14="http://schemas.microsoft.com/office/powerpoint/2010/main" val="3250661968"/>
      </p:ext>
    </p:extLst>
  </p:cSld>
  <p:clrMapOvr>
    <a:masterClrMapping/>
  </p:clrMapOvr>
  <mc:AlternateContent xmlns:mc="http://schemas.openxmlformats.org/markup-compatibility/2006" xmlns:p14="http://schemas.microsoft.com/office/powerpoint/2010/main">
    <mc:Choice Requires="p14">
      <p:transition spd="slow" p14:dur="2000" advTm="68385"/>
    </mc:Choice>
    <mc:Fallback xmlns="">
      <p:transition spd="slow" advTm="6838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591739" y="169117"/>
            <a:ext cx="8073151" cy="488983"/>
          </a:xfrm>
        </p:spPr>
        <p:txBody>
          <a:bodyPr>
            <a:normAutofit fontScale="90000"/>
          </a:bodyPr>
          <a:lstStyle/>
          <a:p>
            <a:r>
              <a:rPr lang="en-US" sz="2000" b="0" dirty="0">
                <a:cs typeface="Arial" panose="020B0604020202020204" pitchFamily="34" charset="0"/>
              </a:rPr>
              <a:t>DT polarized thermonuclear fusion</a:t>
            </a:r>
            <a:br>
              <a:rPr lang="en-US" sz="2000" b="0" dirty="0">
                <a:cs typeface="Arial" panose="020B0604020202020204" pitchFamily="34" charset="0"/>
              </a:rPr>
            </a:br>
            <a:r>
              <a:rPr lang="en-US" sz="1100" dirty="0">
                <a:ln w="0" cap="sq">
                  <a:noFill/>
                </a:ln>
                <a:solidFill>
                  <a:schemeClr val="bg1">
                    <a:lumMod val="65000"/>
                  </a:schemeClr>
                </a:solidFill>
              </a:rPr>
              <a:t>G. Hupin, S. Quaglioni and P. </a:t>
            </a:r>
            <a:r>
              <a:rPr lang="en-US" sz="1100" dirty="0" err="1">
                <a:ln w="0" cap="sq">
                  <a:noFill/>
                </a:ln>
                <a:solidFill>
                  <a:schemeClr val="bg1">
                    <a:lumMod val="65000"/>
                  </a:schemeClr>
                </a:solidFill>
              </a:rPr>
              <a:t>Navrátil</a:t>
            </a:r>
            <a:r>
              <a:rPr lang="en-US" sz="1100" dirty="0">
                <a:ln w="0" cap="sq">
                  <a:noFill/>
                </a:ln>
                <a:solidFill>
                  <a:schemeClr val="bg1">
                    <a:lumMod val="65000"/>
                  </a:schemeClr>
                </a:solidFill>
              </a:rPr>
              <a:t>, Nat. </a:t>
            </a:r>
            <a:r>
              <a:rPr lang="en-US" sz="1100" dirty="0" err="1">
                <a:ln w="0" cap="sq">
                  <a:noFill/>
                </a:ln>
                <a:solidFill>
                  <a:schemeClr val="bg1">
                    <a:lumMod val="65000"/>
                  </a:schemeClr>
                </a:solidFill>
              </a:rPr>
              <a:t>Commun</a:t>
            </a:r>
            <a:r>
              <a:rPr lang="en-US" sz="1100" dirty="0">
                <a:ln w="0" cap="sq">
                  <a:noFill/>
                </a:ln>
                <a:solidFill>
                  <a:schemeClr val="bg1">
                    <a:lumMod val="65000"/>
                  </a:schemeClr>
                </a:solidFill>
              </a:rPr>
              <a:t>. 10, 351 (2019)</a:t>
            </a:r>
          </a:p>
        </p:txBody>
      </p:sp>
      <p:grpSp>
        <p:nvGrpSpPr>
          <p:cNvPr id="3" name="Groupe 2"/>
          <p:cNvGrpSpPr/>
          <p:nvPr/>
        </p:nvGrpSpPr>
        <p:grpSpPr>
          <a:xfrm>
            <a:off x="5745377" y="799710"/>
            <a:ext cx="5963722" cy="3229510"/>
            <a:chOff x="4221376" y="799710"/>
            <a:chExt cx="5963722" cy="3229510"/>
          </a:xfrm>
        </p:grpSpPr>
        <mc:AlternateContent xmlns:mc="http://schemas.openxmlformats.org/markup-compatibility/2006" xmlns:a14="http://schemas.microsoft.com/office/drawing/2010/main">
          <mc:Choice Requires="a14">
            <p:sp>
              <p:nvSpPr>
                <p:cNvPr id="24" name="ZoneTexte 23"/>
                <p:cNvSpPr txBox="1"/>
                <p:nvPr/>
              </p:nvSpPr>
              <p:spPr>
                <a:xfrm>
                  <a:off x="4221376" y="3329990"/>
                  <a:ext cx="5375740" cy="69923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fr-FR" sz="1600" i="1">
                                <a:latin typeface="Cambria Math" panose="02040503050406030204" pitchFamily="18" charset="0"/>
                              </a:rPr>
                            </m:ctrlPr>
                          </m:fPr>
                          <m:num>
                            <m:sSup>
                              <m:sSupPr>
                                <m:ctrlPr>
                                  <a:rPr lang="fr-FR" sz="1600" i="1">
                                    <a:latin typeface="Cambria Math" panose="02040503050406030204" pitchFamily="18" charset="0"/>
                                  </a:rPr>
                                </m:ctrlPr>
                              </m:sSupPr>
                              <m:e>
                                <m:r>
                                  <a:rPr lang="fr-FR" sz="1600" i="1">
                                    <a:latin typeface="Cambria Math" panose="02040503050406030204" pitchFamily="18" charset="0"/>
                                    <a:ea typeface="Cambria Math" panose="02040503050406030204" pitchFamily="18" charset="0"/>
                                  </a:rPr>
                                  <m:t>𝜕</m:t>
                                </m:r>
                                <m:r>
                                  <a:rPr lang="fr-FR" sz="1600" i="1">
                                    <a:latin typeface="Cambria Math"/>
                                    <a:ea typeface="Cambria Math"/>
                                  </a:rPr>
                                  <m:t>𝜎</m:t>
                                </m:r>
                              </m:e>
                              <m:sup>
                                <m:r>
                                  <m:rPr>
                                    <m:nor/>
                                  </m:rPr>
                                  <a:rPr lang="fr-FR" sz="1600">
                                    <a:latin typeface="Cambria Math"/>
                                  </a:rPr>
                                  <m:t>polar</m:t>
                                </m:r>
                              </m:sup>
                            </m:sSup>
                          </m:num>
                          <m:den>
                            <m:r>
                              <a:rPr lang="fr-FR" sz="1600" i="1">
                                <a:latin typeface="Cambria Math" panose="02040503050406030204" pitchFamily="18" charset="0"/>
                                <a:ea typeface="Cambria Math" panose="02040503050406030204" pitchFamily="18" charset="0"/>
                              </a:rPr>
                              <m:t>𝜕</m:t>
                            </m:r>
                            <m:r>
                              <m:rPr>
                                <m:sty m:val="p"/>
                              </m:rPr>
                              <a:rPr lang="el-GR" sz="1600" i="1">
                                <a:latin typeface="Cambria Math" panose="02040503050406030204" pitchFamily="18" charset="0"/>
                                <a:ea typeface="Cambria Math" panose="02040503050406030204" pitchFamily="18" charset="0"/>
                              </a:rPr>
                              <m:t>Ω</m:t>
                            </m:r>
                          </m:den>
                        </m:f>
                        <m:d>
                          <m:dPr>
                            <m:ctrlPr>
                              <a:rPr lang="fr-FR" sz="1600" i="1">
                                <a:latin typeface="Cambria Math" panose="02040503050406030204" pitchFamily="18" charset="0"/>
                              </a:rPr>
                            </m:ctrlPr>
                          </m:dPr>
                          <m:e>
                            <m:r>
                              <a:rPr lang="fr-FR" sz="1600" i="1">
                                <a:latin typeface="Cambria Math"/>
                                <a:ea typeface="Cambria Math"/>
                              </a:rPr>
                              <m:t>𝜃</m:t>
                            </m:r>
                          </m:e>
                        </m:d>
                        <m:r>
                          <a:rPr lang="fr-FR" sz="1600" i="1">
                            <a:latin typeface="Cambria Math"/>
                          </a:rPr>
                          <m:t>=</m:t>
                        </m:r>
                        <m:f>
                          <m:fPr>
                            <m:ctrlPr>
                              <a:rPr lang="fr-FR" sz="1600" i="1">
                                <a:latin typeface="Cambria Math" panose="02040503050406030204" pitchFamily="18" charset="0"/>
                              </a:rPr>
                            </m:ctrlPr>
                          </m:fPr>
                          <m:num>
                            <m:sSup>
                              <m:sSupPr>
                                <m:ctrlPr>
                                  <a:rPr lang="fr-FR" sz="1600" i="1">
                                    <a:latin typeface="Cambria Math" panose="02040503050406030204" pitchFamily="18" charset="0"/>
                                  </a:rPr>
                                </m:ctrlPr>
                              </m:sSupPr>
                              <m:e>
                                <m:r>
                                  <a:rPr lang="fr-FR" sz="1600" i="1">
                                    <a:latin typeface="Cambria Math" panose="02040503050406030204" pitchFamily="18" charset="0"/>
                                    <a:ea typeface="Cambria Math" panose="02040503050406030204" pitchFamily="18" charset="0"/>
                                  </a:rPr>
                                  <m:t>𝜕</m:t>
                                </m:r>
                                <m:r>
                                  <a:rPr lang="fr-FR" sz="1600" i="1">
                                    <a:latin typeface="Cambria Math"/>
                                    <a:ea typeface="Cambria Math"/>
                                  </a:rPr>
                                  <m:t>𝜎</m:t>
                                </m:r>
                              </m:e>
                              <m:sup>
                                <m:r>
                                  <a:rPr lang="fr-FR" sz="1600" i="1">
                                    <a:latin typeface="Cambria Math" panose="02040503050406030204" pitchFamily="18" charset="0"/>
                                    <a:ea typeface="Cambria Math"/>
                                  </a:rPr>
                                  <m:t> </m:t>
                                </m:r>
                              </m:sup>
                            </m:sSup>
                          </m:num>
                          <m:den>
                            <m:r>
                              <a:rPr lang="fr-FR" sz="1600" i="1">
                                <a:latin typeface="Cambria Math" panose="02040503050406030204" pitchFamily="18" charset="0"/>
                                <a:ea typeface="Cambria Math" panose="02040503050406030204" pitchFamily="18" charset="0"/>
                              </a:rPr>
                              <m:t>𝜕</m:t>
                            </m:r>
                            <m:r>
                              <m:rPr>
                                <m:sty m:val="p"/>
                              </m:rPr>
                              <a:rPr lang="el-GR" sz="1600" i="1">
                                <a:latin typeface="Cambria Math" panose="02040503050406030204" pitchFamily="18" charset="0"/>
                                <a:ea typeface="Cambria Math" panose="02040503050406030204" pitchFamily="18" charset="0"/>
                              </a:rPr>
                              <m:t>Ω</m:t>
                            </m:r>
                          </m:den>
                        </m:f>
                        <m:d>
                          <m:dPr>
                            <m:ctrlPr>
                              <a:rPr lang="fr-FR" sz="1600" i="1">
                                <a:latin typeface="Cambria Math" panose="02040503050406030204" pitchFamily="18" charset="0"/>
                                <a:ea typeface="Cambria Math"/>
                              </a:rPr>
                            </m:ctrlPr>
                          </m:dPr>
                          <m:e>
                            <m:r>
                              <a:rPr lang="fr-FR" sz="1600" i="1">
                                <a:latin typeface="Cambria Math"/>
                                <a:ea typeface="Cambria Math"/>
                              </a:rPr>
                              <m:t>𝜃</m:t>
                            </m:r>
                          </m:e>
                        </m:d>
                        <m:d>
                          <m:dPr>
                            <m:ctrlPr>
                              <a:rPr lang="fr-FR" sz="1600" i="1">
                                <a:latin typeface="Cambria Math" panose="02040503050406030204" pitchFamily="18" charset="0"/>
                                <a:ea typeface="Cambria Math"/>
                              </a:rPr>
                            </m:ctrlPr>
                          </m:dPr>
                          <m:e>
                            <m:r>
                              <a:rPr lang="fr-FR" sz="1600" i="1">
                                <a:latin typeface="Cambria Math"/>
                                <a:ea typeface="Cambria Math"/>
                              </a:rPr>
                              <m:t>1+</m:t>
                            </m:r>
                            <m:f>
                              <m:fPr>
                                <m:ctrlPr>
                                  <a:rPr lang="fr-FR" sz="1600" i="1">
                                    <a:latin typeface="Cambria Math" panose="02040503050406030204" pitchFamily="18" charset="0"/>
                                    <a:ea typeface="Cambria Math"/>
                                  </a:rPr>
                                </m:ctrlPr>
                              </m:fPr>
                              <m:num>
                                <m:r>
                                  <a:rPr lang="fr-FR" sz="1600" i="1">
                                    <a:latin typeface="Cambria Math"/>
                                    <a:ea typeface="Cambria Math"/>
                                  </a:rPr>
                                  <m:t>1</m:t>
                                </m:r>
                              </m:num>
                              <m:den>
                                <m:r>
                                  <a:rPr lang="en-US" sz="1600" i="1">
                                    <a:latin typeface="Cambria Math" panose="02040503050406030204" pitchFamily="18" charset="0"/>
                                    <a:ea typeface="Cambria Math"/>
                                  </a:rPr>
                                  <m:t>2</m:t>
                                </m:r>
                              </m:den>
                            </m:f>
                            <m:sSub>
                              <m:sSubPr>
                                <m:ctrlPr>
                                  <a:rPr lang="fr-FR" sz="1600" i="1">
                                    <a:latin typeface="Cambria Math" panose="02040503050406030204" pitchFamily="18" charset="0"/>
                                    <a:ea typeface="Cambria Math"/>
                                  </a:rPr>
                                </m:ctrlPr>
                              </m:sSubPr>
                              <m:e>
                                <m:r>
                                  <a:rPr lang="fr-FR" sz="1600" i="1">
                                    <a:latin typeface="Cambria Math"/>
                                    <a:ea typeface="Cambria Math"/>
                                  </a:rPr>
                                  <m:t>𝑝</m:t>
                                </m:r>
                              </m:e>
                              <m:sub>
                                <m:r>
                                  <a:rPr lang="fr-FR" sz="1600" i="1">
                                    <a:latin typeface="Cambria Math"/>
                                    <a:ea typeface="Cambria Math"/>
                                  </a:rPr>
                                  <m:t>𝑧𝑧</m:t>
                                </m:r>
                              </m:sub>
                            </m:sSub>
                            <m:sSub>
                              <m:sSubPr>
                                <m:ctrlPr>
                                  <a:rPr lang="fr-FR" sz="1600" i="1">
                                    <a:latin typeface="Cambria Math" panose="02040503050406030204" pitchFamily="18" charset="0"/>
                                    <a:ea typeface="Cambria Math"/>
                                  </a:rPr>
                                </m:ctrlPr>
                              </m:sSubPr>
                              <m:e>
                                <m:r>
                                  <a:rPr lang="fr-FR" sz="1600" i="1">
                                    <a:latin typeface="Cambria Math"/>
                                    <a:ea typeface="Cambria Math"/>
                                  </a:rPr>
                                  <m:t>𝐴</m:t>
                                </m:r>
                              </m:e>
                              <m:sub>
                                <m:r>
                                  <a:rPr lang="fr-FR" sz="1600" i="1">
                                    <a:latin typeface="Cambria Math"/>
                                    <a:ea typeface="Cambria Math"/>
                                  </a:rPr>
                                  <m:t>𝑧𝑧</m:t>
                                </m:r>
                              </m:sub>
                            </m:sSub>
                            <m:d>
                              <m:dPr>
                                <m:ctrlPr>
                                  <a:rPr lang="fr-FR" sz="1600" i="1">
                                    <a:latin typeface="Cambria Math" panose="02040503050406030204" pitchFamily="18" charset="0"/>
                                    <a:ea typeface="Cambria Math"/>
                                  </a:rPr>
                                </m:ctrlPr>
                              </m:dPr>
                              <m:e>
                                <m:r>
                                  <a:rPr lang="fr-FR" sz="1600" i="1">
                                    <a:latin typeface="Cambria Math"/>
                                    <a:ea typeface="Cambria Math"/>
                                  </a:rPr>
                                  <m:t>𝜃</m:t>
                                </m:r>
                              </m:e>
                            </m:d>
                            <m:r>
                              <a:rPr lang="fr-FR" sz="1600" i="1">
                                <a:latin typeface="Cambria Math"/>
                                <a:ea typeface="Cambria Math"/>
                              </a:rPr>
                              <m:t>+</m:t>
                            </m:r>
                            <m:f>
                              <m:fPr>
                                <m:ctrlPr>
                                  <a:rPr lang="fr-FR" sz="1600" i="1">
                                    <a:latin typeface="Cambria Math" panose="02040503050406030204" pitchFamily="18" charset="0"/>
                                    <a:ea typeface="Cambria Math"/>
                                  </a:rPr>
                                </m:ctrlPr>
                              </m:fPr>
                              <m:num>
                                <m:r>
                                  <a:rPr lang="fr-FR" sz="1600" i="1">
                                    <a:latin typeface="Cambria Math"/>
                                    <a:ea typeface="Cambria Math"/>
                                  </a:rPr>
                                  <m:t>3</m:t>
                                </m:r>
                              </m:num>
                              <m:den>
                                <m:r>
                                  <a:rPr lang="fr-FR" sz="1600" i="1">
                                    <a:latin typeface="Cambria Math"/>
                                    <a:ea typeface="Cambria Math"/>
                                  </a:rPr>
                                  <m:t>2</m:t>
                                </m:r>
                              </m:den>
                            </m:f>
                            <m:sSub>
                              <m:sSubPr>
                                <m:ctrlPr>
                                  <a:rPr lang="fr-FR" sz="1600" i="1">
                                    <a:latin typeface="Cambria Math" panose="02040503050406030204" pitchFamily="18" charset="0"/>
                                    <a:ea typeface="Cambria Math"/>
                                  </a:rPr>
                                </m:ctrlPr>
                              </m:sSubPr>
                              <m:e>
                                <m:r>
                                  <a:rPr lang="fr-FR" sz="1600" i="1">
                                    <a:latin typeface="Cambria Math"/>
                                    <a:ea typeface="Cambria Math"/>
                                  </a:rPr>
                                  <m:t>𝑝</m:t>
                                </m:r>
                              </m:e>
                              <m:sub>
                                <m:r>
                                  <a:rPr lang="fr-FR" sz="1600" i="1">
                                    <a:latin typeface="Cambria Math"/>
                                    <a:ea typeface="Cambria Math"/>
                                  </a:rPr>
                                  <m:t>𝑧</m:t>
                                </m:r>
                              </m:sub>
                            </m:sSub>
                            <m:sSub>
                              <m:sSubPr>
                                <m:ctrlPr>
                                  <a:rPr lang="fr-FR" sz="1600" i="1">
                                    <a:latin typeface="Cambria Math" panose="02040503050406030204" pitchFamily="18" charset="0"/>
                                    <a:ea typeface="Cambria Math"/>
                                  </a:rPr>
                                </m:ctrlPr>
                              </m:sSubPr>
                              <m:e>
                                <m:r>
                                  <a:rPr lang="en-US" sz="1600" i="1">
                                    <a:latin typeface="Cambria Math" panose="02040503050406030204" pitchFamily="18" charset="0"/>
                                    <a:ea typeface="Cambria Math"/>
                                  </a:rPr>
                                  <m:t>𝑞</m:t>
                                </m:r>
                              </m:e>
                              <m:sub>
                                <m:r>
                                  <a:rPr lang="en-US" sz="1600" i="1">
                                    <a:latin typeface="Cambria Math" panose="02040503050406030204" pitchFamily="18" charset="0"/>
                                    <a:ea typeface="Cambria Math"/>
                                  </a:rPr>
                                  <m:t>𝑧</m:t>
                                </m:r>
                              </m:sub>
                            </m:sSub>
                            <m:sSub>
                              <m:sSubPr>
                                <m:ctrlPr>
                                  <a:rPr lang="fr-FR" sz="1600" i="1">
                                    <a:latin typeface="Cambria Math" panose="02040503050406030204" pitchFamily="18" charset="0"/>
                                    <a:ea typeface="Cambria Math"/>
                                  </a:rPr>
                                </m:ctrlPr>
                              </m:sSubPr>
                              <m:e>
                                <m:r>
                                  <a:rPr lang="fr-FR" sz="1600" i="1">
                                    <a:latin typeface="Cambria Math"/>
                                    <a:ea typeface="Cambria Math"/>
                                  </a:rPr>
                                  <m:t>𝐶</m:t>
                                </m:r>
                              </m:e>
                              <m:sub>
                                <m:r>
                                  <a:rPr lang="fr-FR" sz="1600" i="1">
                                    <a:latin typeface="Cambria Math"/>
                                    <a:ea typeface="Cambria Math"/>
                                  </a:rPr>
                                  <m:t>𝑧</m:t>
                                </m:r>
                                <m:r>
                                  <a:rPr lang="fr-FR" sz="1600" i="1">
                                    <a:latin typeface="Cambria Math"/>
                                    <a:ea typeface="Cambria Math"/>
                                  </a:rPr>
                                  <m:t>,</m:t>
                                </m:r>
                                <m:r>
                                  <a:rPr lang="en-US" sz="1600" i="1">
                                    <a:latin typeface="Cambria Math" panose="02040503050406030204" pitchFamily="18" charset="0"/>
                                    <a:ea typeface="Cambria Math"/>
                                  </a:rPr>
                                  <m:t>𝑧</m:t>
                                </m:r>
                                <m:r>
                                  <a:rPr lang="fr-FR" sz="1600" i="1">
                                    <a:latin typeface="Cambria Math" panose="02040503050406030204" pitchFamily="18" charset="0"/>
                                    <a:ea typeface="Cambria Math"/>
                                  </a:rPr>
                                  <m:t> </m:t>
                                </m:r>
                              </m:sub>
                            </m:sSub>
                            <m:d>
                              <m:dPr>
                                <m:ctrlPr>
                                  <a:rPr lang="fr-FR" sz="1600" i="1">
                                    <a:latin typeface="Cambria Math" panose="02040503050406030204" pitchFamily="18" charset="0"/>
                                    <a:ea typeface="Cambria Math"/>
                                  </a:rPr>
                                </m:ctrlPr>
                              </m:dPr>
                              <m:e>
                                <m:r>
                                  <a:rPr lang="fr-FR" sz="1600" i="1">
                                    <a:latin typeface="Cambria Math"/>
                                    <a:ea typeface="Cambria Math"/>
                                  </a:rPr>
                                  <m:t>𝜃</m:t>
                                </m:r>
                              </m:e>
                            </m:d>
                          </m:e>
                        </m:d>
                      </m:oMath>
                    </m:oMathPara>
                  </a14:m>
                  <a:endParaRPr lang="fr-FR" sz="1600" dirty="0"/>
                </a:p>
              </p:txBody>
            </p:sp>
          </mc:Choice>
          <mc:Fallback xmlns="">
            <p:sp>
              <p:nvSpPr>
                <p:cNvPr id="24" name="ZoneTexte 23"/>
                <p:cNvSpPr txBox="1">
                  <a:spLocks noRot="1" noChangeAspect="1" noMove="1" noResize="1" noEditPoints="1" noAdjustHandles="1" noChangeArrowheads="1" noChangeShapeType="1" noTextEdit="1"/>
                </p:cNvSpPr>
                <p:nvPr/>
              </p:nvSpPr>
              <p:spPr>
                <a:xfrm>
                  <a:off x="4221376" y="3329990"/>
                  <a:ext cx="5375740" cy="699230"/>
                </a:xfrm>
                <a:prstGeom prst="rect">
                  <a:avLst/>
                </a:prstGeom>
                <a:blipFill>
                  <a:blip r:embed="rId2"/>
                  <a:stretch>
                    <a:fillRect/>
                  </a:stretch>
                </a:blipFill>
              </p:spPr>
              <p:txBody>
                <a:bodyPr/>
                <a:lstStyle/>
                <a:p>
                  <a:r>
                    <a:rPr lang="fr-FR">
                      <a:noFill/>
                    </a:rPr>
                    <a:t> </a:t>
                  </a:r>
                </a:p>
              </p:txBody>
            </p:sp>
          </mc:Fallback>
        </mc:AlternateContent>
        <p:pic>
          <p:nvPicPr>
            <p:cNvPr id="25" name="Image 2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09973" y="799710"/>
              <a:ext cx="2825572" cy="2314965"/>
            </a:xfrm>
            <a:prstGeom prst="rect">
              <a:avLst/>
            </a:prstGeom>
          </p:spPr>
        </p:pic>
        <p:sp>
          <p:nvSpPr>
            <p:cNvPr id="26" name="Rectangle 25"/>
            <p:cNvSpPr/>
            <p:nvPr/>
          </p:nvSpPr>
          <p:spPr bwMode="auto">
            <a:xfrm>
              <a:off x="8481526" y="2064421"/>
              <a:ext cx="1703572" cy="830997"/>
            </a:xfrm>
            <a:prstGeom prst="rect">
              <a:avLst/>
            </a:prstGeom>
            <a:solidFill>
              <a:srgbClr val="F7A886"/>
            </a:solidFill>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en-US" sz="1600" dirty="0">
                  <a:cs typeface="Arial Narrow"/>
                </a:rPr>
                <a:t>Reactant spins are prepared in a configuration</a:t>
              </a:r>
            </a:p>
          </p:txBody>
        </p:sp>
      </p:grpSp>
      <p:grpSp>
        <p:nvGrpSpPr>
          <p:cNvPr id="19" name="Group 1">
            <a:extLst>
              <a:ext uri="{FF2B5EF4-FFF2-40B4-BE49-F238E27FC236}">
                <a16:creationId xmlns:a16="http://schemas.microsoft.com/office/drawing/2014/main" id="{FDA46FAF-E502-48B0-B7E3-3508670D6BE6}"/>
              </a:ext>
            </a:extLst>
          </p:cNvPr>
          <p:cNvGrpSpPr/>
          <p:nvPr/>
        </p:nvGrpSpPr>
        <p:grpSpPr>
          <a:xfrm>
            <a:off x="1223269" y="785272"/>
            <a:ext cx="3807419" cy="5518179"/>
            <a:chOff x="212368" y="1101118"/>
            <a:chExt cx="3807419" cy="5518179"/>
          </a:xfrm>
        </p:grpSpPr>
        <p:pic>
          <p:nvPicPr>
            <p:cNvPr id="21" name="Picture 3">
              <a:extLst>
                <a:ext uri="{FF2B5EF4-FFF2-40B4-BE49-F238E27FC236}">
                  <a16:creationId xmlns:a16="http://schemas.microsoft.com/office/drawing/2014/main" id="{E8CD018F-9FBB-4B01-ACAE-13CD5065C24F}"/>
                </a:ext>
              </a:extLst>
            </p:cNvPr>
            <p:cNvPicPr>
              <a:picLocks noChangeAspect="1" noChangeArrowheads="1"/>
            </p:cNvPicPr>
            <p:nvPr/>
          </p:nvPicPr>
          <p:blipFill>
            <a:blip r:embed="rId4"/>
            <a:stretch>
              <a:fillRect/>
            </a:stretch>
          </p:blipFill>
          <p:spPr bwMode="auto">
            <a:xfrm>
              <a:off x="422472" y="4047439"/>
              <a:ext cx="3394227" cy="248449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506C1949-B509-47EB-B837-255CB6F57472}"/>
                </a:ext>
              </a:extLst>
            </p:cNvPr>
            <p:cNvPicPr>
              <a:picLocks noChangeAspect="1" noChangeArrowheads="1"/>
            </p:cNvPicPr>
            <p:nvPr/>
          </p:nvPicPr>
          <p:blipFill>
            <a:blip r:embed="rId5"/>
            <a:stretch>
              <a:fillRect/>
            </a:stretch>
          </p:blipFill>
          <p:spPr bwMode="auto">
            <a:xfrm>
              <a:off x="449101" y="1510955"/>
              <a:ext cx="3333952" cy="248449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ABB21158-C021-4474-8AB6-1A17950EBFE5}"/>
                </a:ext>
              </a:extLst>
            </p:cNvPr>
            <p:cNvSpPr/>
            <p:nvPr/>
          </p:nvSpPr>
          <p:spPr>
            <a:xfrm>
              <a:off x="231300" y="1584756"/>
              <a:ext cx="3756193" cy="5034541"/>
            </a:xfrm>
            <a:prstGeom prst="rect">
              <a:avLst/>
            </a:prstGeom>
            <a:no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3">
              <a:extLst>
                <a:ext uri="{FF2B5EF4-FFF2-40B4-BE49-F238E27FC236}">
                  <a16:creationId xmlns:a16="http://schemas.microsoft.com/office/drawing/2014/main" id="{CB72320A-A7F2-48CB-BC5C-334E305AA639}"/>
                </a:ext>
              </a:extLst>
            </p:cNvPr>
            <p:cNvSpPr>
              <a:spLocks noChangeArrowheads="1"/>
            </p:cNvSpPr>
            <p:nvPr/>
          </p:nvSpPr>
          <p:spPr bwMode="auto">
            <a:xfrm>
              <a:off x="212368" y="1101118"/>
              <a:ext cx="3807419" cy="488983"/>
            </a:xfrm>
            <a:prstGeom prst="rect">
              <a:avLst/>
            </a:prstGeom>
            <a:solidFill>
              <a:srgbClr val="0000FF"/>
            </a:solidFill>
            <a:ln w="3175">
              <a:solidFill>
                <a:srgbClr val="0000FF"/>
              </a:solidFill>
              <a:miter lim="800000"/>
              <a:headEnd/>
              <a:tailEnd/>
            </a:ln>
          </p:spPr>
          <p:txBody>
            <a:bodyPr wrap="square" anchor="ctr"/>
            <a:lstStyle/>
            <a:p>
              <a:pPr algn="ctr">
                <a:spcBef>
                  <a:spcPct val="0"/>
                </a:spcBef>
              </a:pPr>
              <a:r>
                <a:rPr lang="en-US" sz="1800" dirty="0">
                  <a:solidFill>
                    <a:schemeClr val="bg1"/>
                  </a:solidFill>
                </a:rPr>
                <a:t>Enhancement factor and reaction rate</a:t>
              </a:r>
            </a:p>
          </p:txBody>
        </p:sp>
      </p:grpSp>
      <mc:AlternateContent xmlns:mc="http://schemas.openxmlformats.org/markup-compatibility/2006" xmlns:a14="http://schemas.microsoft.com/office/drawing/2010/main">
        <mc:Choice Requires="a14">
          <p:sp>
            <p:nvSpPr>
              <p:cNvPr id="30" name="ZoneTexte 29">
                <a:extLst>
                  <a:ext uri="{FF2B5EF4-FFF2-40B4-BE49-F238E27FC236}">
                    <a16:creationId xmlns:a16="http://schemas.microsoft.com/office/drawing/2014/main" id="{6AEE625C-EF81-46F6-A9D6-8ECC17403997}"/>
                  </a:ext>
                </a:extLst>
              </p:cNvPr>
              <p:cNvSpPr txBox="1"/>
              <p:nvPr/>
            </p:nvSpPr>
            <p:spPr>
              <a:xfrm>
                <a:off x="1844380" y="1597190"/>
                <a:ext cx="112191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i="1">
                              <a:latin typeface="Cambria Math" panose="02040503050406030204" pitchFamily="18" charset="0"/>
                            </a:rPr>
                          </m:ctrlPr>
                        </m:sSubPr>
                        <m:e>
                          <m:r>
                            <a:rPr lang="fr-FR" sz="1400" i="1">
                              <a:latin typeface="Cambria Math" panose="02040503050406030204" pitchFamily="18" charset="0"/>
                            </a:rPr>
                            <m:t>𝐸</m:t>
                          </m:r>
                        </m:e>
                        <m:sub>
                          <m:r>
                            <a:rPr lang="fr-FR" sz="1400" i="1">
                              <a:latin typeface="Cambria Math" panose="02040503050406030204" pitchFamily="18" charset="0"/>
                            </a:rPr>
                            <m:t>𝐷</m:t>
                          </m:r>
                        </m:sub>
                      </m:sSub>
                      <m:r>
                        <a:rPr lang="fr-FR" sz="1400" i="1">
                          <a:latin typeface="Cambria Math" panose="02040503050406030204" pitchFamily="18" charset="0"/>
                        </a:rPr>
                        <m:t>=100 </m:t>
                      </m:r>
                      <m:r>
                        <m:rPr>
                          <m:nor/>
                        </m:rPr>
                        <a:rPr lang="fr-FR" sz="1400">
                          <a:latin typeface="Cambria Math" panose="02040503050406030204" pitchFamily="18" charset="0"/>
                        </a:rPr>
                        <m:t>keV</m:t>
                      </m:r>
                    </m:oMath>
                  </m:oMathPara>
                </a14:m>
                <a:endParaRPr lang="fr-FR" sz="1400" dirty="0"/>
              </a:p>
            </p:txBody>
          </p:sp>
        </mc:Choice>
        <mc:Fallback xmlns="">
          <p:sp>
            <p:nvSpPr>
              <p:cNvPr id="30" name="ZoneTexte 29">
                <a:extLst>
                  <a:ext uri="{FF2B5EF4-FFF2-40B4-BE49-F238E27FC236}">
                    <a16:creationId xmlns:a16="http://schemas.microsoft.com/office/drawing/2014/main" id="{6AEE625C-EF81-46F6-A9D6-8ECC17403997}"/>
                  </a:ext>
                </a:extLst>
              </p:cNvPr>
              <p:cNvSpPr txBox="1">
                <a:spLocks noRot="1" noChangeAspect="1" noMove="1" noResize="1" noEditPoints="1" noAdjustHandles="1" noChangeArrowheads="1" noChangeShapeType="1" noTextEdit="1"/>
              </p:cNvSpPr>
              <p:nvPr/>
            </p:nvSpPr>
            <p:spPr>
              <a:xfrm>
                <a:off x="1844380" y="1597190"/>
                <a:ext cx="1121910" cy="215444"/>
              </a:xfrm>
              <a:prstGeom prst="rect">
                <a:avLst/>
              </a:prstGeom>
              <a:blipFill>
                <a:blip r:embed="rId6"/>
                <a:stretch>
                  <a:fillRect l="-2717" r="-2717" b="-1714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Rectangle : coins arrondis 13">
                <a:extLst>
                  <a:ext uri="{FF2B5EF4-FFF2-40B4-BE49-F238E27FC236}">
                    <a16:creationId xmlns:a16="http://schemas.microsoft.com/office/drawing/2014/main" id="{B1D49A56-0123-4B63-86C9-506B777AC6F2}"/>
                  </a:ext>
                </a:extLst>
              </p:cNvPr>
              <p:cNvSpPr>
                <a:spLocks noChangeArrowheads="1"/>
              </p:cNvSpPr>
              <p:nvPr/>
            </p:nvSpPr>
            <p:spPr bwMode="auto">
              <a:xfrm>
                <a:off x="5477069" y="4182651"/>
                <a:ext cx="5912356" cy="2172604"/>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numCol="1" rtlCol="0" anchor="ctr">
                <a:noAutofit/>
              </a:bodyPr>
              <a:lstStyle/>
              <a:p>
                <a:pPr marL="285750" indent="-285750">
                  <a:spcBef>
                    <a:spcPts val="0"/>
                  </a:spcBef>
                  <a:spcAft>
                    <a:spcPts val="1200"/>
                  </a:spcAft>
                  <a:buFont typeface="Arial" panose="020B0604020202020204" pitchFamily="34" charset="0"/>
                  <a:buChar char="•"/>
                </a:pPr>
                <a:r>
                  <a:rPr lang="en-US" sz="1800" b="1" dirty="0"/>
                  <a:t>Predictions</a:t>
                </a:r>
                <a:r>
                  <a:rPr lang="en-US" sz="1800" dirty="0"/>
                  <a:t> for polarized </a:t>
                </a:r>
                <a14:m>
                  <m:oMath xmlns:m="http://schemas.openxmlformats.org/officeDocument/2006/math">
                    <m:sPre>
                      <m:sPrePr>
                        <m:ctrlPr>
                          <a:rPr lang="en-US" sz="1800" i="1">
                            <a:latin typeface="Cambria Math" panose="02040503050406030204" pitchFamily="18" charset="0"/>
                          </a:rPr>
                        </m:ctrlPr>
                      </m:sPrePr>
                      <m:sub>
                        <m:r>
                          <a:rPr lang="en-US" sz="1800">
                            <a:latin typeface="Cambria Math" panose="02040503050406030204" pitchFamily="18" charset="0"/>
                          </a:rPr>
                          <m:t> </m:t>
                        </m:r>
                      </m:sub>
                      <m:sup>
                        <m:r>
                          <a:rPr lang="en-US" sz="1800">
                            <a:latin typeface="Cambria Math" panose="02040503050406030204" pitchFamily="18" charset="0"/>
                          </a:rPr>
                          <m:t>3</m:t>
                        </m:r>
                      </m:sup>
                      <m:e>
                        <m:acc>
                          <m:accPr>
                            <m:chr m:val="⃗"/>
                            <m:ctrlPr>
                              <a:rPr lang="en-US" sz="1800" i="1">
                                <a:latin typeface="Cambria Math" panose="02040503050406030204" pitchFamily="18" charset="0"/>
                              </a:rPr>
                            </m:ctrlPr>
                          </m:accPr>
                          <m:e>
                            <m:r>
                              <m:rPr>
                                <m:sty m:val="p"/>
                              </m:rPr>
                              <a:rPr lang="fr-FR" sz="1800">
                                <a:latin typeface="Cambria Math" panose="02040503050406030204" pitchFamily="18" charset="0"/>
                              </a:rPr>
                              <m:t>H</m:t>
                            </m:r>
                          </m:e>
                        </m:acc>
                      </m:e>
                    </m:sPre>
                    <m:d>
                      <m:dPr>
                        <m:ctrlPr>
                          <a:rPr lang="en-US" sz="1800" i="1">
                            <a:latin typeface="Cambria Math" panose="02040503050406030204" pitchFamily="18" charset="0"/>
                          </a:rPr>
                        </m:ctrlPr>
                      </m:dPr>
                      <m:e>
                        <m:acc>
                          <m:accPr>
                            <m:chr m:val="⃗"/>
                            <m:ctrlPr>
                              <a:rPr lang="en-US" sz="1800" i="1">
                                <a:latin typeface="Cambria Math" panose="02040503050406030204" pitchFamily="18" charset="0"/>
                              </a:rPr>
                            </m:ctrlPr>
                          </m:accPr>
                          <m:e>
                            <m:r>
                              <a:rPr lang="en-US" sz="1800">
                                <a:latin typeface="Cambria Math" panose="02040503050406030204" pitchFamily="18" charset="0"/>
                              </a:rPr>
                              <m:t>𝑑</m:t>
                            </m:r>
                          </m:e>
                        </m:acc>
                        <m:r>
                          <a:rPr lang="en-US" sz="1800">
                            <a:latin typeface="Cambria Math" panose="02040503050406030204" pitchFamily="18" charset="0"/>
                          </a:rPr>
                          <m:t>,</m:t>
                        </m:r>
                        <m:r>
                          <a:rPr lang="fr-FR" sz="1800">
                            <a:latin typeface="Cambria Math" panose="02040503050406030204" pitchFamily="18" charset="0"/>
                          </a:rPr>
                          <m:t>𝑛</m:t>
                        </m:r>
                      </m:e>
                    </m:d>
                    <m:sPre>
                      <m:sPrePr>
                        <m:ctrlPr>
                          <a:rPr lang="en-US" sz="1800" i="1">
                            <a:latin typeface="Cambria Math" panose="02040503050406030204" pitchFamily="18" charset="0"/>
                          </a:rPr>
                        </m:ctrlPr>
                      </m:sPrePr>
                      <m:sub>
                        <m:r>
                          <a:rPr lang="en-US" sz="1800">
                            <a:latin typeface="Cambria Math" panose="02040503050406030204" pitchFamily="18" charset="0"/>
                          </a:rPr>
                          <m:t> </m:t>
                        </m:r>
                      </m:sub>
                      <m:sup>
                        <m:r>
                          <a:rPr lang="en-US" sz="1800">
                            <a:latin typeface="Cambria Math" panose="02040503050406030204" pitchFamily="18" charset="0"/>
                          </a:rPr>
                          <m:t>4</m:t>
                        </m:r>
                      </m:sup>
                      <m:e>
                        <m:r>
                          <m:rPr>
                            <m:sty m:val="p"/>
                          </m:rPr>
                          <a:rPr lang="en-US" sz="1800">
                            <a:latin typeface="Cambria Math" panose="02040503050406030204" pitchFamily="18" charset="0"/>
                          </a:rPr>
                          <m:t>He</m:t>
                        </m:r>
                      </m:e>
                    </m:sPre>
                  </m:oMath>
                </a14:m>
                <a:r>
                  <a:rPr lang="en-US" sz="1800" dirty="0"/>
                  <a:t> enhancement factor and reaction rate.</a:t>
                </a:r>
              </a:p>
              <a:p>
                <a:pPr marL="285750" indent="-285750">
                  <a:spcBef>
                    <a:spcPts val="0"/>
                  </a:spcBef>
                  <a:spcAft>
                    <a:spcPts val="1200"/>
                  </a:spcAft>
                  <a:buFont typeface="Arial" panose="020B0604020202020204" pitchFamily="34" charset="0"/>
                  <a:buChar char="•"/>
                </a:pPr>
                <a:r>
                  <a:rPr lang="en-US" sz="1800" b="1" dirty="0"/>
                  <a:t>Confirmation</a:t>
                </a:r>
                <a:r>
                  <a:rPr lang="en-US" sz="1800" dirty="0"/>
                  <a:t> of maximum enhancement (</a:t>
                </a:r>
                <a14:m>
                  <m:oMath xmlns:m="http://schemas.openxmlformats.org/officeDocument/2006/math">
                    <m:r>
                      <a:rPr lang="en-US" sz="1800">
                        <a:latin typeface="Cambria Math" panose="02040503050406030204" pitchFamily="18" charset="0"/>
                      </a:rPr>
                      <m:t>𝛿</m:t>
                    </m:r>
                    <m:r>
                      <a:rPr lang="fr-FR" sz="1800">
                        <a:latin typeface="Cambria Math" panose="02040503050406030204" pitchFamily="18" charset="0"/>
                      </a:rPr>
                      <m:t>=1.5)</m:t>
                    </m:r>
                  </m:oMath>
                </a14:m>
                <a:r>
                  <a:rPr lang="en-US" sz="1800" dirty="0"/>
                  <a:t> scenario.</a:t>
                </a:r>
              </a:p>
              <a:p>
                <a:pPr marL="285750" indent="-285750">
                  <a:spcBef>
                    <a:spcPts val="0"/>
                  </a:spcBef>
                  <a:spcAft>
                    <a:spcPts val="1200"/>
                  </a:spcAft>
                  <a:buFont typeface="Arial" panose="020B0604020202020204" pitchFamily="34" charset="0"/>
                  <a:buChar char="•"/>
                </a:pPr>
                <a:r>
                  <a:rPr lang="en-US" sz="1800" i="1" dirty="0"/>
                  <a:t>Ab initio </a:t>
                </a:r>
                <a:r>
                  <a:rPr lang="en-US" sz="1800" dirty="0"/>
                  <a:t>calculation shows that </a:t>
                </a:r>
                <a14:m>
                  <m:oMath xmlns:m="http://schemas.openxmlformats.org/officeDocument/2006/math">
                    <m:r>
                      <a:rPr lang="en-US" sz="1800">
                        <a:latin typeface="Cambria Math" panose="02040503050406030204" pitchFamily="18" charset="0"/>
                      </a:rPr>
                      <m:t>𝛿</m:t>
                    </m:r>
                    <m:r>
                      <a:rPr lang="fr-FR" sz="1800">
                        <a:latin typeface="Cambria Math" panose="02040503050406030204" pitchFamily="18" charset="0"/>
                      </a:rPr>
                      <m:t>=1.38</m:t>
                    </m:r>
                  </m:oMath>
                </a14:m>
                <a:r>
                  <a:rPr lang="en-US" sz="1800" dirty="0"/>
                  <a:t> can be achieved in lab.</a:t>
                </a:r>
              </a:p>
            </p:txBody>
          </p:sp>
        </mc:Choice>
        <mc:Fallback xmlns="">
          <p:sp>
            <p:nvSpPr>
              <p:cNvPr id="14" name="Rectangle : coins arrondis 13">
                <a:extLst>
                  <a:ext uri="{FF2B5EF4-FFF2-40B4-BE49-F238E27FC236}">
                    <a16:creationId xmlns:a16="http://schemas.microsoft.com/office/drawing/2014/main" id="{B1D49A56-0123-4B63-86C9-506B777AC6F2}"/>
                  </a:ext>
                </a:extLst>
              </p:cNvPr>
              <p:cNvSpPr>
                <a:spLocks noRot="1" noChangeAspect="1" noMove="1" noResize="1" noEditPoints="1" noAdjustHandles="1" noChangeArrowheads="1" noChangeShapeType="1" noTextEdit="1"/>
              </p:cNvSpPr>
              <p:nvPr/>
            </p:nvSpPr>
            <p:spPr bwMode="auto">
              <a:xfrm>
                <a:off x="5477069" y="4182651"/>
                <a:ext cx="5912356" cy="2172604"/>
              </a:xfrm>
              <a:prstGeom prst="roundRect">
                <a:avLst/>
              </a:prstGeom>
              <a:blipFill>
                <a:blip r:embed="rId7"/>
                <a:stretch>
                  <a:fillRect/>
                </a:stretch>
              </a:blipFill>
              <a:ln w="12700">
                <a:solidFill>
                  <a:schemeClr val="accent1"/>
                </a:solidFill>
              </a:ln>
              <a:effectLst>
                <a:outerShdw blurRad="50800" dist="38100" dir="5400000" algn="t" rotWithShape="0">
                  <a:prstClr val="black">
                    <a:alpha val="40000"/>
                  </a:prstClr>
                </a:outerShdw>
              </a:effectLst>
            </p:spPr>
            <p:txBody>
              <a:bodyPr/>
              <a:lstStyle/>
              <a:p>
                <a:r>
                  <a:rPr lang="fr-FR">
                    <a:noFill/>
                  </a:rPr>
                  <a:t> </a:t>
                </a:r>
              </a:p>
            </p:txBody>
          </p:sp>
        </mc:Fallback>
      </mc:AlternateContent>
      <p:sp>
        <p:nvSpPr>
          <p:cNvPr id="2" name="Espace réservé de la date 1">
            <a:extLst>
              <a:ext uri="{FF2B5EF4-FFF2-40B4-BE49-F238E27FC236}">
                <a16:creationId xmlns:a16="http://schemas.microsoft.com/office/drawing/2014/main" id="{A8F00B96-A135-D5B6-011F-0596824BD6E9}"/>
              </a:ext>
            </a:extLst>
          </p:cNvPr>
          <p:cNvSpPr>
            <a:spLocks noGrp="1"/>
          </p:cNvSpPr>
          <p:nvPr>
            <p:ph type="dt" sz="half" idx="10"/>
          </p:nvPr>
        </p:nvSpPr>
        <p:spPr/>
        <p:txBody>
          <a:bodyPr/>
          <a:lstStyle/>
          <a:p>
            <a:r>
              <a:rPr lang="en-US"/>
              <a:t>23/09/2025</a:t>
            </a:r>
            <a:endParaRPr lang="fr-FR" dirty="0"/>
          </a:p>
        </p:txBody>
      </p:sp>
      <p:sp>
        <p:nvSpPr>
          <p:cNvPr id="5" name="Espace réservé du pied de page 4">
            <a:extLst>
              <a:ext uri="{FF2B5EF4-FFF2-40B4-BE49-F238E27FC236}">
                <a16:creationId xmlns:a16="http://schemas.microsoft.com/office/drawing/2014/main" id="{2DF9FAA5-73AF-B028-A6B1-A049DEF9C614}"/>
              </a:ext>
            </a:extLst>
          </p:cNvPr>
          <p:cNvSpPr>
            <a:spLocks noGrp="1"/>
          </p:cNvSpPr>
          <p:nvPr>
            <p:ph type="ftr" sz="quarter" idx="11"/>
          </p:nvPr>
        </p:nvSpPr>
        <p:spPr/>
        <p:txBody>
          <a:bodyPr/>
          <a:lstStyle/>
          <a:p>
            <a:r>
              <a:rPr lang="fr-FR"/>
              <a:t>EuNPC – Caen</a:t>
            </a:r>
            <a:endParaRPr lang="fr-FR" dirty="0"/>
          </a:p>
        </p:txBody>
      </p:sp>
      <p:sp>
        <p:nvSpPr>
          <p:cNvPr id="6" name="Espace réservé du numéro de diapositive 5">
            <a:extLst>
              <a:ext uri="{FF2B5EF4-FFF2-40B4-BE49-F238E27FC236}">
                <a16:creationId xmlns:a16="http://schemas.microsoft.com/office/drawing/2014/main" id="{AC077BEE-77C4-DC4B-3C0E-5048742BD213}"/>
              </a:ext>
            </a:extLst>
          </p:cNvPr>
          <p:cNvSpPr>
            <a:spLocks noGrp="1"/>
          </p:cNvSpPr>
          <p:nvPr>
            <p:ph type="sldNum" sz="quarter" idx="12"/>
          </p:nvPr>
        </p:nvSpPr>
        <p:spPr/>
        <p:txBody>
          <a:bodyPr/>
          <a:lstStyle/>
          <a:p>
            <a:fld id="{77E71596-5F9D-49C5-9701-16B3CA54319D}" type="slidenum">
              <a:rPr lang="fr-FR" smtClean="0"/>
              <a:pPr/>
              <a:t>14</a:t>
            </a:fld>
            <a:endParaRPr lang="fr-FR" dirty="0"/>
          </a:p>
        </p:txBody>
      </p:sp>
    </p:spTree>
    <p:extLst>
      <p:ext uri="{BB962C8B-B14F-4D97-AF65-F5344CB8AC3E}">
        <p14:creationId xmlns:p14="http://schemas.microsoft.com/office/powerpoint/2010/main" val="1957496522"/>
      </p:ext>
    </p:extLst>
  </p:cSld>
  <p:clrMapOvr>
    <a:masterClrMapping/>
  </p:clrMapOvr>
  <mc:AlternateContent xmlns:mc="http://schemas.openxmlformats.org/markup-compatibility/2006" xmlns:p14="http://schemas.microsoft.com/office/powerpoint/2010/main">
    <mc:Choice Requires="p14">
      <p:transition spd="slow" p14:dur="2000" advTm="107551"/>
    </mc:Choice>
    <mc:Fallback xmlns="">
      <p:transition spd="slow" advTm="10755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591739" y="169117"/>
            <a:ext cx="8651649" cy="488983"/>
          </a:xfrm>
        </p:spPr>
        <p:txBody>
          <a:bodyPr>
            <a:normAutofit/>
          </a:bodyPr>
          <a:lstStyle/>
          <a:p>
            <a:r>
              <a:rPr lang="en-US" sz="2000" b="0" baseline="30000" dirty="0">
                <a:cs typeface="Arial" panose="020B0604020202020204" pitchFamily="34" charset="0"/>
              </a:rPr>
              <a:t>3</a:t>
            </a:r>
            <a:r>
              <a:rPr lang="en-US" sz="2000" b="0" dirty="0">
                <a:cs typeface="Arial" panose="020B0604020202020204" pitchFamily="34" charset="0"/>
              </a:rPr>
              <a:t>H</a:t>
            </a:r>
            <a:r>
              <a:rPr lang="en-US" sz="2000" b="0" cap="none" dirty="0">
                <a:cs typeface="Arial" panose="020B0604020202020204" pitchFamily="34" charset="0"/>
              </a:rPr>
              <a:t>e</a:t>
            </a:r>
            <a:r>
              <a:rPr lang="en-US" sz="2000" b="0" dirty="0">
                <a:cs typeface="Arial" panose="020B0604020202020204" pitchFamily="34" charset="0"/>
              </a:rPr>
              <a:t>(</a:t>
            </a:r>
            <a:r>
              <a:rPr lang="en-US" sz="2000" b="0" i="1" cap="none" dirty="0" err="1">
                <a:cs typeface="Arial" panose="020B0604020202020204" pitchFamily="34" charset="0"/>
              </a:rPr>
              <a:t>d</a:t>
            </a:r>
            <a:r>
              <a:rPr lang="en-US" sz="2000" b="0" i="1" dirty="0" err="1">
                <a:cs typeface="Arial" panose="020B0604020202020204" pitchFamily="34" charset="0"/>
              </a:rPr>
              <a:t>,</a:t>
            </a:r>
            <a:r>
              <a:rPr lang="en-US" sz="2000" b="0" i="1" cap="none" dirty="0" err="1">
                <a:cs typeface="Arial" panose="020B0604020202020204" pitchFamily="34" charset="0"/>
              </a:rPr>
              <a:t>p</a:t>
            </a:r>
            <a:r>
              <a:rPr lang="en-US" sz="2000" b="0" dirty="0">
                <a:cs typeface="Arial" panose="020B0604020202020204" pitchFamily="34" charset="0"/>
              </a:rPr>
              <a:t>)</a:t>
            </a:r>
            <a:r>
              <a:rPr lang="en-US" sz="2000" b="0" baseline="30000" dirty="0">
                <a:cs typeface="Arial" panose="020B0604020202020204" pitchFamily="34" charset="0"/>
              </a:rPr>
              <a:t>4</a:t>
            </a:r>
            <a:r>
              <a:rPr lang="en-US" sz="2000" b="0" dirty="0">
                <a:cs typeface="Arial" panose="020B0604020202020204" pitchFamily="34" charset="0"/>
              </a:rPr>
              <a:t>H</a:t>
            </a:r>
            <a:r>
              <a:rPr lang="en-US" sz="2000" b="0" cap="none" dirty="0">
                <a:cs typeface="Arial" panose="020B0604020202020204" pitchFamily="34" charset="0"/>
              </a:rPr>
              <a:t>e</a:t>
            </a:r>
            <a:r>
              <a:rPr lang="en-US" sz="2000" b="0" dirty="0">
                <a:cs typeface="Arial" panose="020B0604020202020204" pitchFamily="34" charset="0"/>
              </a:rPr>
              <a:t> fusion reaction: mirror reaction, globally similar to DT</a:t>
            </a:r>
          </a:p>
        </p:txBody>
      </p:sp>
      <p:pic>
        <p:nvPicPr>
          <p:cNvPr id="8" name="Picture 7">
            <a:extLst>
              <a:ext uri="{FF2B5EF4-FFF2-40B4-BE49-F238E27FC236}">
                <a16:creationId xmlns:a16="http://schemas.microsoft.com/office/drawing/2014/main" id="{C8ACB83E-4722-4203-A191-22FFC63744EE}"/>
              </a:ext>
            </a:extLst>
          </p:cNvPr>
          <p:cNvPicPr>
            <a:picLocks noChangeAspect="1"/>
          </p:cNvPicPr>
          <p:nvPr/>
        </p:nvPicPr>
        <p:blipFill>
          <a:blip r:embed="rId2"/>
          <a:stretch>
            <a:fillRect/>
          </a:stretch>
        </p:blipFill>
        <p:spPr>
          <a:xfrm>
            <a:off x="908982" y="3650901"/>
            <a:ext cx="3728332" cy="2692685"/>
          </a:xfrm>
          <a:prstGeom prst="rect">
            <a:avLst/>
          </a:prstGeom>
        </p:spPr>
      </p:pic>
      <p:pic>
        <p:nvPicPr>
          <p:cNvPr id="11" name="Picture 10">
            <a:extLst>
              <a:ext uri="{FF2B5EF4-FFF2-40B4-BE49-F238E27FC236}">
                <a16:creationId xmlns:a16="http://schemas.microsoft.com/office/drawing/2014/main" id="{DE265996-4C19-485E-AE2C-E815E9D7E5B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53262" y="834621"/>
            <a:ext cx="3691693" cy="2781286"/>
          </a:xfrm>
          <a:prstGeom prst="rect">
            <a:avLst/>
          </a:prstGeom>
        </p:spPr>
      </p:pic>
      <p:sp>
        <p:nvSpPr>
          <p:cNvPr id="13" name="Rectangle 7">
            <a:extLst>
              <a:ext uri="{FF2B5EF4-FFF2-40B4-BE49-F238E27FC236}">
                <a16:creationId xmlns:a16="http://schemas.microsoft.com/office/drawing/2014/main" id="{02EC0CD9-5C78-4F99-8CA8-9EE7450816E3}"/>
              </a:ext>
            </a:extLst>
          </p:cNvPr>
          <p:cNvSpPr>
            <a:spLocks noChangeArrowheads="1"/>
          </p:cNvSpPr>
          <p:nvPr/>
        </p:nvSpPr>
        <p:spPr bwMode="auto">
          <a:xfrm>
            <a:off x="789386" y="826833"/>
            <a:ext cx="4460400" cy="2459292"/>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numCol="1" rtlCol="0" anchor="ctr">
            <a:noAutofit/>
          </a:bodyPr>
          <a:lstStyle/>
          <a:p>
            <a:pPr marL="285750" indent="-285750">
              <a:spcBef>
                <a:spcPts val="0"/>
              </a:spcBef>
              <a:spcAft>
                <a:spcPts val="1200"/>
              </a:spcAft>
              <a:buFont typeface="Arial" panose="020B0604020202020204" pitchFamily="34" charset="0"/>
              <a:buChar char="•"/>
            </a:pPr>
            <a:r>
              <a:rPr lang="en-US" sz="1800" dirty="0"/>
              <a:t>The S-factor is globally well reproduced.</a:t>
            </a:r>
          </a:p>
          <a:p>
            <a:pPr marL="285750" indent="-285750">
              <a:spcBef>
                <a:spcPts val="0"/>
              </a:spcBef>
              <a:spcAft>
                <a:spcPts val="1200"/>
              </a:spcAft>
              <a:buFont typeface="Arial" panose="020B0604020202020204" pitchFamily="34" charset="0"/>
              <a:buChar char="•"/>
            </a:pPr>
            <a:r>
              <a:rPr lang="en-US" sz="1800" dirty="0"/>
              <a:t>However, there are </a:t>
            </a:r>
            <a:r>
              <a:rPr lang="en-US" sz="1800" b="1" dirty="0"/>
              <a:t>discrepancies</a:t>
            </a:r>
            <a:r>
              <a:rPr lang="en-US" sz="1800" dirty="0"/>
              <a:t> between data sets around the peak of the S-factor.</a:t>
            </a:r>
          </a:p>
          <a:p>
            <a:pPr marL="285750" indent="-285750">
              <a:spcBef>
                <a:spcPts val="0"/>
              </a:spcBef>
              <a:spcAft>
                <a:spcPts val="1200"/>
              </a:spcAft>
              <a:buFont typeface="Arial" panose="020B0604020202020204" pitchFamily="34" charset="0"/>
              <a:buChar char="•"/>
            </a:pPr>
            <a:r>
              <a:rPr lang="en-US" sz="1800" dirty="0"/>
              <a:t>Influence of p- and d-waves in agreement with data.</a:t>
            </a:r>
          </a:p>
        </p:txBody>
      </p:sp>
      <p:pic>
        <p:nvPicPr>
          <p:cNvPr id="14" name="Picture 6">
            <a:extLst>
              <a:ext uri="{FF2B5EF4-FFF2-40B4-BE49-F238E27FC236}">
                <a16:creationId xmlns:a16="http://schemas.microsoft.com/office/drawing/2014/main" id="{0F260D97-463C-4ED0-8E68-DC11289407B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92955" y="3578488"/>
            <a:ext cx="3852000" cy="2781524"/>
          </a:xfrm>
          <a:prstGeom prst="rect">
            <a:avLst/>
          </a:prstGeom>
        </p:spPr>
      </p:pic>
      <p:cxnSp>
        <p:nvCxnSpPr>
          <p:cNvPr id="3" name="Connecteur droit avec flèche 2">
            <a:extLst>
              <a:ext uri="{FF2B5EF4-FFF2-40B4-BE49-F238E27FC236}">
                <a16:creationId xmlns:a16="http://schemas.microsoft.com/office/drawing/2014/main" id="{99564B40-0BD1-4516-B9F9-096DBCE0B516}"/>
              </a:ext>
            </a:extLst>
          </p:cNvPr>
          <p:cNvCxnSpPr/>
          <p:nvPr/>
        </p:nvCxnSpPr>
        <p:spPr>
          <a:xfrm>
            <a:off x="7389843" y="1390261"/>
            <a:ext cx="0" cy="289249"/>
          </a:xfrm>
          <a:prstGeom prst="straightConnector1">
            <a:avLst/>
          </a:prstGeom>
          <a:ln w="28575">
            <a:headEnd type="triangle"/>
            <a:tailEnd type="triangle"/>
          </a:ln>
        </p:spPr>
        <p:style>
          <a:lnRef idx="3">
            <a:schemeClr val="accent2"/>
          </a:lnRef>
          <a:fillRef idx="0">
            <a:schemeClr val="accent2"/>
          </a:fillRef>
          <a:effectRef idx="2">
            <a:schemeClr val="accent2"/>
          </a:effectRef>
          <a:fontRef idx="minor">
            <a:schemeClr val="tx1"/>
          </a:fontRef>
        </p:style>
      </p:cxnSp>
      <p:sp>
        <p:nvSpPr>
          <p:cNvPr id="2" name="Espace réservé de la date 1">
            <a:extLst>
              <a:ext uri="{FF2B5EF4-FFF2-40B4-BE49-F238E27FC236}">
                <a16:creationId xmlns:a16="http://schemas.microsoft.com/office/drawing/2014/main" id="{B32C00E0-24A2-9E4A-B9AA-98EDD3ABF300}"/>
              </a:ext>
            </a:extLst>
          </p:cNvPr>
          <p:cNvSpPr>
            <a:spLocks noGrp="1"/>
          </p:cNvSpPr>
          <p:nvPr>
            <p:ph type="dt" sz="half" idx="10"/>
          </p:nvPr>
        </p:nvSpPr>
        <p:spPr/>
        <p:txBody>
          <a:bodyPr/>
          <a:lstStyle/>
          <a:p>
            <a:r>
              <a:rPr lang="en-US"/>
              <a:t>23/09/2025</a:t>
            </a:r>
            <a:endParaRPr lang="fr-FR" dirty="0"/>
          </a:p>
        </p:txBody>
      </p:sp>
      <p:sp>
        <p:nvSpPr>
          <p:cNvPr id="5" name="Espace réservé du pied de page 4">
            <a:extLst>
              <a:ext uri="{FF2B5EF4-FFF2-40B4-BE49-F238E27FC236}">
                <a16:creationId xmlns:a16="http://schemas.microsoft.com/office/drawing/2014/main" id="{4990E80C-0B09-6C71-5204-2882321873E8}"/>
              </a:ext>
            </a:extLst>
          </p:cNvPr>
          <p:cNvSpPr>
            <a:spLocks noGrp="1"/>
          </p:cNvSpPr>
          <p:nvPr>
            <p:ph type="ftr" sz="quarter" idx="11"/>
          </p:nvPr>
        </p:nvSpPr>
        <p:spPr/>
        <p:txBody>
          <a:bodyPr/>
          <a:lstStyle/>
          <a:p>
            <a:r>
              <a:rPr lang="fr-FR"/>
              <a:t>EuNPC – Caen</a:t>
            </a:r>
            <a:endParaRPr lang="fr-FR" dirty="0"/>
          </a:p>
        </p:txBody>
      </p:sp>
      <p:sp>
        <p:nvSpPr>
          <p:cNvPr id="6" name="Espace réservé du numéro de diapositive 5">
            <a:extLst>
              <a:ext uri="{FF2B5EF4-FFF2-40B4-BE49-F238E27FC236}">
                <a16:creationId xmlns:a16="http://schemas.microsoft.com/office/drawing/2014/main" id="{842A00BC-FF2E-1F6F-64DB-517B9C68E555}"/>
              </a:ext>
            </a:extLst>
          </p:cNvPr>
          <p:cNvSpPr>
            <a:spLocks noGrp="1"/>
          </p:cNvSpPr>
          <p:nvPr>
            <p:ph type="sldNum" sz="quarter" idx="12"/>
          </p:nvPr>
        </p:nvSpPr>
        <p:spPr/>
        <p:txBody>
          <a:bodyPr/>
          <a:lstStyle/>
          <a:p>
            <a:fld id="{77E71596-5F9D-49C5-9701-16B3CA54319D}" type="slidenum">
              <a:rPr lang="fr-FR" smtClean="0"/>
              <a:pPr/>
              <a:t>15</a:t>
            </a:fld>
            <a:endParaRPr lang="fr-FR" dirty="0"/>
          </a:p>
        </p:txBody>
      </p:sp>
    </p:spTree>
    <p:extLst>
      <p:ext uri="{BB962C8B-B14F-4D97-AF65-F5344CB8AC3E}">
        <p14:creationId xmlns:p14="http://schemas.microsoft.com/office/powerpoint/2010/main" val="461109178"/>
      </p:ext>
    </p:extLst>
  </p:cSld>
  <p:clrMapOvr>
    <a:masterClrMapping/>
  </p:clrMapOvr>
  <mc:AlternateContent xmlns:mc="http://schemas.openxmlformats.org/markup-compatibility/2006" xmlns:p14="http://schemas.microsoft.com/office/powerpoint/2010/main">
    <mc:Choice Requires="p14">
      <p:transition spd="slow" p14:dur="2000" advTm="86723"/>
    </mc:Choice>
    <mc:Fallback xmlns="">
      <p:transition spd="slow" advTm="8672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B433200-D1D7-4F2C-8C61-412617AFD4A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352825" y="1596266"/>
            <a:ext cx="4032000" cy="2948005"/>
          </a:xfrm>
          <a:prstGeom prst="rect">
            <a:avLst/>
          </a:prstGeom>
        </p:spPr>
      </p:pic>
      <p:pic>
        <p:nvPicPr>
          <p:cNvPr id="6" name="Picture 5">
            <a:extLst>
              <a:ext uri="{FF2B5EF4-FFF2-40B4-BE49-F238E27FC236}">
                <a16:creationId xmlns:a16="http://schemas.microsoft.com/office/drawing/2014/main" id="{42CA45F7-2BA4-4E50-B044-C51F44C0AC5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28008" y="952454"/>
            <a:ext cx="4021974" cy="2476546"/>
          </a:xfrm>
          <a:prstGeom prst="rect">
            <a:avLst/>
          </a:prstGeom>
        </p:spPr>
      </p:pic>
      <mc:AlternateContent xmlns:mc="http://schemas.openxmlformats.org/markup-compatibility/2006" xmlns:a14="http://schemas.microsoft.com/office/drawing/2010/main">
        <mc:Choice Requires="a14">
          <p:sp>
            <p:nvSpPr>
              <p:cNvPr id="4" name="Title 2"/>
              <p:cNvSpPr>
                <a:spLocks noGrp="1"/>
              </p:cNvSpPr>
              <p:nvPr>
                <p:ph type="title"/>
              </p:nvPr>
            </p:nvSpPr>
            <p:spPr/>
            <p:txBody>
              <a:bodyPr>
                <a:normAutofit/>
              </a:bodyPr>
              <a:lstStyle/>
              <a:p>
                <a:r>
                  <a:rPr lang="en-US" sz="2000" b="0" baseline="30000" dirty="0">
                    <a:cs typeface="Arial" panose="020B0604020202020204" pitchFamily="34" charset="0"/>
                  </a:rPr>
                  <a:t>3</a:t>
                </a:r>
                <a:r>
                  <a:rPr lang="en-US" sz="2000" b="0" dirty="0">
                    <a:cs typeface="Arial" panose="020B0604020202020204" pitchFamily="34" charset="0"/>
                  </a:rPr>
                  <a:t>H</a:t>
                </a:r>
                <a:r>
                  <a:rPr lang="en-US" sz="2000" b="0" cap="none" dirty="0">
                    <a:cs typeface="Arial" panose="020B0604020202020204" pitchFamily="34" charset="0"/>
                  </a:rPr>
                  <a:t>e</a:t>
                </a:r>
                <a:r>
                  <a:rPr lang="en-US" sz="2000" b="0" dirty="0">
                    <a:cs typeface="Arial" panose="020B0604020202020204" pitchFamily="34" charset="0"/>
                  </a:rPr>
                  <a:t>(</a:t>
                </a:r>
                <a14:m>
                  <m:oMath xmlns:m="http://schemas.openxmlformats.org/officeDocument/2006/math">
                    <m:acc>
                      <m:accPr>
                        <m:chr m:val="⃗"/>
                        <m:ctrlPr>
                          <a:rPr lang="en-US" sz="1800" b="0" i="1" cap="none" dirty="0">
                            <a:latin typeface="Cambria Math" panose="02040503050406030204" pitchFamily="18" charset="0"/>
                            <a:cs typeface="Arial" panose="020B0604020202020204" pitchFamily="34" charset="0"/>
                          </a:rPr>
                        </m:ctrlPr>
                      </m:accPr>
                      <m:e>
                        <m:r>
                          <a:rPr lang="fr-FR" sz="1800" b="0" i="1" cap="none" dirty="0">
                            <a:latin typeface="Cambria Math" panose="02040503050406030204" pitchFamily="18" charset="0"/>
                            <a:cs typeface="Arial" panose="020B0604020202020204" pitchFamily="34" charset="0"/>
                          </a:rPr>
                          <m:t>𝑑</m:t>
                        </m:r>
                      </m:e>
                    </m:acc>
                  </m:oMath>
                </a14:m>
                <a:r>
                  <a:rPr lang="en-US" sz="2000" b="0" i="1" dirty="0">
                    <a:cs typeface="Arial" panose="020B0604020202020204" pitchFamily="34" charset="0"/>
                  </a:rPr>
                  <a:t>,</a:t>
                </a:r>
                <a:r>
                  <a:rPr lang="en-US" sz="2000" b="0" i="1" cap="none" dirty="0">
                    <a:cs typeface="Arial" panose="020B0604020202020204" pitchFamily="34" charset="0"/>
                  </a:rPr>
                  <a:t>p</a:t>
                </a:r>
                <a:r>
                  <a:rPr lang="en-US" sz="2000" b="0" dirty="0">
                    <a:cs typeface="Arial" panose="020B0604020202020204" pitchFamily="34" charset="0"/>
                  </a:rPr>
                  <a:t>)</a:t>
                </a:r>
                <a:r>
                  <a:rPr lang="en-US" sz="2000" b="0" baseline="30000" dirty="0">
                    <a:cs typeface="Arial" panose="020B0604020202020204" pitchFamily="34" charset="0"/>
                  </a:rPr>
                  <a:t>4</a:t>
                </a:r>
                <a:r>
                  <a:rPr lang="en-US" sz="2000" b="0" dirty="0">
                    <a:cs typeface="Arial" panose="020B0604020202020204" pitchFamily="34" charset="0"/>
                  </a:rPr>
                  <a:t>H</a:t>
                </a:r>
                <a:r>
                  <a:rPr lang="en-US" sz="2000" b="0" cap="none" dirty="0">
                    <a:cs typeface="Arial" panose="020B0604020202020204" pitchFamily="34" charset="0"/>
                  </a:rPr>
                  <a:t>e: </a:t>
                </a:r>
                <a:r>
                  <a:rPr lang="en-US" sz="2000" b="0" dirty="0">
                    <a:cs typeface="Arial" panose="020B0604020202020204" pitchFamily="34" charset="0"/>
                  </a:rPr>
                  <a:t>analyzing tensors</a:t>
                </a:r>
              </a:p>
            </p:txBody>
          </p:sp>
        </mc:Choice>
        <mc:Fallback xmlns="">
          <p:sp>
            <p:nvSpPr>
              <p:cNvPr id="4" name="Title 2"/>
              <p:cNvSpPr>
                <a:spLocks noGrp="1" noRot="1" noChangeAspect="1" noMove="1" noResize="1" noEditPoints="1" noAdjustHandles="1" noChangeArrowheads="1" noChangeShapeType="1" noTextEdit="1"/>
              </p:cNvSpPr>
              <p:nvPr>
                <p:ph type="title"/>
              </p:nvPr>
            </p:nvSpPr>
            <p:spPr>
              <a:blipFill>
                <a:blip r:embed="rId4"/>
                <a:stretch>
                  <a:fillRect l="-189" t="-15000" b="-11250"/>
                </a:stretch>
              </a:blipFill>
            </p:spPr>
            <p:txBody>
              <a:bodyPr/>
              <a:lstStyle/>
              <a:p>
                <a:r>
                  <a:rPr lang="fr-FR">
                    <a:noFill/>
                  </a:rPr>
                  <a:t> </a:t>
                </a:r>
              </a:p>
            </p:txBody>
          </p:sp>
        </mc:Fallback>
      </mc:AlternateContent>
      <p:pic>
        <p:nvPicPr>
          <p:cNvPr id="8" name="Picture 6">
            <a:extLst>
              <a:ext uri="{FF2B5EF4-FFF2-40B4-BE49-F238E27FC236}">
                <a16:creationId xmlns:a16="http://schemas.microsoft.com/office/drawing/2014/main" id="{7604BDF5-0E6F-4FCF-9851-F6F46879A82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02731" y="3306120"/>
            <a:ext cx="4050197" cy="2988000"/>
          </a:xfrm>
          <a:prstGeom prst="rect">
            <a:avLst/>
          </a:prstGeom>
        </p:spPr>
      </p:pic>
      <p:sp>
        <p:nvSpPr>
          <p:cNvPr id="7" name="Rectangle : coins arrondis 6">
            <a:extLst>
              <a:ext uri="{FF2B5EF4-FFF2-40B4-BE49-F238E27FC236}">
                <a16:creationId xmlns:a16="http://schemas.microsoft.com/office/drawing/2014/main" id="{2B24907F-5AE3-42B3-934E-55402465831C}"/>
              </a:ext>
            </a:extLst>
          </p:cNvPr>
          <p:cNvSpPr>
            <a:spLocks noChangeArrowheads="1"/>
          </p:cNvSpPr>
          <p:nvPr/>
        </p:nvSpPr>
        <p:spPr bwMode="auto">
          <a:xfrm>
            <a:off x="6933991" y="5010600"/>
            <a:ext cx="4460292" cy="1346646"/>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numCol="1" rtlCol="0" anchor="ctr">
            <a:noAutofit/>
          </a:bodyPr>
          <a:lstStyle/>
          <a:p>
            <a:pPr>
              <a:spcBef>
                <a:spcPts val="0"/>
              </a:spcBef>
              <a:spcAft>
                <a:spcPts val="1200"/>
              </a:spcAft>
            </a:pPr>
            <a:r>
              <a:rPr lang="en-US" sz="1800" b="1" dirty="0"/>
              <a:t>Deviations</a:t>
            </a:r>
            <a:r>
              <a:rPr lang="en-US" sz="1800" dirty="0"/>
              <a:t> from a pure s-wave of the analyzing tensors are globally reproduced in shape but their amplitude is not.</a:t>
            </a:r>
          </a:p>
        </p:txBody>
      </p:sp>
      <p:sp>
        <p:nvSpPr>
          <p:cNvPr id="15" name="TextBox 8">
            <a:extLst>
              <a:ext uri="{FF2B5EF4-FFF2-40B4-BE49-F238E27FC236}">
                <a16:creationId xmlns:a16="http://schemas.microsoft.com/office/drawing/2014/main" id="{9DB65679-A708-49FA-8268-8FF3439BBCF0}"/>
              </a:ext>
            </a:extLst>
          </p:cNvPr>
          <p:cNvSpPr txBox="1"/>
          <p:nvPr/>
        </p:nvSpPr>
        <p:spPr>
          <a:xfrm>
            <a:off x="9164137" y="4413466"/>
            <a:ext cx="2225289" cy="261610"/>
          </a:xfrm>
          <a:prstGeom prst="rect">
            <a:avLst/>
          </a:prstGeom>
          <a:noFill/>
        </p:spPr>
        <p:txBody>
          <a:bodyPr wrap="none" rtlCol="0">
            <a:spAutoFit/>
          </a:bodyPr>
          <a:lstStyle/>
          <a:p>
            <a:r>
              <a:rPr lang="fr-FR" sz="1100" dirty="0">
                <a:ln w="0" cap="sq">
                  <a:noFill/>
                </a:ln>
                <a:solidFill>
                  <a:srgbClr val="0070C0"/>
                </a:solidFill>
              </a:rPr>
              <a:t>W.H. </a:t>
            </a:r>
            <a:r>
              <a:rPr lang="fr-FR" sz="1100" dirty="0" err="1">
                <a:ln w="0" cap="sq">
                  <a:noFill/>
                </a:ln>
                <a:solidFill>
                  <a:srgbClr val="0070C0"/>
                </a:solidFill>
              </a:rPr>
              <a:t>Geist</a:t>
            </a:r>
            <a:r>
              <a:rPr lang="fr-FR" sz="1100" dirty="0">
                <a:ln w="0" cap="sq">
                  <a:noFill/>
                </a:ln>
                <a:solidFill>
                  <a:srgbClr val="0070C0"/>
                </a:solidFill>
              </a:rPr>
              <a:t>, </a:t>
            </a:r>
            <a:r>
              <a:rPr lang="fr-FR" sz="1100" i="1" dirty="0">
                <a:ln w="0" cap="sq">
                  <a:noFill/>
                </a:ln>
                <a:solidFill>
                  <a:srgbClr val="0070C0"/>
                </a:solidFill>
              </a:rPr>
              <a:t>et al.</a:t>
            </a:r>
            <a:r>
              <a:rPr lang="fr-FR" sz="1100" dirty="0">
                <a:ln w="0" cap="sq">
                  <a:noFill/>
                </a:ln>
                <a:solidFill>
                  <a:srgbClr val="0070C0"/>
                </a:solidFill>
              </a:rPr>
              <a:t> PRC</a:t>
            </a:r>
            <a:r>
              <a:rPr lang="fr-FR" sz="1100" b="1" dirty="0">
                <a:ln w="0" cap="sq">
                  <a:noFill/>
                </a:ln>
                <a:solidFill>
                  <a:srgbClr val="0070C0"/>
                </a:solidFill>
              </a:rPr>
              <a:t>60</a:t>
            </a:r>
            <a:r>
              <a:rPr lang="fr-FR" sz="1100" dirty="0">
                <a:ln w="0" cap="sq">
                  <a:noFill/>
                </a:ln>
                <a:solidFill>
                  <a:srgbClr val="0070C0"/>
                </a:solidFill>
              </a:rPr>
              <a:t> (1999).</a:t>
            </a:r>
          </a:p>
        </p:txBody>
      </p:sp>
      <p:sp>
        <p:nvSpPr>
          <p:cNvPr id="2" name="Espace réservé de la date 1">
            <a:extLst>
              <a:ext uri="{FF2B5EF4-FFF2-40B4-BE49-F238E27FC236}">
                <a16:creationId xmlns:a16="http://schemas.microsoft.com/office/drawing/2014/main" id="{0D0E970A-F826-56C0-2330-B6B62FBA2120}"/>
              </a:ext>
            </a:extLst>
          </p:cNvPr>
          <p:cNvSpPr>
            <a:spLocks noGrp="1"/>
          </p:cNvSpPr>
          <p:nvPr>
            <p:ph type="dt" sz="half" idx="10"/>
          </p:nvPr>
        </p:nvSpPr>
        <p:spPr/>
        <p:txBody>
          <a:bodyPr/>
          <a:lstStyle/>
          <a:p>
            <a:r>
              <a:rPr lang="en-US"/>
              <a:t>23/09/2025</a:t>
            </a:r>
            <a:endParaRPr lang="fr-FR" dirty="0"/>
          </a:p>
        </p:txBody>
      </p:sp>
      <p:sp>
        <p:nvSpPr>
          <p:cNvPr id="3" name="Espace réservé du pied de page 2">
            <a:extLst>
              <a:ext uri="{FF2B5EF4-FFF2-40B4-BE49-F238E27FC236}">
                <a16:creationId xmlns:a16="http://schemas.microsoft.com/office/drawing/2014/main" id="{DDDC61D1-7D77-BC89-23C6-5F154FA3B59C}"/>
              </a:ext>
            </a:extLst>
          </p:cNvPr>
          <p:cNvSpPr>
            <a:spLocks noGrp="1"/>
          </p:cNvSpPr>
          <p:nvPr>
            <p:ph type="ftr" sz="quarter" idx="11"/>
          </p:nvPr>
        </p:nvSpPr>
        <p:spPr/>
        <p:txBody>
          <a:bodyPr/>
          <a:lstStyle/>
          <a:p>
            <a:r>
              <a:rPr lang="fr-FR"/>
              <a:t>EuNPC – Caen</a:t>
            </a:r>
            <a:endParaRPr lang="fr-FR" dirty="0"/>
          </a:p>
        </p:txBody>
      </p:sp>
      <p:sp>
        <p:nvSpPr>
          <p:cNvPr id="5" name="Espace réservé du numéro de diapositive 4">
            <a:extLst>
              <a:ext uri="{FF2B5EF4-FFF2-40B4-BE49-F238E27FC236}">
                <a16:creationId xmlns:a16="http://schemas.microsoft.com/office/drawing/2014/main" id="{3A0D420C-D1F7-CB2B-E234-F25980BCE59A}"/>
              </a:ext>
            </a:extLst>
          </p:cNvPr>
          <p:cNvSpPr>
            <a:spLocks noGrp="1"/>
          </p:cNvSpPr>
          <p:nvPr>
            <p:ph type="sldNum" sz="quarter" idx="12"/>
          </p:nvPr>
        </p:nvSpPr>
        <p:spPr/>
        <p:txBody>
          <a:bodyPr/>
          <a:lstStyle/>
          <a:p>
            <a:fld id="{77E71596-5F9D-49C5-9701-16B3CA54319D}" type="slidenum">
              <a:rPr lang="fr-FR" smtClean="0"/>
              <a:pPr/>
              <a:t>16</a:t>
            </a:fld>
            <a:endParaRPr lang="fr-FR" dirty="0"/>
          </a:p>
        </p:txBody>
      </p:sp>
    </p:spTree>
    <p:extLst>
      <p:ext uri="{BB962C8B-B14F-4D97-AF65-F5344CB8AC3E}">
        <p14:creationId xmlns:p14="http://schemas.microsoft.com/office/powerpoint/2010/main" val="1036156255"/>
      </p:ext>
    </p:extLst>
  </p:cSld>
  <p:clrMapOvr>
    <a:masterClrMapping/>
  </p:clrMapOvr>
  <mc:AlternateContent xmlns:mc="http://schemas.openxmlformats.org/markup-compatibility/2006" xmlns:p14="http://schemas.microsoft.com/office/powerpoint/2010/main">
    <mc:Choice Requires="p14">
      <p:transition spd="slow" p14:dur="2000" advTm="44453"/>
    </mc:Choice>
    <mc:Fallback xmlns="">
      <p:transition spd="slow" advTm="4445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9179CA69-1AC2-4ACC-86D1-45DC8E259D09}"/>
              </a:ext>
            </a:extLst>
          </p:cNvPr>
          <p:cNvGrpSpPr/>
          <p:nvPr/>
        </p:nvGrpSpPr>
        <p:grpSpPr>
          <a:xfrm>
            <a:off x="6512867" y="1515375"/>
            <a:ext cx="4691206" cy="3827249"/>
            <a:chOff x="4083046" y="2489106"/>
            <a:chExt cx="4691206" cy="3827249"/>
          </a:xfrm>
        </p:grpSpPr>
        <p:pic>
          <p:nvPicPr>
            <p:cNvPr id="9" name="Image 8">
              <a:extLst>
                <a:ext uri="{FF2B5EF4-FFF2-40B4-BE49-F238E27FC236}">
                  <a16:creationId xmlns:a16="http://schemas.microsoft.com/office/drawing/2014/main" id="{9E07A63C-0ED8-4D93-9EC8-333135CFE31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638546" y="2489106"/>
              <a:ext cx="2135705" cy="1774983"/>
            </a:xfrm>
            <a:prstGeom prst="rect">
              <a:avLst/>
            </a:prstGeom>
          </p:spPr>
        </p:pic>
        <p:pic>
          <p:nvPicPr>
            <p:cNvPr id="11" name="Image 10">
              <a:extLst>
                <a:ext uri="{FF2B5EF4-FFF2-40B4-BE49-F238E27FC236}">
                  <a16:creationId xmlns:a16="http://schemas.microsoft.com/office/drawing/2014/main" id="{40A4330E-D35F-47F8-92D7-A9D90C7F6F5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083047" y="2489107"/>
              <a:ext cx="2567690" cy="1774983"/>
            </a:xfrm>
            <a:prstGeom prst="rect">
              <a:avLst/>
            </a:prstGeom>
          </p:spPr>
        </p:pic>
        <p:pic>
          <p:nvPicPr>
            <p:cNvPr id="13" name="Image 12">
              <a:extLst>
                <a:ext uri="{FF2B5EF4-FFF2-40B4-BE49-F238E27FC236}">
                  <a16:creationId xmlns:a16="http://schemas.microsoft.com/office/drawing/2014/main" id="{3DFBD63E-D6C4-4719-870C-4A97C383BA9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083046" y="4105941"/>
              <a:ext cx="2567692" cy="2210414"/>
            </a:xfrm>
            <a:prstGeom prst="rect">
              <a:avLst/>
            </a:prstGeom>
          </p:spPr>
        </p:pic>
        <p:pic>
          <p:nvPicPr>
            <p:cNvPr id="15" name="Image 14">
              <a:extLst>
                <a:ext uri="{FF2B5EF4-FFF2-40B4-BE49-F238E27FC236}">
                  <a16:creationId xmlns:a16="http://schemas.microsoft.com/office/drawing/2014/main" id="{B35CE156-A16F-4EAA-A2C5-9C3FB668D7E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638546" y="4105941"/>
              <a:ext cx="2135706" cy="2210414"/>
            </a:xfrm>
            <a:prstGeom prst="rect">
              <a:avLst/>
            </a:prstGeom>
          </p:spPr>
        </p:pic>
      </p:grpSp>
      <p:sp>
        <p:nvSpPr>
          <p:cNvPr id="2" name="Title 1"/>
          <p:cNvSpPr>
            <a:spLocks noGrp="1"/>
          </p:cNvSpPr>
          <p:nvPr>
            <p:ph type="title"/>
          </p:nvPr>
        </p:nvSpPr>
        <p:spPr/>
        <p:txBody>
          <a:bodyPr>
            <a:normAutofit/>
          </a:bodyPr>
          <a:lstStyle/>
          <a:p>
            <a:r>
              <a:rPr lang="en-US" dirty="0"/>
              <a:t>DD fusion</a:t>
            </a:r>
          </a:p>
        </p:txBody>
      </p:sp>
      <p:sp>
        <p:nvSpPr>
          <p:cNvPr id="18" name="Rectangle 3">
            <a:extLst>
              <a:ext uri="{FF2B5EF4-FFF2-40B4-BE49-F238E27FC236}">
                <a16:creationId xmlns:a16="http://schemas.microsoft.com/office/drawing/2014/main" id="{A7E123C3-9AAF-4D93-8901-8E5E4FA9838C}"/>
              </a:ext>
            </a:extLst>
          </p:cNvPr>
          <p:cNvSpPr>
            <a:spLocks noChangeArrowheads="1"/>
          </p:cNvSpPr>
          <p:nvPr/>
        </p:nvSpPr>
        <p:spPr bwMode="auto">
          <a:xfrm>
            <a:off x="6475543" y="1193187"/>
            <a:ext cx="4767843" cy="396914"/>
          </a:xfrm>
          <a:prstGeom prst="rect">
            <a:avLst/>
          </a:prstGeom>
          <a:solidFill>
            <a:srgbClr val="0000FF"/>
          </a:solidFill>
          <a:ln w="3175">
            <a:solidFill>
              <a:srgbClr val="0000FF"/>
            </a:solidFill>
            <a:miter lim="800000"/>
            <a:headEnd/>
            <a:tailEnd/>
          </a:ln>
        </p:spPr>
        <p:txBody>
          <a:bodyPr wrap="square" anchor="ctr"/>
          <a:lstStyle/>
          <a:p>
            <a:pPr algn="ctr">
              <a:spcBef>
                <a:spcPct val="0"/>
              </a:spcBef>
            </a:pPr>
            <a:r>
              <a:rPr lang="en-US" sz="1800" dirty="0">
                <a:solidFill>
                  <a:schemeClr val="bg1"/>
                </a:solidFill>
              </a:rPr>
              <a:t>NCSMC phase shifts NN+3N-LNL</a:t>
            </a:r>
          </a:p>
        </p:txBody>
      </p:sp>
      <p:sp>
        <p:nvSpPr>
          <p:cNvPr id="19" name="Rectangle 18">
            <a:extLst>
              <a:ext uri="{FF2B5EF4-FFF2-40B4-BE49-F238E27FC236}">
                <a16:creationId xmlns:a16="http://schemas.microsoft.com/office/drawing/2014/main" id="{241D521B-972F-4991-854B-B54C8298706A}"/>
              </a:ext>
            </a:extLst>
          </p:cNvPr>
          <p:cNvSpPr/>
          <p:nvPr/>
        </p:nvSpPr>
        <p:spPr>
          <a:xfrm>
            <a:off x="6512868" y="1584756"/>
            <a:ext cx="4691205" cy="3757868"/>
          </a:xfrm>
          <a:prstGeom prst="rect">
            <a:avLst/>
          </a:prstGeom>
          <a:no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e la date 2">
            <a:extLst>
              <a:ext uri="{FF2B5EF4-FFF2-40B4-BE49-F238E27FC236}">
                <a16:creationId xmlns:a16="http://schemas.microsoft.com/office/drawing/2014/main" id="{0E9B7739-2F23-B7CE-E5EB-C643D00BC8A4}"/>
              </a:ext>
            </a:extLst>
          </p:cNvPr>
          <p:cNvSpPr>
            <a:spLocks noGrp="1"/>
          </p:cNvSpPr>
          <p:nvPr>
            <p:ph type="dt" sz="half" idx="10"/>
          </p:nvPr>
        </p:nvSpPr>
        <p:spPr/>
        <p:txBody>
          <a:bodyPr/>
          <a:lstStyle/>
          <a:p>
            <a:r>
              <a:rPr lang="en-US"/>
              <a:t>23/09/2025</a:t>
            </a:r>
            <a:endParaRPr lang="fr-FR" dirty="0"/>
          </a:p>
        </p:txBody>
      </p:sp>
      <p:sp>
        <p:nvSpPr>
          <p:cNvPr id="5" name="Espace réservé du pied de page 4">
            <a:extLst>
              <a:ext uri="{FF2B5EF4-FFF2-40B4-BE49-F238E27FC236}">
                <a16:creationId xmlns:a16="http://schemas.microsoft.com/office/drawing/2014/main" id="{AA8C3A36-67C2-4DDE-0802-FFAD39F0A679}"/>
              </a:ext>
            </a:extLst>
          </p:cNvPr>
          <p:cNvSpPr>
            <a:spLocks noGrp="1"/>
          </p:cNvSpPr>
          <p:nvPr>
            <p:ph type="ftr" sz="quarter" idx="11"/>
          </p:nvPr>
        </p:nvSpPr>
        <p:spPr/>
        <p:txBody>
          <a:bodyPr/>
          <a:lstStyle/>
          <a:p>
            <a:r>
              <a:rPr lang="fr-FR"/>
              <a:t>EuNPC – Caen</a:t>
            </a:r>
            <a:endParaRPr lang="fr-FR" dirty="0"/>
          </a:p>
        </p:txBody>
      </p:sp>
      <p:sp>
        <p:nvSpPr>
          <p:cNvPr id="6" name="Espace réservé du numéro de diapositive 5">
            <a:extLst>
              <a:ext uri="{FF2B5EF4-FFF2-40B4-BE49-F238E27FC236}">
                <a16:creationId xmlns:a16="http://schemas.microsoft.com/office/drawing/2014/main" id="{AB8AFDCB-7157-489C-88F0-9748846AD2C7}"/>
              </a:ext>
            </a:extLst>
          </p:cNvPr>
          <p:cNvSpPr>
            <a:spLocks noGrp="1"/>
          </p:cNvSpPr>
          <p:nvPr>
            <p:ph type="sldNum" sz="quarter" idx="12"/>
          </p:nvPr>
        </p:nvSpPr>
        <p:spPr/>
        <p:txBody>
          <a:bodyPr/>
          <a:lstStyle/>
          <a:p>
            <a:fld id="{77E71596-5F9D-49C5-9701-16B3CA54319D}" type="slidenum">
              <a:rPr lang="fr-FR" smtClean="0"/>
              <a:pPr/>
              <a:t>17</a:t>
            </a:fld>
            <a:endParaRPr lang="fr-FR" dirty="0"/>
          </a:p>
        </p:txBody>
      </p:sp>
      <p:sp>
        <p:nvSpPr>
          <p:cNvPr id="7" name="Rectangle : coins arrondis 6">
            <a:extLst>
              <a:ext uri="{FF2B5EF4-FFF2-40B4-BE49-F238E27FC236}">
                <a16:creationId xmlns:a16="http://schemas.microsoft.com/office/drawing/2014/main" id="{E005312B-366B-47CA-A96F-8A0E7B49433D}"/>
              </a:ext>
            </a:extLst>
          </p:cNvPr>
          <p:cNvSpPr>
            <a:spLocks noChangeArrowheads="1"/>
          </p:cNvSpPr>
          <p:nvPr/>
        </p:nvSpPr>
        <p:spPr bwMode="auto">
          <a:xfrm>
            <a:off x="6260123" y="5535913"/>
            <a:ext cx="5134160" cy="821334"/>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p>
            <a:pPr>
              <a:spcBef>
                <a:spcPts val="0"/>
              </a:spcBef>
              <a:spcAft>
                <a:spcPts val="1200"/>
              </a:spcAft>
            </a:pPr>
            <a:r>
              <a:rPr lang="en-US" sz="1800" dirty="0"/>
              <a:t>Reasonable agreement with R-matrix analysis of data over large energy range.</a:t>
            </a:r>
          </a:p>
        </p:txBody>
      </p:sp>
      <p:pic>
        <p:nvPicPr>
          <p:cNvPr id="10" name="Image 9">
            <a:extLst>
              <a:ext uri="{FF2B5EF4-FFF2-40B4-BE49-F238E27FC236}">
                <a16:creationId xmlns:a16="http://schemas.microsoft.com/office/drawing/2014/main" id="{371C6AE4-F165-870F-8830-23FB4508A74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54818" y="1756791"/>
            <a:ext cx="5393984" cy="3102479"/>
          </a:xfrm>
          <a:prstGeom prst="rect">
            <a:avLst/>
          </a:prstGeom>
        </p:spPr>
      </p:pic>
      <p:sp>
        <p:nvSpPr>
          <p:cNvPr id="17" name="TextBox 8">
            <a:extLst>
              <a:ext uri="{FF2B5EF4-FFF2-40B4-BE49-F238E27FC236}">
                <a16:creationId xmlns:a16="http://schemas.microsoft.com/office/drawing/2014/main" id="{F3B62980-EE42-8136-D1C2-BA9FDC9A0D1E}"/>
              </a:ext>
            </a:extLst>
          </p:cNvPr>
          <p:cNvSpPr txBox="1"/>
          <p:nvPr/>
        </p:nvSpPr>
        <p:spPr>
          <a:xfrm>
            <a:off x="454818" y="5147784"/>
            <a:ext cx="3449983" cy="261610"/>
          </a:xfrm>
          <a:prstGeom prst="rect">
            <a:avLst/>
          </a:prstGeom>
          <a:noFill/>
        </p:spPr>
        <p:txBody>
          <a:bodyPr wrap="none" rtlCol="0">
            <a:spAutoFit/>
          </a:bodyPr>
          <a:lstStyle/>
          <a:p>
            <a:r>
              <a:rPr lang="en-US" sz="1100" dirty="0">
                <a:ln w="0" cap="sq">
                  <a:noFill/>
                </a:ln>
                <a:solidFill>
                  <a:srgbClr val="0070C0"/>
                </a:solidFill>
              </a:rPr>
              <a:t>M. Viviani, L. </a:t>
            </a:r>
            <a:r>
              <a:rPr lang="en-US" sz="1100" dirty="0" err="1">
                <a:ln w="0" cap="sq">
                  <a:noFill/>
                </a:ln>
                <a:solidFill>
                  <a:srgbClr val="0070C0"/>
                </a:solidFill>
              </a:rPr>
              <a:t>Girlanda</a:t>
            </a:r>
            <a:r>
              <a:rPr lang="en-US" sz="1100" dirty="0">
                <a:ln w="0" cap="sq">
                  <a:noFill/>
                </a:ln>
                <a:solidFill>
                  <a:srgbClr val="0070C0"/>
                </a:solidFill>
              </a:rPr>
              <a:t> </a:t>
            </a:r>
            <a:r>
              <a:rPr lang="en-US" sz="1100" i="1" dirty="0">
                <a:ln w="0" cap="sq">
                  <a:noFill/>
                </a:ln>
                <a:solidFill>
                  <a:srgbClr val="0070C0"/>
                </a:solidFill>
              </a:rPr>
              <a:t>et al.</a:t>
            </a:r>
            <a:r>
              <a:rPr lang="en-US" sz="1100" dirty="0">
                <a:ln w="0" cap="sq">
                  <a:noFill/>
                </a:ln>
                <a:solidFill>
                  <a:srgbClr val="0070C0"/>
                </a:solidFill>
              </a:rPr>
              <a:t> PRL</a:t>
            </a:r>
            <a:r>
              <a:rPr lang="en-US" sz="1100" b="1" dirty="0">
                <a:ln w="0" cap="sq">
                  <a:noFill/>
                </a:ln>
                <a:solidFill>
                  <a:srgbClr val="0070C0"/>
                </a:solidFill>
              </a:rPr>
              <a:t>130</a:t>
            </a:r>
            <a:r>
              <a:rPr lang="en-US" sz="1100" dirty="0">
                <a:ln w="0" cap="sq">
                  <a:noFill/>
                </a:ln>
                <a:solidFill>
                  <a:srgbClr val="0070C0"/>
                </a:solidFill>
              </a:rPr>
              <a:t> 122501 (2023).</a:t>
            </a:r>
            <a:endParaRPr lang="fr-FR" sz="1100" dirty="0">
              <a:ln w="0" cap="sq">
                <a:noFill/>
              </a:ln>
              <a:solidFill>
                <a:srgbClr val="0070C0"/>
              </a:solidFill>
            </a:endParaRPr>
          </a:p>
        </p:txBody>
      </p:sp>
      <p:sp>
        <p:nvSpPr>
          <p:cNvPr id="22" name="Rectangle 3">
            <a:extLst>
              <a:ext uri="{FF2B5EF4-FFF2-40B4-BE49-F238E27FC236}">
                <a16:creationId xmlns:a16="http://schemas.microsoft.com/office/drawing/2014/main" id="{90920787-61C2-610B-C6AD-5C4CFE692222}"/>
              </a:ext>
            </a:extLst>
          </p:cNvPr>
          <p:cNvSpPr>
            <a:spLocks noChangeArrowheads="1"/>
          </p:cNvSpPr>
          <p:nvPr/>
        </p:nvSpPr>
        <p:spPr bwMode="auto">
          <a:xfrm>
            <a:off x="302421" y="1194101"/>
            <a:ext cx="5845100" cy="396000"/>
          </a:xfrm>
          <a:prstGeom prst="rect">
            <a:avLst/>
          </a:prstGeom>
          <a:solidFill>
            <a:srgbClr val="0000FF"/>
          </a:solidFill>
          <a:ln w="3175">
            <a:solidFill>
              <a:srgbClr val="0000FF"/>
            </a:solidFill>
            <a:miter lim="800000"/>
            <a:headEnd/>
            <a:tailEnd/>
          </a:ln>
        </p:spPr>
        <p:txBody>
          <a:bodyPr wrap="square" anchor="ctr"/>
          <a:lstStyle/>
          <a:p>
            <a:pPr algn="ctr">
              <a:spcBef>
                <a:spcPct val="0"/>
              </a:spcBef>
            </a:pPr>
            <a:r>
              <a:rPr lang="en-US" sz="1800" dirty="0">
                <a:solidFill>
                  <a:schemeClr val="bg1"/>
                </a:solidFill>
              </a:rPr>
              <a:t>HH and Kohn variational principle for DD fusion</a:t>
            </a:r>
          </a:p>
        </p:txBody>
      </p:sp>
      <p:sp>
        <p:nvSpPr>
          <p:cNvPr id="23" name="Rectangle 22">
            <a:extLst>
              <a:ext uri="{FF2B5EF4-FFF2-40B4-BE49-F238E27FC236}">
                <a16:creationId xmlns:a16="http://schemas.microsoft.com/office/drawing/2014/main" id="{5B89B6F3-0251-36AD-E620-F79032327B46}"/>
              </a:ext>
            </a:extLst>
          </p:cNvPr>
          <p:cNvSpPr/>
          <p:nvPr/>
        </p:nvSpPr>
        <p:spPr>
          <a:xfrm>
            <a:off x="344854" y="1579411"/>
            <a:ext cx="5751146" cy="3336661"/>
          </a:xfrm>
          <a:prstGeom prst="rect">
            <a:avLst/>
          </a:prstGeom>
          <a:no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3CC212D7-B93A-47E2-6D65-33B52BC7A452}"/>
              </a:ext>
            </a:extLst>
          </p:cNvPr>
          <p:cNvSpPr>
            <a:spLocks noChangeArrowheads="1"/>
          </p:cNvSpPr>
          <p:nvPr/>
        </p:nvSpPr>
        <p:spPr bwMode="auto">
          <a:xfrm>
            <a:off x="584730" y="5535913"/>
            <a:ext cx="5134160" cy="821334"/>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p>
            <a:pPr>
              <a:spcBef>
                <a:spcPts val="0"/>
              </a:spcBef>
              <a:spcAft>
                <a:spcPts val="1200"/>
              </a:spcAft>
            </a:pPr>
            <a:r>
              <a:rPr lang="en-US" sz="1800" dirty="0"/>
              <a:t>Excellent agreement with data for the low-energy fusion.</a:t>
            </a:r>
          </a:p>
        </p:txBody>
      </p:sp>
    </p:spTree>
    <p:extLst>
      <p:ext uri="{BB962C8B-B14F-4D97-AF65-F5344CB8AC3E}">
        <p14:creationId xmlns:p14="http://schemas.microsoft.com/office/powerpoint/2010/main" val="2498922487"/>
      </p:ext>
    </p:extLst>
  </p:cSld>
  <p:clrMapOvr>
    <a:masterClrMapping/>
  </p:clrMapOvr>
  <mc:AlternateContent xmlns:mc="http://schemas.openxmlformats.org/markup-compatibility/2006" xmlns:p14="http://schemas.microsoft.com/office/powerpoint/2010/main">
    <mc:Choice Requires="p14">
      <p:transition spd="slow" p14:dur="2000" advTm="60219"/>
    </mc:Choice>
    <mc:Fallback xmlns="">
      <p:transition spd="slow" advTm="6021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9F6CE-4027-B078-16DE-D454155E0D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751FFB-A881-5BEB-9DAB-978B1FAD1654}"/>
              </a:ext>
            </a:extLst>
          </p:cNvPr>
          <p:cNvSpPr>
            <a:spLocks noGrp="1"/>
          </p:cNvSpPr>
          <p:nvPr>
            <p:ph type="title"/>
          </p:nvPr>
        </p:nvSpPr>
        <p:spPr/>
        <p:txBody>
          <a:bodyPr>
            <a:normAutofit/>
          </a:bodyPr>
          <a:lstStyle/>
          <a:p>
            <a:r>
              <a:rPr lang="en-US" dirty="0"/>
              <a:t>DD fusion: quintet suppression for fusion </a:t>
            </a:r>
          </a:p>
        </p:txBody>
      </p:sp>
      <p:sp>
        <p:nvSpPr>
          <p:cNvPr id="3" name="Espace réservé de la date 2">
            <a:extLst>
              <a:ext uri="{FF2B5EF4-FFF2-40B4-BE49-F238E27FC236}">
                <a16:creationId xmlns:a16="http://schemas.microsoft.com/office/drawing/2014/main" id="{1DF159FE-ABFD-943E-991E-20ED9D1AF78D}"/>
              </a:ext>
            </a:extLst>
          </p:cNvPr>
          <p:cNvSpPr>
            <a:spLocks noGrp="1"/>
          </p:cNvSpPr>
          <p:nvPr>
            <p:ph type="dt" sz="half" idx="10"/>
          </p:nvPr>
        </p:nvSpPr>
        <p:spPr/>
        <p:txBody>
          <a:bodyPr/>
          <a:lstStyle/>
          <a:p>
            <a:r>
              <a:rPr lang="en-US"/>
              <a:t>23/09/2025</a:t>
            </a:r>
            <a:endParaRPr lang="fr-FR" dirty="0"/>
          </a:p>
        </p:txBody>
      </p:sp>
      <p:sp>
        <p:nvSpPr>
          <p:cNvPr id="5" name="Espace réservé du pied de page 4">
            <a:extLst>
              <a:ext uri="{FF2B5EF4-FFF2-40B4-BE49-F238E27FC236}">
                <a16:creationId xmlns:a16="http://schemas.microsoft.com/office/drawing/2014/main" id="{D5E34057-35EB-2748-C613-3E13CD516366}"/>
              </a:ext>
            </a:extLst>
          </p:cNvPr>
          <p:cNvSpPr>
            <a:spLocks noGrp="1"/>
          </p:cNvSpPr>
          <p:nvPr>
            <p:ph type="ftr" sz="quarter" idx="11"/>
          </p:nvPr>
        </p:nvSpPr>
        <p:spPr/>
        <p:txBody>
          <a:bodyPr/>
          <a:lstStyle/>
          <a:p>
            <a:r>
              <a:rPr lang="fr-FR"/>
              <a:t>EuNPC – Caen</a:t>
            </a:r>
            <a:endParaRPr lang="fr-FR" dirty="0"/>
          </a:p>
        </p:txBody>
      </p:sp>
      <p:sp>
        <p:nvSpPr>
          <p:cNvPr id="6" name="Espace réservé du numéro de diapositive 5">
            <a:extLst>
              <a:ext uri="{FF2B5EF4-FFF2-40B4-BE49-F238E27FC236}">
                <a16:creationId xmlns:a16="http://schemas.microsoft.com/office/drawing/2014/main" id="{D51881B8-569B-AFB4-6FDD-3B9C7CBE7460}"/>
              </a:ext>
            </a:extLst>
          </p:cNvPr>
          <p:cNvSpPr>
            <a:spLocks noGrp="1"/>
          </p:cNvSpPr>
          <p:nvPr>
            <p:ph type="sldNum" sz="quarter" idx="12"/>
          </p:nvPr>
        </p:nvSpPr>
        <p:spPr/>
        <p:txBody>
          <a:bodyPr/>
          <a:lstStyle/>
          <a:p>
            <a:fld id="{77E71596-5F9D-49C5-9701-16B3CA54319D}" type="slidenum">
              <a:rPr lang="fr-FR" smtClean="0"/>
              <a:pPr/>
              <a:t>18</a:t>
            </a:fld>
            <a:endParaRPr lang="fr-FR" dirty="0"/>
          </a:p>
        </p:txBody>
      </p:sp>
      <p:grpSp>
        <p:nvGrpSpPr>
          <p:cNvPr id="28" name="Groupe 27">
            <a:extLst>
              <a:ext uri="{FF2B5EF4-FFF2-40B4-BE49-F238E27FC236}">
                <a16:creationId xmlns:a16="http://schemas.microsoft.com/office/drawing/2014/main" id="{DAA3644D-6445-314B-658E-A4C177B1FA36}"/>
              </a:ext>
            </a:extLst>
          </p:cNvPr>
          <p:cNvGrpSpPr/>
          <p:nvPr/>
        </p:nvGrpSpPr>
        <p:grpSpPr>
          <a:xfrm>
            <a:off x="6475543" y="1847711"/>
            <a:ext cx="4767843" cy="3964045"/>
            <a:chOff x="6475543" y="1193187"/>
            <a:chExt cx="4767843" cy="3964045"/>
          </a:xfrm>
        </p:grpSpPr>
        <p:sp>
          <p:nvSpPr>
            <p:cNvPr id="18" name="Rectangle 3">
              <a:extLst>
                <a:ext uri="{FF2B5EF4-FFF2-40B4-BE49-F238E27FC236}">
                  <a16:creationId xmlns:a16="http://schemas.microsoft.com/office/drawing/2014/main" id="{032C0C2E-07E7-B1FC-C5FB-8554176C9F55}"/>
                </a:ext>
              </a:extLst>
            </p:cNvPr>
            <p:cNvSpPr>
              <a:spLocks noChangeArrowheads="1"/>
            </p:cNvSpPr>
            <p:nvPr/>
          </p:nvSpPr>
          <p:spPr bwMode="auto">
            <a:xfrm>
              <a:off x="6475543" y="1193187"/>
              <a:ext cx="4767843" cy="396914"/>
            </a:xfrm>
            <a:prstGeom prst="rect">
              <a:avLst/>
            </a:prstGeom>
            <a:solidFill>
              <a:srgbClr val="0000FF"/>
            </a:solidFill>
            <a:ln w="3175">
              <a:solidFill>
                <a:srgbClr val="0000FF"/>
              </a:solidFill>
              <a:miter lim="800000"/>
              <a:headEnd/>
              <a:tailEnd/>
            </a:ln>
          </p:spPr>
          <p:txBody>
            <a:bodyPr wrap="square" anchor="ctr"/>
            <a:lstStyle/>
            <a:p>
              <a:pPr algn="ctr">
                <a:spcBef>
                  <a:spcPct val="0"/>
                </a:spcBef>
              </a:pPr>
              <a:r>
                <a:rPr lang="en-US" sz="1800" dirty="0">
                  <a:solidFill>
                    <a:schemeClr val="bg1"/>
                  </a:solidFill>
                </a:rPr>
                <a:t>Quintet suppression factor</a:t>
              </a:r>
            </a:p>
          </p:txBody>
        </p:sp>
        <p:sp>
          <p:nvSpPr>
            <p:cNvPr id="19" name="Rectangle 18">
              <a:extLst>
                <a:ext uri="{FF2B5EF4-FFF2-40B4-BE49-F238E27FC236}">
                  <a16:creationId xmlns:a16="http://schemas.microsoft.com/office/drawing/2014/main" id="{499D6FEF-D59D-2D5E-C2BD-E961D68E3D7C}"/>
                </a:ext>
              </a:extLst>
            </p:cNvPr>
            <p:cNvSpPr/>
            <p:nvPr/>
          </p:nvSpPr>
          <p:spPr>
            <a:xfrm>
              <a:off x="6512868" y="1584756"/>
              <a:ext cx="4691205" cy="3572476"/>
            </a:xfrm>
            <a:prstGeom prst="rect">
              <a:avLst/>
            </a:prstGeom>
            <a:no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A938130-C0E7-031E-FAD3-97EDE54DFA5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66985" y="1700768"/>
              <a:ext cx="4399654" cy="3307360"/>
            </a:xfrm>
            <a:prstGeom prst="rect">
              <a:avLst/>
            </a:prstGeom>
          </p:spPr>
        </p:pic>
      </p:grpSp>
      <mc:AlternateContent xmlns:mc="http://schemas.openxmlformats.org/markup-compatibility/2006">
        <mc:Choice xmlns:a14="http://schemas.microsoft.com/office/drawing/2010/main" Requires="a14">
          <p:sp>
            <p:nvSpPr>
              <p:cNvPr id="4" name="ZoneTexte 3">
                <a:extLst>
                  <a:ext uri="{FF2B5EF4-FFF2-40B4-BE49-F238E27FC236}">
                    <a16:creationId xmlns:a16="http://schemas.microsoft.com/office/drawing/2014/main" id="{F5B7FD0F-270B-3B5B-4F2B-51F0ACEDF979}"/>
                  </a:ext>
                </a:extLst>
              </p:cNvPr>
              <p:cNvSpPr txBox="1"/>
              <p:nvPr/>
            </p:nvSpPr>
            <p:spPr>
              <a:xfrm>
                <a:off x="5902725" y="910120"/>
                <a:ext cx="4084901" cy="5782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i="1">
                              <a:latin typeface="Cambria Math" panose="02040503050406030204" pitchFamily="18" charset="0"/>
                            </a:rPr>
                          </m:ctrlPr>
                        </m:sSubPr>
                        <m:e>
                          <m:r>
                            <a:rPr lang="el-GR" i="1">
                              <a:latin typeface="Cambria Math" panose="02040503050406030204" pitchFamily="18" charset="0"/>
                            </a:rPr>
                            <m:t>𝜎</m:t>
                          </m:r>
                        </m:e>
                        <m:sub>
                          <m:r>
                            <a:rPr lang="fr-FR" i="1">
                              <a:latin typeface="Cambria Math" panose="02040503050406030204" pitchFamily="18" charset="0"/>
                            </a:rPr>
                            <m:t>𝑡𝑜𝑡</m:t>
                          </m:r>
                        </m:sub>
                      </m:sSub>
                      <m:r>
                        <m:rPr>
                          <m:nor/>
                        </m:rPr>
                        <a:rPr lang="fr-FR"/>
                        <m:t>=</m:t>
                      </m:r>
                      <m:f>
                        <m:fPr>
                          <m:ctrlPr>
                            <a:rPr lang="fr-FR" i="1">
                              <a:latin typeface="Cambria Math" panose="02040503050406030204" pitchFamily="18" charset="0"/>
                            </a:rPr>
                          </m:ctrlPr>
                        </m:fPr>
                        <m:num>
                          <m:r>
                            <a:rPr lang="fr-FR" i="1">
                              <a:latin typeface="Cambria Math" panose="02040503050406030204" pitchFamily="18" charset="0"/>
                            </a:rPr>
                            <m:t>1</m:t>
                          </m:r>
                        </m:num>
                        <m:den>
                          <m:r>
                            <a:rPr lang="fr-FR" i="1">
                              <a:latin typeface="Cambria Math" panose="02040503050406030204" pitchFamily="18" charset="0"/>
                            </a:rPr>
                            <m:t>9</m:t>
                          </m:r>
                        </m:den>
                      </m:f>
                      <m:r>
                        <a:rPr lang="fr-FR" i="1">
                          <a:latin typeface="Cambria Math" panose="02040503050406030204" pitchFamily="18" charset="0"/>
                        </a:rPr>
                        <m:t>(2</m:t>
                      </m:r>
                      <m:sSub>
                        <m:sSubPr>
                          <m:ctrlPr>
                            <a:rPr lang="fr-FR" i="1">
                              <a:latin typeface="Cambria Math" panose="02040503050406030204" pitchFamily="18" charset="0"/>
                            </a:rPr>
                          </m:ctrlPr>
                        </m:sSubPr>
                        <m:e>
                          <m:r>
                            <a:rPr lang="el-GR" i="1">
                              <a:latin typeface="Cambria Math" panose="02040503050406030204" pitchFamily="18" charset="0"/>
                            </a:rPr>
                            <m:t>𝜎</m:t>
                          </m:r>
                        </m:e>
                        <m:sub>
                          <m:r>
                            <a:rPr lang="fr-FR" i="1">
                              <a:latin typeface="Cambria Math" panose="02040503050406030204" pitchFamily="18" charset="0"/>
                            </a:rPr>
                            <m:t>1,1</m:t>
                          </m:r>
                        </m:sub>
                      </m:sSub>
                      <m:r>
                        <a:rPr lang="fr-FR" i="1">
                          <a:latin typeface="Cambria Math" panose="02040503050406030204" pitchFamily="18" charset="0"/>
                        </a:rPr>
                        <m:t>+4</m:t>
                      </m:r>
                      <m:sSub>
                        <m:sSubPr>
                          <m:ctrlPr>
                            <a:rPr lang="fr-FR" i="1">
                              <a:latin typeface="Cambria Math" panose="02040503050406030204" pitchFamily="18" charset="0"/>
                            </a:rPr>
                          </m:ctrlPr>
                        </m:sSubPr>
                        <m:e>
                          <m:r>
                            <a:rPr lang="el-GR" i="1">
                              <a:latin typeface="Cambria Math" panose="02040503050406030204" pitchFamily="18" charset="0"/>
                            </a:rPr>
                            <m:t>𝜎</m:t>
                          </m:r>
                        </m:e>
                        <m:sub>
                          <m:r>
                            <a:rPr lang="fr-FR" i="1">
                              <a:latin typeface="Cambria Math" panose="02040503050406030204" pitchFamily="18" charset="0"/>
                            </a:rPr>
                            <m:t>1,0</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el-GR" i="1">
                              <a:latin typeface="Cambria Math" panose="02040503050406030204" pitchFamily="18" charset="0"/>
                            </a:rPr>
                            <m:t>𝜎</m:t>
                          </m:r>
                        </m:e>
                        <m:sub>
                          <m:r>
                            <a:rPr lang="fr-FR" i="1">
                              <a:latin typeface="Cambria Math" panose="02040503050406030204" pitchFamily="18" charset="0"/>
                            </a:rPr>
                            <m:t>0,0</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el-GR" i="1">
                              <a:latin typeface="Cambria Math" panose="02040503050406030204" pitchFamily="18" charset="0"/>
                            </a:rPr>
                            <m:t>𝜎</m:t>
                          </m:r>
                        </m:e>
                        <m:sub>
                          <m:r>
                            <a:rPr lang="fr-FR" i="1">
                              <a:latin typeface="Cambria Math" panose="02040503050406030204" pitchFamily="18" charset="0"/>
                            </a:rPr>
                            <m:t>1,−1</m:t>
                          </m:r>
                        </m:sub>
                      </m:sSub>
                      <m:r>
                        <a:rPr lang="fr-FR" i="1">
                          <a:latin typeface="Cambria Math" panose="02040503050406030204" pitchFamily="18" charset="0"/>
                        </a:rPr>
                        <m:t>)</m:t>
                      </m:r>
                    </m:oMath>
                  </m:oMathPara>
                </a14:m>
                <a:endParaRPr lang="fr-FR" dirty="0"/>
              </a:p>
            </p:txBody>
          </p:sp>
        </mc:Choice>
        <mc:Fallback>
          <p:sp>
            <p:nvSpPr>
              <p:cNvPr id="4" name="ZoneTexte 3">
                <a:extLst>
                  <a:ext uri="{FF2B5EF4-FFF2-40B4-BE49-F238E27FC236}">
                    <a16:creationId xmlns:a16="http://schemas.microsoft.com/office/drawing/2014/main" id="{F5B7FD0F-270B-3B5B-4F2B-51F0ACEDF979}"/>
                  </a:ext>
                </a:extLst>
              </p:cNvPr>
              <p:cNvSpPr txBox="1">
                <a:spLocks noRot="1" noChangeAspect="1" noMove="1" noResize="1" noEditPoints="1" noAdjustHandles="1" noChangeArrowheads="1" noChangeShapeType="1" noTextEdit="1"/>
              </p:cNvSpPr>
              <p:nvPr/>
            </p:nvSpPr>
            <p:spPr>
              <a:xfrm>
                <a:off x="5902725" y="910120"/>
                <a:ext cx="4084901" cy="578235"/>
              </a:xfrm>
              <a:prstGeom prst="rect">
                <a:avLst/>
              </a:prstGeom>
              <a:blipFill>
                <a:blip r:embed="rId4"/>
                <a:stretch>
                  <a:fillRect/>
                </a:stretch>
              </a:blipFill>
            </p:spPr>
            <p:txBody>
              <a:bodyPr/>
              <a:lstStyle/>
              <a:p>
                <a:r>
                  <a:rPr lang="en-US">
                    <a:noFill/>
                  </a:rPr>
                  <a:t> </a:t>
                </a:r>
              </a:p>
            </p:txBody>
          </p:sp>
        </mc:Fallback>
      </mc:AlternateContent>
      <p:sp>
        <p:nvSpPr>
          <p:cNvPr id="8" name="ZoneTexte 7">
            <a:extLst>
              <a:ext uri="{FF2B5EF4-FFF2-40B4-BE49-F238E27FC236}">
                <a16:creationId xmlns:a16="http://schemas.microsoft.com/office/drawing/2014/main" id="{BD4C1FA7-2D86-E5CB-E47F-11449658FF87}"/>
              </a:ext>
            </a:extLst>
          </p:cNvPr>
          <p:cNvSpPr txBox="1"/>
          <p:nvPr/>
        </p:nvSpPr>
        <p:spPr>
          <a:xfrm>
            <a:off x="6802614" y="1394699"/>
            <a:ext cx="644728" cy="276999"/>
          </a:xfrm>
          <a:prstGeom prst="rect">
            <a:avLst/>
          </a:prstGeom>
          <a:noFill/>
        </p:spPr>
        <p:txBody>
          <a:bodyPr wrap="none" rtlCol="0">
            <a:spAutoFit/>
          </a:bodyPr>
          <a:lstStyle/>
          <a:p>
            <a:r>
              <a:rPr lang="fr-FR" sz="1200" dirty="0"/>
              <a:t>quintet</a:t>
            </a:r>
          </a:p>
        </p:txBody>
      </p:sp>
      <p:sp>
        <p:nvSpPr>
          <p:cNvPr id="12" name="ZoneTexte 11">
            <a:extLst>
              <a:ext uri="{FF2B5EF4-FFF2-40B4-BE49-F238E27FC236}">
                <a16:creationId xmlns:a16="http://schemas.microsoft.com/office/drawing/2014/main" id="{C8C317AC-D283-1BB6-E4E6-6200B1A126D0}"/>
              </a:ext>
            </a:extLst>
          </p:cNvPr>
          <p:cNvSpPr txBox="1"/>
          <p:nvPr/>
        </p:nvSpPr>
        <p:spPr>
          <a:xfrm>
            <a:off x="7695988" y="1394699"/>
            <a:ext cx="559769" cy="276999"/>
          </a:xfrm>
          <a:prstGeom prst="rect">
            <a:avLst/>
          </a:prstGeom>
          <a:noFill/>
        </p:spPr>
        <p:txBody>
          <a:bodyPr wrap="none" rtlCol="0">
            <a:spAutoFit/>
          </a:bodyPr>
          <a:lstStyle/>
          <a:p>
            <a:r>
              <a:rPr lang="fr-FR" sz="1200" dirty="0"/>
              <a:t>triplet</a:t>
            </a:r>
          </a:p>
        </p:txBody>
      </p:sp>
      <p:sp>
        <p:nvSpPr>
          <p:cNvPr id="17" name="ZoneTexte 16">
            <a:extLst>
              <a:ext uri="{FF2B5EF4-FFF2-40B4-BE49-F238E27FC236}">
                <a16:creationId xmlns:a16="http://schemas.microsoft.com/office/drawing/2014/main" id="{74D1DC70-F0E7-D95A-79E0-8F710329FEE8}"/>
              </a:ext>
            </a:extLst>
          </p:cNvPr>
          <p:cNvSpPr txBox="1"/>
          <p:nvPr/>
        </p:nvSpPr>
        <p:spPr>
          <a:xfrm>
            <a:off x="8515367" y="1394699"/>
            <a:ext cx="704039" cy="276999"/>
          </a:xfrm>
          <a:prstGeom prst="rect">
            <a:avLst/>
          </a:prstGeom>
          <a:noFill/>
        </p:spPr>
        <p:txBody>
          <a:bodyPr wrap="none" rtlCol="0">
            <a:spAutoFit/>
          </a:bodyPr>
          <a:lstStyle/>
          <a:p>
            <a:r>
              <a:rPr lang="fr-FR" sz="1200" dirty="0"/>
              <a:t>singlets</a:t>
            </a:r>
          </a:p>
        </p:txBody>
      </p:sp>
      <p:sp>
        <p:nvSpPr>
          <p:cNvPr id="20" name="ZoneTexte 19">
            <a:extLst>
              <a:ext uri="{FF2B5EF4-FFF2-40B4-BE49-F238E27FC236}">
                <a16:creationId xmlns:a16="http://schemas.microsoft.com/office/drawing/2014/main" id="{276C9170-DB0D-2AEF-D8B6-E0A248F1564E}"/>
              </a:ext>
            </a:extLst>
          </p:cNvPr>
          <p:cNvSpPr txBox="1"/>
          <p:nvPr/>
        </p:nvSpPr>
        <p:spPr>
          <a:xfrm>
            <a:off x="272720" y="1009989"/>
            <a:ext cx="4647491" cy="369332"/>
          </a:xfrm>
          <a:prstGeom prst="rect">
            <a:avLst/>
          </a:prstGeom>
          <a:noFill/>
        </p:spPr>
        <p:txBody>
          <a:bodyPr wrap="none" rtlCol="0">
            <a:spAutoFit/>
          </a:bodyPr>
          <a:lstStyle/>
          <a:p>
            <a:r>
              <a:rPr lang="fr-FR" sz="1800" dirty="0"/>
              <a:t>Advanced design for an </a:t>
            </a:r>
            <a:r>
              <a:rPr lang="fr-FR" sz="1800" dirty="0" err="1"/>
              <a:t>aneutronic</a:t>
            </a:r>
            <a:r>
              <a:rPr lang="fr-FR" sz="1800" dirty="0"/>
              <a:t> </a:t>
            </a:r>
            <a:r>
              <a:rPr lang="fr-FR" sz="1800" dirty="0" err="1"/>
              <a:t>reactor</a:t>
            </a:r>
            <a:r>
              <a:rPr lang="fr-FR" sz="1800" dirty="0"/>
              <a:t>..</a:t>
            </a:r>
          </a:p>
        </p:txBody>
      </p:sp>
      <p:pic>
        <p:nvPicPr>
          <p:cNvPr id="21" name="Image 20">
            <a:extLst>
              <a:ext uri="{FF2B5EF4-FFF2-40B4-BE49-F238E27FC236}">
                <a16:creationId xmlns:a16="http://schemas.microsoft.com/office/drawing/2014/main" id="{88096D78-57C2-6110-34B2-2D678F4782D0}"/>
              </a:ext>
            </a:extLst>
          </p:cNvPr>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02459" y="4180733"/>
            <a:ext cx="2527468" cy="1854823"/>
          </a:xfrm>
          <a:prstGeom prst="rect">
            <a:avLst/>
          </a:prstGeom>
        </p:spPr>
      </p:pic>
      <p:pic>
        <p:nvPicPr>
          <p:cNvPr id="22" name="Image 21">
            <a:extLst>
              <a:ext uri="{FF2B5EF4-FFF2-40B4-BE49-F238E27FC236}">
                <a16:creationId xmlns:a16="http://schemas.microsoft.com/office/drawing/2014/main" id="{875A4BD2-0CEB-D971-6D6D-8B6FCB6CE88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57633" y="1847711"/>
            <a:ext cx="2364643" cy="2021830"/>
          </a:xfrm>
          <a:prstGeom prst="rect">
            <a:avLst/>
          </a:prstGeom>
        </p:spPr>
      </p:pic>
      <p:sp>
        <p:nvSpPr>
          <p:cNvPr id="23" name="Oval 94">
            <a:extLst>
              <a:ext uri="{FF2B5EF4-FFF2-40B4-BE49-F238E27FC236}">
                <a16:creationId xmlns:a16="http://schemas.microsoft.com/office/drawing/2014/main" id="{DD405711-779D-1DCE-2A56-86A0D3336C91}"/>
              </a:ext>
            </a:extLst>
          </p:cNvPr>
          <p:cNvSpPr>
            <a:spLocks noChangeAspect="1"/>
          </p:cNvSpPr>
          <p:nvPr/>
        </p:nvSpPr>
        <p:spPr bwMode="auto">
          <a:xfrm>
            <a:off x="6845094" y="1042314"/>
            <a:ext cx="559769" cy="371046"/>
          </a:xfrm>
          <a:prstGeom prst="rect">
            <a:avLst/>
          </a:prstGeom>
          <a:solidFill>
            <a:srgbClr val="FF00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400">
              <a:latin typeface="Arial" pitchFamily="48" charset="0"/>
              <a:ea typeface="ＭＳ Ｐゴシック" pitchFamily="48" charset="-128"/>
              <a:cs typeface="ＭＳ Ｐゴシック" pitchFamily="48" charset="-128"/>
            </a:endParaRPr>
          </a:p>
        </p:txBody>
      </p:sp>
      <p:sp>
        <p:nvSpPr>
          <p:cNvPr id="24" name="TextBox 12">
            <a:extLst>
              <a:ext uri="{FF2B5EF4-FFF2-40B4-BE49-F238E27FC236}">
                <a16:creationId xmlns:a16="http://schemas.microsoft.com/office/drawing/2014/main" id="{E5CB06BF-E281-1195-B2B2-3013E411BA45}"/>
              </a:ext>
            </a:extLst>
          </p:cNvPr>
          <p:cNvSpPr txBox="1"/>
          <p:nvPr/>
        </p:nvSpPr>
        <p:spPr>
          <a:xfrm>
            <a:off x="672758" y="3855739"/>
            <a:ext cx="2527311" cy="261610"/>
          </a:xfrm>
          <a:prstGeom prst="rect">
            <a:avLst/>
          </a:prstGeom>
          <a:noFill/>
        </p:spPr>
        <p:txBody>
          <a:bodyPr wrap="square" rtlCol="0">
            <a:spAutoFit/>
          </a:bodyPr>
          <a:lstStyle/>
          <a:p>
            <a:r>
              <a:rPr lang="en-US" sz="1100" dirty="0">
                <a:solidFill>
                  <a:srgbClr val="0070C0"/>
                </a:solidFill>
              </a:rPr>
              <a:t>H.P. gen. </a:t>
            </a:r>
            <a:r>
              <a:rPr lang="en-US" sz="1100" dirty="0" err="1">
                <a:solidFill>
                  <a:srgbClr val="0070C0"/>
                </a:solidFill>
              </a:rPr>
              <a:t>Schieck</a:t>
            </a:r>
            <a:r>
              <a:rPr lang="en-US" sz="1100" dirty="0">
                <a:solidFill>
                  <a:srgbClr val="0070C0"/>
                </a:solidFill>
              </a:rPr>
              <a:t> EPJA</a:t>
            </a:r>
            <a:r>
              <a:rPr lang="en-US" sz="1100" b="1" dirty="0">
                <a:solidFill>
                  <a:srgbClr val="0070C0"/>
                </a:solidFill>
              </a:rPr>
              <a:t>44</a:t>
            </a:r>
            <a:r>
              <a:rPr lang="en-US" sz="1100" dirty="0">
                <a:solidFill>
                  <a:srgbClr val="0070C0"/>
                </a:solidFill>
              </a:rPr>
              <a:t> (2010).</a:t>
            </a:r>
            <a:endParaRPr lang="en-US" sz="1100" dirty="0"/>
          </a:p>
        </p:txBody>
      </p:sp>
      <p:sp>
        <p:nvSpPr>
          <p:cNvPr id="25" name="Rectangle 24">
            <a:extLst>
              <a:ext uri="{FF2B5EF4-FFF2-40B4-BE49-F238E27FC236}">
                <a16:creationId xmlns:a16="http://schemas.microsoft.com/office/drawing/2014/main" id="{318ED7AE-CCE4-FE6A-0A8A-5875AC856971}"/>
              </a:ext>
            </a:extLst>
          </p:cNvPr>
          <p:cNvSpPr>
            <a:spLocks noChangeArrowheads="1"/>
          </p:cNvSpPr>
          <p:nvPr/>
        </p:nvSpPr>
        <p:spPr bwMode="auto">
          <a:xfrm>
            <a:off x="555947" y="4356231"/>
            <a:ext cx="2543811" cy="1745970"/>
          </a:xfrm>
          <a:prstGeom prst="rect">
            <a:avLst/>
          </a:prstGeom>
          <a:solidFill>
            <a:srgbClr val="124A91"/>
          </a:solidFill>
          <a:ln w="3175">
            <a:solidFill>
              <a:srgbClr val="B3B3B3"/>
            </a:solidFill>
            <a:miter lim="800000"/>
            <a:headEnd/>
            <a:tailEnd/>
          </a:ln>
        </p:spPr>
        <p:txBody>
          <a:bodyPr wrap="square" anchor="ctr">
            <a:noAutofit/>
          </a:bodyPr>
          <a:lstStyle/>
          <a:p>
            <a:pPr marL="285750" indent="-285750" algn="just">
              <a:buClr>
                <a:schemeClr val="bg1"/>
              </a:buClr>
              <a:buFont typeface="Arial" panose="020B0604020202020204" pitchFamily="34" charset="0"/>
              <a:buChar char="•"/>
            </a:pPr>
            <a:r>
              <a:rPr lang="en-US" sz="1600" dirty="0">
                <a:solidFill>
                  <a:schemeClr val="bg1"/>
                </a:solidFill>
                <a:ea typeface="ＭＳ Ｐゴシック" charset="0"/>
              </a:rPr>
              <a:t>No experimental data</a:t>
            </a:r>
          </a:p>
          <a:p>
            <a:pPr marL="285750" indent="-285750" algn="just">
              <a:buClr>
                <a:schemeClr val="bg1"/>
              </a:buClr>
              <a:buFont typeface="Arial" panose="020B0604020202020204" pitchFamily="34" charset="0"/>
              <a:buChar char="•"/>
            </a:pPr>
            <a:r>
              <a:rPr lang="en-US" sz="1600" dirty="0">
                <a:solidFill>
                  <a:schemeClr val="bg1"/>
                </a:solidFill>
                <a:ea typeface="ＭＳ Ｐゴシック" charset="0"/>
              </a:rPr>
              <a:t>No clear cut evidence from calculations:</a:t>
            </a:r>
          </a:p>
          <a:p>
            <a:pPr marL="800100" lvl="1" indent="-342900">
              <a:buClr>
                <a:schemeClr val="bg1"/>
              </a:buClr>
              <a:buFont typeface="+mj-lt"/>
              <a:buAutoNum type="arabicPeriod"/>
            </a:pPr>
            <a:r>
              <a:rPr lang="en-US" sz="1200" dirty="0">
                <a:solidFill>
                  <a:schemeClr val="bg1"/>
                </a:solidFill>
                <a:ea typeface="ＭＳ Ｐゴシック" charset="0"/>
              </a:rPr>
              <a:t>Low-energy</a:t>
            </a:r>
          </a:p>
          <a:p>
            <a:pPr marL="800100" lvl="1" indent="-342900">
              <a:buClr>
                <a:schemeClr val="bg1"/>
              </a:buClr>
              <a:buFont typeface="+mj-lt"/>
              <a:buAutoNum type="arabicPeriod"/>
            </a:pPr>
            <a:r>
              <a:rPr lang="en-US" sz="1200" dirty="0">
                <a:solidFill>
                  <a:schemeClr val="bg1"/>
                </a:solidFill>
                <a:ea typeface="ＭＳ Ｐゴシック" charset="0"/>
              </a:rPr>
              <a:t>Coulomb.</a:t>
            </a:r>
          </a:p>
          <a:p>
            <a:pPr marL="800100" lvl="1" indent="-342900">
              <a:buClr>
                <a:schemeClr val="bg1"/>
              </a:buClr>
              <a:buFont typeface="+mj-lt"/>
              <a:buAutoNum type="arabicPeriod"/>
            </a:pPr>
            <a:r>
              <a:rPr lang="en-US" sz="1200" dirty="0">
                <a:solidFill>
                  <a:schemeClr val="bg1"/>
                </a:solidFill>
                <a:ea typeface="ＭＳ Ｐゴシック" charset="0"/>
              </a:rPr>
              <a:t>Lack of complete nuclear interaction.</a:t>
            </a:r>
          </a:p>
        </p:txBody>
      </p:sp>
      <p:pic>
        <p:nvPicPr>
          <p:cNvPr id="26" name="Image 25">
            <a:extLst>
              <a:ext uri="{FF2B5EF4-FFF2-40B4-BE49-F238E27FC236}">
                <a16:creationId xmlns:a16="http://schemas.microsoft.com/office/drawing/2014/main" id="{F093B18E-C26E-B37A-F386-EAAD9F57649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439701" y="2104131"/>
            <a:ext cx="2364643" cy="1751609"/>
          </a:xfrm>
          <a:prstGeom prst="rect">
            <a:avLst/>
          </a:prstGeom>
        </p:spPr>
      </p:pic>
      <p:sp>
        <p:nvSpPr>
          <p:cNvPr id="27" name="Rectangle 26">
            <a:extLst>
              <a:ext uri="{FF2B5EF4-FFF2-40B4-BE49-F238E27FC236}">
                <a16:creationId xmlns:a16="http://schemas.microsoft.com/office/drawing/2014/main" id="{445C44AC-F0B9-3F23-F8AC-80D3E3DF3ECA}"/>
              </a:ext>
            </a:extLst>
          </p:cNvPr>
          <p:cNvSpPr/>
          <p:nvPr/>
        </p:nvSpPr>
        <p:spPr>
          <a:xfrm>
            <a:off x="562609" y="1752242"/>
            <a:ext cx="5340116" cy="4349959"/>
          </a:xfrm>
          <a:prstGeom prst="rect">
            <a:avLst/>
          </a:prstGeom>
          <a:no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TextBox 8">
            <a:extLst>
              <a:ext uri="{FF2B5EF4-FFF2-40B4-BE49-F238E27FC236}">
                <a16:creationId xmlns:a16="http://schemas.microsoft.com/office/drawing/2014/main" id="{CE279653-DFBB-D093-0B46-1162A61E7F75}"/>
              </a:ext>
            </a:extLst>
          </p:cNvPr>
          <p:cNvSpPr txBox="1"/>
          <p:nvPr/>
        </p:nvSpPr>
        <p:spPr>
          <a:xfrm>
            <a:off x="6475543" y="5907462"/>
            <a:ext cx="3449983" cy="261610"/>
          </a:xfrm>
          <a:prstGeom prst="rect">
            <a:avLst/>
          </a:prstGeom>
          <a:noFill/>
        </p:spPr>
        <p:txBody>
          <a:bodyPr wrap="none" rtlCol="0">
            <a:spAutoFit/>
          </a:bodyPr>
          <a:lstStyle/>
          <a:p>
            <a:r>
              <a:rPr lang="en-US" sz="1100" dirty="0">
                <a:ln w="0" cap="sq">
                  <a:noFill/>
                </a:ln>
                <a:solidFill>
                  <a:srgbClr val="0070C0"/>
                </a:solidFill>
              </a:rPr>
              <a:t>M. Viviani, L. </a:t>
            </a:r>
            <a:r>
              <a:rPr lang="en-US" sz="1100" dirty="0" err="1">
                <a:ln w="0" cap="sq">
                  <a:noFill/>
                </a:ln>
                <a:solidFill>
                  <a:srgbClr val="0070C0"/>
                </a:solidFill>
              </a:rPr>
              <a:t>Girlanda</a:t>
            </a:r>
            <a:r>
              <a:rPr lang="en-US" sz="1100" dirty="0">
                <a:ln w="0" cap="sq">
                  <a:noFill/>
                </a:ln>
                <a:solidFill>
                  <a:srgbClr val="0070C0"/>
                </a:solidFill>
              </a:rPr>
              <a:t> </a:t>
            </a:r>
            <a:r>
              <a:rPr lang="en-US" sz="1100" i="1" dirty="0">
                <a:ln w="0" cap="sq">
                  <a:noFill/>
                </a:ln>
                <a:solidFill>
                  <a:srgbClr val="0070C0"/>
                </a:solidFill>
              </a:rPr>
              <a:t>et al.</a:t>
            </a:r>
            <a:r>
              <a:rPr lang="en-US" sz="1100" dirty="0">
                <a:ln w="0" cap="sq">
                  <a:noFill/>
                </a:ln>
                <a:solidFill>
                  <a:srgbClr val="0070C0"/>
                </a:solidFill>
              </a:rPr>
              <a:t> PRL</a:t>
            </a:r>
            <a:r>
              <a:rPr lang="en-US" sz="1100" b="1" dirty="0">
                <a:ln w="0" cap="sq">
                  <a:noFill/>
                </a:ln>
                <a:solidFill>
                  <a:srgbClr val="0070C0"/>
                </a:solidFill>
              </a:rPr>
              <a:t>130</a:t>
            </a:r>
            <a:r>
              <a:rPr lang="en-US" sz="1100" dirty="0">
                <a:ln w="0" cap="sq">
                  <a:noFill/>
                </a:ln>
                <a:solidFill>
                  <a:srgbClr val="0070C0"/>
                </a:solidFill>
              </a:rPr>
              <a:t> 122501 (2023).</a:t>
            </a:r>
            <a:endParaRPr lang="fr-FR" sz="1100" dirty="0">
              <a:ln w="0" cap="sq">
                <a:noFill/>
              </a:ln>
              <a:solidFill>
                <a:srgbClr val="0070C0"/>
              </a:solidFill>
            </a:endParaRPr>
          </a:p>
        </p:txBody>
      </p:sp>
    </p:spTree>
    <p:extLst>
      <p:ext uri="{BB962C8B-B14F-4D97-AF65-F5344CB8AC3E}">
        <p14:creationId xmlns:p14="http://schemas.microsoft.com/office/powerpoint/2010/main" val="3211041919"/>
      </p:ext>
    </p:extLst>
  </p:cSld>
  <p:clrMapOvr>
    <a:masterClrMapping/>
  </p:clrMapOvr>
  <mc:AlternateContent xmlns:mc="http://schemas.openxmlformats.org/markup-compatibility/2006" xmlns:p14="http://schemas.microsoft.com/office/powerpoint/2010/main">
    <mc:Choice Requires="p14">
      <p:transition spd="slow" p14:dur="2000" advTm="60219"/>
    </mc:Choice>
    <mc:Fallback xmlns="">
      <p:transition spd="slow" advTm="6021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0ECA8-552A-C94B-8A9E-1761D9FF92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00EEAC-473F-2DEA-9DFB-0F8FAB36082B}"/>
              </a:ext>
            </a:extLst>
          </p:cNvPr>
          <p:cNvSpPr>
            <a:spLocks noGrp="1"/>
          </p:cNvSpPr>
          <p:nvPr>
            <p:ph type="title"/>
          </p:nvPr>
        </p:nvSpPr>
        <p:spPr/>
        <p:txBody>
          <a:bodyPr>
            <a:noAutofit/>
          </a:bodyPr>
          <a:lstStyle/>
          <a:p>
            <a:r>
              <a:rPr lang="en-US" sz="2000" b="0" dirty="0">
                <a:cs typeface="Arial Narrow"/>
              </a:rPr>
              <a:t>NCSM/RGM with boosted NCSM wave functions</a:t>
            </a:r>
            <a:br>
              <a:rPr lang="en-US" b="0" dirty="0">
                <a:cs typeface="Arial Narrow"/>
              </a:rPr>
            </a:br>
            <a:r>
              <a:rPr lang="en-US" sz="1000" cap="none" dirty="0">
                <a:ln w="0" cap="sq">
                  <a:noFill/>
                </a:ln>
                <a:solidFill>
                  <a:schemeClr val="bg1">
                    <a:lumMod val="65000"/>
                  </a:schemeClr>
                </a:solidFill>
              </a:rPr>
              <a:t>K. Kravvaris, S. Quaglioni </a:t>
            </a:r>
            <a:r>
              <a:rPr lang="en-US" sz="1000" i="1" cap="none" dirty="0">
                <a:ln w="0" cap="sq">
                  <a:noFill/>
                </a:ln>
                <a:solidFill>
                  <a:schemeClr val="bg1">
                    <a:lumMod val="65000"/>
                  </a:schemeClr>
                </a:solidFill>
              </a:rPr>
              <a:t>et al. </a:t>
            </a:r>
            <a:r>
              <a:rPr lang="en-US" sz="1000" cap="none" dirty="0">
                <a:ln w="0" cap="sq">
                  <a:noFill/>
                </a:ln>
                <a:solidFill>
                  <a:schemeClr val="bg1">
                    <a:lumMod val="65000"/>
                  </a:schemeClr>
                </a:solidFill>
              </a:rPr>
              <a:t>PLB856, 138930 (2024)</a:t>
            </a:r>
          </a:p>
        </p:txBody>
      </p:sp>
      <p:sp>
        <p:nvSpPr>
          <p:cNvPr id="186" name="TextBox 12">
            <a:extLst>
              <a:ext uri="{FF2B5EF4-FFF2-40B4-BE49-F238E27FC236}">
                <a16:creationId xmlns:a16="http://schemas.microsoft.com/office/drawing/2014/main" id="{9D53D60C-AD17-97BC-2063-75AF9AC014F1}"/>
              </a:ext>
            </a:extLst>
          </p:cNvPr>
          <p:cNvSpPr txBox="1"/>
          <p:nvPr/>
        </p:nvSpPr>
        <p:spPr>
          <a:xfrm>
            <a:off x="364951" y="908929"/>
            <a:ext cx="5402239" cy="400110"/>
          </a:xfrm>
          <a:prstGeom prst="rect">
            <a:avLst/>
          </a:prstGeom>
          <a:noFill/>
        </p:spPr>
        <p:txBody>
          <a:bodyPr wrap="square" rtlCol="0">
            <a:spAutoFit/>
          </a:bodyPr>
          <a:lstStyle/>
          <a:p>
            <a:pPr algn="just"/>
            <a:r>
              <a:rPr lang="en-US" dirty="0"/>
              <a:t>One way to solve the many-body problem</a:t>
            </a:r>
          </a:p>
        </p:txBody>
      </p:sp>
      <p:sp>
        <p:nvSpPr>
          <p:cNvPr id="187" name="Rectangle 7">
            <a:extLst>
              <a:ext uri="{FF2B5EF4-FFF2-40B4-BE49-F238E27FC236}">
                <a16:creationId xmlns:a16="http://schemas.microsoft.com/office/drawing/2014/main" id="{7FBC3B39-8D8B-CB79-142A-D8B0BA416AA7}"/>
              </a:ext>
            </a:extLst>
          </p:cNvPr>
          <p:cNvSpPr>
            <a:spLocks noChangeArrowheads="1"/>
          </p:cNvSpPr>
          <p:nvPr/>
        </p:nvSpPr>
        <p:spPr bwMode="auto">
          <a:xfrm>
            <a:off x="8813138" y="1352175"/>
            <a:ext cx="3211714" cy="1153439"/>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p>
            <a:pPr>
              <a:spcBef>
                <a:spcPts val="0"/>
              </a:spcBef>
              <a:spcAft>
                <a:spcPts val="1200"/>
              </a:spcAft>
            </a:pPr>
            <a:r>
              <a:rPr lang="en-US" sz="1800" dirty="0">
                <a:solidFill>
                  <a:schemeClr val="tx1"/>
                </a:solidFill>
                <a:latin typeface="Arial" charset="0"/>
                <a:cs typeface="Arial" charset="0"/>
              </a:rPr>
              <a:t>“Trivial” to create a </a:t>
            </a:r>
            <a:r>
              <a:rPr lang="en-US" sz="1800" b="1" dirty="0">
                <a:solidFill>
                  <a:schemeClr val="tx1"/>
                </a:solidFill>
                <a:latin typeface="Arial" charset="0"/>
                <a:cs typeface="Arial" charset="0"/>
              </a:rPr>
              <a:t>basis of boosted NCSM </a:t>
            </a:r>
            <a:r>
              <a:rPr lang="en-US" sz="1800" dirty="0">
                <a:solidFill>
                  <a:schemeClr val="tx1"/>
                </a:solidFill>
                <a:latin typeface="Arial" charset="0"/>
                <a:cs typeface="Arial" charset="0"/>
              </a:rPr>
              <a:t>wave functions</a:t>
            </a:r>
          </a:p>
        </p:txBody>
      </p:sp>
      <p:grpSp>
        <p:nvGrpSpPr>
          <p:cNvPr id="7" name="Groupe 6">
            <a:extLst>
              <a:ext uri="{FF2B5EF4-FFF2-40B4-BE49-F238E27FC236}">
                <a16:creationId xmlns:a16="http://schemas.microsoft.com/office/drawing/2014/main" id="{ECF1660B-3666-7F78-4BFF-BF80D9FC5DE0}"/>
              </a:ext>
            </a:extLst>
          </p:cNvPr>
          <p:cNvGrpSpPr/>
          <p:nvPr/>
        </p:nvGrpSpPr>
        <p:grpSpPr>
          <a:xfrm>
            <a:off x="892103" y="1428977"/>
            <a:ext cx="7278658" cy="1309862"/>
            <a:chOff x="892103" y="1428977"/>
            <a:chExt cx="7278658" cy="1309862"/>
          </a:xfrm>
        </p:grpSpPr>
        <p:grpSp>
          <p:nvGrpSpPr>
            <p:cNvPr id="188" name="Group 5">
              <a:extLst>
                <a:ext uri="{FF2B5EF4-FFF2-40B4-BE49-F238E27FC236}">
                  <a16:creationId xmlns:a16="http://schemas.microsoft.com/office/drawing/2014/main" id="{868B2189-2442-1DC0-CCF5-66EA7B105BD2}"/>
                </a:ext>
              </a:extLst>
            </p:cNvPr>
            <p:cNvGrpSpPr/>
            <p:nvPr/>
          </p:nvGrpSpPr>
          <p:grpSpPr>
            <a:xfrm>
              <a:off x="6680127" y="1440906"/>
              <a:ext cx="519208" cy="499581"/>
              <a:chOff x="5341601" y="1796479"/>
              <a:chExt cx="519208" cy="499581"/>
            </a:xfrm>
          </p:grpSpPr>
          <p:sp>
            <p:nvSpPr>
              <p:cNvPr id="189" name="Oval 86">
                <a:extLst>
                  <a:ext uri="{FF2B5EF4-FFF2-40B4-BE49-F238E27FC236}">
                    <a16:creationId xmlns:a16="http://schemas.microsoft.com/office/drawing/2014/main" id="{9C0826F4-E540-4E35-8B21-5FED45651DFD}"/>
                  </a:ext>
                </a:extLst>
              </p:cNvPr>
              <p:cNvSpPr>
                <a:spLocks noChangeAspect="1"/>
              </p:cNvSpPr>
              <p:nvPr/>
            </p:nvSpPr>
            <p:spPr>
              <a:xfrm rot="16200000">
                <a:off x="5351414" y="1786666"/>
                <a:ext cx="499581" cy="519208"/>
              </a:xfrm>
              <a:prstGeom prst="ellipse">
                <a:avLst/>
              </a:prstGeom>
              <a:solidFill>
                <a:srgbClr val="A6A6FF"/>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190" name="Picture 87" descr="ball2v2pn-2.png">
                <a:extLst>
                  <a:ext uri="{FF2B5EF4-FFF2-40B4-BE49-F238E27FC236}">
                    <a16:creationId xmlns:a16="http://schemas.microsoft.com/office/drawing/2014/main" id="{43485BC6-BFCB-B9E7-DCB3-F0EDE775B7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424621" y="2046683"/>
                <a:ext cx="209232" cy="204190"/>
              </a:xfrm>
              <a:prstGeom prst="rect">
                <a:avLst/>
              </a:prstGeom>
            </p:spPr>
          </p:pic>
          <p:pic>
            <p:nvPicPr>
              <p:cNvPr id="191" name="Picture 89" descr="ball2v2pn.png">
                <a:extLst>
                  <a:ext uri="{FF2B5EF4-FFF2-40B4-BE49-F238E27FC236}">
                    <a16:creationId xmlns:a16="http://schemas.microsoft.com/office/drawing/2014/main" id="{22738CC5-5C8D-96E7-3E24-6F43D13786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366281" y="1954136"/>
                <a:ext cx="209232" cy="204190"/>
              </a:xfrm>
              <a:prstGeom prst="rect">
                <a:avLst/>
              </a:prstGeom>
            </p:spPr>
          </p:pic>
          <p:pic>
            <p:nvPicPr>
              <p:cNvPr id="192" name="Picture 90" descr="ball2v2pn.png">
                <a:extLst>
                  <a:ext uri="{FF2B5EF4-FFF2-40B4-BE49-F238E27FC236}">
                    <a16:creationId xmlns:a16="http://schemas.microsoft.com/office/drawing/2014/main" id="{3B9BCF73-E97C-C721-72B5-4ADDF70F0D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503826" y="2061011"/>
                <a:ext cx="209232" cy="204190"/>
              </a:xfrm>
              <a:prstGeom prst="rect">
                <a:avLst/>
              </a:prstGeom>
            </p:spPr>
          </p:pic>
          <p:pic>
            <p:nvPicPr>
              <p:cNvPr id="193" name="Picture 93" descr="ball2v2pn.png">
                <a:extLst>
                  <a:ext uri="{FF2B5EF4-FFF2-40B4-BE49-F238E27FC236}">
                    <a16:creationId xmlns:a16="http://schemas.microsoft.com/office/drawing/2014/main" id="{4CACCA29-18DE-AE66-B224-F937183F41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475830" y="1819107"/>
                <a:ext cx="209231" cy="204190"/>
              </a:xfrm>
              <a:prstGeom prst="rect">
                <a:avLst/>
              </a:prstGeom>
            </p:spPr>
          </p:pic>
          <p:pic>
            <p:nvPicPr>
              <p:cNvPr id="194" name="Picture 91" descr="ball2v2pn-2.png">
                <a:extLst>
                  <a:ext uri="{FF2B5EF4-FFF2-40B4-BE49-F238E27FC236}">
                    <a16:creationId xmlns:a16="http://schemas.microsoft.com/office/drawing/2014/main" id="{A2071D03-8B1C-F08B-B7DD-9820440F79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478206" y="1898541"/>
                <a:ext cx="209232" cy="204190"/>
              </a:xfrm>
              <a:prstGeom prst="rect">
                <a:avLst/>
              </a:prstGeom>
            </p:spPr>
          </p:pic>
          <p:pic>
            <p:nvPicPr>
              <p:cNvPr id="195" name="Picture 94" descr="ball2v2pn-2.png">
                <a:extLst>
                  <a:ext uri="{FF2B5EF4-FFF2-40B4-BE49-F238E27FC236}">
                    <a16:creationId xmlns:a16="http://schemas.microsoft.com/office/drawing/2014/main" id="{98ABD74A-552A-2052-D4D3-D14014B269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597517" y="1999073"/>
                <a:ext cx="209232" cy="204190"/>
              </a:xfrm>
              <a:prstGeom prst="rect">
                <a:avLst/>
              </a:prstGeom>
            </p:spPr>
          </p:pic>
          <p:pic>
            <p:nvPicPr>
              <p:cNvPr id="196" name="Picture 92" descr="ball2v2pn.png">
                <a:extLst>
                  <a:ext uri="{FF2B5EF4-FFF2-40B4-BE49-F238E27FC236}">
                    <a16:creationId xmlns:a16="http://schemas.microsoft.com/office/drawing/2014/main" id="{F369C4B3-9155-161D-C5E9-26A5C82102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622258" y="1878122"/>
                <a:ext cx="209231" cy="204190"/>
              </a:xfrm>
              <a:prstGeom prst="rect">
                <a:avLst/>
              </a:prstGeom>
            </p:spPr>
          </p:pic>
        </p:grpSp>
        <p:sp>
          <p:nvSpPr>
            <p:cNvPr id="197" name="Oval 63">
              <a:extLst>
                <a:ext uri="{FF2B5EF4-FFF2-40B4-BE49-F238E27FC236}">
                  <a16:creationId xmlns:a16="http://schemas.microsoft.com/office/drawing/2014/main" id="{05319DB0-B83E-26A9-63B0-8F15723E50FF}"/>
                </a:ext>
              </a:extLst>
            </p:cNvPr>
            <p:cNvSpPr>
              <a:spLocks noChangeAspect="1"/>
            </p:cNvSpPr>
            <p:nvPr/>
          </p:nvSpPr>
          <p:spPr bwMode="auto">
            <a:xfrm>
              <a:off x="4064799" y="1535061"/>
              <a:ext cx="800444" cy="448056"/>
            </a:xfrm>
            <a:prstGeom prst="ellipse">
              <a:avLst/>
            </a:prstGeom>
            <a:solidFill>
              <a:srgbClr val="FF00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400">
                <a:latin typeface="Arial" pitchFamily="48" charset="0"/>
                <a:ea typeface="ＭＳ Ｐゴシック" pitchFamily="48" charset="-128"/>
                <a:cs typeface="ＭＳ Ｐゴシック" pitchFamily="48" charset="-128"/>
              </a:endParaRPr>
            </a:p>
          </p:txBody>
        </p:sp>
        <p:sp>
          <p:nvSpPr>
            <p:cNvPr id="198" name="Oval 61">
              <a:extLst>
                <a:ext uri="{FF2B5EF4-FFF2-40B4-BE49-F238E27FC236}">
                  <a16:creationId xmlns:a16="http://schemas.microsoft.com/office/drawing/2014/main" id="{5714F7CB-6A47-9576-687F-D4054D72543F}"/>
                </a:ext>
              </a:extLst>
            </p:cNvPr>
            <p:cNvSpPr>
              <a:spLocks noChangeAspect="1"/>
            </p:cNvSpPr>
            <p:nvPr/>
          </p:nvSpPr>
          <p:spPr bwMode="auto">
            <a:xfrm>
              <a:off x="3509515" y="1586471"/>
              <a:ext cx="340553" cy="345236"/>
            </a:xfrm>
            <a:prstGeom prst="ellipse">
              <a:avLst/>
            </a:prstGeom>
            <a:solidFill>
              <a:srgbClr val="0000FF">
                <a:alpha val="35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400" dirty="0">
                <a:latin typeface="Arial" pitchFamily="48" charset="0"/>
                <a:ea typeface="ＭＳ Ｐゴシック" pitchFamily="48" charset="-128"/>
                <a:cs typeface="ＭＳ Ｐゴシック" pitchFamily="48" charset="-128"/>
              </a:endParaRPr>
            </a:p>
            <a:p>
              <a:pPr algn="ctr" defTabSz="914400" eaLnBrk="0" hangingPunct="0"/>
              <a:endParaRPr lang="en-US" sz="1400" dirty="0">
                <a:latin typeface="Arial" pitchFamily="48" charset="0"/>
                <a:ea typeface="ＭＳ Ｐゴシック" pitchFamily="48" charset="-128"/>
                <a:cs typeface="ＭＳ Ｐゴシック" pitchFamily="48" charset="-128"/>
              </a:endParaRPr>
            </a:p>
          </p:txBody>
        </p:sp>
        <mc:AlternateContent xmlns:mc="http://schemas.openxmlformats.org/markup-compatibility/2006" xmlns:a14="http://schemas.microsoft.com/office/drawing/2010/main">
          <mc:Choice Requires="a14">
            <p:sp>
              <p:nvSpPr>
                <p:cNvPr id="199" name="TextBox 4">
                  <a:extLst>
                    <a:ext uri="{FF2B5EF4-FFF2-40B4-BE49-F238E27FC236}">
                      <a16:creationId xmlns:a16="http://schemas.microsoft.com/office/drawing/2014/main" id="{83F50BB8-4FB0-D633-617A-9181D43CD2FA}"/>
                    </a:ext>
                  </a:extLst>
                </p:cNvPr>
                <p:cNvSpPr txBox="1"/>
                <p:nvPr/>
              </p:nvSpPr>
              <p:spPr>
                <a:xfrm>
                  <a:off x="892103" y="1428977"/>
                  <a:ext cx="4174220" cy="7468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Ψ</m:t>
                            </m:r>
                          </m:e>
                          <m:sub>
                            <m:r>
                              <a:rPr lang="en-US" i="1">
                                <a:latin typeface="Cambria Math" panose="02040503050406030204" pitchFamily="18" charset="0"/>
                              </a:rPr>
                              <m:t>𝑁𝐶𝑆𝑀</m:t>
                            </m:r>
                          </m:sub>
                          <m:sup>
                            <m:r>
                              <a:rPr lang="en-US" i="1">
                                <a:latin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rPr>
                              <m:t>)</m:t>
                            </m:r>
                          </m:sup>
                        </m:sSubSup>
                        <m:r>
                          <a:rPr lang="fr-FR" i="1">
                            <a:latin typeface="Cambria Math"/>
                          </a:rPr>
                          <m:t>=</m:t>
                        </m:r>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i="1">
                                    <a:latin typeface="Cambria Math" panose="02040503050406030204" pitchFamily="18" charset="0"/>
                                  </a:rPr>
                                  <m:t>𝐴</m:t>
                                </m:r>
                                <m:r>
                                  <a:rPr lang="en-US" i="1">
                                    <a:latin typeface="Cambria Math" panose="02040503050406030204" pitchFamily="18" charset="0"/>
                                    <a:ea typeface="Cambria Math" panose="02040503050406030204" pitchFamily="18" charset="0"/>
                                  </a:rPr>
                                  <m:t>𝜆</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𝐽</m:t>
                                    </m:r>
                                  </m:e>
                                  <m:sup>
                                    <m:r>
                                      <a:rPr lang="en-US" i="1">
                                        <a:latin typeface="Cambria Math" panose="02040503050406030204" pitchFamily="18" charset="0"/>
                                        <a:ea typeface="Cambria Math" panose="02040503050406030204" pitchFamily="18" charset="0"/>
                                      </a:rPr>
                                      <m:t>𝜋</m:t>
                                    </m:r>
                                  </m:sup>
                                </m:sSup>
                                <m:r>
                                  <a:rPr lang="en-US" i="1">
                                    <a:latin typeface="Cambria Math" panose="02040503050406030204" pitchFamily="18" charset="0"/>
                                    <a:ea typeface="Cambria Math" panose="02040503050406030204" pitchFamily="18" charset="0"/>
                                  </a:rPr>
                                  <m:t>𝑇</m:t>
                                </m:r>
                              </m:e>
                            </m:d>
                          </m:e>
                        </m:d>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a:rPr lang="en-US" i="1">
                                <a:latin typeface="Cambria Math"/>
                                <a:ea typeface="Cambria Math"/>
                              </a:rPr>
                              <m:t>𝛼</m:t>
                            </m:r>
                          </m:sub>
                          <m:sup/>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a:ea typeface="Cambria Math"/>
                                  </a:rPr>
                                  <m:t>𝛼</m:t>
                                </m:r>
                              </m:sub>
                            </m:sSub>
                            <m:r>
                              <a:rPr lang="en-US" i="1">
                                <a:latin typeface="Cambria Math" panose="02040503050406030204" pitchFamily="18" charset="0"/>
                              </a:rPr>
                              <m:t>   </m:t>
                            </m:r>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i="1">
                                        <a:latin typeface="Cambria Math" panose="02040503050406030204" pitchFamily="18" charset="0"/>
                                      </a:rPr>
                                      <m:t>𝐴</m:t>
                                    </m:r>
                                    <m:r>
                                      <a:rPr lang="en-US" i="1">
                                        <a:latin typeface="Cambria Math"/>
                                        <a:ea typeface="Cambria Math"/>
                                      </a:rPr>
                                      <m:t>𝛼</m:t>
                                    </m:r>
                                    <m:sSup>
                                      <m:sSupPr>
                                        <m:ctrlPr>
                                          <a:rPr lang="en-US" i="1">
                                            <a:latin typeface="Cambria Math" panose="02040503050406030204" pitchFamily="18" charset="0"/>
                                            <a:ea typeface="Cambria Math" panose="02040503050406030204" pitchFamily="18" charset="0"/>
                                          </a:rPr>
                                        </m:ctrlPr>
                                      </m:sSupPr>
                                      <m:e>
                                        <m:sSub>
                                          <m:sSubPr>
                                            <m:ctrlPr>
                                              <a:rPr lang="en-US" i="1">
                                                <a:latin typeface="Cambria Math" panose="02040503050406030204" pitchFamily="18" charset="0"/>
                                                <a:ea typeface="Cambria Math" panose="02040503050406030204" pitchFamily="18" charset="0"/>
                                              </a:rPr>
                                            </m:ctrlPr>
                                          </m:sSubPr>
                                          <m:e>
                                            <m:r>
                                              <a:rPr lang="fr-FR" i="1">
                                                <a:latin typeface="Cambria Math"/>
                                                <a:ea typeface="Cambria Math" panose="02040503050406030204" pitchFamily="18" charset="0"/>
                                              </a:rPr>
                                              <m:t>𝑗</m:t>
                                            </m:r>
                                          </m:e>
                                          <m:sub>
                                            <m:r>
                                              <a:rPr lang="fr-FR" i="1">
                                                <a:latin typeface="Cambria Math"/>
                                                <a:ea typeface="Cambria Math" panose="02040503050406030204" pitchFamily="18" charset="0"/>
                                              </a:rPr>
                                              <m:t>𝑧</m:t>
                                            </m:r>
                                          </m:sub>
                                        </m:sSub>
                                      </m:e>
                                      <m:sup>
                                        <m:r>
                                          <a:rPr lang="en-US" i="1">
                                            <a:latin typeface="Cambria Math" panose="02040503050406030204" pitchFamily="18" charset="0"/>
                                            <a:ea typeface="Cambria Math" panose="02040503050406030204" pitchFamily="18" charset="0"/>
                                          </a:rPr>
                                          <m:t>𝜋</m:t>
                                        </m:r>
                                      </m:sup>
                                    </m:sSup>
                                    <m:sSub>
                                      <m:sSubPr>
                                        <m:ctrlPr>
                                          <a:rPr lang="en-US" i="1">
                                            <a:latin typeface="Cambria Math" panose="02040503050406030204" pitchFamily="18" charset="0"/>
                                            <a:ea typeface="Cambria Math" panose="02040503050406030204" pitchFamily="18" charset="0"/>
                                          </a:rPr>
                                        </m:ctrlPr>
                                      </m:sSubPr>
                                      <m:e>
                                        <m:r>
                                          <a:rPr lang="fr-FR" i="1">
                                            <a:latin typeface="Cambria Math"/>
                                            <a:ea typeface="Cambria Math" panose="02040503050406030204" pitchFamily="18" charset="0"/>
                                          </a:rPr>
                                          <m:t>𝑡</m:t>
                                        </m:r>
                                      </m:e>
                                      <m:sub>
                                        <m:r>
                                          <a:rPr lang="fr-FR" i="1">
                                            <a:latin typeface="Cambria Math"/>
                                            <a:ea typeface="Cambria Math" panose="02040503050406030204" pitchFamily="18" charset="0"/>
                                          </a:rPr>
                                          <m:t>𝑧</m:t>
                                        </m:r>
                                      </m:sub>
                                    </m:sSub>
                                  </m:e>
                                </m:d>
                              </m:e>
                            </m:d>
                          </m:e>
                        </m:nary>
                      </m:oMath>
                    </m:oMathPara>
                  </a14:m>
                  <a:endParaRPr lang="en-US" dirty="0"/>
                </a:p>
              </p:txBody>
            </p:sp>
          </mc:Choice>
          <mc:Fallback xmlns="">
            <p:sp>
              <p:nvSpPr>
                <p:cNvPr id="199" name="TextBox 4">
                  <a:extLst>
                    <a:ext uri="{FF2B5EF4-FFF2-40B4-BE49-F238E27FC236}">
                      <a16:creationId xmlns:a16="http://schemas.microsoft.com/office/drawing/2014/main" id="{A30FAB72-4C44-4F30-A0AB-1F8272E60B50}"/>
                    </a:ext>
                  </a:extLst>
                </p:cNvPr>
                <p:cNvSpPr txBox="1">
                  <a:spLocks noRot="1" noChangeAspect="1" noMove="1" noResize="1" noEditPoints="1" noAdjustHandles="1" noChangeArrowheads="1" noChangeShapeType="1" noTextEdit="1"/>
                </p:cNvSpPr>
                <p:nvPr/>
              </p:nvSpPr>
              <p:spPr>
                <a:xfrm>
                  <a:off x="892103" y="1428977"/>
                  <a:ext cx="4174220" cy="746871"/>
                </a:xfrm>
                <a:prstGeom prst="rect">
                  <a:avLst/>
                </a:prstGeom>
                <a:blipFill>
                  <a:blip r:embed="rId5"/>
                  <a:stretch>
                    <a:fillRect/>
                  </a:stretch>
                </a:blipFill>
              </p:spPr>
              <p:txBody>
                <a:bodyPr/>
                <a:lstStyle/>
                <a:p>
                  <a:r>
                    <a:rPr lang="fr-FR">
                      <a:noFill/>
                    </a:rPr>
                    <a:t> </a:t>
                  </a:r>
                </a:p>
              </p:txBody>
            </p:sp>
          </mc:Fallback>
        </mc:AlternateContent>
        <p:sp>
          <p:nvSpPr>
            <p:cNvPr id="200" name="Rectangle 1065">
              <a:extLst>
                <a:ext uri="{FF2B5EF4-FFF2-40B4-BE49-F238E27FC236}">
                  <a16:creationId xmlns:a16="http://schemas.microsoft.com/office/drawing/2014/main" id="{63AB28F9-5041-066C-0333-EF69240934CB}"/>
                </a:ext>
              </a:extLst>
            </p:cNvPr>
            <p:cNvSpPr>
              <a:spLocks noChangeArrowheads="1"/>
            </p:cNvSpPr>
            <p:nvPr/>
          </p:nvSpPr>
          <p:spPr bwMode="auto">
            <a:xfrm>
              <a:off x="3758997" y="2000175"/>
              <a:ext cx="1431836" cy="738664"/>
            </a:xfrm>
            <a:prstGeom prst="rect">
              <a:avLst/>
            </a:prstGeom>
            <a:noFill/>
            <a:ln w="9525">
              <a:noFill/>
              <a:miter lim="800000"/>
              <a:headEnd/>
              <a:tailEnd/>
            </a:ln>
            <a:effectLst/>
          </p:spPr>
          <p:txBody>
            <a:bodyPr wrap="square" anchor="ctr">
              <a:prstTxWarp prst="textNoShape">
                <a:avLst/>
              </a:prstTxWarp>
              <a:spAutoFit/>
            </a:bodyPr>
            <a:lstStyle/>
            <a:p>
              <a:pPr algn="ctr"/>
              <a:r>
                <a:rPr lang="en-US" sz="1400" dirty="0">
                  <a:solidFill>
                    <a:srgbClr val="FF0000"/>
                  </a:solidFill>
                </a:rPr>
                <a:t>A-body harmonic oscillator states</a:t>
              </a:r>
            </a:p>
          </p:txBody>
        </p:sp>
        <p:sp>
          <p:nvSpPr>
            <p:cNvPr id="201" name="Rectangle 1065">
              <a:extLst>
                <a:ext uri="{FF2B5EF4-FFF2-40B4-BE49-F238E27FC236}">
                  <a16:creationId xmlns:a16="http://schemas.microsoft.com/office/drawing/2014/main" id="{F1708B26-967D-F944-AECE-698C0102979F}"/>
                </a:ext>
              </a:extLst>
            </p:cNvPr>
            <p:cNvSpPr>
              <a:spLocks noChangeArrowheads="1"/>
            </p:cNvSpPr>
            <p:nvPr/>
          </p:nvSpPr>
          <p:spPr bwMode="auto">
            <a:xfrm>
              <a:off x="1596561" y="2107897"/>
              <a:ext cx="1647237" cy="522000"/>
            </a:xfrm>
            <a:prstGeom prst="rect">
              <a:avLst/>
            </a:prstGeom>
            <a:noFill/>
            <a:ln w="9525">
              <a:noFill/>
              <a:miter lim="800000"/>
              <a:headEnd/>
              <a:tailEnd/>
            </a:ln>
            <a:effectLst/>
          </p:spPr>
          <p:txBody>
            <a:bodyPr wrap="square" anchor="ctr">
              <a:prstTxWarp prst="textNoShape">
                <a:avLst/>
              </a:prstTxWarp>
              <a:spAutoFit/>
            </a:bodyPr>
            <a:lstStyle/>
            <a:p>
              <a:pPr algn="ctr"/>
              <a:r>
                <a:rPr lang="en-US" sz="1400" dirty="0">
                  <a:solidFill>
                    <a:srgbClr val="0000FF"/>
                  </a:solidFill>
                </a:rPr>
                <a:t>Mixing coefficients</a:t>
              </a:r>
              <a:r>
                <a:rPr lang="en-US" sz="900" dirty="0">
                  <a:solidFill>
                    <a:srgbClr val="0000FF"/>
                  </a:solidFill>
                </a:rPr>
                <a:t>(unknown)</a:t>
              </a:r>
            </a:p>
          </p:txBody>
        </p:sp>
        <p:sp>
          <p:nvSpPr>
            <p:cNvPr id="202" name="Left-Right Arrow 65">
              <a:extLst>
                <a:ext uri="{FF2B5EF4-FFF2-40B4-BE49-F238E27FC236}">
                  <a16:creationId xmlns:a16="http://schemas.microsoft.com/office/drawing/2014/main" id="{4EC9A55A-4AA2-9623-D331-56A7668910D0}"/>
                </a:ext>
              </a:extLst>
            </p:cNvPr>
            <p:cNvSpPr/>
            <p:nvPr/>
          </p:nvSpPr>
          <p:spPr bwMode="auto">
            <a:xfrm>
              <a:off x="5767190" y="1681507"/>
              <a:ext cx="387801" cy="198217"/>
            </a:xfrm>
            <a:prstGeom prst="leftRightArrow">
              <a:avLst>
                <a:gd name="adj1" fmla="val 44490"/>
                <a:gd name="adj2" fmla="val 50000"/>
              </a:avLst>
            </a:prstGeom>
            <a:solidFill>
              <a:srgbClr val="FF0000"/>
            </a:solidFill>
            <a:ln w="12700" cmpd="sng">
              <a:solidFill>
                <a:srgbClr val="0000FF"/>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ln>
                  <a:solidFill>
                    <a:srgbClr val="FF0000"/>
                  </a:solidFill>
                </a:ln>
                <a:solidFill>
                  <a:schemeClr val="tx1"/>
                </a:solidFill>
              </a:endParaRPr>
            </a:p>
          </p:txBody>
        </p:sp>
        <p:cxnSp>
          <p:nvCxnSpPr>
            <p:cNvPr id="203" name="Straight Arrow Connector 76">
              <a:extLst>
                <a:ext uri="{FF2B5EF4-FFF2-40B4-BE49-F238E27FC236}">
                  <a16:creationId xmlns:a16="http://schemas.microsoft.com/office/drawing/2014/main" id="{C9888CB4-A92E-31AC-7B36-64B781ECDAFD}"/>
                </a:ext>
              </a:extLst>
            </p:cNvPr>
            <p:cNvCxnSpPr>
              <a:stCxn id="201" idx="3"/>
              <a:endCxn id="198" idx="4"/>
            </p:cNvCxnSpPr>
            <p:nvPr/>
          </p:nvCxnSpPr>
          <p:spPr>
            <a:xfrm flipV="1">
              <a:off x="3243798" y="1931707"/>
              <a:ext cx="435994" cy="437190"/>
            </a:xfrm>
            <a:prstGeom prst="straightConnector1">
              <a:avLst/>
            </a:prstGeom>
            <a:ln w="19050" cmpd="sng">
              <a:solidFill>
                <a:srgbClr val="0000FF"/>
              </a:solidFill>
              <a:headEnd type="none"/>
              <a:tailEnd type="triangle" w="sm" len="med"/>
            </a:ln>
          </p:spPr>
          <p:style>
            <a:lnRef idx="2">
              <a:schemeClr val="accent1"/>
            </a:lnRef>
            <a:fillRef idx="0">
              <a:schemeClr val="accent1"/>
            </a:fillRef>
            <a:effectRef idx="1">
              <a:schemeClr val="accent1"/>
            </a:effectRef>
            <a:fontRef idx="minor">
              <a:schemeClr val="tx1"/>
            </a:fontRef>
          </p:style>
        </p:cxnSp>
        <p:cxnSp>
          <p:nvCxnSpPr>
            <p:cNvPr id="204" name="Straight Arrow Connector 77">
              <a:extLst>
                <a:ext uri="{FF2B5EF4-FFF2-40B4-BE49-F238E27FC236}">
                  <a16:creationId xmlns:a16="http://schemas.microsoft.com/office/drawing/2014/main" id="{25EF8F96-153B-0A98-494E-CDDAC86C3509}"/>
                </a:ext>
              </a:extLst>
            </p:cNvPr>
            <p:cNvCxnSpPr>
              <a:stCxn id="200" idx="1"/>
              <a:endCxn id="197" idx="3"/>
            </p:cNvCxnSpPr>
            <p:nvPr/>
          </p:nvCxnSpPr>
          <p:spPr>
            <a:xfrm flipV="1">
              <a:off x="3758997" y="1917501"/>
              <a:ext cx="423024" cy="452006"/>
            </a:xfrm>
            <a:prstGeom prst="straightConnector1">
              <a:avLst/>
            </a:prstGeom>
            <a:ln w="19050" cmpd="sng">
              <a:solidFill>
                <a:srgbClr val="FF0000"/>
              </a:solidFill>
              <a:headEnd type="none"/>
              <a:tailEnd type="triangle" w="sm" len="med"/>
            </a:ln>
          </p:spPr>
          <p:style>
            <a:lnRef idx="2">
              <a:schemeClr val="accent1"/>
            </a:lnRef>
            <a:fillRef idx="0">
              <a:schemeClr val="accent1"/>
            </a:fillRef>
            <a:effectRef idx="1">
              <a:schemeClr val="accent1"/>
            </a:effectRef>
            <a:fontRef idx="minor">
              <a:schemeClr val="tx1"/>
            </a:fontRef>
          </p:style>
        </p:cxnSp>
        <p:sp>
          <p:nvSpPr>
            <p:cNvPr id="205" name="TextBox 97">
              <a:extLst>
                <a:ext uri="{FF2B5EF4-FFF2-40B4-BE49-F238E27FC236}">
                  <a16:creationId xmlns:a16="http://schemas.microsoft.com/office/drawing/2014/main" id="{7008BEEF-6DC6-0CAC-F884-2B510FB15267}"/>
                </a:ext>
              </a:extLst>
            </p:cNvPr>
            <p:cNvSpPr txBox="1"/>
            <p:nvPr/>
          </p:nvSpPr>
          <p:spPr>
            <a:xfrm>
              <a:off x="5896064" y="2323340"/>
              <a:ext cx="2274697" cy="307777"/>
            </a:xfrm>
            <a:prstGeom prst="rect">
              <a:avLst/>
            </a:prstGeom>
            <a:noFill/>
          </p:spPr>
          <p:txBody>
            <a:bodyPr wrap="square" rtlCol="0">
              <a:spAutoFit/>
            </a:bodyPr>
            <a:lstStyle/>
            <a:p>
              <a:pPr algn="ctr"/>
              <a:r>
                <a:rPr lang="en-US" sz="1400" dirty="0">
                  <a:solidFill>
                    <a:srgbClr val="00CC00"/>
                  </a:solidFill>
                </a:rPr>
                <a:t>Second quantization</a:t>
              </a:r>
            </a:p>
          </p:txBody>
        </p:sp>
        <mc:AlternateContent xmlns:mc="http://schemas.openxmlformats.org/markup-compatibility/2006" xmlns:a14="http://schemas.microsoft.com/office/drawing/2010/main">
          <mc:Choice Requires="a14">
            <p:sp>
              <p:nvSpPr>
                <p:cNvPr id="206" name="TextBox 3">
                  <a:extLst>
                    <a:ext uri="{FF2B5EF4-FFF2-40B4-BE49-F238E27FC236}">
                      <a16:creationId xmlns:a16="http://schemas.microsoft.com/office/drawing/2014/main" id="{54751CCB-4B17-626C-B267-96ADA8BB167A}"/>
                    </a:ext>
                  </a:extLst>
                </p:cNvPr>
                <p:cNvSpPr txBox="1"/>
                <p:nvPr/>
              </p:nvSpPr>
              <p:spPr>
                <a:xfrm>
                  <a:off x="6084913" y="1995911"/>
                  <a:ext cx="1872307" cy="3030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d>
                              <m:dPr>
                                <m:begChr m:val="|"/>
                                <m:endChr m:val=""/>
                                <m:ctrlPr>
                                  <a:rPr lang="en-US" sz="1600" i="1">
                                    <a:latin typeface="Cambria Math" panose="02040503050406030204" pitchFamily="18" charset="0"/>
                                  </a:rPr>
                                </m:ctrlPr>
                              </m:dPr>
                              <m:e>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𝐴</m:t>
                                    </m:r>
                                    <m:r>
                                      <a:rPr lang="en-US" sz="1600" i="1">
                                        <a:latin typeface="Cambria Math" panose="02040503050406030204" pitchFamily="18" charset="0"/>
                                        <a:ea typeface="Cambria Math" panose="02040503050406030204" pitchFamily="18" charset="0"/>
                                      </a:rPr>
                                      <m:t>𝜆</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𝐽</m:t>
                                        </m:r>
                                      </m:e>
                                      <m:sup>
                                        <m:r>
                                          <a:rPr lang="en-US" sz="1600" i="1">
                                            <a:latin typeface="Cambria Math" panose="02040503050406030204" pitchFamily="18" charset="0"/>
                                            <a:ea typeface="Cambria Math" panose="02040503050406030204" pitchFamily="18" charset="0"/>
                                          </a:rPr>
                                          <m:t>𝜋</m:t>
                                        </m:r>
                                      </m:sup>
                                    </m:sSup>
                                    <m:r>
                                      <a:rPr lang="en-US" sz="1600" i="1">
                                        <a:latin typeface="Cambria Math" panose="02040503050406030204" pitchFamily="18" charset="0"/>
                                        <a:ea typeface="Cambria Math" panose="02040503050406030204" pitchFamily="18" charset="0"/>
                                      </a:rPr>
                                      <m:t>𝑇</m:t>
                                    </m:r>
                                  </m:e>
                                </m:d>
                              </m:e>
                            </m:d>
                          </m:e>
                          <m:sub>
                            <m:r>
                              <a:rPr lang="en-US" sz="1600" i="1">
                                <a:latin typeface="Cambria Math" panose="02040503050406030204" pitchFamily="18" charset="0"/>
                              </a:rPr>
                              <m:t>𝑆𝐷</m:t>
                            </m:r>
                          </m:sub>
                        </m:sSub>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panose="02040503050406030204" pitchFamily="18" charset="0"/>
                              </a:rPr>
                              <m:t>00</m:t>
                            </m:r>
                          </m:sub>
                        </m:sSub>
                        <m:d>
                          <m:dPr>
                            <m:ctrlPr>
                              <a:rPr lang="en-US" sz="1600" i="1">
                                <a:latin typeface="Cambria Math" panose="02040503050406030204" pitchFamily="18" charset="0"/>
                                <a:ea typeface="Cambria Math" panose="02040503050406030204" pitchFamily="18" charset="0"/>
                              </a:rPr>
                            </m:ctrlPr>
                          </m:dPr>
                          <m:e>
                            <m:sSubSup>
                              <m:sSubSupPr>
                                <m:ctrlPr>
                                  <a:rPr lang="en-US" sz="1600" i="1">
                                    <a:latin typeface="Cambria Math" panose="02040503050406030204" pitchFamily="18" charset="0"/>
                                    <a:ea typeface="Cambria Math" panose="02040503050406030204" pitchFamily="18" charset="0"/>
                                  </a:rPr>
                                </m:ctrlPr>
                              </m:sSub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𝑅</m:t>
                                    </m:r>
                                  </m:e>
                                </m:acc>
                              </m:e>
                              <m:sub>
                                <m:r>
                                  <a:rPr lang="en-US" sz="1600" i="1">
                                    <a:latin typeface="Cambria Math" panose="02040503050406030204" pitchFamily="18" charset="0"/>
                                    <a:ea typeface="Cambria Math" panose="02040503050406030204" pitchFamily="18" charset="0"/>
                                  </a:rPr>
                                  <m:t>𝑐</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𝑚</m:t>
                                </m:r>
                                <m:r>
                                  <a:rPr lang="en-US" sz="1600" i="1">
                                    <a:latin typeface="Cambria Math" panose="02040503050406030204" pitchFamily="18" charset="0"/>
                                    <a:ea typeface="Cambria Math" panose="02040503050406030204" pitchFamily="18" charset="0"/>
                                  </a:rPr>
                                  <m:t>.</m:t>
                                </m:r>
                              </m:sub>
                              <m:sup>
                                <m:r>
                                  <a:rPr lang="en-US" sz="1600" i="1">
                                    <a:latin typeface="Cambria Math" panose="02040503050406030204" pitchFamily="18" charset="0"/>
                                    <a:ea typeface="Cambria Math" panose="02040503050406030204" pitchFamily="18" charset="0"/>
                                  </a:rPr>
                                  <m:t>𝐴</m:t>
                                </m:r>
                              </m:sup>
                            </m:sSubSup>
                          </m:e>
                        </m:d>
                      </m:oMath>
                    </m:oMathPara>
                  </a14:m>
                  <a:endParaRPr lang="en-US" sz="1600" dirty="0"/>
                </a:p>
              </p:txBody>
            </p:sp>
          </mc:Choice>
          <mc:Fallback xmlns="">
            <p:sp>
              <p:nvSpPr>
                <p:cNvPr id="206" name="TextBox 3">
                  <a:extLst>
                    <a:ext uri="{FF2B5EF4-FFF2-40B4-BE49-F238E27FC236}">
                      <a16:creationId xmlns:a16="http://schemas.microsoft.com/office/drawing/2014/main" id="{66FE8455-6991-4D14-8C76-56843520316F}"/>
                    </a:ext>
                  </a:extLst>
                </p:cNvPr>
                <p:cNvSpPr txBox="1">
                  <a:spLocks noRot="1" noChangeAspect="1" noMove="1" noResize="1" noEditPoints="1" noAdjustHandles="1" noChangeArrowheads="1" noChangeShapeType="1" noTextEdit="1"/>
                </p:cNvSpPr>
                <p:nvPr/>
              </p:nvSpPr>
              <p:spPr>
                <a:xfrm>
                  <a:off x="6084913" y="1995911"/>
                  <a:ext cx="1872307" cy="303032"/>
                </a:xfrm>
                <a:prstGeom prst="rect">
                  <a:avLst/>
                </a:prstGeom>
                <a:blipFill>
                  <a:blip r:embed="rId6"/>
                  <a:stretch>
                    <a:fillRect l="-17915" t="-124000" b="-198000"/>
                  </a:stretch>
                </a:blipFill>
              </p:spPr>
              <p:txBody>
                <a:bodyPr/>
                <a:lstStyle/>
                <a:p>
                  <a:r>
                    <a:rPr lang="fr-FR">
                      <a:noFill/>
                    </a:rPr>
                    <a:t> </a:t>
                  </a:r>
                </a:p>
              </p:txBody>
            </p:sp>
          </mc:Fallback>
        </mc:AlternateContent>
      </p:grpSp>
      <p:sp>
        <p:nvSpPr>
          <p:cNvPr id="3" name="Espace réservé de la date 2">
            <a:extLst>
              <a:ext uri="{FF2B5EF4-FFF2-40B4-BE49-F238E27FC236}">
                <a16:creationId xmlns:a16="http://schemas.microsoft.com/office/drawing/2014/main" id="{51203849-E1D7-E2AB-599C-DC87E3E4AD16}"/>
              </a:ext>
            </a:extLst>
          </p:cNvPr>
          <p:cNvSpPr>
            <a:spLocks noGrp="1"/>
          </p:cNvSpPr>
          <p:nvPr>
            <p:ph type="dt" sz="half" idx="10"/>
          </p:nvPr>
        </p:nvSpPr>
        <p:spPr/>
        <p:txBody>
          <a:bodyPr/>
          <a:lstStyle/>
          <a:p>
            <a:r>
              <a:rPr lang="en-US"/>
              <a:t>23/09/2025</a:t>
            </a:r>
            <a:endParaRPr lang="fr-FR" dirty="0"/>
          </a:p>
        </p:txBody>
      </p:sp>
      <p:sp>
        <p:nvSpPr>
          <p:cNvPr id="4" name="Espace réservé du pied de page 3">
            <a:extLst>
              <a:ext uri="{FF2B5EF4-FFF2-40B4-BE49-F238E27FC236}">
                <a16:creationId xmlns:a16="http://schemas.microsoft.com/office/drawing/2014/main" id="{7F461E39-18D9-4FF9-3944-52A186CFDB87}"/>
              </a:ext>
            </a:extLst>
          </p:cNvPr>
          <p:cNvSpPr>
            <a:spLocks noGrp="1"/>
          </p:cNvSpPr>
          <p:nvPr>
            <p:ph type="ftr" sz="quarter" idx="11"/>
          </p:nvPr>
        </p:nvSpPr>
        <p:spPr/>
        <p:txBody>
          <a:bodyPr/>
          <a:lstStyle/>
          <a:p>
            <a:r>
              <a:rPr lang="fr-FR"/>
              <a:t>EuNPC – Caen</a:t>
            </a:r>
            <a:endParaRPr lang="fr-FR" dirty="0"/>
          </a:p>
        </p:txBody>
      </p:sp>
      <p:sp>
        <p:nvSpPr>
          <p:cNvPr id="5" name="Espace réservé du numéro de diapositive 4">
            <a:extLst>
              <a:ext uri="{FF2B5EF4-FFF2-40B4-BE49-F238E27FC236}">
                <a16:creationId xmlns:a16="http://schemas.microsoft.com/office/drawing/2014/main" id="{FE90E1AE-C218-9CA6-402B-01CBEE9B500F}"/>
              </a:ext>
            </a:extLst>
          </p:cNvPr>
          <p:cNvSpPr>
            <a:spLocks noGrp="1"/>
          </p:cNvSpPr>
          <p:nvPr>
            <p:ph type="sldNum" sz="quarter" idx="12"/>
          </p:nvPr>
        </p:nvSpPr>
        <p:spPr/>
        <p:txBody>
          <a:bodyPr/>
          <a:lstStyle/>
          <a:p>
            <a:fld id="{77E71596-5F9D-49C5-9701-16B3CA54319D}" type="slidenum">
              <a:rPr lang="fr-FR" smtClean="0"/>
              <a:pPr/>
              <a:t>19</a:t>
            </a:fld>
            <a:endParaRPr lang="fr-FR" dirty="0"/>
          </a:p>
        </p:txBody>
      </p:sp>
      <p:grpSp>
        <p:nvGrpSpPr>
          <p:cNvPr id="20" name="Groupe 10">
            <a:extLst>
              <a:ext uri="{FF2B5EF4-FFF2-40B4-BE49-F238E27FC236}">
                <a16:creationId xmlns:a16="http://schemas.microsoft.com/office/drawing/2014/main" id="{93CB361D-C6BA-1154-54E4-B2CC4619570B}"/>
              </a:ext>
            </a:extLst>
          </p:cNvPr>
          <p:cNvGrpSpPr/>
          <p:nvPr/>
        </p:nvGrpSpPr>
        <p:grpSpPr>
          <a:xfrm>
            <a:off x="194280" y="4709523"/>
            <a:ext cx="1929952" cy="1318925"/>
            <a:chOff x="4740672" y="2863842"/>
            <a:chExt cx="1929952" cy="1318925"/>
          </a:xfrm>
        </p:grpSpPr>
        <mc:AlternateContent xmlns:mc="http://schemas.openxmlformats.org/markup-compatibility/2006" xmlns:a14="http://schemas.microsoft.com/office/drawing/2010/main">
          <mc:Choice Requires="a14">
            <p:sp>
              <p:nvSpPr>
                <p:cNvPr id="21" name="ZoneTexte 3">
                  <a:extLst>
                    <a:ext uri="{FF2B5EF4-FFF2-40B4-BE49-F238E27FC236}">
                      <a16:creationId xmlns:a16="http://schemas.microsoft.com/office/drawing/2014/main" id="{30517B9F-5C5F-EACB-1122-A3E07926B482}"/>
                    </a:ext>
                  </a:extLst>
                </p:cNvPr>
                <p:cNvSpPr txBox="1"/>
                <p:nvPr/>
              </p:nvSpPr>
              <p:spPr>
                <a:xfrm>
                  <a:off x="5082197" y="2863842"/>
                  <a:ext cx="889859" cy="4135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a:latin typeface="Cambria Math" panose="02040503050406030204" pitchFamily="18" charset="0"/>
                              </a:rPr>
                            </m:ctrlPr>
                          </m:sSubPr>
                          <m:e>
                            <m:acc>
                              <m:accPr>
                                <m:chr m:val="⃗"/>
                                <m:ctrlPr>
                                  <a:rPr lang="fr-FR" i="1">
                                    <a:latin typeface="Cambria Math" panose="02040503050406030204" pitchFamily="18" charset="0"/>
                                  </a:rPr>
                                </m:ctrlPr>
                              </m:accPr>
                              <m:e>
                                <m:r>
                                  <a:rPr lang="fr-FR" i="1">
                                    <a:latin typeface="Cambria Math"/>
                                  </a:rPr>
                                  <m:t>𝑟</m:t>
                                </m:r>
                              </m:e>
                            </m:acc>
                          </m:e>
                          <m:sub>
                            <m:r>
                              <a:rPr lang="fr-FR" i="1">
                                <a:latin typeface="Cambria Math"/>
                              </a:rPr>
                              <m:t>𝐴</m:t>
                            </m:r>
                            <m:r>
                              <a:rPr lang="fr-FR" i="1">
                                <a:latin typeface="Cambria Math"/>
                              </a:rPr>
                              <m:t>−</m:t>
                            </m:r>
                            <m:r>
                              <a:rPr lang="fr-FR" i="1">
                                <a:latin typeface="Cambria Math"/>
                              </a:rPr>
                              <m:t>𝑎</m:t>
                            </m:r>
                            <m:r>
                              <a:rPr lang="fr-FR" i="1">
                                <a:latin typeface="Cambria Math"/>
                              </a:rPr>
                              <m:t>,</m:t>
                            </m:r>
                            <m:r>
                              <a:rPr lang="fr-FR" i="1">
                                <a:latin typeface="Cambria Math"/>
                              </a:rPr>
                              <m:t>𝑎</m:t>
                            </m:r>
                          </m:sub>
                        </m:sSub>
                      </m:oMath>
                    </m:oMathPara>
                  </a14:m>
                  <a:endParaRPr lang="fr-FR" dirty="0"/>
                </a:p>
              </p:txBody>
            </p:sp>
          </mc:Choice>
          <mc:Fallback xmlns="">
            <p:sp>
              <p:nvSpPr>
                <p:cNvPr id="241" name="ZoneTexte 3">
                  <a:extLst>
                    <a:ext uri="{FF2B5EF4-FFF2-40B4-BE49-F238E27FC236}">
                      <a16:creationId xmlns:a16="http://schemas.microsoft.com/office/drawing/2014/main" id="{83A26711-BF56-4BD6-A18E-D967AF25837C}"/>
                    </a:ext>
                  </a:extLst>
                </p:cNvPr>
                <p:cNvSpPr txBox="1">
                  <a:spLocks noRot="1" noChangeAspect="1" noMove="1" noResize="1" noEditPoints="1" noAdjustHandles="1" noChangeArrowheads="1" noChangeShapeType="1" noTextEdit="1"/>
                </p:cNvSpPr>
                <p:nvPr/>
              </p:nvSpPr>
              <p:spPr>
                <a:xfrm>
                  <a:off x="5082197" y="2863842"/>
                  <a:ext cx="889859" cy="413511"/>
                </a:xfrm>
                <a:prstGeom prst="rect">
                  <a:avLst/>
                </a:prstGeom>
                <a:blipFill>
                  <a:blip r:embed="rId10"/>
                  <a:stretch>
                    <a:fillRect t="-16176"/>
                  </a:stretch>
                </a:blipFill>
              </p:spPr>
              <p:txBody>
                <a:bodyPr/>
                <a:lstStyle/>
                <a:p>
                  <a:r>
                    <a:rPr lang="fr-FR">
                      <a:noFill/>
                    </a:rPr>
                    <a:t> </a:t>
                  </a:r>
                </a:p>
              </p:txBody>
            </p:sp>
          </mc:Fallback>
        </mc:AlternateContent>
        <p:grpSp>
          <p:nvGrpSpPr>
            <p:cNvPr id="22" name="Group 85">
              <a:extLst>
                <a:ext uri="{FF2B5EF4-FFF2-40B4-BE49-F238E27FC236}">
                  <a16:creationId xmlns:a16="http://schemas.microsoft.com/office/drawing/2014/main" id="{99F4D8AA-AE8A-DFB4-D9FB-1B8B5829B7E2}"/>
                </a:ext>
              </a:extLst>
            </p:cNvPr>
            <p:cNvGrpSpPr>
              <a:grpSpLocks noChangeAspect="1"/>
            </p:cNvGrpSpPr>
            <p:nvPr/>
          </p:nvGrpSpPr>
          <p:grpSpPr>
            <a:xfrm>
              <a:off x="5286651" y="3245636"/>
              <a:ext cx="780369" cy="473425"/>
              <a:chOff x="8058383" y="4135567"/>
              <a:chExt cx="705547" cy="428033"/>
            </a:xfrm>
          </p:grpSpPr>
          <p:sp>
            <p:nvSpPr>
              <p:cNvPr id="26" name="Oval 89">
                <a:extLst>
                  <a:ext uri="{FF2B5EF4-FFF2-40B4-BE49-F238E27FC236}">
                    <a16:creationId xmlns:a16="http://schemas.microsoft.com/office/drawing/2014/main" id="{0409555D-6252-E1D2-6FD5-D9E8B5BD8B4F}"/>
                  </a:ext>
                </a:extLst>
              </p:cNvPr>
              <p:cNvSpPr>
                <a:spLocks noChangeAspect="1"/>
              </p:cNvSpPr>
              <p:nvPr/>
            </p:nvSpPr>
            <p:spPr>
              <a:xfrm rot="16200000">
                <a:off x="8065522" y="4192974"/>
                <a:ext cx="363487" cy="377766"/>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27" name="Picture 90" descr="ball2v2pn-2.png">
                <a:extLst>
                  <a:ext uri="{FF2B5EF4-FFF2-40B4-BE49-F238E27FC236}">
                    <a16:creationId xmlns:a16="http://schemas.microsoft.com/office/drawing/2014/main" id="{672F57E5-1EC2-D615-6599-E9CAB07DD3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8118909" y="4371533"/>
                <a:ext cx="189171" cy="184612"/>
              </a:xfrm>
              <a:prstGeom prst="rect">
                <a:avLst/>
              </a:prstGeom>
            </p:spPr>
          </p:pic>
          <p:sp>
            <p:nvSpPr>
              <p:cNvPr id="28" name="Oval 91">
                <a:extLst>
                  <a:ext uri="{FF2B5EF4-FFF2-40B4-BE49-F238E27FC236}">
                    <a16:creationId xmlns:a16="http://schemas.microsoft.com/office/drawing/2014/main" id="{5C36C64D-65E7-81CE-D328-9E35621D454C}"/>
                  </a:ext>
                </a:extLst>
              </p:cNvPr>
              <p:cNvSpPr>
                <a:spLocks noChangeAspect="1"/>
              </p:cNvSpPr>
              <p:nvPr/>
            </p:nvSpPr>
            <p:spPr>
              <a:xfrm rot="16200000">
                <a:off x="8454470" y="4144667"/>
                <a:ext cx="318559" cy="300360"/>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29" name="Picture 92" descr="ball2v2pn.png">
                <a:extLst>
                  <a:ext uri="{FF2B5EF4-FFF2-40B4-BE49-F238E27FC236}">
                    <a16:creationId xmlns:a16="http://schemas.microsoft.com/office/drawing/2014/main" id="{A1C8AA67-176D-774C-47BE-1351EED22B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8066162" y="4287859"/>
                <a:ext cx="189171" cy="184612"/>
              </a:xfrm>
              <a:prstGeom prst="rect">
                <a:avLst/>
              </a:prstGeom>
            </p:spPr>
          </p:pic>
          <p:pic>
            <p:nvPicPr>
              <p:cNvPr id="30" name="Picture 93" descr="ball2v2pn.png">
                <a:extLst>
                  <a:ext uri="{FF2B5EF4-FFF2-40B4-BE49-F238E27FC236}">
                    <a16:creationId xmlns:a16="http://schemas.microsoft.com/office/drawing/2014/main" id="{1677407F-900B-57E1-730D-FCDC0EC230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8205289" y="4343870"/>
                <a:ext cx="189171" cy="184612"/>
              </a:xfrm>
              <a:prstGeom prst="rect">
                <a:avLst/>
              </a:prstGeom>
            </p:spPr>
          </p:pic>
          <p:pic>
            <p:nvPicPr>
              <p:cNvPr id="31" name="Picture 94" descr="ball2v2pn-2.png">
                <a:extLst>
                  <a:ext uri="{FF2B5EF4-FFF2-40B4-BE49-F238E27FC236}">
                    <a16:creationId xmlns:a16="http://schemas.microsoft.com/office/drawing/2014/main" id="{6F5AE93A-85D2-A387-051F-B2AB21F96B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8167356" y="4219133"/>
                <a:ext cx="189171" cy="184612"/>
              </a:xfrm>
              <a:prstGeom prst="rect">
                <a:avLst/>
              </a:prstGeom>
            </p:spPr>
          </p:pic>
          <p:pic>
            <p:nvPicPr>
              <p:cNvPr id="32" name="Picture 95" descr="ball2v2pn.png">
                <a:extLst>
                  <a:ext uri="{FF2B5EF4-FFF2-40B4-BE49-F238E27FC236}">
                    <a16:creationId xmlns:a16="http://schemas.microsoft.com/office/drawing/2014/main" id="{565D59D9-A6C1-F4FE-82BB-FCDFA6499E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8570253" y="4233783"/>
                <a:ext cx="189170" cy="184612"/>
              </a:xfrm>
              <a:prstGeom prst="rect">
                <a:avLst/>
              </a:prstGeom>
            </p:spPr>
          </p:pic>
          <p:pic>
            <p:nvPicPr>
              <p:cNvPr id="33" name="Picture 96" descr="ball2v2pn.png">
                <a:extLst>
                  <a:ext uri="{FF2B5EF4-FFF2-40B4-BE49-F238E27FC236}">
                    <a16:creationId xmlns:a16="http://schemas.microsoft.com/office/drawing/2014/main" id="{34A5E36B-8BA5-961F-2E86-5507FC9CF1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8477947" y="4226827"/>
                <a:ext cx="189170" cy="184612"/>
              </a:xfrm>
              <a:prstGeom prst="rect">
                <a:avLst/>
              </a:prstGeom>
            </p:spPr>
          </p:pic>
          <p:pic>
            <p:nvPicPr>
              <p:cNvPr id="34" name="Picture 97" descr="ball2v2pn-2.png">
                <a:extLst>
                  <a:ext uri="{FF2B5EF4-FFF2-40B4-BE49-F238E27FC236}">
                    <a16:creationId xmlns:a16="http://schemas.microsoft.com/office/drawing/2014/main" id="{5FBC4B3D-C401-762C-BE6F-5E6DC6A433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8550075" y="4154699"/>
                <a:ext cx="189171" cy="184612"/>
              </a:xfrm>
              <a:prstGeom prst="rect">
                <a:avLst/>
              </a:prstGeom>
            </p:spPr>
          </p:pic>
          <p:cxnSp>
            <p:nvCxnSpPr>
              <p:cNvPr id="35" name="Straight Arrow Connector 98">
                <a:extLst>
                  <a:ext uri="{FF2B5EF4-FFF2-40B4-BE49-F238E27FC236}">
                    <a16:creationId xmlns:a16="http://schemas.microsoft.com/office/drawing/2014/main" id="{0763CEBE-1D58-238A-56AF-16EF8647E947}"/>
                  </a:ext>
                </a:extLst>
              </p:cNvPr>
              <p:cNvCxnSpPr/>
              <p:nvPr/>
            </p:nvCxnSpPr>
            <p:spPr>
              <a:xfrm rot="16200000">
                <a:off x="8358159" y="4114452"/>
                <a:ext cx="122062" cy="427216"/>
              </a:xfrm>
              <a:prstGeom prst="straightConnector1">
                <a:avLst/>
              </a:prstGeom>
              <a:ln w="19050" cmpd="sng">
                <a:solidFill>
                  <a:srgbClr val="000000"/>
                </a:solidFill>
                <a:headEnd type="triangle" w="sm" len="med"/>
                <a:tailEnd type="none" w="sm" len="med"/>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3" name="TextBox 86">
                  <a:extLst>
                    <a:ext uri="{FF2B5EF4-FFF2-40B4-BE49-F238E27FC236}">
                      <a16:creationId xmlns:a16="http://schemas.microsoft.com/office/drawing/2014/main" id="{8E90D767-A278-5970-794B-090789A88E27}"/>
                    </a:ext>
                  </a:extLst>
                </p:cNvPr>
                <p:cNvSpPr txBox="1"/>
                <p:nvPr/>
              </p:nvSpPr>
              <p:spPr>
                <a:xfrm>
                  <a:off x="4740672" y="3895637"/>
                  <a:ext cx="1929952" cy="2871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𝜓</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𝛼</m:t>
                                </m:r>
                              </m:e>
                              <m:sub>
                                <m:r>
                                  <a:rPr lang="en-US" sz="1400" i="1">
                                    <a:latin typeface="Cambria Math" panose="02040503050406030204" pitchFamily="18" charset="0"/>
                                  </a:rPr>
                                  <m:t>1</m:t>
                                </m:r>
                              </m:sub>
                            </m:sSub>
                          </m:sub>
                          <m:sup>
                            <m:r>
                              <a:rPr lang="en-US" sz="1400" i="1">
                                <a:latin typeface="Cambria Math" panose="02040503050406030204" pitchFamily="18" charset="0"/>
                              </a:rPr>
                              <m:t>(</m:t>
                            </m:r>
                            <m:r>
                              <a:rPr lang="en-US" sz="1400" i="1">
                                <a:latin typeface="Cambria Math" panose="02040503050406030204" pitchFamily="18" charset="0"/>
                              </a:rPr>
                              <m:t>𝐴</m:t>
                            </m:r>
                            <m:r>
                              <a:rPr lang="en-US" sz="1400" i="1">
                                <a:latin typeface="Cambria Math" panose="02040503050406030204" pitchFamily="18" charset="0"/>
                              </a:rPr>
                              <m:t>−</m:t>
                            </m:r>
                            <m:r>
                              <a:rPr lang="en-US" sz="1400" i="1">
                                <a:latin typeface="Cambria Math" panose="02040503050406030204" pitchFamily="18" charset="0"/>
                              </a:rPr>
                              <m:t>𝑎</m:t>
                            </m:r>
                            <m:r>
                              <a:rPr lang="en-US" sz="1400" i="1">
                                <a:latin typeface="Cambria Math" panose="02040503050406030204" pitchFamily="18" charset="0"/>
                              </a:rPr>
                              <m:t>)</m:t>
                            </m:r>
                          </m:sup>
                        </m:sSubSup>
                        <m:sSubSup>
                          <m:sSubSupPr>
                            <m:ctrlPr>
                              <a:rPr lang="en-US" sz="1400" i="1">
                                <a:latin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𝜓</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𝛼</m:t>
                                </m:r>
                              </m:e>
                              <m:sub>
                                <m:r>
                                  <a:rPr lang="en-US" sz="1400" i="1">
                                    <a:latin typeface="Cambria Math" panose="02040503050406030204" pitchFamily="18" charset="0"/>
                                  </a:rPr>
                                  <m:t>2</m:t>
                                </m:r>
                              </m:sub>
                            </m:sSub>
                          </m:sub>
                          <m:sup>
                            <m:r>
                              <a:rPr lang="en-US" sz="1400" i="1">
                                <a:latin typeface="Cambria Math" panose="02040503050406030204" pitchFamily="18" charset="0"/>
                              </a:rPr>
                              <m:t>(</m:t>
                            </m:r>
                            <m:r>
                              <a:rPr lang="en-US" sz="1400" i="1">
                                <a:latin typeface="Cambria Math" panose="02040503050406030204" pitchFamily="18" charset="0"/>
                              </a:rPr>
                              <m:t>𝑎</m:t>
                            </m:r>
                            <m:r>
                              <a:rPr lang="en-US" sz="1400" i="1">
                                <a:latin typeface="Cambria Math" panose="02040503050406030204" pitchFamily="18" charset="0"/>
                              </a:rPr>
                              <m:t>)</m:t>
                            </m:r>
                          </m:sup>
                        </m:sSubSup>
                        <m:r>
                          <a:rPr lang="en-US" sz="1400" i="1">
                            <a:latin typeface="Cambria Math" panose="02040503050406030204" pitchFamily="18" charset="0"/>
                          </a:rPr>
                          <m:t> </m:t>
                        </m:r>
                        <m:r>
                          <a:rPr lang="en-US" sz="1400" i="1">
                            <a:latin typeface="Cambria Math" panose="02040503050406030204" pitchFamily="18" charset="0"/>
                            <a:ea typeface="Cambria Math" panose="02040503050406030204" pitchFamily="18" charset="0"/>
                          </a:rPr>
                          <m:t>𝛿</m:t>
                        </m:r>
                        <m:r>
                          <a:rPr lang="en-US" sz="1400" i="1">
                            <a:latin typeface="Cambria Math" panose="02040503050406030204" pitchFamily="18" charset="0"/>
                            <a:ea typeface="Cambria Math" panose="02040503050406030204" pitchFamily="18" charset="0"/>
                          </a:rPr>
                          <m:t>(</m:t>
                        </m:r>
                        <m:acc>
                          <m:accPr>
                            <m:chr m:val="⃗"/>
                            <m:ctrlPr>
                              <a:rPr lang="en-US" sz="1400" i="1">
                                <a:latin typeface="Cambria Math" panose="02040503050406030204" pitchFamily="18" charset="0"/>
                                <a:ea typeface="Cambria Math" panose="02040503050406030204" pitchFamily="18" charset="0"/>
                              </a:rPr>
                            </m:ctrlPr>
                          </m:accPr>
                          <m:e>
                            <m:r>
                              <a:rPr lang="en-US" sz="1400" i="1">
                                <a:latin typeface="Cambria Math" panose="02040503050406030204" pitchFamily="18" charset="0"/>
                                <a:ea typeface="Cambria Math" panose="02040503050406030204" pitchFamily="18" charset="0"/>
                              </a:rPr>
                              <m:t>𝑟</m:t>
                            </m:r>
                          </m:e>
                        </m:acc>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acc>
                              <m:accPr>
                                <m:chr m:val="⃗"/>
                                <m:ctrlPr>
                                  <a:rPr lang="en-US" sz="1400" i="1">
                                    <a:latin typeface="Cambria Math" panose="02040503050406030204" pitchFamily="18" charset="0"/>
                                    <a:ea typeface="Cambria Math" panose="02040503050406030204" pitchFamily="18" charset="0"/>
                                  </a:rPr>
                                </m:ctrlPr>
                              </m:accPr>
                              <m:e>
                                <m:r>
                                  <a:rPr lang="en-US" sz="1400" i="1">
                                    <a:latin typeface="Cambria Math" panose="02040503050406030204" pitchFamily="18" charset="0"/>
                                    <a:ea typeface="Cambria Math" panose="02040503050406030204" pitchFamily="18" charset="0"/>
                                  </a:rPr>
                                  <m:t>𝑟</m:t>
                                </m:r>
                              </m:e>
                            </m:acc>
                          </m:e>
                          <m:sub>
                            <m:r>
                              <a:rPr lang="en-US" sz="1400" i="1">
                                <a:latin typeface="Cambria Math" panose="02040503050406030204" pitchFamily="18" charset="0"/>
                                <a:ea typeface="Cambria Math" panose="02040503050406030204" pitchFamily="18" charset="0"/>
                              </a:rPr>
                              <m:t>𝐴</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𝑎</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𝑎</m:t>
                            </m:r>
                          </m:sub>
                        </m:sSub>
                        <m:r>
                          <a:rPr lang="en-US" sz="1400" i="1">
                            <a:latin typeface="Cambria Math" panose="02040503050406030204" pitchFamily="18" charset="0"/>
                            <a:ea typeface="Cambria Math" panose="02040503050406030204" pitchFamily="18" charset="0"/>
                          </a:rPr>
                          <m:t>)</m:t>
                        </m:r>
                      </m:oMath>
                    </m:oMathPara>
                  </a14:m>
                  <a:endParaRPr lang="en-US" sz="1600" dirty="0"/>
                </a:p>
              </p:txBody>
            </p:sp>
          </mc:Choice>
          <mc:Fallback xmlns="">
            <p:sp>
              <p:nvSpPr>
                <p:cNvPr id="89" name="TextBox 88"/>
                <p:cNvSpPr txBox="1">
                  <a:spLocks noRot="1" noChangeAspect="1" noMove="1" noResize="1" noEditPoints="1" noAdjustHandles="1" noChangeArrowheads="1" noChangeShapeType="1" noTextEdit="1"/>
                </p:cNvSpPr>
                <p:nvPr/>
              </p:nvSpPr>
              <p:spPr>
                <a:xfrm>
                  <a:off x="4740672" y="3895637"/>
                  <a:ext cx="1929952" cy="287130"/>
                </a:xfrm>
                <a:prstGeom prst="rect">
                  <a:avLst/>
                </a:prstGeom>
                <a:blipFill rotWithShape="1">
                  <a:blip r:embed="rId22"/>
                  <a:stretch>
                    <a:fillRect l="-2848" t="-10638" r="-2848" b="-1702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4" name="ZoneTexte 4">
                  <a:extLst>
                    <a:ext uri="{FF2B5EF4-FFF2-40B4-BE49-F238E27FC236}">
                      <a16:creationId xmlns:a16="http://schemas.microsoft.com/office/drawing/2014/main" id="{1F1C005E-27FA-B999-D9FA-2CED9D7BA136}"/>
                    </a:ext>
                  </a:extLst>
                </p:cNvPr>
                <p:cNvSpPr txBox="1"/>
                <p:nvPr/>
              </p:nvSpPr>
              <p:spPr>
                <a:xfrm>
                  <a:off x="5165259" y="3636575"/>
                  <a:ext cx="72795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200" i="1">
                            <a:latin typeface="Cambria Math"/>
                          </a:rPr>
                          <m:t>(</m:t>
                        </m:r>
                        <m:r>
                          <a:rPr lang="fr-FR" sz="1200" i="1">
                            <a:latin typeface="Cambria Math"/>
                          </a:rPr>
                          <m:t>𝐴</m:t>
                        </m:r>
                        <m:r>
                          <a:rPr lang="fr-FR" sz="1200" i="1">
                            <a:latin typeface="Cambria Math"/>
                          </a:rPr>
                          <m:t>−</m:t>
                        </m:r>
                        <m:r>
                          <a:rPr lang="fr-FR" sz="1200" i="1">
                            <a:latin typeface="Cambria Math"/>
                          </a:rPr>
                          <m:t>𝑎</m:t>
                        </m:r>
                        <m:r>
                          <a:rPr lang="fr-FR" sz="1200" i="1">
                            <a:latin typeface="Cambria Math"/>
                          </a:rPr>
                          <m:t>)</m:t>
                        </m:r>
                      </m:oMath>
                    </m:oMathPara>
                  </a14:m>
                  <a:endParaRPr lang="fr-FR" sz="1200" dirty="0"/>
                </a:p>
              </p:txBody>
            </p:sp>
          </mc:Choice>
          <mc:Fallback xmlns="">
            <p:sp>
              <p:nvSpPr>
                <p:cNvPr id="5" name="ZoneTexte 4"/>
                <p:cNvSpPr txBox="1">
                  <a:spLocks noRot="1" noChangeAspect="1" noMove="1" noResize="1" noEditPoints="1" noAdjustHandles="1" noChangeArrowheads="1" noChangeShapeType="1" noTextEdit="1"/>
                </p:cNvSpPr>
                <p:nvPr/>
              </p:nvSpPr>
              <p:spPr>
                <a:xfrm>
                  <a:off x="5165259" y="3636575"/>
                  <a:ext cx="727956" cy="276999"/>
                </a:xfrm>
                <a:prstGeom prst="rect">
                  <a:avLst/>
                </a:prstGeom>
                <a:blipFill rotWithShape="1">
                  <a:blip r:embed="rId23"/>
                  <a:stretch>
                    <a:fillRect b="-1111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5" name="ZoneTexte 6">
                  <a:extLst>
                    <a:ext uri="{FF2B5EF4-FFF2-40B4-BE49-F238E27FC236}">
                      <a16:creationId xmlns:a16="http://schemas.microsoft.com/office/drawing/2014/main" id="{E013F996-C4AC-5BFB-3DF5-2B76D5933B65}"/>
                    </a:ext>
                  </a:extLst>
                </p:cNvPr>
                <p:cNvSpPr txBox="1"/>
                <p:nvPr/>
              </p:nvSpPr>
              <p:spPr>
                <a:xfrm>
                  <a:off x="5845709" y="3530008"/>
                  <a:ext cx="316690"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200" i="1">
                            <a:latin typeface="Cambria Math"/>
                          </a:rPr>
                          <m:t>𝑎</m:t>
                        </m:r>
                      </m:oMath>
                    </m:oMathPara>
                  </a14:m>
                  <a:endParaRPr lang="fr-FR" dirty="0"/>
                </a:p>
              </p:txBody>
            </p:sp>
          </mc:Choice>
          <mc:Fallback xmlns="">
            <p:sp>
              <p:nvSpPr>
                <p:cNvPr id="7" name="ZoneTexte 6"/>
                <p:cNvSpPr txBox="1">
                  <a:spLocks noRot="1" noChangeAspect="1" noMove="1" noResize="1" noEditPoints="1" noAdjustHandles="1" noChangeArrowheads="1" noChangeShapeType="1" noTextEdit="1"/>
                </p:cNvSpPr>
                <p:nvPr/>
              </p:nvSpPr>
              <p:spPr>
                <a:xfrm>
                  <a:off x="5845709" y="3530008"/>
                  <a:ext cx="316690" cy="276999"/>
                </a:xfrm>
                <a:prstGeom prst="rect">
                  <a:avLst/>
                </a:prstGeom>
                <a:blipFill rotWithShape="1">
                  <a:blip r:embed="rId24"/>
                  <a:stretch>
                    <a:fillRect/>
                  </a:stretch>
                </a:blipFill>
              </p:spPr>
              <p:txBody>
                <a:bodyPr/>
                <a:lstStyle/>
                <a:p>
                  <a:r>
                    <a:rPr lang="fr-FR">
                      <a:noFill/>
                    </a:rPr>
                    <a:t> </a:t>
                  </a:r>
                </a:p>
              </p:txBody>
            </p:sp>
          </mc:Fallback>
        </mc:AlternateContent>
      </p:grpSp>
      <p:grpSp>
        <p:nvGrpSpPr>
          <p:cNvPr id="166" name="Groupe 165">
            <a:extLst>
              <a:ext uri="{FF2B5EF4-FFF2-40B4-BE49-F238E27FC236}">
                <a16:creationId xmlns:a16="http://schemas.microsoft.com/office/drawing/2014/main" id="{5510B320-6825-80E8-2168-288FABDD2710}"/>
              </a:ext>
            </a:extLst>
          </p:cNvPr>
          <p:cNvGrpSpPr/>
          <p:nvPr/>
        </p:nvGrpSpPr>
        <p:grpSpPr>
          <a:xfrm>
            <a:off x="7905399" y="4421965"/>
            <a:ext cx="3913594" cy="775598"/>
            <a:chOff x="3124200" y="4750037"/>
            <a:chExt cx="3913594" cy="775598"/>
          </a:xfrm>
        </p:grpSpPr>
        <mc:AlternateContent xmlns:mc="http://schemas.openxmlformats.org/markup-compatibility/2006" xmlns:a14="http://schemas.microsoft.com/office/drawing/2010/main">
          <mc:Choice Requires="a14">
            <p:sp>
              <p:nvSpPr>
                <p:cNvPr id="142" name="TextBox 17">
                  <a:extLst>
                    <a:ext uri="{FF2B5EF4-FFF2-40B4-BE49-F238E27FC236}">
                      <a16:creationId xmlns:a16="http://schemas.microsoft.com/office/drawing/2014/main" id="{DBF53BF1-4BF8-79AB-928A-366BC7D699D5}"/>
                    </a:ext>
                  </a:extLst>
                </p:cNvPr>
                <p:cNvSpPr txBox="1"/>
                <p:nvPr/>
              </p:nvSpPr>
              <p:spPr>
                <a:xfrm>
                  <a:off x="3124200" y="4799212"/>
                  <a:ext cx="3913594" cy="72269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3"/>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 </m:t>
                                  </m:r>
                                </m:e>
                                <m:e>
                                  <m:r>
                                    <a:rPr lang="en-US" b="0" i="1" smtClean="0">
                                      <a:latin typeface="Cambria Math" panose="02040503050406030204" pitchFamily="18" charset="0"/>
                                    </a:rPr>
                                    <m:t> </m:t>
                                  </m:r>
                                </m:e>
                                <m:e>
                                  <m:r>
                                    <a:rPr lang="en-US" b="0" i="1" smtClean="0">
                                      <a:latin typeface="Cambria Math" panose="02040503050406030204" pitchFamily="18" charset="0"/>
                                    </a:rPr>
                                    <m:t> </m:t>
                                  </m:r>
                                </m:e>
                              </m:mr>
                              <m:mr>
                                <m:e>
                                  <m:r>
                                    <a:rPr lang="en-US" b="0" i="1" smtClean="0">
                                      <a:latin typeface="Cambria Math" panose="02040503050406030204" pitchFamily="18" charset="0"/>
                                    </a:rPr>
                                    <m:t> </m:t>
                                  </m:r>
                                </m:e>
                                <m:e>
                                  <m:r>
                                    <a:rPr lang="en-US" b="0" i="1" smtClean="0">
                                      <a:latin typeface="Cambria Math" panose="02040503050406030204" pitchFamily="18" charset="0"/>
                                    </a:rPr>
                                    <m:t> </m:t>
                                  </m:r>
                                </m:e>
                                <m:e>
                                  <m:r>
                                    <a:rPr lang="en-US" b="0" i="1" smtClean="0">
                                      <a:latin typeface="Cambria Math" panose="02040503050406030204" pitchFamily="18" charset="0"/>
                                    </a:rPr>
                                    <m:t> </m:t>
                                  </m:r>
                                </m:e>
                              </m:mr>
                              <m:mr>
                                <m:e>
                                  <m:r>
                                    <a:rPr lang="en-US" b="0" i="1" smtClean="0">
                                      <a:latin typeface="Cambria Math" panose="02040503050406030204" pitchFamily="18" charset="0"/>
                                    </a:rPr>
                                    <m:t> </m:t>
                                  </m:r>
                                </m:e>
                                <m:e>
                                  <m:r>
                                    <a:rPr lang="en-US" b="0" i="1" smtClean="0">
                                      <a:latin typeface="Cambria Math" panose="02040503050406030204" pitchFamily="18" charset="0"/>
                                    </a:rPr>
                                    <m:t> </m:t>
                                  </m:r>
                                </m:e>
                                <m:e>
                                  <m:r>
                                    <a:rPr lang="en-US" b="0" i="1" smtClean="0">
                                      <a:latin typeface="Cambria Math" panose="02040503050406030204" pitchFamily="18" charset="0"/>
                                    </a:rPr>
                                    <m:t> </m:t>
                                  </m:r>
                                </m:e>
                              </m:mr>
                            </m:m>
                            <m:m>
                              <m:mPr>
                                <m:mcs>
                                  <m:mc>
                                    <m:mcPr>
                                      <m:count m:val="3"/>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 </m:t>
                                  </m:r>
                                </m:e>
                                <m:e>
                                  <m:r>
                                    <a:rPr lang="en-US" i="1">
                                      <a:latin typeface="Cambria Math" panose="02040503050406030204" pitchFamily="18" charset="0"/>
                                    </a:rPr>
                                    <m:t> </m:t>
                                  </m:r>
                                </m:e>
                                <m:e>
                                  <m:r>
                                    <a:rPr lang="en-US" i="1">
                                      <a:latin typeface="Cambria Math" panose="02040503050406030204" pitchFamily="18" charset="0"/>
                                    </a:rPr>
                                    <m:t> </m:t>
                                  </m:r>
                                </m:e>
                              </m:mr>
                              <m:mr>
                                <m:e>
                                  <m:r>
                                    <a:rPr lang="en-US" i="1">
                                      <a:latin typeface="Cambria Math" panose="02040503050406030204" pitchFamily="18" charset="0"/>
                                    </a:rPr>
                                    <m:t> </m:t>
                                  </m:r>
                                </m:e>
                                <m:e>
                                  <m:r>
                                    <a:rPr lang="en-US" i="1">
                                      <a:latin typeface="Cambria Math" panose="02040503050406030204" pitchFamily="18" charset="0"/>
                                    </a:rPr>
                                    <m:t> </m:t>
                                  </m:r>
                                </m:e>
                                <m:e>
                                  <m:r>
                                    <a:rPr lang="en-US" i="1">
                                      <a:latin typeface="Cambria Math" panose="02040503050406030204" pitchFamily="18" charset="0"/>
                                    </a:rPr>
                                    <m:t> </m:t>
                                  </m:r>
                                </m:e>
                              </m:mr>
                              <m:mr>
                                <m:e>
                                  <m:r>
                                    <a:rPr lang="en-US" i="1">
                                      <a:latin typeface="Cambria Math" panose="02040503050406030204" pitchFamily="18" charset="0"/>
                                    </a:rPr>
                                    <m:t> </m:t>
                                  </m:r>
                                </m:e>
                                <m:e>
                                  <m:r>
                                    <a:rPr lang="en-US" i="1">
                                      <a:latin typeface="Cambria Math" panose="02040503050406030204" pitchFamily="18" charset="0"/>
                                    </a:rPr>
                                    <m:t> </m:t>
                                  </m:r>
                                </m:e>
                                <m:e>
                                  <m:r>
                                    <a:rPr lang="en-US" i="1">
                                      <a:latin typeface="Cambria Math" panose="02040503050406030204" pitchFamily="18" charset="0"/>
                                    </a:rPr>
                                    <m:t> </m:t>
                                  </m:r>
                                </m:e>
                              </m:mr>
                            </m:m>
                            <m:m>
                              <m:mPr>
                                <m:mcs>
                                  <m:mc>
                                    <m:mcPr>
                                      <m:count m:val="2"/>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 </m:t>
                                  </m:r>
                                </m:e>
                                <m:e>
                                  <m:r>
                                    <a:rPr lang="en-US" b="0" i="1" smtClean="0">
                                      <a:latin typeface="Cambria Math" panose="02040503050406030204" pitchFamily="18" charset="0"/>
                                    </a:rPr>
                                    <m:t> </m:t>
                                  </m:r>
                                </m:e>
                              </m:mr>
                              <m:mr>
                                <m:e>
                                  <m:r>
                                    <a:rPr lang="en-US" b="0" i="1" smtClean="0">
                                      <a:latin typeface="Cambria Math" panose="02040503050406030204" pitchFamily="18" charset="0"/>
                                    </a:rPr>
                                    <m:t> </m:t>
                                  </m:r>
                                </m:e>
                                <m:e>
                                  <m:r>
                                    <a:rPr lang="en-US" b="0" i="1" smtClean="0">
                                      <a:latin typeface="Cambria Math" panose="02040503050406030204" pitchFamily="18" charset="0"/>
                                    </a:rPr>
                                    <m:t> </m:t>
                                  </m:r>
                                </m:e>
                              </m:mr>
                              <m:mr>
                                <m:e>
                                  <m:r>
                                    <a:rPr lang="en-US" b="0" i="1" smtClean="0">
                                      <a:latin typeface="Cambria Math" panose="02040503050406030204" pitchFamily="18" charset="0"/>
                                    </a:rPr>
                                    <m:t> </m:t>
                                  </m:r>
                                </m:e>
                                <m:e>
                                  <m:r>
                                    <a:rPr lang="en-US" b="0" i="1" smtClean="0">
                                      <a:latin typeface="Cambria Math" panose="02040503050406030204" pitchFamily="18" charset="0"/>
                                    </a:rPr>
                                    <m:t> </m:t>
                                  </m:r>
                                </m:e>
                              </m:mr>
                            </m:m>
                          </m:e>
                          <m:e>
                            <m:r>
                              <a:rPr lang="fr-FR" i="1">
                                <a:latin typeface="Cambria Math" panose="02040503050406030204" pitchFamily="18" charset="0"/>
                                <a:ea typeface="Cambria Math" panose="02040503050406030204" pitchFamily="18" charset="0"/>
                              </a:rPr>
                              <m:t>𝒜</m:t>
                            </m:r>
                            <m:r>
                              <a:rPr lang="fr-FR" i="1">
                                <a:latin typeface="Cambria Math" panose="02040503050406030204" pitchFamily="18" charset="0"/>
                              </a:rPr>
                              <m:t>𝐻</m:t>
                            </m:r>
                            <m:r>
                              <a:rPr lang="fr-FR" i="1">
                                <a:latin typeface="Cambria Math" panose="02040503050406030204" pitchFamily="18" charset="0"/>
                                <a:ea typeface="Cambria Math" panose="02040503050406030204" pitchFamily="18" charset="0"/>
                              </a:rPr>
                              <m:t>𝒜</m:t>
                            </m:r>
                          </m:e>
                          <m:e>
                            <m:m>
                              <m:mPr>
                                <m:mcs>
                                  <m:mc>
                                    <m:mcPr>
                                      <m:count m:val="3"/>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 </m:t>
                                  </m:r>
                                </m:e>
                                <m:e>
                                  <m:r>
                                    <a:rPr lang="en-US" b="0" i="1" smtClean="0">
                                      <a:latin typeface="Cambria Math" panose="02040503050406030204" pitchFamily="18" charset="0"/>
                                    </a:rPr>
                                    <m:t> </m:t>
                                  </m:r>
                                </m:e>
                                <m:e>
                                  <m:r>
                                    <a:rPr lang="en-US" b="0" i="1" smtClean="0">
                                      <a:latin typeface="Cambria Math" panose="02040503050406030204" pitchFamily="18" charset="0"/>
                                    </a:rPr>
                                    <m:t> </m:t>
                                  </m:r>
                                </m:e>
                              </m:mr>
                              <m:mr>
                                <m:e>
                                  <m:m>
                                    <m:mPr>
                                      <m:mcs>
                                        <m:mc>
                                          <m:mcPr>
                                            <m:count m:val="3"/>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 </m:t>
                                        </m:r>
                                      </m:e>
                                      <m:e>
                                        <m:r>
                                          <a:rPr lang="en-US" i="1">
                                            <a:latin typeface="Cambria Math" panose="02040503050406030204" pitchFamily="18" charset="0"/>
                                          </a:rPr>
                                          <m:t> </m:t>
                                        </m:r>
                                      </m:e>
                                      <m:e>
                                        <m:r>
                                          <a:rPr lang="en-US" i="1">
                                            <a:latin typeface="Cambria Math" panose="02040503050406030204" pitchFamily="18" charset="0"/>
                                          </a:rPr>
                                          <m:t> </m:t>
                                        </m:r>
                                      </m:e>
                                    </m:mr>
                                    <m:mr>
                                      <m:e>
                                        <m:r>
                                          <a:rPr lang="en-US" i="1">
                                            <a:latin typeface="Cambria Math" panose="02040503050406030204" pitchFamily="18" charset="0"/>
                                          </a:rPr>
                                          <m:t> </m:t>
                                        </m:r>
                                      </m:e>
                                      <m:e>
                                        <m:r>
                                          <a:rPr lang="en-US" i="1">
                                            <a:latin typeface="Cambria Math" panose="02040503050406030204" pitchFamily="18" charset="0"/>
                                          </a:rPr>
                                          <m:t> </m:t>
                                        </m:r>
                                      </m:e>
                                      <m:e>
                                        <m:r>
                                          <a:rPr lang="en-US" i="1">
                                            <a:latin typeface="Cambria Math" panose="02040503050406030204" pitchFamily="18" charset="0"/>
                                          </a:rPr>
                                          <m:t> </m:t>
                                        </m:r>
                                      </m:e>
                                    </m:mr>
                                    <m:mr>
                                      <m:e>
                                        <m:r>
                                          <a:rPr lang="en-US" i="1">
                                            <a:latin typeface="Cambria Math" panose="02040503050406030204" pitchFamily="18" charset="0"/>
                                          </a:rPr>
                                          <m:t> </m:t>
                                        </m:r>
                                      </m:e>
                                      <m:e>
                                        <m:r>
                                          <a:rPr lang="en-US" i="1">
                                            <a:latin typeface="Cambria Math" panose="02040503050406030204" pitchFamily="18" charset="0"/>
                                          </a:rPr>
                                          <m:t> </m:t>
                                        </m:r>
                                      </m:e>
                                      <m:e>
                                        <m:r>
                                          <a:rPr lang="en-US" i="1">
                                            <a:latin typeface="Cambria Math" panose="02040503050406030204" pitchFamily="18" charset="0"/>
                                          </a:rPr>
                                          <m:t> </m:t>
                                        </m:r>
                                      </m:e>
                                    </m:mr>
                                  </m:m>
                                </m:e>
                                <m:e>
                                  <m:r>
                                    <a:rPr lang="en-US" b="0" i="1" smtClean="0">
                                      <a:latin typeface="Cambria Math" panose="02040503050406030204" pitchFamily="18" charset="0"/>
                                    </a:rPr>
                                    <m:t> </m:t>
                                  </m:r>
                                </m:e>
                                <m:e>
                                  <m:r>
                                    <a:rPr lang="en-US" b="0" i="1" smtClean="0">
                                      <a:latin typeface="Cambria Math" panose="02040503050406030204" pitchFamily="18" charset="0"/>
                                    </a:rPr>
                                    <m:t> </m:t>
                                  </m:r>
                                </m:e>
                              </m:mr>
                              <m:mr>
                                <m:e>
                                  <m:r>
                                    <a:rPr lang="en-US" b="0" i="1" smtClean="0">
                                      <a:latin typeface="Cambria Math" panose="02040503050406030204" pitchFamily="18" charset="0"/>
                                    </a:rPr>
                                    <m:t> </m:t>
                                  </m:r>
                                </m:e>
                                <m:e>
                                  <m:r>
                                    <a:rPr lang="en-US" b="0" i="1" smtClean="0">
                                      <a:latin typeface="Cambria Math" panose="02040503050406030204" pitchFamily="18" charset="0"/>
                                    </a:rPr>
                                    <m:t> </m:t>
                                  </m:r>
                                </m:e>
                                <m:e>
                                  <m:r>
                                    <a:rPr lang="en-US" b="0" i="1" smtClean="0">
                                      <a:latin typeface="Cambria Math" panose="02040503050406030204" pitchFamily="18" charset="0"/>
                                    </a:rPr>
                                    <m:t> </m:t>
                                  </m:r>
                                </m:e>
                              </m:mr>
                            </m:m>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 </m:t>
                                  </m:r>
                                </m:e>
                                <m:e>
                                  <m:r>
                                    <a:rPr lang="en-US" i="1">
                                      <a:latin typeface="Cambria Math" panose="02040503050406030204" pitchFamily="18" charset="0"/>
                                    </a:rPr>
                                    <m:t> </m:t>
                                  </m:r>
                                </m:e>
                              </m:mr>
                              <m:mr>
                                <m:e>
                                  <m:r>
                                    <a:rPr lang="en-US" i="1">
                                      <a:latin typeface="Cambria Math" panose="02040503050406030204" pitchFamily="18" charset="0"/>
                                    </a:rPr>
                                    <m:t> </m:t>
                                  </m:r>
                                </m:e>
                                <m:e>
                                  <m:r>
                                    <a:rPr lang="en-US" i="1">
                                      <a:latin typeface="Cambria Math" panose="02040503050406030204" pitchFamily="18" charset="0"/>
                                    </a:rPr>
                                    <m:t> </m:t>
                                  </m:r>
                                </m:e>
                              </m:mr>
                              <m:mr>
                                <m:e>
                                  <m:r>
                                    <a:rPr lang="en-US" i="1">
                                      <a:latin typeface="Cambria Math" panose="02040503050406030204" pitchFamily="18" charset="0"/>
                                    </a:rPr>
                                    <m:t> </m:t>
                                  </m:r>
                                </m:e>
                                <m:e>
                                  <m:r>
                                    <a:rPr lang="en-US" i="1">
                                      <a:latin typeface="Cambria Math" panose="02040503050406030204" pitchFamily="18" charset="0"/>
                                    </a:rPr>
                                    <m:t> </m:t>
                                  </m:r>
                                </m:e>
                              </m:mr>
                            </m:m>
                          </m:e>
                        </m:d>
                      </m:oMath>
                    </m:oMathPara>
                  </a14:m>
                  <a:endParaRPr lang="en-US" sz="1700" dirty="0"/>
                </a:p>
              </p:txBody>
            </p:sp>
          </mc:Choice>
          <mc:Fallback xmlns="">
            <p:sp>
              <p:nvSpPr>
                <p:cNvPr id="142" name="TextBox 17">
                  <a:extLst>
                    <a:ext uri="{FF2B5EF4-FFF2-40B4-BE49-F238E27FC236}">
                      <a16:creationId xmlns:a16="http://schemas.microsoft.com/office/drawing/2014/main" id="{DBF53BF1-4BF8-79AB-928A-366BC7D699D5}"/>
                    </a:ext>
                  </a:extLst>
                </p:cNvPr>
                <p:cNvSpPr txBox="1">
                  <a:spLocks noRot="1" noChangeAspect="1" noMove="1" noResize="1" noEditPoints="1" noAdjustHandles="1" noChangeArrowheads="1" noChangeShapeType="1" noTextEdit="1"/>
                </p:cNvSpPr>
                <p:nvPr/>
              </p:nvSpPr>
              <p:spPr>
                <a:xfrm>
                  <a:off x="3124200" y="4799212"/>
                  <a:ext cx="3913594" cy="722698"/>
                </a:xfrm>
                <a:prstGeom prst="rect">
                  <a:avLst/>
                </a:prstGeom>
                <a:blipFill>
                  <a:blip r:embed="rId25"/>
                  <a:stretch>
                    <a:fillRect r="-935"/>
                  </a:stretch>
                </a:blipFill>
              </p:spPr>
              <p:txBody>
                <a:bodyPr/>
                <a:lstStyle/>
                <a:p>
                  <a:r>
                    <a:rPr lang="en-US">
                      <a:noFill/>
                    </a:rPr>
                    <a:t> </a:t>
                  </a:r>
                </a:p>
              </p:txBody>
            </p:sp>
          </mc:Fallback>
        </mc:AlternateContent>
        <p:grpSp>
          <p:nvGrpSpPr>
            <p:cNvPr id="143" name="Group 4">
              <a:extLst>
                <a:ext uri="{FF2B5EF4-FFF2-40B4-BE49-F238E27FC236}">
                  <a16:creationId xmlns:a16="http://schemas.microsoft.com/office/drawing/2014/main" id="{9CEB3DEF-4E75-9E6B-605B-35B0D65B15E2}"/>
                </a:ext>
              </a:extLst>
            </p:cNvPr>
            <p:cNvGrpSpPr/>
            <p:nvPr/>
          </p:nvGrpSpPr>
          <p:grpSpPr>
            <a:xfrm>
              <a:off x="5578743" y="4755285"/>
              <a:ext cx="1317371" cy="770350"/>
              <a:chOff x="6166500" y="4855062"/>
              <a:chExt cx="1317371" cy="770350"/>
            </a:xfrm>
          </p:grpSpPr>
          <p:grpSp>
            <p:nvGrpSpPr>
              <p:cNvPr id="155" name="Group 104">
                <a:extLst>
                  <a:ext uri="{FF2B5EF4-FFF2-40B4-BE49-F238E27FC236}">
                    <a16:creationId xmlns:a16="http://schemas.microsoft.com/office/drawing/2014/main" id="{09B45FCD-2D66-5085-82DD-85352DD0A894}"/>
                  </a:ext>
                </a:extLst>
              </p:cNvPr>
              <p:cNvGrpSpPr>
                <a:grpSpLocks noChangeAspect="1"/>
              </p:cNvGrpSpPr>
              <p:nvPr/>
            </p:nvGrpSpPr>
            <p:grpSpPr>
              <a:xfrm>
                <a:off x="7197486" y="5031032"/>
                <a:ext cx="286385" cy="308793"/>
                <a:chOff x="3746511" y="2733386"/>
                <a:chExt cx="370184" cy="399149"/>
              </a:xfrm>
            </p:grpSpPr>
            <p:pic>
              <p:nvPicPr>
                <p:cNvPr id="161" name="Picture 112" descr="ball2v2pn-2.png">
                  <a:extLst>
                    <a:ext uri="{FF2B5EF4-FFF2-40B4-BE49-F238E27FC236}">
                      <a16:creationId xmlns:a16="http://schemas.microsoft.com/office/drawing/2014/main" id="{488AAB6B-82EF-4866-EAEA-130DE71A5155}"/>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rot="16200000">
                  <a:off x="3792202" y="2919624"/>
                  <a:ext cx="215511" cy="210312"/>
                </a:xfrm>
                <a:prstGeom prst="rect">
                  <a:avLst/>
                </a:prstGeom>
              </p:spPr>
            </p:pic>
            <p:pic>
              <p:nvPicPr>
                <p:cNvPr id="162" name="Picture 115" descr="ball2v2pn.png">
                  <a:extLst>
                    <a:ext uri="{FF2B5EF4-FFF2-40B4-BE49-F238E27FC236}">
                      <a16:creationId xmlns:a16="http://schemas.microsoft.com/office/drawing/2014/main" id="{8202C79B-8E77-4908-7434-CB61C396D5BB}"/>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rot="16200000">
                  <a:off x="3743911" y="2811536"/>
                  <a:ext cx="215511" cy="210312"/>
                </a:xfrm>
                <a:prstGeom prst="rect">
                  <a:avLst/>
                </a:prstGeom>
              </p:spPr>
            </p:pic>
            <p:pic>
              <p:nvPicPr>
                <p:cNvPr id="163" name="Picture 116" descr="ball2v2pn.png">
                  <a:extLst>
                    <a:ext uri="{FF2B5EF4-FFF2-40B4-BE49-F238E27FC236}">
                      <a16:creationId xmlns:a16="http://schemas.microsoft.com/office/drawing/2014/main" id="{BA726631-DAB8-CA31-B75E-4B408951C3AF}"/>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rot="16200000">
                  <a:off x="3903783" y="2883890"/>
                  <a:ext cx="215511" cy="210312"/>
                </a:xfrm>
                <a:prstGeom prst="rect">
                  <a:avLst/>
                </a:prstGeom>
              </p:spPr>
            </p:pic>
            <p:pic>
              <p:nvPicPr>
                <p:cNvPr id="164" name="Picture 118" descr="ball2v2pn-2.png">
                  <a:extLst>
                    <a:ext uri="{FF2B5EF4-FFF2-40B4-BE49-F238E27FC236}">
                      <a16:creationId xmlns:a16="http://schemas.microsoft.com/office/drawing/2014/main" id="{13236EB8-1B56-E3DE-ADE9-EE9A29FBDD63}"/>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rot="16200000">
                  <a:off x="3861398" y="2735986"/>
                  <a:ext cx="215511" cy="210312"/>
                </a:xfrm>
                <a:prstGeom prst="rect">
                  <a:avLst/>
                </a:prstGeom>
              </p:spPr>
            </p:pic>
          </p:grpSp>
          <p:sp>
            <p:nvSpPr>
              <p:cNvPr id="156" name="Line 188">
                <a:extLst>
                  <a:ext uri="{FF2B5EF4-FFF2-40B4-BE49-F238E27FC236}">
                    <a16:creationId xmlns:a16="http://schemas.microsoft.com/office/drawing/2014/main" id="{2C9EA41F-ECFC-1AC5-1940-9816CD6ECF0B}"/>
                  </a:ext>
                </a:extLst>
              </p:cNvPr>
              <p:cNvSpPr>
                <a:spLocks noChangeShapeType="1"/>
              </p:cNvSpPr>
              <p:nvPr/>
            </p:nvSpPr>
            <p:spPr bwMode="auto">
              <a:xfrm rot="20554753">
                <a:off x="6849139" y="5287086"/>
                <a:ext cx="488950" cy="996"/>
              </a:xfrm>
              <a:prstGeom prst="line">
                <a:avLst/>
              </a:prstGeom>
              <a:noFill/>
              <a:ln w="19050" cmpd="sng">
                <a:solidFill>
                  <a:srgbClr val="000000"/>
                </a:solidFill>
                <a:round/>
                <a:headEnd/>
                <a:tailEnd type="triangle" w="med" len="med"/>
              </a:ln>
            </p:spPr>
            <p:txBody>
              <a:bodyPr wrap="none" anchor="ctr">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pic>
            <p:nvPicPr>
              <p:cNvPr id="157" name="Picture 106" descr="ball2v2pn.png">
                <a:extLst>
                  <a:ext uri="{FF2B5EF4-FFF2-40B4-BE49-F238E27FC236}">
                    <a16:creationId xmlns:a16="http://schemas.microsoft.com/office/drawing/2014/main" id="{C7610654-7BC1-E70F-CF37-41316CEBDDD3}"/>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rot="16200000">
                <a:off x="6735658" y="5300762"/>
                <a:ext cx="166725" cy="162704"/>
              </a:xfrm>
              <a:prstGeom prst="rect">
                <a:avLst/>
              </a:prstGeom>
            </p:spPr>
          </p:pic>
          <mc:AlternateContent xmlns:mc="http://schemas.openxmlformats.org/markup-compatibility/2006" xmlns:a14="http://schemas.microsoft.com/office/drawing/2010/main">
            <mc:Choice Requires="a14">
              <p:sp>
                <p:nvSpPr>
                  <p:cNvPr id="158" name="TextBox 18">
                    <a:extLst>
                      <a:ext uri="{FF2B5EF4-FFF2-40B4-BE49-F238E27FC236}">
                        <a16:creationId xmlns:a16="http://schemas.microsoft.com/office/drawing/2014/main" id="{D09C86DC-B234-D2CF-CFA7-490DB15B9605}"/>
                      </a:ext>
                    </a:extLst>
                  </p:cNvPr>
                  <p:cNvSpPr txBox="1"/>
                  <p:nvPr/>
                </p:nvSpPr>
                <p:spPr>
                  <a:xfrm>
                    <a:off x="6694422" y="4855062"/>
                    <a:ext cx="616900" cy="215444"/>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r>
                            <a:rPr lang="en-US" sz="1400" b="0" i="1" smtClean="0">
                              <a:latin typeface="Cambria Math" panose="02040503050406030204" pitchFamily="18" charset="0"/>
                            </a:rPr>
                            <m:t>𝐴</m:t>
                          </m:r>
                          <m:r>
                            <a:rPr lang="en-US" sz="1400" b="0" i="1" smtClean="0">
                              <a:latin typeface="Cambria Math" panose="02040503050406030204" pitchFamily="18" charset="0"/>
                            </a:rPr>
                            <m:t>−1)</m:t>
                          </m:r>
                        </m:oMath>
                      </m:oMathPara>
                    </a14:m>
                    <a:endParaRPr lang="en-US" sz="1400" dirty="0"/>
                  </a:p>
                </p:txBody>
              </p:sp>
            </mc:Choice>
            <mc:Fallback xmlns="">
              <p:sp>
                <p:nvSpPr>
                  <p:cNvPr id="108" name="TextBox 18"/>
                  <p:cNvSpPr txBox="1">
                    <a:spLocks noRot="1" noChangeAspect="1" noMove="1" noResize="1" noEditPoints="1" noAdjustHandles="1" noChangeArrowheads="1" noChangeShapeType="1" noTextEdit="1"/>
                  </p:cNvSpPr>
                  <p:nvPr/>
                </p:nvSpPr>
                <p:spPr>
                  <a:xfrm>
                    <a:off x="6694422" y="4855062"/>
                    <a:ext cx="616900" cy="215444"/>
                  </a:xfrm>
                  <a:prstGeom prst="rect">
                    <a:avLst/>
                  </a:prstGeom>
                  <a:blipFill rotWithShape="0">
                    <a:blip r:embed="rId9"/>
                    <a:stretch>
                      <a:fillRect l="-8824" r="-8824"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9" name="TextBox 69">
                    <a:extLst>
                      <a:ext uri="{FF2B5EF4-FFF2-40B4-BE49-F238E27FC236}">
                        <a16:creationId xmlns:a16="http://schemas.microsoft.com/office/drawing/2014/main" id="{3BFF79CC-5167-A85C-3558-1847F5E76B2D}"/>
                      </a:ext>
                    </a:extLst>
                  </p:cNvPr>
                  <p:cNvSpPr txBox="1"/>
                  <p:nvPr/>
                </p:nvSpPr>
                <p:spPr>
                  <a:xfrm>
                    <a:off x="6166500" y="5379190"/>
                    <a:ext cx="625108" cy="215444"/>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r>
                            <a:rPr lang="en-US" sz="1400" b="0" i="1" smtClean="0">
                              <a:latin typeface="Cambria Math" panose="02040503050406030204" pitchFamily="18" charset="0"/>
                            </a:rPr>
                            <m:t>𝑎</m:t>
                          </m:r>
                          <m:r>
                            <a:rPr lang="en-US" sz="1400" b="0" i="1" smtClean="0">
                              <a:latin typeface="Cambria Math" panose="02040503050406030204" pitchFamily="18" charset="0"/>
                            </a:rPr>
                            <m:t>=1)</m:t>
                          </m:r>
                        </m:oMath>
                      </m:oMathPara>
                    </a14:m>
                    <a:endParaRPr lang="en-US" sz="1400" dirty="0"/>
                  </a:p>
                </p:txBody>
              </p:sp>
            </mc:Choice>
            <mc:Fallback xmlns="">
              <p:sp>
                <p:nvSpPr>
                  <p:cNvPr id="109" name="TextBox 69"/>
                  <p:cNvSpPr txBox="1">
                    <a:spLocks noRot="1" noChangeAspect="1" noMove="1" noResize="1" noEditPoints="1" noAdjustHandles="1" noChangeArrowheads="1" noChangeShapeType="1" noTextEdit="1"/>
                  </p:cNvSpPr>
                  <p:nvPr/>
                </p:nvSpPr>
                <p:spPr>
                  <a:xfrm>
                    <a:off x="6166500" y="5379190"/>
                    <a:ext cx="625108" cy="215444"/>
                  </a:xfrm>
                  <a:prstGeom prst="rect">
                    <a:avLst/>
                  </a:prstGeom>
                  <a:blipFill rotWithShape="0">
                    <a:blip r:embed="rId11"/>
                    <a:stretch>
                      <a:fillRect l="-9804" r="-9804"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0" name="TextBox 19">
                    <a:extLst>
                      <a:ext uri="{FF2B5EF4-FFF2-40B4-BE49-F238E27FC236}">
                        <a16:creationId xmlns:a16="http://schemas.microsoft.com/office/drawing/2014/main" id="{E6CA0621-135D-27C2-65F0-348FA23B5C2B}"/>
                      </a:ext>
                    </a:extLst>
                  </p:cNvPr>
                  <p:cNvSpPr txBox="1"/>
                  <p:nvPr/>
                </p:nvSpPr>
                <p:spPr>
                  <a:xfrm>
                    <a:off x="7135565" y="5348413"/>
                    <a:ext cx="166969" cy="276999"/>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oMath>
                      </m:oMathPara>
                    </a14:m>
                    <a:endParaRPr lang="en-US" dirty="0"/>
                  </a:p>
                </p:txBody>
              </p:sp>
            </mc:Choice>
            <mc:Fallback xmlns="">
              <p:sp>
                <p:nvSpPr>
                  <p:cNvPr id="110" name="TextBox 19"/>
                  <p:cNvSpPr txBox="1">
                    <a:spLocks noRot="1" noChangeAspect="1" noMove="1" noResize="1" noEditPoints="1" noAdjustHandles="1" noChangeArrowheads="1" noChangeShapeType="1" noTextEdit="1"/>
                  </p:cNvSpPr>
                  <p:nvPr/>
                </p:nvSpPr>
                <p:spPr>
                  <a:xfrm>
                    <a:off x="7135565" y="5348413"/>
                    <a:ext cx="166969" cy="276999"/>
                  </a:xfrm>
                  <a:prstGeom prst="rect">
                    <a:avLst/>
                  </a:prstGeom>
                  <a:blipFill rotWithShape="0">
                    <a:blip r:embed="rId12"/>
                    <a:stretch>
                      <a:fillRect l="-44444" t="-46667" r="-107407" b="-11111"/>
                    </a:stretch>
                  </a:blipFill>
                </p:spPr>
                <p:txBody>
                  <a:bodyPr/>
                  <a:lstStyle/>
                  <a:p>
                    <a:r>
                      <a:rPr lang="en-US">
                        <a:noFill/>
                      </a:rPr>
                      <a:t> </a:t>
                    </a:r>
                  </a:p>
                </p:txBody>
              </p:sp>
            </mc:Fallback>
          </mc:AlternateContent>
        </p:grpSp>
        <p:grpSp>
          <p:nvGrpSpPr>
            <p:cNvPr id="144" name="Group 3">
              <a:extLst>
                <a:ext uri="{FF2B5EF4-FFF2-40B4-BE49-F238E27FC236}">
                  <a16:creationId xmlns:a16="http://schemas.microsoft.com/office/drawing/2014/main" id="{665B3631-4917-E6D8-6FC4-BDD25C9FF365}"/>
                </a:ext>
              </a:extLst>
            </p:cNvPr>
            <p:cNvGrpSpPr/>
            <p:nvPr/>
          </p:nvGrpSpPr>
          <p:grpSpPr>
            <a:xfrm>
              <a:off x="3281150" y="4750037"/>
              <a:ext cx="1404479" cy="768880"/>
              <a:chOff x="3868907" y="4849814"/>
              <a:chExt cx="1404479" cy="768880"/>
            </a:xfrm>
          </p:grpSpPr>
          <p:sp>
            <p:nvSpPr>
              <p:cNvPr id="145" name="Line 180">
                <a:extLst>
                  <a:ext uri="{FF2B5EF4-FFF2-40B4-BE49-F238E27FC236}">
                    <a16:creationId xmlns:a16="http://schemas.microsoft.com/office/drawing/2014/main" id="{B6BACB5E-82BF-3745-9974-7D014A1E3A12}"/>
                  </a:ext>
                </a:extLst>
              </p:cNvPr>
              <p:cNvSpPr>
                <a:spLocks noChangeShapeType="1"/>
              </p:cNvSpPr>
              <p:nvPr/>
            </p:nvSpPr>
            <p:spPr bwMode="auto">
              <a:xfrm rot="1045247" flipH="1" flipV="1">
                <a:off x="4032225" y="5267293"/>
                <a:ext cx="510932" cy="10040"/>
              </a:xfrm>
              <a:prstGeom prst="line">
                <a:avLst/>
              </a:prstGeom>
              <a:noFill/>
              <a:ln w="19050" cmpd="sng">
                <a:solidFill>
                  <a:srgbClr val="000000"/>
                </a:solidFill>
                <a:round/>
                <a:headEnd/>
                <a:tailEnd type="triangle" w="med" len="med"/>
              </a:ln>
            </p:spPr>
            <p:txBody>
              <a:bodyPr wrap="none" anchor="ctr">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mc:AlternateContent xmlns:mc="http://schemas.openxmlformats.org/markup-compatibility/2006" xmlns:a14="http://schemas.microsoft.com/office/drawing/2010/main">
            <mc:Choice Requires="a14">
              <p:sp>
                <p:nvSpPr>
                  <p:cNvPr id="146" name="TextBox 70">
                    <a:extLst>
                      <a:ext uri="{FF2B5EF4-FFF2-40B4-BE49-F238E27FC236}">
                        <a16:creationId xmlns:a16="http://schemas.microsoft.com/office/drawing/2014/main" id="{FE8E59C5-6F19-29D7-1ACF-6905A1958AFA}"/>
                      </a:ext>
                    </a:extLst>
                  </p:cNvPr>
                  <p:cNvSpPr txBox="1"/>
                  <p:nvPr/>
                </p:nvSpPr>
                <p:spPr>
                  <a:xfrm>
                    <a:off x="4114079" y="5341695"/>
                    <a:ext cx="242054" cy="276999"/>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e>
                            <m:sup>
                              <m:r>
                                <a:rPr lang="en-US" b="0" i="1" smtClean="0">
                                  <a:latin typeface="Cambria Math" panose="02040503050406030204" pitchFamily="18" charset="0"/>
                                </a:rPr>
                                <m:t>′</m:t>
                              </m:r>
                            </m:sup>
                          </m:sSup>
                        </m:oMath>
                      </m:oMathPara>
                    </a14:m>
                    <a:endParaRPr lang="en-US" dirty="0"/>
                  </a:p>
                </p:txBody>
              </p:sp>
            </mc:Choice>
            <mc:Fallback xmlns="">
              <p:sp>
                <p:nvSpPr>
                  <p:cNvPr id="97" name="TextBox 70"/>
                  <p:cNvSpPr txBox="1">
                    <a:spLocks noRot="1" noChangeAspect="1" noMove="1" noResize="1" noEditPoints="1" noAdjustHandles="1" noChangeArrowheads="1" noChangeShapeType="1" noTextEdit="1"/>
                  </p:cNvSpPr>
                  <p:nvPr/>
                </p:nvSpPr>
                <p:spPr>
                  <a:xfrm>
                    <a:off x="4114079" y="5341695"/>
                    <a:ext cx="242054" cy="276999"/>
                  </a:xfrm>
                  <a:prstGeom prst="rect">
                    <a:avLst/>
                  </a:prstGeom>
                  <a:blipFill rotWithShape="0">
                    <a:blip r:embed="rId13"/>
                    <a:stretch>
                      <a:fillRect l="-27500" t="-43478" r="-75000"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TextBox 71">
                    <a:extLst>
                      <a:ext uri="{FF2B5EF4-FFF2-40B4-BE49-F238E27FC236}">
                        <a16:creationId xmlns:a16="http://schemas.microsoft.com/office/drawing/2014/main" id="{BCD5A67C-0B7A-255A-685D-D2C3CDFE4894}"/>
                      </a:ext>
                    </a:extLst>
                  </p:cNvPr>
                  <p:cNvSpPr txBox="1"/>
                  <p:nvPr/>
                </p:nvSpPr>
                <p:spPr>
                  <a:xfrm>
                    <a:off x="4594354" y="5372472"/>
                    <a:ext cx="679032" cy="215444"/>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𝑎</m:t>
                              </m:r>
                            </m:e>
                            <m:sup>
                              <m:r>
                                <a:rPr lang="en-US" sz="1400" b="0" i="1" smtClean="0">
                                  <a:latin typeface="Cambria Math" panose="02040503050406030204" pitchFamily="18" charset="0"/>
                                </a:rPr>
                                <m:t>′</m:t>
                              </m:r>
                            </m:sup>
                          </m:sSup>
                          <m:r>
                            <a:rPr lang="en-US" sz="1400" b="0" i="1" smtClean="0">
                              <a:latin typeface="Cambria Math" panose="02040503050406030204" pitchFamily="18" charset="0"/>
                            </a:rPr>
                            <m:t>=1)</m:t>
                          </m:r>
                        </m:oMath>
                      </m:oMathPara>
                    </a14:m>
                    <a:endParaRPr lang="en-US" sz="1400" dirty="0"/>
                  </a:p>
                </p:txBody>
              </p:sp>
            </mc:Choice>
            <mc:Fallback xmlns="">
              <p:sp>
                <p:nvSpPr>
                  <p:cNvPr id="98" name="TextBox 71"/>
                  <p:cNvSpPr txBox="1">
                    <a:spLocks noRot="1" noChangeAspect="1" noMove="1" noResize="1" noEditPoints="1" noAdjustHandles="1" noChangeArrowheads="1" noChangeShapeType="1" noTextEdit="1"/>
                  </p:cNvSpPr>
                  <p:nvPr/>
                </p:nvSpPr>
                <p:spPr>
                  <a:xfrm>
                    <a:off x="4594354" y="5372472"/>
                    <a:ext cx="679032" cy="215444"/>
                  </a:xfrm>
                  <a:prstGeom prst="rect">
                    <a:avLst/>
                  </a:prstGeom>
                  <a:blipFill rotWithShape="0">
                    <a:blip r:embed="rId14"/>
                    <a:stretch>
                      <a:fillRect l="-9009" r="-9009"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8" name="TextBox 72">
                    <a:extLst>
                      <a:ext uri="{FF2B5EF4-FFF2-40B4-BE49-F238E27FC236}">
                        <a16:creationId xmlns:a16="http://schemas.microsoft.com/office/drawing/2014/main" id="{DD067476-CA2C-3B63-DE9C-DB58406C6C0D}"/>
                      </a:ext>
                    </a:extLst>
                  </p:cNvPr>
                  <p:cNvSpPr txBox="1"/>
                  <p:nvPr/>
                </p:nvSpPr>
                <p:spPr>
                  <a:xfrm>
                    <a:off x="4183680" y="4849814"/>
                    <a:ext cx="616900" cy="215444"/>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r>
                            <a:rPr lang="en-US" sz="1400" b="0" i="1" smtClean="0">
                              <a:latin typeface="Cambria Math" panose="02040503050406030204" pitchFamily="18" charset="0"/>
                            </a:rPr>
                            <m:t>𝐴</m:t>
                          </m:r>
                          <m:r>
                            <a:rPr lang="en-US" sz="1400" b="0" i="1" smtClean="0">
                              <a:latin typeface="Cambria Math" panose="02040503050406030204" pitchFamily="18" charset="0"/>
                            </a:rPr>
                            <m:t>−1)</m:t>
                          </m:r>
                        </m:oMath>
                      </m:oMathPara>
                    </a14:m>
                    <a:endParaRPr lang="en-US" sz="1400" dirty="0"/>
                  </a:p>
                </p:txBody>
              </p:sp>
            </mc:Choice>
            <mc:Fallback xmlns="">
              <p:sp>
                <p:nvSpPr>
                  <p:cNvPr id="99" name="TextBox 72"/>
                  <p:cNvSpPr txBox="1">
                    <a:spLocks noRot="1" noChangeAspect="1" noMove="1" noResize="1" noEditPoints="1" noAdjustHandles="1" noChangeArrowheads="1" noChangeShapeType="1" noTextEdit="1"/>
                  </p:cNvSpPr>
                  <p:nvPr/>
                </p:nvSpPr>
                <p:spPr>
                  <a:xfrm>
                    <a:off x="4183680" y="4849814"/>
                    <a:ext cx="616900" cy="215444"/>
                  </a:xfrm>
                  <a:prstGeom prst="rect">
                    <a:avLst/>
                  </a:prstGeom>
                  <a:blipFill rotWithShape="0">
                    <a:blip r:embed="rId9"/>
                    <a:stretch>
                      <a:fillRect l="-8824" r="-8824" b="-34286"/>
                    </a:stretch>
                  </a:blipFill>
                </p:spPr>
                <p:txBody>
                  <a:bodyPr/>
                  <a:lstStyle/>
                  <a:p>
                    <a:r>
                      <a:rPr lang="en-US">
                        <a:noFill/>
                      </a:rPr>
                      <a:t> </a:t>
                    </a:r>
                  </a:p>
                </p:txBody>
              </p:sp>
            </mc:Fallback>
          </mc:AlternateContent>
          <p:grpSp>
            <p:nvGrpSpPr>
              <p:cNvPr id="149" name="Group 119">
                <a:extLst>
                  <a:ext uri="{FF2B5EF4-FFF2-40B4-BE49-F238E27FC236}">
                    <a16:creationId xmlns:a16="http://schemas.microsoft.com/office/drawing/2014/main" id="{8F6193F9-259F-7A93-26C4-0E8B307BD169}"/>
                  </a:ext>
                </a:extLst>
              </p:cNvPr>
              <p:cNvGrpSpPr>
                <a:grpSpLocks noChangeAspect="1"/>
              </p:cNvGrpSpPr>
              <p:nvPr/>
            </p:nvGrpSpPr>
            <p:grpSpPr>
              <a:xfrm>
                <a:off x="3868907" y="5022950"/>
                <a:ext cx="286385" cy="281148"/>
                <a:chOff x="3746511" y="2733386"/>
                <a:chExt cx="370184" cy="363415"/>
              </a:xfrm>
            </p:grpSpPr>
            <p:pic>
              <p:nvPicPr>
                <p:cNvPr id="152" name="Picture 121" descr="ball2v2pn.png">
                  <a:extLst>
                    <a:ext uri="{FF2B5EF4-FFF2-40B4-BE49-F238E27FC236}">
                      <a16:creationId xmlns:a16="http://schemas.microsoft.com/office/drawing/2014/main" id="{FE9AFE50-2E1A-39A1-83DA-E78E104C9475}"/>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rot="16200000">
                  <a:off x="3743911" y="2811536"/>
                  <a:ext cx="215511" cy="210312"/>
                </a:xfrm>
                <a:prstGeom prst="rect">
                  <a:avLst/>
                </a:prstGeom>
              </p:spPr>
            </p:pic>
            <p:pic>
              <p:nvPicPr>
                <p:cNvPr id="153" name="Picture 122" descr="ball2v2pn.png">
                  <a:extLst>
                    <a:ext uri="{FF2B5EF4-FFF2-40B4-BE49-F238E27FC236}">
                      <a16:creationId xmlns:a16="http://schemas.microsoft.com/office/drawing/2014/main" id="{F3F5AFA2-0572-1C00-14F0-3D36F1CD52FF}"/>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rot="16200000">
                  <a:off x="3903783" y="2883890"/>
                  <a:ext cx="215511" cy="210312"/>
                </a:xfrm>
                <a:prstGeom prst="rect">
                  <a:avLst/>
                </a:prstGeom>
              </p:spPr>
            </p:pic>
            <p:pic>
              <p:nvPicPr>
                <p:cNvPr id="154" name="Picture 123" descr="ball2v2pn-2.png">
                  <a:extLst>
                    <a:ext uri="{FF2B5EF4-FFF2-40B4-BE49-F238E27FC236}">
                      <a16:creationId xmlns:a16="http://schemas.microsoft.com/office/drawing/2014/main" id="{FDCECCA0-7431-E0CF-5FF9-16124FC407D9}"/>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rot="16200000">
                  <a:off x="3861398" y="2735986"/>
                  <a:ext cx="215511" cy="210312"/>
                </a:xfrm>
                <a:prstGeom prst="rect">
                  <a:avLst/>
                </a:prstGeom>
              </p:spPr>
            </p:pic>
          </p:grpSp>
          <p:pic>
            <p:nvPicPr>
              <p:cNvPr id="150" name="Picture 124" descr="ball2v2pn.png">
                <a:extLst>
                  <a:ext uri="{FF2B5EF4-FFF2-40B4-BE49-F238E27FC236}">
                    <a16:creationId xmlns:a16="http://schemas.microsoft.com/office/drawing/2014/main" id="{141B6573-DB2F-B1EC-6FE4-035A766FDC39}"/>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rot="16200000">
                <a:off x="4503964" y="5298501"/>
                <a:ext cx="166725" cy="162704"/>
              </a:xfrm>
              <a:prstGeom prst="rect">
                <a:avLst/>
              </a:prstGeom>
            </p:spPr>
          </p:pic>
        </p:grpSp>
        <p:pic>
          <p:nvPicPr>
            <p:cNvPr id="165" name="Picture 123" descr="ball2v2pn-2.png">
              <a:extLst>
                <a:ext uri="{FF2B5EF4-FFF2-40B4-BE49-F238E27FC236}">
                  <a16:creationId xmlns:a16="http://schemas.microsoft.com/office/drawing/2014/main" id="{FDCECCA0-7431-E0CF-5FF9-16124FC407D9}"/>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rot="16200000">
              <a:off x="3330578" y="5077585"/>
              <a:ext cx="166725" cy="162703"/>
            </a:xfrm>
            <a:prstGeom prst="rect">
              <a:avLst/>
            </a:prstGeom>
          </p:spPr>
        </p:pic>
      </p:grpSp>
      <p:sp>
        <p:nvSpPr>
          <p:cNvPr id="167" name="ZoneTexte 166">
            <a:extLst>
              <a:ext uri="{FF2B5EF4-FFF2-40B4-BE49-F238E27FC236}">
                <a16:creationId xmlns:a16="http://schemas.microsoft.com/office/drawing/2014/main" id="{4AB5085D-71B1-F894-3773-F374461926CB}"/>
              </a:ext>
            </a:extLst>
          </p:cNvPr>
          <p:cNvSpPr txBox="1"/>
          <p:nvPr/>
        </p:nvSpPr>
        <p:spPr>
          <a:xfrm>
            <a:off x="864637" y="3206485"/>
            <a:ext cx="5849243" cy="938719"/>
          </a:xfrm>
          <a:prstGeom prst="rect">
            <a:avLst/>
          </a:prstGeom>
          <a:noFill/>
        </p:spPr>
        <p:txBody>
          <a:bodyPr wrap="square" rtlCol="0">
            <a:spAutoFit/>
          </a:bodyPr>
          <a:lstStyle/>
          <a:p>
            <a:pPr>
              <a:lnSpc>
                <a:spcPct val="150000"/>
              </a:lnSpc>
            </a:pPr>
            <a:r>
              <a:rPr lang="en-US" sz="1800" dirty="0"/>
              <a:t>Advantage of HO CI methods:</a:t>
            </a:r>
          </a:p>
          <a:p>
            <a:pPr marL="844550" lvl="1" indent="-342900">
              <a:spcBef>
                <a:spcPts val="1200"/>
              </a:spcBef>
              <a:buFont typeface="+mj-lt"/>
              <a:buAutoNum type="arabicPeriod"/>
            </a:pPr>
            <a:r>
              <a:rPr lang="en-US" sz="1800" dirty="0"/>
              <a:t>Center of mass is factorized.</a:t>
            </a:r>
          </a:p>
        </p:txBody>
      </p:sp>
      <p:grpSp>
        <p:nvGrpSpPr>
          <p:cNvPr id="235" name="Groupe 234">
            <a:extLst>
              <a:ext uri="{FF2B5EF4-FFF2-40B4-BE49-F238E27FC236}">
                <a16:creationId xmlns:a16="http://schemas.microsoft.com/office/drawing/2014/main" id="{2FC2DC26-F2E5-7D71-8502-E9A4C7791BD7}"/>
              </a:ext>
            </a:extLst>
          </p:cNvPr>
          <p:cNvGrpSpPr/>
          <p:nvPr/>
        </p:nvGrpSpPr>
        <p:grpSpPr>
          <a:xfrm>
            <a:off x="7241801" y="2727881"/>
            <a:ext cx="2274697" cy="1190211"/>
            <a:chOff x="9280022" y="2727881"/>
            <a:chExt cx="2274697" cy="1190211"/>
          </a:xfrm>
        </p:grpSpPr>
        <p:grpSp>
          <p:nvGrpSpPr>
            <p:cNvPr id="169" name="Group 5">
              <a:extLst>
                <a:ext uri="{FF2B5EF4-FFF2-40B4-BE49-F238E27FC236}">
                  <a16:creationId xmlns:a16="http://schemas.microsoft.com/office/drawing/2014/main" id="{90760B16-61CE-AEAC-D4F1-84C51D9733CD}"/>
                </a:ext>
              </a:extLst>
            </p:cNvPr>
            <p:cNvGrpSpPr/>
            <p:nvPr/>
          </p:nvGrpSpPr>
          <p:grpSpPr>
            <a:xfrm>
              <a:off x="10064085" y="2727881"/>
              <a:ext cx="519208" cy="499581"/>
              <a:chOff x="5341601" y="1796479"/>
              <a:chExt cx="519208" cy="499581"/>
            </a:xfrm>
          </p:grpSpPr>
          <p:sp>
            <p:nvSpPr>
              <p:cNvPr id="180" name="Oval 86">
                <a:extLst>
                  <a:ext uri="{FF2B5EF4-FFF2-40B4-BE49-F238E27FC236}">
                    <a16:creationId xmlns:a16="http://schemas.microsoft.com/office/drawing/2014/main" id="{13A6287A-65F3-5AF0-942D-099D1646F7D9}"/>
                  </a:ext>
                </a:extLst>
              </p:cNvPr>
              <p:cNvSpPr>
                <a:spLocks noChangeAspect="1"/>
              </p:cNvSpPr>
              <p:nvPr/>
            </p:nvSpPr>
            <p:spPr>
              <a:xfrm rot="16200000">
                <a:off x="5351414" y="1786666"/>
                <a:ext cx="499581" cy="519208"/>
              </a:xfrm>
              <a:prstGeom prst="ellipse">
                <a:avLst/>
              </a:prstGeom>
              <a:solidFill>
                <a:srgbClr val="A6A6FF"/>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181" name="Picture 87" descr="ball2v2pn-2.png">
                <a:extLst>
                  <a:ext uri="{FF2B5EF4-FFF2-40B4-BE49-F238E27FC236}">
                    <a16:creationId xmlns:a16="http://schemas.microsoft.com/office/drawing/2014/main" id="{529F8ECB-559D-0E91-9969-F666471D22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424621" y="2046683"/>
                <a:ext cx="209232" cy="204190"/>
              </a:xfrm>
              <a:prstGeom prst="rect">
                <a:avLst/>
              </a:prstGeom>
            </p:spPr>
          </p:pic>
          <p:pic>
            <p:nvPicPr>
              <p:cNvPr id="182" name="Picture 89" descr="ball2v2pn.png">
                <a:extLst>
                  <a:ext uri="{FF2B5EF4-FFF2-40B4-BE49-F238E27FC236}">
                    <a16:creationId xmlns:a16="http://schemas.microsoft.com/office/drawing/2014/main" id="{E678CDCF-DE93-AC00-9243-65ABB5F3F6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366281" y="1954136"/>
                <a:ext cx="209232" cy="204190"/>
              </a:xfrm>
              <a:prstGeom prst="rect">
                <a:avLst/>
              </a:prstGeom>
            </p:spPr>
          </p:pic>
          <p:pic>
            <p:nvPicPr>
              <p:cNvPr id="183" name="Picture 90" descr="ball2v2pn.png">
                <a:extLst>
                  <a:ext uri="{FF2B5EF4-FFF2-40B4-BE49-F238E27FC236}">
                    <a16:creationId xmlns:a16="http://schemas.microsoft.com/office/drawing/2014/main" id="{52765FFC-4160-4147-706C-677004B4F6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503826" y="2061011"/>
                <a:ext cx="209232" cy="204190"/>
              </a:xfrm>
              <a:prstGeom prst="rect">
                <a:avLst/>
              </a:prstGeom>
            </p:spPr>
          </p:pic>
          <p:pic>
            <p:nvPicPr>
              <p:cNvPr id="184" name="Picture 93" descr="ball2v2pn.png">
                <a:extLst>
                  <a:ext uri="{FF2B5EF4-FFF2-40B4-BE49-F238E27FC236}">
                    <a16:creationId xmlns:a16="http://schemas.microsoft.com/office/drawing/2014/main" id="{DB114C75-D380-0B4C-E6DC-6E4980B4AF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475830" y="1819107"/>
                <a:ext cx="209231" cy="204190"/>
              </a:xfrm>
              <a:prstGeom prst="rect">
                <a:avLst/>
              </a:prstGeom>
            </p:spPr>
          </p:pic>
          <p:pic>
            <p:nvPicPr>
              <p:cNvPr id="185" name="Picture 91" descr="ball2v2pn-2.png">
                <a:extLst>
                  <a:ext uri="{FF2B5EF4-FFF2-40B4-BE49-F238E27FC236}">
                    <a16:creationId xmlns:a16="http://schemas.microsoft.com/office/drawing/2014/main" id="{F8C020A0-C5D8-2D23-CF64-60FB3ABECC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478206" y="1898541"/>
                <a:ext cx="209232" cy="204190"/>
              </a:xfrm>
              <a:prstGeom prst="rect">
                <a:avLst/>
              </a:prstGeom>
            </p:spPr>
          </p:pic>
          <p:pic>
            <p:nvPicPr>
              <p:cNvPr id="233" name="Picture 94" descr="ball2v2pn-2.png">
                <a:extLst>
                  <a:ext uri="{FF2B5EF4-FFF2-40B4-BE49-F238E27FC236}">
                    <a16:creationId xmlns:a16="http://schemas.microsoft.com/office/drawing/2014/main" id="{CA4E8A1B-4CF5-7458-20FE-9F50D46673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597517" y="1999073"/>
                <a:ext cx="209232" cy="204190"/>
              </a:xfrm>
              <a:prstGeom prst="rect">
                <a:avLst/>
              </a:prstGeom>
            </p:spPr>
          </p:pic>
          <p:pic>
            <p:nvPicPr>
              <p:cNvPr id="234" name="Picture 92" descr="ball2v2pn.png">
                <a:extLst>
                  <a:ext uri="{FF2B5EF4-FFF2-40B4-BE49-F238E27FC236}">
                    <a16:creationId xmlns:a16="http://schemas.microsoft.com/office/drawing/2014/main" id="{E76DAE28-713E-F3E3-5AD9-6D93D4F45F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622258" y="1878122"/>
                <a:ext cx="209231" cy="204190"/>
              </a:xfrm>
              <a:prstGeom prst="rect">
                <a:avLst/>
              </a:prstGeom>
            </p:spPr>
          </p:pic>
        </p:grpSp>
        <p:sp>
          <p:nvSpPr>
            <p:cNvPr id="178" name="TextBox 97">
              <a:extLst>
                <a:ext uri="{FF2B5EF4-FFF2-40B4-BE49-F238E27FC236}">
                  <a16:creationId xmlns:a16="http://schemas.microsoft.com/office/drawing/2014/main" id="{AC715FE0-455D-B4DA-13FD-89921AFE8D9B}"/>
                </a:ext>
              </a:extLst>
            </p:cNvPr>
            <p:cNvSpPr txBox="1"/>
            <p:nvPr/>
          </p:nvSpPr>
          <p:spPr>
            <a:xfrm>
              <a:off x="9280022" y="3610315"/>
              <a:ext cx="2274697" cy="307777"/>
            </a:xfrm>
            <a:prstGeom prst="rect">
              <a:avLst/>
            </a:prstGeom>
            <a:noFill/>
          </p:spPr>
          <p:txBody>
            <a:bodyPr wrap="square" rtlCol="0">
              <a:spAutoFit/>
            </a:bodyPr>
            <a:lstStyle/>
            <a:p>
              <a:pPr algn="ctr"/>
              <a:r>
                <a:rPr lang="en-US" sz="1400" dirty="0">
                  <a:solidFill>
                    <a:srgbClr val="00CC00"/>
                  </a:solidFill>
                </a:rPr>
                <a:t>Second quantization</a:t>
              </a:r>
            </a:p>
          </p:txBody>
        </p:sp>
        <mc:AlternateContent xmlns:mc="http://schemas.openxmlformats.org/markup-compatibility/2006" xmlns:a14="http://schemas.microsoft.com/office/drawing/2010/main">
          <mc:Choice Requires="a14">
            <p:sp>
              <p:nvSpPr>
                <p:cNvPr id="179" name="TextBox 3">
                  <a:extLst>
                    <a:ext uri="{FF2B5EF4-FFF2-40B4-BE49-F238E27FC236}">
                      <a16:creationId xmlns:a16="http://schemas.microsoft.com/office/drawing/2014/main" id="{80234EAB-48A1-3535-71B4-C4BE8E5EC4A6}"/>
                    </a:ext>
                  </a:extLst>
                </p:cNvPr>
                <p:cNvSpPr txBox="1"/>
                <p:nvPr/>
              </p:nvSpPr>
              <p:spPr>
                <a:xfrm>
                  <a:off x="9468871" y="3282886"/>
                  <a:ext cx="1866217" cy="3030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d>
                              <m:dPr>
                                <m:begChr m:val="|"/>
                                <m:endChr m:val=""/>
                                <m:ctrlPr>
                                  <a:rPr lang="en-US" sz="1600" i="1">
                                    <a:latin typeface="Cambria Math" panose="02040503050406030204" pitchFamily="18" charset="0"/>
                                  </a:rPr>
                                </m:ctrlPr>
                              </m:dPr>
                              <m:e>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𝐴</m:t>
                                    </m:r>
                                    <m:r>
                                      <a:rPr lang="en-US" sz="1600" i="1">
                                        <a:latin typeface="Cambria Math" panose="02040503050406030204" pitchFamily="18" charset="0"/>
                                        <a:ea typeface="Cambria Math" panose="02040503050406030204" pitchFamily="18" charset="0"/>
                                      </a:rPr>
                                      <m:t>𝜆</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𝐽</m:t>
                                        </m:r>
                                      </m:e>
                                      <m:sup>
                                        <m:r>
                                          <a:rPr lang="en-US" sz="1600" i="1">
                                            <a:latin typeface="Cambria Math" panose="02040503050406030204" pitchFamily="18" charset="0"/>
                                            <a:ea typeface="Cambria Math" panose="02040503050406030204" pitchFamily="18" charset="0"/>
                                          </a:rPr>
                                          <m:t>𝜋</m:t>
                                        </m:r>
                                      </m:sup>
                                    </m:sSup>
                                    <m:r>
                                      <a:rPr lang="en-US" sz="1600" i="1">
                                        <a:latin typeface="Cambria Math" panose="02040503050406030204" pitchFamily="18" charset="0"/>
                                        <a:ea typeface="Cambria Math" panose="02040503050406030204" pitchFamily="18" charset="0"/>
                                      </a:rPr>
                                      <m:t>𝑇</m:t>
                                    </m:r>
                                  </m:e>
                                </m:d>
                              </m:e>
                            </m:d>
                          </m:e>
                          <m:sub>
                            <m:r>
                              <a:rPr lang="en-US" sz="1600" i="1">
                                <a:latin typeface="Cambria Math" panose="02040503050406030204" pitchFamily="18" charset="0"/>
                              </a:rPr>
                              <m:t>𝑆𝐷</m:t>
                            </m:r>
                          </m:sub>
                        </m:sSub>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𝜙</m:t>
                            </m:r>
                          </m:e>
                          <m:sub>
                            <m:r>
                              <a:rPr lang="fr-FR" sz="1600" b="0" i="1" smtClean="0">
                                <a:latin typeface="Cambria Math" panose="02040503050406030204" pitchFamily="18" charset="0"/>
                                <a:ea typeface="Cambria Math" panose="02040503050406030204" pitchFamily="18" charset="0"/>
                              </a:rPr>
                              <m:t>𝑛𝑙</m:t>
                            </m:r>
                          </m:sub>
                        </m:sSub>
                        <m:d>
                          <m:dPr>
                            <m:ctrlPr>
                              <a:rPr lang="en-US" sz="1600" i="1">
                                <a:latin typeface="Cambria Math" panose="02040503050406030204" pitchFamily="18" charset="0"/>
                                <a:ea typeface="Cambria Math" panose="02040503050406030204" pitchFamily="18" charset="0"/>
                              </a:rPr>
                            </m:ctrlPr>
                          </m:dPr>
                          <m:e>
                            <m:sSubSup>
                              <m:sSubSupPr>
                                <m:ctrlPr>
                                  <a:rPr lang="en-US" sz="1600" i="1">
                                    <a:latin typeface="Cambria Math" panose="02040503050406030204" pitchFamily="18" charset="0"/>
                                    <a:ea typeface="Cambria Math" panose="02040503050406030204" pitchFamily="18" charset="0"/>
                                  </a:rPr>
                                </m:ctrlPr>
                              </m:sSub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𝑅</m:t>
                                    </m:r>
                                  </m:e>
                                </m:acc>
                              </m:e>
                              <m:sub>
                                <m:r>
                                  <a:rPr lang="en-US" sz="1600" i="1">
                                    <a:latin typeface="Cambria Math" panose="02040503050406030204" pitchFamily="18" charset="0"/>
                                    <a:ea typeface="Cambria Math" panose="02040503050406030204" pitchFamily="18" charset="0"/>
                                  </a:rPr>
                                  <m:t>𝑐</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𝑚</m:t>
                                </m:r>
                                <m:r>
                                  <a:rPr lang="en-US" sz="1600" i="1">
                                    <a:latin typeface="Cambria Math" panose="02040503050406030204" pitchFamily="18" charset="0"/>
                                    <a:ea typeface="Cambria Math" panose="02040503050406030204" pitchFamily="18" charset="0"/>
                                  </a:rPr>
                                  <m:t>.</m:t>
                                </m:r>
                              </m:sub>
                              <m:sup>
                                <m:r>
                                  <a:rPr lang="en-US" sz="1600" i="1">
                                    <a:latin typeface="Cambria Math" panose="02040503050406030204" pitchFamily="18" charset="0"/>
                                    <a:ea typeface="Cambria Math" panose="02040503050406030204" pitchFamily="18" charset="0"/>
                                  </a:rPr>
                                  <m:t>𝐴</m:t>
                                </m:r>
                              </m:sup>
                            </m:sSubSup>
                          </m:e>
                        </m:d>
                      </m:oMath>
                    </m:oMathPara>
                  </a14:m>
                  <a:endParaRPr lang="en-US" sz="1600" dirty="0"/>
                </a:p>
              </p:txBody>
            </p:sp>
          </mc:Choice>
          <mc:Fallback xmlns="">
            <p:sp>
              <p:nvSpPr>
                <p:cNvPr id="179" name="TextBox 3">
                  <a:extLst>
                    <a:ext uri="{FF2B5EF4-FFF2-40B4-BE49-F238E27FC236}">
                      <a16:creationId xmlns:a16="http://schemas.microsoft.com/office/drawing/2014/main" id="{80234EAB-48A1-3535-71B4-C4BE8E5EC4A6}"/>
                    </a:ext>
                  </a:extLst>
                </p:cNvPr>
                <p:cNvSpPr txBox="1">
                  <a:spLocks noRot="1" noChangeAspect="1" noMove="1" noResize="1" noEditPoints="1" noAdjustHandles="1" noChangeArrowheads="1" noChangeShapeType="1" noTextEdit="1"/>
                </p:cNvSpPr>
                <p:nvPr/>
              </p:nvSpPr>
              <p:spPr>
                <a:xfrm>
                  <a:off x="9468871" y="3282886"/>
                  <a:ext cx="1866217" cy="303032"/>
                </a:xfrm>
                <a:prstGeom prst="rect">
                  <a:avLst/>
                </a:prstGeom>
                <a:blipFill>
                  <a:blip r:embed="rId28"/>
                  <a:stretch>
                    <a:fillRect l="-17974" t="-128571" b="-202041"/>
                  </a:stretch>
                </a:blipFill>
              </p:spPr>
              <p:txBody>
                <a:bodyPr/>
                <a:lstStyle/>
                <a:p>
                  <a:r>
                    <a:rPr lang="en-US">
                      <a:noFill/>
                    </a:rPr>
                    <a:t> </a:t>
                  </a:r>
                </a:p>
              </p:txBody>
            </p:sp>
          </mc:Fallback>
        </mc:AlternateContent>
      </p:grpSp>
      <p:cxnSp>
        <p:nvCxnSpPr>
          <p:cNvPr id="237" name="Connecteur : en angle 236">
            <a:extLst>
              <a:ext uri="{FF2B5EF4-FFF2-40B4-BE49-F238E27FC236}">
                <a16:creationId xmlns:a16="http://schemas.microsoft.com/office/drawing/2014/main" id="{9D9A622F-FCE2-164B-AF4E-DEBC8FF0E36A}"/>
              </a:ext>
            </a:extLst>
          </p:cNvPr>
          <p:cNvCxnSpPr>
            <a:cxnSpLocks/>
            <a:stCxn id="205" idx="2"/>
            <a:endCxn id="178" idx="1"/>
          </p:cNvCxnSpPr>
          <p:nvPr/>
        </p:nvCxnSpPr>
        <p:spPr>
          <a:xfrm rot="16200000" flipH="1">
            <a:off x="6571064" y="3093466"/>
            <a:ext cx="1133087" cy="208388"/>
          </a:xfrm>
          <a:prstGeom prst="bentConnector2">
            <a:avLst/>
          </a:prstGeom>
          <a:ln w="19050" cmpd="sng">
            <a:solidFill>
              <a:srgbClr val="FF0000"/>
            </a:solidFill>
            <a:headEnd type="none"/>
            <a:tailEnd type="triangle" w="sm" len="med"/>
          </a:ln>
        </p:spPr>
        <p:style>
          <a:lnRef idx="2">
            <a:schemeClr val="accent1"/>
          </a:lnRef>
          <a:fillRef idx="0">
            <a:schemeClr val="accent1"/>
          </a:fillRef>
          <a:effectRef idx="1">
            <a:schemeClr val="accent1"/>
          </a:effectRef>
          <a:fontRef idx="minor">
            <a:schemeClr val="tx1"/>
          </a:fontRef>
        </p:style>
      </p:cxnSp>
      <p:sp>
        <p:nvSpPr>
          <p:cNvPr id="260" name="Left-Right Arrow 65">
            <a:extLst>
              <a:ext uri="{FF2B5EF4-FFF2-40B4-BE49-F238E27FC236}">
                <a16:creationId xmlns:a16="http://schemas.microsoft.com/office/drawing/2014/main" id="{41A663D7-71F8-0706-B450-885A8E757375}"/>
              </a:ext>
            </a:extLst>
          </p:cNvPr>
          <p:cNvSpPr/>
          <p:nvPr/>
        </p:nvSpPr>
        <p:spPr bwMode="auto">
          <a:xfrm>
            <a:off x="2339151" y="5269877"/>
            <a:ext cx="387801" cy="198217"/>
          </a:xfrm>
          <a:prstGeom prst="leftRightArrow">
            <a:avLst>
              <a:gd name="adj1" fmla="val 44490"/>
              <a:gd name="adj2" fmla="val 50000"/>
            </a:avLst>
          </a:prstGeom>
          <a:solidFill>
            <a:srgbClr val="FF0000"/>
          </a:solidFill>
          <a:ln w="12700" cmpd="sng">
            <a:solidFill>
              <a:srgbClr val="0000FF"/>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ln>
                <a:solidFill>
                  <a:srgbClr val="FF0000"/>
                </a:solidFill>
              </a:ln>
              <a:solidFill>
                <a:schemeClr val="tx1"/>
              </a:solidFill>
            </a:endParaRPr>
          </a:p>
        </p:txBody>
      </p:sp>
      <p:sp>
        <p:nvSpPr>
          <p:cNvPr id="261" name="ZoneTexte 260">
            <a:extLst>
              <a:ext uri="{FF2B5EF4-FFF2-40B4-BE49-F238E27FC236}">
                <a16:creationId xmlns:a16="http://schemas.microsoft.com/office/drawing/2014/main" id="{4AD256D3-F02D-707D-3F09-F7840D6521D4}"/>
              </a:ext>
            </a:extLst>
          </p:cNvPr>
          <p:cNvSpPr txBox="1"/>
          <p:nvPr/>
        </p:nvSpPr>
        <p:spPr>
          <a:xfrm>
            <a:off x="7389169" y="3862406"/>
            <a:ext cx="2721283" cy="456535"/>
          </a:xfrm>
          <a:prstGeom prst="rect">
            <a:avLst/>
          </a:prstGeom>
          <a:noFill/>
        </p:spPr>
        <p:txBody>
          <a:bodyPr wrap="square" rtlCol="0">
            <a:spAutoFit/>
          </a:bodyPr>
          <a:lstStyle/>
          <a:p>
            <a:pPr>
              <a:lnSpc>
                <a:spcPct val="150000"/>
              </a:lnSpc>
            </a:pPr>
            <a:r>
              <a:rPr lang="en-US" sz="1800" dirty="0"/>
              <a:t>Span the same basis as</a:t>
            </a:r>
          </a:p>
        </p:txBody>
      </p:sp>
      <mc:AlternateContent xmlns:mc="http://schemas.openxmlformats.org/markup-compatibility/2006" xmlns:a14="http://schemas.microsoft.com/office/drawing/2010/main">
        <mc:Choice Requires="a14">
          <p:sp>
            <p:nvSpPr>
              <p:cNvPr id="262" name="ZoneTexte 261">
                <a:extLst>
                  <a:ext uri="{FF2B5EF4-FFF2-40B4-BE49-F238E27FC236}">
                    <a16:creationId xmlns:a16="http://schemas.microsoft.com/office/drawing/2014/main" id="{42FD0F8A-A52D-9844-6BDE-499E08C6D381}"/>
                  </a:ext>
                </a:extLst>
              </p:cNvPr>
              <p:cNvSpPr txBox="1"/>
              <p:nvPr/>
            </p:nvSpPr>
            <p:spPr>
              <a:xfrm>
                <a:off x="2941870" y="4879877"/>
                <a:ext cx="4871398" cy="9782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fr-FR" b="0" i="1" smtClean="0">
                              <a:latin typeface="Cambria Math" panose="02040503050406030204" pitchFamily="18" charset="0"/>
                            </a:rPr>
                          </m:ctrlPr>
                        </m:sSubSupPr>
                        <m:e>
                          <m:r>
                            <a:rPr lang="fr-FR" b="0" i="1" smtClean="0">
                              <a:latin typeface="Cambria Math" panose="02040503050406030204" pitchFamily="18" charset="0"/>
                            </a:rPr>
                            <m:t>𝜙</m:t>
                          </m:r>
                        </m:e>
                        <m:sub>
                          <m:r>
                            <a:rPr lang="fr-FR" b="0" i="1" smtClean="0">
                              <a:latin typeface="Cambria Math" panose="02040503050406030204" pitchFamily="18" charset="0"/>
                            </a:rPr>
                            <m:t>𝑛</m:t>
                          </m:r>
                        </m:sub>
                        <m:sup>
                          <m:r>
                            <a:rPr lang="fr-FR" b="0" i="1" smtClean="0">
                              <a:latin typeface="Cambria Math" panose="02040503050406030204" pitchFamily="18" charset="0"/>
                            </a:rPr>
                            <m:t>𝐴</m:t>
                          </m:r>
                        </m:sup>
                      </m:sSubSup>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1</m:t>
                          </m:r>
                        </m:num>
                        <m:den>
                          <m:rad>
                            <m:radPr>
                              <m:degHide m:val="on"/>
                              <m:ctrlPr>
                                <a:rPr lang="fr-FR" b="0" i="1" smtClean="0">
                                  <a:latin typeface="Cambria Math" panose="02040503050406030204" pitchFamily="18" charset="0"/>
                                </a:rPr>
                              </m:ctrlPr>
                            </m:radPr>
                            <m:deg/>
                            <m:e>
                              <m:r>
                                <a:rPr lang="fr-FR" b="0" i="1" smtClean="0">
                                  <a:latin typeface="Cambria Math" panose="02040503050406030204" pitchFamily="18" charset="0"/>
                                </a:rPr>
                                <m:t>𝐴</m:t>
                              </m:r>
                              <m:r>
                                <a:rPr lang="fr-FR" b="0" i="1" smtClean="0">
                                  <a:latin typeface="Cambria Math" panose="02040503050406030204" pitchFamily="18" charset="0"/>
                                </a:rPr>
                                <m:t>!</m:t>
                              </m:r>
                            </m:e>
                          </m:rad>
                        </m:den>
                      </m:f>
                      <m:d>
                        <m:dPr>
                          <m:begChr m:val="|"/>
                          <m:endChr m:val="|"/>
                          <m:ctrlPr>
                            <a:rPr lang="fr-FR" b="0" i="1" smtClean="0">
                              <a:latin typeface="Cambria Math" panose="02040503050406030204" pitchFamily="18" charset="0"/>
                            </a:rPr>
                          </m:ctrlPr>
                        </m:dPr>
                        <m:e>
                          <m:m>
                            <m:mPr>
                              <m:mcs>
                                <m:mc>
                                  <m:mcPr>
                                    <m:count m:val="3"/>
                                    <m:mcJc m:val="center"/>
                                  </m:mcPr>
                                </m:mc>
                              </m:mcs>
                              <m:ctrlPr>
                                <a:rPr lang="fr-FR" b="0" i="1" smtClean="0">
                                  <a:latin typeface="Cambria Math" panose="02040503050406030204" pitchFamily="18" charset="0"/>
                                </a:rPr>
                              </m:ctrlPr>
                            </m:mPr>
                            <m:mr>
                              <m:e>
                                <m:sSub>
                                  <m:sSubPr>
                                    <m:ctrlPr>
                                      <a:rPr lang="fr-FR" b="0" i="1" smtClean="0">
                                        <a:latin typeface="Cambria Math" panose="02040503050406030204" pitchFamily="18" charset="0"/>
                                      </a:rPr>
                                    </m:ctrlPr>
                                  </m:sSubPr>
                                  <m:e>
                                    <m:r>
                                      <a:rPr lang="fr-FR" b="0" i="1" smtClean="0">
                                        <a:latin typeface="Cambria Math" panose="02040503050406030204" pitchFamily="18" charset="0"/>
                                      </a:rPr>
                                      <m:t>𝜙</m:t>
                                    </m:r>
                                  </m:e>
                                  <m:sub>
                                    <m:r>
                                      <a:rPr lang="fr-FR" b="0" i="1" smtClean="0">
                                        <a:latin typeface="Cambria Math" panose="02040503050406030204" pitchFamily="18" charset="0"/>
                                      </a:rPr>
                                      <m:t>𝑖</m:t>
                                    </m:r>
                                  </m:sub>
                                </m:sSub>
                                <m:d>
                                  <m:dPr>
                                    <m:ctrlPr>
                                      <a:rPr lang="fr-FR" b="0" i="1" smtClean="0">
                                        <a:latin typeface="Cambria Math" panose="02040503050406030204" pitchFamily="18" charset="0"/>
                                      </a:rPr>
                                    </m:ctrlPr>
                                  </m:dPr>
                                  <m:e>
                                    <m:sSub>
                                      <m:sSubPr>
                                        <m:ctrlPr>
                                          <a:rPr lang="fr-FR" b="0" i="1" smtClean="0">
                                            <a:latin typeface="Cambria Math" panose="02040503050406030204" pitchFamily="18" charset="0"/>
                                          </a:rPr>
                                        </m:ctrlPr>
                                      </m:sSubPr>
                                      <m:e>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𝑟</m:t>
                                            </m:r>
                                          </m:e>
                                        </m:acc>
                                      </m:e>
                                      <m:sub>
                                        <m:r>
                                          <a:rPr lang="fr-FR" b="0" i="1" smtClean="0">
                                            <a:latin typeface="Cambria Math" panose="02040503050406030204" pitchFamily="18" charset="0"/>
                                          </a:rPr>
                                          <m:t>1</m:t>
                                        </m:r>
                                      </m:sub>
                                    </m:sSub>
                                  </m:e>
                                </m:d>
                              </m:e>
                              <m:e>
                                <m:r>
                                  <a:rPr lang="fr-FR" b="0" i="1" smtClean="0">
                                    <a:latin typeface="Cambria Math" panose="02040503050406030204" pitchFamily="18" charset="0"/>
                                  </a:rPr>
                                  <m:t>…</m:t>
                                </m:r>
                              </m:e>
                              <m:e>
                                <m:sSub>
                                  <m:sSubPr>
                                    <m:ctrlPr>
                                      <a:rPr lang="fr-FR" i="1">
                                        <a:latin typeface="Cambria Math" panose="02040503050406030204" pitchFamily="18" charset="0"/>
                                      </a:rPr>
                                    </m:ctrlPr>
                                  </m:sSubPr>
                                  <m:e>
                                    <m:r>
                                      <a:rPr lang="fr-FR" i="1">
                                        <a:latin typeface="Cambria Math" panose="02040503050406030204" pitchFamily="18" charset="0"/>
                                      </a:rPr>
                                      <m:t>𝜙</m:t>
                                    </m:r>
                                  </m:e>
                                  <m:sub>
                                    <m:r>
                                      <a:rPr lang="fr-FR" i="1">
                                        <a:latin typeface="Cambria Math" panose="02040503050406030204" pitchFamily="18" charset="0"/>
                                      </a:rPr>
                                      <m:t>𝑖</m:t>
                                    </m:r>
                                  </m:sub>
                                </m:sSub>
                                <m:d>
                                  <m:dPr>
                                    <m:ctrlPr>
                                      <a:rPr lang="fr-FR" i="1">
                                        <a:latin typeface="Cambria Math" panose="02040503050406030204" pitchFamily="18" charset="0"/>
                                      </a:rPr>
                                    </m:ctrlPr>
                                  </m:dPr>
                                  <m:e>
                                    <m:sSub>
                                      <m:sSubPr>
                                        <m:ctrlPr>
                                          <a:rPr lang="fr-FR" i="1">
                                            <a:latin typeface="Cambria Math" panose="02040503050406030204" pitchFamily="18" charset="0"/>
                                          </a:rPr>
                                        </m:ctrlPr>
                                      </m:sSubPr>
                                      <m:e>
                                        <m:acc>
                                          <m:accPr>
                                            <m:chr m:val="⃗"/>
                                            <m:ctrlPr>
                                              <a:rPr lang="fr-FR" i="1">
                                                <a:latin typeface="Cambria Math" panose="02040503050406030204" pitchFamily="18" charset="0"/>
                                              </a:rPr>
                                            </m:ctrlPr>
                                          </m:accPr>
                                          <m:e>
                                            <m:r>
                                              <a:rPr lang="fr-FR" i="1">
                                                <a:latin typeface="Cambria Math" panose="02040503050406030204" pitchFamily="18" charset="0"/>
                                              </a:rPr>
                                              <m:t>𝑟</m:t>
                                            </m:r>
                                          </m:e>
                                        </m:acc>
                                      </m:e>
                                      <m:sub>
                                        <m:r>
                                          <a:rPr lang="fr-FR" b="0" i="1" smtClean="0">
                                            <a:latin typeface="Cambria Math" panose="02040503050406030204" pitchFamily="18" charset="0"/>
                                          </a:rPr>
                                          <m:t>𝐴</m:t>
                                        </m:r>
                                      </m:sub>
                                    </m:sSub>
                                  </m:e>
                                </m:d>
                              </m:e>
                            </m:mr>
                            <m:mr>
                              <m:e>
                                <m:r>
                                  <a:rPr lang="fr-FR" b="0" i="1" smtClean="0">
                                    <a:latin typeface="Cambria Math" panose="02040503050406030204" pitchFamily="18" charset="0"/>
                                  </a:rPr>
                                  <m:t>⋮</m:t>
                                </m:r>
                              </m:e>
                              <m:e>
                                <m:r>
                                  <a:rPr lang="fr-FR" b="0" i="1" smtClean="0">
                                    <a:latin typeface="Cambria Math" panose="02040503050406030204" pitchFamily="18" charset="0"/>
                                  </a:rPr>
                                  <m:t>⋱</m:t>
                                </m:r>
                              </m:e>
                              <m:e>
                                <m:r>
                                  <a:rPr lang="fr-FR" i="1">
                                    <a:latin typeface="Cambria Math" panose="02040503050406030204" pitchFamily="18" charset="0"/>
                                  </a:rPr>
                                  <m:t>⋮</m:t>
                                </m:r>
                              </m:e>
                            </m:mr>
                            <m:mr>
                              <m:e>
                                <m:sSub>
                                  <m:sSubPr>
                                    <m:ctrlPr>
                                      <a:rPr lang="fr-FR" i="1">
                                        <a:latin typeface="Cambria Math" panose="02040503050406030204" pitchFamily="18" charset="0"/>
                                      </a:rPr>
                                    </m:ctrlPr>
                                  </m:sSubPr>
                                  <m:e>
                                    <m:r>
                                      <a:rPr lang="fr-FR" i="1">
                                        <a:latin typeface="Cambria Math" panose="02040503050406030204" pitchFamily="18" charset="0"/>
                                      </a:rPr>
                                      <m:t>𝜙</m:t>
                                    </m:r>
                                  </m:e>
                                  <m:sub>
                                    <m:r>
                                      <a:rPr lang="fr-FR" b="0" i="1" smtClean="0">
                                        <a:latin typeface="Cambria Math" panose="02040503050406030204" pitchFamily="18" charset="0"/>
                                      </a:rPr>
                                      <m:t>𝑙</m:t>
                                    </m:r>
                                  </m:sub>
                                </m:sSub>
                                <m:d>
                                  <m:dPr>
                                    <m:ctrlPr>
                                      <a:rPr lang="fr-FR" i="1">
                                        <a:latin typeface="Cambria Math" panose="02040503050406030204" pitchFamily="18" charset="0"/>
                                      </a:rPr>
                                    </m:ctrlPr>
                                  </m:dPr>
                                  <m:e>
                                    <m:sSub>
                                      <m:sSubPr>
                                        <m:ctrlPr>
                                          <a:rPr lang="fr-FR" i="1">
                                            <a:latin typeface="Cambria Math" panose="02040503050406030204" pitchFamily="18" charset="0"/>
                                          </a:rPr>
                                        </m:ctrlPr>
                                      </m:sSubPr>
                                      <m:e>
                                        <m:acc>
                                          <m:accPr>
                                            <m:chr m:val="⃗"/>
                                            <m:ctrlPr>
                                              <a:rPr lang="fr-FR" i="1">
                                                <a:latin typeface="Cambria Math" panose="02040503050406030204" pitchFamily="18" charset="0"/>
                                              </a:rPr>
                                            </m:ctrlPr>
                                          </m:accPr>
                                          <m:e>
                                            <m:r>
                                              <a:rPr lang="fr-FR" i="1">
                                                <a:latin typeface="Cambria Math" panose="02040503050406030204" pitchFamily="18" charset="0"/>
                                              </a:rPr>
                                              <m:t>𝑟</m:t>
                                            </m:r>
                                          </m:e>
                                        </m:acc>
                                      </m:e>
                                      <m:sub>
                                        <m:r>
                                          <a:rPr lang="fr-FR" i="1">
                                            <a:latin typeface="Cambria Math" panose="02040503050406030204" pitchFamily="18" charset="0"/>
                                          </a:rPr>
                                          <m:t>1</m:t>
                                        </m:r>
                                      </m:sub>
                                    </m:sSub>
                                  </m:e>
                                </m:d>
                              </m:e>
                              <m:e>
                                <m:r>
                                  <a:rPr lang="fr-FR" i="1">
                                    <a:latin typeface="Cambria Math" panose="02040503050406030204" pitchFamily="18" charset="0"/>
                                  </a:rPr>
                                  <m:t>…</m:t>
                                </m:r>
                              </m:e>
                              <m:e>
                                <m:sSub>
                                  <m:sSubPr>
                                    <m:ctrlPr>
                                      <a:rPr lang="fr-FR" i="1">
                                        <a:latin typeface="Cambria Math" panose="02040503050406030204" pitchFamily="18" charset="0"/>
                                      </a:rPr>
                                    </m:ctrlPr>
                                  </m:sSubPr>
                                  <m:e>
                                    <m:r>
                                      <a:rPr lang="fr-FR" i="1">
                                        <a:latin typeface="Cambria Math" panose="02040503050406030204" pitchFamily="18" charset="0"/>
                                      </a:rPr>
                                      <m:t>𝜙</m:t>
                                    </m:r>
                                  </m:e>
                                  <m:sub>
                                    <m:r>
                                      <a:rPr lang="fr-FR" b="0" i="1" smtClean="0">
                                        <a:latin typeface="Cambria Math" panose="02040503050406030204" pitchFamily="18" charset="0"/>
                                      </a:rPr>
                                      <m:t>𝑙</m:t>
                                    </m:r>
                                  </m:sub>
                                </m:sSub>
                                <m:d>
                                  <m:dPr>
                                    <m:ctrlPr>
                                      <a:rPr lang="fr-FR" i="1">
                                        <a:latin typeface="Cambria Math" panose="02040503050406030204" pitchFamily="18" charset="0"/>
                                      </a:rPr>
                                    </m:ctrlPr>
                                  </m:dPr>
                                  <m:e>
                                    <m:sSub>
                                      <m:sSubPr>
                                        <m:ctrlPr>
                                          <a:rPr lang="fr-FR" i="1">
                                            <a:latin typeface="Cambria Math" panose="02040503050406030204" pitchFamily="18" charset="0"/>
                                          </a:rPr>
                                        </m:ctrlPr>
                                      </m:sSubPr>
                                      <m:e>
                                        <m:acc>
                                          <m:accPr>
                                            <m:chr m:val="⃗"/>
                                            <m:ctrlPr>
                                              <a:rPr lang="fr-FR" i="1">
                                                <a:latin typeface="Cambria Math" panose="02040503050406030204" pitchFamily="18" charset="0"/>
                                              </a:rPr>
                                            </m:ctrlPr>
                                          </m:accPr>
                                          <m:e>
                                            <m:r>
                                              <a:rPr lang="fr-FR" i="1">
                                                <a:latin typeface="Cambria Math" panose="02040503050406030204" pitchFamily="18" charset="0"/>
                                              </a:rPr>
                                              <m:t>𝑟</m:t>
                                            </m:r>
                                          </m:e>
                                        </m:acc>
                                      </m:e>
                                      <m:sub>
                                        <m:r>
                                          <a:rPr lang="fr-FR" b="0" i="1" smtClean="0">
                                            <a:latin typeface="Cambria Math" panose="02040503050406030204" pitchFamily="18" charset="0"/>
                                          </a:rPr>
                                          <m:t>𝐴</m:t>
                                        </m:r>
                                      </m:sub>
                                    </m:sSub>
                                  </m:e>
                                </m:d>
                              </m:e>
                            </m:mr>
                          </m:m>
                        </m:e>
                      </m:d>
                      <m:r>
                        <a:rPr lang="fr-FR" b="0" i="0" smtClean="0">
                          <a:latin typeface="Cambria Math" panose="02040503050406030204" pitchFamily="18" charset="0"/>
                        </a:rPr>
                        <m:t>=</m:t>
                      </m:r>
                      <m:sSubSup>
                        <m:sSubSupPr>
                          <m:ctrlPr>
                            <a:rPr lang="fr-FR" b="0" i="1" smtClean="0">
                              <a:latin typeface="Cambria Math" panose="02040503050406030204" pitchFamily="18" charset="0"/>
                            </a:rPr>
                          </m:ctrlPr>
                        </m:sSubSupPr>
                        <m:e>
                          <m:r>
                            <m:rPr>
                              <m:sty m:val="p"/>
                            </m:rPr>
                            <a:rPr lang="fr-FR" b="0" i="0" smtClean="0">
                              <a:latin typeface="Cambria Math" panose="02040503050406030204" pitchFamily="18" charset="0"/>
                            </a:rPr>
                            <m:t>a</m:t>
                          </m:r>
                        </m:e>
                        <m:sub>
                          <m:r>
                            <a:rPr lang="fr-FR" b="0" i="1" smtClean="0">
                              <a:latin typeface="Cambria Math" panose="02040503050406030204" pitchFamily="18" charset="0"/>
                            </a:rPr>
                            <m:t>𝑙</m:t>
                          </m:r>
                        </m:sub>
                        <m:sup>
                          <m:r>
                            <a:rPr lang="fr-FR" i="1">
                              <a:latin typeface="Cambria Math" panose="02040503050406030204" pitchFamily="18" charset="0"/>
                              <a:ea typeface="Cambria Math" panose="02040503050406030204" pitchFamily="18" charset="0"/>
                            </a:rPr>
                            <m:t>†</m:t>
                          </m:r>
                        </m:sup>
                      </m:sSubSup>
                      <m:r>
                        <a:rPr lang="fr-FR" i="1">
                          <a:latin typeface="Cambria Math" panose="02040503050406030204" pitchFamily="18" charset="0"/>
                        </a:rPr>
                        <m:t>…</m:t>
                      </m:r>
                      <m:sSubSup>
                        <m:sSubSupPr>
                          <m:ctrlPr>
                            <a:rPr lang="fr-FR" b="0" i="1" smtClean="0">
                              <a:latin typeface="Cambria Math" panose="02040503050406030204" pitchFamily="18" charset="0"/>
                            </a:rPr>
                          </m:ctrlPr>
                        </m:sSubSupPr>
                        <m:e>
                          <m:r>
                            <a:rPr lang="fr-FR" b="0" i="1" smtClean="0">
                              <a:latin typeface="Cambria Math" panose="02040503050406030204" pitchFamily="18" charset="0"/>
                            </a:rPr>
                            <m:t>𝑎</m:t>
                          </m:r>
                        </m:e>
                        <m:sub>
                          <m:r>
                            <a:rPr lang="fr-FR" b="0" i="1" smtClean="0">
                              <a:latin typeface="Cambria Math" panose="02040503050406030204" pitchFamily="18" charset="0"/>
                            </a:rPr>
                            <m:t>𝑖</m:t>
                          </m:r>
                        </m:sub>
                        <m:sup>
                          <m:r>
                            <a:rPr lang="fr-FR" b="0" i="1" smtClean="0">
                              <a:latin typeface="Cambria Math" panose="02040503050406030204" pitchFamily="18" charset="0"/>
                              <a:ea typeface="Cambria Math" panose="02040503050406030204" pitchFamily="18" charset="0"/>
                            </a:rPr>
                            <m:t>†</m:t>
                          </m:r>
                        </m:sup>
                      </m:sSubSup>
                      <m:r>
                        <a:rPr lang="fr-FR" b="0" i="1" smtClean="0">
                          <a:latin typeface="Cambria Math" panose="02040503050406030204" pitchFamily="18" charset="0"/>
                        </a:rPr>
                        <m:t>|0⟩</m:t>
                      </m:r>
                    </m:oMath>
                  </m:oMathPara>
                </a14:m>
                <a:endParaRPr lang="en-US" dirty="0"/>
              </a:p>
            </p:txBody>
          </p:sp>
        </mc:Choice>
        <mc:Fallback xmlns="">
          <p:sp>
            <p:nvSpPr>
              <p:cNvPr id="262" name="ZoneTexte 261">
                <a:extLst>
                  <a:ext uri="{FF2B5EF4-FFF2-40B4-BE49-F238E27FC236}">
                    <a16:creationId xmlns:a16="http://schemas.microsoft.com/office/drawing/2014/main" id="{42FD0F8A-A52D-9844-6BDE-499E08C6D381}"/>
                  </a:ext>
                </a:extLst>
              </p:cNvPr>
              <p:cNvSpPr txBox="1">
                <a:spLocks noRot="1" noChangeAspect="1" noMove="1" noResize="1" noEditPoints="1" noAdjustHandles="1" noChangeArrowheads="1" noChangeShapeType="1" noTextEdit="1"/>
              </p:cNvSpPr>
              <p:nvPr/>
            </p:nvSpPr>
            <p:spPr>
              <a:xfrm>
                <a:off x="2941870" y="4879877"/>
                <a:ext cx="4871398" cy="978217"/>
              </a:xfrm>
              <a:prstGeom prst="rect">
                <a:avLst/>
              </a:prstGeom>
              <a:blipFill>
                <a:blip r:embed="rId2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27426934"/>
      </p:ext>
    </p:extLst>
  </p:cSld>
  <p:clrMapOvr>
    <a:masterClrMapping/>
  </p:clrMapOvr>
  <mc:AlternateContent xmlns:mc="http://schemas.openxmlformats.org/markup-compatibility/2006" xmlns:p14="http://schemas.microsoft.com/office/powerpoint/2010/main">
    <mc:Choice Requires="p14">
      <p:transition spd="slow" p14:dur="2000" advTm="60378"/>
    </mc:Choice>
    <mc:Fallback xmlns="">
      <p:transition spd="slow" advTm="6037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679E23C-37DF-D7A4-3FFD-A55F7DF9C282}"/>
              </a:ext>
            </a:extLst>
          </p:cNvPr>
          <p:cNvSpPr>
            <a:spLocks noGrp="1"/>
          </p:cNvSpPr>
          <p:nvPr>
            <p:ph type="title"/>
          </p:nvPr>
        </p:nvSpPr>
        <p:spPr/>
        <p:txBody>
          <a:bodyPr/>
          <a:lstStyle/>
          <a:p>
            <a:r>
              <a:rPr lang="en-US"/>
              <a:t>A story of multiple scale</a:t>
            </a:r>
          </a:p>
        </p:txBody>
      </p:sp>
      <p:sp>
        <p:nvSpPr>
          <p:cNvPr id="2" name="Espace réservé du numéro de diapositive 1">
            <a:extLst>
              <a:ext uri="{FF2B5EF4-FFF2-40B4-BE49-F238E27FC236}">
                <a16:creationId xmlns:a16="http://schemas.microsoft.com/office/drawing/2014/main" id="{4FEA032A-7322-36CD-BB3A-D7E996F53277}"/>
              </a:ext>
            </a:extLst>
          </p:cNvPr>
          <p:cNvSpPr>
            <a:spLocks noGrp="1"/>
          </p:cNvSpPr>
          <p:nvPr>
            <p:ph type="sldNum" sz="quarter" idx="12"/>
          </p:nvPr>
        </p:nvSpPr>
        <p:spPr>
          <a:xfrm>
            <a:off x="9234344" y="6467913"/>
            <a:ext cx="2741673" cy="364730"/>
          </a:xfrm>
        </p:spPr>
        <p:txBody>
          <a:bodyPr/>
          <a:lstStyle/>
          <a:p>
            <a:fld id="{77E71596-5F9D-49C5-9701-16B3CA54319D}" type="slidenum">
              <a:rPr lang="fr-FR" smtClean="0"/>
              <a:t>2</a:t>
            </a:fld>
            <a:endParaRPr lang="fr-FR"/>
          </a:p>
        </p:txBody>
      </p:sp>
      <p:pic>
        <p:nvPicPr>
          <p:cNvPr id="6" name="Image 5">
            <a:extLst>
              <a:ext uri="{FF2B5EF4-FFF2-40B4-BE49-F238E27FC236}">
                <a16:creationId xmlns:a16="http://schemas.microsoft.com/office/drawing/2014/main" id="{FE1817C9-3F2C-1200-FF94-ED4E8FA29EB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 y="751619"/>
            <a:ext cx="4022417" cy="5688000"/>
          </a:xfrm>
          <a:prstGeom prst="rect">
            <a:avLst/>
          </a:prstGeom>
        </p:spPr>
      </p:pic>
      <p:sp>
        <p:nvSpPr>
          <p:cNvPr id="5" name="Espace réservé de la date 4">
            <a:extLst>
              <a:ext uri="{FF2B5EF4-FFF2-40B4-BE49-F238E27FC236}">
                <a16:creationId xmlns:a16="http://schemas.microsoft.com/office/drawing/2014/main" id="{36D99E19-E5A4-5F0E-25AB-2BB29C0DEE49}"/>
              </a:ext>
            </a:extLst>
          </p:cNvPr>
          <p:cNvSpPr>
            <a:spLocks noGrp="1"/>
          </p:cNvSpPr>
          <p:nvPr>
            <p:ph type="dt" sz="half" idx="10"/>
          </p:nvPr>
        </p:nvSpPr>
        <p:spPr/>
        <p:txBody>
          <a:bodyPr/>
          <a:lstStyle/>
          <a:p>
            <a:r>
              <a:rPr lang="en-US"/>
              <a:t>23/09/2025</a:t>
            </a:r>
            <a:endParaRPr lang="fr-FR" dirty="0"/>
          </a:p>
        </p:txBody>
      </p:sp>
      <p:sp>
        <p:nvSpPr>
          <p:cNvPr id="7" name="Espace réservé du pied de page 6">
            <a:extLst>
              <a:ext uri="{FF2B5EF4-FFF2-40B4-BE49-F238E27FC236}">
                <a16:creationId xmlns:a16="http://schemas.microsoft.com/office/drawing/2014/main" id="{9B25FEF9-5CA3-C5AE-B59A-D01A39156CEC}"/>
              </a:ext>
            </a:extLst>
          </p:cNvPr>
          <p:cNvSpPr>
            <a:spLocks noGrp="1"/>
          </p:cNvSpPr>
          <p:nvPr>
            <p:ph type="ftr" sz="quarter" idx="11"/>
          </p:nvPr>
        </p:nvSpPr>
        <p:spPr/>
        <p:txBody>
          <a:bodyPr/>
          <a:lstStyle/>
          <a:p>
            <a:r>
              <a:rPr lang="fr-FR"/>
              <a:t>EuNPC – Caen</a:t>
            </a:r>
            <a:endParaRPr lang="fr-FR" dirty="0"/>
          </a:p>
        </p:txBody>
      </p:sp>
      <mc:AlternateContent xmlns:mc="http://schemas.openxmlformats.org/markup-compatibility/2006" xmlns:a14="http://schemas.microsoft.com/office/drawing/2010/main">
        <mc:Choice Requires="a14">
          <p:sp>
            <p:nvSpPr>
              <p:cNvPr id="4" name="Espace réservé du texte 2">
                <a:extLst>
                  <a:ext uri="{FF2B5EF4-FFF2-40B4-BE49-F238E27FC236}">
                    <a16:creationId xmlns:a16="http://schemas.microsoft.com/office/drawing/2014/main" id="{7BF586C4-B192-9513-E66F-4A958BB32806}"/>
                  </a:ext>
                </a:extLst>
              </p:cNvPr>
              <p:cNvSpPr txBox="1">
                <a:spLocks/>
              </p:cNvSpPr>
              <p:nvPr/>
            </p:nvSpPr>
            <p:spPr>
              <a:xfrm>
                <a:off x="4273198" y="1413769"/>
                <a:ext cx="7150803" cy="2547492"/>
              </a:xfrm>
              <a:prstGeom prst="rect">
                <a:avLst/>
              </a:prstGeom>
            </p:spPr>
            <p:txBody>
              <a:bodyPr>
                <a:spAutoFit/>
              </a:bodyPr>
              <a:lstStyle>
                <a:lvl1pPr marL="194036" indent="-194036" algn="l" defTabSz="776143" rtl="0" eaLnBrk="1" latinLnBrk="0" hangingPunct="1">
                  <a:lnSpc>
                    <a:spcPct val="90000"/>
                  </a:lnSpc>
                  <a:spcBef>
                    <a:spcPts val="849"/>
                  </a:spcBef>
                  <a:buFont typeface="Arial" panose="020B0604020202020204" pitchFamily="34" charset="0"/>
                  <a:buChar char="•"/>
                  <a:defRPr sz="2377" kern="1200">
                    <a:solidFill>
                      <a:schemeClr val="tx1"/>
                    </a:solidFill>
                    <a:latin typeface="+mn-lt"/>
                    <a:ea typeface="+mn-ea"/>
                    <a:cs typeface="+mn-cs"/>
                  </a:defRPr>
                </a:lvl1pPr>
                <a:lvl2pPr marL="582107" indent="-194036" algn="l" defTabSz="776143" rtl="0" eaLnBrk="1" latinLnBrk="0" hangingPunct="1">
                  <a:lnSpc>
                    <a:spcPct val="90000"/>
                  </a:lnSpc>
                  <a:spcBef>
                    <a:spcPts val="424"/>
                  </a:spcBef>
                  <a:buFont typeface="Arial" panose="020B0604020202020204" pitchFamily="34" charset="0"/>
                  <a:buChar char="•"/>
                  <a:defRPr sz="2037" kern="1200">
                    <a:solidFill>
                      <a:schemeClr val="tx1"/>
                    </a:solidFill>
                    <a:latin typeface="+mn-lt"/>
                    <a:ea typeface="+mn-ea"/>
                    <a:cs typeface="+mn-cs"/>
                  </a:defRPr>
                </a:lvl2pPr>
                <a:lvl3pPr marL="970178" indent="-194036" algn="l" defTabSz="776143" rtl="0" eaLnBrk="1" latinLnBrk="0" hangingPunct="1">
                  <a:lnSpc>
                    <a:spcPct val="90000"/>
                  </a:lnSpc>
                  <a:spcBef>
                    <a:spcPts val="424"/>
                  </a:spcBef>
                  <a:buFont typeface="Arial" panose="020B0604020202020204" pitchFamily="34" charset="0"/>
                  <a:buChar char="•"/>
                  <a:defRPr sz="1698" kern="1200">
                    <a:solidFill>
                      <a:schemeClr val="tx1"/>
                    </a:solidFill>
                    <a:latin typeface="+mn-lt"/>
                    <a:ea typeface="+mn-ea"/>
                    <a:cs typeface="+mn-cs"/>
                  </a:defRPr>
                </a:lvl3pPr>
                <a:lvl4pPr marL="1358250"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4pPr>
                <a:lvl5pPr marL="1746321"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5pPr>
                <a:lvl6pPr marL="2134392"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6pPr>
                <a:lvl7pPr marL="2522464"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7pPr>
                <a:lvl8pPr marL="2910535"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8pPr>
                <a:lvl9pPr marL="3298607"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9pPr>
              </a:lstStyle>
              <a:p>
                <a:pPr marL="342900" indent="-342900" fontAlgn="auto">
                  <a:lnSpc>
                    <a:spcPct val="100000"/>
                  </a:lnSpc>
                  <a:spcBef>
                    <a:spcPts val="1200"/>
                  </a:spcBef>
                  <a:spcAft>
                    <a:spcPts val="1200"/>
                  </a:spcAft>
                </a:pPr>
                <a:r>
                  <a:rPr lang="en-US" sz="1800" dirty="0">
                    <a:solidFill>
                      <a:schemeClr val="tx1"/>
                    </a:solidFill>
                    <a:latin typeface="Arial" panose="020B0604020202020204" pitchFamily="34" charset="0"/>
                    <a:cs typeface="Arial" panose="020B0604020202020204" pitchFamily="34" charset="0"/>
                  </a:rPr>
                  <a:t>Goal: Solving the Schrodinger equation (SE) for an A-body system:</a:t>
                </a:r>
              </a:p>
              <a:p>
                <a:pPr marL="0" indent="0" fontAlgn="auto">
                  <a:lnSpc>
                    <a:spcPct val="100000"/>
                  </a:lnSpc>
                  <a:spcBef>
                    <a:spcPts val="1200"/>
                  </a:spcBef>
                  <a:spcAft>
                    <a:spcPts val="1200"/>
                  </a:spcAft>
                  <a:buNone/>
                </a:pPr>
                <a14:m>
                  <m:oMathPara xmlns:m="http://schemas.openxmlformats.org/officeDocument/2006/math">
                    <m:oMathParaPr>
                      <m:jc m:val="centerGroup"/>
                    </m:oMathParaPr>
                    <m:oMath xmlns:m="http://schemas.openxmlformats.org/officeDocument/2006/math">
                      <m:d>
                        <m:dPr>
                          <m:begChr m:val=""/>
                          <m:endChr m:val="|"/>
                          <m:ctrlPr>
                            <a:rPr lang="fr-FR" sz="1800" i="1" smtClean="0">
                              <a:solidFill>
                                <a:schemeClr val="tx1"/>
                              </a:solidFill>
                              <a:latin typeface="Cambria Math" panose="02040503050406030204" pitchFamily="18" charset="0"/>
                            </a:rPr>
                          </m:ctrlPr>
                        </m:dPr>
                        <m:e>
                          <m:r>
                            <a:rPr lang="fr-FR" sz="1800" i="1">
                              <a:solidFill>
                                <a:schemeClr val="tx1"/>
                              </a:solidFill>
                              <a:latin typeface="Cambria Math" panose="02040503050406030204" pitchFamily="18" charset="0"/>
                            </a:rPr>
                            <m:t>𝐻</m:t>
                          </m:r>
                        </m:e>
                      </m:d>
                      <m:sSup>
                        <m:sSupPr>
                          <m:ctrlPr>
                            <a:rPr lang="fr-FR" sz="1800" i="1">
                              <a:solidFill>
                                <a:schemeClr val="tx1"/>
                              </a:solidFill>
                              <a:latin typeface="Cambria Math" panose="02040503050406030204" pitchFamily="18" charset="0"/>
                            </a:rPr>
                          </m:ctrlPr>
                        </m:sSupPr>
                        <m:e>
                          <m:r>
                            <a:rPr lang="fr-FR" sz="1800" i="1">
                              <a:solidFill>
                                <a:schemeClr val="tx1"/>
                              </a:solidFill>
                              <a:latin typeface="Cambria Math" panose="02040503050406030204" pitchFamily="18" charset="0"/>
                            </a:rPr>
                            <m:t>𝜓</m:t>
                          </m:r>
                        </m:e>
                        <m:sup>
                          <m:sSup>
                            <m:sSupPr>
                              <m:ctrlPr>
                                <a:rPr lang="fr-FR" sz="1800" i="1">
                                  <a:solidFill>
                                    <a:schemeClr val="tx1"/>
                                  </a:solidFill>
                                  <a:latin typeface="Cambria Math" panose="02040503050406030204" pitchFamily="18" charset="0"/>
                                </a:rPr>
                              </m:ctrlPr>
                            </m:sSupPr>
                            <m:e>
                              <m:r>
                                <a:rPr lang="fr-FR" sz="1800" i="1">
                                  <a:solidFill>
                                    <a:schemeClr val="tx1"/>
                                  </a:solidFill>
                                  <a:latin typeface="Cambria Math" panose="02040503050406030204" pitchFamily="18" charset="0"/>
                                </a:rPr>
                                <m:t>𝐽</m:t>
                              </m:r>
                            </m:e>
                            <m:sup>
                              <m:r>
                                <a:rPr lang="fr-FR" sz="1800" i="1">
                                  <a:solidFill>
                                    <a:schemeClr val="tx1"/>
                                  </a:solidFill>
                                  <a:latin typeface="Cambria Math" panose="02040503050406030204" pitchFamily="18" charset="0"/>
                                </a:rPr>
                                <m:t>𝜋</m:t>
                              </m:r>
                            </m:sup>
                          </m:sSup>
                          <m:r>
                            <a:rPr lang="fr-FR" sz="1800" i="1">
                              <a:solidFill>
                                <a:schemeClr val="tx1"/>
                              </a:solidFill>
                              <a:latin typeface="Cambria Math" panose="02040503050406030204" pitchFamily="18" charset="0"/>
                            </a:rPr>
                            <m:t>𝑇</m:t>
                          </m:r>
                        </m:sup>
                      </m:sSup>
                      <m:r>
                        <a:rPr lang="fr-FR" sz="1800">
                          <a:solidFill>
                            <a:schemeClr val="tx1"/>
                          </a:solidFill>
                          <a:latin typeface="Cambria Math" panose="02040503050406030204" pitchFamily="18" charset="0"/>
                        </a:rPr>
                        <m:t>&gt;</m:t>
                      </m:r>
                      <m:r>
                        <a:rPr lang="en-US" sz="1800" smtClean="0">
                          <a:solidFill>
                            <a:schemeClr val="tx1"/>
                          </a:solidFill>
                          <a:latin typeface="Cambria Math" panose="02040503050406030204" pitchFamily="18" charset="0"/>
                        </a:rPr>
                        <m:t> =</m:t>
                      </m:r>
                      <m:d>
                        <m:dPr>
                          <m:begChr m:val=""/>
                          <m:endChr m:val="|"/>
                          <m:ctrlPr>
                            <a:rPr lang="fr-FR" sz="1800" i="1" smtClean="0">
                              <a:solidFill>
                                <a:schemeClr val="tx1"/>
                              </a:solidFill>
                              <a:latin typeface="Cambria Math" panose="02040503050406030204" pitchFamily="18" charset="0"/>
                            </a:rPr>
                          </m:ctrlPr>
                        </m:dPr>
                        <m:e>
                          <m:r>
                            <a:rPr lang="en-US" sz="1800" i="1" smtClean="0">
                              <a:solidFill>
                                <a:schemeClr val="tx1"/>
                              </a:solidFill>
                              <a:latin typeface="Cambria Math" panose="02040503050406030204" pitchFamily="18" charset="0"/>
                            </a:rPr>
                            <m:t>𝐸</m:t>
                          </m:r>
                        </m:e>
                      </m:d>
                      <m:sSup>
                        <m:sSupPr>
                          <m:ctrlPr>
                            <a:rPr lang="fr-FR" sz="1800" i="1">
                              <a:solidFill>
                                <a:schemeClr val="tx1"/>
                              </a:solidFill>
                              <a:latin typeface="Cambria Math" panose="02040503050406030204" pitchFamily="18" charset="0"/>
                            </a:rPr>
                          </m:ctrlPr>
                        </m:sSupPr>
                        <m:e>
                          <m:r>
                            <a:rPr lang="fr-FR" sz="1800" i="1">
                              <a:solidFill>
                                <a:schemeClr val="tx1"/>
                              </a:solidFill>
                              <a:latin typeface="Cambria Math" panose="02040503050406030204" pitchFamily="18" charset="0"/>
                            </a:rPr>
                            <m:t>𝜓</m:t>
                          </m:r>
                        </m:e>
                        <m:sup>
                          <m:sSup>
                            <m:sSupPr>
                              <m:ctrlPr>
                                <a:rPr lang="fr-FR" sz="1800" i="1">
                                  <a:solidFill>
                                    <a:schemeClr val="tx1"/>
                                  </a:solidFill>
                                  <a:latin typeface="Cambria Math" panose="02040503050406030204" pitchFamily="18" charset="0"/>
                                </a:rPr>
                              </m:ctrlPr>
                            </m:sSupPr>
                            <m:e>
                              <m:r>
                                <a:rPr lang="fr-FR" sz="1800" b="0" i="1" smtClean="0">
                                  <a:solidFill>
                                    <a:schemeClr val="tx1"/>
                                  </a:solidFill>
                                  <a:latin typeface="Cambria Math" panose="02040503050406030204" pitchFamily="18" charset="0"/>
                                </a:rPr>
                                <m:t> </m:t>
                              </m:r>
                              <m:r>
                                <a:rPr lang="fr-FR" sz="1800" i="1">
                                  <a:solidFill>
                                    <a:schemeClr val="tx1"/>
                                  </a:solidFill>
                                  <a:latin typeface="Cambria Math" panose="02040503050406030204" pitchFamily="18" charset="0"/>
                                </a:rPr>
                                <m:t>𝐽</m:t>
                              </m:r>
                            </m:e>
                            <m:sup>
                              <m:r>
                                <a:rPr lang="fr-FR" sz="1800" i="1">
                                  <a:solidFill>
                                    <a:schemeClr val="tx1"/>
                                  </a:solidFill>
                                  <a:latin typeface="Cambria Math" panose="02040503050406030204" pitchFamily="18" charset="0"/>
                                </a:rPr>
                                <m:t>𝜋</m:t>
                              </m:r>
                            </m:sup>
                          </m:sSup>
                          <m:r>
                            <a:rPr lang="fr-FR" sz="1800" i="1">
                              <a:solidFill>
                                <a:schemeClr val="tx1"/>
                              </a:solidFill>
                              <a:latin typeface="Cambria Math" panose="02040503050406030204" pitchFamily="18" charset="0"/>
                            </a:rPr>
                            <m:t>𝑇</m:t>
                          </m:r>
                        </m:sup>
                      </m:sSup>
                      <m:r>
                        <a:rPr lang="fr-FR" sz="1800">
                          <a:solidFill>
                            <a:schemeClr val="tx1"/>
                          </a:solidFill>
                          <a:latin typeface="Cambria Math" panose="02040503050406030204" pitchFamily="18" charset="0"/>
                        </a:rPr>
                        <m:t>&gt;</m:t>
                      </m:r>
                    </m:oMath>
                  </m:oMathPara>
                </a14:m>
                <a:endParaRPr lang="en-US" sz="1800" dirty="0">
                  <a:solidFill>
                    <a:schemeClr val="tx1"/>
                  </a:solidFill>
                  <a:latin typeface="Arial" panose="020B0604020202020204" pitchFamily="34" charset="0"/>
                  <a:cs typeface="Arial" panose="020B0604020202020204" pitchFamily="34" charset="0"/>
                </a:endParaRPr>
              </a:p>
              <a:p>
                <a:pPr marL="342900" indent="-342900" fontAlgn="auto">
                  <a:lnSpc>
                    <a:spcPct val="100000"/>
                  </a:lnSpc>
                  <a:spcBef>
                    <a:spcPts val="1200"/>
                  </a:spcBef>
                  <a:spcAft>
                    <a:spcPts val="1200"/>
                  </a:spcAft>
                </a:pPr>
                <a:r>
                  <a:rPr lang="en-US" sz="1800" dirty="0">
                    <a:solidFill>
                      <a:schemeClr val="tx1"/>
                    </a:solidFill>
                    <a:latin typeface="Arial" panose="020B0604020202020204" pitchFamily="34" charset="0"/>
                    <a:cs typeface="Arial" panose="020B0604020202020204" pitchFamily="34" charset="0"/>
                  </a:rPr>
                  <a:t>Nucleons are considered as point-like particles.</a:t>
                </a:r>
              </a:p>
              <a:p>
                <a:pPr marL="342900" indent="-342900" fontAlgn="auto">
                  <a:lnSpc>
                    <a:spcPct val="100000"/>
                  </a:lnSpc>
                  <a:spcBef>
                    <a:spcPts val="1200"/>
                  </a:spcBef>
                  <a:spcAft>
                    <a:spcPts val="0"/>
                  </a:spcAft>
                </a:pPr>
                <a:r>
                  <a:rPr lang="en-US" sz="1800" dirty="0">
                    <a:solidFill>
                      <a:schemeClr val="tx1"/>
                    </a:solidFill>
                    <a:latin typeface="Arial" panose="020B0604020202020204" pitchFamily="34" charset="0"/>
                    <a:cs typeface="Arial" panose="020B0604020202020204" pitchFamily="34" charset="0"/>
                  </a:rPr>
                  <a:t>The SE is solved by considering two and many-body interactions between nucleons</a:t>
                </a:r>
                <a:endParaRPr lang="fr-FR" sz="2000" dirty="0">
                  <a:solidFill>
                    <a:schemeClr val="tx1"/>
                  </a:solidFill>
                  <a:latin typeface="Arial" panose="020B0604020202020204" pitchFamily="34" charset="0"/>
                  <a:cs typeface="Arial" panose="020B0604020202020204" pitchFamily="34" charset="0"/>
                </a:endParaRPr>
              </a:p>
            </p:txBody>
          </p:sp>
        </mc:Choice>
        <mc:Fallback xmlns="">
          <p:sp>
            <p:nvSpPr>
              <p:cNvPr id="4" name="Espace réservé du texte 2">
                <a:extLst>
                  <a:ext uri="{FF2B5EF4-FFF2-40B4-BE49-F238E27FC236}">
                    <a16:creationId xmlns:a16="http://schemas.microsoft.com/office/drawing/2014/main" id="{7BF586C4-B192-9513-E66F-4A958BB32806}"/>
                  </a:ext>
                </a:extLst>
              </p:cNvPr>
              <p:cNvSpPr txBox="1">
                <a:spLocks noRot="1" noChangeAspect="1" noMove="1" noResize="1" noEditPoints="1" noAdjustHandles="1" noChangeArrowheads="1" noChangeShapeType="1" noTextEdit="1"/>
              </p:cNvSpPr>
              <p:nvPr/>
            </p:nvSpPr>
            <p:spPr>
              <a:xfrm>
                <a:off x="4273198" y="1413769"/>
                <a:ext cx="7150803" cy="2547492"/>
              </a:xfrm>
              <a:prstGeom prst="rect">
                <a:avLst/>
              </a:prstGeom>
              <a:blipFill>
                <a:blip r:embed="rId3"/>
                <a:stretch>
                  <a:fillRect l="-597" t="-1435" r="-341" b="-2871"/>
                </a:stretch>
              </a:blipFill>
            </p:spPr>
            <p:txBody>
              <a:bodyPr/>
              <a:lstStyle/>
              <a:p>
                <a:r>
                  <a:rPr lang="en-US">
                    <a:noFill/>
                  </a:rPr>
                  <a:t> </a:t>
                </a:r>
              </a:p>
            </p:txBody>
          </p:sp>
        </mc:Fallback>
      </mc:AlternateContent>
      <p:grpSp>
        <p:nvGrpSpPr>
          <p:cNvPr id="56" name="Groupe 55">
            <a:extLst>
              <a:ext uri="{FF2B5EF4-FFF2-40B4-BE49-F238E27FC236}">
                <a16:creationId xmlns:a16="http://schemas.microsoft.com/office/drawing/2014/main" id="{F717ED42-708F-1A7B-0F13-E6F46769BC7F}"/>
              </a:ext>
            </a:extLst>
          </p:cNvPr>
          <p:cNvGrpSpPr/>
          <p:nvPr/>
        </p:nvGrpSpPr>
        <p:grpSpPr>
          <a:xfrm>
            <a:off x="5150355" y="4628165"/>
            <a:ext cx="2323298" cy="1709950"/>
            <a:chOff x="5150355" y="4628165"/>
            <a:chExt cx="2323298" cy="1709950"/>
          </a:xfrm>
        </p:grpSpPr>
        <p:sp>
          <p:nvSpPr>
            <p:cNvPr id="8" name="Ellipse 7">
              <a:extLst>
                <a:ext uri="{FF2B5EF4-FFF2-40B4-BE49-F238E27FC236}">
                  <a16:creationId xmlns:a16="http://schemas.microsoft.com/office/drawing/2014/main" id="{D093B9B5-CD2C-E357-D8C9-1A7539D56EAC}"/>
                </a:ext>
              </a:extLst>
            </p:cNvPr>
            <p:cNvSpPr/>
            <p:nvPr/>
          </p:nvSpPr>
          <p:spPr>
            <a:xfrm>
              <a:off x="5301899" y="4628165"/>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7FA8F951-B2DD-C840-A9A6-7B6759F7A16F}"/>
                </a:ext>
              </a:extLst>
            </p:cNvPr>
            <p:cNvSpPr/>
            <p:nvPr/>
          </p:nvSpPr>
          <p:spPr>
            <a:xfrm>
              <a:off x="6165367" y="6109515"/>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BAFE3BD8-A36D-50AE-918D-547D77AE979C}"/>
                </a:ext>
              </a:extLst>
            </p:cNvPr>
            <p:cNvSpPr/>
            <p:nvPr/>
          </p:nvSpPr>
          <p:spPr>
            <a:xfrm>
              <a:off x="7028835" y="4628165"/>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4F4C4D49-09C1-6BAE-B318-AD8B88D6ED28}"/>
                </a:ext>
              </a:extLst>
            </p:cNvPr>
            <p:cNvCxnSpPr>
              <a:cxnSpLocks/>
              <a:stCxn id="8" idx="5"/>
              <a:endCxn id="9" idx="1"/>
            </p:cNvCxnSpPr>
            <p:nvPr/>
          </p:nvCxnSpPr>
          <p:spPr>
            <a:xfrm>
              <a:off x="5497021" y="4823287"/>
              <a:ext cx="701824" cy="1319706"/>
            </a:xfrm>
            <a:prstGeom prst="straightConnector1">
              <a:avLst/>
            </a:prstGeom>
            <a:ln w="57150">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2" name="Connecteur droit avec flèche 11">
              <a:extLst>
                <a:ext uri="{FF2B5EF4-FFF2-40B4-BE49-F238E27FC236}">
                  <a16:creationId xmlns:a16="http://schemas.microsoft.com/office/drawing/2014/main" id="{800C7111-84CF-B773-86B5-77F57C01F5AF}"/>
                </a:ext>
              </a:extLst>
            </p:cNvPr>
            <p:cNvCxnSpPr>
              <a:cxnSpLocks/>
              <a:stCxn id="10" idx="3"/>
              <a:endCxn id="9" idx="7"/>
            </p:cNvCxnSpPr>
            <p:nvPr/>
          </p:nvCxnSpPr>
          <p:spPr>
            <a:xfrm flipH="1">
              <a:off x="6360489" y="4823287"/>
              <a:ext cx="701824" cy="1319706"/>
            </a:xfrm>
            <a:prstGeom prst="straightConnector1">
              <a:avLst/>
            </a:prstGeom>
            <a:ln w="57150">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3" name="Connecteur droit avec flèche 12">
              <a:extLst>
                <a:ext uri="{FF2B5EF4-FFF2-40B4-BE49-F238E27FC236}">
                  <a16:creationId xmlns:a16="http://schemas.microsoft.com/office/drawing/2014/main" id="{6F72E3D2-9922-9DBD-570E-9CB7339F8F0F}"/>
                </a:ext>
              </a:extLst>
            </p:cNvPr>
            <p:cNvCxnSpPr>
              <a:cxnSpLocks/>
              <a:stCxn id="10" idx="2"/>
              <a:endCxn id="8" idx="6"/>
            </p:cNvCxnSpPr>
            <p:nvPr/>
          </p:nvCxnSpPr>
          <p:spPr>
            <a:xfrm flipH="1">
              <a:off x="5530499" y="4742465"/>
              <a:ext cx="1498336" cy="0"/>
            </a:xfrm>
            <a:prstGeom prst="straightConnector1">
              <a:avLst/>
            </a:prstGeom>
            <a:ln w="57150">
              <a:headEnd type="triangle"/>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83188561-9C6B-F97E-7586-DA46DE903290}"/>
                    </a:ext>
                  </a:extLst>
                </p:cNvPr>
                <p:cNvSpPr txBox="1"/>
                <p:nvPr/>
              </p:nvSpPr>
              <p:spPr>
                <a:xfrm>
                  <a:off x="5150355" y="5260200"/>
                  <a:ext cx="534256"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800" i="1" smtClean="0">
                                <a:solidFill>
                                  <a:srgbClr val="836967"/>
                                </a:solidFill>
                                <a:latin typeface="Cambria Math" panose="02040503050406030204" pitchFamily="18" charset="0"/>
                              </a:rPr>
                            </m:ctrlPr>
                          </m:sSubPr>
                          <m:e>
                            <m:r>
                              <a:rPr lang="fr-FR" sz="2800" i="1">
                                <a:latin typeface="Cambria Math" panose="02040503050406030204" pitchFamily="18" charset="0"/>
                              </a:rPr>
                              <m:t>𝑉</m:t>
                            </m:r>
                          </m:e>
                          <m:sub>
                            <m:r>
                              <a:rPr lang="fr-FR" sz="2800" i="0">
                                <a:latin typeface="Cambria Math" panose="02040503050406030204" pitchFamily="18" charset="0"/>
                              </a:rPr>
                              <m:t>12</m:t>
                            </m:r>
                          </m:sub>
                        </m:sSub>
                      </m:oMath>
                    </m:oMathPara>
                  </a14:m>
                  <a:endParaRPr lang="fr-FR" sz="2800" dirty="0"/>
                </a:p>
              </p:txBody>
            </p:sp>
          </mc:Choice>
          <mc:Fallback xmlns="">
            <p:sp>
              <p:nvSpPr>
                <p:cNvPr id="14" name="ZoneTexte 13">
                  <a:extLst>
                    <a:ext uri="{FF2B5EF4-FFF2-40B4-BE49-F238E27FC236}">
                      <a16:creationId xmlns:a16="http://schemas.microsoft.com/office/drawing/2014/main" id="{83188561-9C6B-F97E-7586-DA46DE903290}"/>
                    </a:ext>
                  </a:extLst>
                </p:cNvPr>
                <p:cNvSpPr txBox="1">
                  <a:spLocks noRot="1" noChangeAspect="1" noMove="1" noResize="1" noEditPoints="1" noAdjustHandles="1" noChangeArrowheads="1" noChangeShapeType="1" noTextEdit="1"/>
                </p:cNvSpPr>
                <p:nvPr/>
              </p:nvSpPr>
              <p:spPr>
                <a:xfrm>
                  <a:off x="5150355" y="5260200"/>
                  <a:ext cx="534256" cy="43088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ACC0911E-F9B2-7236-CC5E-2F286BBB11B0}"/>
                    </a:ext>
                  </a:extLst>
                </p:cNvPr>
                <p:cNvSpPr txBox="1"/>
                <p:nvPr/>
              </p:nvSpPr>
              <p:spPr>
                <a:xfrm>
                  <a:off x="6848272" y="5260200"/>
                  <a:ext cx="625381" cy="430887"/>
                </a:xfrm>
                <a:prstGeom prst="rect">
                  <a:avLst/>
                </a:prstGeom>
                <a:noFill/>
              </p:spPr>
              <p:txBody>
                <a:bodyPr wrap="square" lIns="0" tIns="0" rIns="0" bIns="0" rtlCol="0">
                  <a:spAutoFit/>
                </a:bodyPr>
                <a:lstStyle>
                  <a:defPPr>
                    <a:defRPr lang="fr-FR"/>
                  </a:defPPr>
                  <a:lvl1pPr>
                    <a:defRPr sz="2800" i="1">
                      <a:solidFill>
                        <a:srgbClr val="836967"/>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fr-FR" i="1" smtClean="0">
                                <a:solidFill>
                                  <a:schemeClr val="tx1"/>
                                </a:solidFill>
                                <a:latin typeface="Cambria Math" panose="02040503050406030204" pitchFamily="18" charset="0"/>
                              </a:rPr>
                            </m:ctrlPr>
                          </m:sSubPr>
                          <m:e>
                            <m:r>
                              <a:rPr lang="fr-FR">
                                <a:solidFill>
                                  <a:schemeClr val="tx1"/>
                                </a:solidFill>
                                <a:latin typeface="Cambria Math" panose="02040503050406030204" pitchFamily="18" charset="0"/>
                              </a:rPr>
                              <m:t>𝑉</m:t>
                            </m:r>
                          </m:e>
                          <m:sub>
                            <m:r>
                              <a:rPr lang="fr-FR">
                                <a:solidFill>
                                  <a:schemeClr val="tx1"/>
                                </a:solidFill>
                                <a:latin typeface="Cambria Math" panose="02040503050406030204" pitchFamily="18" charset="0"/>
                              </a:rPr>
                              <m:t>2</m:t>
                            </m:r>
                            <m:r>
                              <a:rPr lang="en-US">
                                <a:solidFill>
                                  <a:schemeClr val="tx1"/>
                                </a:solidFill>
                                <a:latin typeface="Cambria Math" panose="02040503050406030204" pitchFamily="18" charset="0"/>
                              </a:rPr>
                              <m:t>3</m:t>
                            </m:r>
                          </m:sub>
                        </m:sSub>
                      </m:oMath>
                    </m:oMathPara>
                  </a14:m>
                  <a:endParaRPr lang="fr-FR" dirty="0">
                    <a:solidFill>
                      <a:schemeClr val="tx1"/>
                    </a:solidFill>
                  </a:endParaRPr>
                </a:p>
              </p:txBody>
            </p:sp>
          </mc:Choice>
          <mc:Fallback xmlns="">
            <p:sp>
              <p:nvSpPr>
                <p:cNvPr id="15" name="ZoneTexte 14">
                  <a:extLst>
                    <a:ext uri="{FF2B5EF4-FFF2-40B4-BE49-F238E27FC236}">
                      <a16:creationId xmlns:a16="http://schemas.microsoft.com/office/drawing/2014/main" id="{ACC0911E-F9B2-7236-CC5E-2F286BBB11B0}"/>
                    </a:ext>
                  </a:extLst>
                </p:cNvPr>
                <p:cNvSpPr txBox="1">
                  <a:spLocks noRot="1" noChangeAspect="1" noMove="1" noResize="1" noEditPoints="1" noAdjustHandles="1" noChangeArrowheads="1" noChangeShapeType="1" noTextEdit="1"/>
                </p:cNvSpPr>
                <p:nvPr/>
              </p:nvSpPr>
              <p:spPr>
                <a:xfrm>
                  <a:off x="6848272" y="5260200"/>
                  <a:ext cx="625381" cy="4308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D830BA9B-8868-FCC8-519E-97D586AAF07E}"/>
                    </a:ext>
                  </a:extLst>
                </p:cNvPr>
                <p:cNvSpPr txBox="1"/>
                <p:nvPr/>
              </p:nvSpPr>
              <p:spPr>
                <a:xfrm>
                  <a:off x="5828506" y="4815154"/>
                  <a:ext cx="875872" cy="430887"/>
                </a:xfrm>
                <a:prstGeom prst="rect">
                  <a:avLst/>
                </a:prstGeom>
                <a:noFill/>
              </p:spPr>
              <p:txBody>
                <a:bodyPr wrap="square" lIns="0" tIns="0" rIns="0" bIns="0" rtlCol="0">
                  <a:spAutoFit/>
                </a:bodyPr>
                <a:lstStyle>
                  <a:defPPr>
                    <a:defRPr lang="fr-FR"/>
                  </a:defPPr>
                  <a:lvl1pPr>
                    <a:defRPr sz="2800" i="1">
                      <a:solidFill>
                        <a:srgbClr val="836967"/>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fr-FR" i="1" smtClean="0">
                                <a:solidFill>
                                  <a:schemeClr val="tx1"/>
                                </a:solidFill>
                                <a:latin typeface="Cambria Math" panose="02040503050406030204" pitchFamily="18" charset="0"/>
                              </a:rPr>
                            </m:ctrlPr>
                          </m:sSubPr>
                          <m:e>
                            <m:r>
                              <a:rPr lang="fr-FR">
                                <a:solidFill>
                                  <a:schemeClr val="tx1"/>
                                </a:solidFill>
                                <a:latin typeface="Cambria Math" panose="02040503050406030204" pitchFamily="18" charset="0"/>
                              </a:rPr>
                              <m:t>𝑉</m:t>
                            </m:r>
                          </m:e>
                          <m:sub>
                            <m:r>
                              <a:rPr lang="en-US">
                                <a:solidFill>
                                  <a:schemeClr val="tx1"/>
                                </a:solidFill>
                                <a:latin typeface="Cambria Math" panose="02040503050406030204" pitchFamily="18" charset="0"/>
                              </a:rPr>
                              <m:t>13</m:t>
                            </m:r>
                          </m:sub>
                        </m:sSub>
                      </m:oMath>
                    </m:oMathPara>
                  </a14:m>
                  <a:endParaRPr lang="fr-FR" dirty="0">
                    <a:solidFill>
                      <a:schemeClr val="tx1"/>
                    </a:solidFill>
                  </a:endParaRPr>
                </a:p>
              </p:txBody>
            </p:sp>
          </mc:Choice>
          <mc:Fallback xmlns="">
            <p:sp>
              <p:nvSpPr>
                <p:cNvPr id="16" name="ZoneTexte 15">
                  <a:extLst>
                    <a:ext uri="{FF2B5EF4-FFF2-40B4-BE49-F238E27FC236}">
                      <a16:creationId xmlns:a16="http://schemas.microsoft.com/office/drawing/2014/main" id="{D830BA9B-8868-FCC8-519E-97D586AAF07E}"/>
                    </a:ext>
                  </a:extLst>
                </p:cNvPr>
                <p:cNvSpPr txBox="1">
                  <a:spLocks noRot="1" noChangeAspect="1" noMove="1" noResize="1" noEditPoints="1" noAdjustHandles="1" noChangeArrowheads="1" noChangeShapeType="1" noTextEdit="1"/>
                </p:cNvSpPr>
                <p:nvPr/>
              </p:nvSpPr>
              <p:spPr>
                <a:xfrm>
                  <a:off x="5828506" y="4815154"/>
                  <a:ext cx="875872" cy="430887"/>
                </a:xfrm>
                <a:prstGeom prst="rect">
                  <a:avLst/>
                </a:prstGeom>
                <a:blipFill>
                  <a:blip r:embed="rId6"/>
                  <a:stretch>
                    <a:fillRect/>
                  </a:stretch>
                </a:blipFill>
              </p:spPr>
              <p:txBody>
                <a:bodyPr/>
                <a:lstStyle/>
                <a:p>
                  <a:r>
                    <a:rPr lang="en-US">
                      <a:noFill/>
                    </a:rPr>
                    <a:t> </a:t>
                  </a:r>
                </a:p>
              </p:txBody>
            </p:sp>
          </mc:Fallback>
        </mc:AlternateContent>
      </p:grpSp>
      <p:grpSp>
        <p:nvGrpSpPr>
          <p:cNvPr id="57" name="Groupe 56">
            <a:extLst>
              <a:ext uri="{FF2B5EF4-FFF2-40B4-BE49-F238E27FC236}">
                <a16:creationId xmlns:a16="http://schemas.microsoft.com/office/drawing/2014/main" id="{8784B9DC-4C08-1239-476F-E94A6430DC1C}"/>
              </a:ext>
            </a:extLst>
          </p:cNvPr>
          <p:cNvGrpSpPr/>
          <p:nvPr/>
        </p:nvGrpSpPr>
        <p:grpSpPr>
          <a:xfrm>
            <a:off x="9123533" y="4628165"/>
            <a:ext cx="1743008" cy="1709950"/>
            <a:chOff x="9123533" y="4628165"/>
            <a:chExt cx="1743008" cy="1709950"/>
          </a:xfrm>
        </p:grpSpPr>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0CD31EC3-F43B-EA8E-9CBB-88476BBBBC47}"/>
                    </a:ext>
                  </a:extLst>
                </p:cNvPr>
                <p:cNvSpPr txBox="1"/>
                <p:nvPr/>
              </p:nvSpPr>
              <p:spPr>
                <a:xfrm>
                  <a:off x="9658002" y="4689174"/>
                  <a:ext cx="686228" cy="430887"/>
                </a:xfrm>
                <a:prstGeom prst="rect">
                  <a:avLst/>
                </a:prstGeom>
                <a:noFill/>
              </p:spPr>
              <p:txBody>
                <a:bodyPr wrap="square" lIns="0" tIns="0" rIns="0" bIns="0" rtlCol="0">
                  <a:spAutoFit/>
                </a:bodyPr>
                <a:lstStyle>
                  <a:defPPr>
                    <a:defRPr lang="fr-FR"/>
                  </a:defPPr>
                  <a:lvl1pPr>
                    <a:defRPr sz="2800" i="1">
                      <a:solidFill>
                        <a:srgbClr val="836967"/>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fr-FR" i="1" smtClean="0">
                                <a:solidFill>
                                  <a:schemeClr val="tx1"/>
                                </a:solidFill>
                                <a:latin typeface="Cambria Math" panose="02040503050406030204" pitchFamily="18" charset="0"/>
                              </a:rPr>
                            </m:ctrlPr>
                          </m:sSubPr>
                          <m:e>
                            <m:r>
                              <a:rPr lang="fr-FR">
                                <a:solidFill>
                                  <a:schemeClr val="tx1"/>
                                </a:solidFill>
                                <a:latin typeface="Cambria Math" panose="02040503050406030204" pitchFamily="18" charset="0"/>
                              </a:rPr>
                              <m:t>𝑉</m:t>
                            </m:r>
                          </m:e>
                          <m:sub>
                            <m:r>
                              <a:rPr lang="en-US">
                                <a:solidFill>
                                  <a:schemeClr val="tx1"/>
                                </a:solidFill>
                                <a:latin typeface="Cambria Math" panose="02040503050406030204" pitchFamily="18" charset="0"/>
                              </a:rPr>
                              <m:t>1</m:t>
                            </m:r>
                            <m:r>
                              <a:rPr lang="fr-FR">
                                <a:solidFill>
                                  <a:schemeClr val="tx1"/>
                                </a:solidFill>
                                <a:latin typeface="Cambria Math" panose="02040503050406030204" pitchFamily="18" charset="0"/>
                              </a:rPr>
                              <m:t>2</m:t>
                            </m:r>
                            <m:r>
                              <a:rPr lang="en-US">
                                <a:solidFill>
                                  <a:schemeClr val="tx1"/>
                                </a:solidFill>
                                <a:latin typeface="Cambria Math" panose="02040503050406030204" pitchFamily="18" charset="0"/>
                              </a:rPr>
                              <m:t>3</m:t>
                            </m:r>
                          </m:sub>
                        </m:sSub>
                      </m:oMath>
                    </m:oMathPara>
                  </a14:m>
                  <a:endParaRPr lang="fr-FR" dirty="0">
                    <a:solidFill>
                      <a:schemeClr val="tx1"/>
                    </a:solidFill>
                  </a:endParaRPr>
                </a:p>
              </p:txBody>
            </p:sp>
          </mc:Choice>
          <mc:Fallback xmlns="">
            <p:sp>
              <p:nvSpPr>
                <p:cNvPr id="20" name="ZoneTexte 19">
                  <a:extLst>
                    <a:ext uri="{FF2B5EF4-FFF2-40B4-BE49-F238E27FC236}">
                      <a16:creationId xmlns:a16="http://schemas.microsoft.com/office/drawing/2014/main" id="{0CD31EC3-F43B-EA8E-9CBB-88476BBBBC47}"/>
                    </a:ext>
                  </a:extLst>
                </p:cNvPr>
                <p:cNvSpPr txBox="1">
                  <a:spLocks noRot="1" noChangeAspect="1" noMove="1" noResize="1" noEditPoints="1" noAdjustHandles="1" noChangeArrowheads="1" noChangeShapeType="1" noTextEdit="1"/>
                </p:cNvSpPr>
                <p:nvPr/>
              </p:nvSpPr>
              <p:spPr>
                <a:xfrm>
                  <a:off x="9658002" y="4689174"/>
                  <a:ext cx="686228" cy="430887"/>
                </a:xfrm>
                <a:prstGeom prst="rect">
                  <a:avLst/>
                </a:prstGeom>
                <a:blipFill>
                  <a:blip r:embed="rId7"/>
                  <a:stretch>
                    <a:fillRect/>
                  </a:stretch>
                </a:blipFill>
              </p:spPr>
              <p:txBody>
                <a:bodyPr/>
                <a:lstStyle/>
                <a:p>
                  <a:r>
                    <a:rPr lang="en-US">
                      <a:noFill/>
                    </a:rPr>
                    <a:t> </a:t>
                  </a:r>
                </a:p>
              </p:txBody>
            </p:sp>
          </mc:Fallback>
        </mc:AlternateContent>
        <p:sp>
          <p:nvSpPr>
            <p:cNvPr id="25" name="Ellipse 24">
              <a:extLst>
                <a:ext uri="{FF2B5EF4-FFF2-40B4-BE49-F238E27FC236}">
                  <a16:creationId xmlns:a16="http://schemas.microsoft.com/office/drawing/2014/main" id="{25EE07F0-7C88-8AD6-C311-B082E09CA9CA}"/>
                </a:ext>
              </a:extLst>
            </p:cNvPr>
            <p:cNvSpPr/>
            <p:nvPr/>
          </p:nvSpPr>
          <p:spPr>
            <a:xfrm>
              <a:off x="9123533" y="4628165"/>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C0204EEA-C902-4DC6-EFE9-EEA80193AAF8}"/>
                </a:ext>
              </a:extLst>
            </p:cNvPr>
            <p:cNvSpPr/>
            <p:nvPr/>
          </p:nvSpPr>
          <p:spPr>
            <a:xfrm>
              <a:off x="9880737" y="6109515"/>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03BDAC93-942E-4134-09BF-FB903CB2E8AA}"/>
                </a:ext>
              </a:extLst>
            </p:cNvPr>
            <p:cNvSpPr/>
            <p:nvPr/>
          </p:nvSpPr>
          <p:spPr>
            <a:xfrm>
              <a:off x="10637941" y="4628165"/>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 name="Connecteur droit avec flèche 27">
              <a:extLst>
                <a:ext uri="{FF2B5EF4-FFF2-40B4-BE49-F238E27FC236}">
                  <a16:creationId xmlns:a16="http://schemas.microsoft.com/office/drawing/2014/main" id="{44E122FB-53CD-5356-7DCC-8845E0F84E59}"/>
                </a:ext>
              </a:extLst>
            </p:cNvPr>
            <p:cNvCxnSpPr>
              <a:cxnSpLocks/>
              <a:stCxn id="41" idx="4"/>
              <a:endCxn id="26" idx="0"/>
            </p:cNvCxnSpPr>
            <p:nvPr/>
          </p:nvCxnSpPr>
          <p:spPr>
            <a:xfrm>
              <a:off x="9983116" y="5362475"/>
              <a:ext cx="11921" cy="747040"/>
            </a:xfrm>
            <a:prstGeom prst="straightConnector1">
              <a:avLst/>
            </a:prstGeom>
            <a:ln w="57150">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9" name="Connecteur droit avec flèche 28">
              <a:extLst>
                <a:ext uri="{FF2B5EF4-FFF2-40B4-BE49-F238E27FC236}">
                  <a16:creationId xmlns:a16="http://schemas.microsoft.com/office/drawing/2014/main" id="{DA97082B-D684-4156-F31C-8B402DBA8A5F}"/>
                </a:ext>
              </a:extLst>
            </p:cNvPr>
            <p:cNvCxnSpPr>
              <a:cxnSpLocks/>
              <a:stCxn id="27" idx="3"/>
              <a:endCxn id="41" idx="7"/>
            </p:cNvCxnSpPr>
            <p:nvPr/>
          </p:nvCxnSpPr>
          <p:spPr>
            <a:xfrm flipH="1">
              <a:off x="9995844" y="4823287"/>
              <a:ext cx="675575" cy="508460"/>
            </a:xfrm>
            <a:prstGeom prst="straightConnector1">
              <a:avLst/>
            </a:prstGeom>
            <a:ln w="57150">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30" name="Connecteur droit avec flèche 29">
              <a:extLst>
                <a:ext uri="{FF2B5EF4-FFF2-40B4-BE49-F238E27FC236}">
                  <a16:creationId xmlns:a16="http://schemas.microsoft.com/office/drawing/2014/main" id="{B1F29FBF-2E8E-706F-F36A-E560E2E461ED}"/>
                </a:ext>
              </a:extLst>
            </p:cNvPr>
            <p:cNvCxnSpPr>
              <a:cxnSpLocks/>
              <a:stCxn id="41" idx="2"/>
              <a:endCxn id="25" idx="5"/>
            </p:cNvCxnSpPr>
            <p:nvPr/>
          </p:nvCxnSpPr>
          <p:spPr>
            <a:xfrm flipH="1" flipV="1">
              <a:off x="9318655" y="4823287"/>
              <a:ext cx="646461" cy="521188"/>
            </a:xfrm>
            <a:prstGeom prst="straightConnector1">
              <a:avLst/>
            </a:prstGeom>
            <a:ln w="57150">
              <a:headEnd type="triangle"/>
              <a:tailEnd type="triangle"/>
            </a:ln>
          </p:spPr>
          <p:style>
            <a:lnRef idx="1">
              <a:schemeClr val="accent2"/>
            </a:lnRef>
            <a:fillRef idx="0">
              <a:schemeClr val="accent2"/>
            </a:fillRef>
            <a:effectRef idx="0">
              <a:schemeClr val="accent2"/>
            </a:effectRef>
            <a:fontRef idx="minor">
              <a:schemeClr val="tx1"/>
            </a:fontRef>
          </p:style>
        </p:cxnSp>
        <p:sp>
          <p:nvSpPr>
            <p:cNvPr id="41" name="Ellipse 40">
              <a:extLst>
                <a:ext uri="{FF2B5EF4-FFF2-40B4-BE49-F238E27FC236}">
                  <a16:creationId xmlns:a16="http://schemas.microsoft.com/office/drawing/2014/main" id="{517DD5E9-1568-3E58-9602-914765F318EA}"/>
                </a:ext>
              </a:extLst>
            </p:cNvPr>
            <p:cNvSpPr/>
            <p:nvPr/>
          </p:nvSpPr>
          <p:spPr>
            <a:xfrm>
              <a:off x="9965116" y="5326475"/>
              <a:ext cx="36000" cy="36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117359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64851-BC15-F0DF-29B4-F4C2906C80AD}"/>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02FAC5CD-C93E-29AE-0BE7-4399A53308AA}"/>
              </a:ext>
            </a:extLst>
          </p:cNvPr>
          <p:cNvSpPr>
            <a:spLocks noGrp="1"/>
          </p:cNvSpPr>
          <p:nvPr>
            <p:ph type="title"/>
          </p:nvPr>
        </p:nvSpPr>
        <p:spPr>
          <a:xfrm>
            <a:off x="2591739" y="169117"/>
            <a:ext cx="9209736" cy="488983"/>
          </a:xfrm>
        </p:spPr>
        <p:txBody>
          <a:bodyPr anchor="ctr">
            <a:normAutofit fontScale="90000"/>
          </a:bodyPr>
          <a:lstStyle/>
          <a:p>
            <a:r>
              <a:rPr lang="en-US" dirty="0"/>
              <a:t>From </a:t>
            </a:r>
            <a:r>
              <a:rPr lang="en-US" dirty="0" err="1">
                <a:latin typeface="Symbol" panose="05050102010706020507" pitchFamily="18" charset="2"/>
              </a:rPr>
              <a:t>a</a:t>
            </a:r>
            <a:r>
              <a:rPr lang="en-US" dirty="0" err="1"/>
              <a:t>+</a:t>
            </a:r>
            <a:r>
              <a:rPr lang="en-US" dirty="0" err="1">
                <a:latin typeface="Symbol" panose="05050102010706020507" pitchFamily="18" charset="2"/>
              </a:rPr>
              <a:t>a</a:t>
            </a:r>
            <a:r>
              <a:rPr lang="en-US" dirty="0">
                <a:latin typeface="Symbol" panose="05050102010706020507" pitchFamily="18" charset="2"/>
              </a:rPr>
              <a:t> </a:t>
            </a:r>
            <a:r>
              <a:rPr lang="en-US" dirty="0"/>
              <a:t>scattering to </a:t>
            </a:r>
            <a:r>
              <a:rPr lang="en-US" dirty="0">
                <a:latin typeface="Symbol" panose="05050102010706020507" pitchFamily="18" charset="2"/>
              </a:rPr>
              <a:t>a</a:t>
            </a:r>
            <a:r>
              <a:rPr lang="en-US" dirty="0"/>
              <a:t> clustering in </a:t>
            </a:r>
            <a:r>
              <a:rPr lang="en-US" baseline="30000" dirty="0"/>
              <a:t>12</a:t>
            </a:r>
            <a:r>
              <a:rPr lang="en-US" dirty="0"/>
              <a:t>Be and channel sensitivity in</a:t>
            </a:r>
            <a:r>
              <a:rPr lang="en-US" baseline="30000" dirty="0"/>
              <a:t> 6</a:t>
            </a:r>
            <a:r>
              <a:rPr lang="en-US" dirty="0"/>
              <a:t>He(</a:t>
            </a:r>
            <a:r>
              <a:rPr lang="en-US" i="1" baseline="30000" dirty="0"/>
              <a:t>6</a:t>
            </a:r>
            <a:r>
              <a:rPr lang="en-US" i="1" dirty="0"/>
              <a:t>He,</a:t>
            </a:r>
            <a:r>
              <a:rPr lang="en-US" i="1" dirty="0">
                <a:latin typeface="Symbol" panose="05050102010706020507" pitchFamily="18" charset="2"/>
              </a:rPr>
              <a:t>a</a:t>
            </a:r>
            <a:r>
              <a:rPr lang="en-US" dirty="0"/>
              <a:t>)</a:t>
            </a:r>
            <a:r>
              <a:rPr lang="en-US" baseline="30000" dirty="0"/>
              <a:t>8</a:t>
            </a:r>
            <a:r>
              <a:rPr lang="en-US" dirty="0"/>
              <a:t>He</a:t>
            </a:r>
            <a:br>
              <a:rPr lang="en-US" dirty="0"/>
            </a:br>
            <a:r>
              <a:rPr lang="en-US" sz="1100" dirty="0" err="1">
                <a:ln w="0" cap="sq">
                  <a:noFill/>
                </a:ln>
                <a:solidFill>
                  <a:schemeClr val="bg1">
                    <a:lumMod val="65000"/>
                  </a:schemeClr>
                </a:solidFill>
              </a:rPr>
              <a:t>K.Kravvaris</a:t>
            </a:r>
            <a:r>
              <a:rPr lang="en-US" sz="1100" dirty="0">
                <a:ln w="0" cap="sq">
                  <a:noFill/>
                </a:ln>
                <a:solidFill>
                  <a:schemeClr val="bg1">
                    <a:lumMod val="65000"/>
                  </a:schemeClr>
                </a:solidFill>
              </a:rPr>
              <a:t>,  S. Quaglioni </a:t>
            </a:r>
            <a:r>
              <a:rPr lang="en-US" sz="1100" i="1" dirty="0">
                <a:ln w="0" cap="sq">
                  <a:noFill/>
                </a:ln>
                <a:solidFill>
                  <a:schemeClr val="bg1">
                    <a:lumMod val="65000"/>
                  </a:schemeClr>
                </a:solidFill>
              </a:rPr>
              <a:t>et al. </a:t>
            </a:r>
            <a:r>
              <a:rPr lang="en-US" sz="1100" dirty="0">
                <a:ln w="0" cap="sq">
                  <a:noFill/>
                </a:ln>
                <a:solidFill>
                  <a:schemeClr val="bg1">
                    <a:lumMod val="65000"/>
                  </a:schemeClr>
                </a:solidFill>
              </a:rPr>
              <a:t>PLB856, 138930 (2024) </a:t>
            </a:r>
          </a:p>
        </p:txBody>
      </p:sp>
      <p:grpSp>
        <p:nvGrpSpPr>
          <p:cNvPr id="8" name="Groupe 7">
            <a:extLst>
              <a:ext uri="{FF2B5EF4-FFF2-40B4-BE49-F238E27FC236}">
                <a16:creationId xmlns:a16="http://schemas.microsoft.com/office/drawing/2014/main" id="{FC017ECC-77C4-58F4-3A46-7B4825055BBA}"/>
              </a:ext>
            </a:extLst>
          </p:cNvPr>
          <p:cNvGrpSpPr/>
          <p:nvPr/>
        </p:nvGrpSpPr>
        <p:grpSpPr>
          <a:xfrm>
            <a:off x="1221830" y="2601620"/>
            <a:ext cx="4445545" cy="3070588"/>
            <a:chOff x="212368" y="1193187"/>
            <a:chExt cx="4445545" cy="3070588"/>
          </a:xfrm>
        </p:grpSpPr>
        <p:pic>
          <p:nvPicPr>
            <p:cNvPr id="16" name="Picture 2">
              <a:extLst>
                <a:ext uri="{FF2B5EF4-FFF2-40B4-BE49-F238E27FC236}">
                  <a16:creationId xmlns:a16="http://schemas.microsoft.com/office/drawing/2014/main" id="{02E55C5D-7275-B858-C590-69C5CFD80587}"/>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p:blipFill>
          <p:spPr bwMode="auto">
            <a:xfrm>
              <a:off x="296583" y="1632639"/>
              <a:ext cx="4247740" cy="26311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a:extLst>
                <a:ext uri="{FF2B5EF4-FFF2-40B4-BE49-F238E27FC236}">
                  <a16:creationId xmlns:a16="http://schemas.microsoft.com/office/drawing/2014/main" id="{6B586767-EBD8-D018-4D59-6E049E8F8240}"/>
                </a:ext>
              </a:extLst>
            </p:cNvPr>
            <p:cNvSpPr>
              <a:spLocks noChangeArrowheads="1"/>
            </p:cNvSpPr>
            <p:nvPr/>
          </p:nvSpPr>
          <p:spPr bwMode="auto">
            <a:xfrm>
              <a:off x="212368" y="1193187"/>
              <a:ext cx="4445545" cy="396914"/>
            </a:xfrm>
            <a:prstGeom prst="rect">
              <a:avLst/>
            </a:prstGeom>
            <a:solidFill>
              <a:srgbClr val="0000FF"/>
            </a:solidFill>
            <a:ln w="3175">
              <a:solidFill>
                <a:srgbClr val="0000FF"/>
              </a:solidFill>
              <a:miter lim="800000"/>
              <a:headEnd/>
              <a:tailEnd/>
            </a:ln>
          </p:spPr>
          <p:txBody>
            <a:bodyPr wrap="none" anchor="ctr"/>
            <a:lstStyle/>
            <a:p>
              <a:pPr algn="ctr"/>
              <a:r>
                <a:rPr lang="en-US" sz="1800" dirty="0" err="1">
                  <a:solidFill>
                    <a:schemeClr val="bg1"/>
                  </a:solidFill>
                  <a:latin typeface="Symbol" panose="05050102010706020507" pitchFamily="18" charset="2"/>
                </a:rPr>
                <a:t>a+a</a:t>
              </a:r>
              <a:r>
                <a:rPr lang="en-US" sz="1800" dirty="0">
                  <a:solidFill>
                    <a:schemeClr val="bg1"/>
                  </a:solidFill>
                  <a:latin typeface="Symbol" panose="05050102010706020507" pitchFamily="18" charset="2"/>
                </a:rPr>
                <a:t> </a:t>
              </a:r>
              <a:r>
                <a:rPr lang="en-US" sz="1800" dirty="0">
                  <a:solidFill>
                    <a:schemeClr val="bg1"/>
                  </a:solidFill>
                  <a:latin typeface="Arial" panose="020B0604020202020204" pitchFamily="34" charset="0"/>
                  <a:cs typeface="Arial" panose="020B0604020202020204" pitchFamily="34" charset="0"/>
                </a:rPr>
                <a:t>scattering phase-shift</a:t>
              </a:r>
              <a:endParaRPr lang="en-US" sz="1800" dirty="0">
                <a:solidFill>
                  <a:schemeClr val="bg1"/>
                </a:solidFill>
              </a:endParaRPr>
            </a:p>
          </p:txBody>
        </p:sp>
        <p:sp>
          <p:nvSpPr>
            <p:cNvPr id="15" name="Rectangle 14">
              <a:extLst>
                <a:ext uri="{FF2B5EF4-FFF2-40B4-BE49-F238E27FC236}">
                  <a16:creationId xmlns:a16="http://schemas.microsoft.com/office/drawing/2014/main" id="{0AE23657-7790-79D6-D9C9-794F79327772}"/>
                </a:ext>
              </a:extLst>
            </p:cNvPr>
            <p:cNvSpPr/>
            <p:nvPr/>
          </p:nvSpPr>
          <p:spPr>
            <a:xfrm>
              <a:off x="231300" y="1584756"/>
              <a:ext cx="4392000" cy="2679019"/>
            </a:xfrm>
            <a:prstGeom prst="rect">
              <a:avLst/>
            </a:prstGeom>
            <a:no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Rectangle 7">
            <a:extLst>
              <a:ext uri="{FF2B5EF4-FFF2-40B4-BE49-F238E27FC236}">
                <a16:creationId xmlns:a16="http://schemas.microsoft.com/office/drawing/2014/main" id="{DFAA32A0-2422-01C6-4EB6-BAA70606D22A}"/>
              </a:ext>
            </a:extLst>
          </p:cNvPr>
          <p:cNvSpPr>
            <a:spLocks noChangeArrowheads="1"/>
          </p:cNvSpPr>
          <p:nvPr/>
        </p:nvSpPr>
        <p:spPr bwMode="auto">
          <a:xfrm>
            <a:off x="6703454" y="3861674"/>
            <a:ext cx="4326715" cy="2424658"/>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p>
            <a:pPr marL="285750" indent="-285750">
              <a:spcBef>
                <a:spcPts val="0"/>
              </a:spcBef>
              <a:spcAft>
                <a:spcPts val="1200"/>
              </a:spcAft>
              <a:buFont typeface="Arial" panose="020B0604020202020204" pitchFamily="34" charset="0"/>
              <a:buChar char="•"/>
            </a:pPr>
            <a:r>
              <a:rPr lang="en-US" sz="1800" i="1" dirty="0"/>
              <a:t>Ab initio </a:t>
            </a:r>
            <a:r>
              <a:rPr lang="en-US" sz="1800" dirty="0"/>
              <a:t>NCSM/RGM calculation of </a:t>
            </a:r>
            <a:r>
              <a:rPr lang="fr-FR" sz="1800" dirty="0">
                <a:latin typeface="Symbol" panose="05050102010706020507" pitchFamily="18" charset="2"/>
              </a:rPr>
              <a:t>a-a</a:t>
            </a:r>
            <a:r>
              <a:rPr lang="el-GR" sz="1800" dirty="0"/>
              <a:t> </a:t>
            </a:r>
            <a:r>
              <a:rPr lang="en-US" sz="1800" dirty="0"/>
              <a:t>scattering using chiral NN+3N;</a:t>
            </a:r>
          </a:p>
          <a:p>
            <a:pPr marL="285750" indent="-285750">
              <a:spcBef>
                <a:spcPts val="0"/>
              </a:spcBef>
              <a:spcAft>
                <a:spcPts val="1200"/>
              </a:spcAft>
              <a:buFont typeface="Arial" panose="020B0604020202020204" pitchFamily="34" charset="0"/>
              <a:buChar char="•"/>
            </a:pPr>
            <a:r>
              <a:rPr lang="en-US" sz="1800" b="1" dirty="0"/>
              <a:t>3N regulator</a:t>
            </a:r>
            <a:r>
              <a:rPr lang="en-US" sz="1800" dirty="0"/>
              <a:t> choice strongly </a:t>
            </a:r>
            <a:r>
              <a:rPr lang="en-US" sz="1800" b="1" dirty="0"/>
              <a:t>affected</a:t>
            </a:r>
            <a:r>
              <a:rPr lang="en-US" sz="1800" dirty="0"/>
              <a:t> resonance positions;</a:t>
            </a:r>
          </a:p>
          <a:p>
            <a:pPr marL="285750" indent="-285750">
              <a:spcBef>
                <a:spcPts val="0"/>
              </a:spcBef>
              <a:spcAft>
                <a:spcPts val="1200"/>
              </a:spcAft>
              <a:buFont typeface="Arial" panose="020B0604020202020204" pitchFamily="34" charset="0"/>
              <a:buChar char="•"/>
            </a:pPr>
            <a:r>
              <a:rPr lang="en-US" sz="1800" b="1" dirty="0"/>
              <a:t>NN+3Nlnl </a:t>
            </a:r>
            <a:r>
              <a:rPr lang="en-US" sz="1800" dirty="0"/>
              <a:t>give best agreement with experimental data.</a:t>
            </a:r>
          </a:p>
        </p:txBody>
      </p:sp>
      <p:sp>
        <p:nvSpPr>
          <p:cNvPr id="9" name="Espace réservé de la date 8">
            <a:extLst>
              <a:ext uri="{FF2B5EF4-FFF2-40B4-BE49-F238E27FC236}">
                <a16:creationId xmlns:a16="http://schemas.microsoft.com/office/drawing/2014/main" id="{B7EFEBA4-5F9D-6308-1C0C-9EDEC4D004E3}"/>
              </a:ext>
            </a:extLst>
          </p:cNvPr>
          <p:cNvSpPr>
            <a:spLocks noGrp="1"/>
          </p:cNvSpPr>
          <p:nvPr>
            <p:ph type="dt" sz="half" idx="10"/>
          </p:nvPr>
        </p:nvSpPr>
        <p:spPr/>
        <p:txBody>
          <a:bodyPr/>
          <a:lstStyle/>
          <a:p>
            <a:r>
              <a:rPr lang="en-US"/>
              <a:t>23/09/2025</a:t>
            </a:r>
            <a:endParaRPr lang="fr-FR" dirty="0"/>
          </a:p>
        </p:txBody>
      </p:sp>
      <p:sp>
        <p:nvSpPr>
          <p:cNvPr id="10" name="Espace réservé du pied de page 9">
            <a:extLst>
              <a:ext uri="{FF2B5EF4-FFF2-40B4-BE49-F238E27FC236}">
                <a16:creationId xmlns:a16="http://schemas.microsoft.com/office/drawing/2014/main" id="{5BB77FE6-9846-3BC1-9B67-2BFDC09E0EBB}"/>
              </a:ext>
            </a:extLst>
          </p:cNvPr>
          <p:cNvSpPr>
            <a:spLocks noGrp="1"/>
          </p:cNvSpPr>
          <p:nvPr>
            <p:ph type="ftr" sz="quarter" idx="11"/>
          </p:nvPr>
        </p:nvSpPr>
        <p:spPr/>
        <p:txBody>
          <a:bodyPr/>
          <a:lstStyle/>
          <a:p>
            <a:r>
              <a:rPr lang="fr-FR"/>
              <a:t>EuNPC – Caen</a:t>
            </a:r>
            <a:endParaRPr lang="fr-FR" dirty="0"/>
          </a:p>
        </p:txBody>
      </p:sp>
      <p:sp>
        <p:nvSpPr>
          <p:cNvPr id="11" name="Espace réservé du numéro de diapositive 10">
            <a:extLst>
              <a:ext uri="{FF2B5EF4-FFF2-40B4-BE49-F238E27FC236}">
                <a16:creationId xmlns:a16="http://schemas.microsoft.com/office/drawing/2014/main" id="{0B2D507F-F570-77D2-6CA8-5ADA1244B27F}"/>
              </a:ext>
            </a:extLst>
          </p:cNvPr>
          <p:cNvSpPr>
            <a:spLocks noGrp="1"/>
          </p:cNvSpPr>
          <p:nvPr>
            <p:ph type="sldNum" sz="quarter" idx="12"/>
          </p:nvPr>
        </p:nvSpPr>
        <p:spPr/>
        <p:txBody>
          <a:bodyPr/>
          <a:lstStyle/>
          <a:p>
            <a:fld id="{77E71596-5F9D-49C5-9701-16B3CA54319D}" type="slidenum">
              <a:rPr lang="fr-FR" smtClean="0"/>
              <a:pPr/>
              <a:t>20</a:t>
            </a:fld>
            <a:endParaRPr lang="fr-FR" dirty="0"/>
          </a:p>
        </p:txBody>
      </p:sp>
      <p:grpSp>
        <p:nvGrpSpPr>
          <p:cNvPr id="38" name="Groupe 37">
            <a:extLst>
              <a:ext uri="{FF2B5EF4-FFF2-40B4-BE49-F238E27FC236}">
                <a16:creationId xmlns:a16="http://schemas.microsoft.com/office/drawing/2014/main" id="{D1884536-7289-DBC2-3A61-23E60ABD240D}"/>
              </a:ext>
            </a:extLst>
          </p:cNvPr>
          <p:cNvGrpSpPr/>
          <p:nvPr/>
        </p:nvGrpSpPr>
        <p:grpSpPr>
          <a:xfrm>
            <a:off x="2197431" y="1158223"/>
            <a:ext cx="936000" cy="936000"/>
            <a:chOff x="1834851" y="1439543"/>
            <a:chExt cx="936000" cy="936000"/>
          </a:xfrm>
        </p:grpSpPr>
        <p:sp>
          <p:nvSpPr>
            <p:cNvPr id="24" name="Oval 89">
              <a:extLst>
                <a:ext uri="{FF2B5EF4-FFF2-40B4-BE49-F238E27FC236}">
                  <a16:creationId xmlns:a16="http://schemas.microsoft.com/office/drawing/2014/main" id="{E3DC5B10-127F-E7E8-771A-56D9DE59EF4A}"/>
                </a:ext>
              </a:extLst>
            </p:cNvPr>
            <p:cNvSpPr/>
            <p:nvPr/>
          </p:nvSpPr>
          <p:spPr>
            <a:xfrm rot="16654851">
              <a:off x="1834851" y="1439543"/>
              <a:ext cx="936000" cy="936000"/>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26" name="Picture 50" descr="ball2v2pn-2.png">
              <a:extLst>
                <a:ext uri="{FF2B5EF4-FFF2-40B4-BE49-F238E27FC236}">
                  <a16:creationId xmlns:a16="http://schemas.microsoft.com/office/drawing/2014/main" id="{2467A9C3-25CF-2F72-EDA8-6273FB7F69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654851">
              <a:off x="2214440" y="1598860"/>
              <a:ext cx="479551" cy="468000"/>
            </a:xfrm>
            <a:prstGeom prst="rect">
              <a:avLst/>
            </a:prstGeom>
          </p:spPr>
        </p:pic>
        <p:pic>
          <p:nvPicPr>
            <p:cNvPr id="28" name="Picture 59" descr="ball2v2pn.png">
              <a:extLst>
                <a:ext uri="{FF2B5EF4-FFF2-40B4-BE49-F238E27FC236}">
                  <a16:creationId xmlns:a16="http://schemas.microsoft.com/office/drawing/2014/main" id="{A2581A5F-6592-674E-56A5-E61DC8B400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1993510" y="1527309"/>
              <a:ext cx="479557" cy="468000"/>
            </a:xfrm>
            <a:prstGeom prst="rect">
              <a:avLst/>
            </a:prstGeom>
          </p:spPr>
        </p:pic>
        <p:pic>
          <p:nvPicPr>
            <p:cNvPr id="30" name="Picture 61" descr="ball2v2pn.png">
              <a:extLst>
                <a:ext uri="{FF2B5EF4-FFF2-40B4-BE49-F238E27FC236}">
                  <a16:creationId xmlns:a16="http://schemas.microsoft.com/office/drawing/2014/main" id="{31BE5CC5-541B-C4B1-A318-130E5B0B35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2088374" y="1784597"/>
              <a:ext cx="479556" cy="468000"/>
            </a:xfrm>
            <a:prstGeom prst="rect">
              <a:avLst/>
            </a:prstGeom>
          </p:spPr>
        </p:pic>
        <p:pic>
          <p:nvPicPr>
            <p:cNvPr id="34" name="Picture 50" descr="ball2v2pn-2.png">
              <a:extLst>
                <a:ext uri="{FF2B5EF4-FFF2-40B4-BE49-F238E27FC236}">
                  <a16:creationId xmlns:a16="http://schemas.microsoft.com/office/drawing/2014/main" id="{A9060866-A510-04D5-4924-75C7BA379B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654851">
              <a:off x="1921214" y="1742057"/>
              <a:ext cx="479551" cy="468000"/>
            </a:xfrm>
            <a:prstGeom prst="rect">
              <a:avLst/>
            </a:prstGeom>
          </p:spPr>
        </p:pic>
      </p:grpSp>
      <p:grpSp>
        <p:nvGrpSpPr>
          <p:cNvPr id="39" name="Groupe 38">
            <a:extLst>
              <a:ext uri="{FF2B5EF4-FFF2-40B4-BE49-F238E27FC236}">
                <a16:creationId xmlns:a16="http://schemas.microsoft.com/office/drawing/2014/main" id="{BD6F63A5-80D7-FCF6-C75B-CB979B38AE00}"/>
              </a:ext>
            </a:extLst>
          </p:cNvPr>
          <p:cNvGrpSpPr/>
          <p:nvPr/>
        </p:nvGrpSpPr>
        <p:grpSpPr>
          <a:xfrm>
            <a:off x="3692110" y="1550597"/>
            <a:ext cx="936000" cy="936000"/>
            <a:chOff x="3214571" y="1045270"/>
            <a:chExt cx="936000" cy="936000"/>
          </a:xfrm>
        </p:grpSpPr>
        <p:sp>
          <p:nvSpPr>
            <p:cNvPr id="23" name="Oval 89">
              <a:extLst>
                <a:ext uri="{FF2B5EF4-FFF2-40B4-BE49-F238E27FC236}">
                  <a16:creationId xmlns:a16="http://schemas.microsoft.com/office/drawing/2014/main" id="{58B68750-F20E-6657-269A-B218AF9A4A73}"/>
                </a:ext>
              </a:extLst>
            </p:cNvPr>
            <p:cNvSpPr/>
            <p:nvPr/>
          </p:nvSpPr>
          <p:spPr>
            <a:xfrm rot="16654851">
              <a:off x="3214571" y="1045270"/>
              <a:ext cx="936000" cy="936000"/>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25" name="Picture 49" descr="ball2v2pn-2.png">
              <a:extLst>
                <a:ext uri="{FF2B5EF4-FFF2-40B4-BE49-F238E27FC236}">
                  <a16:creationId xmlns:a16="http://schemas.microsoft.com/office/drawing/2014/main" id="{80CD44AA-3338-5C57-5322-396BCB2C57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654851">
              <a:off x="3448313" y="1414102"/>
              <a:ext cx="479552" cy="468000"/>
            </a:xfrm>
            <a:prstGeom prst="rect">
              <a:avLst/>
            </a:prstGeom>
          </p:spPr>
        </p:pic>
        <p:pic>
          <p:nvPicPr>
            <p:cNvPr id="27" name="Picture 56" descr="ball2v2pn.png">
              <a:extLst>
                <a:ext uri="{FF2B5EF4-FFF2-40B4-BE49-F238E27FC236}">
                  <a16:creationId xmlns:a16="http://schemas.microsoft.com/office/drawing/2014/main" id="{A8148597-7ADF-EC53-F61B-E471D81995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3235286" y="1273937"/>
              <a:ext cx="479556" cy="468000"/>
            </a:xfrm>
            <a:prstGeom prst="rect">
              <a:avLst/>
            </a:prstGeom>
          </p:spPr>
        </p:pic>
        <p:pic>
          <p:nvPicPr>
            <p:cNvPr id="29" name="Picture 60" descr="ball2v2pn.png">
              <a:extLst>
                <a:ext uri="{FF2B5EF4-FFF2-40B4-BE49-F238E27FC236}">
                  <a16:creationId xmlns:a16="http://schemas.microsoft.com/office/drawing/2014/main" id="{D60BAA81-B964-910D-5181-BBD9CC4FB9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3656743" y="1330213"/>
              <a:ext cx="479557" cy="468000"/>
            </a:xfrm>
            <a:prstGeom prst="rect">
              <a:avLst/>
            </a:prstGeom>
          </p:spPr>
        </p:pic>
        <p:pic>
          <p:nvPicPr>
            <p:cNvPr id="35" name="Picture 50" descr="ball2v2pn-2.png">
              <a:extLst>
                <a:ext uri="{FF2B5EF4-FFF2-40B4-BE49-F238E27FC236}">
                  <a16:creationId xmlns:a16="http://schemas.microsoft.com/office/drawing/2014/main" id="{03AA260F-FBDA-BBB7-258C-C949680464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654851">
              <a:off x="3495282" y="1155447"/>
              <a:ext cx="479551" cy="468000"/>
            </a:xfrm>
            <a:prstGeom prst="rect">
              <a:avLst/>
            </a:prstGeom>
          </p:spPr>
        </p:pic>
      </p:grpSp>
      <p:cxnSp>
        <p:nvCxnSpPr>
          <p:cNvPr id="31" name="Straight Arrow Connector 53">
            <a:extLst>
              <a:ext uri="{FF2B5EF4-FFF2-40B4-BE49-F238E27FC236}">
                <a16:creationId xmlns:a16="http://schemas.microsoft.com/office/drawing/2014/main" id="{9E4FE5D9-C399-B9ED-B173-70487A67032E}"/>
              </a:ext>
            </a:extLst>
          </p:cNvPr>
          <p:cNvCxnSpPr>
            <a:cxnSpLocks/>
            <a:stCxn id="30" idx="3"/>
            <a:endCxn id="35" idx="1"/>
          </p:cNvCxnSpPr>
          <p:nvPr/>
        </p:nvCxnSpPr>
        <p:spPr>
          <a:xfrm>
            <a:off x="2722365" y="1499595"/>
            <a:ext cx="1458599" cy="632859"/>
          </a:xfrm>
          <a:prstGeom prst="straightConnector1">
            <a:avLst/>
          </a:prstGeom>
          <a:ln w="28575" cmpd="sng">
            <a:solidFill>
              <a:srgbClr val="000000"/>
            </a:solidFill>
            <a:headEnd type="stealth" w="lg" len="lg"/>
            <a:tailEnd type="none"/>
          </a:ln>
        </p:spPr>
        <p:style>
          <a:lnRef idx="2">
            <a:schemeClr val="accent1"/>
          </a:lnRef>
          <a:fillRef idx="0">
            <a:schemeClr val="accent1"/>
          </a:fillRef>
          <a:effectRef idx="1">
            <a:schemeClr val="accent1"/>
          </a:effectRef>
          <a:fontRef idx="minor">
            <a:schemeClr val="tx1"/>
          </a:fontRef>
        </p:style>
      </p:cxnSp>
      <p:pic>
        <p:nvPicPr>
          <p:cNvPr id="50" name="Image 49">
            <a:extLst>
              <a:ext uri="{FF2B5EF4-FFF2-40B4-BE49-F238E27FC236}">
                <a16:creationId xmlns:a16="http://schemas.microsoft.com/office/drawing/2014/main" id="{A2130DE9-FACB-580F-7F55-E5910483EFE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80375" y="1001450"/>
            <a:ext cx="4014879" cy="2208475"/>
          </a:xfrm>
          <a:prstGeom prst="rect">
            <a:avLst/>
          </a:prstGeom>
        </p:spPr>
      </p:pic>
      <p:sp>
        <p:nvSpPr>
          <p:cNvPr id="51" name="TextBox 8">
            <a:extLst>
              <a:ext uri="{FF2B5EF4-FFF2-40B4-BE49-F238E27FC236}">
                <a16:creationId xmlns:a16="http://schemas.microsoft.com/office/drawing/2014/main" id="{0638A7C6-6DA9-FE3A-1202-DB82575F88DF}"/>
              </a:ext>
            </a:extLst>
          </p:cNvPr>
          <p:cNvSpPr txBox="1"/>
          <p:nvPr/>
        </p:nvSpPr>
        <p:spPr>
          <a:xfrm>
            <a:off x="7009055" y="3346886"/>
            <a:ext cx="3015569" cy="261610"/>
          </a:xfrm>
          <a:prstGeom prst="rect">
            <a:avLst/>
          </a:prstGeom>
          <a:noFill/>
        </p:spPr>
        <p:txBody>
          <a:bodyPr wrap="none" rtlCol="0">
            <a:spAutoFit/>
          </a:bodyPr>
          <a:lstStyle/>
          <a:p>
            <a:r>
              <a:rPr lang="en-US" sz="1100" dirty="0">
                <a:ln w="0" cap="sq">
                  <a:noFill/>
                </a:ln>
                <a:solidFill>
                  <a:srgbClr val="0070C0"/>
                </a:solidFill>
              </a:rPr>
              <a:t>I. Lombardo </a:t>
            </a:r>
            <a:r>
              <a:rPr lang="en-US" sz="1100" i="1" dirty="0">
                <a:ln w="0" cap="sq">
                  <a:noFill/>
                </a:ln>
                <a:solidFill>
                  <a:srgbClr val="0070C0"/>
                </a:solidFill>
              </a:rPr>
              <a:t>et al.</a:t>
            </a:r>
            <a:r>
              <a:rPr lang="en-US" sz="1100" dirty="0">
                <a:ln w="0" cap="sq">
                  <a:noFill/>
                </a:ln>
                <a:solidFill>
                  <a:srgbClr val="0070C0"/>
                </a:solidFill>
              </a:rPr>
              <a:t> Riv. Nuovo Cim. </a:t>
            </a:r>
            <a:r>
              <a:rPr lang="en-US" sz="1100" b="1" dirty="0">
                <a:ln w="0" cap="sq">
                  <a:noFill/>
                </a:ln>
                <a:solidFill>
                  <a:srgbClr val="0070C0"/>
                </a:solidFill>
              </a:rPr>
              <a:t>46</a:t>
            </a:r>
            <a:r>
              <a:rPr lang="en-US" sz="1100" dirty="0">
                <a:ln w="0" cap="sq">
                  <a:noFill/>
                </a:ln>
                <a:solidFill>
                  <a:srgbClr val="0070C0"/>
                </a:solidFill>
              </a:rPr>
              <a:t> (2023)</a:t>
            </a:r>
            <a:endParaRPr lang="fr-FR" sz="1100" dirty="0">
              <a:ln w="0" cap="sq">
                <a:noFill/>
              </a:ln>
              <a:solidFill>
                <a:srgbClr val="0070C0"/>
              </a:solidFill>
            </a:endParaRPr>
          </a:p>
        </p:txBody>
      </p:sp>
    </p:spTree>
    <p:extLst>
      <p:ext uri="{BB962C8B-B14F-4D97-AF65-F5344CB8AC3E}">
        <p14:creationId xmlns:p14="http://schemas.microsoft.com/office/powerpoint/2010/main" val="3140810905"/>
      </p:ext>
    </p:extLst>
  </p:cSld>
  <p:clrMapOvr>
    <a:masterClrMapping/>
  </p:clrMapOvr>
  <mc:AlternateContent xmlns:mc="http://schemas.openxmlformats.org/markup-compatibility/2006" xmlns:p14="http://schemas.microsoft.com/office/powerpoint/2010/main">
    <mc:Choice Requires="p14">
      <p:transition spd="slow" p14:dur="2000" advTm="81178"/>
    </mc:Choice>
    <mc:Fallback xmlns="">
      <p:transition spd="slow" advTm="8117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4CBD2-EC66-57FA-291A-DA29ED49A8DA}"/>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10BBECE3-E06D-8B3B-EB04-D5E1695709BC}"/>
              </a:ext>
            </a:extLst>
          </p:cNvPr>
          <p:cNvSpPr>
            <a:spLocks noGrp="1"/>
          </p:cNvSpPr>
          <p:nvPr>
            <p:ph type="title"/>
          </p:nvPr>
        </p:nvSpPr>
        <p:spPr>
          <a:xfrm>
            <a:off x="2591739" y="169117"/>
            <a:ext cx="9209736" cy="488983"/>
          </a:xfrm>
        </p:spPr>
        <p:txBody>
          <a:bodyPr anchor="ctr">
            <a:normAutofit fontScale="90000"/>
          </a:bodyPr>
          <a:lstStyle/>
          <a:p>
            <a:r>
              <a:rPr lang="en-US" sz="2000" b="0" dirty="0"/>
              <a:t>From </a:t>
            </a:r>
            <a:r>
              <a:rPr lang="en-US" sz="2000" b="0" dirty="0" err="1">
                <a:latin typeface="Symbol" panose="05050102010706020507" pitchFamily="18" charset="2"/>
              </a:rPr>
              <a:t>a</a:t>
            </a:r>
            <a:r>
              <a:rPr lang="en-US" sz="2000" b="0" dirty="0" err="1"/>
              <a:t>+</a:t>
            </a:r>
            <a:r>
              <a:rPr lang="en-US" dirty="0" err="1">
                <a:latin typeface="Symbol" panose="05050102010706020507" pitchFamily="18" charset="2"/>
              </a:rPr>
              <a:t>a</a:t>
            </a:r>
            <a:r>
              <a:rPr lang="en-US" dirty="0">
                <a:latin typeface="Symbol" panose="05050102010706020507" pitchFamily="18" charset="2"/>
              </a:rPr>
              <a:t> </a:t>
            </a:r>
            <a:r>
              <a:rPr lang="en-US" dirty="0"/>
              <a:t>scattering to </a:t>
            </a:r>
            <a:r>
              <a:rPr lang="en-US" dirty="0">
                <a:latin typeface="Symbol" panose="05050102010706020507" pitchFamily="18" charset="2"/>
              </a:rPr>
              <a:t>a</a:t>
            </a:r>
            <a:r>
              <a:rPr lang="en-US" dirty="0"/>
              <a:t> clustering in </a:t>
            </a:r>
            <a:r>
              <a:rPr lang="en-US" baseline="30000" dirty="0"/>
              <a:t>12</a:t>
            </a:r>
            <a:r>
              <a:rPr lang="en-US" dirty="0"/>
              <a:t>Be and channel sensitivity in</a:t>
            </a:r>
            <a:r>
              <a:rPr lang="en-US" sz="2000" b="0" baseline="30000" dirty="0"/>
              <a:t> 6</a:t>
            </a:r>
            <a:r>
              <a:rPr lang="en-US" sz="2000" b="0" dirty="0"/>
              <a:t>He(</a:t>
            </a:r>
            <a:r>
              <a:rPr lang="en-US" i="1" baseline="30000" dirty="0"/>
              <a:t>6</a:t>
            </a:r>
            <a:r>
              <a:rPr lang="en-US" i="1" dirty="0"/>
              <a:t>He</a:t>
            </a:r>
            <a:r>
              <a:rPr lang="en-US" sz="2000" b="0" i="1" dirty="0"/>
              <a:t>,</a:t>
            </a:r>
            <a:r>
              <a:rPr lang="en-US" sz="2000" b="0" i="1" cap="none" dirty="0">
                <a:latin typeface="Symbol" panose="05050102010706020507" pitchFamily="18" charset="2"/>
              </a:rPr>
              <a:t>a</a:t>
            </a:r>
            <a:r>
              <a:rPr lang="en-US" sz="2000" b="0" dirty="0"/>
              <a:t>)</a:t>
            </a:r>
            <a:r>
              <a:rPr lang="en-US" sz="2000" b="0" baseline="30000" dirty="0"/>
              <a:t>8</a:t>
            </a:r>
            <a:r>
              <a:rPr lang="en-US" sz="2000" b="0" dirty="0"/>
              <a:t>H</a:t>
            </a:r>
            <a:r>
              <a:rPr lang="en-US" sz="2000" b="0" cap="none" dirty="0"/>
              <a:t>e</a:t>
            </a:r>
            <a:br>
              <a:rPr lang="en-US" sz="2000" b="0" cap="none" dirty="0"/>
            </a:br>
            <a:r>
              <a:rPr lang="en-US" sz="1100" dirty="0" err="1">
                <a:ln w="0" cap="sq">
                  <a:noFill/>
                </a:ln>
                <a:solidFill>
                  <a:prstClr val="white">
                    <a:lumMod val="65000"/>
                  </a:prstClr>
                </a:solidFill>
                <a:latin typeface="Calibri Light" panose="020F0302020204030204"/>
              </a:rPr>
              <a:t>K.Kravvaris</a:t>
            </a:r>
            <a:r>
              <a:rPr lang="en-US" sz="1100" dirty="0">
                <a:ln w="0" cap="sq">
                  <a:noFill/>
                </a:ln>
                <a:solidFill>
                  <a:prstClr val="white">
                    <a:lumMod val="65000"/>
                  </a:prstClr>
                </a:solidFill>
                <a:latin typeface="Calibri Light" panose="020F0302020204030204"/>
              </a:rPr>
              <a:t>,  S. Quaglioni et al. PLB856, 138930 (2024)  </a:t>
            </a:r>
          </a:p>
        </p:txBody>
      </p:sp>
      <p:grpSp>
        <p:nvGrpSpPr>
          <p:cNvPr id="8" name="Groupe 7">
            <a:extLst>
              <a:ext uri="{FF2B5EF4-FFF2-40B4-BE49-F238E27FC236}">
                <a16:creationId xmlns:a16="http://schemas.microsoft.com/office/drawing/2014/main" id="{2A2EE90E-DA12-67F3-B032-3922ADB52037}"/>
              </a:ext>
            </a:extLst>
          </p:cNvPr>
          <p:cNvGrpSpPr/>
          <p:nvPr/>
        </p:nvGrpSpPr>
        <p:grpSpPr>
          <a:xfrm>
            <a:off x="1221830" y="1193187"/>
            <a:ext cx="4445545" cy="5064738"/>
            <a:chOff x="212368" y="1193187"/>
            <a:chExt cx="4445545" cy="5064738"/>
          </a:xfrm>
        </p:grpSpPr>
        <p:pic>
          <p:nvPicPr>
            <p:cNvPr id="16" name="Picture 2">
              <a:extLst>
                <a:ext uri="{FF2B5EF4-FFF2-40B4-BE49-F238E27FC236}">
                  <a16:creationId xmlns:a16="http://schemas.microsoft.com/office/drawing/2014/main" id="{04FA29DE-DF40-2FEC-A7B1-19F02922E741}"/>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p:blipFill>
          <p:spPr bwMode="auto">
            <a:xfrm>
              <a:off x="337292" y="1684964"/>
              <a:ext cx="3472896" cy="441206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a:extLst>
                <a:ext uri="{FF2B5EF4-FFF2-40B4-BE49-F238E27FC236}">
                  <a16:creationId xmlns:a16="http://schemas.microsoft.com/office/drawing/2014/main" id="{011A35E6-F9D8-35FF-CC7A-4879CBA3B609}"/>
                </a:ext>
              </a:extLst>
            </p:cNvPr>
            <p:cNvSpPr>
              <a:spLocks noChangeArrowheads="1"/>
            </p:cNvSpPr>
            <p:nvPr/>
          </p:nvSpPr>
          <p:spPr bwMode="auto">
            <a:xfrm>
              <a:off x="212368" y="1193187"/>
              <a:ext cx="4445545" cy="396914"/>
            </a:xfrm>
            <a:prstGeom prst="rect">
              <a:avLst/>
            </a:prstGeom>
            <a:solidFill>
              <a:srgbClr val="0000FF"/>
            </a:solidFill>
            <a:ln w="3175">
              <a:solidFill>
                <a:srgbClr val="0000FF"/>
              </a:solidFill>
              <a:miter lim="800000"/>
              <a:headEnd/>
              <a:tailEnd/>
            </a:ln>
          </p:spPr>
          <p:txBody>
            <a:bodyPr wrap="none" anchor="ctr"/>
            <a:lstStyle/>
            <a:p>
              <a:pPr algn="ctr"/>
              <a:r>
                <a:rPr lang="en-US" sz="1800" dirty="0">
                  <a:solidFill>
                    <a:schemeClr val="bg1"/>
                  </a:solidFill>
                  <a:latin typeface="Arial" panose="020B0604020202020204" pitchFamily="34" charset="0"/>
                  <a:cs typeface="Arial" panose="020B0604020202020204" pitchFamily="34" charset="0"/>
                </a:rPr>
                <a:t>Evolution of </a:t>
              </a:r>
              <a:r>
                <a:rPr lang="en-US" sz="1800" baseline="30000" dirty="0">
                  <a:solidFill>
                    <a:schemeClr val="bg1"/>
                  </a:solidFill>
                  <a:latin typeface="Arial" panose="020B0604020202020204" pitchFamily="34" charset="0"/>
                  <a:cs typeface="Arial" panose="020B0604020202020204" pitchFamily="34" charset="0"/>
                </a:rPr>
                <a:t>12</a:t>
              </a:r>
              <a:r>
                <a:rPr lang="en-US" sz="1800" dirty="0">
                  <a:solidFill>
                    <a:schemeClr val="bg1"/>
                  </a:solidFill>
                  <a:latin typeface="Arial" panose="020B0604020202020204" pitchFamily="34" charset="0"/>
                  <a:cs typeface="Arial" panose="020B0604020202020204" pitchFamily="34" charset="0"/>
                </a:rPr>
                <a:t>Be with cluster structure</a:t>
              </a:r>
            </a:p>
          </p:txBody>
        </p:sp>
        <p:sp>
          <p:nvSpPr>
            <p:cNvPr id="15" name="Rectangle 14">
              <a:extLst>
                <a:ext uri="{FF2B5EF4-FFF2-40B4-BE49-F238E27FC236}">
                  <a16:creationId xmlns:a16="http://schemas.microsoft.com/office/drawing/2014/main" id="{2D4CCD53-F5EE-FD52-230F-ABEF1018DC0D}"/>
                </a:ext>
              </a:extLst>
            </p:cNvPr>
            <p:cNvSpPr/>
            <p:nvPr/>
          </p:nvSpPr>
          <p:spPr>
            <a:xfrm>
              <a:off x="231300" y="1584756"/>
              <a:ext cx="4392000" cy="4673169"/>
            </a:xfrm>
            <a:prstGeom prst="rect">
              <a:avLst/>
            </a:prstGeom>
            <a:no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41" name="Groupe 7">
            <a:extLst>
              <a:ext uri="{FF2B5EF4-FFF2-40B4-BE49-F238E27FC236}">
                <a16:creationId xmlns:a16="http://schemas.microsoft.com/office/drawing/2014/main" id="{276443E9-9377-D852-018E-63FB0FE8831E}"/>
              </a:ext>
            </a:extLst>
          </p:cNvPr>
          <p:cNvGrpSpPr/>
          <p:nvPr/>
        </p:nvGrpSpPr>
        <p:grpSpPr>
          <a:xfrm>
            <a:off x="7227985" y="1193187"/>
            <a:ext cx="3807419" cy="3070588"/>
            <a:chOff x="212368" y="1193187"/>
            <a:chExt cx="3807419" cy="3070588"/>
          </a:xfrm>
        </p:grpSpPr>
        <p:pic>
          <p:nvPicPr>
            <p:cNvPr id="49" name="Picture 2">
              <a:extLst>
                <a:ext uri="{FF2B5EF4-FFF2-40B4-BE49-F238E27FC236}">
                  <a16:creationId xmlns:a16="http://schemas.microsoft.com/office/drawing/2014/main" id="{A7285660-9FFD-91CC-0FD6-7EBCBF2A0BEC}"/>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283728" y="1777088"/>
              <a:ext cx="3646488" cy="2270737"/>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3">
              <a:extLst>
                <a:ext uri="{FF2B5EF4-FFF2-40B4-BE49-F238E27FC236}">
                  <a16:creationId xmlns:a16="http://schemas.microsoft.com/office/drawing/2014/main" id="{E640B7B0-B28B-0D08-CCE5-33AD91138A8C}"/>
                </a:ext>
              </a:extLst>
            </p:cNvPr>
            <p:cNvSpPr>
              <a:spLocks noChangeArrowheads="1"/>
            </p:cNvSpPr>
            <p:nvPr/>
          </p:nvSpPr>
          <p:spPr bwMode="auto">
            <a:xfrm>
              <a:off x="212368" y="1193187"/>
              <a:ext cx="3807419" cy="396914"/>
            </a:xfrm>
            <a:prstGeom prst="rect">
              <a:avLst/>
            </a:prstGeom>
            <a:solidFill>
              <a:srgbClr val="0000FF"/>
            </a:solidFill>
            <a:ln w="3175">
              <a:solidFill>
                <a:srgbClr val="0000FF"/>
              </a:solidFill>
              <a:miter lim="800000"/>
              <a:headEnd/>
              <a:tailEnd/>
            </a:ln>
          </p:spPr>
          <p:txBody>
            <a:bodyPr wrap="square" anchor="ctr"/>
            <a:lstStyle/>
            <a:p>
              <a:pPr algn="ctr">
                <a:spcBef>
                  <a:spcPct val="0"/>
                </a:spcBef>
              </a:pPr>
              <a:r>
                <a:rPr lang="fr-FR" sz="1800" dirty="0">
                  <a:solidFill>
                    <a:schemeClr val="bg1"/>
                  </a:solidFill>
                </a:rPr>
                <a:t>Evidence of channels </a:t>
              </a:r>
              <a:r>
                <a:rPr lang="fr-FR" sz="1800" dirty="0" err="1">
                  <a:solidFill>
                    <a:schemeClr val="bg1"/>
                  </a:solidFill>
                </a:rPr>
                <a:t>selectivity</a:t>
              </a:r>
              <a:endParaRPr lang="en-US" sz="1800" dirty="0">
                <a:solidFill>
                  <a:schemeClr val="bg1"/>
                </a:solidFill>
              </a:endParaRPr>
            </a:p>
          </p:txBody>
        </p:sp>
        <p:sp>
          <p:nvSpPr>
            <p:cNvPr id="44" name="Rectangle 43">
              <a:extLst>
                <a:ext uri="{FF2B5EF4-FFF2-40B4-BE49-F238E27FC236}">
                  <a16:creationId xmlns:a16="http://schemas.microsoft.com/office/drawing/2014/main" id="{8E5E90E2-2D28-5DD6-8763-F3FB9F1B03FA}"/>
                </a:ext>
              </a:extLst>
            </p:cNvPr>
            <p:cNvSpPr/>
            <p:nvPr/>
          </p:nvSpPr>
          <p:spPr>
            <a:xfrm>
              <a:off x="231300" y="1584756"/>
              <a:ext cx="3756193" cy="2679019"/>
            </a:xfrm>
            <a:prstGeom prst="rect">
              <a:avLst/>
            </a:prstGeom>
            <a:no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Espace réservé de la date 8">
            <a:extLst>
              <a:ext uri="{FF2B5EF4-FFF2-40B4-BE49-F238E27FC236}">
                <a16:creationId xmlns:a16="http://schemas.microsoft.com/office/drawing/2014/main" id="{C5ECDEE0-227E-BC29-374B-3F95A9BB9698}"/>
              </a:ext>
            </a:extLst>
          </p:cNvPr>
          <p:cNvSpPr>
            <a:spLocks noGrp="1"/>
          </p:cNvSpPr>
          <p:nvPr>
            <p:ph type="dt" sz="half" idx="10"/>
          </p:nvPr>
        </p:nvSpPr>
        <p:spPr/>
        <p:txBody>
          <a:bodyPr/>
          <a:lstStyle/>
          <a:p>
            <a:r>
              <a:rPr lang="en-US"/>
              <a:t>23/09/2025</a:t>
            </a:r>
            <a:endParaRPr lang="fr-FR" dirty="0"/>
          </a:p>
        </p:txBody>
      </p:sp>
      <p:sp>
        <p:nvSpPr>
          <p:cNvPr id="10" name="Espace réservé du pied de page 9">
            <a:extLst>
              <a:ext uri="{FF2B5EF4-FFF2-40B4-BE49-F238E27FC236}">
                <a16:creationId xmlns:a16="http://schemas.microsoft.com/office/drawing/2014/main" id="{C03E5C3A-58BF-D509-C73E-C68103E33775}"/>
              </a:ext>
            </a:extLst>
          </p:cNvPr>
          <p:cNvSpPr>
            <a:spLocks noGrp="1"/>
          </p:cNvSpPr>
          <p:nvPr>
            <p:ph type="ftr" sz="quarter" idx="11"/>
          </p:nvPr>
        </p:nvSpPr>
        <p:spPr/>
        <p:txBody>
          <a:bodyPr/>
          <a:lstStyle/>
          <a:p>
            <a:r>
              <a:rPr lang="fr-FR"/>
              <a:t>EuNPC – Caen</a:t>
            </a:r>
            <a:endParaRPr lang="fr-FR" dirty="0"/>
          </a:p>
        </p:txBody>
      </p:sp>
      <p:sp>
        <p:nvSpPr>
          <p:cNvPr id="11" name="Espace réservé du numéro de diapositive 10">
            <a:extLst>
              <a:ext uri="{FF2B5EF4-FFF2-40B4-BE49-F238E27FC236}">
                <a16:creationId xmlns:a16="http://schemas.microsoft.com/office/drawing/2014/main" id="{CAFC45E6-88EC-0443-3B08-0B367AE5E021}"/>
              </a:ext>
            </a:extLst>
          </p:cNvPr>
          <p:cNvSpPr>
            <a:spLocks noGrp="1"/>
          </p:cNvSpPr>
          <p:nvPr>
            <p:ph type="sldNum" sz="quarter" idx="12"/>
          </p:nvPr>
        </p:nvSpPr>
        <p:spPr/>
        <p:txBody>
          <a:bodyPr/>
          <a:lstStyle/>
          <a:p>
            <a:fld id="{77E71596-5F9D-49C5-9701-16B3CA54319D}" type="slidenum">
              <a:rPr lang="fr-FR" smtClean="0"/>
              <a:pPr/>
              <a:t>21</a:t>
            </a:fld>
            <a:endParaRPr lang="fr-FR" dirty="0"/>
          </a:p>
        </p:txBody>
      </p:sp>
      <p:sp>
        <p:nvSpPr>
          <p:cNvPr id="52" name="Rectangle 7">
            <a:extLst>
              <a:ext uri="{FF2B5EF4-FFF2-40B4-BE49-F238E27FC236}">
                <a16:creationId xmlns:a16="http://schemas.microsoft.com/office/drawing/2014/main" id="{AC8175D8-30E7-8D3D-0548-3364AB1AE42B}"/>
              </a:ext>
            </a:extLst>
          </p:cNvPr>
          <p:cNvSpPr>
            <a:spLocks noChangeArrowheads="1"/>
          </p:cNvSpPr>
          <p:nvPr/>
        </p:nvSpPr>
        <p:spPr bwMode="auto">
          <a:xfrm>
            <a:off x="5738754" y="4473763"/>
            <a:ext cx="5291415" cy="1812569"/>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numCol="2" rtlCol="0" anchor="ctr">
            <a:noAutofit/>
          </a:bodyPr>
          <a:lstStyle/>
          <a:p>
            <a:pPr marL="285750" indent="-285750">
              <a:spcBef>
                <a:spcPts val="0"/>
              </a:spcBef>
              <a:spcAft>
                <a:spcPts val="1200"/>
              </a:spcAft>
              <a:buFont typeface="Arial" panose="020B0604020202020204" pitchFamily="34" charset="0"/>
              <a:buChar char="•"/>
            </a:pPr>
            <a:r>
              <a:rPr lang="en-US" sz="1800" dirty="0"/>
              <a:t>Coupling to </a:t>
            </a:r>
            <a:r>
              <a:rPr lang="en-US" sz="1800" baseline="30000" dirty="0"/>
              <a:t>11</a:t>
            </a:r>
            <a:r>
              <a:rPr lang="en-US" sz="1800" dirty="0"/>
              <a:t>Be+n channel reshapes </a:t>
            </a:r>
            <a:r>
              <a:rPr lang="en-US" sz="1800" baseline="30000" dirty="0"/>
              <a:t>12</a:t>
            </a:r>
            <a:r>
              <a:rPr lang="en-US" sz="1800" dirty="0"/>
              <a:t>Be spectrum.</a:t>
            </a:r>
          </a:p>
          <a:p>
            <a:pPr marL="285750" indent="-285750">
              <a:spcBef>
                <a:spcPts val="0"/>
              </a:spcBef>
              <a:spcAft>
                <a:spcPts val="1200"/>
              </a:spcAft>
              <a:buFont typeface="Arial" panose="020B0604020202020204" pitchFamily="34" charset="0"/>
              <a:buChar char="•"/>
            </a:pPr>
            <a:r>
              <a:rPr lang="en-US" sz="1800" dirty="0"/>
              <a:t>Neutron decay strongly influences </a:t>
            </a:r>
            <a:r>
              <a:rPr lang="en-US" sz="1800" baseline="30000" dirty="0"/>
              <a:t>6</a:t>
            </a:r>
            <a:r>
              <a:rPr lang="en-US" sz="1800" dirty="0"/>
              <a:t>He(</a:t>
            </a:r>
            <a:r>
              <a:rPr lang="en-US" sz="1800" baseline="30000" dirty="0"/>
              <a:t>6</a:t>
            </a:r>
            <a:r>
              <a:rPr lang="en-US" sz="1800" dirty="0"/>
              <a:t>He,</a:t>
            </a:r>
            <a:r>
              <a:rPr lang="en-US" sz="1800" dirty="0">
                <a:latin typeface="Symbol" panose="05050102010706020507" pitchFamily="18" charset="2"/>
              </a:rPr>
              <a:t>a</a:t>
            </a:r>
            <a:r>
              <a:rPr lang="en-US" sz="1800" dirty="0"/>
              <a:t>)</a:t>
            </a:r>
            <a:r>
              <a:rPr lang="en-US" sz="1800" baseline="30000" dirty="0"/>
              <a:t>8</a:t>
            </a:r>
            <a:r>
              <a:rPr lang="en-US" sz="1800" dirty="0"/>
              <a:t>He cross section.</a:t>
            </a:r>
          </a:p>
          <a:p>
            <a:pPr marL="285750" indent="-285750">
              <a:spcBef>
                <a:spcPts val="0"/>
              </a:spcBef>
              <a:spcAft>
                <a:spcPts val="1200"/>
              </a:spcAft>
              <a:buFont typeface="Arial" panose="020B0604020202020204" pitchFamily="34" charset="0"/>
              <a:buChar char="•"/>
            </a:pPr>
            <a:r>
              <a:rPr lang="en-US" sz="1800" b="1" dirty="0"/>
              <a:t>Helium clustering survives </a:t>
            </a:r>
            <a:r>
              <a:rPr lang="en-US" sz="1800" dirty="0"/>
              <a:t>high above decay thresholds.</a:t>
            </a:r>
          </a:p>
        </p:txBody>
      </p:sp>
      <p:grpSp>
        <p:nvGrpSpPr>
          <p:cNvPr id="53" name="Groupe 52">
            <a:extLst>
              <a:ext uri="{FF2B5EF4-FFF2-40B4-BE49-F238E27FC236}">
                <a16:creationId xmlns:a16="http://schemas.microsoft.com/office/drawing/2014/main" id="{047BC9AF-56ED-7D53-2EAA-04548E85F77B}"/>
              </a:ext>
            </a:extLst>
          </p:cNvPr>
          <p:cNvGrpSpPr/>
          <p:nvPr/>
        </p:nvGrpSpPr>
        <p:grpSpPr>
          <a:xfrm>
            <a:off x="2993718" y="6044327"/>
            <a:ext cx="243452" cy="243452"/>
            <a:chOff x="1834851" y="1439543"/>
            <a:chExt cx="936000" cy="936000"/>
          </a:xfrm>
        </p:grpSpPr>
        <p:sp>
          <p:nvSpPr>
            <p:cNvPr id="54" name="Oval 89">
              <a:extLst>
                <a:ext uri="{FF2B5EF4-FFF2-40B4-BE49-F238E27FC236}">
                  <a16:creationId xmlns:a16="http://schemas.microsoft.com/office/drawing/2014/main" id="{49AA808B-C64C-DC6A-567B-017C16B04554}"/>
                </a:ext>
              </a:extLst>
            </p:cNvPr>
            <p:cNvSpPr/>
            <p:nvPr/>
          </p:nvSpPr>
          <p:spPr>
            <a:xfrm rot="16654851">
              <a:off x="1834851" y="1439543"/>
              <a:ext cx="936000" cy="936000"/>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59" name="Picture 50" descr="ball2v2pn-2.png">
              <a:extLst>
                <a:ext uri="{FF2B5EF4-FFF2-40B4-BE49-F238E27FC236}">
                  <a16:creationId xmlns:a16="http://schemas.microsoft.com/office/drawing/2014/main" id="{CEDF807D-A7C2-CC82-B34D-C6FA6156C62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654851">
              <a:off x="2214440" y="1598860"/>
              <a:ext cx="479551" cy="468000"/>
            </a:xfrm>
            <a:prstGeom prst="rect">
              <a:avLst/>
            </a:prstGeom>
          </p:spPr>
        </p:pic>
        <p:pic>
          <p:nvPicPr>
            <p:cNvPr id="60" name="Picture 59" descr="ball2v2pn.png">
              <a:extLst>
                <a:ext uri="{FF2B5EF4-FFF2-40B4-BE49-F238E27FC236}">
                  <a16:creationId xmlns:a16="http://schemas.microsoft.com/office/drawing/2014/main" id="{A3476090-A445-B1ED-51D5-BB599BDEEEA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6654851">
              <a:off x="1993510" y="1527309"/>
              <a:ext cx="479557" cy="468000"/>
            </a:xfrm>
            <a:prstGeom prst="rect">
              <a:avLst/>
            </a:prstGeom>
          </p:spPr>
        </p:pic>
        <p:pic>
          <p:nvPicPr>
            <p:cNvPr id="61" name="Picture 61" descr="ball2v2pn.png">
              <a:extLst>
                <a:ext uri="{FF2B5EF4-FFF2-40B4-BE49-F238E27FC236}">
                  <a16:creationId xmlns:a16="http://schemas.microsoft.com/office/drawing/2014/main" id="{9B0B6F50-AD49-165B-E858-32F050C0F62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6654851">
              <a:off x="2088374" y="1784597"/>
              <a:ext cx="479556" cy="468000"/>
            </a:xfrm>
            <a:prstGeom prst="rect">
              <a:avLst/>
            </a:prstGeom>
          </p:spPr>
        </p:pic>
        <p:pic>
          <p:nvPicPr>
            <p:cNvPr id="62" name="Picture 50" descr="ball2v2pn-2.png">
              <a:extLst>
                <a:ext uri="{FF2B5EF4-FFF2-40B4-BE49-F238E27FC236}">
                  <a16:creationId xmlns:a16="http://schemas.microsoft.com/office/drawing/2014/main" id="{E71E0EB5-A02B-0C0E-9DC6-B18A8EB2D36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654851">
              <a:off x="1921214" y="1742057"/>
              <a:ext cx="479551" cy="468000"/>
            </a:xfrm>
            <a:prstGeom prst="rect">
              <a:avLst/>
            </a:prstGeom>
          </p:spPr>
        </p:pic>
      </p:grpSp>
      <p:grpSp>
        <p:nvGrpSpPr>
          <p:cNvPr id="25" name="Groupe 24">
            <a:extLst>
              <a:ext uri="{FF2B5EF4-FFF2-40B4-BE49-F238E27FC236}">
                <a16:creationId xmlns:a16="http://schemas.microsoft.com/office/drawing/2014/main" id="{3B767EDF-AE6F-4188-7E87-6C8014B114C0}"/>
              </a:ext>
            </a:extLst>
          </p:cNvPr>
          <p:cNvGrpSpPr/>
          <p:nvPr/>
        </p:nvGrpSpPr>
        <p:grpSpPr>
          <a:xfrm>
            <a:off x="1880925" y="5837291"/>
            <a:ext cx="408724" cy="408724"/>
            <a:chOff x="73125" y="3485650"/>
            <a:chExt cx="936000" cy="936000"/>
          </a:xfrm>
        </p:grpSpPr>
        <p:sp>
          <p:nvSpPr>
            <p:cNvPr id="17" name="Oval 89">
              <a:extLst>
                <a:ext uri="{FF2B5EF4-FFF2-40B4-BE49-F238E27FC236}">
                  <a16:creationId xmlns:a16="http://schemas.microsoft.com/office/drawing/2014/main" id="{2E8DAB01-0668-7B43-4E55-0341AB8E408C}"/>
                </a:ext>
              </a:extLst>
            </p:cNvPr>
            <p:cNvSpPr/>
            <p:nvPr/>
          </p:nvSpPr>
          <p:spPr>
            <a:xfrm rot="16654851">
              <a:off x="73125" y="3485650"/>
              <a:ext cx="936000" cy="936000"/>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18" name="Picture 50" descr="ball2v2pn-2.png">
              <a:extLst>
                <a:ext uri="{FF2B5EF4-FFF2-40B4-BE49-F238E27FC236}">
                  <a16:creationId xmlns:a16="http://schemas.microsoft.com/office/drawing/2014/main" id="{67D7708D-1D38-6961-6167-96DA11E8F6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452714" y="3644967"/>
              <a:ext cx="479551" cy="468000"/>
            </a:xfrm>
            <a:prstGeom prst="rect">
              <a:avLst/>
            </a:prstGeom>
          </p:spPr>
        </p:pic>
        <p:pic>
          <p:nvPicPr>
            <p:cNvPr id="19" name="Picture 59" descr="ball2v2pn.png">
              <a:extLst>
                <a:ext uri="{FF2B5EF4-FFF2-40B4-BE49-F238E27FC236}">
                  <a16:creationId xmlns:a16="http://schemas.microsoft.com/office/drawing/2014/main" id="{8C404367-7C4E-60B4-05E3-C1E2EA0231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654851">
              <a:off x="231784" y="3573416"/>
              <a:ext cx="479557" cy="468000"/>
            </a:xfrm>
            <a:prstGeom prst="rect">
              <a:avLst/>
            </a:prstGeom>
          </p:spPr>
        </p:pic>
        <p:pic>
          <p:nvPicPr>
            <p:cNvPr id="20" name="Picture 61" descr="ball2v2pn.png">
              <a:extLst>
                <a:ext uri="{FF2B5EF4-FFF2-40B4-BE49-F238E27FC236}">
                  <a16:creationId xmlns:a16="http://schemas.microsoft.com/office/drawing/2014/main" id="{02C34E16-9608-32B4-FFCB-381156C0A33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654851">
              <a:off x="318743" y="3876603"/>
              <a:ext cx="479556" cy="468000"/>
            </a:xfrm>
            <a:prstGeom prst="rect">
              <a:avLst/>
            </a:prstGeom>
          </p:spPr>
        </p:pic>
        <p:pic>
          <p:nvPicPr>
            <p:cNvPr id="21" name="Picture 50" descr="ball2v2pn-2.png">
              <a:extLst>
                <a:ext uri="{FF2B5EF4-FFF2-40B4-BE49-F238E27FC236}">
                  <a16:creationId xmlns:a16="http://schemas.microsoft.com/office/drawing/2014/main" id="{46CD3680-F5E0-677F-BF12-10297F366E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159488" y="3788164"/>
              <a:ext cx="479551" cy="468000"/>
            </a:xfrm>
            <a:prstGeom prst="rect">
              <a:avLst/>
            </a:prstGeom>
          </p:spPr>
        </p:pic>
        <p:pic>
          <p:nvPicPr>
            <p:cNvPr id="23" name="Picture 61" descr="ball2v2pn.png">
              <a:extLst>
                <a:ext uri="{FF2B5EF4-FFF2-40B4-BE49-F238E27FC236}">
                  <a16:creationId xmlns:a16="http://schemas.microsoft.com/office/drawing/2014/main" id="{E58E0E83-57A3-BEBF-984C-5C2E732E9B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654851">
              <a:off x="507998" y="3725773"/>
              <a:ext cx="479556" cy="468000"/>
            </a:xfrm>
            <a:prstGeom prst="rect">
              <a:avLst/>
            </a:prstGeom>
          </p:spPr>
        </p:pic>
        <p:pic>
          <p:nvPicPr>
            <p:cNvPr id="24" name="Picture 61" descr="ball2v2pn.png">
              <a:extLst>
                <a:ext uri="{FF2B5EF4-FFF2-40B4-BE49-F238E27FC236}">
                  <a16:creationId xmlns:a16="http://schemas.microsoft.com/office/drawing/2014/main" id="{54857E7D-9267-465D-2CDF-BA3CC50DDC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654851">
              <a:off x="242121" y="3752339"/>
              <a:ext cx="479556" cy="468000"/>
            </a:xfrm>
            <a:prstGeom prst="rect">
              <a:avLst/>
            </a:prstGeom>
          </p:spPr>
        </p:pic>
      </p:grpSp>
      <p:grpSp>
        <p:nvGrpSpPr>
          <p:cNvPr id="26" name="Groupe 25">
            <a:extLst>
              <a:ext uri="{FF2B5EF4-FFF2-40B4-BE49-F238E27FC236}">
                <a16:creationId xmlns:a16="http://schemas.microsoft.com/office/drawing/2014/main" id="{A1D4EA09-DCD2-7668-DF3E-3DB58E8799CD}"/>
              </a:ext>
            </a:extLst>
          </p:cNvPr>
          <p:cNvGrpSpPr/>
          <p:nvPr/>
        </p:nvGrpSpPr>
        <p:grpSpPr>
          <a:xfrm>
            <a:off x="1662008" y="5768754"/>
            <a:ext cx="408724" cy="408724"/>
            <a:chOff x="73125" y="3485650"/>
            <a:chExt cx="936000" cy="936000"/>
          </a:xfrm>
        </p:grpSpPr>
        <p:sp>
          <p:nvSpPr>
            <p:cNvPr id="27" name="Oval 89">
              <a:extLst>
                <a:ext uri="{FF2B5EF4-FFF2-40B4-BE49-F238E27FC236}">
                  <a16:creationId xmlns:a16="http://schemas.microsoft.com/office/drawing/2014/main" id="{CF19FC18-50FB-D24C-08F3-820FF437D401}"/>
                </a:ext>
              </a:extLst>
            </p:cNvPr>
            <p:cNvSpPr/>
            <p:nvPr/>
          </p:nvSpPr>
          <p:spPr>
            <a:xfrm rot="16654851">
              <a:off x="73125" y="3485650"/>
              <a:ext cx="936000" cy="936000"/>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28" name="Picture 50" descr="ball2v2pn-2.png">
              <a:extLst>
                <a:ext uri="{FF2B5EF4-FFF2-40B4-BE49-F238E27FC236}">
                  <a16:creationId xmlns:a16="http://schemas.microsoft.com/office/drawing/2014/main" id="{4DD4FC8C-097F-EC51-D275-A758D861FB1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452714" y="3644967"/>
              <a:ext cx="479551" cy="468000"/>
            </a:xfrm>
            <a:prstGeom prst="rect">
              <a:avLst/>
            </a:prstGeom>
          </p:spPr>
        </p:pic>
        <p:pic>
          <p:nvPicPr>
            <p:cNvPr id="29" name="Picture 59" descr="ball2v2pn.png">
              <a:extLst>
                <a:ext uri="{FF2B5EF4-FFF2-40B4-BE49-F238E27FC236}">
                  <a16:creationId xmlns:a16="http://schemas.microsoft.com/office/drawing/2014/main" id="{F9FEA0E2-735A-28BE-9909-E9A5266F18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654851">
              <a:off x="231784" y="3573416"/>
              <a:ext cx="479557" cy="468000"/>
            </a:xfrm>
            <a:prstGeom prst="rect">
              <a:avLst/>
            </a:prstGeom>
          </p:spPr>
        </p:pic>
        <p:pic>
          <p:nvPicPr>
            <p:cNvPr id="30" name="Picture 61" descr="ball2v2pn.png">
              <a:extLst>
                <a:ext uri="{FF2B5EF4-FFF2-40B4-BE49-F238E27FC236}">
                  <a16:creationId xmlns:a16="http://schemas.microsoft.com/office/drawing/2014/main" id="{637A199A-B458-A1A1-F63C-1C6ECDAACA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654851">
              <a:off x="318743" y="3876603"/>
              <a:ext cx="479556" cy="468000"/>
            </a:xfrm>
            <a:prstGeom prst="rect">
              <a:avLst/>
            </a:prstGeom>
          </p:spPr>
        </p:pic>
        <p:pic>
          <p:nvPicPr>
            <p:cNvPr id="31" name="Picture 50" descr="ball2v2pn-2.png">
              <a:extLst>
                <a:ext uri="{FF2B5EF4-FFF2-40B4-BE49-F238E27FC236}">
                  <a16:creationId xmlns:a16="http://schemas.microsoft.com/office/drawing/2014/main" id="{8EAEA75B-F137-0E19-A952-5245BF5D4A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159488" y="3788164"/>
              <a:ext cx="479551" cy="468000"/>
            </a:xfrm>
            <a:prstGeom prst="rect">
              <a:avLst/>
            </a:prstGeom>
          </p:spPr>
        </p:pic>
        <p:pic>
          <p:nvPicPr>
            <p:cNvPr id="32" name="Picture 61" descr="ball2v2pn.png">
              <a:extLst>
                <a:ext uri="{FF2B5EF4-FFF2-40B4-BE49-F238E27FC236}">
                  <a16:creationId xmlns:a16="http://schemas.microsoft.com/office/drawing/2014/main" id="{F285679C-2E08-E259-0E60-2705AE5525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654851">
              <a:off x="507998" y="3725773"/>
              <a:ext cx="479556" cy="468000"/>
            </a:xfrm>
            <a:prstGeom prst="rect">
              <a:avLst/>
            </a:prstGeom>
          </p:spPr>
        </p:pic>
        <p:pic>
          <p:nvPicPr>
            <p:cNvPr id="33" name="Picture 61" descr="ball2v2pn.png">
              <a:extLst>
                <a:ext uri="{FF2B5EF4-FFF2-40B4-BE49-F238E27FC236}">
                  <a16:creationId xmlns:a16="http://schemas.microsoft.com/office/drawing/2014/main" id="{FBA2AB51-E05A-CBB4-2EE6-E2DD5588658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654851">
              <a:off x="242121" y="3752339"/>
              <a:ext cx="479556" cy="468000"/>
            </a:xfrm>
            <a:prstGeom prst="rect">
              <a:avLst/>
            </a:prstGeom>
          </p:spPr>
        </p:pic>
      </p:grpSp>
      <p:grpSp>
        <p:nvGrpSpPr>
          <p:cNvPr id="47" name="Groupe 46">
            <a:extLst>
              <a:ext uri="{FF2B5EF4-FFF2-40B4-BE49-F238E27FC236}">
                <a16:creationId xmlns:a16="http://schemas.microsoft.com/office/drawing/2014/main" id="{A3BB0047-B8AD-8C10-A380-1DACF83594DB}"/>
              </a:ext>
            </a:extLst>
          </p:cNvPr>
          <p:cNvGrpSpPr/>
          <p:nvPr/>
        </p:nvGrpSpPr>
        <p:grpSpPr>
          <a:xfrm>
            <a:off x="2566084" y="5795641"/>
            <a:ext cx="408724" cy="408724"/>
            <a:chOff x="336763" y="3749288"/>
            <a:chExt cx="408724" cy="408724"/>
          </a:xfrm>
        </p:grpSpPr>
        <p:grpSp>
          <p:nvGrpSpPr>
            <p:cNvPr id="34" name="Groupe 33">
              <a:extLst>
                <a:ext uri="{FF2B5EF4-FFF2-40B4-BE49-F238E27FC236}">
                  <a16:creationId xmlns:a16="http://schemas.microsoft.com/office/drawing/2014/main" id="{B82FCAB8-674D-CF9B-3D53-CB4A9BECD793}"/>
                </a:ext>
              </a:extLst>
            </p:cNvPr>
            <p:cNvGrpSpPr/>
            <p:nvPr/>
          </p:nvGrpSpPr>
          <p:grpSpPr>
            <a:xfrm>
              <a:off x="336763" y="3749288"/>
              <a:ext cx="408724" cy="408724"/>
              <a:chOff x="73125" y="3485650"/>
              <a:chExt cx="936000" cy="936000"/>
            </a:xfrm>
          </p:grpSpPr>
          <p:sp>
            <p:nvSpPr>
              <p:cNvPr id="35" name="Oval 89">
                <a:extLst>
                  <a:ext uri="{FF2B5EF4-FFF2-40B4-BE49-F238E27FC236}">
                    <a16:creationId xmlns:a16="http://schemas.microsoft.com/office/drawing/2014/main" id="{9E5CF370-25D7-9C8F-8761-432DF4624191}"/>
                  </a:ext>
                </a:extLst>
              </p:cNvPr>
              <p:cNvSpPr/>
              <p:nvPr/>
            </p:nvSpPr>
            <p:spPr>
              <a:xfrm rot="16654851">
                <a:off x="73125" y="3485650"/>
                <a:ext cx="936000" cy="936000"/>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36" name="Picture 50" descr="ball2v2pn-2.png">
                <a:extLst>
                  <a:ext uri="{FF2B5EF4-FFF2-40B4-BE49-F238E27FC236}">
                    <a16:creationId xmlns:a16="http://schemas.microsoft.com/office/drawing/2014/main" id="{0F113534-BB4E-502F-FE6D-217704E131C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452714" y="3644967"/>
                <a:ext cx="479551" cy="468000"/>
              </a:xfrm>
              <a:prstGeom prst="rect">
                <a:avLst/>
              </a:prstGeom>
            </p:spPr>
          </p:pic>
          <p:pic>
            <p:nvPicPr>
              <p:cNvPr id="37" name="Picture 59" descr="ball2v2pn.png">
                <a:extLst>
                  <a:ext uri="{FF2B5EF4-FFF2-40B4-BE49-F238E27FC236}">
                    <a16:creationId xmlns:a16="http://schemas.microsoft.com/office/drawing/2014/main" id="{55878FFB-1274-9F21-A417-967126954D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654851">
                <a:off x="231784" y="3573416"/>
                <a:ext cx="479557" cy="468000"/>
              </a:xfrm>
              <a:prstGeom prst="rect">
                <a:avLst/>
              </a:prstGeom>
            </p:spPr>
          </p:pic>
          <p:pic>
            <p:nvPicPr>
              <p:cNvPr id="38" name="Picture 61" descr="ball2v2pn.png">
                <a:extLst>
                  <a:ext uri="{FF2B5EF4-FFF2-40B4-BE49-F238E27FC236}">
                    <a16:creationId xmlns:a16="http://schemas.microsoft.com/office/drawing/2014/main" id="{1825FBDC-B989-097F-B0C0-F623976A93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654851">
                <a:off x="318743" y="3876603"/>
                <a:ext cx="479556" cy="468000"/>
              </a:xfrm>
              <a:prstGeom prst="rect">
                <a:avLst/>
              </a:prstGeom>
            </p:spPr>
          </p:pic>
          <p:pic>
            <p:nvPicPr>
              <p:cNvPr id="39" name="Picture 50" descr="ball2v2pn-2.png">
                <a:extLst>
                  <a:ext uri="{FF2B5EF4-FFF2-40B4-BE49-F238E27FC236}">
                    <a16:creationId xmlns:a16="http://schemas.microsoft.com/office/drawing/2014/main" id="{C951B773-E2A9-8688-A38A-644E4EEA1B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159488" y="3788164"/>
                <a:ext cx="479551" cy="468000"/>
              </a:xfrm>
              <a:prstGeom prst="rect">
                <a:avLst/>
              </a:prstGeom>
            </p:spPr>
          </p:pic>
          <p:pic>
            <p:nvPicPr>
              <p:cNvPr id="40" name="Picture 61" descr="ball2v2pn.png">
                <a:extLst>
                  <a:ext uri="{FF2B5EF4-FFF2-40B4-BE49-F238E27FC236}">
                    <a16:creationId xmlns:a16="http://schemas.microsoft.com/office/drawing/2014/main" id="{8F1CD769-33C1-45A4-D0F8-FA2A76A037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654851">
                <a:off x="507998" y="3725773"/>
                <a:ext cx="479556" cy="468000"/>
              </a:xfrm>
              <a:prstGeom prst="rect">
                <a:avLst/>
              </a:prstGeom>
            </p:spPr>
          </p:pic>
          <p:pic>
            <p:nvPicPr>
              <p:cNvPr id="43" name="Picture 61" descr="ball2v2pn.png">
                <a:extLst>
                  <a:ext uri="{FF2B5EF4-FFF2-40B4-BE49-F238E27FC236}">
                    <a16:creationId xmlns:a16="http://schemas.microsoft.com/office/drawing/2014/main" id="{6AEF4A4A-0829-A718-45FF-03BCCE33EE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654851">
                <a:off x="242121" y="3752339"/>
                <a:ext cx="479556" cy="468000"/>
              </a:xfrm>
              <a:prstGeom prst="rect">
                <a:avLst/>
              </a:prstGeom>
            </p:spPr>
          </p:pic>
        </p:grpSp>
        <p:pic>
          <p:nvPicPr>
            <p:cNvPr id="46" name="Picture 61" descr="ball2v2pn.png">
              <a:extLst>
                <a:ext uri="{FF2B5EF4-FFF2-40B4-BE49-F238E27FC236}">
                  <a16:creationId xmlns:a16="http://schemas.microsoft.com/office/drawing/2014/main" id="{35CC4FCD-3802-890D-64BE-1B71B7ECF0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654851">
              <a:off x="372587" y="3932274"/>
              <a:ext cx="209408" cy="204362"/>
            </a:xfrm>
            <a:prstGeom prst="rect">
              <a:avLst/>
            </a:prstGeom>
          </p:spPr>
        </p:pic>
        <p:pic>
          <p:nvPicPr>
            <p:cNvPr id="45" name="Picture 61" descr="ball2v2pn.png">
              <a:extLst>
                <a:ext uri="{FF2B5EF4-FFF2-40B4-BE49-F238E27FC236}">
                  <a16:creationId xmlns:a16="http://schemas.microsoft.com/office/drawing/2014/main" id="{764B60F1-F6EF-159F-E6C9-97B25ABF19B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654851">
              <a:off x="525660" y="3888542"/>
              <a:ext cx="209408" cy="204362"/>
            </a:xfrm>
            <a:prstGeom prst="rect">
              <a:avLst/>
            </a:prstGeom>
          </p:spPr>
        </p:pic>
      </p:grpSp>
      <mc:AlternateContent xmlns:mc="http://schemas.openxmlformats.org/markup-compatibility/2006" xmlns:a14="http://schemas.microsoft.com/office/drawing/2010/main">
        <mc:Choice Requires="a14">
          <p:sp>
            <p:nvSpPr>
              <p:cNvPr id="48" name="ZoneTexte 47">
                <a:extLst>
                  <a:ext uri="{FF2B5EF4-FFF2-40B4-BE49-F238E27FC236}">
                    <a16:creationId xmlns:a16="http://schemas.microsoft.com/office/drawing/2014/main" id="{2EBDA3A8-8E8F-98CC-FE4D-7E6EB16C9152}"/>
                  </a:ext>
                </a:extLst>
              </p:cNvPr>
              <p:cNvSpPr txBox="1"/>
              <p:nvPr/>
            </p:nvSpPr>
            <p:spPr>
              <a:xfrm>
                <a:off x="3544907" y="5924383"/>
                <a:ext cx="290143"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p:txBody>
          </p:sp>
        </mc:Choice>
        <mc:Fallback xmlns="">
          <p:sp>
            <p:nvSpPr>
              <p:cNvPr id="48" name="ZoneTexte 47">
                <a:extLst>
                  <a:ext uri="{FF2B5EF4-FFF2-40B4-BE49-F238E27FC236}">
                    <a16:creationId xmlns:a16="http://schemas.microsoft.com/office/drawing/2014/main" id="{2EBDA3A8-8E8F-98CC-FE4D-7E6EB16C9152}"/>
                  </a:ext>
                </a:extLst>
              </p:cNvPr>
              <p:cNvSpPr txBox="1">
                <a:spLocks noRot="1" noChangeAspect="1" noMove="1" noResize="1" noEditPoints="1" noAdjustHandles="1" noChangeArrowheads="1" noChangeShapeType="1" noTextEdit="1"/>
              </p:cNvSpPr>
              <p:nvPr/>
            </p:nvSpPr>
            <p:spPr>
              <a:xfrm>
                <a:off x="3544907" y="5924383"/>
                <a:ext cx="290143" cy="307777"/>
              </a:xfrm>
              <a:prstGeom prst="rect">
                <a:avLst/>
              </a:prstGeom>
              <a:blipFill>
                <a:blip r:embed="rId8"/>
                <a:stretch>
                  <a:fillRect l="-4255" r="-4255"/>
                </a:stretch>
              </a:blipFill>
            </p:spPr>
            <p:txBody>
              <a:bodyPr/>
              <a:lstStyle/>
              <a:p>
                <a:r>
                  <a:rPr lang="en-US">
                    <a:noFill/>
                  </a:rPr>
                  <a:t> </a:t>
                </a:r>
              </a:p>
            </p:txBody>
          </p:sp>
        </mc:Fallback>
      </mc:AlternateContent>
    </p:spTree>
    <p:extLst>
      <p:ext uri="{BB962C8B-B14F-4D97-AF65-F5344CB8AC3E}">
        <p14:creationId xmlns:p14="http://schemas.microsoft.com/office/powerpoint/2010/main" val="294382753"/>
      </p:ext>
    </p:extLst>
  </p:cSld>
  <p:clrMapOvr>
    <a:masterClrMapping/>
  </p:clrMapOvr>
  <mc:AlternateContent xmlns:mc="http://schemas.openxmlformats.org/markup-compatibility/2006" xmlns:p14="http://schemas.microsoft.com/office/powerpoint/2010/main">
    <mc:Choice Requires="p14">
      <p:transition spd="slow" p14:dur="2000" advTm="81178"/>
    </mc:Choice>
    <mc:Fallback xmlns="">
      <p:transition spd="slow" advTm="8117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2">
            <a:extLst>
              <a:ext uri="{FF2B5EF4-FFF2-40B4-BE49-F238E27FC236}">
                <a16:creationId xmlns:a16="http://schemas.microsoft.com/office/drawing/2014/main" id="{73DA880B-E7A1-4170-B0D2-DB74A10CEA9D}"/>
              </a:ext>
            </a:extLst>
          </p:cNvPr>
          <p:cNvGrpSpPr/>
          <p:nvPr/>
        </p:nvGrpSpPr>
        <p:grpSpPr>
          <a:xfrm>
            <a:off x="2661480" y="1039532"/>
            <a:ext cx="7093491" cy="1611476"/>
            <a:chOff x="1245931" y="1039532"/>
            <a:chExt cx="7093491" cy="1611476"/>
          </a:xfrm>
        </p:grpSpPr>
        <p:pic>
          <p:nvPicPr>
            <p:cNvPr id="61" name="image153.png">
              <a:extLst>
                <a:ext uri="{FF2B5EF4-FFF2-40B4-BE49-F238E27FC236}">
                  <a16:creationId xmlns:a16="http://schemas.microsoft.com/office/drawing/2014/main" id="{9BA4F3F2-9AD8-40B3-B12E-16A99260C099}"/>
                </a:ext>
              </a:extLst>
            </p:cNvPr>
            <p:cNvPicPr/>
            <p:nvPr/>
          </p:nvPicPr>
          <p:blipFill>
            <a:blip r:embed="rId3">
              <a:clrChange>
                <a:clrFrom>
                  <a:srgbClr val="FFFFFF"/>
                </a:clrFrom>
                <a:clrTo>
                  <a:srgbClr val="FFFFFF">
                    <a:alpha val="0"/>
                  </a:srgbClr>
                </a:clrTo>
              </a:clrChange>
            </a:blip>
            <a:stretch>
              <a:fillRect/>
            </a:stretch>
          </p:blipFill>
          <p:spPr>
            <a:xfrm>
              <a:off x="1245931" y="1039532"/>
              <a:ext cx="2602173" cy="1611476"/>
            </a:xfrm>
            <a:prstGeom prst="rect">
              <a:avLst/>
            </a:prstGeom>
            <a:ln w="12700">
              <a:miter lim="400000"/>
            </a:ln>
          </p:spPr>
        </p:pic>
        <p:pic>
          <p:nvPicPr>
            <p:cNvPr id="62" name="image154.png">
              <a:extLst>
                <a:ext uri="{FF2B5EF4-FFF2-40B4-BE49-F238E27FC236}">
                  <a16:creationId xmlns:a16="http://schemas.microsoft.com/office/drawing/2014/main" id="{CDDD6E3E-8513-4A68-B9C3-D500B129B855}"/>
                </a:ext>
              </a:extLst>
            </p:cNvPr>
            <p:cNvPicPr/>
            <p:nvPr/>
          </p:nvPicPr>
          <p:blipFill>
            <a:blip r:embed="rId4">
              <a:clrChange>
                <a:clrFrom>
                  <a:srgbClr val="FFFFFF"/>
                </a:clrFrom>
                <a:clrTo>
                  <a:srgbClr val="FFFFFF">
                    <a:alpha val="0"/>
                  </a:srgbClr>
                </a:clrTo>
              </a:clrChange>
            </a:blip>
            <a:stretch>
              <a:fillRect/>
            </a:stretch>
          </p:blipFill>
          <p:spPr>
            <a:xfrm>
              <a:off x="5746750" y="1039613"/>
              <a:ext cx="2592672" cy="1611315"/>
            </a:xfrm>
            <a:prstGeom prst="rect">
              <a:avLst/>
            </a:prstGeom>
            <a:ln w="12700">
              <a:miter lim="400000"/>
            </a:ln>
          </p:spPr>
        </p:pic>
        <p:sp>
          <p:nvSpPr>
            <p:cNvPr id="63" name="Shape 791">
              <a:extLst>
                <a:ext uri="{FF2B5EF4-FFF2-40B4-BE49-F238E27FC236}">
                  <a16:creationId xmlns:a16="http://schemas.microsoft.com/office/drawing/2014/main" id="{66BEFABB-3D99-40B9-AF34-08BB5745659A}"/>
                </a:ext>
              </a:extLst>
            </p:cNvPr>
            <p:cNvSpPr/>
            <p:nvPr/>
          </p:nvSpPr>
          <p:spPr>
            <a:xfrm>
              <a:off x="4004275" y="1282085"/>
              <a:ext cx="1589796" cy="584771"/>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lvl="0" algn="ctr"/>
              <a:r>
                <a:rPr sz="1600" dirty="0">
                  <a:latin typeface="Arial"/>
                  <a:ea typeface="Arial"/>
                  <a:cs typeface="Arial"/>
                  <a:sym typeface="Arial"/>
                </a:rPr>
                <a:t>Complex </a:t>
              </a:r>
              <a:r>
                <a:rPr lang="fr-FR" sz="1600" dirty="0">
                  <a:latin typeface="Arial"/>
                  <a:ea typeface="Arial"/>
                  <a:cs typeface="Arial"/>
                  <a:sym typeface="Arial"/>
                </a:rPr>
                <a:t> </a:t>
              </a:r>
              <a:r>
                <a:rPr sz="1600" dirty="0">
                  <a:latin typeface="Arial"/>
                  <a:ea typeface="Arial"/>
                  <a:cs typeface="Arial"/>
                  <a:sym typeface="Arial"/>
                </a:rPr>
                <a:t>scaling</a:t>
              </a:r>
            </a:p>
          </p:txBody>
        </p:sp>
        <p:sp>
          <p:nvSpPr>
            <p:cNvPr id="64" name="Down Arrow 36">
              <a:extLst>
                <a:ext uri="{FF2B5EF4-FFF2-40B4-BE49-F238E27FC236}">
                  <a16:creationId xmlns:a16="http://schemas.microsoft.com/office/drawing/2014/main" id="{3EF6075B-4765-4E10-B1E8-8A344553A518}"/>
                </a:ext>
              </a:extLst>
            </p:cNvPr>
            <p:cNvSpPr>
              <a:spLocks noChangeAspect="1"/>
            </p:cNvSpPr>
            <p:nvPr/>
          </p:nvSpPr>
          <p:spPr>
            <a:xfrm rot="16200000" flipH="1">
              <a:off x="4691670" y="1894481"/>
              <a:ext cx="345110" cy="360000"/>
            </a:xfrm>
            <a:prstGeom prst="downArrow">
              <a:avLst>
                <a:gd name="adj1" fmla="val 38960"/>
                <a:gd name="adj2" fmla="val 48282"/>
              </a:avLst>
            </a:prstGeom>
            <a:solidFill>
              <a:srgbClr val="FF0000"/>
            </a:solidFill>
            <a:ln w="12700" cmpd="sng">
              <a:solidFill>
                <a:srgbClr val="0000FF"/>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r>
                <a:rPr lang="fr-FR" sz="1600">
                  <a:ln>
                    <a:solidFill>
                      <a:srgbClr val="FF0000"/>
                    </a:solidFill>
                  </a:ln>
                  <a:solidFill>
                    <a:schemeClr val="tx1"/>
                  </a:solidFill>
                </a:rPr>
                <a:t> </a:t>
              </a:r>
              <a:endParaRPr lang="en-US" sz="1600" dirty="0">
                <a:ln>
                  <a:solidFill>
                    <a:srgbClr val="FF0000"/>
                  </a:solidFill>
                </a:ln>
                <a:solidFill>
                  <a:schemeClr val="tx1"/>
                </a:solidFill>
              </a:endParaRPr>
            </a:p>
          </p:txBody>
        </p:sp>
      </p:grpSp>
      <p:sp>
        <p:nvSpPr>
          <p:cNvPr id="65" name="Rectangle 64">
            <a:extLst>
              <a:ext uri="{FF2B5EF4-FFF2-40B4-BE49-F238E27FC236}">
                <a16:creationId xmlns:a16="http://schemas.microsoft.com/office/drawing/2014/main" id="{5DD4DDE5-D476-4C7F-8ED4-5E34F7B991B9}"/>
              </a:ext>
            </a:extLst>
          </p:cNvPr>
          <p:cNvSpPr>
            <a:spLocks noChangeArrowheads="1"/>
          </p:cNvSpPr>
          <p:nvPr/>
        </p:nvSpPr>
        <p:spPr bwMode="auto">
          <a:xfrm>
            <a:off x="7270751" y="2675983"/>
            <a:ext cx="1923925" cy="261610"/>
          </a:xfrm>
          <a:prstGeom prst="rect">
            <a:avLst/>
          </a:prstGeom>
          <a:noFill/>
        </p:spPr>
        <p:txBody>
          <a:bodyPr wrap="none" rtlCol="0">
            <a:spAutoFit/>
          </a:bodyPr>
          <a:lstStyle/>
          <a:p>
            <a:r>
              <a:rPr lang="fr-FR" sz="1100" dirty="0" err="1">
                <a:ln w="0" cap="sq">
                  <a:noFill/>
                </a:ln>
                <a:solidFill>
                  <a:srgbClr val="0070C0"/>
                </a:solidFill>
              </a:rPr>
              <a:t>Kruppa</a:t>
            </a:r>
            <a:r>
              <a:rPr lang="fr-FR" sz="1100" dirty="0">
                <a:ln w="0" cap="sq">
                  <a:noFill/>
                </a:ln>
                <a:solidFill>
                  <a:srgbClr val="0070C0"/>
                </a:solidFill>
              </a:rPr>
              <a:t> </a:t>
            </a:r>
            <a:r>
              <a:rPr lang="fr-FR" sz="1100" i="1" dirty="0">
                <a:ln w="0" cap="sq">
                  <a:noFill/>
                </a:ln>
                <a:solidFill>
                  <a:srgbClr val="0070C0"/>
                </a:solidFill>
              </a:rPr>
              <a:t>et al.</a:t>
            </a:r>
            <a:r>
              <a:rPr lang="fr-FR" sz="1100" dirty="0">
                <a:ln w="0" cap="sq">
                  <a:noFill/>
                </a:ln>
                <a:solidFill>
                  <a:srgbClr val="0070C0"/>
                </a:solidFill>
              </a:rPr>
              <a:t> PRC</a:t>
            </a:r>
            <a:r>
              <a:rPr lang="fr-FR" sz="1100" b="1" dirty="0">
                <a:ln w="0" cap="sq">
                  <a:noFill/>
                </a:ln>
                <a:solidFill>
                  <a:srgbClr val="0070C0"/>
                </a:solidFill>
              </a:rPr>
              <a:t>89</a:t>
            </a:r>
            <a:r>
              <a:rPr lang="fr-FR" sz="1100" dirty="0">
                <a:ln w="0" cap="sq">
                  <a:noFill/>
                </a:ln>
                <a:solidFill>
                  <a:srgbClr val="0070C0"/>
                </a:solidFill>
              </a:rPr>
              <a:t> (2014)</a:t>
            </a:r>
            <a:endParaRPr lang="en-US" sz="1100" dirty="0">
              <a:ln w="0" cap="sq">
                <a:noFill/>
              </a:ln>
              <a:solidFill>
                <a:srgbClr val="0070C0"/>
              </a:solidFill>
            </a:endParaRPr>
          </a:p>
        </p:txBody>
      </p:sp>
      <p:grpSp>
        <p:nvGrpSpPr>
          <p:cNvPr id="3" name="Groupe 2">
            <a:extLst>
              <a:ext uri="{FF2B5EF4-FFF2-40B4-BE49-F238E27FC236}">
                <a16:creationId xmlns:a16="http://schemas.microsoft.com/office/drawing/2014/main" id="{3AFD6FD8-E47E-420F-8608-2146D97C0DD3}"/>
              </a:ext>
            </a:extLst>
          </p:cNvPr>
          <p:cNvGrpSpPr/>
          <p:nvPr/>
        </p:nvGrpSpPr>
        <p:grpSpPr>
          <a:xfrm>
            <a:off x="193527" y="4462573"/>
            <a:ext cx="11771917" cy="1843932"/>
            <a:chOff x="193527" y="4462573"/>
            <a:chExt cx="11771917" cy="1843932"/>
          </a:xfrm>
        </p:grpSpPr>
        <p:sp>
          <p:nvSpPr>
            <p:cNvPr id="39" name="TextBox 44"/>
            <p:cNvSpPr txBox="1"/>
            <p:nvPr/>
          </p:nvSpPr>
          <p:spPr>
            <a:xfrm>
              <a:off x="193527" y="5598619"/>
              <a:ext cx="2222806" cy="707886"/>
            </a:xfrm>
            <a:prstGeom prst="roundRect">
              <a:avLst/>
            </a:prstGeom>
            <a:solidFill>
              <a:schemeClr val="accent4">
                <a:lumMod val="60000"/>
                <a:lumOff val="40000"/>
              </a:schemeClr>
            </a:solidFill>
            <a:ln w="12700"/>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n-US" dirty="0">
                  <a:solidFill>
                    <a:schemeClr val="tx1"/>
                  </a:solidFill>
                </a:rPr>
                <a:t>Boundary limit problem</a:t>
              </a:r>
            </a:p>
          </p:txBody>
        </p:sp>
        <p:sp>
          <p:nvSpPr>
            <p:cNvPr id="49" name="TextBox 44"/>
            <p:cNvSpPr txBox="1"/>
            <p:nvPr/>
          </p:nvSpPr>
          <p:spPr>
            <a:xfrm>
              <a:off x="10129444" y="5595546"/>
              <a:ext cx="1836000" cy="710959"/>
            </a:xfrm>
            <a:prstGeom prst="roundRect">
              <a:avLst/>
            </a:prstGeom>
            <a:solidFill>
              <a:schemeClr val="accent4">
                <a:lumMod val="60000"/>
                <a:lumOff val="40000"/>
              </a:schemeClr>
            </a:solidFill>
            <a:ln w="12700"/>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n-US" dirty="0">
                  <a:solidFill>
                    <a:schemeClr val="tx1"/>
                  </a:solidFill>
                </a:rPr>
                <a:t>Bound state problem</a:t>
              </a:r>
            </a:p>
          </p:txBody>
        </p:sp>
        <p:grpSp>
          <p:nvGrpSpPr>
            <p:cNvPr id="21" name="Group 229"/>
            <p:cNvGrpSpPr>
              <a:grpSpLocks noChangeAspect="1"/>
            </p:cNvGrpSpPr>
            <p:nvPr/>
          </p:nvGrpSpPr>
          <p:grpSpPr>
            <a:xfrm>
              <a:off x="2884292" y="4462573"/>
              <a:ext cx="1844132" cy="1421027"/>
              <a:chOff x="5997587" y="4353294"/>
              <a:chExt cx="1998794" cy="1540205"/>
            </a:xfrm>
          </p:grpSpPr>
          <p:sp>
            <p:nvSpPr>
              <p:cNvPr id="22" name="Oval 84"/>
              <p:cNvSpPr/>
              <p:nvPr/>
            </p:nvSpPr>
            <p:spPr bwMode="auto">
              <a:xfrm>
                <a:off x="5997587" y="4452351"/>
                <a:ext cx="1460258" cy="1441148"/>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grpSp>
            <p:nvGrpSpPr>
              <p:cNvPr id="23" name="Group 94"/>
              <p:cNvGrpSpPr/>
              <p:nvPr/>
            </p:nvGrpSpPr>
            <p:grpSpPr>
              <a:xfrm>
                <a:off x="6434349" y="4869936"/>
                <a:ext cx="605978" cy="605979"/>
                <a:chOff x="3046267" y="5132315"/>
                <a:chExt cx="605978" cy="605979"/>
              </a:xfrm>
            </p:grpSpPr>
            <p:sp>
              <p:nvSpPr>
                <p:cNvPr id="31" name="Oval 163"/>
                <p:cNvSpPr/>
                <p:nvPr/>
              </p:nvSpPr>
              <p:spPr>
                <a:xfrm rot="16654851">
                  <a:off x="3046266" y="5132316"/>
                  <a:ext cx="605979" cy="605978"/>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32" name="Picture 164" descr="ball2v2pn-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654851">
                  <a:off x="3162798" y="5391221"/>
                  <a:ext cx="282245" cy="275444"/>
                </a:xfrm>
                <a:prstGeom prst="rect">
                  <a:avLst/>
                </a:prstGeom>
              </p:spPr>
            </p:pic>
            <p:grpSp>
              <p:nvGrpSpPr>
                <p:cNvPr id="33" name="Group 166"/>
                <p:cNvGrpSpPr/>
                <p:nvPr/>
              </p:nvGrpSpPr>
              <p:grpSpPr>
                <a:xfrm rot="16654851">
                  <a:off x="3137904" y="5170143"/>
                  <a:ext cx="419968" cy="550889"/>
                  <a:chOff x="16040944" y="9157792"/>
                  <a:chExt cx="1097900" cy="1440160"/>
                </a:xfrm>
              </p:grpSpPr>
              <p:pic>
                <p:nvPicPr>
                  <p:cNvPr id="34" name="Picture 167" descr="ball2v2p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400984" y="9157792"/>
                    <a:ext cx="737860" cy="720080"/>
                  </a:xfrm>
                  <a:prstGeom prst="rect">
                    <a:avLst/>
                  </a:prstGeom>
                </p:spPr>
              </p:pic>
              <p:pic>
                <p:nvPicPr>
                  <p:cNvPr id="35" name="Picture 168" descr="ball2v2p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040944" y="9877872"/>
                    <a:ext cx="737860" cy="720080"/>
                  </a:xfrm>
                  <a:prstGeom prst="rect">
                    <a:avLst/>
                  </a:prstGeom>
                </p:spPr>
              </p:pic>
              <p:pic>
                <p:nvPicPr>
                  <p:cNvPr id="38" name="Picture 169" descr="ball2v2pn-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386034" y="9668034"/>
                    <a:ext cx="737860" cy="720080"/>
                  </a:xfrm>
                  <a:prstGeom prst="rect">
                    <a:avLst/>
                  </a:prstGeom>
                </p:spPr>
              </p:pic>
            </p:grpSp>
          </p:grpSp>
          <p:sp>
            <p:nvSpPr>
              <p:cNvPr id="24" name="Freeform 171"/>
              <p:cNvSpPr/>
              <p:nvPr/>
            </p:nvSpPr>
            <p:spPr>
              <a:xfrm rot="19436827">
                <a:off x="6889957" y="4794651"/>
                <a:ext cx="890988" cy="211614"/>
              </a:xfrm>
              <a:custGeom>
                <a:avLst/>
                <a:gdLst>
                  <a:gd name="connsiteX0" fmla="*/ 0 w 1417913"/>
                  <a:gd name="connsiteY0" fmla="*/ 332888 h 505500"/>
                  <a:gd name="connsiteX1" fmla="*/ 197275 w 1417913"/>
                  <a:gd name="connsiteY1" fmla="*/ 12335 h 505500"/>
                  <a:gd name="connsiteX2" fmla="*/ 406880 w 1417913"/>
                  <a:gd name="connsiteY2" fmla="*/ 505494 h 505500"/>
                  <a:gd name="connsiteX3" fmla="*/ 604154 w 1417913"/>
                  <a:gd name="connsiteY3" fmla="*/ 6 h 505500"/>
                  <a:gd name="connsiteX4" fmla="*/ 789100 w 1417913"/>
                  <a:gd name="connsiteY4" fmla="*/ 493165 h 505500"/>
                  <a:gd name="connsiteX5" fmla="*/ 974045 w 1417913"/>
                  <a:gd name="connsiteY5" fmla="*/ 12335 h 505500"/>
                  <a:gd name="connsiteX6" fmla="*/ 1109671 w 1417913"/>
                  <a:gd name="connsiteY6" fmla="*/ 505494 h 505500"/>
                  <a:gd name="connsiteX7" fmla="*/ 1269957 w 1417913"/>
                  <a:gd name="connsiteY7" fmla="*/ 24664 h 505500"/>
                  <a:gd name="connsiteX8" fmla="*/ 1417913 w 1417913"/>
                  <a:gd name="connsiteY8" fmla="*/ 394533 h 505500"/>
                  <a:gd name="connsiteX0" fmla="*/ 0 w 1417913"/>
                  <a:gd name="connsiteY0" fmla="*/ 332888 h 505500"/>
                  <a:gd name="connsiteX1" fmla="*/ 258915 w 1417913"/>
                  <a:gd name="connsiteY1" fmla="*/ 11457 h 505500"/>
                  <a:gd name="connsiteX2" fmla="*/ 406880 w 1417913"/>
                  <a:gd name="connsiteY2" fmla="*/ 505494 h 505500"/>
                  <a:gd name="connsiteX3" fmla="*/ 604154 w 1417913"/>
                  <a:gd name="connsiteY3" fmla="*/ 6 h 505500"/>
                  <a:gd name="connsiteX4" fmla="*/ 789100 w 1417913"/>
                  <a:gd name="connsiteY4" fmla="*/ 493165 h 505500"/>
                  <a:gd name="connsiteX5" fmla="*/ 974045 w 1417913"/>
                  <a:gd name="connsiteY5" fmla="*/ 12335 h 505500"/>
                  <a:gd name="connsiteX6" fmla="*/ 1109671 w 1417913"/>
                  <a:gd name="connsiteY6" fmla="*/ 505494 h 505500"/>
                  <a:gd name="connsiteX7" fmla="*/ 1269957 w 1417913"/>
                  <a:gd name="connsiteY7" fmla="*/ 24664 h 505500"/>
                  <a:gd name="connsiteX8" fmla="*/ 1417913 w 1417913"/>
                  <a:gd name="connsiteY8" fmla="*/ 394533 h 505500"/>
                  <a:gd name="connsiteX0" fmla="*/ 0 w 1358105"/>
                  <a:gd name="connsiteY0" fmla="*/ 376427 h 505500"/>
                  <a:gd name="connsiteX1" fmla="*/ 199107 w 1358105"/>
                  <a:gd name="connsiteY1" fmla="*/ 11457 h 505500"/>
                  <a:gd name="connsiteX2" fmla="*/ 347072 w 1358105"/>
                  <a:gd name="connsiteY2" fmla="*/ 505494 h 505500"/>
                  <a:gd name="connsiteX3" fmla="*/ 544346 w 1358105"/>
                  <a:gd name="connsiteY3" fmla="*/ 6 h 505500"/>
                  <a:gd name="connsiteX4" fmla="*/ 729292 w 1358105"/>
                  <a:gd name="connsiteY4" fmla="*/ 493165 h 505500"/>
                  <a:gd name="connsiteX5" fmla="*/ 914237 w 1358105"/>
                  <a:gd name="connsiteY5" fmla="*/ 12335 h 505500"/>
                  <a:gd name="connsiteX6" fmla="*/ 1049863 w 1358105"/>
                  <a:gd name="connsiteY6" fmla="*/ 505494 h 505500"/>
                  <a:gd name="connsiteX7" fmla="*/ 1210149 w 1358105"/>
                  <a:gd name="connsiteY7" fmla="*/ 24664 h 505500"/>
                  <a:gd name="connsiteX8" fmla="*/ 1358105 w 1358105"/>
                  <a:gd name="connsiteY8" fmla="*/ 394533 h 5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05" h="505500">
                    <a:moveTo>
                      <a:pt x="0" y="376427"/>
                    </a:moveTo>
                    <a:cubicBezTo>
                      <a:pt x="64731" y="201766"/>
                      <a:pt x="141262" y="-10054"/>
                      <a:pt x="199107" y="11457"/>
                    </a:cubicBezTo>
                    <a:cubicBezTo>
                      <a:pt x="256952" y="32968"/>
                      <a:pt x="289532" y="507402"/>
                      <a:pt x="347072" y="505494"/>
                    </a:cubicBezTo>
                    <a:cubicBezTo>
                      <a:pt x="404612" y="503586"/>
                      <a:pt x="480643" y="2061"/>
                      <a:pt x="544346" y="6"/>
                    </a:cubicBezTo>
                    <a:cubicBezTo>
                      <a:pt x="608049" y="-2049"/>
                      <a:pt x="667644" y="491110"/>
                      <a:pt x="729292" y="493165"/>
                    </a:cubicBezTo>
                    <a:cubicBezTo>
                      <a:pt x="790940" y="495220"/>
                      <a:pt x="860809" y="10280"/>
                      <a:pt x="914237" y="12335"/>
                    </a:cubicBezTo>
                    <a:cubicBezTo>
                      <a:pt x="967665" y="14390"/>
                      <a:pt x="1000544" y="503439"/>
                      <a:pt x="1049863" y="505494"/>
                    </a:cubicBezTo>
                    <a:cubicBezTo>
                      <a:pt x="1099182" y="507549"/>
                      <a:pt x="1158775" y="43157"/>
                      <a:pt x="1210149" y="24664"/>
                    </a:cubicBezTo>
                    <a:cubicBezTo>
                      <a:pt x="1261523" y="6171"/>
                      <a:pt x="1358105" y="394533"/>
                      <a:pt x="1358105" y="394533"/>
                    </a:cubicBezTo>
                  </a:path>
                </a:pathLst>
              </a:custGeom>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5" name="Straight Arrow Connector 98"/>
              <p:cNvCxnSpPr/>
              <p:nvPr/>
            </p:nvCxnSpPr>
            <p:spPr>
              <a:xfrm flipV="1">
                <a:off x="7731065" y="4353294"/>
                <a:ext cx="265316" cy="255512"/>
              </a:xfrm>
              <a:prstGeom prst="straightConnector1">
                <a:avLst/>
              </a:prstGeom>
              <a:ln w="3175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30" name="Picture 170" descr="ball2v2p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7571324" y="4500012"/>
                <a:ext cx="282246" cy="275445"/>
              </a:xfrm>
              <a:prstGeom prst="rect">
                <a:avLst/>
              </a:prstGeom>
            </p:spPr>
          </p:pic>
        </p:grpSp>
        <p:grpSp>
          <p:nvGrpSpPr>
            <p:cNvPr id="40" name="Group 229"/>
            <p:cNvGrpSpPr>
              <a:grpSpLocks noChangeAspect="1"/>
            </p:cNvGrpSpPr>
            <p:nvPr/>
          </p:nvGrpSpPr>
          <p:grpSpPr>
            <a:xfrm>
              <a:off x="7503482" y="4791455"/>
              <a:ext cx="941218" cy="941218"/>
              <a:chOff x="6227261" y="4662851"/>
              <a:chExt cx="1020155" cy="1020154"/>
            </a:xfrm>
          </p:grpSpPr>
          <p:grpSp>
            <p:nvGrpSpPr>
              <p:cNvPr id="41" name="Group 94"/>
              <p:cNvGrpSpPr/>
              <p:nvPr/>
            </p:nvGrpSpPr>
            <p:grpSpPr>
              <a:xfrm>
                <a:off x="6227261" y="4662851"/>
                <a:ext cx="1020155" cy="1020154"/>
                <a:chOff x="2839179" y="4925230"/>
                <a:chExt cx="1020155" cy="1020154"/>
              </a:xfrm>
            </p:grpSpPr>
            <p:sp>
              <p:nvSpPr>
                <p:cNvPr id="43" name="Oval 163"/>
                <p:cNvSpPr>
                  <a:spLocks noChangeAspect="1"/>
                </p:cNvSpPr>
                <p:nvPr/>
              </p:nvSpPr>
              <p:spPr>
                <a:xfrm rot="16654851">
                  <a:off x="2839180" y="4925229"/>
                  <a:ext cx="1020154" cy="1020155"/>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44" name="Picture 164" descr="ball2v2pn-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654851">
                  <a:off x="3153175" y="5420088"/>
                  <a:ext cx="282245" cy="275444"/>
                </a:xfrm>
                <a:prstGeom prst="rect">
                  <a:avLst/>
                </a:prstGeom>
              </p:spPr>
            </p:pic>
            <p:grpSp>
              <p:nvGrpSpPr>
                <p:cNvPr id="45" name="Group 166"/>
                <p:cNvGrpSpPr/>
                <p:nvPr/>
              </p:nvGrpSpPr>
              <p:grpSpPr>
                <a:xfrm rot="16654851">
                  <a:off x="3133140" y="5155093"/>
                  <a:ext cx="475943" cy="511464"/>
                  <a:chOff x="16065880" y="9257537"/>
                  <a:chExt cx="1244233" cy="1337096"/>
                </a:xfrm>
              </p:grpSpPr>
              <p:pic>
                <p:nvPicPr>
                  <p:cNvPr id="46" name="Picture 167" descr="ball2v2p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414257" y="9257537"/>
                    <a:ext cx="737861" cy="720082"/>
                  </a:xfrm>
                  <a:prstGeom prst="rect">
                    <a:avLst/>
                  </a:prstGeom>
                </p:spPr>
              </p:pic>
              <p:pic>
                <p:nvPicPr>
                  <p:cNvPr id="47" name="Picture 168" descr="ball2v2p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065880" y="9874553"/>
                    <a:ext cx="737861" cy="720080"/>
                  </a:xfrm>
                  <a:prstGeom prst="rect">
                    <a:avLst/>
                  </a:prstGeom>
                </p:spPr>
              </p:pic>
              <p:pic>
                <p:nvPicPr>
                  <p:cNvPr id="48" name="Picture 169" descr="ball2v2pn-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72254" y="9741062"/>
                    <a:ext cx="737859" cy="720081"/>
                  </a:xfrm>
                  <a:prstGeom prst="rect">
                    <a:avLst/>
                  </a:prstGeom>
                </p:spPr>
              </p:pic>
            </p:grpSp>
          </p:grpSp>
          <p:pic>
            <p:nvPicPr>
              <p:cNvPr id="42" name="Picture 165" descr="ball2v2p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6616048" y="5040225"/>
                <a:ext cx="282246" cy="275445"/>
              </a:xfrm>
              <a:prstGeom prst="rect">
                <a:avLst/>
              </a:prstGeom>
            </p:spPr>
          </p:pic>
        </p:grpSp>
        <p:cxnSp>
          <p:nvCxnSpPr>
            <p:cNvPr id="50" name="Connecteur droit avec flèche 3"/>
            <p:cNvCxnSpPr>
              <a:cxnSpLocks/>
            </p:cNvCxnSpPr>
            <p:nvPr/>
          </p:nvCxnSpPr>
          <p:spPr>
            <a:xfrm rot="5400000">
              <a:off x="8429901" y="5271155"/>
              <a:ext cx="981352" cy="0"/>
            </a:xfrm>
            <a:prstGeom prst="straightConnector1">
              <a:avLst/>
            </a:prstGeom>
            <a:ln w="31750" cmpd="sng">
              <a:solidFill>
                <a:srgbClr val="00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51" name="ZoneTexte 83"/>
            <p:cNvSpPr txBox="1"/>
            <p:nvPr/>
          </p:nvSpPr>
          <p:spPr>
            <a:xfrm>
              <a:off x="9074932" y="5009545"/>
              <a:ext cx="1972512" cy="523220"/>
            </a:xfrm>
            <a:prstGeom prst="rect">
              <a:avLst/>
            </a:prstGeom>
            <a:noFill/>
          </p:spPr>
          <p:txBody>
            <a:bodyPr wrap="square" rtlCol="0">
              <a:spAutoFit/>
            </a:bodyPr>
            <a:lstStyle/>
            <a:p>
              <a:r>
                <a:rPr lang="en-US" sz="1400" dirty="0"/>
                <a:t>Spatially extended but exponential fall off</a:t>
              </a:r>
            </a:p>
          </p:txBody>
        </p:sp>
        <p:cxnSp>
          <p:nvCxnSpPr>
            <p:cNvPr id="52" name="Connecteur droit avec flèche 85"/>
            <p:cNvCxnSpPr>
              <a:cxnSpLocks/>
              <a:stCxn id="53" idx="1"/>
              <a:endCxn id="22" idx="5"/>
            </p:cNvCxnSpPr>
            <p:nvPr/>
          </p:nvCxnSpPr>
          <p:spPr>
            <a:xfrm flipH="1" flipV="1">
              <a:off x="4034256" y="5688879"/>
              <a:ext cx="284366" cy="168277"/>
            </a:xfrm>
            <a:prstGeom prst="straightConnector1">
              <a:avLst/>
            </a:prstGeom>
            <a:ln w="22225">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53" name="ZoneTexte 86"/>
            <p:cNvSpPr txBox="1"/>
            <p:nvPr/>
          </p:nvSpPr>
          <p:spPr>
            <a:xfrm>
              <a:off x="4318622" y="5595546"/>
              <a:ext cx="1161199" cy="523220"/>
            </a:xfrm>
            <a:prstGeom prst="rect">
              <a:avLst/>
            </a:prstGeom>
            <a:noFill/>
          </p:spPr>
          <p:txBody>
            <a:bodyPr wrap="square" rtlCol="0">
              <a:spAutoFit/>
            </a:bodyPr>
            <a:lstStyle/>
            <a:p>
              <a:r>
                <a:rPr lang="en-US" sz="1400" dirty="0"/>
                <a:t>Known asymptotic</a:t>
              </a:r>
            </a:p>
          </p:txBody>
        </p:sp>
        <mc:AlternateContent xmlns:mc="http://schemas.openxmlformats.org/markup-compatibility/2006" xmlns:a14="http://schemas.microsoft.com/office/drawing/2010/main">
          <mc:Choice Requires="a14">
            <p:sp>
              <p:nvSpPr>
                <p:cNvPr id="55" name="Rectangle 54"/>
                <p:cNvSpPr/>
                <p:nvPr/>
              </p:nvSpPr>
              <p:spPr>
                <a:xfrm>
                  <a:off x="5208721" y="4553965"/>
                  <a:ext cx="196566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i="1">
                            <a:latin typeface="Cambria Math"/>
                            <a:ea typeface="Cambria Math"/>
                          </a:rPr>
                          <m:t>𝑈</m:t>
                        </m:r>
                        <m:d>
                          <m:dPr>
                            <m:ctrlPr>
                              <a:rPr lang="fr-FR" i="1">
                                <a:latin typeface="Cambria Math" panose="02040503050406030204" pitchFamily="18" charset="0"/>
                                <a:ea typeface="Cambria Math"/>
                              </a:rPr>
                            </m:ctrlPr>
                          </m:dPr>
                          <m:e>
                            <m:r>
                              <a:rPr lang="fr-FR" i="1">
                                <a:latin typeface="Cambria Math"/>
                                <a:ea typeface="Cambria Math"/>
                              </a:rPr>
                              <m:t>𝜃</m:t>
                            </m:r>
                          </m:e>
                        </m:d>
                        <m:r>
                          <a:rPr lang="fr-FR" i="1">
                            <a:latin typeface="Cambria Math"/>
                            <a:ea typeface="Cambria Math"/>
                          </a:rPr>
                          <m:t>𝐻</m:t>
                        </m:r>
                        <m:r>
                          <a:rPr lang="fr-FR" i="1">
                            <a:latin typeface="Cambria Math"/>
                            <a:ea typeface="Cambria Math"/>
                          </a:rPr>
                          <m:t>(</m:t>
                        </m:r>
                        <m:r>
                          <a:rPr lang="fr-FR" i="1">
                            <a:latin typeface="Cambria Math"/>
                            <a:ea typeface="Cambria Math"/>
                          </a:rPr>
                          <m:t>𝑟</m:t>
                        </m:r>
                        <m:r>
                          <a:rPr lang="fr-FR" i="1">
                            <a:latin typeface="Cambria Math"/>
                            <a:ea typeface="Cambria Math"/>
                          </a:rPr>
                          <m:t>)</m:t>
                        </m:r>
                        <m:sSup>
                          <m:sSupPr>
                            <m:ctrlPr>
                              <a:rPr lang="fr-FR" i="1">
                                <a:latin typeface="Cambria Math" panose="02040503050406030204" pitchFamily="18" charset="0"/>
                                <a:ea typeface="Cambria Math"/>
                              </a:rPr>
                            </m:ctrlPr>
                          </m:sSupPr>
                          <m:e>
                            <m:r>
                              <a:rPr lang="fr-FR" i="1">
                                <a:latin typeface="Cambria Math"/>
                                <a:ea typeface="Cambria Math"/>
                              </a:rPr>
                              <m:t>𝑈</m:t>
                            </m:r>
                            <m:d>
                              <m:dPr>
                                <m:ctrlPr>
                                  <a:rPr lang="fr-FR" i="1">
                                    <a:latin typeface="Cambria Math" panose="02040503050406030204" pitchFamily="18" charset="0"/>
                                    <a:ea typeface="Cambria Math"/>
                                  </a:rPr>
                                </m:ctrlPr>
                              </m:dPr>
                              <m:e>
                                <m:r>
                                  <a:rPr lang="fr-FR" i="1">
                                    <a:latin typeface="Cambria Math"/>
                                    <a:ea typeface="Cambria Math"/>
                                  </a:rPr>
                                  <m:t>𝜃</m:t>
                                </m:r>
                              </m:e>
                            </m:d>
                          </m:e>
                          <m:sup>
                            <m:r>
                              <a:rPr lang="en-US" i="1">
                                <a:latin typeface="Cambria Math" panose="02040503050406030204" pitchFamily="18" charset="0"/>
                                <a:ea typeface="Cambria Math" panose="02040503050406030204" pitchFamily="18" charset="0"/>
                              </a:rPr>
                              <m:t>⊺</m:t>
                            </m:r>
                          </m:sup>
                        </m:sSup>
                      </m:oMath>
                    </m:oMathPara>
                  </a14:m>
                  <a:endParaRPr lang="en-US" dirty="0"/>
                </a:p>
              </p:txBody>
            </p:sp>
          </mc:Choice>
          <mc:Fallback xmlns="">
            <p:sp>
              <p:nvSpPr>
                <p:cNvPr id="55" name="Rectangle 54"/>
                <p:cNvSpPr>
                  <a:spLocks noRot="1" noChangeAspect="1" noMove="1" noResize="1" noEditPoints="1" noAdjustHandles="1" noChangeArrowheads="1" noChangeShapeType="1" noTextEdit="1"/>
                </p:cNvSpPr>
                <p:nvPr/>
              </p:nvSpPr>
              <p:spPr>
                <a:xfrm>
                  <a:off x="5208721" y="4553965"/>
                  <a:ext cx="1965666" cy="400110"/>
                </a:xfrm>
                <a:prstGeom prst="rect">
                  <a:avLst/>
                </a:prstGeom>
                <a:blipFill>
                  <a:blip r:embed="rId7"/>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ZoneTexte 92"/>
                <p:cNvSpPr txBox="1"/>
                <p:nvPr/>
              </p:nvSpPr>
              <p:spPr>
                <a:xfrm>
                  <a:off x="5390185" y="5748868"/>
                  <a:ext cx="2019912" cy="4196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𝜓</m:t>
                        </m:r>
                        <m:d>
                          <m:dPr>
                            <m:ctrlPr>
                              <a:rPr lang="en-US" i="1">
                                <a:latin typeface="Cambria Math" panose="02040503050406030204" pitchFamily="18" charset="0"/>
                                <a:ea typeface="Cambria Math" panose="02040503050406030204" pitchFamily="18" charset="0"/>
                              </a:rPr>
                            </m:ctrlPr>
                          </m:dPr>
                          <m:e>
                            <m:r>
                              <a:rPr lang="fr-FR" i="1">
                                <a:latin typeface="Cambria Math" panose="02040503050406030204" pitchFamily="18" charset="0"/>
                                <a:ea typeface="Cambria Math" panose="02040503050406030204" pitchFamily="18" charset="0"/>
                              </a:rPr>
                              <m:t>𝑟</m:t>
                            </m:r>
                            <m:r>
                              <a:rPr lang="fr-FR" i="1">
                                <a:latin typeface="Cambria Math" panose="02040503050406030204" pitchFamily="18" charset="0"/>
                                <a:ea typeface="Cambria Math" panose="02040503050406030204" pitchFamily="18" charset="0"/>
                              </a:rPr>
                              <m:t>,</m:t>
                            </m:r>
                            <m:r>
                              <a:rPr lang="fr-FR" i="1">
                                <a:latin typeface="Cambria Math" panose="02040503050406030204" pitchFamily="18" charset="0"/>
                                <a:ea typeface="Cambria Math" panose="02040503050406030204" pitchFamily="18" charset="0"/>
                              </a:rPr>
                              <m:t>𝜃</m:t>
                            </m:r>
                          </m:e>
                        </m:d>
                        <m:limLow>
                          <m:limLowPr>
                            <m:ctrlPr>
                              <a:rPr lang="fr-FR" i="1">
                                <a:latin typeface="Cambria Math" panose="02040503050406030204" pitchFamily="18" charset="0"/>
                                <a:ea typeface="Cambria Math" panose="02040503050406030204" pitchFamily="18" charset="0"/>
                              </a:rPr>
                            </m:ctrlPr>
                          </m:limLowPr>
                          <m:e>
                            <m:r>
                              <a:rPr lang="fr-FR" i="1">
                                <a:latin typeface="Cambria Math" panose="02040503050406030204" pitchFamily="18" charset="0"/>
                                <a:ea typeface="Cambria Math" panose="02040503050406030204" pitchFamily="18" charset="0"/>
                              </a:rPr>
                              <m:t>~</m:t>
                            </m:r>
                          </m:e>
                          <m:lim>
                            <m:r>
                              <a:rPr lang="fr-FR" i="1">
                                <a:latin typeface="Cambria Math" panose="02040503050406030204" pitchFamily="18" charset="0"/>
                                <a:ea typeface="Cambria Math" panose="02040503050406030204" pitchFamily="18" charset="0"/>
                              </a:rPr>
                              <m:t>∞</m:t>
                            </m:r>
                          </m:lim>
                        </m:limLow>
                        <m:sSup>
                          <m:sSupPr>
                            <m:ctrlPr>
                              <a:rPr lang="fr-FR" i="1">
                                <a:latin typeface="Cambria Math" panose="02040503050406030204" pitchFamily="18" charset="0"/>
                                <a:ea typeface="Cambria Math" panose="02040503050406030204" pitchFamily="18" charset="0"/>
                              </a:rPr>
                            </m:ctrlPr>
                          </m:sSupPr>
                          <m:e>
                            <m:r>
                              <a:rPr lang="fr-FR" i="1">
                                <a:latin typeface="Cambria Math" panose="02040503050406030204" pitchFamily="18" charset="0"/>
                                <a:ea typeface="Cambria Math" panose="02040503050406030204" pitchFamily="18" charset="0"/>
                              </a:rPr>
                              <m:t>𝑒</m:t>
                            </m:r>
                          </m:e>
                          <m:sup>
                            <m:r>
                              <a:rPr lang="fr-FR" i="1">
                                <a:latin typeface="Cambria Math" panose="02040503050406030204" pitchFamily="18" charset="0"/>
                                <a:ea typeface="Cambria Math" panose="02040503050406030204" pitchFamily="18" charset="0"/>
                              </a:rPr>
                              <m:t>−</m:t>
                            </m:r>
                            <m:r>
                              <a:rPr lang="fr-FR" b="1" i="1">
                                <a:latin typeface="Cambria Math" panose="02040503050406030204" pitchFamily="18" charset="0"/>
                                <a:ea typeface="Cambria Math" panose="02040503050406030204" pitchFamily="18" charset="0"/>
                              </a:rPr>
                              <m:t>𝒌𝒓</m:t>
                            </m:r>
                            <m:func>
                              <m:funcPr>
                                <m:ctrlPr>
                                  <a:rPr lang="fr-FR" i="1">
                                    <a:latin typeface="Cambria Math" panose="02040503050406030204" pitchFamily="18" charset="0"/>
                                    <a:ea typeface="Cambria Math" panose="02040503050406030204" pitchFamily="18" charset="0"/>
                                  </a:rPr>
                                </m:ctrlPr>
                              </m:funcPr>
                              <m:fName>
                                <m:r>
                                  <a:rPr lang="fr-FR" i="1">
                                    <a:latin typeface="Cambria Math"/>
                                    <a:ea typeface="Cambria Math" panose="02040503050406030204" pitchFamily="18" charset="0"/>
                                  </a:rPr>
                                  <m:t>𝑠𝑖𝑛</m:t>
                                </m:r>
                              </m:fName>
                              <m:e>
                                <m:r>
                                  <a:rPr lang="fr-FR" i="1">
                                    <a:latin typeface="Cambria Math" panose="02040503050406030204" pitchFamily="18" charset="0"/>
                                    <a:ea typeface="Cambria Math" panose="02040503050406030204" pitchFamily="18" charset="0"/>
                                  </a:rPr>
                                  <m:t>𝜃</m:t>
                                </m:r>
                              </m:e>
                            </m:func>
                          </m:sup>
                        </m:sSup>
                      </m:oMath>
                    </m:oMathPara>
                  </a14:m>
                  <a:endParaRPr lang="en-US" dirty="0"/>
                </a:p>
              </p:txBody>
            </p:sp>
          </mc:Choice>
          <mc:Fallback xmlns="">
            <p:sp>
              <p:nvSpPr>
                <p:cNvPr id="56" name="ZoneTexte 92"/>
                <p:cNvSpPr txBox="1">
                  <a:spLocks noRot="1" noChangeAspect="1" noMove="1" noResize="1" noEditPoints="1" noAdjustHandles="1" noChangeArrowheads="1" noChangeShapeType="1" noTextEdit="1"/>
                </p:cNvSpPr>
                <p:nvPr/>
              </p:nvSpPr>
              <p:spPr>
                <a:xfrm>
                  <a:off x="5390185" y="5748868"/>
                  <a:ext cx="2019912" cy="419667"/>
                </a:xfrm>
                <a:prstGeom prst="rect">
                  <a:avLst/>
                </a:prstGeom>
                <a:blipFill>
                  <a:blip r:embed="rId12"/>
                  <a:stretch>
                    <a:fillRect l="-3614" t="-1449" r="-602" b="-10145"/>
                  </a:stretch>
                </a:blipFill>
              </p:spPr>
              <p:txBody>
                <a:bodyPr/>
                <a:lstStyle/>
                <a:p>
                  <a:r>
                    <a:rPr lang="fr-FR">
                      <a:noFill/>
                    </a:rPr>
                    <a:t> </a:t>
                  </a:r>
                </a:p>
              </p:txBody>
            </p:sp>
          </mc:Fallback>
        </mc:AlternateContent>
        <p:sp>
          <p:nvSpPr>
            <p:cNvPr id="72" name="Down Arrow 36">
              <a:extLst>
                <a:ext uri="{FF2B5EF4-FFF2-40B4-BE49-F238E27FC236}">
                  <a16:creationId xmlns:a16="http://schemas.microsoft.com/office/drawing/2014/main" id="{EEF0430B-FF2A-40B5-A4A4-2B2F262C1359}"/>
                </a:ext>
              </a:extLst>
            </p:cNvPr>
            <p:cNvSpPr>
              <a:spLocks noChangeAspect="1"/>
            </p:cNvSpPr>
            <p:nvPr/>
          </p:nvSpPr>
          <p:spPr>
            <a:xfrm rot="16200000" flipH="1">
              <a:off x="6100333" y="5113421"/>
              <a:ext cx="345110" cy="360000"/>
            </a:xfrm>
            <a:prstGeom prst="downArrow">
              <a:avLst>
                <a:gd name="adj1" fmla="val 38960"/>
                <a:gd name="adj2" fmla="val 48282"/>
              </a:avLst>
            </a:prstGeom>
            <a:solidFill>
              <a:srgbClr val="FF0000"/>
            </a:solidFill>
            <a:ln w="12700" cmpd="sng">
              <a:solidFill>
                <a:srgbClr val="0000FF"/>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r>
                <a:rPr lang="fr-FR" sz="1600">
                  <a:ln>
                    <a:solidFill>
                      <a:srgbClr val="FF0000"/>
                    </a:solidFill>
                  </a:ln>
                  <a:solidFill>
                    <a:schemeClr val="tx1"/>
                  </a:solidFill>
                </a:rPr>
                <a:t> </a:t>
              </a:r>
              <a:endParaRPr lang="en-US" sz="1600" dirty="0">
                <a:ln>
                  <a:solidFill>
                    <a:srgbClr val="FF0000"/>
                  </a:solidFill>
                </a:ln>
                <a:solidFill>
                  <a:schemeClr val="tx1"/>
                </a:solidFill>
              </a:endParaRPr>
            </a:p>
          </p:txBody>
        </p:sp>
      </p:grpSp>
      <p:sp>
        <p:nvSpPr>
          <p:cNvPr id="74" name="Titre 1">
            <a:extLst>
              <a:ext uri="{FF2B5EF4-FFF2-40B4-BE49-F238E27FC236}">
                <a16:creationId xmlns:a16="http://schemas.microsoft.com/office/drawing/2014/main" id="{355FABF4-C46D-49C6-B1C2-F15F3F42ADCD}"/>
              </a:ext>
            </a:extLst>
          </p:cNvPr>
          <p:cNvSpPr>
            <a:spLocks noGrp="1"/>
          </p:cNvSpPr>
          <p:nvPr>
            <p:ph type="title"/>
          </p:nvPr>
        </p:nvSpPr>
        <p:spPr/>
        <p:txBody>
          <a:bodyPr vert="horz" lIns="91440" tIns="45720" rIns="91440" bIns="45720" rtlCol="0" anchor="ctr">
            <a:normAutofit/>
          </a:bodyPr>
          <a:lstStyle/>
          <a:p>
            <a:r>
              <a:rPr lang="en-US" sz="2000" b="0" dirty="0"/>
              <a:t>Asymptotically vanishing equivalent problem</a:t>
            </a:r>
          </a:p>
        </p:txBody>
      </p:sp>
      <p:sp>
        <p:nvSpPr>
          <p:cNvPr id="57" name="Shape 786">
            <a:extLst>
              <a:ext uri="{FF2B5EF4-FFF2-40B4-BE49-F238E27FC236}">
                <a16:creationId xmlns:a16="http://schemas.microsoft.com/office/drawing/2014/main" id="{0F6786E8-C004-4E99-B1C0-32F8656B12A3}"/>
              </a:ext>
            </a:extLst>
          </p:cNvPr>
          <p:cNvSpPr txBox="1">
            <a:spLocks/>
          </p:cNvSpPr>
          <p:nvPr/>
        </p:nvSpPr>
        <p:spPr>
          <a:xfrm>
            <a:off x="193527" y="2723497"/>
            <a:ext cx="6968772" cy="923330"/>
          </a:xfrm>
          <a:prstGeom prst="rect">
            <a:avLst/>
          </a:prstGeom>
        </p:spPr>
        <p:txBody>
          <a:bodyPr vert="horz" wrap="square" lIns="91440" tIns="45720" rIns="91440" bIns="45720" rtlCol="0" anchor="ctr" anchorCtr="0">
            <a:spAutoFit/>
          </a:bodyPr>
          <a:lstStyle>
            <a:lvl1pPr marL="0" indent="0" defTabSz="776143" eaLnBrk="1" latinLnBrk="0" hangingPunct="1">
              <a:lnSpc>
                <a:spcPct val="100000"/>
              </a:lnSpc>
              <a:spcBef>
                <a:spcPts val="849"/>
              </a:spcBef>
              <a:buFont typeface="Arial" panose="020B0604020202020204" pitchFamily="34" charset="0"/>
              <a:buNone/>
              <a:defRPr sz="1800">
                <a:latin typeface="Arial" panose="020B0604020202020204" pitchFamily="34" charset="0"/>
                <a:cs typeface="Arial" panose="020B0604020202020204" pitchFamily="34" charset="0"/>
              </a:defRPr>
            </a:lvl1pPr>
            <a:lvl2pPr marL="582107" lvl="1" indent="-194036" defTabSz="776143" eaLnBrk="1" latinLnBrk="0" hangingPunct="1">
              <a:lnSpc>
                <a:spcPct val="100000"/>
              </a:lnSpc>
              <a:spcBef>
                <a:spcPts val="424"/>
              </a:spcBef>
              <a:spcAft>
                <a:spcPts val="600"/>
              </a:spcAft>
              <a:buFont typeface="Arial" panose="020B0604020202020204" pitchFamily="34" charset="0"/>
              <a:buChar char="•"/>
              <a:defRPr sz="1800">
                <a:latin typeface="Arial" panose="020B0604020202020204" pitchFamily="34" charset="0"/>
                <a:cs typeface="Arial" panose="020B0604020202020204" pitchFamily="34" charset="0"/>
              </a:defRPr>
            </a:lvl2pPr>
            <a:lvl3pPr marL="673821" lvl="2" indent="-285750" defTabSz="776143" eaLnBrk="1" latinLnBrk="0" hangingPunct="1">
              <a:lnSpc>
                <a:spcPct val="100000"/>
              </a:lnSpc>
              <a:spcBef>
                <a:spcPts val="600"/>
              </a:spcBef>
              <a:buFont typeface="Arial" panose="020B0604020202020204" pitchFamily="34" charset="0"/>
              <a:buChar char="•"/>
              <a:defRPr sz="1800">
                <a:latin typeface="Arial" panose="020B0604020202020204" pitchFamily="34" charset="0"/>
                <a:cs typeface="Arial" panose="020B0604020202020204" pitchFamily="34" charset="0"/>
              </a:defRPr>
            </a:lvl3pPr>
            <a:lvl4pPr marL="1358250" indent="-194036" defTabSz="776143" eaLnBrk="1" latinLnBrk="0" hangingPunct="1">
              <a:lnSpc>
                <a:spcPct val="90000"/>
              </a:lnSpc>
              <a:spcBef>
                <a:spcPts val="424"/>
              </a:spcBef>
              <a:buFont typeface="Arial" panose="020B0604020202020204" pitchFamily="34" charset="0"/>
              <a:buChar char="•"/>
              <a:defRPr sz="1528">
                <a:latin typeface="+mn-lt"/>
                <a:cs typeface="+mn-cs"/>
              </a:defRPr>
            </a:lvl4pPr>
            <a:lvl5pPr marL="1746321" indent="-194036" defTabSz="776143" eaLnBrk="1" latinLnBrk="0" hangingPunct="1">
              <a:lnSpc>
                <a:spcPct val="90000"/>
              </a:lnSpc>
              <a:spcBef>
                <a:spcPts val="424"/>
              </a:spcBef>
              <a:buFont typeface="Arial" panose="020B0604020202020204" pitchFamily="34" charset="0"/>
              <a:buChar char="•"/>
              <a:defRPr sz="1528">
                <a:latin typeface="+mn-lt"/>
                <a:cs typeface="+mn-cs"/>
              </a:defRPr>
            </a:lvl5pPr>
            <a:lvl6pPr marL="2134392" indent="-194036" defTabSz="776143">
              <a:lnSpc>
                <a:spcPct val="90000"/>
              </a:lnSpc>
              <a:spcBef>
                <a:spcPts val="424"/>
              </a:spcBef>
              <a:buFont typeface="Arial" panose="020B0604020202020204" pitchFamily="34" charset="0"/>
              <a:buChar char="•"/>
              <a:defRPr sz="1528">
                <a:latin typeface="+mn-lt"/>
                <a:cs typeface="+mn-cs"/>
              </a:defRPr>
            </a:lvl6pPr>
            <a:lvl7pPr marL="2522464" indent="-194036" defTabSz="776143">
              <a:lnSpc>
                <a:spcPct val="90000"/>
              </a:lnSpc>
              <a:spcBef>
                <a:spcPts val="424"/>
              </a:spcBef>
              <a:buFont typeface="Arial" panose="020B0604020202020204" pitchFamily="34" charset="0"/>
              <a:buChar char="•"/>
              <a:defRPr sz="1528">
                <a:latin typeface="+mn-lt"/>
                <a:cs typeface="+mn-cs"/>
              </a:defRPr>
            </a:lvl7pPr>
            <a:lvl8pPr marL="2910535" indent="-194036" defTabSz="776143">
              <a:lnSpc>
                <a:spcPct val="90000"/>
              </a:lnSpc>
              <a:spcBef>
                <a:spcPts val="424"/>
              </a:spcBef>
              <a:buFont typeface="Arial" panose="020B0604020202020204" pitchFamily="34" charset="0"/>
              <a:buChar char="•"/>
              <a:defRPr sz="1528">
                <a:latin typeface="+mn-lt"/>
                <a:cs typeface="+mn-cs"/>
              </a:defRPr>
            </a:lvl8pPr>
            <a:lvl9pPr marL="3298607" indent="-194036" defTabSz="776143">
              <a:lnSpc>
                <a:spcPct val="90000"/>
              </a:lnSpc>
              <a:spcBef>
                <a:spcPts val="424"/>
              </a:spcBef>
              <a:buFont typeface="Arial" panose="020B0604020202020204" pitchFamily="34" charset="0"/>
              <a:buChar char="•"/>
              <a:defRPr sz="1528">
                <a:latin typeface="+mn-lt"/>
                <a:cs typeface="+mn-cs"/>
              </a:defRPr>
            </a:lvl9pPr>
          </a:lstStyle>
          <a:p>
            <a:r>
              <a:rPr lang="en-US" dirty="0"/>
              <a:t>“A” definition of a resonance is that it corresponds to a pole in the S-matrix at the complex energy associated with the resonance location.</a:t>
            </a:r>
          </a:p>
        </p:txBody>
      </p:sp>
      <p:grpSp>
        <p:nvGrpSpPr>
          <p:cNvPr id="58" name="Groupe 57">
            <a:extLst>
              <a:ext uri="{FF2B5EF4-FFF2-40B4-BE49-F238E27FC236}">
                <a16:creationId xmlns:a16="http://schemas.microsoft.com/office/drawing/2014/main" id="{26DDA5F2-6DB7-47A4-AA28-C52A1ED690A3}"/>
              </a:ext>
            </a:extLst>
          </p:cNvPr>
          <p:cNvGrpSpPr/>
          <p:nvPr/>
        </p:nvGrpSpPr>
        <p:grpSpPr>
          <a:xfrm>
            <a:off x="3262346" y="3429000"/>
            <a:ext cx="6988013" cy="681533"/>
            <a:chOff x="1717543" y="3465551"/>
            <a:chExt cx="6988013" cy="681533"/>
          </a:xfrm>
        </p:grpSpPr>
        <p:sp>
          <p:nvSpPr>
            <p:cNvPr id="59" name="Down Arrow 36">
              <a:extLst>
                <a:ext uri="{FF2B5EF4-FFF2-40B4-BE49-F238E27FC236}">
                  <a16:creationId xmlns:a16="http://schemas.microsoft.com/office/drawing/2014/main" id="{371AC258-1D89-41E1-9AF1-18E538576662}"/>
                </a:ext>
              </a:extLst>
            </p:cNvPr>
            <p:cNvSpPr>
              <a:spLocks noChangeAspect="1"/>
            </p:cNvSpPr>
            <p:nvPr/>
          </p:nvSpPr>
          <p:spPr>
            <a:xfrm rot="16200000" flipH="1">
              <a:off x="4554503" y="3607618"/>
              <a:ext cx="345110" cy="360000"/>
            </a:xfrm>
            <a:prstGeom prst="downArrow">
              <a:avLst>
                <a:gd name="adj1" fmla="val 38960"/>
                <a:gd name="adj2" fmla="val 48282"/>
              </a:avLst>
            </a:prstGeom>
            <a:solidFill>
              <a:srgbClr val="FF0000"/>
            </a:solidFill>
            <a:ln w="12700" cmpd="sng">
              <a:solidFill>
                <a:srgbClr val="0000FF"/>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r>
                <a:rPr lang="fr-FR" sz="1600">
                  <a:ln>
                    <a:solidFill>
                      <a:srgbClr val="FF0000"/>
                    </a:solidFill>
                  </a:ln>
                  <a:solidFill>
                    <a:schemeClr val="tx1"/>
                  </a:solidFill>
                </a:rPr>
                <a:t> </a:t>
              </a:r>
              <a:endParaRPr lang="en-US" sz="1600" dirty="0">
                <a:ln>
                  <a:solidFill>
                    <a:srgbClr val="FF0000"/>
                  </a:solidFill>
                </a:ln>
                <a:solidFill>
                  <a:schemeClr val="tx1"/>
                </a:solidFill>
              </a:endParaRPr>
            </a:p>
          </p:txBody>
        </p:sp>
        <mc:AlternateContent xmlns:mc="http://schemas.openxmlformats.org/markup-compatibility/2006" xmlns:a14="http://schemas.microsoft.com/office/drawing/2010/main">
          <mc:Choice Requires="a14">
            <p:sp>
              <p:nvSpPr>
                <p:cNvPr id="70" name="TextBox 38">
                  <a:extLst>
                    <a:ext uri="{FF2B5EF4-FFF2-40B4-BE49-F238E27FC236}">
                      <a16:creationId xmlns:a16="http://schemas.microsoft.com/office/drawing/2014/main" id="{7B263379-A500-482D-A1F2-F87B50A0B1B2}"/>
                    </a:ext>
                  </a:extLst>
                </p:cNvPr>
                <p:cNvSpPr txBox="1"/>
                <p:nvPr/>
              </p:nvSpPr>
              <p:spPr>
                <a:xfrm>
                  <a:off x="5824319" y="3465551"/>
                  <a:ext cx="2881237" cy="6815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𝐻</m:t>
                            </m:r>
                          </m:e>
                        </m:acc>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𝜃</m:t>
                            </m:r>
                          </m:e>
                        </m:d>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−2</m:t>
                            </m:r>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𝜃</m:t>
                            </m:r>
                          </m:sup>
                        </m:sSup>
                        <m:acc>
                          <m:accPr>
                            <m:chr m:val="̂"/>
                            <m:ctrlPr>
                              <a:rPr lang="en-US" i="1">
                                <a:latin typeface="Cambria Math" panose="02040503050406030204" pitchFamily="18" charset="0"/>
                              </a:rPr>
                            </m:ctrlPr>
                          </m:accPr>
                          <m:e>
                            <m:r>
                              <a:rPr lang="en-US" i="1">
                                <a:latin typeface="Cambria Math" panose="02040503050406030204" pitchFamily="18" charset="0"/>
                              </a:rPr>
                              <m:t>𝑇</m:t>
                            </m:r>
                          </m:e>
                        </m:acc>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𝑉</m:t>
                            </m:r>
                          </m:e>
                        </m:acc>
                        <m:d>
                          <m:dPr>
                            <m:ctrlPr>
                              <a:rPr lang="en-US" i="1">
                                <a:latin typeface="Cambria Math" panose="02040503050406030204" pitchFamily="18" charset="0"/>
                              </a:rPr>
                            </m:ctrlPr>
                          </m:dPr>
                          <m:e>
                            <m:r>
                              <a:rPr lang="en-US" i="1">
                                <a:latin typeface="Cambria Math" panose="02040503050406030204" pitchFamily="18" charset="0"/>
                              </a:rPr>
                              <m:t>𝑟</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𝜃</m:t>
                                </m:r>
                              </m:sup>
                            </m:sSup>
                          </m:e>
                        </m:d>
                      </m:oMath>
                    </m:oMathPara>
                  </a14:m>
                  <a:endParaRPr lang="en-US" dirty="0"/>
                </a:p>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𝐻</m:t>
                            </m:r>
                          </m:e>
                        </m:acc>
                        <m:d>
                          <m:dPr>
                            <m:ctrlPr>
                              <a:rPr lang="en-US" i="1">
                                <a:latin typeface="Cambria Math" panose="02040503050406030204" pitchFamily="18" charset="0"/>
                              </a:rPr>
                            </m:ctrlPr>
                          </m:dPr>
                          <m:e>
                            <m:r>
                              <a:rPr lang="en-US" i="1">
                                <a:latin typeface="Cambria Math" panose="02040503050406030204" pitchFamily="18" charset="0"/>
                              </a:rPr>
                              <m:t>𝑟</m:t>
                            </m:r>
                          </m:e>
                        </m:d>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𝑈</m:t>
                            </m:r>
                          </m:e>
                        </m:acc>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𝜃</m:t>
                            </m:r>
                          </m:e>
                        </m:d>
                        <m:acc>
                          <m:accPr>
                            <m:chr m:val="̂"/>
                            <m:ctrlPr>
                              <a:rPr lang="en-US" i="1">
                                <a:latin typeface="Cambria Math" panose="02040503050406030204" pitchFamily="18" charset="0"/>
                              </a:rPr>
                            </m:ctrlPr>
                          </m:accPr>
                          <m:e>
                            <m:r>
                              <a:rPr lang="en-US" i="1">
                                <a:latin typeface="Cambria Math" panose="02040503050406030204" pitchFamily="18" charset="0"/>
                              </a:rPr>
                              <m:t>𝐻</m:t>
                            </m:r>
                          </m:e>
                        </m:acc>
                        <m:d>
                          <m:dPr>
                            <m:ctrlPr>
                              <a:rPr lang="en-US" i="1">
                                <a:latin typeface="Cambria Math" panose="02040503050406030204" pitchFamily="18" charset="0"/>
                              </a:rPr>
                            </m:ctrlPr>
                          </m:dPr>
                          <m:e>
                            <m:r>
                              <a:rPr lang="en-US" i="1">
                                <a:latin typeface="Cambria Math" panose="02040503050406030204" pitchFamily="18" charset="0"/>
                              </a:rPr>
                              <m:t>𝑟</m:t>
                            </m:r>
                          </m:e>
                        </m:d>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𝑈</m:t>
                                </m:r>
                              </m:e>
                            </m:acc>
                          </m:e>
                          <m:sup>
                            <m:r>
                              <a:rPr lang="en-US" i="1">
                                <a:latin typeface="Cambria Math" panose="02040503050406030204" pitchFamily="18" charset="0"/>
                                <a:ea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𝜃</m:t>
                            </m:r>
                          </m:e>
                        </m:d>
                      </m:oMath>
                    </m:oMathPara>
                  </a14:m>
                  <a:endParaRPr lang="en-US" dirty="0"/>
                </a:p>
              </p:txBody>
            </p:sp>
          </mc:Choice>
          <mc:Fallback xmlns="">
            <p:sp>
              <p:nvSpPr>
                <p:cNvPr id="70" name="TextBox 38">
                  <a:extLst>
                    <a:ext uri="{FF2B5EF4-FFF2-40B4-BE49-F238E27FC236}">
                      <a16:creationId xmlns:a16="http://schemas.microsoft.com/office/drawing/2014/main" id="{7B263379-A500-482D-A1F2-F87B50A0B1B2}"/>
                    </a:ext>
                  </a:extLst>
                </p:cNvPr>
                <p:cNvSpPr txBox="1">
                  <a:spLocks noRot="1" noChangeAspect="1" noMove="1" noResize="1" noEditPoints="1" noAdjustHandles="1" noChangeArrowheads="1" noChangeShapeType="1" noTextEdit="1"/>
                </p:cNvSpPr>
                <p:nvPr/>
              </p:nvSpPr>
              <p:spPr>
                <a:xfrm>
                  <a:off x="5824319" y="3465551"/>
                  <a:ext cx="2881237" cy="681533"/>
                </a:xfrm>
                <a:prstGeom prst="rect">
                  <a:avLst/>
                </a:prstGeom>
                <a:blipFill>
                  <a:blip r:embed="rId13"/>
                  <a:stretch>
                    <a:fillRect l="-1483" t="-10811" b="-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39">
                  <a:extLst>
                    <a:ext uri="{FF2B5EF4-FFF2-40B4-BE49-F238E27FC236}">
                      <a16:creationId xmlns:a16="http://schemas.microsoft.com/office/drawing/2014/main" id="{16D5B256-5091-4D89-93AC-18D0095DAF8D}"/>
                    </a:ext>
                  </a:extLst>
                </p:cNvPr>
                <p:cNvSpPr txBox="1"/>
                <p:nvPr/>
              </p:nvSpPr>
              <p:spPr>
                <a:xfrm>
                  <a:off x="1717543" y="3639252"/>
                  <a:ext cx="1912255" cy="3161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𝐻</m:t>
                            </m:r>
                          </m:e>
                        </m:acc>
                        <m:d>
                          <m:dPr>
                            <m:ctrlPr>
                              <a:rPr lang="en-US" i="1">
                                <a:latin typeface="Cambria Math" panose="02040503050406030204" pitchFamily="18" charset="0"/>
                              </a:rPr>
                            </m:ctrlPr>
                          </m:dPr>
                          <m:e>
                            <m:r>
                              <a:rPr lang="en-US" i="1">
                                <a:latin typeface="Cambria Math" panose="02040503050406030204" pitchFamily="18" charset="0"/>
                              </a:rPr>
                              <m:t>𝑟</m:t>
                            </m:r>
                          </m:e>
                        </m:d>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𝑇</m:t>
                            </m:r>
                          </m:e>
                        </m:acc>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𝑉</m:t>
                            </m:r>
                          </m:e>
                        </m:acc>
                        <m:d>
                          <m:dPr>
                            <m:ctrlPr>
                              <a:rPr lang="en-US" i="1">
                                <a:latin typeface="Cambria Math" panose="02040503050406030204" pitchFamily="18" charset="0"/>
                              </a:rPr>
                            </m:ctrlPr>
                          </m:dPr>
                          <m:e>
                            <m:r>
                              <a:rPr lang="en-US" i="1">
                                <a:latin typeface="Cambria Math" panose="02040503050406030204" pitchFamily="18" charset="0"/>
                              </a:rPr>
                              <m:t>𝑟</m:t>
                            </m:r>
                          </m:e>
                        </m:d>
                      </m:oMath>
                    </m:oMathPara>
                  </a14:m>
                  <a:endParaRPr lang="en-US" dirty="0"/>
                </a:p>
              </p:txBody>
            </p:sp>
          </mc:Choice>
          <mc:Fallback xmlns="">
            <p:sp>
              <p:nvSpPr>
                <p:cNvPr id="41" name="TextBox 39">
                  <a:extLst>
                    <a:ext uri="{FF2B5EF4-FFF2-40B4-BE49-F238E27FC236}">
                      <a16:creationId xmlns:a16="http://schemas.microsoft.com/office/drawing/2014/main" id="{D250E5CE-D330-496F-BBEE-93F50483B6B4}"/>
                    </a:ext>
                  </a:extLst>
                </p:cNvPr>
                <p:cNvSpPr txBox="1">
                  <a:spLocks noRot="1" noChangeAspect="1" noMove="1" noResize="1" noEditPoints="1" noAdjustHandles="1" noChangeArrowheads="1" noChangeShapeType="1" noTextEdit="1"/>
                </p:cNvSpPr>
                <p:nvPr/>
              </p:nvSpPr>
              <p:spPr>
                <a:xfrm>
                  <a:off x="1717543" y="3639252"/>
                  <a:ext cx="1912255" cy="316112"/>
                </a:xfrm>
                <a:prstGeom prst="rect">
                  <a:avLst/>
                </a:prstGeom>
                <a:blipFill>
                  <a:blip r:embed="rId8"/>
                  <a:stretch>
                    <a:fillRect l="-2229" t="-23077" b="-9615"/>
                  </a:stretch>
                </a:blipFill>
              </p:spPr>
              <p:txBody>
                <a:bodyPr/>
                <a:lstStyle/>
                <a:p>
                  <a:r>
                    <a:rPr lang="fr-FR">
                      <a:noFill/>
                    </a:rPr>
                    <a:t> </a:t>
                  </a:r>
                </a:p>
              </p:txBody>
            </p:sp>
          </mc:Fallback>
        </mc:AlternateContent>
      </p:grpSp>
      <p:sp>
        <p:nvSpPr>
          <p:cNvPr id="2" name="Espace réservé de la date 1">
            <a:extLst>
              <a:ext uri="{FF2B5EF4-FFF2-40B4-BE49-F238E27FC236}">
                <a16:creationId xmlns:a16="http://schemas.microsoft.com/office/drawing/2014/main" id="{6D7DA0B3-2A22-73AA-B809-5CAC2EB48677}"/>
              </a:ext>
            </a:extLst>
          </p:cNvPr>
          <p:cNvSpPr>
            <a:spLocks noGrp="1"/>
          </p:cNvSpPr>
          <p:nvPr>
            <p:ph type="dt" sz="half" idx="10"/>
          </p:nvPr>
        </p:nvSpPr>
        <p:spPr/>
        <p:txBody>
          <a:bodyPr/>
          <a:lstStyle/>
          <a:p>
            <a:r>
              <a:rPr lang="en-US"/>
              <a:t>23/09/2025</a:t>
            </a:r>
            <a:endParaRPr lang="fr-FR" dirty="0"/>
          </a:p>
        </p:txBody>
      </p:sp>
      <p:sp>
        <p:nvSpPr>
          <p:cNvPr id="4" name="Espace réservé du pied de page 3">
            <a:extLst>
              <a:ext uri="{FF2B5EF4-FFF2-40B4-BE49-F238E27FC236}">
                <a16:creationId xmlns:a16="http://schemas.microsoft.com/office/drawing/2014/main" id="{E48AE16A-D3F2-CD1B-2128-EF3BEB703A07}"/>
              </a:ext>
            </a:extLst>
          </p:cNvPr>
          <p:cNvSpPr>
            <a:spLocks noGrp="1"/>
          </p:cNvSpPr>
          <p:nvPr>
            <p:ph type="ftr" sz="quarter" idx="11"/>
          </p:nvPr>
        </p:nvSpPr>
        <p:spPr/>
        <p:txBody>
          <a:bodyPr/>
          <a:lstStyle/>
          <a:p>
            <a:r>
              <a:rPr lang="fr-FR"/>
              <a:t>EuNPC – Caen</a:t>
            </a:r>
            <a:endParaRPr lang="fr-FR" dirty="0"/>
          </a:p>
        </p:txBody>
      </p:sp>
      <p:sp>
        <p:nvSpPr>
          <p:cNvPr id="5" name="Espace réservé du numéro de diapositive 4">
            <a:extLst>
              <a:ext uri="{FF2B5EF4-FFF2-40B4-BE49-F238E27FC236}">
                <a16:creationId xmlns:a16="http://schemas.microsoft.com/office/drawing/2014/main" id="{28C70776-BF1F-A93C-18B3-7542EDA3AAA9}"/>
              </a:ext>
            </a:extLst>
          </p:cNvPr>
          <p:cNvSpPr>
            <a:spLocks noGrp="1"/>
          </p:cNvSpPr>
          <p:nvPr>
            <p:ph type="sldNum" sz="quarter" idx="12"/>
          </p:nvPr>
        </p:nvSpPr>
        <p:spPr/>
        <p:txBody>
          <a:bodyPr/>
          <a:lstStyle/>
          <a:p>
            <a:fld id="{77E71596-5F9D-49C5-9701-16B3CA54319D}" type="slidenum">
              <a:rPr lang="fr-FR" smtClean="0"/>
              <a:pPr/>
              <a:t>22</a:t>
            </a:fld>
            <a:endParaRPr lang="fr-FR" dirty="0"/>
          </a:p>
        </p:txBody>
      </p:sp>
    </p:spTree>
    <p:extLst>
      <p:ext uri="{BB962C8B-B14F-4D97-AF65-F5344CB8AC3E}">
        <p14:creationId xmlns:p14="http://schemas.microsoft.com/office/powerpoint/2010/main" val="1488146698"/>
      </p:ext>
    </p:extLst>
  </p:cSld>
  <p:clrMapOvr>
    <a:masterClrMapping/>
  </p:clrMapOvr>
  <mc:AlternateContent xmlns:mc="http://schemas.openxmlformats.org/markup-compatibility/2006" xmlns:p14="http://schemas.microsoft.com/office/powerpoint/2010/main">
    <mc:Choice Requires="p14">
      <p:transition spd="slow" p14:dur="2000" advTm="30846"/>
    </mc:Choice>
    <mc:Fallback xmlns="">
      <p:transition spd="slow" advTm="3084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97C40-0F39-FAB0-2A65-EA201B8BFF3A}"/>
              </a:ext>
            </a:extLst>
          </p:cNvPr>
          <p:cNvSpPr>
            <a:spLocks noGrp="1"/>
          </p:cNvSpPr>
          <p:nvPr>
            <p:ph type="title"/>
          </p:nvPr>
        </p:nvSpPr>
        <p:spPr/>
        <p:txBody>
          <a:bodyPr/>
          <a:lstStyle/>
          <a:p>
            <a:r>
              <a:rPr lang="en-US" dirty="0"/>
              <a:t>Hidden truth</a:t>
            </a:r>
          </a:p>
        </p:txBody>
      </p:sp>
      <p:sp>
        <p:nvSpPr>
          <p:cNvPr id="3" name="Date Placeholder 2">
            <a:extLst>
              <a:ext uri="{FF2B5EF4-FFF2-40B4-BE49-F238E27FC236}">
                <a16:creationId xmlns:a16="http://schemas.microsoft.com/office/drawing/2014/main" id="{593B079B-67F3-7259-3734-70B41B76156F}"/>
              </a:ext>
            </a:extLst>
          </p:cNvPr>
          <p:cNvSpPr>
            <a:spLocks noGrp="1"/>
          </p:cNvSpPr>
          <p:nvPr>
            <p:ph type="dt" sz="half" idx="10"/>
          </p:nvPr>
        </p:nvSpPr>
        <p:spPr>
          <a:xfrm>
            <a:off x="228399" y="6467913"/>
            <a:ext cx="2729259" cy="364730"/>
          </a:xfrm>
        </p:spPr>
        <p:txBody>
          <a:bodyPr/>
          <a:lstStyle/>
          <a:p>
            <a:r>
              <a:rPr lang="en-US"/>
              <a:t>23/09/2025</a:t>
            </a:r>
            <a:endParaRPr lang="fr-FR"/>
          </a:p>
        </p:txBody>
      </p:sp>
      <p:sp>
        <p:nvSpPr>
          <p:cNvPr id="4" name="Footer Placeholder 3">
            <a:extLst>
              <a:ext uri="{FF2B5EF4-FFF2-40B4-BE49-F238E27FC236}">
                <a16:creationId xmlns:a16="http://schemas.microsoft.com/office/drawing/2014/main" id="{01ACE30F-D550-F4DE-532A-E427AD4EEAFD}"/>
              </a:ext>
            </a:extLst>
          </p:cNvPr>
          <p:cNvSpPr>
            <a:spLocks noGrp="1"/>
          </p:cNvSpPr>
          <p:nvPr>
            <p:ph type="ftr" sz="quarter" idx="11"/>
          </p:nvPr>
        </p:nvSpPr>
        <p:spPr>
          <a:xfrm>
            <a:off x="3325188" y="6467913"/>
            <a:ext cx="5541624" cy="364730"/>
          </a:xfrm>
        </p:spPr>
        <p:txBody>
          <a:bodyPr/>
          <a:lstStyle/>
          <a:p>
            <a:r>
              <a:rPr lang="fr-FR"/>
              <a:t>EuNPC – Caen</a:t>
            </a:r>
          </a:p>
        </p:txBody>
      </p:sp>
      <p:sp>
        <p:nvSpPr>
          <p:cNvPr id="5" name="Slide Number Placeholder 4">
            <a:extLst>
              <a:ext uri="{FF2B5EF4-FFF2-40B4-BE49-F238E27FC236}">
                <a16:creationId xmlns:a16="http://schemas.microsoft.com/office/drawing/2014/main" id="{26C14498-AC01-94FC-A241-CEB6C321C51A}"/>
              </a:ext>
            </a:extLst>
          </p:cNvPr>
          <p:cNvSpPr>
            <a:spLocks noGrp="1"/>
          </p:cNvSpPr>
          <p:nvPr>
            <p:ph type="sldNum" sz="quarter" idx="12"/>
          </p:nvPr>
        </p:nvSpPr>
        <p:spPr>
          <a:xfrm>
            <a:off x="9234344" y="6467913"/>
            <a:ext cx="2741673" cy="364730"/>
          </a:xfrm>
        </p:spPr>
        <p:txBody>
          <a:bodyPr/>
          <a:lstStyle/>
          <a:p>
            <a:fld id="{77E71596-5F9D-49C5-9701-16B3CA54319D}" type="slidenum">
              <a:rPr lang="fr-FR" smtClean="0"/>
              <a:pPr/>
              <a:t>23</a:t>
            </a:fld>
            <a:endParaRPr lang="fr-FR"/>
          </a:p>
        </p:txBody>
      </p:sp>
      <p:pic>
        <p:nvPicPr>
          <p:cNvPr id="8" name="Content Placeholder 7">
            <a:extLst>
              <a:ext uri="{FF2B5EF4-FFF2-40B4-BE49-F238E27FC236}">
                <a16:creationId xmlns:a16="http://schemas.microsoft.com/office/drawing/2014/main" id="{DD0F5AF9-57BB-E370-1B5B-71929519DCB4}"/>
              </a:ext>
            </a:extLst>
          </p:cNvPr>
          <p:cNvPicPr>
            <a:picLocks noGrp="1" noChangeAspect="1"/>
          </p:cNvPicPr>
          <p:nvPr>
            <p:ph sz="half" idx="4294967295"/>
          </p:nvPr>
        </p:nvPicPr>
        <p:blipFill>
          <a:blip r:embed="rId2">
            <a:extLst>
              <a:ext uri="{96DAC541-7B7A-43D3-8B79-37D633B846F1}">
                <asvg:svgBlip xmlns:asvg="http://schemas.microsoft.com/office/drawing/2016/SVG/main" r:embed="rId3"/>
              </a:ext>
            </a:extLst>
          </a:blip>
          <a:srcRect l="9368" t="3645" r="9984"/>
          <a:stretch/>
        </p:blipFill>
        <p:spPr>
          <a:xfrm>
            <a:off x="346580" y="1734511"/>
            <a:ext cx="7019874" cy="2753351"/>
          </a:xfrm>
        </p:spPr>
      </p:pic>
      <p:sp>
        <p:nvSpPr>
          <p:cNvPr id="6" name="TextBox 2">
            <a:extLst>
              <a:ext uri="{FF2B5EF4-FFF2-40B4-BE49-F238E27FC236}">
                <a16:creationId xmlns:a16="http://schemas.microsoft.com/office/drawing/2014/main" id="{146F9A7F-4A33-2423-45E0-ED0715563783}"/>
              </a:ext>
            </a:extLst>
          </p:cNvPr>
          <p:cNvSpPr txBox="1"/>
          <p:nvPr/>
        </p:nvSpPr>
        <p:spPr>
          <a:xfrm>
            <a:off x="921341" y="1212059"/>
            <a:ext cx="5870351" cy="369332"/>
          </a:xfrm>
          <a:prstGeom prst="rect">
            <a:avLst/>
          </a:prstGeom>
          <a:solidFill>
            <a:srgbClr val="0000FF"/>
          </a:solidFill>
          <a:ln w="3175">
            <a:solidFill>
              <a:srgbClr val="0000FF"/>
            </a:solidFill>
            <a:miter lim="800000"/>
            <a:headEnd/>
            <a:tailEnd/>
          </a:ln>
        </p:spPr>
        <p:txBody>
          <a:bodyPr wrap="square" anchor="ctr">
            <a:spAutoFit/>
          </a:bodyPr>
          <a:lstStyle>
            <a:defPPr>
              <a:defRPr lang="fr-FR"/>
            </a:defPPr>
            <a:lvl1pPr algn="ctr">
              <a:defRPr sz="1800">
                <a:solidFill>
                  <a:schemeClr val="bg1"/>
                </a:solidFill>
              </a:defRPr>
            </a:lvl1pPr>
          </a:lstStyle>
          <a:p>
            <a:r>
              <a:rPr lang="en-US" dirty="0"/>
              <a:t>A=2 Hamiltonian matrix elements with complex values*</a:t>
            </a:r>
          </a:p>
        </p:txBody>
      </p:sp>
      <p:sp>
        <p:nvSpPr>
          <p:cNvPr id="7" name="TextBox 2">
            <a:extLst>
              <a:ext uri="{FF2B5EF4-FFF2-40B4-BE49-F238E27FC236}">
                <a16:creationId xmlns:a16="http://schemas.microsoft.com/office/drawing/2014/main" id="{6BE09696-C1F2-27BB-F3FF-F9C6DE8B8674}"/>
              </a:ext>
            </a:extLst>
          </p:cNvPr>
          <p:cNvSpPr txBox="1"/>
          <p:nvPr/>
        </p:nvSpPr>
        <p:spPr>
          <a:xfrm>
            <a:off x="4292513" y="6052678"/>
            <a:ext cx="3604693" cy="283924"/>
          </a:xfrm>
          <a:prstGeom prst="rect">
            <a:avLst/>
          </a:prstGeom>
          <a:noFill/>
        </p:spPr>
        <p:txBody>
          <a:bodyPr wrap="square" rtlCol="0">
            <a:spAutoFit/>
          </a:bodyPr>
          <a:lstStyle>
            <a:defPPr>
              <a:defRPr lang="fr-FR"/>
            </a:defPPr>
            <a:lvl1pPr algn="ctr">
              <a:defRPr sz="1800" b="1"/>
            </a:lvl1pPr>
          </a:lstStyle>
          <a:p>
            <a:r>
              <a:rPr lang="en-US" sz="1245" b="0" dirty="0"/>
              <a:t>* The absolute value of the elements are shown</a:t>
            </a:r>
          </a:p>
        </p:txBody>
      </p:sp>
      <p:sp>
        <p:nvSpPr>
          <p:cNvPr id="11" name="Rectangle 10">
            <a:extLst>
              <a:ext uri="{FF2B5EF4-FFF2-40B4-BE49-F238E27FC236}">
                <a16:creationId xmlns:a16="http://schemas.microsoft.com/office/drawing/2014/main" id="{9ED559EC-07DE-60C1-E2AD-CBBF201A403F}"/>
              </a:ext>
            </a:extLst>
          </p:cNvPr>
          <p:cNvSpPr/>
          <p:nvPr/>
        </p:nvSpPr>
        <p:spPr>
          <a:xfrm>
            <a:off x="3940664" y="2695550"/>
            <a:ext cx="1140923" cy="73345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63"/>
          </a:p>
        </p:txBody>
      </p:sp>
      <p:sp>
        <p:nvSpPr>
          <p:cNvPr id="12" name="Rectangle 11">
            <a:extLst>
              <a:ext uri="{FF2B5EF4-FFF2-40B4-BE49-F238E27FC236}">
                <a16:creationId xmlns:a16="http://schemas.microsoft.com/office/drawing/2014/main" id="{6F443E19-1C2F-4ECD-C694-9497BD7AEBB6}"/>
              </a:ext>
            </a:extLst>
          </p:cNvPr>
          <p:cNvSpPr/>
          <p:nvPr/>
        </p:nvSpPr>
        <p:spPr>
          <a:xfrm>
            <a:off x="2139458" y="5123489"/>
            <a:ext cx="2942129" cy="440784"/>
          </a:xfrm>
          <a:prstGeom prst="rect">
            <a:avLst/>
          </a:prstGeom>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nchor="ctr" anchorCtr="0">
            <a:noAutofit/>
          </a:bodyPr>
          <a:lstStyle/>
          <a:p>
            <a:pPr algn="just"/>
            <a:r>
              <a:rPr lang="en-US" sz="1600" dirty="0"/>
              <a:t>Large off-diagonal coupling </a:t>
            </a:r>
            <a:r>
              <a:rPr lang="en-US" sz="1600" dirty="0" err="1"/>
              <a:t>m.e.s</a:t>
            </a:r>
            <a:endParaRPr lang="en-US" sz="1600" dirty="0"/>
          </a:p>
        </p:txBody>
      </p:sp>
      <p:cxnSp>
        <p:nvCxnSpPr>
          <p:cNvPr id="14" name="Straight Arrow Connector 13">
            <a:extLst>
              <a:ext uri="{FF2B5EF4-FFF2-40B4-BE49-F238E27FC236}">
                <a16:creationId xmlns:a16="http://schemas.microsoft.com/office/drawing/2014/main" id="{4149908C-0C6E-DD7B-2FA4-118674CCCEBD}"/>
              </a:ext>
            </a:extLst>
          </p:cNvPr>
          <p:cNvCxnSpPr>
            <a:cxnSpLocks/>
            <a:stCxn id="12" idx="0"/>
            <a:endCxn id="11" idx="2"/>
          </p:cNvCxnSpPr>
          <p:nvPr/>
        </p:nvCxnSpPr>
        <p:spPr>
          <a:xfrm flipV="1">
            <a:off x="3610523" y="3429000"/>
            <a:ext cx="900603" cy="16944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CDAA69AD-889C-1EF3-02FE-0A2517D00270}"/>
              </a:ext>
            </a:extLst>
          </p:cNvPr>
          <p:cNvSpPr txBox="1">
            <a:spLocks/>
          </p:cNvSpPr>
          <p:nvPr/>
        </p:nvSpPr>
        <p:spPr>
          <a:xfrm>
            <a:off x="8113702" y="4309354"/>
            <a:ext cx="3911734" cy="1987244"/>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defPPr>
              <a:defRPr lang="fr-FR"/>
            </a:defPPr>
            <a:lvl1pPr marL="0" indent="0">
              <a:buFont typeface="Wingdings" panose="05000000000000000000" pitchFamily="2" charset="2"/>
              <a:buNone/>
              <a:defRPr sz="1800" b="0"/>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29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56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dirty="0"/>
              <a:t>The contour deformation from complex scaling induces a large off-diagonal couplings;</a:t>
            </a:r>
          </a:p>
          <a:p>
            <a:pPr marL="285750" indent="-285750">
              <a:spcAft>
                <a:spcPts val="600"/>
              </a:spcAft>
              <a:buFont typeface="Arial" panose="020B0604020202020204" pitchFamily="34" charset="0"/>
              <a:buChar char="•"/>
            </a:pPr>
            <a:r>
              <a:rPr lang="en-US" dirty="0"/>
              <a:t>The latter is a no-go theorem for many-body practitioner as it implies slow UV convergence.</a:t>
            </a:r>
          </a:p>
        </p:txBody>
      </p:sp>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E17B24DC-C7E4-062C-0A57-5E161BF9FBDC}"/>
                  </a:ext>
                </a:extLst>
              </p:cNvPr>
              <p:cNvSpPr txBox="1"/>
              <p:nvPr/>
            </p:nvSpPr>
            <p:spPr>
              <a:xfrm>
                <a:off x="8500872" y="2055311"/>
                <a:ext cx="3137394" cy="856832"/>
              </a:xfrm>
              <a:prstGeom prst="rect">
                <a:avLst/>
              </a:prstGeom>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nchor="ctr" anchorCtr="0">
                <a:noAutofit/>
              </a:bodyPr>
              <a:lstStyle>
                <a:defPPr>
                  <a:defRPr lang="fr-FR"/>
                </a:defPPr>
                <a:lvl1pPr algn="just">
                  <a:defRPr sz="1600">
                    <a:solidFill>
                      <a:schemeClr val="dk1"/>
                    </a:solidFill>
                    <a:latin typeface="+mn-lt"/>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n-US" dirty="0"/>
                  <a:t>Maximum model space achievable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m:rPr>
                            <m:sty m:val="p"/>
                          </m:rPr>
                          <a:rPr lang="en-US" b="0" i="0" smtClean="0">
                            <a:latin typeface="Cambria Math" panose="02040503050406030204" pitchFamily="18" charset="0"/>
                          </a:rPr>
                          <m:t>max</m:t>
                        </m:r>
                      </m:sub>
                    </m:sSub>
                    <m:r>
                      <a:rPr lang="en-US" b="0" i="1" smtClean="0">
                        <a:latin typeface="Cambria Math" panose="02040503050406030204" pitchFamily="18" charset="0"/>
                      </a:rPr>
                      <m:t>~200</m:t>
                    </m:r>
                  </m:oMath>
                </a14:m>
                <a:r>
                  <a:rPr lang="en-US" dirty="0"/>
                  <a:t> (100 nodes a box in excess of 20 </a:t>
                </a:r>
                <a:r>
                  <a:rPr lang="en-US" dirty="0" err="1"/>
                  <a:t>fm</a:t>
                </a:r>
                <a:r>
                  <a:rPr lang="en-US" dirty="0"/>
                  <a:t>)</a:t>
                </a:r>
              </a:p>
            </p:txBody>
          </p:sp>
        </mc:Choice>
        <mc:Fallback xmlns="">
          <p:sp>
            <p:nvSpPr>
              <p:cNvPr id="20" name="ZoneTexte 19">
                <a:extLst>
                  <a:ext uri="{FF2B5EF4-FFF2-40B4-BE49-F238E27FC236}">
                    <a16:creationId xmlns:a16="http://schemas.microsoft.com/office/drawing/2014/main" id="{E17B24DC-C7E4-062C-0A57-5E161BF9FBDC}"/>
                  </a:ext>
                </a:extLst>
              </p:cNvPr>
              <p:cNvSpPr txBox="1">
                <a:spLocks noRot="1" noChangeAspect="1" noMove="1" noResize="1" noEditPoints="1" noAdjustHandles="1" noChangeArrowheads="1" noChangeShapeType="1" noTextEdit="1"/>
              </p:cNvSpPr>
              <p:nvPr/>
            </p:nvSpPr>
            <p:spPr>
              <a:xfrm>
                <a:off x="8500872" y="2055311"/>
                <a:ext cx="3137394" cy="856832"/>
              </a:xfrm>
              <a:prstGeom prst="rect">
                <a:avLst/>
              </a:prstGeom>
              <a:blipFill>
                <a:blip r:embed="rId4"/>
                <a:stretch>
                  <a:fillRect/>
                </a:stretch>
              </a:blipFill>
              <a:ln w="12700" cmpd="sng">
                <a:noFill/>
              </a:ln>
              <a:effectLst>
                <a:outerShdw blurRad="50800" dist="38100" dir="18900000" algn="b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1807645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Autofit/>
          </a:bodyPr>
          <a:lstStyle/>
          <a:p>
            <a:r>
              <a:rPr lang="en-US" sz="2000" b="0" dirty="0">
                <a:cs typeface="Arial Narrow"/>
              </a:rPr>
              <a:t>Similarity Renormalization Group (SRG) technique and non-Hermitian matrices</a:t>
            </a:r>
            <a:br>
              <a:rPr lang="en-US" sz="2000" b="0" dirty="0">
                <a:cs typeface="Arial Narrow"/>
              </a:rPr>
            </a:br>
            <a:r>
              <a:rPr lang="en-US" sz="1000" cap="none" dirty="0">
                <a:solidFill>
                  <a:schemeClr val="bg1">
                    <a:lumMod val="65000"/>
                  </a:schemeClr>
                </a:solidFill>
                <a:cs typeface="Arial Narrow"/>
              </a:rPr>
              <a:t>E. D. </a:t>
            </a:r>
            <a:r>
              <a:rPr lang="en-US" sz="1000" cap="none" dirty="0">
                <a:solidFill>
                  <a:schemeClr val="bg1">
                    <a:lumMod val="65000"/>
                  </a:schemeClr>
                </a:solidFill>
              </a:rPr>
              <a:t>Jurgenson, P. </a:t>
            </a:r>
            <a:r>
              <a:rPr lang="en-US" sz="1000" cap="none" dirty="0" err="1">
                <a:solidFill>
                  <a:schemeClr val="bg1">
                    <a:lumMod val="65000"/>
                  </a:schemeClr>
                </a:solidFill>
              </a:rPr>
              <a:t>Navrátil</a:t>
            </a:r>
            <a:r>
              <a:rPr lang="en-US" sz="1000" cap="none" dirty="0">
                <a:solidFill>
                  <a:schemeClr val="bg1">
                    <a:lumMod val="65000"/>
                  </a:schemeClr>
                </a:solidFill>
              </a:rPr>
              <a:t>, R. J. </a:t>
            </a:r>
            <a:r>
              <a:rPr lang="en-US" sz="1000" cap="none" dirty="0" err="1">
                <a:solidFill>
                  <a:schemeClr val="bg1">
                    <a:lumMod val="65000"/>
                  </a:schemeClr>
                </a:solidFill>
              </a:rPr>
              <a:t>Furnstahl</a:t>
            </a:r>
            <a:r>
              <a:rPr lang="en-US" sz="1000" cap="none" dirty="0">
                <a:solidFill>
                  <a:schemeClr val="bg1">
                    <a:lumMod val="65000"/>
                  </a:schemeClr>
                </a:solidFill>
              </a:rPr>
              <a:t> PRL103 (2009); PRC83 (2011)…</a:t>
            </a:r>
            <a:endParaRPr lang="fr-FR" sz="1000" cap="none" dirty="0">
              <a:ln w="0" cap="sq">
                <a:noFill/>
              </a:ln>
              <a:solidFill>
                <a:schemeClr val="bg1">
                  <a:lumMod val="65000"/>
                </a:schemeClr>
              </a:solidFill>
            </a:endParaRPr>
          </a:p>
        </p:txBody>
      </p:sp>
      <p:grpSp>
        <p:nvGrpSpPr>
          <p:cNvPr id="11" name="Group 10"/>
          <p:cNvGrpSpPr/>
          <p:nvPr/>
        </p:nvGrpSpPr>
        <p:grpSpPr>
          <a:xfrm>
            <a:off x="6044083" y="1087560"/>
            <a:ext cx="4254096" cy="2332113"/>
            <a:chOff x="4675622" y="1613855"/>
            <a:chExt cx="4254096" cy="2332113"/>
          </a:xfrm>
        </p:grpSpPr>
        <mc:AlternateContent xmlns:mc="http://schemas.openxmlformats.org/markup-compatibility/2006" xmlns:a14="http://schemas.microsoft.com/office/drawing/2010/main">
          <mc:Choice Requires="a14">
            <p:sp>
              <p:nvSpPr>
                <p:cNvPr id="7" name="TextBox 6"/>
                <p:cNvSpPr txBox="1"/>
                <p:nvPr/>
              </p:nvSpPr>
              <p:spPr>
                <a:xfrm>
                  <a:off x="4675622" y="1613855"/>
                  <a:ext cx="4254096" cy="23321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ea typeface="Cambria Math" panose="02040503050406030204" pitchFamily="18" charset="0"/>
                              </a:rPr>
                              <m:t>𝜆</m:t>
                            </m:r>
                          </m:sub>
                        </m:sSub>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𝜃</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ea typeface="Cambria Math" panose="02040503050406030204" pitchFamily="18" charset="0"/>
                              </a:rPr>
                              <m:t>𝜆</m:t>
                            </m:r>
                          </m:sub>
                        </m:sSub>
                        <m:r>
                          <a:rPr lang="en-US" i="1">
                            <a:latin typeface="Cambria Math" panose="02040503050406030204" pitchFamily="18" charset="0"/>
                          </a:rPr>
                          <m:t>𝐻</m:t>
                        </m:r>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𝜃</m:t>
                            </m:r>
                          </m:e>
                        </m:d>
                        <m:sSubSup>
                          <m:sSubSupPr>
                            <m:ctrlPr>
                              <a:rPr lang="en-US" i="1">
                                <a:latin typeface="Cambria Math" panose="02040503050406030204" pitchFamily="18" charset="0"/>
                              </a:rPr>
                            </m:ctrlPr>
                          </m:sSubSupPr>
                          <m:e>
                            <m:r>
                              <a:rPr lang="en-US" i="1">
                                <a:latin typeface="Cambria Math" panose="02040503050406030204" pitchFamily="18" charset="0"/>
                              </a:rPr>
                              <m:t>𝑈</m:t>
                            </m:r>
                          </m:e>
                          <m:sub>
                            <m:r>
                              <a:rPr lang="en-US" i="1">
                                <a:latin typeface="Cambria Math" panose="02040503050406030204" pitchFamily="18" charset="0"/>
                                <a:ea typeface="Cambria Math" panose="02040503050406030204" pitchFamily="18" charset="0"/>
                              </a:rPr>
                              <m:t>𝜆</m:t>
                            </m:r>
                          </m:sub>
                          <m:sup>
                            <m:r>
                              <a:rPr lang="fr-FR" i="1">
                                <a:latin typeface="Cambria Math" panose="02040503050406030204" pitchFamily="18" charset="0"/>
                                <a:ea typeface="Cambria Math" panose="02040503050406030204" pitchFamily="18" charset="0"/>
                              </a:rPr>
                              <m:t>𝑇</m:t>
                            </m:r>
                          </m:sup>
                        </m:sSubSup>
                        <m:r>
                          <a:rPr lang="en-US" i="1">
                            <a:latin typeface="Cambria Math" panose="02040503050406030204" pitchFamily="18" charset="0"/>
                          </a:rPr>
                          <m:t>  </m:t>
                        </m:r>
                      </m:oMath>
                    </m:oMathPara>
                  </a14:m>
                  <a:endParaRPr lang="en-US" i="1" dirty="0">
                    <a:latin typeface="Cambria Math" panose="02040503050406030204" pitchFamily="18" charset="0"/>
                  </a:endParaRPr>
                </a:p>
                <a:p>
                  <a:endParaRPr lang="en-US" i="1" dirty="0">
                    <a:latin typeface="Cambria Math" panose="02040503050406030204" pitchFamily="18" charset="0"/>
                  </a:endParaRPr>
                </a:p>
                <a:p>
                  <a:pPr/>
                  <a:br>
                    <a:rPr lang="en-US"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ea typeface="Cambria Math" panose="02040503050406030204" pitchFamily="18" charset="0"/>
                                          </a:rPr>
                                          <m:t>𝜆</m:t>
                                        </m:r>
                                      </m:sub>
                                    </m:sSub>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𝜃</m:t>
                                        </m:r>
                                      </m:e>
                                    </m:d>
                                  </m:num>
                                  <m:den>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4</m:t>
                                    </m:r>
                                  </m:num>
                                  <m:den>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𝜆</m:t>
                                        </m:r>
                                      </m:e>
                                      <m:sup>
                                        <m:r>
                                          <a:rPr lang="en-US" i="1">
                                            <a:latin typeface="Cambria Math" panose="02040503050406030204" pitchFamily="18" charset="0"/>
                                          </a:rPr>
                                          <m:t>5</m:t>
                                        </m:r>
                                      </m:sup>
                                    </m:sSup>
                                  </m:den>
                                </m:f>
                                <m:d>
                                  <m:dPr>
                                    <m:begChr m:val="["/>
                                    <m:endChr m:val="]"/>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𝜂</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ea typeface="Cambria Math" panose="02040503050406030204" pitchFamily="18" charset="0"/>
                                          </a:rPr>
                                          <m:t>𝜆</m:t>
                                        </m:r>
                                      </m:sub>
                                    </m:sSub>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𝜃</m:t>
                                        </m:r>
                                      </m:e>
                                    </m:d>
                                  </m:e>
                                </m:d>
                              </m:e>
                              <m:e>
                                <m:r>
                                  <a:rPr lang="en-US" i="1">
                                    <a:latin typeface="Cambria Math" panose="02040503050406030204" pitchFamily="18" charset="0"/>
                                    <a:ea typeface="Cambria Math" panose="02040503050406030204" pitchFamily="18" charset="0"/>
                                  </a:rPr>
                                  <m:t>𝜂</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ea typeface="Cambria Math" panose="02040503050406030204" pitchFamily="18" charset="0"/>
                                          </a:rPr>
                                          <m:t>𝜆</m:t>
                                        </m:r>
                                      </m:sub>
                                    </m:sSub>
                                  </m:num>
                                  <m:den>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den>
                                </m:f>
                                <m:sSubSup>
                                  <m:sSubSupPr>
                                    <m:ctrlPr>
                                      <a:rPr lang="en-US" i="1">
                                        <a:latin typeface="Cambria Math" panose="02040503050406030204" pitchFamily="18" charset="0"/>
                                      </a:rPr>
                                    </m:ctrlPr>
                                  </m:sSubSupPr>
                                  <m:e>
                                    <m:r>
                                      <a:rPr lang="en-US" i="1">
                                        <a:latin typeface="Cambria Math" panose="02040503050406030204" pitchFamily="18" charset="0"/>
                                      </a:rPr>
                                      <m:t>𝑈</m:t>
                                    </m:r>
                                  </m:e>
                                  <m:sub>
                                    <m:r>
                                      <a:rPr lang="en-US" i="1">
                                        <a:latin typeface="Cambria Math" panose="02040503050406030204" pitchFamily="18" charset="0"/>
                                        <a:ea typeface="Cambria Math" panose="02040503050406030204" pitchFamily="18" charset="0"/>
                                      </a:rPr>
                                      <m:t>𝜆</m:t>
                                    </m:r>
                                  </m:sub>
                                  <m:sup>
                                    <m:r>
                                      <a:rPr lang="fr-FR" i="1">
                                        <a:latin typeface="Cambria Math" panose="02040503050406030204" pitchFamily="18" charset="0"/>
                                        <a:ea typeface="Cambria Math" panose="02040503050406030204" pitchFamily="18" charset="0"/>
                                      </a:rPr>
                                      <m:t>𝑇</m:t>
                                    </m:r>
                                  </m:sup>
                                </m:sSubSup>
                              </m:e>
                            </m:eqArr>
                          </m:e>
                        </m:d>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4675622" y="1613855"/>
                  <a:ext cx="4254096" cy="2332113"/>
                </a:xfrm>
                <a:prstGeom prst="rect">
                  <a:avLst/>
                </a:prstGeom>
                <a:blipFill rotWithShape="0">
                  <a:blip r:embed="rId4"/>
                  <a:stretch>
                    <a:fillRect/>
                  </a:stretch>
                </a:blipFill>
              </p:spPr>
              <p:txBody>
                <a:bodyPr/>
                <a:lstStyle/>
                <a:p>
                  <a:r>
                    <a:rPr lang="en-US">
                      <a:noFill/>
                    </a:rPr>
                    <a:t> </a:t>
                  </a:r>
                </a:p>
              </p:txBody>
            </p:sp>
          </mc:Fallback>
        </mc:AlternateContent>
        <p:grpSp>
          <p:nvGrpSpPr>
            <p:cNvPr id="8" name="Group 7"/>
            <p:cNvGrpSpPr/>
            <p:nvPr/>
          </p:nvGrpSpPr>
          <p:grpSpPr>
            <a:xfrm>
              <a:off x="6338621" y="1625276"/>
              <a:ext cx="1733872" cy="1094451"/>
              <a:chOff x="6338621" y="1549076"/>
              <a:chExt cx="1733872" cy="1094451"/>
            </a:xfrm>
          </p:grpSpPr>
          <p:sp>
            <p:nvSpPr>
              <p:cNvPr id="3" name="TextBox 2"/>
              <p:cNvSpPr txBox="1"/>
              <p:nvPr/>
            </p:nvSpPr>
            <p:spPr>
              <a:xfrm>
                <a:off x="6338621" y="2058752"/>
                <a:ext cx="1733872" cy="584775"/>
              </a:xfrm>
              <a:prstGeom prst="rect">
                <a:avLst/>
              </a:prstGeom>
              <a:noFill/>
            </p:spPr>
            <p:txBody>
              <a:bodyPr wrap="square" rtlCol="0">
                <a:spAutoFit/>
              </a:bodyPr>
              <a:lstStyle/>
              <a:p>
                <a:pPr algn="ctr"/>
                <a:r>
                  <a:rPr lang="en-US" sz="1600" dirty="0"/>
                  <a:t>Similarity</a:t>
                </a:r>
              </a:p>
              <a:p>
                <a:pPr algn="ctr"/>
                <a:r>
                  <a:rPr lang="en-US" sz="1600" dirty="0"/>
                  <a:t>Transformation</a:t>
                </a:r>
              </a:p>
            </p:txBody>
          </p:sp>
          <p:sp>
            <p:nvSpPr>
              <p:cNvPr id="6" name="Rectangle 5"/>
              <p:cNvSpPr/>
              <p:nvPr/>
            </p:nvSpPr>
            <p:spPr bwMode="auto">
              <a:xfrm>
                <a:off x="6647131" y="1549076"/>
                <a:ext cx="291313" cy="346364"/>
              </a:xfrm>
              <a:prstGeom prst="rect">
                <a:avLst/>
              </a:prstGeom>
              <a:solidFill>
                <a:srgbClr val="FF0000">
                  <a:alpha val="28000"/>
                </a:srgb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55" name="Rectangle 54"/>
              <p:cNvSpPr/>
              <p:nvPr/>
            </p:nvSpPr>
            <p:spPr bwMode="auto">
              <a:xfrm>
                <a:off x="7464364" y="1549076"/>
                <a:ext cx="291313" cy="346364"/>
              </a:xfrm>
              <a:prstGeom prst="rect">
                <a:avLst/>
              </a:prstGeom>
              <a:solidFill>
                <a:srgbClr val="FF0000">
                  <a:alpha val="28000"/>
                </a:srgb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9" name="Straight Arrow Connector 8"/>
              <p:cNvCxnSpPr>
                <a:cxnSpLocks/>
                <a:stCxn id="3" idx="0"/>
                <a:endCxn id="55" idx="2"/>
              </p:cNvCxnSpPr>
              <p:nvPr/>
            </p:nvCxnSpPr>
            <p:spPr>
              <a:xfrm flipV="1">
                <a:off x="7205557" y="1895440"/>
                <a:ext cx="404464" cy="163312"/>
              </a:xfrm>
              <a:prstGeom prst="straightConnector1">
                <a:avLst/>
              </a:prstGeom>
              <a:ln w="190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cxnSpLocks/>
                <a:stCxn id="3" idx="0"/>
                <a:endCxn id="6" idx="2"/>
              </p:cNvCxnSpPr>
              <p:nvPr/>
            </p:nvCxnSpPr>
            <p:spPr>
              <a:xfrm flipH="1" flipV="1">
                <a:off x="6792788" y="1895440"/>
                <a:ext cx="412769" cy="163312"/>
              </a:xfrm>
              <a:prstGeom prst="straightConnector1">
                <a:avLst/>
              </a:prstGeom>
              <a:ln w="190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grpSp>
      <p:grpSp>
        <p:nvGrpSpPr>
          <p:cNvPr id="16" name="Groupe 15">
            <a:extLst>
              <a:ext uri="{FF2B5EF4-FFF2-40B4-BE49-F238E27FC236}">
                <a16:creationId xmlns:a16="http://schemas.microsoft.com/office/drawing/2014/main" id="{52423D57-9EA3-4622-8291-EBBA59257E76}"/>
              </a:ext>
            </a:extLst>
          </p:cNvPr>
          <p:cNvGrpSpPr/>
          <p:nvPr/>
        </p:nvGrpSpPr>
        <p:grpSpPr>
          <a:xfrm>
            <a:off x="329680" y="3346531"/>
            <a:ext cx="4460381" cy="3081174"/>
            <a:chOff x="329680" y="3346531"/>
            <a:chExt cx="4460381" cy="3081174"/>
          </a:xfrm>
        </p:grpSpPr>
        <p:pic>
          <p:nvPicPr>
            <p:cNvPr id="51" name="Picture 50"/>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384791" y="4549209"/>
              <a:ext cx="2405270" cy="1878496"/>
            </a:xfrm>
            <a:prstGeom prst="rect">
              <a:avLst/>
            </a:prstGeom>
          </p:spPr>
        </p:pic>
        <p:pic>
          <p:nvPicPr>
            <p:cNvPr id="13" name="Picture 12"/>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29680" y="3346531"/>
              <a:ext cx="2564298" cy="1878496"/>
            </a:xfrm>
            <a:prstGeom prst="rect">
              <a:avLst/>
            </a:prstGeom>
          </p:spPr>
        </p:pic>
      </p:grpSp>
      <p:grpSp>
        <p:nvGrpSpPr>
          <p:cNvPr id="17" name="Groupe 16">
            <a:extLst>
              <a:ext uri="{FF2B5EF4-FFF2-40B4-BE49-F238E27FC236}">
                <a16:creationId xmlns:a16="http://schemas.microsoft.com/office/drawing/2014/main" id="{B0EE37E9-723B-4147-A114-E4658BF8ACD2}"/>
              </a:ext>
            </a:extLst>
          </p:cNvPr>
          <p:cNvGrpSpPr/>
          <p:nvPr/>
        </p:nvGrpSpPr>
        <p:grpSpPr>
          <a:xfrm>
            <a:off x="4901798" y="4104206"/>
            <a:ext cx="2218224" cy="1495828"/>
            <a:chOff x="4774828" y="4104206"/>
            <a:chExt cx="2218224" cy="1495828"/>
          </a:xfrm>
        </p:grpSpPr>
        <p:grpSp>
          <p:nvGrpSpPr>
            <p:cNvPr id="39" name="Group 38"/>
            <p:cNvGrpSpPr/>
            <p:nvPr/>
          </p:nvGrpSpPr>
          <p:grpSpPr>
            <a:xfrm>
              <a:off x="4895254" y="4104206"/>
              <a:ext cx="2043120" cy="826370"/>
              <a:chOff x="3827684" y="4235106"/>
              <a:chExt cx="2043120" cy="826370"/>
            </a:xfrm>
          </p:grpSpPr>
          <p:sp>
            <p:nvSpPr>
              <p:cNvPr id="50" name="Right Arrow 49"/>
              <p:cNvSpPr/>
              <p:nvPr/>
            </p:nvSpPr>
            <p:spPr>
              <a:xfrm>
                <a:off x="3925861" y="4235106"/>
                <a:ext cx="1944943" cy="826370"/>
              </a:xfrm>
              <a:prstGeom prst="rightArrow">
                <a:avLst>
                  <a:gd name="adj1" fmla="val 60817"/>
                  <a:gd name="adj2" fmla="val 65551"/>
                </a:avLst>
              </a:prstGeom>
              <a:solidFill>
                <a:srgbClr val="FF0000"/>
              </a:solid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52" name="TextBox 51"/>
              <p:cNvSpPr txBox="1"/>
              <p:nvPr/>
            </p:nvSpPr>
            <p:spPr bwMode="auto">
              <a:xfrm>
                <a:off x="3827684" y="4357164"/>
                <a:ext cx="1707256" cy="582255"/>
              </a:xfrm>
              <a:prstGeom prst="rect">
                <a:avLst/>
              </a:prstGeom>
              <a:noFill/>
              <a:ln w="9360">
                <a:noFill/>
                <a:round/>
                <a:headEnd/>
                <a:tailEnd/>
              </a:ln>
            </p:spPr>
            <p:txBody>
              <a:bodyPr wrap="square" lIns="81578" tIns="40789" rIns="81578" bIns="40789" rtlCol="0" anchor="ctr">
                <a:spAutoFit/>
              </a:bodyPr>
              <a:lstStyle/>
              <a:p>
                <a:pPr algn="ctr" fontAlgn="auto">
                  <a:lnSpc>
                    <a:spcPct val="116000"/>
                  </a:lnSpc>
                  <a:spcBef>
                    <a:spcPts val="0"/>
                  </a:spcBef>
                  <a:spcAft>
                    <a:spcPts val="0"/>
                  </a:spcAft>
                  <a:tabLst>
                    <a:tab pos="0" algn="l"/>
                    <a:tab pos="404500" algn="l"/>
                    <a:tab pos="812169" algn="l"/>
                    <a:tab pos="1219842" algn="l"/>
                    <a:tab pos="1625924" algn="l"/>
                    <a:tab pos="2033596" algn="l"/>
                    <a:tab pos="2441269" algn="l"/>
                    <a:tab pos="2847351" algn="l"/>
                    <a:tab pos="3255024" algn="l"/>
                    <a:tab pos="3661106" algn="l"/>
                    <a:tab pos="4068779" algn="l"/>
                    <a:tab pos="4476447" algn="l"/>
                    <a:tab pos="4882534" algn="l"/>
                    <a:tab pos="5290207" algn="l"/>
                    <a:tab pos="5697875" algn="l"/>
                    <a:tab pos="6103962" algn="l"/>
                    <a:tab pos="6511635" algn="l"/>
                    <a:tab pos="6919303" algn="l"/>
                    <a:tab pos="7325390" algn="l"/>
                    <a:tab pos="7733058" algn="l"/>
                    <a:tab pos="8140731" algn="l"/>
                  </a:tabLst>
                </a:pPr>
                <a:r>
                  <a:rPr lang="en-US" sz="1400" b="1" dirty="0">
                    <a:solidFill>
                      <a:schemeClr val="bg1"/>
                    </a:solidFill>
                  </a:rPr>
                  <a:t>Evolution with flow parameter </a:t>
                </a:r>
                <a:r>
                  <a:rPr lang="en-US" sz="1400" b="1" dirty="0">
                    <a:solidFill>
                      <a:schemeClr val="bg1"/>
                    </a:solidFill>
                    <a:latin typeface="Symbol" panose="05050102010706020507" pitchFamily="18" charset="2"/>
                  </a:rPr>
                  <a:t>l</a:t>
                </a:r>
                <a:endParaRPr lang="en-US" sz="1400" b="1" dirty="0">
                  <a:solidFill>
                    <a:schemeClr val="bg1"/>
                  </a:solidFill>
                  <a:latin typeface="Symbol" panose="05050102010706020507" pitchFamily="18" charset="2"/>
                  <a:cs typeface="Symbol" charset="2"/>
                </a:endParaRPr>
              </a:p>
            </p:txBody>
          </p:sp>
        </p:grpSp>
        <p:sp>
          <p:nvSpPr>
            <p:cNvPr id="35" name="Freeform 34"/>
            <p:cNvSpPr/>
            <p:nvPr/>
          </p:nvSpPr>
          <p:spPr>
            <a:xfrm>
              <a:off x="4840577" y="5161706"/>
              <a:ext cx="2152475" cy="438328"/>
            </a:xfrm>
            <a:custGeom>
              <a:avLst/>
              <a:gdLst>
                <a:gd name="connsiteX0" fmla="*/ 0 w 2298495"/>
                <a:gd name="connsiteY0" fmla="*/ 0 h 420073"/>
                <a:gd name="connsiteX1" fmla="*/ 2088459 w 2298495"/>
                <a:gd name="connsiteY1" fmla="*/ 0 h 420073"/>
                <a:gd name="connsiteX2" fmla="*/ 2298495 w 2298495"/>
                <a:gd name="connsiteY2" fmla="*/ 210037 h 420073"/>
                <a:gd name="connsiteX3" fmla="*/ 2088459 w 2298495"/>
                <a:gd name="connsiteY3" fmla="*/ 420073 h 420073"/>
                <a:gd name="connsiteX4" fmla="*/ 0 w 2298495"/>
                <a:gd name="connsiteY4" fmla="*/ 420073 h 420073"/>
                <a:gd name="connsiteX5" fmla="*/ 0 w 2298495"/>
                <a:gd name="connsiteY5" fmla="*/ 0 h 42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8495" h="420073">
                  <a:moveTo>
                    <a:pt x="2298495" y="420072"/>
                  </a:moveTo>
                  <a:lnTo>
                    <a:pt x="210036" y="420072"/>
                  </a:lnTo>
                  <a:lnTo>
                    <a:pt x="0" y="210036"/>
                  </a:lnTo>
                  <a:lnTo>
                    <a:pt x="210036" y="1"/>
                  </a:lnTo>
                  <a:lnTo>
                    <a:pt x="2298495" y="1"/>
                  </a:lnTo>
                  <a:lnTo>
                    <a:pt x="2298495" y="420072"/>
                  </a:lnTo>
                  <a:close/>
                </a:path>
              </a:pathLst>
            </a:custGeom>
            <a:solidFill>
              <a:srgbClr val="FF0000">
                <a:alpha val="34000"/>
              </a:srgbClr>
            </a:solidFill>
            <a:ln w="12700" cmpd="sng"/>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74320" tIns="0" rIns="0" bIns="0" numCol="1" spcCol="1270" anchor="ctr" anchorCtr="0">
              <a:noAutofit/>
            </a:bodyPr>
            <a:lstStyle/>
            <a:p>
              <a:pPr defTabSz="488834">
                <a:lnSpc>
                  <a:spcPct val="80000"/>
                </a:lnSpc>
                <a:spcAft>
                  <a:spcPct val="35000"/>
                </a:spcAft>
              </a:pPr>
              <a:r>
                <a:rPr lang="en-US" sz="1400" dirty="0">
                  <a:solidFill>
                    <a:schemeClr val="tx1"/>
                  </a:solidFill>
                </a:rPr>
                <a:t>Consistent evolution of the imaginary part</a:t>
              </a:r>
            </a:p>
          </p:txBody>
        </p:sp>
        <p:sp>
          <p:nvSpPr>
            <p:cNvPr id="36" name="Oval 35"/>
            <p:cNvSpPr/>
            <p:nvPr/>
          </p:nvSpPr>
          <p:spPr>
            <a:xfrm>
              <a:off x="4774828" y="5331690"/>
              <a:ext cx="131498" cy="129113"/>
            </a:xfrm>
            <a:prstGeom prst="ellipse">
              <a:avLst/>
            </a:prstGeom>
            <a:solidFill>
              <a:schemeClr val="accent2">
                <a:tint val="50000"/>
                <a:hueOff val="0"/>
                <a:satOff val="0"/>
                <a:lumOff val="0"/>
              </a:schemeClr>
            </a:solidFill>
            <a:ln w="12700" cmpd="sng"/>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23" name="TextBox 4">
            <a:extLst>
              <a:ext uri="{FF2B5EF4-FFF2-40B4-BE49-F238E27FC236}">
                <a16:creationId xmlns:a16="http://schemas.microsoft.com/office/drawing/2014/main" id="{2B2BF345-8E74-4C71-A07B-D9ECC7A61879}"/>
              </a:ext>
            </a:extLst>
          </p:cNvPr>
          <p:cNvSpPr txBox="1"/>
          <p:nvPr/>
        </p:nvSpPr>
        <p:spPr>
          <a:xfrm>
            <a:off x="457198" y="1206230"/>
            <a:ext cx="4412844" cy="1420238"/>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defPPr>
              <a:defRPr lang="fr-FR"/>
            </a:defPPr>
            <a:lvl1pPr marL="0" indent="0">
              <a:buFont typeface="Wingdings" panose="05000000000000000000" pitchFamily="2" charset="2"/>
              <a:buNone/>
              <a:defRPr sz="1800" b="0">
                <a:solidFill>
                  <a:schemeClr val="tx1"/>
                </a:solidFill>
                <a:latin typeface="Arial" charset="0"/>
                <a:cs typeface="Arial" charset="0"/>
              </a:defRPr>
            </a:lvl1pPr>
            <a:lvl2pPr marL="685800" indent="-228600" defTabSz="914400" eaLnBrk="1" latinLnBrk="0" hangingPunct="1">
              <a:lnSpc>
                <a:spcPct val="90000"/>
              </a:lnSpc>
              <a:spcBef>
                <a:spcPts val="500"/>
              </a:spcBef>
              <a:buFont typeface="Arial" panose="020B0604020202020204" pitchFamily="34" charset="0"/>
              <a:buChar char="•"/>
              <a:defRPr sz="1800">
                <a:solidFill>
                  <a:srgbClr val="00294B"/>
                </a:solidFill>
              </a:defRPr>
            </a:lvl2pPr>
            <a:lvl3pPr marL="1143000" indent="-228600" defTabSz="914400" eaLnBrk="1" latinLnBrk="0" hangingPunct="1">
              <a:lnSpc>
                <a:spcPct val="90000"/>
              </a:lnSpc>
              <a:spcBef>
                <a:spcPts val="500"/>
              </a:spcBef>
              <a:buFont typeface="Arial" panose="020B0604020202020204" pitchFamily="34" charset="0"/>
              <a:buChar char="•"/>
              <a:defRPr sz="1600">
                <a:solidFill>
                  <a:srgbClr val="456487"/>
                </a:solidFill>
              </a:defRPr>
            </a:lvl3pPr>
            <a:lvl4pPr marL="1600200" indent="-228600" defTabSz="914400" eaLnBrk="1" latinLnBrk="0" hangingPunct="1">
              <a:lnSpc>
                <a:spcPct val="90000"/>
              </a:lnSpc>
              <a:spcBef>
                <a:spcPts val="500"/>
              </a:spcBef>
              <a:buFont typeface="Arial" panose="020B0604020202020204" pitchFamily="34" charset="0"/>
              <a:buChar char="•"/>
              <a:defRPr sz="1400">
                <a:solidFill>
                  <a:srgbClr val="456487"/>
                </a:solidFill>
              </a:defRPr>
            </a:lvl4pPr>
            <a:lvl5pPr marL="2057400" indent="-228600" defTabSz="914400" eaLnBrk="1" latinLnBrk="0" hangingPunct="1">
              <a:lnSpc>
                <a:spcPct val="90000"/>
              </a:lnSpc>
              <a:spcBef>
                <a:spcPts val="500"/>
              </a:spcBef>
              <a:buFont typeface="Arial" panose="020B0604020202020204" pitchFamily="34" charset="0"/>
              <a:buChar char="•"/>
              <a:defRPr sz="1400">
                <a:solidFill>
                  <a:srgbClr val="456487"/>
                </a:solidFill>
              </a:defRPr>
            </a:lvl5pPr>
            <a:lvl6pPr marL="2514600" indent="-228600">
              <a:lnSpc>
                <a:spcPct val="90000"/>
              </a:lnSpc>
              <a:spcBef>
                <a:spcPts val="500"/>
              </a:spcBef>
              <a:buFont typeface="Arial" panose="020B0604020202020204" pitchFamily="34" charset="0"/>
              <a:buChar char="•"/>
              <a:defRPr sz="1800">
                <a:solidFill>
                  <a:schemeClr val="tx1"/>
                </a:solidFill>
              </a:defRPr>
            </a:lvl6pPr>
            <a:lvl7pPr marL="2971800" indent="-228600">
              <a:lnSpc>
                <a:spcPct val="90000"/>
              </a:lnSpc>
              <a:spcBef>
                <a:spcPts val="500"/>
              </a:spcBef>
              <a:buFont typeface="Arial" panose="020B0604020202020204" pitchFamily="34" charset="0"/>
              <a:buChar char="•"/>
              <a:defRPr sz="1800">
                <a:solidFill>
                  <a:schemeClr val="tx1"/>
                </a:solidFill>
              </a:defRPr>
            </a:lvl7pPr>
            <a:lvl8pPr marL="3429000" indent="-228600">
              <a:lnSpc>
                <a:spcPct val="90000"/>
              </a:lnSpc>
              <a:spcBef>
                <a:spcPts val="500"/>
              </a:spcBef>
              <a:buFont typeface="Arial" panose="020B0604020202020204" pitchFamily="34" charset="0"/>
              <a:buChar char="•"/>
              <a:defRPr sz="1800">
                <a:solidFill>
                  <a:schemeClr val="tx1"/>
                </a:solidFill>
              </a:defRPr>
            </a:lvl8pPr>
            <a:lvl9pPr marL="3886200" indent="-228600">
              <a:lnSpc>
                <a:spcPct val="90000"/>
              </a:lnSpc>
              <a:spcBef>
                <a:spcPts val="500"/>
              </a:spcBef>
              <a:buFont typeface="Arial" panose="020B0604020202020204" pitchFamily="34" charset="0"/>
              <a:buChar char="•"/>
              <a:defRPr sz="1800">
                <a:solidFill>
                  <a:schemeClr val="tx1"/>
                </a:solidFill>
              </a:defRPr>
            </a:lvl9pPr>
          </a:lstStyle>
          <a:p>
            <a:r>
              <a:rPr lang="en-US" dirty="0"/>
              <a:t>In configuration interaction methods we need to soften interaction to address the hard core. We use the Similarity-Renormalization-Group (SRG) method</a:t>
            </a:r>
          </a:p>
        </p:txBody>
      </p:sp>
      <p:grpSp>
        <p:nvGrpSpPr>
          <p:cNvPr id="15" name="Groupe 14">
            <a:extLst>
              <a:ext uri="{FF2B5EF4-FFF2-40B4-BE49-F238E27FC236}">
                <a16:creationId xmlns:a16="http://schemas.microsoft.com/office/drawing/2014/main" id="{745C4656-DC7F-420B-A87C-9D282495F46E}"/>
              </a:ext>
            </a:extLst>
          </p:cNvPr>
          <p:cNvGrpSpPr/>
          <p:nvPr/>
        </p:nvGrpSpPr>
        <p:grpSpPr>
          <a:xfrm>
            <a:off x="7297507" y="3367779"/>
            <a:ext cx="4484918" cy="3038678"/>
            <a:chOff x="7297507" y="3367779"/>
            <a:chExt cx="4484918" cy="3038678"/>
          </a:xfrm>
        </p:grpSpPr>
        <p:pic>
          <p:nvPicPr>
            <p:cNvPr id="29" name="Picture 13">
              <a:extLst>
                <a:ext uri="{FF2B5EF4-FFF2-40B4-BE49-F238E27FC236}">
                  <a16:creationId xmlns:a16="http://schemas.microsoft.com/office/drawing/2014/main" id="{669AE90B-AB52-4E6E-ABEF-27971E98978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297507" y="3367779"/>
              <a:ext cx="2511861" cy="1836000"/>
            </a:xfrm>
            <a:prstGeom prst="rect">
              <a:avLst/>
            </a:prstGeom>
          </p:spPr>
        </p:pic>
        <p:pic>
          <p:nvPicPr>
            <p:cNvPr id="30" name="Picture 53">
              <a:extLst>
                <a:ext uri="{FF2B5EF4-FFF2-40B4-BE49-F238E27FC236}">
                  <a16:creationId xmlns:a16="http://schemas.microsoft.com/office/drawing/2014/main" id="{30544446-3BE1-4042-88CC-DE134C29EE9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400065" y="4570457"/>
              <a:ext cx="2382360" cy="1836000"/>
            </a:xfrm>
            <a:prstGeom prst="rect">
              <a:avLst/>
            </a:prstGeom>
          </p:spPr>
        </p:pic>
      </p:grpSp>
      <p:sp>
        <p:nvSpPr>
          <p:cNvPr id="2" name="Espace réservé de la date 1">
            <a:extLst>
              <a:ext uri="{FF2B5EF4-FFF2-40B4-BE49-F238E27FC236}">
                <a16:creationId xmlns:a16="http://schemas.microsoft.com/office/drawing/2014/main" id="{306443C2-C240-B0E3-D571-E1C4A03CA6A5}"/>
              </a:ext>
            </a:extLst>
          </p:cNvPr>
          <p:cNvSpPr>
            <a:spLocks noGrp="1"/>
          </p:cNvSpPr>
          <p:nvPr>
            <p:ph type="dt" sz="half" idx="10"/>
          </p:nvPr>
        </p:nvSpPr>
        <p:spPr/>
        <p:txBody>
          <a:bodyPr/>
          <a:lstStyle/>
          <a:p>
            <a:r>
              <a:rPr lang="en-US"/>
              <a:t>23/09/2025</a:t>
            </a:r>
            <a:endParaRPr lang="fr-FR" dirty="0"/>
          </a:p>
        </p:txBody>
      </p:sp>
      <p:sp>
        <p:nvSpPr>
          <p:cNvPr id="4" name="Espace réservé du pied de page 3">
            <a:extLst>
              <a:ext uri="{FF2B5EF4-FFF2-40B4-BE49-F238E27FC236}">
                <a16:creationId xmlns:a16="http://schemas.microsoft.com/office/drawing/2014/main" id="{1A19CEBD-38B3-C923-D146-A0B7818B48E4}"/>
              </a:ext>
            </a:extLst>
          </p:cNvPr>
          <p:cNvSpPr>
            <a:spLocks noGrp="1"/>
          </p:cNvSpPr>
          <p:nvPr>
            <p:ph type="ftr" sz="quarter" idx="11"/>
          </p:nvPr>
        </p:nvSpPr>
        <p:spPr/>
        <p:txBody>
          <a:bodyPr/>
          <a:lstStyle/>
          <a:p>
            <a:r>
              <a:rPr lang="fr-FR"/>
              <a:t>EuNPC – Caen</a:t>
            </a:r>
            <a:endParaRPr lang="fr-FR" dirty="0"/>
          </a:p>
        </p:txBody>
      </p:sp>
      <p:sp>
        <p:nvSpPr>
          <p:cNvPr id="5" name="Espace réservé du numéro de diapositive 4">
            <a:extLst>
              <a:ext uri="{FF2B5EF4-FFF2-40B4-BE49-F238E27FC236}">
                <a16:creationId xmlns:a16="http://schemas.microsoft.com/office/drawing/2014/main" id="{32FAE8A4-7612-4417-A3CC-060B5196CEB1}"/>
              </a:ext>
            </a:extLst>
          </p:cNvPr>
          <p:cNvSpPr>
            <a:spLocks noGrp="1"/>
          </p:cNvSpPr>
          <p:nvPr>
            <p:ph type="sldNum" sz="quarter" idx="12"/>
          </p:nvPr>
        </p:nvSpPr>
        <p:spPr/>
        <p:txBody>
          <a:bodyPr/>
          <a:lstStyle/>
          <a:p>
            <a:fld id="{77E71596-5F9D-49C5-9701-16B3CA54319D}" type="slidenum">
              <a:rPr lang="fr-FR" smtClean="0"/>
              <a:pPr/>
              <a:t>24</a:t>
            </a:fld>
            <a:endParaRPr lang="fr-FR" dirty="0"/>
          </a:p>
        </p:txBody>
      </p:sp>
    </p:spTree>
    <p:custDataLst>
      <p:tags r:id="rId1"/>
    </p:custDataLst>
    <p:extLst>
      <p:ext uri="{BB962C8B-B14F-4D97-AF65-F5344CB8AC3E}">
        <p14:creationId xmlns:p14="http://schemas.microsoft.com/office/powerpoint/2010/main" val="2803981150"/>
      </p:ext>
    </p:extLst>
  </p:cSld>
  <p:clrMapOvr>
    <a:masterClrMapping/>
  </p:clrMapOvr>
  <p:transition advTm="16825"/>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B09D-372F-B184-616C-4BA424BD699B}"/>
              </a:ext>
            </a:extLst>
          </p:cNvPr>
          <p:cNvSpPr>
            <a:spLocks noGrp="1"/>
          </p:cNvSpPr>
          <p:nvPr>
            <p:ph type="title"/>
          </p:nvPr>
        </p:nvSpPr>
        <p:spPr/>
        <p:txBody>
          <a:bodyPr/>
          <a:lstStyle/>
          <a:p>
            <a:r>
              <a:rPr lang="en-US" dirty="0"/>
              <a:t>Quality of the rotated Hamiltonian evaluated in A=3</a:t>
            </a:r>
          </a:p>
        </p:txBody>
      </p:sp>
      <p:sp>
        <p:nvSpPr>
          <p:cNvPr id="3" name="Date Placeholder 2">
            <a:extLst>
              <a:ext uri="{FF2B5EF4-FFF2-40B4-BE49-F238E27FC236}">
                <a16:creationId xmlns:a16="http://schemas.microsoft.com/office/drawing/2014/main" id="{DC4A96B1-6E9F-A073-350C-E1FFCE6A9340}"/>
              </a:ext>
            </a:extLst>
          </p:cNvPr>
          <p:cNvSpPr>
            <a:spLocks noGrp="1"/>
          </p:cNvSpPr>
          <p:nvPr>
            <p:ph type="dt" sz="half" idx="10"/>
          </p:nvPr>
        </p:nvSpPr>
        <p:spPr>
          <a:xfrm>
            <a:off x="228399" y="6467913"/>
            <a:ext cx="2729259" cy="364730"/>
          </a:xfrm>
        </p:spPr>
        <p:txBody>
          <a:bodyPr/>
          <a:lstStyle/>
          <a:p>
            <a:r>
              <a:rPr lang="en-US"/>
              <a:t>23/09/2025</a:t>
            </a:r>
            <a:endParaRPr lang="fr-FR"/>
          </a:p>
        </p:txBody>
      </p:sp>
      <p:sp>
        <p:nvSpPr>
          <p:cNvPr id="4" name="Footer Placeholder 3">
            <a:extLst>
              <a:ext uri="{FF2B5EF4-FFF2-40B4-BE49-F238E27FC236}">
                <a16:creationId xmlns:a16="http://schemas.microsoft.com/office/drawing/2014/main" id="{CA9B1D63-54FE-58D8-2344-F7B16BEEE8E6}"/>
              </a:ext>
            </a:extLst>
          </p:cNvPr>
          <p:cNvSpPr>
            <a:spLocks noGrp="1"/>
          </p:cNvSpPr>
          <p:nvPr>
            <p:ph type="ftr" sz="quarter" idx="11"/>
          </p:nvPr>
        </p:nvSpPr>
        <p:spPr>
          <a:xfrm>
            <a:off x="3325188" y="6467913"/>
            <a:ext cx="5541624" cy="364730"/>
          </a:xfrm>
        </p:spPr>
        <p:txBody>
          <a:bodyPr/>
          <a:lstStyle/>
          <a:p>
            <a:r>
              <a:rPr lang="fr-FR"/>
              <a:t>EuNPC – Caen</a:t>
            </a:r>
          </a:p>
        </p:txBody>
      </p:sp>
      <p:sp>
        <p:nvSpPr>
          <p:cNvPr id="5" name="Slide Number Placeholder 4">
            <a:extLst>
              <a:ext uri="{FF2B5EF4-FFF2-40B4-BE49-F238E27FC236}">
                <a16:creationId xmlns:a16="http://schemas.microsoft.com/office/drawing/2014/main" id="{C693FC54-F799-0771-D847-481D42CA6EC7}"/>
              </a:ext>
            </a:extLst>
          </p:cNvPr>
          <p:cNvSpPr>
            <a:spLocks noGrp="1"/>
          </p:cNvSpPr>
          <p:nvPr>
            <p:ph type="sldNum" sz="quarter" idx="12"/>
          </p:nvPr>
        </p:nvSpPr>
        <p:spPr>
          <a:xfrm>
            <a:off x="9234344" y="6467913"/>
            <a:ext cx="2741673" cy="364730"/>
          </a:xfrm>
        </p:spPr>
        <p:txBody>
          <a:bodyPr/>
          <a:lstStyle/>
          <a:p>
            <a:fld id="{77E71596-5F9D-49C5-9701-16B3CA54319D}" type="slidenum">
              <a:rPr lang="fr-FR" smtClean="0"/>
              <a:pPr/>
              <a:t>25</a:t>
            </a:fld>
            <a:endParaRPr lang="fr-FR"/>
          </a:p>
        </p:txBody>
      </p:sp>
      <p:pic>
        <p:nvPicPr>
          <p:cNvPr id="8" name="Graphic 7">
            <a:extLst>
              <a:ext uri="{FF2B5EF4-FFF2-40B4-BE49-F238E27FC236}">
                <a16:creationId xmlns:a16="http://schemas.microsoft.com/office/drawing/2014/main" id="{81687CB7-714F-0037-A3FD-F30CD0A60A76}"/>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515623" y="1493884"/>
            <a:ext cx="7652084" cy="3390258"/>
          </a:xfrm>
          <a:prstGeom prst="rect">
            <a:avLst/>
          </a:prstGeom>
        </p:spPr>
      </p:pic>
      <mc:AlternateContent xmlns:mc="http://schemas.openxmlformats.org/markup-compatibility/2006" xmlns:a14="http://schemas.microsoft.com/office/drawing/2010/main">
        <mc:Choice Requires="a14">
          <p:sp>
            <p:nvSpPr>
              <p:cNvPr id="6" name="TextBox 2">
                <a:extLst>
                  <a:ext uri="{FF2B5EF4-FFF2-40B4-BE49-F238E27FC236}">
                    <a16:creationId xmlns:a16="http://schemas.microsoft.com/office/drawing/2014/main" id="{CD8711FA-8DD7-D29B-1F31-E9973A90FB49}"/>
                  </a:ext>
                </a:extLst>
              </p:cNvPr>
              <p:cNvSpPr txBox="1"/>
              <p:nvPr/>
            </p:nvSpPr>
            <p:spPr>
              <a:xfrm>
                <a:off x="1765676" y="1035484"/>
                <a:ext cx="6046925" cy="370999"/>
              </a:xfrm>
              <a:prstGeom prst="rect">
                <a:avLst/>
              </a:prstGeom>
              <a:solidFill>
                <a:srgbClr val="0000FF"/>
              </a:solidFill>
              <a:ln w="3175">
                <a:solidFill>
                  <a:srgbClr val="0000FF"/>
                </a:solidFill>
                <a:miter lim="800000"/>
                <a:headEnd/>
                <a:tailEnd/>
              </a:ln>
            </p:spPr>
            <p:txBody>
              <a:bodyPr wrap="square" anchor="ctr">
                <a:spAutoFit/>
              </a:bodyPr>
              <a:lstStyle>
                <a:defPPr>
                  <a:defRPr lang="fr-FR"/>
                </a:defPPr>
                <a:lvl1pPr algn="ctr">
                  <a:defRPr sz="1800">
                    <a:solidFill>
                      <a:schemeClr val="bg1"/>
                    </a:solidFill>
                  </a:defRPr>
                </a:lvl1pPr>
              </a:lstStyle>
              <a:p>
                <a:r>
                  <a:rPr lang="en-US" dirty="0"/>
                  <a:t>Triton </a:t>
                </a:r>
                <a:r>
                  <a:rPr lang="en-US" dirty="0" err="1"/>
                  <a:t>g.s.</a:t>
                </a:r>
                <a:r>
                  <a:rPr lang="en-US" dirty="0"/>
                  <a:t> convergence with CS-Hamiltonian (</a:t>
                </a:r>
                <a14:m>
                  <m:oMath xmlns:m="http://schemas.openxmlformats.org/officeDocument/2006/math">
                    <m:r>
                      <a:rPr lang="el-GR" dirty="0">
                        <a:latin typeface="Cambria Math" panose="02040503050406030204" pitchFamily="18" charset="0"/>
                      </a:rPr>
                      <m:t>𝜃</m:t>
                    </m:r>
                    <m:r>
                      <a:rPr lang="en-US" dirty="0">
                        <a:latin typeface="Cambria Math" panose="02040503050406030204" pitchFamily="18" charset="0"/>
                      </a:rPr>
                      <m:t>=0.3</m:t>
                    </m:r>
                  </m:oMath>
                </a14:m>
                <a:r>
                  <a:rPr lang="en-US" dirty="0"/>
                  <a:t> rad) </a:t>
                </a:r>
              </a:p>
            </p:txBody>
          </p:sp>
        </mc:Choice>
        <mc:Fallback xmlns="">
          <p:sp>
            <p:nvSpPr>
              <p:cNvPr id="6" name="TextBox 2">
                <a:extLst>
                  <a:ext uri="{FF2B5EF4-FFF2-40B4-BE49-F238E27FC236}">
                    <a16:creationId xmlns:a16="http://schemas.microsoft.com/office/drawing/2014/main" id="{CD8711FA-8DD7-D29B-1F31-E9973A90FB49}"/>
                  </a:ext>
                </a:extLst>
              </p:cNvPr>
              <p:cNvSpPr txBox="1">
                <a:spLocks noRot="1" noChangeAspect="1" noMove="1" noResize="1" noEditPoints="1" noAdjustHandles="1" noChangeArrowheads="1" noChangeShapeType="1" noTextEdit="1"/>
              </p:cNvSpPr>
              <p:nvPr/>
            </p:nvSpPr>
            <p:spPr>
              <a:xfrm>
                <a:off x="1765676" y="1035484"/>
                <a:ext cx="6046925" cy="370999"/>
              </a:xfrm>
              <a:prstGeom prst="rect">
                <a:avLst/>
              </a:prstGeom>
              <a:blipFill>
                <a:blip r:embed="rId3"/>
                <a:stretch>
                  <a:fillRect l="-906" t="-8065" r="-1611" b="-22581"/>
                </a:stretch>
              </a:blipFill>
              <a:ln w="3175">
                <a:solidFill>
                  <a:srgbClr val="0000FF"/>
                </a:solidFill>
                <a:miter lim="800000"/>
                <a:headEnd/>
                <a:tailEnd/>
              </a:ln>
            </p:spPr>
            <p:txBody>
              <a:bodyPr/>
              <a:lstStyle/>
              <a:p>
                <a:r>
                  <a:rPr lang="en-US">
                    <a:noFill/>
                  </a:rPr>
                  <a:t> </a:t>
                </a:r>
              </a:p>
            </p:txBody>
          </p:sp>
        </mc:Fallback>
      </mc:AlternateContent>
      <p:sp>
        <p:nvSpPr>
          <p:cNvPr id="19" name="Rectangle : coins arrondis 18">
            <a:extLst>
              <a:ext uri="{FF2B5EF4-FFF2-40B4-BE49-F238E27FC236}">
                <a16:creationId xmlns:a16="http://schemas.microsoft.com/office/drawing/2014/main" id="{E175E330-1222-1816-5285-7357C2C8E8F7}"/>
              </a:ext>
            </a:extLst>
          </p:cNvPr>
          <p:cNvSpPr/>
          <p:nvPr/>
        </p:nvSpPr>
        <p:spPr>
          <a:xfrm>
            <a:off x="7217263" y="4812902"/>
            <a:ext cx="4808173" cy="1481220"/>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p>
            <a:pPr marL="285750" indent="-285750">
              <a:spcAft>
                <a:spcPts val="600"/>
              </a:spcAft>
              <a:buFont typeface="Arial" panose="020B0604020202020204" pitchFamily="34" charset="0"/>
              <a:buChar char="•"/>
            </a:pPr>
            <a:r>
              <a:rPr lang="en-US" sz="1800" dirty="0">
                <a:solidFill>
                  <a:schemeClr val="tx1"/>
                </a:solidFill>
                <a:latin typeface="Arial" charset="0"/>
                <a:cs typeface="Arial" charset="0"/>
              </a:rPr>
              <a:t>SRG leads to faster convergence;</a:t>
            </a:r>
          </a:p>
          <a:p>
            <a:pPr marL="285750" indent="-285750">
              <a:spcAft>
                <a:spcPts val="600"/>
              </a:spcAft>
              <a:buFont typeface="Arial" panose="020B0604020202020204" pitchFamily="34" charset="0"/>
              <a:buChar char="•"/>
            </a:pPr>
            <a:r>
              <a:rPr lang="en-US" sz="1800" dirty="0">
                <a:solidFill>
                  <a:schemeClr val="tx1"/>
                </a:solidFill>
                <a:latin typeface="Arial" charset="0"/>
                <a:cs typeface="Arial" charset="0"/>
              </a:rPr>
              <a:t>Induced 3N-interaction needs to be accounted for (as expected from literature).</a:t>
            </a:r>
          </a:p>
        </p:txBody>
      </p:sp>
      <mc:AlternateContent xmlns:mc="http://schemas.openxmlformats.org/markup-compatibility/2006" xmlns:a14="http://schemas.microsoft.com/office/drawing/2010/main">
        <mc:Choice Requires="a14">
          <p:sp>
            <p:nvSpPr>
              <p:cNvPr id="470" name="ZoneTexte 469">
                <a:extLst>
                  <a:ext uri="{FF2B5EF4-FFF2-40B4-BE49-F238E27FC236}">
                    <a16:creationId xmlns:a16="http://schemas.microsoft.com/office/drawing/2014/main" id="{C55AB12D-2483-B1B4-9F86-69C8EEB96D25}"/>
                  </a:ext>
                </a:extLst>
              </p:cNvPr>
              <p:cNvSpPr txBox="1"/>
              <p:nvPr/>
            </p:nvSpPr>
            <p:spPr>
              <a:xfrm>
                <a:off x="1651744" y="5160715"/>
                <a:ext cx="3137394" cy="856832"/>
              </a:xfrm>
              <a:prstGeom prst="rect">
                <a:avLst/>
              </a:prstGeom>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nchor="ctr" anchorCtr="0">
                <a:noAutofit/>
              </a:bodyPr>
              <a:lstStyle>
                <a:defPPr>
                  <a:defRPr lang="fr-FR"/>
                </a:defPPr>
                <a:lvl1pPr algn="just">
                  <a:defRPr sz="1600">
                    <a:solidFill>
                      <a:schemeClr val="dk1"/>
                    </a:solidFill>
                    <a:latin typeface="+mn-lt"/>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n-US" dirty="0"/>
                  <a:t>Maximum model space achievable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m:rPr>
                            <m:sty m:val="p"/>
                          </m:rPr>
                          <a:rPr lang="en-US" b="0" i="0" smtClean="0">
                            <a:latin typeface="Cambria Math" panose="02040503050406030204" pitchFamily="18" charset="0"/>
                          </a:rPr>
                          <m:t>max</m:t>
                        </m:r>
                      </m:sub>
                    </m:sSub>
                    <m:r>
                      <a:rPr lang="en-US" b="0" i="1" smtClean="0">
                        <a:latin typeface="Cambria Math" panose="02040503050406030204" pitchFamily="18" charset="0"/>
                      </a:rPr>
                      <m:t>~</m:t>
                    </m:r>
                    <m:r>
                      <a:rPr lang="fr-FR" b="0" i="1" smtClean="0">
                        <a:latin typeface="Cambria Math" panose="02040503050406030204" pitchFamily="18" charset="0"/>
                      </a:rPr>
                      <m:t>6</m:t>
                    </m:r>
                    <m:r>
                      <a:rPr lang="en-US" b="0" i="1" smtClean="0">
                        <a:latin typeface="Cambria Math" panose="02040503050406030204" pitchFamily="18" charset="0"/>
                      </a:rPr>
                      <m:t>0</m:t>
                    </m:r>
                  </m:oMath>
                </a14:m>
                <a:r>
                  <a:rPr lang="en-US" dirty="0"/>
                  <a:t> (30 nodes a box in excess of 15 </a:t>
                </a:r>
                <a:r>
                  <a:rPr lang="en-US" dirty="0" err="1"/>
                  <a:t>fm</a:t>
                </a:r>
                <a:r>
                  <a:rPr lang="en-US" dirty="0"/>
                  <a:t>)</a:t>
                </a:r>
              </a:p>
            </p:txBody>
          </p:sp>
        </mc:Choice>
        <mc:Fallback xmlns="">
          <p:sp>
            <p:nvSpPr>
              <p:cNvPr id="470" name="ZoneTexte 469">
                <a:extLst>
                  <a:ext uri="{FF2B5EF4-FFF2-40B4-BE49-F238E27FC236}">
                    <a16:creationId xmlns:a16="http://schemas.microsoft.com/office/drawing/2014/main" id="{C55AB12D-2483-B1B4-9F86-69C8EEB96D25}"/>
                  </a:ext>
                </a:extLst>
              </p:cNvPr>
              <p:cNvSpPr txBox="1">
                <a:spLocks noRot="1" noChangeAspect="1" noMove="1" noResize="1" noEditPoints="1" noAdjustHandles="1" noChangeArrowheads="1" noChangeShapeType="1" noTextEdit="1"/>
              </p:cNvSpPr>
              <p:nvPr/>
            </p:nvSpPr>
            <p:spPr>
              <a:xfrm>
                <a:off x="1651744" y="5160715"/>
                <a:ext cx="3137394" cy="856832"/>
              </a:xfrm>
              <a:prstGeom prst="rect">
                <a:avLst/>
              </a:prstGeom>
              <a:blipFill>
                <a:blip r:embed="rId4"/>
                <a:stretch>
                  <a:fillRect/>
                </a:stretch>
              </a:blipFill>
              <a:ln w="12700" cmpd="sng">
                <a:noFill/>
              </a:ln>
              <a:effectLst>
                <a:outerShdw blurRad="50800" dist="38100" dir="18900000" algn="bl" rotWithShape="0">
                  <a:prstClr val="black">
                    <a:alpha val="40000"/>
                  </a:prstClr>
                </a:outerShdw>
              </a:effectLst>
            </p:spPr>
            <p:txBody>
              <a:bodyPr/>
              <a:lstStyle/>
              <a:p>
                <a:r>
                  <a:rPr lang="en-US">
                    <a:noFill/>
                  </a:rPr>
                  <a:t> </a:t>
                </a:r>
              </a:p>
            </p:txBody>
          </p:sp>
        </mc:Fallback>
      </mc:AlternateContent>
      <p:pic>
        <p:nvPicPr>
          <p:cNvPr id="475" name="Image 474">
            <a:extLst>
              <a:ext uri="{FF2B5EF4-FFF2-40B4-BE49-F238E27FC236}">
                <a16:creationId xmlns:a16="http://schemas.microsoft.com/office/drawing/2014/main" id="{5C520478-C44F-C8FB-66E6-5ABC0FD90CA9}"/>
              </a:ext>
            </a:extLst>
          </p:cNvPr>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06258" y="971153"/>
            <a:ext cx="2380628" cy="1794907"/>
          </a:xfrm>
          <a:prstGeom prst="rect">
            <a:avLst/>
          </a:prstGeom>
        </p:spPr>
      </p:pic>
      <p:pic>
        <p:nvPicPr>
          <p:cNvPr id="476" name="Image 475">
            <a:extLst>
              <a:ext uri="{FF2B5EF4-FFF2-40B4-BE49-F238E27FC236}">
                <a16:creationId xmlns:a16="http://schemas.microsoft.com/office/drawing/2014/main" id="{D75CF7F2-EB0D-E314-B52E-5BFAA5959388}"/>
              </a:ext>
            </a:extLst>
          </p:cNvPr>
          <p:cNvPicPr>
            <a:picLocks noChangeAspect="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06257" y="2704941"/>
            <a:ext cx="2380628" cy="2005409"/>
          </a:xfrm>
          <a:prstGeom prst="rect">
            <a:avLst/>
          </a:prstGeom>
        </p:spPr>
      </p:pic>
    </p:spTree>
    <p:extLst>
      <p:ext uri="{BB962C8B-B14F-4D97-AF65-F5344CB8AC3E}">
        <p14:creationId xmlns:p14="http://schemas.microsoft.com/office/powerpoint/2010/main" val="61504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77" name="Rectangle : coins arrondis 476">
                <a:extLst>
                  <a:ext uri="{FF2B5EF4-FFF2-40B4-BE49-F238E27FC236}">
                    <a16:creationId xmlns:a16="http://schemas.microsoft.com/office/drawing/2014/main" id="{1A46D002-F143-F67E-47E0-5CDAB956DAD2}"/>
                  </a:ext>
                </a:extLst>
              </p:cNvPr>
              <p:cNvSpPr/>
              <p:nvPr/>
            </p:nvSpPr>
            <p:spPr>
              <a:xfrm>
                <a:off x="7217262" y="4591456"/>
                <a:ext cx="4808173" cy="1688896"/>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p>
                <a:pPr marL="285750" indent="-285750">
                  <a:spcAft>
                    <a:spcPts val="600"/>
                  </a:spcAft>
                  <a:buFont typeface="Arial" panose="020B0604020202020204" pitchFamily="34" charset="0"/>
                  <a:buChar char="•"/>
                </a:pPr>
                <a:r>
                  <a:rPr lang="en-US" sz="1800" dirty="0">
                    <a:solidFill>
                      <a:schemeClr val="tx1"/>
                    </a:solidFill>
                    <a:latin typeface="Arial" charset="0"/>
                    <a:cs typeface="Arial" charset="0"/>
                  </a:rPr>
                  <a:t>Induced </a:t>
                </a:r>
                <a14:m>
                  <m:oMath xmlns:m="http://schemas.openxmlformats.org/officeDocument/2006/math">
                    <m:r>
                      <a:rPr lang="en-US" sz="1800" i="1" dirty="0" smtClean="0">
                        <a:latin typeface="Cambria Math" panose="02040503050406030204" pitchFamily="18" charset="0"/>
                      </a:rPr>
                      <m:t>𝐴</m:t>
                    </m:r>
                    <m:r>
                      <a:rPr lang="en-US" sz="1800" i="1" dirty="0" smtClean="0">
                        <a:latin typeface="Cambria Math" panose="02040503050406030204" pitchFamily="18" charset="0"/>
                      </a:rPr>
                      <m:t>=4</m:t>
                    </m:r>
                  </m:oMath>
                </a14:m>
                <a:r>
                  <a:rPr lang="en-US" sz="1800" dirty="0">
                    <a:solidFill>
                      <a:schemeClr val="tx1"/>
                    </a:solidFill>
                    <a:latin typeface="Arial" charset="0"/>
                    <a:cs typeface="Arial" charset="0"/>
                  </a:rPr>
                  <a:t> interaction is not significant</a:t>
                </a:r>
                <a:r>
                  <a:rPr lang="en-US" sz="1800" dirty="0"/>
                  <a:t>;</a:t>
                </a:r>
              </a:p>
              <a:p>
                <a:pPr marL="285750" indent="-285750">
                  <a:spcAft>
                    <a:spcPts val="600"/>
                  </a:spcAft>
                  <a:buFont typeface="Arial" panose="020B0604020202020204" pitchFamily="34" charset="0"/>
                  <a:buChar char="•"/>
                </a:pPr>
                <a:r>
                  <a:rPr lang="en-US" sz="1800" dirty="0">
                    <a:solidFill>
                      <a:schemeClr val="tx1"/>
                    </a:solidFill>
                    <a:latin typeface="Arial" charset="0"/>
                    <a:cs typeface="Arial" charset="0"/>
                  </a:rPr>
                  <a:t>The flow pa</a:t>
                </a:r>
                <a:r>
                  <a:rPr lang="en-US" sz="1800" dirty="0"/>
                  <a:t>rameter is limited to at best </a:t>
                </a:r>
                <a14:m>
                  <m:oMath xmlns:m="http://schemas.openxmlformats.org/officeDocument/2006/math">
                    <m:r>
                      <a:rPr lang="fr-FR" sz="1800" b="0" i="1" smtClean="0">
                        <a:latin typeface="Cambria Math" panose="02040503050406030204" pitchFamily="18" charset="0"/>
                      </a:rPr>
                      <m:t>1.8 </m:t>
                    </m:r>
                    <m:r>
                      <m:rPr>
                        <m:sty m:val="p"/>
                      </m:rPr>
                      <a:rPr lang="fr-FR" sz="1800" b="0" i="0" smtClean="0">
                        <a:latin typeface="Cambria Math" panose="02040503050406030204" pitchFamily="18" charset="0"/>
                      </a:rPr>
                      <m:t>f</m:t>
                    </m:r>
                    <m:sSup>
                      <m:sSupPr>
                        <m:ctrlPr>
                          <a:rPr lang="fr-FR" sz="1800" b="0" i="1" smtClean="0">
                            <a:latin typeface="Cambria Math" panose="02040503050406030204" pitchFamily="18" charset="0"/>
                          </a:rPr>
                        </m:ctrlPr>
                      </m:sSupPr>
                      <m:e>
                        <m:r>
                          <m:rPr>
                            <m:sty m:val="p"/>
                          </m:rPr>
                          <a:rPr lang="fr-FR" sz="1800" b="0" i="0" smtClean="0">
                            <a:latin typeface="Cambria Math" panose="02040503050406030204" pitchFamily="18" charset="0"/>
                          </a:rPr>
                          <m:t>m</m:t>
                        </m:r>
                      </m:e>
                      <m:sup>
                        <m:r>
                          <a:rPr lang="fr-FR" sz="1800" b="0" i="0" smtClean="0">
                            <a:latin typeface="Cambria Math" panose="02040503050406030204" pitchFamily="18" charset="0"/>
                          </a:rPr>
                          <m:t>−1</m:t>
                        </m:r>
                      </m:sup>
                    </m:sSup>
                  </m:oMath>
                </a14:m>
                <a:r>
                  <a:rPr lang="en-US" sz="1800" dirty="0">
                    <a:solidFill>
                      <a:schemeClr val="tx1"/>
                    </a:solidFill>
                    <a:latin typeface="Arial" charset="0"/>
                    <a:cs typeface="Arial" charset="0"/>
                  </a:rPr>
                  <a:t> due to the A=3 CI space needed for the evolution.</a:t>
                </a:r>
              </a:p>
            </p:txBody>
          </p:sp>
        </mc:Choice>
        <mc:Fallback xmlns="">
          <p:sp>
            <p:nvSpPr>
              <p:cNvPr id="477" name="Rectangle : coins arrondis 476">
                <a:extLst>
                  <a:ext uri="{FF2B5EF4-FFF2-40B4-BE49-F238E27FC236}">
                    <a16:creationId xmlns:a16="http://schemas.microsoft.com/office/drawing/2014/main" id="{1A46D002-F143-F67E-47E0-5CDAB956DAD2}"/>
                  </a:ext>
                </a:extLst>
              </p:cNvPr>
              <p:cNvSpPr>
                <a:spLocks noRot="1" noChangeAspect="1" noMove="1" noResize="1" noEditPoints="1" noAdjustHandles="1" noChangeArrowheads="1" noChangeShapeType="1" noTextEdit="1"/>
              </p:cNvSpPr>
              <p:nvPr/>
            </p:nvSpPr>
            <p:spPr>
              <a:xfrm>
                <a:off x="7217262" y="4591456"/>
                <a:ext cx="4808173" cy="1688896"/>
              </a:xfrm>
              <a:prstGeom prst="roundRect">
                <a:avLst/>
              </a:prstGeom>
              <a:blipFill>
                <a:blip r:embed="rId2"/>
                <a:stretch>
                  <a:fillRect/>
                </a:stretch>
              </a:blipFill>
              <a:ln w="12700">
                <a:solidFill>
                  <a:schemeClr val="accent1"/>
                </a:solidFill>
              </a:ln>
              <a:effectLst>
                <a:outerShdw blurRad="50800" dist="38100" dir="5400000" algn="t" rotWithShape="0">
                  <a:prstClr val="black">
                    <a:alpha val="40000"/>
                  </a:prstClr>
                </a:outerShdw>
              </a:effectLst>
            </p:spPr>
            <p:txBody>
              <a:bodyPr/>
              <a:lstStyle/>
              <a:p>
                <a:r>
                  <a:rPr lang="en-US">
                    <a:noFill/>
                  </a:rPr>
                  <a:t> </a:t>
                </a:r>
              </a:p>
            </p:txBody>
          </p:sp>
        </mc:Fallback>
      </mc:AlternateContent>
      <p:sp>
        <p:nvSpPr>
          <p:cNvPr id="2" name="Title 1">
            <a:extLst>
              <a:ext uri="{FF2B5EF4-FFF2-40B4-BE49-F238E27FC236}">
                <a16:creationId xmlns:a16="http://schemas.microsoft.com/office/drawing/2014/main" id="{2C607821-2A8D-AFFD-F602-7D65A8EC9005}"/>
              </a:ext>
            </a:extLst>
          </p:cNvPr>
          <p:cNvSpPr>
            <a:spLocks noGrp="1"/>
          </p:cNvSpPr>
          <p:nvPr>
            <p:ph type="title"/>
          </p:nvPr>
        </p:nvSpPr>
        <p:spPr/>
        <p:txBody>
          <a:bodyPr/>
          <a:lstStyle/>
          <a:p>
            <a:r>
              <a:rPr lang="en-US" dirty="0"/>
              <a:t>Quality of the rotated Hamiltonian evaluated in A=4</a:t>
            </a:r>
          </a:p>
        </p:txBody>
      </p:sp>
      <p:sp>
        <p:nvSpPr>
          <p:cNvPr id="3" name="Date Placeholder 2">
            <a:extLst>
              <a:ext uri="{FF2B5EF4-FFF2-40B4-BE49-F238E27FC236}">
                <a16:creationId xmlns:a16="http://schemas.microsoft.com/office/drawing/2014/main" id="{32EA7032-6CD2-3B8E-64D8-5FE74203B76C}"/>
              </a:ext>
            </a:extLst>
          </p:cNvPr>
          <p:cNvSpPr>
            <a:spLocks noGrp="1"/>
          </p:cNvSpPr>
          <p:nvPr>
            <p:ph type="dt" sz="half" idx="10"/>
          </p:nvPr>
        </p:nvSpPr>
        <p:spPr>
          <a:xfrm>
            <a:off x="228399" y="6467913"/>
            <a:ext cx="2729259" cy="364730"/>
          </a:xfrm>
        </p:spPr>
        <p:txBody>
          <a:bodyPr/>
          <a:lstStyle/>
          <a:p>
            <a:r>
              <a:rPr lang="en-US"/>
              <a:t>23/09/2025</a:t>
            </a:r>
            <a:endParaRPr lang="fr-FR"/>
          </a:p>
        </p:txBody>
      </p:sp>
      <p:sp>
        <p:nvSpPr>
          <p:cNvPr id="4" name="Footer Placeholder 3">
            <a:extLst>
              <a:ext uri="{FF2B5EF4-FFF2-40B4-BE49-F238E27FC236}">
                <a16:creationId xmlns:a16="http://schemas.microsoft.com/office/drawing/2014/main" id="{5B5C0071-7E73-BD32-E8F1-AB492E2C017F}"/>
              </a:ext>
            </a:extLst>
          </p:cNvPr>
          <p:cNvSpPr>
            <a:spLocks noGrp="1"/>
          </p:cNvSpPr>
          <p:nvPr>
            <p:ph type="ftr" sz="quarter" idx="11"/>
          </p:nvPr>
        </p:nvSpPr>
        <p:spPr>
          <a:xfrm>
            <a:off x="3325188" y="6467913"/>
            <a:ext cx="5541624" cy="364730"/>
          </a:xfrm>
        </p:spPr>
        <p:txBody>
          <a:bodyPr/>
          <a:lstStyle/>
          <a:p>
            <a:r>
              <a:rPr lang="fr-FR"/>
              <a:t>EuNPC – Caen</a:t>
            </a:r>
          </a:p>
        </p:txBody>
      </p:sp>
      <p:sp>
        <p:nvSpPr>
          <p:cNvPr id="5" name="Slide Number Placeholder 4">
            <a:extLst>
              <a:ext uri="{FF2B5EF4-FFF2-40B4-BE49-F238E27FC236}">
                <a16:creationId xmlns:a16="http://schemas.microsoft.com/office/drawing/2014/main" id="{405B7D41-59C0-FD8F-0DD1-538C2F2205A9}"/>
              </a:ext>
            </a:extLst>
          </p:cNvPr>
          <p:cNvSpPr>
            <a:spLocks noGrp="1"/>
          </p:cNvSpPr>
          <p:nvPr>
            <p:ph type="sldNum" sz="quarter" idx="12"/>
          </p:nvPr>
        </p:nvSpPr>
        <p:spPr>
          <a:xfrm>
            <a:off x="9234344" y="6467913"/>
            <a:ext cx="2741673" cy="364730"/>
          </a:xfrm>
        </p:spPr>
        <p:txBody>
          <a:bodyPr/>
          <a:lstStyle/>
          <a:p>
            <a:fld id="{77E71596-5F9D-49C5-9701-16B3CA54319D}" type="slidenum">
              <a:rPr lang="fr-FR" smtClean="0"/>
              <a:pPr/>
              <a:t>26</a:t>
            </a:fld>
            <a:endParaRPr lang="fr-FR"/>
          </a:p>
        </p:txBody>
      </p:sp>
      <mc:AlternateContent xmlns:mc="http://schemas.openxmlformats.org/markup-compatibility/2006" xmlns:a14="http://schemas.microsoft.com/office/drawing/2010/main">
        <mc:Choice Requires="a14">
          <p:sp>
            <p:nvSpPr>
              <p:cNvPr id="6" name="TextBox 2">
                <a:extLst>
                  <a:ext uri="{FF2B5EF4-FFF2-40B4-BE49-F238E27FC236}">
                    <a16:creationId xmlns:a16="http://schemas.microsoft.com/office/drawing/2014/main" id="{A5F5DBD4-BA97-C2BB-25C4-4FD5AE8F4098}"/>
                  </a:ext>
                </a:extLst>
              </p:cNvPr>
              <p:cNvSpPr txBox="1"/>
              <p:nvPr/>
            </p:nvSpPr>
            <p:spPr>
              <a:xfrm>
                <a:off x="1765676" y="1036317"/>
                <a:ext cx="7101136" cy="369332"/>
              </a:xfrm>
              <a:prstGeom prst="rect">
                <a:avLst/>
              </a:prstGeom>
              <a:solidFill>
                <a:srgbClr val="0000FF"/>
              </a:solidFill>
              <a:ln w="3175">
                <a:solidFill>
                  <a:srgbClr val="0000FF"/>
                </a:solidFill>
                <a:miter lim="800000"/>
                <a:headEnd/>
                <a:tailEnd/>
              </a:ln>
            </p:spPr>
            <p:txBody>
              <a:bodyPr wrap="square" anchor="ctr">
                <a:spAutoFit/>
              </a:bodyPr>
              <a:lstStyle>
                <a:defPPr>
                  <a:defRPr lang="fr-FR"/>
                </a:defPPr>
                <a:lvl1pPr algn="ctr">
                  <a:defRPr sz="1800">
                    <a:solidFill>
                      <a:schemeClr val="bg1"/>
                    </a:solidFill>
                  </a:defRPr>
                </a:lvl1pPr>
              </a:lstStyle>
              <a:p>
                <a:r>
                  <a:rPr lang="en-US" dirty="0">
                    <a:latin typeface="Symbol" panose="05050102010706020507" pitchFamily="18" charset="2"/>
                    <a:ea typeface="Cambria Math" panose="02040503050406030204" pitchFamily="18" charset="0"/>
                  </a:rPr>
                  <a:t>a</a:t>
                </a:r>
                <a:r>
                  <a:rPr lang="en-US" dirty="0"/>
                  <a:t> </a:t>
                </a:r>
                <a:r>
                  <a:rPr lang="en-US" dirty="0" err="1"/>
                  <a:t>g.s.</a:t>
                </a:r>
                <a:r>
                  <a:rPr lang="en-US" dirty="0"/>
                  <a:t> convergence with CS+SRG NN+3N Hamiltonian (</a:t>
                </a:r>
                <a14:m>
                  <m:oMath xmlns:m="http://schemas.openxmlformats.org/officeDocument/2006/math">
                    <m:r>
                      <a:rPr lang="el-GR" dirty="0">
                        <a:latin typeface="Cambria Math" panose="02040503050406030204" pitchFamily="18" charset="0"/>
                      </a:rPr>
                      <m:t>𝜃</m:t>
                    </m:r>
                    <m:r>
                      <a:rPr lang="en-US" dirty="0">
                        <a:latin typeface="Cambria Math" panose="02040503050406030204" pitchFamily="18" charset="0"/>
                      </a:rPr>
                      <m:t>=0.3</m:t>
                    </m:r>
                  </m:oMath>
                </a14:m>
                <a:r>
                  <a:rPr lang="en-US" dirty="0"/>
                  <a:t> rad) </a:t>
                </a:r>
              </a:p>
            </p:txBody>
          </p:sp>
        </mc:Choice>
        <mc:Fallback xmlns="">
          <p:sp>
            <p:nvSpPr>
              <p:cNvPr id="6" name="TextBox 2">
                <a:extLst>
                  <a:ext uri="{FF2B5EF4-FFF2-40B4-BE49-F238E27FC236}">
                    <a16:creationId xmlns:a16="http://schemas.microsoft.com/office/drawing/2014/main" id="{A5F5DBD4-BA97-C2BB-25C4-4FD5AE8F4098}"/>
                  </a:ext>
                </a:extLst>
              </p:cNvPr>
              <p:cNvSpPr txBox="1">
                <a:spLocks noRot="1" noChangeAspect="1" noMove="1" noResize="1" noEditPoints="1" noAdjustHandles="1" noChangeArrowheads="1" noChangeShapeType="1" noTextEdit="1"/>
              </p:cNvSpPr>
              <p:nvPr/>
            </p:nvSpPr>
            <p:spPr>
              <a:xfrm>
                <a:off x="1765676" y="1036317"/>
                <a:ext cx="7101136" cy="369332"/>
              </a:xfrm>
              <a:prstGeom prst="rect">
                <a:avLst/>
              </a:prstGeom>
              <a:blipFill>
                <a:blip r:embed="rId3"/>
                <a:stretch>
                  <a:fillRect l="-429" t="-8065" r="-1029" b="-24194"/>
                </a:stretch>
              </a:blipFill>
              <a:ln w="3175">
                <a:solidFill>
                  <a:srgbClr val="0000FF"/>
                </a:solid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5475D5B0-EF86-AAC6-8245-BCDE50A4CA6B}"/>
                  </a:ext>
                </a:extLst>
              </p:cNvPr>
              <p:cNvSpPr txBox="1"/>
              <p:nvPr/>
            </p:nvSpPr>
            <p:spPr>
              <a:xfrm>
                <a:off x="1651744" y="5160715"/>
                <a:ext cx="3137394" cy="856832"/>
              </a:xfrm>
              <a:prstGeom prst="rect">
                <a:avLst/>
              </a:prstGeom>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nchor="ctr" anchorCtr="0">
                <a:noAutofit/>
              </a:bodyPr>
              <a:lstStyle>
                <a:defPPr>
                  <a:defRPr lang="fr-FR"/>
                </a:defPPr>
                <a:lvl1pPr algn="just">
                  <a:defRPr sz="1600">
                    <a:solidFill>
                      <a:schemeClr val="dk1"/>
                    </a:solidFill>
                    <a:latin typeface="+mn-lt"/>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14:m>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=3</m:t>
                    </m:r>
                  </m:oMath>
                </a14:m>
                <a:r>
                  <a:rPr lang="en-US" dirty="0"/>
                  <a:t>evolution is made in the maximum model space achievable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m:rPr>
                            <m:sty m:val="p"/>
                          </m:rPr>
                          <a:rPr lang="en-US" b="0" i="0" smtClean="0">
                            <a:latin typeface="Cambria Math" panose="02040503050406030204" pitchFamily="18" charset="0"/>
                          </a:rPr>
                          <m:t>max</m:t>
                        </m:r>
                      </m:sub>
                    </m:sSub>
                    <m:r>
                      <a:rPr lang="en-US" b="0" i="1" smtClean="0">
                        <a:latin typeface="Cambria Math" panose="02040503050406030204" pitchFamily="18" charset="0"/>
                      </a:rPr>
                      <m:t>~</m:t>
                    </m:r>
                    <m:r>
                      <a:rPr lang="fr-FR" b="0" i="1" smtClean="0">
                        <a:latin typeface="Cambria Math" panose="02040503050406030204" pitchFamily="18" charset="0"/>
                      </a:rPr>
                      <m:t>6</m:t>
                    </m:r>
                    <m:r>
                      <a:rPr lang="en-US" b="0" i="1" smtClean="0">
                        <a:latin typeface="Cambria Math" panose="02040503050406030204" pitchFamily="18" charset="0"/>
                      </a:rPr>
                      <m:t>0</m:t>
                    </m:r>
                  </m:oMath>
                </a14:m>
                <a:endParaRPr lang="en-US" dirty="0"/>
              </a:p>
            </p:txBody>
          </p:sp>
        </mc:Choice>
        <mc:Fallback xmlns="">
          <p:sp>
            <p:nvSpPr>
              <p:cNvPr id="7" name="ZoneTexte 6">
                <a:extLst>
                  <a:ext uri="{FF2B5EF4-FFF2-40B4-BE49-F238E27FC236}">
                    <a16:creationId xmlns:a16="http://schemas.microsoft.com/office/drawing/2014/main" id="{5475D5B0-EF86-AAC6-8245-BCDE50A4CA6B}"/>
                  </a:ext>
                </a:extLst>
              </p:cNvPr>
              <p:cNvSpPr txBox="1">
                <a:spLocks noRot="1" noChangeAspect="1" noMove="1" noResize="1" noEditPoints="1" noAdjustHandles="1" noChangeArrowheads="1" noChangeShapeType="1" noTextEdit="1"/>
              </p:cNvSpPr>
              <p:nvPr/>
            </p:nvSpPr>
            <p:spPr>
              <a:xfrm>
                <a:off x="1651744" y="5160715"/>
                <a:ext cx="3137394" cy="856832"/>
              </a:xfrm>
              <a:prstGeom prst="rect">
                <a:avLst/>
              </a:prstGeom>
              <a:blipFill>
                <a:blip r:embed="rId4"/>
                <a:stretch>
                  <a:fillRect/>
                </a:stretch>
              </a:blipFill>
              <a:ln w="12700" cmpd="sng">
                <a:noFill/>
              </a:ln>
              <a:effectLst>
                <a:outerShdw blurRad="50800" dist="38100" dir="18900000" algn="bl" rotWithShape="0">
                  <a:prstClr val="black">
                    <a:alpha val="40000"/>
                  </a:prstClr>
                </a:outerShdw>
              </a:effectLst>
            </p:spPr>
            <p:txBody>
              <a:bodyPr/>
              <a:lstStyle/>
              <a:p>
                <a:r>
                  <a:rPr lang="en-US">
                    <a:noFill/>
                  </a:rPr>
                  <a:t> </a:t>
                </a:r>
              </a:p>
            </p:txBody>
          </p:sp>
        </mc:Fallback>
      </mc:AlternateContent>
      <p:pic>
        <p:nvPicPr>
          <p:cNvPr id="20" name="Image 19">
            <a:extLst>
              <a:ext uri="{FF2B5EF4-FFF2-40B4-BE49-F238E27FC236}">
                <a16:creationId xmlns:a16="http://schemas.microsoft.com/office/drawing/2014/main" id="{5F480C29-04B8-0098-7EDE-213DA9A0109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219144" y="1752128"/>
            <a:ext cx="6447506" cy="2158805"/>
          </a:xfrm>
          <a:prstGeom prst="rect">
            <a:avLst/>
          </a:prstGeom>
        </p:spPr>
      </p:pic>
      <p:pic>
        <p:nvPicPr>
          <p:cNvPr id="486" name="Image 485">
            <a:extLst>
              <a:ext uri="{FF2B5EF4-FFF2-40B4-BE49-F238E27FC236}">
                <a16:creationId xmlns:a16="http://schemas.microsoft.com/office/drawing/2014/main" id="{484C45DA-A815-3E0D-F0DB-B9C47F8FFD40}"/>
              </a:ext>
            </a:extLst>
          </p:cNvPr>
          <p:cNvPicPr>
            <a:picLocks noChangeAspect="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05892" y="1551441"/>
            <a:ext cx="4412472" cy="2916000"/>
          </a:xfrm>
          <a:prstGeom prst="rect">
            <a:avLst/>
          </a:prstGeom>
        </p:spPr>
      </p:pic>
    </p:spTree>
    <p:extLst>
      <p:ext uri="{BB962C8B-B14F-4D97-AF65-F5344CB8AC3E}">
        <p14:creationId xmlns:p14="http://schemas.microsoft.com/office/powerpoint/2010/main" val="905811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68936A-32B3-10B4-4807-D74C41D34417}"/>
              </a:ext>
            </a:extLst>
          </p:cNvPr>
          <p:cNvSpPr>
            <a:spLocks noGrp="1"/>
          </p:cNvSpPr>
          <p:nvPr>
            <p:ph type="title"/>
          </p:nvPr>
        </p:nvSpPr>
        <p:spPr/>
        <p:txBody>
          <a:bodyPr/>
          <a:lstStyle/>
          <a:p>
            <a:r>
              <a:rPr lang="en-US" dirty="0"/>
              <a:t>How to extract the thresholds ?</a:t>
            </a:r>
          </a:p>
        </p:txBody>
      </p:sp>
      <p:sp>
        <p:nvSpPr>
          <p:cNvPr id="3" name="Espace réservé de la date 2">
            <a:extLst>
              <a:ext uri="{FF2B5EF4-FFF2-40B4-BE49-F238E27FC236}">
                <a16:creationId xmlns:a16="http://schemas.microsoft.com/office/drawing/2014/main" id="{DBBEFFB4-B210-737E-14BD-65E59DA10844}"/>
              </a:ext>
            </a:extLst>
          </p:cNvPr>
          <p:cNvSpPr>
            <a:spLocks noGrp="1"/>
          </p:cNvSpPr>
          <p:nvPr>
            <p:ph type="dt" sz="half" idx="10"/>
          </p:nvPr>
        </p:nvSpPr>
        <p:spPr/>
        <p:txBody>
          <a:bodyPr/>
          <a:lstStyle/>
          <a:p>
            <a:r>
              <a:rPr lang="en-US"/>
              <a:t>23/09/2025</a:t>
            </a:r>
            <a:endParaRPr lang="fr-FR" dirty="0"/>
          </a:p>
        </p:txBody>
      </p:sp>
      <p:sp>
        <p:nvSpPr>
          <p:cNvPr id="4" name="Espace réservé du pied de page 3">
            <a:extLst>
              <a:ext uri="{FF2B5EF4-FFF2-40B4-BE49-F238E27FC236}">
                <a16:creationId xmlns:a16="http://schemas.microsoft.com/office/drawing/2014/main" id="{818C48E7-A502-B6BC-69C2-E7E35B02ACB4}"/>
              </a:ext>
            </a:extLst>
          </p:cNvPr>
          <p:cNvSpPr>
            <a:spLocks noGrp="1"/>
          </p:cNvSpPr>
          <p:nvPr>
            <p:ph type="ftr" sz="quarter" idx="11"/>
          </p:nvPr>
        </p:nvSpPr>
        <p:spPr/>
        <p:txBody>
          <a:bodyPr/>
          <a:lstStyle/>
          <a:p>
            <a:r>
              <a:rPr lang="fr-FR"/>
              <a:t>EuNPC – Caen</a:t>
            </a:r>
            <a:endParaRPr lang="fr-FR" dirty="0"/>
          </a:p>
        </p:txBody>
      </p:sp>
      <p:sp>
        <p:nvSpPr>
          <p:cNvPr id="5" name="Espace réservé du numéro de diapositive 4">
            <a:extLst>
              <a:ext uri="{FF2B5EF4-FFF2-40B4-BE49-F238E27FC236}">
                <a16:creationId xmlns:a16="http://schemas.microsoft.com/office/drawing/2014/main" id="{C25A443A-589C-7D21-01A7-347FCB6A6C8C}"/>
              </a:ext>
            </a:extLst>
          </p:cNvPr>
          <p:cNvSpPr>
            <a:spLocks noGrp="1"/>
          </p:cNvSpPr>
          <p:nvPr>
            <p:ph type="sldNum" sz="quarter" idx="12"/>
          </p:nvPr>
        </p:nvSpPr>
        <p:spPr/>
        <p:txBody>
          <a:bodyPr/>
          <a:lstStyle/>
          <a:p>
            <a:fld id="{77E71596-5F9D-49C5-9701-16B3CA54319D}" type="slidenum">
              <a:rPr lang="fr-FR" smtClean="0"/>
              <a:pPr/>
              <a:t>27</a:t>
            </a:fld>
            <a:endParaRPr lang="fr-FR" dirty="0"/>
          </a:p>
        </p:txBody>
      </p:sp>
      <p:pic>
        <p:nvPicPr>
          <p:cNvPr id="7" name="Content Placeholder 8">
            <a:extLst>
              <a:ext uri="{FF2B5EF4-FFF2-40B4-BE49-F238E27FC236}">
                <a16:creationId xmlns:a16="http://schemas.microsoft.com/office/drawing/2014/main" id="{178CD958-1FE3-15B6-62A3-927C90E04B52}"/>
              </a:ext>
            </a:extLst>
          </p:cNvPr>
          <p:cNvPicPr>
            <a:picLocks noGrp="1" noChangeAspect="1"/>
          </p:cNvPicPr>
          <p:nvPr/>
        </p:nvPicPr>
        <p:blipFill>
          <a:blip r:embed="rId2" cstate="hqprint">
            <a:extLst>
              <a:ext uri="{28A0092B-C50C-407E-A947-70E740481C1C}">
                <a14:useLocalDpi xmlns:a14="http://schemas.microsoft.com/office/drawing/2010/main"/>
              </a:ext>
            </a:extLst>
          </a:blip>
          <a:srcRect/>
          <a:stretch/>
        </p:blipFill>
        <p:spPr>
          <a:xfrm>
            <a:off x="284588" y="2682375"/>
            <a:ext cx="5005142" cy="3771900"/>
          </a:xfrm>
          <a:prstGeom prst="rect">
            <a:avLst/>
          </a:prstGeom>
        </p:spPr>
      </p:pic>
      <p:pic>
        <p:nvPicPr>
          <p:cNvPr id="8" name="Content Placeholder 9">
            <a:extLst>
              <a:ext uri="{FF2B5EF4-FFF2-40B4-BE49-F238E27FC236}">
                <a16:creationId xmlns:a16="http://schemas.microsoft.com/office/drawing/2014/main" id="{57E4D372-38FF-6F2C-0BD4-0E28BF5EFF72}"/>
              </a:ext>
            </a:extLst>
          </p:cNvPr>
          <p:cNvPicPr>
            <a:picLocks noGrp="1" noChangeAspect="1"/>
          </p:cNvPicPr>
          <p:nvPr/>
        </p:nvPicPr>
        <p:blipFill>
          <a:blip r:embed="rId3">
            <a:extLst>
              <a:ext uri="{96DAC541-7B7A-43D3-8B79-37D633B846F1}">
                <asvg:svgBlip xmlns:asvg="http://schemas.microsoft.com/office/drawing/2016/SVG/main" r:embed="rId4"/>
              </a:ext>
            </a:extLst>
          </a:blip>
          <a:stretch>
            <a:fillRect/>
          </a:stretch>
        </p:blipFill>
        <p:spPr>
          <a:xfrm>
            <a:off x="7015019" y="941424"/>
            <a:ext cx="4438650" cy="3009900"/>
          </a:xfrm>
          <a:prstGeom prst="rect">
            <a:avLst/>
          </a:prstGeom>
        </p:spPr>
      </p:pic>
      <p:sp>
        <p:nvSpPr>
          <p:cNvPr id="117" name="Rectangle : coins arrondis 116">
            <a:extLst>
              <a:ext uri="{FF2B5EF4-FFF2-40B4-BE49-F238E27FC236}">
                <a16:creationId xmlns:a16="http://schemas.microsoft.com/office/drawing/2014/main" id="{A4BE471A-7CBA-8C08-8053-16BA5A33B5FB}"/>
              </a:ext>
            </a:extLst>
          </p:cNvPr>
          <p:cNvSpPr/>
          <p:nvPr/>
        </p:nvSpPr>
        <p:spPr>
          <a:xfrm>
            <a:off x="7217262" y="4877420"/>
            <a:ext cx="4808173" cy="1402934"/>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p>
            <a:pPr marL="285750" indent="-285750">
              <a:spcAft>
                <a:spcPts val="600"/>
              </a:spcAft>
              <a:buFont typeface="Arial" panose="020B0604020202020204" pitchFamily="34" charset="0"/>
              <a:buChar char="•"/>
            </a:pPr>
            <a:r>
              <a:rPr lang="en-US" sz="1800" dirty="0"/>
              <a:t>The expected threshold are somewhat recovered </a:t>
            </a:r>
            <a:r>
              <a:rPr lang="en-US" sz="1800" dirty="0" err="1"/>
              <a:t>w.r.t.</a:t>
            </a:r>
            <a:r>
              <a:rPr lang="en-US" sz="1800" dirty="0"/>
              <a:t> experiments</a:t>
            </a:r>
            <a:r>
              <a:rPr lang="en-US" sz="1800" dirty="0">
                <a:solidFill>
                  <a:schemeClr val="tx1"/>
                </a:solidFill>
                <a:latin typeface="Arial" charset="0"/>
                <a:cs typeface="Arial" charset="0"/>
              </a:rPr>
              <a:t>;</a:t>
            </a:r>
          </a:p>
          <a:p>
            <a:pPr marL="285750" indent="-285750">
              <a:spcAft>
                <a:spcPts val="600"/>
              </a:spcAft>
              <a:buFont typeface="Arial" panose="020B0604020202020204" pitchFamily="34" charset="0"/>
              <a:buChar char="•"/>
            </a:pPr>
            <a:r>
              <a:rPr lang="en-US" sz="1800" dirty="0">
                <a:solidFill>
                  <a:schemeClr val="tx1"/>
                </a:solidFill>
                <a:latin typeface="Arial" charset="0"/>
                <a:cs typeface="Arial" charset="0"/>
              </a:rPr>
              <a:t>Threshold</a:t>
            </a:r>
            <a:r>
              <a:rPr lang="en-US" sz="1800" dirty="0"/>
              <a:t> energies do not converge at the same pace as the </a:t>
            </a:r>
            <a:r>
              <a:rPr lang="en-US" sz="1800" dirty="0" err="1"/>
              <a:t>g.s</a:t>
            </a:r>
            <a:r>
              <a:rPr lang="en-US" sz="1800" dirty="0" err="1">
                <a:solidFill>
                  <a:schemeClr val="tx1"/>
                </a:solidFill>
                <a:latin typeface="Arial" charset="0"/>
                <a:cs typeface="Arial" charset="0"/>
              </a:rPr>
              <a:t>.</a:t>
            </a:r>
            <a:endParaRPr lang="en-US" sz="1800" dirty="0">
              <a:solidFill>
                <a:schemeClr val="tx1"/>
              </a:solidFill>
              <a:latin typeface="Arial" charset="0"/>
              <a:cs typeface="Arial" charset="0"/>
            </a:endParaRPr>
          </a:p>
        </p:txBody>
      </p:sp>
      <p:grpSp>
        <p:nvGrpSpPr>
          <p:cNvPr id="150" name="Groupe 149">
            <a:extLst>
              <a:ext uri="{FF2B5EF4-FFF2-40B4-BE49-F238E27FC236}">
                <a16:creationId xmlns:a16="http://schemas.microsoft.com/office/drawing/2014/main" id="{D5741273-86EC-0C7B-CAC2-ABCB6382A87D}"/>
              </a:ext>
            </a:extLst>
          </p:cNvPr>
          <p:cNvGrpSpPr/>
          <p:nvPr/>
        </p:nvGrpSpPr>
        <p:grpSpPr>
          <a:xfrm>
            <a:off x="7551567" y="3560614"/>
            <a:ext cx="761055" cy="633297"/>
            <a:chOff x="6451186" y="3920004"/>
            <a:chExt cx="1376715" cy="1145607"/>
          </a:xfrm>
        </p:grpSpPr>
        <p:pic>
          <p:nvPicPr>
            <p:cNvPr id="143" name="Picture 67" descr="ball2v2pn-2.png">
              <a:extLst>
                <a:ext uri="{FF2B5EF4-FFF2-40B4-BE49-F238E27FC236}">
                  <a16:creationId xmlns:a16="http://schemas.microsoft.com/office/drawing/2014/main" id="{8CF2DB05-6513-B909-0B87-CD0F489A1F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654851">
              <a:off x="7393565" y="4631274"/>
              <a:ext cx="432000" cy="436673"/>
            </a:xfrm>
            <a:prstGeom prst="rect">
              <a:avLst/>
            </a:prstGeom>
          </p:spPr>
        </p:pic>
        <p:grpSp>
          <p:nvGrpSpPr>
            <p:cNvPr id="144" name="Groupe 143">
              <a:extLst>
                <a:ext uri="{FF2B5EF4-FFF2-40B4-BE49-F238E27FC236}">
                  <a16:creationId xmlns:a16="http://schemas.microsoft.com/office/drawing/2014/main" id="{41CB99E0-11AB-B7F3-33E0-54A3948BFC94}"/>
                </a:ext>
              </a:extLst>
            </p:cNvPr>
            <p:cNvGrpSpPr/>
            <p:nvPr/>
          </p:nvGrpSpPr>
          <p:grpSpPr>
            <a:xfrm>
              <a:off x="6451186" y="3920004"/>
              <a:ext cx="852780" cy="855662"/>
              <a:chOff x="9974352" y="4549988"/>
              <a:chExt cx="751324" cy="753862"/>
            </a:xfrm>
          </p:grpSpPr>
          <p:sp>
            <p:nvSpPr>
              <p:cNvPr id="145" name="Oval 30">
                <a:extLst>
                  <a:ext uri="{FF2B5EF4-FFF2-40B4-BE49-F238E27FC236}">
                    <a16:creationId xmlns:a16="http://schemas.microsoft.com/office/drawing/2014/main" id="{A6BCE4E6-922C-1D98-6AED-FC271763D848}"/>
                  </a:ext>
                </a:extLst>
              </p:cNvPr>
              <p:cNvSpPr>
                <a:spLocks noChangeAspect="1"/>
              </p:cNvSpPr>
              <p:nvPr/>
            </p:nvSpPr>
            <p:spPr>
              <a:xfrm>
                <a:off x="9974352" y="4549988"/>
                <a:ext cx="751324" cy="753862"/>
              </a:xfrm>
              <a:prstGeom prst="ellipse">
                <a:avLst/>
              </a:prstGeom>
              <a:solidFill>
                <a:srgbClr val="A6A6FF"/>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146" name="Picture 67" descr="ball2v2pn-2.png">
                <a:extLst>
                  <a:ext uri="{FF2B5EF4-FFF2-40B4-BE49-F238E27FC236}">
                    <a16:creationId xmlns:a16="http://schemas.microsoft.com/office/drawing/2014/main" id="{8101CDEB-EAE8-25D6-171A-5445CB87B9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654851">
                <a:off x="9999835" y="4811211"/>
                <a:ext cx="380604" cy="384722"/>
              </a:xfrm>
              <a:prstGeom prst="rect">
                <a:avLst/>
              </a:prstGeom>
            </p:spPr>
          </p:pic>
          <p:pic>
            <p:nvPicPr>
              <p:cNvPr id="147" name="Picture 69" descr="ball2v2pn.png">
                <a:extLst>
                  <a:ext uri="{FF2B5EF4-FFF2-40B4-BE49-F238E27FC236}">
                    <a16:creationId xmlns:a16="http://schemas.microsoft.com/office/drawing/2014/main" id="{907CE835-590E-87D9-8A0B-5D03BB9B7F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10199287" y="4607688"/>
                <a:ext cx="380604" cy="384722"/>
              </a:xfrm>
              <a:prstGeom prst="rect">
                <a:avLst/>
              </a:prstGeom>
            </p:spPr>
          </p:pic>
        </p:grpSp>
        <p:cxnSp>
          <p:nvCxnSpPr>
            <p:cNvPr id="148" name="Connecteur droit avec flèche 147">
              <a:extLst>
                <a:ext uri="{FF2B5EF4-FFF2-40B4-BE49-F238E27FC236}">
                  <a16:creationId xmlns:a16="http://schemas.microsoft.com/office/drawing/2014/main" id="{BD9B4BA0-BDB8-B379-1BC8-9998D8B1890D}"/>
                </a:ext>
              </a:extLst>
            </p:cNvPr>
            <p:cNvCxnSpPr>
              <a:cxnSpLocks/>
              <a:stCxn id="146" idx="2"/>
            </p:cNvCxnSpPr>
            <p:nvPr/>
          </p:nvCxnSpPr>
          <p:spPr>
            <a:xfrm>
              <a:off x="6912538" y="4463643"/>
              <a:ext cx="706756" cy="414655"/>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149" name="Picture 69" descr="ball2v2pn.png">
              <a:extLst>
                <a:ext uri="{FF2B5EF4-FFF2-40B4-BE49-F238E27FC236}">
                  <a16:creationId xmlns:a16="http://schemas.microsoft.com/office/drawing/2014/main" id="{733380A0-233F-459B-7866-B39D8EFDD6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6756682" y="4290592"/>
              <a:ext cx="432000" cy="436673"/>
            </a:xfrm>
            <a:prstGeom prst="rect">
              <a:avLst/>
            </a:prstGeom>
          </p:spPr>
        </p:pic>
      </p:grpSp>
      <p:grpSp>
        <p:nvGrpSpPr>
          <p:cNvPr id="187" name="Groupe 186">
            <a:extLst>
              <a:ext uri="{FF2B5EF4-FFF2-40B4-BE49-F238E27FC236}">
                <a16:creationId xmlns:a16="http://schemas.microsoft.com/office/drawing/2014/main" id="{1A8E4F48-0C53-5644-6650-CB729382BF29}"/>
              </a:ext>
            </a:extLst>
          </p:cNvPr>
          <p:cNvGrpSpPr/>
          <p:nvPr/>
        </p:nvGrpSpPr>
        <p:grpSpPr>
          <a:xfrm>
            <a:off x="10706293" y="1221264"/>
            <a:ext cx="979681" cy="749623"/>
            <a:chOff x="6457500" y="3946879"/>
            <a:chExt cx="1355766" cy="1037392"/>
          </a:xfrm>
        </p:grpSpPr>
        <p:grpSp>
          <p:nvGrpSpPr>
            <p:cNvPr id="119" name="Groupe 118">
              <a:extLst>
                <a:ext uri="{FF2B5EF4-FFF2-40B4-BE49-F238E27FC236}">
                  <a16:creationId xmlns:a16="http://schemas.microsoft.com/office/drawing/2014/main" id="{25F15A8F-AF03-6338-D298-4ABE3EF11CCF}"/>
                </a:ext>
              </a:extLst>
            </p:cNvPr>
            <p:cNvGrpSpPr/>
            <p:nvPr/>
          </p:nvGrpSpPr>
          <p:grpSpPr>
            <a:xfrm>
              <a:off x="6457500" y="3946879"/>
              <a:ext cx="958907" cy="551559"/>
              <a:chOff x="10114196" y="4707936"/>
              <a:chExt cx="844826" cy="485939"/>
            </a:xfrm>
          </p:grpSpPr>
          <p:pic>
            <p:nvPicPr>
              <p:cNvPr id="123" name="Picture 67" descr="ball2v2pn-2.png">
                <a:extLst>
                  <a:ext uri="{FF2B5EF4-FFF2-40B4-BE49-F238E27FC236}">
                    <a16:creationId xmlns:a16="http://schemas.microsoft.com/office/drawing/2014/main" id="{542EBC9B-4C9F-46B7-5CE4-A190440843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654851">
                <a:off x="10116255" y="4811212"/>
                <a:ext cx="380604" cy="384722"/>
              </a:xfrm>
              <a:prstGeom prst="rect">
                <a:avLst/>
              </a:prstGeom>
            </p:spPr>
          </p:pic>
          <p:pic>
            <p:nvPicPr>
              <p:cNvPr id="124" name="Picture 69" descr="ball2v2pn.png">
                <a:extLst>
                  <a:ext uri="{FF2B5EF4-FFF2-40B4-BE49-F238E27FC236}">
                    <a16:creationId xmlns:a16="http://schemas.microsoft.com/office/drawing/2014/main" id="{A0F6D67D-F9AB-47B1-AEAC-B1C49EAEB5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10576359" y="4705877"/>
                <a:ext cx="380604" cy="384722"/>
              </a:xfrm>
              <a:prstGeom prst="rect">
                <a:avLst/>
              </a:prstGeom>
            </p:spPr>
          </p:pic>
        </p:grpSp>
        <p:pic>
          <p:nvPicPr>
            <p:cNvPr id="126" name="Picture 69" descr="ball2v2pn.png">
              <a:extLst>
                <a:ext uri="{FF2B5EF4-FFF2-40B4-BE49-F238E27FC236}">
                  <a16:creationId xmlns:a16="http://schemas.microsoft.com/office/drawing/2014/main" id="{FBB5F4A4-7605-0820-C78A-ACB4125EC5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6799019" y="4549934"/>
              <a:ext cx="432000" cy="436673"/>
            </a:xfrm>
            <a:prstGeom prst="rect">
              <a:avLst/>
            </a:prstGeom>
          </p:spPr>
        </p:pic>
        <p:pic>
          <p:nvPicPr>
            <p:cNvPr id="142" name="Picture 67" descr="ball2v2pn-2.png">
              <a:extLst>
                <a:ext uri="{FF2B5EF4-FFF2-40B4-BE49-F238E27FC236}">
                  <a16:creationId xmlns:a16="http://schemas.microsoft.com/office/drawing/2014/main" id="{C6692653-954A-F076-C73B-47C7A1150C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654851">
              <a:off x="7378930" y="4203249"/>
              <a:ext cx="432000" cy="436673"/>
            </a:xfrm>
            <a:prstGeom prst="rect">
              <a:avLst/>
            </a:prstGeom>
          </p:spPr>
        </p:pic>
      </p:grpSp>
      <p:grpSp>
        <p:nvGrpSpPr>
          <p:cNvPr id="158" name="Groupe 157">
            <a:extLst>
              <a:ext uri="{FF2B5EF4-FFF2-40B4-BE49-F238E27FC236}">
                <a16:creationId xmlns:a16="http://schemas.microsoft.com/office/drawing/2014/main" id="{FE007AA4-A02E-E79E-2E94-5DE356EE52CB}"/>
              </a:ext>
            </a:extLst>
          </p:cNvPr>
          <p:cNvGrpSpPr>
            <a:grpSpLocks noChangeAspect="1"/>
          </p:cNvGrpSpPr>
          <p:nvPr/>
        </p:nvGrpSpPr>
        <p:grpSpPr>
          <a:xfrm>
            <a:off x="8262688" y="3417832"/>
            <a:ext cx="761027" cy="633600"/>
            <a:chOff x="6451186" y="3920004"/>
            <a:chExt cx="1362280" cy="1134178"/>
          </a:xfrm>
        </p:grpSpPr>
        <p:grpSp>
          <p:nvGrpSpPr>
            <p:cNvPr id="151" name="Groupe 150">
              <a:extLst>
                <a:ext uri="{FF2B5EF4-FFF2-40B4-BE49-F238E27FC236}">
                  <a16:creationId xmlns:a16="http://schemas.microsoft.com/office/drawing/2014/main" id="{C010FA6A-4A57-A573-30FA-EDE861DC9FAF}"/>
                </a:ext>
              </a:extLst>
            </p:cNvPr>
            <p:cNvGrpSpPr/>
            <p:nvPr/>
          </p:nvGrpSpPr>
          <p:grpSpPr>
            <a:xfrm>
              <a:off x="6451186" y="3920004"/>
              <a:ext cx="852780" cy="855662"/>
              <a:chOff x="9974352" y="4549988"/>
              <a:chExt cx="751324" cy="753862"/>
            </a:xfrm>
          </p:grpSpPr>
          <p:sp>
            <p:nvSpPr>
              <p:cNvPr id="152" name="Oval 30">
                <a:extLst>
                  <a:ext uri="{FF2B5EF4-FFF2-40B4-BE49-F238E27FC236}">
                    <a16:creationId xmlns:a16="http://schemas.microsoft.com/office/drawing/2014/main" id="{EDF5A584-AFEC-F432-E477-08A16CB98C22}"/>
                  </a:ext>
                </a:extLst>
              </p:cNvPr>
              <p:cNvSpPr>
                <a:spLocks noChangeAspect="1"/>
              </p:cNvSpPr>
              <p:nvPr/>
            </p:nvSpPr>
            <p:spPr>
              <a:xfrm>
                <a:off x="9974352" y="4549988"/>
                <a:ext cx="751324" cy="753862"/>
              </a:xfrm>
              <a:prstGeom prst="ellipse">
                <a:avLst/>
              </a:prstGeom>
              <a:solidFill>
                <a:srgbClr val="A6A6FF"/>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153" name="Picture 67" descr="ball2v2pn-2.png">
                <a:extLst>
                  <a:ext uri="{FF2B5EF4-FFF2-40B4-BE49-F238E27FC236}">
                    <a16:creationId xmlns:a16="http://schemas.microsoft.com/office/drawing/2014/main" id="{B4AC53E2-2C93-5663-4443-BB9054E5A1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654851">
                <a:off x="9999835" y="4811211"/>
                <a:ext cx="380604" cy="384722"/>
              </a:xfrm>
              <a:prstGeom prst="rect">
                <a:avLst/>
              </a:prstGeom>
            </p:spPr>
          </p:pic>
          <p:pic>
            <p:nvPicPr>
              <p:cNvPr id="154" name="Picture 69" descr="ball2v2pn.png">
                <a:extLst>
                  <a:ext uri="{FF2B5EF4-FFF2-40B4-BE49-F238E27FC236}">
                    <a16:creationId xmlns:a16="http://schemas.microsoft.com/office/drawing/2014/main" id="{4FC060EC-B4A6-DDC9-4F15-2D517263B6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10199287" y="4607688"/>
                <a:ext cx="380604" cy="384722"/>
              </a:xfrm>
              <a:prstGeom prst="rect">
                <a:avLst/>
              </a:prstGeom>
            </p:spPr>
          </p:pic>
        </p:grpSp>
        <p:pic>
          <p:nvPicPr>
            <p:cNvPr id="156" name="Picture 69" descr="ball2v2pn.png">
              <a:extLst>
                <a:ext uri="{FF2B5EF4-FFF2-40B4-BE49-F238E27FC236}">
                  <a16:creationId xmlns:a16="http://schemas.microsoft.com/office/drawing/2014/main" id="{F982755D-328F-76E6-94B0-7C967B824B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7379130" y="4619845"/>
              <a:ext cx="432000" cy="436673"/>
            </a:xfrm>
            <a:prstGeom prst="rect">
              <a:avLst/>
            </a:prstGeom>
          </p:spPr>
        </p:pic>
        <p:pic>
          <p:nvPicPr>
            <p:cNvPr id="157" name="Picture 67" descr="ball2v2pn-2.png">
              <a:extLst>
                <a:ext uri="{FF2B5EF4-FFF2-40B4-BE49-F238E27FC236}">
                  <a16:creationId xmlns:a16="http://schemas.microsoft.com/office/drawing/2014/main" id="{38509B3F-2198-594F-E339-A695A96AEF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654851">
              <a:off x="6771273" y="4249891"/>
              <a:ext cx="432000" cy="436673"/>
            </a:xfrm>
            <a:prstGeom prst="rect">
              <a:avLst/>
            </a:prstGeom>
          </p:spPr>
        </p:pic>
        <p:cxnSp>
          <p:nvCxnSpPr>
            <p:cNvPr id="155" name="Connecteur droit avec flèche 154">
              <a:extLst>
                <a:ext uri="{FF2B5EF4-FFF2-40B4-BE49-F238E27FC236}">
                  <a16:creationId xmlns:a16="http://schemas.microsoft.com/office/drawing/2014/main" id="{2922BD69-D3BD-A8DC-4E33-E61E37AA7EC0}"/>
                </a:ext>
              </a:extLst>
            </p:cNvPr>
            <p:cNvCxnSpPr>
              <a:cxnSpLocks/>
              <a:stCxn id="153" idx="2"/>
            </p:cNvCxnSpPr>
            <p:nvPr/>
          </p:nvCxnSpPr>
          <p:spPr>
            <a:xfrm>
              <a:off x="6912538" y="4463643"/>
              <a:ext cx="706756" cy="414655"/>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178" name="Groupe 177">
            <a:extLst>
              <a:ext uri="{FF2B5EF4-FFF2-40B4-BE49-F238E27FC236}">
                <a16:creationId xmlns:a16="http://schemas.microsoft.com/office/drawing/2014/main" id="{A54BCB46-5427-A4AC-71DD-94D569D80B44}"/>
              </a:ext>
            </a:extLst>
          </p:cNvPr>
          <p:cNvGrpSpPr/>
          <p:nvPr/>
        </p:nvGrpSpPr>
        <p:grpSpPr>
          <a:xfrm>
            <a:off x="9320946" y="1510257"/>
            <a:ext cx="772100" cy="570284"/>
            <a:chOff x="6519275" y="3978967"/>
            <a:chExt cx="1481303" cy="1094113"/>
          </a:xfrm>
        </p:grpSpPr>
        <p:sp>
          <p:nvSpPr>
            <p:cNvPr id="170" name="Oval 30">
              <a:extLst>
                <a:ext uri="{FF2B5EF4-FFF2-40B4-BE49-F238E27FC236}">
                  <a16:creationId xmlns:a16="http://schemas.microsoft.com/office/drawing/2014/main" id="{2005989C-6731-F59F-50CD-5D8D5734FA7B}"/>
                </a:ext>
              </a:extLst>
            </p:cNvPr>
            <p:cNvSpPr>
              <a:spLocks noChangeAspect="1"/>
            </p:cNvSpPr>
            <p:nvPr/>
          </p:nvSpPr>
          <p:spPr>
            <a:xfrm>
              <a:off x="7247126" y="4317080"/>
              <a:ext cx="753452" cy="756000"/>
            </a:xfrm>
            <a:prstGeom prst="ellipse">
              <a:avLst/>
            </a:prstGeom>
            <a:solidFill>
              <a:srgbClr val="A6A6FF"/>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grpSp>
          <p:nvGrpSpPr>
            <p:cNvPr id="171" name="Groupe 170">
              <a:extLst>
                <a:ext uri="{FF2B5EF4-FFF2-40B4-BE49-F238E27FC236}">
                  <a16:creationId xmlns:a16="http://schemas.microsoft.com/office/drawing/2014/main" id="{4A656F52-1620-6281-2375-0022C2305D55}"/>
                </a:ext>
              </a:extLst>
            </p:cNvPr>
            <p:cNvGrpSpPr/>
            <p:nvPr/>
          </p:nvGrpSpPr>
          <p:grpSpPr>
            <a:xfrm>
              <a:off x="6519275" y="3978967"/>
              <a:ext cx="753453" cy="756000"/>
              <a:chOff x="10034340" y="4601929"/>
              <a:chExt cx="663814" cy="666056"/>
            </a:xfrm>
          </p:grpSpPr>
          <p:sp>
            <p:nvSpPr>
              <p:cNvPr id="172" name="Oval 30">
                <a:extLst>
                  <a:ext uri="{FF2B5EF4-FFF2-40B4-BE49-F238E27FC236}">
                    <a16:creationId xmlns:a16="http://schemas.microsoft.com/office/drawing/2014/main" id="{E7ABBEFB-C1BD-490B-D6DA-2F47042208B3}"/>
                  </a:ext>
                </a:extLst>
              </p:cNvPr>
              <p:cNvSpPr>
                <a:spLocks noChangeAspect="1"/>
              </p:cNvSpPr>
              <p:nvPr/>
            </p:nvSpPr>
            <p:spPr>
              <a:xfrm>
                <a:off x="10034340" y="4601929"/>
                <a:ext cx="663814" cy="666056"/>
              </a:xfrm>
              <a:prstGeom prst="ellipse">
                <a:avLst/>
              </a:prstGeom>
              <a:solidFill>
                <a:srgbClr val="A6A6FF"/>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173" name="Picture 67" descr="ball2v2pn-2.png">
                <a:extLst>
                  <a:ext uri="{FF2B5EF4-FFF2-40B4-BE49-F238E27FC236}">
                    <a16:creationId xmlns:a16="http://schemas.microsoft.com/office/drawing/2014/main" id="{E5F46D24-028E-37B9-058E-262DAC31CB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654851">
                <a:off x="10116255" y="4811212"/>
                <a:ext cx="380604" cy="384722"/>
              </a:xfrm>
              <a:prstGeom prst="rect">
                <a:avLst/>
              </a:prstGeom>
            </p:spPr>
          </p:pic>
          <p:pic>
            <p:nvPicPr>
              <p:cNvPr id="174" name="Picture 69" descr="ball2v2pn.png">
                <a:extLst>
                  <a:ext uri="{FF2B5EF4-FFF2-40B4-BE49-F238E27FC236}">
                    <a16:creationId xmlns:a16="http://schemas.microsoft.com/office/drawing/2014/main" id="{4ADA4AAD-23C1-63BD-E0DC-179E29FDFE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10233946" y="4684734"/>
                <a:ext cx="380604" cy="384722"/>
              </a:xfrm>
              <a:prstGeom prst="rect">
                <a:avLst/>
              </a:prstGeom>
            </p:spPr>
          </p:pic>
        </p:grpSp>
        <p:pic>
          <p:nvPicPr>
            <p:cNvPr id="176" name="Picture 69" descr="ball2v2pn.png">
              <a:extLst>
                <a:ext uri="{FF2B5EF4-FFF2-40B4-BE49-F238E27FC236}">
                  <a16:creationId xmlns:a16="http://schemas.microsoft.com/office/drawing/2014/main" id="{1FCB7028-575E-B6EA-3BDB-1F18F9D285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7379130" y="4619845"/>
              <a:ext cx="432000" cy="436673"/>
            </a:xfrm>
            <a:prstGeom prst="rect">
              <a:avLst/>
            </a:prstGeom>
          </p:spPr>
        </p:pic>
        <p:pic>
          <p:nvPicPr>
            <p:cNvPr id="177" name="Picture 67" descr="ball2v2pn-2.png">
              <a:extLst>
                <a:ext uri="{FF2B5EF4-FFF2-40B4-BE49-F238E27FC236}">
                  <a16:creationId xmlns:a16="http://schemas.microsoft.com/office/drawing/2014/main" id="{76437D28-7903-23E4-D10F-2A788E0DB5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654851">
              <a:off x="7531330" y="4355649"/>
              <a:ext cx="432000" cy="436673"/>
            </a:xfrm>
            <a:prstGeom prst="rect">
              <a:avLst/>
            </a:prstGeom>
          </p:spPr>
        </p:pic>
        <p:cxnSp>
          <p:nvCxnSpPr>
            <p:cNvPr id="175" name="Connecteur droit avec flèche 174">
              <a:extLst>
                <a:ext uri="{FF2B5EF4-FFF2-40B4-BE49-F238E27FC236}">
                  <a16:creationId xmlns:a16="http://schemas.microsoft.com/office/drawing/2014/main" id="{FEBECA13-6D8B-8114-BC96-B77266049B43}"/>
                </a:ext>
              </a:extLst>
            </p:cNvPr>
            <p:cNvCxnSpPr>
              <a:cxnSpLocks/>
              <a:stCxn id="173" idx="2"/>
              <a:endCxn id="177" idx="1"/>
            </p:cNvCxnSpPr>
            <p:nvPr/>
          </p:nvCxnSpPr>
          <p:spPr>
            <a:xfrm>
              <a:off x="7044679" y="4463644"/>
              <a:ext cx="674156" cy="32445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186" name="Groupe 185">
            <a:extLst>
              <a:ext uri="{FF2B5EF4-FFF2-40B4-BE49-F238E27FC236}">
                <a16:creationId xmlns:a16="http://schemas.microsoft.com/office/drawing/2014/main" id="{39072BD9-C594-465C-2E9E-3272EE2C0BB0}"/>
              </a:ext>
            </a:extLst>
          </p:cNvPr>
          <p:cNvGrpSpPr/>
          <p:nvPr/>
        </p:nvGrpSpPr>
        <p:grpSpPr>
          <a:xfrm>
            <a:off x="9864607" y="3583230"/>
            <a:ext cx="763490" cy="567560"/>
            <a:chOff x="6519275" y="3978967"/>
            <a:chExt cx="1446391" cy="1075215"/>
          </a:xfrm>
        </p:grpSpPr>
        <p:grpSp>
          <p:nvGrpSpPr>
            <p:cNvPr id="179" name="Groupe 178">
              <a:extLst>
                <a:ext uri="{FF2B5EF4-FFF2-40B4-BE49-F238E27FC236}">
                  <a16:creationId xmlns:a16="http://schemas.microsoft.com/office/drawing/2014/main" id="{2DA291C3-BDD0-CAD8-E7EE-69897FC00C9C}"/>
                </a:ext>
              </a:extLst>
            </p:cNvPr>
            <p:cNvGrpSpPr/>
            <p:nvPr/>
          </p:nvGrpSpPr>
          <p:grpSpPr>
            <a:xfrm>
              <a:off x="6519275" y="3978967"/>
              <a:ext cx="753453" cy="756000"/>
              <a:chOff x="10034340" y="4601929"/>
              <a:chExt cx="663814" cy="666056"/>
            </a:xfrm>
          </p:grpSpPr>
          <p:sp>
            <p:nvSpPr>
              <p:cNvPr id="180" name="Oval 30">
                <a:extLst>
                  <a:ext uri="{FF2B5EF4-FFF2-40B4-BE49-F238E27FC236}">
                    <a16:creationId xmlns:a16="http://schemas.microsoft.com/office/drawing/2014/main" id="{D57A8FCC-5EC7-8D67-1571-92BE8213BA94}"/>
                  </a:ext>
                </a:extLst>
              </p:cNvPr>
              <p:cNvSpPr>
                <a:spLocks noChangeAspect="1"/>
              </p:cNvSpPr>
              <p:nvPr/>
            </p:nvSpPr>
            <p:spPr>
              <a:xfrm>
                <a:off x="10034340" y="4601929"/>
                <a:ext cx="663814" cy="666056"/>
              </a:xfrm>
              <a:prstGeom prst="ellipse">
                <a:avLst/>
              </a:prstGeom>
              <a:solidFill>
                <a:srgbClr val="A6A6FF"/>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181" name="Picture 67" descr="ball2v2pn-2.png">
                <a:extLst>
                  <a:ext uri="{FF2B5EF4-FFF2-40B4-BE49-F238E27FC236}">
                    <a16:creationId xmlns:a16="http://schemas.microsoft.com/office/drawing/2014/main" id="{66CAD759-83A9-3B69-5138-CF8718C048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654851">
                <a:off x="10116255" y="4811212"/>
                <a:ext cx="380604" cy="384722"/>
              </a:xfrm>
              <a:prstGeom prst="rect">
                <a:avLst/>
              </a:prstGeom>
            </p:spPr>
          </p:pic>
          <p:pic>
            <p:nvPicPr>
              <p:cNvPr id="182" name="Picture 69" descr="ball2v2pn.png">
                <a:extLst>
                  <a:ext uri="{FF2B5EF4-FFF2-40B4-BE49-F238E27FC236}">
                    <a16:creationId xmlns:a16="http://schemas.microsoft.com/office/drawing/2014/main" id="{6E8E2107-5406-7731-2942-7AB6E72A94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10233946" y="4684734"/>
                <a:ext cx="380604" cy="384722"/>
              </a:xfrm>
              <a:prstGeom prst="rect">
                <a:avLst/>
              </a:prstGeom>
            </p:spPr>
          </p:pic>
        </p:grpSp>
        <p:pic>
          <p:nvPicPr>
            <p:cNvPr id="184" name="Picture 69" descr="ball2v2pn.png">
              <a:extLst>
                <a:ext uri="{FF2B5EF4-FFF2-40B4-BE49-F238E27FC236}">
                  <a16:creationId xmlns:a16="http://schemas.microsoft.com/office/drawing/2014/main" id="{BA3A1FDB-A70F-DD04-EBAE-E2BB0DD2EE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7379130" y="4619845"/>
              <a:ext cx="432000" cy="436673"/>
            </a:xfrm>
            <a:prstGeom prst="rect">
              <a:avLst/>
            </a:prstGeom>
          </p:spPr>
        </p:pic>
        <p:pic>
          <p:nvPicPr>
            <p:cNvPr id="185" name="Picture 67" descr="ball2v2pn-2.png">
              <a:extLst>
                <a:ext uri="{FF2B5EF4-FFF2-40B4-BE49-F238E27FC236}">
                  <a16:creationId xmlns:a16="http://schemas.microsoft.com/office/drawing/2014/main" id="{31AD92C1-176D-0A15-A37C-CE188A3A44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654851">
              <a:off x="7531330" y="4355649"/>
              <a:ext cx="432000" cy="436673"/>
            </a:xfrm>
            <a:prstGeom prst="rect">
              <a:avLst/>
            </a:prstGeom>
          </p:spPr>
        </p:pic>
        <p:cxnSp>
          <p:nvCxnSpPr>
            <p:cNvPr id="183" name="Connecteur droit avec flèche 182">
              <a:extLst>
                <a:ext uri="{FF2B5EF4-FFF2-40B4-BE49-F238E27FC236}">
                  <a16:creationId xmlns:a16="http://schemas.microsoft.com/office/drawing/2014/main" id="{1ACB7B59-78BD-FE03-B0E8-1314E3ED7E6A}"/>
                </a:ext>
              </a:extLst>
            </p:cNvPr>
            <p:cNvCxnSpPr>
              <a:cxnSpLocks/>
              <a:stCxn id="181" idx="2"/>
              <a:endCxn id="185" idx="1"/>
            </p:cNvCxnSpPr>
            <p:nvPr/>
          </p:nvCxnSpPr>
          <p:spPr>
            <a:xfrm>
              <a:off x="7044679" y="4463644"/>
              <a:ext cx="674156" cy="32445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237" name="Groupe 236">
            <a:extLst>
              <a:ext uri="{FF2B5EF4-FFF2-40B4-BE49-F238E27FC236}">
                <a16:creationId xmlns:a16="http://schemas.microsoft.com/office/drawing/2014/main" id="{93CF384F-5326-F81A-38EC-7077F78A0B9E}"/>
              </a:ext>
            </a:extLst>
          </p:cNvPr>
          <p:cNvGrpSpPr/>
          <p:nvPr/>
        </p:nvGrpSpPr>
        <p:grpSpPr>
          <a:xfrm>
            <a:off x="4272453" y="892858"/>
            <a:ext cx="2543593" cy="1740053"/>
            <a:chOff x="2957658" y="892858"/>
            <a:chExt cx="2543593" cy="1740053"/>
          </a:xfrm>
        </p:grpSpPr>
        <p:grpSp>
          <p:nvGrpSpPr>
            <p:cNvPr id="214" name="Group 26">
              <a:extLst>
                <a:ext uri="{FF2B5EF4-FFF2-40B4-BE49-F238E27FC236}">
                  <a16:creationId xmlns:a16="http://schemas.microsoft.com/office/drawing/2014/main" id="{66CF8362-60C3-68D2-8394-B39CEED8393D}"/>
                </a:ext>
              </a:extLst>
            </p:cNvPr>
            <p:cNvGrpSpPr>
              <a:grpSpLocks noChangeAspect="1"/>
            </p:cNvGrpSpPr>
            <p:nvPr/>
          </p:nvGrpSpPr>
          <p:grpSpPr>
            <a:xfrm>
              <a:off x="3021737" y="1070042"/>
              <a:ext cx="2164129" cy="1438770"/>
              <a:chOff x="652589" y="2002529"/>
              <a:chExt cx="2726875" cy="2267834"/>
            </a:xfrm>
          </p:grpSpPr>
          <p:sp>
            <p:nvSpPr>
              <p:cNvPr id="216" name="Freeform 45">
                <a:extLst>
                  <a:ext uri="{FF2B5EF4-FFF2-40B4-BE49-F238E27FC236}">
                    <a16:creationId xmlns:a16="http://schemas.microsoft.com/office/drawing/2014/main" id="{838DC43B-9ABC-7BFC-4556-D04C95B95EE1}"/>
                  </a:ext>
                </a:extLst>
              </p:cNvPr>
              <p:cNvSpPr>
                <a:spLocks noChangeAspect="1"/>
              </p:cNvSpPr>
              <p:nvPr/>
            </p:nvSpPr>
            <p:spPr bwMode="auto">
              <a:xfrm>
                <a:off x="652589" y="2002529"/>
                <a:ext cx="2726875" cy="2267834"/>
              </a:xfrm>
              <a:custGeom>
                <a:avLst/>
                <a:gdLst>
                  <a:gd name="T0" fmla="*/ 0 w 669"/>
                  <a:gd name="T1" fmla="*/ 0 h 1063"/>
                  <a:gd name="T2" fmla="*/ 341 w 669"/>
                  <a:gd name="T3" fmla="*/ 1061 h 1063"/>
                  <a:gd name="T4" fmla="*/ 669 w 669"/>
                  <a:gd name="T5" fmla="*/ 13 h 1063"/>
                  <a:gd name="T6" fmla="*/ 0 60000 65536"/>
                  <a:gd name="T7" fmla="*/ 0 60000 65536"/>
                  <a:gd name="T8" fmla="*/ 0 60000 65536"/>
                  <a:gd name="T9" fmla="*/ 0 w 669"/>
                  <a:gd name="T10" fmla="*/ 0 h 1063"/>
                  <a:gd name="T11" fmla="*/ 669 w 669"/>
                  <a:gd name="T12" fmla="*/ 1063 h 1063"/>
                  <a:gd name="connsiteX0" fmla="*/ 0 w 9592"/>
                  <a:gd name="connsiteY0" fmla="*/ 1111 h 9859"/>
                  <a:gd name="connsiteX1" fmla="*/ 4689 w 9592"/>
                  <a:gd name="connsiteY1" fmla="*/ 9859 h 9859"/>
                  <a:gd name="connsiteX2" fmla="*/ 9592 w 9592"/>
                  <a:gd name="connsiteY2" fmla="*/ 0 h 9859"/>
                </a:gdLst>
                <a:ahLst/>
                <a:cxnLst>
                  <a:cxn ang="0">
                    <a:pos x="connsiteX0" y="connsiteY0"/>
                  </a:cxn>
                  <a:cxn ang="0">
                    <a:pos x="connsiteX1" y="connsiteY1"/>
                  </a:cxn>
                  <a:cxn ang="0">
                    <a:pos x="connsiteX2" y="connsiteY2"/>
                  </a:cxn>
                </a:cxnLst>
                <a:rect l="l" t="t" r="r" b="b"/>
                <a:pathLst>
                  <a:path w="9592" h="9859">
                    <a:moveTo>
                      <a:pt x="0" y="1111"/>
                    </a:moveTo>
                    <a:cubicBezTo>
                      <a:pt x="1719" y="6087"/>
                      <a:pt x="3030" y="9840"/>
                      <a:pt x="4689" y="9859"/>
                    </a:cubicBezTo>
                    <a:cubicBezTo>
                      <a:pt x="6348" y="9878"/>
                      <a:pt x="7963" y="4939"/>
                      <a:pt x="9592" y="0"/>
                    </a:cubicBezTo>
                  </a:path>
                </a:pathLst>
              </a:custGeom>
              <a:noFill/>
              <a:ln w="15875">
                <a:solidFill>
                  <a:srgbClr val="008040"/>
                </a:solidFill>
                <a:round/>
                <a:headEnd/>
                <a:tailEnd/>
              </a:ln>
            </p:spPr>
            <p:txBody>
              <a:bodyPr wrap="none" anchor="ctr">
                <a:prstTxWarp prst="textNoShape">
                  <a:avLst/>
                </a:prstTxWarp>
              </a:bodyPr>
              <a:lstStyle/>
              <a:p>
                <a:endParaRPr lang="en-US"/>
              </a:p>
            </p:txBody>
          </p:sp>
          <p:sp>
            <p:nvSpPr>
              <p:cNvPr id="217" name="Line 46">
                <a:extLst>
                  <a:ext uri="{FF2B5EF4-FFF2-40B4-BE49-F238E27FC236}">
                    <a16:creationId xmlns:a16="http://schemas.microsoft.com/office/drawing/2014/main" id="{29AF7890-F996-59C2-D695-8D29E1D335CA}"/>
                  </a:ext>
                </a:extLst>
              </p:cNvPr>
              <p:cNvSpPr>
                <a:spLocks noChangeAspect="1" noChangeShapeType="1"/>
              </p:cNvSpPr>
              <p:nvPr/>
            </p:nvSpPr>
            <p:spPr bwMode="auto">
              <a:xfrm>
                <a:off x="1391145" y="3784459"/>
                <a:ext cx="1162981" cy="0"/>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218" name="Line 47">
                <a:extLst>
                  <a:ext uri="{FF2B5EF4-FFF2-40B4-BE49-F238E27FC236}">
                    <a16:creationId xmlns:a16="http://schemas.microsoft.com/office/drawing/2014/main" id="{F0ADAB04-896B-8E4C-C342-A68F8F45F244}"/>
                  </a:ext>
                </a:extLst>
              </p:cNvPr>
              <p:cNvSpPr>
                <a:spLocks noChangeAspect="1" noChangeShapeType="1"/>
              </p:cNvSpPr>
              <p:nvPr/>
            </p:nvSpPr>
            <p:spPr bwMode="auto">
              <a:xfrm>
                <a:off x="1139786" y="3334919"/>
                <a:ext cx="1653908" cy="13581"/>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219" name="Line 48">
                <a:extLst>
                  <a:ext uri="{FF2B5EF4-FFF2-40B4-BE49-F238E27FC236}">
                    <a16:creationId xmlns:a16="http://schemas.microsoft.com/office/drawing/2014/main" id="{84E2BB66-2C68-77A9-B10E-1C0F13346117}"/>
                  </a:ext>
                </a:extLst>
              </p:cNvPr>
              <p:cNvSpPr>
                <a:spLocks noChangeAspect="1" noChangeShapeType="1"/>
              </p:cNvSpPr>
              <p:nvPr/>
            </p:nvSpPr>
            <p:spPr bwMode="auto">
              <a:xfrm>
                <a:off x="920951" y="2855102"/>
                <a:ext cx="2106482" cy="13432"/>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220" name="Line 49">
                <a:extLst>
                  <a:ext uri="{FF2B5EF4-FFF2-40B4-BE49-F238E27FC236}">
                    <a16:creationId xmlns:a16="http://schemas.microsoft.com/office/drawing/2014/main" id="{03A377E7-2255-F522-20C5-62DD81DF698C}"/>
                  </a:ext>
                </a:extLst>
              </p:cNvPr>
              <p:cNvSpPr>
                <a:spLocks noChangeAspect="1" noChangeShapeType="1"/>
              </p:cNvSpPr>
              <p:nvPr/>
            </p:nvSpPr>
            <p:spPr bwMode="auto">
              <a:xfrm>
                <a:off x="686167" y="2332531"/>
                <a:ext cx="2558019" cy="13187"/>
              </a:xfrm>
              <a:prstGeom prst="line">
                <a:avLst/>
              </a:prstGeom>
              <a:noFill/>
              <a:ln w="15875">
                <a:solidFill>
                  <a:srgbClr val="008040"/>
                </a:solidFill>
                <a:round/>
                <a:headEnd/>
                <a:tailEnd/>
              </a:ln>
            </p:spPr>
            <p:txBody>
              <a:bodyPr wrap="none" anchor="ctr">
                <a:prstTxWarp prst="textNoShape">
                  <a:avLst/>
                </a:prstTxWarp>
              </a:bodyPr>
              <a:lstStyle/>
              <a:p>
                <a:endParaRPr lang="en-US"/>
              </a:p>
            </p:txBody>
          </p:sp>
        </p:grpSp>
        <p:grpSp>
          <p:nvGrpSpPr>
            <p:cNvPr id="188" name="Group 26">
              <a:extLst>
                <a:ext uri="{FF2B5EF4-FFF2-40B4-BE49-F238E27FC236}">
                  <a16:creationId xmlns:a16="http://schemas.microsoft.com/office/drawing/2014/main" id="{CD3898C4-A0DA-6C70-C099-C43EC8B51502}"/>
                </a:ext>
              </a:extLst>
            </p:cNvPr>
            <p:cNvGrpSpPr>
              <a:grpSpLocks noChangeAspect="1"/>
            </p:cNvGrpSpPr>
            <p:nvPr/>
          </p:nvGrpSpPr>
          <p:grpSpPr>
            <a:xfrm>
              <a:off x="2957658" y="892858"/>
              <a:ext cx="2543593" cy="1740053"/>
              <a:chOff x="352254" y="1919901"/>
              <a:chExt cx="3695870" cy="2528316"/>
            </a:xfrm>
          </p:grpSpPr>
          <p:sp>
            <p:nvSpPr>
              <p:cNvPr id="189" name="Snip Diagonal Corner Rectangle 27">
                <a:extLst>
                  <a:ext uri="{FF2B5EF4-FFF2-40B4-BE49-F238E27FC236}">
                    <a16:creationId xmlns:a16="http://schemas.microsoft.com/office/drawing/2014/main" id="{DB27883C-FE69-2F93-5B10-8279D3116BF0}"/>
                  </a:ext>
                </a:extLst>
              </p:cNvPr>
              <p:cNvSpPr/>
              <p:nvPr/>
            </p:nvSpPr>
            <p:spPr bwMode="auto">
              <a:xfrm>
                <a:off x="352254" y="1919901"/>
                <a:ext cx="3695870" cy="2528316"/>
              </a:xfrm>
              <a:prstGeom prst="snip2DiagRect">
                <a:avLst/>
              </a:prstGeom>
              <a:noFill/>
              <a:ln w="15875" cap="flat" cmpd="sng" algn="ctr">
                <a:solidFill>
                  <a:srgbClr val="1A4A9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400">
                  <a:latin typeface="Arial" pitchFamily="48" charset="0"/>
                  <a:ea typeface="ＭＳ Ｐゴシック" pitchFamily="48" charset="-128"/>
                  <a:cs typeface="ＭＳ Ｐゴシック" pitchFamily="48" charset="-128"/>
                </a:endParaRPr>
              </a:p>
            </p:txBody>
          </p:sp>
          <p:sp>
            <p:nvSpPr>
              <p:cNvPr id="190" name="Freeform 45">
                <a:extLst>
                  <a:ext uri="{FF2B5EF4-FFF2-40B4-BE49-F238E27FC236}">
                    <a16:creationId xmlns:a16="http://schemas.microsoft.com/office/drawing/2014/main" id="{9FF73178-C644-8B95-D211-4220B8B55244}"/>
                  </a:ext>
                </a:extLst>
              </p:cNvPr>
              <p:cNvSpPr>
                <a:spLocks noChangeAspect="1"/>
              </p:cNvSpPr>
              <p:nvPr/>
            </p:nvSpPr>
            <p:spPr bwMode="auto">
              <a:xfrm>
                <a:off x="652589" y="2002529"/>
                <a:ext cx="2726875" cy="2267834"/>
              </a:xfrm>
              <a:custGeom>
                <a:avLst/>
                <a:gdLst>
                  <a:gd name="T0" fmla="*/ 0 w 669"/>
                  <a:gd name="T1" fmla="*/ 0 h 1063"/>
                  <a:gd name="T2" fmla="*/ 341 w 669"/>
                  <a:gd name="T3" fmla="*/ 1061 h 1063"/>
                  <a:gd name="T4" fmla="*/ 669 w 669"/>
                  <a:gd name="T5" fmla="*/ 13 h 1063"/>
                  <a:gd name="T6" fmla="*/ 0 60000 65536"/>
                  <a:gd name="T7" fmla="*/ 0 60000 65536"/>
                  <a:gd name="T8" fmla="*/ 0 60000 65536"/>
                  <a:gd name="T9" fmla="*/ 0 w 669"/>
                  <a:gd name="T10" fmla="*/ 0 h 1063"/>
                  <a:gd name="T11" fmla="*/ 669 w 669"/>
                  <a:gd name="T12" fmla="*/ 1063 h 1063"/>
                  <a:gd name="connsiteX0" fmla="*/ 0 w 9592"/>
                  <a:gd name="connsiteY0" fmla="*/ 1111 h 9859"/>
                  <a:gd name="connsiteX1" fmla="*/ 4689 w 9592"/>
                  <a:gd name="connsiteY1" fmla="*/ 9859 h 9859"/>
                  <a:gd name="connsiteX2" fmla="*/ 9592 w 9592"/>
                  <a:gd name="connsiteY2" fmla="*/ 0 h 9859"/>
                </a:gdLst>
                <a:ahLst/>
                <a:cxnLst>
                  <a:cxn ang="0">
                    <a:pos x="connsiteX0" y="connsiteY0"/>
                  </a:cxn>
                  <a:cxn ang="0">
                    <a:pos x="connsiteX1" y="connsiteY1"/>
                  </a:cxn>
                  <a:cxn ang="0">
                    <a:pos x="connsiteX2" y="connsiteY2"/>
                  </a:cxn>
                </a:cxnLst>
                <a:rect l="l" t="t" r="r" b="b"/>
                <a:pathLst>
                  <a:path w="9592" h="9859">
                    <a:moveTo>
                      <a:pt x="0" y="1111"/>
                    </a:moveTo>
                    <a:cubicBezTo>
                      <a:pt x="1719" y="6087"/>
                      <a:pt x="3030" y="9840"/>
                      <a:pt x="4689" y="9859"/>
                    </a:cubicBezTo>
                    <a:cubicBezTo>
                      <a:pt x="6348" y="9878"/>
                      <a:pt x="7963" y="4939"/>
                      <a:pt x="9592" y="0"/>
                    </a:cubicBezTo>
                  </a:path>
                </a:pathLst>
              </a:custGeom>
              <a:noFill/>
              <a:ln w="15875">
                <a:solidFill>
                  <a:srgbClr val="008040"/>
                </a:solidFill>
                <a:round/>
                <a:headEnd/>
                <a:tailEnd/>
              </a:ln>
            </p:spPr>
            <p:txBody>
              <a:bodyPr wrap="none" anchor="ctr">
                <a:prstTxWarp prst="textNoShape">
                  <a:avLst/>
                </a:prstTxWarp>
              </a:bodyPr>
              <a:lstStyle/>
              <a:p>
                <a:endParaRPr lang="en-US"/>
              </a:p>
            </p:txBody>
          </p:sp>
          <p:sp>
            <p:nvSpPr>
              <p:cNvPr id="191" name="Line 46">
                <a:extLst>
                  <a:ext uri="{FF2B5EF4-FFF2-40B4-BE49-F238E27FC236}">
                    <a16:creationId xmlns:a16="http://schemas.microsoft.com/office/drawing/2014/main" id="{17CA5FF7-DBE0-3C43-5D04-C4E571D0B70A}"/>
                  </a:ext>
                </a:extLst>
              </p:cNvPr>
              <p:cNvSpPr>
                <a:spLocks noChangeAspect="1" noChangeShapeType="1"/>
              </p:cNvSpPr>
              <p:nvPr/>
            </p:nvSpPr>
            <p:spPr bwMode="auto">
              <a:xfrm>
                <a:off x="1391145" y="3784459"/>
                <a:ext cx="1162981" cy="0"/>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192" name="Line 47">
                <a:extLst>
                  <a:ext uri="{FF2B5EF4-FFF2-40B4-BE49-F238E27FC236}">
                    <a16:creationId xmlns:a16="http://schemas.microsoft.com/office/drawing/2014/main" id="{B70CA4DF-8DDB-8FEC-69B3-3D9F7D3BE4DC}"/>
                  </a:ext>
                </a:extLst>
              </p:cNvPr>
              <p:cNvSpPr>
                <a:spLocks noChangeAspect="1" noChangeShapeType="1"/>
              </p:cNvSpPr>
              <p:nvPr/>
            </p:nvSpPr>
            <p:spPr bwMode="auto">
              <a:xfrm>
                <a:off x="1139786" y="3334919"/>
                <a:ext cx="1653908" cy="13581"/>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193" name="Line 48">
                <a:extLst>
                  <a:ext uri="{FF2B5EF4-FFF2-40B4-BE49-F238E27FC236}">
                    <a16:creationId xmlns:a16="http://schemas.microsoft.com/office/drawing/2014/main" id="{72E8694A-9C3F-E6A0-A241-77C23B640FD8}"/>
                  </a:ext>
                </a:extLst>
              </p:cNvPr>
              <p:cNvSpPr>
                <a:spLocks noChangeAspect="1" noChangeShapeType="1"/>
              </p:cNvSpPr>
              <p:nvPr/>
            </p:nvSpPr>
            <p:spPr bwMode="auto">
              <a:xfrm>
                <a:off x="920951" y="2855102"/>
                <a:ext cx="2106482" cy="13432"/>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194" name="Line 49">
                <a:extLst>
                  <a:ext uri="{FF2B5EF4-FFF2-40B4-BE49-F238E27FC236}">
                    <a16:creationId xmlns:a16="http://schemas.microsoft.com/office/drawing/2014/main" id="{6DD41B5F-B808-A2CD-1D3B-EA655C9792AA}"/>
                  </a:ext>
                </a:extLst>
              </p:cNvPr>
              <p:cNvSpPr>
                <a:spLocks noChangeAspect="1" noChangeShapeType="1"/>
              </p:cNvSpPr>
              <p:nvPr/>
            </p:nvSpPr>
            <p:spPr bwMode="auto">
              <a:xfrm>
                <a:off x="686167" y="2332531"/>
                <a:ext cx="2558019" cy="13187"/>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195" name="Oval 54">
                <a:extLst>
                  <a:ext uri="{FF2B5EF4-FFF2-40B4-BE49-F238E27FC236}">
                    <a16:creationId xmlns:a16="http://schemas.microsoft.com/office/drawing/2014/main" id="{FFC6C7F4-55D5-1872-5DE0-BB5476A92735}"/>
                  </a:ext>
                </a:extLst>
              </p:cNvPr>
              <p:cNvSpPr>
                <a:spLocks noChangeAspect="1" noChangeArrowheads="1"/>
              </p:cNvSpPr>
              <p:nvPr/>
            </p:nvSpPr>
            <p:spPr bwMode="auto">
              <a:xfrm>
                <a:off x="1523815" y="3717299"/>
                <a:ext cx="113290" cy="110818"/>
              </a:xfrm>
              <a:prstGeom prst="ellipse">
                <a:avLst/>
              </a:prstGeom>
              <a:solidFill>
                <a:srgbClr val="6666FF"/>
              </a:solidFill>
              <a:ln w="15875">
                <a:solidFill>
                  <a:srgbClr val="0080FF"/>
                </a:solidFill>
                <a:round/>
                <a:headEnd/>
                <a:tailEnd/>
              </a:ln>
            </p:spPr>
            <p:txBody>
              <a:bodyPr wrap="none" anchor="ctr">
                <a:prstTxWarp prst="textNoShape">
                  <a:avLst/>
                </a:prstTxWarp>
              </a:bodyPr>
              <a:lstStyle/>
              <a:p>
                <a:endParaRPr lang="en-US"/>
              </a:p>
            </p:txBody>
          </p:sp>
          <p:sp>
            <p:nvSpPr>
              <p:cNvPr id="196" name="Oval 55">
                <a:extLst>
                  <a:ext uri="{FF2B5EF4-FFF2-40B4-BE49-F238E27FC236}">
                    <a16:creationId xmlns:a16="http://schemas.microsoft.com/office/drawing/2014/main" id="{28745D0E-FEF9-3C03-8AE0-744AB9BCC82C}"/>
                  </a:ext>
                </a:extLst>
              </p:cNvPr>
              <p:cNvSpPr>
                <a:spLocks noChangeAspect="1" noChangeArrowheads="1"/>
              </p:cNvSpPr>
              <p:nvPr/>
            </p:nvSpPr>
            <p:spPr bwMode="auto">
              <a:xfrm>
                <a:off x="1670967" y="3717633"/>
                <a:ext cx="113290" cy="110818"/>
              </a:xfrm>
              <a:prstGeom prst="ellipse">
                <a:avLst/>
              </a:prstGeom>
              <a:solidFill>
                <a:srgbClr val="6666FF"/>
              </a:solidFill>
              <a:ln w="15875">
                <a:solidFill>
                  <a:srgbClr val="0080FF"/>
                </a:solidFill>
                <a:round/>
                <a:headEnd/>
                <a:tailEnd/>
              </a:ln>
            </p:spPr>
            <p:txBody>
              <a:bodyPr wrap="none" anchor="ctr">
                <a:prstTxWarp prst="textNoShape">
                  <a:avLst/>
                </a:prstTxWarp>
              </a:bodyPr>
              <a:lstStyle/>
              <a:p>
                <a:endParaRPr lang="en-US"/>
              </a:p>
            </p:txBody>
          </p:sp>
          <p:sp>
            <p:nvSpPr>
              <p:cNvPr id="197" name="Oval 56">
                <a:extLst>
                  <a:ext uri="{FF2B5EF4-FFF2-40B4-BE49-F238E27FC236}">
                    <a16:creationId xmlns:a16="http://schemas.microsoft.com/office/drawing/2014/main" id="{5B609507-39FC-927A-06B7-B83F0B8E9B3E}"/>
                  </a:ext>
                </a:extLst>
              </p:cNvPr>
              <p:cNvSpPr>
                <a:spLocks noChangeAspect="1" noChangeArrowheads="1"/>
              </p:cNvSpPr>
              <p:nvPr/>
            </p:nvSpPr>
            <p:spPr bwMode="auto">
              <a:xfrm>
                <a:off x="2075036" y="3720656"/>
                <a:ext cx="113290" cy="110818"/>
              </a:xfrm>
              <a:prstGeom prst="ellipse">
                <a:avLst/>
              </a:prstGeom>
              <a:solidFill>
                <a:srgbClr val="FF0000"/>
              </a:solidFill>
              <a:ln w="25400">
                <a:solidFill>
                  <a:srgbClr val="FC0B1D"/>
                </a:solidFill>
                <a:round/>
                <a:headEnd/>
                <a:tailEnd/>
              </a:ln>
            </p:spPr>
            <p:txBody>
              <a:bodyPr wrap="none" anchor="ctr">
                <a:prstTxWarp prst="textNoShape">
                  <a:avLst/>
                </a:prstTxWarp>
              </a:bodyPr>
              <a:lstStyle/>
              <a:p>
                <a:endParaRPr lang="en-US"/>
              </a:p>
            </p:txBody>
          </p:sp>
          <p:sp>
            <p:nvSpPr>
              <p:cNvPr id="198" name="Oval 57">
                <a:extLst>
                  <a:ext uri="{FF2B5EF4-FFF2-40B4-BE49-F238E27FC236}">
                    <a16:creationId xmlns:a16="http://schemas.microsoft.com/office/drawing/2014/main" id="{22E5DF1B-74A7-8DCB-1C73-A4F57D1683DF}"/>
                  </a:ext>
                </a:extLst>
              </p:cNvPr>
              <p:cNvSpPr>
                <a:spLocks noChangeAspect="1" noChangeArrowheads="1"/>
              </p:cNvSpPr>
              <p:nvPr/>
            </p:nvSpPr>
            <p:spPr bwMode="auto">
              <a:xfrm>
                <a:off x="2226363" y="3720322"/>
                <a:ext cx="113290" cy="110818"/>
              </a:xfrm>
              <a:prstGeom prst="ellipse">
                <a:avLst/>
              </a:prstGeom>
              <a:solidFill>
                <a:srgbClr val="FF0000"/>
              </a:solidFill>
              <a:ln w="25400">
                <a:solidFill>
                  <a:srgbClr val="FC0B1D"/>
                </a:solidFill>
                <a:round/>
                <a:headEnd/>
                <a:tailEnd/>
              </a:ln>
            </p:spPr>
            <p:txBody>
              <a:bodyPr wrap="none" anchor="ctr">
                <a:prstTxWarp prst="textNoShape">
                  <a:avLst/>
                </a:prstTxWarp>
              </a:bodyPr>
              <a:lstStyle/>
              <a:p>
                <a:endParaRPr lang="en-US"/>
              </a:p>
            </p:txBody>
          </p:sp>
          <p:sp>
            <p:nvSpPr>
              <p:cNvPr id="199" name="Oval 60">
                <a:extLst>
                  <a:ext uri="{FF2B5EF4-FFF2-40B4-BE49-F238E27FC236}">
                    <a16:creationId xmlns:a16="http://schemas.microsoft.com/office/drawing/2014/main" id="{78C8070A-E717-6232-5CAC-6EB7A9296993}"/>
                  </a:ext>
                </a:extLst>
              </p:cNvPr>
              <p:cNvSpPr>
                <a:spLocks noChangeAspect="1" noChangeArrowheads="1"/>
              </p:cNvSpPr>
              <p:nvPr/>
            </p:nvSpPr>
            <p:spPr bwMode="auto">
              <a:xfrm>
                <a:off x="2149376" y="3287981"/>
                <a:ext cx="113290" cy="107457"/>
              </a:xfrm>
              <a:prstGeom prst="ellipse">
                <a:avLst/>
              </a:prstGeom>
              <a:solidFill>
                <a:srgbClr val="FF0000"/>
              </a:solidFill>
              <a:ln w="15875">
                <a:solidFill>
                  <a:srgbClr val="FC0B1D"/>
                </a:solidFill>
                <a:round/>
                <a:headEnd/>
                <a:tailEnd/>
              </a:ln>
            </p:spPr>
            <p:txBody>
              <a:bodyPr wrap="none" anchor="ctr">
                <a:prstTxWarp prst="textNoShape">
                  <a:avLst/>
                </a:prstTxWarp>
              </a:bodyPr>
              <a:lstStyle/>
              <a:p>
                <a:endParaRPr lang="en-US"/>
              </a:p>
            </p:txBody>
          </p:sp>
          <p:sp>
            <p:nvSpPr>
              <p:cNvPr id="200" name="Oval 61">
                <a:extLst>
                  <a:ext uri="{FF2B5EF4-FFF2-40B4-BE49-F238E27FC236}">
                    <a16:creationId xmlns:a16="http://schemas.microsoft.com/office/drawing/2014/main" id="{373E8603-C249-ADB7-CDDF-315120EE6327}"/>
                  </a:ext>
                </a:extLst>
              </p:cNvPr>
              <p:cNvSpPr>
                <a:spLocks noChangeAspect="1" noChangeArrowheads="1"/>
              </p:cNvSpPr>
              <p:nvPr/>
            </p:nvSpPr>
            <p:spPr bwMode="auto">
              <a:xfrm>
                <a:off x="1577454" y="3287981"/>
                <a:ext cx="113290" cy="107457"/>
              </a:xfrm>
              <a:prstGeom prst="ellipse">
                <a:avLst/>
              </a:prstGeom>
              <a:solidFill>
                <a:srgbClr val="6666FF"/>
              </a:solidFill>
              <a:ln w="15875">
                <a:solidFill>
                  <a:srgbClr val="0080FF"/>
                </a:solidFill>
                <a:round/>
                <a:headEnd/>
                <a:tailEnd/>
              </a:ln>
            </p:spPr>
            <p:txBody>
              <a:bodyPr wrap="none" anchor="ctr">
                <a:prstTxWarp prst="textNoShape">
                  <a:avLst/>
                </a:prstTxWarp>
              </a:bodyPr>
              <a:lstStyle/>
              <a:p>
                <a:endParaRPr lang="en-US"/>
              </a:p>
            </p:txBody>
          </p:sp>
          <p:sp>
            <p:nvSpPr>
              <p:cNvPr id="202" name="Line 51">
                <a:extLst>
                  <a:ext uri="{FF2B5EF4-FFF2-40B4-BE49-F238E27FC236}">
                    <a16:creationId xmlns:a16="http://schemas.microsoft.com/office/drawing/2014/main" id="{439C26A0-4205-6890-93CD-41D64B038E55}"/>
                  </a:ext>
                </a:extLst>
              </p:cNvPr>
              <p:cNvSpPr>
                <a:spLocks noChangeAspect="1" noChangeShapeType="1"/>
              </p:cNvSpPr>
              <p:nvPr/>
            </p:nvSpPr>
            <p:spPr bwMode="auto">
              <a:xfrm>
                <a:off x="2474173" y="2366055"/>
                <a:ext cx="0" cy="498079"/>
              </a:xfrm>
              <a:prstGeom prst="line">
                <a:avLst/>
              </a:prstGeom>
              <a:noFill/>
              <a:ln w="19050">
                <a:solidFill>
                  <a:srgbClr val="000000"/>
                </a:solidFill>
                <a:round/>
                <a:headEnd type="triangle" w="med" len="sm"/>
                <a:tailEnd type="triangle" w="med" len="sm"/>
              </a:ln>
            </p:spPr>
            <p:txBody>
              <a:bodyPr wrap="none" anchor="ctr">
                <a:prstTxWarp prst="textNoShape">
                  <a:avLst/>
                </a:prstTxWarp>
              </a:bodyPr>
              <a:lstStyle/>
              <a:p>
                <a:endParaRPr lang="en-US"/>
              </a:p>
            </p:txBody>
          </p:sp>
          <mc:AlternateContent xmlns:mc="http://schemas.openxmlformats.org/markup-compatibility/2006" xmlns:a14="http://schemas.microsoft.com/office/drawing/2010/main">
            <mc:Choice Requires="a14">
              <p:sp>
                <p:nvSpPr>
                  <p:cNvPr id="203" name="TextBox 46">
                    <a:extLst>
                      <a:ext uri="{FF2B5EF4-FFF2-40B4-BE49-F238E27FC236}">
                        <a16:creationId xmlns:a16="http://schemas.microsoft.com/office/drawing/2014/main" id="{4D66BFC4-E5D8-3685-AC76-9E57665B78EC}"/>
                      </a:ext>
                    </a:extLst>
                  </p:cNvPr>
                  <p:cNvSpPr txBox="1"/>
                  <p:nvPr/>
                </p:nvSpPr>
                <p:spPr>
                  <a:xfrm>
                    <a:off x="2485252" y="2461205"/>
                    <a:ext cx="548193" cy="365209"/>
                  </a:xfrm>
                  <a:prstGeom prst="rect">
                    <a:avLst/>
                  </a:prstGeom>
                  <a:noFill/>
                </p:spPr>
                <p:txBody>
                  <a:bodyPr wrap="none" rtlCol="0">
                    <a:spAutoFit/>
                  </a:bodyPr>
                  <a:lstStyle/>
                  <a:p>
                    <a:pPr algn="just"/>
                    <a14:m>
                      <m:oMathPara xmlns:m="http://schemas.openxmlformats.org/officeDocument/2006/math">
                        <m:oMathParaPr>
                          <m:jc m:val="centerGroup"/>
                        </m:oMathParaPr>
                        <m:oMath xmlns:m="http://schemas.openxmlformats.org/officeDocument/2006/math">
                          <m:r>
                            <a:rPr lang="el-GR" sz="1400" i="1">
                              <a:latin typeface="Cambria Math"/>
                              <a:ea typeface="Cambria Math"/>
                            </a:rPr>
                            <m:t>ℏ</m:t>
                          </m:r>
                          <m:r>
                            <m:rPr>
                              <m:sty m:val="p"/>
                            </m:rPr>
                            <a:rPr lang="el-GR" sz="1400" i="1">
                              <a:latin typeface="Cambria Math"/>
                              <a:ea typeface="Cambria Math"/>
                            </a:rPr>
                            <m:t>Ω</m:t>
                          </m:r>
                        </m:oMath>
                      </m:oMathPara>
                    </a14:m>
                    <a:endParaRPr lang="en-US" sz="1400" dirty="0"/>
                  </a:p>
                </p:txBody>
              </p:sp>
            </mc:Choice>
            <mc:Fallback xmlns="">
              <p:sp>
                <p:nvSpPr>
                  <p:cNvPr id="222" name="TextBox 46">
                    <a:extLst>
                      <a:ext uri="{FF2B5EF4-FFF2-40B4-BE49-F238E27FC236}">
                        <a16:creationId xmlns:a16="http://schemas.microsoft.com/office/drawing/2014/main" id="{45C01043-E67E-47F0-AC70-0667288282F5}"/>
                      </a:ext>
                    </a:extLst>
                  </p:cNvPr>
                  <p:cNvSpPr txBox="1">
                    <a:spLocks noRot="1" noChangeAspect="1" noMove="1" noResize="1" noEditPoints="1" noAdjustHandles="1" noChangeArrowheads="1" noChangeShapeType="1" noTextEdit="1"/>
                  </p:cNvSpPr>
                  <p:nvPr/>
                </p:nvSpPr>
                <p:spPr>
                  <a:xfrm>
                    <a:off x="2485252" y="2461205"/>
                    <a:ext cx="548193" cy="365209"/>
                  </a:xfrm>
                  <a:prstGeom prst="rect">
                    <a:avLst/>
                  </a:prstGeom>
                  <a:blipFill>
                    <a:blip r:embed="rId9"/>
                    <a:stretch>
                      <a:fillRect/>
                    </a:stretch>
                  </a:blipFill>
                </p:spPr>
                <p:txBody>
                  <a:bodyPr/>
                  <a:lstStyle/>
                  <a:p>
                    <a:r>
                      <a:rPr lang="fr-FR">
                        <a:noFill/>
                      </a:rPr>
                      <a:t> </a:t>
                    </a:r>
                  </a:p>
                </p:txBody>
              </p:sp>
            </mc:Fallback>
          </mc:AlternateContent>
          <p:sp>
            <p:nvSpPr>
              <p:cNvPr id="205" name="Oval 58">
                <a:extLst>
                  <a:ext uri="{FF2B5EF4-FFF2-40B4-BE49-F238E27FC236}">
                    <a16:creationId xmlns:a16="http://schemas.microsoft.com/office/drawing/2014/main" id="{1D550F83-D4B5-01BE-9827-3E602B7F3E02}"/>
                  </a:ext>
                </a:extLst>
              </p:cNvPr>
              <p:cNvSpPr>
                <a:spLocks noChangeAspect="1" noChangeArrowheads="1"/>
              </p:cNvSpPr>
              <p:nvPr/>
            </p:nvSpPr>
            <p:spPr bwMode="auto">
              <a:xfrm>
                <a:off x="1366366" y="3286831"/>
                <a:ext cx="109728" cy="109756"/>
              </a:xfrm>
              <a:prstGeom prst="ellipse">
                <a:avLst/>
              </a:prstGeom>
              <a:solidFill>
                <a:srgbClr val="C3E1F8"/>
              </a:solidFill>
              <a:ln w="15875">
                <a:solidFill>
                  <a:srgbClr val="0080FF"/>
                </a:solidFill>
                <a:round/>
                <a:headEnd/>
                <a:tailEnd/>
              </a:ln>
            </p:spPr>
            <p:txBody>
              <a:bodyPr wrap="none" anchor="ctr">
                <a:prstTxWarp prst="textNoShape">
                  <a:avLst/>
                </a:prstTxWarp>
              </a:bodyPr>
              <a:lstStyle/>
              <a:p>
                <a:endParaRPr lang="en-US"/>
              </a:p>
            </p:txBody>
          </p:sp>
          <p:sp>
            <p:nvSpPr>
              <p:cNvPr id="206" name="Oval 59">
                <a:extLst>
                  <a:ext uri="{FF2B5EF4-FFF2-40B4-BE49-F238E27FC236}">
                    <a16:creationId xmlns:a16="http://schemas.microsoft.com/office/drawing/2014/main" id="{588B6AB9-1F43-F18D-FB1F-E60567C37FBE}"/>
                  </a:ext>
                </a:extLst>
              </p:cNvPr>
              <p:cNvSpPr>
                <a:spLocks noChangeAspect="1" noChangeArrowheads="1"/>
              </p:cNvSpPr>
              <p:nvPr/>
            </p:nvSpPr>
            <p:spPr bwMode="auto">
              <a:xfrm>
                <a:off x="2414011" y="3286832"/>
                <a:ext cx="109728" cy="109755"/>
              </a:xfrm>
              <a:prstGeom prst="ellipse">
                <a:avLst/>
              </a:prstGeom>
              <a:solidFill>
                <a:srgbClr val="FFCCFF"/>
              </a:solidFill>
              <a:ln w="15875">
                <a:solidFill>
                  <a:srgbClr val="FC0B1D"/>
                </a:solidFill>
                <a:round/>
                <a:headEnd/>
                <a:tailEnd/>
              </a:ln>
            </p:spPr>
            <p:txBody>
              <a:bodyPr wrap="none" anchor="ctr">
                <a:prstTxWarp prst="textNoShape">
                  <a:avLst/>
                </a:prstTxWarp>
              </a:bodyPr>
              <a:lstStyle/>
              <a:p>
                <a:endParaRPr lang="en-US"/>
              </a:p>
            </p:txBody>
          </p:sp>
          <p:sp>
            <p:nvSpPr>
              <p:cNvPr id="207" name="Oval 62">
                <a:extLst>
                  <a:ext uri="{FF2B5EF4-FFF2-40B4-BE49-F238E27FC236}">
                    <a16:creationId xmlns:a16="http://schemas.microsoft.com/office/drawing/2014/main" id="{0403C9C7-936D-D38C-652E-F969DCED2F5E}"/>
                  </a:ext>
                </a:extLst>
              </p:cNvPr>
              <p:cNvSpPr>
                <a:spLocks noChangeAspect="1" noChangeArrowheads="1"/>
              </p:cNvSpPr>
              <p:nvPr/>
            </p:nvSpPr>
            <p:spPr bwMode="auto">
              <a:xfrm>
                <a:off x="1998550" y="2806941"/>
                <a:ext cx="109728" cy="109755"/>
              </a:xfrm>
              <a:prstGeom prst="ellipse">
                <a:avLst/>
              </a:prstGeom>
              <a:solidFill>
                <a:srgbClr val="FFCCFF"/>
              </a:solidFill>
              <a:ln w="15875">
                <a:solidFill>
                  <a:srgbClr val="FC0B1D"/>
                </a:solidFill>
                <a:round/>
                <a:headEnd/>
                <a:tailEnd/>
              </a:ln>
            </p:spPr>
            <p:txBody>
              <a:bodyPr wrap="none" anchor="ctr">
                <a:prstTxWarp prst="textNoShape">
                  <a:avLst/>
                </a:prstTxWarp>
              </a:bodyPr>
              <a:lstStyle/>
              <a:p>
                <a:endParaRPr lang="en-US" sz="2400" b="1">
                  <a:ea typeface="ヒラギノ角ゴ Pro W3" charset="-128"/>
                  <a:cs typeface="ヒラギノ角ゴ Pro W3" charset="-128"/>
                </a:endParaRPr>
              </a:p>
            </p:txBody>
          </p:sp>
          <p:sp>
            <p:nvSpPr>
              <p:cNvPr id="208" name="Oval 63">
                <a:extLst>
                  <a:ext uri="{FF2B5EF4-FFF2-40B4-BE49-F238E27FC236}">
                    <a16:creationId xmlns:a16="http://schemas.microsoft.com/office/drawing/2014/main" id="{17E5E616-EF5B-DAB1-EE62-EDBF2F5BFBB0}"/>
                  </a:ext>
                </a:extLst>
              </p:cNvPr>
              <p:cNvSpPr>
                <a:spLocks noChangeAspect="1" noChangeArrowheads="1"/>
              </p:cNvSpPr>
              <p:nvPr/>
            </p:nvSpPr>
            <p:spPr bwMode="auto">
              <a:xfrm>
                <a:off x="1477870" y="2806941"/>
                <a:ext cx="109728" cy="109755"/>
              </a:xfrm>
              <a:prstGeom prst="ellipse">
                <a:avLst/>
              </a:prstGeom>
              <a:solidFill>
                <a:srgbClr val="C3E1F8"/>
              </a:solidFill>
              <a:ln w="15875">
                <a:solidFill>
                  <a:srgbClr val="0080FF"/>
                </a:solidFill>
                <a:round/>
                <a:headEnd/>
                <a:tailEnd/>
              </a:ln>
            </p:spPr>
            <p:txBody>
              <a:bodyPr wrap="none" anchor="ctr">
                <a:prstTxWarp prst="textNoShape">
                  <a:avLst/>
                </a:prstTxWarp>
              </a:bodyPr>
              <a:lstStyle/>
              <a:p>
                <a:endParaRPr lang="en-US"/>
              </a:p>
            </p:txBody>
          </p:sp>
          <p:cxnSp>
            <p:nvCxnSpPr>
              <p:cNvPr id="209" name="AutoShape 64">
                <a:extLst>
                  <a:ext uri="{FF2B5EF4-FFF2-40B4-BE49-F238E27FC236}">
                    <a16:creationId xmlns:a16="http://schemas.microsoft.com/office/drawing/2014/main" id="{CDFD4A4A-9B04-31BF-3D4C-59BD356BFBDC}"/>
                  </a:ext>
                </a:extLst>
              </p:cNvPr>
              <p:cNvCxnSpPr>
                <a:cxnSpLocks noChangeAspect="1" noChangeShapeType="1"/>
                <a:stCxn id="198" idx="0"/>
                <a:endCxn id="206" idx="0"/>
              </p:cNvCxnSpPr>
              <p:nvPr/>
            </p:nvCxnSpPr>
            <p:spPr bwMode="auto">
              <a:xfrm rot="5400000" flipH="1" flipV="1">
                <a:off x="2159196" y="3410644"/>
                <a:ext cx="433490" cy="185867"/>
              </a:xfrm>
              <a:prstGeom prst="curvedConnector3">
                <a:avLst>
                  <a:gd name="adj1" fmla="val 152735"/>
                </a:avLst>
              </a:prstGeom>
              <a:noFill/>
              <a:ln w="15875" cap="rnd">
                <a:solidFill>
                  <a:schemeClr val="tx1"/>
                </a:solidFill>
                <a:prstDash val="sysDot"/>
                <a:round/>
                <a:headEnd/>
                <a:tailEnd type="triangle" w="med" len="med"/>
              </a:ln>
            </p:spPr>
          </p:cxnSp>
          <p:cxnSp>
            <p:nvCxnSpPr>
              <p:cNvPr id="210" name="AutoShape 65">
                <a:extLst>
                  <a:ext uri="{FF2B5EF4-FFF2-40B4-BE49-F238E27FC236}">
                    <a16:creationId xmlns:a16="http://schemas.microsoft.com/office/drawing/2014/main" id="{E9800EB8-770A-EBD4-05F8-3EDFFAB124B6}"/>
                  </a:ext>
                </a:extLst>
              </p:cNvPr>
              <p:cNvCxnSpPr>
                <a:cxnSpLocks noChangeAspect="1" noChangeShapeType="1"/>
                <a:stCxn id="200" idx="0"/>
                <a:endCxn id="208" idx="0"/>
              </p:cNvCxnSpPr>
              <p:nvPr/>
            </p:nvCxnSpPr>
            <p:spPr bwMode="auto">
              <a:xfrm rot="16200000" flipV="1">
                <a:off x="1342897" y="2996778"/>
                <a:ext cx="481040" cy="101365"/>
              </a:xfrm>
              <a:prstGeom prst="curvedConnector3">
                <a:avLst>
                  <a:gd name="adj1" fmla="val 147522"/>
                </a:avLst>
              </a:prstGeom>
              <a:noFill/>
              <a:ln w="15875" cap="rnd">
                <a:solidFill>
                  <a:schemeClr val="tx1"/>
                </a:solidFill>
                <a:prstDash val="sysDot"/>
                <a:round/>
                <a:headEnd/>
                <a:tailEnd type="triangle" w="med" len="med"/>
              </a:ln>
            </p:spPr>
          </p:cxnSp>
          <p:cxnSp>
            <p:nvCxnSpPr>
              <p:cNvPr id="211" name="AutoShape 66">
                <a:extLst>
                  <a:ext uri="{FF2B5EF4-FFF2-40B4-BE49-F238E27FC236}">
                    <a16:creationId xmlns:a16="http://schemas.microsoft.com/office/drawing/2014/main" id="{D4820A05-BADB-AAC4-5899-A2C298811E0E}"/>
                  </a:ext>
                </a:extLst>
              </p:cNvPr>
              <p:cNvCxnSpPr>
                <a:cxnSpLocks noChangeAspect="1" noChangeShapeType="1"/>
                <a:stCxn id="195" idx="0"/>
                <a:endCxn id="205" idx="4"/>
              </p:cNvCxnSpPr>
              <p:nvPr/>
            </p:nvCxnSpPr>
            <p:spPr bwMode="auto">
              <a:xfrm rot="16200000" flipV="1">
                <a:off x="1340489" y="3477328"/>
                <a:ext cx="320712" cy="159230"/>
              </a:xfrm>
              <a:prstGeom prst="curvedConnector3">
                <a:avLst>
                  <a:gd name="adj1" fmla="val 50000"/>
                </a:avLst>
              </a:prstGeom>
              <a:noFill/>
              <a:ln w="15875" cap="rnd">
                <a:solidFill>
                  <a:schemeClr val="tx1"/>
                </a:solidFill>
                <a:prstDash val="sysDot"/>
                <a:round/>
                <a:headEnd/>
                <a:tailEnd type="triangle" w="med" len="med"/>
              </a:ln>
            </p:spPr>
          </p:cxnSp>
          <p:cxnSp>
            <p:nvCxnSpPr>
              <p:cNvPr id="212" name="AutoShape 67">
                <a:extLst>
                  <a:ext uri="{FF2B5EF4-FFF2-40B4-BE49-F238E27FC236}">
                    <a16:creationId xmlns:a16="http://schemas.microsoft.com/office/drawing/2014/main" id="{659035D9-C2B4-9A6F-9A15-F4C9E04671BB}"/>
                  </a:ext>
                </a:extLst>
              </p:cNvPr>
              <p:cNvCxnSpPr>
                <a:cxnSpLocks noChangeAspect="1" noChangeShapeType="1"/>
                <a:stCxn id="197" idx="0"/>
                <a:endCxn id="207" idx="4"/>
              </p:cNvCxnSpPr>
              <p:nvPr/>
            </p:nvCxnSpPr>
            <p:spPr bwMode="auto">
              <a:xfrm rot="16200000" flipV="1">
                <a:off x="1690568" y="3279542"/>
                <a:ext cx="803960" cy="78267"/>
              </a:xfrm>
              <a:prstGeom prst="curvedConnector3">
                <a:avLst>
                  <a:gd name="adj1" fmla="val 50000"/>
                </a:avLst>
              </a:prstGeom>
              <a:noFill/>
              <a:ln w="15875" cap="rnd">
                <a:solidFill>
                  <a:schemeClr val="tx1"/>
                </a:solidFill>
                <a:prstDash val="sysDot"/>
                <a:round/>
                <a:headEnd/>
                <a:tailEnd type="triangle" w="med" len="med"/>
              </a:ln>
            </p:spPr>
          </p:cxnSp>
        </p:grpSp>
      </p:grpSp>
      <p:sp>
        <p:nvSpPr>
          <p:cNvPr id="6" name="ZoneTexte 5">
            <a:extLst>
              <a:ext uri="{FF2B5EF4-FFF2-40B4-BE49-F238E27FC236}">
                <a16:creationId xmlns:a16="http://schemas.microsoft.com/office/drawing/2014/main" id="{A20F60C1-4214-0604-917E-38F1BB51E961}"/>
              </a:ext>
            </a:extLst>
          </p:cNvPr>
          <p:cNvSpPr txBox="1"/>
          <p:nvPr/>
        </p:nvSpPr>
        <p:spPr>
          <a:xfrm>
            <a:off x="1651744" y="941424"/>
            <a:ext cx="2345236" cy="1143296"/>
          </a:xfrm>
          <a:prstGeom prst="rect">
            <a:avLst/>
          </a:prstGeom>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nchor="ctr" anchorCtr="0">
            <a:noAutofit/>
          </a:bodyPr>
          <a:lstStyle>
            <a:defPPr>
              <a:defRPr lang="fr-FR"/>
            </a:defPPr>
            <a:lvl1pPr algn="just">
              <a:defRPr sz="1600">
                <a:solidFill>
                  <a:schemeClr val="dk1"/>
                </a:solidFill>
                <a:latin typeface="+mn-lt"/>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n-US" dirty="0"/>
              <a:t>This analysis is made without the induced 3bdy force because of the numerical cost.</a:t>
            </a:r>
          </a:p>
        </p:txBody>
      </p:sp>
      <p:grpSp>
        <p:nvGrpSpPr>
          <p:cNvPr id="28" name="Groupe 27">
            <a:extLst>
              <a:ext uri="{FF2B5EF4-FFF2-40B4-BE49-F238E27FC236}">
                <a16:creationId xmlns:a16="http://schemas.microsoft.com/office/drawing/2014/main" id="{117B198C-067A-66E8-0848-BD79F2A4500D}"/>
              </a:ext>
            </a:extLst>
          </p:cNvPr>
          <p:cNvGrpSpPr/>
          <p:nvPr/>
        </p:nvGrpSpPr>
        <p:grpSpPr>
          <a:xfrm>
            <a:off x="5509350" y="2258534"/>
            <a:ext cx="1325417" cy="770650"/>
            <a:chOff x="5219009" y="2722554"/>
            <a:chExt cx="1325417" cy="770650"/>
          </a:xfrm>
        </p:grpSpPr>
        <p:grpSp>
          <p:nvGrpSpPr>
            <p:cNvPr id="9" name="Group 229">
              <a:extLst>
                <a:ext uri="{FF2B5EF4-FFF2-40B4-BE49-F238E27FC236}">
                  <a16:creationId xmlns:a16="http://schemas.microsoft.com/office/drawing/2014/main" id="{239AE936-7D0F-1752-7A95-EC0ABE836697}"/>
                </a:ext>
              </a:extLst>
            </p:cNvPr>
            <p:cNvGrpSpPr>
              <a:grpSpLocks noChangeAspect="1"/>
            </p:cNvGrpSpPr>
            <p:nvPr/>
          </p:nvGrpSpPr>
          <p:grpSpPr>
            <a:xfrm>
              <a:off x="5219009" y="2722554"/>
              <a:ext cx="1325417" cy="770650"/>
              <a:chOff x="5347432" y="4353294"/>
              <a:chExt cx="2648949" cy="1540205"/>
            </a:xfrm>
          </p:grpSpPr>
          <p:sp>
            <p:nvSpPr>
              <p:cNvPr id="10" name="Oval 84">
                <a:extLst>
                  <a:ext uri="{FF2B5EF4-FFF2-40B4-BE49-F238E27FC236}">
                    <a16:creationId xmlns:a16="http://schemas.microsoft.com/office/drawing/2014/main" id="{D16D5741-5E60-2DE2-806F-D914E5C284F7}"/>
                  </a:ext>
                </a:extLst>
              </p:cNvPr>
              <p:cNvSpPr/>
              <p:nvPr/>
            </p:nvSpPr>
            <p:spPr bwMode="auto">
              <a:xfrm>
                <a:off x="6007210" y="4452351"/>
                <a:ext cx="1460258" cy="1441148"/>
              </a:xfrm>
              <a:prstGeom prst="ellipse">
                <a:avLst/>
              </a:prstGeom>
              <a:ln w="19050">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grpSp>
            <p:nvGrpSpPr>
              <p:cNvPr id="11" name="Group 94">
                <a:extLst>
                  <a:ext uri="{FF2B5EF4-FFF2-40B4-BE49-F238E27FC236}">
                    <a16:creationId xmlns:a16="http://schemas.microsoft.com/office/drawing/2014/main" id="{FD23F327-A9C2-AAFC-3D74-793833FDA04C}"/>
                  </a:ext>
                </a:extLst>
              </p:cNvPr>
              <p:cNvGrpSpPr/>
              <p:nvPr/>
            </p:nvGrpSpPr>
            <p:grpSpPr>
              <a:xfrm>
                <a:off x="6434349" y="4869936"/>
                <a:ext cx="605978" cy="605979"/>
                <a:chOff x="3046267" y="5132315"/>
                <a:chExt cx="605978" cy="605979"/>
              </a:xfrm>
            </p:grpSpPr>
            <p:sp>
              <p:nvSpPr>
                <p:cNvPr id="21" name="Oval 163">
                  <a:extLst>
                    <a:ext uri="{FF2B5EF4-FFF2-40B4-BE49-F238E27FC236}">
                      <a16:creationId xmlns:a16="http://schemas.microsoft.com/office/drawing/2014/main" id="{8974F3BA-EE08-A2CF-7B78-74D56EA5C099}"/>
                    </a:ext>
                  </a:extLst>
                </p:cNvPr>
                <p:cNvSpPr/>
                <p:nvPr/>
              </p:nvSpPr>
              <p:spPr>
                <a:xfrm rot="16654851">
                  <a:off x="3046266" y="5132316"/>
                  <a:ext cx="605979" cy="605978"/>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22" name="Picture 164" descr="ball2v2pn-2.png">
                  <a:extLst>
                    <a:ext uri="{FF2B5EF4-FFF2-40B4-BE49-F238E27FC236}">
                      <a16:creationId xmlns:a16="http://schemas.microsoft.com/office/drawing/2014/main" id="{F7AB7D5F-632F-6DAF-154A-BCEE58AABE7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654851">
                  <a:off x="3162798" y="5391221"/>
                  <a:ext cx="282245" cy="275444"/>
                </a:xfrm>
                <a:prstGeom prst="rect">
                  <a:avLst/>
                </a:prstGeom>
              </p:spPr>
            </p:pic>
            <p:grpSp>
              <p:nvGrpSpPr>
                <p:cNvPr id="23" name="Group 166">
                  <a:extLst>
                    <a:ext uri="{FF2B5EF4-FFF2-40B4-BE49-F238E27FC236}">
                      <a16:creationId xmlns:a16="http://schemas.microsoft.com/office/drawing/2014/main" id="{11035BFD-3E78-A972-8428-15BCB81F9CCE}"/>
                    </a:ext>
                  </a:extLst>
                </p:cNvPr>
                <p:cNvGrpSpPr/>
                <p:nvPr/>
              </p:nvGrpSpPr>
              <p:grpSpPr>
                <a:xfrm rot="16654851">
                  <a:off x="3137904" y="5170143"/>
                  <a:ext cx="419968" cy="550889"/>
                  <a:chOff x="16040944" y="9157792"/>
                  <a:chExt cx="1097900" cy="1440160"/>
                </a:xfrm>
              </p:grpSpPr>
              <p:pic>
                <p:nvPicPr>
                  <p:cNvPr id="24" name="Picture 167" descr="ball2v2pn.png">
                    <a:extLst>
                      <a:ext uri="{FF2B5EF4-FFF2-40B4-BE49-F238E27FC236}">
                        <a16:creationId xmlns:a16="http://schemas.microsoft.com/office/drawing/2014/main" id="{77430939-9FB9-BA28-54C5-B8AD0FCEFCF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400984" y="9157792"/>
                    <a:ext cx="737860" cy="720080"/>
                  </a:xfrm>
                  <a:prstGeom prst="rect">
                    <a:avLst/>
                  </a:prstGeom>
                </p:spPr>
              </p:pic>
              <p:pic>
                <p:nvPicPr>
                  <p:cNvPr id="25" name="Picture 168" descr="ball2v2pn.png">
                    <a:extLst>
                      <a:ext uri="{FF2B5EF4-FFF2-40B4-BE49-F238E27FC236}">
                        <a16:creationId xmlns:a16="http://schemas.microsoft.com/office/drawing/2014/main" id="{B0EF92D8-6809-BEA5-E647-A6C7D1BFFFB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040944" y="9877872"/>
                    <a:ext cx="737860" cy="720080"/>
                  </a:xfrm>
                  <a:prstGeom prst="rect">
                    <a:avLst/>
                  </a:prstGeom>
                </p:spPr>
              </p:pic>
              <p:pic>
                <p:nvPicPr>
                  <p:cNvPr id="26" name="Picture 169" descr="ball2v2pn-2.png">
                    <a:extLst>
                      <a:ext uri="{FF2B5EF4-FFF2-40B4-BE49-F238E27FC236}">
                        <a16:creationId xmlns:a16="http://schemas.microsoft.com/office/drawing/2014/main" id="{470BABDF-CD95-2407-CE13-228F8D58219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386034" y="9668034"/>
                    <a:ext cx="737860" cy="720080"/>
                  </a:xfrm>
                  <a:prstGeom prst="rect">
                    <a:avLst/>
                  </a:prstGeom>
                </p:spPr>
              </p:pic>
            </p:grpSp>
          </p:grpSp>
          <p:sp>
            <p:nvSpPr>
              <p:cNvPr id="12" name="Freeform 95">
                <a:extLst>
                  <a:ext uri="{FF2B5EF4-FFF2-40B4-BE49-F238E27FC236}">
                    <a16:creationId xmlns:a16="http://schemas.microsoft.com/office/drawing/2014/main" id="{15E17F22-5BF3-97B9-22AD-A768AF013B0F}"/>
                  </a:ext>
                </a:extLst>
              </p:cNvPr>
              <p:cNvSpPr/>
              <p:nvPr/>
            </p:nvSpPr>
            <p:spPr>
              <a:xfrm>
                <a:off x="5507272" y="5018503"/>
                <a:ext cx="946129" cy="236338"/>
              </a:xfrm>
              <a:custGeom>
                <a:avLst/>
                <a:gdLst>
                  <a:gd name="connsiteX0" fmla="*/ 0 w 1417913"/>
                  <a:gd name="connsiteY0" fmla="*/ 332888 h 505500"/>
                  <a:gd name="connsiteX1" fmla="*/ 197275 w 1417913"/>
                  <a:gd name="connsiteY1" fmla="*/ 12335 h 505500"/>
                  <a:gd name="connsiteX2" fmla="*/ 406880 w 1417913"/>
                  <a:gd name="connsiteY2" fmla="*/ 505494 h 505500"/>
                  <a:gd name="connsiteX3" fmla="*/ 604154 w 1417913"/>
                  <a:gd name="connsiteY3" fmla="*/ 6 h 505500"/>
                  <a:gd name="connsiteX4" fmla="*/ 789100 w 1417913"/>
                  <a:gd name="connsiteY4" fmla="*/ 493165 h 505500"/>
                  <a:gd name="connsiteX5" fmla="*/ 974045 w 1417913"/>
                  <a:gd name="connsiteY5" fmla="*/ 12335 h 505500"/>
                  <a:gd name="connsiteX6" fmla="*/ 1109671 w 1417913"/>
                  <a:gd name="connsiteY6" fmla="*/ 505494 h 505500"/>
                  <a:gd name="connsiteX7" fmla="*/ 1269957 w 1417913"/>
                  <a:gd name="connsiteY7" fmla="*/ 24664 h 505500"/>
                  <a:gd name="connsiteX8" fmla="*/ 1417913 w 1417913"/>
                  <a:gd name="connsiteY8" fmla="*/ 394533 h 505500"/>
                  <a:gd name="connsiteX0" fmla="*/ 0 w 1417913"/>
                  <a:gd name="connsiteY0" fmla="*/ 332888 h 505608"/>
                  <a:gd name="connsiteX1" fmla="*/ 234264 w 1417913"/>
                  <a:gd name="connsiteY1" fmla="*/ 49322 h 505608"/>
                  <a:gd name="connsiteX2" fmla="*/ 406880 w 1417913"/>
                  <a:gd name="connsiteY2" fmla="*/ 505494 h 505608"/>
                  <a:gd name="connsiteX3" fmla="*/ 604154 w 1417913"/>
                  <a:gd name="connsiteY3" fmla="*/ 6 h 505608"/>
                  <a:gd name="connsiteX4" fmla="*/ 789100 w 1417913"/>
                  <a:gd name="connsiteY4" fmla="*/ 493165 h 505608"/>
                  <a:gd name="connsiteX5" fmla="*/ 974045 w 1417913"/>
                  <a:gd name="connsiteY5" fmla="*/ 12335 h 505608"/>
                  <a:gd name="connsiteX6" fmla="*/ 1109671 w 1417913"/>
                  <a:gd name="connsiteY6" fmla="*/ 505494 h 505608"/>
                  <a:gd name="connsiteX7" fmla="*/ 1269957 w 1417913"/>
                  <a:gd name="connsiteY7" fmla="*/ 24664 h 505608"/>
                  <a:gd name="connsiteX8" fmla="*/ 1417913 w 1417913"/>
                  <a:gd name="connsiteY8" fmla="*/ 394533 h 505608"/>
                  <a:gd name="connsiteX0" fmla="*/ 0 w 1343934"/>
                  <a:gd name="connsiteY0" fmla="*/ 369874 h 505607"/>
                  <a:gd name="connsiteX1" fmla="*/ 160285 w 1343934"/>
                  <a:gd name="connsiteY1" fmla="*/ 49322 h 505607"/>
                  <a:gd name="connsiteX2" fmla="*/ 332901 w 1343934"/>
                  <a:gd name="connsiteY2" fmla="*/ 505494 h 505607"/>
                  <a:gd name="connsiteX3" fmla="*/ 530175 w 1343934"/>
                  <a:gd name="connsiteY3" fmla="*/ 6 h 505607"/>
                  <a:gd name="connsiteX4" fmla="*/ 715121 w 1343934"/>
                  <a:gd name="connsiteY4" fmla="*/ 493165 h 505607"/>
                  <a:gd name="connsiteX5" fmla="*/ 900066 w 1343934"/>
                  <a:gd name="connsiteY5" fmla="*/ 12335 h 505607"/>
                  <a:gd name="connsiteX6" fmla="*/ 1035692 w 1343934"/>
                  <a:gd name="connsiteY6" fmla="*/ 505494 h 505607"/>
                  <a:gd name="connsiteX7" fmla="*/ 1195978 w 1343934"/>
                  <a:gd name="connsiteY7" fmla="*/ 24664 h 505607"/>
                  <a:gd name="connsiteX8" fmla="*/ 1343934 w 1343934"/>
                  <a:gd name="connsiteY8" fmla="*/ 394533 h 50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934" h="505607">
                    <a:moveTo>
                      <a:pt x="0" y="369874"/>
                    </a:moveTo>
                    <a:cubicBezTo>
                      <a:pt x="64731" y="195213"/>
                      <a:pt x="104802" y="26719"/>
                      <a:pt x="160285" y="49322"/>
                    </a:cubicBezTo>
                    <a:cubicBezTo>
                      <a:pt x="215769" y="71925"/>
                      <a:pt x="271253" y="513713"/>
                      <a:pt x="332901" y="505494"/>
                    </a:cubicBezTo>
                    <a:cubicBezTo>
                      <a:pt x="394549" y="497275"/>
                      <a:pt x="466472" y="2061"/>
                      <a:pt x="530175" y="6"/>
                    </a:cubicBezTo>
                    <a:cubicBezTo>
                      <a:pt x="593878" y="-2049"/>
                      <a:pt x="653473" y="491110"/>
                      <a:pt x="715121" y="493165"/>
                    </a:cubicBezTo>
                    <a:cubicBezTo>
                      <a:pt x="776769" y="495220"/>
                      <a:pt x="846638" y="10280"/>
                      <a:pt x="900066" y="12335"/>
                    </a:cubicBezTo>
                    <a:cubicBezTo>
                      <a:pt x="953494" y="14390"/>
                      <a:pt x="986373" y="503439"/>
                      <a:pt x="1035692" y="505494"/>
                    </a:cubicBezTo>
                    <a:cubicBezTo>
                      <a:pt x="1085011" y="507549"/>
                      <a:pt x="1144604" y="43157"/>
                      <a:pt x="1195978" y="24664"/>
                    </a:cubicBezTo>
                    <a:cubicBezTo>
                      <a:pt x="1247352" y="6171"/>
                      <a:pt x="1343934" y="394533"/>
                      <a:pt x="1343934" y="394533"/>
                    </a:cubicBezTo>
                  </a:path>
                </a:pathLst>
              </a:custGeom>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71">
                <a:extLst>
                  <a:ext uri="{FF2B5EF4-FFF2-40B4-BE49-F238E27FC236}">
                    <a16:creationId xmlns:a16="http://schemas.microsoft.com/office/drawing/2014/main" id="{736A1883-386E-A3CD-7EEC-7474D7C09518}"/>
                  </a:ext>
                </a:extLst>
              </p:cNvPr>
              <p:cNvSpPr/>
              <p:nvPr/>
            </p:nvSpPr>
            <p:spPr>
              <a:xfrm rot="19436827">
                <a:off x="6889957" y="4794651"/>
                <a:ext cx="890988" cy="211614"/>
              </a:xfrm>
              <a:custGeom>
                <a:avLst/>
                <a:gdLst>
                  <a:gd name="connsiteX0" fmla="*/ 0 w 1417913"/>
                  <a:gd name="connsiteY0" fmla="*/ 332888 h 505500"/>
                  <a:gd name="connsiteX1" fmla="*/ 197275 w 1417913"/>
                  <a:gd name="connsiteY1" fmla="*/ 12335 h 505500"/>
                  <a:gd name="connsiteX2" fmla="*/ 406880 w 1417913"/>
                  <a:gd name="connsiteY2" fmla="*/ 505494 h 505500"/>
                  <a:gd name="connsiteX3" fmla="*/ 604154 w 1417913"/>
                  <a:gd name="connsiteY3" fmla="*/ 6 h 505500"/>
                  <a:gd name="connsiteX4" fmla="*/ 789100 w 1417913"/>
                  <a:gd name="connsiteY4" fmla="*/ 493165 h 505500"/>
                  <a:gd name="connsiteX5" fmla="*/ 974045 w 1417913"/>
                  <a:gd name="connsiteY5" fmla="*/ 12335 h 505500"/>
                  <a:gd name="connsiteX6" fmla="*/ 1109671 w 1417913"/>
                  <a:gd name="connsiteY6" fmla="*/ 505494 h 505500"/>
                  <a:gd name="connsiteX7" fmla="*/ 1269957 w 1417913"/>
                  <a:gd name="connsiteY7" fmla="*/ 24664 h 505500"/>
                  <a:gd name="connsiteX8" fmla="*/ 1417913 w 1417913"/>
                  <a:gd name="connsiteY8" fmla="*/ 394533 h 505500"/>
                  <a:gd name="connsiteX0" fmla="*/ 0 w 1417913"/>
                  <a:gd name="connsiteY0" fmla="*/ 332888 h 505500"/>
                  <a:gd name="connsiteX1" fmla="*/ 258915 w 1417913"/>
                  <a:gd name="connsiteY1" fmla="*/ 11457 h 505500"/>
                  <a:gd name="connsiteX2" fmla="*/ 406880 w 1417913"/>
                  <a:gd name="connsiteY2" fmla="*/ 505494 h 505500"/>
                  <a:gd name="connsiteX3" fmla="*/ 604154 w 1417913"/>
                  <a:gd name="connsiteY3" fmla="*/ 6 h 505500"/>
                  <a:gd name="connsiteX4" fmla="*/ 789100 w 1417913"/>
                  <a:gd name="connsiteY4" fmla="*/ 493165 h 505500"/>
                  <a:gd name="connsiteX5" fmla="*/ 974045 w 1417913"/>
                  <a:gd name="connsiteY5" fmla="*/ 12335 h 505500"/>
                  <a:gd name="connsiteX6" fmla="*/ 1109671 w 1417913"/>
                  <a:gd name="connsiteY6" fmla="*/ 505494 h 505500"/>
                  <a:gd name="connsiteX7" fmla="*/ 1269957 w 1417913"/>
                  <a:gd name="connsiteY7" fmla="*/ 24664 h 505500"/>
                  <a:gd name="connsiteX8" fmla="*/ 1417913 w 1417913"/>
                  <a:gd name="connsiteY8" fmla="*/ 394533 h 505500"/>
                  <a:gd name="connsiteX0" fmla="*/ 0 w 1358105"/>
                  <a:gd name="connsiteY0" fmla="*/ 376427 h 505500"/>
                  <a:gd name="connsiteX1" fmla="*/ 199107 w 1358105"/>
                  <a:gd name="connsiteY1" fmla="*/ 11457 h 505500"/>
                  <a:gd name="connsiteX2" fmla="*/ 347072 w 1358105"/>
                  <a:gd name="connsiteY2" fmla="*/ 505494 h 505500"/>
                  <a:gd name="connsiteX3" fmla="*/ 544346 w 1358105"/>
                  <a:gd name="connsiteY3" fmla="*/ 6 h 505500"/>
                  <a:gd name="connsiteX4" fmla="*/ 729292 w 1358105"/>
                  <a:gd name="connsiteY4" fmla="*/ 493165 h 505500"/>
                  <a:gd name="connsiteX5" fmla="*/ 914237 w 1358105"/>
                  <a:gd name="connsiteY5" fmla="*/ 12335 h 505500"/>
                  <a:gd name="connsiteX6" fmla="*/ 1049863 w 1358105"/>
                  <a:gd name="connsiteY6" fmla="*/ 505494 h 505500"/>
                  <a:gd name="connsiteX7" fmla="*/ 1210149 w 1358105"/>
                  <a:gd name="connsiteY7" fmla="*/ 24664 h 505500"/>
                  <a:gd name="connsiteX8" fmla="*/ 1358105 w 1358105"/>
                  <a:gd name="connsiteY8" fmla="*/ 394533 h 5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05" h="505500">
                    <a:moveTo>
                      <a:pt x="0" y="376427"/>
                    </a:moveTo>
                    <a:cubicBezTo>
                      <a:pt x="64731" y="201766"/>
                      <a:pt x="141262" y="-10054"/>
                      <a:pt x="199107" y="11457"/>
                    </a:cubicBezTo>
                    <a:cubicBezTo>
                      <a:pt x="256952" y="32968"/>
                      <a:pt x="289532" y="507402"/>
                      <a:pt x="347072" y="505494"/>
                    </a:cubicBezTo>
                    <a:cubicBezTo>
                      <a:pt x="404612" y="503586"/>
                      <a:pt x="480643" y="2061"/>
                      <a:pt x="544346" y="6"/>
                    </a:cubicBezTo>
                    <a:cubicBezTo>
                      <a:pt x="608049" y="-2049"/>
                      <a:pt x="667644" y="491110"/>
                      <a:pt x="729292" y="493165"/>
                    </a:cubicBezTo>
                    <a:cubicBezTo>
                      <a:pt x="790940" y="495220"/>
                      <a:pt x="860809" y="10280"/>
                      <a:pt x="914237" y="12335"/>
                    </a:cubicBezTo>
                    <a:cubicBezTo>
                      <a:pt x="967665" y="14390"/>
                      <a:pt x="1000544" y="503439"/>
                      <a:pt x="1049863" y="505494"/>
                    </a:cubicBezTo>
                    <a:cubicBezTo>
                      <a:pt x="1099182" y="507549"/>
                      <a:pt x="1158775" y="43157"/>
                      <a:pt x="1210149" y="24664"/>
                    </a:cubicBezTo>
                    <a:cubicBezTo>
                      <a:pt x="1261523" y="6171"/>
                      <a:pt x="1358105" y="394533"/>
                      <a:pt x="1358105" y="394533"/>
                    </a:cubicBezTo>
                  </a:path>
                </a:pathLst>
              </a:custGeom>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 name="Straight Arrow Connector 98">
                <a:extLst>
                  <a:ext uri="{FF2B5EF4-FFF2-40B4-BE49-F238E27FC236}">
                    <a16:creationId xmlns:a16="http://schemas.microsoft.com/office/drawing/2014/main" id="{517561E1-1D76-1B52-9146-ADB7AE98C2CB}"/>
                  </a:ext>
                </a:extLst>
              </p:cNvPr>
              <p:cNvCxnSpPr/>
              <p:nvPr/>
            </p:nvCxnSpPr>
            <p:spPr>
              <a:xfrm flipV="1">
                <a:off x="7731065" y="4353294"/>
                <a:ext cx="265316" cy="255512"/>
              </a:xfrm>
              <a:prstGeom prst="straightConnector1">
                <a:avLst/>
              </a:prstGeom>
              <a:ln w="3175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19" name="Picture 170" descr="ball2v2pn.png">
                <a:extLst>
                  <a:ext uri="{FF2B5EF4-FFF2-40B4-BE49-F238E27FC236}">
                    <a16:creationId xmlns:a16="http://schemas.microsoft.com/office/drawing/2014/main" id="{CCDF1916-740F-04B1-0DBB-58EF357E8E0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6654851">
                <a:off x="7571324" y="4500012"/>
                <a:ext cx="282246" cy="275445"/>
              </a:xfrm>
              <a:prstGeom prst="rect">
                <a:avLst/>
              </a:prstGeom>
            </p:spPr>
          </p:pic>
          <p:pic>
            <p:nvPicPr>
              <p:cNvPr id="20" name="Picture 165" descr="ball2v2pn.png">
                <a:extLst>
                  <a:ext uri="{FF2B5EF4-FFF2-40B4-BE49-F238E27FC236}">
                    <a16:creationId xmlns:a16="http://schemas.microsoft.com/office/drawing/2014/main" id="{1CF1D9E8-6723-8733-124A-51C5C1A419D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6654851">
                <a:off x="5344032" y="5009407"/>
                <a:ext cx="282246" cy="275445"/>
              </a:xfrm>
              <a:prstGeom prst="rect">
                <a:avLst/>
              </a:prstGeom>
            </p:spPr>
          </p:pic>
        </p:grpSp>
        <p:sp>
          <p:nvSpPr>
            <p:cNvPr id="27" name="Oval 84">
              <a:extLst>
                <a:ext uri="{FF2B5EF4-FFF2-40B4-BE49-F238E27FC236}">
                  <a16:creationId xmlns:a16="http://schemas.microsoft.com/office/drawing/2014/main" id="{657C865F-8E45-CD59-4BAA-7112D2BD193A}"/>
                </a:ext>
              </a:extLst>
            </p:cNvPr>
            <p:cNvSpPr/>
            <p:nvPr/>
          </p:nvSpPr>
          <p:spPr bwMode="auto">
            <a:xfrm>
              <a:off x="5609177" y="2831378"/>
              <a:ext cx="610557" cy="602566"/>
            </a:xfrm>
            <a:prstGeom prst="ellipse">
              <a:avLst/>
            </a:prstGeom>
            <a:noFill/>
            <a:ln w="19050">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grpSp>
    </p:spTree>
    <p:extLst>
      <p:ext uri="{BB962C8B-B14F-4D97-AF65-F5344CB8AC3E}">
        <p14:creationId xmlns:p14="http://schemas.microsoft.com/office/powerpoint/2010/main" val="1487879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22EA2-452E-B742-713B-77643E4328DA}"/>
              </a:ext>
            </a:extLst>
          </p:cNvPr>
          <p:cNvSpPr>
            <a:spLocks noGrp="1"/>
          </p:cNvSpPr>
          <p:nvPr>
            <p:ph type="title"/>
          </p:nvPr>
        </p:nvSpPr>
        <p:spPr/>
        <p:txBody>
          <a:bodyPr/>
          <a:lstStyle/>
          <a:p>
            <a:r>
              <a:rPr lang="en-US" dirty="0"/>
              <a:t>Wrap-up on the spectrum after analysis of the results </a:t>
            </a:r>
          </a:p>
        </p:txBody>
      </p:sp>
      <p:sp>
        <p:nvSpPr>
          <p:cNvPr id="3" name="Date Placeholder 2">
            <a:extLst>
              <a:ext uri="{FF2B5EF4-FFF2-40B4-BE49-F238E27FC236}">
                <a16:creationId xmlns:a16="http://schemas.microsoft.com/office/drawing/2014/main" id="{1674DF8C-C0B5-FAA4-117A-B277A78D4212}"/>
              </a:ext>
            </a:extLst>
          </p:cNvPr>
          <p:cNvSpPr>
            <a:spLocks noGrp="1"/>
          </p:cNvSpPr>
          <p:nvPr>
            <p:ph type="dt" sz="half" idx="10"/>
          </p:nvPr>
        </p:nvSpPr>
        <p:spPr>
          <a:xfrm>
            <a:off x="228399" y="6467913"/>
            <a:ext cx="2729259" cy="364730"/>
          </a:xfrm>
        </p:spPr>
        <p:txBody>
          <a:bodyPr/>
          <a:lstStyle/>
          <a:p>
            <a:r>
              <a:rPr lang="en-US"/>
              <a:t>23/09/2025</a:t>
            </a:r>
            <a:endParaRPr lang="fr-FR"/>
          </a:p>
        </p:txBody>
      </p:sp>
      <p:sp>
        <p:nvSpPr>
          <p:cNvPr id="4" name="Footer Placeholder 3">
            <a:extLst>
              <a:ext uri="{FF2B5EF4-FFF2-40B4-BE49-F238E27FC236}">
                <a16:creationId xmlns:a16="http://schemas.microsoft.com/office/drawing/2014/main" id="{50599E57-40E8-333C-FFC6-0C2CFA4FCA2E}"/>
              </a:ext>
            </a:extLst>
          </p:cNvPr>
          <p:cNvSpPr>
            <a:spLocks noGrp="1"/>
          </p:cNvSpPr>
          <p:nvPr>
            <p:ph type="ftr" sz="quarter" idx="11"/>
          </p:nvPr>
        </p:nvSpPr>
        <p:spPr>
          <a:xfrm>
            <a:off x="3325188" y="6467913"/>
            <a:ext cx="5541624" cy="364730"/>
          </a:xfrm>
        </p:spPr>
        <p:txBody>
          <a:bodyPr/>
          <a:lstStyle/>
          <a:p>
            <a:r>
              <a:rPr lang="fr-FR"/>
              <a:t>EuNPC – Caen</a:t>
            </a:r>
          </a:p>
        </p:txBody>
      </p:sp>
      <p:sp>
        <p:nvSpPr>
          <p:cNvPr id="5" name="Slide Number Placeholder 4">
            <a:extLst>
              <a:ext uri="{FF2B5EF4-FFF2-40B4-BE49-F238E27FC236}">
                <a16:creationId xmlns:a16="http://schemas.microsoft.com/office/drawing/2014/main" id="{C7F82E77-1F2A-8CD7-9120-9F0C1FEE6036}"/>
              </a:ext>
            </a:extLst>
          </p:cNvPr>
          <p:cNvSpPr>
            <a:spLocks noGrp="1"/>
          </p:cNvSpPr>
          <p:nvPr>
            <p:ph type="sldNum" sz="quarter" idx="12"/>
          </p:nvPr>
        </p:nvSpPr>
        <p:spPr>
          <a:xfrm>
            <a:off x="9234344" y="6467913"/>
            <a:ext cx="2741673" cy="364730"/>
          </a:xfrm>
        </p:spPr>
        <p:txBody>
          <a:bodyPr/>
          <a:lstStyle/>
          <a:p>
            <a:fld id="{77E71596-5F9D-49C5-9701-16B3CA54319D}" type="slidenum">
              <a:rPr lang="fr-FR" smtClean="0"/>
              <a:pPr/>
              <a:t>28</a:t>
            </a:fld>
            <a:endParaRPr lang="fr-FR"/>
          </a:p>
        </p:txBody>
      </p:sp>
      <p:grpSp>
        <p:nvGrpSpPr>
          <p:cNvPr id="12" name="Groupe 19">
            <a:extLst>
              <a:ext uri="{FF2B5EF4-FFF2-40B4-BE49-F238E27FC236}">
                <a16:creationId xmlns:a16="http://schemas.microsoft.com/office/drawing/2014/main" id="{B1E679B0-15E8-E105-4863-312C15FDB8B4}"/>
              </a:ext>
            </a:extLst>
          </p:cNvPr>
          <p:cNvGrpSpPr/>
          <p:nvPr/>
        </p:nvGrpSpPr>
        <p:grpSpPr>
          <a:xfrm>
            <a:off x="5095288" y="821281"/>
            <a:ext cx="1740095" cy="1409788"/>
            <a:chOff x="922202" y="4017687"/>
            <a:chExt cx="3361776" cy="2723639"/>
          </a:xfrm>
        </p:grpSpPr>
        <p:sp>
          <p:nvSpPr>
            <p:cNvPr id="17" name="Line 133">
              <a:extLst>
                <a:ext uri="{FF2B5EF4-FFF2-40B4-BE49-F238E27FC236}">
                  <a16:creationId xmlns:a16="http://schemas.microsoft.com/office/drawing/2014/main" id="{3288E7BB-A3E1-EF7A-5BBE-16DD1AF9DB05}"/>
                </a:ext>
              </a:extLst>
            </p:cNvPr>
            <p:cNvSpPr/>
            <p:nvPr/>
          </p:nvSpPr>
          <p:spPr>
            <a:xfrm>
              <a:off x="1168398" y="5049806"/>
              <a:ext cx="3071124" cy="0"/>
            </a:xfrm>
            <a:prstGeom prst="line">
              <a:avLst/>
            </a:prstGeom>
            <a:noFill/>
            <a:ln w="15875">
              <a:solidFill>
                <a:srgbClr val="008040"/>
              </a:solidFill>
              <a:round/>
              <a:headEnd/>
              <a:tailEnd/>
            </a:ln>
            <a:effectLst>
              <a:glow rad="139700">
                <a:schemeClr val="accent3">
                  <a:satMod val="175000"/>
                  <a:alpha val="40000"/>
                </a:schemeClr>
              </a:glow>
            </a:effectLst>
          </p:spPr>
          <p:txBody>
            <a:bodyPr/>
            <a:lstStyle/>
            <a:p>
              <a:endParaRPr lang="en-US"/>
            </a:p>
          </p:txBody>
        </p:sp>
        <p:sp>
          <p:nvSpPr>
            <p:cNvPr id="18" name="Line 101">
              <a:extLst>
                <a:ext uri="{FF2B5EF4-FFF2-40B4-BE49-F238E27FC236}">
                  <a16:creationId xmlns:a16="http://schemas.microsoft.com/office/drawing/2014/main" id="{E591917B-DDB3-EDEE-4B43-7B84F90040D4}"/>
                </a:ext>
              </a:extLst>
            </p:cNvPr>
            <p:cNvSpPr/>
            <p:nvPr/>
          </p:nvSpPr>
          <p:spPr>
            <a:xfrm>
              <a:off x="1847059" y="6394823"/>
              <a:ext cx="684819" cy="0"/>
            </a:xfrm>
            <a:prstGeom prst="line">
              <a:avLst/>
            </a:prstGeom>
            <a:noFill/>
            <a:ln w="15875">
              <a:solidFill>
                <a:srgbClr val="008040"/>
              </a:solidFill>
              <a:round/>
              <a:headEnd/>
              <a:tailEnd/>
            </a:ln>
          </p:spPr>
          <p:txBody>
            <a:bodyPr/>
            <a:lstStyle/>
            <a:p>
              <a:endParaRPr lang="en-US"/>
            </a:p>
          </p:txBody>
        </p:sp>
        <p:sp>
          <p:nvSpPr>
            <p:cNvPr id="19" name="Line 117">
              <a:extLst>
                <a:ext uri="{FF2B5EF4-FFF2-40B4-BE49-F238E27FC236}">
                  <a16:creationId xmlns:a16="http://schemas.microsoft.com/office/drawing/2014/main" id="{1EF12543-0BA9-8448-4345-1FB63EFBAB95}"/>
                </a:ext>
              </a:extLst>
            </p:cNvPr>
            <p:cNvSpPr/>
            <p:nvPr/>
          </p:nvSpPr>
          <p:spPr>
            <a:xfrm>
              <a:off x="2545717" y="6227155"/>
              <a:ext cx="729144" cy="0"/>
            </a:xfrm>
            <a:prstGeom prst="line">
              <a:avLst/>
            </a:prstGeom>
            <a:noFill/>
            <a:ln w="15875">
              <a:solidFill>
                <a:srgbClr val="008040"/>
              </a:solidFill>
              <a:round/>
              <a:headEnd/>
              <a:tailEnd/>
            </a:ln>
          </p:spPr>
          <p:txBody>
            <a:bodyPr/>
            <a:lstStyle/>
            <a:p>
              <a:endParaRPr lang="en-US"/>
            </a:p>
          </p:txBody>
        </p:sp>
        <p:sp>
          <p:nvSpPr>
            <p:cNvPr id="20" name="Forme libre : forme 31">
              <a:extLst>
                <a:ext uri="{FF2B5EF4-FFF2-40B4-BE49-F238E27FC236}">
                  <a16:creationId xmlns:a16="http://schemas.microsoft.com/office/drawing/2014/main" id="{FB95872A-6183-9183-36C1-D2C72369DD88}"/>
                </a:ext>
              </a:extLst>
            </p:cNvPr>
            <p:cNvSpPr/>
            <p:nvPr/>
          </p:nvSpPr>
          <p:spPr>
            <a:xfrm flipH="1">
              <a:off x="922202" y="5456402"/>
              <a:ext cx="1619992" cy="1269285"/>
            </a:xfrm>
            <a:custGeom>
              <a:avLst/>
              <a:gdLst>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38481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927 h 783927"/>
                <a:gd name="connsiteX1" fmla="*/ 97631 w 1126331"/>
                <a:gd name="connsiteY1" fmla="*/ 755352 h 783927"/>
                <a:gd name="connsiteX2" fmla="*/ 326231 w 1126331"/>
                <a:gd name="connsiteY2" fmla="*/ 643434 h 783927"/>
                <a:gd name="connsiteX3" fmla="*/ 519112 w 1126331"/>
                <a:gd name="connsiteY3" fmla="*/ 483890 h 783927"/>
                <a:gd name="connsiteX4" fmla="*/ 616743 w 1126331"/>
                <a:gd name="connsiteY4" fmla="*/ 243384 h 783927"/>
                <a:gd name="connsiteX5" fmla="*/ 650081 w 1126331"/>
                <a:gd name="connsiteY5" fmla="*/ 69552 h 783927"/>
                <a:gd name="connsiteX6" fmla="*/ 738187 w 1126331"/>
                <a:gd name="connsiteY6" fmla="*/ 496 h 783927"/>
                <a:gd name="connsiteX7" fmla="*/ 874409 w 1126331"/>
                <a:gd name="connsiteY7" fmla="*/ 39687 h 783927"/>
                <a:gd name="connsiteX8" fmla="*/ 1126331 w 1126331"/>
                <a:gd name="connsiteY8" fmla="*/ 62409 h 783927"/>
                <a:gd name="connsiteX0" fmla="*/ 0 w 979454"/>
                <a:gd name="connsiteY0" fmla="*/ 783927 h 783927"/>
                <a:gd name="connsiteX1" fmla="*/ 97631 w 979454"/>
                <a:gd name="connsiteY1" fmla="*/ 755352 h 783927"/>
                <a:gd name="connsiteX2" fmla="*/ 326231 w 979454"/>
                <a:gd name="connsiteY2" fmla="*/ 643434 h 783927"/>
                <a:gd name="connsiteX3" fmla="*/ 519112 w 979454"/>
                <a:gd name="connsiteY3" fmla="*/ 483890 h 783927"/>
                <a:gd name="connsiteX4" fmla="*/ 616743 w 979454"/>
                <a:gd name="connsiteY4" fmla="*/ 243384 h 783927"/>
                <a:gd name="connsiteX5" fmla="*/ 650081 w 979454"/>
                <a:gd name="connsiteY5" fmla="*/ 69552 h 783927"/>
                <a:gd name="connsiteX6" fmla="*/ 738187 w 979454"/>
                <a:gd name="connsiteY6" fmla="*/ 496 h 783927"/>
                <a:gd name="connsiteX7" fmla="*/ 874409 w 979454"/>
                <a:gd name="connsiteY7" fmla="*/ 39687 h 783927"/>
                <a:gd name="connsiteX8" fmla="*/ 979454 w 979454"/>
                <a:gd name="connsiteY8" fmla="*/ 55065 h 783927"/>
                <a:gd name="connsiteX0" fmla="*/ 0 w 979454"/>
                <a:gd name="connsiteY0" fmla="*/ 784603 h 784603"/>
                <a:gd name="connsiteX1" fmla="*/ 97631 w 979454"/>
                <a:gd name="connsiteY1" fmla="*/ 756028 h 784603"/>
                <a:gd name="connsiteX2" fmla="*/ 326231 w 979454"/>
                <a:gd name="connsiteY2" fmla="*/ 644110 h 784603"/>
                <a:gd name="connsiteX3" fmla="*/ 519112 w 979454"/>
                <a:gd name="connsiteY3" fmla="*/ 484566 h 784603"/>
                <a:gd name="connsiteX4" fmla="*/ 616743 w 979454"/>
                <a:gd name="connsiteY4" fmla="*/ 244060 h 784603"/>
                <a:gd name="connsiteX5" fmla="*/ 650081 w 979454"/>
                <a:gd name="connsiteY5" fmla="*/ 70228 h 784603"/>
                <a:gd name="connsiteX6" fmla="*/ 738187 w 979454"/>
                <a:gd name="connsiteY6" fmla="*/ 1172 h 784603"/>
                <a:gd name="connsiteX7" fmla="*/ 830346 w 979454"/>
                <a:gd name="connsiteY7" fmla="*/ 29347 h 784603"/>
                <a:gd name="connsiteX8" fmla="*/ 979454 w 979454"/>
                <a:gd name="connsiteY8" fmla="*/ 55741 h 784603"/>
                <a:gd name="connsiteX0" fmla="*/ 0 w 979454"/>
                <a:gd name="connsiteY0" fmla="*/ 785429 h 785429"/>
                <a:gd name="connsiteX1" fmla="*/ 97631 w 979454"/>
                <a:gd name="connsiteY1" fmla="*/ 756854 h 785429"/>
                <a:gd name="connsiteX2" fmla="*/ 326231 w 979454"/>
                <a:gd name="connsiteY2" fmla="*/ 644936 h 785429"/>
                <a:gd name="connsiteX3" fmla="*/ 519112 w 979454"/>
                <a:gd name="connsiteY3" fmla="*/ 485392 h 785429"/>
                <a:gd name="connsiteX4" fmla="*/ 616743 w 979454"/>
                <a:gd name="connsiteY4" fmla="*/ 244886 h 785429"/>
                <a:gd name="connsiteX5" fmla="*/ 650081 w 979454"/>
                <a:gd name="connsiteY5" fmla="*/ 71054 h 785429"/>
                <a:gd name="connsiteX6" fmla="*/ 738187 w 979454"/>
                <a:gd name="connsiteY6" fmla="*/ 1998 h 785429"/>
                <a:gd name="connsiteX7" fmla="*/ 830346 w 979454"/>
                <a:gd name="connsiteY7" fmla="*/ 30173 h 785429"/>
                <a:gd name="connsiteX8" fmla="*/ 979454 w 979454"/>
                <a:gd name="connsiteY8" fmla="*/ 56567 h 785429"/>
                <a:gd name="connsiteX0" fmla="*/ 0 w 979454"/>
                <a:gd name="connsiteY0" fmla="*/ 785429 h 785429"/>
                <a:gd name="connsiteX1" fmla="*/ 97631 w 979454"/>
                <a:gd name="connsiteY1" fmla="*/ 756854 h 785429"/>
                <a:gd name="connsiteX2" fmla="*/ 326231 w 979454"/>
                <a:gd name="connsiteY2" fmla="*/ 644936 h 785429"/>
                <a:gd name="connsiteX3" fmla="*/ 519112 w 979454"/>
                <a:gd name="connsiteY3" fmla="*/ 485392 h 785429"/>
                <a:gd name="connsiteX4" fmla="*/ 616743 w 979454"/>
                <a:gd name="connsiteY4" fmla="*/ 244886 h 785429"/>
                <a:gd name="connsiteX5" fmla="*/ 650081 w 979454"/>
                <a:gd name="connsiteY5" fmla="*/ 71054 h 785429"/>
                <a:gd name="connsiteX6" fmla="*/ 738187 w 979454"/>
                <a:gd name="connsiteY6" fmla="*/ 1998 h 785429"/>
                <a:gd name="connsiteX7" fmla="*/ 830346 w 979454"/>
                <a:gd name="connsiteY7" fmla="*/ 30173 h 785429"/>
                <a:gd name="connsiteX8" fmla="*/ 979454 w 979454"/>
                <a:gd name="connsiteY8" fmla="*/ 56567 h 785429"/>
                <a:gd name="connsiteX0" fmla="*/ 0 w 979454"/>
                <a:gd name="connsiteY0" fmla="*/ 784778 h 784778"/>
                <a:gd name="connsiteX1" fmla="*/ 97631 w 979454"/>
                <a:gd name="connsiteY1" fmla="*/ 756203 h 784778"/>
                <a:gd name="connsiteX2" fmla="*/ 326231 w 979454"/>
                <a:gd name="connsiteY2" fmla="*/ 644285 h 784778"/>
                <a:gd name="connsiteX3" fmla="*/ 519112 w 979454"/>
                <a:gd name="connsiteY3" fmla="*/ 484741 h 784778"/>
                <a:gd name="connsiteX4" fmla="*/ 616743 w 979454"/>
                <a:gd name="connsiteY4" fmla="*/ 244235 h 784778"/>
                <a:gd name="connsiteX5" fmla="*/ 650081 w 979454"/>
                <a:gd name="connsiteY5" fmla="*/ 70403 h 784778"/>
                <a:gd name="connsiteX6" fmla="*/ 738187 w 979454"/>
                <a:gd name="connsiteY6" fmla="*/ 1347 h 784778"/>
                <a:gd name="connsiteX7" fmla="*/ 830346 w 979454"/>
                <a:gd name="connsiteY7" fmla="*/ 29522 h 784778"/>
                <a:gd name="connsiteX8" fmla="*/ 979454 w 979454"/>
                <a:gd name="connsiteY8" fmla="*/ 55916 h 784778"/>
                <a:gd name="connsiteX0" fmla="*/ 0 w 936768"/>
                <a:gd name="connsiteY0" fmla="*/ 784778 h 784778"/>
                <a:gd name="connsiteX1" fmla="*/ 97631 w 936768"/>
                <a:gd name="connsiteY1" fmla="*/ 756203 h 784778"/>
                <a:gd name="connsiteX2" fmla="*/ 326231 w 936768"/>
                <a:gd name="connsiteY2" fmla="*/ 644285 h 784778"/>
                <a:gd name="connsiteX3" fmla="*/ 519112 w 936768"/>
                <a:gd name="connsiteY3" fmla="*/ 484741 h 784778"/>
                <a:gd name="connsiteX4" fmla="*/ 616743 w 936768"/>
                <a:gd name="connsiteY4" fmla="*/ 244235 h 784778"/>
                <a:gd name="connsiteX5" fmla="*/ 650081 w 936768"/>
                <a:gd name="connsiteY5" fmla="*/ 70403 h 784778"/>
                <a:gd name="connsiteX6" fmla="*/ 738187 w 936768"/>
                <a:gd name="connsiteY6" fmla="*/ 1347 h 784778"/>
                <a:gd name="connsiteX7" fmla="*/ 830346 w 936768"/>
                <a:gd name="connsiteY7" fmla="*/ 29522 h 784778"/>
                <a:gd name="connsiteX8" fmla="*/ 936768 w 936768"/>
                <a:gd name="connsiteY8" fmla="*/ 54539 h 784778"/>
                <a:gd name="connsiteX0" fmla="*/ 0 w 936768"/>
                <a:gd name="connsiteY0" fmla="*/ 784778 h 784778"/>
                <a:gd name="connsiteX1" fmla="*/ 97631 w 936768"/>
                <a:gd name="connsiteY1" fmla="*/ 756203 h 784778"/>
                <a:gd name="connsiteX2" fmla="*/ 326231 w 936768"/>
                <a:gd name="connsiteY2" fmla="*/ 644285 h 784778"/>
                <a:gd name="connsiteX3" fmla="*/ 519112 w 936768"/>
                <a:gd name="connsiteY3" fmla="*/ 484741 h 784778"/>
                <a:gd name="connsiteX4" fmla="*/ 616743 w 936768"/>
                <a:gd name="connsiteY4" fmla="*/ 244235 h 784778"/>
                <a:gd name="connsiteX5" fmla="*/ 650081 w 936768"/>
                <a:gd name="connsiteY5" fmla="*/ 70403 h 784778"/>
                <a:gd name="connsiteX6" fmla="*/ 738187 w 936768"/>
                <a:gd name="connsiteY6" fmla="*/ 1347 h 784778"/>
                <a:gd name="connsiteX7" fmla="*/ 830346 w 936768"/>
                <a:gd name="connsiteY7" fmla="*/ 29522 h 784778"/>
                <a:gd name="connsiteX8" fmla="*/ 936768 w 936768"/>
                <a:gd name="connsiteY8" fmla="*/ 54539 h 784778"/>
                <a:gd name="connsiteX0" fmla="*/ 0 w 936768"/>
                <a:gd name="connsiteY0" fmla="*/ 784657 h 784657"/>
                <a:gd name="connsiteX1" fmla="*/ 97631 w 936768"/>
                <a:gd name="connsiteY1" fmla="*/ 756082 h 784657"/>
                <a:gd name="connsiteX2" fmla="*/ 326231 w 936768"/>
                <a:gd name="connsiteY2" fmla="*/ 644164 h 784657"/>
                <a:gd name="connsiteX3" fmla="*/ 519112 w 936768"/>
                <a:gd name="connsiteY3" fmla="*/ 484620 h 784657"/>
                <a:gd name="connsiteX4" fmla="*/ 616743 w 936768"/>
                <a:gd name="connsiteY4" fmla="*/ 244114 h 784657"/>
                <a:gd name="connsiteX5" fmla="*/ 650081 w 936768"/>
                <a:gd name="connsiteY5" fmla="*/ 70282 h 784657"/>
                <a:gd name="connsiteX6" fmla="*/ 738187 w 936768"/>
                <a:gd name="connsiteY6" fmla="*/ 1226 h 784657"/>
                <a:gd name="connsiteX7" fmla="*/ 830346 w 936768"/>
                <a:gd name="connsiteY7" fmla="*/ 29401 h 784657"/>
                <a:gd name="connsiteX8" fmla="*/ 936768 w 936768"/>
                <a:gd name="connsiteY8" fmla="*/ 54418 h 784657"/>
                <a:gd name="connsiteX0" fmla="*/ 0 w 936768"/>
                <a:gd name="connsiteY0" fmla="*/ 783801 h 783801"/>
                <a:gd name="connsiteX1" fmla="*/ 97631 w 936768"/>
                <a:gd name="connsiteY1" fmla="*/ 755226 h 783801"/>
                <a:gd name="connsiteX2" fmla="*/ 326231 w 936768"/>
                <a:gd name="connsiteY2" fmla="*/ 643308 h 783801"/>
                <a:gd name="connsiteX3" fmla="*/ 519112 w 936768"/>
                <a:gd name="connsiteY3" fmla="*/ 483764 h 783801"/>
                <a:gd name="connsiteX4" fmla="*/ 616743 w 936768"/>
                <a:gd name="connsiteY4" fmla="*/ 243258 h 783801"/>
                <a:gd name="connsiteX5" fmla="*/ 650081 w 936768"/>
                <a:gd name="connsiteY5" fmla="*/ 69426 h 783801"/>
                <a:gd name="connsiteX6" fmla="*/ 738187 w 936768"/>
                <a:gd name="connsiteY6" fmla="*/ 370 h 783801"/>
                <a:gd name="connsiteX7" fmla="*/ 830346 w 936768"/>
                <a:gd name="connsiteY7" fmla="*/ 43232 h 783801"/>
                <a:gd name="connsiteX8" fmla="*/ 936768 w 936768"/>
                <a:gd name="connsiteY8" fmla="*/ 53562 h 783801"/>
                <a:gd name="connsiteX0" fmla="*/ 0 w 936768"/>
                <a:gd name="connsiteY0" fmla="*/ 745119 h 745119"/>
                <a:gd name="connsiteX1" fmla="*/ 97631 w 936768"/>
                <a:gd name="connsiteY1" fmla="*/ 716544 h 745119"/>
                <a:gd name="connsiteX2" fmla="*/ 326231 w 936768"/>
                <a:gd name="connsiteY2" fmla="*/ 604626 h 745119"/>
                <a:gd name="connsiteX3" fmla="*/ 519112 w 936768"/>
                <a:gd name="connsiteY3" fmla="*/ 445082 h 745119"/>
                <a:gd name="connsiteX4" fmla="*/ 616743 w 936768"/>
                <a:gd name="connsiteY4" fmla="*/ 204576 h 745119"/>
                <a:gd name="connsiteX5" fmla="*/ 650081 w 936768"/>
                <a:gd name="connsiteY5" fmla="*/ 30744 h 745119"/>
                <a:gd name="connsiteX6" fmla="*/ 736351 w 936768"/>
                <a:gd name="connsiteY6" fmla="*/ 11259 h 745119"/>
                <a:gd name="connsiteX7" fmla="*/ 830346 w 936768"/>
                <a:gd name="connsiteY7" fmla="*/ 4550 h 745119"/>
                <a:gd name="connsiteX8" fmla="*/ 936768 w 936768"/>
                <a:gd name="connsiteY8" fmla="*/ 14880 h 745119"/>
                <a:gd name="connsiteX0" fmla="*/ 0 w 936768"/>
                <a:gd name="connsiteY0" fmla="*/ 744554 h 744554"/>
                <a:gd name="connsiteX1" fmla="*/ 97631 w 936768"/>
                <a:gd name="connsiteY1" fmla="*/ 715979 h 744554"/>
                <a:gd name="connsiteX2" fmla="*/ 326231 w 936768"/>
                <a:gd name="connsiteY2" fmla="*/ 604061 h 744554"/>
                <a:gd name="connsiteX3" fmla="*/ 519112 w 936768"/>
                <a:gd name="connsiteY3" fmla="*/ 444517 h 744554"/>
                <a:gd name="connsiteX4" fmla="*/ 616743 w 936768"/>
                <a:gd name="connsiteY4" fmla="*/ 204011 h 744554"/>
                <a:gd name="connsiteX5" fmla="*/ 650081 w 936768"/>
                <a:gd name="connsiteY5" fmla="*/ 30179 h 744554"/>
                <a:gd name="connsiteX6" fmla="*/ 736351 w 936768"/>
                <a:gd name="connsiteY6" fmla="*/ 10694 h 744554"/>
                <a:gd name="connsiteX7" fmla="*/ 830346 w 936768"/>
                <a:gd name="connsiteY7" fmla="*/ 3985 h 744554"/>
                <a:gd name="connsiteX8" fmla="*/ 936768 w 936768"/>
                <a:gd name="connsiteY8" fmla="*/ 14315 h 744554"/>
                <a:gd name="connsiteX0" fmla="*/ 0 w 936768"/>
                <a:gd name="connsiteY0" fmla="*/ 740675 h 740675"/>
                <a:gd name="connsiteX1" fmla="*/ 97631 w 936768"/>
                <a:gd name="connsiteY1" fmla="*/ 712100 h 740675"/>
                <a:gd name="connsiteX2" fmla="*/ 326231 w 936768"/>
                <a:gd name="connsiteY2" fmla="*/ 600182 h 740675"/>
                <a:gd name="connsiteX3" fmla="*/ 519112 w 936768"/>
                <a:gd name="connsiteY3" fmla="*/ 440638 h 740675"/>
                <a:gd name="connsiteX4" fmla="*/ 616743 w 936768"/>
                <a:gd name="connsiteY4" fmla="*/ 200132 h 740675"/>
                <a:gd name="connsiteX5" fmla="*/ 650081 w 936768"/>
                <a:gd name="connsiteY5" fmla="*/ 26300 h 740675"/>
                <a:gd name="connsiteX6" fmla="*/ 736351 w 936768"/>
                <a:gd name="connsiteY6" fmla="*/ 6815 h 740675"/>
                <a:gd name="connsiteX7" fmla="*/ 830346 w 936768"/>
                <a:gd name="connsiteY7" fmla="*/ 106 h 740675"/>
                <a:gd name="connsiteX8" fmla="*/ 936768 w 936768"/>
                <a:gd name="connsiteY8" fmla="*/ 10436 h 740675"/>
                <a:gd name="connsiteX0" fmla="*/ 0 w 936768"/>
                <a:gd name="connsiteY0" fmla="*/ 735326 h 735326"/>
                <a:gd name="connsiteX1" fmla="*/ 97631 w 936768"/>
                <a:gd name="connsiteY1" fmla="*/ 706751 h 735326"/>
                <a:gd name="connsiteX2" fmla="*/ 326231 w 936768"/>
                <a:gd name="connsiteY2" fmla="*/ 594833 h 735326"/>
                <a:gd name="connsiteX3" fmla="*/ 519112 w 936768"/>
                <a:gd name="connsiteY3" fmla="*/ 435289 h 735326"/>
                <a:gd name="connsiteX4" fmla="*/ 616743 w 936768"/>
                <a:gd name="connsiteY4" fmla="*/ 194783 h 735326"/>
                <a:gd name="connsiteX5" fmla="*/ 650081 w 936768"/>
                <a:gd name="connsiteY5" fmla="*/ 20951 h 735326"/>
                <a:gd name="connsiteX6" fmla="*/ 736351 w 936768"/>
                <a:gd name="connsiteY6" fmla="*/ 1466 h 735326"/>
                <a:gd name="connsiteX7" fmla="*/ 832182 w 936768"/>
                <a:gd name="connsiteY7" fmla="*/ 2101 h 735326"/>
                <a:gd name="connsiteX8" fmla="*/ 936768 w 936768"/>
                <a:gd name="connsiteY8" fmla="*/ 5087 h 735326"/>
                <a:gd name="connsiteX0" fmla="*/ 0 w 936768"/>
                <a:gd name="connsiteY0" fmla="*/ 735080 h 735080"/>
                <a:gd name="connsiteX1" fmla="*/ 97631 w 936768"/>
                <a:gd name="connsiteY1" fmla="*/ 706505 h 735080"/>
                <a:gd name="connsiteX2" fmla="*/ 326231 w 936768"/>
                <a:gd name="connsiteY2" fmla="*/ 594587 h 735080"/>
                <a:gd name="connsiteX3" fmla="*/ 519112 w 936768"/>
                <a:gd name="connsiteY3" fmla="*/ 435043 h 735080"/>
                <a:gd name="connsiteX4" fmla="*/ 616743 w 936768"/>
                <a:gd name="connsiteY4" fmla="*/ 194537 h 735080"/>
                <a:gd name="connsiteX5" fmla="*/ 650081 w 936768"/>
                <a:gd name="connsiteY5" fmla="*/ 20705 h 735080"/>
                <a:gd name="connsiteX6" fmla="*/ 736351 w 936768"/>
                <a:gd name="connsiteY6" fmla="*/ 1220 h 735080"/>
                <a:gd name="connsiteX7" fmla="*/ 832182 w 936768"/>
                <a:gd name="connsiteY7" fmla="*/ 1855 h 735080"/>
                <a:gd name="connsiteX8" fmla="*/ 936768 w 936768"/>
                <a:gd name="connsiteY8" fmla="*/ 4841 h 735080"/>
                <a:gd name="connsiteX0" fmla="*/ 0 w 936768"/>
                <a:gd name="connsiteY0" fmla="*/ 736561 h 736561"/>
                <a:gd name="connsiteX1" fmla="*/ 97631 w 936768"/>
                <a:gd name="connsiteY1" fmla="*/ 707986 h 736561"/>
                <a:gd name="connsiteX2" fmla="*/ 326231 w 936768"/>
                <a:gd name="connsiteY2" fmla="*/ 596068 h 736561"/>
                <a:gd name="connsiteX3" fmla="*/ 519112 w 936768"/>
                <a:gd name="connsiteY3" fmla="*/ 436524 h 736561"/>
                <a:gd name="connsiteX4" fmla="*/ 616743 w 936768"/>
                <a:gd name="connsiteY4" fmla="*/ 196018 h 736561"/>
                <a:gd name="connsiteX5" fmla="*/ 650081 w 936768"/>
                <a:gd name="connsiteY5" fmla="*/ 22186 h 736561"/>
                <a:gd name="connsiteX6" fmla="*/ 736351 w 936768"/>
                <a:gd name="connsiteY6" fmla="*/ 2701 h 736561"/>
                <a:gd name="connsiteX7" fmla="*/ 832182 w 936768"/>
                <a:gd name="connsiteY7" fmla="*/ 3336 h 736561"/>
                <a:gd name="connsiteX8" fmla="*/ 936768 w 936768"/>
                <a:gd name="connsiteY8" fmla="*/ 6322 h 736561"/>
                <a:gd name="connsiteX0" fmla="*/ 0 w 936768"/>
                <a:gd name="connsiteY0" fmla="*/ 736561 h 736561"/>
                <a:gd name="connsiteX1" fmla="*/ 97631 w 936768"/>
                <a:gd name="connsiteY1" fmla="*/ 707986 h 736561"/>
                <a:gd name="connsiteX2" fmla="*/ 326231 w 936768"/>
                <a:gd name="connsiteY2" fmla="*/ 596068 h 736561"/>
                <a:gd name="connsiteX3" fmla="*/ 519112 w 936768"/>
                <a:gd name="connsiteY3" fmla="*/ 436524 h 736561"/>
                <a:gd name="connsiteX4" fmla="*/ 616743 w 936768"/>
                <a:gd name="connsiteY4" fmla="*/ 196018 h 736561"/>
                <a:gd name="connsiteX5" fmla="*/ 650081 w 936768"/>
                <a:gd name="connsiteY5" fmla="*/ 22186 h 736561"/>
                <a:gd name="connsiteX6" fmla="*/ 736351 w 936768"/>
                <a:gd name="connsiteY6" fmla="*/ 2701 h 736561"/>
                <a:gd name="connsiteX7" fmla="*/ 832182 w 936768"/>
                <a:gd name="connsiteY7" fmla="*/ 3336 h 736561"/>
                <a:gd name="connsiteX8" fmla="*/ 936768 w 936768"/>
                <a:gd name="connsiteY8" fmla="*/ 6322 h 736561"/>
                <a:gd name="connsiteX0" fmla="*/ 0 w 936768"/>
                <a:gd name="connsiteY0" fmla="*/ 736561 h 736561"/>
                <a:gd name="connsiteX1" fmla="*/ 97631 w 936768"/>
                <a:gd name="connsiteY1" fmla="*/ 707986 h 736561"/>
                <a:gd name="connsiteX2" fmla="*/ 326231 w 936768"/>
                <a:gd name="connsiteY2" fmla="*/ 596068 h 736561"/>
                <a:gd name="connsiteX3" fmla="*/ 519112 w 936768"/>
                <a:gd name="connsiteY3" fmla="*/ 436524 h 736561"/>
                <a:gd name="connsiteX4" fmla="*/ 616743 w 936768"/>
                <a:gd name="connsiteY4" fmla="*/ 196018 h 736561"/>
                <a:gd name="connsiteX5" fmla="*/ 650081 w 936768"/>
                <a:gd name="connsiteY5" fmla="*/ 22186 h 736561"/>
                <a:gd name="connsiteX6" fmla="*/ 736351 w 936768"/>
                <a:gd name="connsiteY6" fmla="*/ 2701 h 736561"/>
                <a:gd name="connsiteX7" fmla="*/ 832182 w 936768"/>
                <a:gd name="connsiteY7" fmla="*/ 3336 h 736561"/>
                <a:gd name="connsiteX8" fmla="*/ 936768 w 936768"/>
                <a:gd name="connsiteY8" fmla="*/ 6322 h 736561"/>
                <a:gd name="connsiteX0" fmla="*/ 0 w 936768"/>
                <a:gd name="connsiteY0" fmla="*/ 733970 h 733970"/>
                <a:gd name="connsiteX1" fmla="*/ 97631 w 936768"/>
                <a:gd name="connsiteY1" fmla="*/ 705395 h 733970"/>
                <a:gd name="connsiteX2" fmla="*/ 326231 w 936768"/>
                <a:gd name="connsiteY2" fmla="*/ 593477 h 733970"/>
                <a:gd name="connsiteX3" fmla="*/ 519112 w 936768"/>
                <a:gd name="connsiteY3" fmla="*/ 433933 h 733970"/>
                <a:gd name="connsiteX4" fmla="*/ 616743 w 936768"/>
                <a:gd name="connsiteY4" fmla="*/ 193427 h 733970"/>
                <a:gd name="connsiteX5" fmla="*/ 650081 w 936768"/>
                <a:gd name="connsiteY5" fmla="*/ 19595 h 733970"/>
                <a:gd name="connsiteX6" fmla="*/ 736351 w 936768"/>
                <a:gd name="connsiteY6" fmla="*/ 110 h 733970"/>
                <a:gd name="connsiteX7" fmla="*/ 832182 w 936768"/>
                <a:gd name="connsiteY7" fmla="*/ 745 h 733970"/>
                <a:gd name="connsiteX8" fmla="*/ 936768 w 936768"/>
                <a:gd name="connsiteY8" fmla="*/ 3731 h 73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768" h="733970">
                  <a:moveTo>
                    <a:pt x="0" y="733970"/>
                  </a:moveTo>
                  <a:cubicBezTo>
                    <a:pt x="21629" y="731390"/>
                    <a:pt x="43259" y="728810"/>
                    <a:pt x="97631" y="705395"/>
                  </a:cubicBezTo>
                  <a:cubicBezTo>
                    <a:pt x="152003" y="681979"/>
                    <a:pt x="255984" y="638721"/>
                    <a:pt x="326231" y="593477"/>
                  </a:cubicBezTo>
                  <a:cubicBezTo>
                    <a:pt x="396478" y="548233"/>
                    <a:pt x="470693" y="500608"/>
                    <a:pt x="519112" y="433933"/>
                  </a:cubicBezTo>
                  <a:cubicBezTo>
                    <a:pt x="567531" y="367258"/>
                    <a:pt x="599678" y="295820"/>
                    <a:pt x="616743" y="193427"/>
                  </a:cubicBezTo>
                  <a:cubicBezTo>
                    <a:pt x="633808" y="91034"/>
                    <a:pt x="635654" y="38962"/>
                    <a:pt x="650081" y="19595"/>
                  </a:cubicBezTo>
                  <a:cubicBezTo>
                    <a:pt x="664508" y="228"/>
                    <a:pt x="704165" y="-420"/>
                    <a:pt x="736351" y="110"/>
                  </a:cubicBezTo>
                  <a:lnTo>
                    <a:pt x="832182" y="745"/>
                  </a:lnTo>
                  <a:cubicBezTo>
                    <a:pt x="872088" y="879"/>
                    <a:pt x="882166" y="3496"/>
                    <a:pt x="936768" y="3731"/>
                  </a:cubicBezTo>
                </a:path>
              </a:pathLst>
            </a:custGeom>
            <a:noFill/>
            <a:ln w="15875">
              <a:solidFill>
                <a:srgbClr val="008040"/>
              </a:solidFill>
              <a:round/>
              <a:headEnd/>
              <a:tailEnd/>
            </a:ln>
          </p:spPr>
          <p:txBody>
            <a:bodyPr rtlCol="0" anchor="ctr"/>
            <a:lstStyle/>
            <a:p>
              <a:pPr algn="ctr"/>
              <a:endParaRPr lang="en-US"/>
            </a:p>
          </p:txBody>
        </p:sp>
        <p:sp>
          <p:nvSpPr>
            <p:cNvPr id="21" name="CustomShape 103">
              <a:extLst>
                <a:ext uri="{FF2B5EF4-FFF2-40B4-BE49-F238E27FC236}">
                  <a16:creationId xmlns:a16="http://schemas.microsoft.com/office/drawing/2014/main" id="{D62774C1-0590-5DD5-8CB2-73192D25249A}"/>
                </a:ext>
              </a:extLst>
            </p:cNvPr>
            <p:cNvSpPr/>
            <p:nvPr/>
          </p:nvSpPr>
          <p:spPr>
            <a:xfrm>
              <a:off x="2016547" y="6341416"/>
              <a:ext cx="129446" cy="106306"/>
            </a:xfrm>
            <a:prstGeom prst="ellipse">
              <a:avLst/>
            </a:prstGeom>
            <a:solidFill>
              <a:srgbClr val="000080"/>
            </a:solidFill>
            <a:ln>
              <a:solidFill>
                <a:srgbClr val="000080"/>
              </a:solidFill>
            </a:ln>
          </p:spPr>
          <p:style>
            <a:lnRef idx="0">
              <a:scrgbClr r="0" g="0" b="0"/>
            </a:lnRef>
            <a:fillRef idx="0">
              <a:scrgbClr r="0" g="0" b="0"/>
            </a:fillRef>
            <a:effectRef idx="0">
              <a:scrgbClr r="0" g="0" b="0"/>
            </a:effectRef>
            <a:fontRef idx="minor"/>
          </p:style>
          <p:txBody>
            <a:bodyPr/>
            <a:lstStyle/>
            <a:p>
              <a:endParaRPr lang="en-US"/>
            </a:p>
          </p:txBody>
        </p:sp>
        <p:sp>
          <p:nvSpPr>
            <p:cNvPr id="22" name="CustomShape 110">
              <a:extLst>
                <a:ext uri="{FF2B5EF4-FFF2-40B4-BE49-F238E27FC236}">
                  <a16:creationId xmlns:a16="http://schemas.microsoft.com/office/drawing/2014/main" id="{F9095052-525D-26AB-362F-B74C517ABC8A}"/>
                </a:ext>
              </a:extLst>
            </p:cNvPr>
            <p:cNvSpPr/>
            <p:nvPr/>
          </p:nvSpPr>
          <p:spPr>
            <a:xfrm>
              <a:off x="3005841" y="6175086"/>
              <a:ext cx="122216" cy="105583"/>
            </a:xfrm>
            <a:prstGeom prst="ellipse">
              <a:avLst/>
            </a:prstGeom>
            <a:solidFill>
              <a:srgbClr val="FF0000"/>
            </a:solidFill>
            <a:ln>
              <a:solidFill>
                <a:srgbClr val="FF0000"/>
              </a:solidFill>
            </a:ln>
          </p:spPr>
          <p:style>
            <a:lnRef idx="0">
              <a:scrgbClr r="0" g="0" b="0"/>
            </a:lnRef>
            <a:fillRef idx="0">
              <a:scrgbClr r="0" g="0" b="0"/>
            </a:fillRef>
            <a:effectRef idx="0">
              <a:scrgbClr r="0" g="0" b="0"/>
            </a:effectRef>
            <a:fontRef idx="minor"/>
          </p:style>
          <p:txBody>
            <a:bodyPr/>
            <a:lstStyle/>
            <a:p>
              <a:endParaRPr lang="en-US"/>
            </a:p>
          </p:txBody>
        </p:sp>
        <p:sp>
          <p:nvSpPr>
            <p:cNvPr id="23" name="CustomShape 111">
              <a:extLst>
                <a:ext uri="{FF2B5EF4-FFF2-40B4-BE49-F238E27FC236}">
                  <a16:creationId xmlns:a16="http://schemas.microsoft.com/office/drawing/2014/main" id="{241D8EAC-5058-0C16-95A8-F23E79365141}"/>
                </a:ext>
              </a:extLst>
            </p:cNvPr>
            <p:cNvSpPr/>
            <p:nvPr/>
          </p:nvSpPr>
          <p:spPr>
            <a:xfrm>
              <a:off x="2770811" y="6175086"/>
              <a:ext cx="122216" cy="112814"/>
            </a:xfrm>
            <a:prstGeom prst="ellipse">
              <a:avLst/>
            </a:prstGeom>
            <a:solidFill>
              <a:srgbClr val="FF0000"/>
            </a:solidFill>
            <a:ln>
              <a:solidFill>
                <a:srgbClr val="FF0000"/>
              </a:solidFill>
            </a:ln>
          </p:spPr>
          <p:style>
            <a:lnRef idx="0">
              <a:scrgbClr r="0" g="0" b="0"/>
            </a:lnRef>
            <a:fillRef idx="0">
              <a:scrgbClr r="0" g="0" b="0"/>
            </a:fillRef>
            <a:effectRef idx="0">
              <a:scrgbClr r="0" g="0" b="0"/>
            </a:effectRef>
            <a:fontRef idx="minor"/>
          </p:style>
          <p:txBody>
            <a:bodyPr/>
            <a:lstStyle/>
            <a:p>
              <a:endParaRPr lang="en-US"/>
            </a:p>
          </p:txBody>
        </p:sp>
        <p:sp>
          <p:nvSpPr>
            <p:cNvPr id="24" name="CustomShape 122">
              <a:extLst>
                <a:ext uri="{FF2B5EF4-FFF2-40B4-BE49-F238E27FC236}">
                  <a16:creationId xmlns:a16="http://schemas.microsoft.com/office/drawing/2014/main" id="{524BB429-C392-9F3A-CFCC-41BE2CEB6C03}"/>
                </a:ext>
              </a:extLst>
            </p:cNvPr>
            <p:cNvSpPr/>
            <p:nvPr/>
          </p:nvSpPr>
          <p:spPr>
            <a:xfrm>
              <a:off x="2252301" y="6333461"/>
              <a:ext cx="130171" cy="114261"/>
            </a:xfrm>
            <a:prstGeom prst="ellipse">
              <a:avLst/>
            </a:prstGeom>
            <a:ln>
              <a:noFill/>
            </a:ln>
          </p:spPr>
          <p:style>
            <a:lnRef idx="0">
              <a:scrgbClr r="0" g="0" b="0"/>
            </a:lnRef>
            <a:fillRef idx="0">
              <a:scrgbClr r="0" g="0" b="0"/>
            </a:fillRef>
            <a:effectRef idx="0">
              <a:scrgbClr r="0" g="0" b="0"/>
            </a:effectRef>
            <a:fontRef idx="minor"/>
          </p:style>
          <p:txBody>
            <a:bodyPr/>
            <a:lstStyle/>
            <a:p>
              <a:endParaRPr lang="en-US"/>
            </a:p>
          </p:txBody>
        </p:sp>
        <p:sp>
          <p:nvSpPr>
            <p:cNvPr id="25" name="CustomShape 123">
              <a:extLst>
                <a:ext uri="{FF2B5EF4-FFF2-40B4-BE49-F238E27FC236}">
                  <a16:creationId xmlns:a16="http://schemas.microsoft.com/office/drawing/2014/main" id="{7BF51356-B038-7247-7C4F-EB3EB5F1A98B}"/>
                </a:ext>
              </a:extLst>
            </p:cNvPr>
            <p:cNvSpPr/>
            <p:nvPr/>
          </p:nvSpPr>
          <p:spPr>
            <a:xfrm>
              <a:off x="2016547" y="6341670"/>
              <a:ext cx="129446" cy="106306"/>
            </a:xfrm>
            <a:prstGeom prst="ellipse">
              <a:avLst/>
            </a:prstGeom>
            <a:solidFill>
              <a:srgbClr val="6666FF"/>
            </a:solidFill>
            <a:ln w="15875">
              <a:solidFill>
                <a:srgbClr val="0080FF"/>
              </a:solidFill>
              <a:round/>
              <a:headEnd/>
              <a:tailEnd/>
            </a:ln>
          </p:spPr>
          <p:txBody>
            <a:bodyPr/>
            <a:lstStyle/>
            <a:p>
              <a:endParaRPr lang="en-US"/>
            </a:p>
          </p:txBody>
        </p:sp>
        <p:sp>
          <p:nvSpPr>
            <p:cNvPr id="26" name="CustomShape 129">
              <a:extLst>
                <a:ext uri="{FF2B5EF4-FFF2-40B4-BE49-F238E27FC236}">
                  <a16:creationId xmlns:a16="http://schemas.microsoft.com/office/drawing/2014/main" id="{AE7F424E-1976-EB83-ACEF-7EDFC1947B6D}"/>
                </a:ext>
              </a:extLst>
            </p:cNvPr>
            <p:cNvSpPr/>
            <p:nvPr/>
          </p:nvSpPr>
          <p:spPr>
            <a:xfrm>
              <a:off x="3005841" y="6175086"/>
              <a:ext cx="122216" cy="105583"/>
            </a:xfrm>
            <a:prstGeom prst="ellipse">
              <a:avLst/>
            </a:prstGeom>
            <a:solidFill>
              <a:srgbClr val="FFCCFF"/>
            </a:solidFill>
            <a:ln w="15875">
              <a:solidFill>
                <a:srgbClr val="FC0B1D"/>
              </a:solidFill>
              <a:round/>
              <a:headEnd/>
              <a:tailEnd/>
            </a:ln>
          </p:spPr>
          <p:txBody>
            <a:bodyPr/>
            <a:lstStyle/>
            <a:p>
              <a:endParaRPr lang="en-US"/>
            </a:p>
          </p:txBody>
        </p:sp>
        <p:sp>
          <p:nvSpPr>
            <p:cNvPr id="27" name="CustomShape 130">
              <a:extLst>
                <a:ext uri="{FF2B5EF4-FFF2-40B4-BE49-F238E27FC236}">
                  <a16:creationId xmlns:a16="http://schemas.microsoft.com/office/drawing/2014/main" id="{F9AF419B-2523-1704-8012-952735FA3D47}"/>
                </a:ext>
              </a:extLst>
            </p:cNvPr>
            <p:cNvSpPr/>
            <p:nvPr/>
          </p:nvSpPr>
          <p:spPr>
            <a:xfrm>
              <a:off x="2770811" y="6175086"/>
              <a:ext cx="122216" cy="112814"/>
            </a:xfrm>
            <a:prstGeom prst="ellipse">
              <a:avLst/>
            </a:prstGeom>
            <a:solidFill>
              <a:srgbClr val="FF0000"/>
            </a:solidFill>
            <a:ln>
              <a:solidFill>
                <a:srgbClr val="FF0000"/>
              </a:solidFill>
            </a:ln>
          </p:spPr>
          <p:style>
            <a:lnRef idx="0">
              <a:scrgbClr r="0" g="0" b="0"/>
            </a:lnRef>
            <a:fillRef idx="0">
              <a:scrgbClr r="0" g="0" b="0"/>
            </a:fillRef>
            <a:effectRef idx="0">
              <a:scrgbClr r="0" g="0" b="0"/>
            </a:effectRef>
            <a:fontRef idx="minor"/>
          </p:style>
          <p:txBody>
            <a:bodyPr/>
            <a:lstStyle/>
            <a:p>
              <a:endParaRPr lang="en-US"/>
            </a:p>
          </p:txBody>
        </p:sp>
        <p:sp>
          <p:nvSpPr>
            <p:cNvPr id="28" name="Line 134">
              <a:extLst>
                <a:ext uri="{FF2B5EF4-FFF2-40B4-BE49-F238E27FC236}">
                  <a16:creationId xmlns:a16="http://schemas.microsoft.com/office/drawing/2014/main" id="{DA2F2873-AD21-330F-030D-609FF78F1A6C}"/>
                </a:ext>
              </a:extLst>
            </p:cNvPr>
            <p:cNvSpPr/>
            <p:nvPr/>
          </p:nvSpPr>
          <p:spPr>
            <a:xfrm flipV="1">
              <a:off x="2537953" y="4017687"/>
              <a:ext cx="0" cy="2723639"/>
            </a:xfrm>
            <a:prstGeom prst="line">
              <a:avLst/>
            </a:prstGeom>
            <a:noFill/>
            <a:ln w="15875">
              <a:solidFill>
                <a:srgbClr val="008040"/>
              </a:solidFill>
              <a:round/>
              <a:headEnd type="none" w="med" len="med"/>
              <a:tailEnd type="triangle" w="med" len="med"/>
            </a:ln>
          </p:spPr>
          <p:txBody>
            <a:bodyPr/>
            <a:lstStyle/>
            <a:p>
              <a:endParaRPr lang="en-US" dirty="0"/>
            </a:p>
          </p:txBody>
        </p:sp>
        <p:sp>
          <p:nvSpPr>
            <p:cNvPr id="29" name="Line 137">
              <a:extLst>
                <a:ext uri="{FF2B5EF4-FFF2-40B4-BE49-F238E27FC236}">
                  <a16:creationId xmlns:a16="http://schemas.microsoft.com/office/drawing/2014/main" id="{5F35B277-B845-8985-44A7-44298D5C5A1B}"/>
                </a:ext>
              </a:extLst>
            </p:cNvPr>
            <p:cNvSpPr/>
            <p:nvPr/>
          </p:nvSpPr>
          <p:spPr>
            <a:xfrm>
              <a:off x="1454894" y="5543184"/>
              <a:ext cx="1090823" cy="0"/>
            </a:xfrm>
            <a:prstGeom prst="line">
              <a:avLst/>
            </a:prstGeom>
            <a:solidFill>
              <a:srgbClr val="6666FF"/>
            </a:solidFill>
            <a:ln w="19050">
              <a:solidFill>
                <a:srgbClr val="6666FF"/>
              </a:solidFill>
              <a:prstDash val="sysDot"/>
              <a:round/>
              <a:headEnd/>
              <a:tailEnd/>
            </a:ln>
          </p:spPr>
          <p:txBody>
            <a:bodyPr/>
            <a:lstStyle/>
            <a:p>
              <a:endParaRPr lang="en-US"/>
            </a:p>
          </p:txBody>
        </p:sp>
        <p:sp>
          <p:nvSpPr>
            <p:cNvPr id="30" name="Line 138">
              <a:extLst>
                <a:ext uri="{FF2B5EF4-FFF2-40B4-BE49-F238E27FC236}">
                  <a16:creationId xmlns:a16="http://schemas.microsoft.com/office/drawing/2014/main" id="{7E4EBBB0-3CC8-A35E-E949-1CA00B6E74F4}"/>
                </a:ext>
              </a:extLst>
            </p:cNvPr>
            <p:cNvSpPr/>
            <p:nvPr/>
          </p:nvSpPr>
          <p:spPr>
            <a:xfrm flipV="1">
              <a:off x="2551791" y="5543184"/>
              <a:ext cx="1076984" cy="0"/>
            </a:xfrm>
            <a:prstGeom prst="line">
              <a:avLst/>
            </a:prstGeom>
            <a:solidFill>
              <a:srgbClr val="FF0000"/>
            </a:solidFill>
            <a:ln w="19050">
              <a:solidFill>
                <a:srgbClr val="FF0000"/>
              </a:solidFill>
              <a:prstDash val="sysDot"/>
            </a:ln>
          </p:spPr>
          <p:style>
            <a:lnRef idx="0">
              <a:scrgbClr r="0" g="0" b="0"/>
            </a:lnRef>
            <a:fillRef idx="0">
              <a:scrgbClr r="0" g="0" b="0"/>
            </a:fillRef>
            <a:effectRef idx="0">
              <a:scrgbClr r="0" g="0" b="0"/>
            </a:effectRef>
            <a:fontRef idx="minor"/>
          </p:style>
          <p:txBody>
            <a:bodyPr/>
            <a:lstStyle/>
            <a:p>
              <a:endParaRPr lang="en-US" dirty="0"/>
            </a:p>
          </p:txBody>
        </p:sp>
        <p:sp>
          <p:nvSpPr>
            <p:cNvPr id="31" name="CustomShape 140">
              <a:extLst>
                <a:ext uri="{FF2B5EF4-FFF2-40B4-BE49-F238E27FC236}">
                  <a16:creationId xmlns:a16="http://schemas.microsoft.com/office/drawing/2014/main" id="{AB1583AD-3D0D-3AA9-5612-A97B4F8D354D}"/>
                </a:ext>
              </a:extLst>
            </p:cNvPr>
            <p:cNvSpPr/>
            <p:nvPr/>
          </p:nvSpPr>
          <p:spPr>
            <a:xfrm>
              <a:off x="2245259" y="6341670"/>
              <a:ext cx="129446" cy="106306"/>
            </a:xfrm>
            <a:prstGeom prst="ellipse">
              <a:avLst/>
            </a:prstGeom>
            <a:solidFill>
              <a:srgbClr val="6666FF"/>
            </a:solidFill>
            <a:ln w="15875">
              <a:solidFill>
                <a:srgbClr val="0080FF"/>
              </a:solidFill>
              <a:round/>
              <a:headEnd/>
              <a:tailEnd/>
            </a:ln>
          </p:spPr>
          <p:txBody>
            <a:bodyPr/>
            <a:lstStyle/>
            <a:p>
              <a:endParaRPr lang="en-US"/>
            </a:p>
          </p:txBody>
        </p:sp>
        <p:sp>
          <p:nvSpPr>
            <p:cNvPr id="32" name="Forme libre : forme 64">
              <a:extLst>
                <a:ext uri="{FF2B5EF4-FFF2-40B4-BE49-F238E27FC236}">
                  <a16:creationId xmlns:a16="http://schemas.microsoft.com/office/drawing/2014/main" id="{10325203-E0C9-BD68-7A83-E2843761B79D}"/>
                </a:ext>
              </a:extLst>
            </p:cNvPr>
            <p:cNvSpPr/>
            <p:nvPr/>
          </p:nvSpPr>
          <p:spPr>
            <a:xfrm>
              <a:off x="2545717" y="5218314"/>
              <a:ext cx="1738261" cy="1355435"/>
            </a:xfrm>
            <a:custGeom>
              <a:avLst/>
              <a:gdLst>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38481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005158"/>
                <a:gd name="connsiteY0" fmla="*/ 783787 h 783787"/>
                <a:gd name="connsiteX1" fmla="*/ 97631 w 1005158"/>
                <a:gd name="connsiteY1" fmla="*/ 755212 h 783787"/>
                <a:gd name="connsiteX2" fmla="*/ 326231 w 1005158"/>
                <a:gd name="connsiteY2" fmla="*/ 643294 h 783787"/>
                <a:gd name="connsiteX3" fmla="*/ 519112 w 1005158"/>
                <a:gd name="connsiteY3" fmla="*/ 483750 h 783787"/>
                <a:gd name="connsiteX4" fmla="*/ 616743 w 1005158"/>
                <a:gd name="connsiteY4" fmla="*/ 243244 h 783787"/>
                <a:gd name="connsiteX5" fmla="*/ 650081 w 1005158"/>
                <a:gd name="connsiteY5" fmla="*/ 69412 h 783787"/>
                <a:gd name="connsiteX6" fmla="*/ 738187 w 1005158"/>
                <a:gd name="connsiteY6" fmla="*/ 356 h 783787"/>
                <a:gd name="connsiteX7" fmla="*/ 900112 w 1005158"/>
                <a:gd name="connsiteY7" fmla="*/ 43219 h 783787"/>
                <a:gd name="connsiteX8" fmla="*/ 1005158 w 1005158"/>
                <a:gd name="connsiteY8" fmla="*/ 54925 h 7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158" h="783787">
                  <a:moveTo>
                    <a:pt x="0" y="783787"/>
                  </a:moveTo>
                  <a:cubicBezTo>
                    <a:pt x="21629" y="781207"/>
                    <a:pt x="43259" y="778627"/>
                    <a:pt x="97631" y="755212"/>
                  </a:cubicBezTo>
                  <a:cubicBezTo>
                    <a:pt x="152003" y="731796"/>
                    <a:pt x="255984" y="688538"/>
                    <a:pt x="326231" y="643294"/>
                  </a:cubicBezTo>
                  <a:cubicBezTo>
                    <a:pt x="396478" y="598050"/>
                    <a:pt x="470693" y="550425"/>
                    <a:pt x="519112" y="483750"/>
                  </a:cubicBezTo>
                  <a:cubicBezTo>
                    <a:pt x="567531" y="417075"/>
                    <a:pt x="599678" y="345637"/>
                    <a:pt x="616743" y="243244"/>
                  </a:cubicBezTo>
                  <a:cubicBezTo>
                    <a:pt x="633808" y="140851"/>
                    <a:pt x="629840" y="109893"/>
                    <a:pt x="650081" y="69412"/>
                  </a:cubicBezTo>
                  <a:cubicBezTo>
                    <a:pt x="670322" y="28931"/>
                    <a:pt x="696515" y="4721"/>
                    <a:pt x="738187" y="356"/>
                  </a:cubicBezTo>
                  <a:cubicBezTo>
                    <a:pt x="779859" y="-4009"/>
                    <a:pt x="835421" y="32900"/>
                    <a:pt x="900112" y="43219"/>
                  </a:cubicBezTo>
                  <a:cubicBezTo>
                    <a:pt x="964803" y="53538"/>
                    <a:pt x="924394" y="50559"/>
                    <a:pt x="1005158" y="54925"/>
                  </a:cubicBezTo>
                </a:path>
              </a:pathLst>
            </a:custGeom>
            <a:noFill/>
            <a:ln w="15875">
              <a:solidFill>
                <a:srgbClr val="008040"/>
              </a:solidFill>
              <a:round/>
              <a:headEnd/>
              <a:tailEnd/>
            </a:ln>
          </p:spPr>
          <p:txBody>
            <a:bodyPr rtlCol="0" anchor="ctr"/>
            <a:lstStyle/>
            <a:p>
              <a:pPr algn="ctr"/>
              <a:endParaRPr lang="en-US"/>
            </a:p>
          </p:txBody>
        </p:sp>
        <p:cxnSp>
          <p:nvCxnSpPr>
            <p:cNvPr id="33" name="AutoShape 64">
              <a:extLst>
                <a:ext uri="{FF2B5EF4-FFF2-40B4-BE49-F238E27FC236}">
                  <a16:creationId xmlns:a16="http://schemas.microsoft.com/office/drawing/2014/main" id="{3388A1B0-6015-9625-1C72-D6DB7AEA5423}"/>
                </a:ext>
              </a:extLst>
            </p:cNvPr>
            <p:cNvCxnSpPr>
              <a:cxnSpLocks noChangeAspect="1" noChangeShapeType="1"/>
              <a:stCxn id="26" idx="6"/>
              <a:endCxn id="39" idx="6"/>
            </p:cNvCxnSpPr>
            <p:nvPr/>
          </p:nvCxnSpPr>
          <p:spPr bwMode="auto">
            <a:xfrm flipH="1" flipV="1">
              <a:off x="3037507" y="5049806"/>
              <a:ext cx="90550" cy="1178072"/>
            </a:xfrm>
            <a:prstGeom prst="curvedConnector3">
              <a:avLst>
                <a:gd name="adj1" fmla="val -320832"/>
              </a:avLst>
            </a:prstGeom>
            <a:noFill/>
            <a:ln w="15875" cap="rnd">
              <a:solidFill>
                <a:schemeClr val="tx1"/>
              </a:solidFill>
              <a:prstDash val="sysDot"/>
              <a:round/>
              <a:headEnd/>
              <a:tailEnd type="triangle" w="med" len="med"/>
            </a:ln>
          </p:spPr>
        </p:cxnSp>
        <p:sp>
          <p:nvSpPr>
            <p:cNvPr id="34" name="Line 133">
              <a:extLst>
                <a:ext uri="{FF2B5EF4-FFF2-40B4-BE49-F238E27FC236}">
                  <a16:creationId xmlns:a16="http://schemas.microsoft.com/office/drawing/2014/main" id="{D748C0DF-CD93-09A0-B230-7011BC63743A}"/>
                </a:ext>
              </a:extLst>
            </p:cNvPr>
            <p:cNvSpPr/>
            <p:nvPr/>
          </p:nvSpPr>
          <p:spPr>
            <a:xfrm>
              <a:off x="1168398" y="4476983"/>
              <a:ext cx="3074650" cy="0"/>
            </a:xfrm>
            <a:prstGeom prst="line">
              <a:avLst/>
            </a:prstGeom>
            <a:noFill/>
            <a:ln w="15875">
              <a:solidFill>
                <a:srgbClr val="008040"/>
              </a:solidFill>
              <a:round/>
              <a:headEnd/>
              <a:tailEnd/>
            </a:ln>
            <a:effectLst>
              <a:glow rad="139700">
                <a:schemeClr val="accent3">
                  <a:satMod val="175000"/>
                  <a:alpha val="40000"/>
                </a:schemeClr>
              </a:glow>
            </a:effectLst>
          </p:spPr>
          <p:txBody>
            <a:bodyPr/>
            <a:lstStyle/>
            <a:p>
              <a:endParaRPr lang="en-US"/>
            </a:p>
          </p:txBody>
        </p:sp>
        <p:sp>
          <p:nvSpPr>
            <p:cNvPr id="35" name="CustomShape 123">
              <a:extLst>
                <a:ext uri="{FF2B5EF4-FFF2-40B4-BE49-F238E27FC236}">
                  <a16:creationId xmlns:a16="http://schemas.microsoft.com/office/drawing/2014/main" id="{1BECFA1A-7FB4-79C9-5D61-CAFA20169EE0}"/>
                </a:ext>
              </a:extLst>
            </p:cNvPr>
            <p:cNvSpPr/>
            <p:nvPr/>
          </p:nvSpPr>
          <p:spPr>
            <a:xfrm>
              <a:off x="1994952" y="4996653"/>
              <a:ext cx="129446" cy="106306"/>
            </a:xfrm>
            <a:prstGeom prst="ellipse">
              <a:avLst/>
            </a:prstGeom>
            <a:solidFill>
              <a:srgbClr val="6666FF"/>
            </a:solidFill>
            <a:ln w="15875">
              <a:solidFill>
                <a:srgbClr val="0080FF"/>
              </a:solidFill>
              <a:round/>
              <a:headEnd/>
              <a:tailEnd/>
            </a:ln>
          </p:spPr>
          <p:txBody>
            <a:bodyPr/>
            <a:lstStyle/>
            <a:p>
              <a:endParaRPr lang="en-US"/>
            </a:p>
          </p:txBody>
        </p:sp>
        <p:sp>
          <p:nvSpPr>
            <p:cNvPr id="39" name="CustomShape 130">
              <a:extLst>
                <a:ext uri="{FF2B5EF4-FFF2-40B4-BE49-F238E27FC236}">
                  <a16:creationId xmlns:a16="http://schemas.microsoft.com/office/drawing/2014/main" id="{5D38B735-5FA1-E085-9294-682410F366FC}"/>
                </a:ext>
              </a:extLst>
            </p:cNvPr>
            <p:cNvSpPr/>
            <p:nvPr/>
          </p:nvSpPr>
          <p:spPr>
            <a:xfrm>
              <a:off x="2915291" y="4993399"/>
              <a:ext cx="122216" cy="112814"/>
            </a:xfrm>
            <a:prstGeom prst="ellipse">
              <a:avLst/>
            </a:prstGeom>
            <a:solidFill>
              <a:srgbClr val="FF0000"/>
            </a:solidFill>
            <a:ln>
              <a:solidFill>
                <a:srgbClr val="FF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73" name="Groupe 72">
            <a:extLst>
              <a:ext uri="{FF2B5EF4-FFF2-40B4-BE49-F238E27FC236}">
                <a16:creationId xmlns:a16="http://schemas.microsoft.com/office/drawing/2014/main" id="{12BA87EC-5FA2-295D-B7AB-C315B5EA292B}"/>
              </a:ext>
            </a:extLst>
          </p:cNvPr>
          <p:cNvGrpSpPr/>
          <p:nvPr/>
        </p:nvGrpSpPr>
        <p:grpSpPr>
          <a:xfrm>
            <a:off x="8666592" y="777207"/>
            <a:ext cx="977660" cy="980966"/>
            <a:chOff x="8852350" y="1063831"/>
            <a:chExt cx="977660" cy="980966"/>
          </a:xfrm>
        </p:grpSpPr>
        <p:sp>
          <p:nvSpPr>
            <p:cNvPr id="51" name="Oval 30">
              <a:extLst>
                <a:ext uri="{FF2B5EF4-FFF2-40B4-BE49-F238E27FC236}">
                  <a16:creationId xmlns:a16="http://schemas.microsoft.com/office/drawing/2014/main" id="{653D8748-B34D-1875-0DCA-795A66BEC3BC}"/>
                </a:ext>
              </a:extLst>
            </p:cNvPr>
            <p:cNvSpPr>
              <a:spLocks noChangeAspect="1"/>
            </p:cNvSpPr>
            <p:nvPr/>
          </p:nvSpPr>
          <p:spPr>
            <a:xfrm>
              <a:off x="8852350" y="1063831"/>
              <a:ext cx="977660" cy="980966"/>
            </a:xfrm>
            <a:prstGeom prst="ellipse">
              <a:avLst/>
            </a:prstGeom>
            <a:solidFill>
              <a:srgbClr val="A6A6FF"/>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52" name="Picture 66" descr="ball2v2pn-2.png">
              <a:extLst>
                <a:ext uri="{FF2B5EF4-FFF2-40B4-BE49-F238E27FC236}">
                  <a16:creationId xmlns:a16="http://schemas.microsoft.com/office/drawing/2014/main" id="{740B7723-97C3-1D01-2E78-C35F3D3878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654851">
              <a:off x="9337810" y="1467997"/>
              <a:ext cx="461310" cy="466302"/>
            </a:xfrm>
            <a:prstGeom prst="rect">
              <a:avLst/>
            </a:prstGeom>
          </p:spPr>
        </p:pic>
        <p:pic>
          <p:nvPicPr>
            <p:cNvPr id="54" name="Picture 69" descr="ball2v2pn.png">
              <a:extLst>
                <a:ext uri="{FF2B5EF4-FFF2-40B4-BE49-F238E27FC236}">
                  <a16:creationId xmlns:a16="http://schemas.microsoft.com/office/drawing/2014/main" id="{2F263933-0C1F-6028-95EF-DEAD270A15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9265695" y="1171010"/>
              <a:ext cx="459642" cy="464613"/>
            </a:xfrm>
            <a:prstGeom prst="rect">
              <a:avLst/>
            </a:prstGeom>
          </p:spPr>
        </p:pic>
        <p:pic>
          <p:nvPicPr>
            <p:cNvPr id="55" name="Picture 70" descr="ball2v2pn.png">
              <a:extLst>
                <a:ext uri="{FF2B5EF4-FFF2-40B4-BE49-F238E27FC236}">
                  <a16:creationId xmlns:a16="http://schemas.microsoft.com/office/drawing/2014/main" id="{E43F715B-AA32-E09F-0699-F0F89A1E2D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9014388" y="1485763"/>
              <a:ext cx="459642" cy="464613"/>
            </a:xfrm>
            <a:prstGeom prst="rect">
              <a:avLst/>
            </a:prstGeom>
          </p:spPr>
        </p:pic>
        <p:pic>
          <p:nvPicPr>
            <p:cNvPr id="62" name="Picture 67" descr="ball2v2pn-2.png">
              <a:extLst>
                <a:ext uri="{FF2B5EF4-FFF2-40B4-BE49-F238E27FC236}">
                  <a16:creationId xmlns:a16="http://schemas.microsoft.com/office/drawing/2014/main" id="{1BD7DC2B-B62A-F119-C797-CFD41EFC74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654851">
              <a:off x="9017382" y="1229426"/>
              <a:ext cx="461310" cy="466302"/>
            </a:xfrm>
            <a:prstGeom prst="rect">
              <a:avLst/>
            </a:prstGeom>
          </p:spPr>
        </p:pic>
      </p:grpSp>
      <p:grpSp>
        <p:nvGrpSpPr>
          <p:cNvPr id="76" name="Groupe 75">
            <a:extLst>
              <a:ext uri="{FF2B5EF4-FFF2-40B4-BE49-F238E27FC236}">
                <a16:creationId xmlns:a16="http://schemas.microsoft.com/office/drawing/2014/main" id="{1D5ADC2B-6BBF-2CFC-DF2A-AA9A2AB09E74}"/>
              </a:ext>
            </a:extLst>
          </p:cNvPr>
          <p:cNvGrpSpPr/>
          <p:nvPr/>
        </p:nvGrpSpPr>
        <p:grpSpPr>
          <a:xfrm>
            <a:off x="10957232" y="777207"/>
            <a:ext cx="977660" cy="980966"/>
            <a:chOff x="10957232" y="1122983"/>
            <a:chExt cx="977660" cy="980966"/>
          </a:xfrm>
        </p:grpSpPr>
        <p:grpSp>
          <p:nvGrpSpPr>
            <p:cNvPr id="70" name="Groupe 69">
              <a:extLst>
                <a:ext uri="{FF2B5EF4-FFF2-40B4-BE49-F238E27FC236}">
                  <a16:creationId xmlns:a16="http://schemas.microsoft.com/office/drawing/2014/main" id="{82D3C310-F0A8-F955-00C9-982D02B04377}"/>
                </a:ext>
              </a:extLst>
            </p:cNvPr>
            <p:cNvGrpSpPr/>
            <p:nvPr/>
          </p:nvGrpSpPr>
          <p:grpSpPr>
            <a:xfrm>
              <a:off x="10957232" y="1122983"/>
              <a:ext cx="977660" cy="980966"/>
              <a:chOff x="10957232" y="1122983"/>
              <a:chExt cx="977660" cy="980966"/>
            </a:xfrm>
          </p:grpSpPr>
          <p:sp>
            <p:nvSpPr>
              <p:cNvPr id="57" name="Oval 30">
                <a:extLst>
                  <a:ext uri="{FF2B5EF4-FFF2-40B4-BE49-F238E27FC236}">
                    <a16:creationId xmlns:a16="http://schemas.microsoft.com/office/drawing/2014/main" id="{22F7AAE2-4E3F-1694-2262-0DE3373C3838}"/>
                  </a:ext>
                </a:extLst>
              </p:cNvPr>
              <p:cNvSpPr>
                <a:spLocks noChangeAspect="1"/>
              </p:cNvSpPr>
              <p:nvPr/>
            </p:nvSpPr>
            <p:spPr>
              <a:xfrm>
                <a:off x="10957232" y="1122983"/>
                <a:ext cx="977660" cy="980966"/>
              </a:xfrm>
              <a:prstGeom prst="ellipse">
                <a:avLst/>
              </a:prstGeom>
              <a:solidFill>
                <a:srgbClr val="A6A6FF"/>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60" name="Picture 69" descr="ball2v2pn.png">
                <a:extLst>
                  <a:ext uri="{FF2B5EF4-FFF2-40B4-BE49-F238E27FC236}">
                    <a16:creationId xmlns:a16="http://schemas.microsoft.com/office/drawing/2014/main" id="{0BF321D8-B239-83D6-C911-76121F3656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11370577" y="1230162"/>
                <a:ext cx="459642" cy="464613"/>
              </a:xfrm>
              <a:prstGeom prst="rect">
                <a:avLst/>
              </a:prstGeom>
            </p:spPr>
          </p:pic>
          <p:pic>
            <p:nvPicPr>
              <p:cNvPr id="61" name="Picture 70" descr="ball2v2pn.png">
                <a:extLst>
                  <a:ext uri="{FF2B5EF4-FFF2-40B4-BE49-F238E27FC236}">
                    <a16:creationId xmlns:a16="http://schemas.microsoft.com/office/drawing/2014/main" id="{54CA88F3-792F-6CF8-011A-6EFBDD929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11119270" y="1544915"/>
                <a:ext cx="459642" cy="464613"/>
              </a:xfrm>
              <a:prstGeom prst="rect">
                <a:avLst/>
              </a:prstGeom>
            </p:spPr>
          </p:pic>
        </p:grpSp>
        <p:pic>
          <p:nvPicPr>
            <p:cNvPr id="63" name="Picture 70" descr="ball2v2pn.png">
              <a:extLst>
                <a:ext uri="{FF2B5EF4-FFF2-40B4-BE49-F238E27FC236}">
                  <a16:creationId xmlns:a16="http://schemas.microsoft.com/office/drawing/2014/main" id="{90B1F1B6-93DD-C04F-8FF5-066653D660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11067381" y="1308082"/>
              <a:ext cx="459642" cy="464613"/>
            </a:xfrm>
            <a:prstGeom prst="rect">
              <a:avLst/>
            </a:prstGeom>
          </p:spPr>
        </p:pic>
        <p:pic>
          <p:nvPicPr>
            <p:cNvPr id="64" name="Picture 69" descr="ball2v2pn.png">
              <a:extLst>
                <a:ext uri="{FF2B5EF4-FFF2-40B4-BE49-F238E27FC236}">
                  <a16:creationId xmlns:a16="http://schemas.microsoft.com/office/drawing/2014/main" id="{A976DCC4-91F7-42E3-2F48-C63EA185C3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11353921" y="1501274"/>
              <a:ext cx="459642" cy="464613"/>
            </a:xfrm>
            <a:prstGeom prst="rect">
              <a:avLst/>
            </a:prstGeom>
          </p:spPr>
        </p:pic>
      </p:grpSp>
      <p:grpSp>
        <p:nvGrpSpPr>
          <p:cNvPr id="72" name="Groupe 71">
            <a:extLst>
              <a:ext uri="{FF2B5EF4-FFF2-40B4-BE49-F238E27FC236}">
                <a16:creationId xmlns:a16="http://schemas.microsoft.com/office/drawing/2014/main" id="{9E4A7676-69A8-CC22-B4A9-A52A41A4E782}"/>
              </a:ext>
            </a:extLst>
          </p:cNvPr>
          <p:cNvGrpSpPr/>
          <p:nvPr/>
        </p:nvGrpSpPr>
        <p:grpSpPr>
          <a:xfrm>
            <a:off x="9811912" y="777207"/>
            <a:ext cx="977660" cy="980966"/>
            <a:chOff x="9791345" y="1059018"/>
            <a:chExt cx="977660" cy="980966"/>
          </a:xfrm>
        </p:grpSpPr>
        <p:sp>
          <p:nvSpPr>
            <p:cNvPr id="65" name="Oval 30">
              <a:extLst>
                <a:ext uri="{FF2B5EF4-FFF2-40B4-BE49-F238E27FC236}">
                  <a16:creationId xmlns:a16="http://schemas.microsoft.com/office/drawing/2014/main" id="{85838739-A47D-BA3C-A97E-6865005D35C3}"/>
                </a:ext>
              </a:extLst>
            </p:cNvPr>
            <p:cNvSpPr>
              <a:spLocks noChangeAspect="1"/>
            </p:cNvSpPr>
            <p:nvPr/>
          </p:nvSpPr>
          <p:spPr>
            <a:xfrm>
              <a:off x="9791345" y="1059018"/>
              <a:ext cx="977660" cy="980966"/>
            </a:xfrm>
            <a:prstGeom prst="ellipse">
              <a:avLst/>
            </a:prstGeom>
            <a:solidFill>
              <a:srgbClr val="A6A6FF"/>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67" name="Picture 69" descr="ball2v2pn.png">
              <a:extLst>
                <a:ext uri="{FF2B5EF4-FFF2-40B4-BE49-F238E27FC236}">
                  <a16:creationId xmlns:a16="http://schemas.microsoft.com/office/drawing/2014/main" id="{1E823399-9640-256D-A292-F4BE4D937E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10186308" y="1166056"/>
              <a:ext cx="459642" cy="464613"/>
            </a:xfrm>
            <a:prstGeom prst="rect">
              <a:avLst/>
            </a:prstGeom>
          </p:spPr>
        </p:pic>
        <p:pic>
          <p:nvPicPr>
            <p:cNvPr id="68" name="Picture 70" descr="ball2v2pn.png">
              <a:extLst>
                <a:ext uri="{FF2B5EF4-FFF2-40B4-BE49-F238E27FC236}">
                  <a16:creationId xmlns:a16="http://schemas.microsoft.com/office/drawing/2014/main" id="{9F8920A3-AC10-A959-A850-AB6DA85B14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9935001" y="1480809"/>
              <a:ext cx="459642" cy="464613"/>
            </a:xfrm>
            <a:prstGeom prst="rect">
              <a:avLst/>
            </a:prstGeom>
          </p:spPr>
        </p:pic>
        <p:pic>
          <p:nvPicPr>
            <p:cNvPr id="69" name="Picture 67" descr="ball2v2pn-2.png">
              <a:extLst>
                <a:ext uri="{FF2B5EF4-FFF2-40B4-BE49-F238E27FC236}">
                  <a16:creationId xmlns:a16="http://schemas.microsoft.com/office/drawing/2014/main" id="{411A3D83-F067-EAEC-B6F2-732D2FE5E4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654851">
              <a:off x="9937995" y="1224472"/>
              <a:ext cx="461310" cy="466302"/>
            </a:xfrm>
            <a:prstGeom prst="rect">
              <a:avLst/>
            </a:prstGeom>
          </p:spPr>
        </p:pic>
        <p:pic>
          <p:nvPicPr>
            <p:cNvPr id="71" name="Picture 69" descr="ball2v2pn.png">
              <a:extLst>
                <a:ext uri="{FF2B5EF4-FFF2-40B4-BE49-F238E27FC236}">
                  <a16:creationId xmlns:a16="http://schemas.microsoft.com/office/drawing/2014/main" id="{1343304C-08F4-5182-8BD3-17C471568E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10202339" y="1402950"/>
              <a:ext cx="459642" cy="464613"/>
            </a:xfrm>
            <a:prstGeom prst="rect">
              <a:avLst/>
            </a:prstGeom>
          </p:spPr>
        </p:pic>
      </p:grpSp>
      <p:grpSp>
        <p:nvGrpSpPr>
          <p:cNvPr id="75" name="Groupe 74">
            <a:extLst>
              <a:ext uri="{FF2B5EF4-FFF2-40B4-BE49-F238E27FC236}">
                <a16:creationId xmlns:a16="http://schemas.microsoft.com/office/drawing/2014/main" id="{60C55B25-9E6E-B946-0981-1720215C15FB}"/>
              </a:ext>
            </a:extLst>
          </p:cNvPr>
          <p:cNvGrpSpPr/>
          <p:nvPr/>
        </p:nvGrpSpPr>
        <p:grpSpPr>
          <a:xfrm>
            <a:off x="7521272" y="777207"/>
            <a:ext cx="977660" cy="980966"/>
            <a:chOff x="7521272" y="1067808"/>
            <a:chExt cx="977660" cy="980966"/>
          </a:xfrm>
        </p:grpSpPr>
        <p:sp>
          <p:nvSpPr>
            <p:cNvPr id="41" name="Oval 30">
              <a:extLst>
                <a:ext uri="{FF2B5EF4-FFF2-40B4-BE49-F238E27FC236}">
                  <a16:creationId xmlns:a16="http://schemas.microsoft.com/office/drawing/2014/main" id="{EE9C0537-ECC9-2902-FA76-A72447554ACB}"/>
                </a:ext>
              </a:extLst>
            </p:cNvPr>
            <p:cNvSpPr>
              <a:spLocks noChangeAspect="1"/>
            </p:cNvSpPr>
            <p:nvPr/>
          </p:nvSpPr>
          <p:spPr>
            <a:xfrm>
              <a:off x="7521272" y="1067808"/>
              <a:ext cx="977660" cy="980966"/>
            </a:xfrm>
            <a:prstGeom prst="ellipse">
              <a:avLst/>
            </a:prstGeom>
            <a:solidFill>
              <a:srgbClr val="A6A6FF"/>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53" name="Picture 67" descr="ball2v2pn-2.png">
              <a:extLst>
                <a:ext uri="{FF2B5EF4-FFF2-40B4-BE49-F238E27FC236}">
                  <a16:creationId xmlns:a16="http://schemas.microsoft.com/office/drawing/2014/main" id="{4BC0FBDA-013A-1287-A94C-9D3C657ED8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654851">
              <a:off x="7882929" y="1203646"/>
              <a:ext cx="461310" cy="466302"/>
            </a:xfrm>
            <a:prstGeom prst="rect">
              <a:avLst/>
            </a:prstGeom>
          </p:spPr>
        </p:pic>
        <p:pic>
          <p:nvPicPr>
            <p:cNvPr id="42" name="Picture 66" descr="ball2v2pn-2.png">
              <a:extLst>
                <a:ext uri="{FF2B5EF4-FFF2-40B4-BE49-F238E27FC236}">
                  <a16:creationId xmlns:a16="http://schemas.microsoft.com/office/drawing/2014/main" id="{305F5D88-FE08-FE07-C3AA-FD55F1DE34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654851">
              <a:off x="8006732" y="1471974"/>
              <a:ext cx="461310" cy="466302"/>
            </a:xfrm>
            <a:prstGeom prst="rect">
              <a:avLst/>
            </a:prstGeom>
          </p:spPr>
        </p:pic>
        <p:pic>
          <p:nvPicPr>
            <p:cNvPr id="43" name="Picture 67" descr="ball2v2pn-2.png">
              <a:extLst>
                <a:ext uri="{FF2B5EF4-FFF2-40B4-BE49-F238E27FC236}">
                  <a16:creationId xmlns:a16="http://schemas.microsoft.com/office/drawing/2014/main" id="{1DAC01A8-D630-374C-38EF-8A2EF77F3D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654851">
              <a:off x="7561982" y="1236592"/>
              <a:ext cx="461310" cy="466302"/>
            </a:xfrm>
            <a:prstGeom prst="rect">
              <a:avLst/>
            </a:prstGeom>
          </p:spPr>
        </p:pic>
        <p:pic>
          <p:nvPicPr>
            <p:cNvPr id="46" name="Picture 70" descr="ball2v2pn.png">
              <a:extLst>
                <a:ext uri="{FF2B5EF4-FFF2-40B4-BE49-F238E27FC236}">
                  <a16:creationId xmlns:a16="http://schemas.microsoft.com/office/drawing/2014/main" id="{E29EE159-BFF2-9FEB-CF6F-84E5160517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7683310" y="1489740"/>
              <a:ext cx="459642" cy="464613"/>
            </a:xfrm>
            <a:prstGeom prst="rect">
              <a:avLst/>
            </a:prstGeom>
          </p:spPr>
        </p:pic>
      </p:grpSp>
      <p:sp>
        <p:nvSpPr>
          <p:cNvPr id="77" name="ZoneTexte 76">
            <a:extLst>
              <a:ext uri="{FF2B5EF4-FFF2-40B4-BE49-F238E27FC236}">
                <a16:creationId xmlns:a16="http://schemas.microsoft.com/office/drawing/2014/main" id="{CF24BD6B-5A77-F3C0-C073-E99E04092D04}"/>
              </a:ext>
            </a:extLst>
          </p:cNvPr>
          <p:cNvSpPr txBox="1"/>
          <p:nvPr/>
        </p:nvSpPr>
        <p:spPr>
          <a:xfrm>
            <a:off x="7391767" y="1877692"/>
            <a:ext cx="2533026" cy="400110"/>
          </a:xfrm>
          <a:prstGeom prst="rect">
            <a:avLst/>
          </a:prstGeom>
          <a:noFill/>
        </p:spPr>
        <p:txBody>
          <a:bodyPr wrap="square" rtlCol="0">
            <a:spAutoFit/>
          </a:bodyPr>
          <a:lstStyle/>
          <a:p>
            <a:r>
              <a:rPr lang="fr-FR" baseline="30000" dirty="0"/>
              <a:t>4</a:t>
            </a:r>
            <a:r>
              <a:rPr lang="fr-FR" dirty="0"/>
              <a:t>Li, </a:t>
            </a:r>
            <a:r>
              <a:rPr lang="fr-FR" baseline="30000" dirty="0"/>
              <a:t>4</a:t>
            </a:r>
            <a:r>
              <a:rPr lang="fr-FR" dirty="0"/>
              <a:t>He, </a:t>
            </a:r>
            <a:r>
              <a:rPr lang="fr-FR" baseline="30000" dirty="0"/>
              <a:t>4</a:t>
            </a:r>
            <a:r>
              <a:rPr lang="fr-FR" dirty="0"/>
              <a:t>H and 4n</a:t>
            </a:r>
            <a:endParaRPr lang="en-US" dirty="0"/>
          </a:p>
        </p:txBody>
      </p:sp>
      <p:pic>
        <p:nvPicPr>
          <p:cNvPr id="7" name="Graphic 7">
            <a:extLst>
              <a:ext uri="{FF2B5EF4-FFF2-40B4-BE49-F238E27FC236}">
                <a16:creationId xmlns:a16="http://schemas.microsoft.com/office/drawing/2014/main" id="{3D66DA26-A3AA-E4CF-174A-9C4608190C45}"/>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765600" y="1167747"/>
            <a:ext cx="3869986" cy="5319926"/>
          </a:xfrm>
          <a:prstGeom prst="rect">
            <a:avLst/>
          </a:prstGeom>
        </p:spPr>
      </p:pic>
      <mc:AlternateContent xmlns:mc="http://schemas.openxmlformats.org/markup-compatibility/2006" xmlns:a14="http://schemas.microsoft.com/office/drawing/2010/main">
        <mc:Choice Requires="a14">
          <p:graphicFrame>
            <p:nvGraphicFramePr>
              <p:cNvPr id="13" name="Tableau 12">
                <a:extLst>
                  <a:ext uri="{FF2B5EF4-FFF2-40B4-BE49-F238E27FC236}">
                    <a16:creationId xmlns:a16="http://schemas.microsoft.com/office/drawing/2014/main" id="{C0EFEFE9-5ED6-F578-255B-41B79F08A761}"/>
                  </a:ext>
                </a:extLst>
              </p:cNvPr>
              <p:cNvGraphicFramePr>
                <a:graphicFrameLocks noGrp="1"/>
              </p:cNvGraphicFramePr>
              <p:nvPr/>
            </p:nvGraphicFramePr>
            <p:xfrm>
              <a:off x="4856416" y="2247621"/>
              <a:ext cx="5400000" cy="281940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63891264"/>
                        </a:ext>
                      </a:extLst>
                    </a:gridCol>
                    <a:gridCol w="540000">
                      <a:extLst>
                        <a:ext uri="{9D8B030D-6E8A-4147-A177-3AD203B41FA5}">
                          <a16:colId xmlns:a16="http://schemas.microsoft.com/office/drawing/2014/main" val="344652392"/>
                        </a:ext>
                      </a:extLst>
                    </a:gridCol>
                    <a:gridCol w="540000">
                      <a:extLst>
                        <a:ext uri="{9D8B030D-6E8A-4147-A177-3AD203B41FA5}">
                          <a16:colId xmlns:a16="http://schemas.microsoft.com/office/drawing/2014/main" val="3732480168"/>
                        </a:ext>
                      </a:extLst>
                    </a:gridCol>
                    <a:gridCol w="540000">
                      <a:extLst>
                        <a:ext uri="{9D8B030D-6E8A-4147-A177-3AD203B41FA5}">
                          <a16:colId xmlns:a16="http://schemas.microsoft.com/office/drawing/2014/main" val="3277846128"/>
                        </a:ext>
                      </a:extLst>
                    </a:gridCol>
                    <a:gridCol w="540000">
                      <a:extLst>
                        <a:ext uri="{9D8B030D-6E8A-4147-A177-3AD203B41FA5}">
                          <a16:colId xmlns:a16="http://schemas.microsoft.com/office/drawing/2014/main" val="96945692"/>
                        </a:ext>
                      </a:extLst>
                    </a:gridCol>
                    <a:gridCol w="540000">
                      <a:extLst>
                        <a:ext uri="{9D8B030D-6E8A-4147-A177-3AD203B41FA5}">
                          <a16:colId xmlns:a16="http://schemas.microsoft.com/office/drawing/2014/main" val="2221932489"/>
                        </a:ext>
                      </a:extLst>
                    </a:gridCol>
                    <a:gridCol w="540000">
                      <a:extLst>
                        <a:ext uri="{9D8B030D-6E8A-4147-A177-3AD203B41FA5}">
                          <a16:colId xmlns:a16="http://schemas.microsoft.com/office/drawing/2014/main" val="1073912273"/>
                        </a:ext>
                      </a:extLst>
                    </a:gridCol>
                    <a:gridCol w="540000">
                      <a:extLst>
                        <a:ext uri="{9D8B030D-6E8A-4147-A177-3AD203B41FA5}">
                          <a16:colId xmlns:a16="http://schemas.microsoft.com/office/drawing/2014/main" val="3490526008"/>
                        </a:ext>
                      </a:extLst>
                    </a:gridCol>
                    <a:gridCol w="540000">
                      <a:extLst>
                        <a:ext uri="{9D8B030D-6E8A-4147-A177-3AD203B41FA5}">
                          <a16:colId xmlns:a16="http://schemas.microsoft.com/office/drawing/2014/main" val="2733323074"/>
                        </a:ext>
                      </a:extLst>
                    </a:gridCol>
                    <a:gridCol w="540000">
                      <a:extLst>
                        <a:ext uri="{9D8B030D-6E8A-4147-A177-3AD203B41FA5}">
                          <a16:colId xmlns:a16="http://schemas.microsoft.com/office/drawing/2014/main" val="3646082590"/>
                        </a:ext>
                      </a:extLst>
                    </a:gridCol>
                  </a:tblGrid>
                  <a:tr h="0">
                    <a:tc rowSpan="2">
                      <a:txBody>
                        <a:bodyPr/>
                        <a:lstStyle/>
                        <a:p>
                          <a:pPr/>
                          <a14:m>
                            <m:oMathPara xmlns:m="http://schemas.openxmlformats.org/officeDocument/2006/math">
                              <m:oMathParaPr>
                                <m:jc m:val="centerGroup"/>
                              </m:oMathParaPr>
                              <m:oMath xmlns:m="http://schemas.openxmlformats.org/officeDocument/2006/math">
                                <m:sSup>
                                  <m:sSupPr>
                                    <m:ctrlPr>
                                      <a:rPr lang="en-US" sz="1400" b="1" i="1" dirty="0" smtClean="0">
                                        <a:solidFill>
                                          <a:schemeClr val="bg1"/>
                                        </a:solidFill>
                                        <a:latin typeface="Cambria Math" panose="02040503050406030204" pitchFamily="18" charset="0"/>
                                      </a:rPr>
                                    </m:ctrlPr>
                                  </m:sSupPr>
                                  <m:e>
                                    <m:r>
                                      <a:rPr lang="en-US" sz="1400" b="1" i="1" dirty="0" smtClean="0">
                                        <a:solidFill>
                                          <a:schemeClr val="bg1"/>
                                        </a:solidFill>
                                        <a:latin typeface="Cambria Math" panose="02040503050406030204" pitchFamily="18" charset="0"/>
                                      </a:rPr>
                                      <m:t>𝑱</m:t>
                                    </m:r>
                                  </m:e>
                                  <m:sup>
                                    <m:r>
                                      <a:rPr lang="el-GR" sz="1400" b="1" i="1" dirty="0">
                                        <a:solidFill>
                                          <a:schemeClr val="bg1"/>
                                        </a:solidFill>
                                        <a:latin typeface="Cambria Math" panose="02040503050406030204" pitchFamily="18" charset="0"/>
                                      </a:rPr>
                                      <m:t>𝝅</m:t>
                                    </m:r>
                                  </m:sup>
                                </m:sSup>
                                <m:r>
                                  <a:rPr lang="el-GR" sz="1400" b="1" i="1" dirty="0">
                                    <a:solidFill>
                                      <a:schemeClr val="bg1"/>
                                    </a:solidFill>
                                    <a:latin typeface="Cambria Math" panose="02040503050406030204" pitchFamily="18" charset="0"/>
                                  </a:rPr>
                                  <m:t>;</m:t>
                                </m:r>
                                <m:r>
                                  <a:rPr lang="en-US" sz="1400" b="1" i="1" dirty="0">
                                    <a:solidFill>
                                      <a:schemeClr val="bg1"/>
                                    </a:solidFill>
                                    <a:latin typeface="Cambria Math" panose="02040503050406030204" pitchFamily="18" charset="0"/>
                                  </a:rPr>
                                  <m:t>𝑻</m:t>
                                </m:r>
                              </m:oMath>
                            </m:oMathPara>
                          </a14:m>
                          <a:endParaRPr lang="en-US" sz="1400" b="1" dirty="0">
                            <a:solidFill>
                              <a:schemeClr val="bg1"/>
                            </a:solidFill>
                          </a:endParaRPr>
                        </a:p>
                      </a:txBody>
                      <a:tcPr marL="45720" marR="45720" anchor="ctr"/>
                    </a:tc>
                    <a:tc rowSpan="2">
                      <a:txBody>
                        <a:bodyPr/>
                        <a:lstStyle/>
                        <a:p>
                          <a:pPr/>
                          <a14:m>
                            <m:oMathPara xmlns:m="http://schemas.openxmlformats.org/officeDocument/2006/math">
                              <m:oMathParaPr>
                                <m:jc m:val="centerGroup"/>
                              </m:oMathParaPr>
                              <m:oMath xmlns:m="http://schemas.openxmlformats.org/officeDocument/2006/math">
                                <m:r>
                                  <a:rPr lang="en-US" sz="1400" b="1" i="1" dirty="0" smtClean="0">
                                    <a:solidFill>
                                      <a:schemeClr val="bg1"/>
                                    </a:solidFill>
                                    <a:latin typeface="Cambria Math" panose="02040503050406030204" pitchFamily="18" charset="0"/>
                                  </a:rPr>
                                  <m:t>𝑬</m:t>
                                </m:r>
                                <m:r>
                                  <a:rPr lang="en-US" sz="1400" b="1" i="1" baseline="-25000" dirty="0" smtClean="0">
                                    <a:solidFill>
                                      <a:schemeClr val="bg1"/>
                                    </a:solidFill>
                                    <a:latin typeface="Cambria Math" panose="02040503050406030204" pitchFamily="18" charset="0"/>
                                  </a:rPr>
                                  <m:t>𝒓</m:t>
                                </m:r>
                                <m:r>
                                  <a:rPr lang="en-US" sz="1400" b="1" i="1" dirty="0" smtClean="0">
                                    <a:solidFill>
                                      <a:schemeClr val="bg1"/>
                                    </a:solidFill>
                                    <a:latin typeface="Cambria Math" panose="02040503050406030204" pitchFamily="18" charset="0"/>
                                  </a:rPr>
                                  <m:t> </m:t>
                                </m:r>
                              </m:oMath>
                            </m:oMathPara>
                          </a14:m>
                          <a:endParaRPr lang="fr-FR" sz="1400" b="1"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400" b="1" i="1" dirty="0">
                                    <a:solidFill>
                                      <a:schemeClr val="bg1"/>
                                    </a:solidFill>
                                    <a:latin typeface="Cambria Math" panose="02040503050406030204" pitchFamily="18" charset="0"/>
                                  </a:rPr>
                                  <m:t>[</m:t>
                                </m:r>
                                <m:r>
                                  <a:rPr lang="en-US" sz="1400" b="1" i="0" dirty="0">
                                    <a:solidFill>
                                      <a:schemeClr val="bg1"/>
                                    </a:solidFill>
                                    <a:latin typeface="Cambria Math" panose="02040503050406030204" pitchFamily="18" charset="0"/>
                                  </a:rPr>
                                  <m:t>𝐌𝐞𝐕</m:t>
                                </m:r>
                                <m:r>
                                  <a:rPr lang="en-US" sz="1400" b="1" i="1" dirty="0">
                                    <a:solidFill>
                                      <a:schemeClr val="bg1"/>
                                    </a:solidFill>
                                    <a:latin typeface="Cambria Math" panose="02040503050406030204" pitchFamily="18" charset="0"/>
                                  </a:rPr>
                                  <m:t>]</m:t>
                                </m:r>
                              </m:oMath>
                            </m:oMathPara>
                          </a14:m>
                          <a:endParaRPr lang="en-US" sz="1400" b="1" dirty="0">
                            <a:solidFill>
                              <a:schemeClr val="bg1"/>
                            </a:solidFill>
                          </a:endParaRPr>
                        </a:p>
                      </a:txBody>
                      <a:tcPr marL="45720" marR="45720" anchor="ctr"/>
                    </a:tc>
                    <a:tc rowSpan="2">
                      <a:txBody>
                        <a:bodyPr/>
                        <a:lstStyle/>
                        <a:p>
                          <a:pPr/>
                          <a14:m>
                            <m:oMathPara xmlns:m="http://schemas.openxmlformats.org/officeDocument/2006/math">
                              <m:oMathParaPr>
                                <m:jc m:val="centerGroup"/>
                              </m:oMathParaPr>
                              <m:oMath xmlns:m="http://schemas.openxmlformats.org/officeDocument/2006/math">
                                <m:sSub>
                                  <m:sSubPr>
                                    <m:ctrlPr>
                                      <a:rPr lang="fr-FR" sz="1400" b="1" i="1" dirty="0" smtClean="0">
                                        <a:solidFill>
                                          <a:schemeClr val="bg1"/>
                                        </a:solidFill>
                                        <a:latin typeface="Cambria Math" panose="02040503050406030204" pitchFamily="18" charset="0"/>
                                      </a:rPr>
                                    </m:ctrlPr>
                                  </m:sSubPr>
                                  <m:e>
                                    <m:r>
                                      <a:rPr lang="fr-FR" sz="1400" b="1" i="1" dirty="0" smtClean="0">
                                        <a:solidFill>
                                          <a:schemeClr val="bg1"/>
                                        </a:solidFill>
                                        <a:latin typeface="Cambria Math" panose="02040503050406030204" pitchFamily="18" charset="0"/>
                                      </a:rPr>
                                      <m:t>𝝐</m:t>
                                    </m:r>
                                  </m:e>
                                  <m:sub>
                                    <m:sSub>
                                      <m:sSubPr>
                                        <m:ctrlPr>
                                          <a:rPr lang="fr-FR" sz="1400" b="1" i="1" dirty="0" smtClean="0">
                                            <a:solidFill>
                                              <a:schemeClr val="bg1"/>
                                            </a:solidFill>
                                            <a:latin typeface="Cambria Math" panose="02040503050406030204" pitchFamily="18" charset="0"/>
                                          </a:rPr>
                                        </m:ctrlPr>
                                      </m:sSubPr>
                                      <m:e>
                                        <m:r>
                                          <a:rPr lang="en-US" sz="1400" b="1" i="1" dirty="0" err="1">
                                            <a:solidFill>
                                              <a:schemeClr val="bg1"/>
                                            </a:solidFill>
                                            <a:latin typeface="Cambria Math" panose="02040503050406030204" pitchFamily="18" charset="0"/>
                                          </a:rPr>
                                          <m:t>𝑵</m:t>
                                        </m:r>
                                      </m:e>
                                      <m:sub>
                                        <m:r>
                                          <a:rPr lang="fr-FR" sz="1400" b="1" i="0" dirty="0" smtClean="0">
                                            <a:solidFill>
                                              <a:schemeClr val="bg1"/>
                                            </a:solidFill>
                                            <a:latin typeface="Cambria Math" panose="02040503050406030204" pitchFamily="18" charset="0"/>
                                          </a:rPr>
                                          <m:t>𝐦𝐚𝐱</m:t>
                                        </m:r>
                                      </m:sub>
                                    </m:sSub>
                                  </m:sub>
                                </m:sSub>
                              </m:oMath>
                            </m:oMathPara>
                          </a14:m>
                          <a:endParaRPr lang="en-US" sz="1400" b="1" dirty="0">
                            <a:solidFill>
                              <a:schemeClr val="bg1"/>
                            </a:solidFill>
                          </a:endParaRPr>
                        </a:p>
                      </a:txBody>
                      <a:tcPr marL="45720" marR="45720" anchor="ctr"/>
                    </a:tc>
                    <a:tc rowSpan="2">
                      <a:txBody>
                        <a:bodyPr/>
                        <a:lstStyle/>
                        <a:p>
                          <a:pPr/>
                          <a14:m>
                            <m:oMathPara xmlns:m="http://schemas.openxmlformats.org/officeDocument/2006/math">
                              <m:oMathParaPr>
                                <m:jc m:val="centerGroup"/>
                              </m:oMathParaPr>
                              <m:oMath xmlns:m="http://schemas.openxmlformats.org/officeDocument/2006/math">
                                <m:sSub>
                                  <m:sSubPr>
                                    <m:ctrlPr>
                                      <a:rPr lang="fr-FR" sz="1400" b="1" i="1" dirty="0" smtClean="0">
                                        <a:solidFill>
                                          <a:schemeClr val="bg1"/>
                                        </a:solidFill>
                                        <a:latin typeface="Cambria Math" panose="02040503050406030204" pitchFamily="18" charset="0"/>
                                      </a:rPr>
                                    </m:ctrlPr>
                                  </m:sSubPr>
                                  <m:e>
                                    <m:r>
                                      <a:rPr lang="fr-FR" sz="1400" b="1" i="1" dirty="0" smtClean="0">
                                        <a:solidFill>
                                          <a:schemeClr val="bg1"/>
                                        </a:solidFill>
                                        <a:latin typeface="Cambria Math" panose="02040503050406030204" pitchFamily="18" charset="0"/>
                                      </a:rPr>
                                      <m:t>𝝐</m:t>
                                    </m:r>
                                  </m:e>
                                  <m:sub>
                                    <m:r>
                                      <a:rPr lang="fr-FR" sz="1400" b="1" i="1" dirty="0" smtClean="0">
                                        <a:solidFill>
                                          <a:schemeClr val="bg1"/>
                                        </a:solidFill>
                                        <a:latin typeface="Cambria Math" panose="02040503050406030204" pitchFamily="18" charset="0"/>
                                      </a:rPr>
                                      <m:t>𝜽</m:t>
                                    </m:r>
                                  </m:sub>
                                </m:sSub>
                              </m:oMath>
                            </m:oMathPara>
                          </a14:m>
                          <a:endParaRPr lang="el-GR" sz="1400" b="1" dirty="0">
                            <a:solidFill>
                              <a:schemeClr val="bg1"/>
                            </a:solidFill>
                          </a:endParaRPr>
                        </a:p>
                      </a:txBody>
                      <a:tcPr marL="45720" marR="45720" anchor="ctr"/>
                    </a:tc>
                    <a:tc rowSpan="2">
                      <a:txBody>
                        <a:bodyPr/>
                        <a:lstStyle/>
                        <a:p>
                          <a:pPr/>
                          <a14:m>
                            <m:oMathPara xmlns:m="http://schemas.openxmlformats.org/officeDocument/2006/math">
                              <m:oMathParaPr>
                                <m:jc m:val="centerGroup"/>
                              </m:oMathParaPr>
                              <m:oMath xmlns:m="http://schemas.openxmlformats.org/officeDocument/2006/math">
                                <m:sSub>
                                  <m:sSubPr>
                                    <m:ctrlPr>
                                      <a:rPr lang="fr-FR" sz="1400" b="1" i="1" dirty="0" smtClean="0">
                                        <a:solidFill>
                                          <a:schemeClr val="bg1"/>
                                        </a:solidFill>
                                        <a:latin typeface="Cambria Math" panose="02040503050406030204" pitchFamily="18" charset="0"/>
                                      </a:rPr>
                                    </m:ctrlPr>
                                  </m:sSubPr>
                                  <m:e>
                                    <m:r>
                                      <a:rPr lang="el-GR" sz="1400" b="1" i="0" dirty="0" smtClean="0">
                                        <a:solidFill>
                                          <a:schemeClr val="bg1"/>
                                        </a:solidFill>
                                        <a:latin typeface="Cambria Math" panose="02040503050406030204" pitchFamily="18" charset="0"/>
                                      </a:rPr>
                                      <m:t>𝚪</m:t>
                                    </m:r>
                                  </m:e>
                                  <m:sub>
                                    <m:r>
                                      <a:rPr lang="fr-FR" sz="1400" b="1" i="0" dirty="0" smtClean="0">
                                        <a:solidFill>
                                          <a:schemeClr val="bg1"/>
                                        </a:solidFill>
                                        <a:latin typeface="Cambria Math" panose="02040503050406030204" pitchFamily="18" charset="0"/>
                                      </a:rPr>
                                      <m:t>𝐫</m:t>
                                    </m:r>
                                  </m:sub>
                                </m:sSub>
                              </m:oMath>
                            </m:oMathPara>
                          </a14:m>
                          <a:endParaRPr lang="en-US" sz="1400" b="1" dirty="0">
                            <a:solidFill>
                              <a:schemeClr val="bg1"/>
                            </a:solidFill>
                          </a:endParaRPr>
                        </a:p>
                      </a:txBody>
                      <a:tcPr marL="45720" marR="45720" anchor="ctr"/>
                    </a:tc>
                    <a:tc rowSpan="2">
                      <a:txBody>
                        <a:bodyPr/>
                        <a:lstStyle/>
                        <a:p>
                          <a:pPr/>
                          <a14:m>
                            <m:oMathPara xmlns:m="http://schemas.openxmlformats.org/officeDocument/2006/math">
                              <m:oMathParaPr>
                                <m:jc m:val="centerGroup"/>
                              </m:oMathParaPr>
                              <m:oMath xmlns:m="http://schemas.openxmlformats.org/officeDocument/2006/math">
                                <m:sSub>
                                  <m:sSubPr>
                                    <m:ctrlPr>
                                      <a:rPr lang="fr-FR" sz="1400" b="1" i="1" dirty="0" smtClean="0">
                                        <a:solidFill>
                                          <a:schemeClr val="bg1"/>
                                        </a:solidFill>
                                        <a:latin typeface="Cambria Math" panose="02040503050406030204" pitchFamily="18" charset="0"/>
                                      </a:rPr>
                                    </m:ctrlPr>
                                  </m:sSubPr>
                                  <m:e>
                                    <m:r>
                                      <a:rPr lang="fr-FR" sz="1400" b="1" i="1" dirty="0" smtClean="0">
                                        <a:solidFill>
                                          <a:schemeClr val="bg1"/>
                                        </a:solidFill>
                                        <a:latin typeface="Cambria Math" panose="02040503050406030204" pitchFamily="18" charset="0"/>
                                      </a:rPr>
                                      <m:t>𝝐</m:t>
                                    </m:r>
                                  </m:e>
                                  <m:sub>
                                    <m:sSub>
                                      <m:sSubPr>
                                        <m:ctrlPr>
                                          <a:rPr lang="fr-FR" sz="1400" b="1" i="1" dirty="0" smtClean="0">
                                            <a:solidFill>
                                              <a:schemeClr val="bg1"/>
                                            </a:solidFill>
                                            <a:latin typeface="Cambria Math" panose="02040503050406030204" pitchFamily="18" charset="0"/>
                                          </a:rPr>
                                        </m:ctrlPr>
                                      </m:sSubPr>
                                      <m:e>
                                        <m:r>
                                          <a:rPr lang="en-US" sz="1400" b="1" i="1" dirty="0" err="1">
                                            <a:solidFill>
                                              <a:schemeClr val="bg1"/>
                                            </a:solidFill>
                                            <a:latin typeface="Cambria Math" panose="02040503050406030204" pitchFamily="18" charset="0"/>
                                          </a:rPr>
                                          <m:t>𝑵</m:t>
                                        </m:r>
                                      </m:e>
                                      <m:sub>
                                        <m:r>
                                          <a:rPr lang="fr-FR" sz="1400" b="1" i="0" dirty="0" smtClean="0">
                                            <a:solidFill>
                                              <a:schemeClr val="bg1"/>
                                            </a:solidFill>
                                            <a:latin typeface="Cambria Math" panose="02040503050406030204" pitchFamily="18" charset="0"/>
                                          </a:rPr>
                                          <m:t>𝐦𝐚𝐱</m:t>
                                        </m:r>
                                      </m:sub>
                                    </m:sSub>
                                  </m:sub>
                                </m:sSub>
                              </m:oMath>
                            </m:oMathPara>
                          </a14:m>
                          <a:endParaRPr lang="en-US" sz="1400" b="1" dirty="0">
                            <a:solidFill>
                              <a:schemeClr val="bg1"/>
                            </a:solidFill>
                          </a:endParaRPr>
                        </a:p>
                      </a:txBody>
                      <a:tcPr marL="45720" marR="45720" anchor="ctr"/>
                    </a:tc>
                    <a:tc rowSpan="2">
                      <a:txBody>
                        <a:bodyPr/>
                        <a:lstStyle/>
                        <a:p>
                          <a:pPr/>
                          <a14:m>
                            <m:oMathPara xmlns:m="http://schemas.openxmlformats.org/officeDocument/2006/math">
                              <m:oMathParaPr>
                                <m:jc m:val="centerGroup"/>
                              </m:oMathParaPr>
                              <m:oMath xmlns:m="http://schemas.openxmlformats.org/officeDocument/2006/math">
                                <m:sSub>
                                  <m:sSubPr>
                                    <m:ctrlPr>
                                      <a:rPr lang="fr-FR" sz="1400" b="1" i="1" dirty="0" smtClean="0">
                                        <a:solidFill>
                                          <a:schemeClr val="bg1"/>
                                        </a:solidFill>
                                        <a:latin typeface="Cambria Math" panose="02040503050406030204" pitchFamily="18" charset="0"/>
                                      </a:rPr>
                                    </m:ctrlPr>
                                  </m:sSubPr>
                                  <m:e>
                                    <m:r>
                                      <a:rPr lang="fr-FR" sz="1400" b="1" i="1" dirty="0" smtClean="0">
                                        <a:solidFill>
                                          <a:schemeClr val="bg1"/>
                                        </a:solidFill>
                                        <a:latin typeface="Cambria Math" panose="02040503050406030204" pitchFamily="18" charset="0"/>
                                      </a:rPr>
                                      <m:t>𝝐</m:t>
                                    </m:r>
                                  </m:e>
                                  <m:sub>
                                    <m:r>
                                      <a:rPr lang="fr-FR" sz="1400" b="1" i="1" dirty="0" smtClean="0">
                                        <a:solidFill>
                                          <a:schemeClr val="bg1"/>
                                        </a:solidFill>
                                        <a:latin typeface="Cambria Math" panose="02040503050406030204" pitchFamily="18" charset="0"/>
                                      </a:rPr>
                                      <m:t>𝜽</m:t>
                                    </m:r>
                                  </m:sub>
                                </m:sSub>
                              </m:oMath>
                            </m:oMathPara>
                          </a14:m>
                          <a:endParaRPr lang="el-GR" sz="1400" b="1" dirty="0">
                            <a:solidFill>
                              <a:schemeClr val="bg1"/>
                            </a:solidFill>
                          </a:endParaRPr>
                        </a:p>
                      </a:txBody>
                      <a:tcPr marL="45720" marR="45720" anchor="ctr"/>
                    </a:tc>
                    <a:tc gridSpan="2">
                      <a:txBody>
                        <a:bodyPr/>
                        <a:lstStyle/>
                        <a:p>
                          <a:r>
                            <a:rPr lang="en-US" sz="1400" b="1" dirty="0">
                              <a:solidFill>
                                <a:schemeClr val="bg1"/>
                              </a:solidFill>
                            </a:rPr>
                            <a:t>R-matrix</a:t>
                          </a:r>
                        </a:p>
                      </a:txBody>
                      <a:tcPr marL="45720" marR="45720" anchor="ctr"/>
                    </a:tc>
                    <a:tc hMerge="1">
                      <a:txBody>
                        <a:bodyPr/>
                        <a:lstStyle/>
                        <a:p>
                          <a:endParaRPr dirty="0"/>
                        </a:p>
                      </a:txBody>
                      <a:tcPr anchor="ctr"/>
                    </a:tc>
                    <a:tc rowSpan="2">
                      <a:txBody>
                        <a:bodyPr/>
                        <a:lstStyle/>
                        <a:p>
                          <a:pPr/>
                          <a14:m>
                            <m:oMathPara xmlns:m="http://schemas.openxmlformats.org/officeDocument/2006/math">
                              <m:oMathParaPr>
                                <m:jc m:val="centerGroup"/>
                              </m:oMathParaPr>
                              <m:oMath xmlns:m="http://schemas.openxmlformats.org/officeDocument/2006/math">
                                <m:r>
                                  <a:rPr lang="en-US" sz="1400" b="1" i="0" dirty="0" smtClean="0">
                                    <a:solidFill>
                                      <a:schemeClr val="bg1"/>
                                    </a:solidFill>
                                    <a:latin typeface="Cambria Math" panose="02040503050406030204" pitchFamily="18" charset="0"/>
                                  </a:rPr>
                                  <m:t>𝚫</m:t>
                                </m:r>
                              </m:oMath>
                            </m:oMathPara>
                          </a14:m>
                          <a:endParaRPr lang="en-US" sz="1400" b="1" dirty="0">
                            <a:solidFill>
                              <a:schemeClr val="bg1"/>
                            </a:solidFill>
                          </a:endParaRPr>
                        </a:p>
                      </a:txBody>
                      <a:tcPr marL="45720" marR="45720" anchor="ctr"/>
                    </a:tc>
                    <a:extLst>
                      <a:ext uri="{0D108BD9-81ED-4DB2-BD59-A6C34878D82A}">
                        <a16:rowId xmlns:a16="http://schemas.microsoft.com/office/drawing/2014/main" val="232281213"/>
                      </a:ext>
                    </a:extLst>
                  </a:tr>
                  <a:tr h="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14:m>
                            <m:oMathPara xmlns:m="http://schemas.openxmlformats.org/officeDocument/2006/math">
                              <m:oMathParaPr>
                                <m:jc m:val="centerGroup"/>
                              </m:oMathParaPr>
                              <m:oMath xmlns:m="http://schemas.openxmlformats.org/officeDocument/2006/math">
                                <m:sSub>
                                  <m:sSubPr>
                                    <m:ctrlPr>
                                      <a:rPr lang="fr-FR" sz="1400" b="1" i="1" dirty="0" smtClean="0">
                                        <a:solidFill>
                                          <a:schemeClr val="bg1"/>
                                        </a:solidFill>
                                        <a:latin typeface="Cambria Math" panose="02040503050406030204" pitchFamily="18" charset="0"/>
                                      </a:rPr>
                                    </m:ctrlPr>
                                  </m:sSubPr>
                                  <m:e>
                                    <m:r>
                                      <a:rPr lang="en-US" sz="1400" b="1" i="1" dirty="0" smtClean="0">
                                        <a:solidFill>
                                          <a:schemeClr val="bg1"/>
                                        </a:solidFill>
                                        <a:latin typeface="Cambria Math" panose="02040503050406030204" pitchFamily="18" charset="0"/>
                                      </a:rPr>
                                      <m:t>𝑬</m:t>
                                    </m:r>
                                  </m:e>
                                  <m:sub>
                                    <m:r>
                                      <a:rPr lang="fr-FR" sz="1400" b="1" i="1" dirty="0" smtClean="0">
                                        <a:solidFill>
                                          <a:schemeClr val="bg1"/>
                                        </a:solidFill>
                                        <a:latin typeface="Cambria Math" panose="02040503050406030204" pitchFamily="18" charset="0"/>
                                      </a:rPr>
                                      <m:t>𝒓</m:t>
                                    </m:r>
                                  </m:sub>
                                </m:sSub>
                              </m:oMath>
                            </m:oMathPara>
                          </a14:m>
                          <a:endParaRPr lang="en-US" sz="1400" b="1" dirty="0">
                            <a:solidFill>
                              <a:schemeClr val="bg1"/>
                            </a:solidFill>
                          </a:endParaRPr>
                        </a:p>
                      </a:txBody>
                      <a:tcPr marL="45720" marR="45720" anchor="ctr"/>
                    </a:tc>
                    <a:tc>
                      <a:txBody>
                        <a:bodyPr/>
                        <a:lstStyle/>
                        <a:p>
                          <a:pPr/>
                          <a14:m>
                            <m:oMathPara xmlns:m="http://schemas.openxmlformats.org/officeDocument/2006/math">
                              <m:oMathParaPr>
                                <m:jc m:val="centerGroup"/>
                              </m:oMathParaPr>
                              <m:oMath xmlns:m="http://schemas.openxmlformats.org/officeDocument/2006/math">
                                <m:sSub>
                                  <m:sSubPr>
                                    <m:ctrlPr>
                                      <a:rPr lang="fr-FR" sz="1400" b="1" i="1" dirty="0" smtClean="0">
                                        <a:solidFill>
                                          <a:schemeClr val="bg1"/>
                                        </a:solidFill>
                                        <a:latin typeface="Cambria Math" panose="02040503050406030204" pitchFamily="18" charset="0"/>
                                      </a:rPr>
                                    </m:ctrlPr>
                                  </m:sSubPr>
                                  <m:e>
                                    <m:r>
                                      <a:rPr lang="el-GR" sz="1400" b="1" i="0" dirty="0" smtClean="0">
                                        <a:solidFill>
                                          <a:schemeClr val="bg1"/>
                                        </a:solidFill>
                                        <a:latin typeface="Cambria Math" panose="02040503050406030204" pitchFamily="18" charset="0"/>
                                      </a:rPr>
                                      <m:t>𝚪</m:t>
                                    </m:r>
                                  </m:e>
                                  <m:sub>
                                    <m:r>
                                      <a:rPr lang="fr-FR" sz="1400" b="1" i="1" dirty="0" smtClean="0">
                                        <a:solidFill>
                                          <a:schemeClr val="bg1"/>
                                        </a:solidFill>
                                        <a:latin typeface="Cambria Math" panose="02040503050406030204" pitchFamily="18" charset="0"/>
                                      </a:rPr>
                                      <m:t>𝒓</m:t>
                                    </m:r>
                                  </m:sub>
                                </m:sSub>
                              </m:oMath>
                            </m:oMathPara>
                          </a14:m>
                          <a:endParaRPr lang="en-US" sz="1400" b="1" dirty="0">
                            <a:solidFill>
                              <a:schemeClr val="bg1"/>
                            </a:solidFill>
                          </a:endParaRPr>
                        </a:p>
                      </a:txBody>
                      <a:tcPr marL="45720" marR="45720" anchor="ctr"/>
                    </a:tc>
                    <a:tc vMerge="1">
                      <a:txBody>
                        <a:bodyPr/>
                        <a:lstStyle/>
                        <a:p>
                          <a:endParaRPr lang="en-US"/>
                        </a:p>
                      </a:txBody>
                      <a:tcPr/>
                    </a:tc>
                    <a:extLst>
                      <a:ext uri="{0D108BD9-81ED-4DB2-BD59-A6C34878D82A}">
                        <a16:rowId xmlns:a16="http://schemas.microsoft.com/office/drawing/2014/main" val="430934137"/>
                      </a:ext>
                    </a:extLst>
                  </a:tr>
                  <a:tr h="0">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0⁺;0</m:t>
                                </m:r>
                              </m:oMath>
                            </m:oMathPara>
                          </a14:m>
                          <a:endParaRPr lang="en-US" sz="14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0.40</m:t>
                                </m:r>
                              </m:oMath>
                            </m:oMathPara>
                          </a14:m>
                          <a:endParaRPr lang="en-US" sz="14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−0.04</m:t>
                                </m:r>
                              </m:oMath>
                            </m:oMathPara>
                          </a14:m>
                          <a:endParaRPr lang="en-US" sz="14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−0.43</m:t>
                                </m:r>
                              </m:oMath>
                            </m:oMathPara>
                          </a14:m>
                          <a:endParaRPr lang="en-US" sz="14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2.00</m:t>
                                </m:r>
                              </m:oMath>
                            </m:oMathPara>
                          </a14:m>
                          <a:endParaRPr lang="en-US" sz="14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−0.79</m:t>
                                </m:r>
                              </m:oMath>
                            </m:oMathPara>
                          </a14:m>
                          <a:endParaRPr lang="en-US" sz="14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−0.80</m:t>
                                </m:r>
                              </m:oMath>
                            </m:oMathPara>
                          </a14:m>
                          <a:endParaRPr lang="en-US" sz="14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0.391</m:t>
                                </m:r>
                              </m:oMath>
                            </m:oMathPara>
                          </a14:m>
                          <a:endParaRPr lang="en-US" sz="14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0.50</m:t>
                                </m:r>
                              </m:oMath>
                            </m:oMathPara>
                          </a14:m>
                          <a:endParaRPr lang="en-US" sz="14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0.75</m:t>
                                </m:r>
                              </m:oMath>
                            </m:oMathPara>
                          </a14:m>
                          <a:endParaRPr lang="en-US" sz="1400"/>
                        </a:p>
                      </a:txBody>
                      <a:tcPr marL="45720" marR="45720" anchor="ctr"/>
                    </a:tc>
                    <a:extLst>
                      <a:ext uri="{0D108BD9-81ED-4DB2-BD59-A6C34878D82A}">
                        <a16:rowId xmlns:a16="http://schemas.microsoft.com/office/drawing/2014/main" val="3592334093"/>
                      </a:ext>
                    </a:extLst>
                  </a:tr>
                  <a:tr h="0">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0⁻;0</m:t>
                                </m:r>
                              </m:oMath>
                            </m:oMathPara>
                          </a14:m>
                          <a:endParaRPr lang="en-US" sz="14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1.31</m:t>
                                </m:r>
                              </m:oMath>
                            </m:oMathPara>
                          </a14:m>
                          <a:endParaRPr lang="en-US" sz="14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+0.03</m:t>
                                </m:r>
                              </m:oMath>
                            </m:oMathPara>
                          </a14:m>
                          <a:endParaRPr lang="en-US" sz="14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−0.52</m:t>
                                </m:r>
                              </m:oMath>
                            </m:oMathPara>
                          </a14:m>
                          <a:endParaRPr lang="en-US" sz="14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1.20</m:t>
                                </m:r>
                              </m:oMath>
                            </m:oMathPara>
                          </a14:m>
                          <a:endParaRPr lang="en-US" sz="14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−0.38</m:t>
                                </m:r>
                              </m:oMath>
                            </m:oMathPara>
                          </a14:m>
                          <a:endParaRPr lang="en-US" sz="14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+0.02</m:t>
                                </m:r>
                              </m:oMath>
                            </m:oMathPara>
                          </a14:m>
                          <a:endParaRPr lang="en-US" sz="14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1.199</m:t>
                                </m:r>
                              </m:oMath>
                            </m:oMathPara>
                          </a14:m>
                          <a:endParaRPr lang="en-US" sz="14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0.84</m:t>
                                </m:r>
                              </m:oMath>
                            </m:oMathPara>
                          </a14:m>
                          <a:endParaRPr lang="en-US" sz="14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0.85</m:t>
                                </m:r>
                              </m:oMath>
                            </m:oMathPara>
                          </a14:m>
                          <a:endParaRPr lang="en-US" sz="1400"/>
                        </a:p>
                      </a:txBody>
                      <a:tcPr marL="45720" marR="45720" anchor="ctr"/>
                    </a:tc>
                    <a:extLst>
                      <a:ext uri="{0D108BD9-81ED-4DB2-BD59-A6C34878D82A}">
                        <a16:rowId xmlns:a16="http://schemas.microsoft.com/office/drawing/2014/main" val="2014242411"/>
                      </a:ext>
                    </a:extLst>
                  </a:tr>
                  <a:tr h="0">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2⁻;0</m:t>
                                </m:r>
                              </m:oMath>
                            </m:oMathPara>
                          </a14:m>
                          <a:endParaRPr lang="en-US" sz="14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1.98</m:t>
                                </m:r>
                              </m:oMath>
                            </m:oMathPara>
                          </a14:m>
                          <a:endParaRPr lang="en-US" sz="14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+0.02</m:t>
                                </m:r>
                              </m:oMath>
                            </m:oMathPara>
                          </a14:m>
                          <a:endParaRPr lang="en-US" sz="14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−0.28</m:t>
                                </m:r>
                              </m:oMath>
                            </m:oMathPara>
                          </a14:m>
                          <a:endParaRPr lang="en-US" sz="14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1.60</m:t>
                                </m:r>
                              </m:oMath>
                            </m:oMathPara>
                          </a14:m>
                          <a:endParaRPr lang="en-US" sz="14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−0.45</m:t>
                                </m:r>
                              </m:oMath>
                            </m:oMathPara>
                          </a14:m>
                          <a:endParaRPr lang="en-US" sz="14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+0.04</m:t>
                                </m:r>
                              </m:oMath>
                            </m:oMathPara>
                          </a14:m>
                          <a:endParaRPr lang="en-US" sz="14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2.09</m:t>
                                </m:r>
                              </m:oMath>
                            </m:oMathPara>
                          </a14:m>
                          <a:endParaRPr lang="en-US" sz="14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2.01</m:t>
                                </m:r>
                              </m:oMath>
                            </m:oMathPara>
                          </a14:m>
                          <a:endParaRPr lang="en-US" sz="14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2.25</m:t>
                                </m:r>
                              </m:oMath>
                            </m:oMathPara>
                          </a14:m>
                          <a:endParaRPr lang="en-US" sz="1400"/>
                        </a:p>
                      </a:txBody>
                      <a:tcPr marL="45720" marR="45720" anchor="ctr"/>
                    </a:tc>
                    <a:extLst>
                      <a:ext uri="{0D108BD9-81ED-4DB2-BD59-A6C34878D82A}">
                        <a16:rowId xmlns:a16="http://schemas.microsoft.com/office/drawing/2014/main" val="690523393"/>
                      </a:ext>
                    </a:extLst>
                  </a:tr>
                  <a:tr h="0">
                    <a:tc>
                      <a:txBody>
                        <a:bodyPr/>
                        <a:lstStyle/>
                        <a:p>
                          <a:pPr/>
                          <a14:m>
                            <m:oMathPara xmlns:m="http://schemas.openxmlformats.org/officeDocument/2006/math">
                              <m:oMathParaPr>
                                <m:jc m:val="centerGroup"/>
                              </m:oMathParaPr>
                              <m:oMath xmlns:m="http://schemas.openxmlformats.org/officeDocument/2006/math">
                                <m:r>
                                  <a:rPr lang="en-US" sz="1100" i="1" dirty="0" smtClean="0">
                                    <a:latin typeface="Cambria Math" panose="02040503050406030204" pitchFamily="18" charset="0"/>
                                  </a:rPr>
                                  <m:t>1⁻;1</m:t>
                                </m:r>
                              </m:oMath>
                            </m:oMathPara>
                          </a14:m>
                          <a:endParaRPr lang="en-US" sz="11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dirty="0" smtClean="0">
                                    <a:latin typeface="Cambria Math" panose="02040503050406030204" pitchFamily="18" charset="0"/>
                                  </a:rPr>
                                  <m:t>2.93</m:t>
                                </m:r>
                              </m:oMath>
                            </m:oMathPara>
                          </a14:m>
                          <a:endParaRPr lang="en-US" sz="11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−0.16</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dirty="0" smtClean="0">
                                    <a:latin typeface="Cambria Math" panose="02040503050406030204" pitchFamily="18" charset="0"/>
                                  </a:rPr>
                                  <m:t>≳ −1</m:t>
                                </m:r>
                              </m:oMath>
                            </m:oMathPara>
                          </a14:m>
                          <a:endParaRPr lang="en-US" sz="11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3.36</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dirty="0" smtClean="0">
                                    <a:latin typeface="Cambria Math" panose="02040503050406030204" pitchFamily="18" charset="0"/>
                                  </a:rPr>
                                  <m:t>−0.80</m:t>
                                </m:r>
                              </m:oMath>
                            </m:oMathPara>
                          </a14:m>
                          <a:endParaRPr lang="en-US" sz="11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+0.52</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3.829</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6.20</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3.66</m:t>
                                </m:r>
                              </m:oMath>
                            </m:oMathPara>
                          </a14:m>
                          <a:endParaRPr lang="en-US" sz="1100"/>
                        </a:p>
                      </a:txBody>
                      <a:tcPr marL="45720" marR="45720" anchor="ctr"/>
                    </a:tc>
                    <a:extLst>
                      <a:ext uri="{0D108BD9-81ED-4DB2-BD59-A6C34878D82A}">
                        <a16:rowId xmlns:a16="http://schemas.microsoft.com/office/drawing/2014/main" val="2695352625"/>
                      </a:ext>
                    </a:extLst>
                  </a:tr>
                  <a:tr h="0">
                    <a:tc>
                      <a:txBody>
                        <a:bodyPr/>
                        <a:lstStyle/>
                        <a:p>
                          <a:pPr/>
                          <a14:m>
                            <m:oMathPara xmlns:m="http://schemas.openxmlformats.org/officeDocument/2006/math">
                              <m:oMathParaPr>
                                <m:jc m:val="centerGroup"/>
                              </m:oMathParaPr>
                              <m:oMath xmlns:m="http://schemas.openxmlformats.org/officeDocument/2006/math">
                                <m:r>
                                  <a:rPr lang="en-US" sz="1100" i="1" dirty="0" smtClean="0">
                                    <a:latin typeface="Cambria Math" panose="02040503050406030204" pitchFamily="18" charset="0"/>
                                  </a:rPr>
                                  <m:t>1⁻;0</m:t>
                                </m:r>
                              </m:oMath>
                            </m:oMathPara>
                          </a14:m>
                          <a:endParaRPr lang="en-US" sz="11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3.21</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dirty="0" smtClean="0">
                                    <a:latin typeface="Cambria Math" panose="02040503050406030204" pitchFamily="18" charset="0"/>
                                  </a:rPr>
                                  <m:t>−0.11</m:t>
                                </m:r>
                              </m:oMath>
                            </m:oMathPara>
                          </a14:m>
                          <a:endParaRPr lang="en-US" sz="11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 −1</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3.94</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−0.56</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+0.21</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4.439</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6.10</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3.42</m:t>
                                </m:r>
                              </m:oMath>
                            </m:oMathPara>
                          </a14:m>
                          <a:endParaRPr lang="en-US" sz="1100"/>
                        </a:p>
                      </a:txBody>
                      <a:tcPr marL="45720" marR="45720" anchor="ctr"/>
                    </a:tc>
                    <a:extLst>
                      <a:ext uri="{0D108BD9-81ED-4DB2-BD59-A6C34878D82A}">
                        <a16:rowId xmlns:a16="http://schemas.microsoft.com/office/drawing/2014/main" val="3837762639"/>
                      </a:ext>
                    </a:extLst>
                  </a:tr>
                  <a:tr h="0">
                    <a:tc>
                      <a:txBody>
                        <a:bodyPr/>
                        <a:lstStyle/>
                        <a:p>
                          <a:pPr/>
                          <a14:m>
                            <m:oMathPara xmlns:m="http://schemas.openxmlformats.org/officeDocument/2006/math">
                              <m:oMathParaPr>
                                <m:jc m:val="centerGroup"/>
                              </m:oMathParaPr>
                              <m:oMath xmlns:m="http://schemas.openxmlformats.org/officeDocument/2006/math">
                                <m:r>
                                  <a:rPr lang="en-US" sz="1100" i="1" dirty="0" smtClean="0">
                                    <a:latin typeface="Cambria Math" panose="02040503050406030204" pitchFamily="18" charset="0"/>
                                  </a:rPr>
                                  <m:t>2⁻;1</m:t>
                                </m:r>
                              </m:oMath>
                            </m:oMathPara>
                          </a14:m>
                          <a:endParaRPr lang="en-US" sz="11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3.02</m:t>
                                </m:r>
                              </m:oMath>
                            </m:oMathPara>
                          </a14:m>
                          <a:endParaRPr lang="en-US" sz="11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−0.31</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 −1</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3.00</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+0.16</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dirty="0" smtClean="0">
                                    <a:latin typeface="Cambria Math" panose="02040503050406030204" pitchFamily="18" charset="0"/>
                                  </a:rPr>
                                  <m:t>−0.24</m:t>
                                </m:r>
                              </m:oMath>
                            </m:oMathPara>
                          </a14:m>
                          <a:endParaRPr lang="en-US" sz="11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dirty="0" smtClean="0">
                                    <a:latin typeface="Cambria Math" panose="02040503050406030204" pitchFamily="18" charset="0"/>
                                  </a:rPr>
                                  <m:t>3.519</m:t>
                                </m:r>
                              </m:oMath>
                            </m:oMathPara>
                          </a14:m>
                          <a:endParaRPr lang="en-US" sz="11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5.01</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0.00</m:t>
                                </m:r>
                              </m:oMath>
                            </m:oMathPara>
                          </a14:m>
                          <a:endParaRPr lang="en-US" sz="1100"/>
                        </a:p>
                      </a:txBody>
                      <a:tcPr marL="45720" marR="45720" anchor="ctr"/>
                    </a:tc>
                    <a:extLst>
                      <a:ext uri="{0D108BD9-81ED-4DB2-BD59-A6C34878D82A}">
                        <a16:rowId xmlns:a16="http://schemas.microsoft.com/office/drawing/2014/main" val="917422498"/>
                      </a:ext>
                    </a:extLst>
                  </a:tr>
                  <a:tr h="0">
                    <a:tc>
                      <a:txBody>
                        <a:bodyPr/>
                        <a:lstStyle/>
                        <a:p>
                          <a:pPr/>
                          <a14:m>
                            <m:oMathPara xmlns:m="http://schemas.openxmlformats.org/officeDocument/2006/math">
                              <m:oMathParaPr>
                                <m:jc m:val="centerGroup"/>
                              </m:oMathParaPr>
                              <m:oMath xmlns:m="http://schemas.openxmlformats.org/officeDocument/2006/math">
                                <m:r>
                                  <a:rPr lang="en-US" sz="1100" i="1" dirty="0" smtClean="0">
                                    <a:latin typeface="Cambria Math" panose="02040503050406030204" pitchFamily="18" charset="0"/>
                                  </a:rPr>
                                  <m:t>0⁻;1</m:t>
                                </m:r>
                              </m:oMath>
                            </m:oMathPara>
                          </a14:m>
                          <a:endParaRPr lang="en-US" sz="11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dirty="0" smtClean="0">
                                    <a:latin typeface="Cambria Math" panose="02040503050406030204" pitchFamily="18" charset="0"/>
                                  </a:rPr>
                                  <m:t>3.37</m:t>
                                </m:r>
                              </m:oMath>
                            </m:oMathPara>
                          </a14:m>
                          <a:endParaRPr lang="en-US" sz="11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−0.15</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 −1</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4.20</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−0.48</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+1.03</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dirty="0" smtClean="0">
                                    <a:latin typeface="Cambria Math" panose="02040503050406030204" pitchFamily="18" charset="0"/>
                                  </a:rPr>
                                  <m:t>5.469</m:t>
                                </m:r>
                              </m:oMath>
                            </m:oMathPara>
                          </a14:m>
                          <a:endParaRPr lang="en-US" sz="11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dirty="0" smtClean="0">
                                    <a:latin typeface="Cambria Math" panose="02040503050406030204" pitchFamily="18" charset="0"/>
                                  </a:rPr>
                                  <m:t>7.97</m:t>
                                </m:r>
                              </m:oMath>
                            </m:oMathPara>
                          </a14:m>
                          <a:endParaRPr lang="en-US" sz="11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3.73</m:t>
                                </m:r>
                              </m:oMath>
                            </m:oMathPara>
                          </a14:m>
                          <a:endParaRPr lang="en-US" sz="1100"/>
                        </a:p>
                      </a:txBody>
                      <a:tcPr marL="45720" marR="45720" anchor="ctr"/>
                    </a:tc>
                    <a:extLst>
                      <a:ext uri="{0D108BD9-81ED-4DB2-BD59-A6C34878D82A}">
                        <a16:rowId xmlns:a16="http://schemas.microsoft.com/office/drawing/2014/main" val="935871277"/>
                      </a:ext>
                    </a:extLst>
                  </a:tr>
                  <a:tr h="0">
                    <a:tc>
                      <a:txBody>
                        <a:bodyPr/>
                        <a:lstStyle/>
                        <a:p>
                          <a:pPr/>
                          <a14:m>
                            <m:oMathPara xmlns:m="http://schemas.openxmlformats.org/officeDocument/2006/math">
                              <m:oMathParaPr>
                                <m:jc m:val="centerGroup"/>
                              </m:oMathParaPr>
                              <m:oMath xmlns:m="http://schemas.openxmlformats.org/officeDocument/2006/math">
                                <m:r>
                                  <a:rPr lang="en-US" sz="1100" i="1" dirty="0" smtClean="0">
                                    <a:latin typeface="Cambria Math" panose="02040503050406030204" pitchFamily="18" charset="0"/>
                                  </a:rPr>
                                  <m:t>1⁻;1</m:t>
                                </m:r>
                              </m:oMath>
                            </m:oMathPara>
                          </a14:m>
                          <a:endParaRPr lang="en-US" sz="11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dirty="0" smtClean="0">
                                    <a:latin typeface="Cambria Math" panose="02040503050406030204" pitchFamily="18" charset="0"/>
                                  </a:rPr>
                                  <m:t>3.45</m:t>
                                </m:r>
                              </m:oMath>
                            </m:oMathPara>
                          </a14:m>
                          <a:endParaRPr lang="en-US" sz="11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−0.48</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 −1</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4.89</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−0.95</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+0.74</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6.139</m:t>
                                </m:r>
                              </m:oMath>
                            </m:oMathPara>
                          </a14:m>
                          <a:endParaRPr lang="en-US" sz="110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dirty="0" smtClean="0">
                                    <a:latin typeface="Cambria Math" panose="02040503050406030204" pitchFamily="18" charset="0"/>
                                  </a:rPr>
                                  <m:t>12.66</m:t>
                                </m:r>
                              </m:oMath>
                            </m:oMathPara>
                          </a14:m>
                          <a:endParaRPr lang="en-US" sz="1100" dirty="0"/>
                        </a:p>
                      </a:txBody>
                      <a:tcPr marL="45720" marR="45720" anchor="ctr"/>
                    </a:tc>
                    <a:tc>
                      <a:txBody>
                        <a:bodyPr/>
                        <a:lstStyle/>
                        <a:p>
                          <a:pPr/>
                          <a14:m>
                            <m:oMathPara xmlns:m="http://schemas.openxmlformats.org/officeDocument/2006/math">
                              <m:oMathParaPr>
                                <m:jc m:val="centerGroup"/>
                              </m:oMathParaPr>
                              <m:oMath xmlns:m="http://schemas.openxmlformats.org/officeDocument/2006/math">
                                <m:r>
                                  <a:rPr lang="en-US" sz="1100" i="1" dirty="0" smtClean="0">
                                    <a:latin typeface="Cambria Math" panose="02040503050406030204" pitchFamily="18" charset="0"/>
                                  </a:rPr>
                                  <m:t>4.23</m:t>
                                </m:r>
                              </m:oMath>
                            </m:oMathPara>
                          </a14:m>
                          <a:endParaRPr lang="en-US" sz="1100" dirty="0"/>
                        </a:p>
                      </a:txBody>
                      <a:tcPr marL="45720" marR="45720" anchor="ctr"/>
                    </a:tc>
                    <a:extLst>
                      <a:ext uri="{0D108BD9-81ED-4DB2-BD59-A6C34878D82A}">
                        <a16:rowId xmlns:a16="http://schemas.microsoft.com/office/drawing/2014/main" val="1076231035"/>
                      </a:ext>
                    </a:extLst>
                  </a:tr>
                </a:tbl>
              </a:graphicData>
            </a:graphic>
          </p:graphicFrame>
        </mc:Choice>
        <mc:Fallback xmlns="">
          <p:graphicFrame>
            <p:nvGraphicFramePr>
              <p:cNvPr id="13" name="Tableau 12">
                <a:extLst>
                  <a:ext uri="{FF2B5EF4-FFF2-40B4-BE49-F238E27FC236}">
                    <a16:creationId xmlns:a16="http://schemas.microsoft.com/office/drawing/2014/main" id="{C0EFEFE9-5ED6-F578-255B-41B79F08A761}"/>
                  </a:ext>
                </a:extLst>
              </p:cNvPr>
              <p:cNvGraphicFramePr>
                <a:graphicFrameLocks noGrp="1"/>
              </p:cNvGraphicFramePr>
              <p:nvPr>
                <p:extLst>
                  <p:ext uri="{D42A27DB-BD31-4B8C-83A1-F6EECF244321}">
                    <p14:modId xmlns:p14="http://schemas.microsoft.com/office/powerpoint/2010/main" val="1799208435"/>
                  </p:ext>
                </p:extLst>
              </p:nvPr>
            </p:nvGraphicFramePr>
            <p:xfrm>
              <a:off x="4856416" y="2247621"/>
              <a:ext cx="5400000" cy="281940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63891264"/>
                        </a:ext>
                      </a:extLst>
                    </a:gridCol>
                    <a:gridCol w="540000">
                      <a:extLst>
                        <a:ext uri="{9D8B030D-6E8A-4147-A177-3AD203B41FA5}">
                          <a16:colId xmlns:a16="http://schemas.microsoft.com/office/drawing/2014/main" val="344652392"/>
                        </a:ext>
                      </a:extLst>
                    </a:gridCol>
                    <a:gridCol w="540000">
                      <a:extLst>
                        <a:ext uri="{9D8B030D-6E8A-4147-A177-3AD203B41FA5}">
                          <a16:colId xmlns:a16="http://schemas.microsoft.com/office/drawing/2014/main" val="3732480168"/>
                        </a:ext>
                      </a:extLst>
                    </a:gridCol>
                    <a:gridCol w="540000">
                      <a:extLst>
                        <a:ext uri="{9D8B030D-6E8A-4147-A177-3AD203B41FA5}">
                          <a16:colId xmlns:a16="http://schemas.microsoft.com/office/drawing/2014/main" val="3277846128"/>
                        </a:ext>
                      </a:extLst>
                    </a:gridCol>
                    <a:gridCol w="540000">
                      <a:extLst>
                        <a:ext uri="{9D8B030D-6E8A-4147-A177-3AD203B41FA5}">
                          <a16:colId xmlns:a16="http://schemas.microsoft.com/office/drawing/2014/main" val="96945692"/>
                        </a:ext>
                      </a:extLst>
                    </a:gridCol>
                    <a:gridCol w="540000">
                      <a:extLst>
                        <a:ext uri="{9D8B030D-6E8A-4147-A177-3AD203B41FA5}">
                          <a16:colId xmlns:a16="http://schemas.microsoft.com/office/drawing/2014/main" val="2221932489"/>
                        </a:ext>
                      </a:extLst>
                    </a:gridCol>
                    <a:gridCol w="540000">
                      <a:extLst>
                        <a:ext uri="{9D8B030D-6E8A-4147-A177-3AD203B41FA5}">
                          <a16:colId xmlns:a16="http://schemas.microsoft.com/office/drawing/2014/main" val="1073912273"/>
                        </a:ext>
                      </a:extLst>
                    </a:gridCol>
                    <a:gridCol w="540000">
                      <a:extLst>
                        <a:ext uri="{9D8B030D-6E8A-4147-A177-3AD203B41FA5}">
                          <a16:colId xmlns:a16="http://schemas.microsoft.com/office/drawing/2014/main" val="3490526008"/>
                        </a:ext>
                      </a:extLst>
                    </a:gridCol>
                    <a:gridCol w="540000">
                      <a:extLst>
                        <a:ext uri="{9D8B030D-6E8A-4147-A177-3AD203B41FA5}">
                          <a16:colId xmlns:a16="http://schemas.microsoft.com/office/drawing/2014/main" val="2733323074"/>
                        </a:ext>
                      </a:extLst>
                    </a:gridCol>
                    <a:gridCol w="540000">
                      <a:extLst>
                        <a:ext uri="{9D8B030D-6E8A-4147-A177-3AD203B41FA5}">
                          <a16:colId xmlns:a16="http://schemas.microsoft.com/office/drawing/2014/main" val="3646082590"/>
                        </a:ext>
                      </a:extLst>
                    </a:gridCol>
                  </a:tblGrid>
                  <a:tr h="304800">
                    <a:tc rowSpan="2">
                      <a:txBody>
                        <a:bodyPr/>
                        <a:lstStyle/>
                        <a:p>
                          <a:endParaRPr lang="en-US"/>
                        </a:p>
                      </a:txBody>
                      <a:tcPr marL="45720" marR="45720" anchor="ctr">
                        <a:blipFill>
                          <a:blip r:embed="rId6"/>
                          <a:stretch>
                            <a:fillRect l="-1124" t="-1000" r="-901124" b="-366000"/>
                          </a:stretch>
                        </a:blipFill>
                      </a:tcPr>
                    </a:tc>
                    <a:tc rowSpan="2">
                      <a:txBody>
                        <a:bodyPr/>
                        <a:lstStyle/>
                        <a:p>
                          <a:endParaRPr lang="en-US"/>
                        </a:p>
                      </a:txBody>
                      <a:tcPr marL="45720" marR="45720" anchor="ctr">
                        <a:blipFill>
                          <a:blip r:embed="rId6"/>
                          <a:stretch>
                            <a:fillRect l="-102273" t="-1000" r="-811364" b="-366000"/>
                          </a:stretch>
                        </a:blipFill>
                      </a:tcPr>
                    </a:tc>
                    <a:tc rowSpan="2">
                      <a:txBody>
                        <a:bodyPr/>
                        <a:lstStyle/>
                        <a:p>
                          <a:endParaRPr lang="en-US"/>
                        </a:p>
                      </a:txBody>
                      <a:tcPr marL="45720" marR="45720" anchor="ctr">
                        <a:blipFill>
                          <a:blip r:embed="rId6"/>
                          <a:stretch>
                            <a:fillRect l="-200000" t="-1000" r="-702247" b="-366000"/>
                          </a:stretch>
                        </a:blipFill>
                      </a:tcPr>
                    </a:tc>
                    <a:tc rowSpan="2">
                      <a:txBody>
                        <a:bodyPr/>
                        <a:lstStyle/>
                        <a:p>
                          <a:endParaRPr lang="en-US"/>
                        </a:p>
                      </a:txBody>
                      <a:tcPr marL="45720" marR="45720" anchor="ctr">
                        <a:blipFill>
                          <a:blip r:embed="rId6"/>
                          <a:stretch>
                            <a:fillRect l="-300000" t="-1000" r="-602247" b="-366000"/>
                          </a:stretch>
                        </a:blipFill>
                      </a:tcPr>
                    </a:tc>
                    <a:tc rowSpan="2">
                      <a:txBody>
                        <a:bodyPr/>
                        <a:lstStyle/>
                        <a:p>
                          <a:endParaRPr lang="en-US"/>
                        </a:p>
                      </a:txBody>
                      <a:tcPr marL="45720" marR="45720" anchor="ctr">
                        <a:blipFill>
                          <a:blip r:embed="rId6"/>
                          <a:stretch>
                            <a:fillRect l="-400000" t="-1000" r="-502247" b="-366000"/>
                          </a:stretch>
                        </a:blipFill>
                      </a:tcPr>
                    </a:tc>
                    <a:tc rowSpan="2">
                      <a:txBody>
                        <a:bodyPr/>
                        <a:lstStyle/>
                        <a:p>
                          <a:endParaRPr lang="en-US"/>
                        </a:p>
                      </a:txBody>
                      <a:tcPr marL="45720" marR="45720" anchor="ctr">
                        <a:blipFill>
                          <a:blip r:embed="rId6"/>
                          <a:stretch>
                            <a:fillRect l="-505682" t="-1000" r="-407955" b="-366000"/>
                          </a:stretch>
                        </a:blipFill>
                      </a:tcPr>
                    </a:tc>
                    <a:tc rowSpan="2">
                      <a:txBody>
                        <a:bodyPr/>
                        <a:lstStyle/>
                        <a:p>
                          <a:endParaRPr lang="en-US"/>
                        </a:p>
                      </a:txBody>
                      <a:tcPr marL="45720" marR="45720" anchor="ctr">
                        <a:blipFill>
                          <a:blip r:embed="rId6"/>
                          <a:stretch>
                            <a:fillRect l="-598876" t="-1000" r="-303371" b="-366000"/>
                          </a:stretch>
                        </a:blipFill>
                      </a:tcPr>
                    </a:tc>
                    <a:tc gridSpan="2">
                      <a:txBody>
                        <a:bodyPr/>
                        <a:lstStyle/>
                        <a:p>
                          <a:r>
                            <a:rPr lang="en-US" sz="1400" b="1" dirty="0">
                              <a:solidFill>
                                <a:schemeClr val="bg1"/>
                              </a:solidFill>
                            </a:rPr>
                            <a:t>R-matrix</a:t>
                          </a:r>
                        </a:p>
                      </a:txBody>
                      <a:tcPr marL="45720" marR="45720" anchor="ctr"/>
                    </a:tc>
                    <a:tc hMerge="1">
                      <a:txBody>
                        <a:bodyPr/>
                        <a:lstStyle/>
                        <a:p>
                          <a:endParaRPr dirty="0"/>
                        </a:p>
                      </a:txBody>
                      <a:tcPr anchor="ctr"/>
                    </a:tc>
                    <a:tc rowSpan="2">
                      <a:txBody>
                        <a:bodyPr/>
                        <a:lstStyle/>
                        <a:p>
                          <a:endParaRPr lang="en-US"/>
                        </a:p>
                      </a:txBody>
                      <a:tcPr marL="45720" marR="45720" anchor="ctr">
                        <a:blipFill>
                          <a:blip r:embed="rId6"/>
                          <a:stretch>
                            <a:fillRect l="-897753" t="-1000" r="-4494" b="-366000"/>
                          </a:stretch>
                        </a:blipFill>
                      </a:tcPr>
                    </a:tc>
                    <a:extLst>
                      <a:ext uri="{0D108BD9-81ED-4DB2-BD59-A6C34878D82A}">
                        <a16:rowId xmlns:a16="http://schemas.microsoft.com/office/drawing/2014/main" val="232281213"/>
                      </a:ext>
                    </a:extLst>
                  </a:tr>
                  <a:tr h="3048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a:p>
                      </a:txBody>
                      <a:tcPr marL="45720" marR="45720" anchor="ctr">
                        <a:blipFill>
                          <a:blip r:embed="rId6"/>
                          <a:stretch>
                            <a:fillRect l="-698876" t="-102000" r="-203371" b="-732000"/>
                          </a:stretch>
                        </a:blipFill>
                      </a:tcPr>
                    </a:tc>
                    <a:tc>
                      <a:txBody>
                        <a:bodyPr/>
                        <a:lstStyle/>
                        <a:p>
                          <a:endParaRPr lang="en-US"/>
                        </a:p>
                      </a:txBody>
                      <a:tcPr marL="45720" marR="45720" anchor="ctr">
                        <a:blipFill>
                          <a:blip r:embed="rId6"/>
                          <a:stretch>
                            <a:fillRect l="-807955" t="-102000" r="-105682" b="-732000"/>
                          </a:stretch>
                        </a:blipFill>
                      </a:tcPr>
                    </a:tc>
                    <a:tc vMerge="1">
                      <a:txBody>
                        <a:bodyPr/>
                        <a:lstStyle/>
                        <a:p>
                          <a:endParaRPr lang="en-US"/>
                        </a:p>
                      </a:txBody>
                      <a:tcPr/>
                    </a:tc>
                    <a:extLst>
                      <a:ext uri="{0D108BD9-81ED-4DB2-BD59-A6C34878D82A}">
                        <a16:rowId xmlns:a16="http://schemas.microsoft.com/office/drawing/2014/main" val="430934137"/>
                      </a:ext>
                    </a:extLst>
                  </a:tr>
                  <a:tr h="304800">
                    <a:tc>
                      <a:txBody>
                        <a:bodyPr/>
                        <a:lstStyle/>
                        <a:p>
                          <a:endParaRPr lang="en-US"/>
                        </a:p>
                      </a:txBody>
                      <a:tcPr marL="45720" marR="45720" anchor="ctr">
                        <a:blipFill>
                          <a:blip r:embed="rId6"/>
                          <a:stretch>
                            <a:fillRect l="-1124" t="-202000" r="-901124" b="-632000"/>
                          </a:stretch>
                        </a:blipFill>
                      </a:tcPr>
                    </a:tc>
                    <a:tc>
                      <a:txBody>
                        <a:bodyPr/>
                        <a:lstStyle/>
                        <a:p>
                          <a:endParaRPr lang="en-US"/>
                        </a:p>
                      </a:txBody>
                      <a:tcPr marL="45720" marR="45720" anchor="ctr">
                        <a:blipFill>
                          <a:blip r:embed="rId6"/>
                          <a:stretch>
                            <a:fillRect l="-102273" t="-202000" r="-811364" b="-632000"/>
                          </a:stretch>
                        </a:blipFill>
                      </a:tcPr>
                    </a:tc>
                    <a:tc>
                      <a:txBody>
                        <a:bodyPr/>
                        <a:lstStyle/>
                        <a:p>
                          <a:endParaRPr lang="en-US"/>
                        </a:p>
                      </a:txBody>
                      <a:tcPr marL="45720" marR="45720" anchor="ctr">
                        <a:blipFill>
                          <a:blip r:embed="rId6"/>
                          <a:stretch>
                            <a:fillRect l="-200000" t="-202000" r="-702247" b="-632000"/>
                          </a:stretch>
                        </a:blipFill>
                      </a:tcPr>
                    </a:tc>
                    <a:tc>
                      <a:txBody>
                        <a:bodyPr/>
                        <a:lstStyle/>
                        <a:p>
                          <a:endParaRPr lang="en-US"/>
                        </a:p>
                      </a:txBody>
                      <a:tcPr marL="45720" marR="45720" anchor="ctr">
                        <a:blipFill>
                          <a:blip r:embed="rId6"/>
                          <a:stretch>
                            <a:fillRect l="-300000" t="-202000" r="-602247" b="-632000"/>
                          </a:stretch>
                        </a:blipFill>
                      </a:tcPr>
                    </a:tc>
                    <a:tc>
                      <a:txBody>
                        <a:bodyPr/>
                        <a:lstStyle/>
                        <a:p>
                          <a:endParaRPr lang="en-US"/>
                        </a:p>
                      </a:txBody>
                      <a:tcPr marL="45720" marR="45720" anchor="ctr">
                        <a:blipFill>
                          <a:blip r:embed="rId6"/>
                          <a:stretch>
                            <a:fillRect l="-400000" t="-202000" r="-502247" b="-632000"/>
                          </a:stretch>
                        </a:blipFill>
                      </a:tcPr>
                    </a:tc>
                    <a:tc>
                      <a:txBody>
                        <a:bodyPr/>
                        <a:lstStyle/>
                        <a:p>
                          <a:endParaRPr lang="en-US"/>
                        </a:p>
                      </a:txBody>
                      <a:tcPr marL="45720" marR="45720" anchor="ctr">
                        <a:blipFill>
                          <a:blip r:embed="rId6"/>
                          <a:stretch>
                            <a:fillRect l="-505682" t="-202000" r="-407955" b="-632000"/>
                          </a:stretch>
                        </a:blipFill>
                      </a:tcPr>
                    </a:tc>
                    <a:tc>
                      <a:txBody>
                        <a:bodyPr/>
                        <a:lstStyle/>
                        <a:p>
                          <a:endParaRPr lang="en-US"/>
                        </a:p>
                      </a:txBody>
                      <a:tcPr marL="45720" marR="45720" anchor="ctr">
                        <a:blipFill>
                          <a:blip r:embed="rId6"/>
                          <a:stretch>
                            <a:fillRect l="-598876" t="-202000" r="-303371" b="-632000"/>
                          </a:stretch>
                        </a:blipFill>
                      </a:tcPr>
                    </a:tc>
                    <a:tc>
                      <a:txBody>
                        <a:bodyPr/>
                        <a:lstStyle/>
                        <a:p>
                          <a:endParaRPr lang="en-US"/>
                        </a:p>
                      </a:txBody>
                      <a:tcPr marL="45720" marR="45720" anchor="ctr">
                        <a:blipFill>
                          <a:blip r:embed="rId6"/>
                          <a:stretch>
                            <a:fillRect l="-698876" t="-202000" r="-203371" b="-632000"/>
                          </a:stretch>
                        </a:blipFill>
                      </a:tcPr>
                    </a:tc>
                    <a:tc>
                      <a:txBody>
                        <a:bodyPr/>
                        <a:lstStyle/>
                        <a:p>
                          <a:endParaRPr lang="en-US"/>
                        </a:p>
                      </a:txBody>
                      <a:tcPr marL="45720" marR="45720" anchor="ctr">
                        <a:blipFill>
                          <a:blip r:embed="rId6"/>
                          <a:stretch>
                            <a:fillRect l="-807955" t="-202000" r="-105682" b="-632000"/>
                          </a:stretch>
                        </a:blipFill>
                      </a:tcPr>
                    </a:tc>
                    <a:tc>
                      <a:txBody>
                        <a:bodyPr/>
                        <a:lstStyle/>
                        <a:p>
                          <a:endParaRPr lang="en-US"/>
                        </a:p>
                      </a:txBody>
                      <a:tcPr marL="45720" marR="45720" anchor="ctr">
                        <a:blipFill>
                          <a:blip r:embed="rId6"/>
                          <a:stretch>
                            <a:fillRect l="-897753" t="-202000" r="-4494" b="-632000"/>
                          </a:stretch>
                        </a:blipFill>
                      </a:tcPr>
                    </a:tc>
                    <a:extLst>
                      <a:ext uri="{0D108BD9-81ED-4DB2-BD59-A6C34878D82A}">
                        <a16:rowId xmlns:a16="http://schemas.microsoft.com/office/drawing/2014/main" val="3592334093"/>
                      </a:ext>
                    </a:extLst>
                  </a:tr>
                  <a:tr h="304800">
                    <a:tc>
                      <a:txBody>
                        <a:bodyPr/>
                        <a:lstStyle/>
                        <a:p>
                          <a:endParaRPr lang="en-US"/>
                        </a:p>
                      </a:txBody>
                      <a:tcPr marL="45720" marR="45720" anchor="ctr">
                        <a:blipFill>
                          <a:blip r:embed="rId6"/>
                          <a:stretch>
                            <a:fillRect l="-1124" t="-296078" r="-901124" b="-519608"/>
                          </a:stretch>
                        </a:blipFill>
                      </a:tcPr>
                    </a:tc>
                    <a:tc>
                      <a:txBody>
                        <a:bodyPr/>
                        <a:lstStyle/>
                        <a:p>
                          <a:endParaRPr lang="en-US"/>
                        </a:p>
                      </a:txBody>
                      <a:tcPr marL="45720" marR="45720" anchor="ctr">
                        <a:blipFill>
                          <a:blip r:embed="rId6"/>
                          <a:stretch>
                            <a:fillRect l="-102273" t="-296078" r="-811364" b="-519608"/>
                          </a:stretch>
                        </a:blipFill>
                      </a:tcPr>
                    </a:tc>
                    <a:tc>
                      <a:txBody>
                        <a:bodyPr/>
                        <a:lstStyle/>
                        <a:p>
                          <a:endParaRPr lang="en-US"/>
                        </a:p>
                      </a:txBody>
                      <a:tcPr marL="45720" marR="45720" anchor="ctr">
                        <a:blipFill>
                          <a:blip r:embed="rId6"/>
                          <a:stretch>
                            <a:fillRect l="-200000" t="-296078" r="-702247" b="-519608"/>
                          </a:stretch>
                        </a:blipFill>
                      </a:tcPr>
                    </a:tc>
                    <a:tc>
                      <a:txBody>
                        <a:bodyPr/>
                        <a:lstStyle/>
                        <a:p>
                          <a:endParaRPr lang="en-US"/>
                        </a:p>
                      </a:txBody>
                      <a:tcPr marL="45720" marR="45720" anchor="ctr">
                        <a:blipFill>
                          <a:blip r:embed="rId6"/>
                          <a:stretch>
                            <a:fillRect l="-300000" t="-296078" r="-602247" b="-519608"/>
                          </a:stretch>
                        </a:blipFill>
                      </a:tcPr>
                    </a:tc>
                    <a:tc>
                      <a:txBody>
                        <a:bodyPr/>
                        <a:lstStyle/>
                        <a:p>
                          <a:endParaRPr lang="en-US"/>
                        </a:p>
                      </a:txBody>
                      <a:tcPr marL="45720" marR="45720" anchor="ctr">
                        <a:blipFill>
                          <a:blip r:embed="rId6"/>
                          <a:stretch>
                            <a:fillRect l="-400000" t="-296078" r="-502247" b="-519608"/>
                          </a:stretch>
                        </a:blipFill>
                      </a:tcPr>
                    </a:tc>
                    <a:tc>
                      <a:txBody>
                        <a:bodyPr/>
                        <a:lstStyle/>
                        <a:p>
                          <a:endParaRPr lang="en-US"/>
                        </a:p>
                      </a:txBody>
                      <a:tcPr marL="45720" marR="45720" anchor="ctr">
                        <a:blipFill>
                          <a:blip r:embed="rId6"/>
                          <a:stretch>
                            <a:fillRect l="-505682" t="-296078" r="-407955" b="-519608"/>
                          </a:stretch>
                        </a:blipFill>
                      </a:tcPr>
                    </a:tc>
                    <a:tc>
                      <a:txBody>
                        <a:bodyPr/>
                        <a:lstStyle/>
                        <a:p>
                          <a:endParaRPr lang="en-US"/>
                        </a:p>
                      </a:txBody>
                      <a:tcPr marL="45720" marR="45720" anchor="ctr">
                        <a:blipFill>
                          <a:blip r:embed="rId6"/>
                          <a:stretch>
                            <a:fillRect l="-598876" t="-296078" r="-303371" b="-519608"/>
                          </a:stretch>
                        </a:blipFill>
                      </a:tcPr>
                    </a:tc>
                    <a:tc>
                      <a:txBody>
                        <a:bodyPr/>
                        <a:lstStyle/>
                        <a:p>
                          <a:endParaRPr lang="en-US"/>
                        </a:p>
                      </a:txBody>
                      <a:tcPr marL="45720" marR="45720" anchor="ctr">
                        <a:blipFill>
                          <a:blip r:embed="rId6"/>
                          <a:stretch>
                            <a:fillRect l="-698876" t="-296078" r="-203371" b="-519608"/>
                          </a:stretch>
                        </a:blipFill>
                      </a:tcPr>
                    </a:tc>
                    <a:tc>
                      <a:txBody>
                        <a:bodyPr/>
                        <a:lstStyle/>
                        <a:p>
                          <a:endParaRPr lang="en-US"/>
                        </a:p>
                      </a:txBody>
                      <a:tcPr marL="45720" marR="45720" anchor="ctr">
                        <a:blipFill>
                          <a:blip r:embed="rId6"/>
                          <a:stretch>
                            <a:fillRect l="-807955" t="-296078" r="-105682" b="-519608"/>
                          </a:stretch>
                        </a:blipFill>
                      </a:tcPr>
                    </a:tc>
                    <a:tc>
                      <a:txBody>
                        <a:bodyPr/>
                        <a:lstStyle/>
                        <a:p>
                          <a:endParaRPr lang="en-US"/>
                        </a:p>
                      </a:txBody>
                      <a:tcPr marL="45720" marR="45720" anchor="ctr">
                        <a:blipFill>
                          <a:blip r:embed="rId6"/>
                          <a:stretch>
                            <a:fillRect l="-897753" t="-296078" r="-4494" b="-519608"/>
                          </a:stretch>
                        </a:blipFill>
                      </a:tcPr>
                    </a:tc>
                    <a:extLst>
                      <a:ext uri="{0D108BD9-81ED-4DB2-BD59-A6C34878D82A}">
                        <a16:rowId xmlns:a16="http://schemas.microsoft.com/office/drawing/2014/main" val="2014242411"/>
                      </a:ext>
                    </a:extLst>
                  </a:tr>
                  <a:tr h="304800">
                    <a:tc>
                      <a:txBody>
                        <a:bodyPr/>
                        <a:lstStyle/>
                        <a:p>
                          <a:endParaRPr lang="en-US"/>
                        </a:p>
                      </a:txBody>
                      <a:tcPr marL="45720" marR="45720" anchor="ctr">
                        <a:blipFill>
                          <a:blip r:embed="rId6"/>
                          <a:stretch>
                            <a:fillRect l="-1124" t="-404000" r="-901124" b="-430000"/>
                          </a:stretch>
                        </a:blipFill>
                      </a:tcPr>
                    </a:tc>
                    <a:tc>
                      <a:txBody>
                        <a:bodyPr/>
                        <a:lstStyle/>
                        <a:p>
                          <a:endParaRPr lang="en-US"/>
                        </a:p>
                      </a:txBody>
                      <a:tcPr marL="45720" marR="45720" anchor="ctr">
                        <a:blipFill>
                          <a:blip r:embed="rId6"/>
                          <a:stretch>
                            <a:fillRect l="-102273" t="-404000" r="-811364" b="-430000"/>
                          </a:stretch>
                        </a:blipFill>
                      </a:tcPr>
                    </a:tc>
                    <a:tc>
                      <a:txBody>
                        <a:bodyPr/>
                        <a:lstStyle/>
                        <a:p>
                          <a:endParaRPr lang="en-US"/>
                        </a:p>
                      </a:txBody>
                      <a:tcPr marL="45720" marR="45720" anchor="ctr">
                        <a:blipFill>
                          <a:blip r:embed="rId6"/>
                          <a:stretch>
                            <a:fillRect l="-200000" t="-404000" r="-702247" b="-430000"/>
                          </a:stretch>
                        </a:blipFill>
                      </a:tcPr>
                    </a:tc>
                    <a:tc>
                      <a:txBody>
                        <a:bodyPr/>
                        <a:lstStyle/>
                        <a:p>
                          <a:endParaRPr lang="en-US"/>
                        </a:p>
                      </a:txBody>
                      <a:tcPr marL="45720" marR="45720" anchor="ctr">
                        <a:blipFill>
                          <a:blip r:embed="rId6"/>
                          <a:stretch>
                            <a:fillRect l="-300000" t="-404000" r="-602247" b="-430000"/>
                          </a:stretch>
                        </a:blipFill>
                      </a:tcPr>
                    </a:tc>
                    <a:tc>
                      <a:txBody>
                        <a:bodyPr/>
                        <a:lstStyle/>
                        <a:p>
                          <a:endParaRPr lang="en-US"/>
                        </a:p>
                      </a:txBody>
                      <a:tcPr marL="45720" marR="45720" anchor="ctr">
                        <a:blipFill>
                          <a:blip r:embed="rId6"/>
                          <a:stretch>
                            <a:fillRect l="-400000" t="-404000" r="-502247" b="-430000"/>
                          </a:stretch>
                        </a:blipFill>
                      </a:tcPr>
                    </a:tc>
                    <a:tc>
                      <a:txBody>
                        <a:bodyPr/>
                        <a:lstStyle/>
                        <a:p>
                          <a:endParaRPr lang="en-US"/>
                        </a:p>
                      </a:txBody>
                      <a:tcPr marL="45720" marR="45720" anchor="ctr">
                        <a:blipFill>
                          <a:blip r:embed="rId6"/>
                          <a:stretch>
                            <a:fillRect l="-505682" t="-404000" r="-407955" b="-430000"/>
                          </a:stretch>
                        </a:blipFill>
                      </a:tcPr>
                    </a:tc>
                    <a:tc>
                      <a:txBody>
                        <a:bodyPr/>
                        <a:lstStyle/>
                        <a:p>
                          <a:endParaRPr lang="en-US"/>
                        </a:p>
                      </a:txBody>
                      <a:tcPr marL="45720" marR="45720" anchor="ctr">
                        <a:blipFill>
                          <a:blip r:embed="rId6"/>
                          <a:stretch>
                            <a:fillRect l="-598876" t="-404000" r="-303371" b="-430000"/>
                          </a:stretch>
                        </a:blipFill>
                      </a:tcPr>
                    </a:tc>
                    <a:tc>
                      <a:txBody>
                        <a:bodyPr/>
                        <a:lstStyle/>
                        <a:p>
                          <a:endParaRPr lang="en-US"/>
                        </a:p>
                      </a:txBody>
                      <a:tcPr marL="45720" marR="45720" anchor="ctr">
                        <a:blipFill>
                          <a:blip r:embed="rId6"/>
                          <a:stretch>
                            <a:fillRect l="-698876" t="-404000" r="-203371" b="-430000"/>
                          </a:stretch>
                        </a:blipFill>
                      </a:tcPr>
                    </a:tc>
                    <a:tc>
                      <a:txBody>
                        <a:bodyPr/>
                        <a:lstStyle/>
                        <a:p>
                          <a:endParaRPr lang="en-US"/>
                        </a:p>
                      </a:txBody>
                      <a:tcPr marL="45720" marR="45720" anchor="ctr">
                        <a:blipFill>
                          <a:blip r:embed="rId6"/>
                          <a:stretch>
                            <a:fillRect l="-807955" t="-404000" r="-105682" b="-430000"/>
                          </a:stretch>
                        </a:blipFill>
                      </a:tcPr>
                    </a:tc>
                    <a:tc>
                      <a:txBody>
                        <a:bodyPr/>
                        <a:lstStyle/>
                        <a:p>
                          <a:endParaRPr lang="en-US"/>
                        </a:p>
                      </a:txBody>
                      <a:tcPr marL="45720" marR="45720" anchor="ctr">
                        <a:blipFill>
                          <a:blip r:embed="rId6"/>
                          <a:stretch>
                            <a:fillRect l="-897753" t="-404000" r="-4494" b="-430000"/>
                          </a:stretch>
                        </a:blipFill>
                      </a:tcPr>
                    </a:tc>
                    <a:extLst>
                      <a:ext uri="{0D108BD9-81ED-4DB2-BD59-A6C34878D82A}">
                        <a16:rowId xmlns:a16="http://schemas.microsoft.com/office/drawing/2014/main" val="690523393"/>
                      </a:ext>
                    </a:extLst>
                  </a:tr>
                  <a:tr h="259080">
                    <a:tc>
                      <a:txBody>
                        <a:bodyPr/>
                        <a:lstStyle/>
                        <a:p>
                          <a:endParaRPr lang="en-US"/>
                        </a:p>
                      </a:txBody>
                      <a:tcPr marL="45720" marR="45720" anchor="ctr">
                        <a:blipFill>
                          <a:blip r:embed="rId6"/>
                          <a:stretch>
                            <a:fillRect l="-1124" t="-600000" r="-901124" b="-411905"/>
                          </a:stretch>
                        </a:blipFill>
                      </a:tcPr>
                    </a:tc>
                    <a:tc>
                      <a:txBody>
                        <a:bodyPr/>
                        <a:lstStyle/>
                        <a:p>
                          <a:endParaRPr lang="en-US"/>
                        </a:p>
                      </a:txBody>
                      <a:tcPr marL="45720" marR="45720" anchor="ctr">
                        <a:blipFill>
                          <a:blip r:embed="rId6"/>
                          <a:stretch>
                            <a:fillRect l="-102273" t="-600000" r="-811364" b="-411905"/>
                          </a:stretch>
                        </a:blipFill>
                      </a:tcPr>
                    </a:tc>
                    <a:tc>
                      <a:txBody>
                        <a:bodyPr/>
                        <a:lstStyle/>
                        <a:p>
                          <a:endParaRPr lang="en-US"/>
                        </a:p>
                      </a:txBody>
                      <a:tcPr marL="45720" marR="45720" anchor="ctr">
                        <a:blipFill>
                          <a:blip r:embed="rId6"/>
                          <a:stretch>
                            <a:fillRect l="-200000" t="-600000" r="-702247" b="-411905"/>
                          </a:stretch>
                        </a:blipFill>
                      </a:tcPr>
                    </a:tc>
                    <a:tc>
                      <a:txBody>
                        <a:bodyPr/>
                        <a:lstStyle/>
                        <a:p>
                          <a:endParaRPr lang="en-US"/>
                        </a:p>
                      </a:txBody>
                      <a:tcPr marL="45720" marR="45720" anchor="ctr">
                        <a:blipFill>
                          <a:blip r:embed="rId6"/>
                          <a:stretch>
                            <a:fillRect l="-300000" t="-600000" r="-602247" b="-411905"/>
                          </a:stretch>
                        </a:blipFill>
                      </a:tcPr>
                    </a:tc>
                    <a:tc>
                      <a:txBody>
                        <a:bodyPr/>
                        <a:lstStyle/>
                        <a:p>
                          <a:endParaRPr lang="en-US"/>
                        </a:p>
                      </a:txBody>
                      <a:tcPr marL="45720" marR="45720" anchor="ctr">
                        <a:blipFill>
                          <a:blip r:embed="rId6"/>
                          <a:stretch>
                            <a:fillRect l="-400000" t="-600000" r="-502247" b="-411905"/>
                          </a:stretch>
                        </a:blipFill>
                      </a:tcPr>
                    </a:tc>
                    <a:tc>
                      <a:txBody>
                        <a:bodyPr/>
                        <a:lstStyle/>
                        <a:p>
                          <a:endParaRPr lang="en-US"/>
                        </a:p>
                      </a:txBody>
                      <a:tcPr marL="45720" marR="45720" anchor="ctr">
                        <a:blipFill>
                          <a:blip r:embed="rId6"/>
                          <a:stretch>
                            <a:fillRect l="-505682" t="-600000" r="-407955" b="-411905"/>
                          </a:stretch>
                        </a:blipFill>
                      </a:tcPr>
                    </a:tc>
                    <a:tc>
                      <a:txBody>
                        <a:bodyPr/>
                        <a:lstStyle/>
                        <a:p>
                          <a:endParaRPr lang="en-US"/>
                        </a:p>
                      </a:txBody>
                      <a:tcPr marL="45720" marR="45720" anchor="ctr">
                        <a:blipFill>
                          <a:blip r:embed="rId6"/>
                          <a:stretch>
                            <a:fillRect l="-598876" t="-600000" r="-303371" b="-411905"/>
                          </a:stretch>
                        </a:blipFill>
                      </a:tcPr>
                    </a:tc>
                    <a:tc>
                      <a:txBody>
                        <a:bodyPr/>
                        <a:lstStyle/>
                        <a:p>
                          <a:endParaRPr lang="en-US"/>
                        </a:p>
                      </a:txBody>
                      <a:tcPr marL="45720" marR="45720" anchor="ctr">
                        <a:blipFill>
                          <a:blip r:embed="rId6"/>
                          <a:stretch>
                            <a:fillRect l="-698876" t="-600000" r="-203371" b="-411905"/>
                          </a:stretch>
                        </a:blipFill>
                      </a:tcPr>
                    </a:tc>
                    <a:tc>
                      <a:txBody>
                        <a:bodyPr/>
                        <a:lstStyle/>
                        <a:p>
                          <a:endParaRPr lang="en-US"/>
                        </a:p>
                      </a:txBody>
                      <a:tcPr marL="45720" marR="45720" anchor="ctr">
                        <a:blipFill>
                          <a:blip r:embed="rId6"/>
                          <a:stretch>
                            <a:fillRect l="-807955" t="-600000" r="-105682" b="-411905"/>
                          </a:stretch>
                        </a:blipFill>
                      </a:tcPr>
                    </a:tc>
                    <a:tc>
                      <a:txBody>
                        <a:bodyPr/>
                        <a:lstStyle/>
                        <a:p>
                          <a:endParaRPr lang="en-US"/>
                        </a:p>
                      </a:txBody>
                      <a:tcPr marL="45720" marR="45720" anchor="ctr">
                        <a:blipFill>
                          <a:blip r:embed="rId6"/>
                          <a:stretch>
                            <a:fillRect l="-897753" t="-600000" r="-4494" b="-411905"/>
                          </a:stretch>
                        </a:blipFill>
                      </a:tcPr>
                    </a:tc>
                    <a:extLst>
                      <a:ext uri="{0D108BD9-81ED-4DB2-BD59-A6C34878D82A}">
                        <a16:rowId xmlns:a16="http://schemas.microsoft.com/office/drawing/2014/main" val="2695352625"/>
                      </a:ext>
                    </a:extLst>
                  </a:tr>
                  <a:tr h="259080">
                    <a:tc>
                      <a:txBody>
                        <a:bodyPr/>
                        <a:lstStyle/>
                        <a:p>
                          <a:endParaRPr lang="en-US"/>
                        </a:p>
                      </a:txBody>
                      <a:tcPr marL="45720" marR="45720" anchor="ctr">
                        <a:blipFill>
                          <a:blip r:embed="rId6"/>
                          <a:stretch>
                            <a:fillRect l="-1124" t="-683721" r="-901124" b="-302326"/>
                          </a:stretch>
                        </a:blipFill>
                      </a:tcPr>
                    </a:tc>
                    <a:tc>
                      <a:txBody>
                        <a:bodyPr/>
                        <a:lstStyle/>
                        <a:p>
                          <a:endParaRPr lang="en-US"/>
                        </a:p>
                      </a:txBody>
                      <a:tcPr marL="45720" marR="45720" anchor="ctr">
                        <a:blipFill>
                          <a:blip r:embed="rId6"/>
                          <a:stretch>
                            <a:fillRect l="-102273" t="-683721" r="-811364" b="-302326"/>
                          </a:stretch>
                        </a:blipFill>
                      </a:tcPr>
                    </a:tc>
                    <a:tc>
                      <a:txBody>
                        <a:bodyPr/>
                        <a:lstStyle/>
                        <a:p>
                          <a:endParaRPr lang="en-US"/>
                        </a:p>
                      </a:txBody>
                      <a:tcPr marL="45720" marR="45720" anchor="ctr">
                        <a:blipFill>
                          <a:blip r:embed="rId6"/>
                          <a:stretch>
                            <a:fillRect l="-200000" t="-683721" r="-702247" b="-302326"/>
                          </a:stretch>
                        </a:blipFill>
                      </a:tcPr>
                    </a:tc>
                    <a:tc>
                      <a:txBody>
                        <a:bodyPr/>
                        <a:lstStyle/>
                        <a:p>
                          <a:endParaRPr lang="en-US"/>
                        </a:p>
                      </a:txBody>
                      <a:tcPr marL="45720" marR="45720" anchor="ctr">
                        <a:blipFill>
                          <a:blip r:embed="rId6"/>
                          <a:stretch>
                            <a:fillRect l="-300000" t="-683721" r="-602247" b="-302326"/>
                          </a:stretch>
                        </a:blipFill>
                      </a:tcPr>
                    </a:tc>
                    <a:tc>
                      <a:txBody>
                        <a:bodyPr/>
                        <a:lstStyle/>
                        <a:p>
                          <a:endParaRPr lang="en-US"/>
                        </a:p>
                      </a:txBody>
                      <a:tcPr marL="45720" marR="45720" anchor="ctr">
                        <a:blipFill>
                          <a:blip r:embed="rId6"/>
                          <a:stretch>
                            <a:fillRect l="-400000" t="-683721" r="-502247" b="-302326"/>
                          </a:stretch>
                        </a:blipFill>
                      </a:tcPr>
                    </a:tc>
                    <a:tc>
                      <a:txBody>
                        <a:bodyPr/>
                        <a:lstStyle/>
                        <a:p>
                          <a:endParaRPr lang="en-US"/>
                        </a:p>
                      </a:txBody>
                      <a:tcPr marL="45720" marR="45720" anchor="ctr">
                        <a:blipFill>
                          <a:blip r:embed="rId6"/>
                          <a:stretch>
                            <a:fillRect l="-505682" t="-683721" r="-407955" b="-302326"/>
                          </a:stretch>
                        </a:blipFill>
                      </a:tcPr>
                    </a:tc>
                    <a:tc>
                      <a:txBody>
                        <a:bodyPr/>
                        <a:lstStyle/>
                        <a:p>
                          <a:endParaRPr lang="en-US"/>
                        </a:p>
                      </a:txBody>
                      <a:tcPr marL="45720" marR="45720" anchor="ctr">
                        <a:blipFill>
                          <a:blip r:embed="rId6"/>
                          <a:stretch>
                            <a:fillRect l="-598876" t="-683721" r="-303371" b="-302326"/>
                          </a:stretch>
                        </a:blipFill>
                      </a:tcPr>
                    </a:tc>
                    <a:tc>
                      <a:txBody>
                        <a:bodyPr/>
                        <a:lstStyle/>
                        <a:p>
                          <a:endParaRPr lang="en-US"/>
                        </a:p>
                      </a:txBody>
                      <a:tcPr marL="45720" marR="45720" anchor="ctr">
                        <a:blipFill>
                          <a:blip r:embed="rId6"/>
                          <a:stretch>
                            <a:fillRect l="-698876" t="-683721" r="-203371" b="-302326"/>
                          </a:stretch>
                        </a:blipFill>
                      </a:tcPr>
                    </a:tc>
                    <a:tc>
                      <a:txBody>
                        <a:bodyPr/>
                        <a:lstStyle/>
                        <a:p>
                          <a:endParaRPr lang="en-US"/>
                        </a:p>
                      </a:txBody>
                      <a:tcPr marL="45720" marR="45720" anchor="ctr">
                        <a:blipFill>
                          <a:blip r:embed="rId6"/>
                          <a:stretch>
                            <a:fillRect l="-807955" t="-683721" r="-105682" b="-302326"/>
                          </a:stretch>
                        </a:blipFill>
                      </a:tcPr>
                    </a:tc>
                    <a:tc>
                      <a:txBody>
                        <a:bodyPr/>
                        <a:lstStyle/>
                        <a:p>
                          <a:endParaRPr lang="en-US"/>
                        </a:p>
                      </a:txBody>
                      <a:tcPr marL="45720" marR="45720" anchor="ctr">
                        <a:blipFill>
                          <a:blip r:embed="rId6"/>
                          <a:stretch>
                            <a:fillRect l="-897753" t="-683721" r="-4494" b="-302326"/>
                          </a:stretch>
                        </a:blipFill>
                      </a:tcPr>
                    </a:tc>
                    <a:extLst>
                      <a:ext uri="{0D108BD9-81ED-4DB2-BD59-A6C34878D82A}">
                        <a16:rowId xmlns:a16="http://schemas.microsoft.com/office/drawing/2014/main" val="3837762639"/>
                      </a:ext>
                    </a:extLst>
                  </a:tr>
                  <a:tr h="259080">
                    <a:tc>
                      <a:txBody>
                        <a:bodyPr/>
                        <a:lstStyle/>
                        <a:p>
                          <a:endParaRPr lang="en-US"/>
                        </a:p>
                      </a:txBody>
                      <a:tcPr marL="45720" marR="45720" anchor="ctr">
                        <a:blipFill>
                          <a:blip r:embed="rId6"/>
                          <a:stretch>
                            <a:fillRect l="-1124" t="-783721" r="-901124" b="-202326"/>
                          </a:stretch>
                        </a:blipFill>
                      </a:tcPr>
                    </a:tc>
                    <a:tc>
                      <a:txBody>
                        <a:bodyPr/>
                        <a:lstStyle/>
                        <a:p>
                          <a:endParaRPr lang="en-US"/>
                        </a:p>
                      </a:txBody>
                      <a:tcPr marL="45720" marR="45720" anchor="ctr">
                        <a:blipFill>
                          <a:blip r:embed="rId6"/>
                          <a:stretch>
                            <a:fillRect l="-102273" t="-783721" r="-811364" b="-202326"/>
                          </a:stretch>
                        </a:blipFill>
                      </a:tcPr>
                    </a:tc>
                    <a:tc>
                      <a:txBody>
                        <a:bodyPr/>
                        <a:lstStyle/>
                        <a:p>
                          <a:endParaRPr lang="en-US"/>
                        </a:p>
                      </a:txBody>
                      <a:tcPr marL="45720" marR="45720" anchor="ctr">
                        <a:blipFill>
                          <a:blip r:embed="rId6"/>
                          <a:stretch>
                            <a:fillRect l="-200000" t="-783721" r="-702247" b="-202326"/>
                          </a:stretch>
                        </a:blipFill>
                      </a:tcPr>
                    </a:tc>
                    <a:tc>
                      <a:txBody>
                        <a:bodyPr/>
                        <a:lstStyle/>
                        <a:p>
                          <a:endParaRPr lang="en-US"/>
                        </a:p>
                      </a:txBody>
                      <a:tcPr marL="45720" marR="45720" anchor="ctr">
                        <a:blipFill>
                          <a:blip r:embed="rId6"/>
                          <a:stretch>
                            <a:fillRect l="-300000" t="-783721" r="-602247" b="-202326"/>
                          </a:stretch>
                        </a:blipFill>
                      </a:tcPr>
                    </a:tc>
                    <a:tc>
                      <a:txBody>
                        <a:bodyPr/>
                        <a:lstStyle/>
                        <a:p>
                          <a:endParaRPr lang="en-US"/>
                        </a:p>
                      </a:txBody>
                      <a:tcPr marL="45720" marR="45720" anchor="ctr">
                        <a:blipFill>
                          <a:blip r:embed="rId6"/>
                          <a:stretch>
                            <a:fillRect l="-400000" t="-783721" r="-502247" b="-202326"/>
                          </a:stretch>
                        </a:blipFill>
                      </a:tcPr>
                    </a:tc>
                    <a:tc>
                      <a:txBody>
                        <a:bodyPr/>
                        <a:lstStyle/>
                        <a:p>
                          <a:endParaRPr lang="en-US"/>
                        </a:p>
                      </a:txBody>
                      <a:tcPr marL="45720" marR="45720" anchor="ctr">
                        <a:blipFill>
                          <a:blip r:embed="rId6"/>
                          <a:stretch>
                            <a:fillRect l="-505682" t="-783721" r="-407955" b="-202326"/>
                          </a:stretch>
                        </a:blipFill>
                      </a:tcPr>
                    </a:tc>
                    <a:tc>
                      <a:txBody>
                        <a:bodyPr/>
                        <a:lstStyle/>
                        <a:p>
                          <a:endParaRPr lang="en-US"/>
                        </a:p>
                      </a:txBody>
                      <a:tcPr marL="45720" marR="45720" anchor="ctr">
                        <a:blipFill>
                          <a:blip r:embed="rId6"/>
                          <a:stretch>
                            <a:fillRect l="-598876" t="-783721" r="-303371" b="-202326"/>
                          </a:stretch>
                        </a:blipFill>
                      </a:tcPr>
                    </a:tc>
                    <a:tc>
                      <a:txBody>
                        <a:bodyPr/>
                        <a:lstStyle/>
                        <a:p>
                          <a:endParaRPr lang="en-US"/>
                        </a:p>
                      </a:txBody>
                      <a:tcPr marL="45720" marR="45720" anchor="ctr">
                        <a:blipFill>
                          <a:blip r:embed="rId6"/>
                          <a:stretch>
                            <a:fillRect l="-698876" t="-783721" r="-203371" b="-202326"/>
                          </a:stretch>
                        </a:blipFill>
                      </a:tcPr>
                    </a:tc>
                    <a:tc>
                      <a:txBody>
                        <a:bodyPr/>
                        <a:lstStyle/>
                        <a:p>
                          <a:endParaRPr lang="en-US"/>
                        </a:p>
                      </a:txBody>
                      <a:tcPr marL="45720" marR="45720" anchor="ctr">
                        <a:blipFill>
                          <a:blip r:embed="rId6"/>
                          <a:stretch>
                            <a:fillRect l="-807955" t="-783721" r="-105682" b="-202326"/>
                          </a:stretch>
                        </a:blipFill>
                      </a:tcPr>
                    </a:tc>
                    <a:tc>
                      <a:txBody>
                        <a:bodyPr/>
                        <a:lstStyle/>
                        <a:p>
                          <a:endParaRPr lang="en-US"/>
                        </a:p>
                      </a:txBody>
                      <a:tcPr marL="45720" marR="45720" anchor="ctr">
                        <a:blipFill>
                          <a:blip r:embed="rId6"/>
                          <a:stretch>
                            <a:fillRect l="-897753" t="-783721" r="-4494" b="-202326"/>
                          </a:stretch>
                        </a:blipFill>
                      </a:tcPr>
                    </a:tc>
                    <a:extLst>
                      <a:ext uri="{0D108BD9-81ED-4DB2-BD59-A6C34878D82A}">
                        <a16:rowId xmlns:a16="http://schemas.microsoft.com/office/drawing/2014/main" val="917422498"/>
                      </a:ext>
                    </a:extLst>
                  </a:tr>
                  <a:tr h="259080">
                    <a:tc>
                      <a:txBody>
                        <a:bodyPr/>
                        <a:lstStyle/>
                        <a:p>
                          <a:endParaRPr lang="en-US"/>
                        </a:p>
                      </a:txBody>
                      <a:tcPr marL="45720" marR="45720" anchor="ctr">
                        <a:blipFill>
                          <a:blip r:embed="rId6"/>
                          <a:stretch>
                            <a:fillRect l="-1124" t="-904762" r="-901124" b="-107143"/>
                          </a:stretch>
                        </a:blipFill>
                      </a:tcPr>
                    </a:tc>
                    <a:tc>
                      <a:txBody>
                        <a:bodyPr/>
                        <a:lstStyle/>
                        <a:p>
                          <a:endParaRPr lang="en-US"/>
                        </a:p>
                      </a:txBody>
                      <a:tcPr marL="45720" marR="45720" anchor="ctr">
                        <a:blipFill>
                          <a:blip r:embed="rId6"/>
                          <a:stretch>
                            <a:fillRect l="-102273" t="-904762" r="-811364" b="-107143"/>
                          </a:stretch>
                        </a:blipFill>
                      </a:tcPr>
                    </a:tc>
                    <a:tc>
                      <a:txBody>
                        <a:bodyPr/>
                        <a:lstStyle/>
                        <a:p>
                          <a:endParaRPr lang="en-US"/>
                        </a:p>
                      </a:txBody>
                      <a:tcPr marL="45720" marR="45720" anchor="ctr">
                        <a:blipFill>
                          <a:blip r:embed="rId6"/>
                          <a:stretch>
                            <a:fillRect l="-200000" t="-904762" r="-702247" b="-107143"/>
                          </a:stretch>
                        </a:blipFill>
                      </a:tcPr>
                    </a:tc>
                    <a:tc>
                      <a:txBody>
                        <a:bodyPr/>
                        <a:lstStyle/>
                        <a:p>
                          <a:endParaRPr lang="en-US"/>
                        </a:p>
                      </a:txBody>
                      <a:tcPr marL="45720" marR="45720" anchor="ctr">
                        <a:blipFill>
                          <a:blip r:embed="rId6"/>
                          <a:stretch>
                            <a:fillRect l="-300000" t="-904762" r="-602247" b="-107143"/>
                          </a:stretch>
                        </a:blipFill>
                      </a:tcPr>
                    </a:tc>
                    <a:tc>
                      <a:txBody>
                        <a:bodyPr/>
                        <a:lstStyle/>
                        <a:p>
                          <a:endParaRPr lang="en-US"/>
                        </a:p>
                      </a:txBody>
                      <a:tcPr marL="45720" marR="45720" anchor="ctr">
                        <a:blipFill>
                          <a:blip r:embed="rId6"/>
                          <a:stretch>
                            <a:fillRect l="-400000" t="-904762" r="-502247" b="-107143"/>
                          </a:stretch>
                        </a:blipFill>
                      </a:tcPr>
                    </a:tc>
                    <a:tc>
                      <a:txBody>
                        <a:bodyPr/>
                        <a:lstStyle/>
                        <a:p>
                          <a:endParaRPr lang="en-US"/>
                        </a:p>
                      </a:txBody>
                      <a:tcPr marL="45720" marR="45720" anchor="ctr">
                        <a:blipFill>
                          <a:blip r:embed="rId6"/>
                          <a:stretch>
                            <a:fillRect l="-505682" t="-904762" r="-407955" b="-107143"/>
                          </a:stretch>
                        </a:blipFill>
                      </a:tcPr>
                    </a:tc>
                    <a:tc>
                      <a:txBody>
                        <a:bodyPr/>
                        <a:lstStyle/>
                        <a:p>
                          <a:endParaRPr lang="en-US"/>
                        </a:p>
                      </a:txBody>
                      <a:tcPr marL="45720" marR="45720" anchor="ctr">
                        <a:blipFill>
                          <a:blip r:embed="rId6"/>
                          <a:stretch>
                            <a:fillRect l="-598876" t="-904762" r="-303371" b="-107143"/>
                          </a:stretch>
                        </a:blipFill>
                      </a:tcPr>
                    </a:tc>
                    <a:tc>
                      <a:txBody>
                        <a:bodyPr/>
                        <a:lstStyle/>
                        <a:p>
                          <a:endParaRPr lang="en-US"/>
                        </a:p>
                      </a:txBody>
                      <a:tcPr marL="45720" marR="45720" anchor="ctr">
                        <a:blipFill>
                          <a:blip r:embed="rId6"/>
                          <a:stretch>
                            <a:fillRect l="-698876" t="-904762" r="-203371" b="-107143"/>
                          </a:stretch>
                        </a:blipFill>
                      </a:tcPr>
                    </a:tc>
                    <a:tc>
                      <a:txBody>
                        <a:bodyPr/>
                        <a:lstStyle/>
                        <a:p>
                          <a:endParaRPr lang="en-US"/>
                        </a:p>
                      </a:txBody>
                      <a:tcPr marL="45720" marR="45720" anchor="ctr">
                        <a:blipFill>
                          <a:blip r:embed="rId6"/>
                          <a:stretch>
                            <a:fillRect l="-807955" t="-904762" r="-105682" b="-107143"/>
                          </a:stretch>
                        </a:blipFill>
                      </a:tcPr>
                    </a:tc>
                    <a:tc>
                      <a:txBody>
                        <a:bodyPr/>
                        <a:lstStyle/>
                        <a:p>
                          <a:endParaRPr lang="en-US"/>
                        </a:p>
                      </a:txBody>
                      <a:tcPr marL="45720" marR="45720" anchor="ctr">
                        <a:blipFill>
                          <a:blip r:embed="rId6"/>
                          <a:stretch>
                            <a:fillRect l="-897753" t="-904762" r="-4494" b="-107143"/>
                          </a:stretch>
                        </a:blipFill>
                      </a:tcPr>
                    </a:tc>
                    <a:extLst>
                      <a:ext uri="{0D108BD9-81ED-4DB2-BD59-A6C34878D82A}">
                        <a16:rowId xmlns:a16="http://schemas.microsoft.com/office/drawing/2014/main" val="935871277"/>
                      </a:ext>
                    </a:extLst>
                  </a:tr>
                  <a:tr h="259080">
                    <a:tc>
                      <a:txBody>
                        <a:bodyPr/>
                        <a:lstStyle/>
                        <a:p>
                          <a:endParaRPr lang="en-US"/>
                        </a:p>
                      </a:txBody>
                      <a:tcPr marL="45720" marR="45720" anchor="ctr">
                        <a:blipFill>
                          <a:blip r:embed="rId6"/>
                          <a:stretch>
                            <a:fillRect l="-1124" t="-981395" r="-901124" b="-4651"/>
                          </a:stretch>
                        </a:blipFill>
                      </a:tcPr>
                    </a:tc>
                    <a:tc>
                      <a:txBody>
                        <a:bodyPr/>
                        <a:lstStyle/>
                        <a:p>
                          <a:endParaRPr lang="en-US"/>
                        </a:p>
                      </a:txBody>
                      <a:tcPr marL="45720" marR="45720" anchor="ctr">
                        <a:blipFill>
                          <a:blip r:embed="rId6"/>
                          <a:stretch>
                            <a:fillRect l="-102273" t="-981395" r="-811364" b="-4651"/>
                          </a:stretch>
                        </a:blipFill>
                      </a:tcPr>
                    </a:tc>
                    <a:tc>
                      <a:txBody>
                        <a:bodyPr/>
                        <a:lstStyle/>
                        <a:p>
                          <a:endParaRPr lang="en-US"/>
                        </a:p>
                      </a:txBody>
                      <a:tcPr marL="45720" marR="45720" anchor="ctr">
                        <a:blipFill>
                          <a:blip r:embed="rId6"/>
                          <a:stretch>
                            <a:fillRect l="-200000" t="-981395" r="-702247" b="-4651"/>
                          </a:stretch>
                        </a:blipFill>
                      </a:tcPr>
                    </a:tc>
                    <a:tc>
                      <a:txBody>
                        <a:bodyPr/>
                        <a:lstStyle/>
                        <a:p>
                          <a:endParaRPr lang="en-US"/>
                        </a:p>
                      </a:txBody>
                      <a:tcPr marL="45720" marR="45720" anchor="ctr">
                        <a:blipFill>
                          <a:blip r:embed="rId6"/>
                          <a:stretch>
                            <a:fillRect l="-300000" t="-981395" r="-602247" b="-4651"/>
                          </a:stretch>
                        </a:blipFill>
                      </a:tcPr>
                    </a:tc>
                    <a:tc>
                      <a:txBody>
                        <a:bodyPr/>
                        <a:lstStyle/>
                        <a:p>
                          <a:endParaRPr lang="en-US"/>
                        </a:p>
                      </a:txBody>
                      <a:tcPr marL="45720" marR="45720" anchor="ctr">
                        <a:blipFill>
                          <a:blip r:embed="rId6"/>
                          <a:stretch>
                            <a:fillRect l="-400000" t="-981395" r="-502247" b="-4651"/>
                          </a:stretch>
                        </a:blipFill>
                      </a:tcPr>
                    </a:tc>
                    <a:tc>
                      <a:txBody>
                        <a:bodyPr/>
                        <a:lstStyle/>
                        <a:p>
                          <a:endParaRPr lang="en-US"/>
                        </a:p>
                      </a:txBody>
                      <a:tcPr marL="45720" marR="45720" anchor="ctr">
                        <a:blipFill>
                          <a:blip r:embed="rId6"/>
                          <a:stretch>
                            <a:fillRect l="-505682" t="-981395" r="-407955" b="-4651"/>
                          </a:stretch>
                        </a:blipFill>
                      </a:tcPr>
                    </a:tc>
                    <a:tc>
                      <a:txBody>
                        <a:bodyPr/>
                        <a:lstStyle/>
                        <a:p>
                          <a:endParaRPr lang="en-US"/>
                        </a:p>
                      </a:txBody>
                      <a:tcPr marL="45720" marR="45720" anchor="ctr">
                        <a:blipFill>
                          <a:blip r:embed="rId6"/>
                          <a:stretch>
                            <a:fillRect l="-598876" t="-981395" r="-303371" b="-4651"/>
                          </a:stretch>
                        </a:blipFill>
                      </a:tcPr>
                    </a:tc>
                    <a:tc>
                      <a:txBody>
                        <a:bodyPr/>
                        <a:lstStyle/>
                        <a:p>
                          <a:endParaRPr lang="en-US"/>
                        </a:p>
                      </a:txBody>
                      <a:tcPr marL="45720" marR="45720" anchor="ctr">
                        <a:blipFill>
                          <a:blip r:embed="rId6"/>
                          <a:stretch>
                            <a:fillRect l="-698876" t="-981395" r="-203371" b="-4651"/>
                          </a:stretch>
                        </a:blipFill>
                      </a:tcPr>
                    </a:tc>
                    <a:tc>
                      <a:txBody>
                        <a:bodyPr/>
                        <a:lstStyle/>
                        <a:p>
                          <a:endParaRPr lang="en-US"/>
                        </a:p>
                      </a:txBody>
                      <a:tcPr marL="45720" marR="45720" anchor="ctr">
                        <a:blipFill>
                          <a:blip r:embed="rId6"/>
                          <a:stretch>
                            <a:fillRect l="-807955" t="-981395" r="-105682" b="-4651"/>
                          </a:stretch>
                        </a:blipFill>
                      </a:tcPr>
                    </a:tc>
                    <a:tc>
                      <a:txBody>
                        <a:bodyPr/>
                        <a:lstStyle/>
                        <a:p>
                          <a:endParaRPr lang="en-US"/>
                        </a:p>
                      </a:txBody>
                      <a:tcPr marL="45720" marR="45720" anchor="ctr">
                        <a:blipFill>
                          <a:blip r:embed="rId6"/>
                          <a:stretch>
                            <a:fillRect l="-897753" t="-981395" r="-4494" b="-4651"/>
                          </a:stretch>
                        </a:blipFill>
                      </a:tcPr>
                    </a:tc>
                    <a:extLst>
                      <a:ext uri="{0D108BD9-81ED-4DB2-BD59-A6C34878D82A}">
                        <a16:rowId xmlns:a16="http://schemas.microsoft.com/office/drawing/2014/main" val="1076231035"/>
                      </a:ext>
                    </a:extLst>
                  </a:tr>
                </a:tbl>
              </a:graphicData>
            </a:graphic>
          </p:graphicFrame>
        </mc:Fallback>
      </mc:AlternateContent>
      <p:sp>
        <p:nvSpPr>
          <p:cNvPr id="48" name="Rectangle : coins arrondis 47">
            <a:extLst>
              <a:ext uri="{FF2B5EF4-FFF2-40B4-BE49-F238E27FC236}">
                <a16:creationId xmlns:a16="http://schemas.microsoft.com/office/drawing/2014/main" id="{F4E2E094-711E-2BC8-31F2-B69A6B849493}"/>
              </a:ext>
            </a:extLst>
          </p:cNvPr>
          <p:cNvSpPr/>
          <p:nvPr/>
        </p:nvSpPr>
        <p:spPr>
          <a:xfrm>
            <a:off x="7217261" y="5431870"/>
            <a:ext cx="4808173" cy="853444"/>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p>
            <a:pPr marL="285750" indent="-285750">
              <a:spcAft>
                <a:spcPts val="600"/>
              </a:spcAft>
              <a:buFont typeface="Arial" panose="020B0604020202020204" pitchFamily="34" charset="0"/>
              <a:buChar char="•"/>
            </a:pPr>
            <a:r>
              <a:rPr lang="en-US" sz="1800" dirty="0"/>
              <a:t>Discrepancies with experiments too large to be corrected by 3N forces</a:t>
            </a:r>
            <a:r>
              <a:rPr lang="en-US" sz="1800" dirty="0">
                <a:solidFill>
                  <a:schemeClr val="tx1"/>
                </a:solidFill>
                <a:latin typeface="Arial" charset="0"/>
                <a:cs typeface="Arial" charset="0"/>
              </a:rPr>
              <a:t>;</a:t>
            </a:r>
          </a:p>
        </p:txBody>
      </p:sp>
      <mc:AlternateContent xmlns:mc="http://schemas.openxmlformats.org/markup-compatibility/2006" xmlns:a14="http://schemas.microsoft.com/office/drawing/2010/main">
        <mc:Choice Requires="a14">
          <p:sp>
            <p:nvSpPr>
              <p:cNvPr id="49" name="ZoneTexte 48">
                <a:extLst>
                  <a:ext uri="{FF2B5EF4-FFF2-40B4-BE49-F238E27FC236}">
                    <a16:creationId xmlns:a16="http://schemas.microsoft.com/office/drawing/2014/main" id="{8B663183-9B94-7392-A984-5C085D6177E5}"/>
                  </a:ext>
                </a:extLst>
              </p:cNvPr>
              <p:cNvSpPr txBox="1"/>
              <p:nvPr/>
            </p:nvSpPr>
            <p:spPr>
              <a:xfrm>
                <a:off x="7514008" y="4109776"/>
                <a:ext cx="4462010" cy="1229937"/>
              </a:xfrm>
              <a:prstGeom prst="rect">
                <a:avLst/>
              </a:prstGeom>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nchor="ctr" anchorCtr="0">
                <a:noAutofit/>
              </a:bodyPr>
              <a:lstStyle>
                <a:defPPr>
                  <a:defRPr lang="fr-FR"/>
                </a:defPPr>
                <a:lvl1pPr algn="just">
                  <a:defRPr sz="1600">
                    <a:solidFill>
                      <a:schemeClr val="dk1"/>
                    </a:solidFill>
                    <a:latin typeface="+mn-lt"/>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n-US" dirty="0"/>
                  <a:t>Careful extrapolation techniques need to be designed;</a:t>
                </a:r>
              </a:p>
              <a:p>
                <a:r>
                  <a:rPr lang="en-US" dirty="0"/>
                  <a:t>Proof of principle that the CS-Hamiltonian is accurate and can be used in NCSM calculation up to </a:t>
                </a:r>
                <a14:m>
                  <m:oMath xmlns:m="http://schemas.openxmlformats.org/officeDocument/2006/math">
                    <m:r>
                      <a:rPr lang="fr-FR" b="0" i="1" smtClean="0">
                        <a:latin typeface="Cambria Math" panose="02040503050406030204" pitchFamily="18" charset="0"/>
                      </a:rPr>
                      <m:t>𝐴</m:t>
                    </m:r>
                    <m:r>
                      <a:rPr lang="fr-FR" b="0" i="1" smtClean="0">
                        <a:latin typeface="Cambria Math" panose="02040503050406030204" pitchFamily="18" charset="0"/>
                        <a:ea typeface="Cambria Math" panose="02040503050406030204" pitchFamily="18" charset="0"/>
                      </a:rPr>
                      <m:t>~16</m:t>
                    </m:r>
                  </m:oMath>
                </a14:m>
                <a:r>
                  <a:rPr lang="en-US" dirty="0"/>
                  <a:t>;</a:t>
                </a:r>
              </a:p>
            </p:txBody>
          </p:sp>
        </mc:Choice>
        <mc:Fallback xmlns="">
          <p:sp>
            <p:nvSpPr>
              <p:cNvPr id="49" name="ZoneTexte 48">
                <a:extLst>
                  <a:ext uri="{FF2B5EF4-FFF2-40B4-BE49-F238E27FC236}">
                    <a16:creationId xmlns:a16="http://schemas.microsoft.com/office/drawing/2014/main" id="{8B663183-9B94-7392-A984-5C085D6177E5}"/>
                  </a:ext>
                </a:extLst>
              </p:cNvPr>
              <p:cNvSpPr txBox="1">
                <a:spLocks noRot="1" noChangeAspect="1" noMove="1" noResize="1" noEditPoints="1" noAdjustHandles="1" noChangeArrowheads="1" noChangeShapeType="1" noTextEdit="1"/>
              </p:cNvSpPr>
              <p:nvPr/>
            </p:nvSpPr>
            <p:spPr>
              <a:xfrm>
                <a:off x="7514008" y="4109776"/>
                <a:ext cx="4462010" cy="1229937"/>
              </a:xfrm>
              <a:prstGeom prst="rect">
                <a:avLst/>
              </a:prstGeom>
              <a:blipFill>
                <a:blip r:embed="rId7"/>
                <a:stretch>
                  <a:fillRect/>
                </a:stretch>
              </a:blipFill>
              <a:ln w="12700" cmpd="sng">
                <a:noFill/>
              </a:ln>
              <a:effectLst>
                <a:outerShdw blurRad="50800" dist="38100" dir="18900000" algn="b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1040241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F9495-01C2-5964-8694-29D86B7CA4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426667-CB20-1E83-3DF3-427874A0A8D3}"/>
              </a:ext>
            </a:extLst>
          </p:cNvPr>
          <p:cNvSpPr>
            <a:spLocks noGrp="1"/>
          </p:cNvSpPr>
          <p:nvPr>
            <p:ph type="title"/>
          </p:nvPr>
        </p:nvSpPr>
        <p:spPr/>
        <p:txBody>
          <a:bodyPr vert="horz" lIns="91440" tIns="45720" rIns="91440" bIns="45720" rtlCol="0" anchor="ctr">
            <a:normAutofit/>
          </a:bodyPr>
          <a:lstStyle/>
          <a:p>
            <a:r>
              <a:rPr lang="en-US" sz="2000" b="0" baseline="30000" dirty="0"/>
              <a:t>4</a:t>
            </a:r>
            <a:r>
              <a:rPr lang="en-US" sz="2000" b="0" dirty="0"/>
              <a:t>H system: a benchmark with Faddeev calculation</a:t>
            </a:r>
          </a:p>
        </p:txBody>
      </p:sp>
      <p:sp>
        <p:nvSpPr>
          <p:cNvPr id="3" name="Date Placeholder 2">
            <a:extLst>
              <a:ext uri="{FF2B5EF4-FFF2-40B4-BE49-F238E27FC236}">
                <a16:creationId xmlns:a16="http://schemas.microsoft.com/office/drawing/2014/main" id="{151C2B28-42EC-0FBF-8190-59A8032DFD37}"/>
              </a:ext>
            </a:extLst>
          </p:cNvPr>
          <p:cNvSpPr>
            <a:spLocks noGrp="1"/>
          </p:cNvSpPr>
          <p:nvPr>
            <p:ph type="dt" sz="half" idx="10"/>
          </p:nvPr>
        </p:nvSpPr>
        <p:spPr/>
        <p:txBody>
          <a:bodyPr/>
          <a:lstStyle/>
          <a:p>
            <a:r>
              <a:rPr lang="en-US"/>
              <a:t>23/09/2025</a:t>
            </a:r>
            <a:endParaRPr lang="fr-FR"/>
          </a:p>
        </p:txBody>
      </p:sp>
      <p:sp>
        <p:nvSpPr>
          <p:cNvPr id="5" name="Slide Number Placeholder 4">
            <a:extLst>
              <a:ext uri="{FF2B5EF4-FFF2-40B4-BE49-F238E27FC236}">
                <a16:creationId xmlns:a16="http://schemas.microsoft.com/office/drawing/2014/main" id="{88735BDA-63E4-6021-13D7-EB092741B189}"/>
              </a:ext>
            </a:extLst>
          </p:cNvPr>
          <p:cNvSpPr>
            <a:spLocks noGrp="1"/>
          </p:cNvSpPr>
          <p:nvPr>
            <p:ph type="sldNum" sz="quarter" idx="12"/>
          </p:nvPr>
        </p:nvSpPr>
        <p:spPr/>
        <p:txBody>
          <a:bodyPr/>
          <a:lstStyle/>
          <a:p>
            <a:fld id="{77E71596-5F9D-49C5-9701-16B3CA54319D}" type="slidenum">
              <a:rPr lang="fr-FR" smtClean="0"/>
              <a:pPr/>
              <a:t>29</a:t>
            </a:fld>
            <a:endParaRPr lang="fr-FR"/>
          </a:p>
        </p:txBody>
      </p:sp>
      <p:sp>
        <p:nvSpPr>
          <p:cNvPr id="14" name="Content Placeholder 7">
            <a:extLst>
              <a:ext uri="{FF2B5EF4-FFF2-40B4-BE49-F238E27FC236}">
                <a16:creationId xmlns:a16="http://schemas.microsoft.com/office/drawing/2014/main" id="{669327BF-4A9E-82E1-8D11-E9540B4FDF3D}"/>
              </a:ext>
            </a:extLst>
          </p:cNvPr>
          <p:cNvSpPr txBox="1">
            <a:spLocks/>
          </p:cNvSpPr>
          <p:nvPr/>
        </p:nvSpPr>
        <p:spPr>
          <a:xfrm>
            <a:off x="228399" y="3230234"/>
            <a:ext cx="4889667" cy="543691"/>
          </a:xfrm>
          <a:prstGeom prst="rect">
            <a:avLst/>
          </a:prstGeom>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nchor="ctr" anchorCtr="0">
            <a:noAutofit/>
          </a:bodyPr>
          <a:lstStyle>
            <a:defPPr>
              <a:defRPr lang="fr-FR"/>
            </a:defPPr>
            <a:lvl1pPr algn="just">
              <a:defRPr sz="1600">
                <a:solidFill>
                  <a:schemeClr val="dk1"/>
                </a:solidFill>
                <a:latin typeface="+mn-lt"/>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n-US" dirty="0"/>
              <a:t>We compare with a calculation based on solving the Faddeev equations.</a:t>
            </a:r>
          </a:p>
        </p:txBody>
      </p:sp>
      <p:pic>
        <p:nvPicPr>
          <p:cNvPr id="11" name="Graphic 10">
            <a:extLst>
              <a:ext uri="{FF2B5EF4-FFF2-40B4-BE49-F238E27FC236}">
                <a16:creationId xmlns:a16="http://schemas.microsoft.com/office/drawing/2014/main" id="{D7C9601B-52F2-D399-F90C-414507E8E3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10944" y="739683"/>
            <a:ext cx="4225698" cy="5810334"/>
          </a:xfrm>
          <a:prstGeom prst="rect">
            <a:avLst/>
          </a:prstGeom>
        </p:spPr>
      </p:pic>
      <p:sp>
        <p:nvSpPr>
          <p:cNvPr id="4" name="Espace réservé du pied de page 3">
            <a:extLst>
              <a:ext uri="{FF2B5EF4-FFF2-40B4-BE49-F238E27FC236}">
                <a16:creationId xmlns:a16="http://schemas.microsoft.com/office/drawing/2014/main" id="{5868E824-2906-B40B-70D5-1D023DE23E95}"/>
              </a:ext>
            </a:extLst>
          </p:cNvPr>
          <p:cNvSpPr>
            <a:spLocks noGrp="1"/>
          </p:cNvSpPr>
          <p:nvPr>
            <p:ph type="ftr" sz="quarter" idx="11"/>
          </p:nvPr>
        </p:nvSpPr>
        <p:spPr/>
        <p:txBody>
          <a:bodyPr/>
          <a:lstStyle/>
          <a:p>
            <a:r>
              <a:rPr lang="fr-FR"/>
              <a:t>EuNPC – Caen</a:t>
            </a:r>
          </a:p>
        </p:txBody>
      </p:sp>
      <p:sp>
        <p:nvSpPr>
          <p:cNvPr id="9" name="ZoneTexte 8">
            <a:extLst>
              <a:ext uri="{FF2B5EF4-FFF2-40B4-BE49-F238E27FC236}">
                <a16:creationId xmlns:a16="http://schemas.microsoft.com/office/drawing/2014/main" id="{315DED91-F445-A3D6-B5E2-26A9BB5E8BE8}"/>
              </a:ext>
            </a:extLst>
          </p:cNvPr>
          <p:cNvSpPr txBox="1"/>
          <p:nvPr/>
        </p:nvSpPr>
        <p:spPr>
          <a:xfrm>
            <a:off x="228399" y="4002485"/>
            <a:ext cx="2313201" cy="261610"/>
          </a:xfrm>
          <a:prstGeom prst="rect">
            <a:avLst/>
          </a:prstGeom>
          <a:noFill/>
        </p:spPr>
        <p:txBody>
          <a:bodyPr wrap="square" rtlCol="0">
            <a:spAutoFit/>
          </a:bodyPr>
          <a:lstStyle>
            <a:defPPr>
              <a:defRPr lang="fr-FR"/>
            </a:defPPr>
            <a:lvl1pPr>
              <a:defRPr sz="1100">
                <a:ln w="0" cap="sq">
                  <a:noFill/>
                </a:ln>
                <a:solidFill>
                  <a:srgbClr val="0070C0"/>
                </a:solidFill>
              </a:defRPr>
            </a:lvl1pPr>
          </a:lstStyle>
          <a:p>
            <a:r>
              <a:rPr lang="en-US" dirty="0" err="1"/>
              <a:t>Deltuva</a:t>
            </a:r>
            <a:r>
              <a:rPr lang="en-US" dirty="0"/>
              <a:t> &amp; Lazauskas, 2019, PRC </a:t>
            </a:r>
          </a:p>
        </p:txBody>
      </p:sp>
      <p:grpSp>
        <p:nvGrpSpPr>
          <p:cNvPr id="6" name="Groupe 5">
            <a:extLst>
              <a:ext uri="{FF2B5EF4-FFF2-40B4-BE49-F238E27FC236}">
                <a16:creationId xmlns:a16="http://schemas.microsoft.com/office/drawing/2014/main" id="{5DD74F19-3CBE-1CE8-A4FA-E125ACB32905}"/>
              </a:ext>
            </a:extLst>
          </p:cNvPr>
          <p:cNvGrpSpPr/>
          <p:nvPr/>
        </p:nvGrpSpPr>
        <p:grpSpPr>
          <a:xfrm>
            <a:off x="558612" y="1002387"/>
            <a:ext cx="977660" cy="980966"/>
            <a:chOff x="9791345" y="1059018"/>
            <a:chExt cx="977660" cy="980966"/>
          </a:xfrm>
        </p:grpSpPr>
        <p:sp>
          <p:nvSpPr>
            <p:cNvPr id="7" name="Oval 30">
              <a:extLst>
                <a:ext uri="{FF2B5EF4-FFF2-40B4-BE49-F238E27FC236}">
                  <a16:creationId xmlns:a16="http://schemas.microsoft.com/office/drawing/2014/main" id="{8E66B9AE-C01F-E3D4-7FCC-61CD2A102997}"/>
                </a:ext>
              </a:extLst>
            </p:cNvPr>
            <p:cNvSpPr>
              <a:spLocks noChangeAspect="1"/>
            </p:cNvSpPr>
            <p:nvPr/>
          </p:nvSpPr>
          <p:spPr>
            <a:xfrm>
              <a:off x="9791345" y="1059018"/>
              <a:ext cx="977660" cy="980966"/>
            </a:xfrm>
            <a:prstGeom prst="ellipse">
              <a:avLst/>
            </a:prstGeom>
            <a:solidFill>
              <a:srgbClr val="A6A6FF"/>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8" name="Picture 69" descr="ball2v2pn.png">
              <a:extLst>
                <a:ext uri="{FF2B5EF4-FFF2-40B4-BE49-F238E27FC236}">
                  <a16:creationId xmlns:a16="http://schemas.microsoft.com/office/drawing/2014/main" id="{B8188A0C-BE12-5136-5587-3464D0C7AC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654851">
              <a:off x="10186308" y="1166056"/>
              <a:ext cx="459642" cy="464613"/>
            </a:xfrm>
            <a:prstGeom prst="rect">
              <a:avLst/>
            </a:prstGeom>
          </p:spPr>
        </p:pic>
        <p:pic>
          <p:nvPicPr>
            <p:cNvPr id="12" name="Picture 70" descr="ball2v2pn.png">
              <a:extLst>
                <a:ext uri="{FF2B5EF4-FFF2-40B4-BE49-F238E27FC236}">
                  <a16:creationId xmlns:a16="http://schemas.microsoft.com/office/drawing/2014/main" id="{41831D1B-CC8E-A7FA-8E9D-66468500FD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654851">
              <a:off x="9935001" y="1480809"/>
              <a:ext cx="459642" cy="464613"/>
            </a:xfrm>
            <a:prstGeom prst="rect">
              <a:avLst/>
            </a:prstGeom>
          </p:spPr>
        </p:pic>
        <p:pic>
          <p:nvPicPr>
            <p:cNvPr id="13" name="Picture 67" descr="ball2v2pn-2.png">
              <a:extLst>
                <a:ext uri="{FF2B5EF4-FFF2-40B4-BE49-F238E27FC236}">
                  <a16:creationId xmlns:a16="http://schemas.microsoft.com/office/drawing/2014/main" id="{258050B0-C7F6-5E46-2628-21537984AC1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654851">
              <a:off x="9937995" y="1224472"/>
              <a:ext cx="461310" cy="466302"/>
            </a:xfrm>
            <a:prstGeom prst="rect">
              <a:avLst/>
            </a:prstGeom>
          </p:spPr>
        </p:pic>
        <p:pic>
          <p:nvPicPr>
            <p:cNvPr id="19" name="Picture 69" descr="ball2v2pn.png">
              <a:extLst>
                <a:ext uri="{FF2B5EF4-FFF2-40B4-BE49-F238E27FC236}">
                  <a16:creationId xmlns:a16="http://schemas.microsoft.com/office/drawing/2014/main" id="{8F84222F-9ED5-BC94-9AF7-5F8D96734C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654851">
              <a:off x="10202339" y="1402950"/>
              <a:ext cx="459642" cy="464613"/>
            </a:xfrm>
            <a:prstGeom prst="rect">
              <a:avLst/>
            </a:prstGeom>
          </p:spPr>
        </p:pic>
      </p:grpSp>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559DF104-9F18-2C45-1050-2068AB09ED0A}"/>
                  </a:ext>
                </a:extLst>
              </p:cNvPr>
              <p:cNvSpPr txBox="1"/>
              <p:nvPr/>
            </p:nvSpPr>
            <p:spPr>
              <a:xfrm>
                <a:off x="864637" y="4492655"/>
                <a:ext cx="4462714" cy="1579920"/>
              </a:xfrm>
              <a:prstGeom prst="rect">
                <a:avLst/>
              </a:prstGeom>
            </p:spPr>
            <p:txBody>
              <a:bodyPr vert="horz" wrap="square" lIns="91440" tIns="45720" rIns="91440" bIns="45720" rtlCol="0" anchor="ctr" anchorCtr="0">
                <a:spAutoFit/>
              </a:bodyPr>
              <a:lstStyle>
                <a:defPPr>
                  <a:defRPr lang="fr-FR"/>
                </a:defPPr>
                <a:lvl1pPr marL="0" indent="0" defTabSz="776143" eaLnBrk="1" latinLnBrk="0" hangingPunct="1">
                  <a:lnSpc>
                    <a:spcPct val="100000"/>
                  </a:lnSpc>
                  <a:spcBef>
                    <a:spcPts val="849"/>
                  </a:spcBef>
                  <a:buFont typeface="Arial" panose="020B0604020202020204" pitchFamily="34" charset="0"/>
                  <a:buNone/>
                  <a:defRPr sz="1800">
                    <a:latin typeface="Arial" panose="020B0604020202020204" pitchFamily="34" charset="0"/>
                    <a:cs typeface="Arial" panose="020B0604020202020204" pitchFamily="34" charset="0"/>
                  </a:defRPr>
                </a:lvl1pPr>
                <a:lvl2pPr marL="582107" lvl="1" indent="-194036" defTabSz="776143" eaLnBrk="1" latinLnBrk="0" hangingPunct="1">
                  <a:lnSpc>
                    <a:spcPct val="100000"/>
                  </a:lnSpc>
                  <a:spcBef>
                    <a:spcPts val="424"/>
                  </a:spcBef>
                  <a:spcAft>
                    <a:spcPts val="600"/>
                  </a:spcAft>
                  <a:buFont typeface="Arial" panose="020B0604020202020204" pitchFamily="34" charset="0"/>
                  <a:buChar char="•"/>
                  <a:defRPr sz="1800">
                    <a:latin typeface="Arial" panose="020B0604020202020204" pitchFamily="34" charset="0"/>
                    <a:cs typeface="Arial" panose="020B0604020202020204" pitchFamily="34" charset="0"/>
                  </a:defRPr>
                </a:lvl2pPr>
                <a:lvl3pPr marL="673821" lvl="2" indent="-285750" defTabSz="776143" eaLnBrk="1" latinLnBrk="0" hangingPunct="1">
                  <a:lnSpc>
                    <a:spcPct val="100000"/>
                  </a:lnSpc>
                  <a:spcBef>
                    <a:spcPts val="600"/>
                  </a:spcBef>
                  <a:buFont typeface="Arial" panose="020B0604020202020204" pitchFamily="34" charset="0"/>
                  <a:buChar char="•"/>
                  <a:defRPr sz="1800">
                    <a:latin typeface="Arial" panose="020B0604020202020204" pitchFamily="34" charset="0"/>
                    <a:cs typeface="Arial" panose="020B0604020202020204" pitchFamily="34" charset="0"/>
                  </a:defRPr>
                </a:lvl3pPr>
                <a:lvl4pPr marL="1358250" indent="-194036" defTabSz="776143" eaLnBrk="1" latinLnBrk="0" hangingPunct="1">
                  <a:lnSpc>
                    <a:spcPct val="90000"/>
                  </a:lnSpc>
                  <a:spcBef>
                    <a:spcPts val="424"/>
                  </a:spcBef>
                  <a:buFont typeface="Arial" panose="020B0604020202020204" pitchFamily="34" charset="0"/>
                  <a:buChar char="•"/>
                  <a:defRPr sz="1528">
                    <a:latin typeface="+mn-lt"/>
                    <a:cs typeface="+mn-cs"/>
                  </a:defRPr>
                </a:lvl4pPr>
                <a:lvl5pPr marL="1746321" indent="-194036" defTabSz="776143" eaLnBrk="1" latinLnBrk="0" hangingPunct="1">
                  <a:lnSpc>
                    <a:spcPct val="90000"/>
                  </a:lnSpc>
                  <a:spcBef>
                    <a:spcPts val="424"/>
                  </a:spcBef>
                  <a:buFont typeface="Arial" panose="020B0604020202020204" pitchFamily="34" charset="0"/>
                  <a:buChar char="•"/>
                  <a:defRPr sz="1528">
                    <a:latin typeface="+mn-lt"/>
                    <a:cs typeface="+mn-cs"/>
                  </a:defRPr>
                </a:lvl5pPr>
                <a:lvl6pPr marL="2134392" indent="-194036" defTabSz="776143">
                  <a:lnSpc>
                    <a:spcPct val="90000"/>
                  </a:lnSpc>
                  <a:spcBef>
                    <a:spcPts val="424"/>
                  </a:spcBef>
                  <a:buFont typeface="Arial" panose="020B0604020202020204" pitchFamily="34" charset="0"/>
                  <a:buChar char="•"/>
                  <a:defRPr sz="1528">
                    <a:latin typeface="+mn-lt"/>
                    <a:cs typeface="+mn-cs"/>
                  </a:defRPr>
                </a:lvl6pPr>
                <a:lvl7pPr marL="2522464" indent="-194036" defTabSz="776143">
                  <a:lnSpc>
                    <a:spcPct val="90000"/>
                  </a:lnSpc>
                  <a:spcBef>
                    <a:spcPts val="424"/>
                  </a:spcBef>
                  <a:buFont typeface="Arial" panose="020B0604020202020204" pitchFamily="34" charset="0"/>
                  <a:buChar char="•"/>
                  <a:defRPr sz="1528">
                    <a:latin typeface="+mn-lt"/>
                    <a:cs typeface="+mn-cs"/>
                  </a:defRPr>
                </a:lvl7pPr>
                <a:lvl8pPr marL="2910535" indent="-194036" defTabSz="776143">
                  <a:lnSpc>
                    <a:spcPct val="90000"/>
                  </a:lnSpc>
                  <a:spcBef>
                    <a:spcPts val="424"/>
                  </a:spcBef>
                  <a:buFont typeface="Arial" panose="020B0604020202020204" pitchFamily="34" charset="0"/>
                  <a:buChar char="•"/>
                  <a:defRPr sz="1528">
                    <a:latin typeface="+mn-lt"/>
                    <a:cs typeface="+mn-cs"/>
                  </a:defRPr>
                </a:lvl8pPr>
                <a:lvl9pPr marL="3298607" indent="-194036" defTabSz="776143">
                  <a:lnSpc>
                    <a:spcPct val="90000"/>
                  </a:lnSpc>
                  <a:spcBef>
                    <a:spcPts val="424"/>
                  </a:spcBef>
                  <a:buFont typeface="Arial" panose="020B0604020202020204" pitchFamily="34" charset="0"/>
                  <a:buChar char="•"/>
                  <a:defRPr sz="1528">
                    <a:latin typeface="+mn-lt"/>
                    <a:cs typeface="+mn-cs"/>
                  </a:defRPr>
                </a:lvl9pPr>
              </a:lstStyle>
              <a:p>
                <a:r>
                  <a:rPr lang="en-US" dirty="0"/>
                  <a:t>We perform a naïve extrapolation </a:t>
                </a:r>
                <a:r>
                  <a:rPr lang="en-US" dirty="0" err="1"/>
                  <a:t>wrt</a:t>
                </a:r>
                <a:r>
                  <a:rPr lang="en-US" dirty="0"/>
                  <a:t> to the CS rotation angle </a:t>
                </a:r>
                <a14:m>
                  <m:oMath xmlns:m="http://schemas.openxmlformats.org/officeDocument/2006/math">
                    <m:r>
                      <a:rPr lang="en-US" i="1" smtClean="0">
                        <a:latin typeface="Cambria Math" panose="02040503050406030204" pitchFamily="18" charset="0"/>
                        <a:ea typeface="Cambria Math" panose="02040503050406030204" pitchFamily="18" charset="0"/>
                      </a:rPr>
                      <m:t>𝜃</m:t>
                    </m:r>
                  </m:oMath>
                </a14:m>
                <a:r>
                  <a:rPr lang="en-US" dirty="0"/>
                  <a:t>.</a:t>
                </a:r>
              </a:p>
              <a:p>
                <a:r>
                  <a:rPr lang="en-US" dirty="0"/>
                  <a:t>We find an overall agreement of the calculating with the exact solution (up to 500 keV bias due to the extrapolation).</a:t>
                </a:r>
              </a:p>
            </p:txBody>
          </p:sp>
        </mc:Choice>
        <mc:Fallback xmlns="">
          <p:sp>
            <p:nvSpPr>
              <p:cNvPr id="20" name="ZoneTexte 19">
                <a:extLst>
                  <a:ext uri="{FF2B5EF4-FFF2-40B4-BE49-F238E27FC236}">
                    <a16:creationId xmlns:a16="http://schemas.microsoft.com/office/drawing/2014/main" id="{559DF104-9F18-2C45-1050-2068AB09ED0A}"/>
                  </a:ext>
                </a:extLst>
              </p:cNvPr>
              <p:cNvSpPr txBox="1">
                <a:spLocks noRot="1" noChangeAspect="1" noMove="1" noResize="1" noEditPoints="1" noAdjustHandles="1" noChangeArrowheads="1" noChangeShapeType="1" noTextEdit="1"/>
              </p:cNvSpPr>
              <p:nvPr/>
            </p:nvSpPr>
            <p:spPr>
              <a:xfrm>
                <a:off x="864637" y="4492655"/>
                <a:ext cx="4462714" cy="1579920"/>
              </a:xfrm>
              <a:prstGeom prst="rect">
                <a:avLst/>
              </a:prstGeom>
              <a:blipFill>
                <a:blip r:embed="rId7"/>
                <a:stretch>
                  <a:fillRect l="-1230" t="-1544" b="-5792"/>
                </a:stretch>
              </a:blipFill>
            </p:spPr>
            <p:txBody>
              <a:bodyPr/>
              <a:lstStyle/>
              <a:p>
                <a:r>
                  <a:rPr lang="en-US">
                    <a:noFill/>
                  </a:rPr>
                  <a:t> </a:t>
                </a:r>
              </a:p>
            </p:txBody>
          </p:sp>
        </mc:Fallback>
      </mc:AlternateContent>
      <p:pic>
        <p:nvPicPr>
          <p:cNvPr id="26" name="Image 25">
            <a:extLst>
              <a:ext uri="{FF2B5EF4-FFF2-40B4-BE49-F238E27FC236}">
                <a16:creationId xmlns:a16="http://schemas.microsoft.com/office/drawing/2014/main" id="{8EFA38B1-2676-86DB-4A21-194FEEEDA4B5}"/>
              </a:ext>
            </a:extLst>
          </p:cNvPr>
          <p:cNvPicPr>
            <a:picLocks noChangeAspect="1"/>
          </p:cNvPicPr>
          <p:nvPr/>
        </p:nvPicPr>
        <p:blipFill>
          <a:blip r:embed="rId8" cstate="hqprint">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1593028" y="1207694"/>
            <a:ext cx="5541275" cy="1883668"/>
          </a:xfrm>
          <a:prstGeom prst="rect">
            <a:avLst/>
          </a:prstGeom>
        </p:spPr>
      </p:pic>
    </p:spTree>
    <p:extLst>
      <p:ext uri="{BB962C8B-B14F-4D97-AF65-F5344CB8AC3E}">
        <p14:creationId xmlns:p14="http://schemas.microsoft.com/office/powerpoint/2010/main" val="1352921708"/>
      </p:ext>
    </p:extLst>
  </p:cSld>
  <p:clrMapOvr>
    <a:masterClrMapping/>
  </p:clrMapOvr>
  <mc:AlternateContent xmlns:mc="http://schemas.openxmlformats.org/markup-compatibility/2006" xmlns:p14="http://schemas.microsoft.com/office/powerpoint/2010/main">
    <mc:Choice Requires="p14">
      <p:transition spd="slow" p14:dur="2000" advTm="23931"/>
    </mc:Choice>
    <mc:Fallback xmlns="">
      <p:transition spd="slow" advTm="2393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2000" b="0" dirty="0"/>
              <a:t>(ii) Research directions</a:t>
            </a:r>
          </a:p>
        </p:txBody>
      </p:sp>
      <p:sp>
        <p:nvSpPr>
          <p:cNvPr id="3" name="Espace réservé du numéro de diapositive 2">
            <a:extLst>
              <a:ext uri="{FF2B5EF4-FFF2-40B4-BE49-F238E27FC236}">
                <a16:creationId xmlns:a16="http://schemas.microsoft.com/office/drawing/2014/main" id="{3B3286C6-DD48-3FEC-C10C-ACA89ECAE1EB}"/>
              </a:ext>
            </a:extLst>
          </p:cNvPr>
          <p:cNvSpPr>
            <a:spLocks noGrp="1"/>
          </p:cNvSpPr>
          <p:nvPr>
            <p:ph type="sldNum" sz="quarter" idx="12"/>
          </p:nvPr>
        </p:nvSpPr>
        <p:spPr>
          <a:xfrm>
            <a:off x="9234344" y="6467913"/>
            <a:ext cx="2741673" cy="364730"/>
          </a:xfrm>
        </p:spPr>
        <p:txBody>
          <a:bodyPr/>
          <a:lstStyle/>
          <a:p>
            <a:fld id="{68F2A9D7-B594-4335-8D31-30DF94E72F54}" type="slidenum">
              <a:rPr lang="fr-FR" smtClean="0"/>
              <a:t>3</a:t>
            </a:fld>
            <a:endParaRPr lang="fr-FR" dirty="0"/>
          </a:p>
        </p:txBody>
      </p:sp>
      <p:grpSp>
        <p:nvGrpSpPr>
          <p:cNvPr id="9" name="Groupe 8">
            <a:extLst>
              <a:ext uri="{FF2B5EF4-FFF2-40B4-BE49-F238E27FC236}">
                <a16:creationId xmlns:a16="http://schemas.microsoft.com/office/drawing/2014/main" id="{AF372C22-9772-437C-A0F8-2DE6D8A840F3}"/>
              </a:ext>
            </a:extLst>
          </p:cNvPr>
          <p:cNvGrpSpPr>
            <a:grpSpLocks noChangeAspect="1"/>
          </p:cNvGrpSpPr>
          <p:nvPr/>
        </p:nvGrpSpPr>
        <p:grpSpPr>
          <a:xfrm>
            <a:off x="10974465" y="2259129"/>
            <a:ext cx="777329" cy="720000"/>
            <a:chOff x="9543311" y="2492184"/>
            <a:chExt cx="943252" cy="873686"/>
          </a:xfrm>
        </p:grpSpPr>
        <p:sp>
          <p:nvSpPr>
            <p:cNvPr id="54" name="Oval 2">
              <a:extLst>
                <a:ext uri="{FF2B5EF4-FFF2-40B4-BE49-F238E27FC236}">
                  <a16:creationId xmlns:a16="http://schemas.microsoft.com/office/drawing/2014/main" id="{9518C765-55F9-4AC3-8385-7779780F73E9}"/>
                </a:ext>
              </a:extLst>
            </p:cNvPr>
            <p:cNvSpPr>
              <a:spLocks noChangeArrowheads="1"/>
            </p:cNvSpPr>
            <p:nvPr/>
          </p:nvSpPr>
          <p:spPr bwMode="auto">
            <a:xfrm>
              <a:off x="9543311" y="2492184"/>
              <a:ext cx="943252" cy="873686"/>
            </a:xfrm>
            <a:prstGeom prst="ellipse">
              <a:avLst/>
            </a:prstGeom>
            <a:gradFill rotWithShape="1">
              <a:gsLst>
                <a:gs pos="0">
                  <a:schemeClr val="bg2"/>
                </a:gs>
                <a:gs pos="100000">
                  <a:srgbClr val="FFFFFF">
                    <a:alpha val="0"/>
                  </a:srgbClr>
                </a:gs>
              </a:gsLst>
              <a:path path="shape">
                <a:fillToRect l="50000" t="50000" r="50000" b="50000"/>
              </a:path>
            </a:gradFill>
            <a:ln w="9525">
              <a:noFill/>
              <a:round/>
              <a:headEnd/>
              <a:tailEnd/>
            </a:ln>
            <a:effectLst>
              <a:outerShdw blurRad="50800" dist="38100" dir="2700000" algn="tl" rotWithShape="0">
                <a:prstClr val="black">
                  <a:alpha val="40000"/>
                </a:prstClr>
              </a:outerShdw>
            </a:effectLst>
          </p:spPr>
          <p:txBody>
            <a:bodyPr wrap="none" anchor="ctr"/>
            <a:lstStyle/>
            <a:p>
              <a:endParaRPr lang="fr-FR"/>
            </a:p>
          </p:txBody>
        </p:sp>
        <p:sp>
          <p:nvSpPr>
            <p:cNvPr id="55" name="Oval 9">
              <a:extLst>
                <a:ext uri="{FF2B5EF4-FFF2-40B4-BE49-F238E27FC236}">
                  <a16:creationId xmlns:a16="http://schemas.microsoft.com/office/drawing/2014/main" id="{BD9F2585-4A22-486C-A505-8BB2FC8F56CE}"/>
                </a:ext>
              </a:extLst>
            </p:cNvPr>
            <p:cNvSpPr>
              <a:spLocks noChangeArrowheads="1"/>
            </p:cNvSpPr>
            <p:nvPr/>
          </p:nvSpPr>
          <p:spPr bwMode="auto">
            <a:xfrm>
              <a:off x="9934284" y="2932841"/>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56" name="Oval 9">
              <a:extLst>
                <a:ext uri="{FF2B5EF4-FFF2-40B4-BE49-F238E27FC236}">
                  <a16:creationId xmlns:a16="http://schemas.microsoft.com/office/drawing/2014/main" id="{6892FF23-13B6-4C09-B8FE-A3CB44F7E0EF}"/>
                </a:ext>
              </a:extLst>
            </p:cNvPr>
            <p:cNvSpPr>
              <a:spLocks noChangeArrowheads="1"/>
            </p:cNvSpPr>
            <p:nvPr/>
          </p:nvSpPr>
          <p:spPr bwMode="auto">
            <a:xfrm>
              <a:off x="10203824" y="2728443"/>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57" name="Oval 9">
              <a:extLst>
                <a:ext uri="{FF2B5EF4-FFF2-40B4-BE49-F238E27FC236}">
                  <a16:creationId xmlns:a16="http://schemas.microsoft.com/office/drawing/2014/main" id="{0DCDA1BF-D716-4B21-BA66-9A82FBB5E726}"/>
                </a:ext>
              </a:extLst>
            </p:cNvPr>
            <p:cNvSpPr>
              <a:spLocks noChangeArrowheads="1"/>
            </p:cNvSpPr>
            <p:nvPr/>
          </p:nvSpPr>
          <p:spPr bwMode="auto">
            <a:xfrm>
              <a:off x="10347840" y="2932846"/>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58" name="Oval 9">
              <a:extLst>
                <a:ext uri="{FF2B5EF4-FFF2-40B4-BE49-F238E27FC236}">
                  <a16:creationId xmlns:a16="http://schemas.microsoft.com/office/drawing/2014/main" id="{0795D917-E5A2-43A6-9A8D-D50DB555F44B}"/>
                </a:ext>
              </a:extLst>
            </p:cNvPr>
            <p:cNvSpPr>
              <a:spLocks noChangeArrowheads="1"/>
            </p:cNvSpPr>
            <p:nvPr/>
          </p:nvSpPr>
          <p:spPr bwMode="auto">
            <a:xfrm>
              <a:off x="9796682" y="3212307"/>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59" name="Oval 9">
              <a:extLst>
                <a:ext uri="{FF2B5EF4-FFF2-40B4-BE49-F238E27FC236}">
                  <a16:creationId xmlns:a16="http://schemas.microsoft.com/office/drawing/2014/main" id="{94032E18-9D3B-47D7-A7C5-B2676D23891F}"/>
                </a:ext>
              </a:extLst>
            </p:cNvPr>
            <p:cNvSpPr>
              <a:spLocks noChangeArrowheads="1"/>
            </p:cNvSpPr>
            <p:nvPr/>
          </p:nvSpPr>
          <p:spPr bwMode="auto">
            <a:xfrm>
              <a:off x="9683110" y="3011047"/>
              <a:ext cx="108000" cy="108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wrap="none" anchor="ctr"/>
            <a:lstStyle/>
            <a:p>
              <a:endParaRPr lang="fr-FR"/>
            </a:p>
          </p:txBody>
        </p:sp>
        <p:sp>
          <p:nvSpPr>
            <p:cNvPr id="60" name="Oval 9">
              <a:extLst>
                <a:ext uri="{FF2B5EF4-FFF2-40B4-BE49-F238E27FC236}">
                  <a16:creationId xmlns:a16="http://schemas.microsoft.com/office/drawing/2014/main" id="{9C9E0900-E74E-41C0-A8B6-1A8E79B36B65}"/>
                </a:ext>
              </a:extLst>
            </p:cNvPr>
            <p:cNvSpPr>
              <a:spLocks noChangeArrowheads="1"/>
            </p:cNvSpPr>
            <p:nvPr/>
          </p:nvSpPr>
          <p:spPr bwMode="auto">
            <a:xfrm>
              <a:off x="9992322" y="2877451"/>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61" name="Oval 10">
              <a:extLst>
                <a:ext uri="{FF2B5EF4-FFF2-40B4-BE49-F238E27FC236}">
                  <a16:creationId xmlns:a16="http://schemas.microsoft.com/office/drawing/2014/main" id="{1FC25ED2-ECBF-4884-9D74-C82CC485179F}"/>
                </a:ext>
              </a:extLst>
            </p:cNvPr>
            <p:cNvSpPr>
              <a:spLocks noChangeArrowheads="1"/>
            </p:cNvSpPr>
            <p:nvPr/>
          </p:nvSpPr>
          <p:spPr bwMode="auto">
            <a:xfrm rot="15990277">
              <a:off x="10003961" y="2915709"/>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87" name="Oval 9">
              <a:extLst>
                <a:ext uri="{FF2B5EF4-FFF2-40B4-BE49-F238E27FC236}">
                  <a16:creationId xmlns:a16="http://schemas.microsoft.com/office/drawing/2014/main" id="{2525101D-B24A-4D50-B2D3-AAB30EF5591B}"/>
                </a:ext>
              </a:extLst>
            </p:cNvPr>
            <p:cNvSpPr>
              <a:spLocks noChangeArrowheads="1"/>
            </p:cNvSpPr>
            <p:nvPr/>
          </p:nvSpPr>
          <p:spPr bwMode="auto">
            <a:xfrm>
              <a:off x="10011155" y="2919048"/>
              <a:ext cx="108000" cy="108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sp>
          <p:nvSpPr>
            <p:cNvPr id="86" name="Oval 9">
              <a:extLst>
                <a:ext uri="{FF2B5EF4-FFF2-40B4-BE49-F238E27FC236}">
                  <a16:creationId xmlns:a16="http://schemas.microsoft.com/office/drawing/2014/main" id="{AEA9BAD8-7921-43BB-99BA-7F17456BFD1A}"/>
                </a:ext>
              </a:extLst>
            </p:cNvPr>
            <p:cNvSpPr>
              <a:spLocks noChangeArrowheads="1"/>
            </p:cNvSpPr>
            <p:nvPr/>
          </p:nvSpPr>
          <p:spPr bwMode="auto">
            <a:xfrm>
              <a:off x="9942395" y="2908655"/>
              <a:ext cx="108000" cy="108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grpSp>
      <p:grpSp>
        <p:nvGrpSpPr>
          <p:cNvPr id="25" name="Groupe 24">
            <a:extLst>
              <a:ext uri="{FF2B5EF4-FFF2-40B4-BE49-F238E27FC236}">
                <a16:creationId xmlns:a16="http://schemas.microsoft.com/office/drawing/2014/main" id="{B2DAE531-DDA8-4551-BEA5-4452B602B2B1}"/>
              </a:ext>
            </a:extLst>
          </p:cNvPr>
          <p:cNvGrpSpPr/>
          <p:nvPr/>
        </p:nvGrpSpPr>
        <p:grpSpPr>
          <a:xfrm>
            <a:off x="885051" y="787425"/>
            <a:ext cx="3555240" cy="3555240"/>
            <a:chOff x="610918" y="61720"/>
            <a:chExt cx="3961640" cy="3961640"/>
          </a:xfrm>
        </p:grpSpPr>
        <p:grpSp>
          <p:nvGrpSpPr>
            <p:cNvPr id="123" name="Groupe 122">
              <a:extLst>
                <a:ext uri="{FF2B5EF4-FFF2-40B4-BE49-F238E27FC236}">
                  <a16:creationId xmlns:a16="http://schemas.microsoft.com/office/drawing/2014/main" id="{AC8198E6-A147-4344-B94F-2C9D936ECBCC}"/>
                </a:ext>
              </a:extLst>
            </p:cNvPr>
            <p:cNvGrpSpPr>
              <a:grpSpLocks noChangeAspect="1"/>
            </p:cNvGrpSpPr>
            <p:nvPr/>
          </p:nvGrpSpPr>
          <p:grpSpPr>
            <a:xfrm>
              <a:off x="809696" y="1125627"/>
              <a:ext cx="3551266" cy="1643263"/>
              <a:chOff x="809696" y="1125627"/>
              <a:chExt cx="3551266" cy="1643263"/>
            </a:xfrm>
          </p:grpSpPr>
          <p:sp>
            <p:nvSpPr>
              <p:cNvPr id="4" name="Ellipse 3">
                <a:extLst>
                  <a:ext uri="{FF2B5EF4-FFF2-40B4-BE49-F238E27FC236}">
                    <a16:creationId xmlns:a16="http://schemas.microsoft.com/office/drawing/2014/main" id="{C8910CFB-AEAC-45FE-9288-1DE55FDC7546}"/>
                  </a:ext>
                </a:extLst>
              </p:cNvPr>
              <p:cNvSpPr>
                <a:spLocks noChangeAspect="1"/>
              </p:cNvSpPr>
              <p:nvPr/>
            </p:nvSpPr>
            <p:spPr>
              <a:xfrm rot="20949792">
                <a:off x="1357239" y="1637819"/>
                <a:ext cx="425434" cy="41377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5" name="Connecteur droit avec flèche 4">
                <a:extLst>
                  <a:ext uri="{FF2B5EF4-FFF2-40B4-BE49-F238E27FC236}">
                    <a16:creationId xmlns:a16="http://schemas.microsoft.com/office/drawing/2014/main" id="{8F95A3DE-B759-462C-AF3D-FA681ACACBCF}"/>
                  </a:ext>
                </a:extLst>
              </p:cNvPr>
              <p:cNvCxnSpPr>
                <a:cxnSpLocks/>
              </p:cNvCxnSpPr>
              <p:nvPr/>
            </p:nvCxnSpPr>
            <p:spPr>
              <a:xfrm flipV="1">
                <a:off x="981408" y="1814410"/>
                <a:ext cx="363542" cy="10688"/>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6" name="Connecteur droit 5">
                <a:extLst>
                  <a:ext uri="{FF2B5EF4-FFF2-40B4-BE49-F238E27FC236}">
                    <a16:creationId xmlns:a16="http://schemas.microsoft.com/office/drawing/2014/main" id="{6B496C0B-E7FA-4FCE-9E31-C2942597B9F3}"/>
                  </a:ext>
                </a:extLst>
              </p:cNvPr>
              <p:cNvCxnSpPr>
                <a:cxnSpLocks/>
                <a:stCxn id="4" idx="6"/>
                <a:endCxn id="11" idx="2"/>
              </p:cNvCxnSpPr>
              <p:nvPr/>
            </p:nvCxnSpPr>
            <p:spPr>
              <a:xfrm flipV="1">
                <a:off x="1778880" y="1630899"/>
                <a:ext cx="1160991" cy="173815"/>
              </a:xfrm>
              <a:prstGeom prst="line">
                <a:avLst/>
              </a:prstGeom>
              <a:ln w="12700" cap="flat" cmpd="sng">
                <a:solidFill>
                  <a:schemeClr val="tx1"/>
                </a:solidFill>
                <a:headEnd type="none" w="med" len="lg"/>
                <a:tailEnd type="stealth" w="med" len="med"/>
              </a:ln>
            </p:spPr>
            <p:style>
              <a:lnRef idx="2">
                <a:schemeClr val="accent1"/>
              </a:lnRef>
              <a:fillRef idx="0">
                <a:schemeClr val="accent1"/>
              </a:fillRef>
              <a:effectRef idx="1">
                <a:schemeClr val="accent1"/>
              </a:effectRef>
              <a:fontRef idx="minor">
                <a:schemeClr val="tx1"/>
              </a:fontRef>
            </p:style>
          </p:cxnSp>
          <p:cxnSp>
            <p:nvCxnSpPr>
              <p:cNvPr id="7" name="Connecteur droit 6">
                <a:extLst>
                  <a:ext uri="{FF2B5EF4-FFF2-40B4-BE49-F238E27FC236}">
                    <a16:creationId xmlns:a16="http://schemas.microsoft.com/office/drawing/2014/main" id="{1C144831-FDE1-4712-8AC2-EC98F8D1DE66}"/>
                  </a:ext>
                </a:extLst>
              </p:cNvPr>
              <p:cNvCxnSpPr>
                <a:cxnSpLocks/>
                <a:stCxn id="4" idx="6"/>
                <a:endCxn id="19" idx="3"/>
              </p:cNvCxnSpPr>
              <p:nvPr/>
            </p:nvCxnSpPr>
            <p:spPr>
              <a:xfrm flipV="1">
                <a:off x="1778880" y="1466275"/>
                <a:ext cx="449047" cy="338439"/>
              </a:xfrm>
              <a:prstGeom prst="line">
                <a:avLst/>
              </a:prstGeom>
              <a:ln w="12700" cap="flat" cmpd="sng">
                <a:solidFill>
                  <a:schemeClr val="tx1"/>
                </a:solidFill>
                <a:headEnd type="none" w="med" len="lg"/>
                <a:tailEnd type="stealth" w="med" len="med"/>
              </a:ln>
            </p:spPr>
            <p:style>
              <a:lnRef idx="2">
                <a:schemeClr val="accent1"/>
              </a:lnRef>
              <a:fillRef idx="0">
                <a:schemeClr val="accent1"/>
              </a:fillRef>
              <a:effectRef idx="1">
                <a:schemeClr val="accent1"/>
              </a:effectRef>
              <a:fontRef idx="minor">
                <a:schemeClr val="tx1"/>
              </a:fontRef>
            </p:style>
          </p:cxnSp>
          <p:cxnSp>
            <p:nvCxnSpPr>
              <p:cNvPr id="8" name="Connecteur droit 7">
                <a:extLst>
                  <a:ext uri="{FF2B5EF4-FFF2-40B4-BE49-F238E27FC236}">
                    <a16:creationId xmlns:a16="http://schemas.microsoft.com/office/drawing/2014/main" id="{F4BCA034-B72F-4E6D-ACFC-1B8E13CFE6CE}"/>
                  </a:ext>
                </a:extLst>
              </p:cNvPr>
              <p:cNvCxnSpPr>
                <a:cxnSpLocks/>
                <a:stCxn id="4" idx="6"/>
                <a:endCxn id="12" idx="2"/>
              </p:cNvCxnSpPr>
              <p:nvPr/>
            </p:nvCxnSpPr>
            <p:spPr>
              <a:xfrm>
                <a:off x="1778880" y="1804714"/>
                <a:ext cx="1607824" cy="144126"/>
              </a:xfrm>
              <a:prstGeom prst="line">
                <a:avLst/>
              </a:prstGeom>
              <a:ln w="12700" cap="flat" cmpd="sng">
                <a:solidFill>
                  <a:schemeClr val="tx1"/>
                </a:solidFill>
                <a:headEnd type="none" w="med" len="lg"/>
                <a:tailEnd type="stealth" w="med" len="med"/>
              </a:ln>
            </p:spPr>
            <p:style>
              <a:lnRef idx="2">
                <a:schemeClr val="accent1"/>
              </a:lnRef>
              <a:fillRef idx="0">
                <a:schemeClr val="accent1"/>
              </a:fillRef>
              <a:effectRef idx="1">
                <a:schemeClr val="accent1"/>
              </a:effectRef>
              <a:fontRef idx="minor">
                <a:schemeClr val="tx1"/>
              </a:fontRef>
            </p:style>
          </p:cxnSp>
          <p:grpSp>
            <p:nvGrpSpPr>
              <p:cNvPr id="10" name="Groupe 9">
                <a:extLst>
                  <a:ext uri="{FF2B5EF4-FFF2-40B4-BE49-F238E27FC236}">
                    <a16:creationId xmlns:a16="http://schemas.microsoft.com/office/drawing/2014/main" id="{EA41FADA-E103-461D-94D4-8E7DAEEEEFD0}"/>
                  </a:ext>
                </a:extLst>
              </p:cNvPr>
              <p:cNvGrpSpPr/>
              <p:nvPr/>
            </p:nvGrpSpPr>
            <p:grpSpPr>
              <a:xfrm>
                <a:off x="1922541" y="1125627"/>
                <a:ext cx="737599" cy="494714"/>
                <a:chOff x="1159201" y="4950993"/>
                <a:chExt cx="737599" cy="494714"/>
              </a:xfrm>
            </p:grpSpPr>
            <p:cxnSp>
              <p:nvCxnSpPr>
                <p:cNvPr id="18" name="Connecteur droit avec flèche 17">
                  <a:extLst>
                    <a:ext uri="{FF2B5EF4-FFF2-40B4-BE49-F238E27FC236}">
                      <a16:creationId xmlns:a16="http://schemas.microsoft.com/office/drawing/2014/main" id="{C5C46CF9-DE1F-4D67-8014-9A903B508690}"/>
                    </a:ext>
                  </a:extLst>
                </p:cNvPr>
                <p:cNvCxnSpPr>
                  <a:cxnSpLocks/>
                </p:cNvCxnSpPr>
                <p:nvPr/>
              </p:nvCxnSpPr>
              <p:spPr>
                <a:xfrm flipH="1" flipV="1">
                  <a:off x="1159201" y="4950993"/>
                  <a:ext cx="167881" cy="77736"/>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sp>
              <p:nvSpPr>
                <p:cNvPr id="19" name="Ellipse 18">
                  <a:extLst>
                    <a:ext uri="{FF2B5EF4-FFF2-40B4-BE49-F238E27FC236}">
                      <a16:creationId xmlns:a16="http://schemas.microsoft.com/office/drawing/2014/main" id="{B20D9D84-936F-4EFA-BD59-5364CB0C62AE}"/>
                    </a:ext>
                  </a:extLst>
                </p:cNvPr>
                <p:cNvSpPr>
                  <a:spLocks noChangeAspect="1"/>
                </p:cNvSpPr>
                <p:nvPr/>
              </p:nvSpPr>
              <p:spPr>
                <a:xfrm rot="1666891">
                  <a:off x="1452627" y="5013707"/>
                  <a:ext cx="444173" cy="4320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sp>
            <p:nvSpPr>
              <p:cNvPr id="11" name="Ellipse 10">
                <a:extLst>
                  <a:ext uri="{FF2B5EF4-FFF2-40B4-BE49-F238E27FC236}">
                    <a16:creationId xmlns:a16="http://schemas.microsoft.com/office/drawing/2014/main" id="{41089202-EEE5-4DAA-B2FB-15880C374A53}"/>
                  </a:ext>
                </a:extLst>
              </p:cNvPr>
              <p:cNvSpPr>
                <a:spLocks noChangeAspect="1"/>
              </p:cNvSpPr>
              <p:nvPr/>
            </p:nvSpPr>
            <p:spPr>
              <a:xfrm rot="20506865">
                <a:off x="2928738" y="1345464"/>
                <a:ext cx="444173" cy="4320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2" name="Ellipse 11">
                <a:extLst>
                  <a:ext uri="{FF2B5EF4-FFF2-40B4-BE49-F238E27FC236}">
                    <a16:creationId xmlns:a16="http://schemas.microsoft.com/office/drawing/2014/main" id="{04C04D0C-ED89-4EAC-A4B6-94669DF7BDEB}"/>
                  </a:ext>
                </a:extLst>
              </p:cNvPr>
              <p:cNvSpPr>
                <a:spLocks noChangeAspect="1"/>
              </p:cNvSpPr>
              <p:nvPr/>
            </p:nvSpPr>
            <p:spPr>
              <a:xfrm>
                <a:off x="3386704" y="1750840"/>
                <a:ext cx="407157" cy="3960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13" name="Connecteur droit avec flèche 12">
                <a:extLst>
                  <a:ext uri="{FF2B5EF4-FFF2-40B4-BE49-F238E27FC236}">
                    <a16:creationId xmlns:a16="http://schemas.microsoft.com/office/drawing/2014/main" id="{5BB30441-66C0-4B8C-9D0A-1F84A7A47290}"/>
                  </a:ext>
                </a:extLst>
              </p:cNvPr>
              <p:cNvCxnSpPr>
                <a:cxnSpLocks/>
              </p:cNvCxnSpPr>
              <p:nvPr/>
            </p:nvCxnSpPr>
            <p:spPr>
              <a:xfrm flipV="1">
                <a:off x="4027380" y="1507191"/>
                <a:ext cx="71657" cy="148325"/>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pic>
            <p:nvPicPr>
              <p:cNvPr id="15" name="Picture 140">
                <a:extLst>
                  <a:ext uri="{FF2B5EF4-FFF2-40B4-BE49-F238E27FC236}">
                    <a16:creationId xmlns:a16="http://schemas.microsoft.com/office/drawing/2014/main" id="{EEF65C4A-1FB5-4FEA-B48E-B26B73E20B3F}"/>
                  </a:ext>
                </a:extLst>
              </p:cNvPr>
              <p:cNvPicPr>
                <a:picLocks noChangeAspect="1"/>
              </p:cNvPicPr>
              <p:nvPr/>
            </p:nvPicPr>
            <p:blipFill>
              <a:blip r:embed="rId3">
                <a:biLevel thresh="25000"/>
              </a:blip>
              <a:stretch>
                <a:fillRect/>
              </a:stretch>
            </p:blipFill>
            <p:spPr>
              <a:xfrm>
                <a:off x="3594534" y="1783874"/>
                <a:ext cx="205276" cy="203260"/>
              </a:xfrm>
              <a:prstGeom prst="rect">
                <a:avLst/>
              </a:prstGeom>
            </p:spPr>
          </p:pic>
          <p:cxnSp>
            <p:nvCxnSpPr>
              <p:cNvPr id="17" name="Connecteur droit avec flèche 16">
                <a:extLst>
                  <a:ext uri="{FF2B5EF4-FFF2-40B4-BE49-F238E27FC236}">
                    <a16:creationId xmlns:a16="http://schemas.microsoft.com/office/drawing/2014/main" id="{D701B687-F1ED-4C5B-9BFD-81DED693A1AE}"/>
                  </a:ext>
                </a:extLst>
              </p:cNvPr>
              <p:cNvCxnSpPr>
                <a:cxnSpLocks/>
              </p:cNvCxnSpPr>
              <p:nvPr/>
            </p:nvCxnSpPr>
            <p:spPr>
              <a:xfrm>
                <a:off x="4191088" y="1863139"/>
                <a:ext cx="169874" cy="0"/>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89" name="Connecteur droit 88">
                <a:extLst>
                  <a:ext uri="{FF2B5EF4-FFF2-40B4-BE49-F238E27FC236}">
                    <a16:creationId xmlns:a16="http://schemas.microsoft.com/office/drawing/2014/main" id="{1BEF8440-4EC4-43A9-B534-FBB5ABAD7122}"/>
                  </a:ext>
                </a:extLst>
              </p:cNvPr>
              <p:cNvCxnSpPr>
                <a:cxnSpLocks/>
                <a:stCxn id="4" idx="6"/>
              </p:cNvCxnSpPr>
              <p:nvPr/>
            </p:nvCxnSpPr>
            <p:spPr>
              <a:xfrm>
                <a:off x="1778880" y="1804714"/>
                <a:ext cx="1019184" cy="548718"/>
              </a:xfrm>
              <a:prstGeom prst="line">
                <a:avLst/>
              </a:prstGeom>
              <a:ln w="12700" cap="flat" cmpd="sng">
                <a:solidFill>
                  <a:schemeClr val="tx1"/>
                </a:solidFill>
                <a:headEnd type="none" w="med" len="lg"/>
                <a:tailEnd type="stealth" w="med" len="med"/>
              </a:ln>
            </p:spPr>
            <p:style>
              <a:lnRef idx="2">
                <a:schemeClr val="accent1"/>
              </a:lnRef>
              <a:fillRef idx="0">
                <a:schemeClr val="accent1"/>
              </a:fillRef>
              <a:effectRef idx="1">
                <a:schemeClr val="accent1"/>
              </a:effectRef>
              <a:fontRef idx="minor">
                <a:schemeClr val="tx1"/>
              </a:fontRef>
            </p:style>
          </p:cxnSp>
          <p:sp>
            <p:nvSpPr>
              <p:cNvPr id="93" name="Oval 9">
                <a:extLst>
                  <a:ext uri="{FF2B5EF4-FFF2-40B4-BE49-F238E27FC236}">
                    <a16:creationId xmlns:a16="http://schemas.microsoft.com/office/drawing/2014/main" id="{C0527EA3-5FF4-4971-958F-E37ADF3C32E6}"/>
                  </a:ext>
                </a:extLst>
              </p:cNvPr>
              <p:cNvSpPr>
                <a:spLocks noChangeArrowheads="1"/>
              </p:cNvSpPr>
              <p:nvPr/>
            </p:nvSpPr>
            <p:spPr bwMode="auto">
              <a:xfrm>
                <a:off x="809696" y="1731498"/>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4" name="Oval 9">
                <a:extLst>
                  <a:ext uri="{FF2B5EF4-FFF2-40B4-BE49-F238E27FC236}">
                    <a16:creationId xmlns:a16="http://schemas.microsoft.com/office/drawing/2014/main" id="{AB3E9416-479C-4CF4-B44D-78EA6CBB0497}"/>
                  </a:ext>
                </a:extLst>
              </p:cNvPr>
              <p:cNvSpPr>
                <a:spLocks noChangeArrowheads="1"/>
              </p:cNvSpPr>
              <p:nvPr/>
            </p:nvSpPr>
            <p:spPr bwMode="auto">
              <a:xfrm>
                <a:off x="3891211" y="1612579"/>
                <a:ext cx="187200" cy="1872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sp>
            <p:nvSpPr>
              <p:cNvPr id="95" name="Oval 9">
                <a:extLst>
                  <a:ext uri="{FF2B5EF4-FFF2-40B4-BE49-F238E27FC236}">
                    <a16:creationId xmlns:a16="http://schemas.microsoft.com/office/drawing/2014/main" id="{5529714C-2498-4CC8-8DD0-1DA03FE419E0}"/>
                  </a:ext>
                </a:extLst>
              </p:cNvPr>
              <p:cNvSpPr>
                <a:spLocks noChangeArrowheads="1"/>
              </p:cNvSpPr>
              <p:nvPr/>
            </p:nvSpPr>
            <p:spPr bwMode="auto">
              <a:xfrm>
                <a:off x="2079434" y="1148985"/>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6" name="Oval 9">
                <a:extLst>
                  <a:ext uri="{FF2B5EF4-FFF2-40B4-BE49-F238E27FC236}">
                    <a16:creationId xmlns:a16="http://schemas.microsoft.com/office/drawing/2014/main" id="{8F8F791F-24FB-4847-8CA3-44BFA75A6C6E}"/>
                  </a:ext>
                </a:extLst>
              </p:cNvPr>
              <p:cNvSpPr>
                <a:spLocks noChangeArrowheads="1"/>
              </p:cNvSpPr>
              <p:nvPr/>
            </p:nvSpPr>
            <p:spPr bwMode="auto">
              <a:xfrm>
                <a:off x="4053494" y="1796968"/>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7" name="Oval 9">
                <a:extLst>
                  <a:ext uri="{FF2B5EF4-FFF2-40B4-BE49-F238E27FC236}">
                    <a16:creationId xmlns:a16="http://schemas.microsoft.com/office/drawing/2014/main" id="{E7A6B40D-6FAA-46D5-BD5C-34F3F47ED644}"/>
                  </a:ext>
                </a:extLst>
              </p:cNvPr>
              <p:cNvSpPr>
                <a:spLocks noChangeArrowheads="1"/>
              </p:cNvSpPr>
              <p:nvPr/>
            </p:nvSpPr>
            <p:spPr bwMode="auto">
              <a:xfrm>
                <a:off x="2905184" y="2311936"/>
                <a:ext cx="187200" cy="1872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sp>
            <p:nvSpPr>
              <p:cNvPr id="98" name="Oval 9">
                <a:extLst>
                  <a:ext uri="{FF2B5EF4-FFF2-40B4-BE49-F238E27FC236}">
                    <a16:creationId xmlns:a16="http://schemas.microsoft.com/office/drawing/2014/main" id="{BF5DF5B4-1CF5-418F-90B9-6E32858C7B8A}"/>
                  </a:ext>
                </a:extLst>
              </p:cNvPr>
              <p:cNvSpPr>
                <a:spLocks noChangeArrowheads="1"/>
              </p:cNvSpPr>
              <p:nvPr/>
            </p:nvSpPr>
            <p:spPr bwMode="auto">
              <a:xfrm>
                <a:off x="2846271" y="2507853"/>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9" name="Oval 9">
                <a:extLst>
                  <a:ext uri="{FF2B5EF4-FFF2-40B4-BE49-F238E27FC236}">
                    <a16:creationId xmlns:a16="http://schemas.microsoft.com/office/drawing/2014/main" id="{1F8D21CC-38D5-4C46-872C-37C69E8822BE}"/>
                  </a:ext>
                </a:extLst>
              </p:cNvPr>
              <p:cNvSpPr>
                <a:spLocks noChangeArrowheads="1"/>
              </p:cNvSpPr>
              <p:nvPr/>
            </p:nvSpPr>
            <p:spPr bwMode="auto">
              <a:xfrm>
                <a:off x="3030753" y="2446813"/>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100" name="Oval 9">
                <a:extLst>
                  <a:ext uri="{FF2B5EF4-FFF2-40B4-BE49-F238E27FC236}">
                    <a16:creationId xmlns:a16="http://schemas.microsoft.com/office/drawing/2014/main" id="{3051C046-255C-43E9-9CEE-AC3E45E2FC32}"/>
                  </a:ext>
                </a:extLst>
              </p:cNvPr>
              <p:cNvSpPr>
                <a:spLocks noChangeArrowheads="1"/>
              </p:cNvSpPr>
              <p:nvPr/>
            </p:nvSpPr>
            <p:spPr bwMode="auto">
              <a:xfrm>
                <a:off x="3225863" y="2353432"/>
                <a:ext cx="187200" cy="1872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sp>
            <p:nvSpPr>
              <p:cNvPr id="102" name="Oval 9">
                <a:extLst>
                  <a:ext uri="{FF2B5EF4-FFF2-40B4-BE49-F238E27FC236}">
                    <a16:creationId xmlns:a16="http://schemas.microsoft.com/office/drawing/2014/main" id="{3E094CA2-7AF9-4C9C-97FB-DECF2598095F}"/>
                  </a:ext>
                </a:extLst>
              </p:cNvPr>
              <p:cNvSpPr>
                <a:spLocks noChangeArrowheads="1"/>
              </p:cNvSpPr>
              <p:nvPr/>
            </p:nvSpPr>
            <p:spPr bwMode="auto">
              <a:xfrm>
                <a:off x="3213774" y="2581690"/>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cxnSp>
            <p:nvCxnSpPr>
              <p:cNvPr id="103" name="Connecteur droit avec flèche 102">
                <a:extLst>
                  <a:ext uri="{FF2B5EF4-FFF2-40B4-BE49-F238E27FC236}">
                    <a16:creationId xmlns:a16="http://schemas.microsoft.com/office/drawing/2014/main" id="{89D5D361-F926-460E-AD8D-7538A8DE9873}"/>
                  </a:ext>
                </a:extLst>
              </p:cNvPr>
              <p:cNvCxnSpPr>
                <a:cxnSpLocks/>
                <a:stCxn id="102" idx="6"/>
              </p:cNvCxnSpPr>
              <p:nvPr/>
            </p:nvCxnSpPr>
            <p:spPr>
              <a:xfrm>
                <a:off x="3400974" y="2675290"/>
                <a:ext cx="158581" cy="19763"/>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107" name="Connecteur droit avec flèche 106">
                <a:extLst>
                  <a:ext uri="{FF2B5EF4-FFF2-40B4-BE49-F238E27FC236}">
                    <a16:creationId xmlns:a16="http://schemas.microsoft.com/office/drawing/2014/main" id="{2C1BCF79-E557-4952-B0BC-15B8122057D2}"/>
                  </a:ext>
                </a:extLst>
              </p:cNvPr>
              <p:cNvCxnSpPr>
                <a:cxnSpLocks/>
                <a:stCxn id="100" idx="6"/>
              </p:cNvCxnSpPr>
              <p:nvPr/>
            </p:nvCxnSpPr>
            <p:spPr>
              <a:xfrm flipV="1">
                <a:off x="3413063" y="2391056"/>
                <a:ext cx="108032" cy="55976"/>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111" name="Connecteur droit avec flèche 110">
                <a:extLst>
                  <a:ext uri="{FF2B5EF4-FFF2-40B4-BE49-F238E27FC236}">
                    <a16:creationId xmlns:a16="http://schemas.microsoft.com/office/drawing/2014/main" id="{F3692DE3-647C-4484-ACEB-9B5D4EE6C593}"/>
                  </a:ext>
                </a:extLst>
              </p:cNvPr>
              <p:cNvCxnSpPr>
                <a:cxnSpLocks/>
                <a:stCxn id="99" idx="4"/>
              </p:cNvCxnSpPr>
              <p:nvPr/>
            </p:nvCxnSpPr>
            <p:spPr>
              <a:xfrm flipH="1">
                <a:off x="3092384" y="2634013"/>
                <a:ext cx="31969" cy="113211"/>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114" name="Connecteur droit avec flèche 113">
                <a:extLst>
                  <a:ext uri="{FF2B5EF4-FFF2-40B4-BE49-F238E27FC236}">
                    <a16:creationId xmlns:a16="http://schemas.microsoft.com/office/drawing/2014/main" id="{7FC787A3-3B0E-46A3-A5B4-6A1C0C81DB04}"/>
                  </a:ext>
                </a:extLst>
              </p:cNvPr>
              <p:cNvCxnSpPr>
                <a:cxnSpLocks/>
                <a:stCxn id="98" idx="3"/>
              </p:cNvCxnSpPr>
              <p:nvPr/>
            </p:nvCxnSpPr>
            <p:spPr>
              <a:xfrm flipH="1">
                <a:off x="2787358" y="2667638"/>
                <a:ext cx="86328" cy="60194"/>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117" name="Connecteur droit avec flèche 116">
                <a:extLst>
                  <a:ext uri="{FF2B5EF4-FFF2-40B4-BE49-F238E27FC236}">
                    <a16:creationId xmlns:a16="http://schemas.microsoft.com/office/drawing/2014/main" id="{CB189EC0-3DCA-4213-B0B9-CF3490CD7D0C}"/>
                  </a:ext>
                </a:extLst>
              </p:cNvPr>
              <p:cNvCxnSpPr>
                <a:cxnSpLocks/>
                <a:stCxn id="97" idx="7"/>
              </p:cNvCxnSpPr>
              <p:nvPr/>
            </p:nvCxnSpPr>
            <p:spPr>
              <a:xfrm flipV="1">
                <a:off x="3064969" y="2296134"/>
                <a:ext cx="82245" cy="43217"/>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sp>
            <p:nvSpPr>
              <p:cNvPr id="120" name="Ellipse 119">
                <a:extLst>
                  <a:ext uri="{FF2B5EF4-FFF2-40B4-BE49-F238E27FC236}">
                    <a16:creationId xmlns:a16="http://schemas.microsoft.com/office/drawing/2014/main" id="{0A1C950D-9511-47E8-9B63-B1774AED824E}"/>
                  </a:ext>
                </a:extLst>
              </p:cNvPr>
              <p:cNvSpPr/>
              <p:nvPr/>
            </p:nvSpPr>
            <p:spPr>
              <a:xfrm>
                <a:off x="2732652" y="20425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Ellipse 120">
                <a:extLst>
                  <a:ext uri="{FF2B5EF4-FFF2-40B4-BE49-F238E27FC236}">
                    <a16:creationId xmlns:a16="http://schemas.microsoft.com/office/drawing/2014/main" id="{8FBFEA17-9204-4E34-98E3-68641FF1A4D7}"/>
                  </a:ext>
                </a:extLst>
              </p:cNvPr>
              <p:cNvSpPr/>
              <p:nvPr/>
            </p:nvSpPr>
            <p:spPr>
              <a:xfrm>
                <a:off x="2876392" y="20425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llipse 121">
                <a:extLst>
                  <a:ext uri="{FF2B5EF4-FFF2-40B4-BE49-F238E27FC236}">
                    <a16:creationId xmlns:a16="http://schemas.microsoft.com/office/drawing/2014/main" id="{F9F21F42-B614-4143-8C8F-C61B663A84B6}"/>
                  </a:ext>
                </a:extLst>
              </p:cNvPr>
              <p:cNvSpPr/>
              <p:nvPr/>
            </p:nvSpPr>
            <p:spPr>
              <a:xfrm>
                <a:off x="3020131" y="20425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Arc 15">
              <a:extLst>
                <a:ext uri="{FF2B5EF4-FFF2-40B4-BE49-F238E27FC236}">
                  <a16:creationId xmlns:a16="http://schemas.microsoft.com/office/drawing/2014/main" id="{0758D940-63CF-4D98-A2BB-DBDC4E9D999F}"/>
                </a:ext>
              </a:extLst>
            </p:cNvPr>
            <p:cNvSpPr/>
            <p:nvPr/>
          </p:nvSpPr>
          <p:spPr>
            <a:xfrm>
              <a:off x="610918" y="61720"/>
              <a:ext cx="3961640" cy="3961640"/>
            </a:xfrm>
            <a:prstGeom prst="arc">
              <a:avLst>
                <a:gd name="adj1" fmla="val 19660794"/>
                <a:gd name="adj2" fmla="val 1043049"/>
              </a:avLst>
            </a:prstGeom>
            <a:ln w="1905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grpSp>
      <p:pic>
        <p:nvPicPr>
          <p:cNvPr id="14" name="Image 13">
            <a:extLst>
              <a:ext uri="{FF2B5EF4-FFF2-40B4-BE49-F238E27FC236}">
                <a16:creationId xmlns:a16="http://schemas.microsoft.com/office/drawing/2014/main" id="{9891E95A-BCB3-4E59-A5B7-07801CF11DA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39339">
            <a:off x="4459481" y="3142204"/>
            <a:ext cx="3662039" cy="2746529"/>
          </a:xfrm>
          <a:prstGeom prst="rect">
            <a:avLst/>
          </a:prstGeom>
        </p:spPr>
      </p:pic>
      <p:grpSp>
        <p:nvGrpSpPr>
          <p:cNvPr id="67" name="Groupe 66">
            <a:extLst>
              <a:ext uri="{FF2B5EF4-FFF2-40B4-BE49-F238E27FC236}">
                <a16:creationId xmlns:a16="http://schemas.microsoft.com/office/drawing/2014/main" id="{384CD239-5ADC-4C5B-8B95-2B12FFFD59F1}"/>
              </a:ext>
            </a:extLst>
          </p:cNvPr>
          <p:cNvGrpSpPr>
            <a:grpSpLocks noChangeAspect="1"/>
          </p:cNvGrpSpPr>
          <p:nvPr/>
        </p:nvGrpSpPr>
        <p:grpSpPr>
          <a:xfrm>
            <a:off x="10157703" y="2259392"/>
            <a:ext cx="769602" cy="720000"/>
            <a:chOff x="9543311" y="2492184"/>
            <a:chExt cx="943252" cy="873686"/>
          </a:xfrm>
        </p:grpSpPr>
        <p:sp>
          <p:nvSpPr>
            <p:cNvPr id="75" name="Oval 2">
              <a:extLst>
                <a:ext uri="{FF2B5EF4-FFF2-40B4-BE49-F238E27FC236}">
                  <a16:creationId xmlns:a16="http://schemas.microsoft.com/office/drawing/2014/main" id="{25F24E20-E455-4537-8E3B-38A7E6EA1DF7}"/>
                </a:ext>
              </a:extLst>
            </p:cNvPr>
            <p:cNvSpPr>
              <a:spLocks noChangeArrowheads="1"/>
            </p:cNvSpPr>
            <p:nvPr/>
          </p:nvSpPr>
          <p:spPr bwMode="auto">
            <a:xfrm>
              <a:off x="9543311" y="2492184"/>
              <a:ext cx="943252" cy="873686"/>
            </a:xfrm>
            <a:prstGeom prst="ellipse">
              <a:avLst/>
            </a:prstGeom>
            <a:gradFill rotWithShape="1">
              <a:gsLst>
                <a:gs pos="0">
                  <a:schemeClr val="bg2"/>
                </a:gs>
                <a:gs pos="100000">
                  <a:srgbClr val="FFFFFF">
                    <a:alpha val="0"/>
                  </a:srgbClr>
                </a:gs>
              </a:gsLst>
              <a:path path="shape">
                <a:fillToRect l="50000" t="50000" r="50000" b="50000"/>
              </a:path>
            </a:gradFill>
            <a:ln w="9525">
              <a:noFill/>
              <a:round/>
              <a:headEnd/>
              <a:tailEnd/>
            </a:ln>
            <a:effectLst>
              <a:outerShdw blurRad="50800" dist="38100" dir="2700000" algn="tl" rotWithShape="0">
                <a:prstClr val="black">
                  <a:alpha val="40000"/>
                </a:prstClr>
              </a:outerShdw>
            </a:effectLst>
          </p:spPr>
          <p:txBody>
            <a:bodyPr wrap="none" anchor="ctr"/>
            <a:lstStyle/>
            <a:p>
              <a:endParaRPr lang="fr-FR"/>
            </a:p>
          </p:txBody>
        </p:sp>
        <p:sp>
          <p:nvSpPr>
            <p:cNvPr id="78" name="Oval 9">
              <a:extLst>
                <a:ext uri="{FF2B5EF4-FFF2-40B4-BE49-F238E27FC236}">
                  <a16:creationId xmlns:a16="http://schemas.microsoft.com/office/drawing/2014/main" id="{79556336-F45E-4551-B5F4-426AC868110F}"/>
                </a:ext>
              </a:extLst>
            </p:cNvPr>
            <p:cNvSpPr>
              <a:spLocks noChangeArrowheads="1"/>
            </p:cNvSpPr>
            <p:nvPr/>
          </p:nvSpPr>
          <p:spPr bwMode="auto">
            <a:xfrm>
              <a:off x="9934284" y="2932841"/>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79" name="Oval 9">
              <a:extLst>
                <a:ext uri="{FF2B5EF4-FFF2-40B4-BE49-F238E27FC236}">
                  <a16:creationId xmlns:a16="http://schemas.microsoft.com/office/drawing/2014/main" id="{E918DE29-60AF-4467-9192-C60C9F4119AB}"/>
                </a:ext>
              </a:extLst>
            </p:cNvPr>
            <p:cNvSpPr>
              <a:spLocks noChangeArrowheads="1"/>
            </p:cNvSpPr>
            <p:nvPr/>
          </p:nvSpPr>
          <p:spPr bwMode="auto">
            <a:xfrm>
              <a:off x="10203824" y="2728443"/>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82" name="Oval 9">
              <a:extLst>
                <a:ext uri="{FF2B5EF4-FFF2-40B4-BE49-F238E27FC236}">
                  <a16:creationId xmlns:a16="http://schemas.microsoft.com/office/drawing/2014/main" id="{9B89D9D2-594C-480F-A5ED-CA3E9433C225}"/>
                </a:ext>
              </a:extLst>
            </p:cNvPr>
            <p:cNvSpPr>
              <a:spLocks noChangeArrowheads="1"/>
            </p:cNvSpPr>
            <p:nvPr/>
          </p:nvSpPr>
          <p:spPr bwMode="auto">
            <a:xfrm>
              <a:off x="9683110" y="3011047"/>
              <a:ext cx="108000" cy="108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wrap="none" anchor="ctr"/>
            <a:lstStyle/>
            <a:p>
              <a:endParaRPr lang="fr-FR"/>
            </a:p>
          </p:txBody>
        </p:sp>
        <p:sp>
          <p:nvSpPr>
            <p:cNvPr id="84" name="Oval 9">
              <a:extLst>
                <a:ext uri="{FF2B5EF4-FFF2-40B4-BE49-F238E27FC236}">
                  <a16:creationId xmlns:a16="http://schemas.microsoft.com/office/drawing/2014/main" id="{6BE2786C-DEA1-4748-97C6-06AC2C643443}"/>
                </a:ext>
              </a:extLst>
            </p:cNvPr>
            <p:cNvSpPr>
              <a:spLocks noChangeArrowheads="1"/>
            </p:cNvSpPr>
            <p:nvPr/>
          </p:nvSpPr>
          <p:spPr bwMode="auto">
            <a:xfrm>
              <a:off x="9992322" y="2877451"/>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0" name="Oval 10">
              <a:extLst>
                <a:ext uri="{FF2B5EF4-FFF2-40B4-BE49-F238E27FC236}">
                  <a16:creationId xmlns:a16="http://schemas.microsoft.com/office/drawing/2014/main" id="{8DCC239E-BC6E-4F7E-95FF-5FC85F3DD9D9}"/>
                </a:ext>
              </a:extLst>
            </p:cNvPr>
            <p:cNvSpPr>
              <a:spLocks noChangeArrowheads="1"/>
            </p:cNvSpPr>
            <p:nvPr/>
          </p:nvSpPr>
          <p:spPr bwMode="auto">
            <a:xfrm rot="15990277">
              <a:off x="10003961" y="2915709"/>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1" name="Oval 9">
              <a:extLst>
                <a:ext uri="{FF2B5EF4-FFF2-40B4-BE49-F238E27FC236}">
                  <a16:creationId xmlns:a16="http://schemas.microsoft.com/office/drawing/2014/main" id="{E8BFA4B2-8C0D-44AF-8FF1-59BF81398EA1}"/>
                </a:ext>
              </a:extLst>
            </p:cNvPr>
            <p:cNvSpPr>
              <a:spLocks noChangeArrowheads="1"/>
            </p:cNvSpPr>
            <p:nvPr/>
          </p:nvSpPr>
          <p:spPr bwMode="auto">
            <a:xfrm>
              <a:off x="10011155" y="2919048"/>
              <a:ext cx="108000" cy="108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sp>
          <p:nvSpPr>
            <p:cNvPr id="92" name="Oval 9">
              <a:extLst>
                <a:ext uri="{FF2B5EF4-FFF2-40B4-BE49-F238E27FC236}">
                  <a16:creationId xmlns:a16="http://schemas.microsoft.com/office/drawing/2014/main" id="{2E1B2392-4D28-4017-9E49-283A58151ED3}"/>
                </a:ext>
              </a:extLst>
            </p:cNvPr>
            <p:cNvSpPr>
              <a:spLocks noChangeArrowheads="1"/>
            </p:cNvSpPr>
            <p:nvPr/>
          </p:nvSpPr>
          <p:spPr bwMode="auto">
            <a:xfrm>
              <a:off x="9942395" y="2908655"/>
              <a:ext cx="108000" cy="108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grpSp>
      <p:sp>
        <p:nvSpPr>
          <p:cNvPr id="20" name="ZoneTexte 19">
            <a:extLst>
              <a:ext uri="{FF2B5EF4-FFF2-40B4-BE49-F238E27FC236}">
                <a16:creationId xmlns:a16="http://schemas.microsoft.com/office/drawing/2014/main" id="{762C2626-4A71-4B66-B84F-07E5F9025397}"/>
              </a:ext>
            </a:extLst>
          </p:cNvPr>
          <p:cNvSpPr txBox="1"/>
          <p:nvPr/>
        </p:nvSpPr>
        <p:spPr>
          <a:xfrm>
            <a:off x="4464343" y="1432192"/>
            <a:ext cx="1610911" cy="830997"/>
          </a:xfrm>
          <a:prstGeom prst="rect">
            <a:avLst/>
          </a:prstGeom>
          <a:noFill/>
        </p:spPr>
        <p:txBody>
          <a:bodyPr wrap="square" rtlCol="0">
            <a:spAutoFit/>
          </a:bodyPr>
          <a:lstStyle/>
          <a:p>
            <a:r>
              <a:rPr lang="en-US" sz="1600" dirty="0"/>
              <a:t>Complexity of scattering problem</a:t>
            </a:r>
          </a:p>
        </p:txBody>
      </p:sp>
      <p:cxnSp>
        <p:nvCxnSpPr>
          <p:cNvPr id="22" name="Connecteur droit avec flèche 21">
            <a:extLst>
              <a:ext uri="{FF2B5EF4-FFF2-40B4-BE49-F238E27FC236}">
                <a16:creationId xmlns:a16="http://schemas.microsoft.com/office/drawing/2014/main" id="{CED400B7-4ABE-43D7-97C2-735FE2954B8E}"/>
              </a:ext>
            </a:extLst>
          </p:cNvPr>
          <p:cNvCxnSpPr>
            <a:cxnSpLocks/>
          </p:cNvCxnSpPr>
          <p:nvPr/>
        </p:nvCxnSpPr>
        <p:spPr>
          <a:xfrm flipV="1">
            <a:off x="7631709" y="1416627"/>
            <a:ext cx="1215880" cy="1219085"/>
          </a:xfrm>
          <a:prstGeom prst="straightConnector1">
            <a:avLst/>
          </a:prstGeom>
          <a:ln w="1905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101" name="ZoneTexte 100">
            <a:extLst>
              <a:ext uri="{FF2B5EF4-FFF2-40B4-BE49-F238E27FC236}">
                <a16:creationId xmlns:a16="http://schemas.microsoft.com/office/drawing/2014/main" id="{B66F54F1-D977-46E4-B97C-343E05C7D67A}"/>
              </a:ext>
            </a:extLst>
          </p:cNvPr>
          <p:cNvSpPr txBox="1"/>
          <p:nvPr/>
        </p:nvSpPr>
        <p:spPr>
          <a:xfrm>
            <a:off x="7119629" y="1453406"/>
            <a:ext cx="1466713" cy="830997"/>
          </a:xfrm>
          <a:prstGeom prst="rect">
            <a:avLst/>
          </a:prstGeom>
          <a:noFill/>
        </p:spPr>
        <p:txBody>
          <a:bodyPr wrap="square" rtlCol="0">
            <a:spAutoFit/>
          </a:bodyPr>
          <a:lstStyle/>
          <a:p>
            <a:r>
              <a:rPr lang="en-US" sz="1600" dirty="0"/>
              <a:t>Complexity of many-body solution</a:t>
            </a:r>
          </a:p>
        </p:txBody>
      </p:sp>
      <p:cxnSp>
        <p:nvCxnSpPr>
          <p:cNvPr id="106" name="Connecteur droit avec flèche 105">
            <a:extLst>
              <a:ext uri="{FF2B5EF4-FFF2-40B4-BE49-F238E27FC236}">
                <a16:creationId xmlns:a16="http://schemas.microsoft.com/office/drawing/2014/main" id="{BE83D7CA-5120-43A6-9647-40E44AD2632B}"/>
              </a:ext>
            </a:extLst>
          </p:cNvPr>
          <p:cNvCxnSpPr>
            <a:cxnSpLocks/>
          </p:cNvCxnSpPr>
          <p:nvPr/>
        </p:nvCxnSpPr>
        <p:spPr>
          <a:xfrm flipV="1">
            <a:off x="9339502" y="2058868"/>
            <a:ext cx="1713145" cy="702202"/>
          </a:xfrm>
          <a:prstGeom prst="straightConnector1">
            <a:avLst/>
          </a:prstGeom>
          <a:ln w="1905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28" name="ZoneTexte 27">
            <a:extLst>
              <a:ext uri="{FF2B5EF4-FFF2-40B4-BE49-F238E27FC236}">
                <a16:creationId xmlns:a16="http://schemas.microsoft.com/office/drawing/2014/main" id="{4C9AEB2D-2FDF-4A64-BB04-51F906BE6185}"/>
              </a:ext>
            </a:extLst>
          </p:cNvPr>
          <p:cNvSpPr txBox="1"/>
          <p:nvPr/>
        </p:nvSpPr>
        <p:spPr>
          <a:xfrm>
            <a:off x="11341165" y="1880522"/>
            <a:ext cx="606256" cy="338554"/>
          </a:xfrm>
          <a:prstGeom prst="rect">
            <a:avLst/>
          </a:prstGeom>
          <a:noFill/>
        </p:spPr>
        <p:txBody>
          <a:bodyPr wrap="none" rtlCol="0">
            <a:spAutoFit/>
          </a:bodyPr>
          <a:lstStyle/>
          <a:p>
            <a:r>
              <a:rPr lang="fr-FR" sz="1600" dirty="0" err="1">
                <a:solidFill>
                  <a:srgbClr val="FF0000"/>
                </a:solidFill>
              </a:rPr>
              <a:t>Both</a:t>
            </a:r>
            <a:endParaRPr lang="fr-FR" sz="1600" dirty="0">
              <a:solidFill>
                <a:srgbClr val="FF0000"/>
              </a:solidFill>
            </a:endParaRPr>
          </a:p>
        </p:txBody>
      </p:sp>
      <p:cxnSp>
        <p:nvCxnSpPr>
          <p:cNvPr id="63" name="Connecteur droit avec flèche 62">
            <a:extLst>
              <a:ext uri="{FF2B5EF4-FFF2-40B4-BE49-F238E27FC236}">
                <a16:creationId xmlns:a16="http://schemas.microsoft.com/office/drawing/2014/main" id="{908A5290-5D1B-468E-AE3B-95AAA4F6EDC8}"/>
              </a:ext>
            </a:extLst>
          </p:cNvPr>
          <p:cNvCxnSpPr>
            <a:cxnSpLocks/>
          </p:cNvCxnSpPr>
          <p:nvPr/>
        </p:nvCxnSpPr>
        <p:spPr>
          <a:xfrm flipH="1" flipV="1">
            <a:off x="4087646" y="3799988"/>
            <a:ext cx="671502" cy="1172151"/>
          </a:xfrm>
          <a:prstGeom prst="straightConnector1">
            <a:avLst/>
          </a:prstGeom>
          <a:ln w="1905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4" name="ZoneTexte 63">
                <a:extLst>
                  <a:ext uri="{FF2B5EF4-FFF2-40B4-BE49-F238E27FC236}">
                    <a16:creationId xmlns:a16="http://schemas.microsoft.com/office/drawing/2014/main" id="{0AC5DAC6-EE02-410E-903A-492A5B2537D4}"/>
                  </a:ext>
                </a:extLst>
              </p:cNvPr>
              <p:cNvSpPr txBox="1"/>
              <p:nvPr/>
            </p:nvSpPr>
            <p:spPr>
              <a:xfrm>
                <a:off x="2344974" y="4018208"/>
                <a:ext cx="2195309" cy="849976"/>
              </a:xfrm>
              <a:prstGeom prst="rect">
                <a:avLst/>
              </a:prstGeom>
              <a:noFill/>
            </p:spPr>
            <p:txBody>
              <a:bodyPr wrap="square" rtlCol="0">
                <a:spAutoFit/>
              </a:bodyPr>
              <a:lstStyle/>
              <a:p>
                <a14:m>
                  <m:oMath xmlns:m="http://schemas.openxmlformats.org/officeDocument/2006/math">
                    <m:r>
                      <a:rPr lang="en-US" sz="160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𝑛</m:t>
                    </m:r>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𝑝</m:t>
                    </m:r>
                  </m:oMath>
                </a14:m>
                <a:r>
                  <a:rPr lang="en-US" sz="1600" dirty="0"/>
                  <a:t> particles interacting with strong force (</a:t>
                </a:r>
                <a14:m>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𝑀</m:t>
                        </m:r>
                      </m:e>
                      <m:sub>
                        <m:r>
                          <a:rPr lang="fr-FR" sz="1600" b="0" i="1" smtClean="0">
                            <a:latin typeface="Cambria Math" panose="02040503050406030204" pitchFamily="18" charset="0"/>
                          </a:rPr>
                          <m:t>h</m:t>
                        </m:r>
                      </m:sub>
                    </m:sSub>
                    <m:r>
                      <a:rPr lang="fr-FR" sz="1600" b="0" i="1" smtClean="0">
                        <a:latin typeface="Cambria Math" panose="02040503050406030204" pitchFamily="18" charset="0"/>
                        <a:ea typeface="Cambria Math" panose="02040503050406030204" pitchFamily="18" charset="0"/>
                      </a:rPr>
                      <m:t>≫</m:t>
                    </m:r>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𝑀</m:t>
                        </m:r>
                      </m:e>
                      <m:sub>
                        <m:r>
                          <a:rPr lang="fr-FR" sz="1600" b="0" i="1" smtClean="0">
                            <a:latin typeface="Cambria Math" panose="02040503050406030204" pitchFamily="18" charset="0"/>
                            <a:ea typeface="Cambria Math" panose="02040503050406030204" pitchFamily="18" charset="0"/>
                          </a:rPr>
                          <m:t>𝑛</m:t>
                        </m:r>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𝑝</m:t>
                        </m:r>
                      </m:sub>
                    </m:sSub>
                  </m:oMath>
                </a14:m>
                <a:r>
                  <a:rPr lang="en-US" sz="1600" dirty="0"/>
                  <a:t>)</a:t>
                </a:r>
              </a:p>
            </p:txBody>
          </p:sp>
        </mc:Choice>
        <mc:Fallback xmlns="">
          <p:sp>
            <p:nvSpPr>
              <p:cNvPr id="64" name="ZoneTexte 63">
                <a:extLst>
                  <a:ext uri="{FF2B5EF4-FFF2-40B4-BE49-F238E27FC236}">
                    <a16:creationId xmlns:a16="http://schemas.microsoft.com/office/drawing/2014/main" id="{0AC5DAC6-EE02-410E-903A-492A5B2537D4}"/>
                  </a:ext>
                </a:extLst>
              </p:cNvPr>
              <p:cNvSpPr txBox="1">
                <a:spLocks noRot="1" noChangeAspect="1" noMove="1" noResize="1" noEditPoints="1" noAdjustHandles="1" noChangeArrowheads="1" noChangeShapeType="1" noTextEdit="1"/>
              </p:cNvSpPr>
              <p:nvPr/>
            </p:nvSpPr>
            <p:spPr>
              <a:xfrm>
                <a:off x="2344974" y="4018208"/>
                <a:ext cx="2195309" cy="849976"/>
              </a:xfrm>
              <a:prstGeom prst="rect">
                <a:avLst/>
              </a:prstGeom>
              <a:blipFill>
                <a:blip r:embed="rId5"/>
                <a:stretch>
                  <a:fillRect l="-1667" t="-2143" r="-2500" b="-571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4" name="ZoneTexte 73">
                <a:extLst>
                  <a:ext uri="{FF2B5EF4-FFF2-40B4-BE49-F238E27FC236}">
                    <a16:creationId xmlns:a16="http://schemas.microsoft.com/office/drawing/2014/main" id="{993C9176-0201-4B03-8096-00A188524842}"/>
                  </a:ext>
                </a:extLst>
              </p:cNvPr>
              <p:cNvSpPr txBox="1"/>
              <p:nvPr/>
            </p:nvSpPr>
            <p:spPr>
              <a:xfrm>
                <a:off x="2925377" y="5810310"/>
                <a:ext cx="1681460" cy="35753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𝑀</m:t>
                          </m:r>
                        </m:e>
                        <m:sub>
                          <m:r>
                            <a:rPr lang="fr-FR" sz="1600" b="0" i="1" smtClean="0">
                              <a:latin typeface="Cambria Math" panose="02040503050406030204" pitchFamily="18" charset="0"/>
                            </a:rPr>
                            <m:t>h</m:t>
                          </m:r>
                        </m:sub>
                      </m:sSub>
                      <m:r>
                        <a:rPr lang="fr-FR" sz="1600" i="1">
                          <a:latin typeface="Cambria Math" panose="02040503050406030204" pitchFamily="18" charset="0"/>
                          <a:ea typeface="Cambria Math" panose="02040503050406030204" pitchFamily="18" charset="0"/>
                        </a:rPr>
                        <m:t>≤</m:t>
                      </m:r>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𝑀</m:t>
                          </m:r>
                        </m:e>
                        <m:sub>
                          <m:r>
                            <a:rPr lang="fr-FR" sz="1600" b="0" i="1" smtClean="0">
                              <a:latin typeface="Cambria Math" panose="02040503050406030204" pitchFamily="18" charset="0"/>
                              <a:ea typeface="Cambria Math" panose="02040503050406030204" pitchFamily="18" charset="0"/>
                            </a:rPr>
                            <m:t>𝑛</m:t>
                          </m:r>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𝑝</m:t>
                          </m:r>
                        </m:sub>
                      </m:sSub>
                    </m:oMath>
                  </m:oMathPara>
                </a14:m>
                <a:endParaRPr lang="en-US" sz="1600" dirty="0"/>
              </a:p>
            </p:txBody>
          </p:sp>
        </mc:Choice>
        <mc:Fallback xmlns="">
          <p:sp>
            <p:nvSpPr>
              <p:cNvPr id="74" name="ZoneTexte 73">
                <a:extLst>
                  <a:ext uri="{FF2B5EF4-FFF2-40B4-BE49-F238E27FC236}">
                    <a16:creationId xmlns:a16="http://schemas.microsoft.com/office/drawing/2014/main" id="{993C9176-0201-4B03-8096-00A188524842}"/>
                  </a:ext>
                </a:extLst>
              </p:cNvPr>
              <p:cNvSpPr txBox="1">
                <a:spLocks noRot="1" noChangeAspect="1" noMove="1" noResize="1" noEditPoints="1" noAdjustHandles="1" noChangeArrowheads="1" noChangeShapeType="1" noTextEdit="1"/>
              </p:cNvSpPr>
              <p:nvPr/>
            </p:nvSpPr>
            <p:spPr>
              <a:xfrm>
                <a:off x="2925377" y="5810310"/>
                <a:ext cx="1681460" cy="357534"/>
              </a:xfrm>
              <a:prstGeom prst="rect">
                <a:avLst/>
              </a:prstGeom>
              <a:blipFill>
                <a:blip r:embed="rId6"/>
                <a:stretch>
                  <a:fillRect b="-3390"/>
                </a:stretch>
              </a:blipFill>
            </p:spPr>
            <p:txBody>
              <a:bodyPr/>
              <a:lstStyle/>
              <a:p>
                <a:r>
                  <a:rPr lang="fr-FR">
                    <a:noFill/>
                  </a:rPr>
                  <a:t> </a:t>
                </a:r>
              </a:p>
            </p:txBody>
          </p:sp>
        </mc:Fallback>
      </mc:AlternateContent>
      <p:pic>
        <p:nvPicPr>
          <p:cNvPr id="31" name="Image 30">
            <a:extLst>
              <a:ext uri="{FF2B5EF4-FFF2-40B4-BE49-F238E27FC236}">
                <a16:creationId xmlns:a16="http://schemas.microsoft.com/office/drawing/2014/main" id="{8A0EE3A2-EC00-42C3-AB71-5AAACCABE09F}"/>
              </a:ext>
            </a:extLst>
          </p:cNvPr>
          <p:cNvPicPr>
            <a:picLocks noChangeAspect="1"/>
          </p:cNvPicPr>
          <p:nvPr/>
        </p:nvPicPr>
        <p:blipFill rotWithShape="1">
          <a:blip r:embed="rId7" cstate="hq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rot="20608900">
            <a:off x="4614993" y="4853364"/>
            <a:ext cx="2828967" cy="1639433"/>
          </a:xfrm>
          <a:prstGeom prst="rect">
            <a:avLst/>
          </a:prstGeom>
        </p:spPr>
      </p:pic>
      <p:pic>
        <p:nvPicPr>
          <p:cNvPr id="80" name="Picture 2">
            <a:extLst>
              <a:ext uri="{FF2B5EF4-FFF2-40B4-BE49-F238E27FC236}">
                <a16:creationId xmlns:a16="http://schemas.microsoft.com/office/drawing/2014/main" id="{06D6B1D7-60E0-409E-9A69-358C736D2D0E}"/>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47772" y="1351559"/>
            <a:ext cx="3517438" cy="2000112"/>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Lst>
        </p:spPr>
      </p:pic>
      <p:cxnSp>
        <p:nvCxnSpPr>
          <p:cNvPr id="68" name="Connecteur droit avec flèche 67">
            <a:extLst>
              <a:ext uri="{FF2B5EF4-FFF2-40B4-BE49-F238E27FC236}">
                <a16:creationId xmlns:a16="http://schemas.microsoft.com/office/drawing/2014/main" id="{C60D2DD3-B444-43B6-8BC9-005377A29B1B}"/>
              </a:ext>
            </a:extLst>
          </p:cNvPr>
          <p:cNvCxnSpPr>
            <a:cxnSpLocks/>
          </p:cNvCxnSpPr>
          <p:nvPr/>
        </p:nvCxnSpPr>
        <p:spPr>
          <a:xfrm flipH="1">
            <a:off x="4428301" y="5285013"/>
            <a:ext cx="330847" cy="1367783"/>
          </a:xfrm>
          <a:prstGeom prst="straightConnector1">
            <a:avLst/>
          </a:prstGeom>
          <a:ln w="1905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70" name="ZoneTexte 69">
            <a:extLst>
              <a:ext uri="{FF2B5EF4-FFF2-40B4-BE49-F238E27FC236}">
                <a16:creationId xmlns:a16="http://schemas.microsoft.com/office/drawing/2014/main" id="{CAA108D3-9F8E-4C7E-BEF1-546EBFBD1525}"/>
              </a:ext>
            </a:extLst>
          </p:cNvPr>
          <p:cNvSpPr txBox="1"/>
          <p:nvPr/>
        </p:nvSpPr>
        <p:spPr>
          <a:xfrm>
            <a:off x="7999940" y="6037039"/>
            <a:ext cx="1305165" cy="261610"/>
          </a:xfrm>
          <a:prstGeom prst="rect">
            <a:avLst/>
          </a:prstGeom>
          <a:noFill/>
        </p:spPr>
        <p:txBody>
          <a:bodyPr wrap="none" rtlCol="0">
            <a:spAutoFit/>
          </a:bodyPr>
          <a:lstStyle>
            <a:defPPr>
              <a:defRPr lang="fr-FR"/>
            </a:defPPr>
            <a:lvl1pPr>
              <a:defRPr sz="1100">
                <a:ln w="0" cap="sq">
                  <a:noFill/>
                </a:ln>
                <a:solidFill>
                  <a:srgbClr val="0070C0"/>
                </a:solidFill>
              </a:defRPr>
            </a:lvl1pPr>
          </a:lstStyle>
          <a:p>
            <a:r>
              <a:rPr lang="en-US" dirty="0"/>
              <a:t>Credits H. </a:t>
            </a:r>
            <a:r>
              <a:rPr lang="en-US" dirty="0" err="1"/>
              <a:t>Lenske</a:t>
            </a:r>
            <a:endParaRPr lang="en-US" dirty="0"/>
          </a:p>
        </p:txBody>
      </p:sp>
      <p:sp>
        <p:nvSpPr>
          <p:cNvPr id="23" name="TextBox 40">
            <a:extLst>
              <a:ext uri="{FF2B5EF4-FFF2-40B4-BE49-F238E27FC236}">
                <a16:creationId xmlns:a16="http://schemas.microsoft.com/office/drawing/2014/main" id="{86E7CEDC-A5BA-6EC6-7526-ABD43365A980}"/>
              </a:ext>
            </a:extLst>
          </p:cNvPr>
          <p:cNvSpPr txBox="1"/>
          <p:nvPr/>
        </p:nvSpPr>
        <p:spPr>
          <a:xfrm>
            <a:off x="8586342" y="4018208"/>
            <a:ext cx="3458174" cy="1849566"/>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p>
            <a:pPr marL="285750" indent="-285750">
              <a:buFont typeface="Wingdings" panose="05000000000000000000" pitchFamily="2" charset="2"/>
              <a:buChar char=""/>
            </a:pPr>
            <a:r>
              <a:rPr lang="en-US" sz="1800" dirty="0"/>
              <a:t>Nuclear theory is </a:t>
            </a:r>
            <a:r>
              <a:rPr lang="en-US" sz="1800" b="1" dirty="0"/>
              <a:t>data driven</a:t>
            </a:r>
            <a:r>
              <a:rPr lang="en-US" sz="1800" dirty="0"/>
              <a:t>.</a:t>
            </a:r>
          </a:p>
          <a:p>
            <a:pPr marL="285750" indent="-285750">
              <a:buFont typeface="Wingdings" panose="05000000000000000000" pitchFamily="2" charset="2"/>
              <a:buChar char=""/>
            </a:pPr>
            <a:r>
              <a:rPr lang="en-US" sz="1800" dirty="0"/>
              <a:t>Few-body techniques scale </a:t>
            </a:r>
            <a:r>
              <a:rPr lang="en-US" sz="1800" b="1" dirty="0"/>
              <a:t>very bad </a:t>
            </a:r>
            <a:r>
              <a:rPr lang="en-US" sz="1800" dirty="0"/>
              <a:t>with the number of constituents in the continuum.</a:t>
            </a:r>
          </a:p>
        </p:txBody>
      </p:sp>
      <p:sp>
        <p:nvSpPr>
          <p:cNvPr id="24" name="Espace réservé de la date 23">
            <a:extLst>
              <a:ext uri="{FF2B5EF4-FFF2-40B4-BE49-F238E27FC236}">
                <a16:creationId xmlns:a16="http://schemas.microsoft.com/office/drawing/2014/main" id="{86AD2A81-5B40-E496-01AE-7699558A2337}"/>
              </a:ext>
            </a:extLst>
          </p:cNvPr>
          <p:cNvSpPr>
            <a:spLocks noGrp="1"/>
          </p:cNvSpPr>
          <p:nvPr>
            <p:ph type="dt" sz="half" idx="10"/>
          </p:nvPr>
        </p:nvSpPr>
        <p:spPr/>
        <p:txBody>
          <a:bodyPr/>
          <a:lstStyle/>
          <a:p>
            <a:r>
              <a:rPr lang="en-US"/>
              <a:t>23/09/2025</a:t>
            </a:r>
            <a:endParaRPr lang="fr-FR" dirty="0"/>
          </a:p>
        </p:txBody>
      </p:sp>
      <p:sp>
        <p:nvSpPr>
          <p:cNvPr id="26" name="Espace réservé du pied de page 25">
            <a:extLst>
              <a:ext uri="{FF2B5EF4-FFF2-40B4-BE49-F238E27FC236}">
                <a16:creationId xmlns:a16="http://schemas.microsoft.com/office/drawing/2014/main" id="{D2B0808D-5929-AB0F-EECE-3B470FF94606}"/>
              </a:ext>
            </a:extLst>
          </p:cNvPr>
          <p:cNvSpPr>
            <a:spLocks noGrp="1"/>
          </p:cNvSpPr>
          <p:nvPr>
            <p:ph type="ftr" sz="quarter" idx="11"/>
          </p:nvPr>
        </p:nvSpPr>
        <p:spPr/>
        <p:txBody>
          <a:bodyPr/>
          <a:lstStyle/>
          <a:p>
            <a:r>
              <a:rPr lang="fr-FR"/>
              <a:t>EuNPC – Caen</a:t>
            </a:r>
            <a:endParaRPr lang="fr-FR" dirty="0"/>
          </a:p>
        </p:txBody>
      </p:sp>
      <p:sp>
        <p:nvSpPr>
          <p:cNvPr id="21" name="Rectangle 28">
            <a:extLst>
              <a:ext uri="{FF2B5EF4-FFF2-40B4-BE49-F238E27FC236}">
                <a16:creationId xmlns:a16="http://schemas.microsoft.com/office/drawing/2014/main" id="{99E72D8A-AF58-1DD0-E253-9F875CB519B1}"/>
              </a:ext>
            </a:extLst>
          </p:cNvPr>
          <p:cNvSpPr/>
          <p:nvPr/>
        </p:nvSpPr>
        <p:spPr>
          <a:xfrm>
            <a:off x="9531" y="3486152"/>
            <a:ext cx="8309521" cy="2953268"/>
          </a:xfrm>
          <a:custGeom>
            <a:avLst/>
            <a:gdLst>
              <a:gd name="connsiteX0" fmla="*/ 0 w 8309521"/>
              <a:gd name="connsiteY0" fmla="*/ 0 h 2953268"/>
              <a:gd name="connsiteX1" fmla="*/ 8309521 w 8309521"/>
              <a:gd name="connsiteY1" fmla="*/ 0 h 2953268"/>
              <a:gd name="connsiteX2" fmla="*/ 8309521 w 8309521"/>
              <a:gd name="connsiteY2" fmla="*/ 2953268 h 2953268"/>
              <a:gd name="connsiteX3" fmla="*/ 0 w 8309521"/>
              <a:gd name="connsiteY3" fmla="*/ 2953268 h 2953268"/>
              <a:gd name="connsiteX4" fmla="*/ 0 w 8309521"/>
              <a:gd name="connsiteY4" fmla="*/ 0 h 2953268"/>
              <a:gd name="connsiteX0" fmla="*/ 0 w 8309521"/>
              <a:gd name="connsiteY0" fmla="*/ 0 h 2953268"/>
              <a:gd name="connsiteX1" fmla="*/ 8309521 w 8309521"/>
              <a:gd name="connsiteY1" fmla="*/ 0 h 2953268"/>
              <a:gd name="connsiteX2" fmla="*/ 7951713 w 8309521"/>
              <a:gd name="connsiteY2" fmla="*/ 2933390 h 2953268"/>
              <a:gd name="connsiteX3" fmla="*/ 0 w 8309521"/>
              <a:gd name="connsiteY3" fmla="*/ 2953268 h 2953268"/>
              <a:gd name="connsiteX4" fmla="*/ 0 w 8309521"/>
              <a:gd name="connsiteY4" fmla="*/ 0 h 295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9521" h="2953268">
                <a:moveTo>
                  <a:pt x="0" y="0"/>
                </a:moveTo>
                <a:lnTo>
                  <a:pt x="8309521" y="0"/>
                </a:lnTo>
                <a:lnTo>
                  <a:pt x="7951713" y="2933390"/>
                </a:lnTo>
                <a:lnTo>
                  <a:pt x="0" y="2953268"/>
                </a:lnTo>
                <a:lnTo>
                  <a:pt x="0" y="0"/>
                </a:lnTo>
                <a:close/>
              </a:path>
            </a:pathLst>
          </a:cu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3538095-6C58-1360-F296-EF7FEAEE41C6}"/>
              </a:ext>
            </a:extLst>
          </p:cNvPr>
          <p:cNvSpPr/>
          <p:nvPr/>
        </p:nvSpPr>
        <p:spPr>
          <a:xfrm>
            <a:off x="6674551" y="1124917"/>
            <a:ext cx="5385299" cy="2465648"/>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1628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FB709-DCDC-0CA8-4A26-FDA101734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ACF1DC-5990-B59F-EDC6-D8998C72ED47}"/>
              </a:ext>
            </a:extLst>
          </p:cNvPr>
          <p:cNvSpPr>
            <a:spLocks noGrp="1"/>
          </p:cNvSpPr>
          <p:nvPr>
            <p:ph type="title"/>
          </p:nvPr>
        </p:nvSpPr>
        <p:spPr/>
        <p:txBody>
          <a:bodyPr/>
          <a:lstStyle/>
          <a:p>
            <a:r>
              <a:rPr lang="en-US" dirty="0">
                <a:solidFill>
                  <a:schemeClr val="tx1"/>
                </a:solidFill>
              </a:rPr>
              <a:t>4-neutron: a </a:t>
            </a:r>
            <a:r>
              <a:rPr lang="en-US" dirty="0"/>
              <a:t>resonance ?</a:t>
            </a:r>
          </a:p>
        </p:txBody>
      </p:sp>
      <p:sp>
        <p:nvSpPr>
          <p:cNvPr id="3" name="Date Placeholder 2">
            <a:extLst>
              <a:ext uri="{FF2B5EF4-FFF2-40B4-BE49-F238E27FC236}">
                <a16:creationId xmlns:a16="http://schemas.microsoft.com/office/drawing/2014/main" id="{592E7677-6D29-26FE-E080-5B8F72F54AF1}"/>
              </a:ext>
            </a:extLst>
          </p:cNvPr>
          <p:cNvSpPr>
            <a:spLocks noGrp="1"/>
          </p:cNvSpPr>
          <p:nvPr>
            <p:ph type="dt" sz="half" idx="10"/>
          </p:nvPr>
        </p:nvSpPr>
        <p:spPr/>
        <p:txBody>
          <a:bodyPr/>
          <a:lstStyle/>
          <a:p>
            <a:r>
              <a:rPr lang="en-US"/>
              <a:t>23/09/2025</a:t>
            </a:r>
            <a:endParaRPr lang="fr-FR"/>
          </a:p>
        </p:txBody>
      </p:sp>
      <p:sp>
        <p:nvSpPr>
          <p:cNvPr id="5" name="Slide Number Placeholder 4">
            <a:extLst>
              <a:ext uri="{FF2B5EF4-FFF2-40B4-BE49-F238E27FC236}">
                <a16:creationId xmlns:a16="http://schemas.microsoft.com/office/drawing/2014/main" id="{00EB2C84-B243-49CF-93A4-EAEF9453CB00}"/>
              </a:ext>
            </a:extLst>
          </p:cNvPr>
          <p:cNvSpPr>
            <a:spLocks noGrp="1"/>
          </p:cNvSpPr>
          <p:nvPr>
            <p:ph type="sldNum" sz="quarter" idx="12"/>
          </p:nvPr>
        </p:nvSpPr>
        <p:spPr/>
        <p:txBody>
          <a:bodyPr/>
          <a:lstStyle/>
          <a:p>
            <a:fld id="{77E71596-5F9D-49C5-9701-16B3CA54319D}" type="slidenum">
              <a:rPr lang="fr-FR" smtClean="0"/>
              <a:pPr/>
              <a:t>30</a:t>
            </a:fld>
            <a:endParaRPr lang="fr-FR"/>
          </a:p>
        </p:txBody>
      </p:sp>
      <p:pic>
        <p:nvPicPr>
          <p:cNvPr id="10" name="Content Placeholder 9">
            <a:extLst>
              <a:ext uri="{FF2B5EF4-FFF2-40B4-BE49-F238E27FC236}">
                <a16:creationId xmlns:a16="http://schemas.microsoft.com/office/drawing/2014/main" id="{EB857D1D-9B83-6B7C-B4A3-CD5C75C3770B}"/>
              </a:ext>
            </a:extLst>
          </p:cNvPr>
          <p:cNvPicPr>
            <a:picLocks noGrp="1" noChangeAspect="1"/>
          </p:cNvPicPr>
          <p:nvPr>
            <p:ph sz="half" idx="4294967295"/>
          </p:nvPr>
        </p:nvPicPr>
        <p:blipFill>
          <a:blip r:embed="rId2">
            <a:extLst>
              <a:ext uri="{96DAC541-7B7A-43D3-8B79-37D633B846F1}">
                <asvg:svgBlip xmlns:asvg="http://schemas.microsoft.com/office/drawing/2016/SVG/main" r:embed="rId3"/>
              </a:ext>
            </a:extLst>
          </a:blip>
          <a:stretch>
            <a:fillRect/>
          </a:stretch>
        </p:blipFill>
        <p:spPr>
          <a:xfrm>
            <a:off x="5364028" y="1562100"/>
            <a:ext cx="6059487" cy="4108450"/>
          </a:xfrm>
        </p:spPr>
      </p:pic>
      <p:sp>
        <p:nvSpPr>
          <p:cNvPr id="8" name="Rectangle : coins arrondis 7">
            <a:extLst>
              <a:ext uri="{FF2B5EF4-FFF2-40B4-BE49-F238E27FC236}">
                <a16:creationId xmlns:a16="http://schemas.microsoft.com/office/drawing/2014/main" id="{DC4798FA-F665-DD48-2D06-51785847BFB4}"/>
              </a:ext>
            </a:extLst>
          </p:cNvPr>
          <p:cNvSpPr/>
          <p:nvPr/>
        </p:nvSpPr>
        <p:spPr>
          <a:xfrm>
            <a:off x="3822875" y="2396580"/>
            <a:ext cx="1583806" cy="746354"/>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p>
            <a:pPr>
              <a:spcAft>
                <a:spcPts val="600"/>
              </a:spcAft>
            </a:pPr>
            <a:r>
              <a:rPr lang="en-US" sz="1800" dirty="0">
                <a:solidFill>
                  <a:schemeClr val="tx1"/>
                </a:solidFill>
                <a:latin typeface="Arial" charset="0"/>
                <a:cs typeface="Arial" charset="0"/>
              </a:rPr>
              <a:t>Claimed by experiment</a:t>
            </a:r>
          </a:p>
        </p:txBody>
      </p:sp>
      <p:cxnSp>
        <p:nvCxnSpPr>
          <p:cNvPr id="9" name="Straight Arrow Connector 8">
            <a:extLst>
              <a:ext uri="{FF2B5EF4-FFF2-40B4-BE49-F238E27FC236}">
                <a16:creationId xmlns:a16="http://schemas.microsoft.com/office/drawing/2014/main" id="{99CCEB66-BC54-712E-DB20-F2F06F8BCAD0}"/>
              </a:ext>
            </a:extLst>
          </p:cNvPr>
          <p:cNvCxnSpPr>
            <a:cxnSpLocks/>
            <a:stCxn id="8" idx="3"/>
            <a:endCxn id="15" idx="3"/>
          </p:cNvCxnSpPr>
          <p:nvPr/>
        </p:nvCxnSpPr>
        <p:spPr>
          <a:xfrm flipV="1">
            <a:off x="5406681" y="2559966"/>
            <a:ext cx="1461915" cy="2097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Multiplication Sign 14">
            <a:extLst>
              <a:ext uri="{FF2B5EF4-FFF2-40B4-BE49-F238E27FC236}">
                <a16:creationId xmlns:a16="http://schemas.microsoft.com/office/drawing/2014/main" id="{1D0A7553-FA85-D29E-D49E-41C9167A6522}"/>
              </a:ext>
            </a:extLst>
          </p:cNvPr>
          <p:cNvSpPr/>
          <p:nvPr/>
        </p:nvSpPr>
        <p:spPr>
          <a:xfrm>
            <a:off x="6829450" y="2451066"/>
            <a:ext cx="162989" cy="143322"/>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63"/>
          </a:p>
        </p:txBody>
      </p:sp>
      <p:grpSp>
        <p:nvGrpSpPr>
          <p:cNvPr id="6" name="Groupe 5">
            <a:extLst>
              <a:ext uri="{FF2B5EF4-FFF2-40B4-BE49-F238E27FC236}">
                <a16:creationId xmlns:a16="http://schemas.microsoft.com/office/drawing/2014/main" id="{2CBE43B9-7090-41C8-376C-C078D0CC98DB}"/>
              </a:ext>
            </a:extLst>
          </p:cNvPr>
          <p:cNvGrpSpPr/>
          <p:nvPr/>
        </p:nvGrpSpPr>
        <p:grpSpPr>
          <a:xfrm>
            <a:off x="288939" y="1034244"/>
            <a:ext cx="1182560" cy="1186558"/>
            <a:chOff x="10854782" y="1020187"/>
            <a:chExt cx="1182560" cy="1186558"/>
          </a:xfrm>
        </p:grpSpPr>
        <p:grpSp>
          <p:nvGrpSpPr>
            <p:cNvPr id="7" name="Groupe 6">
              <a:extLst>
                <a:ext uri="{FF2B5EF4-FFF2-40B4-BE49-F238E27FC236}">
                  <a16:creationId xmlns:a16="http://schemas.microsoft.com/office/drawing/2014/main" id="{458C3574-5252-4BB9-6717-46011A035566}"/>
                </a:ext>
              </a:extLst>
            </p:cNvPr>
            <p:cNvGrpSpPr/>
            <p:nvPr/>
          </p:nvGrpSpPr>
          <p:grpSpPr>
            <a:xfrm>
              <a:off x="10854782" y="1020187"/>
              <a:ext cx="1182560" cy="1186558"/>
              <a:chOff x="10854782" y="1020187"/>
              <a:chExt cx="1182560" cy="1186558"/>
            </a:xfrm>
          </p:grpSpPr>
          <p:sp>
            <p:nvSpPr>
              <p:cNvPr id="14" name="Oval 30">
                <a:extLst>
                  <a:ext uri="{FF2B5EF4-FFF2-40B4-BE49-F238E27FC236}">
                    <a16:creationId xmlns:a16="http://schemas.microsoft.com/office/drawing/2014/main" id="{71F0BE94-B83F-34B9-8033-AED1BEFD4231}"/>
                  </a:ext>
                </a:extLst>
              </p:cNvPr>
              <p:cNvSpPr>
                <a:spLocks noChangeAspect="1"/>
              </p:cNvSpPr>
              <p:nvPr/>
            </p:nvSpPr>
            <p:spPr>
              <a:xfrm>
                <a:off x="10854782" y="1020187"/>
                <a:ext cx="1182560" cy="1186558"/>
              </a:xfrm>
              <a:prstGeom prst="ellipse">
                <a:avLst/>
              </a:prstGeom>
              <a:pattFill prst="pct60">
                <a:fgClr>
                  <a:srgbClr val="A6A6FF"/>
                </a:fgClr>
                <a:bgClr>
                  <a:schemeClr val="bg1"/>
                </a:bgClr>
              </a:pattFill>
              <a:ln w="12700" cmpd="sng">
                <a:no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16" name="Picture 69" descr="ball2v2pn.png">
                <a:extLst>
                  <a:ext uri="{FF2B5EF4-FFF2-40B4-BE49-F238E27FC236}">
                    <a16:creationId xmlns:a16="http://schemas.microsoft.com/office/drawing/2014/main" id="{1CA6262B-4038-C2EE-BA76-74DB564982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11370577" y="1230162"/>
                <a:ext cx="459642" cy="464613"/>
              </a:xfrm>
              <a:prstGeom prst="rect">
                <a:avLst/>
              </a:prstGeom>
              <a:ln>
                <a:noFill/>
              </a:ln>
            </p:spPr>
          </p:pic>
          <p:pic>
            <p:nvPicPr>
              <p:cNvPr id="17" name="Picture 70" descr="ball2v2pn.png">
                <a:extLst>
                  <a:ext uri="{FF2B5EF4-FFF2-40B4-BE49-F238E27FC236}">
                    <a16:creationId xmlns:a16="http://schemas.microsoft.com/office/drawing/2014/main" id="{A18CA165-08BD-516D-B7DA-0219443CB4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11119270" y="1544915"/>
                <a:ext cx="459642" cy="464613"/>
              </a:xfrm>
              <a:prstGeom prst="rect">
                <a:avLst/>
              </a:prstGeom>
              <a:ln>
                <a:noFill/>
              </a:ln>
            </p:spPr>
          </p:pic>
        </p:grpSp>
        <p:pic>
          <p:nvPicPr>
            <p:cNvPr id="12" name="Picture 70" descr="ball2v2pn.png">
              <a:extLst>
                <a:ext uri="{FF2B5EF4-FFF2-40B4-BE49-F238E27FC236}">
                  <a16:creationId xmlns:a16="http://schemas.microsoft.com/office/drawing/2014/main" id="{1B428A72-BC8A-66AE-0730-779DA9DADF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11067381" y="1308082"/>
              <a:ext cx="459642" cy="464613"/>
            </a:xfrm>
            <a:prstGeom prst="rect">
              <a:avLst/>
            </a:prstGeom>
            <a:ln>
              <a:noFill/>
            </a:ln>
          </p:spPr>
        </p:pic>
        <p:pic>
          <p:nvPicPr>
            <p:cNvPr id="13" name="Picture 69" descr="ball2v2pn.png">
              <a:extLst>
                <a:ext uri="{FF2B5EF4-FFF2-40B4-BE49-F238E27FC236}">
                  <a16:creationId xmlns:a16="http://schemas.microsoft.com/office/drawing/2014/main" id="{FB0E8775-8308-69A3-0594-EF52EDF1B2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11353921" y="1501274"/>
              <a:ext cx="459642" cy="464613"/>
            </a:xfrm>
            <a:prstGeom prst="rect">
              <a:avLst/>
            </a:prstGeom>
            <a:ln>
              <a:noFill/>
            </a:ln>
          </p:spPr>
        </p:pic>
      </p:grpSp>
      <p:grpSp>
        <p:nvGrpSpPr>
          <p:cNvPr id="18" name="Groupe 17">
            <a:extLst>
              <a:ext uri="{FF2B5EF4-FFF2-40B4-BE49-F238E27FC236}">
                <a16:creationId xmlns:a16="http://schemas.microsoft.com/office/drawing/2014/main" id="{E89AFECE-8090-7FA9-7E00-278FEE5C893F}"/>
              </a:ext>
            </a:extLst>
          </p:cNvPr>
          <p:cNvGrpSpPr/>
          <p:nvPr/>
        </p:nvGrpSpPr>
        <p:grpSpPr>
          <a:xfrm>
            <a:off x="2359432" y="999040"/>
            <a:ext cx="1602083" cy="1131540"/>
            <a:chOff x="10563606" y="1021955"/>
            <a:chExt cx="1602083" cy="1131540"/>
          </a:xfrm>
        </p:grpSpPr>
        <p:grpSp>
          <p:nvGrpSpPr>
            <p:cNvPr id="19" name="Groupe 18">
              <a:extLst>
                <a:ext uri="{FF2B5EF4-FFF2-40B4-BE49-F238E27FC236}">
                  <a16:creationId xmlns:a16="http://schemas.microsoft.com/office/drawing/2014/main" id="{6244F1FB-D1EE-591A-15D8-14C6A508A147}"/>
                </a:ext>
              </a:extLst>
            </p:cNvPr>
            <p:cNvGrpSpPr/>
            <p:nvPr/>
          </p:nvGrpSpPr>
          <p:grpSpPr>
            <a:xfrm>
              <a:off x="10563606" y="1325913"/>
              <a:ext cx="1602083" cy="481269"/>
              <a:chOff x="10563606" y="1325913"/>
              <a:chExt cx="1602083" cy="481269"/>
            </a:xfrm>
          </p:grpSpPr>
          <p:pic>
            <p:nvPicPr>
              <p:cNvPr id="23" name="Picture 69" descr="ball2v2pn.png">
                <a:extLst>
                  <a:ext uri="{FF2B5EF4-FFF2-40B4-BE49-F238E27FC236}">
                    <a16:creationId xmlns:a16="http://schemas.microsoft.com/office/drawing/2014/main" id="{CA644698-3AB9-060A-F2A6-83A33A6E80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11703562" y="1323427"/>
                <a:ext cx="459642" cy="464613"/>
              </a:xfrm>
              <a:prstGeom prst="rect">
                <a:avLst/>
              </a:prstGeom>
            </p:spPr>
          </p:pic>
          <p:pic>
            <p:nvPicPr>
              <p:cNvPr id="24" name="Picture 70" descr="ball2v2pn.png">
                <a:extLst>
                  <a:ext uri="{FF2B5EF4-FFF2-40B4-BE49-F238E27FC236}">
                    <a16:creationId xmlns:a16="http://schemas.microsoft.com/office/drawing/2014/main" id="{33B7EC0C-E6F9-A516-E0F1-3F2F0E713F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10566092" y="1345054"/>
                <a:ext cx="459642" cy="464613"/>
              </a:xfrm>
              <a:prstGeom prst="rect">
                <a:avLst/>
              </a:prstGeom>
            </p:spPr>
          </p:pic>
        </p:grpSp>
        <p:pic>
          <p:nvPicPr>
            <p:cNvPr id="20" name="Picture 70" descr="ball2v2pn.png">
              <a:extLst>
                <a:ext uri="{FF2B5EF4-FFF2-40B4-BE49-F238E27FC236}">
                  <a16:creationId xmlns:a16="http://schemas.microsoft.com/office/drawing/2014/main" id="{1DC856B7-920A-6C0B-4A30-C2A2716357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10659255" y="1019469"/>
              <a:ext cx="459642" cy="464613"/>
            </a:xfrm>
            <a:prstGeom prst="rect">
              <a:avLst/>
            </a:prstGeom>
          </p:spPr>
        </p:pic>
        <p:pic>
          <p:nvPicPr>
            <p:cNvPr id="21" name="Picture 69" descr="ball2v2pn.png">
              <a:extLst>
                <a:ext uri="{FF2B5EF4-FFF2-40B4-BE49-F238E27FC236}">
                  <a16:creationId xmlns:a16="http://schemas.microsoft.com/office/drawing/2014/main" id="{85EFB1C5-EA66-5BF1-26D1-BB1C4D8065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11579284" y="1691367"/>
              <a:ext cx="459642" cy="464613"/>
            </a:xfrm>
            <a:prstGeom prst="rect">
              <a:avLst/>
            </a:prstGeom>
          </p:spPr>
        </p:pic>
      </p:grpSp>
      <p:sp>
        <p:nvSpPr>
          <p:cNvPr id="25" name="ZoneTexte 24">
            <a:extLst>
              <a:ext uri="{FF2B5EF4-FFF2-40B4-BE49-F238E27FC236}">
                <a16:creationId xmlns:a16="http://schemas.microsoft.com/office/drawing/2014/main" id="{6650D9A2-2006-AD4E-37C6-49224BF1DB72}"/>
              </a:ext>
            </a:extLst>
          </p:cNvPr>
          <p:cNvSpPr txBox="1"/>
          <p:nvPr/>
        </p:nvSpPr>
        <p:spPr>
          <a:xfrm>
            <a:off x="1704676" y="1427468"/>
            <a:ext cx="412292" cy="400110"/>
          </a:xfrm>
          <a:prstGeom prst="rect">
            <a:avLst/>
          </a:prstGeom>
          <a:noFill/>
        </p:spPr>
        <p:txBody>
          <a:bodyPr wrap="none" rtlCol="0">
            <a:spAutoFit/>
          </a:bodyPr>
          <a:lstStyle/>
          <a:p>
            <a:r>
              <a:rPr lang="en-US" dirty="0"/>
              <a:t>or</a:t>
            </a:r>
          </a:p>
        </p:txBody>
      </p:sp>
      <p:sp>
        <p:nvSpPr>
          <p:cNvPr id="11" name="Espace réservé du pied de page 10">
            <a:extLst>
              <a:ext uri="{FF2B5EF4-FFF2-40B4-BE49-F238E27FC236}">
                <a16:creationId xmlns:a16="http://schemas.microsoft.com/office/drawing/2014/main" id="{2FB4D537-72FE-80EB-C783-4F2759CB7C98}"/>
              </a:ext>
            </a:extLst>
          </p:cNvPr>
          <p:cNvSpPr>
            <a:spLocks noGrp="1"/>
          </p:cNvSpPr>
          <p:nvPr>
            <p:ph type="ftr" sz="quarter" idx="11"/>
          </p:nvPr>
        </p:nvSpPr>
        <p:spPr/>
        <p:txBody>
          <a:bodyPr/>
          <a:lstStyle/>
          <a:p>
            <a:r>
              <a:rPr lang="fr-FR"/>
              <a:t>EuNPC – Caen</a:t>
            </a:r>
            <a:endParaRPr lang="fr-FR" dirty="0"/>
          </a:p>
        </p:txBody>
      </p:sp>
      <mc:AlternateContent xmlns:mc="http://schemas.openxmlformats.org/markup-compatibility/2006" xmlns:a14="http://schemas.microsoft.com/office/drawing/2010/main">
        <mc:Choice Requires="a14">
          <p:sp>
            <p:nvSpPr>
              <p:cNvPr id="22" name="Content Placeholder 7">
                <a:extLst>
                  <a:ext uri="{FF2B5EF4-FFF2-40B4-BE49-F238E27FC236}">
                    <a16:creationId xmlns:a16="http://schemas.microsoft.com/office/drawing/2014/main" id="{A04603ED-9E37-82DF-7DA7-23C60E2980D0}"/>
                  </a:ext>
                </a:extLst>
              </p:cNvPr>
              <p:cNvSpPr txBox="1">
                <a:spLocks/>
              </p:cNvSpPr>
              <p:nvPr/>
            </p:nvSpPr>
            <p:spPr>
              <a:xfrm>
                <a:off x="864637" y="3499386"/>
                <a:ext cx="4400701" cy="1959511"/>
              </a:xfrm>
              <a:prstGeom prst="rect">
                <a:avLst/>
              </a:prstGeom>
            </p:spPr>
            <p:txBody>
              <a:bodyPr vert="horz" wrap="square" lIns="91440" tIns="45720" rIns="91440" bIns="45720" rtlCol="0" anchor="ctr" anchorCtr="0">
                <a:spAutoFit/>
              </a:bodyPr>
              <a:lstStyle>
                <a:defPPr>
                  <a:defRPr lang="fr-FR"/>
                </a:defPPr>
                <a:lvl1pPr marL="0" indent="0" defTabSz="776143" eaLnBrk="1" latinLnBrk="0" hangingPunct="1">
                  <a:lnSpc>
                    <a:spcPct val="100000"/>
                  </a:lnSpc>
                  <a:spcBef>
                    <a:spcPts val="849"/>
                  </a:spcBef>
                  <a:buFont typeface="Arial" panose="020B0604020202020204" pitchFamily="34" charset="0"/>
                  <a:buNone/>
                  <a:defRPr sz="1800">
                    <a:latin typeface="Arial" panose="020B0604020202020204" pitchFamily="34" charset="0"/>
                    <a:cs typeface="Arial" panose="020B0604020202020204" pitchFamily="34" charset="0"/>
                  </a:defRPr>
                </a:lvl1pPr>
                <a:lvl2pPr marL="582107" lvl="1" indent="-194036" defTabSz="776143" eaLnBrk="1" latinLnBrk="0" hangingPunct="1">
                  <a:lnSpc>
                    <a:spcPct val="100000"/>
                  </a:lnSpc>
                  <a:spcBef>
                    <a:spcPts val="424"/>
                  </a:spcBef>
                  <a:spcAft>
                    <a:spcPts val="600"/>
                  </a:spcAft>
                  <a:buFont typeface="Arial" panose="020B0604020202020204" pitchFamily="34" charset="0"/>
                  <a:buChar char="•"/>
                  <a:defRPr sz="1800">
                    <a:latin typeface="Arial" panose="020B0604020202020204" pitchFamily="34" charset="0"/>
                    <a:cs typeface="Arial" panose="020B0604020202020204" pitchFamily="34" charset="0"/>
                  </a:defRPr>
                </a:lvl2pPr>
                <a:lvl3pPr marL="673821" lvl="2" indent="-285750" defTabSz="776143" eaLnBrk="1" latinLnBrk="0" hangingPunct="1">
                  <a:lnSpc>
                    <a:spcPct val="100000"/>
                  </a:lnSpc>
                  <a:spcBef>
                    <a:spcPts val="600"/>
                  </a:spcBef>
                  <a:buFont typeface="Arial" panose="020B0604020202020204" pitchFamily="34" charset="0"/>
                  <a:buChar char="•"/>
                  <a:defRPr sz="1800">
                    <a:latin typeface="Arial" panose="020B0604020202020204" pitchFamily="34" charset="0"/>
                    <a:cs typeface="Arial" panose="020B0604020202020204" pitchFamily="34" charset="0"/>
                  </a:defRPr>
                </a:lvl3pPr>
                <a:lvl4pPr marL="1358250" indent="-194036" defTabSz="776143" eaLnBrk="1" latinLnBrk="0" hangingPunct="1">
                  <a:lnSpc>
                    <a:spcPct val="90000"/>
                  </a:lnSpc>
                  <a:spcBef>
                    <a:spcPts val="424"/>
                  </a:spcBef>
                  <a:buFont typeface="Arial" panose="020B0604020202020204" pitchFamily="34" charset="0"/>
                  <a:buChar char="•"/>
                  <a:defRPr sz="1528">
                    <a:latin typeface="+mn-lt"/>
                    <a:cs typeface="+mn-cs"/>
                  </a:defRPr>
                </a:lvl4pPr>
                <a:lvl5pPr marL="1746321" indent="-194036" defTabSz="776143" eaLnBrk="1" latinLnBrk="0" hangingPunct="1">
                  <a:lnSpc>
                    <a:spcPct val="90000"/>
                  </a:lnSpc>
                  <a:spcBef>
                    <a:spcPts val="424"/>
                  </a:spcBef>
                  <a:buFont typeface="Arial" panose="020B0604020202020204" pitchFamily="34" charset="0"/>
                  <a:buChar char="•"/>
                  <a:defRPr sz="1528">
                    <a:latin typeface="+mn-lt"/>
                    <a:cs typeface="+mn-cs"/>
                  </a:defRPr>
                </a:lvl5pPr>
                <a:lvl6pPr marL="2134392" indent="-194036" defTabSz="776143">
                  <a:lnSpc>
                    <a:spcPct val="90000"/>
                  </a:lnSpc>
                  <a:spcBef>
                    <a:spcPts val="424"/>
                  </a:spcBef>
                  <a:buFont typeface="Arial" panose="020B0604020202020204" pitchFamily="34" charset="0"/>
                  <a:buChar char="•"/>
                  <a:defRPr sz="1528">
                    <a:latin typeface="+mn-lt"/>
                    <a:cs typeface="+mn-cs"/>
                  </a:defRPr>
                </a:lvl6pPr>
                <a:lvl7pPr marL="2522464" indent="-194036" defTabSz="776143">
                  <a:lnSpc>
                    <a:spcPct val="90000"/>
                  </a:lnSpc>
                  <a:spcBef>
                    <a:spcPts val="424"/>
                  </a:spcBef>
                  <a:buFont typeface="Arial" panose="020B0604020202020204" pitchFamily="34" charset="0"/>
                  <a:buChar char="•"/>
                  <a:defRPr sz="1528">
                    <a:latin typeface="+mn-lt"/>
                    <a:cs typeface="+mn-cs"/>
                  </a:defRPr>
                </a:lvl7pPr>
                <a:lvl8pPr marL="2910535" indent="-194036" defTabSz="776143">
                  <a:lnSpc>
                    <a:spcPct val="90000"/>
                  </a:lnSpc>
                  <a:spcBef>
                    <a:spcPts val="424"/>
                  </a:spcBef>
                  <a:buFont typeface="Arial" panose="020B0604020202020204" pitchFamily="34" charset="0"/>
                  <a:buChar char="•"/>
                  <a:defRPr sz="1528">
                    <a:latin typeface="+mn-lt"/>
                    <a:cs typeface="+mn-cs"/>
                  </a:defRPr>
                </a:lvl8pPr>
                <a:lvl9pPr marL="3298607" indent="-194036" defTabSz="776143">
                  <a:lnSpc>
                    <a:spcPct val="90000"/>
                  </a:lnSpc>
                  <a:spcBef>
                    <a:spcPts val="424"/>
                  </a:spcBef>
                  <a:buFont typeface="Arial" panose="020B0604020202020204" pitchFamily="34" charset="0"/>
                  <a:buChar char="•"/>
                  <a:defRPr sz="1528">
                    <a:latin typeface="+mn-lt"/>
                    <a:cs typeface="+mn-cs"/>
                  </a:defRPr>
                </a:lvl9pPr>
              </a:lstStyle>
              <a:p>
                <a:r>
                  <a:rPr lang="en-US" dirty="0"/>
                  <a:t>CS shows no indication of such a resonance in </a:t>
                </a:r>
                <a14:m>
                  <m:oMath xmlns:m="http://schemas.openxmlformats.org/officeDocument/2006/math">
                    <m:sSup>
                      <m:sSupPr>
                        <m:ctrlPr>
                          <a:rPr lang="en-US" i="1" smtClean="0">
                            <a:latin typeface="Cambria Math" panose="02040503050406030204" pitchFamily="18" charset="0"/>
                          </a:rPr>
                        </m:ctrlPr>
                      </m:sSupPr>
                      <m:e>
                        <m:r>
                          <a:rPr lang="en-US" smtClean="0">
                            <a:latin typeface="Cambria Math" panose="02040503050406030204" pitchFamily="18" charset="0"/>
                          </a:rPr>
                          <m:t>1</m:t>
                        </m:r>
                      </m:e>
                      <m:sup>
                        <m:r>
                          <a:rPr lang="en-US" smtClean="0">
                            <a:latin typeface="Cambria Math" panose="02040503050406030204" pitchFamily="18" charset="0"/>
                          </a:rPr>
                          <m:t>+</m:t>
                        </m:r>
                      </m:sup>
                    </m:sSup>
                    <m:r>
                      <a:rPr lang="en-US" smtClean="0">
                        <a:latin typeface="Cambria Math" panose="02040503050406030204" pitchFamily="18" charset="0"/>
                      </a:rPr>
                      <m:t>,</m:t>
                    </m:r>
                  </m:oMath>
                </a14:m>
                <a:r>
                  <a:rPr lang="en-US" dirty="0"/>
                  <a:t> </a:t>
                </a:r>
                <a14:m>
                  <m:oMath xmlns:m="http://schemas.openxmlformats.org/officeDocument/2006/math">
                    <m:sSup>
                      <m:sSupPr>
                        <m:ctrlPr>
                          <a:rPr lang="en-US" i="1">
                            <a:latin typeface="Cambria Math" panose="02040503050406030204" pitchFamily="18" charset="0"/>
                          </a:rPr>
                        </m:ctrlPr>
                      </m:sSupPr>
                      <m:e>
                        <m:r>
                          <a:rPr lang="en-US">
                            <a:latin typeface="Cambria Math" panose="02040503050406030204" pitchFamily="18" charset="0"/>
                          </a:rPr>
                          <m:t>1</m:t>
                        </m:r>
                      </m:e>
                      <m:sup>
                        <m:r>
                          <a:rPr lang="en-US" smtClean="0">
                            <a:latin typeface="Cambria Math" panose="02040503050406030204" pitchFamily="18" charset="0"/>
                          </a:rPr>
                          <m:t>−</m:t>
                        </m:r>
                      </m:sup>
                    </m:sSup>
                  </m:oMath>
                </a14:m>
                <a:r>
                  <a:rPr lang="en-US" dirty="0"/>
                  <a:t>, </a:t>
                </a:r>
                <a14:m>
                  <m:oMath xmlns:m="http://schemas.openxmlformats.org/officeDocument/2006/math">
                    <m:sSup>
                      <m:sSupPr>
                        <m:ctrlPr>
                          <a:rPr lang="en-US" i="1">
                            <a:latin typeface="Cambria Math" panose="02040503050406030204" pitchFamily="18" charset="0"/>
                          </a:rPr>
                        </m:ctrlPr>
                      </m:sSupPr>
                      <m:e>
                        <m:r>
                          <a:rPr lang="en-US" smtClean="0">
                            <a:latin typeface="Cambria Math" panose="02040503050406030204" pitchFamily="18" charset="0"/>
                          </a:rPr>
                          <m:t>0</m:t>
                        </m:r>
                      </m:e>
                      <m:sup>
                        <m:r>
                          <a:rPr lang="en-US">
                            <a:latin typeface="Cambria Math" panose="02040503050406030204" pitchFamily="18" charset="0"/>
                          </a:rPr>
                          <m:t>+</m:t>
                        </m:r>
                      </m:sup>
                    </m:sSup>
                  </m:oMath>
                </a14:m>
                <a:r>
                  <a:rPr lang="en-US" dirty="0"/>
                  <a:t> or </a:t>
                </a:r>
                <a14:m>
                  <m:oMath xmlns:m="http://schemas.openxmlformats.org/officeDocument/2006/math">
                    <m:sSup>
                      <m:sSupPr>
                        <m:ctrlPr>
                          <a:rPr lang="en-US" i="1">
                            <a:latin typeface="Cambria Math" panose="02040503050406030204" pitchFamily="18" charset="0"/>
                          </a:rPr>
                        </m:ctrlPr>
                      </m:sSupPr>
                      <m:e>
                        <m:r>
                          <a:rPr lang="en-US">
                            <a:latin typeface="Cambria Math" panose="02040503050406030204" pitchFamily="18" charset="0"/>
                          </a:rPr>
                          <m:t>0</m:t>
                        </m:r>
                      </m:e>
                      <m:sup>
                        <m:r>
                          <a:rPr lang="en-US">
                            <a:latin typeface="Cambria Math" panose="02040503050406030204" pitchFamily="18" charset="0"/>
                          </a:rPr>
                          <m:t>−</m:t>
                        </m:r>
                      </m:sup>
                    </m:sSup>
                  </m:oMath>
                </a14:m>
                <a:r>
                  <a:rPr lang="en-US" dirty="0"/>
                  <a:t>.</a:t>
                </a:r>
              </a:p>
              <a:p>
                <a:r>
                  <a:rPr lang="en-US" dirty="0"/>
                  <a:t>Lower bound of :</a:t>
                </a:r>
              </a:p>
              <a:p>
                <a:pPr/>
                <a14:m>
                  <m:oMathPara xmlns:m="http://schemas.openxmlformats.org/officeDocument/2006/math">
                    <m:oMathParaPr>
                      <m:jc m:val="centerGroup"/>
                    </m:oMathParaPr>
                    <m:oMath xmlns:m="http://schemas.openxmlformats.org/officeDocument/2006/math">
                      <m:sSub>
                        <m:sSubPr>
                          <m:ctrlPr>
                            <a:rPr lang="el-GR" i="1" dirty="0" smtClean="0">
                              <a:latin typeface="Cambria Math" panose="02040503050406030204" pitchFamily="18" charset="0"/>
                            </a:rPr>
                          </m:ctrlPr>
                        </m:sSubPr>
                        <m:e>
                          <m:r>
                            <a:rPr lang="el-GR" dirty="0">
                              <a:latin typeface="Cambria Math" panose="02040503050406030204" pitchFamily="18" charset="0"/>
                            </a:rPr>
                            <m:t>𝛤</m:t>
                          </m:r>
                        </m:e>
                        <m:sub>
                          <m:r>
                            <a:rPr lang="en-US" dirty="0" smtClean="0">
                              <a:latin typeface="Cambria Math" panose="02040503050406030204" pitchFamily="18" charset="0"/>
                            </a:rPr>
                            <m:t>𝑟</m:t>
                          </m:r>
                        </m:sub>
                      </m:sSub>
                      <m:r>
                        <a:rPr lang="en-US" dirty="0" smtClean="0">
                          <a:latin typeface="Cambria Math" panose="02040503050406030204" pitchFamily="18" charset="0"/>
                        </a:rPr>
                        <m:t>=1.9 </m:t>
                      </m:r>
                      <m:sSub>
                        <m:sSubPr>
                          <m:ctrlPr>
                            <a:rPr lang="en-US" i="1" dirty="0" smtClean="0">
                              <a:latin typeface="Cambria Math" panose="02040503050406030204" pitchFamily="18" charset="0"/>
                            </a:rPr>
                          </m:ctrlPr>
                        </m:sSubPr>
                        <m:e>
                          <m:r>
                            <a:rPr lang="en-US" dirty="0" smtClean="0">
                              <a:latin typeface="Cambria Math" panose="02040503050406030204" pitchFamily="18" charset="0"/>
                            </a:rPr>
                            <m:t>𝐸</m:t>
                          </m:r>
                        </m:e>
                        <m:sub>
                          <m:r>
                            <a:rPr lang="en-US" dirty="0" smtClean="0">
                              <a:latin typeface="Cambria Math" panose="02040503050406030204" pitchFamily="18" charset="0"/>
                            </a:rPr>
                            <m:t>𝑟</m:t>
                          </m:r>
                        </m:sub>
                      </m:sSub>
                    </m:oMath>
                  </m:oMathPara>
                </a14:m>
                <a:endParaRPr lang="en-US" dirty="0"/>
              </a:p>
              <a:p>
                <a:r>
                  <a:rPr lang="en-US" dirty="0"/>
                  <a:t>or :</a:t>
                </a:r>
              </a:p>
              <a:p>
                <a:pPr/>
                <a14:m>
                  <m:oMathPara xmlns:m="http://schemas.openxmlformats.org/officeDocument/2006/math">
                    <m:oMathParaPr>
                      <m:jc m:val="centerGroup"/>
                    </m:oMathParaPr>
                    <m:oMath xmlns:m="http://schemas.openxmlformats.org/officeDocument/2006/math">
                      <m:sSub>
                        <m:sSubPr>
                          <m:ctrlPr>
                            <a:rPr lang="el-GR" i="1" dirty="0" smtClean="0">
                              <a:latin typeface="Cambria Math" panose="02040503050406030204" pitchFamily="18" charset="0"/>
                            </a:rPr>
                          </m:ctrlPr>
                        </m:sSubPr>
                        <m:e>
                          <m:r>
                            <a:rPr lang="el-GR" dirty="0">
                              <a:latin typeface="Cambria Math" panose="02040503050406030204" pitchFamily="18" charset="0"/>
                            </a:rPr>
                            <m:t>𝛤</m:t>
                          </m:r>
                        </m:e>
                        <m:sub>
                          <m:r>
                            <a:rPr lang="en-US" dirty="0" smtClean="0">
                              <a:latin typeface="Cambria Math" panose="02040503050406030204" pitchFamily="18" charset="0"/>
                            </a:rPr>
                            <m:t>𝑟</m:t>
                          </m:r>
                        </m:sub>
                      </m:sSub>
                      <m:r>
                        <a:rPr lang="en-US" dirty="0" smtClean="0">
                          <a:latin typeface="Cambria Math" panose="02040503050406030204" pitchFamily="18" charset="0"/>
                        </a:rPr>
                        <m:t>=4.5 </m:t>
                      </m:r>
                      <m:r>
                        <a:rPr lang="en-US" dirty="0" smtClean="0">
                          <a:latin typeface="Cambria Math" panose="02040503050406030204" pitchFamily="18" charset="0"/>
                        </a:rPr>
                        <m:t>𝑀𝑒𝑉</m:t>
                      </m:r>
                    </m:oMath>
                  </m:oMathPara>
                </a14:m>
                <a:endParaRPr lang="en-US" dirty="0"/>
              </a:p>
            </p:txBody>
          </p:sp>
        </mc:Choice>
        <mc:Fallback xmlns="">
          <p:sp>
            <p:nvSpPr>
              <p:cNvPr id="22" name="Content Placeholder 7">
                <a:extLst>
                  <a:ext uri="{FF2B5EF4-FFF2-40B4-BE49-F238E27FC236}">
                    <a16:creationId xmlns:a16="http://schemas.microsoft.com/office/drawing/2014/main" id="{A04603ED-9E37-82DF-7DA7-23C60E2980D0}"/>
                  </a:ext>
                </a:extLst>
              </p:cNvPr>
              <p:cNvSpPr txBox="1">
                <a:spLocks noRot="1" noChangeAspect="1" noMove="1" noResize="1" noEditPoints="1" noAdjustHandles="1" noChangeArrowheads="1" noChangeShapeType="1" noTextEdit="1"/>
              </p:cNvSpPr>
              <p:nvPr/>
            </p:nvSpPr>
            <p:spPr>
              <a:xfrm>
                <a:off x="864637" y="3499386"/>
                <a:ext cx="4400701" cy="1959511"/>
              </a:xfrm>
              <a:prstGeom prst="rect">
                <a:avLst/>
              </a:prstGeom>
              <a:blipFill>
                <a:blip r:embed="rId5"/>
                <a:stretch>
                  <a:fillRect l="-1247" t="-1246"/>
                </a:stretch>
              </a:blipFill>
            </p:spPr>
            <p:txBody>
              <a:bodyPr/>
              <a:lstStyle/>
              <a:p>
                <a:r>
                  <a:rPr lang="en-US">
                    <a:noFill/>
                  </a:rPr>
                  <a:t> </a:t>
                </a:r>
              </a:p>
            </p:txBody>
          </p:sp>
        </mc:Fallback>
      </mc:AlternateContent>
    </p:spTree>
    <p:extLst>
      <p:ext uri="{BB962C8B-B14F-4D97-AF65-F5344CB8AC3E}">
        <p14:creationId xmlns:p14="http://schemas.microsoft.com/office/powerpoint/2010/main" val="278950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9ED23AEF-DE86-5AC1-DB04-FAFE892FAD14}"/>
              </a:ext>
            </a:extLst>
          </p:cNvPr>
          <p:cNvSpPr>
            <a:spLocks noGrp="1"/>
          </p:cNvSpPr>
          <p:nvPr>
            <p:ph type="dt" sz="half" idx="10"/>
          </p:nvPr>
        </p:nvSpPr>
        <p:spPr/>
        <p:txBody>
          <a:bodyPr/>
          <a:lstStyle/>
          <a:p>
            <a:r>
              <a:rPr lang="en-US"/>
              <a:t>23/09/2025</a:t>
            </a:r>
            <a:endParaRPr lang="fr-FR" dirty="0"/>
          </a:p>
        </p:txBody>
      </p:sp>
      <p:sp>
        <p:nvSpPr>
          <p:cNvPr id="4" name="Espace réservé du pied de page 3">
            <a:extLst>
              <a:ext uri="{FF2B5EF4-FFF2-40B4-BE49-F238E27FC236}">
                <a16:creationId xmlns:a16="http://schemas.microsoft.com/office/drawing/2014/main" id="{B0CC48B0-EE9F-37E8-F873-AE6969BE191E}"/>
              </a:ext>
            </a:extLst>
          </p:cNvPr>
          <p:cNvSpPr>
            <a:spLocks noGrp="1"/>
          </p:cNvSpPr>
          <p:nvPr>
            <p:ph type="ftr" sz="quarter" idx="11"/>
          </p:nvPr>
        </p:nvSpPr>
        <p:spPr/>
        <p:txBody>
          <a:bodyPr/>
          <a:lstStyle/>
          <a:p>
            <a:r>
              <a:rPr lang="fr-FR"/>
              <a:t>EuNPC – Caen</a:t>
            </a:r>
            <a:endParaRPr lang="fr-FR" dirty="0"/>
          </a:p>
        </p:txBody>
      </p:sp>
      <p:sp>
        <p:nvSpPr>
          <p:cNvPr id="5" name="Espace réservé du numéro de diapositive 4">
            <a:extLst>
              <a:ext uri="{FF2B5EF4-FFF2-40B4-BE49-F238E27FC236}">
                <a16:creationId xmlns:a16="http://schemas.microsoft.com/office/drawing/2014/main" id="{3DEECDB9-DC41-4A89-F20E-FB96D570B74F}"/>
              </a:ext>
            </a:extLst>
          </p:cNvPr>
          <p:cNvSpPr>
            <a:spLocks noGrp="1"/>
          </p:cNvSpPr>
          <p:nvPr>
            <p:ph type="sldNum" sz="quarter" idx="12"/>
          </p:nvPr>
        </p:nvSpPr>
        <p:spPr/>
        <p:txBody>
          <a:bodyPr/>
          <a:lstStyle/>
          <a:p>
            <a:fld id="{77E71596-5F9D-49C5-9701-16B3CA54319D}" type="slidenum">
              <a:rPr lang="fr-FR" smtClean="0"/>
              <a:pPr/>
              <a:t>31</a:t>
            </a:fld>
            <a:endParaRPr lang="fr-FR" dirty="0"/>
          </a:p>
        </p:txBody>
      </p:sp>
      <p:pic>
        <p:nvPicPr>
          <p:cNvPr id="9" name="Image 8">
            <a:extLst>
              <a:ext uri="{FF2B5EF4-FFF2-40B4-BE49-F238E27FC236}">
                <a16:creationId xmlns:a16="http://schemas.microsoft.com/office/drawing/2014/main" id="{A53E1635-379D-2A82-B73B-44DADE70357D}"/>
              </a:ext>
            </a:extLst>
          </p:cNvPr>
          <p:cNvPicPr>
            <a:picLocks noChangeAspect="1"/>
          </p:cNvPicPr>
          <p:nvPr/>
        </p:nvPicPr>
        <p:blipFill>
          <a:blip r:embed="rId2"/>
          <a:stretch>
            <a:fillRect/>
          </a:stretch>
        </p:blipFill>
        <p:spPr>
          <a:xfrm>
            <a:off x="228399" y="1924050"/>
            <a:ext cx="8031634" cy="4417982"/>
          </a:xfrm>
          <a:prstGeom prst="rect">
            <a:avLst/>
          </a:prstGeom>
        </p:spPr>
      </p:pic>
      <p:sp>
        <p:nvSpPr>
          <p:cNvPr id="10" name="ZoneTexte 9">
            <a:extLst>
              <a:ext uri="{FF2B5EF4-FFF2-40B4-BE49-F238E27FC236}">
                <a16:creationId xmlns:a16="http://schemas.microsoft.com/office/drawing/2014/main" id="{2D7A36A9-B471-056D-5443-D7FE62072627}"/>
              </a:ext>
            </a:extLst>
          </p:cNvPr>
          <p:cNvSpPr txBox="1"/>
          <p:nvPr/>
        </p:nvSpPr>
        <p:spPr>
          <a:xfrm>
            <a:off x="8260033" y="2333624"/>
            <a:ext cx="2065068" cy="619125"/>
          </a:xfrm>
          <a:prstGeom prst="rect">
            <a:avLst/>
          </a:prstGeom>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nchor="ctr" anchorCtr="0">
            <a:noAutofit/>
          </a:bodyPr>
          <a:lstStyle>
            <a:defPPr>
              <a:defRPr lang="fr-FR"/>
            </a:defPPr>
            <a:lvl1pPr algn="just">
              <a:defRPr sz="1600">
                <a:solidFill>
                  <a:schemeClr val="dk1"/>
                </a:solidFill>
                <a:latin typeface="+mn-lt"/>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n-US" dirty="0"/>
              <a:t>Thank you !</a:t>
            </a:r>
          </a:p>
        </p:txBody>
      </p:sp>
    </p:spTree>
    <p:extLst>
      <p:ext uri="{BB962C8B-B14F-4D97-AF65-F5344CB8AC3E}">
        <p14:creationId xmlns:p14="http://schemas.microsoft.com/office/powerpoint/2010/main" val="2424083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b="0" dirty="0">
                <a:cs typeface="Arial Narrow"/>
              </a:rPr>
              <a:t>No-core shell model: best for well bound states</a:t>
            </a:r>
            <a:br>
              <a:rPr lang="en-US" b="0" dirty="0">
                <a:cs typeface="Arial Narrow"/>
              </a:rPr>
            </a:br>
            <a:r>
              <a:rPr lang="en-US" sz="1000" cap="none" dirty="0">
                <a:ln w="0" cap="sq">
                  <a:noFill/>
                </a:ln>
                <a:solidFill>
                  <a:schemeClr val="bg1">
                    <a:lumMod val="65000"/>
                  </a:schemeClr>
                </a:solidFill>
              </a:rPr>
              <a:t>B.R. Barrett, P. </a:t>
            </a:r>
            <a:r>
              <a:rPr lang="en-US" sz="1000" cap="none" dirty="0" err="1">
                <a:ln w="0" cap="sq">
                  <a:noFill/>
                </a:ln>
                <a:solidFill>
                  <a:schemeClr val="bg1">
                    <a:lumMod val="65000"/>
                  </a:schemeClr>
                </a:solidFill>
              </a:rPr>
              <a:t>Navrátil</a:t>
            </a:r>
            <a:r>
              <a:rPr lang="en-US" sz="1000" cap="none" dirty="0">
                <a:ln w="0" cap="sq">
                  <a:noFill/>
                </a:ln>
                <a:solidFill>
                  <a:schemeClr val="bg1">
                    <a:lumMod val="65000"/>
                  </a:schemeClr>
                </a:solidFill>
              </a:rPr>
              <a:t>, J.P. Vary, J.P. </a:t>
            </a:r>
            <a:r>
              <a:rPr lang="en-US" sz="1000" cap="none" dirty="0" err="1">
                <a:ln w="0" cap="sq">
                  <a:noFill/>
                </a:ln>
                <a:solidFill>
                  <a:schemeClr val="bg1">
                    <a:lumMod val="65000"/>
                  </a:schemeClr>
                </a:solidFill>
              </a:rPr>
              <a:t>Progr</a:t>
            </a:r>
            <a:r>
              <a:rPr lang="en-US" sz="1000" cap="none" dirty="0">
                <a:ln w="0" cap="sq">
                  <a:noFill/>
                </a:ln>
                <a:solidFill>
                  <a:schemeClr val="bg1">
                    <a:lumMod val="65000"/>
                  </a:schemeClr>
                </a:solidFill>
              </a:rPr>
              <a:t>. Part. </a:t>
            </a:r>
            <a:r>
              <a:rPr lang="en-US" sz="1000" cap="none" dirty="0" err="1">
                <a:ln w="0" cap="sq">
                  <a:noFill/>
                </a:ln>
                <a:solidFill>
                  <a:schemeClr val="bg1">
                    <a:lumMod val="65000"/>
                  </a:schemeClr>
                </a:solidFill>
              </a:rPr>
              <a:t>Nucl</a:t>
            </a:r>
            <a:r>
              <a:rPr lang="en-US" sz="1000" cap="none" dirty="0">
                <a:ln w="0" cap="sq">
                  <a:noFill/>
                </a:ln>
                <a:solidFill>
                  <a:schemeClr val="bg1">
                    <a:lumMod val="65000"/>
                  </a:schemeClr>
                </a:solidFill>
              </a:rPr>
              <a:t>. Phys. 69 (2013).</a:t>
            </a:r>
          </a:p>
        </p:txBody>
      </p:sp>
      <p:sp>
        <p:nvSpPr>
          <p:cNvPr id="186" name="TextBox 12">
            <a:extLst>
              <a:ext uri="{FF2B5EF4-FFF2-40B4-BE49-F238E27FC236}">
                <a16:creationId xmlns:a16="http://schemas.microsoft.com/office/drawing/2014/main" id="{DF4BEBA9-872D-43B7-B38D-AB9328C45E50}"/>
              </a:ext>
            </a:extLst>
          </p:cNvPr>
          <p:cNvSpPr txBox="1"/>
          <p:nvPr/>
        </p:nvSpPr>
        <p:spPr>
          <a:xfrm>
            <a:off x="364951" y="908929"/>
            <a:ext cx="5402239" cy="400110"/>
          </a:xfrm>
          <a:prstGeom prst="rect">
            <a:avLst/>
          </a:prstGeom>
          <a:noFill/>
        </p:spPr>
        <p:txBody>
          <a:bodyPr wrap="square" rtlCol="0">
            <a:spAutoFit/>
          </a:bodyPr>
          <a:lstStyle/>
          <a:p>
            <a:pPr algn="just"/>
            <a:r>
              <a:rPr lang="en-US" dirty="0"/>
              <a:t>One way to solve the many-body problem</a:t>
            </a:r>
          </a:p>
        </p:txBody>
      </p:sp>
      <p:sp>
        <p:nvSpPr>
          <p:cNvPr id="187" name="Rectangle 7">
            <a:extLst>
              <a:ext uri="{FF2B5EF4-FFF2-40B4-BE49-F238E27FC236}">
                <a16:creationId xmlns:a16="http://schemas.microsoft.com/office/drawing/2014/main" id="{858807EE-AA9F-45BD-9325-E37759AAF687}"/>
              </a:ext>
            </a:extLst>
          </p:cNvPr>
          <p:cNvSpPr>
            <a:spLocks noChangeArrowheads="1"/>
          </p:cNvSpPr>
          <p:nvPr/>
        </p:nvSpPr>
        <p:spPr bwMode="auto">
          <a:xfrm>
            <a:off x="8813138" y="1352175"/>
            <a:ext cx="3211714" cy="1153439"/>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p>
            <a:pPr>
              <a:spcBef>
                <a:spcPts val="0"/>
              </a:spcBef>
              <a:spcAft>
                <a:spcPts val="1200"/>
              </a:spcAft>
            </a:pPr>
            <a:r>
              <a:rPr lang="en-US" sz="1800" dirty="0">
                <a:solidFill>
                  <a:schemeClr val="tx1"/>
                </a:solidFill>
                <a:latin typeface="Arial" charset="0"/>
                <a:cs typeface="Arial" charset="0"/>
              </a:rPr>
              <a:t>Can address bound and low-lying resonances (short range correlations)</a:t>
            </a:r>
          </a:p>
        </p:txBody>
      </p:sp>
      <p:grpSp>
        <p:nvGrpSpPr>
          <p:cNvPr id="7" name="Groupe 6">
            <a:extLst>
              <a:ext uri="{FF2B5EF4-FFF2-40B4-BE49-F238E27FC236}">
                <a16:creationId xmlns:a16="http://schemas.microsoft.com/office/drawing/2014/main" id="{6B1F6C3B-2028-458F-BEDA-935D532A28E8}"/>
              </a:ext>
            </a:extLst>
          </p:cNvPr>
          <p:cNvGrpSpPr/>
          <p:nvPr/>
        </p:nvGrpSpPr>
        <p:grpSpPr>
          <a:xfrm>
            <a:off x="892103" y="1428977"/>
            <a:ext cx="7278658" cy="1309862"/>
            <a:chOff x="892103" y="1428977"/>
            <a:chExt cx="7278658" cy="1309862"/>
          </a:xfrm>
        </p:grpSpPr>
        <p:grpSp>
          <p:nvGrpSpPr>
            <p:cNvPr id="188" name="Group 5">
              <a:extLst>
                <a:ext uri="{FF2B5EF4-FFF2-40B4-BE49-F238E27FC236}">
                  <a16:creationId xmlns:a16="http://schemas.microsoft.com/office/drawing/2014/main" id="{D7EA95F7-7C1A-4C95-97D4-FCDC1EBA3271}"/>
                </a:ext>
              </a:extLst>
            </p:cNvPr>
            <p:cNvGrpSpPr/>
            <p:nvPr/>
          </p:nvGrpSpPr>
          <p:grpSpPr>
            <a:xfrm>
              <a:off x="6680127" y="1440906"/>
              <a:ext cx="519208" cy="499581"/>
              <a:chOff x="5341601" y="1796479"/>
              <a:chExt cx="519208" cy="499581"/>
            </a:xfrm>
          </p:grpSpPr>
          <p:sp>
            <p:nvSpPr>
              <p:cNvPr id="189" name="Oval 86">
                <a:extLst>
                  <a:ext uri="{FF2B5EF4-FFF2-40B4-BE49-F238E27FC236}">
                    <a16:creationId xmlns:a16="http://schemas.microsoft.com/office/drawing/2014/main" id="{392BC7C5-C924-4D46-BEE2-839C143F9EB3}"/>
                  </a:ext>
                </a:extLst>
              </p:cNvPr>
              <p:cNvSpPr>
                <a:spLocks noChangeAspect="1"/>
              </p:cNvSpPr>
              <p:nvPr/>
            </p:nvSpPr>
            <p:spPr>
              <a:xfrm rot="16200000">
                <a:off x="5351414" y="1786666"/>
                <a:ext cx="499581" cy="519208"/>
              </a:xfrm>
              <a:prstGeom prst="ellipse">
                <a:avLst/>
              </a:prstGeom>
              <a:solidFill>
                <a:srgbClr val="A6A6FF"/>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190" name="Picture 87" descr="ball2v2pn-2.png">
                <a:extLst>
                  <a:ext uri="{FF2B5EF4-FFF2-40B4-BE49-F238E27FC236}">
                    <a16:creationId xmlns:a16="http://schemas.microsoft.com/office/drawing/2014/main" id="{06B54156-B05E-4284-81CF-2F7B86B21B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424621" y="2046683"/>
                <a:ext cx="209232" cy="204190"/>
              </a:xfrm>
              <a:prstGeom prst="rect">
                <a:avLst/>
              </a:prstGeom>
            </p:spPr>
          </p:pic>
          <p:pic>
            <p:nvPicPr>
              <p:cNvPr id="191" name="Picture 89" descr="ball2v2pn.png">
                <a:extLst>
                  <a:ext uri="{FF2B5EF4-FFF2-40B4-BE49-F238E27FC236}">
                    <a16:creationId xmlns:a16="http://schemas.microsoft.com/office/drawing/2014/main" id="{15F11D0E-0A89-426C-9A57-FF5702C711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366281" y="1954136"/>
                <a:ext cx="209232" cy="204190"/>
              </a:xfrm>
              <a:prstGeom prst="rect">
                <a:avLst/>
              </a:prstGeom>
            </p:spPr>
          </p:pic>
          <p:pic>
            <p:nvPicPr>
              <p:cNvPr id="192" name="Picture 90" descr="ball2v2pn.png">
                <a:extLst>
                  <a:ext uri="{FF2B5EF4-FFF2-40B4-BE49-F238E27FC236}">
                    <a16:creationId xmlns:a16="http://schemas.microsoft.com/office/drawing/2014/main" id="{FE8505D7-7BEA-455F-ADD7-437D06A070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503826" y="2061011"/>
                <a:ext cx="209232" cy="204190"/>
              </a:xfrm>
              <a:prstGeom prst="rect">
                <a:avLst/>
              </a:prstGeom>
            </p:spPr>
          </p:pic>
          <p:pic>
            <p:nvPicPr>
              <p:cNvPr id="193" name="Picture 93" descr="ball2v2pn.png">
                <a:extLst>
                  <a:ext uri="{FF2B5EF4-FFF2-40B4-BE49-F238E27FC236}">
                    <a16:creationId xmlns:a16="http://schemas.microsoft.com/office/drawing/2014/main" id="{9C529757-2A94-4467-BEA2-02738A9A73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475830" y="1819107"/>
                <a:ext cx="209231" cy="204190"/>
              </a:xfrm>
              <a:prstGeom prst="rect">
                <a:avLst/>
              </a:prstGeom>
            </p:spPr>
          </p:pic>
          <p:pic>
            <p:nvPicPr>
              <p:cNvPr id="194" name="Picture 91" descr="ball2v2pn-2.png">
                <a:extLst>
                  <a:ext uri="{FF2B5EF4-FFF2-40B4-BE49-F238E27FC236}">
                    <a16:creationId xmlns:a16="http://schemas.microsoft.com/office/drawing/2014/main" id="{F258127E-52BB-4AF2-ADC0-10E0AEF23E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478206" y="1898541"/>
                <a:ext cx="209232" cy="204190"/>
              </a:xfrm>
              <a:prstGeom prst="rect">
                <a:avLst/>
              </a:prstGeom>
            </p:spPr>
          </p:pic>
          <p:pic>
            <p:nvPicPr>
              <p:cNvPr id="195" name="Picture 94" descr="ball2v2pn-2.png">
                <a:extLst>
                  <a:ext uri="{FF2B5EF4-FFF2-40B4-BE49-F238E27FC236}">
                    <a16:creationId xmlns:a16="http://schemas.microsoft.com/office/drawing/2014/main" id="{EDD51977-3609-468A-9DDF-4956C9C3B4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597517" y="1999073"/>
                <a:ext cx="209232" cy="204190"/>
              </a:xfrm>
              <a:prstGeom prst="rect">
                <a:avLst/>
              </a:prstGeom>
            </p:spPr>
          </p:pic>
          <p:pic>
            <p:nvPicPr>
              <p:cNvPr id="196" name="Picture 92" descr="ball2v2pn.png">
                <a:extLst>
                  <a:ext uri="{FF2B5EF4-FFF2-40B4-BE49-F238E27FC236}">
                    <a16:creationId xmlns:a16="http://schemas.microsoft.com/office/drawing/2014/main" id="{5C232AC4-E005-4118-9E33-0EDCD6B026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622258" y="1878122"/>
                <a:ext cx="209231" cy="204190"/>
              </a:xfrm>
              <a:prstGeom prst="rect">
                <a:avLst/>
              </a:prstGeom>
            </p:spPr>
          </p:pic>
        </p:grpSp>
        <p:sp>
          <p:nvSpPr>
            <p:cNvPr id="197" name="Oval 63">
              <a:extLst>
                <a:ext uri="{FF2B5EF4-FFF2-40B4-BE49-F238E27FC236}">
                  <a16:creationId xmlns:a16="http://schemas.microsoft.com/office/drawing/2014/main" id="{E71411BB-7063-4612-93F9-3FB5BCF0E090}"/>
                </a:ext>
              </a:extLst>
            </p:cNvPr>
            <p:cNvSpPr>
              <a:spLocks noChangeAspect="1"/>
            </p:cNvSpPr>
            <p:nvPr/>
          </p:nvSpPr>
          <p:spPr bwMode="auto">
            <a:xfrm>
              <a:off x="4064799" y="1535061"/>
              <a:ext cx="800444" cy="448056"/>
            </a:xfrm>
            <a:prstGeom prst="ellipse">
              <a:avLst/>
            </a:prstGeom>
            <a:solidFill>
              <a:srgbClr val="FF00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400">
                <a:latin typeface="Arial" pitchFamily="48" charset="0"/>
                <a:ea typeface="ＭＳ Ｐゴシック" pitchFamily="48" charset="-128"/>
                <a:cs typeface="ＭＳ Ｐゴシック" pitchFamily="48" charset="-128"/>
              </a:endParaRPr>
            </a:p>
          </p:txBody>
        </p:sp>
        <p:sp>
          <p:nvSpPr>
            <p:cNvPr id="198" name="Oval 61">
              <a:extLst>
                <a:ext uri="{FF2B5EF4-FFF2-40B4-BE49-F238E27FC236}">
                  <a16:creationId xmlns:a16="http://schemas.microsoft.com/office/drawing/2014/main" id="{3FE9AFE6-93CB-46AA-96FA-8DEB015A650A}"/>
                </a:ext>
              </a:extLst>
            </p:cNvPr>
            <p:cNvSpPr>
              <a:spLocks noChangeAspect="1"/>
            </p:cNvSpPr>
            <p:nvPr/>
          </p:nvSpPr>
          <p:spPr bwMode="auto">
            <a:xfrm>
              <a:off x="3509515" y="1586471"/>
              <a:ext cx="340553" cy="345236"/>
            </a:xfrm>
            <a:prstGeom prst="ellipse">
              <a:avLst/>
            </a:prstGeom>
            <a:solidFill>
              <a:srgbClr val="0000FF">
                <a:alpha val="35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400" dirty="0">
                <a:latin typeface="Arial" pitchFamily="48" charset="0"/>
                <a:ea typeface="ＭＳ Ｐゴシック" pitchFamily="48" charset="-128"/>
                <a:cs typeface="ＭＳ Ｐゴシック" pitchFamily="48" charset="-128"/>
              </a:endParaRPr>
            </a:p>
            <a:p>
              <a:pPr algn="ctr" defTabSz="914400" eaLnBrk="0" hangingPunct="0"/>
              <a:endParaRPr lang="en-US" sz="1400" dirty="0">
                <a:latin typeface="Arial" pitchFamily="48" charset="0"/>
                <a:ea typeface="ＭＳ Ｐゴシック" pitchFamily="48" charset="-128"/>
                <a:cs typeface="ＭＳ Ｐゴシック" pitchFamily="48" charset="-128"/>
              </a:endParaRPr>
            </a:p>
          </p:txBody>
        </p:sp>
        <mc:AlternateContent xmlns:mc="http://schemas.openxmlformats.org/markup-compatibility/2006" xmlns:a14="http://schemas.microsoft.com/office/drawing/2010/main">
          <mc:Choice Requires="a14">
            <p:sp>
              <p:nvSpPr>
                <p:cNvPr id="199" name="TextBox 4">
                  <a:extLst>
                    <a:ext uri="{FF2B5EF4-FFF2-40B4-BE49-F238E27FC236}">
                      <a16:creationId xmlns:a16="http://schemas.microsoft.com/office/drawing/2014/main" id="{A30FAB72-4C44-4F30-A0AB-1F8272E60B50}"/>
                    </a:ext>
                  </a:extLst>
                </p:cNvPr>
                <p:cNvSpPr txBox="1"/>
                <p:nvPr/>
              </p:nvSpPr>
              <p:spPr>
                <a:xfrm>
                  <a:off x="892103" y="1428977"/>
                  <a:ext cx="4174220" cy="7468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Ψ</m:t>
                            </m:r>
                          </m:e>
                          <m:sub>
                            <m:r>
                              <a:rPr lang="en-US" i="1">
                                <a:latin typeface="Cambria Math" panose="02040503050406030204" pitchFamily="18" charset="0"/>
                              </a:rPr>
                              <m:t>𝑁𝐶𝑆𝑀</m:t>
                            </m:r>
                          </m:sub>
                          <m:sup>
                            <m:r>
                              <a:rPr lang="en-US" i="1">
                                <a:latin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rPr>
                              <m:t>)</m:t>
                            </m:r>
                          </m:sup>
                        </m:sSubSup>
                        <m:r>
                          <a:rPr lang="fr-FR" i="1">
                            <a:latin typeface="Cambria Math"/>
                          </a:rPr>
                          <m:t>=</m:t>
                        </m:r>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i="1">
                                    <a:latin typeface="Cambria Math" panose="02040503050406030204" pitchFamily="18" charset="0"/>
                                  </a:rPr>
                                  <m:t>𝐴</m:t>
                                </m:r>
                                <m:r>
                                  <a:rPr lang="en-US" i="1">
                                    <a:latin typeface="Cambria Math" panose="02040503050406030204" pitchFamily="18" charset="0"/>
                                    <a:ea typeface="Cambria Math" panose="02040503050406030204" pitchFamily="18" charset="0"/>
                                  </a:rPr>
                                  <m:t>𝜆</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𝐽</m:t>
                                    </m:r>
                                  </m:e>
                                  <m:sup>
                                    <m:r>
                                      <a:rPr lang="en-US" i="1">
                                        <a:latin typeface="Cambria Math" panose="02040503050406030204" pitchFamily="18" charset="0"/>
                                        <a:ea typeface="Cambria Math" panose="02040503050406030204" pitchFamily="18" charset="0"/>
                                      </a:rPr>
                                      <m:t>𝜋</m:t>
                                    </m:r>
                                  </m:sup>
                                </m:sSup>
                                <m:r>
                                  <a:rPr lang="en-US" i="1">
                                    <a:latin typeface="Cambria Math" panose="02040503050406030204" pitchFamily="18" charset="0"/>
                                    <a:ea typeface="Cambria Math" panose="02040503050406030204" pitchFamily="18" charset="0"/>
                                  </a:rPr>
                                  <m:t>𝑇</m:t>
                                </m:r>
                              </m:e>
                            </m:d>
                          </m:e>
                        </m:d>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a:rPr lang="en-US" i="1">
                                <a:latin typeface="Cambria Math"/>
                                <a:ea typeface="Cambria Math"/>
                              </a:rPr>
                              <m:t>𝛼</m:t>
                            </m:r>
                          </m:sub>
                          <m:sup/>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a:ea typeface="Cambria Math"/>
                                  </a:rPr>
                                  <m:t>𝛼</m:t>
                                </m:r>
                              </m:sub>
                            </m:sSub>
                            <m:r>
                              <a:rPr lang="en-US" i="1">
                                <a:latin typeface="Cambria Math" panose="02040503050406030204" pitchFamily="18" charset="0"/>
                              </a:rPr>
                              <m:t>   </m:t>
                            </m:r>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i="1">
                                        <a:latin typeface="Cambria Math" panose="02040503050406030204" pitchFamily="18" charset="0"/>
                                      </a:rPr>
                                      <m:t>𝐴</m:t>
                                    </m:r>
                                    <m:r>
                                      <a:rPr lang="en-US" i="1">
                                        <a:latin typeface="Cambria Math"/>
                                        <a:ea typeface="Cambria Math"/>
                                      </a:rPr>
                                      <m:t>𝛼</m:t>
                                    </m:r>
                                    <m:sSup>
                                      <m:sSupPr>
                                        <m:ctrlPr>
                                          <a:rPr lang="en-US" i="1">
                                            <a:latin typeface="Cambria Math" panose="02040503050406030204" pitchFamily="18" charset="0"/>
                                            <a:ea typeface="Cambria Math" panose="02040503050406030204" pitchFamily="18" charset="0"/>
                                          </a:rPr>
                                        </m:ctrlPr>
                                      </m:sSupPr>
                                      <m:e>
                                        <m:sSub>
                                          <m:sSubPr>
                                            <m:ctrlPr>
                                              <a:rPr lang="en-US" i="1">
                                                <a:latin typeface="Cambria Math" panose="02040503050406030204" pitchFamily="18" charset="0"/>
                                                <a:ea typeface="Cambria Math" panose="02040503050406030204" pitchFamily="18" charset="0"/>
                                              </a:rPr>
                                            </m:ctrlPr>
                                          </m:sSubPr>
                                          <m:e>
                                            <m:r>
                                              <a:rPr lang="fr-FR" i="1">
                                                <a:latin typeface="Cambria Math"/>
                                                <a:ea typeface="Cambria Math" panose="02040503050406030204" pitchFamily="18" charset="0"/>
                                              </a:rPr>
                                              <m:t>𝑗</m:t>
                                            </m:r>
                                          </m:e>
                                          <m:sub>
                                            <m:r>
                                              <a:rPr lang="fr-FR" i="1">
                                                <a:latin typeface="Cambria Math"/>
                                                <a:ea typeface="Cambria Math" panose="02040503050406030204" pitchFamily="18" charset="0"/>
                                              </a:rPr>
                                              <m:t>𝑧</m:t>
                                            </m:r>
                                          </m:sub>
                                        </m:sSub>
                                      </m:e>
                                      <m:sup>
                                        <m:r>
                                          <a:rPr lang="en-US" i="1">
                                            <a:latin typeface="Cambria Math" panose="02040503050406030204" pitchFamily="18" charset="0"/>
                                            <a:ea typeface="Cambria Math" panose="02040503050406030204" pitchFamily="18" charset="0"/>
                                          </a:rPr>
                                          <m:t>𝜋</m:t>
                                        </m:r>
                                      </m:sup>
                                    </m:sSup>
                                    <m:sSub>
                                      <m:sSubPr>
                                        <m:ctrlPr>
                                          <a:rPr lang="en-US" i="1">
                                            <a:latin typeface="Cambria Math" panose="02040503050406030204" pitchFamily="18" charset="0"/>
                                            <a:ea typeface="Cambria Math" panose="02040503050406030204" pitchFamily="18" charset="0"/>
                                          </a:rPr>
                                        </m:ctrlPr>
                                      </m:sSubPr>
                                      <m:e>
                                        <m:r>
                                          <a:rPr lang="fr-FR" i="1">
                                            <a:latin typeface="Cambria Math"/>
                                            <a:ea typeface="Cambria Math" panose="02040503050406030204" pitchFamily="18" charset="0"/>
                                          </a:rPr>
                                          <m:t>𝑡</m:t>
                                        </m:r>
                                      </m:e>
                                      <m:sub>
                                        <m:r>
                                          <a:rPr lang="fr-FR" i="1">
                                            <a:latin typeface="Cambria Math"/>
                                            <a:ea typeface="Cambria Math" panose="02040503050406030204" pitchFamily="18" charset="0"/>
                                          </a:rPr>
                                          <m:t>𝑧</m:t>
                                        </m:r>
                                      </m:sub>
                                    </m:sSub>
                                  </m:e>
                                </m:d>
                              </m:e>
                            </m:d>
                          </m:e>
                        </m:nary>
                      </m:oMath>
                    </m:oMathPara>
                  </a14:m>
                  <a:endParaRPr lang="en-US" dirty="0"/>
                </a:p>
              </p:txBody>
            </p:sp>
          </mc:Choice>
          <mc:Fallback xmlns="">
            <p:sp>
              <p:nvSpPr>
                <p:cNvPr id="199" name="TextBox 4">
                  <a:extLst>
                    <a:ext uri="{FF2B5EF4-FFF2-40B4-BE49-F238E27FC236}">
                      <a16:creationId xmlns:a16="http://schemas.microsoft.com/office/drawing/2014/main" id="{A30FAB72-4C44-4F30-A0AB-1F8272E60B50}"/>
                    </a:ext>
                  </a:extLst>
                </p:cNvPr>
                <p:cNvSpPr txBox="1">
                  <a:spLocks noRot="1" noChangeAspect="1" noMove="1" noResize="1" noEditPoints="1" noAdjustHandles="1" noChangeArrowheads="1" noChangeShapeType="1" noTextEdit="1"/>
                </p:cNvSpPr>
                <p:nvPr/>
              </p:nvSpPr>
              <p:spPr>
                <a:xfrm>
                  <a:off x="892103" y="1428977"/>
                  <a:ext cx="4174220" cy="746871"/>
                </a:xfrm>
                <a:prstGeom prst="rect">
                  <a:avLst/>
                </a:prstGeom>
                <a:blipFill>
                  <a:blip r:embed="rId5"/>
                  <a:stretch>
                    <a:fillRect/>
                  </a:stretch>
                </a:blipFill>
              </p:spPr>
              <p:txBody>
                <a:bodyPr/>
                <a:lstStyle/>
                <a:p>
                  <a:r>
                    <a:rPr lang="fr-FR">
                      <a:noFill/>
                    </a:rPr>
                    <a:t> </a:t>
                  </a:r>
                </a:p>
              </p:txBody>
            </p:sp>
          </mc:Fallback>
        </mc:AlternateContent>
        <p:sp>
          <p:nvSpPr>
            <p:cNvPr id="200" name="Rectangle 1065">
              <a:extLst>
                <a:ext uri="{FF2B5EF4-FFF2-40B4-BE49-F238E27FC236}">
                  <a16:creationId xmlns:a16="http://schemas.microsoft.com/office/drawing/2014/main" id="{7526569E-3580-443B-926D-062AD69DAFB2}"/>
                </a:ext>
              </a:extLst>
            </p:cNvPr>
            <p:cNvSpPr>
              <a:spLocks noChangeArrowheads="1"/>
            </p:cNvSpPr>
            <p:nvPr/>
          </p:nvSpPr>
          <p:spPr bwMode="auto">
            <a:xfrm>
              <a:off x="3758997" y="2000175"/>
              <a:ext cx="1431836" cy="738664"/>
            </a:xfrm>
            <a:prstGeom prst="rect">
              <a:avLst/>
            </a:prstGeom>
            <a:noFill/>
            <a:ln w="9525">
              <a:noFill/>
              <a:miter lim="800000"/>
              <a:headEnd/>
              <a:tailEnd/>
            </a:ln>
            <a:effectLst/>
          </p:spPr>
          <p:txBody>
            <a:bodyPr wrap="square" anchor="ctr">
              <a:prstTxWarp prst="textNoShape">
                <a:avLst/>
              </a:prstTxWarp>
              <a:spAutoFit/>
            </a:bodyPr>
            <a:lstStyle/>
            <a:p>
              <a:pPr algn="ctr"/>
              <a:r>
                <a:rPr lang="en-US" sz="1400" dirty="0">
                  <a:solidFill>
                    <a:srgbClr val="FF0000"/>
                  </a:solidFill>
                </a:rPr>
                <a:t>A-body harmonic oscillator states</a:t>
              </a:r>
            </a:p>
          </p:txBody>
        </p:sp>
        <p:sp>
          <p:nvSpPr>
            <p:cNvPr id="201" name="Rectangle 1065">
              <a:extLst>
                <a:ext uri="{FF2B5EF4-FFF2-40B4-BE49-F238E27FC236}">
                  <a16:creationId xmlns:a16="http://schemas.microsoft.com/office/drawing/2014/main" id="{9320C727-0D31-4C9F-B52F-795EFCB12745}"/>
                </a:ext>
              </a:extLst>
            </p:cNvPr>
            <p:cNvSpPr>
              <a:spLocks noChangeArrowheads="1"/>
            </p:cNvSpPr>
            <p:nvPr/>
          </p:nvSpPr>
          <p:spPr bwMode="auto">
            <a:xfrm>
              <a:off x="1596561" y="2107897"/>
              <a:ext cx="1647237" cy="522000"/>
            </a:xfrm>
            <a:prstGeom prst="rect">
              <a:avLst/>
            </a:prstGeom>
            <a:noFill/>
            <a:ln w="9525">
              <a:noFill/>
              <a:miter lim="800000"/>
              <a:headEnd/>
              <a:tailEnd/>
            </a:ln>
            <a:effectLst/>
          </p:spPr>
          <p:txBody>
            <a:bodyPr wrap="square" anchor="ctr">
              <a:prstTxWarp prst="textNoShape">
                <a:avLst/>
              </a:prstTxWarp>
              <a:spAutoFit/>
            </a:bodyPr>
            <a:lstStyle/>
            <a:p>
              <a:pPr algn="ctr"/>
              <a:r>
                <a:rPr lang="en-US" sz="1400" dirty="0">
                  <a:solidFill>
                    <a:srgbClr val="0000FF"/>
                  </a:solidFill>
                </a:rPr>
                <a:t>Mixing coefficients</a:t>
              </a:r>
              <a:r>
                <a:rPr lang="en-US" sz="900" dirty="0">
                  <a:solidFill>
                    <a:srgbClr val="0000FF"/>
                  </a:solidFill>
                </a:rPr>
                <a:t>(unknown)</a:t>
              </a:r>
            </a:p>
          </p:txBody>
        </p:sp>
        <p:sp>
          <p:nvSpPr>
            <p:cNvPr id="202" name="Left-Right Arrow 65">
              <a:extLst>
                <a:ext uri="{FF2B5EF4-FFF2-40B4-BE49-F238E27FC236}">
                  <a16:creationId xmlns:a16="http://schemas.microsoft.com/office/drawing/2014/main" id="{B12CD182-728A-4322-8B2D-E14ED64EDF17}"/>
                </a:ext>
              </a:extLst>
            </p:cNvPr>
            <p:cNvSpPr/>
            <p:nvPr/>
          </p:nvSpPr>
          <p:spPr bwMode="auto">
            <a:xfrm>
              <a:off x="5767190" y="1681507"/>
              <a:ext cx="387801" cy="198217"/>
            </a:xfrm>
            <a:prstGeom prst="leftRightArrow">
              <a:avLst>
                <a:gd name="adj1" fmla="val 44490"/>
                <a:gd name="adj2" fmla="val 50000"/>
              </a:avLst>
            </a:prstGeom>
            <a:solidFill>
              <a:srgbClr val="FF0000"/>
            </a:solidFill>
            <a:ln w="12700" cmpd="sng">
              <a:solidFill>
                <a:srgbClr val="0000FF"/>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ln>
                  <a:solidFill>
                    <a:srgbClr val="FF0000"/>
                  </a:solidFill>
                </a:ln>
                <a:solidFill>
                  <a:schemeClr val="tx1"/>
                </a:solidFill>
              </a:endParaRPr>
            </a:p>
          </p:txBody>
        </p:sp>
        <p:cxnSp>
          <p:nvCxnSpPr>
            <p:cNvPr id="203" name="Straight Arrow Connector 76">
              <a:extLst>
                <a:ext uri="{FF2B5EF4-FFF2-40B4-BE49-F238E27FC236}">
                  <a16:creationId xmlns:a16="http://schemas.microsoft.com/office/drawing/2014/main" id="{406ADBE1-44BA-4377-A6B0-C4A40F0C2D87}"/>
                </a:ext>
              </a:extLst>
            </p:cNvPr>
            <p:cNvCxnSpPr>
              <a:stCxn id="201" idx="3"/>
              <a:endCxn id="198" idx="4"/>
            </p:cNvCxnSpPr>
            <p:nvPr/>
          </p:nvCxnSpPr>
          <p:spPr>
            <a:xfrm flipV="1">
              <a:off x="3243798" y="1931707"/>
              <a:ext cx="435994" cy="437190"/>
            </a:xfrm>
            <a:prstGeom prst="straightConnector1">
              <a:avLst/>
            </a:prstGeom>
            <a:ln w="19050" cmpd="sng">
              <a:solidFill>
                <a:srgbClr val="0000FF"/>
              </a:solidFill>
              <a:headEnd type="none"/>
              <a:tailEnd type="triangle" w="sm" len="med"/>
            </a:ln>
          </p:spPr>
          <p:style>
            <a:lnRef idx="2">
              <a:schemeClr val="accent1"/>
            </a:lnRef>
            <a:fillRef idx="0">
              <a:schemeClr val="accent1"/>
            </a:fillRef>
            <a:effectRef idx="1">
              <a:schemeClr val="accent1"/>
            </a:effectRef>
            <a:fontRef idx="minor">
              <a:schemeClr val="tx1"/>
            </a:fontRef>
          </p:style>
        </p:cxnSp>
        <p:cxnSp>
          <p:nvCxnSpPr>
            <p:cNvPr id="204" name="Straight Arrow Connector 77">
              <a:extLst>
                <a:ext uri="{FF2B5EF4-FFF2-40B4-BE49-F238E27FC236}">
                  <a16:creationId xmlns:a16="http://schemas.microsoft.com/office/drawing/2014/main" id="{1301E252-3BF8-49C7-91E3-8E6DEB0F9883}"/>
                </a:ext>
              </a:extLst>
            </p:cNvPr>
            <p:cNvCxnSpPr>
              <a:stCxn id="200" idx="1"/>
              <a:endCxn id="197" idx="3"/>
            </p:cNvCxnSpPr>
            <p:nvPr/>
          </p:nvCxnSpPr>
          <p:spPr>
            <a:xfrm flipV="1">
              <a:off x="3758997" y="1917501"/>
              <a:ext cx="423024" cy="452006"/>
            </a:xfrm>
            <a:prstGeom prst="straightConnector1">
              <a:avLst/>
            </a:prstGeom>
            <a:ln w="19050" cmpd="sng">
              <a:solidFill>
                <a:srgbClr val="FF0000"/>
              </a:solidFill>
              <a:headEnd type="none"/>
              <a:tailEnd type="triangle" w="sm" len="med"/>
            </a:ln>
          </p:spPr>
          <p:style>
            <a:lnRef idx="2">
              <a:schemeClr val="accent1"/>
            </a:lnRef>
            <a:fillRef idx="0">
              <a:schemeClr val="accent1"/>
            </a:fillRef>
            <a:effectRef idx="1">
              <a:schemeClr val="accent1"/>
            </a:effectRef>
            <a:fontRef idx="minor">
              <a:schemeClr val="tx1"/>
            </a:fontRef>
          </p:style>
        </p:cxnSp>
        <p:sp>
          <p:nvSpPr>
            <p:cNvPr id="205" name="TextBox 97">
              <a:extLst>
                <a:ext uri="{FF2B5EF4-FFF2-40B4-BE49-F238E27FC236}">
                  <a16:creationId xmlns:a16="http://schemas.microsoft.com/office/drawing/2014/main" id="{A1D16C02-ABF9-48B4-B385-01C3E6FAF536}"/>
                </a:ext>
              </a:extLst>
            </p:cNvPr>
            <p:cNvSpPr txBox="1"/>
            <p:nvPr/>
          </p:nvSpPr>
          <p:spPr>
            <a:xfrm>
              <a:off x="5896064" y="2323340"/>
              <a:ext cx="2274697" cy="307777"/>
            </a:xfrm>
            <a:prstGeom prst="rect">
              <a:avLst/>
            </a:prstGeom>
            <a:noFill/>
          </p:spPr>
          <p:txBody>
            <a:bodyPr wrap="square" rtlCol="0">
              <a:spAutoFit/>
            </a:bodyPr>
            <a:lstStyle/>
            <a:p>
              <a:pPr algn="ctr"/>
              <a:r>
                <a:rPr lang="en-US" sz="1400" dirty="0">
                  <a:solidFill>
                    <a:srgbClr val="00CC00"/>
                  </a:solidFill>
                </a:rPr>
                <a:t>Second quantization</a:t>
              </a:r>
            </a:p>
          </p:txBody>
        </p:sp>
        <mc:AlternateContent xmlns:mc="http://schemas.openxmlformats.org/markup-compatibility/2006" xmlns:a14="http://schemas.microsoft.com/office/drawing/2010/main">
          <mc:Choice Requires="a14">
            <p:sp>
              <p:nvSpPr>
                <p:cNvPr id="206" name="TextBox 3">
                  <a:extLst>
                    <a:ext uri="{FF2B5EF4-FFF2-40B4-BE49-F238E27FC236}">
                      <a16:creationId xmlns:a16="http://schemas.microsoft.com/office/drawing/2014/main" id="{66FE8455-6991-4D14-8C76-56843520316F}"/>
                    </a:ext>
                  </a:extLst>
                </p:cNvPr>
                <p:cNvSpPr txBox="1"/>
                <p:nvPr/>
              </p:nvSpPr>
              <p:spPr>
                <a:xfrm>
                  <a:off x="6084913" y="1995911"/>
                  <a:ext cx="1872307" cy="3030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d>
                              <m:dPr>
                                <m:begChr m:val="|"/>
                                <m:endChr m:val=""/>
                                <m:ctrlPr>
                                  <a:rPr lang="en-US" sz="1600" i="1">
                                    <a:latin typeface="Cambria Math" panose="02040503050406030204" pitchFamily="18" charset="0"/>
                                  </a:rPr>
                                </m:ctrlPr>
                              </m:dPr>
                              <m:e>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𝐴</m:t>
                                    </m:r>
                                    <m:r>
                                      <a:rPr lang="en-US" sz="1600" i="1">
                                        <a:latin typeface="Cambria Math" panose="02040503050406030204" pitchFamily="18" charset="0"/>
                                        <a:ea typeface="Cambria Math" panose="02040503050406030204" pitchFamily="18" charset="0"/>
                                      </a:rPr>
                                      <m:t>𝜆</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𝐽</m:t>
                                        </m:r>
                                      </m:e>
                                      <m:sup>
                                        <m:r>
                                          <a:rPr lang="en-US" sz="1600" i="1">
                                            <a:latin typeface="Cambria Math" panose="02040503050406030204" pitchFamily="18" charset="0"/>
                                            <a:ea typeface="Cambria Math" panose="02040503050406030204" pitchFamily="18" charset="0"/>
                                          </a:rPr>
                                          <m:t>𝜋</m:t>
                                        </m:r>
                                      </m:sup>
                                    </m:sSup>
                                    <m:r>
                                      <a:rPr lang="en-US" sz="1600" i="1">
                                        <a:latin typeface="Cambria Math" panose="02040503050406030204" pitchFamily="18" charset="0"/>
                                        <a:ea typeface="Cambria Math" panose="02040503050406030204" pitchFamily="18" charset="0"/>
                                      </a:rPr>
                                      <m:t>𝑇</m:t>
                                    </m:r>
                                  </m:e>
                                </m:d>
                              </m:e>
                            </m:d>
                          </m:e>
                          <m:sub>
                            <m:r>
                              <a:rPr lang="en-US" sz="1600" i="1">
                                <a:latin typeface="Cambria Math" panose="02040503050406030204" pitchFamily="18" charset="0"/>
                              </a:rPr>
                              <m:t>𝑆𝐷</m:t>
                            </m:r>
                          </m:sub>
                        </m:sSub>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panose="02040503050406030204" pitchFamily="18" charset="0"/>
                              </a:rPr>
                              <m:t>00</m:t>
                            </m:r>
                          </m:sub>
                        </m:sSub>
                        <m:d>
                          <m:dPr>
                            <m:ctrlPr>
                              <a:rPr lang="en-US" sz="1600" i="1">
                                <a:latin typeface="Cambria Math" panose="02040503050406030204" pitchFamily="18" charset="0"/>
                                <a:ea typeface="Cambria Math" panose="02040503050406030204" pitchFamily="18" charset="0"/>
                              </a:rPr>
                            </m:ctrlPr>
                          </m:dPr>
                          <m:e>
                            <m:sSubSup>
                              <m:sSubSupPr>
                                <m:ctrlPr>
                                  <a:rPr lang="en-US" sz="1600" i="1">
                                    <a:latin typeface="Cambria Math" panose="02040503050406030204" pitchFamily="18" charset="0"/>
                                    <a:ea typeface="Cambria Math" panose="02040503050406030204" pitchFamily="18" charset="0"/>
                                  </a:rPr>
                                </m:ctrlPr>
                              </m:sSub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𝑅</m:t>
                                    </m:r>
                                  </m:e>
                                </m:acc>
                              </m:e>
                              <m:sub>
                                <m:r>
                                  <a:rPr lang="en-US" sz="1600" i="1">
                                    <a:latin typeface="Cambria Math" panose="02040503050406030204" pitchFamily="18" charset="0"/>
                                    <a:ea typeface="Cambria Math" panose="02040503050406030204" pitchFamily="18" charset="0"/>
                                  </a:rPr>
                                  <m:t>𝑐</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𝑚</m:t>
                                </m:r>
                                <m:r>
                                  <a:rPr lang="en-US" sz="1600" i="1">
                                    <a:latin typeface="Cambria Math" panose="02040503050406030204" pitchFamily="18" charset="0"/>
                                    <a:ea typeface="Cambria Math" panose="02040503050406030204" pitchFamily="18" charset="0"/>
                                  </a:rPr>
                                  <m:t>.</m:t>
                                </m:r>
                              </m:sub>
                              <m:sup>
                                <m:r>
                                  <a:rPr lang="en-US" sz="1600" i="1">
                                    <a:latin typeface="Cambria Math" panose="02040503050406030204" pitchFamily="18" charset="0"/>
                                    <a:ea typeface="Cambria Math" panose="02040503050406030204" pitchFamily="18" charset="0"/>
                                  </a:rPr>
                                  <m:t>𝐴</m:t>
                                </m:r>
                              </m:sup>
                            </m:sSubSup>
                          </m:e>
                        </m:d>
                      </m:oMath>
                    </m:oMathPara>
                  </a14:m>
                  <a:endParaRPr lang="en-US" sz="1600" dirty="0"/>
                </a:p>
              </p:txBody>
            </p:sp>
          </mc:Choice>
          <mc:Fallback xmlns="">
            <p:sp>
              <p:nvSpPr>
                <p:cNvPr id="206" name="TextBox 3">
                  <a:extLst>
                    <a:ext uri="{FF2B5EF4-FFF2-40B4-BE49-F238E27FC236}">
                      <a16:creationId xmlns:a16="http://schemas.microsoft.com/office/drawing/2014/main" id="{66FE8455-6991-4D14-8C76-56843520316F}"/>
                    </a:ext>
                  </a:extLst>
                </p:cNvPr>
                <p:cNvSpPr txBox="1">
                  <a:spLocks noRot="1" noChangeAspect="1" noMove="1" noResize="1" noEditPoints="1" noAdjustHandles="1" noChangeArrowheads="1" noChangeShapeType="1" noTextEdit="1"/>
                </p:cNvSpPr>
                <p:nvPr/>
              </p:nvSpPr>
              <p:spPr>
                <a:xfrm>
                  <a:off x="6084913" y="1995911"/>
                  <a:ext cx="1872307" cy="303032"/>
                </a:xfrm>
                <a:prstGeom prst="rect">
                  <a:avLst/>
                </a:prstGeom>
                <a:blipFill>
                  <a:blip r:embed="rId6"/>
                  <a:stretch>
                    <a:fillRect l="-17915" t="-124000" b="-198000"/>
                  </a:stretch>
                </a:blipFill>
              </p:spPr>
              <p:txBody>
                <a:bodyPr/>
                <a:lstStyle/>
                <a:p>
                  <a:r>
                    <a:rPr lang="fr-FR">
                      <a:noFill/>
                    </a:rPr>
                    <a:t> </a:t>
                  </a:r>
                </a:p>
              </p:txBody>
            </p:sp>
          </mc:Fallback>
        </mc:AlternateContent>
      </p:grpSp>
      <p:grpSp>
        <p:nvGrpSpPr>
          <p:cNvPr id="207" name="Group 26">
            <a:extLst>
              <a:ext uri="{FF2B5EF4-FFF2-40B4-BE49-F238E27FC236}">
                <a16:creationId xmlns:a16="http://schemas.microsoft.com/office/drawing/2014/main" id="{4C5DFF74-5647-4DCF-9BA8-7C09CBB1CAA7}"/>
              </a:ext>
            </a:extLst>
          </p:cNvPr>
          <p:cNvGrpSpPr>
            <a:grpSpLocks noChangeAspect="1"/>
          </p:cNvGrpSpPr>
          <p:nvPr/>
        </p:nvGrpSpPr>
        <p:grpSpPr>
          <a:xfrm>
            <a:off x="686324" y="2847631"/>
            <a:ext cx="2918968" cy="2439349"/>
            <a:chOff x="584472" y="1919901"/>
            <a:chExt cx="3463652" cy="2894534"/>
          </a:xfrm>
        </p:grpSpPr>
        <p:sp>
          <p:nvSpPr>
            <p:cNvPr id="208" name="Snip Diagonal Corner Rectangle 27">
              <a:extLst>
                <a:ext uri="{FF2B5EF4-FFF2-40B4-BE49-F238E27FC236}">
                  <a16:creationId xmlns:a16="http://schemas.microsoft.com/office/drawing/2014/main" id="{BE8A75D0-D7FA-4D4F-BC6D-BEFDF852F3E8}"/>
                </a:ext>
              </a:extLst>
            </p:cNvPr>
            <p:cNvSpPr/>
            <p:nvPr/>
          </p:nvSpPr>
          <p:spPr bwMode="auto">
            <a:xfrm>
              <a:off x="660511" y="1919901"/>
              <a:ext cx="3387613" cy="2528316"/>
            </a:xfrm>
            <a:prstGeom prst="snip2DiagRect">
              <a:avLst/>
            </a:prstGeom>
            <a:noFill/>
            <a:ln w="15875" cap="flat" cmpd="sng" algn="ctr">
              <a:solidFill>
                <a:srgbClr val="1A4A9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400">
                <a:latin typeface="Arial" pitchFamily="48" charset="0"/>
                <a:ea typeface="ＭＳ Ｐゴシック" pitchFamily="48" charset="-128"/>
                <a:cs typeface="ＭＳ Ｐゴシック" pitchFamily="48" charset="-128"/>
              </a:endParaRPr>
            </a:p>
          </p:txBody>
        </p:sp>
        <p:sp>
          <p:nvSpPr>
            <p:cNvPr id="209" name="Freeform 45">
              <a:extLst>
                <a:ext uri="{FF2B5EF4-FFF2-40B4-BE49-F238E27FC236}">
                  <a16:creationId xmlns:a16="http://schemas.microsoft.com/office/drawing/2014/main" id="{C2D70361-2FBD-4A29-B5CB-8AA44A7EBA32}"/>
                </a:ext>
              </a:extLst>
            </p:cNvPr>
            <p:cNvSpPr>
              <a:spLocks noChangeAspect="1"/>
            </p:cNvSpPr>
            <p:nvPr/>
          </p:nvSpPr>
          <p:spPr bwMode="auto">
            <a:xfrm>
              <a:off x="652589" y="2002529"/>
              <a:ext cx="2726875" cy="2267834"/>
            </a:xfrm>
            <a:custGeom>
              <a:avLst/>
              <a:gdLst>
                <a:gd name="T0" fmla="*/ 0 w 669"/>
                <a:gd name="T1" fmla="*/ 0 h 1063"/>
                <a:gd name="T2" fmla="*/ 341 w 669"/>
                <a:gd name="T3" fmla="*/ 1061 h 1063"/>
                <a:gd name="T4" fmla="*/ 669 w 669"/>
                <a:gd name="T5" fmla="*/ 13 h 1063"/>
                <a:gd name="T6" fmla="*/ 0 60000 65536"/>
                <a:gd name="T7" fmla="*/ 0 60000 65536"/>
                <a:gd name="T8" fmla="*/ 0 60000 65536"/>
                <a:gd name="T9" fmla="*/ 0 w 669"/>
                <a:gd name="T10" fmla="*/ 0 h 1063"/>
                <a:gd name="T11" fmla="*/ 669 w 669"/>
                <a:gd name="T12" fmla="*/ 1063 h 1063"/>
                <a:gd name="connsiteX0" fmla="*/ 0 w 9592"/>
                <a:gd name="connsiteY0" fmla="*/ 1111 h 9859"/>
                <a:gd name="connsiteX1" fmla="*/ 4689 w 9592"/>
                <a:gd name="connsiteY1" fmla="*/ 9859 h 9859"/>
                <a:gd name="connsiteX2" fmla="*/ 9592 w 9592"/>
                <a:gd name="connsiteY2" fmla="*/ 0 h 9859"/>
              </a:gdLst>
              <a:ahLst/>
              <a:cxnLst>
                <a:cxn ang="0">
                  <a:pos x="connsiteX0" y="connsiteY0"/>
                </a:cxn>
                <a:cxn ang="0">
                  <a:pos x="connsiteX1" y="connsiteY1"/>
                </a:cxn>
                <a:cxn ang="0">
                  <a:pos x="connsiteX2" y="connsiteY2"/>
                </a:cxn>
              </a:cxnLst>
              <a:rect l="l" t="t" r="r" b="b"/>
              <a:pathLst>
                <a:path w="9592" h="9859">
                  <a:moveTo>
                    <a:pt x="0" y="1111"/>
                  </a:moveTo>
                  <a:cubicBezTo>
                    <a:pt x="1719" y="6087"/>
                    <a:pt x="3030" y="9840"/>
                    <a:pt x="4689" y="9859"/>
                  </a:cubicBezTo>
                  <a:cubicBezTo>
                    <a:pt x="6348" y="9878"/>
                    <a:pt x="7963" y="4939"/>
                    <a:pt x="9592" y="0"/>
                  </a:cubicBezTo>
                </a:path>
              </a:pathLst>
            </a:custGeom>
            <a:noFill/>
            <a:ln w="15875">
              <a:solidFill>
                <a:srgbClr val="008040"/>
              </a:solidFill>
              <a:round/>
              <a:headEnd/>
              <a:tailEnd/>
            </a:ln>
          </p:spPr>
          <p:txBody>
            <a:bodyPr wrap="none" anchor="ctr">
              <a:prstTxWarp prst="textNoShape">
                <a:avLst/>
              </a:prstTxWarp>
            </a:bodyPr>
            <a:lstStyle/>
            <a:p>
              <a:endParaRPr lang="en-US"/>
            </a:p>
          </p:txBody>
        </p:sp>
        <p:sp>
          <p:nvSpPr>
            <p:cNvPr id="210" name="Line 46">
              <a:extLst>
                <a:ext uri="{FF2B5EF4-FFF2-40B4-BE49-F238E27FC236}">
                  <a16:creationId xmlns:a16="http://schemas.microsoft.com/office/drawing/2014/main" id="{8DCD4247-2DE0-4908-9540-B261FBDC35C0}"/>
                </a:ext>
              </a:extLst>
            </p:cNvPr>
            <p:cNvSpPr>
              <a:spLocks noChangeAspect="1" noChangeShapeType="1"/>
            </p:cNvSpPr>
            <p:nvPr/>
          </p:nvSpPr>
          <p:spPr bwMode="auto">
            <a:xfrm>
              <a:off x="1391145" y="3784459"/>
              <a:ext cx="1162981" cy="0"/>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211" name="Line 47">
              <a:extLst>
                <a:ext uri="{FF2B5EF4-FFF2-40B4-BE49-F238E27FC236}">
                  <a16:creationId xmlns:a16="http://schemas.microsoft.com/office/drawing/2014/main" id="{6FCFDEB5-72EB-4C2D-9732-E3CA50CA0980}"/>
                </a:ext>
              </a:extLst>
            </p:cNvPr>
            <p:cNvSpPr>
              <a:spLocks noChangeAspect="1" noChangeShapeType="1"/>
            </p:cNvSpPr>
            <p:nvPr/>
          </p:nvSpPr>
          <p:spPr bwMode="auto">
            <a:xfrm>
              <a:off x="1139786" y="3334919"/>
              <a:ext cx="1653908" cy="13581"/>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212" name="Line 48">
              <a:extLst>
                <a:ext uri="{FF2B5EF4-FFF2-40B4-BE49-F238E27FC236}">
                  <a16:creationId xmlns:a16="http://schemas.microsoft.com/office/drawing/2014/main" id="{5B73FB6E-AB5E-4F97-8151-52F3D2D1966D}"/>
                </a:ext>
              </a:extLst>
            </p:cNvPr>
            <p:cNvSpPr>
              <a:spLocks noChangeAspect="1" noChangeShapeType="1"/>
            </p:cNvSpPr>
            <p:nvPr/>
          </p:nvSpPr>
          <p:spPr bwMode="auto">
            <a:xfrm>
              <a:off x="920951" y="2855102"/>
              <a:ext cx="2106482" cy="13432"/>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213" name="Line 49">
              <a:extLst>
                <a:ext uri="{FF2B5EF4-FFF2-40B4-BE49-F238E27FC236}">
                  <a16:creationId xmlns:a16="http://schemas.microsoft.com/office/drawing/2014/main" id="{64BD1419-A30E-4C10-BCEC-572B670B7D1F}"/>
                </a:ext>
              </a:extLst>
            </p:cNvPr>
            <p:cNvSpPr>
              <a:spLocks noChangeAspect="1" noChangeShapeType="1"/>
            </p:cNvSpPr>
            <p:nvPr/>
          </p:nvSpPr>
          <p:spPr bwMode="auto">
            <a:xfrm>
              <a:off x="686167" y="2332531"/>
              <a:ext cx="2558019" cy="13187"/>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214" name="Oval 54">
              <a:extLst>
                <a:ext uri="{FF2B5EF4-FFF2-40B4-BE49-F238E27FC236}">
                  <a16:creationId xmlns:a16="http://schemas.microsoft.com/office/drawing/2014/main" id="{F8052AF4-8D05-47E6-BE51-3DAB3F81A21B}"/>
                </a:ext>
              </a:extLst>
            </p:cNvPr>
            <p:cNvSpPr>
              <a:spLocks noChangeAspect="1" noChangeArrowheads="1"/>
            </p:cNvSpPr>
            <p:nvPr/>
          </p:nvSpPr>
          <p:spPr bwMode="auto">
            <a:xfrm>
              <a:off x="1523815" y="3717299"/>
              <a:ext cx="113290" cy="110818"/>
            </a:xfrm>
            <a:prstGeom prst="ellipse">
              <a:avLst/>
            </a:prstGeom>
            <a:solidFill>
              <a:srgbClr val="6666FF"/>
            </a:solidFill>
            <a:ln w="15875">
              <a:solidFill>
                <a:srgbClr val="0080FF"/>
              </a:solidFill>
              <a:round/>
              <a:headEnd/>
              <a:tailEnd/>
            </a:ln>
          </p:spPr>
          <p:txBody>
            <a:bodyPr wrap="none" anchor="ctr">
              <a:prstTxWarp prst="textNoShape">
                <a:avLst/>
              </a:prstTxWarp>
            </a:bodyPr>
            <a:lstStyle/>
            <a:p>
              <a:endParaRPr lang="en-US"/>
            </a:p>
          </p:txBody>
        </p:sp>
        <p:sp>
          <p:nvSpPr>
            <p:cNvPr id="215" name="Oval 55">
              <a:extLst>
                <a:ext uri="{FF2B5EF4-FFF2-40B4-BE49-F238E27FC236}">
                  <a16:creationId xmlns:a16="http://schemas.microsoft.com/office/drawing/2014/main" id="{CDEA1D71-0911-4263-B99E-0B5B35587E84}"/>
                </a:ext>
              </a:extLst>
            </p:cNvPr>
            <p:cNvSpPr>
              <a:spLocks noChangeAspect="1" noChangeArrowheads="1"/>
            </p:cNvSpPr>
            <p:nvPr/>
          </p:nvSpPr>
          <p:spPr bwMode="auto">
            <a:xfrm>
              <a:off x="1670967" y="3717633"/>
              <a:ext cx="113290" cy="110818"/>
            </a:xfrm>
            <a:prstGeom prst="ellipse">
              <a:avLst/>
            </a:prstGeom>
            <a:solidFill>
              <a:srgbClr val="6666FF"/>
            </a:solidFill>
            <a:ln w="15875">
              <a:solidFill>
                <a:srgbClr val="0080FF"/>
              </a:solidFill>
              <a:round/>
              <a:headEnd/>
              <a:tailEnd/>
            </a:ln>
          </p:spPr>
          <p:txBody>
            <a:bodyPr wrap="none" anchor="ctr">
              <a:prstTxWarp prst="textNoShape">
                <a:avLst/>
              </a:prstTxWarp>
            </a:bodyPr>
            <a:lstStyle/>
            <a:p>
              <a:endParaRPr lang="en-US"/>
            </a:p>
          </p:txBody>
        </p:sp>
        <p:sp>
          <p:nvSpPr>
            <p:cNvPr id="216" name="Oval 56">
              <a:extLst>
                <a:ext uri="{FF2B5EF4-FFF2-40B4-BE49-F238E27FC236}">
                  <a16:creationId xmlns:a16="http://schemas.microsoft.com/office/drawing/2014/main" id="{5E394829-2780-4386-BF2D-F52FB56877AB}"/>
                </a:ext>
              </a:extLst>
            </p:cNvPr>
            <p:cNvSpPr>
              <a:spLocks noChangeAspect="1" noChangeArrowheads="1"/>
            </p:cNvSpPr>
            <p:nvPr/>
          </p:nvSpPr>
          <p:spPr bwMode="auto">
            <a:xfrm>
              <a:off x="2075036" y="3720656"/>
              <a:ext cx="113290" cy="110818"/>
            </a:xfrm>
            <a:prstGeom prst="ellipse">
              <a:avLst/>
            </a:prstGeom>
            <a:solidFill>
              <a:srgbClr val="FF0000"/>
            </a:solidFill>
            <a:ln w="25400">
              <a:solidFill>
                <a:srgbClr val="FC0B1D"/>
              </a:solidFill>
              <a:round/>
              <a:headEnd/>
              <a:tailEnd/>
            </a:ln>
          </p:spPr>
          <p:txBody>
            <a:bodyPr wrap="none" anchor="ctr">
              <a:prstTxWarp prst="textNoShape">
                <a:avLst/>
              </a:prstTxWarp>
            </a:bodyPr>
            <a:lstStyle/>
            <a:p>
              <a:endParaRPr lang="en-US"/>
            </a:p>
          </p:txBody>
        </p:sp>
        <p:sp>
          <p:nvSpPr>
            <p:cNvPr id="217" name="Oval 57">
              <a:extLst>
                <a:ext uri="{FF2B5EF4-FFF2-40B4-BE49-F238E27FC236}">
                  <a16:creationId xmlns:a16="http://schemas.microsoft.com/office/drawing/2014/main" id="{3338B971-B3B6-487C-BF96-360135C2AF94}"/>
                </a:ext>
              </a:extLst>
            </p:cNvPr>
            <p:cNvSpPr>
              <a:spLocks noChangeAspect="1" noChangeArrowheads="1"/>
            </p:cNvSpPr>
            <p:nvPr/>
          </p:nvSpPr>
          <p:spPr bwMode="auto">
            <a:xfrm>
              <a:off x="2226363" y="3720322"/>
              <a:ext cx="113290" cy="110818"/>
            </a:xfrm>
            <a:prstGeom prst="ellipse">
              <a:avLst/>
            </a:prstGeom>
            <a:solidFill>
              <a:srgbClr val="FF0000"/>
            </a:solidFill>
            <a:ln w="25400">
              <a:solidFill>
                <a:srgbClr val="FC0B1D"/>
              </a:solidFill>
              <a:round/>
              <a:headEnd/>
              <a:tailEnd/>
            </a:ln>
          </p:spPr>
          <p:txBody>
            <a:bodyPr wrap="none" anchor="ctr">
              <a:prstTxWarp prst="textNoShape">
                <a:avLst/>
              </a:prstTxWarp>
            </a:bodyPr>
            <a:lstStyle/>
            <a:p>
              <a:endParaRPr lang="en-US"/>
            </a:p>
          </p:txBody>
        </p:sp>
        <p:sp>
          <p:nvSpPr>
            <p:cNvPr id="218" name="Oval 60">
              <a:extLst>
                <a:ext uri="{FF2B5EF4-FFF2-40B4-BE49-F238E27FC236}">
                  <a16:creationId xmlns:a16="http://schemas.microsoft.com/office/drawing/2014/main" id="{91BFC04F-AE4A-4132-9550-52D6E34507E4}"/>
                </a:ext>
              </a:extLst>
            </p:cNvPr>
            <p:cNvSpPr>
              <a:spLocks noChangeAspect="1" noChangeArrowheads="1"/>
            </p:cNvSpPr>
            <p:nvPr/>
          </p:nvSpPr>
          <p:spPr bwMode="auto">
            <a:xfrm>
              <a:off x="2149376" y="3287981"/>
              <a:ext cx="113290" cy="107457"/>
            </a:xfrm>
            <a:prstGeom prst="ellipse">
              <a:avLst/>
            </a:prstGeom>
            <a:solidFill>
              <a:srgbClr val="FF0000"/>
            </a:solidFill>
            <a:ln w="15875">
              <a:solidFill>
                <a:srgbClr val="FC0B1D"/>
              </a:solidFill>
              <a:round/>
              <a:headEnd/>
              <a:tailEnd/>
            </a:ln>
          </p:spPr>
          <p:txBody>
            <a:bodyPr wrap="none" anchor="ctr">
              <a:prstTxWarp prst="textNoShape">
                <a:avLst/>
              </a:prstTxWarp>
            </a:bodyPr>
            <a:lstStyle/>
            <a:p>
              <a:endParaRPr lang="en-US"/>
            </a:p>
          </p:txBody>
        </p:sp>
        <p:sp>
          <p:nvSpPr>
            <p:cNvPr id="219" name="Oval 61">
              <a:extLst>
                <a:ext uri="{FF2B5EF4-FFF2-40B4-BE49-F238E27FC236}">
                  <a16:creationId xmlns:a16="http://schemas.microsoft.com/office/drawing/2014/main" id="{53A0AE31-E316-4490-9768-CB3CD2B53414}"/>
                </a:ext>
              </a:extLst>
            </p:cNvPr>
            <p:cNvSpPr>
              <a:spLocks noChangeAspect="1" noChangeArrowheads="1"/>
            </p:cNvSpPr>
            <p:nvPr/>
          </p:nvSpPr>
          <p:spPr bwMode="auto">
            <a:xfrm>
              <a:off x="1577454" y="3287981"/>
              <a:ext cx="113290" cy="107457"/>
            </a:xfrm>
            <a:prstGeom prst="ellipse">
              <a:avLst/>
            </a:prstGeom>
            <a:solidFill>
              <a:srgbClr val="6666FF"/>
            </a:solidFill>
            <a:ln w="15875">
              <a:solidFill>
                <a:srgbClr val="0080FF"/>
              </a:solidFill>
              <a:round/>
              <a:headEnd/>
              <a:tailEnd/>
            </a:ln>
          </p:spPr>
          <p:txBody>
            <a:bodyPr wrap="none" anchor="ctr">
              <a:prstTxWarp prst="textNoShape">
                <a:avLst/>
              </a:prstTxWarp>
            </a:bodyPr>
            <a:lstStyle/>
            <a:p>
              <a:endParaRPr lang="en-US"/>
            </a:p>
          </p:txBody>
        </p:sp>
        <p:sp>
          <p:nvSpPr>
            <p:cNvPr id="220" name="TextBox 44">
              <a:extLst>
                <a:ext uri="{FF2B5EF4-FFF2-40B4-BE49-F238E27FC236}">
                  <a16:creationId xmlns:a16="http://schemas.microsoft.com/office/drawing/2014/main" id="{891F9A08-35F9-4621-AB40-BB6A0249AE24}"/>
                </a:ext>
              </a:extLst>
            </p:cNvPr>
            <p:cNvSpPr txBox="1"/>
            <p:nvPr/>
          </p:nvSpPr>
          <p:spPr>
            <a:xfrm>
              <a:off x="1079281" y="4449226"/>
              <a:ext cx="2741959" cy="365209"/>
            </a:xfrm>
            <a:prstGeom prst="rect">
              <a:avLst/>
            </a:prstGeom>
            <a:solidFill>
              <a:srgbClr val="0000FF"/>
            </a:solidFill>
          </p:spPr>
          <p:txBody>
            <a:bodyPr wrap="square" rtlCol="0">
              <a:spAutoFit/>
            </a:bodyPr>
            <a:lstStyle/>
            <a:p>
              <a:pPr algn="ctr"/>
              <a:r>
                <a:rPr lang="en-US" sz="1400" dirty="0">
                  <a:solidFill>
                    <a:schemeClr val="bg1"/>
                  </a:solidFill>
                </a:rPr>
                <a:t>No-Core Shell Model</a:t>
              </a:r>
            </a:p>
          </p:txBody>
        </p:sp>
        <p:sp>
          <p:nvSpPr>
            <p:cNvPr id="221" name="Line 51">
              <a:extLst>
                <a:ext uri="{FF2B5EF4-FFF2-40B4-BE49-F238E27FC236}">
                  <a16:creationId xmlns:a16="http://schemas.microsoft.com/office/drawing/2014/main" id="{1BB78E52-124A-4187-BBB6-A75789439BB0}"/>
                </a:ext>
              </a:extLst>
            </p:cNvPr>
            <p:cNvSpPr>
              <a:spLocks noChangeAspect="1" noChangeShapeType="1"/>
            </p:cNvSpPr>
            <p:nvPr/>
          </p:nvSpPr>
          <p:spPr bwMode="auto">
            <a:xfrm>
              <a:off x="2474173" y="2366055"/>
              <a:ext cx="0" cy="498079"/>
            </a:xfrm>
            <a:prstGeom prst="line">
              <a:avLst/>
            </a:prstGeom>
            <a:noFill/>
            <a:ln w="19050">
              <a:solidFill>
                <a:srgbClr val="000000"/>
              </a:solidFill>
              <a:round/>
              <a:headEnd type="triangle" w="med" len="sm"/>
              <a:tailEnd type="triangle" w="med" len="sm"/>
            </a:ln>
          </p:spPr>
          <p:txBody>
            <a:bodyPr wrap="none" anchor="ctr">
              <a:prstTxWarp prst="textNoShape">
                <a:avLst/>
              </a:prstTxWarp>
            </a:bodyPr>
            <a:lstStyle/>
            <a:p>
              <a:endParaRPr lang="en-US"/>
            </a:p>
          </p:txBody>
        </p:sp>
        <mc:AlternateContent xmlns:mc="http://schemas.openxmlformats.org/markup-compatibility/2006" xmlns:a14="http://schemas.microsoft.com/office/drawing/2010/main">
          <mc:Choice Requires="a14">
            <p:sp>
              <p:nvSpPr>
                <p:cNvPr id="222" name="TextBox 46">
                  <a:extLst>
                    <a:ext uri="{FF2B5EF4-FFF2-40B4-BE49-F238E27FC236}">
                      <a16:creationId xmlns:a16="http://schemas.microsoft.com/office/drawing/2014/main" id="{45C01043-E67E-47F0-AC70-0667288282F5}"/>
                    </a:ext>
                  </a:extLst>
                </p:cNvPr>
                <p:cNvSpPr txBox="1"/>
                <p:nvPr/>
              </p:nvSpPr>
              <p:spPr>
                <a:xfrm>
                  <a:off x="2485252" y="2461205"/>
                  <a:ext cx="548193" cy="365209"/>
                </a:xfrm>
                <a:prstGeom prst="rect">
                  <a:avLst/>
                </a:prstGeom>
                <a:noFill/>
              </p:spPr>
              <p:txBody>
                <a:bodyPr wrap="none" rtlCol="0">
                  <a:spAutoFit/>
                </a:bodyPr>
                <a:lstStyle/>
                <a:p>
                  <a:pPr algn="just"/>
                  <a14:m>
                    <m:oMathPara xmlns:m="http://schemas.openxmlformats.org/officeDocument/2006/math">
                      <m:oMathParaPr>
                        <m:jc m:val="centerGroup"/>
                      </m:oMathParaPr>
                      <m:oMath xmlns:m="http://schemas.openxmlformats.org/officeDocument/2006/math">
                        <m:r>
                          <a:rPr lang="el-GR" sz="1400" i="1">
                            <a:latin typeface="Cambria Math"/>
                            <a:ea typeface="Cambria Math"/>
                          </a:rPr>
                          <m:t>ℏ</m:t>
                        </m:r>
                        <m:r>
                          <m:rPr>
                            <m:sty m:val="p"/>
                          </m:rPr>
                          <a:rPr lang="el-GR" sz="1400" i="1">
                            <a:latin typeface="Cambria Math"/>
                            <a:ea typeface="Cambria Math"/>
                          </a:rPr>
                          <m:t>Ω</m:t>
                        </m:r>
                      </m:oMath>
                    </m:oMathPara>
                  </a14:m>
                  <a:endParaRPr lang="en-US" sz="1400" dirty="0"/>
                </a:p>
              </p:txBody>
            </p:sp>
          </mc:Choice>
          <mc:Fallback xmlns="">
            <p:sp>
              <p:nvSpPr>
                <p:cNvPr id="222" name="TextBox 46">
                  <a:extLst>
                    <a:ext uri="{FF2B5EF4-FFF2-40B4-BE49-F238E27FC236}">
                      <a16:creationId xmlns:a16="http://schemas.microsoft.com/office/drawing/2014/main" id="{45C01043-E67E-47F0-AC70-0667288282F5}"/>
                    </a:ext>
                  </a:extLst>
                </p:cNvPr>
                <p:cNvSpPr txBox="1">
                  <a:spLocks noRot="1" noChangeAspect="1" noMove="1" noResize="1" noEditPoints="1" noAdjustHandles="1" noChangeArrowheads="1" noChangeShapeType="1" noTextEdit="1"/>
                </p:cNvSpPr>
                <p:nvPr/>
              </p:nvSpPr>
              <p:spPr>
                <a:xfrm>
                  <a:off x="2485252" y="2461205"/>
                  <a:ext cx="548193" cy="365209"/>
                </a:xfrm>
                <a:prstGeom prst="rect">
                  <a:avLst/>
                </a:prstGeom>
                <a:blipFill>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23" name="Up Arrow 47">
                  <a:extLst>
                    <a:ext uri="{FF2B5EF4-FFF2-40B4-BE49-F238E27FC236}">
                      <a16:creationId xmlns:a16="http://schemas.microsoft.com/office/drawing/2014/main" id="{F3192CD5-6BD1-4D42-8318-E28636947339}"/>
                    </a:ext>
                  </a:extLst>
                </p:cNvPr>
                <p:cNvSpPr/>
                <p:nvPr/>
              </p:nvSpPr>
              <p:spPr bwMode="auto">
                <a:xfrm>
                  <a:off x="584472" y="2273399"/>
                  <a:ext cx="540435" cy="773743"/>
                </a:xfrm>
                <a:prstGeom prst="upArrow">
                  <a:avLst>
                    <a:gd name="adj1" fmla="val 54766"/>
                    <a:gd name="adj2" fmla="val 50000"/>
                  </a:avLst>
                </a:prstGeom>
                <a:solidFill>
                  <a:srgbClr val="0000FF"/>
                </a:solidFill>
                <a:ln>
                  <a:solidFill>
                    <a:srgbClr val="0000FF"/>
                  </a:solidFill>
                  <a:headEnd/>
                  <a:tailEnd/>
                </a:ln>
              </p:spPr>
              <p:style>
                <a:lnRef idx="1">
                  <a:schemeClr val="accent1"/>
                </a:lnRef>
                <a:fillRef idx="2">
                  <a:schemeClr val="accent1"/>
                </a:fillRef>
                <a:effectRef idx="1">
                  <a:schemeClr val="accent1"/>
                </a:effectRef>
                <a:fontRef idx="minor">
                  <a:schemeClr val="dk1"/>
                </a:fontRef>
              </p:style>
              <p:txBody>
                <a:bodyPr vert="vert270" rtlCol="0" anchor="ctr">
                  <a:prstTxWarp prst="textNoShape">
                    <a:avLst/>
                  </a:prstTxWarp>
                </a:bodyPr>
                <a:lstStyle/>
                <a:p>
                  <a:pPr algn="ctr">
                    <a:spcBef>
                      <a:spcPct val="0"/>
                    </a:spcBef>
                  </a:pPr>
                  <a14:m>
                    <m:oMathPara xmlns:m="http://schemas.openxmlformats.org/officeDocument/2006/math">
                      <m:oMathParaPr>
                        <m:jc m:val="centerGroup"/>
                      </m:oMathParaPr>
                      <m:oMath xmlns:m="http://schemas.openxmlformats.org/officeDocument/2006/math">
                        <m:sSub>
                          <m:sSubPr>
                            <m:ctrlPr>
                              <a:rPr lang="fr-FR" sz="1600" b="0" i="1" kern="0" smtClean="0">
                                <a:solidFill>
                                  <a:schemeClr val="bg1"/>
                                </a:solidFill>
                                <a:latin typeface="Cambria Math" panose="02040503050406030204" pitchFamily="18" charset="0"/>
                              </a:rPr>
                            </m:ctrlPr>
                          </m:sSubPr>
                          <m:e>
                            <m:r>
                              <a:rPr lang="fr-FR" sz="1600" b="0" i="1" kern="0" smtClean="0">
                                <a:solidFill>
                                  <a:schemeClr val="bg1"/>
                                </a:solidFill>
                                <a:latin typeface="Cambria Math" panose="02040503050406030204" pitchFamily="18" charset="0"/>
                              </a:rPr>
                              <m:t>𝑁</m:t>
                            </m:r>
                          </m:e>
                          <m:sub>
                            <m:r>
                              <m:rPr>
                                <m:sty m:val="p"/>
                              </m:rPr>
                              <a:rPr lang="fr-FR" sz="1600" b="0" i="0" kern="0" smtClean="0">
                                <a:solidFill>
                                  <a:schemeClr val="bg1"/>
                                </a:solidFill>
                                <a:latin typeface="Cambria Math" panose="02040503050406030204" pitchFamily="18" charset="0"/>
                              </a:rPr>
                              <m:t>max</m:t>
                            </m:r>
                          </m:sub>
                        </m:sSub>
                      </m:oMath>
                    </m:oMathPara>
                  </a14:m>
                  <a:endParaRPr lang="en-US" sz="1600" baseline="-25000" dirty="0">
                    <a:solidFill>
                      <a:srgbClr val="FFFFFF"/>
                    </a:solidFill>
                  </a:endParaRPr>
                </a:p>
              </p:txBody>
            </p:sp>
          </mc:Choice>
          <mc:Fallback xmlns="">
            <p:sp>
              <p:nvSpPr>
                <p:cNvPr id="223" name="Up Arrow 47">
                  <a:extLst>
                    <a:ext uri="{FF2B5EF4-FFF2-40B4-BE49-F238E27FC236}">
                      <a16:creationId xmlns:a16="http://schemas.microsoft.com/office/drawing/2014/main" id="{F3192CD5-6BD1-4D42-8318-E28636947339}"/>
                    </a:ext>
                  </a:extLst>
                </p:cNvPr>
                <p:cNvSpPr>
                  <a:spLocks noRot="1" noChangeAspect="1" noMove="1" noResize="1" noEditPoints="1" noAdjustHandles="1" noChangeArrowheads="1" noChangeShapeType="1" noTextEdit="1"/>
                </p:cNvSpPr>
                <p:nvPr/>
              </p:nvSpPr>
              <p:spPr bwMode="auto">
                <a:xfrm>
                  <a:off x="584472" y="2273399"/>
                  <a:ext cx="540435" cy="773743"/>
                </a:xfrm>
                <a:prstGeom prst="upArrow">
                  <a:avLst>
                    <a:gd name="adj1" fmla="val 54766"/>
                    <a:gd name="adj2" fmla="val 50000"/>
                  </a:avLst>
                </a:prstGeom>
                <a:blipFill>
                  <a:blip r:embed="rId8"/>
                  <a:stretch>
                    <a:fillRect/>
                  </a:stretch>
                </a:blipFill>
                <a:ln>
                  <a:solidFill>
                    <a:srgbClr val="0000FF"/>
                  </a:solidFill>
                  <a:headEnd/>
                  <a:tailEnd/>
                </a:ln>
              </p:spPr>
              <p:txBody>
                <a:bodyPr/>
                <a:lstStyle/>
                <a:p>
                  <a:r>
                    <a:rPr lang="fr-FR">
                      <a:noFill/>
                    </a:rPr>
                    <a:t> </a:t>
                  </a:r>
                </a:p>
              </p:txBody>
            </p:sp>
          </mc:Fallback>
        </mc:AlternateContent>
        <p:sp>
          <p:nvSpPr>
            <p:cNvPr id="224" name="Oval 58">
              <a:extLst>
                <a:ext uri="{FF2B5EF4-FFF2-40B4-BE49-F238E27FC236}">
                  <a16:creationId xmlns:a16="http://schemas.microsoft.com/office/drawing/2014/main" id="{D00A90A7-BF19-4702-A00D-01A637DE2DDE}"/>
                </a:ext>
              </a:extLst>
            </p:cNvPr>
            <p:cNvSpPr>
              <a:spLocks noChangeAspect="1" noChangeArrowheads="1"/>
            </p:cNvSpPr>
            <p:nvPr/>
          </p:nvSpPr>
          <p:spPr bwMode="auto">
            <a:xfrm>
              <a:off x="1366366" y="3286831"/>
              <a:ext cx="109728" cy="109756"/>
            </a:xfrm>
            <a:prstGeom prst="ellipse">
              <a:avLst/>
            </a:prstGeom>
            <a:solidFill>
              <a:srgbClr val="C3E1F8"/>
            </a:solidFill>
            <a:ln w="15875">
              <a:solidFill>
                <a:srgbClr val="0080FF"/>
              </a:solidFill>
              <a:round/>
              <a:headEnd/>
              <a:tailEnd/>
            </a:ln>
          </p:spPr>
          <p:txBody>
            <a:bodyPr wrap="none" anchor="ctr">
              <a:prstTxWarp prst="textNoShape">
                <a:avLst/>
              </a:prstTxWarp>
            </a:bodyPr>
            <a:lstStyle/>
            <a:p>
              <a:endParaRPr lang="en-US"/>
            </a:p>
          </p:txBody>
        </p:sp>
        <p:sp>
          <p:nvSpPr>
            <p:cNvPr id="225" name="Oval 59">
              <a:extLst>
                <a:ext uri="{FF2B5EF4-FFF2-40B4-BE49-F238E27FC236}">
                  <a16:creationId xmlns:a16="http://schemas.microsoft.com/office/drawing/2014/main" id="{723AA824-1C0E-40BE-9C3F-DF1414B2A09B}"/>
                </a:ext>
              </a:extLst>
            </p:cNvPr>
            <p:cNvSpPr>
              <a:spLocks noChangeAspect="1" noChangeArrowheads="1"/>
            </p:cNvSpPr>
            <p:nvPr/>
          </p:nvSpPr>
          <p:spPr bwMode="auto">
            <a:xfrm>
              <a:off x="2414011" y="3286832"/>
              <a:ext cx="109728" cy="109755"/>
            </a:xfrm>
            <a:prstGeom prst="ellipse">
              <a:avLst/>
            </a:prstGeom>
            <a:solidFill>
              <a:srgbClr val="FFCCFF"/>
            </a:solidFill>
            <a:ln w="15875">
              <a:solidFill>
                <a:srgbClr val="FC0B1D"/>
              </a:solidFill>
              <a:round/>
              <a:headEnd/>
              <a:tailEnd/>
            </a:ln>
          </p:spPr>
          <p:txBody>
            <a:bodyPr wrap="none" anchor="ctr">
              <a:prstTxWarp prst="textNoShape">
                <a:avLst/>
              </a:prstTxWarp>
            </a:bodyPr>
            <a:lstStyle/>
            <a:p>
              <a:endParaRPr lang="en-US"/>
            </a:p>
          </p:txBody>
        </p:sp>
        <p:sp>
          <p:nvSpPr>
            <p:cNvPr id="226" name="Oval 62">
              <a:extLst>
                <a:ext uri="{FF2B5EF4-FFF2-40B4-BE49-F238E27FC236}">
                  <a16:creationId xmlns:a16="http://schemas.microsoft.com/office/drawing/2014/main" id="{981B89E8-7A89-4B8F-9D27-A6B682C95CB9}"/>
                </a:ext>
              </a:extLst>
            </p:cNvPr>
            <p:cNvSpPr>
              <a:spLocks noChangeAspect="1" noChangeArrowheads="1"/>
            </p:cNvSpPr>
            <p:nvPr/>
          </p:nvSpPr>
          <p:spPr bwMode="auto">
            <a:xfrm>
              <a:off x="1998550" y="2806941"/>
              <a:ext cx="109728" cy="109755"/>
            </a:xfrm>
            <a:prstGeom prst="ellipse">
              <a:avLst/>
            </a:prstGeom>
            <a:solidFill>
              <a:srgbClr val="FFCCFF"/>
            </a:solidFill>
            <a:ln w="15875">
              <a:solidFill>
                <a:srgbClr val="FC0B1D"/>
              </a:solidFill>
              <a:round/>
              <a:headEnd/>
              <a:tailEnd/>
            </a:ln>
          </p:spPr>
          <p:txBody>
            <a:bodyPr wrap="none" anchor="ctr">
              <a:prstTxWarp prst="textNoShape">
                <a:avLst/>
              </a:prstTxWarp>
            </a:bodyPr>
            <a:lstStyle/>
            <a:p>
              <a:endParaRPr lang="en-US" sz="2400" b="1">
                <a:ea typeface="ヒラギノ角ゴ Pro W3" charset="-128"/>
                <a:cs typeface="ヒラギノ角ゴ Pro W3" charset="-128"/>
              </a:endParaRPr>
            </a:p>
          </p:txBody>
        </p:sp>
        <p:sp>
          <p:nvSpPr>
            <p:cNvPr id="227" name="Oval 63">
              <a:extLst>
                <a:ext uri="{FF2B5EF4-FFF2-40B4-BE49-F238E27FC236}">
                  <a16:creationId xmlns:a16="http://schemas.microsoft.com/office/drawing/2014/main" id="{8806869D-95DF-4F98-A158-027EA150FABB}"/>
                </a:ext>
              </a:extLst>
            </p:cNvPr>
            <p:cNvSpPr>
              <a:spLocks noChangeAspect="1" noChangeArrowheads="1"/>
            </p:cNvSpPr>
            <p:nvPr/>
          </p:nvSpPr>
          <p:spPr bwMode="auto">
            <a:xfrm>
              <a:off x="1477870" y="2806941"/>
              <a:ext cx="109728" cy="109755"/>
            </a:xfrm>
            <a:prstGeom prst="ellipse">
              <a:avLst/>
            </a:prstGeom>
            <a:solidFill>
              <a:srgbClr val="C3E1F8"/>
            </a:solidFill>
            <a:ln w="15875">
              <a:solidFill>
                <a:srgbClr val="0080FF"/>
              </a:solidFill>
              <a:round/>
              <a:headEnd/>
              <a:tailEnd/>
            </a:ln>
          </p:spPr>
          <p:txBody>
            <a:bodyPr wrap="none" anchor="ctr">
              <a:prstTxWarp prst="textNoShape">
                <a:avLst/>
              </a:prstTxWarp>
            </a:bodyPr>
            <a:lstStyle/>
            <a:p>
              <a:endParaRPr lang="en-US"/>
            </a:p>
          </p:txBody>
        </p:sp>
        <p:cxnSp>
          <p:nvCxnSpPr>
            <p:cNvPr id="228" name="AutoShape 64">
              <a:extLst>
                <a:ext uri="{FF2B5EF4-FFF2-40B4-BE49-F238E27FC236}">
                  <a16:creationId xmlns:a16="http://schemas.microsoft.com/office/drawing/2014/main" id="{D190BC18-5ED1-404D-951C-745A690A05E6}"/>
                </a:ext>
              </a:extLst>
            </p:cNvPr>
            <p:cNvCxnSpPr>
              <a:cxnSpLocks noChangeAspect="1" noChangeShapeType="1"/>
              <a:stCxn id="217" idx="0"/>
              <a:endCxn id="225" idx="0"/>
            </p:cNvCxnSpPr>
            <p:nvPr/>
          </p:nvCxnSpPr>
          <p:spPr bwMode="auto">
            <a:xfrm rot="5400000" flipH="1" flipV="1">
              <a:off x="2159196" y="3410644"/>
              <a:ext cx="433490" cy="185867"/>
            </a:xfrm>
            <a:prstGeom prst="curvedConnector3">
              <a:avLst>
                <a:gd name="adj1" fmla="val 152735"/>
              </a:avLst>
            </a:prstGeom>
            <a:noFill/>
            <a:ln w="15875" cap="rnd">
              <a:solidFill>
                <a:schemeClr val="tx1"/>
              </a:solidFill>
              <a:prstDash val="sysDot"/>
              <a:round/>
              <a:headEnd/>
              <a:tailEnd type="triangle" w="med" len="med"/>
            </a:ln>
          </p:spPr>
        </p:cxnSp>
        <p:cxnSp>
          <p:nvCxnSpPr>
            <p:cNvPr id="229" name="AutoShape 65">
              <a:extLst>
                <a:ext uri="{FF2B5EF4-FFF2-40B4-BE49-F238E27FC236}">
                  <a16:creationId xmlns:a16="http://schemas.microsoft.com/office/drawing/2014/main" id="{FBD1C77D-F796-44D6-8D67-9ABB6BB334DC}"/>
                </a:ext>
              </a:extLst>
            </p:cNvPr>
            <p:cNvCxnSpPr>
              <a:cxnSpLocks noChangeAspect="1" noChangeShapeType="1"/>
              <a:stCxn id="219" idx="0"/>
              <a:endCxn id="227" idx="0"/>
            </p:cNvCxnSpPr>
            <p:nvPr/>
          </p:nvCxnSpPr>
          <p:spPr bwMode="auto">
            <a:xfrm rot="16200000" flipV="1">
              <a:off x="1342897" y="2996778"/>
              <a:ext cx="481040" cy="101365"/>
            </a:xfrm>
            <a:prstGeom prst="curvedConnector3">
              <a:avLst>
                <a:gd name="adj1" fmla="val 147522"/>
              </a:avLst>
            </a:prstGeom>
            <a:noFill/>
            <a:ln w="15875" cap="rnd">
              <a:solidFill>
                <a:schemeClr val="tx1"/>
              </a:solidFill>
              <a:prstDash val="sysDot"/>
              <a:round/>
              <a:headEnd/>
              <a:tailEnd type="triangle" w="med" len="med"/>
            </a:ln>
          </p:spPr>
        </p:cxnSp>
        <p:cxnSp>
          <p:nvCxnSpPr>
            <p:cNvPr id="230" name="AutoShape 66">
              <a:extLst>
                <a:ext uri="{FF2B5EF4-FFF2-40B4-BE49-F238E27FC236}">
                  <a16:creationId xmlns:a16="http://schemas.microsoft.com/office/drawing/2014/main" id="{056B0A4E-1820-45B9-A019-971C6293DE5E}"/>
                </a:ext>
              </a:extLst>
            </p:cNvPr>
            <p:cNvCxnSpPr>
              <a:cxnSpLocks noChangeAspect="1" noChangeShapeType="1"/>
              <a:stCxn id="214" idx="0"/>
              <a:endCxn id="224" idx="4"/>
            </p:cNvCxnSpPr>
            <p:nvPr/>
          </p:nvCxnSpPr>
          <p:spPr bwMode="auto">
            <a:xfrm rot="16200000" flipV="1">
              <a:off x="1340489" y="3477328"/>
              <a:ext cx="320712" cy="159230"/>
            </a:xfrm>
            <a:prstGeom prst="curvedConnector3">
              <a:avLst>
                <a:gd name="adj1" fmla="val 50000"/>
              </a:avLst>
            </a:prstGeom>
            <a:noFill/>
            <a:ln w="15875" cap="rnd">
              <a:solidFill>
                <a:schemeClr val="tx1"/>
              </a:solidFill>
              <a:prstDash val="sysDot"/>
              <a:round/>
              <a:headEnd/>
              <a:tailEnd type="triangle" w="med" len="med"/>
            </a:ln>
          </p:spPr>
        </p:cxnSp>
        <p:cxnSp>
          <p:nvCxnSpPr>
            <p:cNvPr id="231" name="AutoShape 67">
              <a:extLst>
                <a:ext uri="{FF2B5EF4-FFF2-40B4-BE49-F238E27FC236}">
                  <a16:creationId xmlns:a16="http://schemas.microsoft.com/office/drawing/2014/main" id="{F92141D1-FF60-4C99-BB41-40348625FED1}"/>
                </a:ext>
              </a:extLst>
            </p:cNvPr>
            <p:cNvCxnSpPr>
              <a:cxnSpLocks noChangeAspect="1" noChangeShapeType="1"/>
              <a:stCxn id="216" idx="0"/>
              <a:endCxn id="226" idx="4"/>
            </p:cNvCxnSpPr>
            <p:nvPr/>
          </p:nvCxnSpPr>
          <p:spPr bwMode="auto">
            <a:xfrm rot="16200000" flipV="1">
              <a:off x="1690568" y="3279542"/>
              <a:ext cx="803960" cy="78267"/>
            </a:xfrm>
            <a:prstGeom prst="curvedConnector3">
              <a:avLst>
                <a:gd name="adj1" fmla="val 50000"/>
              </a:avLst>
            </a:prstGeom>
            <a:noFill/>
            <a:ln w="15875" cap="rnd">
              <a:solidFill>
                <a:schemeClr val="tx1"/>
              </a:solidFill>
              <a:prstDash val="sysDot"/>
              <a:round/>
              <a:headEnd/>
              <a:tailEnd type="triangle" w="med" len="med"/>
            </a:ln>
          </p:spPr>
        </p:cxnSp>
      </p:grpSp>
      <p:sp>
        <p:nvSpPr>
          <p:cNvPr id="232" name="ZoneTexte 231">
            <a:extLst>
              <a:ext uri="{FF2B5EF4-FFF2-40B4-BE49-F238E27FC236}">
                <a16:creationId xmlns:a16="http://schemas.microsoft.com/office/drawing/2014/main" id="{318403DA-9B3A-4262-B63B-5632C032A8E2}"/>
              </a:ext>
            </a:extLst>
          </p:cNvPr>
          <p:cNvSpPr txBox="1"/>
          <p:nvPr/>
        </p:nvSpPr>
        <p:spPr>
          <a:xfrm>
            <a:off x="4464729" y="3206485"/>
            <a:ext cx="5849243" cy="2631490"/>
          </a:xfrm>
          <a:prstGeom prst="rect">
            <a:avLst/>
          </a:prstGeom>
          <a:noFill/>
        </p:spPr>
        <p:txBody>
          <a:bodyPr wrap="square" rtlCol="0">
            <a:spAutoFit/>
          </a:bodyPr>
          <a:lstStyle/>
          <a:p>
            <a:pPr>
              <a:lnSpc>
                <a:spcPct val="150000"/>
              </a:lnSpc>
            </a:pPr>
            <a:r>
              <a:rPr lang="en-US" sz="1800" dirty="0"/>
              <a:t>Advantage of HO CI methods:</a:t>
            </a:r>
          </a:p>
          <a:p>
            <a:pPr marL="844550" lvl="1" indent="-342900">
              <a:spcBef>
                <a:spcPts val="1200"/>
              </a:spcBef>
              <a:buFont typeface="+mj-lt"/>
              <a:buAutoNum type="arabicPeriod"/>
            </a:pPr>
            <a:r>
              <a:rPr lang="en-US" sz="1800" dirty="0"/>
              <a:t>Center of mass is factorized.</a:t>
            </a:r>
          </a:p>
          <a:p>
            <a:pPr marL="844550" lvl="1" indent="-342900">
              <a:spcBef>
                <a:spcPts val="1200"/>
              </a:spcBef>
              <a:buFont typeface="+mj-lt"/>
              <a:buAutoNum type="arabicPeriod"/>
            </a:pPr>
            <a:r>
              <a:rPr lang="en-US" sz="1800" dirty="0"/>
              <a:t>Mathematically possible to derived </a:t>
            </a:r>
            <a:r>
              <a:rPr lang="en-US" sz="1800" dirty="0" err="1"/>
              <a:t>s.p.</a:t>
            </a:r>
            <a:r>
              <a:rPr lang="en-US" sz="1800" dirty="0"/>
              <a:t> to Jacobi coordinates transformation.</a:t>
            </a:r>
          </a:p>
          <a:p>
            <a:pPr marL="844550" lvl="1" indent="-342900">
              <a:spcBef>
                <a:spcPts val="1200"/>
              </a:spcBef>
              <a:buFont typeface="+mj-lt"/>
              <a:buAutoNum type="arabicPeriod"/>
            </a:pPr>
            <a:r>
              <a:rPr lang="en-US" sz="1800" dirty="0"/>
              <a:t>Fourier transform is trivial: NCSM, RGM with HO CI is equivalent in momentum or position space.</a:t>
            </a:r>
          </a:p>
        </p:txBody>
      </p:sp>
      <p:sp>
        <p:nvSpPr>
          <p:cNvPr id="3" name="Espace réservé de la date 2">
            <a:extLst>
              <a:ext uri="{FF2B5EF4-FFF2-40B4-BE49-F238E27FC236}">
                <a16:creationId xmlns:a16="http://schemas.microsoft.com/office/drawing/2014/main" id="{5BBBC135-3F73-5A1E-5DB1-25AE54340FF8}"/>
              </a:ext>
            </a:extLst>
          </p:cNvPr>
          <p:cNvSpPr>
            <a:spLocks noGrp="1"/>
          </p:cNvSpPr>
          <p:nvPr>
            <p:ph type="dt" sz="half" idx="10"/>
          </p:nvPr>
        </p:nvSpPr>
        <p:spPr/>
        <p:txBody>
          <a:bodyPr/>
          <a:lstStyle/>
          <a:p>
            <a:r>
              <a:rPr lang="en-US"/>
              <a:t>23/09/2025</a:t>
            </a:r>
            <a:endParaRPr lang="fr-FR" dirty="0"/>
          </a:p>
        </p:txBody>
      </p:sp>
      <p:sp>
        <p:nvSpPr>
          <p:cNvPr id="4" name="Espace réservé du pied de page 3">
            <a:extLst>
              <a:ext uri="{FF2B5EF4-FFF2-40B4-BE49-F238E27FC236}">
                <a16:creationId xmlns:a16="http://schemas.microsoft.com/office/drawing/2014/main" id="{8E2B5A8E-DDB9-1BBD-EA61-92BB552C7736}"/>
              </a:ext>
            </a:extLst>
          </p:cNvPr>
          <p:cNvSpPr>
            <a:spLocks noGrp="1"/>
          </p:cNvSpPr>
          <p:nvPr>
            <p:ph type="ftr" sz="quarter" idx="11"/>
          </p:nvPr>
        </p:nvSpPr>
        <p:spPr/>
        <p:txBody>
          <a:bodyPr/>
          <a:lstStyle/>
          <a:p>
            <a:r>
              <a:rPr lang="fr-FR"/>
              <a:t>EuNPC – Caen</a:t>
            </a:r>
            <a:endParaRPr lang="fr-FR" dirty="0"/>
          </a:p>
        </p:txBody>
      </p:sp>
      <p:sp>
        <p:nvSpPr>
          <p:cNvPr id="5" name="Espace réservé du numéro de diapositive 4">
            <a:extLst>
              <a:ext uri="{FF2B5EF4-FFF2-40B4-BE49-F238E27FC236}">
                <a16:creationId xmlns:a16="http://schemas.microsoft.com/office/drawing/2014/main" id="{E35545DC-D2F7-F397-4F1E-FB4F3AB58976}"/>
              </a:ext>
            </a:extLst>
          </p:cNvPr>
          <p:cNvSpPr>
            <a:spLocks noGrp="1"/>
          </p:cNvSpPr>
          <p:nvPr>
            <p:ph type="sldNum" sz="quarter" idx="12"/>
          </p:nvPr>
        </p:nvSpPr>
        <p:spPr/>
        <p:txBody>
          <a:bodyPr/>
          <a:lstStyle/>
          <a:p>
            <a:fld id="{77E71596-5F9D-49C5-9701-16B3CA54319D}" type="slidenum">
              <a:rPr lang="fr-FR" smtClean="0"/>
              <a:pPr/>
              <a:t>4</a:t>
            </a:fld>
            <a:endParaRPr lang="fr-FR" dirty="0"/>
          </a:p>
        </p:txBody>
      </p:sp>
    </p:spTree>
    <p:extLst>
      <p:ext uri="{BB962C8B-B14F-4D97-AF65-F5344CB8AC3E}">
        <p14:creationId xmlns:p14="http://schemas.microsoft.com/office/powerpoint/2010/main" val="1544868406"/>
      </p:ext>
    </p:extLst>
  </p:cSld>
  <p:clrMapOvr>
    <a:masterClrMapping/>
  </p:clrMapOvr>
  <mc:AlternateContent xmlns:mc="http://schemas.openxmlformats.org/markup-compatibility/2006" xmlns:p14="http://schemas.microsoft.com/office/powerpoint/2010/main">
    <mc:Choice Requires="p14">
      <p:transition spd="slow" p14:dur="2000" advTm="60378"/>
    </mc:Choice>
    <mc:Fallback xmlns="">
      <p:transition spd="slow" advTm="6037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b="0" dirty="0">
                <a:cs typeface="Arial Narrow"/>
              </a:rPr>
              <a:t>Resonating group method for NCSM: long-range dynamics and scattering</a:t>
            </a:r>
            <a:br>
              <a:rPr lang="en-US" b="0" dirty="0">
                <a:cs typeface="Arial Narrow"/>
              </a:rPr>
            </a:br>
            <a:r>
              <a:rPr lang="en-US" sz="1000" cap="none" dirty="0">
                <a:ln w="0" cap="sq">
                  <a:noFill/>
                </a:ln>
                <a:solidFill>
                  <a:schemeClr val="bg1">
                    <a:lumMod val="65000"/>
                  </a:schemeClr>
                </a:solidFill>
              </a:rPr>
              <a:t>S. </a:t>
            </a:r>
            <a:r>
              <a:rPr lang="en-US" sz="1000" cap="none" dirty="0" err="1">
                <a:ln w="0" cap="sq">
                  <a:noFill/>
                </a:ln>
                <a:solidFill>
                  <a:schemeClr val="bg1">
                    <a:lumMod val="65000"/>
                  </a:schemeClr>
                </a:solidFill>
              </a:rPr>
              <a:t>Quaglioni</a:t>
            </a:r>
            <a:r>
              <a:rPr lang="en-US" sz="1000" cap="none" dirty="0">
                <a:ln w="0" cap="sq">
                  <a:noFill/>
                </a:ln>
                <a:solidFill>
                  <a:schemeClr val="bg1">
                    <a:lumMod val="65000"/>
                  </a:schemeClr>
                </a:solidFill>
              </a:rPr>
              <a:t>, P. </a:t>
            </a:r>
            <a:r>
              <a:rPr lang="en-US" sz="1000" cap="none" dirty="0" err="1">
                <a:ln w="0" cap="sq">
                  <a:noFill/>
                </a:ln>
                <a:solidFill>
                  <a:schemeClr val="bg1">
                    <a:lumMod val="65000"/>
                  </a:schemeClr>
                </a:solidFill>
              </a:rPr>
              <a:t>Navrátil</a:t>
            </a:r>
            <a:r>
              <a:rPr lang="en-US" sz="1000" cap="none" dirty="0">
                <a:ln w="0" cap="sq">
                  <a:noFill/>
                </a:ln>
                <a:solidFill>
                  <a:schemeClr val="bg1">
                    <a:lumMod val="65000"/>
                  </a:schemeClr>
                </a:solidFill>
              </a:rPr>
              <a:t> PRL101 (2008).</a:t>
            </a:r>
          </a:p>
        </p:txBody>
      </p:sp>
      <p:sp>
        <p:nvSpPr>
          <p:cNvPr id="60" name="Titre 6"/>
          <p:cNvSpPr txBox="1">
            <a:spLocks/>
          </p:cNvSpPr>
          <p:nvPr/>
        </p:nvSpPr>
        <p:spPr>
          <a:xfrm>
            <a:off x="3036000" y="44624"/>
            <a:ext cx="7236000"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200" b="1" kern="1200" cap="all" baseline="0">
                <a:solidFill>
                  <a:schemeClr val="bg1"/>
                </a:solidFill>
                <a:latin typeface="+mj-lt"/>
                <a:ea typeface="+mj-ea"/>
                <a:cs typeface="+mj-cs"/>
              </a:defRPr>
            </a:lvl1pPr>
          </a:lstStyle>
          <a:p>
            <a:br>
              <a:rPr lang="en-US" sz="2000" b="0" dirty="0">
                <a:cs typeface="Arial Narrow"/>
              </a:rPr>
            </a:br>
            <a:endParaRPr lang="fr-FR" sz="1050" cap="none" dirty="0">
              <a:solidFill>
                <a:schemeClr val="bg1">
                  <a:lumMod val="65000"/>
                </a:schemeClr>
              </a:solidFill>
            </a:endParaRPr>
          </a:p>
        </p:txBody>
      </p:sp>
      <p:grpSp>
        <p:nvGrpSpPr>
          <p:cNvPr id="211" name="Group 229">
            <a:extLst>
              <a:ext uri="{FF2B5EF4-FFF2-40B4-BE49-F238E27FC236}">
                <a16:creationId xmlns:a16="http://schemas.microsoft.com/office/drawing/2014/main" id="{E5458D0B-9BF2-468B-9F71-AFD583F10DB2}"/>
              </a:ext>
            </a:extLst>
          </p:cNvPr>
          <p:cNvGrpSpPr>
            <a:grpSpLocks noChangeAspect="1"/>
          </p:cNvGrpSpPr>
          <p:nvPr/>
        </p:nvGrpSpPr>
        <p:grpSpPr>
          <a:xfrm>
            <a:off x="8994661" y="3122379"/>
            <a:ext cx="2848668" cy="1656328"/>
            <a:chOff x="5347432" y="4353294"/>
            <a:chExt cx="2648949" cy="1540205"/>
          </a:xfrm>
        </p:grpSpPr>
        <p:sp>
          <p:nvSpPr>
            <p:cNvPr id="213" name="Oval 84">
              <a:extLst>
                <a:ext uri="{FF2B5EF4-FFF2-40B4-BE49-F238E27FC236}">
                  <a16:creationId xmlns:a16="http://schemas.microsoft.com/office/drawing/2014/main" id="{8D88A639-F10C-4DA2-ABAC-A5C1BA4075B0}"/>
                </a:ext>
              </a:extLst>
            </p:cNvPr>
            <p:cNvSpPr/>
            <p:nvPr/>
          </p:nvSpPr>
          <p:spPr bwMode="auto">
            <a:xfrm>
              <a:off x="6007210" y="4452351"/>
              <a:ext cx="1460258" cy="1441148"/>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grpSp>
          <p:nvGrpSpPr>
            <p:cNvPr id="214" name="Group 94">
              <a:extLst>
                <a:ext uri="{FF2B5EF4-FFF2-40B4-BE49-F238E27FC236}">
                  <a16:creationId xmlns:a16="http://schemas.microsoft.com/office/drawing/2014/main" id="{83DE810A-81ED-4CE4-90F2-CAE1D310BEDF}"/>
                </a:ext>
              </a:extLst>
            </p:cNvPr>
            <p:cNvGrpSpPr/>
            <p:nvPr/>
          </p:nvGrpSpPr>
          <p:grpSpPr>
            <a:xfrm>
              <a:off x="6434349" y="4869936"/>
              <a:ext cx="605978" cy="605979"/>
              <a:chOff x="3046267" y="5132315"/>
              <a:chExt cx="605978" cy="605979"/>
            </a:xfrm>
          </p:grpSpPr>
          <p:sp>
            <p:nvSpPr>
              <p:cNvPr id="220" name="Oval 163">
                <a:extLst>
                  <a:ext uri="{FF2B5EF4-FFF2-40B4-BE49-F238E27FC236}">
                    <a16:creationId xmlns:a16="http://schemas.microsoft.com/office/drawing/2014/main" id="{85B1568B-04B5-467A-82B3-7AF2E95803D8}"/>
                  </a:ext>
                </a:extLst>
              </p:cNvPr>
              <p:cNvSpPr/>
              <p:nvPr/>
            </p:nvSpPr>
            <p:spPr>
              <a:xfrm rot="16654851">
                <a:off x="3046266" y="5132316"/>
                <a:ext cx="605979" cy="605978"/>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221" name="Picture 164" descr="ball2v2pn-2.png">
                <a:extLst>
                  <a:ext uri="{FF2B5EF4-FFF2-40B4-BE49-F238E27FC236}">
                    <a16:creationId xmlns:a16="http://schemas.microsoft.com/office/drawing/2014/main" id="{119C1F1D-4303-4436-A634-6193728BA8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654851">
                <a:off x="3162798" y="5391221"/>
                <a:ext cx="282245" cy="275444"/>
              </a:xfrm>
              <a:prstGeom prst="rect">
                <a:avLst/>
              </a:prstGeom>
            </p:spPr>
          </p:pic>
          <p:grpSp>
            <p:nvGrpSpPr>
              <p:cNvPr id="222" name="Group 166">
                <a:extLst>
                  <a:ext uri="{FF2B5EF4-FFF2-40B4-BE49-F238E27FC236}">
                    <a16:creationId xmlns:a16="http://schemas.microsoft.com/office/drawing/2014/main" id="{2DB6ED13-19A7-4F85-BDFF-A65E05339084}"/>
                  </a:ext>
                </a:extLst>
              </p:cNvPr>
              <p:cNvGrpSpPr/>
              <p:nvPr/>
            </p:nvGrpSpPr>
            <p:grpSpPr>
              <a:xfrm rot="16654851">
                <a:off x="3137904" y="5170143"/>
                <a:ext cx="419968" cy="550889"/>
                <a:chOff x="16040944" y="9157792"/>
                <a:chExt cx="1097900" cy="1440160"/>
              </a:xfrm>
            </p:grpSpPr>
            <p:pic>
              <p:nvPicPr>
                <p:cNvPr id="223" name="Picture 167" descr="ball2v2pn.png">
                  <a:extLst>
                    <a:ext uri="{FF2B5EF4-FFF2-40B4-BE49-F238E27FC236}">
                      <a16:creationId xmlns:a16="http://schemas.microsoft.com/office/drawing/2014/main" id="{900FC581-2479-43F5-9538-C8F0BB5B68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00984" y="9157792"/>
                  <a:ext cx="737860" cy="720080"/>
                </a:xfrm>
                <a:prstGeom prst="rect">
                  <a:avLst/>
                </a:prstGeom>
              </p:spPr>
            </p:pic>
            <p:pic>
              <p:nvPicPr>
                <p:cNvPr id="224" name="Picture 168" descr="ball2v2pn.png">
                  <a:extLst>
                    <a:ext uri="{FF2B5EF4-FFF2-40B4-BE49-F238E27FC236}">
                      <a16:creationId xmlns:a16="http://schemas.microsoft.com/office/drawing/2014/main" id="{3C187F36-C1D3-49C2-A702-5F59BCC35E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40944" y="9877872"/>
                  <a:ext cx="737860" cy="720080"/>
                </a:xfrm>
                <a:prstGeom prst="rect">
                  <a:avLst/>
                </a:prstGeom>
              </p:spPr>
            </p:pic>
            <p:pic>
              <p:nvPicPr>
                <p:cNvPr id="225" name="Picture 169" descr="ball2v2pn-2.png">
                  <a:extLst>
                    <a:ext uri="{FF2B5EF4-FFF2-40B4-BE49-F238E27FC236}">
                      <a16:creationId xmlns:a16="http://schemas.microsoft.com/office/drawing/2014/main" id="{95BBF9E7-941C-43C4-97E7-509D699DC9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86034" y="9668034"/>
                  <a:ext cx="737860" cy="720080"/>
                </a:xfrm>
                <a:prstGeom prst="rect">
                  <a:avLst/>
                </a:prstGeom>
              </p:spPr>
            </p:pic>
          </p:grpSp>
        </p:grpSp>
        <p:sp>
          <p:nvSpPr>
            <p:cNvPr id="215" name="Freeform 95">
              <a:extLst>
                <a:ext uri="{FF2B5EF4-FFF2-40B4-BE49-F238E27FC236}">
                  <a16:creationId xmlns:a16="http://schemas.microsoft.com/office/drawing/2014/main" id="{4AA978C1-8ABB-484D-B1BD-6A98DD47AAF9}"/>
                </a:ext>
              </a:extLst>
            </p:cNvPr>
            <p:cNvSpPr/>
            <p:nvPr/>
          </p:nvSpPr>
          <p:spPr>
            <a:xfrm>
              <a:off x="5507272" y="5018503"/>
              <a:ext cx="946129" cy="236338"/>
            </a:xfrm>
            <a:custGeom>
              <a:avLst/>
              <a:gdLst>
                <a:gd name="connsiteX0" fmla="*/ 0 w 1417913"/>
                <a:gd name="connsiteY0" fmla="*/ 332888 h 505500"/>
                <a:gd name="connsiteX1" fmla="*/ 197275 w 1417913"/>
                <a:gd name="connsiteY1" fmla="*/ 12335 h 505500"/>
                <a:gd name="connsiteX2" fmla="*/ 406880 w 1417913"/>
                <a:gd name="connsiteY2" fmla="*/ 505494 h 505500"/>
                <a:gd name="connsiteX3" fmla="*/ 604154 w 1417913"/>
                <a:gd name="connsiteY3" fmla="*/ 6 h 505500"/>
                <a:gd name="connsiteX4" fmla="*/ 789100 w 1417913"/>
                <a:gd name="connsiteY4" fmla="*/ 493165 h 505500"/>
                <a:gd name="connsiteX5" fmla="*/ 974045 w 1417913"/>
                <a:gd name="connsiteY5" fmla="*/ 12335 h 505500"/>
                <a:gd name="connsiteX6" fmla="*/ 1109671 w 1417913"/>
                <a:gd name="connsiteY6" fmla="*/ 505494 h 505500"/>
                <a:gd name="connsiteX7" fmla="*/ 1269957 w 1417913"/>
                <a:gd name="connsiteY7" fmla="*/ 24664 h 505500"/>
                <a:gd name="connsiteX8" fmla="*/ 1417913 w 1417913"/>
                <a:gd name="connsiteY8" fmla="*/ 394533 h 505500"/>
                <a:gd name="connsiteX0" fmla="*/ 0 w 1417913"/>
                <a:gd name="connsiteY0" fmla="*/ 332888 h 505608"/>
                <a:gd name="connsiteX1" fmla="*/ 234264 w 1417913"/>
                <a:gd name="connsiteY1" fmla="*/ 49322 h 505608"/>
                <a:gd name="connsiteX2" fmla="*/ 406880 w 1417913"/>
                <a:gd name="connsiteY2" fmla="*/ 505494 h 505608"/>
                <a:gd name="connsiteX3" fmla="*/ 604154 w 1417913"/>
                <a:gd name="connsiteY3" fmla="*/ 6 h 505608"/>
                <a:gd name="connsiteX4" fmla="*/ 789100 w 1417913"/>
                <a:gd name="connsiteY4" fmla="*/ 493165 h 505608"/>
                <a:gd name="connsiteX5" fmla="*/ 974045 w 1417913"/>
                <a:gd name="connsiteY5" fmla="*/ 12335 h 505608"/>
                <a:gd name="connsiteX6" fmla="*/ 1109671 w 1417913"/>
                <a:gd name="connsiteY6" fmla="*/ 505494 h 505608"/>
                <a:gd name="connsiteX7" fmla="*/ 1269957 w 1417913"/>
                <a:gd name="connsiteY7" fmla="*/ 24664 h 505608"/>
                <a:gd name="connsiteX8" fmla="*/ 1417913 w 1417913"/>
                <a:gd name="connsiteY8" fmla="*/ 394533 h 505608"/>
                <a:gd name="connsiteX0" fmla="*/ 0 w 1343934"/>
                <a:gd name="connsiteY0" fmla="*/ 369874 h 505607"/>
                <a:gd name="connsiteX1" fmla="*/ 160285 w 1343934"/>
                <a:gd name="connsiteY1" fmla="*/ 49322 h 505607"/>
                <a:gd name="connsiteX2" fmla="*/ 332901 w 1343934"/>
                <a:gd name="connsiteY2" fmla="*/ 505494 h 505607"/>
                <a:gd name="connsiteX3" fmla="*/ 530175 w 1343934"/>
                <a:gd name="connsiteY3" fmla="*/ 6 h 505607"/>
                <a:gd name="connsiteX4" fmla="*/ 715121 w 1343934"/>
                <a:gd name="connsiteY4" fmla="*/ 493165 h 505607"/>
                <a:gd name="connsiteX5" fmla="*/ 900066 w 1343934"/>
                <a:gd name="connsiteY5" fmla="*/ 12335 h 505607"/>
                <a:gd name="connsiteX6" fmla="*/ 1035692 w 1343934"/>
                <a:gd name="connsiteY6" fmla="*/ 505494 h 505607"/>
                <a:gd name="connsiteX7" fmla="*/ 1195978 w 1343934"/>
                <a:gd name="connsiteY7" fmla="*/ 24664 h 505607"/>
                <a:gd name="connsiteX8" fmla="*/ 1343934 w 1343934"/>
                <a:gd name="connsiteY8" fmla="*/ 394533 h 50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934" h="505607">
                  <a:moveTo>
                    <a:pt x="0" y="369874"/>
                  </a:moveTo>
                  <a:cubicBezTo>
                    <a:pt x="64731" y="195213"/>
                    <a:pt x="104802" y="26719"/>
                    <a:pt x="160285" y="49322"/>
                  </a:cubicBezTo>
                  <a:cubicBezTo>
                    <a:pt x="215769" y="71925"/>
                    <a:pt x="271253" y="513713"/>
                    <a:pt x="332901" y="505494"/>
                  </a:cubicBezTo>
                  <a:cubicBezTo>
                    <a:pt x="394549" y="497275"/>
                    <a:pt x="466472" y="2061"/>
                    <a:pt x="530175" y="6"/>
                  </a:cubicBezTo>
                  <a:cubicBezTo>
                    <a:pt x="593878" y="-2049"/>
                    <a:pt x="653473" y="491110"/>
                    <a:pt x="715121" y="493165"/>
                  </a:cubicBezTo>
                  <a:cubicBezTo>
                    <a:pt x="776769" y="495220"/>
                    <a:pt x="846638" y="10280"/>
                    <a:pt x="900066" y="12335"/>
                  </a:cubicBezTo>
                  <a:cubicBezTo>
                    <a:pt x="953494" y="14390"/>
                    <a:pt x="986373" y="503439"/>
                    <a:pt x="1035692" y="505494"/>
                  </a:cubicBezTo>
                  <a:cubicBezTo>
                    <a:pt x="1085011" y="507549"/>
                    <a:pt x="1144604" y="43157"/>
                    <a:pt x="1195978" y="24664"/>
                  </a:cubicBezTo>
                  <a:cubicBezTo>
                    <a:pt x="1247352" y="6171"/>
                    <a:pt x="1343934" y="394533"/>
                    <a:pt x="1343934" y="394533"/>
                  </a:cubicBezTo>
                </a:path>
              </a:pathLst>
            </a:custGeom>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6" name="Freeform 171">
              <a:extLst>
                <a:ext uri="{FF2B5EF4-FFF2-40B4-BE49-F238E27FC236}">
                  <a16:creationId xmlns:a16="http://schemas.microsoft.com/office/drawing/2014/main" id="{69633DFF-7E06-4BF9-A120-B450F2607A97}"/>
                </a:ext>
              </a:extLst>
            </p:cNvPr>
            <p:cNvSpPr/>
            <p:nvPr/>
          </p:nvSpPr>
          <p:spPr>
            <a:xfrm rot="19436827">
              <a:off x="6889957" y="4794651"/>
              <a:ext cx="890988" cy="211614"/>
            </a:xfrm>
            <a:custGeom>
              <a:avLst/>
              <a:gdLst>
                <a:gd name="connsiteX0" fmla="*/ 0 w 1417913"/>
                <a:gd name="connsiteY0" fmla="*/ 332888 h 505500"/>
                <a:gd name="connsiteX1" fmla="*/ 197275 w 1417913"/>
                <a:gd name="connsiteY1" fmla="*/ 12335 h 505500"/>
                <a:gd name="connsiteX2" fmla="*/ 406880 w 1417913"/>
                <a:gd name="connsiteY2" fmla="*/ 505494 h 505500"/>
                <a:gd name="connsiteX3" fmla="*/ 604154 w 1417913"/>
                <a:gd name="connsiteY3" fmla="*/ 6 h 505500"/>
                <a:gd name="connsiteX4" fmla="*/ 789100 w 1417913"/>
                <a:gd name="connsiteY4" fmla="*/ 493165 h 505500"/>
                <a:gd name="connsiteX5" fmla="*/ 974045 w 1417913"/>
                <a:gd name="connsiteY5" fmla="*/ 12335 h 505500"/>
                <a:gd name="connsiteX6" fmla="*/ 1109671 w 1417913"/>
                <a:gd name="connsiteY6" fmla="*/ 505494 h 505500"/>
                <a:gd name="connsiteX7" fmla="*/ 1269957 w 1417913"/>
                <a:gd name="connsiteY7" fmla="*/ 24664 h 505500"/>
                <a:gd name="connsiteX8" fmla="*/ 1417913 w 1417913"/>
                <a:gd name="connsiteY8" fmla="*/ 394533 h 505500"/>
                <a:gd name="connsiteX0" fmla="*/ 0 w 1417913"/>
                <a:gd name="connsiteY0" fmla="*/ 332888 h 505500"/>
                <a:gd name="connsiteX1" fmla="*/ 258915 w 1417913"/>
                <a:gd name="connsiteY1" fmla="*/ 11457 h 505500"/>
                <a:gd name="connsiteX2" fmla="*/ 406880 w 1417913"/>
                <a:gd name="connsiteY2" fmla="*/ 505494 h 505500"/>
                <a:gd name="connsiteX3" fmla="*/ 604154 w 1417913"/>
                <a:gd name="connsiteY3" fmla="*/ 6 h 505500"/>
                <a:gd name="connsiteX4" fmla="*/ 789100 w 1417913"/>
                <a:gd name="connsiteY4" fmla="*/ 493165 h 505500"/>
                <a:gd name="connsiteX5" fmla="*/ 974045 w 1417913"/>
                <a:gd name="connsiteY5" fmla="*/ 12335 h 505500"/>
                <a:gd name="connsiteX6" fmla="*/ 1109671 w 1417913"/>
                <a:gd name="connsiteY6" fmla="*/ 505494 h 505500"/>
                <a:gd name="connsiteX7" fmla="*/ 1269957 w 1417913"/>
                <a:gd name="connsiteY7" fmla="*/ 24664 h 505500"/>
                <a:gd name="connsiteX8" fmla="*/ 1417913 w 1417913"/>
                <a:gd name="connsiteY8" fmla="*/ 394533 h 505500"/>
                <a:gd name="connsiteX0" fmla="*/ 0 w 1358105"/>
                <a:gd name="connsiteY0" fmla="*/ 376427 h 505500"/>
                <a:gd name="connsiteX1" fmla="*/ 199107 w 1358105"/>
                <a:gd name="connsiteY1" fmla="*/ 11457 h 505500"/>
                <a:gd name="connsiteX2" fmla="*/ 347072 w 1358105"/>
                <a:gd name="connsiteY2" fmla="*/ 505494 h 505500"/>
                <a:gd name="connsiteX3" fmla="*/ 544346 w 1358105"/>
                <a:gd name="connsiteY3" fmla="*/ 6 h 505500"/>
                <a:gd name="connsiteX4" fmla="*/ 729292 w 1358105"/>
                <a:gd name="connsiteY4" fmla="*/ 493165 h 505500"/>
                <a:gd name="connsiteX5" fmla="*/ 914237 w 1358105"/>
                <a:gd name="connsiteY5" fmla="*/ 12335 h 505500"/>
                <a:gd name="connsiteX6" fmla="*/ 1049863 w 1358105"/>
                <a:gd name="connsiteY6" fmla="*/ 505494 h 505500"/>
                <a:gd name="connsiteX7" fmla="*/ 1210149 w 1358105"/>
                <a:gd name="connsiteY7" fmla="*/ 24664 h 505500"/>
                <a:gd name="connsiteX8" fmla="*/ 1358105 w 1358105"/>
                <a:gd name="connsiteY8" fmla="*/ 394533 h 5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05" h="505500">
                  <a:moveTo>
                    <a:pt x="0" y="376427"/>
                  </a:moveTo>
                  <a:cubicBezTo>
                    <a:pt x="64731" y="201766"/>
                    <a:pt x="141262" y="-10054"/>
                    <a:pt x="199107" y="11457"/>
                  </a:cubicBezTo>
                  <a:cubicBezTo>
                    <a:pt x="256952" y="32968"/>
                    <a:pt x="289532" y="507402"/>
                    <a:pt x="347072" y="505494"/>
                  </a:cubicBezTo>
                  <a:cubicBezTo>
                    <a:pt x="404612" y="503586"/>
                    <a:pt x="480643" y="2061"/>
                    <a:pt x="544346" y="6"/>
                  </a:cubicBezTo>
                  <a:cubicBezTo>
                    <a:pt x="608049" y="-2049"/>
                    <a:pt x="667644" y="491110"/>
                    <a:pt x="729292" y="493165"/>
                  </a:cubicBezTo>
                  <a:cubicBezTo>
                    <a:pt x="790940" y="495220"/>
                    <a:pt x="860809" y="10280"/>
                    <a:pt x="914237" y="12335"/>
                  </a:cubicBezTo>
                  <a:cubicBezTo>
                    <a:pt x="967665" y="14390"/>
                    <a:pt x="1000544" y="503439"/>
                    <a:pt x="1049863" y="505494"/>
                  </a:cubicBezTo>
                  <a:cubicBezTo>
                    <a:pt x="1099182" y="507549"/>
                    <a:pt x="1158775" y="43157"/>
                    <a:pt x="1210149" y="24664"/>
                  </a:cubicBezTo>
                  <a:cubicBezTo>
                    <a:pt x="1261523" y="6171"/>
                    <a:pt x="1358105" y="394533"/>
                    <a:pt x="1358105" y="394533"/>
                  </a:cubicBezTo>
                </a:path>
              </a:pathLst>
            </a:custGeom>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7" name="Straight Arrow Connector 98">
              <a:extLst>
                <a:ext uri="{FF2B5EF4-FFF2-40B4-BE49-F238E27FC236}">
                  <a16:creationId xmlns:a16="http://schemas.microsoft.com/office/drawing/2014/main" id="{78B013B4-2E6C-413D-AB45-C86030B95F69}"/>
                </a:ext>
              </a:extLst>
            </p:cNvPr>
            <p:cNvCxnSpPr/>
            <p:nvPr/>
          </p:nvCxnSpPr>
          <p:spPr>
            <a:xfrm flipV="1">
              <a:off x="7731065" y="4353294"/>
              <a:ext cx="265316" cy="255512"/>
            </a:xfrm>
            <a:prstGeom prst="straightConnector1">
              <a:avLst/>
            </a:prstGeom>
            <a:ln w="3175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218" name="Picture 170" descr="ball2v2pn.png">
              <a:extLst>
                <a:ext uri="{FF2B5EF4-FFF2-40B4-BE49-F238E27FC236}">
                  <a16:creationId xmlns:a16="http://schemas.microsoft.com/office/drawing/2014/main" id="{A14A84E9-0C48-4D58-81E2-1490354EC3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7571324" y="4500012"/>
              <a:ext cx="282246" cy="275445"/>
            </a:xfrm>
            <a:prstGeom prst="rect">
              <a:avLst/>
            </a:prstGeom>
          </p:spPr>
        </p:pic>
        <p:pic>
          <p:nvPicPr>
            <p:cNvPr id="219" name="Picture 165" descr="ball2v2pn.png">
              <a:extLst>
                <a:ext uri="{FF2B5EF4-FFF2-40B4-BE49-F238E27FC236}">
                  <a16:creationId xmlns:a16="http://schemas.microsoft.com/office/drawing/2014/main" id="{1EC289D4-10B4-4839-9A60-2435F1965A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654851">
              <a:off x="5344032" y="5009407"/>
              <a:ext cx="282246" cy="275445"/>
            </a:xfrm>
            <a:prstGeom prst="rect">
              <a:avLst/>
            </a:prstGeom>
          </p:spPr>
        </p:pic>
      </p:grpSp>
      <p:sp>
        <p:nvSpPr>
          <p:cNvPr id="212" name="TextBox 44">
            <a:extLst>
              <a:ext uri="{FF2B5EF4-FFF2-40B4-BE49-F238E27FC236}">
                <a16:creationId xmlns:a16="http://schemas.microsoft.com/office/drawing/2014/main" id="{0EE37700-E137-4221-82BE-A54667C74DB0}"/>
              </a:ext>
            </a:extLst>
          </p:cNvPr>
          <p:cNvSpPr txBox="1"/>
          <p:nvPr/>
        </p:nvSpPr>
        <p:spPr>
          <a:xfrm>
            <a:off x="9422445" y="4965752"/>
            <a:ext cx="1993100" cy="738664"/>
          </a:xfrm>
          <a:prstGeom prst="rect">
            <a:avLst/>
          </a:prstGeom>
          <a:solidFill>
            <a:srgbClr val="0000FF"/>
          </a:solidFill>
        </p:spPr>
        <p:txBody>
          <a:bodyPr wrap="square" rtlCol="0">
            <a:spAutoFit/>
          </a:bodyPr>
          <a:lstStyle/>
          <a:p>
            <a:pPr algn="ctr"/>
            <a:r>
              <a:rPr lang="en-US" sz="1400" dirty="0">
                <a:solidFill>
                  <a:schemeClr val="bg1"/>
                </a:solidFill>
              </a:rPr>
              <a:t>NCSM/RGM</a:t>
            </a:r>
          </a:p>
          <a:p>
            <a:pPr algn="ctr"/>
            <a:r>
              <a:rPr lang="en-US" sz="1400" dirty="0">
                <a:solidFill>
                  <a:schemeClr val="bg1"/>
                </a:solidFill>
              </a:rPr>
              <a:t>Cluster formalism for elastic/inelastic</a:t>
            </a:r>
          </a:p>
        </p:txBody>
      </p:sp>
      <p:grpSp>
        <p:nvGrpSpPr>
          <p:cNvPr id="7" name="Groupe 6">
            <a:extLst>
              <a:ext uri="{FF2B5EF4-FFF2-40B4-BE49-F238E27FC236}">
                <a16:creationId xmlns:a16="http://schemas.microsoft.com/office/drawing/2014/main" id="{85FC9CFF-CBAE-0259-A365-D87A47573A77}"/>
              </a:ext>
            </a:extLst>
          </p:cNvPr>
          <p:cNvGrpSpPr/>
          <p:nvPr/>
        </p:nvGrpSpPr>
        <p:grpSpPr>
          <a:xfrm>
            <a:off x="895565" y="2900811"/>
            <a:ext cx="7101119" cy="1928082"/>
            <a:chOff x="895565" y="2900811"/>
            <a:chExt cx="7101119" cy="1928082"/>
          </a:xfrm>
        </p:grpSpPr>
        <mc:AlternateContent xmlns:mc="http://schemas.openxmlformats.org/markup-compatibility/2006" xmlns:a14="http://schemas.microsoft.com/office/drawing/2010/main">
          <mc:Choice Requires="a14">
            <p:sp>
              <p:nvSpPr>
                <p:cNvPr id="228" name="TextBox 72">
                  <a:extLst>
                    <a:ext uri="{FF2B5EF4-FFF2-40B4-BE49-F238E27FC236}">
                      <a16:creationId xmlns:a16="http://schemas.microsoft.com/office/drawing/2014/main" id="{7C671D2A-61C7-466D-A8BD-52C2CB138CA9}"/>
                    </a:ext>
                  </a:extLst>
                </p:cNvPr>
                <p:cNvSpPr txBox="1"/>
                <p:nvPr/>
              </p:nvSpPr>
              <p:spPr>
                <a:xfrm>
                  <a:off x="895565" y="3469863"/>
                  <a:ext cx="4096800" cy="8073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Ψ</m:t>
                            </m:r>
                          </m:e>
                          <m:sub>
                            <m:r>
                              <a:rPr lang="en-US" i="1">
                                <a:latin typeface="Cambria Math" panose="02040503050406030204" pitchFamily="18" charset="0"/>
                              </a:rPr>
                              <m:t>𝑅𝐺𝑀</m:t>
                            </m:r>
                          </m:sub>
                          <m:sup>
                            <m:r>
                              <a:rPr lang="en-US" i="1">
                                <a:latin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rPr>
                              <m:t>)</m:t>
                            </m:r>
                          </m:sup>
                        </m:sSubSup>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𝑣</m:t>
                            </m:r>
                          </m:sub>
                          <m:sup/>
                          <m:e>
                            <m:nary>
                              <m:naryPr>
                                <m:limLoc m:val="undOvr"/>
                                <m:subHide m:val="on"/>
                                <m:supHide m:val="on"/>
                                <m:ctrlPr>
                                  <a:rPr lang="en-US" i="1">
                                    <a:latin typeface="Cambria Math" panose="02040503050406030204" pitchFamily="18" charset="0"/>
                                  </a:rPr>
                                </m:ctrlPr>
                              </m:naryPr>
                              <m:sub/>
                              <m:sup/>
                              <m:e>
                                <m:r>
                                  <a:rPr lang="en-US" i="1">
                                    <a:latin typeface="Cambria Math" panose="02040503050406030204" pitchFamily="18" charset="0"/>
                                  </a:rPr>
                                  <m:t>𝑑</m:t>
                                </m:r>
                                <m:acc>
                                  <m:accPr>
                                    <m:chr m:val="⃗"/>
                                    <m:ctrlPr>
                                      <a:rPr lang="en-US" i="1">
                                        <a:latin typeface="Cambria Math" panose="02040503050406030204" pitchFamily="18" charset="0"/>
                                      </a:rPr>
                                    </m:ctrlPr>
                                  </m:accPr>
                                  <m:e>
                                    <m:r>
                                      <a:rPr lang="en-US" i="1">
                                        <a:latin typeface="Cambria Math" panose="02040503050406030204" pitchFamily="18" charset="0"/>
                                      </a:rPr>
                                      <m:t>𝑟</m:t>
                                    </m:r>
                                  </m:e>
                                </m:acc>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𝑣</m:t>
                                    </m:r>
                                  </m:sub>
                                </m:sSub>
                                <m:d>
                                  <m:dPr>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𝑟</m:t>
                                        </m:r>
                                      </m:e>
                                    </m:acc>
                                  </m:e>
                                </m:d>
                                <m:r>
                                  <a:rPr lang="en-US" i="1">
                                    <a:latin typeface="Cambria Math" panose="02040503050406030204" pitchFamily="18" charset="0"/>
                                  </a:rPr>
                                  <m:t> </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𝐴</m:t>
                                        </m:r>
                                      </m:e>
                                    </m:acc>
                                  </m:e>
                                  <m:sub>
                                    <m:r>
                                      <a:rPr lang="en-US" i="1">
                                        <a:latin typeface="Cambria Math" panose="02040503050406030204" pitchFamily="18" charset="0"/>
                                      </a:rPr>
                                      <m:t>𝑣</m:t>
                                    </m:r>
                                  </m:sub>
                                </m:sSub>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sSubSup>
                                          <m:sSubSupPr>
                                            <m:ctrlPr>
                                              <a:rPr lang="el-GR"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Φ</m:t>
                                            </m:r>
                                          </m:e>
                                          <m:sub>
                                            <m:r>
                                              <a:rPr lang="en-US" i="1">
                                                <a:latin typeface="Cambria Math" panose="02040503050406030204" pitchFamily="18" charset="0"/>
                                                <a:ea typeface="Cambria Math" panose="02040503050406030204" pitchFamily="18" charset="0"/>
                                              </a:rPr>
                                              <m:t>𝑣</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𝑟</m:t>
                                                </m:r>
                                              </m:e>
                                            </m:acc>
                                          </m:sub>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𝐴</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𝑎</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𝑎</m:t>
                                            </m:r>
                                            <m:r>
                                              <a:rPr lang="en-US" i="1">
                                                <a:latin typeface="Cambria Math" panose="02040503050406030204" pitchFamily="18" charset="0"/>
                                                <a:ea typeface="Cambria Math" panose="02040503050406030204" pitchFamily="18" charset="0"/>
                                              </a:rPr>
                                              <m:t>)</m:t>
                                            </m:r>
                                          </m:sup>
                                        </m:sSubSup>
                                      </m:e>
                                    </m:d>
                                  </m:e>
                                </m:d>
                              </m:e>
                            </m:nary>
                          </m:e>
                        </m:nary>
                      </m:oMath>
                    </m:oMathPara>
                  </a14:m>
                  <a:endParaRPr lang="en-US" dirty="0"/>
                </a:p>
              </p:txBody>
            </p:sp>
          </mc:Choice>
          <mc:Fallback xmlns="">
            <p:sp>
              <p:nvSpPr>
                <p:cNvPr id="228" name="TextBox 72">
                  <a:extLst>
                    <a:ext uri="{FF2B5EF4-FFF2-40B4-BE49-F238E27FC236}">
                      <a16:creationId xmlns:a16="http://schemas.microsoft.com/office/drawing/2014/main" id="{7C671D2A-61C7-466D-A8BD-52C2CB138CA9}"/>
                    </a:ext>
                  </a:extLst>
                </p:cNvPr>
                <p:cNvSpPr txBox="1">
                  <a:spLocks noRot="1" noChangeAspect="1" noMove="1" noResize="1" noEditPoints="1" noAdjustHandles="1" noChangeArrowheads="1" noChangeShapeType="1" noTextEdit="1"/>
                </p:cNvSpPr>
                <p:nvPr/>
              </p:nvSpPr>
              <p:spPr>
                <a:xfrm>
                  <a:off x="895565" y="3469863"/>
                  <a:ext cx="4096800" cy="807337"/>
                </a:xfrm>
                <a:prstGeom prst="rect">
                  <a:avLst/>
                </a:prstGeom>
                <a:blipFill>
                  <a:blip r:embed="rId5"/>
                  <a:stretch>
                    <a:fillRect/>
                  </a:stretch>
                </a:blipFill>
              </p:spPr>
              <p:txBody>
                <a:bodyPr/>
                <a:lstStyle/>
                <a:p>
                  <a:r>
                    <a:rPr lang="en-US">
                      <a:noFill/>
                    </a:rPr>
                    <a:t> </a:t>
                  </a:r>
                </a:p>
              </p:txBody>
            </p:sp>
          </mc:Fallback>
        </mc:AlternateContent>
        <p:sp>
          <p:nvSpPr>
            <p:cNvPr id="229" name="Rectangle 1065">
              <a:extLst>
                <a:ext uri="{FF2B5EF4-FFF2-40B4-BE49-F238E27FC236}">
                  <a16:creationId xmlns:a16="http://schemas.microsoft.com/office/drawing/2014/main" id="{2EBA6D78-6A2C-4623-94F3-1DC7B74A1EE5}"/>
                </a:ext>
              </a:extLst>
            </p:cNvPr>
            <p:cNvSpPr>
              <a:spLocks noChangeArrowheads="1"/>
            </p:cNvSpPr>
            <p:nvPr/>
          </p:nvSpPr>
          <p:spPr bwMode="auto">
            <a:xfrm>
              <a:off x="4423256" y="4236423"/>
              <a:ext cx="877461" cy="523220"/>
            </a:xfrm>
            <a:prstGeom prst="rect">
              <a:avLst/>
            </a:prstGeom>
            <a:noFill/>
            <a:ln w="9525">
              <a:noFill/>
              <a:miter lim="800000"/>
              <a:headEnd/>
              <a:tailEnd/>
            </a:ln>
            <a:effectLst/>
          </p:spPr>
          <p:txBody>
            <a:bodyPr wrap="square" anchor="ctr">
              <a:prstTxWarp prst="textNoShape">
                <a:avLst/>
              </a:prstTxWarp>
              <a:spAutoFit/>
            </a:bodyPr>
            <a:lstStyle/>
            <a:p>
              <a:pPr algn="ctr"/>
              <a:r>
                <a:rPr lang="en-US" sz="1400" dirty="0">
                  <a:solidFill>
                    <a:srgbClr val="FF0000"/>
                  </a:solidFill>
                </a:rPr>
                <a:t>Channel basis</a:t>
              </a:r>
            </a:p>
          </p:txBody>
        </p:sp>
        <p:sp>
          <p:nvSpPr>
            <p:cNvPr id="230" name="Oval 74">
              <a:extLst>
                <a:ext uri="{FF2B5EF4-FFF2-40B4-BE49-F238E27FC236}">
                  <a16:creationId xmlns:a16="http://schemas.microsoft.com/office/drawing/2014/main" id="{54510024-1376-425A-AD7D-0945BC617F84}"/>
                </a:ext>
              </a:extLst>
            </p:cNvPr>
            <p:cNvSpPr/>
            <p:nvPr/>
          </p:nvSpPr>
          <p:spPr bwMode="auto">
            <a:xfrm>
              <a:off x="2839667" y="3610219"/>
              <a:ext cx="671472" cy="442978"/>
            </a:xfrm>
            <a:prstGeom prst="ellipse">
              <a:avLst/>
            </a:prstGeom>
            <a:solidFill>
              <a:srgbClr val="0000FF">
                <a:alpha val="35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400" dirty="0">
                <a:latin typeface="Arial" pitchFamily="48" charset="0"/>
                <a:ea typeface="ＭＳ Ｐゴシック" pitchFamily="48" charset="-128"/>
                <a:cs typeface="ＭＳ Ｐゴシック" pitchFamily="48" charset="-128"/>
              </a:endParaRPr>
            </a:p>
            <a:p>
              <a:pPr algn="ctr" defTabSz="914400" eaLnBrk="0" hangingPunct="0"/>
              <a:endParaRPr lang="en-US" sz="1400" dirty="0">
                <a:latin typeface="Arial" pitchFamily="48" charset="0"/>
                <a:ea typeface="ＭＳ Ｐゴシック" pitchFamily="48" charset="-128"/>
                <a:cs typeface="ＭＳ Ｐゴシック" pitchFamily="48" charset="-128"/>
              </a:endParaRPr>
            </a:p>
          </p:txBody>
        </p:sp>
        <p:sp>
          <p:nvSpPr>
            <p:cNvPr id="231" name="Rectangle 1065">
              <a:extLst>
                <a:ext uri="{FF2B5EF4-FFF2-40B4-BE49-F238E27FC236}">
                  <a16:creationId xmlns:a16="http://schemas.microsoft.com/office/drawing/2014/main" id="{77FDAF5A-713D-49C3-A4D6-FF098A74E643}"/>
                </a:ext>
              </a:extLst>
            </p:cNvPr>
            <p:cNvSpPr>
              <a:spLocks noChangeArrowheads="1"/>
            </p:cNvSpPr>
            <p:nvPr/>
          </p:nvSpPr>
          <p:spPr bwMode="auto">
            <a:xfrm>
              <a:off x="1197348" y="4167173"/>
              <a:ext cx="1382670" cy="661720"/>
            </a:xfrm>
            <a:prstGeom prst="rect">
              <a:avLst/>
            </a:prstGeom>
            <a:noFill/>
            <a:ln w="9525">
              <a:noFill/>
              <a:miter lim="800000"/>
              <a:headEnd/>
              <a:tailEnd/>
            </a:ln>
            <a:effectLst/>
          </p:spPr>
          <p:txBody>
            <a:bodyPr wrap="square" anchor="ctr">
              <a:prstTxWarp prst="textNoShape">
                <a:avLst/>
              </a:prstTxWarp>
              <a:spAutoFit/>
            </a:bodyPr>
            <a:lstStyle/>
            <a:p>
              <a:pPr algn="ctr"/>
              <a:r>
                <a:rPr lang="en-US" sz="1400" dirty="0">
                  <a:solidFill>
                    <a:srgbClr val="0000FF"/>
                  </a:solidFill>
                </a:rPr>
                <a:t>Relative wave function </a:t>
              </a:r>
              <a:r>
                <a:rPr lang="en-US" sz="900" dirty="0">
                  <a:solidFill>
                    <a:srgbClr val="0000FF"/>
                  </a:solidFill>
                </a:rPr>
                <a:t>(unknown)</a:t>
              </a:r>
            </a:p>
          </p:txBody>
        </p:sp>
        <p:sp>
          <p:nvSpPr>
            <p:cNvPr id="232" name="Oval 76">
              <a:extLst>
                <a:ext uri="{FF2B5EF4-FFF2-40B4-BE49-F238E27FC236}">
                  <a16:creationId xmlns:a16="http://schemas.microsoft.com/office/drawing/2014/main" id="{0930276C-66CC-4D5A-8CEB-8CBB2CDF4D48}"/>
                </a:ext>
              </a:extLst>
            </p:cNvPr>
            <p:cNvSpPr>
              <a:spLocks noChangeAspect="1"/>
            </p:cNvSpPr>
            <p:nvPr/>
          </p:nvSpPr>
          <p:spPr bwMode="auto">
            <a:xfrm>
              <a:off x="3904551" y="3586641"/>
              <a:ext cx="976212" cy="448056"/>
            </a:xfrm>
            <a:prstGeom prst="ellipse">
              <a:avLst/>
            </a:prstGeom>
            <a:solidFill>
              <a:srgbClr val="FF00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400">
                <a:latin typeface="Arial" pitchFamily="48" charset="0"/>
                <a:ea typeface="ＭＳ Ｐゴシック" pitchFamily="48" charset="-128"/>
                <a:cs typeface="ＭＳ Ｐゴシック" pitchFamily="48" charset="-128"/>
              </a:endParaRPr>
            </a:p>
          </p:txBody>
        </p:sp>
        <p:sp>
          <p:nvSpPr>
            <p:cNvPr id="233" name="Left-Right Arrow 77">
              <a:extLst>
                <a:ext uri="{FF2B5EF4-FFF2-40B4-BE49-F238E27FC236}">
                  <a16:creationId xmlns:a16="http://schemas.microsoft.com/office/drawing/2014/main" id="{EE57011E-99EB-4A52-89CF-B5211061861D}"/>
                </a:ext>
              </a:extLst>
            </p:cNvPr>
            <p:cNvSpPr/>
            <p:nvPr/>
          </p:nvSpPr>
          <p:spPr bwMode="auto">
            <a:xfrm>
              <a:off x="5766917" y="3587598"/>
              <a:ext cx="387801" cy="198217"/>
            </a:xfrm>
            <a:prstGeom prst="leftRightArrow">
              <a:avLst>
                <a:gd name="adj1" fmla="val 44490"/>
                <a:gd name="adj2" fmla="val 50000"/>
              </a:avLst>
            </a:prstGeom>
            <a:solidFill>
              <a:srgbClr val="FF0000"/>
            </a:solidFill>
            <a:ln w="12700" cmpd="sng">
              <a:solidFill>
                <a:srgbClr val="0000FF"/>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ln>
                  <a:solidFill>
                    <a:srgbClr val="FF0000"/>
                  </a:solidFill>
                </a:ln>
                <a:solidFill>
                  <a:schemeClr val="tx1"/>
                </a:solidFill>
              </a:endParaRPr>
            </a:p>
          </p:txBody>
        </p:sp>
        <p:sp>
          <p:nvSpPr>
            <p:cNvPr id="234" name="TextBox 78">
              <a:extLst>
                <a:ext uri="{FF2B5EF4-FFF2-40B4-BE49-F238E27FC236}">
                  <a16:creationId xmlns:a16="http://schemas.microsoft.com/office/drawing/2014/main" id="{99F18AD4-DD83-44DD-8238-2FBA348CC63A}"/>
                </a:ext>
              </a:extLst>
            </p:cNvPr>
            <p:cNvSpPr txBox="1"/>
            <p:nvPr/>
          </p:nvSpPr>
          <p:spPr>
            <a:xfrm>
              <a:off x="2673201" y="4451866"/>
              <a:ext cx="1479892" cy="307777"/>
            </a:xfrm>
            <a:prstGeom prst="rect">
              <a:avLst/>
            </a:prstGeom>
            <a:noFill/>
          </p:spPr>
          <p:txBody>
            <a:bodyPr wrap="none" rtlCol="0">
              <a:spAutoFit/>
            </a:bodyPr>
            <a:lstStyle/>
            <a:p>
              <a:pPr algn="just"/>
              <a:r>
                <a:rPr lang="en-US" sz="1400" dirty="0" err="1"/>
                <a:t>Antisymmetrizer</a:t>
              </a:r>
              <a:endParaRPr lang="en-US" sz="1400" dirty="0"/>
            </a:p>
          </p:txBody>
        </p:sp>
        <p:cxnSp>
          <p:nvCxnSpPr>
            <p:cNvPr id="235" name="Straight Arrow Connector 79">
              <a:extLst>
                <a:ext uri="{FF2B5EF4-FFF2-40B4-BE49-F238E27FC236}">
                  <a16:creationId xmlns:a16="http://schemas.microsoft.com/office/drawing/2014/main" id="{60D4033C-5512-44B5-BA32-D13590D5C30B}"/>
                </a:ext>
              </a:extLst>
            </p:cNvPr>
            <p:cNvCxnSpPr>
              <a:stCxn id="231" idx="3"/>
              <a:endCxn id="230" idx="4"/>
            </p:cNvCxnSpPr>
            <p:nvPr/>
          </p:nvCxnSpPr>
          <p:spPr>
            <a:xfrm flipV="1">
              <a:off x="2580018" y="4053197"/>
              <a:ext cx="595385" cy="444836"/>
            </a:xfrm>
            <a:prstGeom prst="straightConnector1">
              <a:avLst/>
            </a:prstGeom>
            <a:ln w="19050" cmpd="sng">
              <a:solidFill>
                <a:srgbClr val="0000FF"/>
              </a:solidFill>
              <a:headEnd type="none"/>
              <a:tailEnd type="triangle" w="sm" len="med"/>
            </a:ln>
          </p:spPr>
          <p:style>
            <a:lnRef idx="2">
              <a:schemeClr val="accent1"/>
            </a:lnRef>
            <a:fillRef idx="0">
              <a:schemeClr val="accent1"/>
            </a:fillRef>
            <a:effectRef idx="1">
              <a:schemeClr val="accent1"/>
            </a:effectRef>
            <a:fontRef idx="minor">
              <a:schemeClr val="tx1"/>
            </a:fontRef>
          </p:style>
        </p:cxnSp>
        <p:cxnSp>
          <p:nvCxnSpPr>
            <p:cNvPr id="236" name="Straight Arrow Connector 80">
              <a:extLst>
                <a:ext uri="{FF2B5EF4-FFF2-40B4-BE49-F238E27FC236}">
                  <a16:creationId xmlns:a16="http://schemas.microsoft.com/office/drawing/2014/main" id="{5DE5886D-2EE6-4F12-AC0F-5F4A12FE9AC2}"/>
                </a:ext>
              </a:extLst>
            </p:cNvPr>
            <p:cNvCxnSpPr>
              <a:stCxn id="229" idx="1"/>
              <a:endCxn id="232" idx="4"/>
            </p:cNvCxnSpPr>
            <p:nvPr/>
          </p:nvCxnSpPr>
          <p:spPr>
            <a:xfrm flipH="1" flipV="1">
              <a:off x="4392657" y="4034697"/>
              <a:ext cx="30599" cy="463336"/>
            </a:xfrm>
            <a:prstGeom prst="straightConnector1">
              <a:avLst/>
            </a:prstGeom>
            <a:ln w="19050" cmpd="sng">
              <a:solidFill>
                <a:srgbClr val="FF0000"/>
              </a:solidFill>
              <a:headEnd type="none"/>
              <a:tailEnd type="triangle" w="sm" len="med"/>
            </a:ln>
          </p:spPr>
          <p:style>
            <a:lnRef idx="2">
              <a:schemeClr val="accent1"/>
            </a:lnRef>
            <a:fillRef idx="0">
              <a:schemeClr val="accent1"/>
            </a:fillRef>
            <a:effectRef idx="1">
              <a:schemeClr val="accent1"/>
            </a:effectRef>
            <a:fontRef idx="minor">
              <a:schemeClr val="tx1"/>
            </a:fontRef>
          </p:style>
        </p:cxnSp>
        <p:cxnSp>
          <p:nvCxnSpPr>
            <p:cNvPr id="237" name="Straight Arrow Connector 81">
              <a:extLst>
                <a:ext uri="{FF2B5EF4-FFF2-40B4-BE49-F238E27FC236}">
                  <a16:creationId xmlns:a16="http://schemas.microsoft.com/office/drawing/2014/main" id="{84BC2C36-B155-47D0-BD07-3DA9CD0B8A05}"/>
                </a:ext>
              </a:extLst>
            </p:cNvPr>
            <p:cNvCxnSpPr>
              <a:stCxn id="234" idx="0"/>
            </p:cNvCxnSpPr>
            <p:nvPr/>
          </p:nvCxnSpPr>
          <p:spPr>
            <a:xfrm flipV="1">
              <a:off x="3413147" y="3927862"/>
              <a:ext cx="220783" cy="524004"/>
            </a:xfrm>
            <a:prstGeom prst="straightConnector1">
              <a:avLst/>
            </a:prstGeom>
            <a:ln w="19050" cmpd="sng">
              <a:solidFill>
                <a:schemeClr val="tx1"/>
              </a:solidFill>
              <a:headEnd type="none"/>
              <a:tailEnd type="triangle" w="sm" len="med"/>
            </a:ln>
          </p:spPr>
          <p:style>
            <a:lnRef idx="2">
              <a:schemeClr val="accent1"/>
            </a:lnRef>
            <a:fillRef idx="0">
              <a:schemeClr val="accent1"/>
            </a:fillRef>
            <a:effectRef idx="1">
              <a:schemeClr val="accent1"/>
            </a:effectRef>
            <a:fontRef idx="minor">
              <a:schemeClr val="tx1"/>
            </a:fontRef>
          </p:style>
        </p:cxnSp>
        <p:grpSp>
          <p:nvGrpSpPr>
            <p:cNvPr id="238" name="Groupe 237">
              <a:extLst>
                <a:ext uri="{FF2B5EF4-FFF2-40B4-BE49-F238E27FC236}">
                  <a16:creationId xmlns:a16="http://schemas.microsoft.com/office/drawing/2014/main" id="{95EE8C81-CBFC-4E44-9853-35353E7C12C6}"/>
                </a:ext>
              </a:extLst>
            </p:cNvPr>
            <p:cNvGrpSpPr/>
            <p:nvPr/>
          </p:nvGrpSpPr>
          <p:grpSpPr>
            <a:xfrm>
              <a:off x="6066732" y="2900811"/>
              <a:ext cx="1929952" cy="1839168"/>
              <a:chOff x="6038658" y="2863843"/>
              <a:chExt cx="1929952" cy="1839168"/>
            </a:xfrm>
          </p:grpSpPr>
          <p:sp>
            <p:nvSpPr>
              <p:cNvPr id="239" name="TextBox 82">
                <a:extLst>
                  <a:ext uri="{FF2B5EF4-FFF2-40B4-BE49-F238E27FC236}">
                    <a16:creationId xmlns:a16="http://schemas.microsoft.com/office/drawing/2014/main" id="{F8B68C6F-D946-43B5-A419-2DFEEED576F4}"/>
                  </a:ext>
                </a:extLst>
              </p:cNvPr>
              <p:cNvSpPr txBox="1"/>
              <p:nvPr/>
            </p:nvSpPr>
            <p:spPr>
              <a:xfrm>
                <a:off x="6102485" y="4179791"/>
                <a:ext cx="1780775" cy="523220"/>
              </a:xfrm>
              <a:prstGeom prst="rect">
                <a:avLst/>
              </a:prstGeom>
              <a:noFill/>
            </p:spPr>
            <p:txBody>
              <a:bodyPr wrap="square" rtlCol="0">
                <a:spAutoFit/>
              </a:bodyPr>
              <a:lstStyle/>
              <a:p>
                <a:pPr algn="ctr"/>
                <a:r>
                  <a:rPr lang="en-US" sz="1400" dirty="0">
                    <a:solidFill>
                      <a:srgbClr val="00CC00"/>
                    </a:solidFill>
                  </a:rPr>
                  <a:t>Cluster expansion technique</a:t>
                </a:r>
              </a:p>
            </p:txBody>
          </p:sp>
          <p:grpSp>
            <p:nvGrpSpPr>
              <p:cNvPr id="240" name="Groupe 10">
                <a:extLst>
                  <a:ext uri="{FF2B5EF4-FFF2-40B4-BE49-F238E27FC236}">
                    <a16:creationId xmlns:a16="http://schemas.microsoft.com/office/drawing/2014/main" id="{7B4A7464-F1E4-40C9-A3B3-6326FC246EAE}"/>
                  </a:ext>
                </a:extLst>
              </p:cNvPr>
              <p:cNvGrpSpPr/>
              <p:nvPr/>
            </p:nvGrpSpPr>
            <p:grpSpPr>
              <a:xfrm>
                <a:off x="6038658" y="2863843"/>
                <a:ext cx="1929952" cy="1318925"/>
                <a:chOff x="4740672" y="2863842"/>
                <a:chExt cx="1929952" cy="1318925"/>
              </a:xfrm>
            </p:grpSpPr>
            <mc:AlternateContent xmlns:mc="http://schemas.openxmlformats.org/markup-compatibility/2006" xmlns:a14="http://schemas.microsoft.com/office/drawing/2010/main">
              <mc:Choice Requires="a14">
                <p:sp>
                  <p:nvSpPr>
                    <p:cNvPr id="241" name="ZoneTexte 3">
                      <a:extLst>
                        <a:ext uri="{FF2B5EF4-FFF2-40B4-BE49-F238E27FC236}">
                          <a16:creationId xmlns:a16="http://schemas.microsoft.com/office/drawing/2014/main" id="{83A26711-BF56-4BD6-A18E-D967AF25837C}"/>
                        </a:ext>
                      </a:extLst>
                    </p:cNvPr>
                    <p:cNvSpPr txBox="1"/>
                    <p:nvPr/>
                  </p:nvSpPr>
                  <p:spPr>
                    <a:xfrm>
                      <a:off x="5082197" y="2863842"/>
                      <a:ext cx="889859" cy="4135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a:latin typeface="Cambria Math" panose="02040503050406030204" pitchFamily="18" charset="0"/>
                                  </a:rPr>
                                </m:ctrlPr>
                              </m:sSubPr>
                              <m:e>
                                <m:acc>
                                  <m:accPr>
                                    <m:chr m:val="⃗"/>
                                    <m:ctrlPr>
                                      <a:rPr lang="fr-FR" i="1">
                                        <a:latin typeface="Cambria Math" panose="02040503050406030204" pitchFamily="18" charset="0"/>
                                      </a:rPr>
                                    </m:ctrlPr>
                                  </m:accPr>
                                  <m:e>
                                    <m:r>
                                      <a:rPr lang="fr-FR" i="1">
                                        <a:latin typeface="Cambria Math"/>
                                      </a:rPr>
                                      <m:t>𝑟</m:t>
                                    </m:r>
                                  </m:e>
                                </m:acc>
                              </m:e>
                              <m:sub>
                                <m:r>
                                  <a:rPr lang="fr-FR" i="1">
                                    <a:latin typeface="Cambria Math"/>
                                  </a:rPr>
                                  <m:t>𝐴</m:t>
                                </m:r>
                                <m:r>
                                  <a:rPr lang="fr-FR" i="1">
                                    <a:latin typeface="Cambria Math"/>
                                  </a:rPr>
                                  <m:t>−</m:t>
                                </m:r>
                                <m:r>
                                  <a:rPr lang="fr-FR" i="1">
                                    <a:latin typeface="Cambria Math"/>
                                  </a:rPr>
                                  <m:t>𝑎</m:t>
                                </m:r>
                                <m:r>
                                  <a:rPr lang="fr-FR" i="1">
                                    <a:latin typeface="Cambria Math"/>
                                  </a:rPr>
                                  <m:t>,</m:t>
                                </m:r>
                                <m:r>
                                  <a:rPr lang="fr-FR" i="1">
                                    <a:latin typeface="Cambria Math"/>
                                  </a:rPr>
                                  <m:t>𝑎</m:t>
                                </m:r>
                              </m:sub>
                            </m:sSub>
                          </m:oMath>
                        </m:oMathPara>
                      </a14:m>
                      <a:endParaRPr lang="fr-FR" dirty="0"/>
                    </a:p>
                  </p:txBody>
                </p:sp>
              </mc:Choice>
              <mc:Fallback xmlns="">
                <p:sp>
                  <p:nvSpPr>
                    <p:cNvPr id="241" name="ZoneTexte 3">
                      <a:extLst>
                        <a:ext uri="{FF2B5EF4-FFF2-40B4-BE49-F238E27FC236}">
                          <a16:creationId xmlns:a16="http://schemas.microsoft.com/office/drawing/2014/main" id="{83A26711-BF56-4BD6-A18E-D967AF25837C}"/>
                        </a:ext>
                      </a:extLst>
                    </p:cNvPr>
                    <p:cNvSpPr txBox="1">
                      <a:spLocks noRot="1" noChangeAspect="1" noMove="1" noResize="1" noEditPoints="1" noAdjustHandles="1" noChangeArrowheads="1" noChangeShapeType="1" noTextEdit="1"/>
                    </p:cNvSpPr>
                    <p:nvPr/>
                  </p:nvSpPr>
                  <p:spPr>
                    <a:xfrm>
                      <a:off x="5082197" y="2863842"/>
                      <a:ext cx="889859" cy="413511"/>
                    </a:xfrm>
                    <a:prstGeom prst="rect">
                      <a:avLst/>
                    </a:prstGeom>
                    <a:blipFill>
                      <a:blip r:embed="rId10"/>
                      <a:stretch>
                        <a:fillRect t="-16176"/>
                      </a:stretch>
                    </a:blipFill>
                  </p:spPr>
                  <p:txBody>
                    <a:bodyPr/>
                    <a:lstStyle/>
                    <a:p>
                      <a:r>
                        <a:rPr lang="fr-FR">
                          <a:noFill/>
                        </a:rPr>
                        <a:t> </a:t>
                      </a:r>
                    </a:p>
                  </p:txBody>
                </p:sp>
              </mc:Fallback>
            </mc:AlternateContent>
            <p:grpSp>
              <p:nvGrpSpPr>
                <p:cNvPr id="242" name="Group 85">
                  <a:extLst>
                    <a:ext uri="{FF2B5EF4-FFF2-40B4-BE49-F238E27FC236}">
                      <a16:creationId xmlns:a16="http://schemas.microsoft.com/office/drawing/2014/main" id="{AE5BF202-8B9D-41D3-B7FE-038C98D6C92C}"/>
                    </a:ext>
                  </a:extLst>
                </p:cNvPr>
                <p:cNvGrpSpPr>
                  <a:grpSpLocks noChangeAspect="1"/>
                </p:cNvGrpSpPr>
                <p:nvPr/>
              </p:nvGrpSpPr>
              <p:grpSpPr>
                <a:xfrm>
                  <a:off x="5286651" y="3245636"/>
                  <a:ext cx="780369" cy="473425"/>
                  <a:chOff x="8058383" y="4135567"/>
                  <a:chExt cx="705547" cy="428033"/>
                </a:xfrm>
              </p:grpSpPr>
              <p:sp>
                <p:nvSpPr>
                  <p:cNvPr id="246" name="Oval 89">
                    <a:extLst>
                      <a:ext uri="{FF2B5EF4-FFF2-40B4-BE49-F238E27FC236}">
                        <a16:creationId xmlns:a16="http://schemas.microsoft.com/office/drawing/2014/main" id="{4E9FE42E-0ADC-466F-BC8D-96C9E75F5A61}"/>
                      </a:ext>
                    </a:extLst>
                  </p:cNvPr>
                  <p:cNvSpPr>
                    <a:spLocks noChangeAspect="1"/>
                  </p:cNvSpPr>
                  <p:nvPr/>
                </p:nvSpPr>
                <p:spPr>
                  <a:xfrm rot="16200000">
                    <a:off x="8065522" y="4192974"/>
                    <a:ext cx="363487" cy="377766"/>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247" name="Picture 90" descr="ball2v2pn-2.png">
                    <a:extLst>
                      <a:ext uri="{FF2B5EF4-FFF2-40B4-BE49-F238E27FC236}">
                        <a16:creationId xmlns:a16="http://schemas.microsoft.com/office/drawing/2014/main" id="{83E8E437-6577-44AF-982A-3463FB5C819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6200000">
                    <a:off x="8118909" y="4371533"/>
                    <a:ext cx="189171" cy="184612"/>
                  </a:xfrm>
                  <a:prstGeom prst="rect">
                    <a:avLst/>
                  </a:prstGeom>
                </p:spPr>
              </p:pic>
              <p:sp>
                <p:nvSpPr>
                  <p:cNvPr id="248" name="Oval 91">
                    <a:extLst>
                      <a:ext uri="{FF2B5EF4-FFF2-40B4-BE49-F238E27FC236}">
                        <a16:creationId xmlns:a16="http://schemas.microsoft.com/office/drawing/2014/main" id="{4C175CBB-D6A1-4A7D-8E69-B37775EE0629}"/>
                      </a:ext>
                    </a:extLst>
                  </p:cNvPr>
                  <p:cNvSpPr>
                    <a:spLocks noChangeAspect="1"/>
                  </p:cNvSpPr>
                  <p:nvPr/>
                </p:nvSpPr>
                <p:spPr>
                  <a:xfrm rot="16200000">
                    <a:off x="8454470" y="4144667"/>
                    <a:ext cx="318559" cy="300360"/>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249" name="Picture 92" descr="ball2v2pn.png">
                    <a:extLst>
                      <a:ext uri="{FF2B5EF4-FFF2-40B4-BE49-F238E27FC236}">
                        <a16:creationId xmlns:a16="http://schemas.microsoft.com/office/drawing/2014/main" id="{040F6D67-FCDA-4A8C-9167-62B9B2DA657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6200000">
                    <a:off x="8066162" y="4287859"/>
                    <a:ext cx="189171" cy="184612"/>
                  </a:xfrm>
                  <a:prstGeom prst="rect">
                    <a:avLst/>
                  </a:prstGeom>
                </p:spPr>
              </p:pic>
              <p:pic>
                <p:nvPicPr>
                  <p:cNvPr id="250" name="Picture 93" descr="ball2v2pn.png">
                    <a:extLst>
                      <a:ext uri="{FF2B5EF4-FFF2-40B4-BE49-F238E27FC236}">
                        <a16:creationId xmlns:a16="http://schemas.microsoft.com/office/drawing/2014/main" id="{1A1F8282-26BF-4CF4-B0AC-C3FA2E3A081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6200000">
                    <a:off x="8205289" y="4343870"/>
                    <a:ext cx="189171" cy="184612"/>
                  </a:xfrm>
                  <a:prstGeom prst="rect">
                    <a:avLst/>
                  </a:prstGeom>
                </p:spPr>
              </p:pic>
              <p:pic>
                <p:nvPicPr>
                  <p:cNvPr id="251" name="Picture 94" descr="ball2v2pn-2.png">
                    <a:extLst>
                      <a:ext uri="{FF2B5EF4-FFF2-40B4-BE49-F238E27FC236}">
                        <a16:creationId xmlns:a16="http://schemas.microsoft.com/office/drawing/2014/main" id="{3B480D51-F563-4E95-9E69-6684912B8C8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6200000">
                    <a:off x="8167356" y="4219133"/>
                    <a:ext cx="189171" cy="184612"/>
                  </a:xfrm>
                  <a:prstGeom prst="rect">
                    <a:avLst/>
                  </a:prstGeom>
                </p:spPr>
              </p:pic>
              <p:pic>
                <p:nvPicPr>
                  <p:cNvPr id="252" name="Picture 95" descr="ball2v2pn.png">
                    <a:extLst>
                      <a:ext uri="{FF2B5EF4-FFF2-40B4-BE49-F238E27FC236}">
                        <a16:creationId xmlns:a16="http://schemas.microsoft.com/office/drawing/2014/main" id="{EBA3FCDB-F956-4621-813A-BDD18DD747D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6200000">
                    <a:off x="8570253" y="4233783"/>
                    <a:ext cx="189170" cy="184612"/>
                  </a:xfrm>
                  <a:prstGeom prst="rect">
                    <a:avLst/>
                  </a:prstGeom>
                </p:spPr>
              </p:pic>
              <p:pic>
                <p:nvPicPr>
                  <p:cNvPr id="253" name="Picture 96" descr="ball2v2pn.png">
                    <a:extLst>
                      <a:ext uri="{FF2B5EF4-FFF2-40B4-BE49-F238E27FC236}">
                        <a16:creationId xmlns:a16="http://schemas.microsoft.com/office/drawing/2014/main" id="{59406651-6D2A-4484-8919-90B58A202E1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6200000">
                    <a:off x="8477947" y="4226827"/>
                    <a:ext cx="189170" cy="184612"/>
                  </a:xfrm>
                  <a:prstGeom prst="rect">
                    <a:avLst/>
                  </a:prstGeom>
                </p:spPr>
              </p:pic>
              <p:pic>
                <p:nvPicPr>
                  <p:cNvPr id="254" name="Picture 97" descr="ball2v2pn-2.png">
                    <a:extLst>
                      <a:ext uri="{FF2B5EF4-FFF2-40B4-BE49-F238E27FC236}">
                        <a16:creationId xmlns:a16="http://schemas.microsoft.com/office/drawing/2014/main" id="{55D149EC-CDB8-436D-86E4-4091F140D62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6200000">
                    <a:off x="8550075" y="4154699"/>
                    <a:ext cx="189171" cy="184612"/>
                  </a:xfrm>
                  <a:prstGeom prst="rect">
                    <a:avLst/>
                  </a:prstGeom>
                </p:spPr>
              </p:pic>
              <p:cxnSp>
                <p:nvCxnSpPr>
                  <p:cNvPr id="255" name="Straight Arrow Connector 98">
                    <a:extLst>
                      <a:ext uri="{FF2B5EF4-FFF2-40B4-BE49-F238E27FC236}">
                        <a16:creationId xmlns:a16="http://schemas.microsoft.com/office/drawing/2014/main" id="{301B3A31-F239-4EFB-8D12-307E2692C3B0}"/>
                      </a:ext>
                    </a:extLst>
                  </p:cNvPr>
                  <p:cNvCxnSpPr/>
                  <p:nvPr/>
                </p:nvCxnSpPr>
                <p:spPr>
                  <a:xfrm rot="16200000">
                    <a:off x="8358159" y="4114452"/>
                    <a:ext cx="122062" cy="427216"/>
                  </a:xfrm>
                  <a:prstGeom prst="straightConnector1">
                    <a:avLst/>
                  </a:prstGeom>
                  <a:ln w="19050" cmpd="sng">
                    <a:solidFill>
                      <a:srgbClr val="000000"/>
                    </a:solidFill>
                    <a:headEnd type="triangle" w="sm" len="med"/>
                    <a:tailEnd type="none" w="sm" len="med"/>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43" name="TextBox 86">
                      <a:extLst>
                        <a:ext uri="{FF2B5EF4-FFF2-40B4-BE49-F238E27FC236}">
                          <a16:creationId xmlns:a16="http://schemas.microsoft.com/office/drawing/2014/main" id="{8C905C81-DCAC-478F-91FE-6DA5C823B804}"/>
                        </a:ext>
                      </a:extLst>
                    </p:cNvPr>
                    <p:cNvSpPr txBox="1"/>
                    <p:nvPr/>
                  </p:nvSpPr>
                  <p:spPr>
                    <a:xfrm>
                      <a:off x="4740672" y="3895637"/>
                      <a:ext cx="1929952" cy="2871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𝜓</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𝛼</m:t>
                                    </m:r>
                                  </m:e>
                                  <m:sub>
                                    <m:r>
                                      <a:rPr lang="en-US" sz="1400" i="1">
                                        <a:latin typeface="Cambria Math" panose="02040503050406030204" pitchFamily="18" charset="0"/>
                                      </a:rPr>
                                      <m:t>1</m:t>
                                    </m:r>
                                  </m:sub>
                                </m:sSub>
                              </m:sub>
                              <m:sup>
                                <m:r>
                                  <a:rPr lang="en-US" sz="1400" i="1">
                                    <a:latin typeface="Cambria Math" panose="02040503050406030204" pitchFamily="18" charset="0"/>
                                  </a:rPr>
                                  <m:t>(</m:t>
                                </m:r>
                                <m:r>
                                  <a:rPr lang="en-US" sz="1400" i="1">
                                    <a:latin typeface="Cambria Math" panose="02040503050406030204" pitchFamily="18" charset="0"/>
                                  </a:rPr>
                                  <m:t>𝐴</m:t>
                                </m:r>
                                <m:r>
                                  <a:rPr lang="en-US" sz="1400" i="1">
                                    <a:latin typeface="Cambria Math" panose="02040503050406030204" pitchFamily="18" charset="0"/>
                                  </a:rPr>
                                  <m:t>−</m:t>
                                </m:r>
                                <m:r>
                                  <a:rPr lang="en-US" sz="1400" i="1">
                                    <a:latin typeface="Cambria Math" panose="02040503050406030204" pitchFamily="18" charset="0"/>
                                  </a:rPr>
                                  <m:t>𝑎</m:t>
                                </m:r>
                                <m:r>
                                  <a:rPr lang="en-US" sz="1400" i="1">
                                    <a:latin typeface="Cambria Math" panose="02040503050406030204" pitchFamily="18" charset="0"/>
                                  </a:rPr>
                                  <m:t>)</m:t>
                                </m:r>
                              </m:sup>
                            </m:sSubSup>
                            <m:sSubSup>
                              <m:sSubSupPr>
                                <m:ctrlPr>
                                  <a:rPr lang="en-US" sz="1400" i="1">
                                    <a:latin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𝜓</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𝛼</m:t>
                                    </m:r>
                                  </m:e>
                                  <m:sub>
                                    <m:r>
                                      <a:rPr lang="en-US" sz="1400" i="1">
                                        <a:latin typeface="Cambria Math" panose="02040503050406030204" pitchFamily="18" charset="0"/>
                                      </a:rPr>
                                      <m:t>2</m:t>
                                    </m:r>
                                  </m:sub>
                                </m:sSub>
                              </m:sub>
                              <m:sup>
                                <m:r>
                                  <a:rPr lang="en-US" sz="1400" i="1">
                                    <a:latin typeface="Cambria Math" panose="02040503050406030204" pitchFamily="18" charset="0"/>
                                  </a:rPr>
                                  <m:t>(</m:t>
                                </m:r>
                                <m:r>
                                  <a:rPr lang="en-US" sz="1400" i="1">
                                    <a:latin typeface="Cambria Math" panose="02040503050406030204" pitchFamily="18" charset="0"/>
                                  </a:rPr>
                                  <m:t>𝑎</m:t>
                                </m:r>
                                <m:r>
                                  <a:rPr lang="en-US" sz="1400" i="1">
                                    <a:latin typeface="Cambria Math" panose="02040503050406030204" pitchFamily="18" charset="0"/>
                                  </a:rPr>
                                  <m:t>)</m:t>
                                </m:r>
                              </m:sup>
                            </m:sSubSup>
                            <m:r>
                              <a:rPr lang="en-US" sz="1400" i="1">
                                <a:latin typeface="Cambria Math" panose="02040503050406030204" pitchFamily="18" charset="0"/>
                              </a:rPr>
                              <m:t> </m:t>
                            </m:r>
                            <m:r>
                              <a:rPr lang="en-US" sz="1400" i="1">
                                <a:latin typeface="Cambria Math" panose="02040503050406030204" pitchFamily="18" charset="0"/>
                                <a:ea typeface="Cambria Math" panose="02040503050406030204" pitchFamily="18" charset="0"/>
                              </a:rPr>
                              <m:t>𝛿</m:t>
                            </m:r>
                            <m:r>
                              <a:rPr lang="en-US" sz="1400" i="1">
                                <a:latin typeface="Cambria Math" panose="02040503050406030204" pitchFamily="18" charset="0"/>
                                <a:ea typeface="Cambria Math" panose="02040503050406030204" pitchFamily="18" charset="0"/>
                              </a:rPr>
                              <m:t>(</m:t>
                            </m:r>
                            <m:acc>
                              <m:accPr>
                                <m:chr m:val="⃗"/>
                                <m:ctrlPr>
                                  <a:rPr lang="en-US" sz="1400" i="1">
                                    <a:latin typeface="Cambria Math" panose="02040503050406030204" pitchFamily="18" charset="0"/>
                                    <a:ea typeface="Cambria Math" panose="02040503050406030204" pitchFamily="18" charset="0"/>
                                  </a:rPr>
                                </m:ctrlPr>
                              </m:accPr>
                              <m:e>
                                <m:r>
                                  <a:rPr lang="en-US" sz="1400" i="1">
                                    <a:latin typeface="Cambria Math" panose="02040503050406030204" pitchFamily="18" charset="0"/>
                                    <a:ea typeface="Cambria Math" panose="02040503050406030204" pitchFamily="18" charset="0"/>
                                  </a:rPr>
                                  <m:t>𝑟</m:t>
                                </m:r>
                              </m:e>
                            </m:acc>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acc>
                                  <m:accPr>
                                    <m:chr m:val="⃗"/>
                                    <m:ctrlPr>
                                      <a:rPr lang="en-US" sz="1400" i="1">
                                        <a:latin typeface="Cambria Math" panose="02040503050406030204" pitchFamily="18" charset="0"/>
                                        <a:ea typeface="Cambria Math" panose="02040503050406030204" pitchFamily="18" charset="0"/>
                                      </a:rPr>
                                    </m:ctrlPr>
                                  </m:accPr>
                                  <m:e>
                                    <m:r>
                                      <a:rPr lang="en-US" sz="1400" i="1">
                                        <a:latin typeface="Cambria Math" panose="02040503050406030204" pitchFamily="18" charset="0"/>
                                        <a:ea typeface="Cambria Math" panose="02040503050406030204" pitchFamily="18" charset="0"/>
                                      </a:rPr>
                                      <m:t>𝑟</m:t>
                                    </m:r>
                                  </m:e>
                                </m:acc>
                              </m:e>
                              <m:sub>
                                <m:r>
                                  <a:rPr lang="en-US" sz="1400" i="1">
                                    <a:latin typeface="Cambria Math" panose="02040503050406030204" pitchFamily="18" charset="0"/>
                                    <a:ea typeface="Cambria Math" panose="02040503050406030204" pitchFamily="18" charset="0"/>
                                  </a:rPr>
                                  <m:t>𝐴</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𝑎</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𝑎</m:t>
                                </m:r>
                              </m:sub>
                            </m:sSub>
                            <m:r>
                              <a:rPr lang="en-US" sz="1400" i="1">
                                <a:latin typeface="Cambria Math" panose="02040503050406030204" pitchFamily="18" charset="0"/>
                                <a:ea typeface="Cambria Math" panose="02040503050406030204" pitchFamily="18" charset="0"/>
                              </a:rPr>
                              <m:t>)</m:t>
                            </m:r>
                          </m:oMath>
                        </m:oMathPara>
                      </a14:m>
                      <a:endParaRPr lang="en-US" sz="1600" dirty="0"/>
                    </a:p>
                  </p:txBody>
                </p:sp>
              </mc:Choice>
              <mc:Fallback xmlns="">
                <p:sp>
                  <p:nvSpPr>
                    <p:cNvPr id="89" name="TextBox 88"/>
                    <p:cNvSpPr txBox="1">
                      <a:spLocks noRot="1" noChangeAspect="1" noMove="1" noResize="1" noEditPoints="1" noAdjustHandles="1" noChangeArrowheads="1" noChangeShapeType="1" noTextEdit="1"/>
                    </p:cNvSpPr>
                    <p:nvPr/>
                  </p:nvSpPr>
                  <p:spPr>
                    <a:xfrm>
                      <a:off x="4740672" y="3895637"/>
                      <a:ext cx="1929952" cy="287130"/>
                    </a:xfrm>
                    <a:prstGeom prst="rect">
                      <a:avLst/>
                    </a:prstGeom>
                    <a:blipFill rotWithShape="1">
                      <a:blip r:embed="rId22"/>
                      <a:stretch>
                        <a:fillRect l="-2848" t="-10638" r="-2848" b="-1702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44" name="ZoneTexte 4">
                      <a:extLst>
                        <a:ext uri="{FF2B5EF4-FFF2-40B4-BE49-F238E27FC236}">
                          <a16:creationId xmlns:a16="http://schemas.microsoft.com/office/drawing/2014/main" id="{C95402AB-8E22-4B8D-AC86-128C42ED1672}"/>
                        </a:ext>
                      </a:extLst>
                    </p:cNvPr>
                    <p:cNvSpPr txBox="1"/>
                    <p:nvPr/>
                  </p:nvSpPr>
                  <p:spPr>
                    <a:xfrm>
                      <a:off x="5165259" y="3636575"/>
                      <a:ext cx="72795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200" i="1">
                                <a:latin typeface="Cambria Math"/>
                              </a:rPr>
                              <m:t>(</m:t>
                            </m:r>
                            <m:r>
                              <a:rPr lang="fr-FR" sz="1200" i="1">
                                <a:latin typeface="Cambria Math"/>
                              </a:rPr>
                              <m:t>𝐴</m:t>
                            </m:r>
                            <m:r>
                              <a:rPr lang="fr-FR" sz="1200" i="1">
                                <a:latin typeface="Cambria Math"/>
                              </a:rPr>
                              <m:t>−</m:t>
                            </m:r>
                            <m:r>
                              <a:rPr lang="fr-FR" sz="1200" i="1">
                                <a:latin typeface="Cambria Math"/>
                              </a:rPr>
                              <m:t>𝑎</m:t>
                            </m:r>
                            <m:r>
                              <a:rPr lang="fr-FR" sz="1200" i="1">
                                <a:latin typeface="Cambria Math"/>
                              </a:rPr>
                              <m:t>)</m:t>
                            </m:r>
                          </m:oMath>
                        </m:oMathPara>
                      </a14:m>
                      <a:endParaRPr lang="fr-FR" sz="1200" dirty="0"/>
                    </a:p>
                  </p:txBody>
                </p:sp>
              </mc:Choice>
              <mc:Fallback xmlns="">
                <p:sp>
                  <p:nvSpPr>
                    <p:cNvPr id="5" name="ZoneTexte 4"/>
                    <p:cNvSpPr txBox="1">
                      <a:spLocks noRot="1" noChangeAspect="1" noMove="1" noResize="1" noEditPoints="1" noAdjustHandles="1" noChangeArrowheads="1" noChangeShapeType="1" noTextEdit="1"/>
                    </p:cNvSpPr>
                    <p:nvPr/>
                  </p:nvSpPr>
                  <p:spPr>
                    <a:xfrm>
                      <a:off x="5165259" y="3636575"/>
                      <a:ext cx="727956" cy="276999"/>
                    </a:xfrm>
                    <a:prstGeom prst="rect">
                      <a:avLst/>
                    </a:prstGeom>
                    <a:blipFill rotWithShape="1">
                      <a:blip r:embed="rId23"/>
                      <a:stretch>
                        <a:fillRect b="-1111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45" name="ZoneTexte 6">
                      <a:extLst>
                        <a:ext uri="{FF2B5EF4-FFF2-40B4-BE49-F238E27FC236}">
                          <a16:creationId xmlns:a16="http://schemas.microsoft.com/office/drawing/2014/main" id="{7F65646F-2AA6-4332-A1A4-D7E065591413}"/>
                        </a:ext>
                      </a:extLst>
                    </p:cNvPr>
                    <p:cNvSpPr txBox="1"/>
                    <p:nvPr/>
                  </p:nvSpPr>
                  <p:spPr>
                    <a:xfrm>
                      <a:off x="5845709" y="3530008"/>
                      <a:ext cx="316690"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200" i="1">
                                <a:latin typeface="Cambria Math"/>
                              </a:rPr>
                              <m:t>𝑎</m:t>
                            </m:r>
                          </m:oMath>
                        </m:oMathPara>
                      </a14:m>
                      <a:endParaRPr lang="fr-FR" dirty="0"/>
                    </a:p>
                  </p:txBody>
                </p:sp>
              </mc:Choice>
              <mc:Fallback xmlns="">
                <p:sp>
                  <p:nvSpPr>
                    <p:cNvPr id="7" name="ZoneTexte 6"/>
                    <p:cNvSpPr txBox="1">
                      <a:spLocks noRot="1" noChangeAspect="1" noMove="1" noResize="1" noEditPoints="1" noAdjustHandles="1" noChangeArrowheads="1" noChangeShapeType="1" noTextEdit="1"/>
                    </p:cNvSpPr>
                    <p:nvPr/>
                  </p:nvSpPr>
                  <p:spPr>
                    <a:xfrm>
                      <a:off x="5845709" y="3530008"/>
                      <a:ext cx="316690" cy="276999"/>
                    </a:xfrm>
                    <a:prstGeom prst="rect">
                      <a:avLst/>
                    </a:prstGeom>
                    <a:blipFill rotWithShape="1">
                      <a:blip r:embed="rId24"/>
                      <a:stretch>
                        <a:fillRect/>
                      </a:stretch>
                    </a:blipFill>
                  </p:spPr>
                  <p:txBody>
                    <a:bodyPr/>
                    <a:lstStyle/>
                    <a:p>
                      <a:r>
                        <a:rPr lang="fr-FR">
                          <a:noFill/>
                        </a:rPr>
                        <a:t> </a:t>
                      </a:r>
                    </a:p>
                  </p:txBody>
                </p:sp>
              </mc:Fallback>
            </mc:AlternateContent>
          </p:grpSp>
        </p:grpSp>
      </p:grpSp>
      <mc:AlternateContent xmlns:mc="http://schemas.openxmlformats.org/markup-compatibility/2006" xmlns:a14="http://schemas.microsoft.com/office/drawing/2010/main">
        <mc:Choice Requires="a14">
          <p:sp>
            <p:nvSpPr>
              <p:cNvPr id="278" name="ZoneTexte 277">
                <a:extLst>
                  <a:ext uri="{FF2B5EF4-FFF2-40B4-BE49-F238E27FC236}">
                    <a16:creationId xmlns:a16="http://schemas.microsoft.com/office/drawing/2014/main" id="{9859F0DE-27F3-485B-868A-9EAEF27461A6}"/>
                  </a:ext>
                </a:extLst>
              </p:cNvPr>
              <p:cNvSpPr txBox="1"/>
              <p:nvPr/>
            </p:nvSpPr>
            <p:spPr>
              <a:xfrm>
                <a:off x="4058476" y="4971356"/>
                <a:ext cx="4313238" cy="995144"/>
              </a:xfrm>
              <a:prstGeom prst="rect">
                <a:avLst/>
              </a:prstGeom>
              <a:noFill/>
            </p:spPr>
            <p:txBody>
              <a:bodyPr wrap="square" rtlCol="0">
                <a:spAutoFit/>
              </a:bodyPr>
              <a:lstStyle/>
              <a:p>
                <a:r>
                  <a:rPr lang="fr-FR" sz="1600" dirty="0"/>
                  <a:t>Many-body basis </a:t>
                </a:r>
                <a:r>
                  <a:rPr lang="fr-FR" sz="1600" dirty="0" err="1"/>
                  <a:t>is</a:t>
                </a:r>
                <a:r>
                  <a:rPr lang="fr-FR" sz="1600" dirty="0"/>
                  <a:t> </a:t>
                </a:r>
                <a:r>
                  <a:rPr lang="fr-FR" sz="1600" dirty="0" err="1"/>
                  <a:t>twice</a:t>
                </a:r>
                <a:r>
                  <a:rPr lang="fr-FR" sz="1600" dirty="0"/>
                  <a:t> as large as </a:t>
                </a:r>
                <a14:m>
                  <m:oMath xmlns:m="http://schemas.openxmlformats.org/officeDocument/2006/math">
                    <m:sSubSup>
                      <m:sSubSupPr>
                        <m:ctrlPr>
                          <a:rPr lang="en-US" sz="1600" i="1" smtClean="0">
                            <a:latin typeface="Cambria Math" panose="02040503050406030204" pitchFamily="18" charset="0"/>
                          </a:rPr>
                        </m:ctrlPr>
                      </m:sSubSupPr>
                      <m:e>
                        <m:r>
                          <m:rPr>
                            <m:sty m:val="p"/>
                          </m:rPr>
                          <a:rPr lang="el-GR" sz="1600" i="1">
                            <a:latin typeface="Cambria Math" panose="02040503050406030204" pitchFamily="18" charset="0"/>
                            <a:ea typeface="Cambria Math" panose="02040503050406030204" pitchFamily="18" charset="0"/>
                          </a:rPr>
                          <m:t>Ψ</m:t>
                        </m:r>
                      </m:e>
                      <m:sub>
                        <m:r>
                          <a:rPr lang="en-US" sz="1600" i="1">
                            <a:latin typeface="Cambria Math" panose="02040503050406030204" pitchFamily="18" charset="0"/>
                          </a:rPr>
                          <m:t>𝑁𝐶𝑆𝑀</m:t>
                        </m:r>
                      </m:sub>
                      <m:sup>
                        <m:r>
                          <a:rPr lang="fr-FR" sz="1600" b="0" i="1" smtClean="0">
                            <a:latin typeface="Cambria Math" panose="02040503050406030204" pitchFamily="18" charset="0"/>
                          </a:rPr>
                          <m:t> </m:t>
                        </m:r>
                      </m:sup>
                    </m:sSubSup>
                  </m:oMath>
                </a14:m>
                <a:endParaRPr lang="fr-FR" sz="1600" dirty="0"/>
              </a:p>
              <a:p>
                <a:pPr marL="787400" lvl="1" indent="-285750">
                  <a:buFont typeface="Arial" panose="020B0604020202020204" pitchFamily="34" charset="0"/>
                  <a:buChar char="•"/>
                </a:pPr>
                <a14:m>
                  <m:oMath xmlns:m="http://schemas.openxmlformats.org/officeDocument/2006/math">
                    <m:sSubSup>
                      <m:sSubSupPr>
                        <m:ctrlPr>
                          <a:rPr lang="en-US" sz="1600" i="1" smtClean="0">
                            <a:latin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𝜓</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𝛼</m:t>
                            </m:r>
                          </m:e>
                          <m:sub>
                            <m:r>
                              <a:rPr lang="en-US" sz="1600" i="1">
                                <a:latin typeface="Cambria Math" panose="02040503050406030204" pitchFamily="18" charset="0"/>
                              </a:rPr>
                              <m:t>1</m:t>
                            </m:r>
                          </m:sub>
                        </m:sSub>
                      </m:sub>
                      <m:sup>
                        <m:r>
                          <a:rPr lang="en-US" sz="1600" i="1">
                            <a:latin typeface="Cambria Math" panose="02040503050406030204" pitchFamily="18" charset="0"/>
                          </a:rPr>
                          <m:t>(</m:t>
                        </m:r>
                        <m:r>
                          <a:rPr lang="en-US" sz="1600" i="1">
                            <a:latin typeface="Cambria Math" panose="02040503050406030204" pitchFamily="18" charset="0"/>
                          </a:rPr>
                          <m:t>𝐴</m:t>
                        </m:r>
                        <m:r>
                          <a:rPr lang="en-US" sz="1600" i="1">
                            <a:latin typeface="Cambria Math" panose="02040503050406030204" pitchFamily="18" charset="0"/>
                          </a:rPr>
                          <m:t>−</m:t>
                        </m:r>
                        <m:r>
                          <a:rPr lang="en-US" sz="1600" i="1">
                            <a:latin typeface="Cambria Math" panose="02040503050406030204" pitchFamily="18" charset="0"/>
                          </a:rPr>
                          <m:t>𝑎</m:t>
                        </m:r>
                        <m:r>
                          <a:rPr lang="en-US" sz="1600" i="1">
                            <a:latin typeface="Cambria Math" panose="02040503050406030204" pitchFamily="18" charset="0"/>
                          </a:rPr>
                          <m:t>)</m:t>
                        </m:r>
                      </m:sup>
                    </m:sSubSup>
                  </m:oMath>
                </a14:m>
                <a:r>
                  <a:rPr lang="fr-FR" sz="1600" dirty="0"/>
                  <a:t>  </a:t>
                </a:r>
                <a14:m>
                  <m:oMath xmlns:m="http://schemas.openxmlformats.org/officeDocument/2006/math">
                    <m:r>
                      <a:rPr lang="fr-FR" sz="1600" i="1" smtClean="0">
                        <a:latin typeface="Cambria Math" panose="02040503050406030204" pitchFamily="18" charset="0"/>
                        <a:ea typeface="Cambria Math" panose="02040503050406030204" pitchFamily="18" charset="0"/>
                      </a:rPr>
                      <m:t>∈</m:t>
                    </m:r>
                    <m:sSup>
                      <m:sSupPr>
                        <m:ctrlPr>
                          <a:rPr lang="fr-FR" sz="1600" b="0" i="1" smtClean="0">
                            <a:latin typeface="Cambria Math" panose="02040503050406030204" pitchFamily="18" charset="0"/>
                            <a:ea typeface="Cambria Math" panose="02040503050406030204" pitchFamily="18" charset="0"/>
                          </a:rPr>
                        </m:ctrlPr>
                      </m:sSupPr>
                      <m:e>
                        <m:r>
                          <a:rPr lang="fr-FR" sz="1600" i="1" smtClean="0">
                            <a:latin typeface="Cambria Math" panose="02040503050406030204" pitchFamily="18" charset="0"/>
                            <a:ea typeface="Cambria Math" panose="02040503050406030204" pitchFamily="18" charset="0"/>
                          </a:rPr>
                          <m:t>ℋ</m:t>
                        </m:r>
                      </m:e>
                      <m:sup>
                        <m:sSub>
                          <m:sSubPr>
                            <m:ctrlPr>
                              <a:rPr lang="fr-FR" sz="1600" i="1">
                                <a:latin typeface="Cambria Math" panose="02040503050406030204" pitchFamily="18" charset="0"/>
                              </a:rPr>
                            </m:ctrlPr>
                          </m:sSubPr>
                          <m:e>
                            <m:r>
                              <a:rPr lang="fr-FR" sz="1600" i="1">
                                <a:latin typeface="Cambria Math" panose="02040503050406030204" pitchFamily="18" charset="0"/>
                              </a:rPr>
                              <m:t>𝑁</m:t>
                            </m:r>
                          </m:e>
                          <m:sub>
                            <m:r>
                              <m:rPr>
                                <m:sty m:val="p"/>
                              </m:rPr>
                              <a:rPr lang="fr-FR" sz="1600" i="0">
                                <a:latin typeface="Cambria Math" panose="02040503050406030204" pitchFamily="18" charset="0"/>
                              </a:rPr>
                              <m:t>max</m:t>
                            </m:r>
                          </m:sub>
                        </m:sSub>
                      </m:sup>
                    </m:sSup>
                  </m:oMath>
                </a14:m>
                <a:endParaRPr lang="fr-FR" sz="1600" dirty="0"/>
              </a:p>
              <a:p>
                <a:pPr marL="787400" lvl="1" indent="-285750">
                  <a:buFont typeface="Arial" panose="020B0604020202020204" pitchFamily="34" charset="0"/>
                  <a:buChar char="•"/>
                </a:pPr>
                <a14:m>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𝜓</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𝛼</m:t>
                            </m:r>
                          </m:e>
                          <m:sub>
                            <m:r>
                              <a:rPr lang="en-US" sz="1600" i="1">
                                <a:latin typeface="Cambria Math" panose="02040503050406030204" pitchFamily="18" charset="0"/>
                              </a:rPr>
                              <m:t>2</m:t>
                            </m:r>
                          </m:sub>
                        </m:sSub>
                      </m:sub>
                      <m:sup>
                        <m:r>
                          <a:rPr lang="en-US" sz="1600" i="1">
                            <a:latin typeface="Cambria Math" panose="02040503050406030204" pitchFamily="18" charset="0"/>
                          </a:rPr>
                          <m:t>(</m:t>
                        </m:r>
                        <m:r>
                          <a:rPr lang="en-US" sz="1600" i="1">
                            <a:latin typeface="Cambria Math" panose="02040503050406030204" pitchFamily="18" charset="0"/>
                          </a:rPr>
                          <m:t>𝑎</m:t>
                        </m:r>
                        <m:r>
                          <a:rPr lang="en-US" sz="1600" i="1">
                            <a:latin typeface="Cambria Math" panose="02040503050406030204" pitchFamily="18" charset="0"/>
                          </a:rPr>
                          <m:t>)</m:t>
                        </m:r>
                      </m:sup>
                    </m:sSubSup>
                  </m:oMath>
                </a14:m>
                <a:r>
                  <a:rPr lang="fr-FR" sz="1600" dirty="0"/>
                  <a:t> </a:t>
                </a:r>
                <a14:m>
                  <m:oMath xmlns:m="http://schemas.openxmlformats.org/officeDocument/2006/math">
                    <m:r>
                      <a:rPr lang="fr-FR" sz="1600" i="1">
                        <a:latin typeface="Cambria Math" panose="02040503050406030204" pitchFamily="18" charset="0"/>
                        <a:ea typeface="Cambria Math" panose="02040503050406030204" pitchFamily="18" charset="0"/>
                      </a:rPr>
                      <m:t>∈</m:t>
                    </m:r>
                    <m:sSup>
                      <m:sSupPr>
                        <m:ctrlPr>
                          <a:rPr lang="fr-FR" sz="1600" i="1">
                            <a:latin typeface="Cambria Math" panose="02040503050406030204" pitchFamily="18" charset="0"/>
                            <a:ea typeface="Cambria Math" panose="02040503050406030204" pitchFamily="18" charset="0"/>
                          </a:rPr>
                        </m:ctrlPr>
                      </m:sSupPr>
                      <m:e>
                        <m:r>
                          <a:rPr lang="fr-FR" sz="1600" i="1">
                            <a:latin typeface="Cambria Math" panose="02040503050406030204" pitchFamily="18" charset="0"/>
                            <a:ea typeface="Cambria Math" panose="02040503050406030204" pitchFamily="18" charset="0"/>
                          </a:rPr>
                          <m:t>ℋ</m:t>
                        </m:r>
                      </m:e>
                      <m:sup>
                        <m:sSub>
                          <m:sSubPr>
                            <m:ctrlPr>
                              <a:rPr lang="fr-FR" sz="1600" i="1">
                                <a:latin typeface="Cambria Math" panose="02040503050406030204" pitchFamily="18" charset="0"/>
                              </a:rPr>
                            </m:ctrlPr>
                          </m:sSubPr>
                          <m:e>
                            <m:r>
                              <a:rPr lang="fr-FR" sz="1600" i="1">
                                <a:latin typeface="Cambria Math" panose="02040503050406030204" pitchFamily="18" charset="0"/>
                              </a:rPr>
                              <m:t>𝑁</m:t>
                            </m:r>
                          </m:e>
                          <m:sub>
                            <m:r>
                              <m:rPr>
                                <m:sty m:val="p"/>
                              </m:rPr>
                              <a:rPr lang="fr-FR" sz="1600">
                                <a:latin typeface="Cambria Math" panose="02040503050406030204" pitchFamily="18" charset="0"/>
                              </a:rPr>
                              <m:t>max</m:t>
                            </m:r>
                          </m:sub>
                        </m:sSub>
                      </m:sup>
                    </m:sSup>
                  </m:oMath>
                </a14:m>
                <a:endParaRPr lang="fr-FR" sz="1600" dirty="0"/>
              </a:p>
            </p:txBody>
          </p:sp>
        </mc:Choice>
        <mc:Fallback xmlns="">
          <p:sp>
            <p:nvSpPr>
              <p:cNvPr id="278" name="ZoneTexte 277">
                <a:extLst>
                  <a:ext uri="{FF2B5EF4-FFF2-40B4-BE49-F238E27FC236}">
                    <a16:creationId xmlns:a16="http://schemas.microsoft.com/office/drawing/2014/main" id="{9859F0DE-27F3-485B-868A-9EAEF27461A6}"/>
                  </a:ext>
                </a:extLst>
              </p:cNvPr>
              <p:cNvSpPr txBox="1">
                <a:spLocks noRot="1" noChangeAspect="1" noMove="1" noResize="1" noEditPoints="1" noAdjustHandles="1" noChangeArrowheads="1" noChangeShapeType="1" noTextEdit="1"/>
              </p:cNvSpPr>
              <p:nvPr/>
            </p:nvSpPr>
            <p:spPr>
              <a:xfrm>
                <a:off x="4058476" y="4971356"/>
                <a:ext cx="4313238" cy="995144"/>
              </a:xfrm>
              <a:prstGeom prst="rect">
                <a:avLst/>
              </a:prstGeom>
              <a:blipFill>
                <a:blip r:embed="rId25"/>
                <a:stretch>
                  <a:fillRect l="-849" t="-1840" b="-1840"/>
                </a:stretch>
              </a:blipFill>
            </p:spPr>
            <p:txBody>
              <a:bodyPr/>
              <a:lstStyle/>
              <a:p>
                <a:r>
                  <a:rPr lang="fr-FR">
                    <a:noFill/>
                  </a:rPr>
                  <a:t> </a:t>
                </a:r>
              </a:p>
            </p:txBody>
          </p:sp>
        </mc:Fallback>
      </mc:AlternateContent>
      <p:grpSp>
        <p:nvGrpSpPr>
          <p:cNvPr id="4" name="Groupe 3">
            <a:extLst>
              <a:ext uri="{FF2B5EF4-FFF2-40B4-BE49-F238E27FC236}">
                <a16:creationId xmlns:a16="http://schemas.microsoft.com/office/drawing/2014/main" id="{B2A4DD6B-03A5-31C3-2733-92E643752DDC}"/>
              </a:ext>
            </a:extLst>
          </p:cNvPr>
          <p:cNvGrpSpPr/>
          <p:nvPr/>
        </p:nvGrpSpPr>
        <p:grpSpPr>
          <a:xfrm>
            <a:off x="892103" y="1428977"/>
            <a:ext cx="7278658" cy="1309862"/>
            <a:chOff x="892103" y="1428977"/>
            <a:chExt cx="7278658" cy="1309862"/>
          </a:xfrm>
        </p:grpSpPr>
        <p:grpSp>
          <p:nvGrpSpPr>
            <p:cNvPr id="74" name="Group 5">
              <a:extLst>
                <a:ext uri="{FF2B5EF4-FFF2-40B4-BE49-F238E27FC236}">
                  <a16:creationId xmlns:a16="http://schemas.microsoft.com/office/drawing/2014/main" id="{1676D16C-C3C2-4E75-8943-83C9DFF9210A}"/>
                </a:ext>
              </a:extLst>
            </p:cNvPr>
            <p:cNvGrpSpPr/>
            <p:nvPr/>
          </p:nvGrpSpPr>
          <p:grpSpPr>
            <a:xfrm>
              <a:off x="6680127" y="1440906"/>
              <a:ext cx="519208" cy="499581"/>
              <a:chOff x="5341601" y="1796479"/>
              <a:chExt cx="519208" cy="499581"/>
            </a:xfrm>
          </p:grpSpPr>
          <p:sp>
            <p:nvSpPr>
              <p:cNvPr id="85" name="Oval 86">
                <a:extLst>
                  <a:ext uri="{FF2B5EF4-FFF2-40B4-BE49-F238E27FC236}">
                    <a16:creationId xmlns:a16="http://schemas.microsoft.com/office/drawing/2014/main" id="{873F084A-825D-4BD3-982E-C2A961606662}"/>
                  </a:ext>
                </a:extLst>
              </p:cNvPr>
              <p:cNvSpPr>
                <a:spLocks noChangeAspect="1"/>
              </p:cNvSpPr>
              <p:nvPr/>
            </p:nvSpPr>
            <p:spPr>
              <a:xfrm rot="16200000">
                <a:off x="5351414" y="1786666"/>
                <a:ext cx="499581" cy="519208"/>
              </a:xfrm>
              <a:prstGeom prst="ellipse">
                <a:avLst/>
              </a:prstGeom>
              <a:solidFill>
                <a:srgbClr val="A6A6FF"/>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86" name="Picture 87" descr="ball2v2pn-2.png">
                <a:extLst>
                  <a:ext uri="{FF2B5EF4-FFF2-40B4-BE49-F238E27FC236}">
                    <a16:creationId xmlns:a16="http://schemas.microsoft.com/office/drawing/2014/main" id="{F15A4643-4865-4582-9CC7-CA7DE33CD52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6200000">
                <a:off x="5424621" y="2046683"/>
                <a:ext cx="209232" cy="204190"/>
              </a:xfrm>
              <a:prstGeom prst="rect">
                <a:avLst/>
              </a:prstGeom>
            </p:spPr>
          </p:pic>
          <p:pic>
            <p:nvPicPr>
              <p:cNvPr id="87" name="Picture 89" descr="ball2v2pn.png">
                <a:extLst>
                  <a:ext uri="{FF2B5EF4-FFF2-40B4-BE49-F238E27FC236}">
                    <a16:creationId xmlns:a16="http://schemas.microsoft.com/office/drawing/2014/main" id="{E1D93C4E-8BE8-4920-B240-465A4FBB3CB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6200000">
                <a:off x="5366281" y="1954136"/>
                <a:ext cx="209232" cy="204190"/>
              </a:xfrm>
              <a:prstGeom prst="rect">
                <a:avLst/>
              </a:prstGeom>
            </p:spPr>
          </p:pic>
          <p:pic>
            <p:nvPicPr>
              <p:cNvPr id="88" name="Picture 90" descr="ball2v2pn.png">
                <a:extLst>
                  <a:ext uri="{FF2B5EF4-FFF2-40B4-BE49-F238E27FC236}">
                    <a16:creationId xmlns:a16="http://schemas.microsoft.com/office/drawing/2014/main" id="{C28B5A2A-0884-449B-89E6-A613464EAC9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6200000">
                <a:off x="5503826" y="2061011"/>
                <a:ext cx="209232" cy="204190"/>
              </a:xfrm>
              <a:prstGeom prst="rect">
                <a:avLst/>
              </a:prstGeom>
            </p:spPr>
          </p:pic>
          <p:pic>
            <p:nvPicPr>
              <p:cNvPr id="89" name="Picture 93" descr="ball2v2pn.png">
                <a:extLst>
                  <a:ext uri="{FF2B5EF4-FFF2-40B4-BE49-F238E27FC236}">
                    <a16:creationId xmlns:a16="http://schemas.microsoft.com/office/drawing/2014/main" id="{3B04BC41-BDC4-4155-B5A9-B0C14AEA33C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6200000">
                <a:off x="5475830" y="1819107"/>
                <a:ext cx="209231" cy="204190"/>
              </a:xfrm>
              <a:prstGeom prst="rect">
                <a:avLst/>
              </a:prstGeom>
            </p:spPr>
          </p:pic>
          <p:pic>
            <p:nvPicPr>
              <p:cNvPr id="90" name="Picture 91" descr="ball2v2pn-2.png">
                <a:extLst>
                  <a:ext uri="{FF2B5EF4-FFF2-40B4-BE49-F238E27FC236}">
                    <a16:creationId xmlns:a16="http://schemas.microsoft.com/office/drawing/2014/main" id="{19794B90-68E6-41D6-BB80-5C0695A40533}"/>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rot="16200000">
                <a:off x="5478206" y="1898541"/>
                <a:ext cx="209232" cy="204190"/>
              </a:xfrm>
              <a:prstGeom prst="rect">
                <a:avLst/>
              </a:prstGeom>
            </p:spPr>
          </p:pic>
          <p:pic>
            <p:nvPicPr>
              <p:cNvPr id="91" name="Picture 94" descr="ball2v2pn-2.png">
                <a:extLst>
                  <a:ext uri="{FF2B5EF4-FFF2-40B4-BE49-F238E27FC236}">
                    <a16:creationId xmlns:a16="http://schemas.microsoft.com/office/drawing/2014/main" id="{0E7B2099-F29F-46ED-A90B-7544AB0517E8}"/>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rot="16200000">
                <a:off x="5597517" y="1999073"/>
                <a:ext cx="209232" cy="204190"/>
              </a:xfrm>
              <a:prstGeom prst="rect">
                <a:avLst/>
              </a:prstGeom>
            </p:spPr>
          </p:pic>
          <p:pic>
            <p:nvPicPr>
              <p:cNvPr id="92" name="Picture 92" descr="ball2v2pn.png">
                <a:extLst>
                  <a:ext uri="{FF2B5EF4-FFF2-40B4-BE49-F238E27FC236}">
                    <a16:creationId xmlns:a16="http://schemas.microsoft.com/office/drawing/2014/main" id="{661947FB-4559-4E72-AA0D-9922EA6F433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6200000">
                <a:off x="5622258" y="1878122"/>
                <a:ext cx="209231" cy="204190"/>
              </a:xfrm>
              <a:prstGeom prst="rect">
                <a:avLst/>
              </a:prstGeom>
            </p:spPr>
          </p:pic>
        </p:grpSp>
        <p:sp>
          <p:nvSpPr>
            <p:cNvPr id="75" name="Oval 63">
              <a:extLst>
                <a:ext uri="{FF2B5EF4-FFF2-40B4-BE49-F238E27FC236}">
                  <a16:creationId xmlns:a16="http://schemas.microsoft.com/office/drawing/2014/main" id="{35FB64B8-4EAA-4B16-A48D-3D1A9C182873}"/>
                </a:ext>
              </a:extLst>
            </p:cNvPr>
            <p:cNvSpPr>
              <a:spLocks noChangeAspect="1"/>
            </p:cNvSpPr>
            <p:nvPr/>
          </p:nvSpPr>
          <p:spPr bwMode="auto">
            <a:xfrm>
              <a:off x="4064799" y="1535061"/>
              <a:ext cx="800444" cy="448056"/>
            </a:xfrm>
            <a:prstGeom prst="ellipse">
              <a:avLst/>
            </a:prstGeom>
            <a:solidFill>
              <a:srgbClr val="FF00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400">
                <a:latin typeface="Arial" pitchFamily="48" charset="0"/>
                <a:ea typeface="ＭＳ Ｐゴシック" pitchFamily="48" charset="-128"/>
                <a:cs typeface="ＭＳ Ｐゴシック" pitchFamily="48" charset="-128"/>
              </a:endParaRPr>
            </a:p>
          </p:txBody>
        </p:sp>
        <p:sp>
          <p:nvSpPr>
            <p:cNvPr id="76" name="Oval 61">
              <a:extLst>
                <a:ext uri="{FF2B5EF4-FFF2-40B4-BE49-F238E27FC236}">
                  <a16:creationId xmlns:a16="http://schemas.microsoft.com/office/drawing/2014/main" id="{8B8204CA-6294-441F-B9F2-B5F5277EE7AD}"/>
                </a:ext>
              </a:extLst>
            </p:cNvPr>
            <p:cNvSpPr>
              <a:spLocks noChangeAspect="1"/>
            </p:cNvSpPr>
            <p:nvPr/>
          </p:nvSpPr>
          <p:spPr bwMode="auto">
            <a:xfrm>
              <a:off x="3509515" y="1586471"/>
              <a:ext cx="340553" cy="345236"/>
            </a:xfrm>
            <a:prstGeom prst="ellipse">
              <a:avLst/>
            </a:prstGeom>
            <a:solidFill>
              <a:srgbClr val="0000FF">
                <a:alpha val="35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400" dirty="0">
                <a:latin typeface="Arial" pitchFamily="48" charset="0"/>
                <a:ea typeface="ＭＳ Ｐゴシック" pitchFamily="48" charset="-128"/>
                <a:cs typeface="ＭＳ Ｐゴシック" pitchFamily="48" charset="-128"/>
              </a:endParaRPr>
            </a:p>
            <a:p>
              <a:pPr algn="ctr" defTabSz="914400" eaLnBrk="0" hangingPunct="0"/>
              <a:endParaRPr lang="en-US" sz="1400" dirty="0">
                <a:latin typeface="Arial" pitchFamily="48" charset="0"/>
                <a:ea typeface="ＭＳ Ｐゴシック" pitchFamily="48" charset="-128"/>
                <a:cs typeface="ＭＳ Ｐゴシック" pitchFamily="48" charset="-128"/>
              </a:endParaRPr>
            </a:p>
          </p:txBody>
        </p:sp>
        <mc:AlternateContent xmlns:mc="http://schemas.openxmlformats.org/markup-compatibility/2006" xmlns:a14="http://schemas.microsoft.com/office/drawing/2010/main">
          <mc:Choice Requires="a14">
            <p:sp>
              <p:nvSpPr>
                <p:cNvPr id="77" name="TextBox 4">
                  <a:extLst>
                    <a:ext uri="{FF2B5EF4-FFF2-40B4-BE49-F238E27FC236}">
                      <a16:creationId xmlns:a16="http://schemas.microsoft.com/office/drawing/2014/main" id="{28A0C383-DA75-479D-9B9C-ABE38476751A}"/>
                    </a:ext>
                  </a:extLst>
                </p:cNvPr>
                <p:cNvSpPr txBox="1"/>
                <p:nvPr/>
              </p:nvSpPr>
              <p:spPr>
                <a:xfrm>
                  <a:off x="892103" y="1428977"/>
                  <a:ext cx="4174220" cy="7468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Ψ</m:t>
                            </m:r>
                          </m:e>
                          <m:sub>
                            <m:r>
                              <a:rPr lang="en-US" i="1">
                                <a:latin typeface="Cambria Math" panose="02040503050406030204" pitchFamily="18" charset="0"/>
                              </a:rPr>
                              <m:t>𝑁𝐶𝑆𝑀</m:t>
                            </m:r>
                          </m:sub>
                          <m:sup>
                            <m:r>
                              <a:rPr lang="en-US" i="1">
                                <a:latin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rPr>
                              <m:t>)</m:t>
                            </m:r>
                          </m:sup>
                        </m:sSubSup>
                        <m:r>
                          <a:rPr lang="fr-FR" i="1">
                            <a:latin typeface="Cambria Math"/>
                          </a:rPr>
                          <m:t>=</m:t>
                        </m:r>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i="1">
                                    <a:latin typeface="Cambria Math" panose="02040503050406030204" pitchFamily="18" charset="0"/>
                                  </a:rPr>
                                  <m:t>𝐴</m:t>
                                </m:r>
                                <m:r>
                                  <a:rPr lang="en-US" i="1">
                                    <a:latin typeface="Cambria Math" panose="02040503050406030204" pitchFamily="18" charset="0"/>
                                    <a:ea typeface="Cambria Math" panose="02040503050406030204" pitchFamily="18" charset="0"/>
                                  </a:rPr>
                                  <m:t>𝜆</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𝐽</m:t>
                                    </m:r>
                                  </m:e>
                                  <m:sup>
                                    <m:r>
                                      <a:rPr lang="en-US" i="1">
                                        <a:latin typeface="Cambria Math" panose="02040503050406030204" pitchFamily="18" charset="0"/>
                                        <a:ea typeface="Cambria Math" panose="02040503050406030204" pitchFamily="18" charset="0"/>
                                      </a:rPr>
                                      <m:t>𝜋</m:t>
                                    </m:r>
                                  </m:sup>
                                </m:sSup>
                                <m:r>
                                  <a:rPr lang="en-US" i="1">
                                    <a:latin typeface="Cambria Math" panose="02040503050406030204" pitchFamily="18" charset="0"/>
                                    <a:ea typeface="Cambria Math" panose="02040503050406030204" pitchFamily="18" charset="0"/>
                                  </a:rPr>
                                  <m:t>𝑇</m:t>
                                </m:r>
                              </m:e>
                            </m:d>
                          </m:e>
                        </m:d>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a:rPr lang="en-US" i="1">
                                <a:latin typeface="Cambria Math"/>
                                <a:ea typeface="Cambria Math"/>
                              </a:rPr>
                              <m:t>𝛼</m:t>
                            </m:r>
                          </m:sub>
                          <m:sup/>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a:ea typeface="Cambria Math"/>
                                  </a:rPr>
                                  <m:t>𝛼</m:t>
                                </m:r>
                              </m:sub>
                            </m:sSub>
                            <m:r>
                              <a:rPr lang="en-US" i="1">
                                <a:latin typeface="Cambria Math" panose="02040503050406030204" pitchFamily="18" charset="0"/>
                              </a:rPr>
                              <m:t>   </m:t>
                            </m:r>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i="1">
                                        <a:latin typeface="Cambria Math" panose="02040503050406030204" pitchFamily="18" charset="0"/>
                                      </a:rPr>
                                      <m:t>𝐴</m:t>
                                    </m:r>
                                    <m:r>
                                      <a:rPr lang="en-US" i="1">
                                        <a:latin typeface="Cambria Math"/>
                                        <a:ea typeface="Cambria Math"/>
                                      </a:rPr>
                                      <m:t>𝛼</m:t>
                                    </m:r>
                                    <m:sSup>
                                      <m:sSupPr>
                                        <m:ctrlPr>
                                          <a:rPr lang="en-US" i="1">
                                            <a:latin typeface="Cambria Math" panose="02040503050406030204" pitchFamily="18" charset="0"/>
                                            <a:ea typeface="Cambria Math" panose="02040503050406030204" pitchFamily="18" charset="0"/>
                                          </a:rPr>
                                        </m:ctrlPr>
                                      </m:sSupPr>
                                      <m:e>
                                        <m:sSub>
                                          <m:sSubPr>
                                            <m:ctrlPr>
                                              <a:rPr lang="en-US" i="1">
                                                <a:latin typeface="Cambria Math" panose="02040503050406030204" pitchFamily="18" charset="0"/>
                                                <a:ea typeface="Cambria Math" panose="02040503050406030204" pitchFamily="18" charset="0"/>
                                              </a:rPr>
                                            </m:ctrlPr>
                                          </m:sSubPr>
                                          <m:e>
                                            <m:r>
                                              <a:rPr lang="fr-FR" i="1">
                                                <a:latin typeface="Cambria Math"/>
                                                <a:ea typeface="Cambria Math" panose="02040503050406030204" pitchFamily="18" charset="0"/>
                                              </a:rPr>
                                              <m:t>𝑗</m:t>
                                            </m:r>
                                          </m:e>
                                          <m:sub>
                                            <m:r>
                                              <a:rPr lang="fr-FR" i="1">
                                                <a:latin typeface="Cambria Math"/>
                                                <a:ea typeface="Cambria Math" panose="02040503050406030204" pitchFamily="18" charset="0"/>
                                              </a:rPr>
                                              <m:t>𝑧</m:t>
                                            </m:r>
                                          </m:sub>
                                        </m:sSub>
                                      </m:e>
                                      <m:sup>
                                        <m:r>
                                          <a:rPr lang="en-US" i="1">
                                            <a:latin typeface="Cambria Math" panose="02040503050406030204" pitchFamily="18" charset="0"/>
                                            <a:ea typeface="Cambria Math" panose="02040503050406030204" pitchFamily="18" charset="0"/>
                                          </a:rPr>
                                          <m:t>𝜋</m:t>
                                        </m:r>
                                      </m:sup>
                                    </m:sSup>
                                    <m:sSub>
                                      <m:sSubPr>
                                        <m:ctrlPr>
                                          <a:rPr lang="en-US" i="1">
                                            <a:latin typeface="Cambria Math" panose="02040503050406030204" pitchFamily="18" charset="0"/>
                                            <a:ea typeface="Cambria Math" panose="02040503050406030204" pitchFamily="18" charset="0"/>
                                          </a:rPr>
                                        </m:ctrlPr>
                                      </m:sSubPr>
                                      <m:e>
                                        <m:r>
                                          <a:rPr lang="fr-FR" i="1">
                                            <a:latin typeface="Cambria Math"/>
                                            <a:ea typeface="Cambria Math" panose="02040503050406030204" pitchFamily="18" charset="0"/>
                                          </a:rPr>
                                          <m:t>𝑡</m:t>
                                        </m:r>
                                      </m:e>
                                      <m:sub>
                                        <m:r>
                                          <a:rPr lang="fr-FR" i="1">
                                            <a:latin typeface="Cambria Math"/>
                                            <a:ea typeface="Cambria Math" panose="02040503050406030204" pitchFamily="18" charset="0"/>
                                          </a:rPr>
                                          <m:t>𝑧</m:t>
                                        </m:r>
                                      </m:sub>
                                    </m:sSub>
                                  </m:e>
                                </m:d>
                              </m:e>
                            </m:d>
                          </m:e>
                        </m:nary>
                      </m:oMath>
                    </m:oMathPara>
                  </a14:m>
                  <a:endParaRPr lang="en-US" dirty="0"/>
                </a:p>
              </p:txBody>
            </p:sp>
          </mc:Choice>
          <mc:Fallback xmlns="">
            <p:sp>
              <p:nvSpPr>
                <p:cNvPr id="77" name="TextBox 4">
                  <a:extLst>
                    <a:ext uri="{FF2B5EF4-FFF2-40B4-BE49-F238E27FC236}">
                      <a16:creationId xmlns:a16="http://schemas.microsoft.com/office/drawing/2014/main" id="{28A0C383-DA75-479D-9B9C-ABE38476751A}"/>
                    </a:ext>
                  </a:extLst>
                </p:cNvPr>
                <p:cNvSpPr txBox="1">
                  <a:spLocks noRot="1" noChangeAspect="1" noMove="1" noResize="1" noEditPoints="1" noAdjustHandles="1" noChangeArrowheads="1" noChangeShapeType="1" noTextEdit="1"/>
                </p:cNvSpPr>
                <p:nvPr/>
              </p:nvSpPr>
              <p:spPr>
                <a:xfrm>
                  <a:off x="892103" y="1428977"/>
                  <a:ext cx="4174220" cy="746871"/>
                </a:xfrm>
                <a:prstGeom prst="rect">
                  <a:avLst/>
                </a:prstGeom>
                <a:blipFill>
                  <a:blip r:embed="rId27"/>
                  <a:stretch>
                    <a:fillRect/>
                  </a:stretch>
                </a:blipFill>
              </p:spPr>
              <p:txBody>
                <a:bodyPr/>
                <a:lstStyle/>
                <a:p>
                  <a:r>
                    <a:rPr lang="fr-FR">
                      <a:noFill/>
                    </a:rPr>
                    <a:t> </a:t>
                  </a:r>
                </a:p>
              </p:txBody>
            </p:sp>
          </mc:Fallback>
        </mc:AlternateContent>
        <p:sp>
          <p:nvSpPr>
            <p:cNvPr id="78" name="Rectangle 1065">
              <a:extLst>
                <a:ext uri="{FF2B5EF4-FFF2-40B4-BE49-F238E27FC236}">
                  <a16:creationId xmlns:a16="http://schemas.microsoft.com/office/drawing/2014/main" id="{EBD6E842-7CBB-4FA2-AB67-F8DBE9323CF5}"/>
                </a:ext>
              </a:extLst>
            </p:cNvPr>
            <p:cNvSpPr>
              <a:spLocks noChangeArrowheads="1"/>
            </p:cNvSpPr>
            <p:nvPr/>
          </p:nvSpPr>
          <p:spPr bwMode="auto">
            <a:xfrm>
              <a:off x="3758997" y="2000175"/>
              <a:ext cx="1431836" cy="738664"/>
            </a:xfrm>
            <a:prstGeom prst="rect">
              <a:avLst/>
            </a:prstGeom>
            <a:noFill/>
            <a:ln w="9525">
              <a:noFill/>
              <a:miter lim="800000"/>
              <a:headEnd/>
              <a:tailEnd/>
            </a:ln>
            <a:effectLst/>
          </p:spPr>
          <p:txBody>
            <a:bodyPr wrap="square" anchor="ctr">
              <a:prstTxWarp prst="textNoShape">
                <a:avLst/>
              </a:prstTxWarp>
              <a:spAutoFit/>
            </a:bodyPr>
            <a:lstStyle/>
            <a:p>
              <a:pPr algn="ctr"/>
              <a:r>
                <a:rPr lang="en-US" sz="1400" dirty="0">
                  <a:solidFill>
                    <a:srgbClr val="FF0000"/>
                  </a:solidFill>
                </a:rPr>
                <a:t>A-body harmonic oscillator states</a:t>
              </a:r>
            </a:p>
          </p:txBody>
        </p:sp>
        <p:sp>
          <p:nvSpPr>
            <p:cNvPr id="79" name="Rectangle 1065">
              <a:extLst>
                <a:ext uri="{FF2B5EF4-FFF2-40B4-BE49-F238E27FC236}">
                  <a16:creationId xmlns:a16="http://schemas.microsoft.com/office/drawing/2014/main" id="{AE19F55D-7784-49A9-A512-ED7156D8DCA2}"/>
                </a:ext>
              </a:extLst>
            </p:cNvPr>
            <p:cNvSpPr>
              <a:spLocks noChangeArrowheads="1"/>
            </p:cNvSpPr>
            <p:nvPr/>
          </p:nvSpPr>
          <p:spPr bwMode="auto">
            <a:xfrm>
              <a:off x="1596561" y="2107897"/>
              <a:ext cx="1647237" cy="522000"/>
            </a:xfrm>
            <a:prstGeom prst="rect">
              <a:avLst/>
            </a:prstGeom>
            <a:noFill/>
            <a:ln w="9525">
              <a:noFill/>
              <a:miter lim="800000"/>
              <a:headEnd/>
              <a:tailEnd/>
            </a:ln>
            <a:effectLst/>
          </p:spPr>
          <p:txBody>
            <a:bodyPr wrap="square" anchor="ctr">
              <a:prstTxWarp prst="textNoShape">
                <a:avLst/>
              </a:prstTxWarp>
              <a:spAutoFit/>
            </a:bodyPr>
            <a:lstStyle/>
            <a:p>
              <a:pPr algn="ctr"/>
              <a:r>
                <a:rPr lang="en-US" sz="1400" dirty="0">
                  <a:solidFill>
                    <a:srgbClr val="0000FF"/>
                  </a:solidFill>
                </a:rPr>
                <a:t>Mixing coefficients</a:t>
              </a:r>
              <a:r>
                <a:rPr lang="en-US" sz="900" dirty="0">
                  <a:solidFill>
                    <a:srgbClr val="0000FF"/>
                  </a:solidFill>
                </a:rPr>
                <a:t>(unknown)</a:t>
              </a:r>
            </a:p>
          </p:txBody>
        </p:sp>
        <p:sp>
          <p:nvSpPr>
            <p:cNvPr id="80" name="Left-Right Arrow 65">
              <a:extLst>
                <a:ext uri="{FF2B5EF4-FFF2-40B4-BE49-F238E27FC236}">
                  <a16:creationId xmlns:a16="http://schemas.microsoft.com/office/drawing/2014/main" id="{138A90B7-3A51-42AC-A365-9AC67BC4A2A7}"/>
                </a:ext>
              </a:extLst>
            </p:cNvPr>
            <p:cNvSpPr/>
            <p:nvPr/>
          </p:nvSpPr>
          <p:spPr bwMode="auto">
            <a:xfrm>
              <a:off x="5767190" y="1681507"/>
              <a:ext cx="387801" cy="198217"/>
            </a:xfrm>
            <a:prstGeom prst="leftRightArrow">
              <a:avLst>
                <a:gd name="adj1" fmla="val 44490"/>
                <a:gd name="adj2" fmla="val 50000"/>
              </a:avLst>
            </a:prstGeom>
            <a:solidFill>
              <a:srgbClr val="FF0000"/>
            </a:solidFill>
            <a:ln w="12700" cmpd="sng">
              <a:solidFill>
                <a:srgbClr val="0000FF"/>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ln>
                  <a:solidFill>
                    <a:srgbClr val="FF0000"/>
                  </a:solidFill>
                </a:ln>
                <a:solidFill>
                  <a:schemeClr val="tx1"/>
                </a:solidFill>
              </a:endParaRPr>
            </a:p>
          </p:txBody>
        </p:sp>
        <p:cxnSp>
          <p:nvCxnSpPr>
            <p:cNvPr id="81" name="Straight Arrow Connector 76">
              <a:extLst>
                <a:ext uri="{FF2B5EF4-FFF2-40B4-BE49-F238E27FC236}">
                  <a16:creationId xmlns:a16="http://schemas.microsoft.com/office/drawing/2014/main" id="{636B09FA-570B-4DEF-B8D2-CACFA3CDA765}"/>
                </a:ext>
              </a:extLst>
            </p:cNvPr>
            <p:cNvCxnSpPr>
              <a:stCxn id="79" idx="3"/>
              <a:endCxn id="76" idx="4"/>
            </p:cNvCxnSpPr>
            <p:nvPr/>
          </p:nvCxnSpPr>
          <p:spPr>
            <a:xfrm flipV="1">
              <a:off x="3243798" y="1931707"/>
              <a:ext cx="435994" cy="437190"/>
            </a:xfrm>
            <a:prstGeom prst="straightConnector1">
              <a:avLst/>
            </a:prstGeom>
            <a:ln w="19050" cmpd="sng">
              <a:solidFill>
                <a:srgbClr val="0000FF"/>
              </a:solidFill>
              <a:headEnd type="none"/>
              <a:tailEnd type="triangle" w="sm" len="med"/>
            </a:ln>
          </p:spPr>
          <p:style>
            <a:lnRef idx="2">
              <a:schemeClr val="accent1"/>
            </a:lnRef>
            <a:fillRef idx="0">
              <a:schemeClr val="accent1"/>
            </a:fillRef>
            <a:effectRef idx="1">
              <a:schemeClr val="accent1"/>
            </a:effectRef>
            <a:fontRef idx="minor">
              <a:schemeClr val="tx1"/>
            </a:fontRef>
          </p:style>
        </p:cxnSp>
        <p:cxnSp>
          <p:nvCxnSpPr>
            <p:cNvPr id="82" name="Straight Arrow Connector 77">
              <a:extLst>
                <a:ext uri="{FF2B5EF4-FFF2-40B4-BE49-F238E27FC236}">
                  <a16:creationId xmlns:a16="http://schemas.microsoft.com/office/drawing/2014/main" id="{C392D73B-D318-478A-B858-B7B957D5B7EA}"/>
                </a:ext>
              </a:extLst>
            </p:cNvPr>
            <p:cNvCxnSpPr>
              <a:stCxn id="78" idx="1"/>
              <a:endCxn id="75" idx="3"/>
            </p:cNvCxnSpPr>
            <p:nvPr/>
          </p:nvCxnSpPr>
          <p:spPr>
            <a:xfrm flipV="1">
              <a:off x="3758997" y="1917501"/>
              <a:ext cx="423024" cy="452006"/>
            </a:xfrm>
            <a:prstGeom prst="straightConnector1">
              <a:avLst/>
            </a:prstGeom>
            <a:ln w="19050" cmpd="sng">
              <a:solidFill>
                <a:srgbClr val="FF0000"/>
              </a:solidFill>
              <a:headEnd type="none"/>
              <a:tailEnd type="triangle" w="sm" len="med"/>
            </a:ln>
          </p:spPr>
          <p:style>
            <a:lnRef idx="2">
              <a:schemeClr val="accent1"/>
            </a:lnRef>
            <a:fillRef idx="0">
              <a:schemeClr val="accent1"/>
            </a:fillRef>
            <a:effectRef idx="1">
              <a:schemeClr val="accent1"/>
            </a:effectRef>
            <a:fontRef idx="minor">
              <a:schemeClr val="tx1"/>
            </a:fontRef>
          </p:style>
        </p:cxnSp>
        <p:sp>
          <p:nvSpPr>
            <p:cNvPr id="83" name="TextBox 97">
              <a:extLst>
                <a:ext uri="{FF2B5EF4-FFF2-40B4-BE49-F238E27FC236}">
                  <a16:creationId xmlns:a16="http://schemas.microsoft.com/office/drawing/2014/main" id="{CFE19A7C-EF7B-48B7-B58B-E138286139D9}"/>
                </a:ext>
              </a:extLst>
            </p:cNvPr>
            <p:cNvSpPr txBox="1"/>
            <p:nvPr/>
          </p:nvSpPr>
          <p:spPr>
            <a:xfrm>
              <a:off x="5896064" y="2323340"/>
              <a:ext cx="2274697" cy="307777"/>
            </a:xfrm>
            <a:prstGeom prst="rect">
              <a:avLst/>
            </a:prstGeom>
            <a:noFill/>
          </p:spPr>
          <p:txBody>
            <a:bodyPr wrap="square" rtlCol="0">
              <a:spAutoFit/>
            </a:bodyPr>
            <a:lstStyle/>
            <a:p>
              <a:pPr algn="ctr"/>
              <a:r>
                <a:rPr lang="en-US" sz="1400" dirty="0">
                  <a:solidFill>
                    <a:srgbClr val="00CC00"/>
                  </a:solidFill>
                </a:rPr>
                <a:t>Second quantization</a:t>
              </a:r>
            </a:p>
          </p:txBody>
        </p:sp>
        <mc:AlternateContent xmlns:mc="http://schemas.openxmlformats.org/markup-compatibility/2006" xmlns:a14="http://schemas.microsoft.com/office/drawing/2010/main">
          <mc:Choice Requires="a14">
            <p:sp>
              <p:nvSpPr>
                <p:cNvPr id="84" name="TextBox 3">
                  <a:extLst>
                    <a:ext uri="{FF2B5EF4-FFF2-40B4-BE49-F238E27FC236}">
                      <a16:creationId xmlns:a16="http://schemas.microsoft.com/office/drawing/2014/main" id="{B92A2C25-9182-4FBA-831D-B68C077FB09C}"/>
                    </a:ext>
                  </a:extLst>
                </p:cNvPr>
                <p:cNvSpPr txBox="1"/>
                <p:nvPr/>
              </p:nvSpPr>
              <p:spPr>
                <a:xfrm>
                  <a:off x="6084913" y="1995911"/>
                  <a:ext cx="1872307" cy="3030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d>
                              <m:dPr>
                                <m:begChr m:val="|"/>
                                <m:endChr m:val=""/>
                                <m:ctrlPr>
                                  <a:rPr lang="en-US" sz="1600" i="1">
                                    <a:latin typeface="Cambria Math" panose="02040503050406030204" pitchFamily="18" charset="0"/>
                                  </a:rPr>
                                </m:ctrlPr>
                              </m:dPr>
                              <m:e>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𝐴</m:t>
                                    </m:r>
                                    <m:r>
                                      <a:rPr lang="en-US" sz="1600" i="1">
                                        <a:latin typeface="Cambria Math" panose="02040503050406030204" pitchFamily="18" charset="0"/>
                                        <a:ea typeface="Cambria Math" panose="02040503050406030204" pitchFamily="18" charset="0"/>
                                      </a:rPr>
                                      <m:t>𝜆</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𝐽</m:t>
                                        </m:r>
                                      </m:e>
                                      <m:sup>
                                        <m:r>
                                          <a:rPr lang="en-US" sz="1600" i="1">
                                            <a:latin typeface="Cambria Math" panose="02040503050406030204" pitchFamily="18" charset="0"/>
                                            <a:ea typeface="Cambria Math" panose="02040503050406030204" pitchFamily="18" charset="0"/>
                                          </a:rPr>
                                          <m:t>𝜋</m:t>
                                        </m:r>
                                      </m:sup>
                                    </m:sSup>
                                    <m:r>
                                      <a:rPr lang="en-US" sz="1600" i="1">
                                        <a:latin typeface="Cambria Math" panose="02040503050406030204" pitchFamily="18" charset="0"/>
                                        <a:ea typeface="Cambria Math" panose="02040503050406030204" pitchFamily="18" charset="0"/>
                                      </a:rPr>
                                      <m:t>𝑇</m:t>
                                    </m:r>
                                  </m:e>
                                </m:d>
                              </m:e>
                            </m:d>
                          </m:e>
                          <m:sub>
                            <m:r>
                              <a:rPr lang="en-US" sz="1600" i="1">
                                <a:latin typeface="Cambria Math" panose="02040503050406030204" pitchFamily="18" charset="0"/>
                              </a:rPr>
                              <m:t>𝑆𝐷</m:t>
                            </m:r>
                          </m:sub>
                        </m:sSub>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panose="02040503050406030204" pitchFamily="18" charset="0"/>
                              </a:rPr>
                              <m:t>00</m:t>
                            </m:r>
                          </m:sub>
                        </m:sSub>
                        <m:d>
                          <m:dPr>
                            <m:ctrlPr>
                              <a:rPr lang="en-US" sz="1600" i="1">
                                <a:latin typeface="Cambria Math" panose="02040503050406030204" pitchFamily="18" charset="0"/>
                                <a:ea typeface="Cambria Math" panose="02040503050406030204" pitchFamily="18" charset="0"/>
                              </a:rPr>
                            </m:ctrlPr>
                          </m:dPr>
                          <m:e>
                            <m:sSubSup>
                              <m:sSubSupPr>
                                <m:ctrlPr>
                                  <a:rPr lang="en-US" sz="1600" i="1">
                                    <a:latin typeface="Cambria Math" panose="02040503050406030204" pitchFamily="18" charset="0"/>
                                    <a:ea typeface="Cambria Math" panose="02040503050406030204" pitchFamily="18" charset="0"/>
                                  </a:rPr>
                                </m:ctrlPr>
                              </m:sSubSupPr>
                              <m:e>
                                <m:acc>
                                  <m:accPr>
                                    <m:chr m:val="⃗"/>
                                    <m:ctrlPr>
                                      <a:rPr lang="en-US" sz="1600" i="1">
                                        <a:latin typeface="Cambria Math" panose="02040503050406030204" pitchFamily="18" charset="0"/>
                                        <a:ea typeface="Cambria Math" panose="02040503050406030204" pitchFamily="18" charset="0"/>
                                      </a:rPr>
                                    </m:ctrlPr>
                                  </m:accPr>
                                  <m:e>
                                    <m:r>
                                      <a:rPr lang="en-US" sz="1600" i="1">
                                        <a:latin typeface="Cambria Math" panose="02040503050406030204" pitchFamily="18" charset="0"/>
                                        <a:ea typeface="Cambria Math" panose="02040503050406030204" pitchFamily="18" charset="0"/>
                                      </a:rPr>
                                      <m:t>𝑅</m:t>
                                    </m:r>
                                  </m:e>
                                </m:acc>
                              </m:e>
                              <m:sub>
                                <m:r>
                                  <a:rPr lang="en-US" sz="1600" i="1">
                                    <a:latin typeface="Cambria Math" panose="02040503050406030204" pitchFamily="18" charset="0"/>
                                    <a:ea typeface="Cambria Math" panose="02040503050406030204" pitchFamily="18" charset="0"/>
                                  </a:rPr>
                                  <m:t>𝑐</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𝑚</m:t>
                                </m:r>
                                <m:r>
                                  <a:rPr lang="en-US" sz="1600" i="1">
                                    <a:latin typeface="Cambria Math" panose="02040503050406030204" pitchFamily="18" charset="0"/>
                                    <a:ea typeface="Cambria Math" panose="02040503050406030204" pitchFamily="18" charset="0"/>
                                  </a:rPr>
                                  <m:t>.</m:t>
                                </m:r>
                              </m:sub>
                              <m:sup>
                                <m:r>
                                  <a:rPr lang="en-US" sz="1600" i="1">
                                    <a:latin typeface="Cambria Math" panose="02040503050406030204" pitchFamily="18" charset="0"/>
                                    <a:ea typeface="Cambria Math" panose="02040503050406030204" pitchFamily="18" charset="0"/>
                                  </a:rPr>
                                  <m:t>𝐴</m:t>
                                </m:r>
                              </m:sup>
                            </m:sSubSup>
                          </m:e>
                        </m:d>
                      </m:oMath>
                    </m:oMathPara>
                  </a14:m>
                  <a:endParaRPr lang="en-US" sz="1600" dirty="0"/>
                </a:p>
              </p:txBody>
            </p:sp>
          </mc:Choice>
          <mc:Fallback xmlns="">
            <p:sp>
              <p:nvSpPr>
                <p:cNvPr id="84" name="TextBox 3">
                  <a:extLst>
                    <a:ext uri="{FF2B5EF4-FFF2-40B4-BE49-F238E27FC236}">
                      <a16:creationId xmlns:a16="http://schemas.microsoft.com/office/drawing/2014/main" id="{B92A2C25-9182-4FBA-831D-B68C077FB09C}"/>
                    </a:ext>
                  </a:extLst>
                </p:cNvPr>
                <p:cNvSpPr txBox="1">
                  <a:spLocks noRot="1" noChangeAspect="1" noMove="1" noResize="1" noEditPoints="1" noAdjustHandles="1" noChangeArrowheads="1" noChangeShapeType="1" noTextEdit="1"/>
                </p:cNvSpPr>
                <p:nvPr/>
              </p:nvSpPr>
              <p:spPr>
                <a:xfrm>
                  <a:off x="6084913" y="1995911"/>
                  <a:ext cx="1872307" cy="303032"/>
                </a:xfrm>
                <a:prstGeom prst="rect">
                  <a:avLst/>
                </a:prstGeom>
                <a:blipFill>
                  <a:blip r:embed="rId28"/>
                  <a:stretch>
                    <a:fillRect l="-17915" t="-124000" b="-198000"/>
                  </a:stretch>
                </a:blipFill>
              </p:spPr>
              <p:txBody>
                <a:bodyPr/>
                <a:lstStyle/>
                <a:p>
                  <a:r>
                    <a:rPr lang="fr-FR">
                      <a:noFill/>
                    </a:rPr>
                    <a:t> </a:t>
                  </a:r>
                </a:p>
              </p:txBody>
            </p:sp>
          </mc:Fallback>
        </mc:AlternateContent>
      </p:grpSp>
      <p:sp>
        <p:nvSpPr>
          <p:cNvPr id="93" name="TextBox 12">
            <a:extLst>
              <a:ext uri="{FF2B5EF4-FFF2-40B4-BE49-F238E27FC236}">
                <a16:creationId xmlns:a16="http://schemas.microsoft.com/office/drawing/2014/main" id="{1AD67FE9-75DB-4CE0-B22E-C5BB75B152EF}"/>
              </a:ext>
            </a:extLst>
          </p:cNvPr>
          <p:cNvSpPr txBox="1"/>
          <p:nvPr/>
        </p:nvSpPr>
        <p:spPr>
          <a:xfrm>
            <a:off x="364951" y="907678"/>
            <a:ext cx="8141954" cy="400110"/>
          </a:xfrm>
          <a:prstGeom prst="rect">
            <a:avLst/>
          </a:prstGeom>
          <a:noFill/>
        </p:spPr>
        <p:txBody>
          <a:bodyPr wrap="square" rtlCol="0">
            <a:spAutoFit/>
          </a:bodyPr>
          <a:lstStyle/>
          <a:p>
            <a:pPr marL="285750" indent="-285750" algn="just">
              <a:buFont typeface="Arial" panose="020B0604020202020204" pitchFamily="34" charset="0"/>
              <a:buChar char="•"/>
            </a:pPr>
            <a:r>
              <a:rPr lang="en-US" dirty="0"/>
              <a:t>One way to solve the many-body problem when two scales appear</a:t>
            </a:r>
          </a:p>
        </p:txBody>
      </p:sp>
      <p:sp>
        <p:nvSpPr>
          <p:cNvPr id="94" name="Rectangle 7">
            <a:extLst>
              <a:ext uri="{FF2B5EF4-FFF2-40B4-BE49-F238E27FC236}">
                <a16:creationId xmlns:a16="http://schemas.microsoft.com/office/drawing/2014/main" id="{387BBAC1-84BC-BA10-0C30-99C2CA143A61}"/>
              </a:ext>
            </a:extLst>
          </p:cNvPr>
          <p:cNvSpPr>
            <a:spLocks noChangeArrowheads="1"/>
          </p:cNvSpPr>
          <p:nvPr/>
        </p:nvSpPr>
        <p:spPr bwMode="auto">
          <a:xfrm>
            <a:off x="8813138" y="1352175"/>
            <a:ext cx="3211714" cy="1153439"/>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p>
            <a:pPr>
              <a:spcBef>
                <a:spcPts val="0"/>
              </a:spcBef>
              <a:spcAft>
                <a:spcPts val="1200"/>
              </a:spcAft>
            </a:pPr>
            <a:r>
              <a:rPr lang="en-US" sz="1800" dirty="0">
                <a:solidFill>
                  <a:schemeClr val="tx1"/>
                </a:solidFill>
                <a:latin typeface="Arial" charset="0"/>
                <a:cs typeface="Arial" charset="0"/>
              </a:rPr>
              <a:t>Can address bound and low-lying resonances (short range </a:t>
            </a:r>
            <a:r>
              <a:rPr lang="en-US" sz="1800">
                <a:solidFill>
                  <a:schemeClr val="tx1"/>
                </a:solidFill>
                <a:latin typeface="Arial" charset="0"/>
                <a:cs typeface="Arial" charset="0"/>
              </a:rPr>
              <a:t>correlations)</a:t>
            </a:r>
            <a:endParaRPr lang="en-US" sz="1800" dirty="0">
              <a:solidFill>
                <a:schemeClr val="tx1"/>
              </a:solidFill>
              <a:latin typeface="Arial" charset="0"/>
              <a:cs typeface="Arial" charset="0"/>
            </a:endParaRPr>
          </a:p>
        </p:txBody>
      </p:sp>
      <p:sp>
        <p:nvSpPr>
          <p:cNvPr id="3" name="Espace réservé de la date 2">
            <a:extLst>
              <a:ext uri="{FF2B5EF4-FFF2-40B4-BE49-F238E27FC236}">
                <a16:creationId xmlns:a16="http://schemas.microsoft.com/office/drawing/2014/main" id="{F79ED730-4435-0D1E-178D-9ACC0BB65048}"/>
              </a:ext>
            </a:extLst>
          </p:cNvPr>
          <p:cNvSpPr>
            <a:spLocks noGrp="1"/>
          </p:cNvSpPr>
          <p:nvPr>
            <p:ph type="dt" sz="half" idx="10"/>
          </p:nvPr>
        </p:nvSpPr>
        <p:spPr/>
        <p:txBody>
          <a:bodyPr/>
          <a:lstStyle/>
          <a:p>
            <a:r>
              <a:rPr lang="en-US"/>
              <a:t>23/09/2025</a:t>
            </a:r>
            <a:endParaRPr lang="fr-FR" dirty="0"/>
          </a:p>
        </p:txBody>
      </p:sp>
      <p:sp>
        <p:nvSpPr>
          <p:cNvPr id="5" name="Espace réservé du pied de page 4">
            <a:extLst>
              <a:ext uri="{FF2B5EF4-FFF2-40B4-BE49-F238E27FC236}">
                <a16:creationId xmlns:a16="http://schemas.microsoft.com/office/drawing/2014/main" id="{1D82265D-EA10-0E95-1829-E28C6FE87D25}"/>
              </a:ext>
            </a:extLst>
          </p:cNvPr>
          <p:cNvSpPr>
            <a:spLocks noGrp="1"/>
          </p:cNvSpPr>
          <p:nvPr>
            <p:ph type="ftr" sz="quarter" idx="11"/>
          </p:nvPr>
        </p:nvSpPr>
        <p:spPr/>
        <p:txBody>
          <a:bodyPr/>
          <a:lstStyle/>
          <a:p>
            <a:r>
              <a:rPr lang="fr-FR"/>
              <a:t>EuNPC – Caen</a:t>
            </a:r>
            <a:endParaRPr lang="fr-FR" dirty="0"/>
          </a:p>
        </p:txBody>
      </p:sp>
      <p:sp>
        <p:nvSpPr>
          <p:cNvPr id="6" name="Espace réservé du numéro de diapositive 5">
            <a:extLst>
              <a:ext uri="{FF2B5EF4-FFF2-40B4-BE49-F238E27FC236}">
                <a16:creationId xmlns:a16="http://schemas.microsoft.com/office/drawing/2014/main" id="{1C33729F-D7E1-9EB7-7F34-1782A4015D13}"/>
              </a:ext>
            </a:extLst>
          </p:cNvPr>
          <p:cNvSpPr>
            <a:spLocks noGrp="1"/>
          </p:cNvSpPr>
          <p:nvPr>
            <p:ph type="sldNum" sz="quarter" idx="12"/>
          </p:nvPr>
        </p:nvSpPr>
        <p:spPr/>
        <p:txBody>
          <a:bodyPr/>
          <a:lstStyle/>
          <a:p>
            <a:fld id="{77E71596-5F9D-49C5-9701-16B3CA54319D}" type="slidenum">
              <a:rPr lang="fr-FR" smtClean="0"/>
              <a:pPr/>
              <a:t>5</a:t>
            </a:fld>
            <a:endParaRPr lang="fr-FR" dirty="0"/>
          </a:p>
        </p:txBody>
      </p:sp>
    </p:spTree>
    <p:extLst>
      <p:ext uri="{BB962C8B-B14F-4D97-AF65-F5344CB8AC3E}">
        <p14:creationId xmlns:p14="http://schemas.microsoft.com/office/powerpoint/2010/main" val="3357826148"/>
      </p:ext>
    </p:extLst>
  </p:cSld>
  <p:clrMapOvr>
    <a:masterClrMapping/>
  </p:clrMapOvr>
  <mc:AlternateContent xmlns:mc="http://schemas.openxmlformats.org/markup-compatibility/2006" xmlns:p14="http://schemas.microsoft.com/office/powerpoint/2010/main">
    <mc:Choice Requires="p14">
      <p:transition spd="slow" p14:dur="2000" advTm="57965"/>
    </mc:Choice>
    <mc:Fallback xmlns="">
      <p:transition spd="slow" advTm="5796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ZoneTexte 23"/>
              <p:cNvSpPr txBox="1"/>
              <p:nvPr/>
            </p:nvSpPr>
            <p:spPr>
              <a:xfrm>
                <a:off x="6958849" y="3767889"/>
                <a:ext cx="2093202" cy="345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fr-FR" i="1">
                              <a:latin typeface="Cambria Math" panose="02040503050406030204" pitchFamily="18" charset="0"/>
                            </a:rPr>
                          </m:ctrlPr>
                        </m:dPr>
                        <m:e>
                          <m:r>
                            <a:rPr lang="fr-FR" i="1">
                              <a:latin typeface="Cambria Math" panose="02040503050406030204" pitchFamily="18" charset="0"/>
                            </a:rPr>
                            <m:t>𝐶</m:t>
                          </m:r>
                          <m:r>
                            <a:rPr lang="fr-FR" i="1">
                              <a:latin typeface="Cambria Math" panose="02040503050406030204" pitchFamily="18" charset="0"/>
                            </a:rPr>
                            <m:t>−</m:t>
                          </m:r>
                          <m:r>
                            <a:rPr lang="fr-FR" i="1">
                              <a:latin typeface="Cambria Math" panose="02040503050406030204" pitchFamily="18" charset="0"/>
                            </a:rPr>
                            <m:t>𝐸𝐼</m:t>
                          </m:r>
                        </m:e>
                      </m:d>
                      <m:acc>
                        <m:accPr>
                          <m:chr m:val="⃗"/>
                          <m:ctrlPr>
                            <a:rPr lang="fr-FR" i="1">
                              <a:latin typeface="Cambria Math" panose="02040503050406030204" pitchFamily="18" charset="0"/>
                            </a:rPr>
                          </m:ctrlPr>
                        </m:accPr>
                        <m:e>
                          <m:r>
                            <a:rPr lang="fr-FR" i="1">
                              <a:latin typeface="Cambria Math" panose="02040503050406030204" pitchFamily="18" charset="0"/>
                            </a:rPr>
                            <m:t>𝑋</m:t>
                          </m:r>
                        </m:e>
                      </m:acc>
                      <m:r>
                        <a:rPr lang="fr-FR" i="1">
                          <a:latin typeface="Cambria Math" panose="02040503050406030204" pitchFamily="18" charset="0"/>
                        </a:rPr>
                        <m:t>=</m:t>
                      </m:r>
                      <m:r>
                        <a:rPr lang="fr-FR" i="1">
                          <a:latin typeface="Cambria Math" panose="02040503050406030204" pitchFamily="18" charset="0"/>
                        </a:rPr>
                        <m:t>𝑄</m:t>
                      </m:r>
                      <m:r>
                        <a:rPr lang="fr-FR" i="1">
                          <a:latin typeface="Cambria Math" panose="02040503050406030204" pitchFamily="18" charset="0"/>
                        </a:rPr>
                        <m:t>(</m:t>
                      </m:r>
                      <m:r>
                        <a:rPr lang="fr-FR" i="1">
                          <a:latin typeface="Cambria Math" panose="02040503050406030204" pitchFamily="18" charset="0"/>
                        </a:rPr>
                        <m:t>𝐵</m:t>
                      </m:r>
                      <m:r>
                        <a:rPr lang="fr-FR" i="1">
                          <a:latin typeface="Cambria Math" panose="02040503050406030204" pitchFamily="18" charset="0"/>
                        </a:rPr>
                        <m:t>)</m:t>
                      </m:r>
                    </m:oMath>
                  </m:oMathPara>
                </a14:m>
                <a:endParaRPr lang="en-US" dirty="0"/>
              </a:p>
            </p:txBody>
          </p:sp>
        </mc:Choice>
        <mc:Fallback xmlns="">
          <p:sp>
            <p:nvSpPr>
              <p:cNvPr id="24" name="ZoneTexte 23"/>
              <p:cNvSpPr txBox="1">
                <a:spLocks noRot="1" noChangeAspect="1" noMove="1" noResize="1" noEditPoints="1" noAdjustHandles="1" noChangeArrowheads="1" noChangeShapeType="1" noTextEdit="1"/>
              </p:cNvSpPr>
              <p:nvPr/>
            </p:nvSpPr>
            <p:spPr>
              <a:xfrm>
                <a:off x="6958849" y="3767889"/>
                <a:ext cx="2093202" cy="345159"/>
              </a:xfrm>
              <a:prstGeom prst="rect">
                <a:avLst/>
              </a:prstGeom>
              <a:blipFill>
                <a:blip r:embed="rId2"/>
                <a:stretch>
                  <a:fillRect t="-33333" r="-3790" b="-3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 name="Titre 4"/>
              <p:cNvSpPr>
                <a:spLocks noGrp="1"/>
              </p:cNvSpPr>
              <p:nvPr>
                <p:ph type="title"/>
              </p:nvPr>
            </p:nvSpPr>
            <p:spPr/>
            <p:txBody>
              <a:bodyPr>
                <a:normAutofit/>
              </a:bodyPr>
              <a:lstStyle/>
              <a:p>
                <a:r>
                  <a:rPr lang="en-US" sz="2000" b="0" dirty="0"/>
                  <a:t>Calculable R-matrix with inert space from spectral decomposition of </a:t>
                </a:r>
                <a14:m>
                  <m:oMath xmlns:m="http://schemas.openxmlformats.org/officeDocument/2006/math">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𝐻</m:t>
                        </m:r>
                      </m:e>
                      <m:sub>
                        <m:r>
                          <m:rPr>
                            <m:sty m:val="p"/>
                          </m:rPr>
                          <a:rPr lang="en-US" sz="2000" b="0" i="0" dirty="0" smtClean="0">
                            <a:latin typeface="Cambria Math" panose="02040503050406030204" pitchFamily="18" charset="0"/>
                          </a:rPr>
                          <m:t>RGM</m:t>
                        </m:r>
                      </m:sub>
                    </m:sSub>
                  </m:oMath>
                </a14:m>
                <a:r>
                  <a:rPr lang="en-US" sz="2000" b="0" dirty="0"/>
                  <a:t> </a:t>
                </a:r>
              </a:p>
            </p:txBody>
          </p:sp>
        </mc:Choice>
        <mc:Fallback xmlns="">
          <p:sp>
            <p:nvSpPr>
              <p:cNvPr id="5" name="Titre 4"/>
              <p:cNvSpPr>
                <a:spLocks noGrp="1" noRot="1" noChangeAspect="1" noMove="1" noResize="1" noEditPoints="1" noAdjustHandles="1" noChangeArrowheads="1" noChangeShapeType="1" noTextEdit="1"/>
              </p:cNvSpPr>
              <p:nvPr>
                <p:ph type="title"/>
              </p:nvPr>
            </p:nvSpPr>
            <p:spPr>
              <a:blipFill>
                <a:blip r:embed="rId3"/>
                <a:stretch>
                  <a:fillRect l="-635" t="-1250" b="-10000"/>
                </a:stretch>
              </a:blipFill>
            </p:spPr>
            <p:txBody>
              <a:bodyPr/>
              <a:lstStyle/>
              <a:p>
                <a:r>
                  <a:rPr lang="en-US">
                    <a:noFill/>
                  </a:rPr>
                  <a:t> </a:t>
                </a:r>
              </a:p>
            </p:txBody>
          </p:sp>
        </mc:Fallback>
      </mc:AlternateContent>
      <p:cxnSp>
        <p:nvCxnSpPr>
          <p:cNvPr id="8" name="Straight Arrow Connector 9"/>
          <p:cNvCxnSpPr/>
          <p:nvPr/>
        </p:nvCxnSpPr>
        <p:spPr>
          <a:xfrm flipV="1">
            <a:off x="5470805" y="1227193"/>
            <a:ext cx="0" cy="1320800"/>
          </a:xfrm>
          <a:prstGeom prst="straightConnector1">
            <a:avLst/>
          </a:prstGeom>
          <a:ln w="1905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grpSp>
        <p:nvGrpSpPr>
          <p:cNvPr id="9" name="Group 33"/>
          <p:cNvGrpSpPr/>
          <p:nvPr/>
        </p:nvGrpSpPr>
        <p:grpSpPr>
          <a:xfrm>
            <a:off x="1558212" y="1227193"/>
            <a:ext cx="9918342" cy="1320800"/>
            <a:chOff x="1943100" y="1219200"/>
            <a:chExt cx="7174668" cy="1320800"/>
          </a:xfrm>
          <a:pattFill prst="wdUpDiag">
            <a:fgClr>
              <a:prstClr val="black"/>
            </a:fgClr>
            <a:bgClr>
              <a:prstClr val="white"/>
            </a:bgClr>
          </a:pattFill>
        </p:grpSpPr>
        <p:cxnSp>
          <p:nvCxnSpPr>
            <p:cNvPr id="10" name="Straight Arrow Connector 7"/>
            <p:cNvCxnSpPr/>
            <p:nvPr/>
          </p:nvCxnSpPr>
          <p:spPr>
            <a:xfrm flipV="1">
              <a:off x="1951038" y="1219200"/>
              <a:ext cx="0" cy="1320800"/>
            </a:xfrm>
            <a:prstGeom prst="straightConnector1">
              <a:avLst/>
            </a:prstGeom>
            <a:grpFill/>
            <a:ln w="19050" cmpd="sng">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1" name="Straight Arrow Connector 8"/>
            <p:cNvCxnSpPr>
              <a:cxnSpLocks/>
            </p:cNvCxnSpPr>
            <p:nvPr/>
          </p:nvCxnSpPr>
          <p:spPr>
            <a:xfrm flipV="1">
              <a:off x="1943100" y="2537596"/>
              <a:ext cx="7174668" cy="0"/>
            </a:xfrm>
            <a:prstGeom prst="straightConnector1">
              <a:avLst/>
            </a:prstGeom>
            <a:grpFill/>
            <a:ln w="19050" cmpd="sng">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bwMode="auto">
            <a:xfrm>
              <a:off x="4723754" y="1220804"/>
              <a:ext cx="95417" cy="1308100"/>
            </a:xfrm>
            <a:prstGeom prst="rect">
              <a:avLst/>
            </a:prstGeom>
            <a:pattFill prst="dkUpDiag">
              <a:fgClr>
                <a:schemeClr val="tx1"/>
              </a:fgClr>
              <a:bgClr>
                <a:schemeClr val="bg1"/>
              </a:bgClr>
            </a:pattFill>
            <a:ln w="9525">
              <a:noFill/>
              <a:miter lim="800000"/>
              <a:headEnd/>
              <a:tailEnd/>
            </a:ln>
          </p:spPr>
          <p:txBody>
            <a:bodyPr rtlCol="0" anchor="b">
              <a:prstTxWarp prst="textNoShape">
                <a:avLst/>
              </a:prstTxWarp>
            </a:bodyPr>
            <a:lstStyle>
              <a:defPPr>
                <a:defRPr lang="en-US"/>
              </a:defPPr>
              <a:lvl1pPr algn="ctr" rtl="0" eaLnBrk="0" fontAlgn="base" hangingPunct="0">
                <a:spcBef>
                  <a:spcPct val="0"/>
                </a:spcBef>
                <a:spcAft>
                  <a:spcPct val="0"/>
                </a:spcAft>
                <a:defRPr sz="1400" kern="1200">
                  <a:solidFill>
                    <a:schemeClr val="tx1"/>
                  </a:solidFill>
                  <a:latin typeface="Arial" pitchFamily="48" charset="0"/>
                  <a:ea typeface="ＭＳ Ｐゴシック" pitchFamily="48" charset="-128"/>
                  <a:cs typeface="ＭＳ Ｐゴシック" pitchFamily="48" charset="-128"/>
                </a:defRPr>
              </a:lvl1pPr>
              <a:lvl2pPr marL="457200" algn="ctr" rtl="0" eaLnBrk="0" fontAlgn="base" hangingPunct="0">
                <a:spcBef>
                  <a:spcPct val="0"/>
                </a:spcBef>
                <a:spcAft>
                  <a:spcPct val="0"/>
                </a:spcAft>
                <a:defRPr sz="1400" kern="1200">
                  <a:solidFill>
                    <a:schemeClr val="tx1"/>
                  </a:solidFill>
                  <a:latin typeface="Arial" pitchFamily="48" charset="0"/>
                  <a:ea typeface="ＭＳ Ｐゴシック" pitchFamily="48" charset="-128"/>
                  <a:cs typeface="ＭＳ Ｐゴシック" pitchFamily="48" charset="-128"/>
                </a:defRPr>
              </a:lvl2pPr>
              <a:lvl3pPr marL="914400" algn="ctr" rtl="0" eaLnBrk="0" fontAlgn="base" hangingPunct="0">
                <a:spcBef>
                  <a:spcPct val="0"/>
                </a:spcBef>
                <a:spcAft>
                  <a:spcPct val="0"/>
                </a:spcAft>
                <a:defRPr sz="1400" kern="1200">
                  <a:solidFill>
                    <a:schemeClr val="tx1"/>
                  </a:solidFill>
                  <a:latin typeface="Arial" pitchFamily="48" charset="0"/>
                  <a:ea typeface="ＭＳ Ｐゴシック" pitchFamily="48" charset="-128"/>
                  <a:cs typeface="ＭＳ Ｐゴシック" pitchFamily="48" charset="-128"/>
                </a:defRPr>
              </a:lvl3pPr>
              <a:lvl4pPr marL="1371600" algn="ctr" rtl="0" eaLnBrk="0" fontAlgn="base" hangingPunct="0">
                <a:spcBef>
                  <a:spcPct val="0"/>
                </a:spcBef>
                <a:spcAft>
                  <a:spcPct val="0"/>
                </a:spcAft>
                <a:defRPr sz="1400" kern="1200">
                  <a:solidFill>
                    <a:schemeClr val="tx1"/>
                  </a:solidFill>
                  <a:latin typeface="Arial" pitchFamily="48" charset="0"/>
                  <a:ea typeface="ＭＳ Ｐゴシック" pitchFamily="48" charset="-128"/>
                  <a:cs typeface="ＭＳ Ｐゴシック" pitchFamily="48" charset="-128"/>
                </a:defRPr>
              </a:lvl4pPr>
              <a:lvl5pPr marL="1828800" algn="ctr" rtl="0" eaLnBrk="0" fontAlgn="base" hangingPunct="0">
                <a:spcBef>
                  <a:spcPct val="0"/>
                </a:spcBef>
                <a:spcAft>
                  <a:spcPct val="0"/>
                </a:spcAft>
                <a:defRPr sz="1400" kern="1200">
                  <a:solidFill>
                    <a:schemeClr val="tx1"/>
                  </a:solidFill>
                  <a:latin typeface="Arial" pitchFamily="48" charset="0"/>
                  <a:ea typeface="ＭＳ Ｐゴシック" pitchFamily="48" charset="-128"/>
                  <a:cs typeface="ＭＳ Ｐゴシック" pitchFamily="48" charset="-128"/>
                </a:defRPr>
              </a:lvl5pPr>
              <a:lvl6pPr marL="2286000" algn="l" defTabSz="457200" rtl="0" eaLnBrk="1" latinLnBrk="0" hangingPunct="1">
                <a:defRPr sz="1400" kern="1200">
                  <a:solidFill>
                    <a:schemeClr val="tx1"/>
                  </a:solidFill>
                  <a:latin typeface="Arial" pitchFamily="48" charset="0"/>
                  <a:ea typeface="ＭＳ Ｐゴシック" pitchFamily="48" charset="-128"/>
                  <a:cs typeface="ＭＳ Ｐゴシック" pitchFamily="48" charset="-128"/>
                </a:defRPr>
              </a:lvl6pPr>
              <a:lvl7pPr marL="2743200" algn="l" defTabSz="457200" rtl="0" eaLnBrk="1" latinLnBrk="0" hangingPunct="1">
                <a:defRPr sz="1400" kern="1200">
                  <a:solidFill>
                    <a:schemeClr val="tx1"/>
                  </a:solidFill>
                  <a:latin typeface="Arial" pitchFamily="48" charset="0"/>
                  <a:ea typeface="ＭＳ Ｐゴシック" pitchFamily="48" charset="-128"/>
                  <a:cs typeface="ＭＳ Ｐゴシック" pitchFamily="48" charset="-128"/>
                </a:defRPr>
              </a:lvl7pPr>
              <a:lvl8pPr marL="3200400" algn="l" defTabSz="457200" rtl="0" eaLnBrk="1" latinLnBrk="0" hangingPunct="1">
                <a:defRPr sz="1400" kern="1200">
                  <a:solidFill>
                    <a:schemeClr val="tx1"/>
                  </a:solidFill>
                  <a:latin typeface="Arial" pitchFamily="48" charset="0"/>
                  <a:ea typeface="ＭＳ Ｐゴシック" pitchFamily="48" charset="-128"/>
                  <a:cs typeface="ＭＳ Ｐゴシック" pitchFamily="48" charset="-128"/>
                </a:defRPr>
              </a:lvl8pPr>
              <a:lvl9pPr marL="3657600" algn="l" defTabSz="457200" rtl="0" eaLnBrk="1" latinLnBrk="0" hangingPunct="1">
                <a:defRPr sz="1400" kern="1200">
                  <a:solidFill>
                    <a:schemeClr val="tx1"/>
                  </a:solidFill>
                  <a:latin typeface="Arial" pitchFamily="48" charset="0"/>
                  <a:ea typeface="ＭＳ Ｐゴシック" pitchFamily="48" charset="-128"/>
                  <a:cs typeface="ＭＳ Ｐゴシック" pitchFamily="48" charset="-128"/>
                </a:defRPr>
              </a:lvl9pPr>
            </a:lstStyle>
            <a:p>
              <a:pPr algn="ctr">
                <a:spcBef>
                  <a:spcPct val="0"/>
                </a:spcBef>
              </a:pPr>
              <a:endParaRPr lang="en-US" sz="1600" dirty="0">
                <a:solidFill>
                  <a:srgbClr val="000000"/>
                </a:solidFill>
              </a:endParaRPr>
            </a:p>
          </p:txBody>
        </p:sp>
      </p:grpSp>
      <mc:AlternateContent xmlns:mc="http://schemas.openxmlformats.org/markup-compatibility/2006" xmlns:a14="http://schemas.microsoft.com/office/drawing/2010/main">
        <mc:Choice Requires="a14">
          <p:sp>
            <p:nvSpPr>
              <p:cNvPr id="21" name="ZoneTexte 20"/>
              <p:cNvSpPr txBox="1"/>
              <p:nvPr/>
            </p:nvSpPr>
            <p:spPr>
              <a:xfrm>
                <a:off x="6184269" y="1974654"/>
                <a:ext cx="3113866" cy="547329"/>
              </a:xfrm>
              <a:prstGeom prst="rect">
                <a:avLst/>
              </a:prstGeom>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nchor="ctr" anchorCtr="0">
                <a:noAutofit/>
              </a:bodyPr>
              <a:lstStyle>
                <a:defPPr>
                  <a:defRPr lang="en-US"/>
                </a:defPPr>
                <a:lvl1pPr algn="just">
                  <a:defRPr sz="1600">
                    <a:solidFill>
                      <a:schemeClr val="dk1"/>
                    </a:solidFill>
                    <a:cs typeface="Arial "/>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14:m>
                  <m:oMath xmlns:m="http://schemas.openxmlformats.org/officeDocument/2006/math">
                    <m:sSub>
                      <m:sSubPr>
                        <m:ctrlPr>
                          <a:rPr lang="en-US" i="1">
                            <a:latin typeface="Cambria Math" panose="02040503050406030204" pitchFamily="18" charset="0"/>
                          </a:rPr>
                        </m:ctrlPr>
                      </m:sSubPr>
                      <m:e>
                        <m:r>
                          <a:rPr lang="fr-FR">
                            <a:latin typeface="Cambria Math" panose="02040503050406030204" pitchFamily="18" charset="0"/>
                          </a:rPr>
                          <m:t>𝑢</m:t>
                        </m:r>
                      </m:e>
                      <m:sub>
                        <m:r>
                          <a:rPr lang="fr-FR">
                            <a:latin typeface="Cambria Math" panose="02040503050406030204" pitchFamily="18" charset="0"/>
                          </a:rPr>
                          <m:t>𝑐</m:t>
                        </m:r>
                      </m:sub>
                    </m:sSub>
                    <m:r>
                      <a:rPr lang="fr-FR">
                        <a:latin typeface="Cambria Math" panose="02040503050406030204" pitchFamily="18" charset="0"/>
                      </a:rPr>
                      <m:t>(</m:t>
                    </m:r>
                    <m:r>
                      <a:rPr lang="fr-FR">
                        <a:latin typeface="Cambria Math" panose="02040503050406030204" pitchFamily="18" charset="0"/>
                      </a:rPr>
                      <m:t>𝑟</m:t>
                    </m:r>
                    <m:r>
                      <a:rPr lang="fr-FR">
                        <a:latin typeface="Cambria Math" panose="02040503050406030204" pitchFamily="18" charset="0"/>
                      </a:rPr>
                      <m:t>&gt;</m:t>
                    </m:r>
                    <m:r>
                      <a:rPr lang="fr-FR">
                        <a:latin typeface="Cambria Math" panose="02040503050406030204" pitchFamily="18" charset="0"/>
                      </a:rPr>
                      <m:t>𝑎</m:t>
                    </m:r>
                    <m:r>
                      <a:rPr lang="fr-FR">
                        <a:latin typeface="Cambria Math" panose="02040503050406030204" pitchFamily="18" charset="0"/>
                      </a:rPr>
                      <m:t>)</m:t>
                    </m:r>
                  </m:oMath>
                </a14:m>
                <a:r>
                  <a:rPr lang="en-US" dirty="0"/>
                  <a:t> is a known asymptotic</a:t>
                </a:r>
              </a:p>
            </p:txBody>
          </p:sp>
        </mc:Choice>
        <mc:Fallback xmlns="">
          <p:sp>
            <p:nvSpPr>
              <p:cNvPr id="21" name="ZoneTexte 20"/>
              <p:cNvSpPr txBox="1">
                <a:spLocks noRot="1" noChangeAspect="1" noMove="1" noResize="1" noEditPoints="1" noAdjustHandles="1" noChangeArrowheads="1" noChangeShapeType="1" noTextEdit="1"/>
              </p:cNvSpPr>
              <p:nvPr/>
            </p:nvSpPr>
            <p:spPr>
              <a:xfrm>
                <a:off x="6184269" y="1974654"/>
                <a:ext cx="3113866" cy="547329"/>
              </a:xfrm>
              <a:prstGeom prst="rect">
                <a:avLst/>
              </a:prstGeom>
              <a:blipFill>
                <a:blip r:embed="rId4"/>
                <a:stretch>
                  <a:fillRect/>
                </a:stretch>
              </a:blipFill>
              <a:ln w="12700" cmpd="sng">
                <a:noFill/>
              </a:ln>
              <a:effectLst>
                <a:outerShdw blurRad="50800" dist="38100" dir="18900000" algn="bl" rotWithShape="0">
                  <a:prstClr val="black">
                    <a:alpha val="40000"/>
                  </a:prstClr>
                </a:outerShdw>
              </a:effectLst>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2" name="ZoneTexte 21"/>
              <p:cNvSpPr txBox="1"/>
              <p:nvPr/>
            </p:nvSpPr>
            <p:spPr>
              <a:xfrm>
                <a:off x="1616561" y="1974654"/>
                <a:ext cx="2319540" cy="547329"/>
              </a:xfrm>
              <a:prstGeom prst="rect">
                <a:avLst/>
              </a:prstGeom>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noAutofit/>
              </a:bodyPr>
              <a:lstStyle>
                <a:defPPr>
                  <a:defRPr lang="en-US"/>
                </a:defPPr>
                <a:lvl1pPr algn="just">
                  <a:defRPr sz="1600">
                    <a:solidFill>
                      <a:schemeClr val="dk1"/>
                    </a:solidFill>
                    <a:cs typeface="Arial "/>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fr-FR">
                              <a:latin typeface="Cambria Math" panose="02040503050406030204" pitchFamily="18" charset="0"/>
                            </a:rPr>
                            <m:t>𝑢</m:t>
                          </m:r>
                        </m:e>
                        <m:sub>
                          <m:r>
                            <a:rPr lang="fr-FR">
                              <a:latin typeface="Cambria Math" panose="02040503050406030204" pitchFamily="18" charset="0"/>
                            </a:rPr>
                            <m:t>𝑐</m:t>
                          </m:r>
                        </m:sub>
                      </m:sSub>
                      <m:d>
                        <m:dPr>
                          <m:ctrlPr>
                            <a:rPr lang="fr-FR" i="1">
                              <a:latin typeface="Cambria Math" panose="02040503050406030204" pitchFamily="18" charset="0"/>
                            </a:rPr>
                          </m:ctrlPr>
                        </m:dPr>
                        <m:e>
                          <m:r>
                            <a:rPr lang="fr-FR">
                              <a:latin typeface="Cambria Math" panose="02040503050406030204" pitchFamily="18" charset="0"/>
                            </a:rPr>
                            <m:t>𝑟</m:t>
                          </m:r>
                        </m:e>
                      </m:d>
                      <m:r>
                        <a:rPr lang="fr-FR">
                          <a:latin typeface="Cambria Math" panose="02040503050406030204" pitchFamily="18" charset="0"/>
                        </a:rPr>
                        <m:t>=</m:t>
                      </m:r>
                      <m:nary>
                        <m:naryPr>
                          <m:chr m:val="∑"/>
                          <m:limLoc m:val="subSup"/>
                          <m:supHide m:val="on"/>
                          <m:ctrlPr>
                            <a:rPr lang="fr-FR" i="1">
                              <a:latin typeface="Cambria Math" panose="02040503050406030204" pitchFamily="18" charset="0"/>
                            </a:rPr>
                          </m:ctrlPr>
                        </m:naryPr>
                        <m:sub>
                          <m:r>
                            <m:rPr>
                              <m:brk m:alnAt="9"/>
                            </m:rPr>
                            <a:rPr lang="fr-FR">
                              <a:latin typeface="Cambria Math" panose="02040503050406030204" pitchFamily="18" charset="0"/>
                            </a:rPr>
                            <m:t>𝑛</m:t>
                          </m:r>
                        </m:sub>
                        <m:sup/>
                        <m:e>
                          <m:sSub>
                            <m:sSubPr>
                              <m:ctrlPr>
                                <a:rPr lang="fr-FR" i="1">
                                  <a:latin typeface="Cambria Math" panose="02040503050406030204" pitchFamily="18" charset="0"/>
                                </a:rPr>
                              </m:ctrlPr>
                            </m:sSubPr>
                            <m:e>
                              <m:r>
                                <a:rPr lang="fr-FR">
                                  <a:latin typeface="Cambria Math" panose="02040503050406030204" pitchFamily="18" charset="0"/>
                                </a:rPr>
                                <m:t>𝐴</m:t>
                              </m:r>
                            </m:e>
                            <m:sub>
                              <m:r>
                                <a:rPr lang="fr-FR">
                                  <a:latin typeface="Cambria Math" panose="02040503050406030204" pitchFamily="18" charset="0"/>
                                </a:rPr>
                                <m:t>𝑐𝑛</m:t>
                              </m:r>
                            </m:sub>
                          </m:sSub>
                          <m:sSub>
                            <m:sSubPr>
                              <m:ctrlPr>
                                <a:rPr lang="fr-FR" i="1">
                                  <a:latin typeface="Cambria Math" panose="02040503050406030204" pitchFamily="18" charset="0"/>
                                </a:rPr>
                              </m:ctrlPr>
                            </m:sSubPr>
                            <m:e>
                              <m:r>
                                <a:rPr lang="fr-FR">
                                  <a:latin typeface="Cambria Math" panose="02040503050406030204" pitchFamily="18" charset="0"/>
                                </a:rPr>
                                <m:t>𝑓</m:t>
                              </m:r>
                            </m:e>
                            <m:sub>
                              <m:r>
                                <a:rPr lang="fr-FR">
                                  <a:latin typeface="Cambria Math" panose="02040503050406030204" pitchFamily="18" charset="0"/>
                                </a:rPr>
                                <m:t>𝑛</m:t>
                              </m:r>
                            </m:sub>
                          </m:sSub>
                          <m:r>
                            <a:rPr lang="fr-FR">
                              <a:latin typeface="Cambria Math" panose="02040503050406030204" pitchFamily="18" charset="0"/>
                            </a:rPr>
                            <m:t>(</m:t>
                          </m:r>
                          <m:r>
                            <a:rPr lang="fr-FR">
                              <a:latin typeface="Cambria Math" panose="02040503050406030204" pitchFamily="18" charset="0"/>
                            </a:rPr>
                            <m:t>𝑟</m:t>
                          </m:r>
                          <m:r>
                            <a:rPr lang="fr-FR">
                              <a:latin typeface="Cambria Math" panose="02040503050406030204" pitchFamily="18" charset="0"/>
                            </a:rPr>
                            <m:t>)</m:t>
                          </m:r>
                        </m:e>
                      </m:nary>
                    </m:oMath>
                  </m:oMathPara>
                </a14:m>
                <a:endParaRPr lang="en-US" dirty="0"/>
              </a:p>
            </p:txBody>
          </p:sp>
        </mc:Choice>
        <mc:Fallback xmlns="">
          <p:sp>
            <p:nvSpPr>
              <p:cNvPr id="22" name="ZoneTexte 21"/>
              <p:cNvSpPr txBox="1">
                <a:spLocks noRot="1" noChangeAspect="1" noMove="1" noResize="1" noEditPoints="1" noAdjustHandles="1" noChangeArrowheads="1" noChangeShapeType="1" noTextEdit="1"/>
              </p:cNvSpPr>
              <p:nvPr/>
            </p:nvSpPr>
            <p:spPr>
              <a:xfrm>
                <a:off x="1616561" y="1974654"/>
                <a:ext cx="2319540" cy="547329"/>
              </a:xfrm>
              <a:prstGeom prst="rect">
                <a:avLst/>
              </a:prstGeom>
              <a:blipFill>
                <a:blip r:embed="rId5"/>
                <a:stretch>
                  <a:fillRect/>
                </a:stretch>
              </a:blipFill>
              <a:ln w="12700" cmpd="sng">
                <a:noFill/>
              </a:ln>
              <a:effectLst>
                <a:outerShdw blurRad="50800" dist="38100" dir="18900000" algn="bl" rotWithShape="0">
                  <a:prstClr val="black">
                    <a:alpha val="40000"/>
                  </a:prstClr>
                </a:outerShdw>
              </a:effectLst>
            </p:spPr>
            <p:txBody>
              <a:bodyPr/>
              <a:lstStyle/>
              <a:p>
                <a:r>
                  <a:rPr lang="fr-FR">
                    <a:noFill/>
                  </a:rPr>
                  <a:t> </a:t>
                </a:r>
              </a:p>
            </p:txBody>
          </p:sp>
        </mc:Fallback>
      </mc:AlternateContent>
      <p:sp>
        <p:nvSpPr>
          <p:cNvPr id="23" name="ZoneTexte 22"/>
          <p:cNvSpPr txBox="1"/>
          <p:nvPr/>
        </p:nvSpPr>
        <p:spPr>
          <a:xfrm>
            <a:off x="864637" y="3426918"/>
            <a:ext cx="5557932" cy="369332"/>
          </a:xfrm>
          <a:prstGeom prst="rect">
            <a:avLst/>
          </a:prstGeom>
          <a:noFill/>
        </p:spPr>
        <p:txBody>
          <a:bodyPr wrap="none" rtlCol="0">
            <a:spAutoFit/>
          </a:bodyPr>
          <a:lstStyle/>
          <a:p>
            <a:r>
              <a:rPr lang="en-US" sz="1800" dirty="0"/>
              <a:t>NCSMC can be cast as Bloch-Schrödinger equation:</a:t>
            </a:r>
          </a:p>
        </p:txBody>
      </p:sp>
      <mc:AlternateContent xmlns:mc="http://schemas.openxmlformats.org/markup-compatibility/2006" xmlns:a14="http://schemas.microsoft.com/office/drawing/2010/main">
        <mc:Choice Requires="a14">
          <p:sp>
            <p:nvSpPr>
              <p:cNvPr id="25" name="ZoneTexte 24"/>
              <p:cNvSpPr txBox="1"/>
              <p:nvPr/>
            </p:nvSpPr>
            <p:spPr>
              <a:xfrm>
                <a:off x="864637" y="4350363"/>
                <a:ext cx="5493812" cy="646331"/>
              </a:xfrm>
              <a:prstGeom prst="rect">
                <a:avLst/>
              </a:prstGeom>
              <a:noFill/>
            </p:spPr>
            <p:txBody>
              <a:bodyPr wrap="square" rtlCol="0">
                <a:spAutoFit/>
              </a:bodyPr>
              <a:lstStyle/>
              <a:p>
                <a:r>
                  <a:rPr lang="en-US" sz="1800" dirty="0"/>
                  <a:t>And solved using R-matrix, which in the eigen basis of </a:t>
                </a:r>
                <a14:m>
                  <m:oMath xmlns:m="http://schemas.openxmlformats.org/officeDocument/2006/math">
                    <m:r>
                      <a:rPr lang="fr-FR" sz="1800" i="1" dirty="0">
                        <a:latin typeface="Cambria Math" panose="02040503050406030204" pitchFamily="18" charset="0"/>
                        <a:ea typeface="Cambria Math" panose="02040503050406030204" pitchFamily="18" charset="0"/>
                      </a:rPr>
                      <m:t>𝐶</m:t>
                    </m:r>
                    <m:r>
                      <a:rPr lang="fr-FR" sz="1800" i="1" dirty="0">
                        <a:latin typeface="Cambria Math" panose="02040503050406030204" pitchFamily="18" charset="0"/>
                        <a:ea typeface="Cambria Math" panose="02040503050406030204" pitchFamily="18" charset="0"/>
                      </a:rPr>
                      <m:t>−</m:t>
                    </m:r>
                    <m:r>
                      <a:rPr lang="fr-FR" sz="1800" i="1" dirty="0">
                        <a:latin typeface="Cambria Math" panose="02040503050406030204" pitchFamily="18" charset="0"/>
                        <a:ea typeface="Cambria Math" panose="02040503050406030204" pitchFamily="18" charset="0"/>
                      </a:rPr>
                      <m:t>𝐸𝐼</m:t>
                    </m:r>
                  </m:oMath>
                </a14:m>
                <a:r>
                  <a:rPr lang="en-US" sz="1800" dirty="0"/>
                  <a:t> reads:</a:t>
                </a:r>
              </a:p>
            </p:txBody>
          </p:sp>
        </mc:Choice>
        <mc:Fallback xmlns="">
          <p:sp>
            <p:nvSpPr>
              <p:cNvPr id="25" name="ZoneTexte 24"/>
              <p:cNvSpPr txBox="1">
                <a:spLocks noRot="1" noChangeAspect="1" noMove="1" noResize="1" noEditPoints="1" noAdjustHandles="1" noChangeArrowheads="1" noChangeShapeType="1" noTextEdit="1"/>
              </p:cNvSpPr>
              <p:nvPr/>
            </p:nvSpPr>
            <p:spPr>
              <a:xfrm>
                <a:off x="864637" y="4350363"/>
                <a:ext cx="5493812" cy="646331"/>
              </a:xfrm>
              <a:prstGeom prst="rect">
                <a:avLst/>
              </a:prstGeom>
              <a:blipFill>
                <a:blip r:embed="rId6"/>
                <a:stretch>
                  <a:fillRect l="-999" t="-5660" r="-444" b="-1415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6" name="ZoneTexte 25"/>
              <p:cNvSpPr txBox="1"/>
              <p:nvPr/>
            </p:nvSpPr>
            <p:spPr>
              <a:xfrm>
                <a:off x="7013736" y="4634803"/>
                <a:ext cx="1983428" cy="7469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fr-FR" i="1">
                              <a:latin typeface="Cambria Math" panose="02040503050406030204" pitchFamily="18" charset="0"/>
                            </a:rPr>
                            <m:t>𝑅</m:t>
                          </m:r>
                        </m:e>
                        <m:sub>
                          <m:r>
                            <a:rPr lang="fr-FR" i="1">
                              <a:latin typeface="Cambria Math" panose="02040503050406030204" pitchFamily="18" charset="0"/>
                            </a:rPr>
                            <m:t>𝑐𝑐</m:t>
                          </m:r>
                          <m:r>
                            <a:rPr lang="fr-FR" i="1">
                              <a:latin typeface="Cambria Math" panose="02040503050406030204" pitchFamily="18" charset="0"/>
                            </a:rPr>
                            <m:t>′</m:t>
                          </m:r>
                        </m:sub>
                      </m:sSub>
                      <m:r>
                        <a:rPr lang="fr-FR" i="1">
                          <a:latin typeface="Cambria Math" panose="02040503050406030204" pitchFamily="18" charset="0"/>
                        </a:rPr>
                        <m:t>=</m:t>
                      </m:r>
                      <m:nary>
                        <m:naryPr>
                          <m:chr m:val="∑"/>
                          <m:supHide m:val="on"/>
                          <m:ctrlPr>
                            <a:rPr lang="fr-FR" i="1">
                              <a:latin typeface="Cambria Math" panose="02040503050406030204" pitchFamily="18" charset="0"/>
                            </a:rPr>
                          </m:ctrlPr>
                        </m:naryPr>
                        <m:sub>
                          <m:r>
                            <m:rPr>
                              <m:brk m:alnAt="7"/>
                            </m:rPr>
                            <a:rPr lang="fr-FR" i="1">
                              <a:latin typeface="Cambria Math" panose="02040503050406030204" pitchFamily="18" charset="0"/>
                              <a:ea typeface="Cambria Math" panose="02040503050406030204" pitchFamily="18" charset="0"/>
                            </a:rPr>
                            <m:t>𝜆</m:t>
                          </m:r>
                        </m:sub>
                        <m:sup/>
                        <m:e>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ea typeface="Cambria Math" panose="02040503050406030204" pitchFamily="18" charset="0"/>
                                    </a:rPr>
                                    <m:t>𝛾</m:t>
                                  </m:r>
                                </m:e>
                                <m:sub>
                                  <m:r>
                                    <a:rPr lang="fr-FR" i="1">
                                      <a:latin typeface="Cambria Math" panose="02040503050406030204" pitchFamily="18" charset="0"/>
                                      <a:ea typeface="Cambria Math" panose="02040503050406030204" pitchFamily="18" charset="0"/>
                                    </a:rPr>
                                    <m:t>𝜆</m:t>
                                  </m:r>
                                  <m:r>
                                    <a:rPr lang="fr-FR" i="1">
                                      <a:latin typeface="Cambria Math" panose="02040503050406030204" pitchFamily="18" charset="0"/>
                                    </a:rPr>
                                    <m:t>𝑐</m:t>
                                  </m:r>
                                </m:sub>
                              </m:sSub>
                              <m:sSub>
                                <m:sSubPr>
                                  <m:ctrlPr>
                                    <a:rPr lang="fr-FR" i="1">
                                      <a:latin typeface="Cambria Math" panose="02040503050406030204" pitchFamily="18" charset="0"/>
                                    </a:rPr>
                                  </m:ctrlPr>
                                </m:sSubPr>
                                <m:e>
                                  <m:r>
                                    <a:rPr lang="fr-FR" i="1">
                                      <a:latin typeface="Cambria Math" panose="02040503050406030204" pitchFamily="18" charset="0"/>
                                      <a:ea typeface="Cambria Math" panose="02040503050406030204" pitchFamily="18" charset="0"/>
                                    </a:rPr>
                                    <m:t>𝛾</m:t>
                                  </m:r>
                                </m:e>
                                <m:sub>
                                  <m:r>
                                    <a:rPr lang="fr-FR" i="1">
                                      <a:latin typeface="Cambria Math" panose="02040503050406030204" pitchFamily="18" charset="0"/>
                                      <a:ea typeface="Cambria Math" panose="02040503050406030204" pitchFamily="18" charset="0"/>
                                    </a:rPr>
                                    <m:t>𝜆</m:t>
                                  </m:r>
                                  <m:sSup>
                                    <m:sSupPr>
                                      <m:ctrlPr>
                                        <a:rPr lang="fr-FR" i="1">
                                          <a:latin typeface="Cambria Math" panose="02040503050406030204" pitchFamily="18" charset="0"/>
                                          <a:ea typeface="Cambria Math" panose="02040503050406030204" pitchFamily="18" charset="0"/>
                                        </a:rPr>
                                      </m:ctrlPr>
                                    </m:sSupPr>
                                    <m:e>
                                      <m:r>
                                        <a:rPr lang="fr-FR" i="1">
                                          <a:latin typeface="Cambria Math" panose="02040503050406030204" pitchFamily="18" charset="0"/>
                                          <a:ea typeface="Cambria Math" panose="02040503050406030204" pitchFamily="18" charset="0"/>
                                        </a:rPr>
                                        <m:t>𝑐</m:t>
                                      </m:r>
                                    </m:e>
                                    <m:sup>
                                      <m:r>
                                        <a:rPr lang="fr-FR" i="1">
                                          <a:latin typeface="Cambria Math" panose="02040503050406030204" pitchFamily="18" charset="0"/>
                                          <a:ea typeface="Cambria Math" panose="02040503050406030204" pitchFamily="18" charset="0"/>
                                        </a:rPr>
                                        <m:t>′</m:t>
                                      </m:r>
                                    </m:sup>
                                  </m:sSup>
                                </m:sub>
                              </m:sSub>
                            </m:num>
                            <m:den>
                              <m:sSub>
                                <m:sSubPr>
                                  <m:ctrlPr>
                                    <a:rPr lang="fr-FR" i="1">
                                      <a:latin typeface="Cambria Math" panose="02040503050406030204" pitchFamily="18" charset="0"/>
                                    </a:rPr>
                                  </m:ctrlPr>
                                </m:sSubPr>
                                <m:e>
                                  <m:r>
                                    <a:rPr lang="fr-FR" i="1">
                                      <a:latin typeface="Cambria Math" panose="02040503050406030204" pitchFamily="18" charset="0"/>
                                    </a:rPr>
                                    <m:t>𝐸</m:t>
                                  </m:r>
                                </m:e>
                                <m:sub>
                                  <m:r>
                                    <a:rPr lang="fr-FR" i="1">
                                      <a:latin typeface="Cambria Math" panose="02040503050406030204" pitchFamily="18" charset="0"/>
                                      <a:ea typeface="Cambria Math" panose="02040503050406030204" pitchFamily="18" charset="0"/>
                                    </a:rPr>
                                    <m:t>𝜆</m:t>
                                  </m:r>
                                </m:sub>
                              </m:sSub>
                              <m:r>
                                <a:rPr lang="fr-FR" i="1">
                                  <a:latin typeface="Cambria Math" panose="02040503050406030204" pitchFamily="18" charset="0"/>
                                </a:rPr>
                                <m:t>−</m:t>
                              </m:r>
                              <m:r>
                                <a:rPr lang="fr-FR" i="1">
                                  <a:latin typeface="Cambria Math" panose="02040503050406030204" pitchFamily="18" charset="0"/>
                                </a:rPr>
                                <m:t>𝐸</m:t>
                              </m:r>
                            </m:den>
                          </m:f>
                        </m:e>
                      </m:nary>
                    </m:oMath>
                  </m:oMathPara>
                </a14:m>
                <a:endParaRPr lang="en-US" dirty="0"/>
              </a:p>
            </p:txBody>
          </p:sp>
        </mc:Choice>
        <mc:Fallback xmlns="">
          <p:sp>
            <p:nvSpPr>
              <p:cNvPr id="26" name="ZoneTexte 25"/>
              <p:cNvSpPr txBox="1">
                <a:spLocks noRot="1" noChangeAspect="1" noMove="1" noResize="1" noEditPoints="1" noAdjustHandles="1" noChangeArrowheads="1" noChangeShapeType="1" noTextEdit="1"/>
              </p:cNvSpPr>
              <p:nvPr/>
            </p:nvSpPr>
            <p:spPr>
              <a:xfrm>
                <a:off x="7013736" y="4634803"/>
                <a:ext cx="1983428" cy="746936"/>
              </a:xfrm>
              <a:prstGeom prst="rect">
                <a:avLst/>
              </a:prstGeom>
              <a:blipFill>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ZoneTexte 2"/>
              <p:cNvSpPr txBox="1"/>
              <p:nvPr/>
            </p:nvSpPr>
            <p:spPr>
              <a:xfrm>
                <a:off x="2741536" y="2503064"/>
                <a:ext cx="39786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i="1">
                          <a:latin typeface="Cambria Math"/>
                        </a:rPr>
                        <m:t>0</m:t>
                      </m:r>
                    </m:oMath>
                  </m:oMathPara>
                </a14:m>
                <a:endParaRPr lang="en-US" dirty="0"/>
              </a:p>
            </p:txBody>
          </p:sp>
        </mc:Choice>
        <mc:Fallback xmlns="">
          <p:sp>
            <p:nvSpPr>
              <p:cNvPr id="3" name="ZoneTexte 2"/>
              <p:cNvSpPr txBox="1">
                <a:spLocks noRot="1" noChangeAspect="1" noMove="1" noResize="1" noEditPoints="1" noAdjustHandles="1" noChangeArrowheads="1" noChangeShapeType="1" noTextEdit="1"/>
              </p:cNvSpPr>
              <p:nvPr/>
            </p:nvSpPr>
            <p:spPr>
              <a:xfrm>
                <a:off x="2741536" y="2503064"/>
                <a:ext cx="397866" cy="400110"/>
              </a:xfrm>
              <a:prstGeom prst="rect">
                <a:avLst/>
              </a:prstGeom>
              <a:blipFill>
                <a:blip r:embed="rId8"/>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7" name="ZoneTexte 26"/>
              <p:cNvSpPr txBox="1"/>
              <p:nvPr/>
            </p:nvSpPr>
            <p:spPr>
              <a:xfrm>
                <a:off x="5282293" y="2503064"/>
                <a:ext cx="40414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i="1">
                          <a:latin typeface="Cambria Math"/>
                        </a:rPr>
                        <m:t>𝑎</m:t>
                      </m:r>
                    </m:oMath>
                  </m:oMathPara>
                </a14:m>
                <a:endParaRPr lang="en-US" dirty="0"/>
              </a:p>
            </p:txBody>
          </p:sp>
        </mc:Choice>
        <mc:Fallback xmlns="">
          <p:sp>
            <p:nvSpPr>
              <p:cNvPr id="27" name="ZoneTexte 26"/>
              <p:cNvSpPr txBox="1">
                <a:spLocks noRot="1" noChangeAspect="1" noMove="1" noResize="1" noEditPoints="1" noAdjustHandles="1" noChangeArrowheads="1" noChangeShapeType="1" noTextEdit="1"/>
              </p:cNvSpPr>
              <p:nvPr/>
            </p:nvSpPr>
            <p:spPr>
              <a:xfrm>
                <a:off x="5282293" y="2503064"/>
                <a:ext cx="404149" cy="400110"/>
              </a:xfrm>
              <a:prstGeom prst="rect">
                <a:avLst/>
              </a:prstGeom>
              <a:blipFill>
                <a:blip r:embed="rId9"/>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8" name="ZoneTexte 27"/>
              <p:cNvSpPr txBox="1"/>
              <p:nvPr/>
            </p:nvSpPr>
            <p:spPr>
              <a:xfrm>
                <a:off x="9889796" y="2503064"/>
                <a:ext cx="38266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i="1">
                          <a:latin typeface="Cambria Math"/>
                        </a:rPr>
                        <m:t>𝑟</m:t>
                      </m:r>
                    </m:oMath>
                  </m:oMathPara>
                </a14:m>
                <a:endParaRPr lang="en-US" dirty="0"/>
              </a:p>
            </p:txBody>
          </p:sp>
        </mc:Choice>
        <mc:Fallback xmlns="">
          <p:sp>
            <p:nvSpPr>
              <p:cNvPr id="28" name="ZoneTexte 27"/>
              <p:cNvSpPr txBox="1">
                <a:spLocks noRot="1" noChangeAspect="1" noMove="1" noResize="1" noEditPoints="1" noAdjustHandles="1" noChangeArrowheads="1" noChangeShapeType="1" noTextEdit="1"/>
              </p:cNvSpPr>
              <p:nvPr/>
            </p:nvSpPr>
            <p:spPr>
              <a:xfrm>
                <a:off x="9889796" y="2503064"/>
                <a:ext cx="382669" cy="400110"/>
              </a:xfrm>
              <a:prstGeom prst="rect">
                <a:avLst/>
              </a:prstGeom>
              <a:blipFill>
                <a:blip r:embed="rId10"/>
                <a:stretch>
                  <a:fillRect/>
                </a:stretch>
              </a:blipFill>
            </p:spPr>
            <p:txBody>
              <a:bodyPr/>
              <a:lstStyle/>
              <a:p>
                <a:r>
                  <a:rPr lang="fr-FR">
                    <a:noFill/>
                  </a:rPr>
                  <a:t> </a:t>
                </a:r>
              </a:p>
            </p:txBody>
          </p:sp>
        </mc:Fallback>
      </mc:AlternateContent>
      <p:sp>
        <p:nvSpPr>
          <p:cNvPr id="30" name="TextBox 13"/>
          <p:cNvSpPr txBox="1"/>
          <p:nvPr/>
        </p:nvSpPr>
        <p:spPr>
          <a:xfrm>
            <a:off x="6613805" y="774025"/>
            <a:ext cx="2254794" cy="529144"/>
          </a:xfrm>
          <a:prstGeom prst="rect">
            <a:avLst/>
          </a:prstGeom>
          <a:noFill/>
        </p:spPr>
        <p:txBody>
          <a:bodyPr wrap="none" rtlCol="0">
            <a:noAutofit/>
          </a:bodyPr>
          <a:lstStyle>
            <a:defPPr>
              <a:defRPr lang="en-US"/>
            </a:defPPr>
            <a:lvl1pPr algn="ctr" rtl="0" eaLnBrk="0" fontAlgn="base" hangingPunct="0">
              <a:spcBef>
                <a:spcPct val="0"/>
              </a:spcBef>
              <a:spcAft>
                <a:spcPct val="0"/>
              </a:spcAft>
              <a:defRPr sz="1400" kern="1200">
                <a:solidFill>
                  <a:schemeClr val="tx1"/>
                </a:solidFill>
                <a:latin typeface="Arial" pitchFamily="48" charset="0"/>
                <a:ea typeface="ＭＳ Ｐゴシック" pitchFamily="48" charset="-128"/>
                <a:cs typeface="ＭＳ Ｐゴシック" pitchFamily="48" charset="-128"/>
              </a:defRPr>
            </a:lvl1pPr>
            <a:lvl2pPr marL="457200" algn="ctr" rtl="0" eaLnBrk="0" fontAlgn="base" hangingPunct="0">
              <a:spcBef>
                <a:spcPct val="0"/>
              </a:spcBef>
              <a:spcAft>
                <a:spcPct val="0"/>
              </a:spcAft>
              <a:defRPr sz="1400" kern="1200">
                <a:solidFill>
                  <a:schemeClr val="tx1"/>
                </a:solidFill>
                <a:latin typeface="Arial" pitchFamily="48" charset="0"/>
                <a:ea typeface="ＭＳ Ｐゴシック" pitchFamily="48" charset="-128"/>
                <a:cs typeface="ＭＳ Ｐゴシック" pitchFamily="48" charset="-128"/>
              </a:defRPr>
            </a:lvl2pPr>
            <a:lvl3pPr marL="914400" algn="ctr" rtl="0" eaLnBrk="0" fontAlgn="base" hangingPunct="0">
              <a:spcBef>
                <a:spcPct val="0"/>
              </a:spcBef>
              <a:spcAft>
                <a:spcPct val="0"/>
              </a:spcAft>
              <a:defRPr sz="1400" kern="1200">
                <a:solidFill>
                  <a:schemeClr val="tx1"/>
                </a:solidFill>
                <a:latin typeface="Arial" pitchFamily="48" charset="0"/>
                <a:ea typeface="ＭＳ Ｐゴシック" pitchFamily="48" charset="-128"/>
                <a:cs typeface="ＭＳ Ｐゴシック" pitchFamily="48" charset="-128"/>
              </a:defRPr>
            </a:lvl3pPr>
            <a:lvl4pPr marL="1371600" algn="ctr" rtl="0" eaLnBrk="0" fontAlgn="base" hangingPunct="0">
              <a:spcBef>
                <a:spcPct val="0"/>
              </a:spcBef>
              <a:spcAft>
                <a:spcPct val="0"/>
              </a:spcAft>
              <a:defRPr sz="1400" kern="1200">
                <a:solidFill>
                  <a:schemeClr val="tx1"/>
                </a:solidFill>
                <a:latin typeface="Arial" pitchFamily="48" charset="0"/>
                <a:ea typeface="ＭＳ Ｐゴシック" pitchFamily="48" charset="-128"/>
                <a:cs typeface="ＭＳ Ｐゴシック" pitchFamily="48" charset="-128"/>
              </a:defRPr>
            </a:lvl4pPr>
            <a:lvl5pPr marL="1828800" algn="ctr" rtl="0" eaLnBrk="0" fontAlgn="base" hangingPunct="0">
              <a:spcBef>
                <a:spcPct val="0"/>
              </a:spcBef>
              <a:spcAft>
                <a:spcPct val="0"/>
              </a:spcAft>
              <a:defRPr sz="1400" kern="1200">
                <a:solidFill>
                  <a:schemeClr val="tx1"/>
                </a:solidFill>
                <a:latin typeface="Arial" pitchFamily="48" charset="0"/>
                <a:ea typeface="ＭＳ Ｐゴシック" pitchFamily="48" charset="-128"/>
                <a:cs typeface="ＭＳ Ｐゴシック" pitchFamily="48" charset="-128"/>
              </a:defRPr>
            </a:lvl5pPr>
            <a:lvl6pPr marL="2286000" algn="l" defTabSz="457200" rtl="0" eaLnBrk="1" latinLnBrk="0" hangingPunct="1">
              <a:defRPr sz="1400" kern="1200">
                <a:solidFill>
                  <a:schemeClr val="tx1"/>
                </a:solidFill>
                <a:latin typeface="Arial" pitchFamily="48" charset="0"/>
                <a:ea typeface="ＭＳ Ｐゴシック" pitchFamily="48" charset="-128"/>
                <a:cs typeface="ＭＳ Ｐゴシック" pitchFamily="48" charset="-128"/>
              </a:defRPr>
            </a:lvl6pPr>
            <a:lvl7pPr marL="2743200" algn="l" defTabSz="457200" rtl="0" eaLnBrk="1" latinLnBrk="0" hangingPunct="1">
              <a:defRPr sz="1400" kern="1200">
                <a:solidFill>
                  <a:schemeClr val="tx1"/>
                </a:solidFill>
                <a:latin typeface="Arial" pitchFamily="48" charset="0"/>
                <a:ea typeface="ＭＳ Ｐゴシック" pitchFamily="48" charset="-128"/>
                <a:cs typeface="ＭＳ Ｐゴシック" pitchFamily="48" charset="-128"/>
              </a:defRPr>
            </a:lvl7pPr>
            <a:lvl8pPr marL="3200400" algn="l" defTabSz="457200" rtl="0" eaLnBrk="1" latinLnBrk="0" hangingPunct="1">
              <a:defRPr sz="1400" kern="1200">
                <a:solidFill>
                  <a:schemeClr val="tx1"/>
                </a:solidFill>
                <a:latin typeface="Arial" pitchFamily="48" charset="0"/>
                <a:ea typeface="ＭＳ Ｐゴシック" pitchFamily="48" charset="-128"/>
                <a:cs typeface="ＭＳ Ｐゴシック" pitchFamily="48" charset="-128"/>
              </a:defRPr>
            </a:lvl8pPr>
            <a:lvl9pPr marL="3657600" algn="l" defTabSz="457200" rtl="0" eaLnBrk="1" latinLnBrk="0" hangingPunct="1">
              <a:defRPr sz="1400" kern="1200">
                <a:solidFill>
                  <a:schemeClr val="tx1"/>
                </a:solidFill>
                <a:latin typeface="Arial" pitchFamily="48" charset="0"/>
                <a:ea typeface="ＭＳ Ｐゴシック" pitchFamily="48" charset="-128"/>
                <a:cs typeface="ＭＳ Ｐゴシック" pitchFamily="48" charset="-128"/>
              </a:defRPr>
            </a:lvl9pPr>
          </a:lstStyle>
          <a:p>
            <a:r>
              <a:rPr lang="en-US" sz="2400" dirty="0">
                <a:solidFill>
                  <a:srgbClr val="1F497D"/>
                </a:solidFill>
              </a:rPr>
              <a:t>External region</a:t>
            </a:r>
          </a:p>
        </p:txBody>
      </p:sp>
      <p:sp>
        <p:nvSpPr>
          <p:cNvPr id="32" name="TextBox 35"/>
          <p:cNvSpPr txBox="1"/>
          <p:nvPr/>
        </p:nvSpPr>
        <p:spPr>
          <a:xfrm>
            <a:off x="2515271" y="774025"/>
            <a:ext cx="2152302" cy="529144"/>
          </a:xfrm>
          <a:prstGeom prst="rect">
            <a:avLst/>
          </a:prstGeom>
          <a:noFill/>
        </p:spPr>
        <p:txBody>
          <a:bodyPr wrap="none" rtlCol="0">
            <a:noAutofit/>
          </a:bodyPr>
          <a:lstStyle>
            <a:defPPr>
              <a:defRPr lang="en-US"/>
            </a:defPPr>
            <a:lvl1pPr algn="ctr" rtl="0" eaLnBrk="0" fontAlgn="base" hangingPunct="0">
              <a:spcBef>
                <a:spcPct val="0"/>
              </a:spcBef>
              <a:spcAft>
                <a:spcPct val="0"/>
              </a:spcAft>
              <a:defRPr sz="1400" kern="1200">
                <a:solidFill>
                  <a:schemeClr val="tx1"/>
                </a:solidFill>
                <a:latin typeface="Arial" pitchFamily="48" charset="0"/>
                <a:ea typeface="ＭＳ Ｐゴシック" pitchFamily="48" charset="-128"/>
                <a:cs typeface="ＭＳ Ｐゴシック" pitchFamily="48" charset="-128"/>
              </a:defRPr>
            </a:lvl1pPr>
            <a:lvl2pPr marL="457200" algn="ctr" rtl="0" eaLnBrk="0" fontAlgn="base" hangingPunct="0">
              <a:spcBef>
                <a:spcPct val="0"/>
              </a:spcBef>
              <a:spcAft>
                <a:spcPct val="0"/>
              </a:spcAft>
              <a:defRPr sz="1400" kern="1200">
                <a:solidFill>
                  <a:schemeClr val="tx1"/>
                </a:solidFill>
                <a:latin typeface="Arial" pitchFamily="48" charset="0"/>
                <a:ea typeface="ＭＳ Ｐゴシック" pitchFamily="48" charset="-128"/>
                <a:cs typeface="ＭＳ Ｐゴシック" pitchFamily="48" charset="-128"/>
              </a:defRPr>
            </a:lvl2pPr>
            <a:lvl3pPr marL="914400" algn="ctr" rtl="0" eaLnBrk="0" fontAlgn="base" hangingPunct="0">
              <a:spcBef>
                <a:spcPct val="0"/>
              </a:spcBef>
              <a:spcAft>
                <a:spcPct val="0"/>
              </a:spcAft>
              <a:defRPr sz="1400" kern="1200">
                <a:solidFill>
                  <a:schemeClr val="tx1"/>
                </a:solidFill>
                <a:latin typeface="Arial" pitchFamily="48" charset="0"/>
                <a:ea typeface="ＭＳ Ｐゴシック" pitchFamily="48" charset="-128"/>
                <a:cs typeface="ＭＳ Ｐゴシック" pitchFamily="48" charset="-128"/>
              </a:defRPr>
            </a:lvl3pPr>
            <a:lvl4pPr marL="1371600" algn="ctr" rtl="0" eaLnBrk="0" fontAlgn="base" hangingPunct="0">
              <a:spcBef>
                <a:spcPct val="0"/>
              </a:spcBef>
              <a:spcAft>
                <a:spcPct val="0"/>
              </a:spcAft>
              <a:defRPr sz="1400" kern="1200">
                <a:solidFill>
                  <a:schemeClr val="tx1"/>
                </a:solidFill>
                <a:latin typeface="Arial" pitchFamily="48" charset="0"/>
                <a:ea typeface="ＭＳ Ｐゴシック" pitchFamily="48" charset="-128"/>
                <a:cs typeface="ＭＳ Ｐゴシック" pitchFamily="48" charset="-128"/>
              </a:defRPr>
            </a:lvl4pPr>
            <a:lvl5pPr marL="1828800" algn="ctr" rtl="0" eaLnBrk="0" fontAlgn="base" hangingPunct="0">
              <a:spcBef>
                <a:spcPct val="0"/>
              </a:spcBef>
              <a:spcAft>
                <a:spcPct val="0"/>
              </a:spcAft>
              <a:defRPr sz="1400" kern="1200">
                <a:solidFill>
                  <a:schemeClr val="tx1"/>
                </a:solidFill>
                <a:latin typeface="Arial" pitchFamily="48" charset="0"/>
                <a:ea typeface="ＭＳ Ｐゴシック" pitchFamily="48" charset="-128"/>
                <a:cs typeface="ＭＳ Ｐゴシック" pitchFamily="48" charset="-128"/>
              </a:defRPr>
            </a:lvl5pPr>
            <a:lvl6pPr marL="2286000" algn="l" defTabSz="457200" rtl="0" eaLnBrk="1" latinLnBrk="0" hangingPunct="1">
              <a:defRPr sz="1400" kern="1200">
                <a:solidFill>
                  <a:schemeClr val="tx1"/>
                </a:solidFill>
                <a:latin typeface="Arial" pitchFamily="48" charset="0"/>
                <a:ea typeface="ＭＳ Ｐゴシック" pitchFamily="48" charset="-128"/>
                <a:cs typeface="ＭＳ Ｐゴシック" pitchFamily="48" charset="-128"/>
              </a:defRPr>
            </a:lvl6pPr>
            <a:lvl7pPr marL="2743200" algn="l" defTabSz="457200" rtl="0" eaLnBrk="1" latinLnBrk="0" hangingPunct="1">
              <a:defRPr sz="1400" kern="1200">
                <a:solidFill>
                  <a:schemeClr val="tx1"/>
                </a:solidFill>
                <a:latin typeface="Arial" pitchFamily="48" charset="0"/>
                <a:ea typeface="ＭＳ Ｐゴシック" pitchFamily="48" charset="-128"/>
                <a:cs typeface="ＭＳ Ｐゴシック" pitchFamily="48" charset="-128"/>
              </a:defRPr>
            </a:lvl7pPr>
            <a:lvl8pPr marL="3200400" algn="l" defTabSz="457200" rtl="0" eaLnBrk="1" latinLnBrk="0" hangingPunct="1">
              <a:defRPr sz="1400" kern="1200">
                <a:solidFill>
                  <a:schemeClr val="tx1"/>
                </a:solidFill>
                <a:latin typeface="Arial" pitchFamily="48" charset="0"/>
                <a:ea typeface="ＭＳ Ｐゴシック" pitchFamily="48" charset="-128"/>
                <a:cs typeface="ＭＳ Ｐゴシック" pitchFamily="48" charset="-128"/>
              </a:defRPr>
            </a:lvl8pPr>
            <a:lvl9pPr marL="3657600" algn="l" defTabSz="457200" rtl="0" eaLnBrk="1" latinLnBrk="0" hangingPunct="1">
              <a:defRPr sz="1400" kern="1200">
                <a:solidFill>
                  <a:schemeClr val="tx1"/>
                </a:solidFill>
                <a:latin typeface="Arial" pitchFamily="48" charset="0"/>
                <a:ea typeface="ＭＳ Ｐゴシック" pitchFamily="48" charset="-128"/>
                <a:cs typeface="ＭＳ Ｐゴシック" pitchFamily="48" charset="-128"/>
              </a:defRPr>
            </a:lvl9pPr>
          </a:lstStyle>
          <a:p>
            <a:r>
              <a:rPr lang="en-US" sz="2400" dirty="0">
                <a:solidFill>
                  <a:srgbClr val="1F497D"/>
                </a:solidFill>
              </a:rPr>
              <a:t>Internal region</a:t>
            </a:r>
          </a:p>
          <a:p>
            <a:r>
              <a:rPr lang="en-US" sz="2400" dirty="0">
                <a:solidFill>
                  <a:srgbClr val="1F497D"/>
                </a:solidFill>
              </a:rPr>
              <a:t> </a:t>
            </a:r>
          </a:p>
        </p:txBody>
      </p:sp>
      <p:sp>
        <p:nvSpPr>
          <p:cNvPr id="6" name="TextBox 5"/>
          <p:cNvSpPr txBox="1"/>
          <p:nvPr/>
        </p:nvSpPr>
        <p:spPr>
          <a:xfrm>
            <a:off x="864637" y="2957236"/>
            <a:ext cx="3954929" cy="369332"/>
          </a:xfrm>
          <a:prstGeom prst="rect">
            <a:avLst/>
          </a:prstGeom>
          <a:noFill/>
        </p:spPr>
        <p:txBody>
          <a:bodyPr wrap="none" rtlCol="0">
            <a:spAutoFit/>
          </a:bodyPr>
          <a:lstStyle>
            <a:defPPr>
              <a:defRPr lang="fr-FR"/>
            </a:defPPr>
            <a:lvl1pPr>
              <a:defRPr sz="1800"/>
            </a:lvl1pPr>
          </a:lstStyle>
          <a:p>
            <a:r>
              <a:rPr lang="en-US" dirty="0"/>
              <a:t>Decomposition on a Lagrange mesh.</a:t>
            </a:r>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818BEEDD-F2D4-42ED-B504-A1FF8CEC5570}"/>
                  </a:ext>
                </a:extLst>
              </p:cNvPr>
              <p:cNvSpPr txBox="1"/>
              <p:nvPr/>
            </p:nvSpPr>
            <p:spPr>
              <a:xfrm>
                <a:off x="7140589" y="1285935"/>
                <a:ext cx="1201226" cy="3297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𝑉</m:t>
                      </m:r>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𝑉</m:t>
                          </m:r>
                        </m:e>
                        <m:sub>
                          <m:r>
                            <m:rPr>
                              <m:nor/>
                            </m:rPr>
                            <a:rPr lang="fr-FR" b="0" i="0" smtClean="0">
                              <a:latin typeface="Cambria Math" panose="02040503050406030204" pitchFamily="18" charset="0"/>
                            </a:rPr>
                            <m:t>Coul</m:t>
                          </m:r>
                        </m:sub>
                      </m:sSub>
                    </m:oMath>
                  </m:oMathPara>
                </a14:m>
                <a:endParaRPr lang="fr-FR" dirty="0"/>
              </a:p>
            </p:txBody>
          </p:sp>
        </mc:Choice>
        <mc:Fallback xmlns="">
          <p:sp>
            <p:nvSpPr>
              <p:cNvPr id="2" name="ZoneTexte 1">
                <a:extLst>
                  <a:ext uri="{FF2B5EF4-FFF2-40B4-BE49-F238E27FC236}">
                    <a16:creationId xmlns:a16="http://schemas.microsoft.com/office/drawing/2014/main" id="{818BEEDD-F2D4-42ED-B504-A1FF8CEC5570}"/>
                  </a:ext>
                </a:extLst>
              </p:cNvPr>
              <p:cNvSpPr txBox="1">
                <a:spLocks noRot="1" noChangeAspect="1" noMove="1" noResize="1" noEditPoints="1" noAdjustHandles="1" noChangeArrowheads="1" noChangeShapeType="1" noTextEdit="1"/>
              </p:cNvSpPr>
              <p:nvPr/>
            </p:nvSpPr>
            <p:spPr>
              <a:xfrm>
                <a:off x="7140589" y="1285935"/>
                <a:ext cx="1201226" cy="329770"/>
              </a:xfrm>
              <a:prstGeom prst="rect">
                <a:avLst/>
              </a:prstGeom>
              <a:blipFill>
                <a:blip r:embed="rId11"/>
                <a:stretch>
                  <a:fillRect l="-3553" r="-3046" b="-2592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9" name="ZoneTexte 28">
                <a:extLst>
                  <a:ext uri="{FF2B5EF4-FFF2-40B4-BE49-F238E27FC236}">
                    <a16:creationId xmlns:a16="http://schemas.microsoft.com/office/drawing/2014/main" id="{315ADD44-A737-4FAE-85D8-ADAE1C4EB740}"/>
                  </a:ext>
                </a:extLst>
              </p:cNvPr>
              <p:cNvSpPr txBox="1"/>
              <p:nvPr/>
            </p:nvSpPr>
            <p:spPr>
              <a:xfrm>
                <a:off x="2761241" y="1285935"/>
                <a:ext cx="1789914" cy="3297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𝑉</m:t>
                      </m:r>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𝑉</m:t>
                          </m:r>
                        </m:e>
                        <m:sub>
                          <m:r>
                            <a:rPr lang="fr-FR" b="0" i="1" smtClean="0">
                              <a:latin typeface="Cambria Math" panose="02040503050406030204" pitchFamily="18" charset="0"/>
                            </a:rPr>
                            <m:t>𝑁</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𝑉</m:t>
                          </m:r>
                        </m:e>
                        <m:sub>
                          <m:r>
                            <m:rPr>
                              <m:nor/>
                            </m:rPr>
                            <a:rPr lang="fr-FR" b="0" i="0" smtClean="0">
                              <a:latin typeface="Cambria Math" panose="02040503050406030204" pitchFamily="18" charset="0"/>
                            </a:rPr>
                            <m:t>Coul</m:t>
                          </m:r>
                        </m:sub>
                      </m:sSub>
                    </m:oMath>
                  </m:oMathPara>
                </a14:m>
                <a:endParaRPr lang="fr-FR" dirty="0"/>
              </a:p>
            </p:txBody>
          </p:sp>
        </mc:Choice>
        <mc:Fallback xmlns="">
          <p:sp>
            <p:nvSpPr>
              <p:cNvPr id="29" name="ZoneTexte 28">
                <a:extLst>
                  <a:ext uri="{FF2B5EF4-FFF2-40B4-BE49-F238E27FC236}">
                    <a16:creationId xmlns:a16="http://schemas.microsoft.com/office/drawing/2014/main" id="{315ADD44-A737-4FAE-85D8-ADAE1C4EB740}"/>
                  </a:ext>
                </a:extLst>
              </p:cNvPr>
              <p:cNvSpPr txBox="1">
                <a:spLocks noRot="1" noChangeAspect="1" noMove="1" noResize="1" noEditPoints="1" noAdjustHandles="1" noChangeArrowheads="1" noChangeShapeType="1" noTextEdit="1"/>
              </p:cNvSpPr>
              <p:nvPr/>
            </p:nvSpPr>
            <p:spPr>
              <a:xfrm>
                <a:off x="2761241" y="1285935"/>
                <a:ext cx="1789914" cy="329770"/>
              </a:xfrm>
              <a:prstGeom prst="rect">
                <a:avLst/>
              </a:prstGeom>
              <a:blipFill>
                <a:blip r:embed="rId12"/>
                <a:stretch>
                  <a:fillRect l="-2721" r="-1701" b="-25926"/>
                </a:stretch>
              </a:blipFill>
            </p:spPr>
            <p:txBody>
              <a:bodyPr/>
              <a:lstStyle/>
              <a:p>
                <a:r>
                  <a:rPr lang="fr-FR">
                    <a:noFill/>
                  </a:rPr>
                  <a:t> </a:t>
                </a:r>
              </a:p>
            </p:txBody>
          </p:sp>
        </mc:Fallback>
      </mc:AlternateContent>
      <p:grpSp>
        <p:nvGrpSpPr>
          <p:cNvPr id="31" name="Group 12">
            <a:extLst>
              <a:ext uri="{FF2B5EF4-FFF2-40B4-BE49-F238E27FC236}">
                <a16:creationId xmlns:a16="http://schemas.microsoft.com/office/drawing/2014/main" id="{34763EE3-9704-AD82-295D-331F77D87AFF}"/>
              </a:ext>
            </a:extLst>
          </p:cNvPr>
          <p:cNvGrpSpPr/>
          <p:nvPr/>
        </p:nvGrpSpPr>
        <p:grpSpPr>
          <a:xfrm>
            <a:off x="1678569" y="1395822"/>
            <a:ext cx="648000" cy="648000"/>
            <a:chOff x="5499197" y="1729225"/>
            <a:chExt cx="1176331" cy="1218418"/>
          </a:xfrm>
        </p:grpSpPr>
        <p:sp>
          <p:nvSpPr>
            <p:cNvPr id="33" name="Oval 30">
              <a:extLst>
                <a:ext uri="{FF2B5EF4-FFF2-40B4-BE49-F238E27FC236}">
                  <a16:creationId xmlns:a16="http://schemas.microsoft.com/office/drawing/2014/main" id="{4DFE8C27-4C13-6786-C675-497B749BB403}"/>
                </a:ext>
              </a:extLst>
            </p:cNvPr>
            <p:cNvSpPr>
              <a:spLocks noChangeAspect="1"/>
            </p:cNvSpPr>
            <p:nvPr/>
          </p:nvSpPr>
          <p:spPr>
            <a:xfrm>
              <a:off x="5499197" y="1729225"/>
              <a:ext cx="1172366" cy="1218418"/>
            </a:xfrm>
            <a:prstGeom prst="ellipse">
              <a:avLst/>
            </a:prstGeom>
            <a:solidFill>
              <a:srgbClr val="A6A6FF"/>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35" name="Picture 66" descr="ball2v2pn-2.png">
              <a:extLst>
                <a:ext uri="{FF2B5EF4-FFF2-40B4-BE49-F238E27FC236}">
                  <a16:creationId xmlns:a16="http://schemas.microsoft.com/office/drawing/2014/main" id="{DD4917E8-C9BA-FBEA-112C-582994205BC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6654851">
              <a:off x="6018670" y="2306375"/>
              <a:ext cx="520133" cy="507600"/>
            </a:xfrm>
            <a:prstGeom prst="rect">
              <a:avLst/>
            </a:prstGeom>
          </p:spPr>
        </p:pic>
        <p:pic>
          <p:nvPicPr>
            <p:cNvPr id="36" name="Picture 67" descr="ball2v2pn-2.png">
              <a:extLst>
                <a:ext uri="{FF2B5EF4-FFF2-40B4-BE49-F238E27FC236}">
                  <a16:creationId xmlns:a16="http://schemas.microsoft.com/office/drawing/2014/main" id="{D9A47786-DD78-15C8-E9E0-8545EB21269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6654851">
              <a:off x="5534530" y="2040978"/>
              <a:ext cx="520133" cy="507600"/>
            </a:xfrm>
            <a:prstGeom prst="rect">
              <a:avLst/>
            </a:prstGeom>
          </p:spPr>
        </p:pic>
        <p:pic>
          <p:nvPicPr>
            <p:cNvPr id="37" name="Picture 68" descr="ball2v2pn.png">
              <a:extLst>
                <a:ext uri="{FF2B5EF4-FFF2-40B4-BE49-F238E27FC236}">
                  <a16:creationId xmlns:a16="http://schemas.microsoft.com/office/drawing/2014/main" id="{A28656D9-1602-B18F-D0D2-DB119F924EF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654851">
              <a:off x="5826255" y="1802141"/>
              <a:ext cx="518251" cy="505763"/>
            </a:xfrm>
            <a:prstGeom prst="rect">
              <a:avLst/>
            </a:prstGeom>
          </p:spPr>
        </p:pic>
        <p:pic>
          <p:nvPicPr>
            <p:cNvPr id="38" name="Picture 69" descr="ball2v2pn.png">
              <a:extLst>
                <a:ext uri="{FF2B5EF4-FFF2-40B4-BE49-F238E27FC236}">
                  <a16:creationId xmlns:a16="http://schemas.microsoft.com/office/drawing/2014/main" id="{CB6F3705-6985-2CD0-4C22-2673147EB2E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654851">
              <a:off x="5796767" y="2123457"/>
              <a:ext cx="518251" cy="505763"/>
            </a:xfrm>
            <a:prstGeom prst="rect">
              <a:avLst/>
            </a:prstGeom>
          </p:spPr>
        </p:pic>
        <p:pic>
          <p:nvPicPr>
            <p:cNvPr id="39" name="Picture 70" descr="ball2v2pn.png">
              <a:extLst>
                <a:ext uri="{FF2B5EF4-FFF2-40B4-BE49-F238E27FC236}">
                  <a16:creationId xmlns:a16="http://schemas.microsoft.com/office/drawing/2014/main" id="{13549C5E-4F8E-D34D-FBCF-E2CBFE2DE1C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654851">
              <a:off x="5666637" y="2326374"/>
              <a:ext cx="518251" cy="505763"/>
            </a:xfrm>
            <a:prstGeom prst="rect">
              <a:avLst/>
            </a:prstGeom>
          </p:spPr>
        </p:pic>
        <p:pic>
          <p:nvPicPr>
            <p:cNvPr id="40" name="Picture 71" descr="ball2v2pn.png">
              <a:extLst>
                <a:ext uri="{FF2B5EF4-FFF2-40B4-BE49-F238E27FC236}">
                  <a16:creationId xmlns:a16="http://schemas.microsoft.com/office/drawing/2014/main" id="{1BA416FD-46CB-E97D-4FF0-3289116549A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654851">
              <a:off x="6163521" y="1971362"/>
              <a:ext cx="518251" cy="505763"/>
            </a:xfrm>
            <a:prstGeom prst="rect">
              <a:avLst/>
            </a:prstGeom>
          </p:spPr>
        </p:pic>
      </p:grpSp>
      <p:grpSp>
        <p:nvGrpSpPr>
          <p:cNvPr id="41" name="Group 11">
            <a:extLst>
              <a:ext uri="{FF2B5EF4-FFF2-40B4-BE49-F238E27FC236}">
                <a16:creationId xmlns:a16="http://schemas.microsoft.com/office/drawing/2014/main" id="{A8CF563B-39D1-C703-55B6-4DB46F61CA5E}"/>
              </a:ext>
            </a:extLst>
          </p:cNvPr>
          <p:cNvGrpSpPr/>
          <p:nvPr/>
        </p:nvGrpSpPr>
        <p:grpSpPr>
          <a:xfrm>
            <a:off x="4590673" y="1322023"/>
            <a:ext cx="1076148" cy="823748"/>
            <a:chOff x="4680988" y="3025969"/>
            <a:chExt cx="1862899" cy="1425975"/>
          </a:xfrm>
        </p:grpSpPr>
        <p:sp>
          <p:nvSpPr>
            <p:cNvPr id="42" name="Oval 89">
              <a:extLst>
                <a:ext uri="{FF2B5EF4-FFF2-40B4-BE49-F238E27FC236}">
                  <a16:creationId xmlns:a16="http://schemas.microsoft.com/office/drawing/2014/main" id="{F65DDC5E-1635-82F7-8634-856A48E00A03}"/>
                </a:ext>
              </a:extLst>
            </p:cNvPr>
            <p:cNvSpPr/>
            <p:nvPr/>
          </p:nvSpPr>
          <p:spPr>
            <a:xfrm rot="16654851">
              <a:off x="5736946" y="3025969"/>
              <a:ext cx="806941" cy="806941"/>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sp>
          <p:nvSpPr>
            <p:cNvPr id="43" name="Oval 89">
              <a:extLst>
                <a:ext uri="{FF2B5EF4-FFF2-40B4-BE49-F238E27FC236}">
                  <a16:creationId xmlns:a16="http://schemas.microsoft.com/office/drawing/2014/main" id="{4E25B73A-7FE6-969C-5869-9310E237CF72}"/>
                </a:ext>
              </a:extLst>
            </p:cNvPr>
            <p:cNvSpPr/>
            <p:nvPr/>
          </p:nvSpPr>
          <p:spPr>
            <a:xfrm rot="16654851">
              <a:off x="4680988" y="3460413"/>
              <a:ext cx="991531" cy="991531"/>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44" name="Picture 49" descr="ball2v2pn-2.png">
              <a:extLst>
                <a:ext uri="{FF2B5EF4-FFF2-40B4-BE49-F238E27FC236}">
                  <a16:creationId xmlns:a16="http://schemas.microsoft.com/office/drawing/2014/main" id="{C7F781A9-B40B-551E-3AAB-E134BEBCFB9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6654851">
              <a:off x="5944613" y="3279047"/>
              <a:ext cx="520133" cy="507600"/>
            </a:xfrm>
            <a:prstGeom prst="rect">
              <a:avLst/>
            </a:prstGeom>
          </p:spPr>
        </p:pic>
        <p:pic>
          <p:nvPicPr>
            <p:cNvPr id="45" name="Picture 50" descr="ball2v2pn-2.png">
              <a:extLst>
                <a:ext uri="{FF2B5EF4-FFF2-40B4-BE49-F238E27FC236}">
                  <a16:creationId xmlns:a16="http://schemas.microsoft.com/office/drawing/2014/main" id="{365EC3A7-8E68-B4A7-AD66-C28A8DD1D6E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6654851">
              <a:off x="5158262" y="3587881"/>
              <a:ext cx="520133" cy="507600"/>
            </a:xfrm>
            <a:prstGeom prst="rect">
              <a:avLst/>
            </a:prstGeom>
          </p:spPr>
        </p:pic>
        <p:pic>
          <p:nvPicPr>
            <p:cNvPr id="46" name="Picture 56" descr="ball2v2pn.png">
              <a:extLst>
                <a:ext uri="{FF2B5EF4-FFF2-40B4-BE49-F238E27FC236}">
                  <a16:creationId xmlns:a16="http://schemas.microsoft.com/office/drawing/2014/main" id="{5F4090D9-40FB-CE9C-9763-A1B753EF474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654851">
              <a:off x="5789958" y="3088954"/>
              <a:ext cx="518251" cy="505763"/>
            </a:xfrm>
            <a:prstGeom prst="rect">
              <a:avLst/>
            </a:prstGeom>
          </p:spPr>
        </p:pic>
        <p:pic>
          <p:nvPicPr>
            <p:cNvPr id="47" name="Picture 59" descr="ball2v2pn.png">
              <a:extLst>
                <a:ext uri="{FF2B5EF4-FFF2-40B4-BE49-F238E27FC236}">
                  <a16:creationId xmlns:a16="http://schemas.microsoft.com/office/drawing/2014/main" id="{ED272549-CA15-14B6-C7C3-AC4DD297CED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654851">
              <a:off x="4863680" y="3561053"/>
              <a:ext cx="518251" cy="505763"/>
            </a:xfrm>
            <a:prstGeom prst="rect">
              <a:avLst/>
            </a:prstGeom>
          </p:spPr>
        </p:pic>
        <p:pic>
          <p:nvPicPr>
            <p:cNvPr id="48" name="Picture 60" descr="ball2v2pn.png">
              <a:extLst>
                <a:ext uri="{FF2B5EF4-FFF2-40B4-BE49-F238E27FC236}">
                  <a16:creationId xmlns:a16="http://schemas.microsoft.com/office/drawing/2014/main" id="{084D3DC7-84B5-3F54-25B9-F529BB6E8C7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654851">
              <a:off x="5051286" y="3851274"/>
              <a:ext cx="518251" cy="505763"/>
            </a:xfrm>
            <a:prstGeom prst="rect">
              <a:avLst/>
            </a:prstGeom>
          </p:spPr>
        </p:pic>
        <p:pic>
          <p:nvPicPr>
            <p:cNvPr id="49" name="Picture 61" descr="ball2v2pn.png">
              <a:extLst>
                <a:ext uri="{FF2B5EF4-FFF2-40B4-BE49-F238E27FC236}">
                  <a16:creationId xmlns:a16="http://schemas.microsoft.com/office/drawing/2014/main" id="{451C5710-E579-22B9-7B8F-DE69A656384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654851">
              <a:off x="4791094" y="3810399"/>
              <a:ext cx="518251" cy="505763"/>
            </a:xfrm>
            <a:prstGeom prst="rect">
              <a:avLst/>
            </a:prstGeom>
          </p:spPr>
        </p:pic>
        <p:cxnSp>
          <p:nvCxnSpPr>
            <p:cNvPr id="50" name="Straight Arrow Connector 53">
              <a:extLst>
                <a:ext uri="{FF2B5EF4-FFF2-40B4-BE49-F238E27FC236}">
                  <a16:creationId xmlns:a16="http://schemas.microsoft.com/office/drawing/2014/main" id="{499DC6A2-B968-B85B-0182-0C6618BE9240}"/>
                </a:ext>
              </a:extLst>
            </p:cNvPr>
            <p:cNvCxnSpPr/>
            <p:nvPr/>
          </p:nvCxnSpPr>
          <p:spPr>
            <a:xfrm flipV="1">
              <a:off x="5229328" y="3513651"/>
              <a:ext cx="921183" cy="467684"/>
            </a:xfrm>
            <a:prstGeom prst="straightConnector1">
              <a:avLst/>
            </a:prstGeom>
            <a:ln w="22225" cmpd="sng">
              <a:solidFill>
                <a:srgbClr val="000000"/>
              </a:solidFill>
              <a:headEnd type="stealth" w="lg" len="lg"/>
              <a:tailEnd type="none"/>
            </a:ln>
          </p:spPr>
          <p:style>
            <a:lnRef idx="2">
              <a:schemeClr val="accent1"/>
            </a:lnRef>
            <a:fillRef idx="0">
              <a:schemeClr val="accent1"/>
            </a:fillRef>
            <a:effectRef idx="1">
              <a:schemeClr val="accent1"/>
            </a:effectRef>
            <a:fontRef idx="minor">
              <a:schemeClr val="tx1"/>
            </a:fontRef>
          </p:style>
        </p:cxnSp>
      </p:grpSp>
      <p:sp>
        <p:nvSpPr>
          <p:cNvPr id="4" name="Espace réservé de la date 3">
            <a:extLst>
              <a:ext uri="{FF2B5EF4-FFF2-40B4-BE49-F238E27FC236}">
                <a16:creationId xmlns:a16="http://schemas.microsoft.com/office/drawing/2014/main" id="{4C5AE02D-84C1-D85E-A1E0-C447281A0B4C}"/>
              </a:ext>
            </a:extLst>
          </p:cNvPr>
          <p:cNvSpPr>
            <a:spLocks noGrp="1"/>
          </p:cNvSpPr>
          <p:nvPr>
            <p:ph type="dt" sz="half" idx="10"/>
          </p:nvPr>
        </p:nvSpPr>
        <p:spPr/>
        <p:txBody>
          <a:bodyPr/>
          <a:lstStyle/>
          <a:p>
            <a:r>
              <a:rPr lang="en-US"/>
              <a:t>23/09/2025</a:t>
            </a:r>
            <a:endParaRPr lang="fr-FR" dirty="0"/>
          </a:p>
        </p:txBody>
      </p:sp>
      <p:sp>
        <p:nvSpPr>
          <p:cNvPr id="13" name="Espace réservé du pied de page 12">
            <a:extLst>
              <a:ext uri="{FF2B5EF4-FFF2-40B4-BE49-F238E27FC236}">
                <a16:creationId xmlns:a16="http://schemas.microsoft.com/office/drawing/2014/main" id="{713CC0D1-6DCB-8612-BEEE-29A5B8E227F4}"/>
              </a:ext>
            </a:extLst>
          </p:cNvPr>
          <p:cNvSpPr>
            <a:spLocks noGrp="1"/>
          </p:cNvSpPr>
          <p:nvPr>
            <p:ph type="ftr" sz="quarter" idx="11"/>
          </p:nvPr>
        </p:nvSpPr>
        <p:spPr/>
        <p:txBody>
          <a:bodyPr/>
          <a:lstStyle/>
          <a:p>
            <a:r>
              <a:rPr lang="fr-FR"/>
              <a:t>EuNPC – Caen</a:t>
            </a:r>
            <a:endParaRPr lang="fr-FR" dirty="0"/>
          </a:p>
        </p:txBody>
      </p:sp>
      <p:sp>
        <p:nvSpPr>
          <p:cNvPr id="14" name="Espace réservé du numéro de diapositive 13">
            <a:extLst>
              <a:ext uri="{FF2B5EF4-FFF2-40B4-BE49-F238E27FC236}">
                <a16:creationId xmlns:a16="http://schemas.microsoft.com/office/drawing/2014/main" id="{602D5D74-7DC1-5136-59EA-50A683A2CEA1}"/>
              </a:ext>
            </a:extLst>
          </p:cNvPr>
          <p:cNvSpPr>
            <a:spLocks noGrp="1"/>
          </p:cNvSpPr>
          <p:nvPr>
            <p:ph type="sldNum" sz="quarter" idx="12"/>
          </p:nvPr>
        </p:nvSpPr>
        <p:spPr/>
        <p:txBody>
          <a:bodyPr/>
          <a:lstStyle/>
          <a:p>
            <a:fld id="{77E71596-5F9D-49C5-9701-16B3CA54319D}" type="slidenum">
              <a:rPr lang="fr-FR" smtClean="0"/>
              <a:pPr/>
              <a:t>6</a:t>
            </a:fld>
            <a:endParaRPr lang="fr-FR" dirty="0"/>
          </a:p>
        </p:txBody>
      </p:sp>
      <p:sp>
        <p:nvSpPr>
          <p:cNvPr id="15" name="Content Placeholder 5"/>
          <p:cNvSpPr txBox="1">
            <a:spLocks/>
          </p:cNvSpPr>
          <p:nvPr/>
        </p:nvSpPr>
        <p:spPr>
          <a:xfrm>
            <a:off x="616367" y="5534355"/>
            <a:ext cx="7174669" cy="763729"/>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defPPr>
              <a:defRPr lang="fr-FR"/>
            </a:defPPr>
            <a:lvl1pPr>
              <a:spcBef>
                <a:spcPts val="0"/>
              </a:spcBef>
              <a:spcAft>
                <a:spcPts val="1200"/>
              </a:spcAft>
              <a:defRPr sz="1800"/>
            </a:lvl1pPr>
          </a:lstStyle>
          <a:p>
            <a:r>
              <a:rPr lang="en-US" dirty="0"/>
              <a:t>Simple for binary reacting system, more involved for neutral ternary system and extremely challenging for charged breakup.</a:t>
            </a:r>
          </a:p>
        </p:txBody>
      </p:sp>
    </p:spTree>
    <p:extLst>
      <p:ext uri="{BB962C8B-B14F-4D97-AF65-F5344CB8AC3E}">
        <p14:creationId xmlns:p14="http://schemas.microsoft.com/office/powerpoint/2010/main" val="649179391"/>
      </p:ext>
    </p:extLst>
  </p:cSld>
  <p:clrMapOvr>
    <a:masterClrMapping/>
  </p:clrMapOvr>
  <mc:AlternateContent xmlns:mc="http://schemas.openxmlformats.org/markup-compatibility/2006" xmlns:p14="http://schemas.microsoft.com/office/powerpoint/2010/main">
    <mc:Choice Requires="p14">
      <p:transition spd="slow" p14:dur="2000" advTm="64380"/>
    </mc:Choice>
    <mc:Fallback xmlns="">
      <p:transition spd="slow" advTm="6438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B22AB4-1237-1172-EEC4-CD63013E8387}"/>
              </a:ext>
            </a:extLst>
          </p:cNvPr>
          <p:cNvSpPr>
            <a:spLocks noGrp="1"/>
          </p:cNvSpPr>
          <p:nvPr>
            <p:ph type="title"/>
          </p:nvPr>
        </p:nvSpPr>
        <p:spPr/>
        <p:txBody>
          <a:bodyPr vert="horz" lIns="91440" tIns="45720" rIns="91440" bIns="45720" rtlCol="0" anchor="ctr">
            <a:normAutofit/>
          </a:bodyPr>
          <a:lstStyle/>
          <a:p>
            <a:r>
              <a:rPr lang="en-US" sz="2000" b="0" dirty="0">
                <a:cs typeface="Arial Narrow"/>
              </a:rPr>
              <a:t>Resonating group method for NCSM: long-range dynamics and scattering</a:t>
            </a:r>
            <a:endParaRPr lang="en-US" sz="2000" b="0" dirty="0"/>
          </a:p>
        </p:txBody>
      </p:sp>
      <p:sp>
        <p:nvSpPr>
          <p:cNvPr id="2" name="Date Placeholder 1">
            <a:extLst>
              <a:ext uri="{FF2B5EF4-FFF2-40B4-BE49-F238E27FC236}">
                <a16:creationId xmlns:a16="http://schemas.microsoft.com/office/drawing/2014/main" id="{E53F329B-F35C-FCB7-0FF8-8F5B9A3C3967}"/>
              </a:ext>
            </a:extLst>
          </p:cNvPr>
          <p:cNvSpPr>
            <a:spLocks noGrp="1"/>
          </p:cNvSpPr>
          <p:nvPr>
            <p:ph type="dt" sz="half" idx="10"/>
          </p:nvPr>
        </p:nvSpPr>
        <p:spPr>
          <a:xfrm>
            <a:off x="228399" y="6467913"/>
            <a:ext cx="2729259" cy="364730"/>
          </a:xfrm>
        </p:spPr>
        <p:txBody>
          <a:bodyPr/>
          <a:lstStyle/>
          <a:p>
            <a:r>
              <a:rPr lang="en-US"/>
              <a:t>23/09/2025</a:t>
            </a:r>
            <a:endParaRPr lang="fr-FR"/>
          </a:p>
        </p:txBody>
      </p:sp>
      <p:sp>
        <p:nvSpPr>
          <p:cNvPr id="3" name="Footer Placeholder 2">
            <a:extLst>
              <a:ext uri="{FF2B5EF4-FFF2-40B4-BE49-F238E27FC236}">
                <a16:creationId xmlns:a16="http://schemas.microsoft.com/office/drawing/2014/main" id="{07DCFB09-19A6-5D3C-1D96-71AB581C4918}"/>
              </a:ext>
            </a:extLst>
          </p:cNvPr>
          <p:cNvSpPr>
            <a:spLocks noGrp="1"/>
          </p:cNvSpPr>
          <p:nvPr>
            <p:ph type="ftr" sz="quarter" idx="11"/>
          </p:nvPr>
        </p:nvSpPr>
        <p:spPr>
          <a:xfrm>
            <a:off x="3325188" y="6467913"/>
            <a:ext cx="5541624" cy="364730"/>
          </a:xfrm>
        </p:spPr>
        <p:txBody>
          <a:bodyPr/>
          <a:lstStyle/>
          <a:p>
            <a:r>
              <a:rPr lang="fr-FR"/>
              <a:t>EuNPC – Caen</a:t>
            </a:r>
            <a:endParaRPr lang="fr-FR" dirty="0"/>
          </a:p>
        </p:txBody>
      </p:sp>
      <p:sp>
        <p:nvSpPr>
          <p:cNvPr id="4" name="Slide Number Placeholder 3">
            <a:extLst>
              <a:ext uri="{FF2B5EF4-FFF2-40B4-BE49-F238E27FC236}">
                <a16:creationId xmlns:a16="http://schemas.microsoft.com/office/drawing/2014/main" id="{7490FDC0-4028-BEAC-B7D4-93DBD424CD2D}"/>
              </a:ext>
            </a:extLst>
          </p:cNvPr>
          <p:cNvSpPr>
            <a:spLocks noGrp="1"/>
          </p:cNvSpPr>
          <p:nvPr>
            <p:ph type="sldNum" sz="quarter" idx="12"/>
          </p:nvPr>
        </p:nvSpPr>
        <p:spPr>
          <a:xfrm>
            <a:off x="9234344" y="6467913"/>
            <a:ext cx="2741673" cy="364730"/>
          </a:xfrm>
        </p:spPr>
        <p:txBody>
          <a:bodyPr/>
          <a:lstStyle/>
          <a:p>
            <a:fld id="{77E71596-5F9D-49C5-9701-16B3CA54319D}" type="slidenum">
              <a:rPr lang="fr-FR" smtClean="0"/>
              <a:pPr/>
              <a:t>7</a:t>
            </a:fld>
            <a:endParaRPr lang="fr-F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FB67DDA-A24F-4616-A0CE-9E93263D6C25}"/>
                  </a:ext>
                </a:extLst>
              </p:cNvPr>
              <p:cNvSpPr>
                <a:spLocks noGrp="1"/>
              </p:cNvSpPr>
              <p:nvPr>
                <p:ph sz="half" idx="4294967295"/>
              </p:nvPr>
            </p:nvSpPr>
            <p:spPr>
              <a:xfrm>
                <a:off x="6294294" y="1185678"/>
                <a:ext cx="5880100" cy="3189656"/>
              </a:xfrm>
            </p:spPr>
            <p:txBody>
              <a:bodyPr anchor="ctr" anchorCtr="0">
                <a:spAutoFit/>
              </a:bodyPr>
              <a:lstStyle/>
              <a:p>
                <a:pPr marL="0" indent="0">
                  <a:lnSpc>
                    <a:spcPct val="100000"/>
                  </a:lnSpc>
                  <a:buNone/>
                </a:pPr>
                <a:r>
                  <a:rPr lang="en-US" sz="1800" dirty="0">
                    <a:solidFill>
                      <a:schemeClr val="tx1"/>
                    </a:solidFill>
                    <a:latin typeface="Arial" panose="020B0604020202020204" pitchFamily="34" charset="0"/>
                    <a:cs typeface="Arial" panose="020B0604020202020204" pitchFamily="34" charset="0"/>
                  </a:rPr>
                  <a:t>Configuration Interaction (CI):</a:t>
                </a:r>
              </a:p>
              <a:p>
                <a:pPr lvl="1">
                  <a:lnSpc>
                    <a:spcPct val="100000"/>
                  </a:lnSpc>
                  <a:spcAft>
                    <a:spcPts val="600"/>
                  </a:spcAft>
                </a:pPr>
                <a:r>
                  <a:rPr lang="en-US" sz="1800" dirty="0">
                    <a:latin typeface="Arial" panose="020B0604020202020204" pitchFamily="34" charset="0"/>
                    <a:cs typeface="Arial" panose="020B0604020202020204" pitchFamily="34" charset="0"/>
                  </a:rPr>
                  <a:t>Eigen-value problem → Matrix diagonalization</a:t>
                </a:r>
                <a:r>
                  <a:rPr lang="fr-FR" sz="18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14:m>
                  <m:oMath xmlns:m="http://schemas.openxmlformats.org/officeDocument/2006/math">
                    <m:acc>
                      <m:accPr>
                        <m:chr m:val="ˆ"/>
                        <m:ctrlPr>
                          <a:rPr lang="en-US" sz="1800" i="1">
                            <a:latin typeface="Cambria Math" panose="02040503050406030204" pitchFamily="18" charset="0"/>
                            <a:cs typeface="Arial" panose="020B0604020202020204" pitchFamily="34" charset="0"/>
                          </a:rPr>
                        </m:ctrlPr>
                      </m:accPr>
                      <m:e>
                        <m:r>
                          <a:rPr lang="en-US" sz="1800">
                            <a:latin typeface="Cambria Math" panose="02040503050406030204" pitchFamily="18" charset="0"/>
                            <a:cs typeface="Arial" panose="020B0604020202020204" pitchFamily="34" charset="0"/>
                          </a:rPr>
                          <m:t>𝐻</m:t>
                        </m:r>
                      </m:e>
                    </m:acc>
                    <m:sSubSup>
                      <m:sSubSupPr>
                        <m:ctrlPr>
                          <a:rPr lang="en-US" sz="1800" i="1">
                            <a:latin typeface="Cambria Math" panose="02040503050406030204" pitchFamily="18" charset="0"/>
                            <a:cs typeface="Arial" panose="020B0604020202020204" pitchFamily="34" charset="0"/>
                          </a:rPr>
                        </m:ctrlPr>
                      </m:sSubSupPr>
                      <m:e>
                        <m:r>
                          <a:rPr lang="en-US" sz="1800">
                            <a:latin typeface="Cambria Math" panose="02040503050406030204" pitchFamily="18" charset="0"/>
                            <a:cs typeface="Arial" panose="020B0604020202020204" pitchFamily="34" charset="0"/>
                          </a:rPr>
                          <m:t>𝜙</m:t>
                        </m:r>
                      </m:e>
                      <m:sub>
                        <m:r>
                          <a:rPr lang="en-US" sz="1800">
                            <a:latin typeface="Cambria Math" panose="02040503050406030204" pitchFamily="18" charset="0"/>
                            <a:cs typeface="Arial" panose="020B0604020202020204" pitchFamily="34" charset="0"/>
                          </a:rPr>
                          <m:t>𝑛</m:t>
                        </m:r>
                      </m:sub>
                      <m:sup>
                        <m:r>
                          <a:rPr lang="en-US" sz="1800">
                            <a:latin typeface="Cambria Math" panose="02040503050406030204" pitchFamily="18" charset="0"/>
                            <a:cs typeface="Arial" panose="020B0604020202020204" pitchFamily="34" charset="0"/>
                          </a:rPr>
                          <m:t> </m:t>
                        </m:r>
                      </m:sup>
                    </m:sSubSup>
                    <m:r>
                      <a:rPr lang="en-US" sz="1800">
                        <a:latin typeface="Cambria Math" panose="02040503050406030204" pitchFamily="18" charset="0"/>
                        <a:cs typeface="Arial" panose="020B0604020202020204" pitchFamily="34" charset="0"/>
                      </a:rPr>
                      <m:t>=</m:t>
                    </m:r>
                    <m:sSub>
                      <m:sSubPr>
                        <m:ctrlPr>
                          <a:rPr lang="en-US" sz="1800" i="1">
                            <a:latin typeface="Cambria Math" panose="02040503050406030204" pitchFamily="18" charset="0"/>
                            <a:cs typeface="Arial" panose="020B0604020202020204" pitchFamily="34" charset="0"/>
                          </a:rPr>
                        </m:ctrlPr>
                      </m:sSubPr>
                      <m:e>
                        <m:r>
                          <a:rPr lang="en-US" sz="1800">
                            <a:latin typeface="Cambria Math" panose="02040503050406030204" pitchFamily="18" charset="0"/>
                            <a:cs typeface="Arial" panose="020B0604020202020204" pitchFamily="34" charset="0"/>
                          </a:rPr>
                          <m:t>𝜀</m:t>
                        </m:r>
                      </m:e>
                      <m:sub>
                        <m:r>
                          <a:rPr lang="en-US" sz="1800">
                            <a:latin typeface="Cambria Math" panose="02040503050406030204" pitchFamily="18" charset="0"/>
                            <a:cs typeface="Arial" panose="020B0604020202020204" pitchFamily="34" charset="0"/>
                          </a:rPr>
                          <m:t>𝑛</m:t>
                        </m:r>
                      </m:sub>
                    </m:sSub>
                    <m:sSubSup>
                      <m:sSubSupPr>
                        <m:ctrlPr>
                          <a:rPr lang="en-US" sz="1800" i="1">
                            <a:latin typeface="Cambria Math" panose="02040503050406030204" pitchFamily="18" charset="0"/>
                            <a:cs typeface="Arial" panose="020B0604020202020204" pitchFamily="34" charset="0"/>
                          </a:rPr>
                        </m:ctrlPr>
                      </m:sSubSupPr>
                      <m:e>
                        <m:r>
                          <a:rPr lang="en-US" sz="1800">
                            <a:latin typeface="Cambria Math" panose="02040503050406030204" pitchFamily="18" charset="0"/>
                            <a:cs typeface="Arial" panose="020B0604020202020204" pitchFamily="34" charset="0"/>
                          </a:rPr>
                          <m:t>𝜙</m:t>
                        </m:r>
                      </m:e>
                      <m:sub>
                        <m:r>
                          <a:rPr lang="en-US" sz="1800">
                            <a:latin typeface="Cambria Math" panose="02040503050406030204" pitchFamily="18" charset="0"/>
                            <a:cs typeface="Arial" panose="020B0604020202020204" pitchFamily="34" charset="0"/>
                          </a:rPr>
                          <m:t>𝑛</m:t>
                        </m:r>
                      </m:sub>
                      <m:sup>
                        <m:r>
                          <a:rPr lang="en-US" sz="1800">
                            <a:latin typeface="Cambria Math" panose="02040503050406030204" pitchFamily="18" charset="0"/>
                            <a:cs typeface="Arial" panose="020B0604020202020204" pitchFamily="34" charset="0"/>
                          </a:rPr>
                          <m:t> </m:t>
                        </m:r>
                      </m:sup>
                    </m:sSubSup>
                  </m:oMath>
                </a14:m>
                <a:endParaRPr lang="en-US" sz="1800" dirty="0">
                  <a:latin typeface="Arial" panose="020B0604020202020204" pitchFamily="34" charset="0"/>
                  <a:cs typeface="Arial" panose="020B0604020202020204" pitchFamily="34" charset="0"/>
                </a:endParaRPr>
              </a:p>
              <a:p>
                <a:pPr marL="0" indent="0">
                  <a:lnSpc>
                    <a:spcPct val="100000"/>
                  </a:lnSpc>
                  <a:buNone/>
                </a:pPr>
                <a:r>
                  <a:rPr lang="en-US" sz="1800" dirty="0">
                    <a:latin typeface="Arial" panose="020B0604020202020204" pitchFamily="34" charset="0"/>
                    <a:cs typeface="Arial" panose="020B0604020202020204" pitchFamily="34" charset="0"/>
                  </a:rPr>
                  <a:t>No Core Shell Model (NCSM):</a:t>
                </a:r>
              </a:p>
              <a:p>
                <a:pPr marL="673821" lvl="2" indent="-285750">
                  <a:lnSpc>
                    <a:spcPct val="100000"/>
                  </a:lnSpc>
                  <a:spcBef>
                    <a:spcPts val="600"/>
                  </a:spcBef>
                </a:pPr>
                <a:r>
                  <a:rPr lang="en-US" sz="1800" dirty="0">
                    <a:latin typeface="Arial" panose="020B0604020202020204" pitchFamily="34" charset="0"/>
                    <a:cs typeface="Arial" panose="020B0604020202020204" pitchFamily="34" charset="0"/>
                  </a:rPr>
                  <a:t>HO wavefunctions;</a:t>
                </a:r>
              </a:p>
              <a:p>
                <a:pPr marL="673821" lvl="2" indent="-285750">
                  <a:lnSpc>
                    <a:spcPct val="100000"/>
                  </a:lnSpc>
                  <a:spcBef>
                    <a:spcPts val="0"/>
                  </a:spcBef>
                </a:pPr>
                <a:r>
                  <a:rPr lang="en-US" sz="1800" dirty="0">
                    <a:latin typeface="Arial" panose="020B0604020202020204" pitchFamily="34" charset="0"/>
                    <a:cs typeface="Arial" panose="020B0604020202020204" pitchFamily="34" charset="0"/>
                  </a:rPr>
                  <a:t>Single particle basis;</a:t>
                </a:r>
              </a:p>
              <a:p>
                <a:pPr marL="673821" lvl="2" indent="-285750">
                  <a:lnSpc>
                    <a:spcPct val="100000"/>
                  </a:lnSpc>
                  <a:spcBef>
                    <a:spcPts val="0"/>
                  </a:spcBef>
                  <a:spcAft>
                    <a:spcPts val="600"/>
                  </a:spcAft>
                </a:pPr>
                <a:r>
                  <a:rPr lang="en-US" sz="1800" dirty="0">
                    <a:latin typeface="Arial" panose="020B0604020202020204" pitchFamily="34" charset="0"/>
                    <a:cs typeface="Arial" panose="020B0604020202020204" pitchFamily="34" charset="0"/>
                  </a:rPr>
                  <a:t>Jacobi basis.</a:t>
                </a:r>
              </a:p>
              <a:p>
                <a:pPr marL="0" indent="0">
                  <a:lnSpc>
                    <a:spcPct val="100000"/>
                  </a:lnSpc>
                  <a:buNone/>
                </a:pPr>
                <a:r>
                  <a:rPr lang="en-US" sz="1800" dirty="0">
                    <a:latin typeface="Arial" panose="020B0604020202020204" pitchFamily="34" charset="0"/>
                    <a:cs typeface="Arial" panose="020B0604020202020204" pitchFamily="34" charset="0"/>
                  </a:rPr>
                  <a:t>NCSM with continuum (NCSMC):</a:t>
                </a:r>
              </a:p>
              <a:p>
                <a:pPr marL="673821" lvl="2" indent="-285750">
                  <a:lnSpc>
                    <a:spcPct val="100000"/>
                  </a:lnSpc>
                  <a:spcBef>
                    <a:spcPts val="849"/>
                  </a:spcBef>
                </a:pPr>
                <a:r>
                  <a:rPr lang="en-US" sz="1800" dirty="0">
                    <a:latin typeface="Arial" panose="020B0604020202020204" pitchFamily="34" charset="0"/>
                    <a:cs typeface="Arial" panose="020B0604020202020204" pitchFamily="34" charset="0"/>
                  </a:rPr>
                  <a:t>For computing reactions and exotic nuclei.</a:t>
                </a:r>
              </a:p>
            </p:txBody>
          </p:sp>
        </mc:Choice>
        <mc:Fallback xmlns="">
          <p:sp>
            <p:nvSpPr>
              <p:cNvPr id="6" name="Content Placeholder 5">
                <a:extLst>
                  <a:ext uri="{FF2B5EF4-FFF2-40B4-BE49-F238E27FC236}">
                    <a16:creationId xmlns:a16="http://schemas.microsoft.com/office/drawing/2014/main" id="{CFB67DDA-A24F-4616-A0CE-9E93263D6C25}"/>
                  </a:ext>
                </a:extLst>
              </p:cNvPr>
              <p:cNvSpPr>
                <a:spLocks noGrp="1" noRot="1" noChangeAspect="1" noMove="1" noResize="1" noEditPoints="1" noAdjustHandles="1" noChangeArrowheads="1" noChangeShapeType="1" noTextEdit="1"/>
              </p:cNvSpPr>
              <p:nvPr>
                <p:ph sz="half" idx="4294967295"/>
              </p:nvPr>
            </p:nvSpPr>
            <p:spPr>
              <a:xfrm>
                <a:off x="6294294" y="1185678"/>
                <a:ext cx="5880100" cy="3189656"/>
              </a:xfrm>
              <a:blipFill>
                <a:blip r:embed="rId3"/>
                <a:stretch>
                  <a:fillRect l="-934" t="-574" b="-2677"/>
                </a:stretch>
              </a:blipFill>
            </p:spPr>
            <p:txBody>
              <a:bodyPr/>
              <a:lstStyle/>
              <a:p>
                <a:r>
                  <a:rPr lang="en-US">
                    <a:noFill/>
                  </a:rPr>
                  <a:t> </a:t>
                </a:r>
              </a:p>
            </p:txBody>
          </p:sp>
        </mc:Fallback>
      </mc:AlternateContent>
      <p:grpSp>
        <p:nvGrpSpPr>
          <p:cNvPr id="149" name="Groupe 148">
            <a:extLst>
              <a:ext uri="{FF2B5EF4-FFF2-40B4-BE49-F238E27FC236}">
                <a16:creationId xmlns:a16="http://schemas.microsoft.com/office/drawing/2014/main" id="{1EFDF99B-B2B7-ECCA-EDB1-7805E2AFEA55}"/>
              </a:ext>
            </a:extLst>
          </p:cNvPr>
          <p:cNvGrpSpPr/>
          <p:nvPr/>
        </p:nvGrpSpPr>
        <p:grpSpPr>
          <a:xfrm>
            <a:off x="895565" y="3469863"/>
            <a:ext cx="4405152" cy="1359030"/>
            <a:chOff x="895565" y="3469863"/>
            <a:chExt cx="4405152" cy="1359030"/>
          </a:xfrm>
        </p:grpSpPr>
        <mc:AlternateContent xmlns:mc="http://schemas.openxmlformats.org/markup-compatibility/2006" xmlns:a14="http://schemas.microsoft.com/office/drawing/2010/main">
          <mc:Choice Requires="a14">
            <p:sp>
              <p:nvSpPr>
                <p:cNvPr id="100" name="TextBox 72">
                  <a:extLst>
                    <a:ext uri="{FF2B5EF4-FFF2-40B4-BE49-F238E27FC236}">
                      <a16:creationId xmlns:a16="http://schemas.microsoft.com/office/drawing/2014/main" id="{6062A2F2-E9EE-96E7-3F17-4A4F0C5FE905}"/>
                    </a:ext>
                  </a:extLst>
                </p:cNvPr>
                <p:cNvSpPr txBox="1"/>
                <p:nvPr/>
              </p:nvSpPr>
              <p:spPr>
                <a:xfrm>
                  <a:off x="895565" y="3469863"/>
                  <a:ext cx="4096800" cy="8073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Ψ</m:t>
                            </m:r>
                          </m:e>
                          <m:sub>
                            <m:r>
                              <a:rPr lang="en-US" i="1">
                                <a:latin typeface="Cambria Math" panose="02040503050406030204" pitchFamily="18" charset="0"/>
                              </a:rPr>
                              <m:t>𝑅𝐺𝑀</m:t>
                            </m:r>
                          </m:sub>
                          <m:sup>
                            <m:r>
                              <a:rPr lang="en-US" i="1">
                                <a:latin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rPr>
                              <m:t>)</m:t>
                            </m:r>
                          </m:sup>
                        </m:sSubSup>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𝑣</m:t>
                            </m:r>
                          </m:sub>
                          <m:sup/>
                          <m:e>
                            <m:nary>
                              <m:naryPr>
                                <m:limLoc m:val="undOvr"/>
                                <m:subHide m:val="on"/>
                                <m:supHide m:val="on"/>
                                <m:ctrlPr>
                                  <a:rPr lang="en-US" i="1">
                                    <a:latin typeface="Cambria Math" panose="02040503050406030204" pitchFamily="18" charset="0"/>
                                  </a:rPr>
                                </m:ctrlPr>
                              </m:naryPr>
                              <m:sub/>
                              <m:sup/>
                              <m:e>
                                <m:r>
                                  <a:rPr lang="en-US" i="1">
                                    <a:latin typeface="Cambria Math" panose="02040503050406030204" pitchFamily="18" charset="0"/>
                                  </a:rPr>
                                  <m:t>𝑑</m:t>
                                </m:r>
                                <m:acc>
                                  <m:accPr>
                                    <m:chr m:val="⃗"/>
                                    <m:ctrlPr>
                                      <a:rPr lang="en-US" i="1">
                                        <a:latin typeface="Cambria Math" panose="02040503050406030204" pitchFamily="18" charset="0"/>
                                      </a:rPr>
                                    </m:ctrlPr>
                                  </m:accPr>
                                  <m:e>
                                    <m:r>
                                      <a:rPr lang="en-US" i="1">
                                        <a:latin typeface="Cambria Math" panose="02040503050406030204" pitchFamily="18" charset="0"/>
                                      </a:rPr>
                                      <m:t>𝑟</m:t>
                                    </m:r>
                                  </m:e>
                                </m:acc>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𝑣</m:t>
                                    </m:r>
                                  </m:sub>
                                </m:sSub>
                                <m:d>
                                  <m:dPr>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𝑟</m:t>
                                        </m:r>
                                      </m:e>
                                    </m:acc>
                                  </m:e>
                                </m:d>
                                <m:r>
                                  <a:rPr lang="en-US" i="1">
                                    <a:latin typeface="Cambria Math" panose="02040503050406030204" pitchFamily="18" charset="0"/>
                                  </a:rPr>
                                  <m:t> </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𝐴</m:t>
                                        </m:r>
                                      </m:e>
                                    </m:acc>
                                  </m:e>
                                  <m:sub>
                                    <m:r>
                                      <a:rPr lang="en-US" i="1">
                                        <a:latin typeface="Cambria Math" panose="02040503050406030204" pitchFamily="18" charset="0"/>
                                      </a:rPr>
                                      <m:t>𝑣</m:t>
                                    </m:r>
                                  </m:sub>
                                </m:sSub>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sSubSup>
                                          <m:sSubSupPr>
                                            <m:ctrlPr>
                                              <a:rPr lang="el-GR"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Φ</m:t>
                                            </m:r>
                                          </m:e>
                                          <m:sub>
                                            <m:r>
                                              <a:rPr lang="en-US" i="1">
                                                <a:latin typeface="Cambria Math" panose="02040503050406030204" pitchFamily="18" charset="0"/>
                                                <a:ea typeface="Cambria Math" panose="02040503050406030204" pitchFamily="18" charset="0"/>
                                              </a:rPr>
                                              <m:t>𝑣</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𝑟</m:t>
                                                </m:r>
                                              </m:e>
                                            </m:acc>
                                          </m:sub>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𝐴</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𝑎</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𝑎</m:t>
                                            </m:r>
                                            <m:r>
                                              <a:rPr lang="en-US" i="1">
                                                <a:latin typeface="Cambria Math" panose="02040503050406030204" pitchFamily="18" charset="0"/>
                                                <a:ea typeface="Cambria Math" panose="02040503050406030204" pitchFamily="18" charset="0"/>
                                              </a:rPr>
                                              <m:t>)</m:t>
                                            </m:r>
                                          </m:sup>
                                        </m:sSubSup>
                                      </m:e>
                                    </m:d>
                                  </m:e>
                                </m:d>
                              </m:e>
                            </m:nary>
                          </m:e>
                        </m:nary>
                      </m:oMath>
                    </m:oMathPara>
                  </a14:m>
                  <a:endParaRPr lang="en-US" dirty="0"/>
                </a:p>
              </p:txBody>
            </p:sp>
          </mc:Choice>
          <mc:Fallback xmlns="">
            <p:sp>
              <p:nvSpPr>
                <p:cNvPr id="100" name="TextBox 72">
                  <a:extLst>
                    <a:ext uri="{FF2B5EF4-FFF2-40B4-BE49-F238E27FC236}">
                      <a16:creationId xmlns:a16="http://schemas.microsoft.com/office/drawing/2014/main" id="{6062A2F2-E9EE-96E7-3F17-4A4F0C5FE905}"/>
                    </a:ext>
                  </a:extLst>
                </p:cNvPr>
                <p:cNvSpPr txBox="1">
                  <a:spLocks noRot="1" noChangeAspect="1" noMove="1" noResize="1" noEditPoints="1" noAdjustHandles="1" noChangeArrowheads="1" noChangeShapeType="1" noTextEdit="1"/>
                </p:cNvSpPr>
                <p:nvPr/>
              </p:nvSpPr>
              <p:spPr>
                <a:xfrm>
                  <a:off x="895565" y="3469863"/>
                  <a:ext cx="4096800" cy="807337"/>
                </a:xfrm>
                <a:prstGeom prst="rect">
                  <a:avLst/>
                </a:prstGeom>
                <a:blipFill>
                  <a:blip r:embed="rId4"/>
                  <a:stretch>
                    <a:fillRect/>
                  </a:stretch>
                </a:blipFill>
              </p:spPr>
              <p:txBody>
                <a:bodyPr/>
                <a:lstStyle/>
                <a:p>
                  <a:r>
                    <a:rPr lang="en-US">
                      <a:noFill/>
                    </a:rPr>
                    <a:t> </a:t>
                  </a:r>
                </a:p>
              </p:txBody>
            </p:sp>
          </mc:Fallback>
        </mc:AlternateContent>
        <p:sp>
          <p:nvSpPr>
            <p:cNvPr id="101" name="Rectangle 1065">
              <a:extLst>
                <a:ext uri="{FF2B5EF4-FFF2-40B4-BE49-F238E27FC236}">
                  <a16:creationId xmlns:a16="http://schemas.microsoft.com/office/drawing/2014/main" id="{B02208AC-218C-717A-CE72-60E3611E16AA}"/>
                </a:ext>
              </a:extLst>
            </p:cNvPr>
            <p:cNvSpPr>
              <a:spLocks noChangeArrowheads="1"/>
            </p:cNvSpPr>
            <p:nvPr/>
          </p:nvSpPr>
          <p:spPr bwMode="auto">
            <a:xfrm>
              <a:off x="4423256" y="4236423"/>
              <a:ext cx="877461" cy="523220"/>
            </a:xfrm>
            <a:prstGeom prst="rect">
              <a:avLst/>
            </a:prstGeom>
            <a:noFill/>
            <a:ln w="9525">
              <a:noFill/>
              <a:miter lim="800000"/>
              <a:headEnd/>
              <a:tailEnd/>
            </a:ln>
            <a:effectLst/>
          </p:spPr>
          <p:txBody>
            <a:bodyPr wrap="square" anchor="ctr">
              <a:prstTxWarp prst="textNoShape">
                <a:avLst/>
              </a:prstTxWarp>
              <a:spAutoFit/>
            </a:bodyPr>
            <a:lstStyle/>
            <a:p>
              <a:pPr algn="ctr"/>
              <a:r>
                <a:rPr lang="en-US" sz="1400" dirty="0">
                  <a:solidFill>
                    <a:srgbClr val="FF0000"/>
                  </a:solidFill>
                </a:rPr>
                <a:t>Channel basis</a:t>
              </a:r>
            </a:p>
          </p:txBody>
        </p:sp>
        <p:sp>
          <p:nvSpPr>
            <p:cNvPr id="102" name="Oval 74">
              <a:extLst>
                <a:ext uri="{FF2B5EF4-FFF2-40B4-BE49-F238E27FC236}">
                  <a16:creationId xmlns:a16="http://schemas.microsoft.com/office/drawing/2014/main" id="{0F4CC46A-428A-AACC-E483-6F730DC6507E}"/>
                </a:ext>
              </a:extLst>
            </p:cNvPr>
            <p:cNvSpPr/>
            <p:nvPr/>
          </p:nvSpPr>
          <p:spPr bwMode="auto">
            <a:xfrm>
              <a:off x="2839667" y="3610219"/>
              <a:ext cx="671472" cy="442978"/>
            </a:xfrm>
            <a:prstGeom prst="ellipse">
              <a:avLst/>
            </a:prstGeom>
            <a:solidFill>
              <a:srgbClr val="0000FF">
                <a:alpha val="35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400" dirty="0">
                <a:latin typeface="Arial" pitchFamily="48" charset="0"/>
                <a:ea typeface="ＭＳ Ｐゴシック" pitchFamily="48" charset="-128"/>
                <a:cs typeface="ＭＳ Ｐゴシック" pitchFamily="48" charset="-128"/>
              </a:endParaRPr>
            </a:p>
            <a:p>
              <a:pPr algn="ctr" defTabSz="914400" eaLnBrk="0" hangingPunct="0"/>
              <a:endParaRPr lang="en-US" sz="1400" dirty="0">
                <a:latin typeface="Arial" pitchFamily="48" charset="0"/>
                <a:ea typeface="ＭＳ Ｐゴシック" pitchFamily="48" charset="-128"/>
                <a:cs typeface="ＭＳ Ｐゴシック" pitchFamily="48" charset="-128"/>
              </a:endParaRPr>
            </a:p>
          </p:txBody>
        </p:sp>
        <p:sp>
          <p:nvSpPr>
            <p:cNvPr id="103" name="Rectangle 1065">
              <a:extLst>
                <a:ext uri="{FF2B5EF4-FFF2-40B4-BE49-F238E27FC236}">
                  <a16:creationId xmlns:a16="http://schemas.microsoft.com/office/drawing/2014/main" id="{D7977F1B-02F8-4A43-9180-7D31A3B2979B}"/>
                </a:ext>
              </a:extLst>
            </p:cNvPr>
            <p:cNvSpPr>
              <a:spLocks noChangeArrowheads="1"/>
            </p:cNvSpPr>
            <p:nvPr/>
          </p:nvSpPr>
          <p:spPr bwMode="auto">
            <a:xfrm>
              <a:off x="1197348" y="4167173"/>
              <a:ext cx="1382670" cy="661720"/>
            </a:xfrm>
            <a:prstGeom prst="rect">
              <a:avLst/>
            </a:prstGeom>
            <a:noFill/>
            <a:ln w="9525">
              <a:noFill/>
              <a:miter lim="800000"/>
              <a:headEnd/>
              <a:tailEnd/>
            </a:ln>
            <a:effectLst/>
          </p:spPr>
          <p:txBody>
            <a:bodyPr wrap="square" anchor="ctr">
              <a:prstTxWarp prst="textNoShape">
                <a:avLst/>
              </a:prstTxWarp>
              <a:spAutoFit/>
            </a:bodyPr>
            <a:lstStyle/>
            <a:p>
              <a:pPr algn="ctr"/>
              <a:r>
                <a:rPr lang="en-US" sz="1400" dirty="0">
                  <a:solidFill>
                    <a:srgbClr val="0000FF"/>
                  </a:solidFill>
                </a:rPr>
                <a:t>Relative wave function </a:t>
              </a:r>
              <a:r>
                <a:rPr lang="en-US" sz="900" dirty="0">
                  <a:solidFill>
                    <a:srgbClr val="0000FF"/>
                  </a:solidFill>
                </a:rPr>
                <a:t>(unknown)</a:t>
              </a:r>
            </a:p>
          </p:txBody>
        </p:sp>
        <p:sp>
          <p:nvSpPr>
            <p:cNvPr id="104" name="Oval 76">
              <a:extLst>
                <a:ext uri="{FF2B5EF4-FFF2-40B4-BE49-F238E27FC236}">
                  <a16:creationId xmlns:a16="http://schemas.microsoft.com/office/drawing/2014/main" id="{0BE9340D-DC28-3CEB-7AB6-73599305DE81}"/>
                </a:ext>
              </a:extLst>
            </p:cNvPr>
            <p:cNvSpPr>
              <a:spLocks noChangeAspect="1"/>
            </p:cNvSpPr>
            <p:nvPr/>
          </p:nvSpPr>
          <p:spPr bwMode="auto">
            <a:xfrm>
              <a:off x="3904551" y="3586641"/>
              <a:ext cx="976212" cy="448056"/>
            </a:xfrm>
            <a:prstGeom prst="ellipse">
              <a:avLst/>
            </a:prstGeom>
            <a:solidFill>
              <a:srgbClr val="FF00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400">
                <a:latin typeface="Arial" pitchFamily="48" charset="0"/>
                <a:ea typeface="ＭＳ Ｐゴシック" pitchFamily="48" charset="-128"/>
                <a:cs typeface="ＭＳ Ｐゴシック" pitchFamily="48" charset="-128"/>
              </a:endParaRPr>
            </a:p>
          </p:txBody>
        </p:sp>
        <p:sp>
          <p:nvSpPr>
            <p:cNvPr id="106" name="TextBox 78">
              <a:extLst>
                <a:ext uri="{FF2B5EF4-FFF2-40B4-BE49-F238E27FC236}">
                  <a16:creationId xmlns:a16="http://schemas.microsoft.com/office/drawing/2014/main" id="{993C5631-7AE1-4484-88EF-D55E884D814C}"/>
                </a:ext>
              </a:extLst>
            </p:cNvPr>
            <p:cNvSpPr txBox="1"/>
            <p:nvPr/>
          </p:nvSpPr>
          <p:spPr>
            <a:xfrm>
              <a:off x="2673201" y="4451866"/>
              <a:ext cx="1479892" cy="307777"/>
            </a:xfrm>
            <a:prstGeom prst="rect">
              <a:avLst/>
            </a:prstGeom>
            <a:noFill/>
          </p:spPr>
          <p:txBody>
            <a:bodyPr wrap="none" rtlCol="0">
              <a:spAutoFit/>
            </a:bodyPr>
            <a:lstStyle/>
            <a:p>
              <a:pPr algn="just"/>
              <a:r>
                <a:rPr lang="en-US" sz="1400" dirty="0" err="1"/>
                <a:t>Antisymmetrizer</a:t>
              </a:r>
              <a:endParaRPr lang="en-US" sz="1400" dirty="0"/>
            </a:p>
          </p:txBody>
        </p:sp>
        <p:cxnSp>
          <p:nvCxnSpPr>
            <p:cNvPr id="107" name="Straight Arrow Connector 79">
              <a:extLst>
                <a:ext uri="{FF2B5EF4-FFF2-40B4-BE49-F238E27FC236}">
                  <a16:creationId xmlns:a16="http://schemas.microsoft.com/office/drawing/2014/main" id="{199BA267-30AF-5FB2-6829-10E77B680A21}"/>
                </a:ext>
              </a:extLst>
            </p:cNvPr>
            <p:cNvCxnSpPr>
              <a:stCxn id="103" idx="3"/>
              <a:endCxn id="102" idx="4"/>
            </p:cNvCxnSpPr>
            <p:nvPr/>
          </p:nvCxnSpPr>
          <p:spPr>
            <a:xfrm flipV="1">
              <a:off x="2580018" y="4053197"/>
              <a:ext cx="595385" cy="444836"/>
            </a:xfrm>
            <a:prstGeom prst="straightConnector1">
              <a:avLst/>
            </a:prstGeom>
            <a:ln w="19050" cmpd="sng">
              <a:solidFill>
                <a:srgbClr val="0000FF"/>
              </a:solidFill>
              <a:headEnd type="none"/>
              <a:tailEnd type="triangle" w="sm" len="med"/>
            </a:ln>
          </p:spPr>
          <p:style>
            <a:lnRef idx="2">
              <a:schemeClr val="accent1"/>
            </a:lnRef>
            <a:fillRef idx="0">
              <a:schemeClr val="accent1"/>
            </a:fillRef>
            <a:effectRef idx="1">
              <a:schemeClr val="accent1"/>
            </a:effectRef>
            <a:fontRef idx="minor">
              <a:schemeClr val="tx1"/>
            </a:fontRef>
          </p:style>
        </p:cxnSp>
        <p:cxnSp>
          <p:nvCxnSpPr>
            <p:cNvPr id="108" name="Straight Arrow Connector 80">
              <a:extLst>
                <a:ext uri="{FF2B5EF4-FFF2-40B4-BE49-F238E27FC236}">
                  <a16:creationId xmlns:a16="http://schemas.microsoft.com/office/drawing/2014/main" id="{7799A5C0-F4CF-1333-508B-D67040389A4F}"/>
                </a:ext>
              </a:extLst>
            </p:cNvPr>
            <p:cNvCxnSpPr>
              <a:stCxn id="101" idx="1"/>
              <a:endCxn id="104" idx="4"/>
            </p:cNvCxnSpPr>
            <p:nvPr/>
          </p:nvCxnSpPr>
          <p:spPr>
            <a:xfrm flipH="1" flipV="1">
              <a:off x="4392657" y="4034697"/>
              <a:ext cx="30599" cy="463336"/>
            </a:xfrm>
            <a:prstGeom prst="straightConnector1">
              <a:avLst/>
            </a:prstGeom>
            <a:ln w="19050" cmpd="sng">
              <a:solidFill>
                <a:srgbClr val="FF0000"/>
              </a:solidFill>
              <a:headEnd type="none"/>
              <a:tailEnd type="triangle" w="sm" len="med"/>
            </a:ln>
          </p:spPr>
          <p:style>
            <a:lnRef idx="2">
              <a:schemeClr val="accent1"/>
            </a:lnRef>
            <a:fillRef idx="0">
              <a:schemeClr val="accent1"/>
            </a:fillRef>
            <a:effectRef idx="1">
              <a:schemeClr val="accent1"/>
            </a:effectRef>
            <a:fontRef idx="minor">
              <a:schemeClr val="tx1"/>
            </a:fontRef>
          </p:style>
        </p:cxnSp>
        <p:cxnSp>
          <p:nvCxnSpPr>
            <p:cNvPr id="109" name="Straight Arrow Connector 81">
              <a:extLst>
                <a:ext uri="{FF2B5EF4-FFF2-40B4-BE49-F238E27FC236}">
                  <a16:creationId xmlns:a16="http://schemas.microsoft.com/office/drawing/2014/main" id="{9CB537B0-DA63-CF79-84F9-7CB9568A3578}"/>
                </a:ext>
              </a:extLst>
            </p:cNvPr>
            <p:cNvCxnSpPr>
              <a:stCxn id="106" idx="0"/>
            </p:cNvCxnSpPr>
            <p:nvPr/>
          </p:nvCxnSpPr>
          <p:spPr>
            <a:xfrm flipV="1">
              <a:off x="3413147" y="3927862"/>
              <a:ext cx="220783" cy="524004"/>
            </a:xfrm>
            <a:prstGeom prst="straightConnector1">
              <a:avLst/>
            </a:prstGeom>
            <a:ln w="19050" cmpd="sng">
              <a:solidFill>
                <a:schemeClr val="tx1"/>
              </a:solidFill>
              <a:headEnd type="none"/>
              <a:tailEnd type="triangle" w="sm" len="med"/>
            </a:ln>
          </p:spPr>
          <p:style>
            <a:lnRef idx="2">
              <a:schemeClr val="accent1"/>
            </a:lnRef>
            <a:fillRef idx="0">
              <a:schemeClr val="accent1"/>
            </a:fillRef>
            <a:effectRef idx="1">
              <a:schemeClr val="accent1"/>
            </a:effectRef>
            <a:fontRef idx="minor">
              <a:schemeClr val="tx1"/>
            </a:fontRef>
          </p:style>
        </p:cxnSp>
      </p:grpSp>
      <p:grpSp>
        <p:nvGrpSpPr>
          <p:cNvPr id="148" name="Groupe 147">
            <a:extLst>
              <a:ext uri="{FF2B5EF4-FFF2-40B4-BE49-F238E27FC236}">
                <a16:creationId xmlns:a16="http://schemas.microsoft.com/office/drawing/2014/main" id="{BD3A86C3-CE29-5088-0A56-890A2AB9DC17}"/>
              </a:ext>
            </a:extLst>
          </p:cNvPr>
          <p:cNvGrpSpPr/>
          <p:nvPr/>
        </p:nvGrpSpPr>
        <p:grpSpPr>
          <a:xfrm>
            <a:off x="892103" y="1428977"/>
            <a:ext cx="4298730" cy="1309862"/>
            <a:chOff x="892103" y="1428977"/>
            <a:chExt cx="4298730" cy="1309862"/>
          </a:xfrm>
        </p:grpSpPr>
        <p:sp>
          <p:nvSpPr>
            <p:cNvPr id="130" name="Oval 63">
              <a:extLst>
                <a:ext uri="{FF2B5EF4-FFF2-40B4-BE49-F238E27FC236}">
                  <a16:creationId xmlns:a16="http://schemas.microsoft.com/office/drawing/2014/main" id="{F71C2667-2220-2E40-92EB-0D2B7B75B6A5}"/>
                </a:ext>
              </a:extLst>
            </p:cNvPr>
            <p:cNvSpPr>
              <a:spLocks noChangeAspect="1"/>
            </p:cNvSpPr>
            <p:nvPr/>
          </p:nvSpPr>
          <p:spPr bwMode="auto">
            <a:xfrm>
              <a:off x="4064799" y="1535061"/>
              <a:ext cx="800444" cy="448056"/>
            </a:xfrm>
            <a:prstGeom prst="ellipse">
              <a:avLst/>
            </a:prstGeom>
            <a:solidFill>
              <a:srgbClr val="FF00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400">
                <a:latin typeface="Arial" pitchFamily="48" charset="0"/>
                <a:ea typeface="ＭＳ Ｐゴシック" pitchFamily="48" charset="-128"/>
                <a:cs typeface="ＭＳ Ｐゴシック" pitchFamily="48" charset="-128"/>
              </a:endParaRPr>
            </a:p>
          </p:txBody>
        </p:sp>
        <p:sp>
          <p:nvSpPr>
            <p:cNvPr id="131" name="Oval 61">
              <a:extLst>
                <a:ext uri="{FF2B5EF4-FFF2-40B4-BE49-F238E27FC236}">
                  <a16:creationId xmlns:a16="http://schemas.microsoft.com/office/drawing/2014/main" id="{F18209A7-5919-BDBA-2531-F1F82A9B6952}"/>
                </a:ext>
              </a:extLst>
            </p:cNvPr>
            <p:cNvSpPr>
              <a:spLocks noChangeAspect="1"/>
            </p:cNvSpPr>
            <p:nvPr/>
          </p:nvSpPr>
          <p:spPr bwMode="auto">
            <a:xfrm>
              <a:off x="3509515" y="1586471"/>
              <a:ext cx="340553" cy="345236"/>
            </a:xfrm>
            <a:prstGeom prst="ellipse">
              <a:avLst/>
            </a:prstGeom>
            <a:solidFill>
              <a:srgbClr val="0000FF">
                <a:alpha val="35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400" dirty="0">
                <a:latin typeface="Arial" pitchFamily="48" charset="0"/>
                <a:ea typeface="ＭＳ Ｐゴシック" pitchFamily="48" charset="-128"/>
                <a:cs typeface="ＭＳ Ｐゴシック" pitchFamily="48" charset="-128"/>
              </a:endParaRPr>
            </a:p>
            <a:p>
              <a:pPr algn="ctr" defTabSz="914400" eaLnBrk="0" hangingPunct="0"/>
              <a:endParaRPr lang="en-US" sz="1400" dirty="0">
                <a:latin typeface="Arial" pitchFamily="48" charset="0"/>
                <a:ea typeface="ＭＳ Ｐゴシック" pitchFamily="48" charset="-128"/>
                <a:cs typeface="ＭＳ Ｐゴシック" pitchFamily="48" charset="-128"/>
              </a:endParaRPr>
            </a:p>
          </p:txBody>
        </p:sp>
        <mc:AlternateContent xmlns:mc="http://schemas.openxmlformats.org/markup-compatibility/2006" xmlns:a14="http://schemas.microsoft.com/office/drawing/2010/main">
          <mc:Choice Requires="a14">
            <p:sp>
              <p:nvSpPr>
                <p:cNvPr id="132" name="TextBox 4">
                  <a:extLst>
                    <a:ext uri="{FF2B5EF4-FFF2-40B4-BE49-F238E27FC236}">
                      <a16:creationId xmlns:a16="http://schemas.microsoft.com/office/drawing/2014/main" id="{60D4ABAA-8DFA-D702-C6C0-BF15EE833BCD}"/>
                    </a:ext>
                  </a:extLst>
                </p:cNvPr>
                <p:cNvSpPr txBox="1"/>
                <p:nvPr/>
              </p:nvSpPr>
              <p:spPr>
                <a:xfrm>
                  <a:off x="892103" y="1428977"/>
                  <a:ext cx="4174220" cy="7468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Ψ</m:t>
                            </m:r>
                          </m:e>
                          <m:sub>
                            <m:r>
                              <a:rPr lang="en-US" i="1">
                                <a:latin typeface="Cambria Math" panose="02040503050406030204" pitchFamily="18" charset="0"/>
                              </a:rPr>
                              <m:t>𝑁𝐶𝑆𝑀</m:t>
                            </m:r>
                          </m:sub>
                          <m:sup>
                            <m:r>
                              <a:rPr lang="en-US" i="1">
                                <a:latin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rPr>
                              <m:t>)</m:t>
                            </m:r>
                          </m:sup>
                        </m:sSubSup>
                        <m:r>
                          <a:rPr lang="fr-FR" i="1">
                            <a:latin typeface="Cambria Math"/>
                          </a:rPr>
                          <m:t>=</m:t>
                        </m:r>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i="1">
                                    <a:latin typeface="Cambria Math" panose="02040503050406030204" pitchFamily="18" charset="0"/>
                                  </a:rPr>
                                  <m:t>𝐴</m:t>
                                </m:r>
                                <m:r>
                                  <a:rPr lang="en-US" i="1">
                                    <a:latin typeface="Cambria Math" panose="02040503050406030204" pitchFamily="18" charset="0"/>
                                    <a:ea typeface="Cambria Math" panose="02040503050406030204" pitchFamily="18" charset="0"/>
                                  </a:rPr>
                                  <m:t>𝜆</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𝐽</m:t>
                                    </m:r>
                                  </m:e>
                                  <m:sup>
                                    <m:r>
                                      <a:rPr lang="en-US" i="1">
                                        <a:latin typeface="Cambria Math" panose="02040503050406030204" pitchFamily="18" charset="0"/>
                                        <a:ea typeface="Cambria Math" panose="02040503050406030204" pitchFamily="18" charset="0"/>
                                      </a:rPr>
                                      <m:t>𝜋</m:t>
                                    </m:r>
                                  </m:sup>
                                </m:sSup>
                                <m:r>
                                  <a:rPr lang="en-US" i="1">
                                    <a:latin typeface="Cambria Math" panose="02040503050406030204" pitchFamily="18" charset="0"/>
                                    <a:ea typeface="Cambria Math" panose="02040503050406030204" pitchFamily="18" charset="0"/>
                                  </a:rPr>
                                  <m:t>𝑇</m:t>
                                </m:r>
                              </m:e>
                            </m:d>
                          </m:e>
                        </m:d>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a:rPr lang="en-US" i="1">
                                <a:latin typeface="Cambria Math"/>
                                <a:ea typeface="Cambria Math"/>
                              </a:rPr>
                              <m:t>𝛼</m:t>
                            </m:r>
                          </m:sub>
                          <m:sup/>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a:ea typeface="Cambria Math"/>
                                  </a:rPr>
                                  <m:t>𝛼</m:t>
                                </m:r>
                              </m:sub>
                            </m:sSub>
                            <m:r>
                              <a:rPr lang="en-US" i="1">
                                <a:latin typeface="Cambria Math" panose="02040503050406030204" pitchFamily="18" charset="0"/>
                              </a:rPr>
                              <m:t>   </m:t>
                            </m:r>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i="1">
                                        <a:latin typeface="Cambria Math" panose="02040503050406030204" pitchFamily="18" charset="0"/>
                                      </a:rPr>
                                      <m:t>𝐴</m:t>
                                    </m:r>
                                    <m:r>
                                      <a:rPr lang="en-US" i="1">
                                        <a:latin typeface="Cambria Math"/>
                                        <a:ea typeface="Cambria Math"/>
                                      </a:rPr>
                                      <m:t>𝛼</m:t>
                                    </m:r>
                                    <m:sSup>
                                      <m:sSupPr>
                                        <m:ctrlPr>
                                          <a:rPr lang="en-US" i="1">
                                            <a:latin typeface="Cambria Math" panose="02040503050406030204" pitchFamily="18" charset="0"/>
                                            <a:ea typeface="Cambria Math" panose="02040503050406030204" pitchFamily="18" charset="0"/>
                                          </a:rPr>
                                        </m:ctrlPr>
                                      </m:sSupPr>
                                      <m:e>
                                        <m:sSub>
                                          <m:sSubPr>
                                            <m:ctrlPr>
                                              <a:rPr lang="en-US" i="1">
                                                <a:latin typeface="Cambria Math" panose="02040503050406030204" pitchFamily="18" charset="0"/>
                                                <a:ea typeface="Cambria Math" panose="02040503050406030204" pitchFamily="18" charset="0"/>
                                              </a:rPr>
                                            </m:ctrlPr>
                                          </m:sSubPr>
                                          <m:e>
                                            <m:r>
                                              <a:rPr lang="fr-FR" i="1">
                                                <a:latin typeface="Cambria Math"/>
                                                <a:ea typeface="Cambria Math" panose="02040503050406030204" pitchFamily="18" charset="0"/>
                                              </a:rPr>
                                              <m:t>𝑗</m:t>
                                            </m:r>
                                          </m:e>
                                          <m:sub>
                                            <m:r>
                                              <a:rPr lang="fr-FR" i="1">
                                                <a:latin typeface="Cambria Math"/>
                                                <a:ea typeface="Cambria Math" panose="02040503050406030204" pitchFamily="18" charset="0"/>
                                              </a:rPr>
                                              <m:t>𝑧</m:t>
                                            </m:r>
                                          </m:sub>
                                        </m:sSub>
                                      </m:e>
                                      <m:sup>
                                        <m:r>
                                          <a:rPr lang="en-US" i="1">
                                            <a:latin typeface="Cambria Math" panose="02040503050406030204" pitchFamily="18" charset="0"/>
                                            <a:ea typeface="Cambria Math" panose="02040503050406030204" pitchFamily="18" charset="0"/>
                                          </a:rPr>
                                          <m:t>𝜋</m:t>
                                        </m:r>
                                      </m:sup>
                                    </m:sSup>
                                    <m:sSub>
                                      <m:sSubPr>
                                        <m:ctrlPr>
                                          <a:rPr lang="en-US" i="1">
                                            <a:latin typeface="Cambria Math" panose="02040503050406030204" pitchFamily="18" charset="0"/>
                                            <a:ea typeface="Cambria Math" panose="02040503050406030204" pitchFamily="18" charset="0"/>
                                          </a:rPr>
                                        </m:ctrlPr>
                                      </m:sSubPr>
                                      <m:e>
                                        <m:r>
                                          <a:rPr lang="fr-FR" i="1">
                                            <a:latin typeface="Cambria Math"/>
                                            <a:ea typeface="Cambria Math" panose="02040503050406030204" pitchFamily="18" charset="0"/>
                                          </a:rPr>
                                          <m:t>𝑡</m:t>
                                        </m:r>
                                      </m:e>
                                      <m:sub>
                                        <m:r>
                                          <a:rPr lang="fr-FR" i="1">
                                            <a:latin typeface="Cambria Math"/>
                                            <a:ea typeface="Cambria Math" panose="02040503050406030204" pitchFamily="18" charset="0"/>
                                          </a:rPr>
                                          <m:t>𝑧</m:t>
                                        </m:r>
                                      </m:sub>
                                    </m:sSub>
                                  </m:e>
                                </m:d>
                              </m:e>
                            </m:d>
                          </m:e>
                        </m:nary>
                      </m:oMath>
                    </m:oMathPara>
                  </a14:m>
                  <a:endParaRPr lang="en-US" dirty="0"/>
                </a:p>
              </p:txBody>
            </p:sp>
          </mc:Choice>
          <mc:Fallback xmlns="">
            <p:sp>
              <p:nvSpPr>
                <p:cNvPr id="132" name="TextBox 4">
                  <a:extLst>
                    <a:ext uri="{FF2B5EF4-FFF2-40B4-BE49-F238E27FC236}">
                      <a16:creationId xmlns:a16="http://schemas.microsoft.com/office/drawing/2014/main" id="{60D4ABAA-8DFA-D702-C6C0-BF15EE833BCD}"/>
                    </a:ext>
                  </a:extLst>
                </p:cNvPr>
                <p:cNvSpPr txBox="1">
                  <a:spLocks noRot="1" noChangeAspect="1" noMove="1" noResize="1" noEditPoints="1" noAdjustHandles="1" noChangeArrowheads="1" noChangeShapeType="1" noTextEdit="1"/>
                </p:cNvSpPr>
                <p:nvPr/>
              </p:nvSpPr>
              <p:spPr>
                <a:xfrm>
                  <a:off x="892103" y="1428977"/>
                  <a:ext cx="4174220" cy="746871"/>
                </a:xfrm>
                <a:prstGeom prst="rect">
                  <a:avLst/>
                </a:prstGeom>
                <a:blipFill>
                  <a:blip r:embed="rId5"/>
                  <a:stretch>
                    <a:fillRect/>
                  </a:stretch>
                </a:blipFill>
              </p:spPr>
              <p:txBody>
                <a:bodyPr/>
                <a:lstStyle/>
                <a:p>
                  <a:r>
                    <a:rPr lang="en-US">
                      <a:noFill/>
                    </a:rPr>
                    <a:t> </a:t>
                  </a:r>
                </a:p>
              </p:txBody>
            </p:sp>
          </mc:Fallback>
        </mc:AlternateContent>
        <p:sp>
          <p:nvSpPr>
            <p:cNvPr id="133" name="Rectangle 1065">
              <a:extLst>
                <a:ext uri="{FF2B5EF4-FFF2-40B4-BE49-F238E27FC236}">
                  <a16:creationId xmlns:a16="http://schemas.microsoft.com/office/drawing/2014/main" id="{36E3ABDA-7A4C-65D4-CEE8-F16520BF7AB3}"/>
                </a:ext>
              </a:extLst>
            </p:cNvPr>
            <p:cNvSpPr>
              <a:spLocks noChangeArrowheads="1"/>
            </p:cNvSpPr>
            <p:nvPr/>
          </p:nvSpPr>
          <p:spPr bwMode="auto">
            <a:xfrm>
              <a:off x="3758997" y="2000175"/>
              <a:ext cx="1431836" cy="738664"/>
            </a:xfrm>
            <a:prstGeom prst="rect">
              <a:avLst/>
            </a:prstGeom>
            <a:noFill/>
            <a:ln w="9525">
              <a:noFill/>
              <a:miter lim="800000"/>
              <a:headEnd/>
              <a:tailEnd/>
            </a:ln>
            <a:effectLst/>
          </p:spPr>
          <p:txBody>
            <a:bodyPr wrap="square" anchor="ctr">
              <a:prstTxWarp prst="textNoShape">
                <a:avLst/>
              </a:prstTxWarp>
              <a:spAutoFit/>
            </a:bodyPr>
            <a:lstStyle/>
            <a:p>
              <a:pPr algn="ctr"/>
              <a:r>
                <a:rPr lang="en-US" sz="1400" dirty="0">
                  <a:solidFill>
                    <a:srgbClr val="FF0000"/>
                  </a:solidFill>
                </a:rPr>
                <a:t>A-body harmonic oscillator states</a:t>
              </a:r>
            </a:p>
          </p:txBody>
        </p:sp>
        <p:sp>
          <p:nvSpPr>
            <p:cNvPr id="134" name="Rectangle 1065">
              <a:extLst>
                <a:ext uri="{FF2B5EF4-FFF2-40B4-BE49-F238E27FC236}">
                  <a16:creationId xmlns:a16="http://schemas.microsoft.com/office/drawing/2014/main" id="{FF5FCFA0-5AD3-423A-218C-D104D5985C68}"/>
                </a:ext>
              </a:extLst>
            </p:cNvPr>
            <p:cNvSpPr>
              <a:spLocks noChangeArrowheads="1"/>
            </p:cNvSpPr>
            <p:nvPr/>
          </p:nvSpPr>
          <p:spPr bwMode="auto">
            <a:xfrm>
              <a:off x="1596561" y="2107897"/>
              <a:ext cx="1647237" cy="522000"/>
            </a:xfrm>
            <a:prstGeom prst="rect">
              <a:avLst/>
            </a:prstGeom>
            <a:noFill/>
            <a:ln w="9525">
              <a:noFill/>
              <a:miter lim="800000"/>
              <a:headEnd/>
              <a:tailEnd/>
            </a:ln>
            <a:effectLst/>
          </p:spPr>
          <p:txBody>
            <a:bodyPr wrap="square" anchor="ctr">
              <a:prstTxWarp prst="textNoShape">
                <a:avLst/>
              </a:prstTxWarp>
              <a:spAutoFit/>
            </a:bodyPr>
            <a:lstStyle/>
            <a:p>
              <a:pPr algn="ctr"/>
              <a:r>
                <a:rPr lang="en-US" sz="1400" dirty="0">
                  <a:solidFill>
                    <a:srgbClr val="0000FF"/>
                  </a:solidFill>
                </a:rPr>
                <a:t>Mixing coefficients</a:t>
              </a:r>
              <a:r>
                <a:rPr lang="en-US" sz="900" dirty="0">
                  <a:solidFill>
                    <a:srgbClr val="0000FF"/>
                  </a:solidFill>
                </a:rPr>
                <a:t>(unknown)</a:t>
              </a:r>
            </a:p>
          </p:txBody>
        </p:sp>
        <p:cxnSp>
          <p:nvCxnSpPr>
            <p:cNvPr id="136" name="Straight Arrow Connector 76">
              <a:extLst>
                <a:ext uri="{FF2B5EF4-FFF2-40B4-BE49-F238E27FC236}">
                  <a16:creationId xmlns:a16="http://schemas.microsoft.com/office/drawing/2014/main" id="{D7C353ED-E608-90E6-D74A-819F0D395482}"/>
                </a:ext>
              </a:extLst>
            </p:cNvPr>
            <p:cNvCxnSpPr>
              <a:stCxn id="134" idx="3"/>
              <a:endCxn id="131" idx="4"/>
            </p:cNvCxnSpPr>
            <p:nvPr/>
          </p:nvCxnSpPr>
          <p:spPr>
            <a:xfrm flipV="1">
              <a:off x="3243798" y="1931707"/>
              <a:ext cx="435994" cy="437190"/>
            </a:xfrm>
            <a:prstGeom prst="straightConnector1">
              <a:avLst/>
            </a:prstGeom>
            <a:ln w="19050" cmpd="sng">
              <a:solidFill>
                <a:srgbClr val="0000FF"/>
              </a:solidFill>
              <a:headEnd type="none"/>
              <a:tailEnd type="triangle" w="sm" len="med"/>
            </a:ln>
          </p:spPr>
          <p:style>
            <a:lnRef idx="2">
              <a:schemeClr val="accent1"/>
            </a:lnRef>
            <a:fillRef idx="0">
              <a:schemeClr val="accent1"/>
            </a:fillRef>
            <a:effectRef idx="1">
              <a:schemeClr val="accent1"/>
            </a:effectRef>
            <a:fontRef idx="minor">
              <a:schemeClr val="tx1"/>
            </a:fontRef>
          </p:style>
        </p:cxnSp>
        <p:cxnSp>
          <p:nvCxnSpPr>
            <p:cNvPr id="137" name="Straight Arrow Connector 77">
              <a:extLst>
                <a:ext uri="{FF2B5EF4-FFF2-40B4-BE49-F238E27FC236}">
                  <a16:creationId xmlns:a16="http://schemas.microsoft.com/office/drawing/2014/main" id="{EB60CED8-D78F-084A-E77A-7A2105C6975E}"/>
                </a:ext>
              </a:extLst>
            </p:cNvPr>
            <p:cNvCxnSpPr>
              <a:stCxn id="133" idx="1"/>
              <a:endCxn id="130" idx="3"/>
            </p:cNvCxnSpPr>
            <p:nvPr/>
          </p:nvCxnSpPr>
          <p:spPr>
            <a:xfrm flipV="1">
              <a:off x="3758997" y="1917501"/>
              <a:ext cx="423024" cy="452006"/>
            </a:xfrm>
            <a:prstGeom prst="straightConnector1">
              <a:avLst/>
            </a:prstGeom>
            <a:ln w="19050" cmpd="sng">
              <a:solidFill>
                <a:srgbClr val="FF0000"/>
              </a:solidFill>
              <a:headEnd type="none"/>
              <a:tailEnd type="triangle" w="sm" len="med"/>
            </a:ln>
          </p:spPr>
          <p:style>
            <a:lnRef idx="2">
              <a:schemeClr val="accent1"/>
            </a:lnRef>
            <a:fillRef idx="0">
              <a:schemeClr val="accent1"/>
            </a:fillRef>
            <a:effectRef idx="1">
              <a:schemeClr val="accent1"/>
            </a:effectRef>
            <a:fontRef idx="minor">
              <a:schemeClr val="tx1"/>
            </a:fontRef>
          </p:style>
        </p:cxnSp>
      </p:grpSp>
      <p:sp>
        <p:nvSpPr>
          <p:cNvPr id="10" name="Content Placeholder 5">
            <a:extLst>
              <a:ext uri="{FF2B5EF4-FFF2-40B4-BE49-F238E27FC236}">
                <a16:creationId xmlns:a16="http://schemas.microsoft.com/office/drawing/2014/main" id="{E70AF9BB-F6A7-871C-05C6-B14EF0FAF9CC}"/>
              </a:ext>
            </a:extLst>
          </p:cNvPr>
          <p:cNvSpPr txBox="1">
            <a:spLocks/>
          </p:cNvSpPr>
          <p:nvPr/>
        </p:nvSpPr>
        <p:spPr>
          <a:xfrm>
            <a:off x="5603289" y="4847591"/>
            <a:ext cx="6419697" cy="1454506"/>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defPPr>
              <a:defRPr lang="fr-FR"/>
            </a:defPPr>
            <a:lvl1pPr>
              <a:spcBef>
                <a:spcPts val="0"/>
              </a:spcBef>
              <a:spcAft>
                <a:spcPts val="1200"/>
              </a:spcAft>
              <a:defRPr sz="1800"/>
            </a:lvl1pPr>
          </a:lstStyle>
          <a:p>
            <a:pPr>
              <a:lnSpc>
                <a:spcPct val="100000"/>
              </a:lnSpc>
              <a:spcAft>
                <a:spcPts val="600"/>
              </a:spcAft>
            </a:pPr>
            <a:r>
              <a:rPr lang="en-US" sz="1800" dirty="0">
                <a:solidFill>
                  <a:schemeClr val="tx1"/>
                </a:solidFill>
                <a:latin typeface="Arial" panose="020B0604020202020204" pitchFamily="34" charset="0"/>
                <a:cs typeface="Arial" panose="020B0604020202020204" pitchFamily="34" charset="0"/>
              </a:rPr>
              <a:t>Limitations:</a:t>
            </a:r>
          </a:p>
          <a:p>
            <a:pPr marL="742950" lvl="1" indent="-285750">
              <a:lnSpc>
                <a:spcPct val="100000"/>
              </a:lnSpc>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Resonance properties cannot be accessed directly.</a:t>
            </a:r>
          </a:p>
          <a:p>
            <a:pPr marL="742950" lvl="1" indent="-285750">
              <a:lnSpc>
                <a:spcPct val="100000"/>
              </a:lnSpc>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Reaction channels must be introduced manually.</a:t>
            </a:r>
          </a:p>
        </p:txBody>
      </p:sp>
    </p:spTree>
    <p:extLst>
      <p:ext uri="{BB962C8B-B14F-4D97-AF65-F5344CB8AC3E}">
        <p14:creationId xmlns:p14="http://schemas.microsoft.com/office/powerpoint/2010/main" val="3187649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1739" y="169117"/>
            <a:ext cx="8688971" cy="488983"/>
          </a:xfrm>
        </p:spPr>
        <p:txBody>
          <a:bodyPr vert="horz" lIns="91440" tIns="45720" rIns="91440" bIns="45720" rtlCol="0" anchor="ctr">
            <a:normAutofit/>
          </a:bodyPr>
          <a:lstStyle/>
          <a:p>
            <a:r>
              <a:rPr lang="en-US" b="0" i="1" dirty="0"/>
              <a:t>n</a:t>
            </a:r>
            <a:r>
              <a:rPr lang="en-US" b="0" dirty="0"/>
              <a:t>-</a:t>
            </a:r>
            <a:r>
              <a:rPr lang="en-US" b="0" baseline="30000" dirty="0"/>
              <a:t>4</a:t>
            </a:r>
            <a:r>
              <a:rPr lang="en-US" b="0" dirty="0"/>
              <a:t>He scattering: NCSMC vs </a:t>
            </a:r>
            <a:r>
              <a:rPr lang="en-US" b="0" dirty="0" err="1"/>
              <a:t>Faddeev-Yakubovsky</a:t>
            </a:r>
            <a:endParaRPr lang="en-US" b="0" dirty="0"/>
          </a:p>
        </p:txBody>
      </p:sp>
      <p:sp>
        <p:nvSpPr>
          <p:cNvPr id="59" name="Rectangle 7"/>
          <p:cNvSpPr>
            <a:spLocks noChangeArrowheads="1"/>
          </p:cNvSpPr>
          <p:nvPr/>
        </p:nvSpPr>
        <p:spPr bwMode="auto">
          <a:xfrm>
            <a:off x="7291462" y="1920181"/>
            <a:ext cx="3407306" cy="812830"/>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p>
            <a:pPr marL="285750" indent="-285750">
              <a:spcBef>
                <a:spcPts val="0"/>
              </a:spcBef>
              <a:spcAft>
                <a:spcPts val="1200"/>
              </a:spcAft>
              <a:buFont typeface="Arial" panose="020B0604020202020204" pitchFamily="34" charset="0"/>
              <a:buChar char="•"/>
            </a:pPr>
            <a:r>
              <a:rPr lang="en-US" sz="1800" b="1" dirty="0"/>
              <a:t>Good</a:t>
            </a:r>
            <a:r>
              <a:rPr lang="en-US" sz="1800" dirty="0"/>
              <a:t> agreement between the two methods.</a:t>
            </a:r>
          </a:p>
        </p:txBody>
      </p:sp>
      <p:grpSp>
        <p:nvGrpSpPr>
          <p:cNvPr id="8" name="Group 7"/>
          <p:cNvGrpSpPr/>
          <p:nvPr/>
        </p:nvGrpSpPr>
        <p:grpSpPr>
          <a:xfrm>
            <a:off x="1867050" y="1246283"/>
            <a:ext cx="5310000" cy="4018321"/>
            <a:chOff x="343050" y="1246282"/>
            <a:chExt cx="5310000" cy="4018321"/>
          </a:xfrm>
        </p:grpSpPr>
        <p:pic>
          <p:nvPicPr>
            <p:cNvPr id="4" name="Picture 3"/>
            <p:cNvPicPr>
              <a:picLocks noChangeAspect="1"/>
            </p:cNvPicPr>
            <p:nvPr/>
          </p:nvPicPr>
          <p:blipFill>
            <a:blip r:embed="rId3"/>
            <a:stretch>
              <a:fillRect/>
            </a:stretch>
          </p:blipFill>
          <p:spPr>
            <a:xfrm>
              <a:off x="508000" y="1695669"/>
              <a:ext cx="4924649" cy="3568934"/>
            </a:xfrm>
            <a:prstGeom prst="rect">
              <a:avLst/>
            </a:prstGeom>
          </p:spPr>
        </p:pic>
        <p:sp>
          <p:nvSpPr>
            <p:cNvPr id="45" name="Rectangle 44"/>
            <p:cNvSpPr/>
            <p:nvPr/>
          </p:nvSpPr>
          <p:spPr bwMode="auto">
            <a:xfrm>
              <a:off x="377186" y="1485817"/>
              <a:ext cx="5248189" cy="3765983"/>
            </a:xfrm>
            <a:prstGeom prst="rect">
              <a:avLst/>
            </a:prstGeom>
            <a:noFill/>
            <a:ln w="9525" cmpd="sng">
              <a:solidFill>
                <a:srgbClr val="0000FF"/>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32" name="Rectangle 3"/>
            <p:cNvSpPr>
              <a:spLocks noChangeArrowheads="1"/>
            </p:cNvSpPr>
            <p:nvPr/>
          </p:nvSpPr>
          <p:spPr bwMode="auto">
            <a:xfrm>
              <a:off x="343050" y="1246282"/>
              <a:ext cx="5310000" cy="420624"/>
            </a:xfrm>
            <a:prstGeom prst="rect">
              <a:avLst/>
            </a:prstGeom>
            <a:solidFill>
              <a:srgbClr val="0000FF"/>
            </a:solidFill>
            <a:ln w="12700" cmpd="sng">
              <a:solidFill>
                <a:srgbClr val="0000FF"/>
              </a:solidFill>
              <a:miter lim="800000"/>
              <a:headEnd/>
              <a:tailEnd/>
            </a:ln>
          </p:spPr>
          <p:txBody>
            <a:bodyPr wrap="square" tIns="0" anchor="ctr">
              <a:noAutofit/>
            </a:bodyPr>
            <a:lstStyle/>
            <a:p>
              <a:pPr algn="ctr"/>
              <a:r>
                <a:rPr lang="en-US" sz="1800" dirty="0">
                  <a:solidFill>
                    <a:srgbClr val="FFFFFF"/>
                  </a:solidFill>
                  <a:cs typeface="Arial Narrow"/>
                </a:rPr>
                <a:t>Benchmark: scattering phase shifts NCSMC/FY</a:t>
              </a:r>
            </a:p>
          </p:txBody>
        </p:sp>
        <p:sp>
          <p:nvSpPr>
            <p:cNvPr id="6" name="TextBox 5"/>
            <p:cNvSpPr txBox="1"/>
            <p:nvPr/>
          </p:nvSpPr>
          <p:spPr>
            <a:xfrm>
              <a:off x="4572000" y="3567300"/>
              <a:ext cx="749300" cy="276999"/>
            </a:xfrm>
            <a:prstGeom prst="rect">
              <a:avLst/>
            </a:prstGeom>
            <a:solidFill>
              <a:schemeClr val="bg1"/>
            </a:solidFill>
          </p:spPr>
          <p:txBody>
            <a:bodyPr wrap="square" lIns="0" tIns="0" rIns="0" bIns="0" rtlCol="0" anchor="ctr">
              <a:spAutoFit/>
            </a:bodyPr>
            <a:lstStyle/>
            <a:p>
              <a:r>
                <a:rPr lang="en-US" sz="900" dirty="0">
                  <a:latin typeface="Arial" panose="020B0604020202020204" pitchFamily="34" charset="0"/>
                  <a:cs typeface="Arial" panose="020B0604020202020204" pitchFamily="34" charset="0"/>
                </a:rPr>
                <a:t>Faddeev-Yakubovsky</a:t>
              </a:r>
            </a:p>
          </p:txBody>
        </p:sp>
      </p:grpSp>
      <p:grpSp>
        <p:nvGrpSpPr>
          <p:cNvPr id="10" name="Groupe 9">
            <a:extLst>
              <a:ext uri="{FF2B5EF4-FFF2-40B4-BE49-F238E27FC236}">
                <a16:creationId xmlns:a16="http://schemas.microsoft.com/office/drawing/2014/main" id="{D8A80A85-C580-45D0-A19A-B382E2852BE8}"/>
              </a:ext>
            </a:extLst>
          </p:cNvPr>
          <p:cNvGrpSpPr>
            <a:grpSpLocks noChangeAspect="1"/>
          </p:cNvGrpSpPr>
          <p:nvPr/>
        </p:nvGrpSpPr>
        <p:grpSpPr>
          <a:xfrm>
            <a:off x="7420831" y="3502733"/>
            <a:ext cx="3228457" cy="2873465"/>
            <a:chOff x="5804946" y="2543350"/>
            <a:chExt cx="4510647" cy="4014667"/>
          </a:xfrm>
        </p:grpSpPr>
        <p:sp>
          <p:nvSpPr>
            <p:cNvPr id="24" name="Rectangle 23">
              <a:extLst>
                <a:ext uri="{FF2B5EF4-FFF2-40B4-BE49-F238E27FC236}">
                  <a16:creationId xmlns:a16="http://schemas.microsoft.com/office/drawing/2014/main" id="{71F8FBEE-1FF7-4D6C-B20D-6ACD4B9B1A72}"/>
                </a:ext>
              </a:extLst>
            </p:cNvPr>
            <p:cNvSpPr/>
            <p:nvPr/>
          </p:nvSpPr>
          <p:spPr bwMode="auto">
            <a:xfrm>
              <a:off x="5933322" y="3271842"/>
              <a:ext cx="2204322" cy="611909"/>
            </a:xfrm>
            <a:prstGeom prst="rect">
              <a:avLst/>
            </a:prstGeom>
            <a:solidFill>
              <a:srgbClr val="008000">
                <a:alpha val="37000"/>
              </a:srgb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5" name="Rectangle 24">
              <a:extLst>
                <a:ext uri="{FF2B5EF4-FFF2-40B4-BE49-F238E27FC236}">
                  <a16:creationId xmlns:a16="http://schemas.microsoft.com/office/drawing/2014/main" id="{049A31C2-75E4-41A5-99C6-3381CE2B96A2}"/>
                </a:ext>
              </a:extLst>
            </p:cNvPr>
            <p:cNvSpPr/>
            <p:nvPr/>
          </p:nvSpPr>
          <p:spPr bwMode="auto">
            <a:xfrm>
              <a:off x="5926826" y="3992821"/>
              <a:ext cx="2210818" cy="611909"/>
            </a:xfrm>
            <a:prstGeom prst="rect">
              <a:avLst/>
            </a:prstGeom>
            <a:solidFill>
              <a:srgbClr val="800000">
                <a:alpha val="37000"/>
              </a:srgb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6" name="Rectangle 25">
              <a:extLst>
                <a:ext uri="{FF2B5EF4-FFF2-40B4-BE49-F238E27FC236}">
                  <a16:creationId xmlns:a16="http://schemas.microsoft.com/office/drawing/2014/main" id="{7F001794-F5ED-4B73-842F-3B8FAF4FA9EB}"/>
                </a:ext>
              </a:extLst>
            </p:cNvPr>
            <p:cNvSpPr/>
            <p:nvPr/>
          </p:nvSpPr>
          <p:spPr bwMode="auto">
            <a:xfrm>
              <a:off x="5933322" y="4733283"/>
              <a:ext cx="4382271" cy="611909"/>
            </a:xfrm>
            <a:prstGeom prst="rect">
              <a:avLst/>
            </a:prstGeom>
            <a:solidFill>
              <a:srgbClr val="FF0000">
                <a:alpha val="37000"/>
              </a:srgb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7" name="Rectangle 26">
              <a:extLst>
                <a:ext uri="{FF2B5EF4-FFF2-40B4-BE49-F238E27FC236}">
                  <a16:creationId xmlns:a16="http://schemas.microsoft.com/office/drawing/2014/main" id="{5C6C5B0D-FE3F-409F-9C1E-9B750F43B535}"/>
                </a:ext>
              </a:extLst>
            </p:cNvPr>
            <p:cNvSpPr/>
            <p:nvPr/>
          </p:nvSpPr>
          <p:spPr bwMode="auto">
            <a:xfrm>
              <a:off x="5933322" y="5484984"/>
              <a:ext cx="4382271" cy="611909"/>
            </a:xfrm>
            <a:prstGeom prst="rect">
              <a:avLst/>
            </a:prstGeom>
            <a:solidFill>
              <a:schemeClr val="accent3">
                <a:lumMod val="50000"/>
                <a:alpha val="37000"/>
              </a:scheme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28" name="Picture 62" descr="fig1.png">
              <a:extLst>
                <a:ext uri="{FF2B5EF4-FFF2-40B4-BE49-F238E27FC236}">
                  <a16:creationId xmlns:a16="http://schemas.microsoft.com/office/drawing/2014/main" id="{41628BE3-A901-474A-8F0E-7995FB43C0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8934" y="3392201"/>
              <a:ext cx="663310" cy="366830"/>
            </a:xfrm>
            <a:prstGeom prst="rect">
              <a:avLst/>
            </a:prstGeom>
          </p:spPr>
        </p:pic>
        <p:pic>
          <p:nvPicPr>
            <p:cNvPr id="29" name="Picture 63" descr="fig2.png">
              <a:extLst>
                <a:ext uri="{FF2B5EF4-FFF2-40B4-BE49-F238E27FC236}">
                  <a16:creationId xmlns:a16="http://schemas.microsoft.com/office/drawing/2014/main" id="{A978C5A4-FAE1-4B31-8C53-08E3487AF5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8934" y="4129973"/>
              <a:ext cx="1688425" cy="366830"/>
            </a:xfrm>
            <a:prstGeom prst="rect">
              <a:avLst/>
            </a:prstGeom>
          </p:spPr>
        </p:pic>
        <p:pic>
          <p:nvPicPr>
            <p:cNvPr id="30" name="Picture 64" descr="fig3.png">
              <a:extLst>
                <a:ext uri="{FF2B5EF4-FFF2-40B4-BE49-F238E27FC236}">
                  <a16:creationId xmlns:a16="http://schemas.microsoft.com/office/drawing/2014/main" id="{F92377C2-813B-4621-B0CE-0E141E9AC8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8934" y="4867746"/>
              <a:ext cx="628134" cy="361805"/>
            </a:xfrm>
            <a:prstGeom prst="rect">
              <a:avLst/>
            </a:prstGeom>
          </p:spPr>
        </p:pic>
        <p:pic>
          <p:nvPicPr>
            <p:cNvPr id="31" name="Picture 65" descr="fig4.png">
              <a:extLst>
                <a:ext uri="{FF2B5EF4-FFF2-40B4-BE49-F238E27FC236}">
                  <a16:creationId xmlns:a16="http://schemas.microsoft.com/office/drawing/2014/main" id="{C134D680-B53A-4523-9E34-5AE42CECD2D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08934" y="5600493"/>
              <a:ext cx="1602999" cy="366830"/>
            </a:xfrm>
            <a:prstGeom prst="rect">
              <a:avLst/>
            </a:prstGeom>
          </p:spPr>
        </p:pic>
        <p:pic>
          <p:nvPicPr>
            <p:cNvPr id="33" name="Picture 66" descr="fig5.png">
              <a:extLst>
                <a:ext uri="{FF2B5EF4-FFF2-40B4-BE49-F238E27FC236}">
                  <a16:creationId xmlns:a16="http://schemas.microsoft.com/office/drawing/2014/main" id="{999FDFCA-FE4D-486E-9F8D-7B09895CDB9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35602" y="4867746"/>
              <a:ext cx="1326620" cy="366830"/>
            </a:xfrm>
            <a:prstGeom prst="rect">
              <a:avLst/>
            </a:prstGeom>
          </p:spPr>
        </p:pic>
        <p:pic>
          <p:nvPicPr>
            <p:cNvPr id="47" name="Picture 67" descr="fig6.png">
              <a:extLst>
                <a:ext uri="{FF2B5EF4-FFF2-40B4-BE49-F238E27FC236}">
                  <a16:creationId xmlns:a16="http://schemas.microsoft.com/office/drawing/2014/main" id="{87384304-4CFD-4CC3-8362-E823503F089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35602" y="5600493"/>
              <a:ext cx="1502498" cy="366830"/>
            </a:xfrm>
            <a:prstGeom prst="rect">
              <a:avLst/>
            </a:prstGeom>
          </p:spPr>
        </p:pic>
        <p:sp>
          <p:nvSpPr>
            <p:cNvPr id="49" name="Rectangle 48">
              <a:extLst>
                <a:ext uri="{FF2B5EF4-FFF2-40B4-BE49-F238E27FC236}">
                  <a16:creationId xmlns:a16="http://schemas.microsoft.com/office/drawing/2014/main" id="{23DB919E-0ED2-4A16-BEFE-E33F180C6027}"/>
                </a:ext>
              </a:extLst>
            </p:cNvPr>
            <p:cNvSpPr/>
            <p:nvPr/>
          </p:nvSpPr>
          <p:spPr bwMode="auto">
            <a:xfrm>
              <a:off x="5999174" y="3232365"/>
              <a:ext cx="2020031" cy="2927951"/>
            </a:xfrm>
            <a:prstGeom prst="rect">
              <a:avLst/>
            </a:prstGeom>
            <a:noFill/>
            <a:ln w="28575" cmpd="sng">
              <a:solidFill>
                <a:srgbClr val="0000FF"/>
              </a:solidFill>
              <a:prstDash val="sysDash"/>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50" name="Rectangle 49">
              <a:extLst>
                <a:ext uri="{FF2B5EF4-FFF2-40B4-BE49-F238E27FC236}">
                  <a16:creationId xmlns:a16="http://schemas.microsoft.com/office/drawing/2014/main" id="{0B679F59-4227-4BFF-BA7C-00DC97B40203}"/>
                </a:ext>
              </a:extLst>
            </p:cNvPr>
            <p:cNvSpPr/>
            <p:nvPr/>
          </p:nvSpPr>
          <p:spPr bwMode="auto">
            <a:xfrm>
              <a:off x="8236082" y="4660151"/>
              <a:ext cx="1967653" cy="756663"/>
            </a:xfrm>
            <a:prstGeom prst="rect">
              <a:avLst/>
            </a:prstGeom>
            <a:noFill/>
            <a:ln w="28575" cmpd="sng">
              <a:solidFill>
                <a:srgbClr val="FF0000"/>
              </a:solidFill>
              <a:prstDash val="solid"/>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51" name="Straight Arrow Connector 79">
              <a:extLst>
                <a:ext uri="{FF2B5EF4-FFF2-40B4-BE49-F238E27FC236}">
                  <a16:creationId xmlns:a16="http://schemas.microsoft.com/office/drawing/2014/main" id="{25D54F0D-800D-49E1-82E9-2C49EFD48C8D}"/>
                </a:ext>
              </a:extLst>
            </p:cNvPr>
            <p:cNvCxnSpPr/>
            <p:nvPr/>
          </p:nvCxnSpPr>
          <p:spPr>
            <a:xfrm flipH="1" flipV="1">
              <a:off x="5804946" y="2543350"/>
              <a:ext cx="15441" cy="4014667"/>
            </a:xfrm>
            <a:prstGeom prst="straightConnector1">
              <a:avLst/>
            </a:prstGeom>
            <a:ln w="60325" cmpd="sng">
              <a:solidFill>
                <a:srgbClr val="0000FF"/>
              </a:solidFill>
              <a:headEnd type="none"/>
              <a:tailEnd type="triangle" w="med" len="med"/>
            </a:ln>
          </p:spPr>
          <p:style>
            <a:lnRef idx="2">
              <a:schemeClr val="accent1"/>
            </a:lnRef>
            <a:fillRef idx="0">
              <a:schemeClr val="accent1"/>
            </a:fillRef>
            <a:effectRef idx="1">
              <a:schemeClr val="accent1"/>
            </a:effectRef>
            <a:fontRef idx="minor">
              <a:schemeClr val="tx1"/>
            </a:fontRef>
          </p:style>
        </p:cxnSp>
        <p:grpSp>
          <p:nvGrpSpPr>
            <p:cNvPr id="53" name="Group 3">
              <a:extLst>
                <a:ext uri="{FF2B5EF4-FFF2-40B4-BE49-F238E27FC236}">
                  <a16:creationId xmlns:a16="http://schemas.microsoft.com/office/drawing/2014/main" id="{328498BD-DB24-4A90-A11B-17220FC3582E}"/>
                </a:ext>
              </a:extLst>
            </p:cNvPr>
            <p:cNvGrpSpPr/>
            <p:nvPr/>
          </p:nvGrpSpPr>
          <p:grpSpPr>
            <a:xfrm>
              <a:off x="7093207" y="2802660"/>
              <a:ext cx="1107857" cy="611267"/>
              <a:chOff x="1761282" y="1147609"/>
              <a:chExt cx="1107857" cy="611267"/>
            </a:xfrm>
          </p:grpSpPr>
          <p:pic>
            <p:nvPicPr>
              <p:cNvPr id="54" name="Picture 4" descr="See original image">
                <a:extLst>
                  <a:ext uri="{FF2B5EF4-FFF2-40B4-BE49-F238E27FC236}">
                    <a16:creationId xmlns:a16="http://schemas.microsoft.com/office/drawing/2014/main" id="{BBCA80A6-7597-4242-9FF0-979327F77044}"/>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1761282" y="1147609"/>
                <a:ext cx="607410" cy="611267"/>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55" name="Picture 4" descr="See original image">
                <a:extLst>
                  <a:ext uri="{FF2B5EF4-FFF2-40B4-BE49-F238E27FC236}">
                    <a16:creationId xmlns:a16="http://schemas.microsoft.com/office/drawing/2014/main" id="{0F19C473-898D-49A7-BF35-8B389C0AC205}"/>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2261729" y="1147609"/>
                <a:ext cx="607410" cy="611267"/>
              </a:xfrm>
              <a:prstGeom prst="ellipse">
                <a:avLst/>
              </a:prstGeom>
              <a:noFill/>
              <a:effectLst/>
              <a:extLst>
                <a:ext uri="{909E8E84-426E-40DD-AFC4-6F175D3DCCD1}">
                  <a14:hiddenFill xmlns:a14="http://schemas.microsoft.com/office/drawing/2010/main">
                    <a:solidFill>
                      <a:srgbClr val="FFFFFF"/>
                    </a:solidFill>
                  </a14:hiddenFill>
                </a:ext>
              </a:extLst>
            </p:spPr>
          </p:pic>
        </p:grpSp>
        <p:grpSp>
          <p:nvGrpSpPr>
            <p:cNvPr id="56" name="Group 2">
              <a:extLst>
                <a:ext uri="{FF2B5EF4-FFF2-40B4-BE49-F238E27FC236}">
                  <a16:creationId xmlns:a16="http://schemas.microsoft.com/office/drawing/2014/main" id="{5A4116D3-3E5A-4332-B7ED-6172A4A00F4B}"/>
                </a:ext>
              </a:extLst>
            </p:cNvPr>
            <p:cNvGrpSpPr/>
            <p:nvPr/>
          </p:nvGrpSpPr>
          <p:grpSpPr>
            <a:xfrm>
              <a:off x="9023801" y="4177903"/>
              <a:ext cx="398055" cy="339648"/>
              <a:chOff x="3691876" y="2522852"/>
              <a:chExt cx="398055" cy="339648"/>
            </a:xfrm>
          </p:grpSpPr>
          <p:pic>
            <p:nvPicPr>
              <p:cNvPr id="57" name="Picture 4" descr="See original image">
                <a:extLst>
                  <a:ext uri="{FF2B5EF4-FFF2-40B4-BE49-F238E27FC236}">
                    <a16:creationId xmlns:a16="http://schemas.microsoft.com/office/drawing/2014/main" id="{190853FC-6D17-4768-8B7E-48480AD1DAAB}"/>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691876" y="2631756"/>
                <a:ext cx="228946" cy="230400"/>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58" name="Picture 4" descr="See original image">
                <a:extLst>
                  <a:ext uri="{FF2B5EF4-FFF2-40B4-BE49-F238E27FC236}">
                    <a16:creationId xmlns:a16="http://schemas.microsoft.com/office/drawing/2014/main" id="{0C01FB9D-F1C3-4BBC-8CA0-CA769F2E57FB}"/>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773510" y="2522852"/>
                <a:ext cx="228946" cy="230400"/>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60" name="Picture 4" descr="See original image">
                <a:extLst>
                  <a:ext uri="{FF2B5EF4-FFF2-40B4-BE49-F238E27FC236}">
                    <a16:creationId xmlns:a16="http://schemas.microsoft.com/office/drawing/2014/main" id="{ABE7F607-E450-40AF-A5C0-900AEE57A05F}"/>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860985" y="2632100"/>
                <a:ext cx="228946" cy="230400"/>
              </a:xfrm>
              <a:prstGeom prst="ellipse">
                <a:avLst/>
              </a:prstGeom>
              <a:noFill/>
              <a:effectLst/>
              <a:extLst>
                <a:ext uri="{909E8E84-426E-40DD-AFC4-6F175D3DCCD1}">
                  <a14:hiddenFill xmlns:a14="http://schemas.microsoft.com/office/drawing/2010/main">
                    <a:solidFill>
                      <a:srgbClr val="FFFFFF"/>
                    </a:solidFill>
                  </a14:hiddenFill>
                </a:ext>
              </a:extLst>
            </p:spPr>
          </p:pic>
        </p:grpSp>
      </p:grpSp>
      <p:sp>
        <p:nvSpPr>
          <p:cNvPr id="66" name="TextBox 47">
            <a:extLst>
              <a:ext uri="{FF2B5EF4-FFF2-40B4-BE49-F238E27FC236}">
                <a16:creationId xmlns:a16="http://schemas.microsoft.com/office/drawing/2014/main" id="{64E1F427-5010-46E3-8AEC-32FC5409489D}"/>
              </a:ext>
            </a:extLst>
          </p:cNvPr>
          <p:cNvSpPr txBox="1"/>
          <p:nvPr/>
        </p:nvSpPr>
        <p:spPr>
          <a:xfrm>
            <a:off x="1915514" y="5331250"/>
            <a:ext cx="2437412" cy="384721"/>
          </a:xfrm>
          <a:prstGeom prst="rect">
            <a:avLst/>
          </a:prstGeom>
          <a:noFill/>
        </p:spPr>
        <p:txBody>
          <a:bodyPr wrap="square" rtlCol="0">
            <a:spAutoFit/>
          </a:bodyPr>
          <a:lstStyle/>
          <a:p>
            <a:r>
              <a:rPr lang="en-US" sz="1100" dirty="0">
                <a:ln w="0" cap="sq">
                  <a:noFill/>
                </a:ln>
                <a:solidFill>
                  <a:srgbClr val="0070C0"/>
                </a:solidFill>
              </a:rPr>
              <a:t>R. </a:t>
            </a:r>
            <a:r>
              <a:rPr lang="en-US" sz="1100" dirty="0" err="1">
                <a:ln w="0" cap="sq">
                  <a:noFill/>
                </a:ln>
                <a:solidFill>
                  <a:srgbClr val="0070C0"/>
                </a:solidFill>
              </a:rPr>
              <a:t>Lazauskas</a:t>
            </a:r>
            <a:r>
              <a:rPr lang="fr-FR" sz="1100" dirty="0">
                <a:ln w="0" cap="sq">
                  <a:noFill/>
                </a:ln>
                <a:solidFill>
                  <a:srgbClr val="0070C0"/>
                </a:solidFill>
              </a:rPr>
              <a:t>,</a:t>
            </a:r>
            <a:r>
              <a:rPr lang="en-US" sz="1100" dirty="0">
                <a:ln w="0" cap="sq">
                  <a:noFill/>
                </a:ln>
                <a:solidFill>
                  <a:srgbClr val="0070C0"/>
                </a:solidFill>
              </a:rPr>
              <a:t> PRC </a:t>
            </a:r>
            <a:r>
              <a:rPr lang="en-US" sz="1100" b="1" dirty="0">
                <a:ln w="0" cap="sq">
                  <a:noFill/>
                </a:ln>
                <a:solidFill>
                  <a:srgbClr val="0070C0"/>
                </a:solidFill>
              </a:rPr>
              <a:t>97</a:t>
            </a:r>
            <a:r>
              <a:rPr lang="en-US" sz="1100" dirty="0">
                <a:ln w="0" cap="sq">
                  <a:noFill/>
                </a:ln>
                <a:solidFill>
                  <a:srgbClr val="0070C0"/>
                </a:solidFill>
              </a:rPr>
              <a:t> (2018).*</a:t>
            </a:r>
          </a:p>
          <a:p>
            <a:r>
              <a:rPr lang="en-US" sz="800" dirty="0">
                <a:ln w="0" cap="sq">
                  <a:noFill/>
                </a:ln>
                <a:solidFill>
                  <a:srgbClr val="0070C0"/>
                </a:solidFill>
              </a:rPr>
              <a:t>*there is a more recent paper with 3N force.</a:t>
            </a:r>
            <a:endParaRPr lang="en-US" sz="1100" dirty="0"/>
          </a:p>
        </p:txBody>
      </p:sp>
      <p:sp>
        <p:nvSpPr>
          <p:cNvPr id="11" name="Croix 10">
            <a:extLst>
              <a:ext uri="{FF2B5EF4-FFF2-40B4-BE49-F238E27FC236}">
                <a16:creationId xmlns:a16="http://schemas.microsoft.com/office/drawing/2014/main" id="{DE9F4EC5-DE4A-4856-8106-CF98B336F12D}"/>
              </a:ext>
            </a:extLst>
          </p:cNvPr>
          <p:cNvSpPr/>
          <p:nvPr/>
        </p:nvSpPr>
        <p:spPr>
          <a:xfrm rot="2700000">
            <a:off x="9426969" y="5051961"/>
            <a:ext cx="900000" cy="900000"/>
          </a:xfrm>
          <a:prstGeom prst="plus">
            <a:avLst>
              <a:gd name="adj" fmla="val 46959"/>
            </a:avLst>
          </a:prstGeom>
          <a:solidFill>
            <a:srgbClr val="FF0000"/>
          </a:solid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6" name="Group 33">
            <a:extLst>
              <a:ext uri="{FF2B5EF4-FFF2-40B4-BE49-F238E27FC236}">
                <a16:creationId xmlns:a16="http://schemas.microsoft.com/office/drawing/2014/main" id="{700D3C19-245B-47DD-A810-95EF51EC8F02}"/>
              </a:ext>
            </a:extLst>
          </p:cNvPr>
          <p:cNvGrpSpPr>
            <a:grpSpLocks noChangeAspect="1"/>
          </p:cNvGrpSpPr>
          <p:nvPr/>
        </p:nvGrpSpPr>
        <p:grpSpPr>
          <a:xfrm>
            <a:off x="10871373" y="821736"/>
            <a:ext cx="1138659" cy="605979"/>
            <a:chOff x="24465955" y="20062987"/>
            <a:chExt cx="2345308" cy="1248139"/>
          </a:xfrm>
        </p:grpSpPr>
        <p:grpSp>
          <p:nvGrpSpPr>
            <p:cNvPr id="48" name="Group 35">
              <a:extLst>
                <a:ext uri="{FF2B5EF4-FFF2-40B4-BE49-F238E27FC236}">
                  <a16:creationId xmlns:a16="http://schemas.microsoft.com/office/drawing/2014/main" id="{AC9C74E3-3205-4065-8651-BA421A699D74}"/>
                </a:ext>
              </a:extLst>
            </p:cNvPr>
            <p:cNvGrpSpPr>
              <a:grpSpLocks noChangeAspect="1"/>
            </p:cNvGrpSpPr>
            <p:nvPr/>
          </p:nvGrpSpPr>
          <p:grpSpPr>
            <a:xfrm rot="16654851">
              <a:off x="25014539" y="19514403"/>
              <a:ext cx="1248139" cy="2345308"/>
              <a:chOff x="14528771" y="8509724"/>
              <a:chExt cx="1584176" cy="2976738"/>
            </a:xfrm>
          </p:grpSpPr>
          <p:sp>
            <p:nvSpPr>
              <p:cNvPr id="62" name="Oval 37">
                <a:extLst>
                  <a:ext uri="{FF2B5EF4-FFF2-40B4-BE49-F238E27FC236}">
                    <a16:creationId xmlns:a16="http://schemas.microsoft.com/office/drawing/2014/main" id="{8CC03501-E0DD-45DC-90F5-3442E1030061}"/>
                  </a:ext>
                </a:extLst>
              </p:cNvPr>
              <p:cNvSpPr/>
              <p:nvPr/>
            </p:nvSpPr>
            <p:spPr>
              <a:xfrm>
                <a:off x="14528771" y="8509724"/>
                <a:ext cx="1584176" cy="1584177"/>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63" name="Picture 38" descr="ball2v2pn-2.png">
                <a:extLst>
                  <a:ext uri="{FF2B5EF4-FFF2-40B4-BE49-F238E27FC236}">
                    <a16:creationId xmlns:a16="http://schemas.microsoft.com/office/drawing/2014/main" id="{033A7C84-4EFE-4608-98A5-AED6E00C24E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693643" y="8856584"/>
                <a:ext cx="737858" cy="720079"/>
              </a:xfrm>
              <a:prstGeom prst="rect">
                <a:avLst/>
              </a:prstGeom>
            </p:spPr>
          </p:pic>
          <p:pic>
            <p:nvPicPr>
              <p:cNvPr id="64" name="Picture 39" descr="ball2v2pn.png">
                <a:extLst>
                  <a:ext uri="{FF2B5EF4-FFF2-40B4-BE49-F238E27FC236}">
                    <a16:creationId xmlns:a16="http://schemas.microsoft.com/office/drawing/2014/main" id="{5E5D2FAC-5BE1-4F81-BA76-3E86A6CDC83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978734" y="10766380"/>
                <a:ext cx="737859" cy="720082"/>
              </a:xfrm>
              <a:prstGeom prst="rect">
                <a:avLst/>
              </a:prstGeom>
            </p:spPr>
          </p:pic>
          <p:grpSp>
            <p:nvGrpSpPr>
              <p:cNvPr id="65" name="Group 40">
                <a:extLst>
                  <a:ext uri="{FF2B5EF4-FFF2-40B4-BE49-F238E27FC236}">
                    <a16:creationId xmlns:a16="http://schemas.microsoft.com/office/drawing/2014/main" id="{BD8DD23B-22B0-4307-A07C-53487F1E8161}"/>
                  </a:ext>
                </a:extLst>
              </p:cNvPr>
              <p:cNvGrpSpPr/>
              <p:nvPr/>
            </p:nvGrpSpPr>
            <p:grpSpPr>
              <a:xfrm>
                <a:off x="14744794" y="8581733"/>
                <a:ext cx="1097899" cy="1440161"/>
                <a:chOff x="16040944" y="9157792"/>
                <a:chExt cx="1097900" cy="1440160"/>
              </a:xfrm>
            </p:grpSpPr>
            <p:pic>
              <p:nvPicPr>
                <p:cNvPr id="67" name="Picture 41" descr="ball2v2pn.png">
                  <a:extLst>
                    <a:ext uri="{FF2B5EF4-FFF2-40B4-BE49-F238E27FC236}">
                      <a16:creationId xmlns:a16="http://schemas.microsoft.com/office/drawing/2014/main" id="{25BFAB0C-3D11-421B-888F-90A3FA1E829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400984" y="9157792"/>
                  <a:ext cx="737860" cy="720080"/>
                </a:xfrm>
                <a:prstGeom prst="rect">
                  <a:avLst/>
                </a:prstGeom>
              </p:spPr>
            </p:pic>
            <p:pic>
              <p:nvPicPr>
                <p:cNvPr id="68" name="Picture 42" descr="ball2v2pn.png">
                  <a:extLst>
                    <a:ext uri="{FF2B5EF4-FFF2-40B4-BE49-F238E27FC236}">
                      <a16:creationId xmlns:a16="http://schemas.microsoft.com/office/drawing/2014/main" id="{3B591FB4-CD7C-4886-ACAB-FD1EF60FFDB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040944" y="9877872"/>
                  <a:ext cx="737860" cy="720080"/>
                </a:xfrm>
                <a:prstGeom prst="rect">
                  <a:avLst/>
                </a:prstGeom>
              </p:spPr>
            </p:pic>
            <p:pic>
              <p:nvPicPr>
                <p:cNvPr id="69" name="Picture 43" descr="ball2v2pn-2.png">
                  <a:extLst>
                    <a:ext uri="{FF2B5EF4-FFF2-40B4-BE49-F238E27FC236}">
                      <a16:creationId xmlns:a16="http://schemas.microsoft.com/office/drawing/2014/main" id="{B0155FF8-9742-4451-A4C4-5E66BC0879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386034" y="9668034"/>
                  <a:ext cx="737860" cy="720080"/>
                </a:xfrm>
                <a:prstGeom prst="rect">
                  <a:avLst/>
                </a:prstGeom>
              </p:spPr>
            </p:pic>
          </p:grpSp>
        </p:grpSp>
        <p:cxnSp>
          <p:nvCxnSpPr>
            <p:cNvPr id="61" name="Straight Arrow Connector 36">
              <a:extLst>
                <a:ext uri="{FF2B5EF4-FFF2-40B4-BE49-F238E27FC236}">
                  <a16:creationId xmlns:a16="http://schemas.microsoft.com/office/drawing/2014/main" id="{7FDB010A-28D9-475A-9FCA-24ADDEF8E378}"/>
                </a:ext>
              </a:extLst>
            </p:cNvPr>
            <p:cNvCxnSpPr/>
            <p:nvPr/>
          </p:nvCxnSpPr>
          <p:spPr>
            <a:xfrm>
              <a:off x="25113952" y="20679071"/>
              <a:ext cx="1337143" cy="72007"/>
            </a:xfrm>
            <a:prstGeom prst="straightConnector1">
              <a:avLst/>
            </a:prstGeom>
            <a:ln w="127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3" name="Espace réservé de la date 2">
            <a:extLst>
              <a:ext uri="{FF2B5EF4-FFF2-40B4-BE49-F238E27FC236}">
                <a16:creationId xmlns:a16="http://schemas.microsoft.com/office/drawing/2014/main" id="{0B42B7EF-957B-351F-0B0B-87F082366C75}"/>
              </a:ext>
            </a:extLst>
          </p:cNvPr>
          <p:cNvSpPr>
            <a:spLocks noGrp="1"/>
          </p:cNvSpPr>
          <p:nvPr>
            <p:ph type="dt" sz="half" idx="10"/>
          </p:nvPr>
        </p:nvSpPr>
        <p:spPr/>
        <p:txBody>
          <a:bodyPr/>
          <a:lstStyle/>
          <a:p>
            <a:r>
              <a:rPr lang="en-US"/>
              <a:t>23/09/2025</a:t>
            </a:r>
            <a:endParaRPr lang="fr-FR" dirty="0"/>
          </a:p>
        </p:txBody>
      </p:sp>
      <p:sp>
        <p:nvSpPr>
          <p:cNvPr id="5" name="Espace réservé du pied de page 4">
            <a:extLst>
              <a:ext uri="{FF2B5EF4-FFF2-40B4-BE49-F238E27FC236}">
                <a16:creationId xmlns:a16="http://schemas.microsoft.com/office/drawing/2014/main" id="{286BFD36-F073-A4B9-5FC9-DF0FBEA05AC0}"/>
              </a:ext>
            </a:extLst>
          </p:cNvPr>
          <p:cNvSpPr>
            <a:spLocks noGrp="1"/>
          </p:cNvSpPr>
          <p:nvPr>
            <p:ph type="ftr" sz="quarter" idx="11"/>
          </p:nvPr>
        </p:nvSpPr>
        <p:spPr/>
        <p:txBody>
          <a:bodyPr/>
          <a:lstStyle/>
          <a:p>
            <a:r>
              <a:rPr lang="fr-FR"/>
              <a:t>EuNPC – Caen</a:t>
            </a:r>
            <a:endParaRPr lang="fr-FR" dirty="0"/>
          </a:p>
        </p:txBody>
      </p:sp>
      <p:sp>
        <p:nvSpPr>
          <p:cNvPr id="7" name="Espace réservé du numéro de diapositive 6">
            <a:extLst>
              <a:ext uri="{FF2B5EF4-FFF2-40B4-BE49-F238E27FC236}">
                <a16:creationId xmlns:a16="http://schemas.microsoft.com/office/drawing/2014/main" id="{5C03B74A-3D2A-F6F4-9321-2411C1F8F46A}"/>
              </a:ext>
            </a:extLst>
          </p:cNvPr>
          <p:cNvSpPr>
            <a:spLocks noGrp="1"/>
          </p:cNvSpPr>
          <p:nvPr>
            <p:ph type="sldNum" sz="quarter" idx="12"/>
          </p:nvPr>
        </p:nvSpPr>
        <p:spPr/>
        <p:txBody>
          <a:bodyPr/>
          <a:lstStyle/>
          <a:p>
            <a:fld id="{77E71596-5F9D-49C5-9701-16B3CA54319D}" type="slidenum">
              <a:rPr lang="fr-FR" smtClean="0"/>
              <a:pPr/>
              <a:t>8</a:t>
            </a:fld>
            <a:endParaRPr lang="fr-FR" dirty="0"/>
          </a:p>
        </p:txBody>
      </p:sp>
    </p:spTree>
    <p:extLst>
      <p:ext uri="{BB962C8B-B14F-4D97-AF65-F5344CB8AC3E}">
        <p14:creationId xmlns:p14="http://schemas.microsoft.com/office/powerpoint/2010/main" val="4095443801"/>
      </p:ext>
    </p:extLst>
  </p:cSld>
  <p:clrMapOvr>
    <a:masterClrMapping/>
  </p:clrMapOvr>
  <p:transition advTm="38539"/>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1739" y="169117"/>
            <a:ext cx="9047811" cy="488983"/>
          </a:xfrm>
        </p:spPr>
        <p:txBody>
          <a:bodyPr anchor="ctr">
            <a:normAutofit fontScale="90000"/>
          </a:bodyPr>
          <a:lstStyle/>
          <a:p>
            <a:r>
              <a:rPr lang="en-US" sz="2000" b="0" dirty="0"/>
              <a:t>Uncertainty quantifications using Gaussian Process Model as emulator</a:t>
            </a:r>
            <a:br>
              <a:rPr lang="en-US" sz="2000" b="0" dirty="0"/>
            </a:br>
            <a:r>
              <a:rPr lang="en-US" sz="1100" dirty="0">
                <a:solidFill>
                  <a:schemeClr val="bg1">
                    <a:lumMod val="65000"/>
                  </a:schemeClr>
                </a:solidFill>
              </a:rPr>
              <a:t>K. Kravvaris </a:t>
            </a:r>
            <a:r>
              <a:rPr lang="en-US" sz="1100" i="1" dirty="0">
                <a:solidFill>
                  <a:schemeClr val="bg1">
                    <a:lumMod val="65000"/>
                  </a:schemeClr>
                </a:solidFill>
              </a:rPr>
              <a:t>et al. </a:t>
            </a:r>
            <a:r>
              <a:rPr lang="en-US" sz="1100" dirty="0">
                <a:solidFill>
                  <a:schemeClr val="bg1">
                    <a:lumMod val="65000"/>
                  </a:schemeClr>
                </a:solidFill>
              </a:rPr>
              <a:t>PRC102, 024616 (2020)</a:t>
            </a:r>
          </a:p>
        </p:txBody>
      </p:sp>
      <p:grpSp>
        <p:nvGrpSpPr>
          <p:cNvPr id="34" name="Group 33"/>
          <p:cNvGrpSpPr>
            <a:grpSpLocks noChangeAspect="1"/>
          </p:cNvGrpSpPr>
          <p:nvPr/>
        </p:nvGrpSpPr>
        <p:grpSpPr>
          <a:xfrm>
            <a:off x="10871373" y="821736"/>
            <a:ext cx="1138659" cy="605979"/>
            <a:chOff x="24465955" y="20062987"/>
            <a:chExt cx="2345308" cy="1248139"/>
          </a:xfrm>
        </p:grpSpPr>
        <p:grpSp>
          <p:nvGrpSpPr>
            <p:cNvPr id="36" name="Group 35"/>
            <p:cNvGrpSpPr>
              <a:grpSpLocks noChangeAspect="1"/>
            </p:cNvGrpSpPr>
            <p:nvPr/>
          </p:nvGrpSpPr>
          <p:grpSpPr>
            <a:xfrm rot="16654851">
              <a:off x="25014539" y="19514403"/>
              <a:ext cx="1248139" cy="2345308"/>
              <a:chOff x="14528771" y="8509724"/>
              <a:chExt cx="1584176" cy="2976738"/>
            </a:xfrm>
          </p:grpSpPr>
          <p:sp>
            <p:nvSpPr>
              <p:cNvPr id="38" name="Oval 37"/>
              <p:cNvSpPr/>
              <p:nvPr/>
            </p:nvSpPr>
            <p:spPr>
              <a:xfrm>
                <a:off x="14528771" y="8509724"/>
                <a:ext cx="1584176" cy="1584177"/>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39" name="Picture 38" descr="ball2v2pn-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93643" y="8856584"/>
                <a:ext cx="737858" cy="720079"/>
              </a:xfrm>
              <a:prstGeom prst="rect">
                <a:avLst/>
              </a:prstGeom>
            </p:spPr>
          </p:pic>
          <p:pic>
            <p:nvPicPr>
              <p:cNvPr id="40" name="Picture 39" descr="ball2v2p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78734" y="10766380"/>
                <a:ext cx="737859" cy="720082"/>
              </a:xfrm>
              <a:prstGeom prst="rect">
                <a:avLst/>
              </a:prstGeom>
            </p:spPr>
          </p:pic>
          <p:grpSp>
            <p:nvGrpSpPr>
              <p:cNvPr id="41" name="Group 40"/>
              <p:cNvGrpSpPr/>
              <p:nvPr/>
            </p:nvGrpSpPr>
            <p:grpSpPr>
              <a:xfrm>
                <a:off x="14744794" y="8581733"/>
                <a:ext cx="1097899" cy="1440161"/>
                <a:chOff x="16040944" y="9157792"/>
                <a:chExt cx="1097900" cy="1440160"/>
              </a:xfrm>
            </p:grpSpPr>
            <p:pic>
              <p:nvPicPr>
                <p:cNvPr id="42" name="Picture 41" descr="ball2v2p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00984" y="9157792"/>
                  <a:ext cx="737860" cy="720080"/>
                </a:xfrm>
                <a:prstGeom prst="rect">
                  <a:avLst/>
                </a:prstGeom>
              </p:spPr>
            </p:pic>
            <p:pic>
              <p:nvPicPr>
                <p:cNvPr id="43" name="Picture 42" descr="ball2v2p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40944" y="9877872"/>
                  <a:ext cx="737860" cy="720080"/>
                </a:xfrm>
                <a:prstGeom prst="rect">
                  <a:avLst/>
                </a:prstGeom>
              </p:spPr>
            </p:pic>
            <p:pic>
              <p:nvPicPr>
                <p:cNvPr id="44" name="Picture 43" descr="ball2v2pn-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86034" y="9668034"/>
                  <a:ext cx="737860" cy="720080"/>
                </a:xfrm>
                <a:prstGeom prst="rect">
                  <a:avLst/>
                </a:prstGeom>
              </p:spPr>
            </p:pic>
          </p:grpSp>
        </p:grpSp>
        <p:cxnSp>
          <p:nvCxnSpPr>
            <p:cNvPr id="37" name="Straight Arrow Connector 36"/>
            <p:cNvCxnSpPr/>
            <p:nvPr/>
          </p:nvCxnSpPr>
          <p:spPr>
            <a:xfrm>
              <a:off x="25113952" y="20679071"/>
              <a:ext cx="1337143" cy="72007"/>
            </a:xfrm>
            <a:prstGeom prst="straightConnector1">
              <a:avLst/>
            </a:prstGeom>
            <a:ln w="127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grpSp>
      <p:grpSp>
        <p:nvGrpSpPr>
          <p:cNvPr id="15" name="Groupe 14">
            <a:extLst>
              <a:ext uri="{FF2B5EF4-FFF2-40B4-BE49-F238E27FC236}">
                <a16:creationId xmlns:a16="http://schemas.microsoft.com/office/drawing/2014/main" id="{C56846D9-4669-4449-9B86-1CD3CDEEB95E}"/>
              </a:ext>
            </a:extLst>
          </p:cNvPr>
          <p:cNvGrpSpPr/>
          <p:nvPr/>
        </p:nvGrpSpPr>
        <p:grpSpPr>
          <a:xfrm>
            <a:off x="1221830" y="922391"/>
            <a:ext cx="3807419" cy="5311864"/>
            <a:chOff x="1221830" y="922391"/>
            <a:chExt cx="3807419" cy="5311864"/>
          </a:xfrm>
        </p:grpSpPr>
        <p:pic>
          <p:nvPicPr>
            <p:cNvPr id="12" name="Image 11">
              <a:extLst>
                <a:ext uri="{FF2B5EF4-FFF2-40B4-BE49-F238E27FC236}">
                  <a16:creationId xmlns:a16="http://schemas.microsoft.com/office/drawing/2014/main" id="{B3CE0EFB-0A93-46EB-BBAE-4B5062476FF9}"/>
                </a:ext>
              </a:extLst>
            </p:cNvPr>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62971" y="3608514"/>
              <a:ext cx="2732400" cy="2625741"/>
            </a:xfrm>
            <a:prstGeom prst="rect">
              <a:avLst/>
            </a:prstGeom>
          </p:spPr>
        </p:pic>
        <p:pic>
          <p:nvPicPr>
            <p:cNvPr id="14" name="Image 13">
              <a:extLst>
                <a:ext uri="{FF2B5EF4-FFF2-40B4-BE49-F238E27FC236}">
                  <a16:creationId xmlns:a16="http://schemas.microsoft.com/office/drawing/2014/main" id="{B273354F-B911-4E6E-8751-442360FED1C9}"/>
                </a:ext>
              </a:extLst>
            </p:cNvPr>
            <p:cNvPicPr>
              <a:picLocks noChangeAspect="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714407" y="1467607"/>
              <a:ext cx="2635409" cy="2230346"/>
            </a:xfrm>
            <a:prstGeom prst="rect">
              <a:avLst/>
            </a:prstGeom>
          </p:spPr>
        </p:pic>
        <mc:AlternateContent xmlns:mc="http://schemas.openxmlformats.org/markup-compatibility/2006" xmlns:a14="http://schemas.microsoft.com/office/drawing/2010/main">
          <mc:Choice Requires="a14">
            <p:sp>
              <p:nvSpPr>
                <p:cNvPr id="25" name="Rectangle 3">
                  <a:extLst>
                    <a:ext uri="{FF2B5EF4-FFF2-40B4-BE49-F238E27FC236}">
                      <a16:creationId xmlns:a16="http://schemas.microsoft.com/office/drawing/2014/main" id="{FF399B52-B3BA-4D18-B12E-7E6F8CEF969B}"/>
                    </a:ext>
                  </a:extLst>
                </p:cNvPr>
                <p:cNvSpPr>
                  <a:spLocks noChangeArrowheads="1"/>
                </p:cNvSpPr>
                <p:nvPr/>
              </p:nvSpPr>
              <p:spPr bwMode="auto">
                <a:xfrm>
                  <a:off x="1221830" y="922391"/>
                  <a:ext cx="3807419" cy="396914"/>
                </a:xfrm>
                <a:prstGeom prst="rect">
                  <a:avLst/>
                </a:prstGeom>
                <a:solidFill>
                  <a:srgbClr val="0000FF"/>
                </a:solidFill>
                <a:ln w="3175">
                  <a:solidFill>
                    <a:srgbClr val="0000FF"/>
                  </a:solidFill>
                  <a:miter lim="800000"/>
                  <a:headEnd/>
                  <a:tailEnd/>
                </a:ln>
              </p:spPr>
              <p:txBody>
                <a:bodyPr wrap="none" anchor="ctr"/>
                <a:lstStyle/>
                <a:p>
                  <a:pPr algn="ctr">
                    <a:spcBef>
                      <a:spcPct val="0"/>
                    </a:spcBef>
                  </a:pPr>
                  <a:r>
                    <a:rPr lang="en-US" sz="1800" dirty="0">
                      <a:solidFill>
                        <a:schemeClr val="bg1"/>
                      </a:solidFill>
                    </a:rPr>
                    <a:t>Sensitivity to </a:t>
                  </a:r>
                  <a14:m>
                    <m:oMath xmlns:m="http://schemas.openxmlformats.org/officeDocument/2006/math">
                      <m:sSub>
                        <m:sSubPr>
                          <m:ctrlPr>
                            <a:rPr lang="fr-FR" sz="1800" b="0" i="1" dirty="0" smtClean="0">
                              <a:solidFill>
                                <a:schemeClr val="bg1"/>
                              </a:solidFill>
                              <a:latin typeface="Cambria Math" panose="02040503050406030204" pitchFamily="18" charset="0"/>
                            </a:rPr>
                          </m:ctrlPr>
                        </m:sSubPr>
                        <m:e>
                          <m:r>
                            <a:rPr lang="fr-FR" sz="1800" b="0" i="1" dirty="0" smtClean="0">
                              <a:solidFill>
                                <a:schemeClr val="bg1"/>
                              </a:solidFill>
                              <a:latin typeface="Cambria Math" panose="02040503050406030204" pitchFamily="18" charset="0"/>
                            </a:rPr>
                            <m:t>𝑐</m:t>
                          </m:r>
                        </m:e>
                        <m:sub>
                          <m:r>
                            <a:rPr lang="en-US" sz="1800" i="1" dirty="0" smtClean="0">
                              <a:solidFill>
                                <a:schemeClr val="bg1"/>
                              </a:solidFill>
                              <a:latin typeface="Cambria Math" panose="02040503050406030204" pitchFamily="18" charset="0"/>
                            </a:rPr>
                            <m:t>𝐷</m:t>
                          </m:r>
                        </m:sub>
                      </m:sSub>
                    </m:oMath>
                  </a14:m>
                  <a:r>
                    <a:rPr lang="en-US" sz="1800" dirty="0">
                      <a:solidFill>
                        <a:schemeClr val="bg1"/>
                      </a:solidFill>
                    </a:rPr>
                    <a:t> and </a:t>
                  </a:r>
                  <a14:m>
                    <m:oMath xmlns:m="http://schemas.openxmlformats.org/officeDocument/2006/math">
                      <m:sSub>
                        <m:sSubPr>
                          <m:ctrlPr>
                            <a:rPr lang="fr-FR" sz="1800" b="0" i="1" dirty="0" smtClean="0">
                              <a:solidFill>
                                <a:schemeClr val="bg1"/>
                              </a:solidFill>
                              <a:latin typeface="Cambria Math" panose="02040503050406030204" pitchFamily="18" charset="0"/>
                            </a:rPr>
                          </m:ctrlPr>
                        </m:sSubPr>
                        <m:e>
                          <m:r>
                            <a:rPr lang="fr-FR" sz="1800" b="0" i="1" dirty="0" smtClean="0">
                              <a:solidFill>
                                <a:schemeClr val="bg1"/>
                              </a:solidFill>
                              <a:latin typeface="Cambria Math" panose="02040503050406030204" pitchFamily="18" charset="0"/>
                            </a:rPr>
                            <m:t>𝑐</m:t>
                          </m:r>
                        </m:e>
                        <m:sub>
                          <m:r>
                            <a:rPr lang="en-US" sz="1800" i="1" dirty="0" smtClean="0">
                              <a:solidFill>
                                <a:schemeClr val="bg1"/>
                              </a:solidFill>
                              <a:latin typeface="Cambria Math" panose="02040503050406030204" pitchFamily="18" charset="0"/>
                            </a:rPr>
                            <m:t>𝐸</m:t>
                          </m:r>
                        </m:sub>
                      </m:sSub>
                    </m:oMath>
                  </a14:m>
                  <a:endParaRPr lang="en-US" sz="1800" dirty="0">
                    <a:solidFill>
                      <a:schemeClr val="bg1"/>
                    </a:solidFill>
                  </a:endParaRPr>
                </a:p>
              </p:txBody>
            </p:sp>
          </mc:Choice>
          <mc:Fallback xmlns="">
            <p:sp>
              <p:nvSpPr>
                <p:cNvPr id="25" name="Rectangle 3">
                  <a:extLst>
                    <a:ext uri="{FF2B5EF4-FFF2-40B4-BE49-F238E27FC236}">
                      <a16:creationId xmlns:a16="http://schemas.microsoft.com/office/drawing/2014/main" id="{FF399B52-B3BA-4D18-B12E-7E6F8CEF969B}"/>
                    </a:ext>
                  </a:extLst>
                </p:cNvPr>
                <p:cNvSpPr>
                  <a:spLocks noRot="1" noChangeAspect="1" noMove="1" noResize="1" noEditPoints="1" noAdjustHandles="1" noChangeArrowheads="1" noChangeShapeType="1" noTextEdit="1"/>
                </p:cNvSpPr>
                <p:nvPr/>
              </p:nvSpPr>
              <p:spPr bwMode="auto">
                <a:xfrm>
                  <a:off x="1221830" y="922391"/>
                  <a:ext cx="3807419" cy="396914"/>
                </a:xfrm>
                <a:prstGeom prst="rect">
                  <a:avLst/>
                </a:prstGeom>
                <a:blipFill>
                  <a:blip r:embed="rId7"/>
                  <a:stretch>
                    <a:fillRect t="-4545" b="-19697"/>
                  </a:stretch>
                </a:blipFill>
                <a:ln w="3175">
                  <a:solidFill>
                    <a:srgbClr val="0000FF"/>
                  </a:solidFill>
                  <a:miter lim="800000"/>
                  <a:headEnd/>
                  <a:tailEnd/>
                </a:ln>
              </p:spPr>
              <p:txBody>
                <a:bodyPr/>
                <a:lstStyle/>
                <a:p>
                  <a:r>
                    <a:rPr lang="fr-FR">
                      <a:noFill/>
                    </a:rPr>
                    <a:t> </a:t>
                  </a:r>
                </a:p>
              </p:txBody>
            </p:sp>
          </mc:Fallback>
        </mc:AlternateContent>
        <p:sp>
          <p:nvSpPr>
            <p:cNvPr id="26" name="Rectangle 25">
              <a:extLst>
                <a:ext uri="{FF2B5EF4-FFF2-40B4-BE49-F238E27FC236}">
                  <a16:creationId xmlns:a16="http://schemas.microsoft.com/office/drawing/2014/main" id="{3ABF1AC5-0732-4918-88E4-77EC0A6AB5CF}"/>
                </a:ext>
              </a:extLst>
            </p:cNvPr>
            <p:cNvSpPr/>
            <p:nvPr/>
          </p:nvSpPr>
          <p:spPr>
            <a:xfrm>
              <a:off x="1240762" y="1313960"/>
              <a:ext cx="3756193" cy="4920295"/>
            </a:xfrm>
            <a:prstGeom prst="rect">
              <a:avLst/>
            </a:prstGeom>
            <a:no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7C92B17D-6E38-4635-9843-55C27C03456D}"/>
                </a:ext>
              </a:extLst>
            </p:cNvPr>
            <p:cNvSpPr/>
            <p:nvPr/>
          </p:nvSpPr>
          <p:spPr bwMode="auto">
            <a:xfrm>
              <a:off x="3098578" y="2427478"/>
              <a:ext cx="1724884" cy="338554"/>
            </a:xfrm>
            <a:prstGeom prst="rect">
              <a:avLst/>
            </a:prstGeom>
            <a:solidFill>
              <a:srgbClr val="F7A886"/>
            </a:solidFill>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en-US" sz="1600" dirty="0">
                  <a:cs typeface="Arial Narrow"/>
                </a:rPr>
                <a:t>N</a:t>
              </a:r>
              <a:r>
                <a:rPr lang="en-US" sz="1600" b="1" baseline="30000" dirty="0">
                  <a:cs typeface="Arial Narrow"/>
                </a:rPr>
                <a:t>4</a:t>
              </a:r>
              <a:r>
                <a:rPr lang="en-US" sz="1600" dirty="0">
                  <a:cs typeface="Arial Narrow"/>
                </a:rPr>
                <a:t>LO+N</a:t>
              </a:r>
              <a:r>
                <a:rPr lang="en-US" sz="1600" baseline="30000" dirty="0">
                  <a:cs typeface="Arial Narrow"/>
                </a:rPr>
                <a:t>2</a:t>
              </a:r>
              <a:r>
                <a:rPr lang="en-US" sz="1600" dirty="0">
                  <a:cs typeface="Arial Narrow"/>
                </a:rPr>
                <a:t>LO-loc.</a:t>
              </a:r>
            </a:p>
          </p:txBody>
        </p:sp>
        <p:sp>
          <p:nvSpPr>
            <p:cNvPr id="28" name="Rectangle 27">
              <a:extLst>
                <a:ext uri="{FF2B5EF4-FFF2-40B4-BE49-F238E27FC236}">
                  <a16:creationId xmlns:a16="http://schemas.microsoft.com/office/drawing/2014/main" id="{786D19B3-9F6A-42C2-A9F3-943557BBB322}"/>
                </a:ext>
              </a:extLst>
            </p:cNvPr>
            <p:cNvSpPr/>
            <p:nvPr/>
          </p:nvSpPr>
          <p:spPr bwMode="auto">
            <a:xfrm>
              <a:off x="3098577" y="4601103"/>
              <a:ext cx="1724885" cy="338554"/>
            </a:xfrm>
            <a:prstGeom prst="rect">
              <a:avLst/>
            </a:prstGeom>
            <a:solidFill>
              <a:srgbClr val="F7A886"/>
            </a:solidFill>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en-US" sz="1600" dirty="0">
                  <a:cs typeface="Arial Narrow"/>
                </a:rPr>
                <a:t>N</a:t>
              </a:r>
              <a:r>
                <a:rPr lang="en-US" sz="1600" baseline="30000" dirty="0">
                  <a:cs typeface="Arial Narrow"/>
                </a:rPr>
                <a:t>3</a:t>
              </a:r>
              <a:r>
                <a:rPr lang="en-US" sz="1600" dirty="0">
                  <a:cs typeface="Arial Narrow"/>
                </a:rPr>
                <a:t>LO+N</a:t>
              </a:r>
              <a:r>
                <a:rPr lang="en-US" sz="1600" baseline="30000" dirty="0">
                  <a:cs typeface="Arial Narrow"/>
                </a:rPr>
                <a:t>2</a:t>
              </a:r>
              <a:r>
                <a:rPr lang="en-US" sz="1600" dirty="0">
                  <a:cs typeface="Arial Narrow"/>
                </a:rPr>
                <a:t>LO-lnl</a:t>
              </a:r>
            </a:p>
          </p:txBody>
        </p:sp>
      </p:grpSp>
      <p:sp>
        <p:nvSpPr>
          <p:cNvPr id="30" name="Rectangle 7">
            <a:extLst>
              <a:ext uri="{FF2B5EF4-FFF2-40B4-BE49-F238E27FC236}">
                <a16:creationId xmlns:a16="http://schemas.microsoft.com/office/drawing/2014/main" id="{1B4531E2-F167-4B74-9017-436B5198E5A7}"/>
              </a:ext>
            </a:extLst>
          </p:cNvPr>
          <p:cNvSpPr>
            <a:spLocks noChangeArrowheads="1"/>
          </p:cNvSpPr>
          <p:nvPr/>
        </p:nvSpPr>
        <p:spPr bwMode="auto">
          <a:xfrm>
            <a:off x="6000780" y="1470151"/>
            <a:ext cx="5389976" cy="1540688"/>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p>
            <a:pPr marL="285750" indent="-285750">
              <a:spcBef>
                <a:spcPts val="0"/>
              </a:spcBef>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NN-N4LO + 3N-N2LO </a:t>
            </a:r>
            <a:r>
              <a:rPr lang="en-US" sz="1800" b="1" dirty="0">
                <a:latin typeface="Arial" panose="020B0604020202020204" pitchFamily="34" charset="0"/>
                <a:cs typeface="Arial" panose="020B0604020202020204" pitchFamily="34" charset="0"/>
              </a:rPr>
              <a:t>cannot reproduce </a:t>
            </a:r>
            <a:r>
              <a:rPr lang="en-US" sz="1800" dirty="0">
                <a:latin typeface="Arial" panose="020B0604020202020204" pitchFamily="34" charset="0"/>
                <a:cs typeface="Arial" panose="020B0604020202020204" pitchFamily="34" charset="0"/>
              </a:rPr>
              <a:t>the p-wave splitting.</a:t>
            </a:r>
          </a:p>
          <a:p>
            <a:pPr marL="285750" indent="-285750">
              <a:spcBef>
                <a:spcPts val="0"/>
              </a:spcBef>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Tighter posterior distribution if the properties of the </a:t>
            </a:r>
            <a:r>
              <a:rPr lang="en-US" sz="1800" baseline="30000" dirty="0">
                <a:latin typeface="Arial" panose="020B0604020202020204" pitchFamily="34" charset="0"/>
                <a:cs typeface="Arial" panose="020B0604020202020204" pitchFamily="34" charset="0"/>
              </a:rPr>
              <a:t>5</a:t>
            </a:r>
            <a:r>
              <a:rPr lang="en-US" sz="1800" dirty="0">
                <a:latin typeface="Arial" panose="020B0604020202020204" pitchFamily="34" charset="0"/>
                <a:cs typeface="Arial" panose="020B0604020202020204" pitchFamily="34" charset="0"/>
              </a:rPr>
              <a:t>He are included in the fit of 3N LEC.</a:t>
            </a:r>
          </a:p>
        </p:txBody>
      </p:sp>
      <p:pic>
        <p:nvPicPr>
          <p:cNvPr id="17" name="Image 16">
            <a:extLst>
              <a:ext uri="{FF2B5EF4-FFF2-40B4-BE49-F238E27FC236}">
                <a16:creationId xmlns:a16="http://schemas.microsoft.com/office/drawing/2014/main" id="{E2F46221-8A7A-474A-A961-11C3BBFE2C0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298069" y="3115180"/>
            <a:ext cx="4594682" cy="3272661"/>
          </a:xfrm>
          <a:prstGeom prst="rect">
            <a:avLst/>
          </a:prstGeom>
        </p:spPr>
      </p:pic>
      <p:sp>
        <p:nvSpPr>
          <p:cNvPr id="33" name="Rectangle 32">
            <a:extLst>
              <a:ext uri="{FF2B5EF4-FFF2-40B4-BE49-F238E27FC236}">
                <a16:creationId xmlns:a16="http://schemas.microsoft.com/office/drawing/2014/main" id="{653B50D2-2691-438E-944A-E1204ABBCE77}"/>
              </a:ext>
            </a:extLst>
          </p:cNvPr>
          <p:cNvSpPr/>
          <p:nvPr/>
        </p:nvSpPr>
        <p:spPr bwMode="auto">
          <a:xfrm>
            <a:off x="7833326" y="4249454"/>
            <a:ext cx="748699" cy="338554"/>
          </a:xfrm>
          <a:prstGeom prst="rect">
            <a:avLst/>
          </a:prstGeom>
          <a:solidFill>
            <a:srgbClr val="F7A886"/>
          </a:solidFill>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en-US" sz="1600" baseline="30000" dirty="0">
                <a:cs typeface="Arial Narrow"/>
              </a:rPr>
              <a:t>3</a:t>
            </a:r>
            <a:r>
              <a:rPr lang="en-US" sz="1600" dirty="0">
                <a:cs typeface="Arial Narrow"/>
              </a:rPr>
              <a:t>H,</a:t>
            </a:r>
            <a:r>
              <a:rPr lang="en-US" sz="1600" baseline="30000" dirty="0">
                <a:cs typeface="Arial Narrow"/>
              </a:rPr>
              <a:t>4</a:t>
            </a:r>
            <a:r>
              <a:rPr lang="en-US" sz="1600" dirty="0">
                <a:cs typeface="Arial Narrow"/>
              </a:rPr>
              <a:t>He</a:t>
            </a:r>
          </a:p>
        </p:txBody>
      </p:sp>
      <p:sp>
        <p:nvSpPr>
          <p:cNvPr id="35" name="Rectangle 34">
            <a:extLst>
              <a:ext uri="{FF2B5EF4-FFF2-40B4-BE49-F238E27FC236}">
                <a16:creationId xmlns:a16="http://schemas.microsoft.com/office/drawing/2014/main" id="{D91CB42B-F917-4053-9DC2-D625C2F01B0F}"/>
              </a:ext>
            </a:extLst>
          </p:cNvPr>
          <p:cNvSpPr/>
          <p:nvPr/>
        </p:nvSpPr>
        <p:spPr bwMode="auto">
          <a:xfrm>
            <a:off x="10117282" y="4244803"/>
            <a:ext cx="553022" cy="338554"/>
          </a:xfrm>
          <a:prstGeom prst="rect">
            <a:avLst/>
          </a:prstGeom>
          <a:solidFill>
            <a:srgbClr val="F7A886"/>
          </a:solidFill>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en-US" sz="1600" baseline="30000" dirty="0">
                <a:cs typeface="Arial Narrow"/>
              </a:rPr>
              <a:t>5</a:t>
            </a:r>
            <a:r>
              <a:rPr lang="en-US" sz="1600" dirty="0">
                <a:cs typeface="Arial Narrow"/>
              </a:rPr>
              <a:t>He</a:t>
            </a:r>
          </a:p>
        </p:txBody>
      </p:sp>
      <p:sp>
        <p:nvSpPr>
          <p:cNvPr id="3" name="Espace réservé de la date 2">
            <a:extLst>
              <a:ext uri="{FF2B5EF4-FFF2-40B4-BE49-F238E27FC236}">
                <a16:creationId xmlns:a16="http://schemas.microsoft.com/office/drawing/2014/main" id="{5A3C2F45-96D0-3A7C-26CE-8E0B1C685FCB}"/>
              </a:ext>
            </a:extLst>
          </p:cNvPr>
          <p:cNvSpPr>
            <a:spLocks noGrp="1"/>
          </p:cNvSpPr>
          <p:nvPr>
            <p:ph type="dt" sz="half" idx="10"/>
          </p:nvPr>
        </p:nvSpPr>
        <p:spPr/>
        <p:txBody>
          <a:bodyPr/>
          <a:lstStyle/>
          <a:p>
            <a:r>
              <a:rPr lang="en-US"/>
              <a:t>23/09/2025</a:t>
            </a:r>
            <a:endParaRPr lang="fr-FR" dirty="0"/>
          </a:p>
        </p:txBody>
      </p:sp>
      <p:sp>
        <p:nvSpPr>
          <p:cNvPr id="4" name="Espace réservé du pied de page 3">
            <a:extLst>
              <a:ext uri="{FF2B5EF4-FFF2-40B4-BE49-F238E27FC236}">
                <a16:creationId xmlns:a16="http://schemas.microsoft.com/office/drawing/2014/main" id="{AAB49E75-01FA-79EF-E776-D9EC461A7C05}"/>
              </a:ext>
            </a:extLst>
          </p:cNvPr>
          <p:cNvSpPr>
            <a:spLocks noGrp="1"/>
          </p:cNvSpPr>
          <p:nvPr>
            <p:ph type="ftr" sz="quarter" idx="11"/>
          </p:nvPr>
        </p:nvSpPr>
        <p:spPr/>
        <p:txBody>
          <a:bodyPr/>
          <a:lstStyle/>
          <a:p>
            <a:r>
              <a:rPr lang="fr-FR"/>
              <a:t>EuNPC – Caen</a:t>
            </a:r>
            <a:endParaRPr lang="fr-FR" dirty="0"/>
          </a:p>
        </p:txBody>
      </p:sp>
      <p:sp>
        <p:nvSpPr>
          <p:cNvPr id="5" name="Espace réservé du numéro de diapositive 4">
            <a:extLst>
              <a:ext uri="{FF2B5EF4-FFF2-40B4-BE49-F238E27FC236}">
                <a16:creationId xmlns:a16="http://schemas.microsoft.com/office/drawing/2014/main" id="{B15D8DB5-846D-A126-B96F-72A432A9C86B}"/>
              </a:ext>
            </a:extLst>
          </p:cNvPr>
          <p:cNvSpPr>
            <a:spLocks noGrp="1"/>
          </p:cNvSpPr>
          <p:nvPr>
            <p:ph type="sldNum" sz="quarter" idx="12"/>
          </p:nvPr>
        </p:nvSpPr>
        <p:spPr/>
        <p:txBody>
          <a:bodyPr/>
          <a:lstStyle/>
          <a:p>
            <a:fld id="{77E71596-5F9D-49C5-9701-16B3CA54319D}" type="slidenum">
              <a:rPr lang="fr-FR" smtClean="0"/>
              <a:pPr/>
              <a:t>9</a:t>
            </a:fld>
            <a:endParaRPr lang="fr-FR" dirty="0"/>
          </a:p>
        </p:txBody>
      </p:sp>
    </p:spTree>
    <p:extLst>
      <p:ext uri="{BB962C8B-B14F-4D97-AF65-F5344CB8AC3E}">
        <p14:creationId xmlns:p14="http://schemas.microsoft.com/office/powerpoint/2010/main" val="2427764453"/>
      </p:ext>
    </p:extLst>
  </p:cSld>
  <p:clrMapOvr>
    <a:masterClrMapping/>
  </p:clrMapOvr>
  <p:transition advTm="80669"/>
</p:sld>
</file>

<file path=ppt/tags/tag1.xml><?xml version="1.0" encoding="utf-8"?>
<p:tagLst xmlns:a="http://schemas.openxmlformats.org/drawingml/2006/main" xmlns:r="http://schemas.openxmlformats.org/officeDocument/2006/relationships" xmlns:p="http://schemas.openxmlformats.org/presentationml/2006/main">
  <p:tag name="TIMING" val="|1.3|3.1"/>
</p:tagLst>
</file>

<file path=ppt/theme/theme1.xml><?xml version="1.0" encoding="utf-8"?>
<a:theme xmlns:a="http://schemas.openxmlformats.org/drawingml/2006/main" name="Thème-IJClab">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IJClab" id="{2F045FA9-9585-46AB-94F8-ACA2A7795768}" vid="{13DDEB80-531B-4944-944E-4B60441633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ppt-ijclab-169-template</Template>
  <TotalTime>96237</TotalTime>
  <Words>3113</Words>
  <Application>Microsoft Office PowerPoint</Application>
  <PresentationFormat>Grand écran</PresentationFormat>
  <Paragraphs>534</Paragraphs>
  <Slides>31</Slides>
  <Notes>16</Notes>
  <HiddenSlides>2</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31</vt:i4>
      </vt:variant>
    </vt:vector>
  </HeadingPairs>
  <TitlesOfParts>
    <vt:vector size="41" baseType="lpstr">
      <vt:lpstr>ＭＳ Ｐゴシック</vt:lpstr>
      <vt:lpstr>Arial</vt:lpstr>
      <vt:lpstr>Arial Narrow</vt:lpstr>
      <vt:lpstr>Calibri</vt:lpstr>
      <vt:lpstr>Calibri Light</vt:lpstr>
      <vt:lpstr>Cambria Math</vt:lpstr>
      <vt:lpstr>Symbol</vt:lpstr>
      <vt:lpstr>Wingdings</vt:lpstr>
      <vt:lpstr>ヒラギノ角ゴ Pro W3</vt:lpstr>
      <vt:lpstr>Thème-IJClab</vt:lpstr>
      <vt:lpstr>Ab initio framework for nuclear fusion reactions</vt:lpstr>
      <vt:lpstr>A story of multiple scale</vt:lpstr>
      <vt:lpstr>(ii) Research directions</vt:lpstr>
      <vt:lpstr>No-core shell model: best for well bound states B.R. Barrett, P. Navrátil, J.P. Vary, J.P. Progr. Part. Nucl. Phys. 69 (2013).</vt:lpstr>
      <vt:lpstr>Resonating group method for NCSM: long-range dynamics and scattering S. Quaglioni, P. Navrátil PRL101 (2008).</vt:lpstr>
      <vt:lpstr>Calculable R-matrix with inert space from spectral decomposition of H_RGM </vt:lpstr>
      <vt:lpstr>Resonating group method for NCSM: long-range dynamics and scattering</vt:lpstr>
      <vt:lpstr>n-4He scattering: NCSMC vs Faddeev-Yakubovsky</vt:lpstr>
      <vt:lpstr>Uncertainty quantifications using Gaussian Process Model as emulator K. Kravvaris et al. PRC102, 024616 (2020)</vt:lpstr>
      <vt:lpstr>Low-energy Transfer reactions (d,N)</vt:lpstr>
      <vt:lpstr>Low-energy Transfer reactions (d,N)</vt:lpstr>
      <vt:lpstr>3H(d,n)4He fusion reaction: benchmark to data and evaluation</vt:lpstr>
      <vt:lpstr>3H(d,n)4He fusion reaction: Model convergence</vt:lpstr>
      <vt:lpstr>DT polarized thermonuclear fusion G. Hupin, S. Quaglioni and P. Navrátil, Nat. Commun. 10, 351 (2019)</vt:lpstr>
      <vt:lpstr>3He(d,p)4He fusion reaction: mirror reaction, globally similar to DT</vt:lpstr>
      <vt:lpstr>3He(d ⃗,p)4He: analyzing tensors</vt:lpstr>
      <vt:lpstr>DD fusion</vt:lpstr>
      <vt:lpstr>DD fusion: quintet suppression for fusion </vt:lpstr>
      <vt:lpstr>NCSM/RGM with boosted NCSM wave functions K. Kravvaris, S. Quaglioni et al. PLB856, 138930 (2024)</vt:lpstr>
      <vt:lpstr>From a+a scattering to a clustering in 12Be and channel sensitivity in 6He(6He,a)8He K.Kravvaris,  S. Quaglioni et al. PLB856, 138930 (2024) </vt:lpstr>
      <vt:lpstr>From a+a scattering to a clustering in 12Be and channel sensitivity in 6He(6He,a)8He K.Kravvaris,  S. Quaglioni et al. PLB856, 138930 (2024)  </vt:lpstr>
      <vt:lpstr>Asymptotically vanishing equivalent problem</vt:lpstr>
      <vt:lpstr>Hidden truth</vt:lpstr>
      <vt:lpstr>Similarity Renormalization Group (SRG) technique and non-Hermitian matrices E. D. Jurgenson, P. Navrátil, R. J. Furnstahl PRL103 (2009); PRC83 (2011)…</vt:lpstr>
      <vt:lpstr>Quality of the rotated Hamiltonian evaluated in A=3</vt:lpstr>
      <vt:lpstr>Quality of the rotated Hamiltonian evaluated in A=4</vt:lpstr>
      <vt:lpstr>How to extract the thresholds ?</vt:lpstr>
      <vt:lpstr>Wrap-up on the spectrum after analysis of the results </vt:lpstr>
      <vt:lpstr>4H system: a benchmark with Faddeev calculation</vt:lpstr>
      <vt:lpstr>4-neutron: a resonance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Steps Towards an Ab Initio Description of Light-ion Fusion Reactions</dc:title>
  <dc:creator>Hupin, Guillaume</dc:creator>
  <cp:lastModifiedBy>Guillaume</cp:lastModifiedBy>
  <cp:revision>2204</cp:revision>
  <cp:lastPrinted>2016-02-21T19:34:45Z</cp:lastPrinted>
  <dcterms:created xsi:type="dcterms:W3CDTF">2012-06-28T17:18:35Z</dcterms:created>
  <dcterms:modified xsi:type="dcterms:W3CDTF">2025-09-23T08:48:12Z</dcterms:modified>
</cp:coreProperties>
</file>