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46"/>
  </p:notesMasterIdLst>
  <p:sldIdLst>
    <p:sldId id="492" r:id="rId3"/>
    <p:sldId id="377" r:id="rId4"/>
    <p:sldId id="375" r:id="rId5"/>
    <p:sldId id="376" r:id="rId6"/>
    <p:sldId id="371" r:id="rId7"/>
    <p:sldId id="558" r:id="rId8"/>
    <p:sldId id="557" r:id="rId9"/>
    <p:sldId id="548" r:id="rId10"/>
    <p:sldId id="507" r:id="rId11"/>
    <p:sldId id="559" r:id="rId12"/>
    <p:sldId id="522" r:id="rId13"/>
    <p:sldId id="524" r:id="rId14"/>
    <p:sldId id="533" r:id="rId15"/>
    <p:sldId id="532" r:id="rId16"/>
    <p:sldId id="527" r:id="rId17"/>
    <p:sldId id="534" r:id="rId18"/>
    <p:sldId id="535" r:id="rId19"/>
    <p:sldId id="536" r:id="rId20"/>
    <p:sldId id="560" r:id="rId21"/>
    <p:sldId id="523" r:id="rId22"/>
    <p:sldId id="540" r:id="rId23"/>
    <p:sldId id="537" r:id="rId24"/>
    <p:sldId id="258" r:id="rId25"/>
    <p:sldId id="556" r:id="rId26"/>
    <p:sldId id="508" r:id="rId27"/>
    <p:sldId id="487" r:id="rId28"/>
    <p:sldId id="514" r:id="rId29"/>
    <p:sldId id="505" r:id="rId30"/>
    <p:sldId id="513" r:id="rId31"/>
    <p:sldId id="541" r:id="rId32"/>
    <p:sldId id="519" r:id="rId33"/>
    <p:sldId id="520" r:id="rId34"/>
    <p:sldId id="561" r:id="rId35"/>
    <p:sldId id="368" r:id="rId36"/>
    <p:sldId id="549" r:id="rId37"/>
    <p:sldId id="551" r:id="rId38"/>
    <p:sldId id="543" r:id="rId39"/>
    <p:sldId id="552" r:id="rId40"/>
    <p:sldId id="292" r:id="rId41"/>
    <p:sldId id="554" r:id="rId42"/>
    <p:sldId id="555" r:id="rId43"/>
    <p:sldId id="544" r:id="rId44"/>
    <p:sldId id="496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43E34AB-09B2-4578-B282-B37D2EAFE6D4}">
          <p14:sldIdLst>
            <p14:sldId id="492"/>
          </p14:sldIdLst>
        </p14:section>
        <p14:section name="muX" id="{0B7188E6-F6B6-4AC1-8A78-0A3F2EB6DAFA}">
          <p14:sldIdLst>
            <p14:sldId id="377"/>
            <p14:sldId id="375"/>
            <p14:sldId id="376"/>
            <p14:sldId id="371"/>
          </p14:sldIdLst>
        </p14:section>
        <p14:section name="motivation" id="{DA026B69-F9F3-45C4-8977-B1739D84FC21}">
          <p14:sldIdLst>
            <p14:sldId id="558"/>
            <p14:sldId id="557"/>
            <p14:sldId id="548"/>
          </p14:sldIdLst>
        </p14:section>
        <p14:section name="techniques" id="{E59B3E7E-5140-4B21-8F2A-5CD58729944F}">
          <p14:sldIdLst>
            <p14:sldId id="507"/>
            <p14:sldId id="559"/>
            <p14:sldId id="522"/>
            <p14:sldId id="524"/>
            <p14:sldId id="533"/>
            <p14:sldId id="532"/>
            <p14:sldId id="527"/>
            <p14:sldId id="534"/>
            <p14:sldId id="535"/>
            <p14:sldId id="536"/>
            <p14:sldId id="560"/>
            <p14:sldId id="523"/>
            <p14:sldId id="540"/>
          </p14:sldIdLst>
        </p14:section>
        <p14:section name="Large targets" id="{10A19F6C-7166-4151-BA60-BFA869948D6A}">
          <p14:sldIdLst>
            <p14:sldId id="537"/>
            <p14:sldId id="258"/>
          </p14:sldIdLst>
        </p14:section>
        <p14:section name="microgram targets" id="{122B105B-A0AC-4309-9912-36061C4EF63A}">
          <p14:sldIdLst>
            <p14:sldId id="556"/>
            <p14:sldId id="508"/>
            <p14:sldId id="487"/>
            <p14:sldId id="514"/>
            <p14:sldId id="505"/>
            <p14:sldId id="513"/>
          </p14:sldIdLst>
        </p14:section>
        <p14:section name="Default" id="{1929A4A0-44BE-453B-8CAA-A0CE280328B2}">
          <p14:sldIdLst>
            <p14:sldId id="541"/>
            <p14:sldId id="519"/>
            <p14:sldId id="520"/>
            <p14:sldId id="561"/>
            <p14:sldId id="368"/>
            <p14:sldId id="549"/>
            <p14:sldId id="551"/>
            <p14:sldId id="543"/>
            <p14:sldId id="552"/>
            <p14:sldId id="292"/>
            <p14:sldId id="554"/>
            <p14:sldId id="555"/>
            <p14:sldId id="544"/>
            <p14:sldId id="4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365"/>
    <a:srgbClr val="86AAC1"/>
    <a:srgbClr val="FFFFFF"/>
    <a:srgbClr val="AFC6D5"/>
    <a:srgbClr val="F1D08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2E945-EDD2-4F6A-870F-5D0C315F2E2D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B4F09-1150-4B95-B9EA-BC620A1839B8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8343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B4F09-1150-4B95-B9EA-BC620A1839B8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6734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B4F09-1150-4B95-B9EA-BC620A1839B8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1059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B4F09-1150-4B95-B9EA-BC620A1839B8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0358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7E93-39EF-411A-952E-6C768AEF5BDC}" type="slidenum">
              <a:rPr lang="LID4096" smtClean="0"/>
              <a:t>26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9697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E7E93-39EF-411A-952E-6C768AEF5BDC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680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797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8C467-0E22-F92A-1277-C12E36D9F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33496-B2F8-9597-D823-119CCDCA9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BB0BA-FC7E-C8B2-27CE-C62595D5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B2DCD-10FF-FFC9-D95B-FD671FBE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20520-20EF-3B9B-A4AC-78FB8E8DA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117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085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EDD7A-D5F0-43BC-882B-3FC6723B9ADC}" type="datetime1">
              <a:rPr lang="nl-BE" smtClean="0"/>
              <a:t>22/09/2025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3145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41FA9-6E80-44B5-ACAA-A2D29E44BF0A}" type="datetime1">
              <a:rPr lang="nl-BE" smtClean="0"/>
              <a:t>22/09/2025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86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78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81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10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9214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911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08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150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8695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9FE9B54-BF5D-455E-9B15-13AB8A3386FC}" type="datetimeFigureOut">
              <a:rPr lang="LID4096" smtClean="0"/>
              <a:t>09/22/2025</a:t>
            </a:fld>
            <a:endParaRPr lang="LID4096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endParaRPr lang="LID4096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C0AD5910-9698-4E1E-B599-3ADD757F434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1960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D6F348E-7457-49F7-8F18-2E857D0435ED}" type="datetime1">
              <a:rPr lang="nl-BE" smtClean="0"/>
              <a:t>22/09/2025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en-US"/>
              <a:t>Department of Physics and Astronomy, IKS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455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3.pn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12" Type="http://schemas.openxmlformats.org/officeDocument/2006/relationships/image" Target="../media/image32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15" Type="http://schemas.openxmlformats.org/officeDocument/2006/relationships/image" Target="../media/image10.jpg"/><Relationship Id="rId23" Type="http://schemas.openxmlformats.org/officeDocument/2006/relationships/image" Target="../media/image18.svg"/><Relationship Id="rId19" Type="http://schemas.openxmlformats.org/officeDocument/2006/relationships/image" Target="../media/image14.jpg"/><Relationship Id="rId4" Type="http://schemas.openxmlformats.org/officeDocument/2006/relationships/image" Target="../media/image7.png"/><Relationship Id="rId14" Type="http://schemas.openxmlformats.org/officeDocument/2006/relationships/image" Target="../media/image9.jpe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10" Type="http://schemas.openxmlformats.org/officeDocument/2006/relationships/image" Target="../media/image45.tmp"/><Relationship Id="rId4" Type="http://schemas.openxmlformats.org/officeDocument/2006/relationships/image" Target="../media/image43.png"/><Relationship Id="rId9" Type="http://schemas.openxmlformats.org/officeDocument/2006/relationships/image" Target="../media/image6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6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6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0.png"/><Relationship Id="rId12" Type="http://schemas.openxmlformats.org/officeDocument/2006/relationships/image" Target="../media/image3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4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61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30F1D3-E9EE-7AFD-7410-DD9B5C4C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91564"/>
            <a:ext cx="11041200" cy="1152000"/>
          </a:xfrm>
        </p:spPr>
        <p:txBody>
          <a:bodyPr>
            <a:normAutofit fontScale="90000"/>
          </a:bodyPr>
          <a:lstStyle/>
          <a:p>
            <a:pPr algn="ctr"/>
            <a:r>
              <a:rPr lang="en-US" i="1" dirty="0"/>
              <a:t> </a:t>
            </a:r>
            <a:r>
              <a:rPr lang="en-US" b="1" i="1" dirty="0"/>
              <a:t>Muonic x-ray spectroscopy of La and Lu: measurement techniques and target productions</a:t>
            </a:r>
            <a:endParaRPr lang="LID4096" b="1" i="1" dirty="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1946AD5-7B00-9569-1459-5BECBA211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23470" y="3707633"/>
            <a:ext cx="3326810" cy="2250191"/>
          </a:xfrm>
          <a:prstGeom prst="rect">
            <a:avLst/>
          </a:prstGeom>
        </p:spPr>
      </p:pic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22910591-F920-DD29-01EF-116901B35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156" y="3655008"/>
            <a:ext cx="3403439" cy="254167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289116-01C3-8523-9402-BB27CB0171EC}"/>
              </a:ext>
            </a:extLst>
          </p:cNvPr>
          <p:cNvGrpSpPr/>
          <p:nvPr/>
        </p:nvGrpSpPr>
        <p:grpSpPr>
          <a:xfrm>
            <a:off x="398395" y="1298529"/>
            <a:ext cx="2949834" cy="2292430"/>
            <a:chOff x="9155260" y="1633624"/>
            <a:chExt cx="2949834" cy="229243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06C1FF4-CCE3-95D8-5D9C-28EE6C3F1D76}"/>
                </a:ext>
              </a:extLst>
            </p:cNvPr>
            <p:cNvGrpSpPr/>
            <p:nvPr/>
          </p:nvGrpSpPr>
          <p:grpSpPr>
            <a:xfrm>
              <a:off x="9155260" y="1633624"/>
              <a:ext cx="1833363" cy="1795376"/>
              <a:chOff x="5607612" y="1420369"/>
              <a:chExt cx="3160507" cy="300642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4359A04-3C64-E19B-9007-C557441418C1}"/>
                  </a:ext>
                </a:extLst>
              </p:cNvPr>
              <p:cNvSpPr txBox="1"/>
              <p:nvPr/>
            </p:nvSpPr>
            <p:spPr>
              <a:xfrm>
                <a:off x="5796951" y="1420369"/>
                <a:ext cx="2296191" cy="46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Muonic atom</a:t>
                </a:r>
                <a:endParaRPr lang="LID4096" sz="1200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8574E14-4C78-5E95-E705-C56309453FB0}"/>
                  </a:ext>
                </a:extLst>
              </p:cNvPr>
              <p:cNvSpPr txBox="1"/>
              <p:nvPr/>
            </p:nvSpPr>
            <p:spPr>
              <a:xfrm>
                <a:off x="8177671" y="2651042"/>
                <a:ext cx="50687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n= 14</a:t>
                </a:r>
                <a:endParaRPr lang="LID4096" sz="1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1B1C59E5-1ABC-75E3-2898-3992053A97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318011">
                <a:off x="7172503" y="2125231"/>
                <a:ext cx="1546762" cy="2784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Flowchart: Connector 42">
                <a:extLst>
                  <a:ext uri="{FF2B5EF4-FFF2-40B4-BE49-F238E27FC236}">
                    <a16:creationId xmlns:a16="http://schemas.microsoft.com/office/drawing/2014/main" id="{2E0BA01B-30F3-77C8-95A7-F6838AF5CEBF}"/>
                  </a:ext>
                </a:extLst>
              </p:cNvPr>
              <p:cNvSpPr/>
              <p:nvPr/>
            </p:nvSpPr>
            <p:spPr>
              <a:xfrm>
                <a:off x="6631948" y="2963016"/>
                <a:ext cx="457200" cy="457199"/>
              </a:xfrm>
              <a:prstGeom prst="flowChartConnector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300" dirty="0"/>
              </a:p>
            </p:txBody>
          </p:sp>
          <p:sp>
            <p:nvSpPr>
              <p:cNvPr id="44" name="Flowchart: Connector 43">
                <a:extLst>
                  <a:ext uri="{FF2B5EF4-FFF2-40B4-BE49-F238E27FC236}">
                    <a16:creationId xmlns:a16="http://schemas.microsoft.com/office/drawing/2014/main" id="{0E5F97BC-BDE3-EE9D-98BA-4230A02261E2}"/>
                  </a:ext>
                </a:extLst>
              </p:cNvPr>
              <p:cNvSpPr/>
              <p:nvPr/>
            </p:nvSpPr>
            <p:spPr>
              <a:xfrm>
                <a:off x="6495751" y="2812456"/>
                <a:ext cx="729593" cy="758319"/>
              </a:xfrm>
              <a:prstGeom prst="flowChartConnector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5" name="Flowchart: Connector 44">
                <a:extLst>
                  <a:ext uri="{FF2B5EF4-FFF2-40B4-BE49-F238E27FC236}">
                    <a16:creationId xmlns:a16="http://schemas.microsoft.com/office/drawing/2014/main" id="{9BDCE6BD-38D5-3B16-287A-55210752CF56}"/>
                  </a:ext>
                </a:extLst>
              </p:cNvPr>
              <p:cNvSpPr/>
              <p:nvPr/>
            </p:nvSpPr>
            <p:spPr>
              <a:xfrm>
                <a:off x="6307143" y="2615640"/>
                <a:ext cx="1106807" cy="1115548"/>
              </a:xfrm>
              <a:prstGeom prst="flowChartConnector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6" name="Flowchart: Connector 45">
                <a:extLst>
                  <a:ext uri="{FF2B5EF4-FFF2-40B4-BE49-F238E27FC236}">
                    <a16:creationId xmlns:a16="http://schemas.microsoft.com/office/drawing/2014/main" id="{B76A52A6-C3FA-8A08-9224-11FDD91E5178}"/>
                  </a:ext>
                </a:extLst>
              </p:cNvPr>
              <p:cNvSpPr/>
              <p:nvPr/>
            </p:nvSpPr>
            <p:spPr>
              <a:xfrm>
                <a:off x="6149703" y="2456104"/>
                <a:ext cx="1449302" cy="1434620"/>
              </a:xfrm>
              <a:prstGeom prst="flowChartConnector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sp>
            <p:nvSpPr>
              <p:cNvPr id="47" name="Flowchart: Connector 46">
                <a:extLst>
                  <a:ext uri="{FF2B5EF4-FFF2-40B4-BE49-F238E27FC236}">
                    <a16:creationId xmlns:a16="http://schemas.microsoft.com/office/drawing/2014/main" id="{E495C6EF-7B07-DE73-A763-128AA02C7D81}"/>
                  </a:ext>
                </a:extLst>
              </p:cNvPr>
              <p:cNvSpPr/>
              <p:nvPr/>
            </p:nvSpPr>
            <p:spPr>
              <a:xfrm>
                <a:off x="6000200" y="2337540"/>
                <a:ext cx="1748307" cy="1716917"/>
              </a:xfrm>
              <a:prstGeom prst="flowChartConnector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8" name="Flowchart: Connector 47">
                <a:extLst>
                  <a:ext uri="{FF2B5EF4-FFF2-40B4-BE49-F238E27FC236}">
                    <a16:creationId xmlns:a16="http://schemas.microsoft.com/office/drawing/2014/main" id="{B7EDA388-C48F-6F37-4674-06820329466E}"/>
                  </a:ext>
                </a:extLst>
              </p:cNvPr>
              <p:cNvSpPr/>
              <p:nvPr/>
            </p:nvSpPr>
            <p:spPr>
              <a:xfrm>
                <a:off x="5952541" y="2291911"/>
                <a:ext cx="1837927" cy="1814749"/>
              </a:xfrm>
              <a:prstGeom prst="flowChartConnector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0B6E626-BDD6-C58A-D125-BA4468D15678}"/>
                  </a:ext>
                </a:extLst>
              </p:cNvPr>
              <p:cNvSpPr txBox="1"/>
              <p:nvPr/>
            </p:nvSpPr>
            <p:spPr>
              <a:xfrm>
                <a:off x="8109257" y="2372720"/>
                <a:ext cx="43633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tx2"/>
                    </a:solidFill>
                  </a:rPr>
                  <a:t>n= 1</a:t>
                </a:r>
                <a:endParaRPr lang="LID4096" sz="1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Flowchart: Connector 49">
                <a:extLst>
                  <a:ext uri="{FF2B5EF4-FFF2-40B4-BE49-F238E27FC236}">
                    <a16:creationId xmlns:a16="http://schemas.microsoft.com/office/drawing/2014/main" id="{9BCDFB44-5019-9F3C-8731-BFAFE2E40EAF}"/>
                  </a:ext>
                </a:extLst>
              </p:cNvPr>
              <p:cNvSpPr/>
              <p:nvPr/>
            </p:nvSpPr>
            <p:spPr>
              <a:xfrm>
                <a:off x="5778089" y="2115287"/>
                <a:ext cx="2145917" cy="2143774"/>
              </a:xfrm>
              <a:prstGeom prst="flowChartConnector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1" name="Flowchart: Connector 50">
                <a:extLst>
                  <a:ext uri="{FF2B5EF4-FFF2-40B4-BE49-F238E27FC236}">
                    <a16:creationId xmlns:a16="http://schemas.microsoft.com/office/drawing/2014/main" id="{122C98D8-B333-48A9-92B8-5BA40B8B8F22}"/>
                  </a:ext>
                </a:extLst>
              </p:cNvPr>
              <p:cNvSpPr/>
              <p:nvPr/>
            </p:nvSpPr>
            <p:spPr>
              <a:xfrm>
                <a:off x="5607612" y="1966510"/>
                <a:ext cx="2523876" cy="2460285"/>
              </a:xfrm>
              <a:prstGeom prst="flowChartConnector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6A8B4057-6A24-D9EA-A6E9-20D51B0EF3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98313" y="2809047"/>
                <a:ext cx="499189" cy="70662"/>
              </a:xfrm>
              <a:prstGeom prst="straightConnector1">
                <a:avLst/>
              </a:prstGeom>
              <a:ln>
                <a:solidFill>
                  <a:srgbClr val="FF5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AA0DCE2B-EB6C-B61E-FE8B-33241A6717E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48415" y="2560375"/>
                <a:ext cx="499189" cy="7066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Flowchart: Connector 53">
                <a:extLst>
                  <a:ext uri="{FF2B5EF4-FFF2-40B4-BE49-F238E27FC236}">
                    <a16:creationId xmlns:a16="http://schemas.microsoft.com/office/drawing/2014/main" id="{C3503E53-DAD3-B800-4ADA-16751C590372}"/>
                  </a:ext>
                </a:extLst>
              </p:cNvPr>
              <p:cNvSpPr/>
              <p:nvPr/>
            </p:nvSpPr>
            <p:spPr>
              <a:xfrm>
                <a:off x="6860546" y="2432367"/>
                <a:ext cx="45719" cy="45719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5" name="Flowchart: Connector 54">
                <a:extLst>
                  <a:ext uri="{FF2B5EF4-FFF2-40B4-BE49-F238E27FC236}">
                    <a16:creationId xmlns:a16="http://schemas.microsoft.com/office/drawing/2014/main" id="{B9ED9B5A-FF5B-29DB-300A-27213AEBECD7}"/>
                  </a:ext>
                </a:extLst>
              </p:cNvPr>
              <p:cNvSpPr/>
              <p:nvPr/>
            </p:nvSpPr>
            <p:spPr>
              <a:xfrm>
                <a:off x="6859894" y="2588691"/>
                <a:ext cx="45719" cy="45719"/>
              </a:xfrm>
              <a:prstGeom prst="flowChartConnector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pic>
            <p:nvPicPr>
              <p:cNvPr id="56" name="Picture 2">
                <a:extLst>
                  <a:ext uri="{FF2B5EF4-FFF2-40B4-BE49-F238E27FC236}">
                    <a16:creationId xmlns:a16="http://schemas.microsoft.com/office/drawing/2014/main" id="{8D604180-3DA1-7218-BE52-B014A85557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44111">
                <a:off x="7383587" y="3183822"/>
                <a:ext cx="1384532" cy="21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33758A9A-6198-7735-DE9E-26E776E2A9CE}"/>
                </a:ext>
              </a:extLst>
            </p:cNvPr>
            <p:cNvGrpSpPr/>
            <p:nvPr/>
          </p:nvGrpSpPr>
          <p:grpSpPr>
            <a:xfrm>
              <a:off x="11078264" y="2513684"/>
              <a:ext cx="1026830" cy="1412370"/>
              <a:chOff x="32025443" y="27386507"/>
              <a:chExt cx="3014975" cy="4294051"/>
            </a:xfrm>
          </p:grpSpPr>
          <p:grpSp>
            <p:nvGrpSpPr>
              <p:cNvPr id="61" name="Google Shape;448;p19">
                <a:extLst>
                  <a:ext uri="{FF2B5EF4-FFF2-40B4-BE49-F238E27FC236}">
                    <a16:creationId xmlns:a16="http://schemas.microsoft.com/office/drawing/2014/main" id="{FA0D1605-25C6-E7B4-1D5E-4160AA2CE14F}"/>
                  </a:ext>
                </a:extLst>
              </p:cNvPr>
              <p:cNvGrpSpPr/>
              <p:nvPr/>
            </p:nvGrpSpPr>
            <p:grpSpPr>
              <a:xfrm>
                <a:off x="32025443" y="27386507"/>
                <a:ext cx="3014975" cy="4294051"/>
                <a:chOff x="489925" y="1417314"/>
                <a:chExt cx="4474050" cy="3324759"/>
              </a:xfrm>
            </p:grpSpPr>
            <p:sp>
              <p:nvSpPr>
                <p:cNvPr id="64" name="Google Shape;449;p19">
                  <a:extLst>
                    <a:ext uri="{FF2B5EF4-FFF2-40B4-BE49-F238E27FC236}">
                      <a16:creationId xmlns:a16="http://schemas.microsoft.com/office/drawing/2014/main" id="{41AAB61C-C966-E354-FF56-6A7FC9BDAF02}"/>
                    </a:ext>
                  </a:extLst>
                </p:cNvPr>
                <p:cNvSpPr/>
                <p:nvPr/>
              </p:nvSpPr>
              <p:spPr>
                <a:xfrm>
                  <a:off x="1142937" y="4591867"/>
                  <a:ext cx="3168424" cy="150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42" h="3823" extrusionOk="0">
                      <a:moveTo>
                        <a:pt x="1" y="1"/>
                      </a:moveTo>
                      <a:lnTo>
                        <a:pt x="1" y="3822"/>
                      </a:lnTo>
                      <a:lnTo>
                        <a:pt x="80642" y="3822"/>
                      </a:lnTo>
                      <a:lnTo>
                        <a:pt x="8064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65" name="Google Shape;450;p19">
                  <a:extLst>
                    <a:ext uri="{FF2B5EF4-FFF2-40B4-BE49-F238E27FC236}">
                      <a16:creationId xmlns:a16="http://schemas.microsoft.com/office/drawing/2014/main" id="{BE4B1DF5-C1AA-DEED-BB03-926BCF26DCC7}"/>
                    </a:ext>
                  </a:extLst>
                </p:cNvPr>
                <p:cNvSpPr/>
                <p:nvPr/>
              </p:nvSpPr>
              <p:spPr>
                <a:xfrm>
                  <a:off x="2684351" y="1949739"/>
                  <a:ext cx="107655" cy="2232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56829" extrusionOk="0">
                      <a:moveTo>
                        <a:pt x="1" y="0"/>
                      </a:moveTo>
                      <a:lnTo>
                        <a:pt x="1" y="56829"/>
                      </a:lnTo>
                      <a:lnTo>
                        <a:pt x="2739" y="56829"/>
                      </a:lnTo>
                      <a:lnTo>
                        <a:pt x="273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66" name="Google Shape;451;p19">
                  <a:extLst>
                    <a:ext uri="{FF2B5EF4-FFF2-40B4-BE49-F238E27FC236}">
                      <a16:creationId xmlns:a16="http://schemas.microsoft.com/office/drawing/2014/main" id="{B8966378-5FD6-6D44-89B5-064DB74CC06D}"/>
                    </a:ext>
                  </a:extLst>
                </p:cNvPr>
                <p:cNvSpPr/>
                <p:nvPr/>
              </p:nvSpPr>
              <p:spPr>
                <a:xfrm>
                  <a:off x="2256318" y="4314005"/>
                  <a:ext cx="964177" cy="1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40" h="3346" extrusionOk="0">
                      <a:moveTo>
                        <a:pt x="1" y="0"/>
                      </a:moveTo>
                      <a:lnTo>
                        <a:pt x="1" y="3346"/>
                      </a:lnTo>
                      <a:lnTo>
                        <a:pt x="24540" y="3346"/>
                      </a:lnTo>
                      <a:lnTo>
                        <a:pt x="2454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67" name="Google Shape;452;p19">
                  <a:extLst>
                    <a:ext uri="{FF2B5EF4-FFF2-40B4-BE49-F238E27FC236}">
                      <a16:creationId xmlns:a16="http://schemas.microsoft.com/office/drawing/2014/main" id="{E8D053A5-A91A-0293-4347-3FA616655928}"/>
                    </a:ext>
                  </a:extLst>
                </p:cNvPr>
                <p:cNvSpPr/>
                <p:nvPr/>
              </p:nvSpPr>
              <p:spPr>
                <a:xfrm>
                  <a:off x="2336786" y="4182539"/>
                  <a:ext cx="803245" cy="131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4" h="3347" extrusionOk="0">
                      <a:moveTo>
                        <a:pt x="1" y="1"/>
                      </a:moveTo>
                      <a:lnTo>
                        <a:pt x="1" y="3346"/>
                      </a:lnTo>
                      <a:lnTo>
                        <a:pt x="20444" y="3346"/>
                      </a:lnTo>
                      <a:lnTo>
                        <a:pt x="20444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68" name="Google Shape;453;p19">
                  <a:extLst>
                    <a:ext uri="{FF2B5EF4-FFF2-40B4-BE49-F238E27FC236}">
                      <a16:creationId xmlns:a16="http://schemas.microsoft.com/office/drawing/2014/main" id="{6300CE84-1AB3-F80B-6553-944A0F561B1E}"/>
                    </a:ext>
                  </a:extLst>
                </p:cNvPr>
                <p:cNvSpPr/>
                <p:nvPr/>
              </p:nvSpPr>
              <p:spPr>
                <a:xfrm>
                  <a:off x="2632920" y="1893593"/>
                  <a:ext cx="203051" cy="56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430" extrusionOk="0">
                      <a:moveTo>
                        <a:pt x="334" y="0"/>
                      </a:moveTo>
                      <a:cubicBezTo>
                        <a:pt x="155" y="0"/>
                        <a:pt x="0" y="155"/>
                        <a:pt x="0" y="334"/>
                      </a:cubicBezTo>
                      <a:lnTo>
                        <a:pt x="0" y="1108"/>
                      </a:lnTo>
                      <a:cubicBezTo>
                        <a:pt x="0" y="1286"/>
                        <a:pt x="155" y="1429"/>
                        <a:pt x="334" y="1429"/>
                      </a:cubicBezTo>
                      <a:lnTo>
                        <a:pt x="4846" y="1429"/>
                      </a:lnTo>
                      <a:cubicBezTo>
                        <a:pt x="5025" y="1429"/>
                        <a:pt x="5156" y="1286"/>
                        <a:pt x="5168" y="1108"/>
                      </a:cubicBezTo>
                      <a:lnTo>
                        <a:pt x="5168" y="334"/>
                      </a:lnTo>
                      <a:cubicBezTo>
                        <a:pt x="5168" y="155"/>
                        <a:pt x="5025" y="0"/>
                        <a:pt x="48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69" name="Google Shape;454;p19">
                  <a:extLst>
                    <a:ext uri="{FF2B5EF4-FFF2-40B4-BE49-F238E27FC236}">
                      <a16:creationId xmlns:a16="http://schemas.microsoft.com/office/drawing/2014/main" id="{304719A8-69D4-CA38-8447-AF63F98B0115}"/>
                    </a:ext>
                  </a:extLst>
                </p:cNvPr>
                <p:cNvSpPr/>
                <p:nvPr/>
              </p:nvSpPr>
              <p:spPr>
                <a:xfrm>
                  <a:off x="2632920" y="1572669"/>
                  <a:ext cx="210555" cy="32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9" h="8169" extrusionOk="0">
                      <a:moveTo>
                        <a:pt x="1834" y="1"/>
                      </a:moveTo>
                      <a:lnTo>
                        <a:pt x="0" y="3918"/>
                      </a:lnTo>
                      <a:lnTo>
                        <a:pt x="1310" y="8168"/>
                      </a:lnTo>
                      <a:lnTo>
                        <a:pt x="4048" y="8168"/>
                      </a:lnTo>
                      <a:lnTo>
                        <a:pt x="5358" y="3918"/>
                      </a:lnTo>
                      <a:lnTo>
                        <a:pt x="354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0" name="Google Shape;455;p19">
                  <a:extLst>
                    <a:ext uri="{FF2B5EF4-FFF2-40B4-BE49-F238E27FC236}">
                      <a16:creationId xmlns:a16="http://schemas.microsoft.com/office/drawing/2014/main" id="{799A3462-E4FE-33F1-6F35-43C1BC8B56D3}"/>
                    </a:ext>
                  </a:extLst>
                </p:cNvPr>
                <p:cNvSpPr/>
                <p:nvPr/>
              </p:nvSpPr>
              <p:spPr>
                <a:xfrm>
                  <a:off x="550707" y="2126547"/>
                  <a:ext cx="615203" cy="168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42876" extrusionOk="0">
                      <a:moveTo>
                        <a:pt x="15360" y="1"/>
                      </a:moveTo>
                      <a:lnTo>
                        <a:pt x="1" y="42792"/>
                      </a:lnTo>
                      <a:lnTo>
                        <a:pt x="251" y="42875"/>
                      </a:lnTo>
                      <a:lnTo>
                        <a:pt x="15657" y="108"/>
                      </a:lnTo>
                      <a:lnTo>
                        <a:pt x="15360" y="1"/>
                      </a:ln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1" name="Google Shape;456;p19">
                  <a:extLst>
                    <a:ext uri="{FF2B5EF4-FFF2-40B4-BE49-F238E27FC236}">
                      <a16:creationId xmlns:a16="http://schemas.microsoft.com/office/drawing/2014/main" id="{439597D9-0569-0D8D-3AC3-5C6D3F010C63}"/>
                    </a:ext>
                  </a:extLst>
                </p:cNvPr>
                <p:cNvSpPr/>
                <p:nvPr/>
              </p:nvSpPr>
              <p:spPr>
                <a:xfrm>
                  <a:off x="1154174" y="2126547"/>
                  <a:ext cx="614731" cy="1684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" h="42876" extrusionOk="0">
                      <a:moveTo>
                        <a:pt x="298" y="1"/>
                      </a:moveTo>
                      <a:lnTo>
                        <a:pt x="1" y="108"/>
                      </a:lnTo>
                      <a:lnTo>
                        <a:pt x="15372" y="42875"/>
                      </a:lnTo>
                      <a:lnTo>
                        <a:pt x="15645" y="42827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2" name="Google Shape;457;p19">
                  <a:extLst>
                    <a:ext uri="{FF2B5EF4-FFF2-40B4-BE49-F238E27FC236}">
                      <a16:creationId xmlns:a16="http://schemas.microsoft.com/office/drawing/2014/main" id="{33906C0B-69F2-CD17-DCA2-B911885F4208}"/>
                    </a:ext>
                  </a:extLst>
                </p:cNvPr>
                <p:cNvSpPr/>
                <p:nvPr/>
              </p:nvSpPr>
              <p:spPr>
                <a:xfrm>
                  <a:off x="550707" y="3713803"/>
                  <a:ext cx="1218658" cy="18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7" h="4823" extrusionOk="0">
                      <a:moveTo>
                        <a:pt x="15503" y="1"/>
                      </a:moveTo>
                      <a:cubicBezTo>
                        <a:pt x="6942" y="1"/>
                        <a:pt x="1" y="1084"/>
                        <a:pt x="1" y="2418"/>
                      </a:cubicBezTo>
                      <a:cubicBezTo>
                        <a:pt x="1" y="3751"/>
                        <a:pt x="6942" y="4823"/>
                        <a:pt x="15503" y="4823"/>
                      </a:cubicBezTo>
                      <a:cubicBezTo>
                        <a:pt x="24075" y="4823"/>
                        <a:pt x="31016" y="3751"/>
                        <a:pt x="31016" y="2418"/>
                      </a:cubicBezTo>
                      <a:cubicBezTo>
                        <a:pt x="31016" y="1084"/>
                        <a:pt x="24075" y="1"/>
                        <a:pt x="15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3" name="Google Shape;458;p19">
                  <a:extLst>
                    <a:ext uri="{FF2B5EF4-FFF2-40B4-BE49-F238E27FC236}">
                      <a16:creationId xmlns:a16="http://schemas.microsoft.com/office/drawing/2014/main" id="{45787402-CBEB-C53C-4E7D-732B84E82DDE}"/>
                    </a:ext>
                  </a:extLst>
                </p:cNvPr>
                <p:cNvSpPr/>
                <p:nvPr/>
              </p:nvSpPr>
              <p:spPr>
                <a:xfrm>
                  <a:off x="489925" y="3808769"/>
                  <a:ext cx="1305646" cy="266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1" h="6776" extrusionOk="0">
                      <a:moveTo>
                        <a:pt x="1548" y="1"/>
                      </a:moveTo>
                      <a:lnTo>
                        <a:pt x="1548" y="1"/>
                      </a:lnTo>
                      <a:cubicBezTo>
                        <a:pt x="1547" y="1"/>
                        <a:pt x="0" y="6751"/>
                        <a:pt x="17061" y="6775"/>
                      </a:cubicBezTo>
                      <a:lnTo>
                        <a:pt x="17121" y="6775"/>
                      </a:lnTo>
                      <a:cubicBezTo>
                        <a:pt x="33230" y="6751"/>
                        <a:pt x="32671" y="667"/>
                        <a:pt x="32551" y="12"/>
                      </a:cubicBezTo>
                      <a:lnTo>
                        <a:pt x="32551" y="12"/>
                      </a:lnTo>
                      <a:cubicBezTo>
                        <a:pt x="32337" y="1310"/>
                        <a:pt x="25479" y="2417"/>
                        <a:pt x="17038" y="2417"/>
                      </a:cubicBezTo>
                      <a:lnTo>
                        <a:pt x="17026" y="2417"/>
                      </a:lnTo>
                      <a:cubicBezTo>
                        <a:pt x="8465" y="2417"/>
                        <a:pt x="1548" y="1334"/>
                        <a:pt x="15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4" name="Google Shape;459;p19">
                  <a:extLst>
                    <a:ext uri="{FF2B5EF4-FFF2-40B4-BE49-F238E27FC236}">
                      <a16:creationId xmlns:a16="http://schemas.microsoft.com/office/drawing/2014/main" id="{98ADF519-0E88-4CD2-C9A8-76D6A5AE4A46}"/>
                    </a:ext>
                  </a:extLst>
                </p:cNvPr>
                <p:cNvSpPr/>
                <p:nvPr/>
              </p:nvSpPr>
              <p:spPr>
                <a:xfrm>
                  <a:off x="1154645" y="1694783"/>
                  <a:ext cx="1535807" cy="30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89" h="7685" extrusionOk="0">
                      <a:moveTo>
                        <a:pt x="38696" y="0"/>
                      </a:moveTo>
                      <a:lnTo>
                        <a:pt x="37970" y="60"/>
                      </a:lnTo>
                      <a:cubicBezTo>
                        <a:pt x="37981" y="60"/>
                        <a:pt x="29826" y="1227"/>
                        <a:pt x="21217" y="4822"/>
                      </a:cubicBezTo>
                      <a:cubicBezTo>
                        <a:pt x="18876" y="5799"/>
                        <a:pt x="16444" y="6142"/>
                        <a:pt x="14089" y="6142"/>
                      </a:cubicBezTo>
                      <a:cubicBezTo>
                        <a:pt x="8520" y="6142"/>
                        <a:pt x="3378" y="4222"/>
                        <a:pt x="863" y="4222"/>
                      </a:cubicBezTo>
                      <a:cubicBezTo>
                        <a:pt x="527" y="4222"/>
                        <a:pt x="238" y="4256"/>
                        <a:pt x="1" y="4334"/>
                      </a:cubicBezTo>
                      <a:lnTo>
                        <a:pt x="655" y="5263"/>
                      </a:lnTo>
                      <a:cubicBezTo>
                        <a:pt x="847" y="5210"/>
                        <a:pt x="1071" y="5186"/>
                        <a:pt x="1327" y="5186"/>
                      </a:cubicBezTo>
                      <a:cubicBezTo>
                        <a:pt x="3927" y="5186"/>
                        <a:pt x="9721" y="7685"/>
                        <a:pt x="15896" y="7685"/>
                      </a:cubicBezTo>
                      <a:cubicBezTo>
                        <a:pt x="17964" y="7685"/>
                        <a:pt x="20075" y="7404"/>
                        <a:pt x="22122" y="6656"/>
                      </a:cubicBezTo>
                      <a:cubicBezTo>
                        <a:pt x="30897" y="3453"/>
                        <a:pt x="39089" y="2667"/>
                        <a:pt x="39089" y="2667"/>
                      </a:cubicBezTo>
                      <a:lnTo>
                        <a:pt x="386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5" name="Google Shape;460;p19">
                  <a:extLst>
                    <a:ext uri="{FF2B5EF4-FFF2-40B4-BE49-F238E27FC236}">
                      <a16:creationId xmlns:a16="http://schemas.microsoft.com/office/drawing/2014/main" id="{92D77F2C-61EF-615F-2A35-34C620B762A3}"/>
                    </a:ext>
                  </a:extLst>
                </p:cNvPr>
                <p:cNvSpPr/>
                <p:nvPr/>
              </p:nvSpPr>
              <p:spPr>
                <a:xfrm>
                  <a:off x="2782618" y="1417314"/>
                  <a:ext cx="1507282" cy="367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63" h="9349" extrusionOk="0">
                      <a:moveTo>
                        <a:pt x="38301" y="1"/>
                      </a:moveTo>
                      <a:cubicBezTo>
                        <a:pt x="35559" y="1"/>
                        <a:pt x="28391" y="6495"/>
                        <a:pt x="19938" y="6495"/>
                      </a:cubicBezTo>
                      <a:cubicBezTo>
                        <a:pt x="19346" y="6495"/>
                        <a:pt x="18748" y="6464"/>
                        <a:pt x="18145" y="6396"/>
                      </a:cubicBezTo>
                      <a:cubicBezTo>
                        <a:pt x="15293" y="6081"/>
                        <a:pt x="12548" y="5972"/>
                        <a:pt x="10115" y="5972"/>
                      </a:cubicBezTo>
                      <a:cubicBezTo>
                        <a:pt x="4624" y="5972"/>
                        <a:pt x="715" y="6526"/>
                        <a:pt x="715" y="6526"/>
                      </a:cubicBezTo>
                      <a:lnTo>
                        <a:pt x="0" y="6681"/>
                      </a:lnTo>
                      <a:lnTo>
                        <a:pt x="393" y="9348"/>
                      </a:lnTo>
                      <a:cubicBezTo>
                        <a:pt x="393" y="9348"/>
                        <a:pt x="6029" y="8278"/>
                        <a:pt x="13309" y="8278"/>
                      </a:cubicBezTo>
                      <a:cubicBezTo>
                        <a:pt x="14748" y="8278"/>
                        <a:pt x="16252" y="8319"/>
                        <a:pt x="17788" y="8420"/>
                      </a:cubicBezTo>
                      <a:cubicBezTo>
                        <a:pt x="18132" y="8442"/>
                        <a:pt x="18474" y="8453"/>
                        <a:pt x="18814" y="8453"/>
                      </a:cubicBezTo>
                      <a:cubicBezTo>
                        <a:pt x="27694" y="8453"/>
                        <a:pt x="35219" y="1096"/>
                        <a:pt x="38005" y="1073"/>
                      </a:cubicBezTo>
                      <a:lnTo>
                        <a:pt x="38362" y="2"/>
                      </a:lnTo>
                      <a:cubicBezTo>
                        <a:pt x="38342" y="1"/>
                        <a:pt x="38321" y="1"/>
                        <a:pt x="3830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6" name="Google Shape;461;p19">
                  <a:extLst>
                    <a:ext uri="{FF2B5EF4-FFF2-40B4-BE49-F238E27FC236}">
                      <a16:creationId xmlns:a16="http://schemas.microsoft.com/office/drawing/2014/main" id="{AC9C628D-2E1D-730C-B85D-EADAFE5712C5}"/>
                    </a:ext>
                  </a:extLst>
                </p:cNvPr>
                <p:cNvSpPr/>
                <p:nvPr/>
              </p:nvSpPr>
              <p:spPr>
                <a:xfrm>
                  <a:off x="4236532" y="1576873"/>
                  <a:ext cx="115591" cy="115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942" extrusionOk="0">
                      <a:moveTo>
                        <a:pt x="1477" y="644"/>
                      </a:moveTo>
                      <a:cubicBezTo>
                        <a:pt x="1930" y="644"/>
                        <a:pt x="2311" y="1013"/>
                        <a:pt x="2311" y="1477"/>
                      </a:cubicBezTo>
                      <a:cubicBezTo>
                        <a:pt x="2311" y="1930"/>
                        <a:pt x="1930" y="2311"/>
                        <a:pt x="1477" y="2311"/>
                      </a:cubicBezTo>
                      <a:cubicBezTo>
                        <a:pt x="1013" y="2311"/>
                        <a:pt x="644" y="1930"/>
                        <a:pt x="644" y="1477"/>
                      </a:cubicBezTo>
                      <a:cubicBezTo>
                        <a:pt x="644" y="1013"/>
                        <a:pt x="1013" y="644"/>
                        <a:pt x="1477" y="644"/>
                      </a:cubicBezTo>
                      <a:close/>
                      <a:moveTo>
                        <a:pt x="1477" y="1"/>
                      </a:moveTo>
                      <a:cubicBezTo>
                        <a:pt x="656" y="1"/>
                        <a:pt x="1" y="656"/>
                        <a:pt x="1" y="1477"/>
                      </a:cubicBezTo>
                      <a:cubicBezTo>
                        <a:pt x="1" y="2287"/>
                        <a:pt x="656" y="2942"/>
                        <a:pt x="1477" y="2942"/>
                      </a:cubicBezTo>
                      <a:cubicBezTo>
                        <a:pt x="2275" y="2942"/>
                        <a:pt x="2942" y="2287"/>
                        <a:pt x="2942" y="1477"/>
                      </a:cubicBezTo>
                      <a:cubicBezTo>
                        <a:pt x="2942" y="656"/>
                        <a:pt x="2287" y="1"/>
                        <a:pt x="1477" y="1"/>
                      </a:cubicBez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7" name="Google Shape;462;p19">
                  <a:extLst>
                    <a:ext uri="{FF2B5EF4-FFF2-40B4-BE49-F238E27FC236}">
                      <a16:creationId xmlns:a16="http://schemas.microsoft.com/office/drawing/2014/main" id="{2DC410F8-8C0E-5F37-7C5B-A1C7CEA07ABC}"/>
                    </a:ext>
                  </a:extLst>
                </p:cNvPr>
                <p:cNvSpPr/>
                <p:nvPr/>
              </p:nvSpPr>
              <p:spPr>
                <a:xfrm>
                  <a:off x="4288474" y="1678399"/>
                  <a:ext cx="614731" cy="1684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" h="42863" extrusionOk="0">
                      <a:moveTo>
                        <a:pt x="298" y="1"/>
                      </a:moveTo>
                      <a:lnTo>
                        <a:pt x="1" y="108"/>
                      </a:lnTo>
                      <a:lnTo>
                        <a:pt x="15395" y="42863"/>
                      </a:lnTo>
                      <a:lnTo>
                        <a:pt x="15645" y="42780"/>
                      </a:lnTo>
                      <a:lnTo>
                        <a:pt x="298" y="1"/>
                      </a:ln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8" name="Google Shape;463;p19">
                  <a:extLst>
                    <a:ext uri="{FF2B5EF4-FFF2-40B4-BE49-F238E27FC236}">
                      <a16:creationId xmlns:a16="http://schemas.microsoft.com/office/drawing/2014/main" id="{8248A344-280A-FD55-8397-77F7E803E724}"/>
                    </a:ext>
                  </a:extLst>
                </p:cNvPr>
                <p:cNvSpPr/>
                <p:nvPr/>
              </p:nvSpPr>
              <p:spPr>
                <a:xfrm>
                  <a:off x="3685008" y="1678399"/>
                  <a:ext cx="615203" cy="1684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42863" extrusionOk="0">
                      <a:moveTo>
                        <a:pt x="15360" y="1"/>
                      </a:moveTo>
                      <a:lnTo>
                        <a:pt x="0" y="42827"/>
                      </a:lnTo>
                      <a:lnTo>
                        <a:pt x="286" y="42863"/>
                      </a:lnTo>
                      <a:lnTo>
                        <a:pt x="15657" y="108"/>
                      </a:lnTo>
                      <a:lnTo>
                        <a:pt x="15360" y="1"/>
                      </a:ln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79" name="Google Shape;464;p19">
                  <a:extLst>
                    <a:ext uri="{FF2B5EF4-FFF2-40B4-BE49-F238E27FC236}">
                      <a16:creationId xmlns:a16="http://schemas.microsoft.com/office/drawing/2014/main" id="{3A49D78B-3DB7-6604-35C4-DE3DC7A47863}"/>
                    </a:ext>
                  </a:extLst>
                </p:cNvPr>
                <p:cNvSpPr/>
                <p:nvPr/>
              </p:nvSpPr>
              <p:spPr>
                <a:xfrm>
                  <a:off x="3685008" y="3266128"/>
                  <a:ext cx="1218658" cy="189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17" h="4823" extrusionOk="0">
                      <a:moveTo>
                        <a:pt x="15502" y="0"/>
                      </a:moveTo>
                      <a:cubicBezTo>
                        <a:pt x="6942" y="0"/>
                        <a:pt x="0" y="1084"/>
                        <a:pt x="0" y="2417"/>
                      </a:cubicBezTo>
                      <a:cubicBezTo>
                        <a:pt x="0" y="3739"/>
                        <a:pt x="6942" y="4822"/>
                        <a:pt x="15502" y="4822"/>
                      </a:cubicBezTo>
                      <a:cubicBezTo>
                        <a:pt x="24075" y="4822"/>
                        <a:pt x="31016" y="3739"/>
                        <a:pt x="31016" y="2417"/>
                      </a:cubicBezTo>
                      <a:cubicBezTo>
                        <a:pt x="31016" y="1084"/>
                        <a:pt x="24075" y="0"/>
                        <a:pt x="155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80" name="Google Shape;465;p19">
                  <a:extLst>
                    <a:ext uri="{FF2B5EF4-FFF2-40B4-BE49-F238E27FC236}">
                      <a16:creationId xmlns:a16="http://schemas.microsoft.com/office/drawing/2014/main" id="{3BC6E3A6-DA1D-09CB-2E58-A0BF2EFE9BCD}"/>
                    </a:ext>
                  </a:extLst>
                </p:cNvPr>
                <p:cNvSpPr/>
                <p:nvPr/>
              </p:nvSpPr>
              <p:spPr>
                <a:xfrm>
                  <a:off x="3657858" y="3360150"/>
                  <a:ext cx="1306117" cy="266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3" h="6776" extrusionOk="0">
                      <a:moveTo>
                        <a:pt x="31695" y="0"/>
                      </a:moveTo>
                      <a:cubicBezTo>
                        <a:pt x="31695" y="1346"/>
                        <a:pt x="24778" y="2417"/>
                        <a:pt x="16217" y="2417"/>
                      </a:cubicBezTo>
                      <a:lnTo>
                        <a:pt x="16193" y="2417"/>
                      </a:lnTo>
                      <a:cubicBezTo>
                        <a:pt x="7764" y="2417"/>
                        <a:pt x="894" y="1310"/>
                        <a:pt x="691" y="24"/>
                      </a:cubicBezTo>
                      <a:lnTo>
                        <a:pt x="691" y="24"/>
                      </a:lnTo>
                      <a:cubicBezTo>
                        <a:pt x="572" y="679"/>
                        <a:pt x="1" y="6763"/>
                        <a:pt x="16122" y="6775"/>
                      </a:cubicBezTo>
                      <a:lnTo>
                        <a:pt x="16181" y="6775"/>
                      </a:lnTo>
                      <a:cubicBezTo>
                        <a:pt x="33242" y="6763"/>
                        <a:pt x="31695" y="1"/>
                        <a:pt x="316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 dirty="0"/>
                </a:p>
              </p:txBody>
            </p:sp>
            <p:sp>
              <p:nvSpPr>
                <p:cNvPr id="81" name="Google Shape;466;p19">
                  <a:extLst>
                    <a:ext uri="{FF2B5EF4-FFF2-40B4-BE49-F238E27FC236}">
                      <a16:creationId xmlns:a16="http://schemas.microsoft.com/office/drawing/2014/main" id="{F0848CC8-B5C7-26D2-E8A2-5EED5FE1F21E}"/>
                    </a:ext>
                  </a:extLst>
                </p:cNvPr>
                <p:cNvSpPr/>
                <p:nvPr/>
              </p:nvSpPr>
              <p:spPr>
                <a:xfrm>
                  <a:off x="1093352" y="1864597"/>
                  <a:ext cx="13339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3394" extrusionOk="0">
                      <a:moveTo>
                        <a:pt x="1703" y="965"/>
                      </a:moveTo>
                      <a:cubicBezTo>
                        <a:pt x="2096" y="965"/>
                        <a:pt x="2442" y="1298"/>
                        <a:pt x="2442" y="1715"/>
                      </a:cubicBezTo>
                      <a:cubicBezTo>
                        <a:pt x="2442" y="2131"/>
                        <a:pt x="2120" y="2453"/>
                        <a:pt x="1703" y="2453"/>
                      </a:cubicBezTo>
                      <a:cubicBezTo>
                        <a:pt x="1287" y="2453"/>
                        <a:pt x="953" y="2131"/>
                        <a:pt x="953" y="1715"/>
                      </a:cubicBezTo>
                      <a:cubicBezTo>
                        <a:pt x="953" y="1298"/>
                        <a:pt x="1287" y="965"/>
                        <a:pt x="1703" y="965"/>
                      </a:cubicBezTo>
                      <a:close/>
                      <a:moveTo>
                        <a:pt x="1703" y="0"/>
                      </a:moveTo>
                      <a:cubicBezTo>
                        <a:pt x="763" y="0"/>
                        <a:pt x="1" y="762"/>
                        <a:pt x="1" y="1691"/>
                      </a:cubicBezTo>
                      <a:cubicBezTo>
                        <a:pt x="1" y="2632"/>
                        <a:pt x="763" y="3394"/>
                        <a:pt x="1703" y="3394"/>
                      </a:cubicBezTo>
                      <a:cubicBezTo>
                        <a:pt x="2620" y="3394"/>
                        <a:pt x="3382" y="2632"/>
                        <a:pt x="3394" y="1691"/>
                      </a:cubicBezTo>
                      <a:cubicBezTo>
                        <a:pt x="3394" y="762"/>
                        <a:pt x="2632" y="0"/>
                        <a:pt x="1703" y="0"/>
                      </a:cubicBez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82" name="Google Shape;467;p19">
                  <a:extLst>
                    <a:ext uri="{FF2B5EF4-FFF2-40B4-BE49-F238E27FC236}">
                      <a16:creationId xmlns:a16="http://schemas.microsoft.com/office/drawing/2014/main" id="{B40C48C3-E1D0-42EF-AE7E-2C47E272C87C}"/>
                    </a:ext>
                  </a:extLst>
                </p:cNvPr>
                <p:cNvSpPr/>
                <p:nvPr/>
              </p:nvSpPr>
              <p:spPr>
                <a:xfrm>
                  <a:off x="1144351" y="1969385"/>
                  <a:ext cx="30450" cy="71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1822" extrusionOk="0">
                      <a:moveTo>
                        <a:pt x="1" y="0"/>
                      </a:moveTo>
                      <a:lnTo>
                        <a:pt x="1" y="1822"/>
                      </a:lnTo>
                      <a:lnTo>
                        <a:pt x="775" y="1822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83" name="Google Shape;468;p19">
                  <a:extLst>
                    <a:ext uri="{FF2B5EF4-FFF2-40B4-BE49-F238E27FC236}">
                      <a16:creationId xmlns:a16="http://schemas.microsoft.com/office/drawing/2014/main" id="{44F5FE2E-6568-3B90-8A7D-DBD3061A75F3}"/>
                    </a:ext>
                  </a:extLst>
                </p:cNvPr>
                <p:cNvSpPr/>
                <p:nvPr/>
              </p:nvSpPr>
              <p:spPr>
                <a:xfrm>
                  <a:off x="1102271" y="2025491"/>
                  <a:ext cx="115552" cy="115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1" h="2942" extrusionOk="0">
                      <a:moveTo>
                        <a:pt x="1476" y="620"/>
                      </a:moveTo>
                      <a:cubicBezTo>
                        <a:pt x="1929" y="620"/>
                        <a:pt x="2310" y="1013"/>
                        <a:pt x="2310" y="1454"/>
                      </a:cubicBezTo>
                      <a:cubicBezTo>
                        <a:pt x="2310" y="1918"/>
                        <a:pt x="1929" y="2287"/>
                        <a:pt x="1476" y="2287"/>
                      </a:cubicBezTo>
                      <a:cubicBezTo>
                        <a:pt x="1012" y="2287"/>
                        <a:pt x="643" y="1918"/>
                        <a:pt x="643" y="1454"/>
                      </a:cubicBezTo>
                      <a:cubicBezTo>
                        <a:pt x="643" y="989"/>
                        <a:pt x="1012" y="620"/>
                        <a:pt x="1476" y="620"/>
                      </a:cubicBezTo>
                      <a:close/>
                      <a:moveTo>
                        <a:pt x="1476" y="1"/>
                      </a:moveTo>
                      <a:cubicBezTo>
                        <a:pt x="655" y="1"/>
                        <a:pt x="0" y="656"/>
                        <a:pt x="0" y="1465"/>
                      </a:cubicBezTo>
                      <a:cubicBezTo>
                        <a:pt x="0" y="2287"/>
                        <a:pt x="655" y="2942"/>
                        <a:pt x="1476" y="2942"/>
                      </a:cubicBezTo>
                      <a:cubicBezTo>
                        <a:pt x="2274" y="2942"/>
                        <a:pt x="2941" y="2287"/>
                        <a:pt x="2941" y="1465"/>
                      </a:cubicBezTo>
                      <a:cubicBezTo>
                        <a:pt x="2941" y="656"/>
                        <a:pt x="2286" y="1"/>
                        <a:pt x="1476" y="1"/>
                      </a:cubicBez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84" name="Google Shape;469;p19">
                  <a:extLst>
                    <a:ext uri="{FF2B5EF4-FFF2-40B4-BE49-F238E27FC236}">
                      <a16:creationId xmlns:a16="http://schemas.microsoft.com/office/drawing/2014/main" id="{9C227459-5D54-0C91-F13D-6FB68CFFE2F4}"/>
                    </a:ext>
                  </a:extLst>
                </p:cNvPr>
                <p:cNvSpPr/>
                <p:nvPr/>
              </p:nvSpPr>
              <p:spPr>
                <a:xfrm>
                  <a:off x="2098212" y="4445903"/>
                  <a:ext cx="1266827" cy="14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3" h="3597" extrusionOk="0">
                      <a:moveTo>
                        <a:pt x="0" y="1"/>
                      </a:moveTo>
                      <a:lnTo>
                        <a:pt x="0" y="3596"/>
                      </a:lnTo>
                      <a:lnTo>
                        <a:pt x="32243" y="3596"/>
                      </a:lnTo>
                      <a:lnTo>
                        <a:pt x="3224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85" name="Google Shape;470;p19">
                  <a:extLst>
                    <a:ext uri="{FF2B5EF4-FFF2-40B4-BE49-F238E27FC236}">
                      <a16:creationId xmlns:a16="http://schemas.microsoft.com/office/drawing/2014/main" id="{D75F0403-C44B-685E-89D7-AA93482030C4}"/>
                    </a:ext>
                  </a:extLst>
                </p:cNvPr>
                <p:cNvSpPr/>
                <p:nvPr/>
              </p:nvSpPr>
              <p:spPr>
                <a:xfrm>
                  <a:off x="4227627" y="1417322"/>
                  <a:ext cx="133390" cy="1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" h="3394" extrusionOk="0">
                      <a:moveTo>
                        <a:pt x="1703" y="965"/>
                      </a:moveTo>
                      <a:cubicBezTo>
                        <a:pt x="2096" y="965"/>
                        <a:pt x="2442" y="1298"/>
                        <a:pt x="2442" y="1715"/>
                      </a:cubicBezTo>
                      <a:cubicBezTo>
                        <a:pt x="2442" y="2131"/>
                        <a:pt x="2120" y="2453"/>
                        <a:pt x="1703" y="2453"/>
                      </a:cubicBezTo>
                      <a:cubicBezTo>
                        <a:pt x="1287" y="2453"/>
                        <a:pt x="953" y="2131"/>
                        <a:pt x="953" y="1715"/>
                      </a:cubicBezTo>
                      <a:cubicBezTo>
                        <a:pt x="953" y="1298"/>
                        <a:pt x="1287" y="965"/>
                        <a:pt x="1703" y="965"/>
                      </a:cubicBezTo>
                      <a:close/>
                      <a:moveTo>
                        <a:pt x="1703" y="0"/>
                      </a:moveTo>
                      <a:cubicBezTo>
                        <a:pt x="763" y="0"/>
                        <a:pt x="1" y="762"/>
                        <a:pt x="1" y="1691"/>
                      </a:cubicBezTo>
                      <a:cubicBezTo>
                        <a:pt x="1" y="2632"/>
                        <a:pt x="763" y="3394"/>
                        <a:pt x="1703" y="3394"/>
                      </a:cubicBezTo>
                      <a:cubicBezTo>
                        <a:pt x="2620" y="3394"/>
                        <a:pt x="3382" y="2632"/>
                        <a:pt x="3394" y="1691"/>
                      </a:cubicBezTo>
                      <a:cubicBezTo>
                        <a:pt x="3394" y="762"/>
                        <a:pt x="2632" y="0"/>
                        <a:pt x="1703" y="0"/>
                      </a:cubicBez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  <p:sp>
              <p:nvSpPr>
                <p:cNvPr id="86" name="Google Shape;471;p19">
                  <a:extLst>
                    <a:ext uri="{FF2B5EF4-FFF2-40B4-BE49-F238E27FC236}">
                      <a16:creationId xmlns:a16="http://schemas.microsoft.com/office/drawing/2014/main" id="{0F51978A-0C59-59CB-4F87-78449F19B5E4}"/>
                    </a:ext>
                  </a:extLst>
                </p:cNvPr>
                <p:cNvSpPr/>
                <p:nvPr/>
              </p:nvSpPr>
              <p:spPr>
                <a:xfrm>
                  <a:off x="4278626" y="1522110"/>
                  <a:ext cx="30450" cy="71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" h="1822" extrusionOk="0">
                      <a:moveTo>
                        <a:pt x="1" y="0"/>
                      </a:moveTo>
                      <a:lnTo>
                        <a:pt x="1" y="1822"/>
                      </a:lnTo>
                      <a:lnTo>
                        <a:pt x="775" y="1822"/>
                      </a:lnTo>
                      <a:lnTo>
                        <a:pt x="775" y="0"/>
                      </a:lnTo>
                      <a:close/>
                    </a:path>
                  </a:pathLst>
                </a:custGeom>
                <a:solidFill>
                  <a:srgbClr val="6397D1"/>
                </a:solidFill>
                <a:ln>
                  <a:noFill/>
                </a:ln>
              </p:spPr>
              <p:txBody>
                <a:bodyPr spcFirstLastPara="1" wrap="square" lIns="27402" tIns="27402" rIns="27402" bIns="27402" anchor="ctr" anchorCtr="0">
                  <a:noAutofit/>
                </a:bodyPr>
                <a:lstStyle>
                  <a:defPPr>
                    <a:defRPr lang="nl-NL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sz="539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4A716433-CB38-0553-26A7-4024FD6C059B}"/>
                      </a:ext>
                    </a:extLst>
                  </p:cNvPr>
                  <p:cNvSpPr txBox="1"/>
                  <p:nvPr/>
                </p:nvSpPr>
                <p:spPr>
                  <a:xfrm>
                    <a:off x="32135196" y="29330650"/>
                    <a:ext cx="674421" cy="8369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99" i="1">
                              <a:latin typeface="Cambria Math" panose="02040503050406030204" pitchFamily="18" charset="0"/>
                            </a:rPr>
                            <m:t>𝜇</m:t>
                          </m:r>
                        </m:oMath>
                      </m:oMathPara>
                    </a14:m>
                    <a:endParaRPr lang="en-US" sz="1499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0AB612EE-6002-DE35-870E-497AA11458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135196" y="29330650"/>
                    <a:ext cx="674421" cy="836905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12500"/>
                    </a:stretch>
                  </a:blipFill>
                </p:spPr>
                <p:txBody>
                  <a:bodyPr/>
                  <a:lstStyle/>
                  <a:p>
                    <a:r>
                      <a:rPr lang="LID4096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29F0F9C3-492F-1715-7D92-8FF40255F301}"/>
                      </a:ext>
                    </a:extLst>
                  </p:cNvPr>
                  <p:cNvSpPr txBox="1"/>
                  <p:nvPr/>
                </p:nvSpPr>
                <p:spPr>
                  <a:xfrm>
                    <a:off x="34303559" y="28983566"/>
                    <a:ext cx="649832" cy="8369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99" i="1">
                              <a:latin typeface="Cambria Math" panose="02040503050406030204" pitchFamily="18" charset="0"/>
                            </a:rPr>
                            <m:t>𝑒</m:t>
                          </m:r>
                        </m:oMath>
                      </m:oMathPara>
                    </a14:m>
                    <a:endParaRPr lang="en-US" sz="1499" dirty="0"/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469FBF07-025A-8EC7-A89A-9D9097869E1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303559" y="28983566"/>
                    <a:ext cx="649832" cy="836905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LID4096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61861B5-087D-9C61-5C93-358D1D518496}"/>
              </a:ext>
            </a:extLst>
          </p:cNvPr>
          <p:cNvGrpSpPr/>
          <p:nvPr/>
        </p:nvGrpSpPr>
        <p:grpSpPr>
          <a:xfrm>
            <a:off x="8625757" y="1403958"/>
            <a:ext cx="2990843" cy="2034520"/>
            <a:chOff x="577465" y="1669873"/>
            <a:chExt cx="2394552" cy="1397095"/>
          </a:xfrm>
        </p:grpSpPr>
        <p:pic>
          <p:nvPicPr>
            <p:cNvPr id="1026" name="Picture 2" descr="Thinking Emoticon Question Face Emoji With Eyeglasses Vector Illustration  Stock Illustration - Download Image Now - iStock">
              <a:extLst>
                <a:ext uri="{FF2B5EF4-FFF2-40B4-BE49-F238E27FC236}">
                  <a16:creationId xmlns:a16="http://schemas.microsoft.com/office/drawing/2014/main" id="{066CB687-3893-4CA4-074E-1F68FA27B3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7" t="18227" r="14460" b="12752"/>
            <a:stretch/>
          </p:blipFill>
          <p:spPr bwMode="auto">
            <a:xfrm>
              <a:off x="2094192" y="2232442"/>
              <a:ext cx="877825" cy="83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hought Bubble: Cloud 87">
              <a:extLst>
                <a:ext uri="{FF2B5EF4-FFF2-40B4-BE49-F238E27FC236}">
                  <a16:creationId xmlns:a16="http://schemas.microsoft.com/office/drawing/2014/main" id="{7C357C8E-767A-33BF-3038-3DE6F3968164}"/>
                </a:ext>
              </a:extLst>
            </p:cNvPr>
            <p:cNvSpPr/>
            <p:nvPr/>
          </p:nvSpPr>
          <p:spPr>
            <a:xfrm rot="18953948" flipH="1">
              <a:off x="577465" y="1669873"/>
              <a:ext cx="1589658" cy="1140619"/>
            </a:xfrm>
            <a:prstGeom prst="cloudCallout">
              <a:avLst/>
            </a:prstGeom>
            <a:solidFill>
              <a:schemeClr val="tx2">
                <a:lumMod val="10000"/>
                <a:lumOff val="90000"/>
              </a:schemeClr>
            </a:solidFill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98" dirty="0">
                  <a:solidFill>
                    <a:schemeClr val="tx2"/>
                  </a:solidFill>
                </a:rPr>
                <a:t>Why La and Lu?</a:t>
              </a:r>
              <a:endParaRPr lang="LID4096" sz="1798" dirty="0">
                <a:solidFill>
                  <a:schemeClr val="tx2"/>
                </a:solidFill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4C76697-DCA6-064C-C9AF-66B88BDA7F53}"/>
              </a:ext>
            </a:extLst>
          </p:cNvPr>
          <p:cNvSpPr txBox="1"/>
          <p:nvPr/>
        </p:nvSpPr>
        <p:spPr>
          <a:xfrm>
            <a:off x="4927388" y="3292738"/>
            <a:ext cx="282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Measurement Techniques</a:t>
            </a:r>
            <a:endParaRPr lang="LID4096" dirty="0"/>
          </a:p>
        </p:txBody>
      </p:sp>
      <p:pic>
        <p:nvPicPr>
          <p:cNvPr id="94" name="Picture 93" descr="Several round yellow circles in plastic wrap&#10;&#10;Description automatically generated">
            <a:extLst>
              <a:ext uri="{FF2B5EF4-FFF2-40B4-BE49-F238E27FC236}">
                <a16:creationId xmlns:a16="http://schemas.microsoft.com/office/drawing/2014/main" id="{EFD6BDAC-EEE2-1601-87CA-3F96D3E4608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121" t="34984" r="1301" b="10627"/>
          <a:stretch/>
        </p:blipFill>
        <p:spPr>
          <a:xfrm>
            <a:off x="575400" y="4956941"/>
            <a:ext cx="1444955" cy="1096356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0A62798-34BD-87CB-FD1A-97A6B56E7F3D}"/>
              </a:ext>
            </a:extLst>
          </p:cNvPr>
          <p:cNvSpPr txBox="1"/>
          <p:nvPr/>
        </p:nvSpPr>
        <p:spPr>
          <a:xfrm>
            <a:off x="398395" y="4419106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targets</a:t>
            </a:r>
            <a:endParaRPr lang="LID4096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3BA50BB-215C-4665-1E39-9FCF44670F1A}"/>
              </a:ext>
            </a:extLst>
          </p:cNvPr>
          <p:cNvSpPr txBox="1"/>
          <p:nvPr/>
        </p:nvSpPr>
        <p:spPr>
          <a:xfrm>
            <a:off x="9749462" y="442179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Microgram targets</a:t>
            </a:r>
            <a:endParaRPr lang="LID4096" dirty="0"/>
          </a:p>
        </p:txBody>
      </p:sp>
      <p:pic>
        <p:nvPicPr>
          <p:cNvPr id="99" name="Picture 98" descr="A close up of a cell phone screen&#10;&#10;AI-generated content may be incorrect.">
            <a:extLst>
              <a:ext uri="{FF2B5EF4-FFF2-40B4-BE49-F238E27FC236}">
                <a16:creationId xmlns:a16="http://schemas.microsoft.com/office/drawing/2014/main" id="{E872070E-7B12-3B3C-A79C-E12F5371C8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437" y="5108265"/>
            <a:ext cx="922511" cy="96444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C8D99B-9FBF-712E-8503-288D419484CC}"/>
              </a:ext>
            </a:extLst>
          </p:cNvPr>
          <p:cNvSpPr txBox="1"/>
          <p:nvPr/>
        </p:nvSpPr>
        <p:spPr>
          <a:xfrm>
            <a:off x="3855458" y="1421345"/>
            <a:ext cx="4309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War </a:t>
            </a:r>
            <a:r>
              <a:rPr lang="en-US" u="sng" dirty="0" err="1"/>
              <a:t>War</a:t>
            </a:r>
            <a:r>
              <a:rPr lang="en-US" u="sng" dirty="0"/>
              <a:t> Myint Myat Phyo</a:t>
            </a:r>
          </a:p>
          <a:p>
            <a:pPr algn="ctr"/>
            <a:r>
              <a:rPr lang="en-US" u="sng" dirty="0"/>
              <a:t>Supervisor: Prof. Thomas Elias </a:t>
            </a:r>
            <a:r>
              <a:rPr lang="en-US" u="sng" dirty="0" err="1"/>
              <a:t>Cocolios</a:t>
            </a:r>
            <a:endParaRPr lang="en-US" u="sng" dirty="0"/>
          </a:p>
          <a:p>
            <a:pPr algn="ctr"/>
            <a:r>
              <a:rPr lang="en-US" u="sng" dirty="0" err="1"/>
              <a:t>muX</a:t>
            </a:r>
            <a:r>
              <a:rPr lang="en-US" u="sng" dirty="0"/>
              <a:t> and Reference Radii collaborations</a:t>
            </a:r>
            <a:endParaRPr lang="LID4096" u="sng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6CCE92E-EE3D-4FAE-77B7-A1F7EA3A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1</a:t>
            </a:fld>
            <a:endParaRPr lang="nl-NL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C1C499-CADE-3A13-04F6-6D768D6FE98A}"/>
              </a:ext>
            </a:extLst>
          </p:cNvPr>
          <p:cNvGrpSpPr/>
          <p:nvPr/>
        </p:nvGrpSpPr>
        <p:grpSpPr>
          <a:xfrm>
            <a:off x="1145986" y="6256833"/>
            <a:ext cx="9417404" cy="594864"/>
            <a:chOff x="19071791" y="41650508"/>
            <a:chExt cx="9923558" cy="60982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4550E-8CAB-3F07-F004-DDBA5913FC1F}"/>
                </a:ext>
              </a:extLst>
            </p:cNvPr>
            <p:cNvGrpSpPr/>
            <p:nvPr/>
          </p:nvGrpSpPr>
          <p:grpSpPr>
            <a:xfrm>
              <a:off x="24005166" y="41650508"/>
              <a:ext cx="1499959" cy="609822"/>
              <a:chOff x="6381392" y="1438709"/>
              <a:chExt cx="1457789" cy="653055"/>
            </a:xfrm>
          </p:grpSpPr>
          <p:pic>
            <p:nvPicPr>
              <p:cNvPr id="12" name="Picture 11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3B213B71-0BA9-081C-8F5B-FBDBFEC89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381392" y="1438709"/>
                <a:ext cx="650886" cy="65305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C3BB74F-5A3F-57DB-AF07-677FC53E4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" b="2051"/>
              <a:stretch/>
            </p:blipFill>
            <p:spPr>
              <a:xfrm rot="18749597">
                <a:off x="7345804" y="1500577"/>
                <a:ext cx="487786" cy="498968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1EBBB4-586B-991E-EAA6-B25F8EDC7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621227" y="41670968"/>
              <a:ext cx="706003" cy="470669"/>
            </a:xfrm>
            <a:prstGeom prst="rect">
              <a:avLst/>
            </a:prstGeom>
          </p:spPr>
        </p:pic>
        <p:pic>
          <p:nvPicPr>
            <p:cNvPr id="10" name="Picture 9" descr="A blue and black logo&#10;&#10;Description automatically generated">
              <a:extLst>
                <a:ext uri="{FF2B5EF4-FFF2-40B4-BE49-F238E27FC236}">
                  <a16:creationId xmlns:a16="http://schemas.microsoft.com/office/drawing/2014/main" id="{ACD4FBED-8883-3C17-AD1B-B6E2B8F69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8152566" y="41726194"/>
              <a:ext cx="842783" cy="378619"/>
            </a:xfrm>
            <a:prstGeom prst="rect">
              <a:avLst/>
            </a:prstGeom>
          </p:spPr>
        </p:pic>
        <p:pic>
          <p:nvPicPr>
            <p:cNvPr id="11" name="Picture 1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0F8BE00A-DB2A-A3CD-7F40-F8E4DA4FC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9071791" y="41670968"/>
              <a:ext cx="1277975" cy="527498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DE9BA071-F648-60AE-0A3F-88B338B00B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90514" y="6019633"/>
            <a:ext cx="1400238" cy="10077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F947C8-3DDF-4AA5-59B0-ABBC294A86F6}"/>
              </a:ext>
            </a:extLst>
          </p:cNvPr>
          <p:cNvSpPr txBox="1"/>
          <p:nvPr/>
        </p:nvSpPr>
        <p:spPr>
          <a:xfrm>
            <a:off x="7337275" y="6389842"/>
            <a:ext cx="6094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Project number: </a:t>
            </a:r>
            <a:r>
              <a:rPr lang="en-BE" sz="1400" dirty="0">
                <a:solidFill>
                  <a:schemeClr val="bg1"/>
                </a:solidFill>
              </a:rPr>
              <a:t>101088504</a:t>
            </a:r>
            <a:br>
              <a:rPr lang="en-BE" sz="1400" dirty="0">
                <a:solidFill>
                  <a:schemeClr val="bg1"/>
                </a:solidFill>
              </a:rPr>
            </a:br>
            <a:endParaRPr lang="LID4096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5" grpId="0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C521E48-94DB-86E4-ADAF-518A71B4E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898" y="2874513"/>
            <a:ext cx="3326810" cy="2250191"/>
          </a:xfrm>
          <a:prstGeom prst="rect">
            <a:avLst/>
          </a:prstGeom>
        </p:spPr>
      </p:pic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2AE6717E-D7EE-E1CF-9D82-43BF159BF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63" y="2728773"/>
            <a:ext cx="3403439" cy="2541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3F8E4-371C-3C4D-6F1B-7CBEE15DCA1F}"/>
              </a:ext>
            </a:extLst>
          </p:cNvPr>
          <p:cNvSpPr txBox="1"/>
          <p:nvPr/>
        </p:nvSpPr>
        <p:spPr>
          <a:xfrm>
            <a:off x="2104898" y="213449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Direct muon capture method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C945D0-6D16-91CD-47D3-8F8BB15CD9EF}"/>
              </a:ext>
            </a:extLst>
          </p:cNvPr>
          <p:cNvSpPr txBox="1"/>
          <p:nvPr/>
        </p:nvSpPr>
        <p:spPr>
          <a:xfrm>
            <a:off x="6683663" y="2157502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Indirect muon capture method</a:t>
            </a:r>
            <a:endParaRPr lang="LID4096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516C2C9-F2AE-F8CF-60EE-B7456C491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Measurement techniques</a:t>
            </a:r>
            <a:endParaRPr lang="LID4096" dirty="0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796C0D3-037A-99AF-12CF-4DEA7C47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cardboard box&#10;&#10;AI-generated content may be incorrect.">
            <a:extLst>
              <a:ext uri="{FF2B5EF4-FFF2-40B4-BE49-F238E27FC236}">
                <a16:creationId xmlns:a16="http://schemas.microsoft.com/office/drawing/2014/main" id="{330748C8-BDA9-E680-C25D-F2C0EA804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0" t="12330" r="34251" b="5950"/>
          <a:stretch>
            <a:fillRect/>
          </a:stretch>
        </p:blipFill>
        <p:spPr>
          <a:xfrm>
            <a:off x="7215162" y="2444969"/>
            <a:ext cx="1038326" cy="304469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A1E9FD-502A-7B8C-1D89-75CAF65CB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Direct muon capture method</a:t>
            </a:r>
            <a:endParaRPr lang="LID4096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5D75A3D-2EA6-B9C6-2051-04C73AC9C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434" y="2666976"/>
            <a:ext cx="4478171" cy="3028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A539E0-3C3E-777E-BE7E-47FE0E0DA69F}"/>
              </a:ext>
            </a:extLst>
          </p:cNvPr>
          <p:cNvSpPr txBox="1"/>
          <p:nvPr/>
        </p:nvSpPr>
        <p:spPr>
          <a:xfrm>
            <a:off x="574800" y="1359036"/>
            <a:ext cx="10071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For sufficiently large targets (10-100mg)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Shot muons directly on target</a:t>
            </a:r>
          </a:p>
        </p:txBody>
      </p:sp>
      <p:pic>
        <p:nvPicPr>
          <p:cNvPr id="8" name="Content Placeholder 6" descr="A close-up of a machine&#10;&#10;Description automatically generated">
            <a:extLst>
              <a:ext uri="{FF2B5EF4-FFF2-40B4-BE49-F238E27FC236}">
                <a16:creationId xmlns:a16="http://schemas.microsoft.com/office/drawing/2014/main" id="{DE35FB5C-0D2E-6B16-5CF7-0FBA4CBD9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750275" y="1359036"/>
            <a:ext cx="3252667" cy="4336890"/>
          </a:xfr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A8B224-34A9-5908-C8E4-E60AFFFE13FB}"/>
              </a:ext>
            </a:extLst>
          </p:cNvPr>
          <p:cNvCxnSpPr>
            <a:cxnSpLocks/>
          </p:cNvCxnSpPr>
          <p:nvPr/>
        </p:nvCxnSpPr>
        <p:spPr>
          <a:xfrm>
            <a:off x="10272299" y="3557268"/>
            <a:ext cx="11141" cy="2974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F81969E-E923-0A71-CEBA-55D2B8E740F5}"/>
              </a:ext>
            </a:extLst>
          </p:cNvPr>
          <p:cNvCxnSpPr>
            <a:cxnSpLocks/>
          </p:cNvCxnSpPr>
          <p:nvPr/>
        </p:nvCxnSpPr>
        <p:spPr>
          <a:xfrm flipH="1" flipV="1">
            <a:off x="8253488" y="3255264"/>
            <a:ext cx="1951216" cy="81381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D61733-257C-4794-B566-6CF4A91DE7E5}"/>
                  </a:ext>
                </a:extLst>
              </p:cNvPr>
              <p:cNvSpPr txBox="1"/>
              <p:nvPr/>
            </p:nvSpPr>
            <p:spPr>
              <a:xfrm>
                <a:off x="10099050" y="3043194"/>
                <a:ext cx="3687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CD61733-257C-4794-B566-6CF4A91DE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050" y="3043194"/>
                <a:ext cx="368779" cy="369332"/>
              </a:xfrm>
              <a:prstGeom prst="rect">
                <a:avLst/>
              </a:prstGeom>
              <a:blipFill>
                <a:blip r:embed="rId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0085624-AC4B-2F4E-7384-71C766AACAF1}"/>
              </a:ext>
            </a:extLst>
          </p:cNvPr>
          <p:cNvSpPr txBox="1"/>
          <p:nvPr/>
        </p:nvSpPr>
        <p:spPr>
          <a:xfrm>
            <a:off x="7371606" y="157110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  <a:endParaRPr lang="LID4096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6E9866-65DA-6A6D-4249-296B4E7BB0A8}"/>
              </a:ext>
            </a:extLst>
          </p:cNvPr>
          <p:cNvCxnSpPr>
            <a:cxnSpLocks/>
          </p:cNvCxnSpPr>
          <p:nvPr/>
        </p:nvCxnSpPr>
        <p:spPr>
          <a:xfrm>
            <a:off x="7758892" y="2007264"/>
            <a:ext cx="0" cy="97693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1860A45-DD77-55D2-4833-0A3939606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53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machine&#10;&#10;Description automatically generated">
            <a:extLst>
              <a:ext uri="{FF2B5EF4-FFF2-40B4-BE49-F238E27FC236}">
                <a16:creationId xmlns:a16="http://schemas.microsoft.com/office/drawing/2014/main" id="{AA384E0A-23BD-7241-8376-1C0194A5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00" y="2896697"/>
            <a:ext cx="4402630" cy="328786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BBBF37-5D05-928E-28B9-12CAF584380B}"/>
              </a:ext>
            </a:extLst>
          </p:cNvPr>
          <p:cNvGrpSpPr/>
          <p:nvPr/>
        </p:nvGrpSpPr>
        <p:grpSpPr>
          <a:xfrm>
            <a:off x="7178040" y="2999879"/>
            <a:ext cx="3770460" cy="2301521"/>
            <a:chOff x="6666550" y="2576851"/>
            <a:chExt cx="4281950" cy="2577598"/>
          </a:xfrm>
        </p:grpSpPr>
        <p:pic>
          <p:nvPicPr>
            <p:cNvPr id="11" name="Picture 10" descr="A close up of a metal object&#10;&#10;Description automatically generated">
              <a:extLst>
                <a:ext uri="{FF2B5EF4-FFF2-40B4-BE49-F238E27FC236}">
                  <a16:creationId xmlns:a16="http://schemas.microsoft.com/office/drawing/2014/main" id="{A7C9A741-4E3B-DC7B-AD4F-DB99DB985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93990" y="2938567"/>
              <a:ext cx="2954510" cy="2215882"/>
            </a:xfrm>
            <a:prstGeom prst="rect">
              <a:avLst/>
            </a:prstGeom>
          </p:spPr>
        </p:pic>
        <p:pic>
          <p:nvPicPr>
            <p:cNvPr id="12" name="Picture 11" descr="A hand in blue gloves holding a round metal object&#10;&#10;Description automatically generated">
              <a:extLst>
                <a:ext uri="{FF2B5EF4-FFF2-40B4-BE49-F238E27FC236}">
                  <a16:creationId xmlns:a16="http://schemas.microsoft.com/office/drawing/2014/main" id="{D61DAABE-A7B6-6096-957E-CC2D48E1A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937" t="31195" b="5283"/>
            <a:stretch/>
          </p:blipFill>
          <p:spPr>
            <a:xfrm>
              <a:off x="6666550" y="2576851"/>
              <a:ext cx="1712859" cy="1464444"/>
            </a:xfrm>
            <a:prstGeom prst="rect">
              <a:avLst/>
            </a:prstGeom>
          </p:spPr>
        </p:pic>
      </p:grp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B2E4606F-0671-63A3-42E8-D28E693012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64761" y="4618418"/>
            <a:ext cx="1404479" cy="961414"/>
          </a:xfrm>
          <a:prstGeom prst="curved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AF3E6BF-E4A5-9EB8-D2C9-A1581166A020}"/>
              </a:ext>
            </a:extLst>
          </p:cNvPr>
          <p:cNvSpPr txBox="1"/>
          <p:nvPr/>
        </p:nvSpPr>
        <p:spPr>
          <a:xfrm>
            <a:off x="7993845" y="5828777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will be placed here</a:t>
            </a:r>
            <a:endParaRPr lang="LID4096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A0704B-C694-BE63-BAE7-01AB6123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Indirect muon capture method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5479C-ABB2-B11E-BA80-7B1E392BABEA}"/>
              </a:ext>
            </a:extLst>
          </p:cNvPr>
          <p:cNvSpPr txBox="1"/>
          <p:nvPr/>
        </p:nvSpPr>
        <p:spPr>
          <a:xfrm>
            <a:off x="574800" y="1249125"/>
            <a:ext cx="100714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/>
              <a:t>For small targets (</a:t>
            </a:r>
            <a:r>
              <a:rPr lang="en-BE" sz="2000" dirty="0"/>
              <a:t>≳</a:t>
            </a:r>
            <a:r>
              <a:rPr lang="en-US" sz="2000" dirty="0"/>
              <a:t> 5 ug)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/>
              <a:t>Gas cell filled with H</a:t>
            </a:r>
            <a:r>
              <a:rPr lang="en-US" sz="2000" baseline="-25000" dirty="0"/>
              <a:t>2 </a:t>
            </a:r>
            <a:r>
              <a:rPr lang="en-US" sz="2000" dirty="0"/>
              <a:t>with 0.25% of D</a:t>
            </a:r>
            <a:r>
              <a:rPr lang="en-US" sz="2000" baseline="-25000" dirty="0"/>
              <a:t>2 </a:t>
            </a:r>
            <a:r>
              <a:rPr lang="en-US" sz="2000" dirty="0"/>
              <a:t>is used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/>
              <a:t>Muon is transferred to the target through the diffusion processes inside the gas cell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62FB2B6-6065-9A56-776B-C55BAF49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5154E-EBCB-D975-D8C3-52070AF16C76}"/>
              </a:ext>
            </a:extLst>
          </p:cNvPr>
          <p:cNvSpPr txBox="1"/>
          <p:nvPr/>
        </p:nvSpPr>
        <p:spPr>
          <a:xfrm>
            <a:off x="1224000" y="6435301"/>
            <a:ext cx="112722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Stergiani Marina Vogiatzi. Studies of muonic 185,187Re, 226Ra, and 248Cm for the extraction of nuclear charge radii. PhD thesis, Doctor of Sciences of ETH Zurich</a:t>
            </a:r>
            <a:endParaRPr lang="LID4096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59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ED3C8-16A0-C20D-0311-23A4C57E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E3B1F2-4A0E-634D-97B0-A85F487F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75797-A5C4-E5BB-D767-342813CD6246}"/>
              </a:ext>
            </a:extLst>
          </p:cNvPr>
          <p:cNvSpPr/>
          <p:nvPr/>
        </p:nvSpPr>
        <p:spPr>
          <a:xfrm>
            <a:off x="4282323" y="2921708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E9D6E5-4039-B2C8-37FB-424ACDA42BCE}"/>
              </a:ext>
            </a:extLst>
          </p:cNvPr>
          <p:cNvSpPr/>
          <p:nvPr/>
        </p:nvSpPr>
        <p:spPr>
          <a:xfrm>
            <a:off x="3796563" y="2728832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81CCFE-8F18-78E5-3FE1-81AC30D360D7}"/>
              </a:ext>
            </a:extLst>
          </p:cNvPr>
          <p:cNvSpPr/>
          <p:nvPr/>
        </p:nvSpPr>
        <p:spPr>
          <a:xfrm>
            <a:off x="3465459" y="2728832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A74477-327F-6BE8-9BC8-4B3E831254DA}"/>
              </a:ext>
            </a:extLst>
          </p:cNvPr>
          <p:cNvSpPr/>
          <p:nvPr/>
        </p:nvSpPr>
        <p:spPr>
          <a:xfrm>
            <a:off x="3465459" y="3914504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6D5540-408B-971F-6076-AE1E45945107}"/>
              </a:ext>
            </a:extLst>
          </p:cNvPr>
          <p:cNvSpPr/>
          <p:nvPr/>
        </p:nvSpPr>
        <p:spPr>
          <a:xfrm>
            <a:off x="4523312" y="29696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D8DC57-9175-6B75-BDA0-6D5B8ADCB39B}"/>
              </a:ext>
            </a:extLst>
          </p:cNvPr>
          <p:cNvSpPr/>
          <p:nvPr/>
        </p:nvSpPr>
        <p:spPr>
          <a:xfrm>
            <a:off x="7444161" y="405367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ECDA73-FBC6-C56D-B805-6AAA3CA0A22A}"/>
              </a:ext>
            </a:extLst>
          </p:cNvPr>
          <p:cNvSpPr/>
          <p:nvPr/>
        </p:nvSpPr>
        <p:spPr>
          <a:xfrm>
            <a:off x="7336415" y="298486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C00CC9-2CFA-CD30-C92F-38E3818C4852}"/>
              </a:ext>
            </a:extLst>
          </p:cNvPr>
          <p:cNvSpPr/>
          <p:nvPr/>
        </p:nvSpPr>
        <p:spPr>
          <a:xfrm>
            <a:off x="4386152" y="4043712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116CEA-7AD4-B22A-608F-8D47607666E1}"/>
              </a:ext>
            </a:extLst>
          </p:cNvPr>
          <p:cNvSpPr/>
          <p:nvPr/>
        </p:nvSpPr>
        <p:spPr>
          <a:xfrm>
            <a:off x="4341260" y="351826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3F34C23-309B-5438-5424-E8FC9A6E6D70}"/>
              </a:ext>
            </a:extLst>
          </p:cNvPr>
          <p:cNvSpPr/>
          <p:nvPr/>
        </p:nvSpPr>
        <p:spPr>
          <a:xfrm>
            <a:off x="5336796" y="312202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939D450-54E4-A2AC-BE9A-DC4A87B2F8E3}"/>
              </a:ext>
            </a:extLst>
          </p:cNvPr>
          <p:cNvSpPr/>
          <p:nvPr/>
        </p:nvSpPr>
        <p:spPr>
          <a:xfrm>
            <a:off x="4930054" y="330092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BDCF1B6-0CC5-6B76-3F95-88BB31E1E0AB}"/>
              </a:ext>
            </a:extLst>
          </p:cNvPr>
          <p:cNvSpPr/>
          <p:nvPr/>
        </p:nvSpPr>
        <p:spPr>
          <a:xfrm>
            <a:off x="5336796" y="368656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F04AE61-4F97-CBD5-18ED-EF085C1C5BC2}"/>
              </a:ext>
            </a:extLst>
          </p:cNvPr>
          <p:cNvSpPr/>
          <p:nvPr/>
        </p:nvSpPr>
        <p:spPr>
          <a:xfrm>
            <a:off x="4949136" y="390655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A785147-507C-5414-50D7-B712FCCB0BF0}"/>
              </a:ext>
            </a:extLst>
          </p:cNvPr>
          <p:cNvSpPr/>
          <p:nvPr/>
        </p:nvSpPr>
        <p:spPr>
          <a:xfrm>
            <a:off x="6018448" y="378198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A6BAF67-D703-A09C-1B94-605BD5604FC4}"/>
              </a:ext>
            </a:extLst>
          </p:cNvPr>
          <p:cNvSpPr/>
          <p:nvPr/>
        </p:nvSpPr>
        <p:spPr>
          <a:xfrm>
            <a:off x="5875960" y="32744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5935C4B-4C25-E67E-9390-C1E5C378CE23}"/>
              </a:ext>
            </a:extLst>
          </p:cNvPr>
          <p:cNvSpPr/>
          <p:nvPr/>
        </p:nvSpPr>
        <p:spPr>
          <a:xfrm>
            <a:off x="5562218" y="4041753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F2672-6DCE-3DA4-7897-89DBAC4434AA}"/>
              </a:ext>
            </a:extLst>
          </p:cNvPr>
          <p:cNvSpPr/>
          <p:nvPr/>
        </p:nvSpPr>
        <p:spPr>
          <a:xfrm>
            <a:off x="6292768" y="29847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D1C1251-98BF-978F-5925-59E90168D726}"/>
              </a:ext>
            </a:extLst>
          </p:cNvPr>
          <p:cNvSpPr/>
          <p:nvPr/>
        </p:nvSpPr>
        <p:spPr>
          <a:xfrm>
            <a:off x="7269158" y="347754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7E22FC0-369F-BE10-469F-FB3E0BF5EC10}"/>
              </a:ext>
            </a:extLst>
          </p:cNvPr>
          <p:cNvSpPr/>
          <p:nvPr/>
        </p:nvSpPr>
        <p:spPr>
          <a:xfrm>
            <a:off x="6994838" y="38330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21679CF-8165-9D7F-D691-96F5A551CE0D}"/>
              </a:ext>
            </a:extLst>
          </p:cNvPr>
          <p:cNvSpPr/>
          <p:nvPr/>
        </p:nvSpPr>
        <p:spPr>
          <a:xfrm>
            <a:off x="6540805" y="3425859"/>
            <a:ext cx="274320" cy="274320"/>
          </a:xfrm>
          <a:prstGeom prst="ellipse">
            <a:avLst/>
          </a:prstGeom>
          <a:solidFill>
            <a:srgbClr val="F1D087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C20D7D4-36AE-7BAD-84CE-48FE95E897B4}"/>
              </a:ext>
            </a:extLst>
          </p:cNvPr>
          <p:cNvSpPr/>
          <p:nvPr/>
        </p:nvSpPr>
        <p:spPr>
          <a:xfrm>
            <a:off x="7808287" y="3152173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52B68A1-14B7-72ED-6B22-882A4FAAB99B}"/>
              </a:ext>
            </a:extLst>
          </p:cNvPr>
          <p:cNvSpPr/>
          <p:nvPr/>
        </p:nvSpPr>
        <p:spPr>
          <a:xfrm>
            <a:off x="6467771" y="4072895"/>
            <a:ext cx="274320" cy="274320"/>
          </a:xfrm>
          <a:prstGeom prst="ellipse">
            <a:avLst/>
          </a:prstGeom>
          <a:solidFill>
            <a:srgbClr val="AFC6D5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36CB3DB7-3BBF-3570-AC79-0AA8C72A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Diffusion processes inside the gas cell</a:t>
            </a:r>
            <a:endParaRPr lang="en-B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1818E7-B8AE-7D68-328F-60D3C264A451}"/>
              </a:ext>
            </a:extLst>
          </p:cNvPr>
          <p:cNvSpPr txBox="1"/>
          <p:nvPr/>
        </p:nvSpPr>
        <p:spPr>
          <a:xfrm>
            <a:off x="4667782" y="2517819"/>
            <a:ext cx="1219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@100 bar</a:t>
            </a:r>
            <a:endParaRPr lang="LID4096" sz="15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579E98-AD9A-912C-5230-A13C2E8A5671}"/>
              </a:ext>
            </a:extLst>
          </p:cNvPr>
          <p:cNvCxnSpPr/>
          <p:nvPr/>
        </p:nvCxnSpPr>
        <p:spPr>
          <a:xfrm flipH="1">
            <a:off x="3965526" y="2269105"/>
            <a:ext cx="525135" cy="668513"/>
          </a:xfrm>
          <a:prstGeom prst="straightConnector1">
            <a:avLst/>
          </a:prstGeom>
          <a:ln>
            <a:solidFill>
              <a:srgbClr val="2F4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D99CC44-617A-52ED-16FF-B725BDBAD57B}"/>
              </a:ext>
            </a:extLst>
          </p:cNvPr>
          <p:cNvCxnSpPr>
            <a:cxnSpLocks/>
          </p:cNvCxnSpPr>
          <p:nvPr/>
        </p:nvCxnSpPr>
        <p:spPr>
          <a:xfrm flipH="1">
            <a:off x="7862638" y="2414521"/>
            <a:ext cx="166935" cy="809437"/>
          </a:xfrm>
          <a:prstGeom prst="straightConnector1">
            <a:avLst/>
          </a:prstGeom>
          <a:ln>
            <a:solidFill>
              <a:srgbClr val="2F4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ACE45D4-3BDD-C812-2999-6E58964BBA49}"/>
              </a:ext>
            </a:extLst>
          </p:cNvPr>
          <p:cNvCxnSpPr>
            <a:cxnSpLocks/>
          </p:cNvCxnSpPr>
          <p:nvPr/>
        </p:nvCxnSpPr>
        <p:spPr>
          <a:xfrm flipH="1">
            <a:off x="3501344" y="1994785"/>
            <a:ext cx="262568" cy="702041"/>
          </a:xfrm>
          <a:prstGeom prst="straightConnector1">
            <a:avLst/>
          </a:prstGeom>
          <a:ln>
            <a:solidFill>
              <a:srgbClr val="2F4D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5053B33-2D1F-EDA6-DE6B-273796EEF098}"/>
              </a:ext>
            </a:extLst>
          </p:cNvPr>
          <p:cNvSpPr txBox="1"/>
          <p:nvPr/>
        </p:nvSpPr>
        <p:spPr>
          <a:xfrm>
            <a:off x="3097921" y="1610462"/>
            <a:ext cx="1331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veto</a:t>
            </a:r>
            <a:endParaRPr lang="en-BE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922618-9598-6345-03DB-A3A5D41840C4}"/>
              </a:ext>
            </a:extLst>
          </p:cNvPr>
          <p:cNvSpPr txBox="1"/>
          <p:nvPr/>
        </p:nvSpPr>
        <p:spPr>
          <a:xfrm>
            <a:off x="3832447" y="1963520"/>
            <a:ext cx="174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Muon entrance</a:t>
            </a:r>
            <a:endParaRPr lang="en-BE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876FB56-1CD6-CECB-8C23-640F0DE267AD}"/>
              </a:ext>
            </a:extLst>
          </p:cNvPr>
          <p:cNvSpPr txBox="1"/>
          <p:nvPr/>
        </p:nvSpPr>
        <p:spPr>
          <a:xfrm>
            <a:off x="7582151" y="2033942"/>
            <a:ext cx="84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</a:t>
            </a:r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44435-B9CA-A2D1-40FD-520B25E53149}"/>
              </a:ext>
            </a:extLst>
          </p:cNvPr>
          <p:cNvSpPr txBox="1"/>
          <p:nvPr/>
        </p:nvSpPr>
        <p:spPr>
          <a:xfrm>
            <a:off x="767747" y="6257001"/>
            <a:ext cx="744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Adamczak,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Animation @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M.Heines</a:t>
            </a:r>
            <a:endParaRPr lang="en-B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20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C25A3-EE20-18E3-F8CA-18BB28E8D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05D1F6-4F36-A147-0CCA-5F6A1834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D750F9-8877-249C-8B4E-2CF8645DCFDC}"/>
              </a:ext>
            </a:extLst>
          </p:cNvPr>
          <p:cNvSpPr/>
          <p:nvPr/>
        </p:nvSpPr>
        <p:spPr>
          <a:xfrm>
            <a:off x="4282323" y="2921708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CC346-64EC-9FBF-331F-4C03DF15BA26}"/>
              </a:ext>
            </a:extLst>
          </p:cNvPr>
          <p:cNvSpPr/>
          <p:nvPr/>
        </p:nvSpPr>
        <p:spPr>
          <a:xfrm>
            <a:off x="3796563" y="2728832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C624B-9C68-9741-67F6-ABD906663F0B}"/>
              </a:ext>
            </a:extLst>
          </p:cNvPr>
          <p:cNvSpPr/>
          <p:nvPr/>
        </p:nvSpPr>
        <p:spPr>
          <a:xfrm>
            <a:off x="3465459" y="2728832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B84375-746B-15A1-88BF-7B19AD4E0BD9}"/>
              </a:ext>
            </a:extLst>
          </p:cNvPr>
          <p:cNvSpPr/>
          <p:nvPr/>
        </p:nvSpPr>
        <p:spPr>
          <a:xfrm>
            <a:off x="3465459" y="3914504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32DE62C-C71C-7F5C-8747-A093EA5B177F}"/>
              </a:ext>
            </a:extLst>
          </p:cNvPr>
          <p:cNvSpPr/>
          <p:nvPr/>
        </p:nvSpPr>
        <p:spPr>
          <a:xfrm>
            <a:off x="4523312" y="29696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453A4A-81DA-B1F8-C9C7-C9AF7F8316C8}"/>
              </a:ext>
            </a:extLst>
          </p:cNvPr>
          <p:cNvSpPr/>
          <p:nvPr/>
        </p:nvSpPr>
        <p:spPr>
          <a:xfrm>
            <a:off x="7444161" y="405367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7B590B-18D5-FDCB-77F3-EF51444A082A}"/>
              </a:ext>
            </a:extLst>
          </p:cNvPr>
          <p:cNvSpPr/>
          <p:nvPr/>
        </p:nvSpPr>
        <p:spPr>
          <a:xfrm>
            <a:off x="7336415" y="298486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148E1C-B09D-9BDB-9286-E000DE2581CC}"/>
              </a:ext>
            </a:extLst>
          </p:cNvPr>
          <p:cNvSpPr/>
          <p:nvPr/>
        </p:nvSpPr>
        <p:spPr>
          <a:xfrm>
            <a:off x="4386152" y="4043712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E005C2-C67E-E0D2-AFB1-F926839BFBF4}"/>
              </a:ext>
            </a:extLst>
          </p:cNvPr>
          <p:cNvSpPr/>
          <p:nvPr/>
        </p:nvSpPr>
        <p:spPr>
          <a:xfrm>
            <a:off x="4341260" y="351826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51B82B5-F743-39D1-811F-AE32350C707D}"/>
              </a:ext>
            </a:extLst>
          </p:cNvPr>
          <p:cNvSpPr/>
          <p:nvPr/>
        </p:nvSpPr>
        <p:spPr>
          <a:xfrm>
            <a:off x="5336796" y="312202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747A461-556D-DE33-A198-3135A6D4908E}"/>
              </a:ext>
            </a:extLst>
          </p:cNvPr>
          <p:cNvSpPr/>
          <p:nvPr/>
        </p:nvSpPr>
        <p:spPr>
          <a:xfrm>
            <a:off x="4930054" y="330092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89AC23C-65E3-9046-9DC4-E395126AE313}"/>
              </a:ext>
            </a:extLst>
          </p:cNvPr>
          <p:cNvSpPr/>
          <p:nvPr/>
        </p:nvSpPr>
        <p:spPr>
          <a:xfrm>
            <a:off x="5336796" y="368656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E99C08-0370-0D14-F64E-5FDD9B661C24}"/>
              </a:ext>
            </a:extLst>
          </p:cNvPr>
          <p:cNvSpPr/>
          <p:nvPr/>
        </p:nvSpPr>
        <p:spPr>
          <a:xfrm>
            <a:off x="4949136" y="390655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F7AE64-B4EC-8FF5-B3AE-DC2CAE3D016B}"/>
              </a:ext>
            </a:extLst>
          </p:cNvPr>
          <p:cNvSpPr/>
          <p:nvPr/>
        </p:nvSpPr>
        <p:spPr>
          <a:xfrm>
            <a:off x="6018448" y="378198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3D4237-505E-26F9-29A2-5A77FBB05FBD}"/>
              </a:ext>
            </a:extLst>
          </p:cNvPr>
          <p:cNvSpPr/>
          <p:nvPr/>
        </p:nvSpPr>
        <p:spPr>
          <a:xfrm>
            <a:off x="5875960" y="32744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B10DF31-B66F-71D4-74CE-FB8B8DB15E7B}"/>
              </a:ext>
            </a:extLst>
          </p:cNvPr>
          <p:cNvSpPr/>
          <p:nvPr/>
        </p:nvSpPr>
        <p:spPr>
          <a:xfrm>
            <a:off x="5562218" y="4041753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E7481C4-860A-4452-34D7-C5D68D2B66F0}"/>
              </a:ext>
            </a:extLst>
          </p:cNvPr>
          <p:cNvSpPr/>
          <p:nvPr/>
        </p:nvSpPr>
        <p:spPr>
          <a:xfrm>
            <a:off x="6292768" y="29847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9A26DAF-B486-26FF-A9D3-DEE0926C75FD}"/>
              </a:ext>
            </a:extLst>
          </p:cNvPr>
          <p:cNvSpPr/>
          <p:nvPr/>
        </p:nvSpPr>
        <p:spPr>
          <a:xfrm>
            <a:off x="7269158" y="347754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9ABFC98-AFBA-C346-105D-9DC75DEB11B1}"/>
              </a:ext>
            </a:extLst>
          </p:cNvPr>
          <p:cNvSpPr/>
          <p:nvPr/>
        </p:nvSpPr>
        <p:spPr>
          <a:xfrm>
            <a:off x="6994838" y="38330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345458-7B8F-4898-482C-897F2CF47EC2}"/>
              </a:ext>
            </a:extLst>
          </p:cNvPr>
          <p:cNvSpPr/>
          <p:nvPr/>
        </p:nvSpPr>
        <p:spPr>
          <a:xfrm>
            <a:off x="6540805" y="3425859"/>
            <a:ext cx="274320" cy="274320"/>
          </a:xfrm>
          <a:prstGeom prst="ellipse">
            <a:avLst/>
          </a:prstGeom>
          <a:solidFill>
            <a:srgbClr val="F1D087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A188F4-BA49-870C-A31F-64634AFFF3A9}"/>
              </a:ext>
            </a:extLst>
          </p:cNvPr>
          <p:cNvSpPr/>
          <p:nvPr/>
        </p:nvSpPr>
        <p:spPr>
          <a:xfrm>
            <a:off x="7808287" y="3152173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CCF7870-6AB8-866A-D745-B36524210E1C}"/>
              </a:ext>
            </a:extLst>
          </p:cNvPr>
          <p:cNvSpPr/>
          <p:nvPr/>
        </p:nvSpPr>
        <p:spPr>
          <a:xfrm>
            <a:off x="6467771" y="4072895"/>
            <a:ext cx="274320" cy="274320"/>
          </a:xfrm>
          <a:prstGeom prst="ellipse">
            <a:avLst/>
          </a:prstGeom>
          <a:solidFill>
            <a:srgbClr val="AFC6D5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D3E143AB-CCC0-098E-D45D-B05F585E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Diffusion processes inside the gas cell</a:t>
            </a:r>
            <a:endParaRPr lang="en-B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DE547A-6329-3048-C128-79F1B6A529C1}"/>
              </a:ext>
            </a:extLst>
          </p:cNvPr>
          <p:cNvSpPr txBox="1"/>
          <p:nvPr/>
        </p:nvSpPr>
        <p:spPr>
          <a:xfrm>
            <a:off x="4667782" y="2517819"/>
            <a:ext cx="1219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@100 bar</a:t>
            </a:r>
            <a:endParaRPr lang="LID4096" sz="15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B6616-4D0A-03E6-A42D-36F7C73C5F2C}"/>
              </a:ext>
            </a:extLst>
          </p:cNvPr>
          <p:cNvSpPr txBox="1"/>
          <p:nvPr/>
        </p:nvSpPr>
        <p:spPr>
          <a:xfrm>
            <a:off x="3123228" y="3394760"/>
            <a:ext cx="3627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µ</a:t>
            </a:r>
            <a:r>
              <a:rPr lang="en-US" sz="1400" baseline="30000" dirty="0"/>
              <a:t>-</a:t>
            </a:r>
            <a:endParaRPr lang="en-BE" sz="1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B4B3F5-1CC0-E427-20BD-828C7607268A}"/>
              </a:ext>
            </a:extLst>
          </p:cNvPr>
          <p:cNvSpPr/>
          <p:nvPr/>
        </p:nvSpPr>
        <p:spPr>
          <a:xfrm>
            <a:off x="3333694" y="3641054"/>
            <a:ext cx="45720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662D59-E2B7-2FF5-A831-700237E33932}"/>
              </a:ext>
            </a:extLst>
          </p:cNvPr>
          <p:cNvSpPr txBox="1"/>
          <p:nvPr/>
        </p:nvSpPr>
        <p:spPr>
          <a:xfrm>
            <a:off x="767747" y="6257001"/>
            <a:ext cx="744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Adamczak,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Animation @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M.Heines</a:t>
            </a:r>
            <a:endParaRPr lang="en-B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11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26159 -0.0060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2599 -0.0064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E6261-C797-68CE-566E-94FA46999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22967D-1F86-5FE7-36B1-CAAB8608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CB092D-BAF9-6290-4C2F-FB613E61CB0E}"/>
              </a:ext>
            </a:extLst>
          </p:cNvPr>
          <p:cNvSpPr/>
          <p:nvPr/>
        </p:nvSpPr>
        <p:spPr>
          <a:xfrm>
            <a:off x="4282323" y="2921708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F5D54E-121F-6957-055D-247FBEC494D7}"/>
              </a:ext>
            </a:extLst>
          </p:cNvPr>
          <p:cNvSpPr/>
          <p:nvPr/>
        </p:nvSpPr>
        <p:spPr>
          <a:xfrm>
            <a:off x="3796563" y="2728832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D6D6A3-5F62-74C2-2C00-EA98B748CD3F}"/>
              </a:ext>
            </a:extLst>
          </p:cNvPr>
          <p:cNvSpPr/>
          <p:nvPr/>
        </p:nvSpPr>
        <p:spPr>
          <a:xfrm>
            <a:off x="3465459" y="2728832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81E561-C627-301F-384D-7385E904DFE6}"/>
              </a:ext>
            </a:extLst>
          </p:cNvPr>
          <p:cNvSpPr/>
          <p:nvPr/>
        </p:nvSpPr>
        <p:spPr>
          <a:xfrm>
            <a:off x="3465459" y="3914504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AFC1EC-E488-3066-2520-4E4FE2F9A4ED}"/>
              </a:ext>
            </a:extLst>
          </p:cNvPr>
          <p:cNvSpPr/>
          <p:nvPr/>
        </p:nvSpPr>
        <p:spPr>
          <a:xfrm>
            <a:off x="4523312" y="29696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5C27512-29CE-3008-ABE0-6F4ACECF2FFC}"/>
              </a:ext>
            </a:extLst>
          </p:cNvPr>
          <p:cNvSpPr/>
          <p:nvPr/>
        </p:nvSpPr>
        <p:spPr>
          <a:xfrm>
            <a:off x="7444161" y="405367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764153-13A1-0693-E553-846496ED89B3}"/>
              </a:ext>
            </a:extLst>
          </p:cNvPr>
          <p:cNvSpPr/>
          <p:nvPr/>
        </p:nvSpPr>
        <p:spPr>
          <a:xfrm>
            <a:off x="7336415" y="298486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69CBA1-8C10-9B6D-AD4F-D5ECA1D9F734}"/>
              </a:ext>
            </a:extLst>
          </p:cNvPr>
          <p:cNvSpPr/>
          <p:nvPr/>
        </p:nvSpPr>
        <p:spPr>
          <a:xfrm>
            <a:off x="4386152" y="4043712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515D03-D211-9BF1-6F47-26612599FFE1}"/>
              </a:ext>
            </a:extLst>
          </p:cNvPr>
          <p:cNvSpPr/>
          <p:nvPr/>
        </p:nvSpPr>
        <p:spPr>
          <a:xfrm>
            <a:off x="4341260" y="351826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DB5E22-B7B8-FB4A-FC49-03C5A464713B}"/>
              </a:ext>
            </a:extLst>
          </p:cNvPr>
          <p:cNvSpPr/>
          <p:nvPr/>
        </p:nvSpPr>
        <p:spPr>
          <a:xfrm>
            <a:off x="5336796" y="312202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99EE4D-1129-8837-607A-94EB8C902E8A}"/>
              </a:ext>
            </a:extLst>
          </p:cNvPr>
          <p:cNvSpPr/>
          <p:nvPr/>
        </p:nvSpPr>
        <p:spPr>
          <a:xfrm>
            <a:off x="4930054" y="330092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DC0C00-1C6C-B54E-BC91-8EF4F30CBEC3}"/>
              </a:ext>
            </a:extLst>
          </p:cNvPr>
          <p:cNvSpPr/>
          <p:nvPr/>
        </p:nvSpPr>
        <p:spPr>
          <a:xfrm>
            <a:off x="5336796" y="368656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BEAA067-6DE1-54B4-BFB3-0345AA3BCA07}"/>
              </a:ext>
            </a:extLst>
          </p:cNvPr>
          <p:cNvSpPr/>
          <p:nvPr/>
        </p:nvSpPr>
        <p:spPr>
          <a:xfrm>
            <a:off x="4949136" y="390655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AC3C361-D2D0-EAF9-A7C3-63C0B1799BD6}"/>
              </a:ext>
            </a:extLst>
          </p:cNvPr>
          <p:cNvSpPr/>
          <p:nvPr/>
        </p:nvSpPr>
        <p:spPr>
          <a:xfrm>
            <a:off x="6018448" y="378198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BB538A2-3C8F-86B7-84DF-6340E2A18FF0}"/>
              </a:ext>
            </a:extLst>
          </p:cNvPr>
          <p:cNvSpPr/>
          <p:nvPr/>
        </p:nvSpPr>
        <p:spPr>
          <a:xfrm>
            <a:off x="5875960" y="32744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1BA4DA1-5B48-A5FB-9094-011D603CBFCA}"/>
              </a:ext>
            </a:extLst>
          </p:cNvPr>
          <p:cNvSpPr/>
          <p:nvPr/>
        </p:nvSpPr>
        <p:spPr>
          <a:xfrm>
            <a:off x="5562218" y="4041753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F71A963-C461-CDEB-F0D7-C3D9F027EC2B}"/>
              </a:ext>
            </a:extLst>
          </p:cNvPr>
          <p:cNvSpPr/>
          <p:nvPr/>
        </p:nvSpPr>
        <p:spPr>
          <a:xfrm>
            <a:off x="6292768" y="29847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E83FCBD-9B41-F7AE-9225-3FC99116D1B1}"/>
              </a:ext>
            </a:extLst>
          </p:cNvPr>
          <p:cNvSpPr/>
          <p:nvPr/>
        </p:nvSpPr>
        <p:spPr>
          <a:xfrm>
            <a:off x="7269158" y="347754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B68D529-38C5-D8CA-E717-E586AE220CBD}"/>
              </a:ext>
            </a:extLst>
          </p:cNvPr>
          <p:cNvSpPr/>
          <p:nvPr/>
        </p:nvSpPr>
        <p:spPr>
          <a:xfrm>
            <a:off x="6994838" y="38330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446E807-8501-A2DF-0733-B0CC9748718B}"/>
              </a:ext>
            </a:extLst>
          </p:cNvPr>
          <p:cNvSpPr/>
          <p:nvPr/>
        </p:nvSpPr>
        <p:spPr>
          <a:xfrm>
            <a:off x="6540805" y="3425859"/>
            <a:ext cx="274320" cy="274320"/>
          </a:xfrm>
          <a:prstGeom prst="ellipse">
            <a:avLst/>
          </a:prstGeom>
          <a:solidFill>
            <a:srgbClr val="92D05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µH</a:t>
            </a:r>
            <a:endParaRPr lang="en-BE" sz="1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4DD08A7-EF1E-18F8-EACC-20A9EEC47FA1}"/>
              </a:ext>
            </a:extLst>
          </p:cNvPr>
          <p:cNvSpPr/>
          <p:nvPr/>
        </p:nvSpPr>
        <p:spPr>
          <a:xfrm>
            <a:off x="7808287" y="3152173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4EFC7E8-1A0E-9473-04DA-91F3CB7B24AB}"/>
              </a:ext>
            </a:extLst>
          </p:cNvPr>
          <p:cNvSpPr/>
          <p:nvPr/>
        </p:nvSpPr>
        <p:spPr>
          <a:xfrm>
            <a:off x="6467771" y="4072895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F1FA6A88-88C8-4CEA-48C9-69DB3BEF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Diffusion processes inside the gas cell</a:t>
            </a:r>
            <a:endParaRPr lang="en-B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84E427D-B3F9-D41E-F361-F46D06FE6752}"/>
              </a:ext>
            </a:extLst>
          </p:cNvPr>
          <p:cNvSpPr txBox="1"/>
          <p:nvPr/>
        </p:nvSpPr>
        <p:spPr>
          <a:xfrm>
            <a:off x="4667782" y="2517819"/>
            <a:ext cx="1219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@100 bar</a:t>
            </a:r>
            <a:endParaRPr lang="LID4096" sz="1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3734C-D062-C980-3697-2978EBBF5DC7}"/>
              </a:ext>
            </a:extLst>
          </p:cNvPr>
          <p:cNvSpPr txBox="1"/>
          <p:nvPr/>
        </p:nvSpPr>
        <p:spPr>
          <a:xfrm>
            <a:off x="767747" y="6257001"/>
            <a:ext cx="744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Adamczak,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Animation @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M.Heines</a:t>
            </a:r>
            <a:endParaRPr lang="en-B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47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6 L -0.00795 -0.02546 L 0.00547 -0.03101 L 0.02044 -0.01319 L 0.02643 -0.03888 L 0.01054 -0.04143 L 0.01172 -0.02152 L 0.00586 0.00556 L -0.00052 -0.01157 L 0.02838 0.00625 L 0.00742 0.01783 L -0.01667 0.00834 L 0.01263 0.00625 L -0.00261 0.03727 L -0.01081 0.02616 L 0.0177 0.0294 L 0.00677 0.03727 L -0.00456 0.02061 L -0.00391 0.04838 L -0.0198 0.03727 L 0.00455 0.04514 L -0.00925 0.05718 L -0.01641 0.04607 L 0.00299 0.05834 L -0.00573 0.09399 " pathEditMode="relative" rAng="0" ptsTypes="AAAAAAAAAAAAAAAAAAAA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6BD4F-E252-32C6-0EE0-9FA865F26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8C1481-64B1-B258-19A0-495FF4360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04CFE0-4A36-EDD4-1F80-506E90D0245E}"/>
              </a:ext>
            </a:extLst>
          </p:cNvPr>
          <p:cNvSpPr/>
          <p:nvPr/>
        </p:nvSpPr>
        <p:spPr>
          <a:xfrm>
            <a:off x="4282323" y="2921708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A209F5-B97F-3AE3-FE09-22B27CFE78FF}"/>
              </a:ext>
            </a:extLst>
          </p:cNvPr>
          <p:cNvSpPr/>
          <p:nvPr/>
        </p:nvSpPr>
        <p:spPr>
          <a:xfrm>
            <a:off x="3796563" y="2728832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322500-5078-630D-F908-9AB73470049D}"/>
              </a:ext>
            </a:extLst>
          </p:cNvPr>
          <p:cNvSpPr/>
          <p:nvPr/>
        </p:nvSpPr>
        <p:spPr>
          <a:xfrm>
            <a:off x="3465459" y="2728832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A8CB4-255B-5359-E9CC-FEB22863F656}"/>
              </a:ext>
            </a:extLst>
          </p:cNvPr>
          <p:cNvSpPr/>
          <p:nvPr/>
        </p:nvSpPr>
        <p:spPr>
          <a:xfrm>
            <a:off x="3465459" y="3914504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73FAFA-85B7-712B-F098-02BD5272B382}"/>
              </a:ext>
            </a:extLst>
          </p:cNvPr>
          <p:cNvSpPr/>
          <p:nvPr/>
        </p:nvSpPr>
        <p:spPr>
          <a:xfrm>
            <a:off x="4523312" y="29696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E077C3-F0AF-0738-9780-B6F5DFEFE833}"/>
              </a:ext>
            </a:extLst>
          </p:cNvPr>
          <p:cNvSpPr/>
          <p:nvPr/>
        </p:nvSpPr>
        <p:spPr>
          <a:xfrm>
            <a:off x="7444161" y="405367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47455F-52D7-4EC5-BCB1-649D51EF769A}"/>
              </a:ext>
            </a:extLst>
          </p:cNvPr>
          <p:cNvSpPr/>
          <p:nvPr/>
        </p:nvSpPr>
        <p:spPr>
          <a:xfrm>
            <a:off x="7336415" y="298486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0C17F8-F5C1-0209-2D37-9C5ABFFCC71D}"/>
              </a:ext>
            </a:extLst>
          </p:cNvPr>
          <p:cNvSpPr/>
          <p:nvPr/>
        </p:nvSpPr>
        <p:spPr>
          <a:xfrm>
            <a:off x="4386152" y="4043712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B8799C-DD21-D26E-F46A-66433E6ED17F}"/>
              </a:ext>
            </a:extLst>
          </p:cNvPr>
          <p:cNvSpPr/>
          <p:nvPr/>
        </p:nvSpPr>
        <p:spPr>
          <a:xfrm>
            <a:off x="4341260" y="351826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BF9D230-E5AE-BC3D-6A38-12A439BDB3DD}"/>
              </a:ext>
            </a:extLst>
          </p:cNvPr>
          <p:cNvSpPr/>
          <p:nvPr/>
        </p:nvSpPr>
        <p:spPr>
          <a:xfrm>
            <a:off x="5336796" y="312202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BBAEDA-7F24-5ACC-407A-508D02AB1B3E}"/>
              </a:ext>
            </a:extLst>
          </p:cNvPr>
          <p:cNvSpPr/>
          <p:nvPr/>
        </p:nvSpPr>
        <p:spPr>
          <a:xfrm>
            <a:off x="4930054" y="330092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CE44784-76C8-8889-BA72-E570024366B4}"/>
              </a:ext>
            </a:extLst>
          </p:cNvPr>
          <p:cNvSpPr/>
          <p:nvPr/>
        </p:nvSpPr>
        <p:spPr>
          <a:xfrm>
            <a:off x="5336796" y="368656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FB146A0-8AA5-78D5-1805-D8DC1E297099}"/>
              </a:ext>
            </a:extLst>
          </p:cNvPr>
          <p:cNvSpPr/>
          <p:nvPr/>
        </p:nvSpPr>
        <p:spPr>
          <a:xfrm>
            <a:off x="4949136" y="390655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739084E-073F-1C8D-AED4-BAD8481EA3DB}"/>
              </a:ext>
            </a:extLst>
          </p:cNvPr>
          <p:cNvSpPr/>
          <p:nvPr/>
        </p:nvSpPr>
        <p:spPr>
          <a:xfrm>
            <a:off x="6018448" y="378198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2E165-0FFE-AEE9-245D-98C0C1D61A11}"/>
              </a:ext>
            </a:extLst>
          </p:cNvPr>
          <p:cNvSpPr/>
          <p:nvPr/>
        </p:nvSpPr>
        <p:spPr>
          <a:xfrm>
            <a:off x="5875960" y="32744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6D1C9EB-FF4C-F24F-C410-D9F91C62CB07}"/>
              </a:ext>
            </a:extLst>
          </p:cNvPr>
          <p:cNvSpPr/>
          <p:nvPr/>
        </p:nvSpPr>
        <p:spPr>
          <a:xfrm>
            <a:off x="5562218" y="4041753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EF6E259-4A62-170D-2733-3463DF265F37}"/>
              </a:ext>
            </a:extLst>
          </p:cNvPr>
          <p:cNvSpPr/>
          <p:nvPr/>
        </p:nvSpPr>
        <p:spPr>
          <a:xfrm>
            <a:off x="6292768" y="29847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028AE6-7B13-AAF9-5A0B-B5ADA76E1626}"/>
              </a:ext>
            </a:extLst>
          </p:cNvPr>
          <p:cNvSpPr/>
          <p:nvPr/>
        </p:nvSpPr>
        <p:spPr>
          <a:xfrm>
            <a:off x="7269158" y="347754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469BD4C-96E2-91A9-EDEF-A88E4ECA0CF9}"/>
              </a:ext>
            </a:extLst>
          </p:cNvPr>
          <p:cNvSpPr/>
          <p:nvPr/>
        </p:nvSpPr>
        <p:spPr>
          <a:xfrm>
            <a:off x="6994838" y="38330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F4AE12D-D423-2C44-377A-37243C87CCF8}"/>
              </a:ext>
            </a:extLst>
          </p:cNvPr>
          <p:cNvSpPr/>
          <p:nvPr/>
        </p:nvSpPr>
        <p:spPr>
          <a:xfrm>
            <a:off x="6540805" y="3425859"/>
            <a:ext cx="274320" cy="274320"/>
          </a:xfrm>
          <a:prstGeom prst="ellipse">
            <a:avLst/>
          </a:prstGeom>
          <a:solidFill>
            <a:srgbClr val="F1D087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1C7FA3-5A58-5550-D5FE-D5C688E790E3}"/>
              </a:ext>
            </a:extLst>
          </p:cNvPr>
          <p:cNvSpPr/>
          <p:nvPr/>
        </p:nvSpPr>
        <p:spPr>
          <a:xfrm>
            <a:off x="7808287" y="3152173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68C3EF-6201-7392-2C07-66D266DC7893}"/>
              </a:ext>
            </a:extLst>
          </p:cNvPr>
          <p:cNvSpPr/>
          <p:nvPr/>
        </p:nvSpPr>
        <p:spPr>
          <a:xfrm>
            <a:off x="6467771" y="4072895"/>
            <a:ext cx="274320" cy="274320"/>
          </a:xfrm>
          <a:prstGeom prst="ellipse">
            <a:avLst/>
          </a:prstGeom>
          <a:solidFill>
            <a:srgbClr val="00B0F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µD</a:t>
            </a:r>
            <a:endParaRPr lang="en-BE" sz="1000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1E00E259-C311-C622-4C3E-8B1051554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Diffusion processes inside the gas cell</a:t>
            </a:r>
            <a:endParaRPr lang="en-B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64A112-1722-438E-31C7-701D99CC89AC}"/>
              </a:ext>
            </a:extLst>
          </p:cNvPr>
          <p:cNvSpPr txBox="1"/>
          <p:nvPr/>
        </p:nvSpPr>
        <p:spPr>
          <a:xfrm>
            <a:off x="4667782" y="2517819"/>
            <a:ext cx="1219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@100 bar</a:t>
            </a:r>
            <a:endParaRPr lang="LID4096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55457-767F-D7B3-76F2-13611606A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224" y="1081333"/>
            <a:ext cx="3248107" cy="2162611"/>
          </a:xfrm>
          <a:prstGeom prst="rect">
            <a:avLst/>
          </a:prstGeom>
        </p:spPr>
      </p:pic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5D6C615D-7F7A-BEA4-71F1-B498F290C541}"/>
              </a:ext>
            </a:extLst>
          </p:cNvPr>
          <p:cNvSpPr/>
          <p:nvPr/>
        </p:nvSpPr>
        <p:spPr>
          <a:xfrm>
            <a:off x="11003403" y="1748110"/>
            <a:ext cx="536439" cy="682845"/>
          </a:xfrm>
          <a:prstGeom prst="donut">
            <a:avLst>
              <a:gd name="adj" fmla="val 7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099564-E70A-AA3A-472B-C4D2F46BEA81}"/>
              </a:ext>
            </a:extLst>
          </p:cNvPr>
          <p:cNvSpPr txBox="1"/>
          <p:nvPr/>
        </p:nvSpPr>
        <p:spPr>
          <a:xfrm>
            <a:off x="767747" y="6257001"/>
            <a:ext cx="744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Adamczak,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Animation @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M.Heines</a:t>
            </a:r>
            <a:endParaRPr lang="en-B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6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2199 L -0.00026 -0.02199 C -0.00131 -0.04352 -0.0017 -0.02963 0.00052 -0.04607 C 0.00182 -0.05671 -0.00013 -0.05162 0.00351 -0.0581 C 0.00442 -0.06528 0.00521 -0.07245 0.00651 -0.0794 C 0.00677 -0.08079 0.0069 -0.08218 0.00729 -0.08333 C 0.00768 -0.08472 0.0082 -0.08611 0.00872 -0.08727 C 0.01302 -0.08658 0.01679 -0.08658 0.0207 -0.08333 C 0.03867 -0.06945 0.01862 -0.08333 0.03203 -0.0713 C 0.03294 -0.0706 0.03398 -0.0706 0.03502 -0.07014 C 0.0358 -0.06921 0.04583 -0.05833 0.04622 -0.05278 C 0.04661 -0.04769 0.04505 -0.04283 0.04401 -0.0382 C 0.04349 -0.03611 0.04244 -0.03449 0.04179 -0.03287 C 0.04023 -0.0331 0.03854 -0.03287 0.03724 -0.03403 C 0.03698 -0.03426 0.02942 -0.04583 0.02825 -0.04884 C 0.0276 -0.05023 0.0276 -0.05278 0.02669 -0.05417 C 0.02552 -0.05579 0.02369 -0.05579 0.02226 -0.05671 L 0.01328 -0.05417 L 0.01328 -0.05417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80B48-8778-873A-6D2C-977BF1879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249A4F-8A1B-E1C3-E9F3-A643AE7A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101E0C3-8E40-DBEA-34B6-B88C6F03B21E}"/>
              </a:ext>
            </a:extLst>
          </p:cNvPr>
          <p:cNvSpPr/>
          <p:nvPr/>
        </p:nvSpPr>
        <p:spPr>
          <a:xfrm>
            <a:off x="4282323" y="2921708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5E594A-7A9F-1D41-F0FF-EABF222C10C9}"/>
              </a:ext>
            </a:extLst>
          </p:cNvPr>
          <p:cNvSpPr/>
          <p:nvPr/>
        </p:nvSpPr>
        <p:spPr>
          <a:xfrm>
            <a:off x="3796563" y="2728832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1C16D1-C4B1-C9E3-62BD-94AC0907A3AD}"/>
              </a:ext>
            </a:extLst>
          </p:cNvPr>
          <p:cNvSpPr/>
          <p:nvPr/>
        </p:nvSpPr>
        <p:spPr>
          <a:xfrm>
            <a:off x="3465459" y="2728832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2A698-4367-5B7D-52A3-137AFF1AFC56}"/>
              </a:ext>
            </a:extLst>
          </p:cNvPr>
          <p:cNvSpPr/>
          <p:nvPr/>
        </p:nvSpPr>
        <p:spPr>
          <a:xfrm>
            <a:off x="3465459" y="3914504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F430C22-C29E-15EE-D3FD-205423F9F36F}"/>
              </a:ext>
            </a:extLst>
          </p:cNvPr>
          <p:cNvSpPr/>
          <p:nvPr/>
        </p:nvSpPr>
        <p:spPr>
          <a:xfrm>
            <a:off x="4523312" y="29696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6CE179-69F3-3108-0205-C6E9BBA18CA5}"/>
              </a:ext>
            </a:extLst>
          </p:cNvPr>
          <p:cNvSpPr/>
          <p:nvPr/>
        </p:nvSpPr>
        <p:spPr>
          <a:xfrm>
            <a:off x="7444161" y="405367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502BFC0-8E98-AD4C-A82B-BE73B617463C}"/>
              </a:ext>
            </a:extLst>
          </p:cNvPr>
          <p:cNvSpPr/>
          <p:nvPr/>
        </p:nvSpPr>
        <p:spPr>
          <a:xfrm>
            <a:off x="7336415" y="298486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6FECAEE-62B9-A4D2-D0FA-77272F703B48}"/>
              </a:ext>
            </a:extLst>
          </p:cNvPr>
          <p:cNvSpPr/>
          <p:nvPr/>
        </p:nvSpPr>
        <p:spPr>
          <a:xfrm>
            <a:off x="4386152" y="4043712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6AC49F-4675-0D89-17E2-65496C6413BC}"/>
              </a:ext>
            </a:extLst>
          </p:cNvPr>
          <p:cNvSpPr/>
          <p:nvPr/>
        </p:nvSpPr>
        <p:spPr>
          <a:xfrm>
            <a:off x="4341260" y="351826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E2312B-9584-E577-8F44-94DDDD09177B}"/>
              </a:ext>
            </a:extLst>
          </p:cNvPr>
          <p:cNvSpPr/>
          <p:nvPr/>
        </p:nvSpPr>
        <p:spPr>
          <a:xfrm>
            <a:off x="5336796" y="312202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C129985-F53F-DE3D-C050-39C8E16310E0}"/>
              </a:ext>
            </a:extLst>
          </p:cNvPr>
          <p:cNvSpPr/>
          <p:nvPr/>
        </p:nvSpPr>
        <p:spPr>
          <a:xfrm>
            <a:off x="4930054" y="330092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2F49709-F8C8-D52F-E279-E3C7DF4A7DF9}"/>
              </a:ext>
            </a:extLst>
          </p:cNvPr>
          <p:cNvSpPr/>
          <p:nvPr/>
        </p:nvSpPr>
        <p:spPr>
          <a:xfrm>
            <a:off x="5336796" y="368656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E8BF0A-E703-419D-6C7A-2FBE94EACB9B}"/>
              </a:ext>
            </a:extLst>
          </p:cNvPr>
          <p:cNvSpPr/>
          <p:nvPr/>
        </p:nvSpPr>
        <p:spPr>
          <a:xfrm>
            <a:off x="4949136" y="390655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623E90-0E5D-E1FD-1EBE-8B17AFA41A62}"/>
              </a:ext>
            </a:extLst>
          </p:cNvPr>
          <p:cNvSpPr/>
          <p:nvPr/>
        </p:nvSpPr>
        <p:spPr>
          <a:xfrm>
            <a:off x="6018448" y="378198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5189252-4C17-7B88-E61C-BD75DF2CA027}"/>
              </a:ext>
            </a:extLst>
          </p:cNvPr>
          <p:cNvSpPr/>
          <p:nvPr/>
        </p:nvSpPr>
        <p:spPr>
          <a:xfrm>
            <a:off x="5875960" y="32744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D67E4D-DAC4-01F7-C5FB-56357239941B}"/>
              </a:ext>
            </a:extLst>
          </p:cNvPr>
          <p:cNvSpPr/>
          <p:nvPr/>
        </p:nvSpPr>
        <p:spPr>
          <a:xfrm>
            <a:off x="5562218" y="4041753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5143D1F-8FB6-FE27-EDA9-D3A980CE3EE8}"/>
              </a:ext>
            </a:extLst>
          </p:cNvPr>
          <p:cNvSpPr/>
          <p:nvPr/>
        </p:nvSpPr>
        <p:spPr>
          <a:xfrm>
            <a:off x="6292768" y="29847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D79F6B-1248-CDDC-43B7-82774815B77E}"/>
              </a:ext>
            </a:extLst>
          </p:cNvPr>
          <p:cNvSpPr/>
          <p:nvPr/>
        </p:nvSpPr>
        <p:spPr>
          <a:xfrm>
            <a:off x="7269158" y="347754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7228CD-2741-C5D2-EFE3-83C07D104CCC}"/>
              </a:ext>
            </a:extLst>
          </p:cNvPr>
          <p:cNvSpPr/>
          <p:nvPr/>
        </p:nvSpPr>
        <p:spPr>
          <a:xfrm>
            <a:off x="6994838" y="38330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64F5AE2-85BE-39C2-92FA-C50827E349D5}"/>
              </a:ext>
            </a:extLst>
          </p:cNvPr>
          <p:cNvSpPr/>
          <p:nvPr/>
        </p:nvSpPr>
        <p:spPr>
          <a:xfrm>
            <a:off x="6540805" y="3425859"/>
            <a:ext cx="274320" cy="274320"/>
          </a:xfrm>
          <a:prstGeom prst="ellipse">
            <a:avLst/>
          </a:prstGeom>
          <a:solidFill>
            <a:srgbClr val="F1D087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525BA1-BE67-FE32-2D12-3884F454CC1A}"/>
              </a:ext>
            </a:extLst>
          </p:cNvPr>
          <p:cNvSpPr/>
          <p:nvPr/>
        </p:nvSpPr>
        <p:spPr>
          <a:xfrm>
            <a:off x="7808287" y="3152173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3A9C3C7-B679-B7E8-C4E0-52926C54B3FE}"/>
              </a:ext>
            </a:extLst>
          </p:cNvPr>
          <p:cNvSpPr/>
          <p:nvPr/>
        </p:nvSpPr>
        <p:spPr>
          <a:xfrm>
            <a:off x="6640066" y="3697434"/>
            <a:ext cx="274320" cy="274320"/>
          </a:xfrm>
          <a:prstGeom prst="ellipse">
            <a:avLst/>
          </a:prstGeom>
          <a:solidFill>
            <a:srgbClr val="00B0F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µD</a:t>
            </a:r>
            <a:endParaRPr lang="en-BE" sz="1000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5B8E0D92-AF81-9CCF-6A51-025C5A79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Diffusion processes inside the gas cell</a:t>
            </a:r>
            <a:endParaRPr lang="en-B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55BC23-1440-2185-4800-0FB5BD248FB8}"/>
              </a:ext>
            </a:extLst>
          </p:cNvPr>
          <p:cNvSpPr txBox="1"/>
          <p:nvPr/>
        </p:nvSpPr>
        <p:spPr>
          <a:xfrm>
            <a:off x="4667782" y="2517819"/>
            <a:ext cx="1219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@100 bar</a:t>
            </a:r>
            <a:endParaRPr lang="LID4096" sz="15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29224E3-E3BF-9E63-1148-32B377E39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224" y="1081333"/>
            <a:ext cx="3248107" cy="2162611"/>
          </a:xfrm>
          <a:prstGeom prst="rect">
            <a:avLst/>
          </a:prstGeom>
        </p:spPr>
      </p:pic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F8507AD3-9FFD-B691-72BA-6D29A369DDEB}"/>
              </a:ext>
            </a:extLst>
          </p:cNvPr>
          <p:cNvSpPr/>
          <p:nvPr/>
        </p:nvSpPr>
        <p:spPr>
          <a:xfrm>
            <a:off x="11003403" y="1748110"/>
            <a:ext cx="536439" cy="682845"/>
          </a:xfrm>
          <a:prstGeom prst="donut">
            <a:avLst>
              <a:gd name="adj" fmla="val 7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95E7CC-63DB-1DCD-BF2D-B6F18DE9C41F}"/>
              </a:ext>
            </a:extLst>
          </p:cNvPr>
          <p:cNvSpPr txBox="1"/>
          <p:nvPr/>
        </p:nvSpPr>
        <p:spPr>
          <a:xfrm>
            <a:off x="767747" y="6257001"/>
            <a:ext cx="744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Adamczak,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Animation @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M.Heines</a:t>
            </a:r>
            <a:endParaRPr lang="en-B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116 L 0.07943 -0.021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5788A-D856-498F-2494-660746E7D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178A2B-0E1D-440A-B8C0-E1790622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051472-6856-C0EA-B255-AB2207323F82}"/>
              </a:ext>
            </a:extLst>
          </p:cNvPr>
          <p:cNvSpPr/>
          <p:nvPr/>
        </p:nvSpPr>
        <p:spPr>
          <a:xfrm>
            <a:off x="4282323" y="2921708"/>
            <a:ext cx="3626256" cy="14752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A83FB0-A2B7-4892-6DBB-6A7ED393609D}"/>
              </a:ext>
            </a:extLst>
          </p:cNvPr>
          <p:cNvSpPr/>
          <p:nvPr/>
        </p:nvSpPr>
        <p:spPr>
          <a:xfrm>
            <a:off x="3796563" y="2728832"/>
            <a:ext cx="121920" cy="185318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D08487-871D-1025-8C16-7B02BE069C48}"/>
              </a:ext>
            </a:extLst>
          </p:cNvPr>
          <p:cNvSpPr/>
          <p:nvPr/>
        </p:nvSpPr>
        <p:spPr>
          <a:xfrm>
            <a:off x="3465459" y="2728832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7BC57A-CB39-C519-1FF8-C627F7FA37B6}"/>
              </a:ext>
            </a:extLst>
          </p:cNvPr>
          <p:cNvSpPr/>
          <p:nvPr/>
        </p:nvSpPr>
        <p:spPr>
          <a:xfrm>
            <a:off x="3465459" y="3914504"/>
            <a:ext cx="121920" cy="66751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22CAC7-BC3F-4381-6799-9C2C6E776888}"/>
              </a:ext>
            </a:extLst>
          </p:cNvPr>
          <p:cNvSpPr/>
          <p:nvPr/>
        </p:nvSpPr>
        <p:spPr>
          <a:xfrm>
            <a:off x="4523312" y="29696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7D5428-F470-2E06-3C87-8C29755DB1DF}"/>
              </a:ext>
            </a:extLst>
          </p:cNvPr>
          <p:cNvSpPr/>
          <p:nvPr/>
        </p:nvSpPr>
        <p:spPr>
          <a:xfrm>
            <a:off x="7444161" y="4053679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88D1D7-16F7-6B43-13C4-81372DCEF42D}"/>
              </a:ext>
            </a:extLst>
          </p:cNvPr>
          <p:cNvSpPr/>
          <p:nvPr/>
        </p:nvSpPr>
        <p:spPr>
          <a:xfrm>
            <a:off x="7336415" y="298486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392FC2-7A32-4DCA-865E-FE3F03618ADC}"/>
              </a:ext>
            </a:extLst>
          </p:cNvPr>
          <p:cNvSpPr/>
          <p:nvPr/>
        </p:nvSpPr>
        <p:spPr>
          <a:xfrm>
            <a:off x="4386152" y="4043712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1E2D74-780E-BE59-83DA-6D2155260E8C}"/>
              </a:ext>
            </a:extLst>
          </p:cNvPr>
          <p:cNvSpPr/>
          <p:nvPr/>
        </p:nvSpPr>
        <p:spPr>
          <a:xfrm>
            <a:off x="4341260" y="351826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94B049-AD57-2F94-184A-9399A90549F9}"/>
              </a:ext>
            </a:extLst>
          </p:cNvPr>
          <p:cNvSpPr/>
          <p:nvPr/>
        </p:nvSpPr>
        <p:spPr>
          <a:xfrm>
            <a:off x="5336796" y="3122024"/>
            <a:ext cx="274320" cy="27432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9E64A87-DEA4-DEBA-5B1D-D2DFA410CB95}"/>
              </a:ext>
            </a:extLst>
          </p:cNvPr>
          <p:cNvSpPr/>
          <p:nvPr/>
        </p:nvSpPr>
        <p:spPr>
          <a:xfrm>
            <a:off x="4930054" y="3300928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51E3B03-B561-FFAF-F94C-A4E36E7F53C1}"/>
              </a:ext>
            </a:extLst>
          </p:cNvPr>
          <p:cNvSpPr/>
          <p:nvPr/>
        </p:nvSpPr>
        <p:spPr>
          <a:xfrm>
            <a:off x="5336796" y="3686566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13C4FE9-393D-D4FA-7D90-441962782F6C}"/>
              </a:ext>
            </a:extLst>
          </p:cNvPr>
          <p:cNvSpPr/>
          <p:nvPr/>
        </p:nvSpPr>
        <p:spPr>
          <a:xfrm>
            <a:off x="4949136" y="390655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1A11D8-15A2-1D41-B756-CB428F15E469}"/>
              </a:ext>
            </a:extLst>
          </p:cNvPr>
          <p:cNvSpPr/>
          <p:nvPr/>
        </p:nvSpPr>
        <p:spPr>
          <a:xfrm>
            <a:off x="6018448" y="378198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66919FC-7F6B-56C7-5E76-5B13A6073303}"/>
              </a:ext>
            </a:extLst>
          </p:cNvPr>
          <p:cNvSpPr/>
          <p:nvPr/>
        </p:nvSpPr>
        <p:spPr>
          <a:xfrm>
            <a:off x="5875960" y="3274424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5DF72F2-E5C4-3B0B-A3C3-011D9A1BEAA4}"/>
              </a:ext>
            </a:extLst>
          </p:cNvPr>
          <p:cNvSpPr/>
          <p:nvPr/>
        </p:nvSpPr>
        <p:spPr>
          <a:xfrm>
            <a:off x="5562218" y="4041753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E96C7F6-240E-A11A-3609-EE24B20362EC}"/>
              </a:ext>
            </a:extLst>
          </p:cNvPr>
          <p:cNvSpPr/>
          <p:nvPr/>
        </p:nvSpPr>
        <p:spPr>
          <a:xfrm>
            <a:off x="6292768" y="29847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B64DB2-86F7-4CEF-DD20-8D8ED8146761}"/>
              </a:ext>
            </a:extLst>
          </p:cNvPr>
          <p:cNvSpPr/>
          <p:nvPr/>
        </p:nvSpPr>
        <p:spPr>
          <a:xfrm>
            <a:off x="7269158" y="3477542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9633ECC-7757-A3EC-93BA-E0729CA64B3D}"/>
              </a:ext>
            </a:extLst>
          </p:cNvPr>
          <p:cNvSpPr/>
          <p:nvPr/>
        </p:nvSpPr>
        <p:spPr>
          <a:xfrm>
            <a:off x="6994838" y="3833060"/>
            <a:ext cx="274320" cy="27432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C48EFAB-0FB5-C1B7-D965-1AA5F2EE06A1}"/>
              </a:ext>
            </a:extLst>
          </p:cNvPr>
          <p:cNvSpPr/>
          <p:nvPr/>
        </p:nvSpPr>
        <p:spPr>
          <a:xfrm>
            <a:off x="6540805" y="3425859"/>
            <a:ext cx="274320" cy="274320"/>
          </a:xfrm>
          <a:prstGeom prst="ellipse">
            <a:avLst/>
          </a:prstGeom>
          <a:solidFill>
            <a:srgbClr val="F1D087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H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2848D78-F73D-8F21-6ED7-38DB91122895}"/>
              </a:ext>
            </a:extLst>
          </p:cNvPr>
          <p:cNvSpPr/>
          <p:nvPr/>
        </p:nvSpPr>
        <p:spPr>
          <a:xfrm>
            <a:off x="7808287" y="3152173"/>
            <a:ext cx="73008" cy="1006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87EAF2-8D52-9730-5034-9A152D76F16C}"/>
              </a:ext>
            </a:extLst>
          </p:cNvPr>
          <p:cNvSpPr/>
          <p:nvPr/>
        </p:nvSpPr>
        <p:spPr>
          <a:xfrm>
            <a:off x="6467771" y="4072895"/>
            <a:ext cx="274320" cy="274320"/>
          </a:xfrm>
          <a:prstGeom prst="ellipse">
            <a:avLst/>
          </a:prstGeom>
          <a:solidFill>
            <a:srgbClr val="AFC6D5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D</a:t>
            </a:r>
            <a:r>
              <a:rPr lang="en-US" sz="1000" baseline="-25000" dirty="0"/>
              <a:t>2</a:t>
            </a:r>
            <a:endParaRPr lang="en-BE" sz="1000" baseline="-25000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D15D56F4-B2BB-FAFB-B1D6-5280C29F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Diffusion processes inside the gas cell</a:t>
            </a:r>
            <a:endParaRPr lang="en-B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8E145B-4FA3-9864-217B-B693091B7665}"/>
              </a:ext>
            </a:extLst>
          </p:cNvPr>
          <p:cNvSpPr txBox="1"/>
          <p:nvPr/>
        </p:nvSpPr>
        <p:spPr>
          <a:xfrm>
            <a:off x="4667782" y="2517819"/>
            <a:ext cx="12199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@100 bar</a:t>
            </a:r>
            <a:endParaRPr lang="LID4096" sz="15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E353A3-E4B3-6517-F2CF-56CB127E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6399">
            <a:off x="7695951" y="3922398"/>
            <a:ext cx="1085746" cy="2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DFA6EBA-7E3D-9437-251D-AD90EA988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15263">
            <a:off x="7640503" y="3112936"/>
            <a:ext cx="1085746" cy="2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A297960-683D-2E4F-C965-9AEB6AF10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7254">
            <a:off x="6785049" y="3896952"/>
            <a:ext cx="1085746" cy="21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F1E8235-B21D-C58E-2B52-0639498B9D1B}"/>
              </a:ext>
            </a:extLst>
          </p:cNvPr>
          <p:cNvSpPr/>
          <p:nvPr/>
        </p:nvSpPr>
        <p:spPr>
          <a:xfrm>
            <a:off x="7669750" y="3532191"/>
            <a:ext cx="274320" cy="274320"/>
          </a:xfrm>
          <a:prstGeom prst="ellipse">
            <a:avLst/>
          </a:prstGeom>
          <a:solidFill>
            <a:srgbClr val="002060"/>
          </a:solidFill>
          <a:ln>
            <a:solidFill>
              <a:srgbClr val="2F4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000" dirty="0"/>
              <a:t>µZ</a:t>
            </a:r>
            <a:endParaRPr lang="en-BE" sz="1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8EBC3E-BC84-4553-2CF4-A93FD9159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224" y="1081333"/>
            <a:ext cx="3248107" cy="2162611"/>
          </a:xfrm>
          <a:prstGeom prst="rect">
            <a:avLst/>
          </a:prstGeom>
        </p:spPr>
      </p:pic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8C4253E-3E35-1426-6AEB-3F915663DD8B}"/>
              </a:ext>
            </a:extLst>
          </p:cNvPr>
          <p:cNvSpPr/>
          <p:nvPr/>
        </p:nvSpPr>
        <p:spPr>
          <a:xfrm>
            <a:off x="11003403" y="1748110"/>
            <a:ext cx="536439" cy="682845"/>
          </a:xfrm>
          <a:prstGeom prst="donut">
            <a:avLst>
              <a:gd name="adj" fmla="val 70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AA045F-EEA7-2F6F-8ED7-160774A318CA}"/>
              </a:ext>
            </a:extLst>
          </p:cNvPr>
          <p:cNvSpPr txBox="1"/>
          <p:nvPr/>
        </p:nvSpPr>
        <p:spPr>
          <a:xfrm>
            <a:off x="767747" y="6257001"/>
            <a:ext cx="74458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Adamczak, Andrzej, et al. "Muonic atom spectroscopy with microgram target material." </a:t>
            </a:r>
            <a:r>
              <a:rPr lang="en-US" sz="1000" b="0" i="1" dirty="0">
                <a:solidFill>
                  <a:schemeClr val="bg1"/>
                </a:solidFill>
                <a:effectLst/>
                <a:latin typeface="+mj-lt"/>
              </a:rPr>
              <a:t>The European Physical Journal A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+mj-lt"/>
              </a:rPr>
              <a:t> 59.2 (2023): 15.</a:t>
            </a:r>
            <a:endParaRPr lang="en-BE" sz="1000" dirty="0">
              <a:solidFill>
                <a:schemeClr val="bg1"/>
              </a:solidFill>
              <a:latin typeface="+mj-lt"/>
            </a:endParaRPr>
          </a:p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</a:rPr>
              <a:t>Animation @ </a:t>
            </a:r>
            <a:r>
              <a:rPr lang="en-US" sz="1000" dirty="0" err="1">
                <a:solidFill>
                  <a:schemeClr val="bg1"/>
                </a:solidFill>
                <a:latin typeface="Arial" panose="020B0604020202020204" pitchFamily="34" charset="0"/>
              </a:rPr>
              <a:t>M.Heines</a:t>
            </a:r>
            <a:endParaRPr lang="en-BE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89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D33BC9-031E-73CD-31EC-7D52B59C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840" y="2584476"/>
            <a:ext cx="11041200" cy="1152000"/>
          </a:xfrm>
        </p:spPr>
        <p:txBody>
          <a:bodyPr/>
          <a:lstStyle/>
          <a:p>
            <a:r>
              <a:rPr lang="en-US" dirty="0"/>
              <a:t>Target preparations</a:t>
            </a:r>
            <a:endParaRPr lang="LID4096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9452738-4FD7-95ED-A925-FB5DDFE3C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88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D1426-E6BF-45F9-CC20-D41205B3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35E0D-47B5-98A3-8BB5-DE9394F1D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429D7-D947-2145-1DAA-6DF4B06D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95502A-F99F-3883-3DA4-7F6AC5E0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Muonic x-ray spectroscopy</a:t>
            </a:r>
            <a:endParaRPr lang="LID4096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830BA5-FF3C-098A-2E69-D8AB46A83794}"/>
              </a:ext>
            </a:extLst>
          </p:cNvPr>
          <p:cNvCxnSpPr/>
          <p:nvPr/>
        </p:nvCxnSpPr>
        <p:spPr>
          <a:xfrm>
            <a:off x="1224000" y="3232990"/>
            <a:ext cx="13035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524DA1-53CB-F90E-76D6-41E4ECAF6D25}"/>
                  </a:ext>
                </a:extLst>
              </p:cNvPr>
              <p:cNvSpPr txBox="1"/>
              <p:nvPr/>
            </p:nvSpPr>
            <p:spPr>
              <a:xfrm>
                <a:off x="1506991" y="2829954"/>
                <a:ext cx="3687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63897C-41CE-DDBE-21AC-F3931F0C1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91" y="2829954"/>
                <a:ext cx="368779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Lutetium - Element, Uses, Symbol, Facts, Price">
            <a:extLst>
              <a:ext uri="{FF2B5EF4-FFF2-40B4-BE49-F238E27FC236}">
                <a16:creationId xmlns:a16="http://schemas.microsoft.com/office/drawing/2014/main" id="{3B404487-FA74-589F-E207-D9EA7B1B2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7660" r="13209" b="19417"/>
          <a:stretch/>
        </p:blipFill>
        <p:spPr bwMode="auto">
          <a:xfrm>
            <a:off x="2777280" y="2585118"/>
            <a:ext cx="1303540" cy="13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8F66F8DC-88F6-52E3-7178-B495B2603884}"/>
              </a:ext>
            </a:extLst>
          </p:cNvPr>
          <p:cNvSpPr/>
          <p:nvPr/>
        </p:nvSpPr>
        <p:spPr>
          <a:xfrm>
            <a:off x="2527540" y="2263337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EDFDEF62-29AD-968A-247E-DB7F27CD07C7}"/>
              </a:ext>
            </a:extLst>
          </p:cNvPr>
          <p:cNvSpPr/>
          <p:nvPr/>
        </p:nvSpPr>
        <p:spPr>
          <a:xfrm>
            <a:off x="3914476" y="2331074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81F37A-F8C7-AEC2-07B0-E7BD7FDB70DC}"/>
              </a:ext>
            </a:extLst>
          </p:cNvPr>
          <p:cNvSpPr txBox="1"/>
          <p:nvPr/>
        </p:nvSpPr>
        <p:spPr>
          <a:xfrm>
            <a:off x="5796951" y="1604113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Muonic atom forms</a:t>
            </a:r>
            <a:endParaRPr lang="LID4096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607F8A-B7B8-64DF-6D22-4A9BFA063075}"/>
              </a:ext>
            </a:extLst>
          </p:cNvPr>
          <p:cNvSpPr txBox="1"/>
          <p:nvPr/>
        </p:nvSpPr>
        <p:spPr>
          <a:xfrm>
            <a:off x="8177671" y="2651042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n= 14</a:t>
            </a:r>
            <a:endParaRPr lang="LID4096" sz="1000" dirty="0">
              <a:solidFill>
                <a:srgbClr val="FF0000"/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3B5C59B-17D3-0FFD-6A6F-6B4E37F48171}"/>
              </a:ext>
            </a:extLst>
          </p:cNvPr>
          <p:cNvSpPr/>
          <p:nvPr/>
        </p:nvSpPr>
        <p:spPr>
          <a:xfrm>
            <a:off x="6495751" y="2812456"/>
            <a:ext cx="729593" cy="75831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02E93AB-4FB4-B83C-F830-19299B717AEA}"/>
              </a:ext>
            </a:extLst>
          </p:cNvPr>
          <p:cNvSpPr/>
          <p:nvPr/>
        </p:nvSpPr>
        <p:spPr>
          <a:xfrm>
            <a:off x="6307143" y="2615640"/>
            <a:ext cx="1106807" cy="11155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B94F257-C665-0FF3-E891-CC3A38F6E450}"/>
              </a:ext>
            </a:extLst>
          </p:cNvPr>
          <p:cNvSpPr/>
          <p:nvPr/>
        </p:nvSpPr>
        <p:spPr>
          <a:xfrm>
            <a:off x="6149703" y="2456104"/>
            <a:ext cx="1449302" cy="143462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D446DB8-EB4A-1F83-10D2-E078C98EEC1A}"/>
              </a:ext>
            </a:extLst>
          </p:cNvPr>
          <p:cNvSpPr/>
          <p:nvPr/>
        </p:nvSpPr>
        <p:spPr>
          <a:xfrm>
            <a:off x="6000200" y="2337540"/>
            <a:ext cx="1748307" cy="171691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547F778-3498-57B9-7811-2C348C31F5E4}"/>
              </a:ext>
            </a:extLst>
          </p:cNvPr>
          <p:cNvSpPr/>
          <p:nvPr/>
        </p:nvSpPr>
        <p:spPr>
          <a:xfrm>
            <a:off x="5952541" y="2291911"/>
            <a:ext cx="1837927" cy="1814749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A558A8-ED2E-C072-E9A6-40BF751269E1}"/>
              </a:ext>
            </a:extLst>
          </p:cNvPr>
          <p:cNvSpPr txBox="1"/>
          <p:nvPr/>
        </p:nvSpPr>
        <p:spPr>
          <a:xfrm>
            <a:off x="8109257" y="2372720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n= 1</a:t>
            </a:r>
            <a:endParaRPr lang="LID4096" sz="1000" dirty="0">
              <a:solidFill>
                <a:schemeClr val="tx2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1D0BDFF6-AD49-D4A6-5E33-3141A2D47DC7}"/>
              </a:ext>
            </a:extLst>
          </p:cNvPr>
          <p:cNvSpPr/>
          <p:nvPr/>
        </p:nvSpPr>
        <p:spPr>
          <a:xfrm>
            <a:off x="5778089" y="2115287"/>
            <a:ext cx="2145917" cy="2143774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65329CE6-DA3A-CB92-C9F1-E2EC5643F964}"/>
              </a:ext>
            </a:extLst>
          </p:cNvPr>
          <p:cNvSpPr/>
          <p:nvPr/>
        </p:nvSpPr>
        <p:spPr>
          <a:xfrm>
            <a:off x="5607612" y="1966510"/>
            <a:ext cx="2523876" cy="2460285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82CA8-232A-0278-AFF0-E61296126FB1}"/>
              </a:ext>
            </a:extLst>
          </p:cNvPr>
          <p:cNvCxnSpPr>
            <a:cxnSpLocks/>
          </p:cNvCxnSpPr>
          <p:nvPr/>
        </p:nvCxnSpPr>
        <p:spPr>
          <a:xfrm flipH="1">
            <a:off x="7698313" y="2809047"/>
            <a:ext cx="499189" cy="7066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CD9C95-BFD0-3BEE-59B2-449776A06562}"/>
              </a:ext>
            </a:extLst>
          </p:cNvPr>
          <p:cNvCxnSpPr>
            <a:cxnSpLocks/>
          </p:cNvCxnSpPr>
          <p:nvPr/>
        </p:nvCxnSpPr>
        <p:spPr>
          <a:xfrm flipH="1">
            <a:off x="7648415" y="2560375"/>
            <a:ext cx="499189" cy="70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8A1990AA-0F84-4FCF-4454-F30AD8000964}"/>
              </a:ext>
            </a:extLst>
          </p:cNvPr>
          <p:cNvSpPr/>
          <p:nvPr/>
        </p:nvSpPr>
        <p:spPr>
          <a:xfrm>
            <a:off x="6860546" y="2322489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FD6341-F7F5-0FC4-487B-34E8777CEC67}"/>
              </a:ext>
            </a:extLst>
          </p:cNvPr>
          <p:cNvSpPr txBox="1"/>
          <p:nvPr/>
        </p:nvSpPr>
        <p:spPr>
          <a:xfrm>
            <a:off x="908634" y="6381410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*orbital distances not to scale</a:t>
            </a:r>
            <a:endParaRPr lang="LID4096" sz="1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6B1CCD-2182-DB25-B05E-8128C35F7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05" y="2954706"/>
            <a:ext cx="442081" cy="461513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8D7641D-F9B1-825B-E719-06E43D9FA47E}"/>
              </a:ext>
            </a:extLst>
          </p:cNvPr>
          <p:cNvCxnSpPr>
            <a:cxnSpLocks/>
          </p:cNvCxnSpPr>
          <p:nvPr/>
        </p:nvCxnSpPr>
        <p:spPr>
          <a:xfrm flipV="1">
            <a:off x="4101592" y="2010771"/>
            <a:ext cx="2042483" cy="1209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2AF8FB-7471-7E8F-772E-F24727E92038}"/>
              </a:ext>
            </a:extLst>
          </p:cNvPr>
          <p:cNvCxnSpPr>
            <a:cxnSpLocks/>
          </p:cNvCxnSpPr>
          <p:nvPr/>
        </p:nvCxnSpPr>
        <p:spPr>
          <a:xfrm>
            <a:off x="4101592" y="3236480"/>
            <a:ext cx="2082505" cy="1235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3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7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E6F5C-9415-DD51-187E-2422C7998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AED176-36E2-7196-7F28-B81235AC7937}"/>
              </a:ext>
            </a:extLst>
          </p:cNvPr>
          <p:cNvSpPr/>
          <p:nvPr/>
        </p:nvSpPr>
        <p:spPr>
          <a:xfrm>
            <a:off x="1662550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176</a:t>
            </a:r>
            <a:r>
              <a:rPr lang="en-US" dirty="0"/>
              <a:t>Lu</a:t>
            </a:r>
            <a:endParaRPr lang="LID4096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F73046-61E1-DAA3-E88F-2D3EB969DB12}"/>
              </a:ext>
            </a:extLst>
          </p:cNvPr>
          <p:cNvSpPr/>
          <p:nvPr/>
        </p:nvSpPr>
        <p:spPr>
          <a:xfrm>
            <a:off x="3495968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175</a:t>
            </a:r>
            <a:r>
              <a:rPr lang="en-US" dirty="0"/>
              <a:t>Lu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3FDD06-9B23-D2E0-1322-7DEAE4FC4B56}"/>
              </a:ext>
            </a:extLst>
          </p:cNvPr>
          <p:cNvSpPr/>
          <p:nvPr/>
        </p:nvSpPr>
        <p:spPr>
          <a:xfrm>
            <a:off x="5329386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139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23ADA1C-B381-DBB6-06D7-E84CB57CC7BC}"/>
              </a:ext>
            </a:extLst>
          </p:cNvPr>
          <p:cNvSpPr/>
          <p:nvPr/>
        </p:nvSpPr>
        <p:spPr>
          <a:xfrm>
            <a:off x="7162804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138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A7B3428-DBCD-77DB-CEFA-E2C98E3586D3}"/>
              </a:ext>
            </a:extLst>
          </p:cNvPr>
          <p:cNvSpPr/>
          <p:nvPr/>
        </p:nvSpPr>
        <p:spPr>
          <a:xfrm>
            <a:off x="8996222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137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9655C59-FD6B-D29B-8B3C-89975138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Targets</a:t>
            </a:r>
            <a:endParaRPr lang="LID4096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92622AB-256F-4B39-88AB-571C1B1A9E3A}"/>
              </a:ext>
            </a:extLst>
          </p:cNvPr>
          <p:cNvSpPr/>
          <p:nvPr/>
        </p:nvSpPr>
        <p:spPr>
          <a:xfrm>
            <a:off x="1927284" y="3208389"/>
            <a:ext cx="2441520" cy="57856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Large targets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0A137C-BDE2-3296-E804-BB8F083F0FC6}"/>
              </a:ext>
            </a:extLst>
          </p:cNvPr>
          <p:cNvSpPr/>
          <p:nvPr/>
        </p:nvSpPr>
        <p:spPr>
          <a:xfrm>
            <a:off x="7687717" y="783036"/>
            <a:ext cx="2441520" cy="57063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microgram targets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81E544-C7A8-66DD-A31D-7600731CC38E}"/>
              </a:ext>
            </a:extLst>
          </p:cNvPr>
          <p:cNvSpPr txBox="1"/>
          <p:nvPr/>
        </p:nvSpPr>
        <p:spPr>
          <a:xfrm>
            <a:off x="2550678" y="5085633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1g of Lu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97.4% purity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60CAA9-4D9C-1E2C-173A-5E84F7CE634D}"/>
              </a:ext>
            </a:extLst>
          </p:cNvPr>
          <p:cNvSpPr txBox="1"/>
          <p:nvPr/>
        </p:nvSpPr>
        <p:spPr>
          <a:xfrm>
            <a:off x="433154" y="5085634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20mg of Lu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74.5% purity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0CF1D-1D31-DAF9-A837-63D1E677BB9B}"/>
              </a:ext>
            </a:extLst>
          </p:cNvPr>
          <p:cNvSpPr txBox="1"/>
          <p:nvPr/>
        </p:nvSpPr>
        <p:spPr>
          <a:xfrm>
            <a:off x="4509505" y="5085633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99.9% purity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D9B6B8-DF8D-2B8F-7B59-3D0DBC8D1554}"/>
              </a:ext>
            </a:extLst>
          </p:cNvPr>
          <p:cNvSpPr txBox="1"/>
          <p:nvPr/>
        </p:nvSpPr>
        <p:spPr>
          <a:xfrm>
            <a:off x="6766560" y="2800065"/>
            <a:ext cx="2878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10mg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5.9%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needs to be mass</a:t>
            </a:r>
            <a:br>
              <a:rPr lang="en-US" sz="1600" dirty="0"/>
            </a:br>
            <a:r>
              <a:rPr lang="en-US" sz="1600" dirty="0"/>
              <a:t>separated to enhance</a:t>
            </a:r>
            <a:br>
              <a:rPr lang="en-US" sz="1600" dirty="0"/>
            </a:br>
            <a:r>
              <a:rPr lang="en-US" sz="1600" dirty="0"/>
              <a:t>the purity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15F5E6-7FF4-F76A-2329-914E65672F05}"/>
              </a:ext>
            </a:extLst>
          </p:cNvPr>
          <p:cNvSpPr txBox="1"/>
          <p:nvPr/>
        </p:nvSpPr>
        <p:spPr>
          <a:xfrm>
            <a:off x="9090133" y="2792891"/>
            <a:ext cx="2878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200ug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ongoing characterization to know the purity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B8321BF-383C-88CC-1E49-AF856DA1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1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08906 0.32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16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07877 0.32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164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-0.07161 0.3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6" grpId="0" animBg="1"/>
      <p:bldP spid="18" grpId="0" animBg="1"/>
      <p:bldP spid="20" grpId="0"/>
      <p:bldP spid="21" grpId="0"/>
      <p:bldP spid="22" grpId="0"/>
      <p:bldP spid="2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60B45-D41F-1A2A-3056-7C0AF78B1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4" name="Section Zoom 13">
                <a:extLst>
                  <a:ext uri="{FF2B5EF4-FFF2-40B4-BE49-F238E27FC236}">
                    <a16:creationId xmlns:a16="http://schemas.microsoft.com/office/drawing/2014/main" id="{90D8617E-7075-EA3C-EF66-526C20B5F0A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3587970"/>
                  </p:ext>
                </p:extLst>
              </p:nvPr>
            </p:nvGraphicFramePr>
            <p:xfrm>
              <a:off x="7679567" y="787432"/>
              <a:ext cx="2457820" cy="578778"/>
            </p:xfrm>
            <a:graphic>
              <a:graphicData uri="http://schemas.microsoft.com/office/powerpoint/2016/sectionzoom">
                <psez:sectionZm>
                  <psez:sectionZmObj sectionId="{122B105B-A0AC-4309-9912-36061C4EF63A}">
                    <psez:zmPr id="{B7EC8B24-7E31-413C-9E0D-AFB6FABE8D69}" imageType="cover" transitionDur="1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57820" cy="57877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4" name="Section Zoom 13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90D8617E-7075-EA3C-EF66-526C20B5F0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9567" y="787432"/>
                <a:ext cx="2457820" cy="57877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F2746CF2-A161-70F6-B77F-36F8BD4337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9044445"/>
                  </p:ext>
                </p:extLst>
              </p:nvPr>
            </p:nvGraphicFramePr>
            <p:xfrm>
              <a:off x="1930387" y="3198229"/>
              <a:ext cx="2433063" cy="587669"/>
            </p:xfrm>
            <a:graphic>
              <a:graphicData uri="http://schemas.microsoft.com/office/powerpoint/2016/sectionzoom">
                <psez:sectionZm>
                  <psez:sectionZmObj sectionId="{10A19F6C-7166-4151-BA60-BFA869948D6A}">
                    <psez:zmPr id="{929B237E-D685-4F32-88AF-5EBE1CC6A7A2}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33063" cy="5876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2746CF2-A161-70F6-B77F-36F8BD4337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0387" y="3198229"/>
                <a:ext cx="2433063" cy="5876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3B46740-1B98-3867-8A56-5699EF180F8A}"/>
              </a:ext>
            </a:extLst>
          </p:cNvPr>
          <p:cNvSpPr/>
          <p:nvPr/>
        </p:nvSpPr>
        <p:spPr>
          <a:xfrm>
            <a:off x="569048" y="3999875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176</a:t>
            </a:r>
            <a:r>
              <a:rPr lang="en-US" dirty="0"/>
              <a:t>Lu</a:t>
            </a:r>
            <a:endParaRPr lang="LID4096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62EB8E-865B-4D7A-CF51-FF71DB842E3B}"/>
              </a:ext>
            </a:extLst>
          </p:cNvPr>
          <p:cNvSpPr/>
          <p:nvPr/>
        </p:nvSpPr>
        <p:spPr>
          <a:xfrm>
            <a:off x="2516177" y="3999875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175</a:t>
            </a:r>
            <a:r>
              <a:rPr lang="en-US" dirty="0"/>
              <a:t>Lu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7D7B03-5524-FE84-CFEB-127926CA9684}"/>
              </a:ext>
            </a:extLst>
          </p:cNvPr>
          <p:cNvSpPr/>
          <p:nvPr/>
        </p:nvSpPr>
        <p:spPr>
          <a:xfrm>
            <a:off x="4463307" y="3989715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139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79AE7-6B8A-7FD7-B525-8AA414F1FF0A}"/>
              </a:ext>
            </a:extLst>
          </p:cNvPr>
          <p:cNvSpPr/>
          <p:nvPr/>
        </p:nvSpPr>
        <p:spPr>
          <a:xfrm>
            <a:off x="7162804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138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C88047-E5F8-C95C-61FD-464553505524}"/>
              </a:ext>
            </a:extLst>
          </p:cNvPr>
          <p:cNvSpPr/>
          <p:nvPr/>
        </p:nvSpPr>
        <p:spPr>
          <a:xfrm>
            <a:off x="8996222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137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9A0E2900-A324-C099-034C-788DEB12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Targets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AF881A-EDC7-07F0-70D9-AF00F12CA8EA}"/>
              </a:ext>
            </a:extLst>
          </p:cNvPr>
          <p:cNvSpPr txBox="1"/>
          <p:nvPr/>
        </p:nvSpPr>
        <p:spPr>
          <a:xfrm>
            <a:off x="2550678" y="5085633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1g of Lu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97.4% purity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07225-FDF3-B47E-0C92-54B058448188}"/>
              </a:ext>
            </a:extLst>
          </p:cNvPr>
          <p:cNvSpPr txBox="1"/>
          <p:nvPr/>
        </p:nvSpPr>
        <p:spPr>
          <a:xfrm>
            <a:off x="433154" y="5085634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20mg of Lu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74.5% purity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C8CFC5-4175-F446-9F11-62691EA7DFB9}"/>
              </a:ext>
            </a:extLst>
          </p:cNvPr>
          <p:cNvSpPr txBox="1"/>
          <p:nvPr/>
        </p:nvSpPr>
        <p:spPr>
          <a:xfrm>
            <a:off x="4509505" y="5085633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99.9% purity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520AA70-E319-ED8F-FC05-79B966E94059}"/>
              </a:ext>
            </a:extLst>
          </p:cNvPr>
          <p:cNvSpPr txBox="1"/>
          <p:nvPr/>
        </p:nvSpPr>
        <p:spPr>
          <a:xfrm>
            <a:off x="6766560" y="2800065"/>
            <a:ext cx="2878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10mg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5.9%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needs to be mass</a:t>
            </a:r>
            <a:br>
              <a:rPr lang="en-US" sz="1600" dirty="0"/>
            </a:br>
            <a:r>
              <a:rPr lang="en-US" sz="1600" dirty="0"/>
              <a:t>separated to enhance</a:t>
            </a:r>
            <a:br>
              <a:rPr lang="en-US" sz="1600" dirty="0"/>
            </a:br>
            <a:r>
              <a:rPr lang="en-US" sz="1600" dirty="0"/>
              <a:t>the purity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F87E2-586B-0D69-54EC-CC4A13D40635}"/>
              </a:ext>
            </a:extLst>
          </p:cNvPr>
          <p:cNvSpPr txBox="1"/>
          <p:nvPr/>
        </p:nvSpPr>
        <p:spPr>
          <a:xfrm>
            <a:off x="9090133" y="2792891"/>
            <a:ext cx="2878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200ug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sample is being characterized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B861B76-B005-F05C-10B5-14E4A5CF9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3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CDCEEA-183C-43C4-7820-D0855F6E4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Large targets preparation</a:t>
            </a:r>
            <a:endParaRPr lang="LID4096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6B1858-CD39-8814-5C38-B5FC73AA9193}"/>
              </a:ext>
            </a:extLst>
          </p:cNvPr>
          <p:cNvGrpSpPr/>
          <p:nvPr/>
        </p:nvGrpSpPr>
        <p:grpSpPr>
          <a:xfrm>
            <a:off x="8108099" y="3907437"/>
            <a:ext cx="2114452" cy="1521863"/>
            <a:chOff x="9058513" y="9130990"/>
            <a:chExt cx="886383" cy="626865"/>
          </a:xfrm>
        </p:grpSpPr>
        <p:pic>
          <p:nvPicPr>
            <p:cNvPr id="6" name="Picture 5" descr="A white circle with a hole in it&#10;&#10;Description automatically generated">
              <a:extLst>
                <a:ext uri="{FF2B5EF4-FFF2-40B4-BE49-F238E27FC236}">
                  <a16:creationId xmlns:a16="http://schemas.microsoft.com/office/drawing/2014/main" id="{3848EFC7-5474-24D4-1D7D-F53FA2A8C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9819" y="9173193"/>
              <a:ext cx="388861" cy="284941"/>
            </a:xfrm>
            <a:prstGeom prst="rect">
              <a:avLst/>
            </a:prstGeom>
          </p:spPr>
        </p:pic>
        <p:pic>
          <p:nvPicPr>
            <p:cNvPr id="7" name="Picture 6" descr="A white circular object with a hole in the middle&#10;&#10;Description automatically generated">
              <a:extLst>
                <a:ext uri="{FF2B5EF4-FFF2-40B4-BE49-F238E27FC236}">
                  <a16:creationId xmlns:a16="http://schemas.microsoft.com/office/drawing/2014/main" id="{217CD13F-3F78-A488-BB61-3A26D2F4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5798">
              <a:off x="9568941" y="9130990"/>
              <a:ext cx="375955" cy="274263"/>
            </a:xfrm>
            <a:prstGeom prst="rect">
              <a:avLst/>
            </a:prstGeom>
          </p:spPr>
        </p:pic>
        <p:pic>
          <p:nvPicPr>
            <p:cNvPr id="8" name="Picture 7" descr="A white circle with a hole in it&#10;&#10;Description automatically generated">
              <a:extLst>
                <a:ext uri="{FF2B5EF4-FFF2-40B4-BE49-F238E27FC236}">
                  <a16:creationId xmlns:a16="http://schemas.microsoft.com/office/drawing/2014/main" id="{A91A1B34-9165-C3FB-EE0B-ED8C366C6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77566" y="9413028"/>
              <a:ext cx="348941" cy="255690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A55A734-8CF0-B921-FD47-E3632E72CA24}"/>
                </a:ext>
              </a:extLst>
            </p:cNvPr>
            <p:cNvSpPr/>
            <p:nvPr/>
          </p:nvSpPr>
          <p:spPr>
            <a:xfrm rot="19961324">
              <a:off x="9058513" y="9609155"/>
              <a:ext cx="197223" cy="148700"/>
            </a:xfrm>
            <a:prstGeom prst="rightArrow">
              <a:avLst>
                <a:gd name="adj1" fmla="val 32253"/>
                <a:gd name="adj2" fmla="val 54275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23236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3980EE-E8B5-A31B-9964-FA61CAE23194}"/>
              </a:ext>
            </a:extLst>
          </p:cNvPr>
          <p:cNvSpPr txBox="1"/>
          <p:nvPr/>
        </p:nvSpPr>
        <p:spPr>
          <a:xfrm>
            <a:off x="8343335" y="3159283"/>
            <a:ext cx="3556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Dimension optimization</a:t>
            </a:r>
            <a:endParaRPr lang="LID4096" sz="22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74D49F-0821-D4E8-46CA-8C072D39A483}"/>
              </a:ext>
            </a:extLst>
          </p:cNvPr>
          <p:cNvGrpSpPr/>
          <p:nvPr/>
        </p:nvGrpSpPr>
        <p:grpSpPr>
          <a:xfrm>
            <a:off x="1481790" y="1854828"/>
            <a:ext cx="6632111" cy="4248508"/>
            <a:chOff x="374350" y="1539868"/>
            <a:chExt cx="6632111" cy="4248508"/>
          </a:xfrm>
        </p:grpSpPr>
        <p:pic>
          <p:nvPicPr>
            <p:cNvPr id="4" name="Picture 3" descr="A screenshot of a computer screen">
              <a:extLst>
                <a:ext uri="{FF2B5EF4-FFF2-40B4-BE49-F238E27FC236}">
                  <a16:creationId xmlns:a16="http://schemas.microsoft.com/office/drawing/2014/main" id="{CCE07440-2248-BBB2-FDB4-593DC82D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64" t="3592" r="2405" b="5335"/>
            <a:stretch>
              <a:fillRect/>
            </a:stretch>
          </p:blipFill>
          <p:spPr>
            <a:xfrm>
              <a:off x="442920" y="1539868"/>
              <a:ext cx="6563541" cy="412658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D27D07-7628-5DDB-6674-8E9BE8502337}"/>
                </a:ext>
              </a:extLst>
            </p:cNvPr>
            <p:cNvSpPr/>
            <p:nvPr/>
          </p:nvSpPr>
          <p:spPr>
            <a:xfrm rot="16200000">
              <a:off x="-827257" y="3236092"/>
              <a:ext cx="2806513" cy="4032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Number of muons</a:t>
              </a:r>
              <a:endParaRPr lang="LID4096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ACFF6D-30F2-5959-11D0-727E293C2321}"/>
                </a:ext>
              </a:extLst>
            </p:cNvPr>
            <p:cNvSpPr/>
            <p:nvPr/>
          </p:nvSpPr>
          <p:spPr>
            <a:xfrm>
              <a:off x="1955369" y="5441302"/>
              <a:ext cx="3324404" cy="3470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stopping depth (Angstrom)</a:t>
              </a:r>
              <a:endParaRPr lang="LID4096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E0BE38F-5769-65CA-5E3A-28E66C10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1245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EE3D102-115B-D248-2FB5-ACD7928C5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712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 dirty="0"/>
          </a:p>
        </p:txBody>
      </p:sp>
      <p:pic>
        <p:nvPicPr>
          <p:cNvPr id="6" name="Picture 5" descr="Several packages of yellow and white circles&#10;&#10;Description automatically generated with medium confidence">
            <a:extLst>
              <a:ext uri="{FF2B5EF4-FFF2-40B4-BE49-F238E27FC236}">
                <a16:creationId xmlns:a16="http://schemas.microsoft.com/office/drawing/2014/main" id="{6E186B2C-8044-6BA4-090C-9A0C7672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44" y="2287502"/>
            <a:ext cx="2178691" cy="165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391D73-9B18-104D-50CA-270A987033DA}"/>
              </a:ext>
            </a:extLst>
          </p:cNvPr>
          <p:cNvGrpSpPr/>
          <p:nvPr/>
        </p:nvGrpSpPr>
        <p:grpSpPr>
          <a:xfrm>
            <a:off x="1874184" y="2190311"/>
            <a:ext cx="5423825" cy="1727714"/>
            <a:chOff x="1030634" y="1646762"/>
            <a:chExt cx="7039820" cy="1892046"/>
          </a:xfrm>
        </p:grpSpPr>
        <p:pic>
          <p:nvPicPr>
            <p:cNvPr id="8" name="Picture 7" descr="A white powder on a glass dish&#10;&#10;AI-generated content may be incorrect.">
              <a:extLst>
                <a:ext uri="{FF2B5EF4-FFF2-40B4-BE49-F238E27FC236}">
                  <a16:creationId xmlns:a16="http://schemas.microsoft.com/office/drawing/2014/main" id="{BD54FCCA-C355-3FB7-7902-7C58FCAFF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33" t="5972" r="8393" b="18187"/>
            <a:stretch/>
          </p:blipFill>
          <p:spPr>
            <a:xfrm>
              <a:off x="1030634" y="2102720"/>
              <a:ext cx="1599428" cy="1317072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22F69D27-25BC-8A75-DD53-D91F047B89F1}"/>
                </a:ext>
              </a:extLst>
            </p:cNvPr>
            <p:cNvSpPr/>
            <p:nvPr/>
          </p:nvSpPr>
          <p:spPr>
            <a:xfrm>
              <a:off x="3108990" y="2594694"/>
              <a:ext cx="1092553" cy="32267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6" name="Picture 15" descr="A white circle with a hole in it&#10;&#10;Description automatically generated">
              <a:extLst>
                <a:ext uri="{FF2B5EF4-FFF2-40B4-BE49-F238E27FC236}">
                  <a16:creationId xmlns:a16="http://schemas.microsoft.com/office/drawing/2014/main" id="{30DF11DA-04E3-DB25-9C74-BC0A72D1A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110" t="13318" r="24345" b="13338"/>
            <a:stretch/>
          </p:blipFill>
          <p:spPr>
            <a:xfrm>
              <a:off x="4747583" y="2045735"/>
              <a:ext cx="1905399" cy="14930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860D3A4A-6090-44C8-674C-0CF137FD3AA3}"/>
                </a:ext>
              </a:extLst>
            </p:cNvPr>
            <p:cNvSpPr/>
            <p:nvPr/>
          </p:nvSpPr>
          <p:spPr>
            <a:xfrm>
              <a:off x="6977902" y="2543256"/>
              <a:ext cx="1092552" cy="316554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cxnSp>
          <p:nvCxnSpPr>
            <p:cNvPr id="20" name="Connector: Curved 19">
              <a:extLst>
                <a:ext uri="{FF2B5EF4-FFF2-40B4-BE49-F238E27FC236}">
                  <a16:creationId xmlns:a16="http://schemas.microsoft.com/office/drawing/2014/main" id="{72ADF2D2-3E2A-E70B-5C73-B6F39F29794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63681" y="1883363"/>
              <a:ext cx="1015046" cy="541844"/>
            </a:xfrm>
            <a:prstGeom prst="curvedConnector3">
              <a:avLst>
                <a:gd name="adj1" fmla="val 50000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E6F6FA-30DD-EDCE-4DAD-817AFF4F47D7}"/>
              </a:ext>
            </a:extLst>
          </p:cNvPr>
          <p:cNvGrpSpPr/>
          <p:nvPr/>
        </p:nvGrpSpPr>
        <p:grpSpPr>
          <a:xfrm>
            <a:off x="1216152" y="1706880"/>
            <a:ext cx="9665208" cy="3647441"/>
            <a:chOff x="21967713" y="38875511"/>
            <a:chExt cx="8360610" cy="311654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2C2851-7052-BAE5-A3DA-6B38D913F7AF}"/>
                </a:ext>
              </a:extLst>
            </p:cNvPr>
            <p:cNvSpPr txBox="1"/>
            <p:nvPr/>
          </p:nvSpPr>
          <p:spPr>
            <a:xfrm>
              <a:off x="25262513" y="38875511"/>
              <a:ext cx="10262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powder</a:t>
              </a:r>
              <a:endParaRPr lang="LID4096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86CA12-6E07-6FBB-3D66-3B9EF3114E0F}"/>
                </a:ext>
              </a:extLst>
            </p:cNvPr>
            <p:cNvSpPr txBox="1"/>
            <p:nvPr/>
          </p:nvSpPr>
          <p:spPr>
            <a:xfrm>
              <a:off x="21967713" y="41159678"/>
              <a:ext cx="203292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La</a:t>
              </a:r>
              <a:r>
                <a:rPr lang="en-US" sz="2300" baseline="-25000" dirty="0"/>
                <a:t>2</a:t>
              </a:r>
              <a:r>
                <a:rPr lang="en-US" sz="2300" dirty="0"/>
                <a:t>O</a:t>
              </a:r>
              <a:r>
                <a:rPr lang="en-US" sz="2300" baseline="-25000" dirty="0"/>
                <a:t>3 </a:t>
              </a:r>
              <a:r>
                <a:rPr lang="en-US" sz="2300" dirty="0"/>
                <a:t>/ Lu</a:t>
              </a:r>
              <a:r>
                <a:rPr lang="en-US" sz="2300" baseline="-25000" dirty="0"/>
                <a:t>2</a:t>
              </a:r>
              <a:r>
                <a:rPr lang="en-US" sz="2300" dirty="0"/>
                <a:t>O</a:t>
              </a:r>
              <a:r>
                <a:rPr lang="en-US" sz="2300" baseline="-25000" dirty="0"/>
                <a:t>3</a:t>
              </a:r>
              <a:r>
                <a:rPr lang="en-US" sz="2300" dirty="0"/>
                <a:t> </a:t>
              </a:r>
            </a:p>
            <a:p>
              <a:pPr algn="ctr"/>
              <a:r>
                <a:rPr lang="en-US" sz="2300" dirty="0"/>
                <a:t>powder</a:t>
              </a:r>
              <a:endParaRPr lang="LID4096" sz="23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B7B954-E25E-9FA0-7652-C7FC8D843270}"/>
                </a:ext>
              </a:extLst>
            </p:cNvPr>
            <p:cNvSpPr txBox="1"/>
            <p:nvPr/>
          </p:nvSpPr>
          <p:spPr>
            <a:xfrm>
              <a:off x="24516175" y="41254244"/>
              <a:ext cx="1872629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/>
                <a:t>PEEK holder</a:t>
              </a:r>
              <a:endParaRPr lang="LID4096" sz="23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B898EB-F0F3-B2DF-EAA1-3ADEA060DBE2}"/>
                </a:ext>
              </a:extLst>
            </p:cNvPr>
            <p:cNvSpPr txBox="1"/>
            <p:nvPr/>
          </p:nvSpPr>
          <p:spPr>
            <a:xfrm>
              <a:off x="26567357" y="41284174"/>
              <a:ext cx="37609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placed in a PEEK target holder </a:t>
              </a:r>
            </a:p>
            <a:p>
              <a:pPr algn="ctr"/>
              <a:r>
                <a:rPr lang="en-US" sz="2000" dirty="0"/>
                <a:t>and sealed in plastic pouch</a:t>
              </a:r>
              <a:endParaRPr lang="LID4096" sz="2000" dirty="0"/>
            </a:p>
          </p:txBody>
        </p:sp>
      </p:grpSp>
      <p:sp>
        <p:nvSpPr>
          <p:cNvPr id="30" name="Title 2">
            <a:extLst>
              <a:ext uri="{FF2B5EF4-FFF2-40B4-BE49-F238E27FC236}">
                <a16:creationId xmlns:a16="http://schemas.microsoft.com/office/drawing/2014/main" id="{96CB4E94-7DBC-B44D-0AA9-127A356D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Large targets preparation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91116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powder on a glass dish&#10;&#10;AI-generated content may be incorrect.">
            <a:extLst>
              <a:ext uri="{FF2B5EF4-FFF2-40B4-BE49-F238E27FC236}">
                <a16:creationId xmlns:a16="http://schemas.microsoft.com/office/drawing/2014/main" id="{CCA5642F-2711-95C7-3A4F-B019850A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5972" r="8393" b="18187"/>
          <a:stretch/>
        </p:blipFill>
        <p:spPr>
          <a:xfrm>
            <a:off x="2505120" y="2994164"/>
            <a:ext cx="1232278" cy="1202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B6DAAAE-3434-0C53-75F3-7640744D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Microgram target preparation</a:t>
            </a:r>
            <a:endParaRPr lang="LID4096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F3D064-1133-6AB2-4A47-F7C04DD99CB7}"/>
              </a:ext>
            </a:extLst>
          </p:cNvPr>
          <p:cNvSpPr/>
          <p:nvPr/>
        </p:nvSpPr>
        <p:spPr>
          <a:xfrm>
            <a:off x="7964424" y="2807208"/>
            <a:ext cx="914400" cy="914400"/>
          </a:xfrm>
          <a:prstGeom prst="ellipse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A6C9F3E1-BEA1-B108-1852-6EF05066AD3D}"/>
              </a:ext>
            </a:extLst>
          </p:cNvPr>
          <p:cNvSpPr/>
          <p:nvPr/>
        </p:nvSpPr>
        <p:spPr>
          <a:xfrm>
            <a:off x="2970346" y="1793407"/>
            <a:ext cx="5725598" cy="1200757"/>
          </a:xfrm>
          <a:prstGeom prst="curvedDownArrow">
            <a:avLst>
              <a:gd name="adj1" fmla="val 25000"/>
              <a:gd name="adj2" fmla="val 50000"/>
              <a:gd name="adj3" fmla="val 2880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EDF3FC-AE48-2FE5-8B6E-25B2F4504E3D}"/>
              </a:ext>
            </a:extLst>
          </p:cNvPr>
          <p:cNvSpPr txBox="1"/>
          <p:nvPr/>
        </p:nvSpPr>
        <p:spPr>
          <a:xfrm>
            <a:off x="8990838" y="3087672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glassy carbon disc</a:t>
            </a:r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AD4D75-AD54-2510-95F0-1A8D2C5603DC}"/>
              </a:ext>
            </a:extLst>
          </p:cNvPr>
          <p:cNvSpPr txBox="1"/>
          <p:nvPr/>
        </p:nvSpPr>
        <p:spPr>
          <a:xfrm>
            <a:off x="8076438" y="3110746"/>
            <a:ext cx="802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138</a:t>
            </a:r>
            <a:r>
              <a:rPr lang="en-US" dirty="0">
                <a:solidFill>
                  <a:schemeClr val="bg1"/>
                </a:solidFill>
              </a:rPr>
              <a:t>La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FC319-D8E4-0555-53C9-51F35162A01B}"/>
              </a:ext>
            </a:extLst>
          </p:cNvPr>
          <p:cNvSpPr txBox="1"/>
          <p:nvPr/>
        </p:nvSpPr>
        <p:spPr>
          <a:xfrm>
            <a:off x="2672334" y="3272338"/>
            <a:ext cx="696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139</a:t>
            </a:r>
            <a:r>
              <a:rPr lang="en-US" dirty="0"/>
              <a:t>La</a:t>
            </a:r>
          </a:p>
          <a:p>
            <a:r>
              <a:rPr lang="en-US" baseline="30000" dirty="0"/>
              <a:t>138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17B91D-2EFA-856A-CF3A-9E591EC1B3F7}"/>
              </a:ext>
            </a:extLst>
          </p:cNvPr>
          <p:cNvSpPr txBox="1"/>
          <p:nvPr/>
        </p:nvSpPr>
        <p:spPr>
          <a:xfrm>
            <a:off x="2451845" y="4630203"/>
            <a:ext cx="16273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5.9% purity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 10 mg</a:t>
            </a:r>
            <a:endParaRPr lang="LID4096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4A0C1C-7644-85B1-6A56-35775E842FAE}"/>
              </a:ext>
            </a:extLst>
          </p:cNvPr>
          <p:cNvSpPr txBox="1"/>
          <p:nvPr/>
        </p:nvSpPr>
        <p:spPr>
          <a:xfrm>
            <a:off x="7955280" y="4491704"/>
            <a:ext cx="243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at least 75% purity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10 ug</a:t>
            </a:r>
            <a:endParaRPr lang="LID4096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E2AEF13-8192-6D16-F64C-360C1DD7D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AFBD2-8BD6-0854-EE66-90C87F984784}"/>
              </a:ext>
            </a:extLst>
          </p:cNvPr>
          <p:cNvSpPr txBox="1"/>
          <p:nvPr/>
        </p:nvSpPr>
        <p:spPr>
          <a:xfrm>
            <a:off x="4015981" y="2209119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 separation and implantation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41866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467E4AE-5B5A-5CF6-7E0C-704E65DE8A89}"/>
              </a:ext>
            </a:extLst>
          </p:cNvPr>
          <p:cNvSpPr txBox="1"/>
          <p:nvPr/>
        </p:nvSpPr>
        <p:spPr>
          <a:xfrm>
            <a:off x="1097280" y="4467444"/>
            <a:ext cx="6858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 separator magnet, the trajectories depend on A </a:t>
            </a:r>
            <a:r>
              <a:rPr lang="en-US" altLang="LID4096" dirty="0">
                <a:latin typeface="Arial" panose="020B0604020202020204" pitchFamily="34" charset="0"/>
              </a:rPr>
              <a:t>/ q</a:t>
            </a: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ratio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altLang="LID4096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Heavier ions bend less</a:t>
            </a: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lighter ions bend more</a:t>
            </a:r>
            <a:endParaRPr kumimoji="0" lang="en-US" altLang="LID4096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endParaRPr lang="en-US" altLang="LID4096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LID4096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138</a:t>
            </a: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can be separated from </a:t>
            </a:r>
            <a:r>
              <a:rPr kumimoji="0" lang="en-US" altLang="LID4096" sz="18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139</a:t>
            </a:r>
            <a:r>
              <a:rPr kumimoji="0" lang="en-US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 using this technique</a:t>
            </a:r>
            <a:endParaRPr lang="LID4096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F19FA-96EC-2B77-6532-2103F5E0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85" y="1513037"/>
            <a:ext cx="10681126" cy="29402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024090-9B40-1D00-6B76-C35881668222}"/>
              </a:ext>
            </a:extLst>
          </p:cNvPr>
          <p:cNvSpPr txBox="1"/>
          <p:nvPr/>
        </p:nvSpPr>
        <p:spPr>
          <a:xfrm>
            <a:off x="9400032" y="164622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laser</a:t>
            </a:r>
            <a:endParaRPr lang="LID4096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3E799E-CD7E-3350-61E9-F6928C6ADD9D}"/>
              </a:ext>
            </a:extLst>
          </p:cNvPr>
          <p:cNvSpPr txBox="1"/>
          <p:nvPr/>
        </p:nvSpPr>
        <p:spPr>
          <a:xfrm>
            <a:off x="3291840" y="3154680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HV</a:t>
            </a:r>
            <a:endParaRPr lang="LID4096" sz="1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E1051AC-79DF-0924-C607-3794D5FBF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712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8D593527-2A83-4A97-4460-2FE20F483259}"/>
              </a:ext>
            </a:extLst>
          </p:cNvPr>
          <p:cNvSpPr txBox="1">
            <a:spLocks/>
          </p:cNvSpPr>
          <p:nvPr/>
        </p:nvSpPr>
        <p:spPr>
          <a:xfrm>
            <a:off x="728400" y="3594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 Mass separation technique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474641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53C1-FD24-5A7D-CE9D-AB38B99A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27BA5-BC82-0628-10B0-08C106E7F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400" y="1511436"/>
            <a:ext cx="4708805" cy="17483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E3CCB-4620-4683-6D2A-11E4D20DD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t="1062" r="12789" b="17243"/>
          <a:stretch/>
        </p:blipFill>
        <p:spPr bwMode="auto">
          <a:xfrm>
            <a:off x="5147524" y="1971900"/>
            <a:ext cx="7004977" cy="1823361"/>
          </a:xfrm>
          <a:prstGeom prst="rect">
            <a:avLst/>
          </a:prstGeom>
          <a:noFill/>
        </p:spPr>
      </p:pic>
      <p:sp>
        <p:nvSpPr>
          <p:cNvPr id="5" name="Fußzeilenplatzhalter 8">
            <a:extLst>
              <a:ext uri="{FF2B5EF4-FFF2-40B4-BE49-F238E27FC236}">
                <a16:creationId xmlns:a16="http://schemas.microsoft.com/office/drawing/2014/main" id="{A3E57A1B-75B7-9026-F8C8-8EC11D278CD7}"/>
              </a:ext>
            </a:extLst>
          </p:cNvPr>
          <p:cNvSpPr txBox="1">
            <a:spLocks/>
          </p:cNvSpPr>
          <p:nvPr/>
        </p:nvSpPr>
        <p:spPr>
          <a:xfrm>
            <a:off x="9420990" y="5938520"/>
            <a:ext cx="2474105" cy="336931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D. Studer, Joint ARIEL SANDA meeting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109408-5A0C-9653-04F0-C63203FAF6A4}"/>
              </a:ext>
            </a:extLst>
          </p:cNvPr>
          <p:cNvGrpSpPr/>
          <p:nvPr/>
        </p:nvGrpSpPr>
        <p:grpSpPr>
          <a:xfrm>
            <a:off x="6616336" y="3928179"/>
            <a:ext cx="3365669" cy="2178806"/>
            <a:chOff x="850494" y="3310239"/>
            <a:chExt cx="4616894" cy="246721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3E80EF4A-FA81-5A22-B2D7-F434933E155E}"/>
                </a:ext>
              </a:extLst>
            </p:cNvPr>
            <p:cNvGrpSpPr/>
            <p:nvPr/>
          </p:nvGrpSpPr>
          <p:grpSpPr>
            <a:xfrm>
              <a:off x="2018588" y="3310239"/>
              <a:ext cx="3448800" cy="2467218"/>
              <a:chOff x="7410904" y="476250"/>
              <a:chExt cx="4199232" cy="2751990"/>
            </a:xfrm>
          </p:grpSpPr>
          <p:grpSp>
            <p:nvGrpSpPr>
              <p:cNvPr id="9" name="Gruppieren 13">
                <a:extLst>
                  <a:ext uri="{FF2B5EF4-FFF2-40B4-BE49-F238E27FC236}">
                    <a16:creationId xmlns:a16="http://schemas.microsoft.com/office/drawing/2014/main" id="{68C1A851-73BC-1B1F-6F08-951D00C2F955}"/>
                  </a:ext>
                </a:extLst>
              </p:cNvPr>
              <p:cNvGrpSpPr/>
              <p:nvPr/>
            </p:nvGrpSpPr>
            <p:grpSpPr>
              <a:xfrm>
                <a:off x="10517429" y="643350"/>
                <a:ext cx="931436" cy="757627"/>
                <a:chOff x="3298795" y="3220116"/>
                <a:chExt cx="931436" cy="757627"/>
              </a:xfrm>
            </p:grpSpPr>
            <p:sp>
              <p:nvSpPr>
                <p:cNvPr id="25" name="Pfeil: nach oben 14">
                  <a:extLst>
                    <a:ext uri="{FF2B5EF4-FFF2-40B4-BE49-F238E27FC236}">
                      <a16:creationId xmlns:a16="http://schemas.microsoft.com/office/drawing/2014/main" id="{2B7B148E-C51F-DD55-C459-9A67CE426188}"/>
                    </a:ext>
                  </a:extLst>
                </p:cNvPr>
                <p:cNvSpPr/>
                <p:nvPr/>
              </p:nvSpPr>
              <p:spPr>
                <a:xfrm rot="4125900">
                  <a:off x="3597791" y="3355049"/>
                  <a:ext cx="323698" cy="921689"/>
                </a:xfrm>
                <a:prstGeom prst="upArrow">
                  <a:avLst/>
                </a:prstGeom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0000">
                      <a:srgbClr val="FBDC7E"/>
                    </a:gs>
                    <a:gs pos="0">
                      <a:schemeClr val="accent4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hteck 15">
                  <a:extLst>
                    <a:ext uri="{FF2B5EF4-FFF2-40B4-BE49-F238E27FC236}">
                      <a16:creationId xmlns:a16="http://schemas.microsoft.com/office/drawing/2014/main" id="{E7DA6B94-F0E9-9F6F-B85F-F8320182979C}"/>
                    </a:ext>
                  </a:extLst>
                </p:cNvPr>
                <p:cNvSpPr/>
                <p:nvPr/>
              </p:nvSpPr>
              <p:spPr>
                <a:xfrm>
                  <a:off x="3431015" y="3220116"/>
                  <a:ext cx="799216" cy="395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chemeClr val="accent4"/>
                      </a:solidFill>
                    </a:rPr>
                    <a:t>Ions</a:t>
                  </a:r>
                </a:p>
              </p:txBody>
            </p:sp>
          </p:grpSp>
          <p:pic>
            <p:nvPicPr>
              <p:cNvPr id="11" name="Grafik 16">
                <a:extLst>
                  <a:ext uri="{FF2B5EF4-FFF2-40B4-BE49-F238E27FC236}">
                    <a16:creationId xmlns:a16="http://schemas.microsoft.com/office/drawing/2014/main" id="{8C09A2A5-B1E8-DC43-232A-EBBAB5BCA9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37" t="24866" r="33851" b="12936"/>
              <a:stretch/>
            </p:blipFill>
            <p:spPr>
              <a:xfrm>
                <a:off x="7795488" y="476250"/>
                <a:ext cx="2869186" cy="2697748"/>
              </a:xfrm>
              <a:prstGeom prst="rect">
                <a:avLst/>
              </a:prstGeom>
            </p:spPr>
          </p:pic>
          <p:grpSp>
            <p:nvGrpSpPr>
              <p:cNvPr id="13" name="Gruppieren 17">
                <a:extLst>
                  <a:ext uri="{FF2B5EF4-FFF2-40B4-BE49-F238E27FC236}">
                    <a16:creationId xmlns:a16="http://schemas.microsoft.com/office/drawing/2014/main" id="{83C7DC97-BD09-F244-46D0-DE801C444B31}"/>
                  </a:ext>
                </a:extLst>
              </p:cNvPr>
              <p:cNvGrpSpPr/>
              <p:nvPr/>
            </p:nvGrpSpPr>
            <p:grpSpPr>
              <a:xfrm>
                <a:off x="10118700" y="1234411"/>
                <a:ext cx="1491436" cy="715980"/>
                <a:chOff x="2900066" y="3811177"/>
                <a:chExt cx="1491436" cy="715980"/>
              </a:xfrm>
            </p:grpSpPr>
            <p:cxnSp>
              <p:nvCxnSpPr>
                <p:cNvPr id="22" name="Gerade Verbindung mit Pfeil 65">
                  <a:extLst>
                    <a:ext uri="{FF2B5EF4-FFF2-40B4-BE49-F238E27FC236}">
                      <a16:creationId xmlns:a16="http://schemas.microsoft.com/office/drawing/2014/main" id="{01C0674C-B00A-799C-68C0-57B0E7802851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flipH="1">
                  <a:off x="2900066" y="3834557"/>
                  <a:ext cx="857896" cy="343890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00B0F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Gerade Verbindung mit Pfeil 67">
                  <a:extLst>
                    <a:ext uri="{FF2B5EF4-FFF2-40B4-BE49-F238E27FC236}">
                      <a16:creationId xmlns:a16="http://schemas.microsoft.com/office/drawing/2014/main" id="{D4E2D015-06A0-1284-0E99-186762307B98}"/>
                    </a:ext>
                  </a:extLst>
                </p:cNvPr>
                <p:cNvCxnSpPr>
                  <a:cxnSpLocks noChangeAspect="1" noChangeShapeType="1"/>
                </p:cNvCxnSpPr>
                <p:nvPr/>
              </p:nvCxnSpPr>
              <p:spPr bwMode="auto">
                <a:xfrm flipH="1">
                  <a:off x="2960694" y="3811177"/>
                  <a:ext cx="740515" cy="301026"/>
                </a:xfrm>
                <a:prstGeom prst="straightConnector1">
                  <a:avLst/>
                </a:prstGeom>
                <a:noFill/>
                <a:ln w="38100" algn="ctr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4" name="Rechteck 20">
                  <a:extLst>
                    <a:ext uri="{FF2B5EF4-FFF2-40B4-BE49-F238E27FC236}">
                      <a16:creationId xmlns:a16="http://schemas.microsoft.com/office/drawing/2014/main" id="{94C33EB2-F04F-C9B4-4293-09C546E5334E}"/>
                    </a:ext>
                  </a:extLst>
                </p:cNvPr>
                <p:cNvSpPr/>
                <p:nvPr/>
              </p:nvSpPr>
              <p:spPr>
                <a:xfrm>
                  <a:off x="3288478" y="3855281"/>
                  <a:ext cx="1103024" cy="6718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 dirty="0">
                      <a:solidFill>
                        <a:srgbClr val="FF0000"/>
                      </a:solidFill>
                    </a:rPr>
                    <a:t>Laser</a:t>
                  </a:r>
                  <a:br>
                    <a:rPr lang="en-US" sz="1400" dirty="0">
                      <a:solidFill>
                        <a:srgbClr val="FF0000"/>
                      </a:solidFill>
                    </a:rPr>
                  </a:br>
                  <a:r>
                    <a:rPr lang="en-US" sz="1400" dirty="0">
                      <a:solidFill>
                        <a:srgbClr val="FF0000"/>
                      </a:solidFill>
                    </a:rPr>
                    <a:t>beams</a:t>
                  </a:r>
                </a:p>
              </p:txBody>
            </p:sp>
          </p:grpSp>
          <p:sp>
            <p:nvSpPr>
              <p:cNvPr id="14" name="Freihandform 60">
                <a:extLst>
                  <a:ext uri="{FF2B5EF4-FFF2-40B4-BE49-F238E27FC236}">
                    <a16:creationId xmlns:a16="http://schemas.microsoft.com/office/drawing/2014/main" id="{136E3ACE-8673-EA32-9449-BB97C2C097A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1408598">
                <a:off x="7905781" y="2656594"/>
                <a:ext cx="261052" cy="316164"/>
              </a:xfrm>
              <a:custGeom>
                <a:avLst/>
                <a:gdLst>
                  <a:gd name="connsiteX0" fmla="*/ 285750 w 285750"/>
                  <a:gd name="connsiteY0" fmla="*/ 0 h 400050"/>
                  <a:gd name="connsiteX1" fmla="*/ 247650 w 285750"/>
                  <a:gd name="connsiteY1" fmla="*/ 19050 h 400050"/>
                  <a:gd name="connsiteX2" fmla="*/ 219075 w 285750"/>
                  <a:gd name="connsiteY2" fmla="*/ 38100 h 400050"/>
                  <a:gd name="connsiteX3" fmla="*/ 190500 w 285750"/>
                  <a:gd name="connsiteY3" fmla="*/ 47625 h 400050"/>
                  <a:gd name="connsiteX4" fmla="*/ 171450 w 285750"/>
                  <a:gd name="connsiteY4" fmla="*/ 57150 h 400050"/>
                  <a:gd name="connsiteX5" fmla="*/ 123825 w 285750"/>
                  <a:gd name="connsiteY5" fmla="*/ 123825 h 400050"/>
                  <a:gd name="connsiteX6" fmla="*/ 104775 w 285750"/>
                  <a:gd name="connsiteY6" fmla="*/ 180975 h 400050"/>
                  <a:gd name="connsiteX7" fmla="*/ 66675 w 285750"/>
                  <a:gd name="connsiteY7" fmla="*/ 200025 h 400050"/>
                  <a:gd name="connsiteX8" fmla="*/ 57150 w 285750"/>
                  <a:gd name="connsiteY8" fmla="*/ 247650 h 400050"/>
                  <a:gd name="connsiteX9" fmla="*/ 38100 w 285750"/>
                  <a:gd name="connsiteY9" fmla="*/ 285750 h 400050"/>
                  <a:gd name="connsiteX10" fmla="*/ 28575 w 285750"/>
                  <a:gd name="connsiteY10" fmla="*/ 342900 h 400050"/>
                  <a:gd name="connsiteX11" fmla="*/ 9525 w 285750"/>
                  <a:gd name="connsiteY11" fmla="*/ 381000 h 400050"/>
                  <a:gd name="connsiteX12" fmla="*/ 0 w 285750"/>
                  <a:gd name="connsiteY12" fmla="*/ 400050 h 400050"/>
                  <a:gd name="connsiteX0" fmla="*/ 285750 w 285750"/>
                  <a:gd name="connsiteY0" fmla="*/ 0 h 400050"/>
                  <a:gd name="connsiteX1" fmla="*/ 219075 w 285750"/>
                  <a:gd name="connsiteY1" fmla="*/ 38100 h 400050"/>
                  <a:gd name="connsiteX2" fmla="*/ 190500 w 285750"/>
                  <a:gd name="connsiteY2" fmla="*/ 47625 h 400050"/>
                  <a:gd name="connsiteX3" fmla="*/ 171450 w 285750"/>
                  <a:gd name="connsiteY3" fmla="*/ 57150 h 400050"/>
                  <a:gd name="connsiteX4" fmla="*/ 123825 w 285750"/>
                  <a:gd name="connsiteY4" fmla="*/ 123825 h 400050"/>
                  <a:gd name="connsiteX5" fmla="*/ 104775 w 285750"/>
                  <a:gd name="connsiteY5" fmla="*/ 180975 h 400050"/>
                  <a:gd name="connsiteX6" fmla="*/ 66675 w 285750"/>
                  <a:gd name="connsiteY6" fmla="*/ 200025 h 400050"/>
                  <a:gd name="connsiteX7" fmla="*/ 57150 w 285750"/>
                  <a:gd name="connsiteY7" fmla="*/ 247650 h 400050"/>
                  <a:gd name="connsiteX8" fmla="*/ 38100 w 285750"/>
                  <a:gd name="connsiteY8" fmla="*/ 285750 h 400050"/>
                  <a:gd name="connsiteX9" fmla="*/ 28575 w 285750"/>
                  <a:gd name="connsiteY9" fmla="*/ 342900 h 400050"/>
                  <a:gd name="connsiteX10" fmla="*/ 9525 w 285750"/>
                  <a:gd name="connsiteY10" fmla="*/ 381000 h 400050"/>
                  <a:gd name="connsiteX11" fmla="*/ 0 w 285750"/>
                  <a:gd name="connsiteY11" fmla="*/ 400050 h 400050"/>
                  <a:gd name="connsiteX0" fmla="*/ 285750 w 285750"/>
                  <a:gd name="connsiteY0" fmla="*/ 0 h 400050"/>
                  <a:gd name="connsiteX1" fmla="*/ 190500 w 285750"/>
                  <a:gd name="connsiteY1" fmla="*/ 47625 h 400050"/>
                  <a:gd name="connsiteX2" fmla="*/ 171450 w 285750"/>
                  <a:gd name="connsiteY2" fmla="*/ 57150 h 400050"/>
                  <a:gd name="connsiteX3" fmla="*/ 123825 w 285750"/>
                  <a:gd name="connsiteY3" fmla="*/ 123825 h 400050"/>
                  <a:gd name="connsiteX4" fmla="*/ 104775 w 285750"/>
                  <a:gd name="connsiteY4" fmla="*/ 180975 h 400050"/>
                  <a:gd name="connsiteX5" fmla="*/ 66675 w 285750"/>
                  <a:gd name="connsiteY5" fmla="*/ 200025 h 400050"/>
                  <a:gd name="connsiteX6" fmla="*/ 57150 w 285750"/>
                  <a:gd name="connsiteY6" fmla="*/ 247650 h 400050"/>
                  <a:gd name="connsiteX7" fmla="*/ 38100 w 285750"/>
                  <a:gd name="connsiteY7" fmla="*/ 285750 h 400050"/>
                  <a:gd name="connsiteX8" fmla="*/ 28575 w 285750"/>
                  <a:gd name="connsiteY8" fmla="*/ 342900 h 400050"/>
                  <a:gd name="connsiteX9" fmla="*/ 9525 w 285750"/>
                  <a:gd name="connsiteY9" fmla="*/ 381000 h 400050"/>
                  <a:gd name="connsiteX10" fmla="*/ 0 w 285750"/>
                  <a:gd name="connsiteY10" fmla="*/ 400050 h 400050"/>
                  <a:gd name="connsiteX0" fmla="*/ 285750 w 285750"/>
                  <a:gd name="connsiteY0" fmla="*/ 0 h 400050"/>
                  <a:gd name="connsiteX1" fmla="*/ 171450 w 285750"/>
                  <a:gd name="connsiteY1" fmla="*/ 57150 h 400050"/>
                  <a:gd name="connsiteX2" fmla="*/ 123825 w 285750"/>
                  <a:gd name="connsiteY2" fmla="*/ 123825 h 400050"/>
                  <a:gd name="connsiteX3" fmla="*/ 104775 w 285750"/>
                  <a:gd name="connsiteY3" fmla="*/ 180975 h 400050"/>
                  <a:gd name="connsiteX4" fmla="*/ 66675 w 285750"/>
                  <a:gd name="connsiteY4" fmla="*/ 200025 h 400050"/>
                  <a:gd name="connsiteX5" fmla="*/ 57150 w 285750"/>
                  <a:gd name="connsiteY5" fmla="*/ 247650 h 400050"/>
                  <a:gd name="connsiteX6" fmla="*/ 38100 w 285750"/>
                  <a:gd name="connsiteY6" fmla="*/ 285750 h 400050"/>
                  <a:gd name="connsiteX7" fmla="*/ 28575 w 285750"/>
                  <a:gd name="connsiteY7" fmla="*/ 342900 h 400050"/>
                  <a:gd name="connsiteX8" fmla="*/ 9525 w 285750"/>
                  <a:gd name="connsiteY8" fmla="*/ 381000 h 400050"/>
                  <a:gd name="connsiteX9" fmla="*/ 0 w 285750"/>
                  <a:gd name="connsiteY9" fmla="*/ 400050 h 400050"/>
                  <a:gd name="connsiteX0" fmla="*/ 285750 w 285750"/>
                  <a:gd name="connsiteY0" fmla="*/ 0 h 400050"/>
                  <a:gd name="connsiteX1" fmla="*/ 123825 w 285750"/>
                  <a:gd name="connsiteY1" fmla="*/ 123825 h 400050"/>
                  <a:gd name="connsiteX2" fmla="*/ 104775 w 285750"/>
                  <a:gd name="connsiteY2" fmla="*/ 180975 h 400050"/>
                  <a:gd name="connsiteX3" fmla="*/ 66675 w 285750"/>
                  <a:gd name="connsiteY3" fmla="*/ 200025 h 400050"/>
                  <a:gd name="connsiteX4" fmla="*/ 57150 w 285750"/>
                  <a:gd name="connsiteY4" fmla="*/ 247650 h 400050"/>
                  <a:gd name="connsiteX5" fmla="*/ 38100 w 285750"/>
                  <a:gd name="connsiteY5" fmla="*/ 285750 h 400050"/>
                  <a:gd name="connsiteX6" fmla="*/ 28575 w 285750"/>
                  <a:gd name="connsiteY6" fmla="*/ 342900 h 400050"/>
                  <a:gd name="connsiteX7" fmla="*/ 9525 w 285750"/>
                  <a:gd name="connsiteY7" fmla="*/ 381000 h 400050"/>
                  <a:gd name="connsiteX8" fmla="*/ 0 w 285750"/>
                  <a:gd name="connsiteY8" fmla="*/ 400050 h 400050"/>
                  <a:gd name="connsiteX0" fmla="*/ 285750 w 285750"/>
                  <a:gd name="connsiteY0" fmla="*/ 0 h 400050"/>
                  <a:gd name="connsiteX1" fmla="*/ 104775 w 285750"/>
                  <a:gd name="connsiteY1" fmla="*/ 180975 h 400050"/>
                  <a:gd name="connsiteX2" fmla="*/ 66675 w 285750"/>
                  <a:gd name="connsiteY2" fmla="*/ 200025 h 400050"/>
                  <a:gd name="connsiteX3" fmla="*/ 57150 w 285750"/>
                  <a:gd name="connsiteY3" fmla="*/ 247650 h 400050"/>
                  <a:gd name="connsiteX4" fmla="*/ 38100 w 285750"/>
                  <a:gd name="connsiteY4" fmla="*/ 285750 h 400050"/>
                  <a:gd name="connsiteX5" fmla="*/ 28575 w 285750"/>
                  <a:gd name="connsiteY5" fmla="*/ 342900 h 400050"/>
                  <a:gd name="connsiteX6" fmla="*/ 9525 w 285750"/>
                  <a:gd name="connsiteY6" fmla="*/ 381000 h 400050"/>
                  <a:gd name="connsiteX7" fmla="*/ 0 w 285750"/>
                  <a:gd name="connsiteY7" fmla="*/ 400050 h 400050"/>
                  <a:gd name="connsiteX0" fmla="*/ 285750 w 285750"/>
                  <a:gd name="connsiteY0" fmla="*/ 0 h 400050"/>
                  <a:gd name="connsiteX1" fmla="*/ 66675 w 285750"/>
                  <a:gd name="connsiteY1" fmla="*/ 200025 h 400050"/>
                  <a:gd name="connsiteX2" fmla="*/ 57150 w 285750"/>
                  <a:gd name="connsiteY2" fmla="*/ 247650 h 400050"/>
                  <a:gd name="connsiteX3" fmla="*/ 38100 w 285750"/>
                  <a:gd name="connsiteY3" fmla="*/ 285750 h 400050"/>
                  <a:gd name="connsiteX4" fmla="*/ 28575 w 285750"/>
                  <a:gd name="connsiteY4" fmla="*/ 342900 h 400050"/>
                  <a:gd name="connsiteX5" fmla="*/ 9525 w 285750"/>
                  <a:gd name="connsiteY5" fmla="*/ 381000 h 400050"/>
                  <a:gd name="connsiteX6" fmla="*/ 0 w 285750"/>
                  <a:gd name="connsiteY6" fmla="*/ 400050 h 400050"/>
                  <a:gd name="connsiteX0" fmla="*/ 285750 w 285750"/>
                  <a:gd name="connsiteY0" fmla="*/ 0 h 400050"/>
                  <a:gd name="connsiteX1" fmla="*/ 57150 w 285750"/>
                  <a:gd name="connsiteY1" fmla="*/ 247650 h 400050"/>
                  <a:gd name="connsiteX2" fmla="*/ 38100 w 285750"/>
                  <a:gd name="connsiteY2" fmla="*/ 285750 h 400050"/>
                  <a:gd name="connsiteX3" fmla="*/ 28575 w 285750"/>
                  <a:gd name="connsiteY3" fmla="*/ 342900 h 400050"/>
                  <a:gd name="connsiteX4" fmla="*/ 9525 w 285750"/>
                  <a:gd name="connsiteY4" fmla="*/ 381000 h 400050"/>
                  <a:gd name="connsiteX5" fmla="*/ 0 w 285750"/>
                  <a:gd name="connsiteY5" fmla="*/ 400050 h 400050"/>
                  <a:gd name="connsiteX0" fmla="*/ 285750 w 285750"/>
                  <a:gd name="connsiteY0" fmla="*/ 0 h 400050"/>
                  <a:gd name="connsiteX1" fmla="*/ 38100 w 285750"/>
                  <a:gd name="connsiteY1" fmla="*/ 285750 h 400050"/>
                  <a:gd name="connsiteX2" fmla="*/ 28575 w 285750"/>
                  <a:gd name="connsiteY2" fmla="*/ 342900 h 400050"/>
                  <a:gd name="connsiteX3" fmla="*/ 9525 w 285750"/>
                  <a:gd name="connsiteY3" fmla="*/ 381000 h 400050"/>
                  <a:gd name="connsiteX4" fmla="*/ 0 w 285750"/>
                  <a:gd name="connsiteY4" fmla="*/ 400050 h 400050"/>
                  <a:gd name="connsiteX0" fmla="*/ 285750 w 285750"/>
                  <a:gd name="connsiteY0" fmla="*/ 0 h 400050"/>
                  <a:gd name="connsiteX1" fmla="*/ 28575 w 285750"/>
                  <a:gd name="connsiteY1" fmla="*/ 342900 h 400050"/>
                  <a:gd name="connsiteX2" fmla="*/ 9525 w 285750"/>
                  <a:gd name="connsiteY2" fmla="*/ 381000 h 400050"/>
                  <a:gd name="connsiteX3" fmla="*/ 0 w 285750"/>
                  <a:gd name="connsiteY3" fmla="*/ 400050 h 400050"/>
                  <a:gd name="connsiteX0" fmla="*/ 285750 w 285750"/>
                  <a:gd name="connsiteY0" fmla="*/ 0 h 400050"/>
                  <a:gd name="connsiteX1" fmla="*/ 9525 w 285750"/>
                  <a:gd name="connsiteY1" fmla="*/ 381000 h 400050"/>
                  <a:gd name="connsiteX2" fmla="*/ 0 w 285750"/>
                  <a:gd name="connsiteY2" fmla="*/ 400050 h 400050"/>
                  <a:gd name="connsiteX0" fmla="*/ 285750 w 285750"/>
                  <a:gd name="connsiteY0" fmla="*/ 0 h 400050"/>
                  <a:gd name="connsiteX1" fmla="*/ 0 w 285750"/>
                  <a:gd name="connsiteY1" fmla="*/ 400050 h 400050"/>
                  <a:gd name="connsiteX0" fmla="*/ 195262 w 195262"/>
                  <a:gd name="connsiteY0" fmla="*/ 0 h 233363"/>
                  <a:gd name="connsiteX1" fmla="*/ 0 w 195262"/>
                  <a:gd name="connsiteY1" fmla="*/ 233363 h 233363"/>
                  <a:gd name="connsiteX0" fmla="*/ 206431 w 206431"/>
                  <a:gd name="connsiteY0" fmla="*/ 0 h 233363"/>
                  <a:gd name="connsiteX1" fmla="*/ 11169 w 206431"/>
                  <a:gd name="connsiteY1" fmla="*/ 233363 h 233363"/>
                  <a:gd name="connsiteX0" fmla="*/ 195262 w 195262"/>
                  <a:gd name="connsiteY0" fmla="*/ 0 h 233363"/>
                  <a:gd name="connsiteX1" fmla="*/ 0 w 195262"/>
                  <a:gd name="connsiteY1" fmla="*/ 233363 h 233363"/>
                  <a:gd name="connsiteX0" fmla="*/ 285750 w 285750"/>
                  <a:gd name="connsiteY0" fmla="*/ 0 h 338138"/>
                  <a:gd name="connsiteX1" fmla="*/ 0 w 285750"/>
                  <a:gd name="connsiteY1" fmla="*/ 338138 h 338138"/>
                  <a:gd name="connsiteX0" fmla="*/ 261937 w 261937"/>
                  <a:gd name="connsiteY0" fmla="*/ 0 h 342900"/>
                  <a:gd name="connsiteX1" fmla="*/ 0 w 261937"/>
                  <a:gd name="connsiteY1" fmla="*/ 342900 h 342900"/>
                  <a:gd name="connsiteX0" fmla="*/ 504826 w 504826"/>
                  <a:gd name="connsiteY0" fmla="*/ 127884 h 470784"/>
                  <a:gd name="connsiteX1" fmla="*/ 0 w 504826"/>
                  <a:gd name="connsiteY1" fmla="*/ 11203 h 470784"/>
                  <a:gd name="connsiteX2" fmla="*/ 242889 w 504826"/>
                  <a:gd name="connsiteY2" fmla="*/ 470784 h 470784"/>
                  <a:gd name="connsiteX0" fmla="*/ 261937 w 261937"/>
                  <a:gd name="connsiteY0" fmla="*/ 0 h 342900"/>
                  <a:gd name="connsiteX1" fmla="*/ 0 w 261937"/>
                  <a:gd name="connsiteY1" fmla="*/ 342900 h 342900"/>
                  <a:gd name="connsiteX0" fmla="*/ 504826 w 504826"/>
                  <a:gd name="connsiteY0" fmla="*/ 87510 h 430410"/>
                  <a:gd name="connsiteX1" fmla="*/ 0 w 504826"/>
                  <a:gd name="connsiteY1" fmla="*/ 8929 h 430410"/>
                  <a:gd name="connsiteX2" fmla="*/ 242889 w 504826"/>
                  <a:gd name="connsiteY2" fmla="*/ 430410 h 430410"/>
                  <a:gd name="connsiteX0" fmla="*/ 506248 w 506248"/>
                  <a:gd name="connsiteY0" fmla="*/ 88817 h 431717"/>
                  <a:gd name="connsiteX1" fmla="*/ 1422 w 506248"/>
                  <a:gd name="connsiteY1" fmla="*/ 10236 h 431717"/>
                  <a:gd name="connsiteX2" fmla="*/ 244311 w 506248"/>
                  <a:gd name="connsiteY2" fmla="*/ 431717 h 431717"/>
                  <a:gd name="connsiteX0" fmla="*/ 512980 w 512980"/>
                  <a:gd name="connsiteY0" fmla="*/ 119654 h 462554"/>
                  <a:gd name="connsiteX1" fmla="*/ 8154 w 512980"/>
                  <a:gd name="connsiteY1" fmla="*/ 41073 h 462554"/>
                  <a:gd name="connsiteX2" fmla="*/ 251043 w 512980"/>
                  <a:gd name="connsiteY2" fmla="*/ 462554 h 462554"/>
                  <a:gd name="connsiteX0" fmla="*/ 518237 w 518237"/>
                  <a:gd name="connsiteY0" fmla="*/ 105071 h 447971"/>
                  <a:gd name="connsiteX1" fmla="*/ 13411 w 518237"/>
                  <a:gd name="connsiteY1" fmla="*/ 26490 h 447971"/>
                  <a:gd name="connsiteX2" fmla="*/ 256300 w 518237"/>
                  <a:gd name="connsiteY2" fmla="*/ 447971 h 447971"/>
                  <a:gd name="connsiteX0" fmla="*/ 300217 w 300217"/>
                  <a:gd name="connsiteY0" fmla="*/ 0 h 342900"/>
                  <a:gd name="connsiteX1" fmla="*/ 90666 w 300217"/>
                  <a:gd name="connsiteY1" fmla="*/ 64294 h 342900"/>
                  <a:gd name="connsiteX2" fmla="*/ 38280 w 300217"/>
                  <a:gd name="connsiteY2" fmla="*/ 342900 h 342900"/>
                  <a:gd name="connsiteX0" fmla="*/ 261937 w 261937"/>
                  <a:gd name="connsiteY0" fmla="*/ 0 h 342900"/>
                  <a:gd name="connsiteX1" fmla="*/ 0 w 261937"/>
                  <a:gd name="connsiteY1" fmla="*/ 342900 h 342900"/>
                  <a:gd name="connsiteX0" fmla="*/ 261937 w 261937"/>
                  <a:gd name="connsiteY0" fmla="*/ 0 h 342900"/>
                  <a:gd name="connsiteX1" fmla="*/ 0 w 261937"/>
                  <a:gd name="connsiteY1" fmla="*/ 342900 h 342900"/>
                  <a:gd name="connsiteX0" fmla="*/ 261937 w 261937"/>
                  <a:gd name="connsiteY0" fmla="*/ 0 h 342900"/>
                  <a:gd name="connsiteX1" fmla="*/ 0 w 261937"/>
                  <a:gd name="connsiteY1" fmla="*/ 342900 h 342900"/>
                  <a:gd name="connsiteX0" fmla="*/ 261937 w 261937"/>
                  <a:gd name="connsiteY0" fmla="*/ 0 h 342900"/>
                  <a:gd name="connsiteX1" fmla="*/ 0 w 261937"/>
                  <a:gd name="connsiteY1" fmla="*/ 342900 h 342900"/>
                  <a:gd name="connsiteX0" fmla="*/ 414337 w 414337"/>
                  <a:gd name="connsiteY0" fmla="*/ 0 h 519113"/>
                  <a:gd name="connsiteX1" fmla="*/ 0 w 414337"/>
                  <a:gd name="connsiteY1" fmla="*/ 519113 h 519113"/>
                  <a:gd name="connsiteX0" fmla="*/ 414337 w 414337"/>
                  <a:gd name="connsiteY0" fmla="*/ 0 h 519113"/>
                  <a:gd name="connsiteX1" fmla="*/ 0 w 414337"/>
                  <a:gd name="connsiteY1" fmla="*/ 519113 h 519113"/>
                  <a:gd name="connsiteX0" fmla="*/ 428625 w 428625"/>
                  <a:gd name="connsiteY0" fmla="*/ 0 h 519113"/>
                  <a:gd name="connsiteX1" fmla="*/ 0 w 428625"/>
                  <a:gd name="connsiteY1" fmla="*/ 519113 h 519113"/>
                  <a:gd name="connsiteX0" fmla="*/ 428625 w 428625"/>
                  <a:gd name="connsiteY0" fmla="*/ 0 h 519113"/>
                  <a:gd name="connsiteX1" fmla="*/ 0 w 428625"/>
                  <a:gd name="connsiteY1" fmla="*/ 519113 h 519113"/>
                  <a:gd name="connsiteX0" fmla="*/ 428625 w 428625"/>
                  <a:gd name="connsiteY0" fmla="*/ 0 h 519113"/>
                  <a:gd name="connsiteX1" fmla="*/ 0 w 428625"/>
                  <a:gd name="connsiteY1" fmla="*/ 519113 h 519113"/>
                  <a:gd name="connsiteX0" fmla="*/ 428625 w 428625"/>
                  <a:gd name="connsiteY0" fmla="*/ 0 h 519113"/>
                  <a:gd name="connsiteX1" fmla="*/ 0 w 428625"/>
                  <a:gd name="connsiteY1" fmla="*/ 519113 h 519113"/>
                  <a:gd name="connsiteX0" fmla="*/ 428625 w 428625"/>
                  <a:gd name="connsiteY0" fmla="*/ 0 h 519113"/>
                  <a:gd name="connsiteX1" fmla="*/ 0 w 428625"/>
                  <a:gd name="connsiteY1" fmla="*/ 519113 h 51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8625" h="519113">
                    <a:moveTo>
                      <a:pt x="428625" y="0"/>
                    </a:moveTo>
                    <a:cubicBezTo>
                      <a:pt x="288925" y="128587"/>
                      <a:pt x="111125" y="366713"/>
                      <a:pt x="0" y="519113"/>
                    </a:cubicBezTo>
                  </a:path>
                </a:pathLst>
              </a:custGeom>
              <a:solidFill>
                <a:srgbClr val="129A66"/>
              </a:solidFill>
              <a:ln w="38100">
                <a:solidFill>
                  <a:srgbClr val="92D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5" name="Gruppieren 23">
                <a:extLst>
                  <a:ext uri="{FF2B5EF4-FFF2-40B4-BE49-F238E27FC236}">
                    <a16:creationId xmlns:a16="http://schemas.microsoft.com/office/drawing/2014/main" id="{94284CF2-A781-1590-CCA7-0B942D5F6D40}"/>
                  </a:ext>
                </a:extLst>
              </p:cNvPr>
              <p:cNvGrpSpPr/>
              <p:nvPr/>
            </p:nvGrpSpPr>
            <p:grpSpPr>
              <a:xfrm>
                <a:off x="7865446" y="2214619"/>
                <a:ext cx="2554668" cy="1013621"/>
                <a:chOff x="609078" y="4827010"/>
                <a:chExt cx="2554668" cy="1588329"/>
              </a:xfrm>
            </p:grpSpPr>
            <p:sp>
              <p:nvSpPr>
                <p:cNvPr id="18" name="Pfeil: 180-Grad 24">
                  <a:extLst>
                    <a:ext uri="{FF2B5EF4-FFF2-40B4-BE49-F238E27FC236}">
                      <a16:creationId xmlns:a16="http://schemas.microsoft.com/office/drawing/2014/main" id="{E6616A27-E289-E784-85A9-2B990F0F33B6}"/>
                    </a:ext>
                  </a:extLst>
                </p:cNvPr>
                <p:cNvSpPr/>
                <p:nvPr/>
              </p:nvSpPr>
              <p:spPr>
                <a:xfrm>
                  <a:off x="2155762" y="4827010"/>
                  <a:ext cx="1007984" cy="1279403"/>
                </a:xfrm>
                <a:prstGeom prst="uturnArrow">
                  <a:avLst>
                    <a:gd name="adj1" fmla="val 8129"/>
                    <a:gd name="adj2" fmla="val 9797"/>
                    <a:gd name="adj3" fmla="val 26584"/>
                    <a:gd name="adj4" fmla="val 34539"/>
                    <a:gd name="adj5" fmla="val 79932"/>
                  </a:avLst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Pfeil: 180-Grad 25">
                  <a:extLst>
                    <a:ext uri="{FF2B5EF4-FFF2-40B4-BE49-F238E27FC236}">
                      <a16:creationId xmlns:a16="http://schemas.microsoft.com/office/drawing/2014/main" id="{8920C5F6-608C-82AE-422D-9489F007719B}"/>
                    </a:ext>
                  </a:extLst>
                </p:cNvPr>
                <p:cNvSpPr/>
                <p:nvPr/>
              </p:nvSpPr>
              <p:spPr>
                <a:xfrm>
                  <a:off x="1010176" y="5301739"/>
                  <a:ext cx="1004536" cy="1113600"/>
                </a:xfrm>
                <a:prstGeom prst="uturnArrow">
                  <a:avLst>
                    <a:gd name="adj1" fmla="val 8107"/>
                    <a:gd name="adj2" fmla="val 10698"/>
                    <a:gd name="adj3" fmla="val 27732"/>
                    <a:gd name="adj4" fmla="val 34539"/>
                    <a:gd name="adj5" fmla="val 82011"/>
                  </a:avLst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Textfeld 26">
                      <a:extLst>
                        <a:ext uri="{FF2B5EF4-FFF2-40B4-BE49-F238E27FC236}">
                          <a16:creationId xmlns:a16="http://schemas.microsoft.com/office/drawing/2014/main" id="{68E1BAC0-2657-B2F4-A1B1-496470F8AF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08812" y="5217154"/>
                      <a:ext cx="565184" cy="6193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Textfeld 26">
                      <a:extLst>
                        <a:ext uri="{FF2B5EF4-FFF2-40B4-BE49-F238E27FC236}">
                          <a16:creationId xmlns:a16="http://schemas.microsoft.com/office/drawing/2014/main" id="{C75AEC9D-CAA4-34F6-483C-7F0EC5D9236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08812" y="5217154"/>
                      <a:ext cx="565184" cy="619306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LID4096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Textfeld 27">
                      <a:extLst>
                        <a:ext uri="{FF2B5EF4-FFF2-40B4-BE49-F238E27FC236}">
                          <a16:creationId xmlns:a16="http://schemas.microsoft.com/office/drawing/2014/main" id="{F056C563-04A4-BCBB-53B9-2F932A6C51D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09078" y="5652688"/>
                      <a:ext cx="571555" cy="61930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21" name="Textfeld 27">
                      <a:extLst>
                        <a:ext uri="{FF2B5EF4-FFF2-40B4-BE49-F238E27FC236}">
                          <a16:creationId xmlns:a16="http://schemas.microsoft.com/office/drawing/2014/main" id="{271F424D-475A-7BF4-87DC-947CB69EE8F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9078" y="5652688"/>
                      <a:ext cx="571555" cy="619306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LID4096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6" name="Textfeld 28">
                <a:extLst>
                  <a:ext uri="{FF2B5EF4-FFF2-40B4-BE49-F238E27FC236}">
                    <a16:creationId xmlns:a16="http://schemas.microsoft.com/office/drawing/2014/main" id="{B9DDDA62-6F28-6224-528C-D350DEB48D9F}"/>
                  </a:ext>
                </a:extLst>
              </p:cNvPr>
              <p:cNvSpPr txBox="1"/>
              <p:nvPr/>
            </p:nvSpPr>
            <p:spPr>
              <a:xfrm>
                <a:off x="7410904" y="1842701"/>
                <a:ext cx="1210830" cy="395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92D050"/>
                    </a:solidFill>
                  </a:rPr>
                  <a:t>Sample</a:t>
                </a:r>
                <a:endParaRPr lang="en-US" sz="1400" dirty="0">
                  <a:solidFill>
                    <a:srgbClr val="92D050"/>
                  </a:solidFill>
                </a:endParaRPr>
              </a:p>
            </p:txBody>
          </p:sp>
          <p:cxnSp>
            <p:nvCxnSpPr>
              <p:cNvPr id="17" name="Gerader Verbinder 29">
                <a:extLst>
                  <a:ext uri="{FF2B5EF4-FFF2-40B4-BE49-F238E27FC236}">
                    <a16:creationId xmlns:a16="http://schemas.microsoft.com/office/drawing/2014/main" id="{CFB8DEA8-9CAC-6BFF-B6AD-A4B281289A8C}"/>
                  </a:ext>
                </a:extLst>
              </p:cNvPr>
              <p:cNvCxnSpPr/>
              <p:nvPr/>
            </p:nvCxnSpPr>
            <p:spPr>
              <a:xfrm>
                <a:off x="8013019" y="2220928"/>
                <a:ext cx="35994" cy="55226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Grafik 5" descr="Ein Bild, das Behälter enthält.&#10;&#10;Automatisch generierte Beschreibung">
              <a:extLst>
                <a:ext uri="{FF2B5EF4-FFF2-40B4-BE49-F238E27FC236}">
                  <a16:creationId xmlns:a16="http://schemas.microsoft.com/office/drawing/2014/main" id="{3770B562-A05B-3271-D601-65C25D0E7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494" y="3463987"/>
              <a:ext cx="2238825" cy="637126"/>
            </a:xfrm>
            <a:prstGeom prst="rect">
              <a:avLst/>
            </a:prstGeom>
            <a:ln w="25400">
              <a:solidFill>
                <a:srgbClr val="92D050"/>
              </a:solidFill>
            </a:ln>
          </p:spPr>
        </p:pic>
        <p:sp>
          <p:nvSpPr>
            <p:cNvPr id="28" name="Textfeld 7">
              <a:extLst>
                <a:ext uri="{FF2B5EF4-FFF2-40B4-BE49-F238E27FC236}">
                  <a16:creationId xmlns:a16="http://schemas.microsoft.com/office/drawing/2014/main" id="{9BAE4450-14B6-1267-C371-1CCABC0DA691}"/>
                </a:ext>
              </a:extLst>
            </p:cNvPr>
            <p:cNvSpPr txBox="1"/>
            <p:nvPr/>
          </p:nvSpPr>
          <p:spPr>
            <a:xfrm>
              <a:off x="890412" y="3345265"/>
              <a:ext cx="5453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3 mm</a:t>
              </a:r>
              <a:endParaRPr lang="en-US" sz="12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6F1EF8B-2604-63E0-50E8-250CBEAC2283}"/>
              </a:ext>
            </a:extLst>
          </p:cNvPr>
          <p:cNvSpPr txBox="1"/>
          <p:nvPr/>
        </p:nvSpPr>
        <p:spPr>
          <a:xfrm>
            <a:off x="296905" y="3412087"/>
            <a:ext cx="46795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Lanthanum nitrate solution droplet was deposited on a foil. After drying, it was folded and inserted into the sample reservoir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Sample was heated till it vaporizes, then La was ionized using the resonance laser ionization (Ionization scheme of La was developed by the group in Mainz)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Extracted the ions and measured the signal on the FC </a:t>
            </a:r>
          </a:p>
          <a:p>
            <a:endParaRPr lang="en-US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13A785-75A1-4BCA-DDB4-253B81491FD2}"/>
              </a:ext>
            </a:extLst>
          </p:cNvPr>
          <p:cNvSpPr txBox="1"/>
          <p:nvPr/>
        </p:nvSpPr>
        <p:spPr>
          <a:xfrm>
            <a:off x="5346800" y="1386580"/>
            <a:ext cx="660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RISIKO – an offline ion beam separator in Mainz, Germany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B8A7A59-0686-448D-47D3-954B91A0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712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15855A0-30E2-1665-1D68-44EA4F8C268E}"/>
              </a:ext>
            </a:extLst>
          </p:cNvPr>
          <p:cNvSpPr txBox="1">
            <a:spLocks/>
          </p:cNvSpPr>
          <p:nvPr/>
        </p:nvSpPr>
        <p:spPr>
          <a:xfrm>
            <a:off x="728400" y="3594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 Test separation at RISIKO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80141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55EB1-3664-F55B-CCE8-9C7CBEA60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3C5FD-AA00-78BE-43DE-7BD0159C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44315-8938-9C38-370E-9768037F6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27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E07109-4307-6EAE-4AC3-F83AC99B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Test separation at RISIKO</a:t>
            </a:r>
            <a:endParaRPr lang="LID4096" dirty="0"/>
          </a:p>
        </p:txBody>
      </p:sp>
      <p:pic>
        <p:nvPicPr>
          <p:cNvPr id="7" name="Picture 6" descr="A graph of a mass&#10;&#10;Description automatically generated">
            <a:extLst>
              <a:ext uri="{FF2B5EF4-FFF2-40B4-BE49-F238E27FC236}">
                <a16:creationId xmlns:a16="http://schemas.microsoft.com/office/drawing/2014/main" id="{DD93D71D-6662-6845-8CF2-D3AC6ECA5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67" t="9117" r="5685"/>
          <a:stretch/>
        </p:blipFill>
        <p:spPr>
          <a:xfrm>
            <a:off x="1572767" y="1482017"/>
            <a:ext cx="6361741" cy="45868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33F8B-53BC-2F12-BA2C-804CE55574B8}"/>
              </a:ext>
            </a:extLst>
          </p:cNvPr>
          <p:cNvSpPr txBox="1"/>
          <p:nvPr/>
        </p:nvSpPr>
        <p:spPr>
          <a:xfrm>
            <a:off x="0" y="1482017"/>
            <a:ext cx="2636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laser ionized </a:t>
            </a:r>
            <a:r>
              <a:rPr lang="en-US" sz="1400" baseline="30000" dirty="0"/>
              <a:t>139</a:t>
            </a:r>
            <a:r>
              <a:rPr lang="en-US" sz="1400" dirty="0"/>
              <a:t>La ion peak</a:t>
            </a:r>
            <a:endParaRPr lang="LID4096" sz="14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71FFB0-347E-D42B-E635-7BCA3D519C33}"/>
              </a:ext>
            </a:extLst>
          </p:cNvPr>
          <p:cNvCxnSpPr>
            <a:cxnSpLocks/>
          </p:cNvCxnSpPr>
          <p:nvPr/>
        </p:nvCxnSpPr>
        <p:spPr>
          <a:xfrm>
            <a:off x="2065100" y="1854637"/>
            <a:ext cx="1617044" cy="840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880BB37-FDE5-F637-259E-9531F289C166}"/>
              </a:ext>
            </a:extLst>
          </p:cNvPr>
          <p:cNvSpPr txBox="1"/>
          <p:nvPr/>
        </p:nvSpPr>
        <p:spPr>
          <a:xfrm>
            <a:off x="7990495" y="1374460"/>
            <a:ext cx="3028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surface ionized </a:t>
            </a:r>
            <a:r>
              <a:rPr lang="en-US" sz="1400" dirty="0" err="1"/>
              <a:t>LaO</a:t>
            </a:r>
            <a:r>
              <a:rPr lang="en-US" sz="1400" dirty="0"/>
              <a:t> peak</a:t>
            </a:r>
            <a:endParaRPr lang="LID4096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00B5A9F-37F7-D406-4440-F9A6B18D0996}"/>
              </a:ext>
            </a:extLst>
          </p:cNvPr>
          <p:cNvCxnSpPr>
            <a:cxnSpLocks/>
          </p:cNvCxnSpPr>
          <p:nvPr/>
        </p:nvCxnSpPr>
        <p:spPr>
          <a:xfrm flipH="1">
            <a:off x="6780035" y="1697806"/>
            <a:ext cx="1301900" cy="577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027010-1A84-DC51-3252-3F0B47552133}"/>
              </a:ext>
            </a:extLst>
          </p:cNvPr>
          <p:cNvSpPr txBox="1"/>
          <p:nvPr/>
        </p:nvSpPr>
        <p:spPr>
          <a:xfrm>
            <a:off x="7774001" y="2848423"/>
            <a:ext cx="41177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Very low separation efficiency of La 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&lt; 0.1%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23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0C83E-5AAF-257C-4F4A-7FC1F714A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C99823-CB2F-1E27-97DF-E26224A47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000" y="1595968"/>
            <a:ext cx="7313403" cy="41021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05E62-8FDF-8875-D863-8870E422FD34}"/>
              </a:ext>
            </a:extLst>
          </p:cNvPr>
          <p:cNvSpPr txBox="1"/>
          <p:nvPr/>
        </p:nvSpPr>
        <p:spPr>
          <a:xfrm>
            <a:off x="7814064" y="2364260"/>
            <a:ext cx="445493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Attempted to reduce the </a:t>
            </a:r>
            <a:r>
              <a:rPr lang="en-US" sz="1600" dirty="0" err="1"/>
              <a:t>LaO</a:t>
            </a:r>
            <a:r>
              <a:rPr lang="en-US" sz="1600" dirty="0"/>
              <a:t> formation</a:t>
            </a:r>
          </a:p>
          <a:p>
            <a:r>
              <a:rPr lang="en-US" sz="1600" dirty="0"/>
              <a:t>     using Y as a reducing agent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Tried different configurations of the samples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Couldn’t reach above 0.5% efficiency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B7829-3146-0252-D51C-4B66EB5AC8EB}"/>
              </a:ext>
            </a:extLst>
          </p:cNvPr>
          <p:cNvSpPr txBox="1"/>
          <p:nvPr/>
        </p:nvSpPr>
        <p:spPr>
          <a:xfrm>
            <a:off x="4334256" y="1911096"/>
            <a:ext cx="82426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LaO</a:t>
            </a:r>
            <a:r>
              <a:rPr lang="en-US" sz="1600" dirty="0"/>
              <a:t>(g)</a:t>
            </a:r>
            <a:endParaRPr lang="LID4096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72FF1-3D7B-891F-5685-F764CA226110}"/>
              </a:ext>
            </a:extLst>
          </p:cNvPr>
          <p:cNvSpPr txBox="1"/>
          <p:nvPr/>
        </p:nvSpPr>
        <p:spPr>
          <a:xfrm>
            <a:off x="6370318" y="2025706"/>
            <a:ext cx="6639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La(g)</a:t>
            </a:r>
            <a:endParaRPr lang="LID4096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FACBAE-49E1-E0ED-F088-6B57F92BFC12}"/>
              </a:ext>
            </a:extLst>
          </p:cNvPr>
          <p:cNvSpPr txBox="1"/>
          <p:nvPr/>
        </p:nvSpPr>
        <p:spPr>
          <a:xfrm>
            <a:off x="2313603" y="2300478"/>
            <a:ext cx="72327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La</a:t>
            </a:r>
            <a:r>
              <a:rPr lang="en-US" sz="1600" baseline="-250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O</a:t>
            </a:r>
            <a:r>
              <a:rPr lang="en-US" sz="1600" baseline="-25000" dirty="0">
                <a:solidFill>
                  <a:srgbClr val="00B050"/>
                </a:solidFill>
              </a:rPr>
              <a:t>3</a:t>
            </a:r>
            <a:endParaRPr lang="LID4096" sz="1600" baseline="-250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92866-29BA-4CF2-7DAE-F03FE33EB75B}"/>
              </a:ext>
            </a:extLst>
          </p:cNvPr>
          <p:cNvSpPr txBox="1"/>
          <p:nvPr/>
        </p:nvSpPr>
        <p:spPr>
          <a:xfrm>
            <a:off x="906199" y="6343187"/>
            <a:ext cx="98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 Plot provided by </a:t>
            </a:r>
            <a:r>
              <a:rPr lang="en-US" sz="1400" dirty="0" err="1">
                <a:solidFill>
                  <a:schemeClr val="bg1"/>
                </a:solidFill>
              </a:rPr>
              <a:t>W.Wojtaczka</a:t>
            </a:r>
            <a:r>
              <a:rPr lang="en-US" sz="1400" dirty="0">
                <a:solidFill>
                  <a:schemeClr val="bg1"/>
                </a:solidFill>
              </a:rPr>
              <a:t> / R.J. Hasse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251C527-E7CE-7721-8842-4FF572A8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712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9DCE0A7-E31B-DDDE-FCAB-9A172D8A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 Test separation at RISIKO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7120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9E660-35DB-F7AB-DCC4-E092B1A5C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4EA9AC-7BAF-B793-661C-598E61532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9" y="1827767"/>
            <a:ext cx="6737197" cy="405591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C39ED9-4D0D-7312-E20E-839A290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424ED-27C1-FAC0-B6DB-D908748A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35F1DCA-CC8E-DB8A-57B5-99144645A023}"/>
              </a:ext>
            </a:extLst>
          </p:cNvPr>
          <p:cNvSpPr/>
          <p:nvPr/>
        </p:nvSpPr>
        <p:spPr>
          <a:xfrm>
            <a:off x="5393520" y="4154067"/>
            <a:ext cx="529393" cy="8309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3EFA2-ECB7-9DE0-5BE2-193ED33FC7D4}"/>
              </a:ext>
            </a:extLst>
          </p:cNvPr>
          <p:cNvSpPr txBox="1"/>
          <p:nvPr/>
        </p:nvSpPr>
        <p:spPr>
          <a:xfrm>
            <a:off x="3194691" y="4473876"/>
            <a:ext cx="20634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0.08% of </a:t>
            </a:r>
            <a:r>
              <a:rPr lang="en-US" sz="1400" baseline="30000" dirty="0">
                <a:solidFill>
                  <a:srgbClr val="FF0000"/>
                </a:solidFill>
              </a:rPr>
              <a:t>138</a:t>
            </a:r>
            <a:r>
              <a:rPr lang="en-US" sz="1400" dirty="0">
                <a:solidFill>
                  <a:srgbClr val="FF0000"/>
                </a:solidFill>
              </a:rPr>
              <a:t>La</a:t>
            </a:r>
            <a:r>
              <a:rPr lang="en-US" sz="1400" baseline="30000" dirty="0">
                <a:solidFill>
                  <a:srgbClr val="FF0000"/>
                </a:solidFill>
              </a:rPr>
              <a:t>16</a:t>
            </a:r>
            <a:r>
              <a:rPr lang="en-US" sz="1400" dirty="0">
                <a:solidFill>
                  <a:srgbClr val="FF0000"/>
                </a:solidFill>
              </a:rPr>
              <a:t>O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in natural sample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5BE07-15C2-D7C0-C6A6-941A738B4E6A}"/>
              </a:ext>
            </a:extLst>
          </p:cNvPr>
          <p:cNvSpPr txBox="1"/>
          <p:nvPr/>
        </p:nvSpPr>
        <p:spPr>
          <a:xfrm>
            <a:off x="7232904" y="1300639"/>
            <a:ext cx="3028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surface ionized </a:t>
            </a:r>
            <a:r>
              <a:rPr lang="en-US" sz="1400" dirty="0" err="1"/>
              <a:t>LaO</a:t>
            </a:r>
            <a:r>
              <a:rPr lang="en-US" sz="1400" dirty="0"/>
              <a:t> peak</a:t>
            </a:r>
            <a:endParaRPr lang="LID4096" sz="14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9FD25E-33C8-AC3B-FAD5-1337FDAEF8CA}"/>
              </a:ext>
            </a:extLst>
          </p:cNvPr>
          <p:cNvCxnSpPr>
            <a:cxnSpLocks/>
          </p:cNvCxnSpPr>
          <p:nvPr/>
        </p:nvCxnSpPr>
        <p:spPr>
          <a:xfrm flipH="1">
            <a:off x="6096000" y="1686814"/>
            <a:ext cx="1135788" cy="906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0A5783D-8EBB-1A2A-3DFB-0D533038DDDD}"/>
              </a:ext>
            </a:extLst>
          </p:cNvPr>
          <p:cNvSpPr txBox="1"/>
          <p:nvPr/>
        </p:nvSpPr>
        <p:spPr>
          <a:xfrm>
            <a:off x="7188000" y="2145929"/>
            <a:ext cx="54172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Achieved 1.5% efficiency during the test</a:t>
            </a:r>
          </a:p>
          <a:p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1.5% efficiency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8.8 </a:t>
            </a:r>
            <a:r>
              <a:rPr lang="el-GR" sz="1600" b="0" i="0" dirty="0">
                <a:solidFill>
                  <a:srgbClr val="474747"/>
                </a:solidFill>
                <a:effectLst/>
                <a:latin typeface="Google Sans"/>
              </a:rPr>
              <a:t>μ</a:t>
            </a:r>
            <a:r>
              <a:rPr lang="en-US" sz="1600" dirty="0"/>
              <a:t>g of </a:t>
            </a:r>
            <a:r>
              <a:rPr lang="en-US" sz="1600" baseline="30000" dirty="0"/>
              <a:t>138</a:t>
            </a:r>
            <a:r>
              <a:rPr lang="en-US" sz="1600" dirty="0"/>
              <a:t>La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Lower limit of target for the gas cell method is 5 </a:t>
            </a:r>
            <a:r>
              <a:rPr lang="el-GR" sz="1600" b="0" i="0" dirty="0">
                <a:solidFill>
                  <a:srgbClr val="474747"/>
                </a:solidFill>
                <a:effectLst/>
                <a:latin typeface="Google Sans"/>
              </a:rPr>
              <a:t>μ</a:t>
            </a:r>
            <a:r>
              <a:rPr lang="en-US" sz="1600" dirty="0"/>
              <a:t>g.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   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A258D204-FA20-E492-A4C9-C20C6F30AA26}"/>
              </a:ext>
            </a:extLst>
          </p:cNvPr>
          <p:cNvSpPr txBox="1">
            <a:spLocks/>
          </p:cNvSpPr>
          <p:nvPr/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baseline="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r>
              <a:rPr lang="en-US" dirty="0"/>
              <a:t> Test separation at RISIKO</a:t>
            </a:r>
            <a:endParaRPr lang="LID4096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BC85-42E9-514B-1E0D-DC79DC597ED6}"/>
              </a:ext>
            </a:extLst>
          </p:cNvPr>
          <p:cNvSpPr txBox="1"/>
          <p:nvPr/>
        </p:nvSpPr>
        <p:spPr>
          <a:xfrm>
            <a:off x="924487" y="6380111"/>
            <a:ext cx="98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Plot produced by </a:t>
            </a:r>
            <a:r>
              <a:rPr lang="en-US" sz="1400" dirty="0" err="1">
                <a:solidFill>
                  <a:schemeClr val="bg1"/>
                </a:solidFill>
              </a:rPr>
              <a:t>R.J.Hasse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039F8-6082-4A97-2476-7F706E5680F9}"/>
              </a:ext>
            </a:extLst>
          </p:cNvPr>
          <p:cNvSpPr/>
          <p:nvPr/>
        </p:nvSpPr>
        <p:spPr>
          <a:xfrm>
            <a:off x="3301457" y="1980690"/>
            <a:ext cx="1135788" cy="1011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7379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D48A1-03E5-E6D6-95CC-714D7AFA7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A3F94-380A-197C-7CD7-E0140DE5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F7F94-25D6-EE5F-96CB-8252894F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25D983-28E3-F6D7-C173-26C89181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Muonic x-ray spectroscopy</a:t>
            </a:r>
            <a:endParaRPr lang="LID4096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E5284BA-5339-811B-BD79-7F8E08D44368}"/>
              </a:ext>
            </a:extLst>
          </p:cNvPr>
          <p:cNvCxnSpPr/>
          <p:nvPr/>
        </p:nvCxnSpPr>
        <p:spPr>
          <a:xfrm>
            <a:off x="1224000" y="3232990"/>
            <a:ext cx="13035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6806A4-0590-6B70-F1DB-124B2FBB8C8E}"/>
                  </a:ext>
                </a:extLst>
              </p:cNvPr>
              <p:cNvSpPr txBox="1"/>
              <p:nvPr/>
            </p:nvSpPr>
            <p:spPr>
              <a:xfrm>
                <a:off x="1506991" y="2829954"/>
                <a:ext cx="3687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63897C-41CE-DDBE-21AC-F3931F0C1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91" y="2829954"/>
                <a:ext cx="368779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AA65B0F3-165A-A497-3D3F-86DB76EF8F2F}"/>
              </a:ext>
            </a:extLst>
          </p:cNvPr>
          <p:cNvSpPr/>
          <p:nvPr/>
        </p:nvSpPr>
        <p:spPr>
          <a:xfrm>
            <a:off x="2527540" y="2161741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582F30B8-D45A-0C9B-78FB-4B62705CA1BE}"/>
              </a:ext>
            </a:extLst>
          </p:cNvPr>
          <p:cNvSpPr/>
          <p:nvPr/>
        </p:nvSpPr>
        <p:spPr>
          <a:xfrm>
            <a:off x="4248902" y="2085541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AFD5D5-A23F-CDDB-3847-E38258E4F093}"/>
              </a:ext>
            </a:extLst>
          </p:cNvPr>
          <p:cNvSpPr txBox="1"/>
          <p:nvPr/>
        </p:nvSpPr>
        <p:spPr>
          <a:xfrm>
            <a:off x="5796951" y="1604113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Muonic atom forms</a:t>
            </a:r>
            <a:endParaRPr lang="LID4096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C80599-9DF1-9588-9F0C-43315EA81286}"/>
              </a:ext>
            </a:extLst>
          </p:cNvPr>
          <p:cNvSpPr txBox="1"/>
          <p:nvPr/>
        </p:nvSpPr>
        <p:spPr>
          <a:xfrm>
            <a:off x="8177671" y="2651042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n= 14</a:t>
            </a:r>
            <a:endParaRPr lang="LID4096" sz="1000" dirty="0">
              <a:solidFill>
                <a:srgbClr val="FF0000"/>
              </a:solidFill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53DAE614-B82E-6804-31AE-AD0C95156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8011">
            <a:off x="7172503" y="2125231"/>
            <a:ext cx="1546762" cy="2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68636A1-5C9E-80ED-ED4B-063CB4D965AE}"/>
              </a:ext>
            </a:extLst>
          </p:cNvPr>
          <p:cNvSpPr/>
          <p:nvPr/>
        </p:nvSpPr>
        <p:spPr>
          <a:xfrm>
            <a:off x="6495751" y="2812456"/>
            <a:ext cx="729593" cy="75831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99C9AC1-7B15-6597-30AE-A0B6C03AF6C8}"/>
              </a:ext>
            </a:extLst>
          </p:cNvPr>
          <p:cNvSpPr/>
          <p:nvPr/>
        </p:nvSpPr>
        <p:spPr>
          <a:xfrm>
            <a:off x="6307143" y="2615640"/>
            <a:ext cx="1106807" cy="11155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25062BE-F686-CA9F-42B5-3858D3470F0D}"/>
              </a:ext>
            </a:extLst>
          </p:cNvPr>
          <p:cNvSpPr/>
          <p:nvPr/>
        </p:nvSpPr>
        <p:spPr>
          <a:xfrm>
            <a:off x="6149703" y="2456104"/>
            <a:ext cx="1449302" cy="143462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4F47E64-63D7-AB93-F185-6CA303687EC2}"/>
              </a:ext>
            </a:extLst>
          </p:cNvPr>
          <p:cNvSpPr/>
          <p:nvPr/>
        </p:nvSpPr>
        <p:spPr>
          <a:xfrm>
            <a:off x="6000200" y="2337540"/>
            <a:ext cx="1748307" cy="171691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C26F0FD-331C-6E3D-14B1-53F16ABE3223}"/>
              </a:ext>
            </a:extLst>
          </p:cNvPr>
          <p:cNvSpPr/>
          <p:nvPr/>
        </p:nvSpPr>
        <p:spPr>
          <a:xfrm>
            <a:off x="5952541" y="2291911"/>
            <a:ext cx="1837927" cy="1814749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CBED6-D4BE-370E-3EF4-D1A88FF7FC8F}"/>
              </a:ext>
            </a:extLst>
          </p:cNvPr>
          <p:cNvSpPr txBox="1"/>
          <p:nvPr/>
        </p:nvSpPr>
        <p:spPr>
          <a:xfrm>
            <a:off x="8109257" y="2372720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n= 1</a:t>
            </a:r>
            <a:endParaRPr lang="LID4096" sz="1000" dirty="0">
              <a:solidFill>
                <a:schemeClr val="tx2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B1BDCE1C-C107-2D8B-E9BA-3573930CCE88}"/>
              </a:ext>
            </a:extLst>
          </p:cNvPr>
          <p:cNvSpPr/>
          <p:nvPr/>
        </p:nvSpPr>
        <p:spPr>
          <a:xfrm>
            <a:off x="5778089" y="2115287"/>
            <a:ext cx="2145917" cy="2143774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EE8BF35-BC6A-0EFD-D0A2-96B74F34C843}"/>
              </a:ext>
            </a:extLst>
          </p:cNvPr>
          <p:cNvSpPr/>
          <p:nvPr/>
        </p:nvSpPr>
        <p:spPr>
          <a:xfrm>
            <a:off x="5607612" y="1966510"/>
            <a:ext cx="2523876" cy="2460285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98EBF8-E9DB-0EB9-B1C6-D9BB7B2C782E}"/>
              </a:ext>
            </a:extLst>
          </p:cNvPr>
          <p:cNvCxnSpPr>
            <a:cxnSpLocks/>
          </p:cNvCxnSpPr>
          <p:nvPr/>
        </p:nvCxnSpPr>
        <p:spPr>
          <a:xfrm flipH="1">
            <a:off x="7698313" y="2809047"/>
            <a:ext cx="499189" cy="7066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D23D27-274C-9522-BCA4-4BC8999AF57F}"/>
              </a:ext>
            </a:extLst>
          </p:cNvPr>
          <p:cNvCxnSpPr>
            <a:cxnSpLocks/>
          </p:cNvCxnSpPr>
          <p:nvPr/>
        </p:nvCxnSpPr>
        <p:spPr>
          <a:xfrm flipH="1">
            <a:off x="7648415" y="2560375"/>
            <a:ext cx="499189" cy="70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34ADE22-9F07-78A9-B5D1-89DA9D4D3E9B}"/>
              </a:ext>
            </a:extLst>
          </p:cNvPr>
          <p:cNvSpPr/>
          <p:nvPr/>
        </p:nvSpPr>
        <p:spPr>
          <a:xfrm>
            <a:off x="6860546" y="2432367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BDFCD2-133D-D17A-FF45-55E213944ABC}"/>
              </a:ext>
            </a:extLst>
          </p:cNvPr>
          <p:cNvSpPr txBox="1"/>
          <p:nvPr/>
        </p:nvSpPr>
        <p:spPr>
          <a:xfrm>
            <a:off x="908634" y="6381410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*orbital distances not to scale</a:t>
            </a:r>
            <a:endParaRPr lang="LID4096" sz="1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2CE72C-251B-D77D-F908-BFF6B523E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05" y="2954706"/>
            <a:ext cx="442081" cy="461513"/>
          </a:xfrm>
          <a:prstGeom prst="rect">
            <a:avLst/>
          </a:prstGeom>
        </p:spPr>
      </p:pic>
      <p:pic>
        <p:nvPicPr>
          <p:cNvPr id="17" name="Picture 2" descr="Lutetium - Element, Uses, Symbol, Facts, Price">
            <a:extLst>
              <a:ext uri="{FF2B5EF4-FFF2-40B4-BE49-F238E27FC236}">
                <a16:creationId xmlns:a16="http://schemas.microsoft.com/office/drawing/2014/main" id="{10184B14-CFB5-D89F-E68E-4DC05C1F1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7660" r="13209" b="19417"/>
          <a:stretch/>
        </p:blipFill>
        <p:spPr bwMode="auto">
          <a:xfrm>
            <a:off x="2777280" y="2585118"/>
            <a:ext cx="1303540" cy="13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6967A371-A0C1-7B25-4721-B0AB3947B1EB}"/>
              </a:ext>
            </a:extLst>
          </p:cNvPr>
          <p:cNvSpPr/>
          <p:nvPr/>
        </p:nvSpPr>
        <p:spPr>
          <a:xfrm>
            <a:off x="2527540" y="2263337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DF9D9358-453C-6134-3A23-50083E7A76D9}"/>
              </a:ext>
            </a:extLst>
          </p:cNvPr>
          <p:cNvSpPr/>
          <p:nvPr/>
        </p:nvSpPr>
        <p:spPr>
          <a:xfrm>
            <a:off x="3914476" y="2331074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F62B390-1E66-2067-8ED7-C1D21B130C42}"/>
              </a:ext>
            </a:extLst>
          </p:cNvPr>
          <p:cNvCxnSpPr>
            <a:cxnSpLocks/>
          </p:cNvCxnSpPr>
          <p:nvPr/>
        </p:nvCxnSpPr>
        <p:spPr>
          <a:xfrm flipV="1">
            <a:off x="4101592" y="2010771"/>
            <a:ext cx="2042483" cy="1209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D58DD9-B1A0-60AC-477D-F27586444132}"/>
              </a:ext>
            </a:extLst>
          </p:cNvPr>
          <p:cNvCxnSpPr>
            <a:cxnSpLocks/>
          </p:cNvCxnSpPr>
          <p:nvPr/>
        </p:nvCxnSpPr>
        <p:spPr>
          <a:xfrm>
            <a:off x="4101592" y="3236480"/>
            <a:ext cx="2082505" cy="1235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42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46D8-38AE-A0BA-F00F-66A369E27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AE3A83-6BE6-64D9-A268-BC38C0E43546}"/>
              </a:ext>
            </a:extLst>
          </p:cNvPr>
          <p:cNvSpPr/>
          <p:nvPr/>
        </p:nvSpPr>
        <p:spPr>
          <a:xfrm>
            <a:off x="569048" y="3999875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176</a:t>
            </a:r>
            <a:r>
              <a:rPr lang="en-US" dirty="0"/>
              <a:t>Lu</a:t>
            </a:r>
            <a:endParaRPr lang="LID4096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ADC444D-0A84-708E-122F-3C3030E764B5}"/>
              </a:ext>
            </a:extLst>
          </p:cNvPr>
          <p:cNvSpPr/>
          <p:nvPr/>
        </p:nvSpPr>
        <p:spPr>
          <a:xfrm>
            <a:off x="2516177" y="3999875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175</a:t>
            </a:r>
            <a:r>
              <a:rPr lang="en-US" dirty="0"/>
              <a:t>Lu</a:t>
            </a:r>
            <a:endParaRPr lang="LID4096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B6477B-F5A1-78A5-F89E-86055310DBE3}"/>
              </a:ext>
            </a:extLst>
          </p:cNvPr>
          <p:cNvSpPr/>
          <p:nvPr/>
        </p:nvSpPr>
        <p:spPr>
          <a:xfrm>
            <a:off x="4463307" y="3989715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139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B155C1-DB7E-05BA-AC93-DC0FE6F1C1D9}"/>
              </a:ext>
            </a:extLst>
          </p:cNvPr>
          <p:cNvSpPr/>
          <p:nvPr/>
        </p:nvSpPr>
        <p:spPr>
          <a:xfrm>
            <a:off x="7162804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138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1795B-744C-F9CB-E5FA-3FB21109D364}"/>
              </a:ext>
            </a:extLst>
          </p:cNvPr>
          <p:cNvSpPr/>
          <p:nvPr/>
        </p:nvSpPr>
        <p:spPr>
          <a:xfrm>
            <a:off x="8996222" y="1737360"/>
            <a:ext cx="1745673" cy="750916"/>
          </a:xfrm>
          <a:prstGeom prst="roundRect">
            <a:avLst/>
          </a:prstGeom>
          <a:solidFill>
            <a:schemeClr val="bg2">
              <a:lumMod val="2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aseline="30000" dirty="0"/>
              <a:t>137</a:t>
            </a:r>
            <a:r>
              <a:rPr lang="en-US" dirty="0"/>
              <a:t>La</a:t>
            </a:r>
            <a:endParaRPr lang="LID4096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38DEA93-D962-3019-CB95-54C0E6D2D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</p:spPr>
        <p:txBody>
          <a:bodyPr/>
          <a:lstStyle/>
          <a:p>
            <a:r>
              <a:rPr lang="en-US" dirty="0"/>
              <a:t>Targets</a:t>
            </a:r>
            <a:endParaRPr lang="LID4096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FDA787-86D1-488F-DFC2-87EB9A66470A}"/>
              </a:ext>
            </a:extLst>
          </p:cNvPr>
          <p:cNvSpPr txBox="1"/>
          <p:nvPr/>
        </p:nvSpPr>
        <p:spPr>
          <a:xfrm>
            <a:off x="2550678" y="5085633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1g of Lu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97.4% purity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8602BF-866B-25C9-990B-B16A20C581C6}"/>
              </a:ext>
            </a:extLst>
          </p:cNvPr>
          <p:cNvSpPr txBox="1"/>
          <p:nvPr/>
        </p:nvSpPr>
        <p:spPr>
          <a:xfrm>
            <a:off x="433154" y="5085634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20mg of Lu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74.5% purity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9ADEA7-5B31-35C0-CCA8-2BC36A23F22A}"/>
              </a:ext>
            </a:extLst>
          </p:cNvPr>
          <p:cNvSpPr txBox="1"/>
          <p:nvPr/>
        </p:nvSpPr>
        <p:spPr>
          <a:xfrm>
            <a:off x="4509505" y="5085633"/>
            <a:ext cx="1818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99.9% purity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22D573-B573-EC6F-6EC6-D7C1124B254D}"/>
              </a:ext>
            </a:extLst>
          </p:cNvPr>
          <p:cNvSpPr txBox="1"/>
          <p:nvPr/>
        </p:nvSpPr>
        <p:spPr>
          <a:xfrm>
            <a:off x="6766560" y="2800065"/>
            <a:ext cx="2878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10mg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5.9%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needs to be mass</a:t>
            </a:r>
            <a:br>
              <a:rPr lang="en-US" sz="1600" dirty="0"/>
            </a:br>
            <a:r>
              <a:rPr lang="en-US" sz="1600" dirty="0"/>
              <a:t>separated to enhance</a:t>
            </a:r>
            <a:br>
              <a:rPr lang="en-US" sz="1600" dirty="0"/>
            </a:br>
            <a:r>
              <a:rPr lang="en-US" sz="1600" dirty="0"/>
              <a:t>the purity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ED05C-D11B-4739-892A-AFD4938ED55B}"/>
              </a:ext>
            </a:extLst>
          </p:cNvPr>
          <p:cNvSpPr txBox="1"/>
          <p:nvPr/>
        </p:nvSpPr>
        <p:spPr>
          <a:xfrm>
            <a:off x="9090133" y="2792891"/>
            <a:ext cx="28786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200ug of La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sample is being characterized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4F2519-7C31-E4AE-E7A6-2399FFABF07F}"/>
              </a:ext>
            </a:extLst>
          </p:cNvPr>
          <p:cNvSpPr/>
          <p:nvPr/>
        </p:nvSpPr>
        <p:spPr>
          <a:xfrm>
            <a:off x="1927284" y="3208389"/>
            <a:ext cx="2441520" cy="57856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Large targets</a:t>
            </a:r>
            <a:endParaRPr lang="LID4096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3358B7-0F6B-52F9-0D0A-57E31B64B6B2}"/>
              </a:ext>
            </a:extLst>
          </p:cNvPr>
          <p:cNvSpPr/>
          <p:nvPr/>
        </p:nvSpPr>
        <p:spPr>
          <a:xfrm>
            <a:off x="7687717" y="783036"/>
            <a:ext cx="2441520" cy="570636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microgram targets</a:t>
            </a:r>
            <a:endParaRPr lang="LID4096" dirty="0">
              <a:solidFill>
                <a:schemeClr val="tx1"/>
              </a:solidFill>
            </a:endParaRPr>
          </a:p>
        </p:txBody>
      </p:sp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2E590550-8CBA-1564-333A-6473A40B3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4365" y="3907973"/>
            <a:ext cx="914400" cy="914400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CCC4CDD7-018D-6D25-6F42-65858E377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2301" y="3907973"/>
            <a:ext cx="914400" cy="914400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C1F3E8AD-EAF9-FC8E-DD0C-CEE8D0B8E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8624" y="3907973"/>
            <a:ext cx="914400" cy="91440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0FE3D9-62FA-2565-D64C-39EA7D61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57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5970A-00C1-49AA-D0FB-7728EFF48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graph with black text&#10;&#10;AI-generated content may be incorrect.">
            <a:extLst>
              <a:ext uri="{FF2B5EF4-FFF2-40B4-BE49-F238E27FC236}">
                <a16:creationId xmlns:a16="http://schemas.microsoft.com/office/drawing/2014/main" id="{ABF0AB23-86E5-33FE-6209-BC076383B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703" y="1834998"/>
            <a:ext cx="6574593" cy="31880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2016818-4E73-6D66-EB23-C033CF33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Preliminary data from 2024 beamtime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D02F38-2819-7FF8-6713-8103539E72F9}"/>
              </a:ext>
            </a:extLst>
          </p:cNvPr>
          <p:cNvSpPr txBox="1"/>
          <p:nvPr/>
        </p:nvSpPr>
        <p:spPr>
          <a:xfrm>
            <a:off x="800172" y="5178219"/>
            <a:ext cx="4432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Muonic x-ray energy spectrum of 139La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Shows the readiness for next measurement</a:t>
            </a:r>
            <a:endParaRPr lang="LID4096" sz="16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57F2B65-0B6F-191E-193D-9EE8290B4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360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90B5-4153-112C-13DF-E3F8EC505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6EFBD0-B7C0-3AAC-790C-70933BB9A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Preliminary data from 2024 beamtime</a:t>
            </a:r>
            <a:endParaRPr lang="LID4096" dirty="0"/>
          </a:p>
        </p:txBody>
      </p:sp>
      <p:pic>
        <p:nvPicPr>
          <p:cNvPr id="7" name="Picture 6" descr="A graph with green and yellow lines&#10;&#10;AI-generated content may be incorrect.">
            <a:extLst>
              <a:ext uri="{FF2B5EF4-FFF2-40B4-BE49-F238E27FC236}">
                <a16:creationId xmlns:a16="http://schemas.microsoft.com/office/drawing/2014/main" id="{6AADCCF5-4DB5-7B2B-EA6E-AB51D0F3D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t="5026" r="7782" b="1774"/>
          <a:stretch/>
        </p:blipFill>
        <p:spPr>
          <a:xfrm>
            <a:off x="2891028" y="1439904"/>
            <a:ext cx="6409944" cy="3213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DC658F-00B9-27A3-ABBA-A84220B91C15}"/>
              </a:ext>
            </a:extLst>
          </p:cNvPr>
          <p:cNvSpPr txBox="1"/>
          <p:nvPr/>
        </p:nvSpPr>
        <p:spPr>
          <a:xfrm>
            <a:off x="708168" y="4733875"/>
            <a:ext cx="9032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Muonic x-ray energy spectrum of Lu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Several peaks for 2p-1s transition because of the hyperfine structure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Dynamic hyperfine structure is present. Complex analysis ongoing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BA3975-F0EC-9F66-D2EA-3B3E02695D42}"/>
              </a:ext>
            </a:extLst>
          </p:cNvPr>
          <p:cNvSpPr txBox="1"/>
          <p:nvPr/>
        </p:nvSpPr>
        <p:spPr>
          <a:xfrm>
            <a:off x="9300972" y="2215458"/>
            <a:ext cx="2776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Enriched : 74.5% of </a:t>
            </a:r>
            <a:r>
              <a:rPr lang="en-US" sz="1600" baseline="30000" dirty="0"/>
              <a:t>176</a:t>
            </a:r>
            <a:r>
              <a:rPr lang="en-US" sz="1600" dirty="0"/>
              <a:t>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 : 97.4% of </a:t>
            </a:r>
            <a:r>
              <a:rPr lang="en-US" sz="1600" baseline="30000" dirty="0"/>
              <a:t>175</a:t>
            </a:r>
            <a:r>
              <a:rPr lang="en-US" sz="1600" dirty="0"/>
              <a:t>Lu</a:t>
            </a:r>
            <a:endParaRPr lang="LID4096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4A1938-B443-2710-7EAB-E82EC8E6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21794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DAB738-EC31-8CA6-BBF2-46722AE4DE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Presented: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Muonic x-ray spectroscopy measurement techniques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Target productions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Preliminary results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Outlook: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Ongoing analysis to extract the muonic transition energies of Lu from experiment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Initiate the theoretical calculations and charge radius extraction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Prepare microgram targets for next beamtime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LID4096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0BE8CA-9A1A-D03D-9980-54148FE64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Conclusion &amp; Outlook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72320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 </a:t>
            </a:r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much</a:t>
            </a:r>
            <a:r>
              <a:rPr lang="nl-NL" dirty="0"/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0D47E6-4AAC-4A4D-F70A-0F6E492BF9C4}"/>
              </a:ext>
            </a:extLst>
          </p:cNvPr>
          <p:cNvGrpSpPr/>
          <p:nvPr/>
        </p:nvGrpSpPr>
        <p:grpSpPr>
          <a:xfrm>
            <a:off x="203040" y="5331627"/>
            <a:ext cx="11785919" cy="1085251"/>
            <a:chOff x="18284017" y="41387031"/>
            <a:chExt cx="11785919" cy="108525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FB3E05-F405-83E8-5B36-79CEC704DEC3}"/>
                </a:ext>
              </a:extLst>
            </p:cNvPr>
            <p:cNvGrpSpPr/>
            <p:nvPr/>
          </p:nvGrpSpPr>
          <p:grpSpPr>
            <a:xfrm>
              <a:off x="25954475" y="41447429"/>
              <a:ext cx="1929608" cy="887896"/>
              <a:chOff x="8275906" y="1221229"/>
              <a:chExt cx="1875360" cy="950843"/>
            </a:xfrm>
          </p:grpSpPr>
          <p:pic>
            <p:nvPicPr>
              <p:cNvPr id="7" name="Picture 6" descr="A picture containing background pattern&#10;&#10;Description automatically generated">
                <a:extLst>
                  <a:ext uri="{FF2B5EF4-FFF2-40B4-BE49-F238E27FC236}">
                    <a16:creationId xmlns:a16="http://schemas.microsoft.com/office/drawing/2014/main" id="{23E1C0CD-15B2-1C45-2AFF-B88D6838C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275906" y="1221229"/>
                <a:ext cx="947684" cy="95084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17E776B-3DE4-E133-6EB2-2D6418DA9D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4" b="2051"/>
              <a:stretch/>
            </p:blipFill>
            <p:spPr>
              <a:xfrm rot="18749597">
                <a:off x="9386115" y="1244905"/>
                <a:ext cx="756481" cy="773821"/>
              </a:xfrm>
              <a:prstGeom prst="rect">
                <a:avLst/>
              </a:prstGeom>
              <a:noFill/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50680C-2F28-D20F-9845-FA5E1F96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75951" y="41480034"/>
              <a:ext cx="1331846" cy="887897"/>
            </a:xfrm>
            <a:prstGeom prst="rect">
              <a:avLst/>
            </a:prstGeom>
          </p:spPr>
        </p:pic>
        <p:pic>
          <p:nvPicPr>
            <p:cNvPr id="5" name="Picture 4" descr="A blue and black logo&#10;&#10;Description automatically generated">
              <a:extLst>
                <a:ext uri="{FF2B5EF4-FFF2-40B4-BE49-F238E27FC236}">
                  <a16:creationId xmlns:a16="http://schemas.microsoft.com/office/drawing/2014/main" id="{DEA98DE9-05BB-197A-06B8-3438F93A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83110" y="41518537"/>
              <a:ext cx="1386826" cy="623029"/>
            </a:xfrm>
            <a:prstGeom prst="rect">
              <a:avLst/>
            </a:prstGeom>
          </p:spPr>
        </p:pic>
        <p:pic>
          <p:nvPicPr>
            <p:cNvPr id="6" name="Picture 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A014F4CF-2D16-2A67-C76B-5004C7BB2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4017" y="41387031"/>
              <a:ext cx="2629252" cy="1085251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884F3614-FB6D-D4A2-2E9A-FF2037A79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9529" y="4687395"/>
            <a:ext cx="3496285" cy="2516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C5308-625E-8D4F-272A-3847E4BB3FB9}"/>
              </a:ext>
            </a:extLst>
          </p:cNvPr>
          <p:cNvSpPr txBox="1"/>
          <p:nvPr/>
        </p:nvSpPr>
        <p:spPr>
          <a:xfrm>
            <a:off x="7487824" y="6416878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number: </a:t>
            </a:r>
            <a:r>
              <a:rPr lang="en-BE" dirty="0"/>
              <a:t>101088504</a:t>
            </a:r>
            <a:br>
              <a:rPr lang="en-BE" dirty="0"/>
            </a:b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33139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F18C6-C2A8-E54F-68BD-9832513B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9D2C0F0-5F71-FAF5-DB35-5039AA24A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Back Up slides</a:t>
            </a:r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310AFE15-4B35-8193-BFC9-ECDF216FAF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9488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Recording_09-18-2025 11-07-25_1">
            <a:hlinkClick r:id="" action="ppaction://media"/>
            <a:extLst>
              <a:ext uri="{FF2B5EF4-FFF2-40B4-BE49-F238E27FC236}">
                <a16:creationId xmlns:a16="http://schemas.microsoft.com/office/drawing/2014/main" id="{86636B17-43B3-3BEE-41E7-5850E3B2CAF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263" y="1990725"/>
            <a:ext cx="11041062" cy="379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6B28C4-D376-91D7-3AB6-CAB749719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Energy Vs Time </a:t>
            </a:r>
            <a:endParaRPr lang="LID4096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3062AC-5011-22F7-9F3C-C8425E8B2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43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9060C6-A83C-C34E-7B74-E6903FC4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Analysis pipeline</a:t>
            </a:r>
            <a:endParaRPr lang="LID409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946A1-8DCE-D240-D02D-14BE68A26D81}"/>
              </a:ext>
            </a:extLst>
          </p:cNvPr>
          <p:cNvSpPr txBox="1"/>
          <p:nvPr/>
        </p:nvSpPr>
        <p:spPr>
          <a:xfrm>
            <a:off x="374904" y="1418229"/>
            <a:ext cx="2807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tDiff</a:t>
            </a:r>
            <a:r>
              <a:rPr lang="en-US" dirty="0"/>
              <a:t> = t </a:t>
            </a:r>
            <a:r>
              <a:rPr lang="en-US" baseline="-25000" dirty="0" err="1"/>
              <a:t>HPGe</a:t>
            </a:r>
            <a:r>
              <a:rPr lang="en-US" dirty="0"/>
              <a:t> – t </a:t>
            </a:r>
            <a:r>
              <a:rPr lang="en-US" baseline="-25000" dirty="0"/>
              <a:t>muon entrance</a:t>
            </a:r>
            <a:endParaRPr lang="LID4096" baseline="-25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721799-13CE-4A3A-5509-8BD70E579F98}"/>
              </a:ext>
            </a:extLst>
          </p:cNvPr>
          <p:cNvGrpSpPr/>
          <p:nvPr/>
        </p:nvGrpSpPr>
        <p:grpSpPr>
          <a:xfrm>
            <a:off x="576000" y="1991133"/>
            <a:ext cx="7626394" cy="4042316"/>
            <a:chOff x="2282803" y="1846754"/>
            <a:chExt cx="7626394" cy="40423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B4918D-145D-8C39-055F-EA266E889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2803" y="1846754"/>
              <a:ext cx="7626394" cy="40423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2E959F-3848-EF7B-9594-0F8B72635827}"/>
                </a:ext>
              </a:extLst>
            </p:cNvPr>
            <p:cNvSpPr txBox="1"/>
            <p:nvPr/>
          </p:nvSpPr>
          <p:spPr>
            <a:xfrm>
              <a:off x="3941064" y="3429000"/>
              <a:ext cx="1298447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muonic x rays </a:t>
              </a:r>
              <a:endParaRPr lang="LID4096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F7FE6F0-A290-35F8-BF94-3EEA7BBB19F4}"/>
                </a:ext>
              </a:extLst>
            </p:cNvPr>
            <p:cNvCxnSpPr>
              <a:cxnSpLocks/>
            </p:cNvCxnSpPr>
            <p:nvPr/>
          </p:nvCxnSpPr>
          <p:spPr>
            <a:xfrm>
              <a:off x="5063489" y="3602036"/>
              <a:ext cx="294895" cy="69564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4DCC5D-3EEC-03EE-1AF2-CBAC3D58CD23}"/>
                </a:ext>
              </a:extLst>
            </p:cNvPr>
            <p:cNvSpPr txBox="1"/>
            <p:nvPr/>
          </p:nvSpPr>
          <p:spPr>
            <a:xfrm>
              <a:off x="6757182" y="3429000"/>
              <a:ext cx="1298447" cy="276999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calibration lines</a:t>
              </a:r>
              <a:endParaRPr lang="LID4096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6BE36B8A-3FE3-C925-C828-0EA20AE0510F}"/>
                </a:ext>
              </a:extLst>
            </p:cNvPr>
            <p:cNvCxnSpPr>
              <a:cxnSpLocks/>
            </p:cNvCxnSpPr>
            <p:nvPr/>
          </p:nvCxnSpPr>
          <p:spPr>
            <a:xfrm>
              <a:off x="7479792" y="3705999"/>
              <a:ext cx="137160" cy="59168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56A9AC6-BA99-BBFF-6CD9-891FED9F96E0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187184" y="3705999"/>
              <a:ext cx="219222" cy="59168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CEA2AAD-D8C0-F6E4-703A-C12AA1631F6F}"/>
              </a:ext>
            </a:extLst>
          </p:cNvPr>
          <p:cNvSpPr txBox="1"/>
          <p:nvPr/>
        </p:nvSpPr>
        <p:spPr>
          <a:xfrm>
            <a:off x="8816741" y="2579571"/>
            <a:ext cx="25442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/>
              <a:t>Timing optimization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Energy calibration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Gain drift correction</a:t>
            </a:r>
          </a:p>
          <a:p>
            <a:endParaRPr lang="en-US" dirty="0"/>
          </a:p>
          <a:p>
            <a:r>
              <a:rPr lang="en-US" dirty="0"/>
              <a:t>3)  Energy extraction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E0BF685-92EC-04F9-CDE7-7ADC1DCB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3149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0F9204-BF3D-074A-A40B-1AA5258BA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Timing analysis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BB6C5-E893-731D-212F-08ADB921E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2" y="1883857"/>
            <a:ext cx="4143401" cy="3060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17A39B-650D-9B32-667D-8E72309A9988}"/>
              </a:ext>
            </a:extLst>
          </p:cNvPr>
          <p:cNvSpPr txBox="1"/>
          <p:nvPr/>
        </p:nvSpPr>
        <p:spPr>
          <a:xfrm>
            <a:off x="474399" y="1514525"/>
            <a:ext cx="611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ELET optimization : optimize Th, f and Ex in each detector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E1511-4047-7872-DDBC-BF8BE6FF14F3}"/>
              </a:ext>
            </a:extLst>
          </p:cNvPr>
          <p:cNvSpPr txBox="1"/>
          <p:nvPr/>
        </p:nvSpPr>
        <p:spPr>
          <a:xfrm>
            <a:off x="7579270" y="1737832"/>
            <a:ext cx="26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good ELET 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00997-39AF-3A48-1FBE-3F5D5FB88E92}"/>
              </a:ext>
            </a:extLst>
          </p:cNvPr>
          <p:cNvSpPr txBox="1"/>
          <p:nvPr/>
        </p:nvSpPr>
        <p:spPr>
          <a:xfrm>
            <a:off x="10349937" y="1470527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Ex= 0.1,</a:t>
            </a:r>
          </a:p>
          <a:p>
            <a:r>
              <a:rPr lang="en-US" dirty="0"/>
              <a:t>Th= 30,</a:t>
            </a:r>
          </a:p>
          <a:p>
            <a:r>
              <a:rPr lang="en-US" dirty="0"/>
              <a:t>f = 4</a:t>
            </a:r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C9F7FB-E343-052A-769E-080A3435D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802" y="2330470"/>
            <a:ext cx="3203776" cy="20845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461146-AA34-1BF4-6892-90D0DFE31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882" y="2330470"/>
            <a:ext cx="3172606" cy="2167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41AAFE-EB49-8586-7595-CF3145175B16}"/>
              </a:ext>
            </a:extLst>
          </p:cNvPr>
          <p:cNvSpPr txBox="1"/>
          <p:nvPr/>
        </p:nvSpPr>
        <p:spPr>
          <a:xfrm>
            <a:off x="5985933" y="5071188"/>
            <a:ext cx="5254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resolution per detector : 8.9 – 20.5 ns sigma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F9E6F4-20A7-509E-03E2-71BC5CF9E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0132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521245D0-5368-BEEC-84D9-5BCF0C950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1" y="228600"/>
            <a:ext cx="5908369" cy="3822192"/>
          </a:xfrm>
          <a:prstGeom prst="rect">
            <a:avLst/>
          </a:prstGeom>
        </p:spPr>
      </p:pic>
      <p:pic>
        <p:nvPicPr>
          <p:cNvPr id="3" name="Picture 2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7D159E8B-D561-7BF7-D17B-FBA053AF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31" y="228600"/>
            <a:ext cx="5908369" cy="3822192"/>
          </a:xfrm>
          <a:prstGeom prst="rect">
            <a:avLst/>
          </a:prstGeom>
        </p:spPr>
      </p:pic>
      <p:pic>
        <p:nvPicPr>
          <p:cNvPr id="4" name="Picture 3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7F86B14C-9C1A-1D24-748A-42908502F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" b="49496"/>
          <a:stretch>
            <a:fillRect/>
          </a:stretch>
        </p:blipFill>
        <p:spPr>
          <a:xfrm>
            <a:off x="228599" y="4274856"/>
            <a:ext cx="6874245" cy="2281392"/>
          </a:xfrm>
          <a:prstGeom prst="rect">
            <a:avLst/>
          </a:prstGeom>
        </p:spPr>
      </p:pic>
      <p:pic>
        <p:nvPicPr>
          <p:cNvPr id="5" name="Picture 4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BAD948CC-72FA-E200-8212-424C07721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9" r="50074"/>
          <a:stretch>
            <a:fillRect/>
          </a:stretch>
        </p:blipFill>
        <p:spPr>
          <a:xfrm>
            <a:off x="7223760" y="4244838"/>
            <a:ext cx="3520440" cy="23114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7BA911-7ED3-BE01-CC23-D27BEB504037}"/>
              </a:ext>
            </a:extLst>
          </p:cNvPr>
          <p:cNvSpPr txBox="1"/>
          <p:nvPr/>
        </p:nvSpPr>
        <p:spPr>
          <a:xfrm>
            <a:off x="10636516" y="4861047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</a:t>
            </a:r>
          </a:p>
          <a:p>
            <a:r>
              <a:rPr lang="en-US" dirty="0"/>
              <a:t>Gain Drift </a:t>
            </a:r>
          </a:p>
          <a:p>
            <a:r>
              <a:rPr lang="en-US" dirty="0"/>
              <a:t>Correction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9105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3C0A5-5992-0114-9DE4-09BE284B9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E5DA4A-EB82-E8D1-6664-FAD8E8A1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482AA-B433-BA00-8D15-B14CAC26E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AF6C2E-E775-2ECC-9887-23FDF229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Muonic x-ray spectroscopy</a:t>
            </a:r>
            <a:endParaRPr lang="LID4096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D7F707-ED27-CA68-708E-76A975D8A7DF}"/>
              </a:ext>
            </a:extLst>
          </p:cNvPr>
          <p:cNvCxnSpPr/>
          <p:nvPr/>
        </p:nvCxnSpPr>
        <p:spPr>
          <a:xfrm>
            <a:off x="1224000" y="3232990"/>
            <a:ext cx="13035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7119B2-9EAE-453C-B91E-4B1B697FAA66}"/>
                  </a:ext>
                </a:extLst>
              </p:cNvPr>
              <p:cNvSpPr txBox="1"/>
              <p:nvPr/>
            </p:nvSpPr>
            <p:spPr>
              <a:xfrm>
                <a:off x="1506991" y="2829954"/>
                <a:ext cx="36877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63897C-41CE-DDBE-21AC-F3931F0C1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91" y="2829954"/>
                <a:ext cx="368779" cy="369332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609A3EF-B5C9-D98C-4B2C-04A8A3339831}"/>
              </a:ext>
            </a:extLst>
          </p:cNvPr>
          <p:cNvSpPr/>
          <p:nvPr/>
        </p:nvSpPr>
        <p:spPr>
          <a:xfrm>
            <a:off x="2527540" y="2161741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C98AE433-AA70-D4E7-036B-96939C57E9EB}"/>
              </a:ext>
            </a:extLst>
          </p:cNvPr>
          <p:cNvSpPr/>
          <p:nvPr/>
        </p:nvSpPr>
        <p:spPr>
          <a:xfrm>
            <a:off x="4248902" y="2085541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65972C-2D73-9CD2-5A24-105CAAB3E99C}"/>
              </a:ext>
            </a:extLst>
          </p:cNvPr>
          <p:cNvSpPr txBox="1"/>
          <p:nvPr/>
        </p:nvSpPr>
        <p:spPr>
          <a:xfrm>
            <a:off x="5796951" y="1604113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Muonic atom forms</a:t>
            </a:r>
            <a:endParaRPr lang="LID4096" sz="14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C121748-37AF-66D1-7BA4-473DE905F599}"/>
              </a:ext>
            </a:extLst>
          </p:cNvPr>
          <p:cNvSpPr txBox="1"/>
          <p:nvPr/>
        </p:nvSpPr>
        <p:spPr>
          <a:xfrm>
            <a:off x="8177671" y="2651042"/>
            <a:ext cx="506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n= 14</a:t>
            </a:r>
            <a:endParaRPr lang="LID4096" sz="1000" dirty="0">
              <a:solidFill>
                <a:srgbClr val="FF0000"/>
              </a:solidFill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7B7904CB-126B-EC7B-C69D-5EA20BB9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8011">
            <a:off x="7172503" y="2125231"/>
            <a:ext cx="1546762" cy="2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0DEF7EF-10E1-71D2-CCE6-15F2E25BC075}"/>
              </a:ext>
            </a:extLst>
          </p:cNvPr>
          <p:cNvSpPr/>
          <p:nvPr/>
        </p:nvSpPr>
        <p:spPr>
          <a:xfrm>
            <a:off x="6495751" y="2812456"/>
            <a:ext cx="729593" cy="75831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A81063C6-2840-05AE-65B6-BB65E1439BDF}"/>
              </a:ext>
            </a:extLst>
          </p:cNvPr>
          <p:cNvSpPr/>
          <p:nvPr/>
        </p:nvSpPr>
        <p:spPr>
          <a:xfrm>
            <a:off x="6307143" y="2615640"/>
            <a:ext cx="1106807" cy="11155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0DB52ED-5AD1-6F55-8C59-29AA5FBF316E}"/>
              </a:ext>
            </a:extLst>
          </p:cNvPr>
          <p:cNvSpPr/>
          <p:nvPr/>
        </p:nvSpPr>
        <p:spPr>
          <a:xfrm>
            <a:off x="6149703" y="2456104"/>
            <a:ext cx="1449302" cy="143462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37E641B5-792B-BF8F-997C-C38463DEAD46}"/>
              </a:ext>
            </a:extLst>
          </p:cNvPr>
          <p:cNvSpPr/>
          <p:nvPr/>
        </p:nvSpPr>
        <p:spPr>
          <a:xfrm>
            <a:off x="6000200" y="2337540"/>
            <a:ext cx="1748307" cy="171691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DBBFA841-CAEA-5086-C147-A625BA48303C}"/>
              </a:ext>
            </a:extLst>
          </p:cNvPr>
          <p:cNvSpPr/>
          <p:nvPr/>
        </p:nvSpPr>
        <p:spPr>
          <a:xfrm>
            <a:off x="5952541" y="2291911"/>
            <a:ext cx="1837927" cy="1814749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C3C80A-95A7-BDDC-A00D-BD4F129FFE9B}"/>
              </a:ext>
            </a:extLst>
          </p:cNvPr>
          <p:cNvSpPr txBox="1"/>
          <p:nvPr/>
        </p:nvSpPr>
        <p:spPr>
          <a:xfrm>
            <a:off x="8109257" y="2372720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n= 1</a:t>
            </a:r>
            <a:endParaRPr lang="LID4096" sz="1000" dirty="0">
              <a:solidFill>
                <a:schemeClr val="tx2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75800F3D-3D11-AD34-8EAB-52D92AA07F89}"/>
              </a:ext>
            </a:extLst>
          </p:cNvPr>
          <p:cNvSpPr/>
          <p:nvPr/>
        </p:nvSpPr>
        <p:spPr>
          <a:xfrm>
            <a:off x="5778089" y="2115287"/>
            <a:ext cx="2145917" cy="2143774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D2830C7-136E-E038-E601-3783CD7AA604}"/>
              </a:ext>
            </a:extLst>
          </p:cNvPr>
          <p:cNvSpPr/>
          <p:nvPr/>
        </p:nvSpPr>
        <p:spPr>
          <a:xfrm>
            <a:off x="5607612" y="1966510"/>
            <a:ext cx="2523876" cy="2460285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94E5FC-0C63-16B9-3842-58C80B686578}"/>
              </a:ext>
            </a:extLst>
          </p:cNvPr>
          <p:cNvCxnSpPr>
            <a:cxnSpLocks/>
          </p:cNvCxnSpPr>
          <p:nvPr/>
        </p:nvCxnSpPr>
        <p:spPr>
          <a:xfrm flipH="1">
            <a:off x="7698313" y="2809047"/>
            <a:ext cx="499189" cy="70662"/>
          </a:xfrm>
          <a:prstGeom prst="straightConnector1">
            <a:avLst/>
          </a:prstGeom>
          <a:ln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633AADE-E924-9CB9-9B01-C986693207BE}"/>
              </a:ext>
            </a:extLst>
          </p:cNvPr>
          <p:cNvCxnSpPr>
            <a:cxnSpLocks/>
          </p:cNvCxnSpPr>
          <p:nvPr/>
        </p:nvCxnSpPr>
        <p:spPr>
          <a:xfrm flipH="1">
            <a:off x="7648415" y="2560375"/>
            <a:ext cx="499189" cy="70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92CBA66-81DF-3E25-4513-DF6EEF219839}"/>
              </a:ext>
            </a:extLst>
          </p:cNvPr>
          <p:cNvSpPr/>
          <p:nvPr/>
        </p:nvSpPr>
        <p:spPr>
          <a:xfrm>
            <a:off x="6860546" y="2432367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E24EF162-743A-BDC4-BEE2-030F692FEBA3}"/>
              </a:ext>
            </a:extLst>
          </p:cNvPr>
          <p:cNvSpPr/>
          <p:nvPr/>
        </p:nvSpPr>
        <p:spPr>
          <a:xfrm>
            <a:off x="6859894" y="2588691"/>
            <a:ext cx="45719" cy="4571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10BEA09-6777-6187-D802-635CC3872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4111">
            <a:off x="7383587" y="3183822"/>
            <a:ext cx="1384532" cy="2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ylinder 18">
            <a:extLst>
              <a:ext uri="{FF2B5EF4-FFF2-40B4-BE49-F238E27FC236}">
                <a16:creationId xmlns:a16="http://schemas.microsoft.com/office/drawing/2014/main" id="{AD3E6A81-A86F-9E7C-2F03-257F7A1EF708}"/>
              </a:ext>
            </a:extLst>
          </p:cNvPr>
          <p:cNvSpPr/>
          <p:nvPr/>
        </p:nvSpPr>
        <p:spPr>
          <a:xfrm rot="15035440">
            <a:off x="8733369" y="1457458"/>
            <a:ext cx="552116" cy="719857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HPGe</a:t>
            </a:r>
            <a:endParaRPr lang="LID4096" sz="800" dirty="0"/>
          </a:p>
        </p:txBody>
      </p:sp>
      <p:sp>
        <p:nvSpPr>
          <p:cNvPr id="21" name="Cylinder 20">
            <a:extLst>
              <a:ext uri="{FF2B5EF4-FFF2-40B4-BE49-F238E27FC236}">
                <a16:creationId xmlns:a16="http://schemas.microsoft.com/office/drawing/2014/main" id="{DC454D87-93EC-2C05-C068-4416A3F08E4A}"/>
              </a:ext>
            </a:extLst>
          </p:cNvPr>
          <p:cNvSpPr/>
          <p:nvPr/>
        </p:nvSpPr>
        <p:spPr>
          <a:xfrm rot="16706623">
            <a:off x="8839106" y="3125107"/>
            <a:ext cx="552116" cy="719857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HPGe</a:t>
            </a:r>
            <a:endParaRPr lang="LID4096" sz="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CC7908-AC11-75D6-A029-C776F0C862EF}"/>
              </a:ext>
            </a:extLst>
          </p:cNvPr>
          <p:cNvSpPr txBox="1"/>
          <p:nvPr/>
        </p:nvSpPr>
        <p:spPr>
          <a:xfrm>
            <a:off x="836762" y="4407838"/>
            <a:ext cx="8373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once the muon reaches the ground state, there are two possible fates: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free muon decay, emitting an electron and two neutrinos 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captured by the nucleus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30D1B2-62F3-F9DF-7C5A-F47CD5EDE427}"/>
              </a:ext>
            </a:extLst>
          </p:cNvPr>
          <p:cNvSpPr txBox="1"/>
          <p:nvPr/>
        </p:nvSpPr>
        <p:spPr>
          <a:xfrm>
            <a:off x="908634" y="6381410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*orbital distances not to scale</a:t>
            </a:r>
            <a:endParaRPr lang="LID4096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4C7AD-60C5-F76F-6B8F-C653480F5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505" y="2954706"/>
            <a:ext cx="442081" cy="461513"/>
          </a:xfrm>
          <a:prstGeom prst="rect">
            <a:avLst/>
          </a:prstGeom>
        </p:spPr>
      </p:pic>
      <p:pic>
        <p:nvPicPr>
          <p:cNvPr id="18" name="Picture 2" descr="Lutetium - Element, Uses, Symbol, Facts, Price">
            <a:extLst>
              <a:ext uri="{FF2B5EF4-FFF2-40B4-BE49-F238E27FC236}">
                <a16:creationId xmlns:a16="http://schemas.microsoft.com/office/drawing/2014/main" id="{F61A14F1-BB96-7479-4850-C69C2102D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t="7660" r="13209" b="19417"/>
          <a:stretch/>
        </p:blipFill>
        <p:spPr bwMode="auto">
          <a:xfrm>
            <a:off x="2777280" y="2585118"/>
            <a:ext cx="1303540" cy="133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F68CC705-46B4-50CD-59A5-463E6251A06B}"/>
              </a:ext>
            </a:extLst>
          </p:cNvPr>
          <p:cNvSpPr/>
          <p:nvPr/>
        </p:nvSpPr>
        <p:spPr>
          <a:xfrm>
            <a:off x="2527540" y="2263337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8C0916F1-9BA3-04DC-8382-862907D70CA5}"/>
              </a:ext>
            </a:extLst>
          </p:cNvPr>
          <p:cNvSpPr/>
          <p:nvPr/>
        </p:nvSpPr>
        <p:spPr>
          <a:xfrm>
            <a:off x="3914476" y="2331074"/>
            <a:ext cx="457200" cy="45720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557673E-3354-6B3A-4545-F06E63D4DEA9}"/>
              </a:ext>
            </a:extLst>
          </p:cNvPr>
          <p:cNvCxnSpPr>
            <a:cxnSpLocks/>
          </p:cNvCxnSpPr>
          <p:nvPr/>
        </p:nvCxnSpPr>
        <p:spPr>
          <a:xfrm flipV="1">
            <a:off x="4101592" y="2010771"/>
            <a:ext cx="2042483" cy="1209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D78D57D-5A05-E2ED-7FF2-75F1B16FC212}"/>
              </a:ext>
            </a:extLst>
          </p:cNvPr>
          <p:cNvCxnSpPr>
            <a:cxnSpLocks/>
          </p:cNvCxnSpPr>
          <p:nvPr/>
        </p:nvCxnSpPr>
        <p:spPr>
          <a:xfrm>
            <a:off x="4101592" y="3236480"/>
            <a:ext cx="2082505" cy="12359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76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6" grpId="0" animBg="1"/>
      <p:bldP spid="19" grpId="0" animBg="1"/>
      <p:bldP spid="21" grpId="0" animBg="1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6DA144-7FAD-FF46-93BD-550011EC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Effect of electron veto cut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518724-3385-234F-03F5-BF1CE1241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09" y="1282836"/>
            <a:ext cx="8159581" cy="471266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6047D89-231D-6F93-5279-B07E8EF0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6312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2CF64-18EC-6BD8-1553-2C43E0A9A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812A8-755F-EA6D-9629-C4BE476C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Analysis pipeline</a:t>
            </a:r>
            <a:endParaRPr lang="LID4096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3A2FB9-6F67-3139-BB65-D2D8A9AA1752}"/>
              </a:ext>
            </a:extLst>
          </p:cNvPr>
          <p:cNvSpPr/>
          <p:nvPr/>
        </p:nvSpPr>
        <p:spPr>
          <a:xfrm>
            <a:off x="4629751" y="3121619"/>
            <a:ext cx="3484346" cy="13637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Theoretical calculations of </a:t>
            </a:r>
          </a:p>
          <a:p>
            <a:pPr algn="ctr"/>
            <a:r>
              <a:rPr lang="en-US" dirty="0"/>
              <a:t>the Dirac equation</a:t>
            </a:r>
          </a:p>
          <a:p>
            <a:pPr algn="ctr"/>
            <a:r>
              <a:rPr lang="pt-BR" dirty="0"/>
              <a:t>(α ⋅ p</a:t>
            </a:r>
            <a:r>
              <a:rPr lang="pt-BR" baseline="-25000" dirty="0"/>
              <a:t>μ</a:t>
            </a:r>
            <a:r>
              <a:rPr lang="pt-BR" dirty="0"/>
              <a:t> + β m</a:t>
            </a:r>
            <a:r>
              <a:rPr lang="pt-BR" baseline="-25000" dirty="0"/>
              <a:t>μ</a:t>
            </a:r>
            <a:r>
              <a:rPr lang="pt-BR" dirty="0"/>
              <a:t>) ψ = (E − V(r)) ψ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ED108A97-F64F-3838-2406-0948A29D0C68}"/>
              </a:ext>
            </a:extLst>
          </p:cNvPr>
          <p:cNvCxnSpPr>
            <a:cxnSpLocks/>
            <a:endCxn id="13" idx="6"/>
          </p:cNvCxnSpPr>
          <p:nvPr/>
        </p:nvCxnSpPr>
        <p:spPr>
          <a:xfrm rot="10800000">
            <a:off x="3349591" y="2480962"/>
            <a:ext cx="1280161" cy="948039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0E4200DB-58A7-43AD-A0E6-96E917559B32}"/>
              </a:ext>
            </a:extLst>
          </p:cNvPr>
          <p:cNvSpPr/>
          <p:nvPr/>
        </p:nvSpPr>
        <p:spPr>
          <a:xfrm>
            <a:off x="1135780" y="1730190"/>
            <a:ext cx="2213810" cy="15015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energies</a:t>
            </a:r>
            <a:endParaRPr lang="LID4096" dirty="0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3D3F287F-0519-B12C-DAE1-3E3CB71FEA41}"/>
              </a:ext>
            </a:extLst>
          </p:cNvPr>
          <p:cNvCxnSpPr>
            <a:cxnSpLocks/>
          </p:cNvCxnSpPr>
          <p:nvPr/>
        </p:nvCxnSpPr>
        <p:spPr>
          <a:xfrm flipV="1">
            <a:off x="2541070" y="4273619"/>
            <a:ext cx="2098306" cy="71226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8038BF9-8F6E-89B1-9C1A-A2D35B17992B}"/>
              </a:ext>
            </a:extLst>
          </p:cNvPr>
          <p:cNvSpPr/>
          <p:nvPr/>
        </p:nvSpPr>
        <p:spPr>
          <a:xfrm>
            <a:off x="327260" y="4235117"/>
            <a:ext cx="2213810" cy="15015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Correction of the muonic energy levels</a:t>
            </a:r>
            <a:endParaRPr lang="LID4096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D247BF-B2C1-4164-6FB8-3D45E62B2E13}"/>
              </a:ext>
            </a:extLst>
          </p:cNvPr>
          <p:cNvSpPr/>
          <p:nvPr/>
        </p:nvSpPr>
        <p:spPr>
          <a:xfrm>
            <a:off x="9230627" y="2983833"/>
            <a:ext cx="2213810" cy="15015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charge distribution parameters</a:t>
            </a:r>
            <a:endParaRPr lang="LID4096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FD47138-97A1-A7BF-5EF4-55F77344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41</a:t>
            </a:fld>
            <a:endParaRPr lang="nl-NL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AAF080-1445-A5D3-AA1F-9A9C8D973309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8114097" y="3803497"/>
            <a:ext cx="118535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246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AD65A9-F265-76C7-DB84-AE625099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Analysis pipeline</a:t>
            </a:r>
            <a:endParaRPr lang="LID4096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21314-27B6-9102-3FC3-80219C7BA5AD}"/>
              </a:ext>
            </a:extLst>
          </p:cNvPr>
          <p:cNvSpPr/>
          <p:nvPr/>
        </p:nvSpPr>
        <p:spPr>
          <a:xfrm>
            <a:off x="4629751" y="3121619"/>
            <a:ext cx="3484346" cy="13637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Theoretical calculations of </a:t>
            </a:r>
          </a:p>
          <a:p>
            <a:pPr algn="ctr"/>
            <a:r>
              <a:rPr lang="en-US" dirty="0"/>
              <a:t>the Dirac equation</a:t>
            </a:r>
          </a:p>
          <a:p>
            <a:pPr algn="ctr"/>
            <a:r>
              <a:rPr lang="pt-BR" dirty="0"/>
              <a:t>(α ⋅ p</a:t>
            </a:r>
            <a:r>
              <a:rPr lang="pt-BR" baseline="-25000" dirty="0"/>
              <a:t>μ</a:t>
            </a:r>
            <a:r>
              <a:rPr lang="pt-BR" dirty="0"/>
              <a:t> + β m</a:t>
            </a:r>
            <a:r>
              <a:rPr lang="pt-BR" baseline="-25000" dirty="0"/>
              <a:t>μ</a:t>
            </a:r>
            <a:r>
              <a:rPr lang="pt-BR" dirty="0"/>
              <a:t>) ψ = (E − V(r)) ψ</a:t>
            </a:r>
          </a:p>
        </p:txBody>
      </p:sp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AB7535C7-2CD0-E594-742F-EF3AFF69FCBF}"/>
              </a:ext>
            </a:extLst>
          </p:cNvPr>
          <p:cNvCxnSpPr>
            <a:cxnSpLocks/>
          </p:cNvCxnSpPr>
          <p:nvPr/>
        </p:nvCxnSpPr>
        <p:spPr>
          <a:xfrm>
            <a:off x="3330340" y="2385552"/>
            <a:ext cx="1309036" cy="935167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244A39B1-A38D-E778-4A41-0B67F73CBD94}"/>
              </a:ext>
            </a:extLst>
          </p:cNvPr>
          <p:cNvSpPr/>
          <p:nvPr/>
        </p:nvSpPr>
        <p:spPr>
          <a:xfrm>
            <a:off x="1135780" y="1730190"/>
            <a:ext cx="2213810" cy="15015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Experimental measured energies</a:t>
            </a:r>
            <a:endParaRPr lang="LID4096" dirty="0"/>
          </a:p>
        </p:txBody>
      </p: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499B5E00-05B0-827D-25DB-5C0D451F43B6}"/>
              </a:ext>
            </a:extLst>
          </p:cNvPr>
          <p:cNvCxnSpPr>
            <a:cxnSpLocks/>
          </p:cNvCxnSpPr>
          <p:nvPr/>
        </p:nvCxnSpPr>
        <p:spPr>
          <a:xfrm flipV="1">
            <a:off x="2541070" y="4273619"/>
            <a:ext cx="2098306" cy="712269"/>
          </a:xfrm>
          <a:prstGeom prst="curved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B0BF402-8EDD-84B5-1271-2513FA4A135C}"/>
              </a:ext>
            </a:extLst>
          </p:cNvPr>
          <p:cNvSpPr/>
          <p:nvPr/>
        </p:nvSpPr>
        <p:spPr>
          <a:xfrm>
            <a:off x="327260" y="4235117"/>
            <a:ext cx="2213810" cy="15015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Correction of the muonic energy levels</a:t>
            </a:r>
            <a:endParaRPr lang="LID4096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A6E401-10B7-B5AB-DF87-BEB957D45527}"/>
              </a:ext>
            </a:extLst>
          </p:cNvPr>
          <p:cNvCxnSpPr>
            <a:cxnSpLocks/>
          </p:cNvCxnSpPr>
          <p:nvPr/>
        </p:nvCxnSpPr>
        <p:spPr>
          <a:xfrm>
            <a:off x="8114097" y="3771733"/>
            <a:ext cx="11165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50A82DB3-0648-744B-2A62-3F4103BC8438}"/>
              </a:ext>
            </a:extLst>
          </p:cNvPr>
          <p:cNvSpPr/>
          <p:nvPr/>
        </p:nvSpPr>
        <p:spPr>
          <a:xfrm>
            <a:off x="9230627" y="2983833"/>
            <a:ext cx="2213810" cy="150154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Extract the charge distribution parameters</a:t>
            </a:r>
            <a:endParaRPr lang="LID4096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03AA90C-FA06-C668-CE5B-8F2DBA8F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964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02F293-FEF3-37C4-B37A-94ECAFED6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04" y="1501698"/>
            <a:ext cx="3806687" cy="385460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3AB06B-B714-4C05-6630-8219856CC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Laser effect for the excitation scheme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F85BB-9012-5CB3-6047-522B2624B2B2}"/>
              </a:ext>
            </a:extLst>
          </p:cNvPr>
          <p:cNvSpPr txBox="1"/>
          <p:nvPr/>
        </p:nvSpPr>
        <p:spPr>
          <a:xfrm>
            <a:off x="576000" y="5595730"/>
            <a:ext cx="4939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ionization scheme for La developed by Raphael from Mainz </a:t>
            </a:r>
            <a:endParaRPr lang="LID4096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DB1EE5-FC54-0B3D-9F09-39558335E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45" y="1848679"/>
            <a:ext cx="7176128" cy="33793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5FC556-28BA-2C91-AA82-19A3F76B9B19}"/>
              </a:ext>
            </a:extLst>
          </p:cNvPr>
          <p:cNvSpPr txBox="1"/>
          <p:nvPr/>
        </p:nvSpPr>
        <p:spPr>
          <a:xfrm>
            <a:off x="11327296" y="504852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</a:t>
            </a:r>
            <a:endParaRPr lang="LID4096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6D64D-DA51-2389-9E78-0F88B4058F60}"/>
              </a:ext>
            </a:extLst>
          </p:cNvPr>
          <p:cNvSpPr txBox="1"/>
          <p:nvPr/>
        </p:nvSpPr>
        <p:spPr>
          <a:xfrm>
            <a:off x="800712" y="6380111"/>
            <a:ext cx="9839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[1] Photo from Raphael, Mainz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4FB89F4-E75B-6E8A-309F-714EB61B6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6712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43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767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F04D57-4CB3-7763-6B22-15A1CF0E2E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Bohr Model: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𝑚𝑍</m:t>
                        </m:r>
                      </m:den>
                    </m:f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dirty="0"/>
              </a:p>
              <a:p>
                <a:r>
                  <a:rPr lang="en-US" sz="2400" dirty="0"/>
                  <a:t>Muonic orbitals are much closer than electronic orbital to the nucleus. Therefore, more sensitive to nuclear properties.</a:t>
                </a:r>
              </a:p>
              <a:p>
                <a:endParaRPr lang="en-US" sz="2400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LID4096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2DF04D57-4CB3-7763-6B22-15A1CF0E2E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8" t="-956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7C880-A727-BC31-33A8-0D6F880B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Physics and Astronomy, IKS</a:t>
            </a:r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7B611-F23F-91FD-ED67-949FE01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F278BF-0DAD-D814-28C6-9D357814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Muonic x-ray spectroscopy</a:t>
            </a:r>
            <a:endParaRPr lang="LID4096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DB8E47-FB58-7D41-E579-98BAF4AE0A82}"/>
              </a:ext>
            </a:extLst>
          </p:cNvPr>
          <p:cNvGrpSpPr/>
          <p:nvPr/>
        </p:nvGrpSpPr>
        <p:grpSpPr>
          <a:xfrm>
            <a:off x="3466537" y="2174269"/>
            <a:ext cx="1228279" cy="1498833"/>
            <a:chOff x="32025443" y="27386507"/>
            <a:chExt cx="3014975" cy="4294051"/>
          </a:xfrm>
        </p:grpSpPr>
        <p:grpSp>
          <p:nvGrpSpPr>
            <p:cNvPr id="7" name="Google Shape;448;p19">
              <a:extLst>
                <a:ext uri="{FF2B5EF4-FFF2-40B4-BE49-F238E27FC236}">
                  <a16:creationId xmlns:a16="http://schemas.microsoft.com/office/drawing/2014/main" id="{5C82346D-8552-E0D7-E750-1E5DDECBCFD1}"/>
                </a:ext>
              </a:extLst>
            </p:cNvPr>
            <p:cNvGrpSpPr/>
            <p:nvPr/>
          </p:nvGrpSpPr>
          <p:grpSpPr>
            <a:xfrm>
              <a:off x="32025443" y="27386507"/>
              <a:ext cx="3014975" cy="4294051"/>
              <a:chOff x="489925" y="1417314"/>
              <a:chExt cx="4474050" cy="3324759"/>
            </a:xfrm>
          </p:grpSpPr>
          <p:sp>
            <p:nvSpPr>
              <p:cNvPr id="10" name="Google Shape;449;p19">
                <a:extLst>
                  <a:ext uri="{FF2B5EF4-FFF2-40B4-BE49-F238E27FC236}">
                    <a16:creationId xmlns:a16="http://schemas.microsoft.com/office/drawing/2014/main" id="{AA4F0342-CD04-1B20-9093-BD503051B2BD}"/>
                  </a:ext>
                </a:extLst>
              </p:cNvPr>
              <p:cNvSpPr/>
              <p:nvPr/>
            </p:nvSpPr>
            <p:spPr>
              <a:xfrm>
                <a:off x="1142937" y="4591867"/>
                <a:ext cx="3168424" cy="150206"/>
              </a:xfrm>
              <a:custGeom>
                <a:avLst/>
                <a:gdLst/>
                <a:ahLst/>
                <a:cxnLst/>
                <a:rect l="l" t="t" r="r" b="b"/>
                <a:pathLst>
                  <a:path w="80642" h="3823" extrusionOk="0">
                    <a:moveTo>
                      <a:pt x="1" y="1"/>
                    </a:moveTo>
                    <a:lnTo>
                      <a:pt x="1" y="3822"/>
                    </a:lnTo>
                    <a:lnTo>
                      <a:pt x="80642" y="3822"/>
                    </a:lnTo>
                    <a:lnTo>
                      <a:pt x="8064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1" name="Google Shape;450;p19">
                <a:extLst>
                  <a:ext uri="{FF2B5EF4-FFF2-40B4-BE49-F238E27FC236}">
                    <a16:creationId xmlns:a16="http://schemas.microsoft.com/office/drawing/2014/main" id="{58F1E1E9-B2A3-52FB-4A33-CCED172D7615}"/>
                  </a:ext>
                </a:extLst>
              </p:cNvPr>
              <p:cNvSpPr/>
              <p:nvPr/>
            </p:nvSpPr>
            <p:spPr>
              <a:xfrm>
                <a:off x="2684351" y="1949739"/>
                <a:ext cx="107655" cy="2232811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56829" extrusionOk="0">
                    <a:moveTo>
                      <a:pt x="1" y="0"/>
                    </a:moveTo>
                    <a:lnTo>
                      <a:pt x="1" y="56829"/>
                    </a:lnTo>
                    <a:lnTo>
                      <a:pt x="2739" y="56829"/>
                    </a:lnTo>
                    <a:lnTo>
                      <a:pt x="27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2" name="Google Shape;451;p19">
                <a:extLst>
                  <a:ext uri="{FF2B5EF4-FFF2-40B4-BE49-F238E27FC236}">
                    <a16:creationId xmlns:a16="http://schemas.microsoft.com/office/drawing/2014/main" id="{3E0193B2-0EC8-834C-3342-F0A39DB7AED0}"/>
                  </a:ext>
                </a:extLst>
              </p:cNvPr>
              <p:cNvSpPr/>
              <p:nvPr/>
            </p:nvSpPr>
            <p:spPr>
              <a:xfrm>
                <a:off x="2256318" y="4314005"/>
                <a:ext cx="964177" cy="131464"/>
              </a:xfrm>
              <a:custGeom>
                <a:avLst/>
                <a:gdLst/>
                <a:ahLst/>
                <a:cxnLst/>
                <a:rect l="l" t="t" r="r" b="b"/>
                <a:pathLst>
                  <a:path w="24540" h="3346" extrusionOk="0">
                    <a:moveTo>
                      <a:pt x="1" y="0"/>
                    </a:moveTo>
                    <a:lnTo>
                      <a:pt x="1" y="3346"/>
                    </a:lnTo>
                    <a:lnTo>
                      <a:pt x="24540" y="3346"/>
                    </a:lnTo>
                    <a:lnTo>
                      <a:pt x="2454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3" name="Google Shape;452;p19">
                <a:extLst>
                  <a:ext uri="{FF2B5EF4-FFF2-40B4-BE49-F238E27FC236}">
                    <a16:creationId xmlns:a16="http://schemas.microsoft.com/office/drawing/2014/main" id="{D7282A29-398D-020B-D000-A974DC8BA020}"/>
                  </a:ext>
                </a:extLst>
              </p:cNvPr>
              <p:cNvSpPr/>
              <p:nvPr/>
            </p:nvSpPr>
            <p:spPr>
              <a:xfrm>
                <a:off x="2336786" y="4182539"/>
                <a:ext cx="803245" cy="131504"/>
              </a:xfrm>
              <a:custGeom>
                <a:avLst/>
                <a:gdLst/>
                <a:ahLst/>
                <a:cxnLst/>
                <a:rect l="l" t="t" r="r" b="b"/>
                <a:pathLst>
                  <a:path w="20444" h="3347" extrusionOk="0">
                    <a:moveTo>
                      <a:pt x="1" y="1"/>
                    </a:moveTo>
                    <a:lnTo>
                      <a:pt x="1" y="3346"/>
                    </a:lnTo>
                    <a:lnTo>
                      <a:pt x="20444" y="3346"/>
                    </a:lnTo>
                    <a:lnTo>
                      <a:pt x="2044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4" name="Google Shape;453;p19">
                <a:extLst>
                  <a:ext uri="{FF2B5EF4-FFF2-40B4-BE49-F238E27FC236}">
                    <a16:creationId xmlns:a16="http://schemas.microsoft.com/office/drawing/2014/main" id="{64777DF4-449F-FE91-3EAF-2476259DCADC}"/>
                  </a:ext>
                </a:extLst>
              </p:cNvPr>
              <p:cNvSpPr/>
              <p:nvPr/>
            </p:nvSpPr>
            <p:spPr>
              <a:xfrm>
                <a:off x="2632920" y="1893593"/>
                <a:ext cx="203051" cy="5618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430" extrusionOk="0">
                    <a:moveTo>
                      <a:pt x="334" y="0"/>
                    </a:moveTo>
                    <a:cubicBezTo>
                      <a:pt x="155" y="0"/>
                      <a:pt x="0" y="155"/>
                      <a:pt x="0" y="334"/>
                    </a:cubicBezTo>
                    <a:lnTo>
                      <a:pt x="0" y="1108"/>
                    </a:lnTo>
                    <a:cubicBezTo>
                      <a:pt x="0" y="1286"/>
                      <a:pt x="155" y="1429"/>
                      <a:pt x="334" y="1429"/>
                    </a:cubicBezTo>
                    <a:lnTo>
                      <a:pt x="4846" y="1429"/>
                    </a:lnTo>
                    <a:cubicBezTo>
                      <a:pt x="5025" y="1429"/>
                      <a:pt x="5156" y="1286"/>
                      <a:pt x="5168" y="1108"/>
                    </a:cubicBezTo>
                    <a:lnTo>
                      <a:pt x="5168" y="334"/>
                    </a:lnTo>
                    <a:cubicBezTo>
                      <a:pt x="5168" y="155"/>
                      <a:pt x="5025" y="0"/>
                      <a:pt x="48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5" name="Google Shape;454;p19">
                <a:extLst>
                  <a:ext uri="{FF2B5EF4-FFF2-40B4-BE49-F238E27FC236}">
                    <a16:creationId xmlns:a16="http://schemas.microsoft.com/office/drawing/2014/main" id="{A1E578FC-31A9-6324-27FA-BEBD06CCC29A}"/>
                  </a:ext>
                </a:extLst>
              </p:cNvPr>
              <p:cNvSpPr/>
              <p:nvPr/>
            </p:nvSpPr>
            <p:spPr>
              <a:xfrm>
                <a:off x="2632920" y="1572669"/>
                <a:ext cx="210555" cy="320960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8169" extrusionOk="0">
                    <a:moveTo>
                      <a:pt x="1834" y="1"/>
                    </a:moveTo>
                    <a:lnTo>
                      <a:pt x="0" y="3918"/>
                    </a:lnTo>
                    <a:lnTo>
                      <a:pt x="1310" y="8168"/>
                    </a:lnTo>
                    <a:lnTo>
                      <a:pt x="4048" y="8168"/>
                    </a:lnTo>
                    <a:lnTo>
                      <a:pt x="5358" y="3918"/>
                    </a:lnTo>
                    <a:lnTo>
                      <a:pt x="354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6" name="Google Shape;455;p19">
                <a:extLst>
                  <a:ext uri="{FF2B5EF4-FFF2-40B4-BE49-F238E27FC236}">
                    <a16:creationId xmlns:a16="http://schemas.microsoft.com/office/drawing/2014/main" id="{1A9402A8-68C0-683B-C3D6-9AED78F7C06C}"/>
                  </a:ext>
                </a:extLst>
              </p:cNvPr>
              <p:cNvSpPr/>
              <p:nvPr/>
            </p:nvSpPr>
            <p:spPr>
              <a:xfrm>
                <a:off x="550707" y="2126547"/>
                <a:ext cx="615203" cy="1684598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42876" extrusionOk="0">
                    <a:moveTo>
                      <a:pt x="15360" y="1"/>
                    </a:moveTo>
                    <a:lnTo>
                      <a:pt x="1" y="42792"/>
                    </a:lnTo>
                    <a:lnTo>
                      <a:pt x="251" y="42875"/>
                    </a:lnTo>
                    <a:lnTo>
                      <a:pt x="15657" y="108"/>
                    </a:lnTo>
                    <a:lnTo>
                      <a:pt x="15360" y="1"/>
                    </a:ln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7" name="Google Shape;456;p19">
                <a:extLst>
                  <a:ext uri="{FF2B5EF4-FFF2-40B4-BE49-F238E27FC236}">
                    <a16:creationId xmlns:a16="http://schemas.microsoft.com/office/drawing/2014/main" id="{9CE5677C-7008-155B-8E2A-AB9C9395A448}"/>
                  </a:ext>
                </a:extLst>
              </p:cNvPr>
              <p:cNvSpPr/>
              <p:nvPr/>
            </p:nvSpPr>
            <p:spPr>
              <a:xfrm>
                <a:off x="1154174" y="2126547"/>
                <a:ext cx="614731" cy="1684598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42876" extrusionOk="0">
                    <a:moveTo>
                      <a:pt x="298" y="1"/>
                    </a:moveTo>
                    <a:lnTo>
                      <a:pt x="1" y="108"/>
                    </a:lnTo>
                    <a:lnTo>
                      <a:pt x="15372" y="42875"/>
                    </a:lnTo>
                    <a:lnTo>
                      <a:pt x="15645" y="42827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8" name="Google Shape;457;p19">
                <a:extLst>
                  <a:ext uri="{FF2B5EF4-FFF2-40B4-BE49-F238E27FC236}">
                    <a16:creationId xmlns:a16="http://schemas.microsoft.com/office/drawing/2014/main" id="{44E8D388-A284-28F6-F6EF-9E3716FF6917}"/>
                  </a:ext>
                </a:extLst>
              </p:cNvPr>
              <p:cNvSpPr/>
              <p:nvPr/>
            </p:nvSpPr>
            <p:spPr>
              <a:xfrm>
                <a:off x="550707" y="3713803"/>
                <a:ext cx="1218658" cy="189496"/>
              </a:xfrm>
              <a:custGeom>
                <a:avLst/>
                <a:gdLst/>
                <a:ahLst/>
                <a:cxnLst/>
                <a:rect l="l" t="t" r="r" b="b"/>
                <a:pathLst>
                  <a:path w="31017" h="4823" extrusionOk="0">
                    <a:moveTo>
                      <a:pt x="15503" y="1"/>
                    </a:moveTo>
                    <a:cubicBezTo>
                      <a:pt x="6942" y="1"/>
                      <a:pt x="1" y="1084"/>
                      <a:pt x="1" y="2418"/>
                    </a:cubicBezTo>
                    <a:cubicBezTo>
                      <a:pt x="1" y="3751"/>
                      <a:pt x="6942" y="4823"/>
                      <a:pt x="15503" y="4823"/>
                    </a:cubicBezTo>
                    <a:cubicBezTo>
                      <a:pt x="24075" y="4823"/>
                      <a:pt x="31016" y="3751"/>
                      <a:pt x="31016" y="2418"/>
                    </a:cubicBezTo>
                    <a:cubicBezTo>
                      <a:pt x="31016" y="1084"/>
                      <a:pt x="24075" y="1"/>
                      <a:pt x="15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19" name="Google Shape;458;p19">
                <a:extLst>
                  <a:ext uri="{FF2B5EF4-FFF2-40B4-BE49-F238E27FC236}">
                    <a16:creationId xmlns:a16="http://schemas.microsoft.com/office/drawing/2014/main" id="{E9615623-C955-5E26-926C-5B1A7B4E6B94}"/>
                  </a:ext>
                </a:extLst>
              </p:cNvPr>
              <p:cNvSpPr/>
              <p:nvPr/>
            </p:nvSpPr>
            <p:spPr>
              <a:xfrm>
                <a:off x="489925" y="3808769"/>
                <a:ext cx="1305646" cy="266229"/>
              </a:xfrm>
              <a:custGeom>
                <a:avLst/>
                <a:gdLst/>
                <a:ahLst/>
                <a:cxnLst/>
                <a:rect l="l" t="t" r="r" b="b"/>
                <a:pathLst>
                  <a:path w="33231" h="6776" extrusionOk="0">
                    <a:moveTo>
                      <a:pt x="1548" y="1"/>
                    </a:moveTo>
                    <a:lnTo>
                      <a:pt x="1548" y="1"/>
                    </a:lnTo>
                    <a:cubicBezTo>
                      <a:pt x="1547" y="1"/>
                      <a:pt x="0" y="6751"/>
                      <a:pt x="17061" y="6775"/>
                    </a:cubicBezTo>
                    <a:lnTo>
                      <a:pt x="17121" y="6775"/>
                    </a:lnTo>
                    <a:cubicBezTo>
                      <a:pt x="33230" y="6751"/>
                      <a:pt x="32671" y="667"/>
                      <a:pt x="32551" y="12"/>
                    </a:cubicBezTo>
                    <a:lnTo>
                      <a:pt x="32551" y="12"/>
                    </a:lnTo>
                    <a:cubicBezTo>
                      <a:pt x="32337" y="1310"/>
                      <a:pt x="25479" y="2417"/>
                      <a:pt x="17038" y="2417"/>
                    </a:cubicBezTo>
                    <a:lnTo>
                      <a:pt x="17026" y="2417"/>
                    </a:lnTo>
                    <a:cubicBezTo>
                      <a:pt x="8465" y="2417"/>
                      <a:pt x="1548" y="1334"/>
                      <a:pt x="15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0" name="Google Shape;459;p19">
                <a:extLst>
                  <a:ext uri="{FF2B5EF4-FFF2-40B4-BE49-F238E27FC236}">
                    <a16:creationId xmlns:a16="http://schemas.microsoft.com/office/drawing/2014/main" id="{F41E92C3-7C1A-6121-3474-84699AA6D6CB}"/>
                  </a:ext>
                </a:extLst>
              </p:cNvPr>
              <p:cNvSpPr/>
              <p:nvPr/>
            </p:nvSpPr>
            <p:spPr>
              <a:xfrm>
                <a:off x="1154645" y="1694783"/>
                <a:ext cx="1535807" cy="301944"/>
              </a:xfrm>
              <a:custGeom>
                <a:avLst/>
                <a:gdLst/>
                <a:ahLst/>
                <a:cxnLst/>
                <a:rect l="l" t="t" r="r" b="b"/>
                <a:pathLst>
                  <a:path w="39089" h="7685" extrusionOk="0">
                    <a:moveTo>
                      <a:pt x="38696" y="0"/>
                    </a:moveTo>
                    <a:lnTo>
                      <a:pt x="37970" y="60"/>
                    </a:lnTo>
                    <a:cubicBezTo>
                      <a:pt x="37981" y="60"/>
                      <a:pt x="29826" y="1227"/>
                      <a:pt x="21217" y="4822"/>
                    </a:cubicBezTo>
                    <a:cubicBezTo>
                      <a:pt x="18876" y="5799"/>
                      <a:pt x="16444" y="6142"/>
                      <a:pt x="14089" y="6142"/>
                    </a:cubicBezTo>
                    <a:cubicBezTo>
                      <a:pt x="8520" y="6142"/>
                      <a:pt x="3378" y="4222"/>
                      <a:pt x="863" y="4222"/>
                    </a:cubicBezTo>
                    <a:cubicBezTo>
                      <a:pt x="527" y="4222"/>
                      <a:pt x="238" y="4256"/>
                      <a:pt x="1" y="4334"/>
                    </a:cubicBezTo>
                    <a:lnTo>
                      <a:pt x="655" y="5263"/>
                    </a:lnTo>
                    <a:cubicBezTo>
                      <a:pt x="847" y="5210"/>
                      <a:pt x="1071" y="5186"/>
                      <a:pt x="1327" y="5186"/>
                    </a:cubicBezTo>
                    <a:cubicBezTo>
                      <a:pt x="3927" y="5186"/>
                      <a:pt x="9721" y="7685"/>
                      <a:pt x="15896" y="7685"/>
                    </a:cubicBezTo>
                    <a:cubicBezTo>
                      <a:pt x="17964" y="7685"/>
                      <a:pt x="20075" y="7404"/>
                      <a:pt x="22122" y="6656"/>
                    </a:cubicBezTo>
                    <a:cubicBezTo>
                      <a:pt x="30897" y="3453"/>
                      <a:pt x="39089" y="2667"/>
                      <a:pt x="39089" y="2667"/>
                    </a:cubicBezTo>
                    <a:lnTo>
                      <a:pt x="386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1" name="Google Shape;460;p19">
                <a:extLst>
                  <a:ext uri="{FF2B5EF4-FFF2-40B4-BE49-F238E27FC236}">
                    <a16:creationId xmlns:a16="http://schemas.microsoft.com/office/drawing/2014/main" id="{E7BAC3FB-5170-E6B5-4CC1-0206BA395046}"/>
                  </a:ext>
                </a:extLst>
              </p:cNvPr>
              <p:cNvSpPr/>
              <p:nvPr/>
            </p:nvSpPr>
            <p:spPr>
              <a:xfrm>
                <a:off x="2782618" y="1417314"/>
                <a:ext cx="1507282" cy="367322"/>
              </a:xfrm>
              <a:custGeom>
                <a:avLst/>
                <a:gdLst/>
                <a:ahLst/>
                <a:cxnLst/>
                <a:rect l="l" t="t" r="r" b="b"/>
                <a:pathLst>
                  <a:path w="38363" h="9349" extrusionOk="0">
                    <a:moveTo>
                      <a:pt x="38301" y="1"/>
                    </a:moveTo>
                    <a:cubicBezTo>
                      <a:pt x="35559" y="1"/>
                      <a:pt x="28391" y="6495"/>
                      <a:pt x="19938" y="6495"/>
                    </a:cubicBezTo>
                    <a:cubicBezTo>
                      <a:pt x="19346" y="6495"/>
                      <a:pt x="18748" y="6464"/>
                      <a:pt x="18145" y="6396"/>
                    </a:cubicBezTo>
                    <a:cubicBezTo>
                      <a:pt x="15293" y="6081"/>
                      <a:pt x="12548" y="5972"/>
                      <a:pt x="10115" y="5972"/>
                    </a:cubicBezTo>
                    <a:cubicBezTo>
                      <a:pt x="4624" y="5972"/>
                      <a:pt x="715" y="6526"/>
                      <a:pt x="715" y="6526"/>
                    </a:cubicBezTo>
                    <a:lnTo>
                      <a:pt x="0" y="6681"/>
                    </a:lnTo>
                    <a:lnTo>
                      <a:pt x="393" y="9348"/>
                    </a:lnTo>
                    <a:cubicBezTo>
                      <a:pt x="393" y="9348"/>
                      <a:pt x="6029" y="8278"/>
                      <a:pt x="13309" y="8278"/>
                    </a:cubicBezTo>
                    <a:cubicBezTo>
                      <a:pt x="14748" y="8278"/>
                      <a:pt x="16252" y="8319"/>
                      <a:pt x="17788" y="8420"/>
                    </a:cubicBezTo>
                    <a:cubicBezTo>
                      <a:pt x="18132" y="8442"/>
                      <a:pt x="18474" y="8453"/>
                      <a:pt x="18814" y="8453"/>
                    </a:cubicBezTo>
                    <a:cubicBezTo>
                      <a:pt x="27694" y="8453"/>
                      <a:pt x="35219" y="1096"/>
                      <a:pt x="38005" y="1073"/>
                    </a:cubicBezTo>
                    <a:lnTo>
                      <a:pt x="38362" y="2"/>
                    </a:lnTo>
                    <a:cubicBezTo>
                      <a:pt x="38342" y="1"/>
                      <a:pt x="38321" y="1"/>
                      <a:pt x="383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2" name="Google Shape;461;p19">
                <a:extLst>
                  <a:ext uri="{FF2B5EF4-FFF2-40B4-BE49-F238E27FC236}">
                    <a16:creationId xmlns:a16="http://schemas.microsoft.com/office/drawing/2014/main" id="{AA68648F-2EE6-2FA8-11F9-4D91BC8B9A73}"/>
                  </a:ext>
                </a:extLst>
              </p:cNvPr>
              <p:cNvSpPr/>
              <p:nvPr/>
            </p:nvSpPr>
            <p:spPr>
              <a:xfrm>
                <a:off x="4236532" y="1576873"/>
                <a:ext cx="115591" cy="115591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2942" extrusionOk="0">
                    <a:moveTo>
                      <a:pt x="1477" y="644"/>
                    </a:moveTo>
                    <a:cubicBezTo>
                      <a:pt x="1930" y="644"/>
                      <a:pt x="2311" y="1013"/>
                      <a:pt x="2311" y="1477"/>
                    </a:cubicBezTo>
                    <a:cubicBezTo>
                      <a:pt x="2311" y="1930"/>
                      <a:pt x="1930" y="2311"/>
                      <a:pt x="1477" y="2311"/>
                    </a:cubicBezTo>
                    <a:cubicBezTo>
                      <a:pt x="1013" y="2311"/>
                      <a:pt x="644" y="1930"/>
                      <a:pt x="644" y="1477"/>
                    </a:cubicBezTo>
                    <a:cubicBezTo>
                      <a:pt x="644" y="1013"/>
                      <a:pt x="1013" y="644"/>
                      <a:pt x="1477" y="644"/>
                    </a:cubicBezTo>
                    <a:close/>
                    <a:moveTo>
                      <a:pt x="1477" y="1"/>
                    </a:moveTo>
                    <a:cubicBezTo>
                      <a:pt x="656" y="1"/>
                      <a:pt x="1" y="656"/>
                      <a:pt x="1" y="1477"/>
                    </a:cubicBezTo>
                    <a:cubicBezTo>
                      <a:pt x="1" y="2287"/>
                      <a:pt x="656" y="2942"/>
                      <a:pt x="1477" y="2942"/>
                    </a:cubicBezTo>
                    <a:cubicBezTo>
                      <a:pt x="2275" y="2942"/>
                      <a:pt x="2942" y="2287"/>
                      <a:pt x="2942" y="1477"/>
                    </a:cubicBezTo>
                    <a:cubicBezTo>
                      <a:pt x="2942" y="656"/>
                      <a:pt x="2287" y="1"/>
                      <a:pt x="1477" y="1"/>
                    </a:cubicBez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3" name="Google Shape;462;p19">
                <a:extLst>
                  <a:ext uri="{FF2B5EF4-FFF2-40B4-BE49-F238E27FC236}">
                    <a16:creationId xmlns:a16="http://schemas.microsoft.com/office/drawing/2014/main" id="{F6884C58-3931-0501-AD8E-F2ED5A97DB2C}"/>
                  </a:ext>
                </a:extLst>
              </p:cNvPr>
              <p:cNvSpPr/>
              <p:nvPr/>
            </p:nvSpPr>
            <p:spPr>
              <a:xfrm>
                <a:off x="4288474" y="1678399"/>
                <a:ext cx="614731" cy="1684087"/>
              </a:xfrm>
              <a:custGeom>
                <a:avLst/>
                <a:gdLst/>
                <a:ahLst/>
                <a:cxnLst/>
                <a:rect l="l" t="t" r="r" b="b"/>
                <a:pathLst>
                  <a:path w="15646" h="42863" extrusionOk="0">
                    <a:moveTo>
                      <a:pt x="298" y="1"/>
                    </a:moveTo>
                    <a:lnTo>
                      <a:pt x="1" y="108"/>
                    </a:lnTo>
                    <a:lnTo>
                      <a:pt x="15395" y="42863"/>
                    </a:lnTo>
                    <a:lnTo>
                      <a:pt x="15645" y="42780"/>
                    </a:lnTo>
                    <a:lnTo>
                      <a:pt x="298" y="1"/>
                    </a:ln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4" name="Google Shape;463;p19">
                <a:extLst>
                  <a:ext uri="{FF2B5EF4-FFF2-40B4-BE49-F238E27FC236}">
                    <a16:creationId xmlns:a16="http://schemas.microsoft.com/office/drawing/2014/main" id="{F5949664-64D2-BF0B-06C9-511DDC5839DC}"/>
                  </a:ext>
                </a:extLst>
              </p:cNvPr>
              <p:cNvSpPr/>
              <p:nvPr/>
            </p:nvSpPr>
            <p:spPr>
              <a:xfrm>
                <a:off x="3685008" y="1678399"/>
                <a:ext cx="615203" cy="1684087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42863" extrusionOk="0">
                    <a:moveTo>
                      <a:pt x="15360" y="1"/>
                    </a:moveTo>
                    <a:lnTo>
                      <a:pt x="0" y="42827"/>
                    </a:lnTo>
                    <a:lnTo>
                      <a:pt x="286" y="42863"/>
                    </a:lnTo>
                    <a:lnTo>
                      <a:pt x="15657" y="108"/>
                    </a:lnTo>
                    <a:lnTo>
                      <a:pt x="15360" y="1"/>
                    </a:ln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5" name="Google Shape;464;p19">
                <a:extLst>
                  <a:ext uri="{FF2B5EF4-FFF2-40B4-BE49-F238E27FC236}">
                    <a16:creationId xmlns:a16="http://schemas.microsoft.com/office/drawing/2014/main" id="{B3D283F6-86A3-CAD2-0F9F-B051002E37CF}"/>
                  </a:ext>
                </a:extLst>
              </p:cNvPr>
              <p:cNvSpPr/>
              <p:nvPr/>
            </p:nvSpPr>
            <p:spPr>
              <a:xfrm>
                <a:off x="3685008" y="3266128"/>
                <a:ext cx="1218658" cy="189496"/>
              </a:xfrm>
              <a:custGeom>
                <a:avLst/>
                <a:gdLst/>
                <a:ahLst/>
                <a:cxnLst/>
                <a:rect l="l" t="t" r="r" b="b"/>
                <a:pathLst>
                  <a:path w="31017" h="4823" extrusionOk="0">
                    <a:moveTo>
                      <a:pt x="15502" y="0"/>
                    </a:moveTo>
                    <a:cubicBezTo>
                      <a:pt x="6942" y="0"/>
                      <a:pt x="0" y="1084"/>
                      <a:pt x="0" y="2417"/>
                    </a:cubicBezTo>
                    <a:cubicBezTo>
                      <a:pt x="0" y="3739"/>
                      <a:pt x="6942" y="4822"/>
                      <a:pt x="15502" y="4822"/>
                    </a:cubicBezTo>
                    <a:cubicBezTo>
                      <a:pt x="24075" y="4822"/>
                      <a:pt x="31016" y="3739"/>
                      <a:pt x="31016" y="2417"/>
                    </a:cubicBezTo>
                    <a:cubicBezTo>
                      <a:pt x="31016" y="1084"/>
                      <a:pt x="24075" y="0"/>
                      <a:pt x="15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6" name="Google Shape;465;p19">
                <a:extLst>
                  <a:ext uri="{FF2B5EF4-FFF2-40B4-BE49-F238E27FC236}">
                    <a16:creationId xmlns:a16="http://schemas.microsoft.com/office/drawing/2014/main" id="{B998A496-FDA0-D6DB-20B1-0E9654FE4258}"/>
                  </a:ext>
                </a:extLst>
              </p:cNvPr>
              <p:cNvSpPr/>
              <p:nvPr/>
            </p:nvSpPr>
            <p:spPr>
              <a:xfrm>
                <a:off x="3657858" y="3360150"/>
                <a:ext cx="1306117" cy="266229"/>
              </a:xfrm>
              <a:custGeom>
                <a:avLst/>
                <a:gdLst/>
                <a:ahLst/>
                <a:cxnLst/>
                <a:rect l="l" t="t" r="r" b="b"/>
                <a:pathLst>
                  <a:path w="33243" h="6776" extrusionOk="0">
                    <a:moveTo>
                      <a:pt x="31695" y="0"/>
                    </a:moveTo>
                    <a:cubicBezTo>
                      <a:pt x="31695" y="1346"/>
                      <a:pt x="24778" y="2417"/>
                      <a:pt x="16217" y="2417"/>
                    </a:cubicBezTo>
                    <a:lnTo>
                      <a:pt x="16193" y="2417"/>
                    </a:lnTo>
                    <a:cubicBezTo>
                      <a:pt x="7764" y="2417"/>
                      <a:pt x="894" y="1310"/>
                      <a:pt x="691" y="24"/>
                    </a:cubicBezTo>
                    <a:lnTo>
                      <a:pt x="691" y="24"/>
                    </a:lnTo>
                    <a:cubicBezTo>
                      <a:pt x="572" y="679"/>
                      <a:pt x="1" y="6763"/>
                      <a:pt x="16122" y="6775"/>
                    </a:cubicBezTo>
                    <a:lnTo>
                      <a:pt x="16181" y="6775"/>
                    </a:lnTo>
                    <a:cubicBezTo>
                      <a:pt x="33242" y="6763"/>
                      <a:pt x="31695" y="1"/>
                      <a:pt x="31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 dirty="0"/>
              </a:p>
            </p:txBody>
          </p:sp>
          <p:sp>
            <p:nvSpPr>
              <p:cNvPr id="27" name="Google Shape;466;p19">
                <a:extLst>
                  <a:ext uri="{FF2B5EF4-FFF2-40B4-BE49-F238E27FC236}">
                    <a16:creationId xmlns:a16="http://schemas.microsoft.com/office/drawing/2014/main" id="{D7E97483-0F9B-0CAA-3643-4F2A09581465}"/>
                  </a:ext>
                </a:extLst>
              </p:cNvPr>
              <p:cNvSpPr/>
              <p:nvPr/>
            </p:nvSpPr>
            <p:spPr>
              <a:xfrm>
                <a:off x="1093352" y="1864597"/>
                <a:ext cx="13339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4" extrusionOk="0">
                    <a:moveTo>
                      <a:pt x="1703" y="965"/>
                    </a:moveTo>
                    <a:cubicBezTo>
                      <a:pt x="2096" y="965"/>
                      <a:pt x="2442" y="1298"/>
                      <a:pt x="2442" y="1715"/>
                    </a:cubicBezTo>
                    <a:cubicBezTo>
                      <a:pt x="2442" y="2131"/>
                      <a:pt x="2120" y="2453"/>
                      <a:pt x="1703" y="2453"/>
                    </a:cubicBezTo>
                    <a:cubicBezTo>
                      <a:pt x="1287" y="2453"/>
                      <a:pt x="953" y="2131"/>
                      <a:pt x="953" y="1715"/>
                    </a:cubicBezTo>
                    <a:cubicBezTo>
                      <a:pt x="953" y="1298"/>
                      <a:pt x="1287" y="965"/>
                      <a:pt x="1703" y="965"/>
                    </a:cubicBezTo>
                    <a:close/>
                    <a:moveTo>
                      <a:pt x="1703" y="0"/>
                    </a:moveTo>
                    <a:cubicBezTo>
                      <a:pt x="763" y="0"/>
                      <a:pt x="1" y="762"/>
                      <a:pt x="1" y="1691"/>
                    </a:cubicBezTo>
                    <a:cubicBezTo>
                      <a:pt x="1" y="2632"/>
                      <a:pt x="763" y="3394"/>
                      <a:pt x="1703" y="3394"/>
                    </a:cubicBezTo>
                    <a:cubicBezTo>
                      <a:pt x="2620" y="3394"/>
                      <a:pt x="3382" y="2632"/>
                      <a:pt x="3394" y="1691"/>
                    </a:cubicBezTo>
                    <a:cubicBezTo>
                      <a:pt x="3394" y="762"/>
                      <a:pt x="2632" y="0"/>
                      <a:pt x="1703" y="0"/>
                    </a:cubicBez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8" name="Google Shape;467;p19">
                <a:extLst>
                  <a:ext uri="{FF2B5EF4-FFF2-40B4-BE49-F238E27FC236}">
                    <a16:creationId xmlns:a16="http://schemas.microsoft.com/office/drawing/2014/main" id="{6D526347-A699-F5A2-028B-E93051021227}"/>
                  </a:ext>
                </a:extLst>
              </p:cNvPr>
              <p:cNvSpPr/>
              <p:nvPr/>
            </p:nvSpPr>
            <p:spPr>
              <a:xfrm>
                <a:off x="1144351" y="1969385"/>
                <a:ext cx="30450" cy="7158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822" extrusionOk="0">
                    <a:moveTo>
                      <a:pt x="1" y="0"/>
                    </a:moveTo>
                    <a:lnTo>
                      <a:pt x="1" y="1822"/>
                    </a:lnTo>
                    <a:lnTo>
                      <a:pt x="775" y="1822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29" name="Google Shape;468;p19">
                <a:extLst>
                  <a:ext uri="{FF2B5EF4-FFF2-40B4-BE49-F238E27FC236}">
                    <a16:creationId xmlns:a16="http://schemas.microsoft.com/office/drawing/2014/main" id="{C93B92B1-4BEA-7CEB-EC8A-27EE7230F7C1}"/>
                  </a:ext>
                </a:extLst>
              </p:cNvPr>
              <p:cNvSpPr/>
              <p:nvPr/>
            </p:nvSpPr>
            <p:spPr>
              <a:xfrm>
                <a:off x="1102271" y="2025491"/>
                <a:ext cx="115552" cy="115591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942" extrusionOk="0">
                    <a:moveTo>
                      <a:pt x="1476" y="620"/>
                    </a:moveTo>
                    <a:cubicBezTo>
                      <a:pt x="1929" y="620"/>
                      <a:pt x="2310" y="1013"/>
                      <a:pt x="2310" y="1454"/>
                    </a:cubicBezTo>
                    <a:cubicBezTo>
                      <a:pt x="2310" y="1918"/>
                      <a:pt x="1929" y="2287"/>
                      <a:pt x="1476" y="2287"/>
                    </a:cubicBezTo>
                    <a:cubicBezTo>
                      <a:pt x="1012" y="2287"/>
                      <a:pt x="643" y="1918"/>
                      <a:pt x="643" y="1454"/>
                    </a:cubicBezTo>
                    <a:cubicBezTo>
                      <a:pt x="643" y="989"/>
                      <a:pt x="1012" y="620"/>
                      <a:pt x="1476" y="620"/>
                    </a:cubicBezTo>
                    <a:close/>
                    <a:moveTo>
                      <a:pt x="1476" y="1"/>
                    </a:moveTo>
                    <a:cubicBezTo>
                      <a:pt x="655" y="1"/>
                      <a:pt x="0" y="656"/>
                      <a:pt x="0" y="1465"/>
                    </a:cubicBezTo>
                    <a:cubicBezTo>
                      <a:pt x="0" y="2287"/>
                      <a:pt x="655" y="2942"/>
                      <a:pt x="1476" y="2942"/>
                    </a:cubicBezTo>
                    <a:cubicBezTo>
                      <a:pt x="2274" y="2942"/>
                      <a:pt x="2941" y="2287"/>
                      <a:pt x="2941" y="1465"/>
                    </a:cubicBezTo>
                    <a:cubicBezTo>
                      <a:pt x="2941" y="656"/>
                      <a:pt x="2286" y="1"/>
                      <a:pt x="1476" y="1"/>
                    </a:cubicBez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30" name="Google Shape;469;p19">
                <a:extLst>
                  <a:ext uri="{FF2B5EF4-FFF2-40B4-BE49-F238E27FC236}">
                    <a16:creationId xmlns:a16="http://schemas.microsoft.com/office/drawing/2014/main" id="{D45955AF-543E-E2D7-91E7-8819AEE40C10}"/>
                  </a:ext>
                </a:extLst>
              </p:cNvPr>
              <p:cNvSpPr/>
              <p:nvPr/>
            </p:nvSpPr>
            <p:spPr>
              <a:xfrm>
                <a:off x="2098212" y="4445903"/>
                <a:ext cx="1266827" cy="141326"/>
              </a:xfrm>
              <a:custGeom>
                <a:avLst/>
                <a:gdLst/>
                <a:ahLst/>
                <a:cxnLst/>
                <a:rect l="l" t="t" r="r" b="b"/>
                <a:pathLst>
                  <a:path w="32243" h="3597" extrusionOk="0">
                    <a:moveTo>
                      <a:pt x="0" y="1"/>
                    </a:moveTo>
                    <a:lnTo>
                      <a:pt x="0" y="3596"/>
                    </a:lnTo>
                    <a:lnTo>
                      <a:pt x="32243" y="3596"/>
                    </a:lnTo>
                    <a:lnTo>
                      <a:pt x="322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31" name="Google Shape;470;p19">
                <a:extLst>
                  <a:ext uri="{FF2B5EF4-FFF2-40B4-BE49-F238E27FC236}">
                    <a16:creationId xmlns:a16="http://schemas.microsoft.com/office/drawing/2014/main" id="{403A896F-0B98-EAAB-F670-9CDC00531CB9}"/>
                  </a:ext>
                </a:extLst>
              </p:cNvPr>
              <p:cNvSpPr/>
              <p:nvPr/>
            </p:nvSpPr>
            <p:spPr>
              <a:xfrm>
                <a:off x="4227627" y="1417322"/>
                <a:ext cx="13339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4" extrusionOk="0">
                    <a:moveTo>
                      <a:pt x="1703" y="965"/>
                    </a:moveTo>
                    <a:cubicBezTo>
                      <a:pt x="2096" y="965"/>
                      <a:pt x="2442" y="1298"/>
                      <a:pt x="2442" y="1715"/>
                    </a:cubicBezTo>
                    <a:cubicBezTo>
                      <a:pt x="2442" y="2131"/>
                      <a:pt x="2120" y="2453"/>
                      <a:pt x="1703" y="2453"/>
                    </a:cubicBezTo>
                    <a:cubicBezTo>
                      <a:pt x="1287" y="2453"/>
                      <a:pt x="953" y="2131"/>
                      <a:pt x="953" y="1715"/>
                    </a:cubicBezTo>
                    <a:cubicBezTo>
                      <a:pt x="953" y="1298"/>
                      <a:pt x="1287" y="965"/>
                      <a:pt x="1703" y="965"/>
                    </a:cubicBezTo>
                    <a:close/>
                    <a:moveTo>
                      <a:pt x="1703" y="0"/>
                    </a:moveTo>
                    <a:cubicBezTo>
                      <a:pt x="763" y="0"/>
                      <a:pt x="1" y="762"/>
                      <a:pt x="1" y="1691"/>
                    </a:cubicBezTo>
                    <a:cubicBezTo>
                      <a:pt x="1" y="2632"/>
                      <a:pt x="763" y="3394"/>
                      <a:pt x="1703" y="3394"/>
                    </a:cubicBezTo>
                    <a:cubicBezTo>
                      <a:pt x="2620" y="3394"/>
                      <a:pt x="3382" y="2632"/>
                      <a:pt x="3394" y="1691"/>
                    </a:cubicBezTo>
                    <a:cubicBezTo>
                      <a:pt x="3394" y="762"/>
                      <a:pt x="2632" y="0"/>
                      <a:pt x="1703" y="0"/>
                    </a:cubicBez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  <p:sp>
            <p:nvSpPr>
              <p:cNvPr id="32" name="Google Shape;471;p19">
                <a:extLst>
                  <a:ext uri="{FF2B5EF4-FFF2-40B4-BE49-F238E27FC236}">
                    <a16:creationId xmlns:a16="http://schemas.microsoft.com/office/drawing/2014/main" id="{A86D1261-93D8-4075-2EE7-498EA6834E6E}"/>
                  </a:ext>
                </a:extLst>
              </p:cNvPr>
              <p:cNvSpPr/>
              <p:nvPr/>
            </p:nvSpPr>
            <p:spPr>
              <a:xfrm>
                <a:off x="4278626" y="1522110"/>
                <a:ext cx="30450" cy="7158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822" extrusionOk="0">
                    <a:moveTo>
                      <a:pt x="1" y="0"/>
                    </a:moveTo>
                    <a:lnTo>
                      <a:pt x="1" y="1822"/>
                    </a:lnTo>
                    <a:lnTo>
                      <a:pt x="775" y="1822"/>
                    </a:lnTo>
                    <a:lnTo>
                      <a:pt x="775" y="0"/>
                    </a:lnTo>
                    <a:close/>
                  </a:path>
                </a:pathLst>
              </a:custGeom>
              <a:solidFill>
                <a:srgbClr val="6397D1"/>
              </a:solidFill>
              <a:ln>
                <a:noFill/>
              </a:ln>
            </p:spPr>
            <p:txBody>
              <a:bodyPr spcFirstLastPara="1" wrap="square" lIns="27402" tIns="27402" rIns="27402" bIns="27402" anchor="ctr" anchorCtr="0">
                <a:noAutofit/>
              </a:bodyPr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sz="539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2966EEF-0FF0-6B97-93AC-7FEDC8A84A9C}"/>
                    </a:ext>
                  </a:extLst>
                </p:cNvPr>
                <p:cNvSpPr txBox="1"/>
                <p:nvPr/>
              </p:nvSpPr>
              <p:spPr>
                <a:xfrm>
                  <a:off x="32135196" y="29330650"/>
                  <a:ext cx="674421" cy="836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99" i="1">
                            <a:latin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en-US" sz="1499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AB612EE-6002-DE35-870E-497AA11458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5196" y="29330650"/>
                  <a:ext cx="674421" cy="836905"/>
                </a:xfrm>
                <a:prstGeom prst="rect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2B57B0F-AFAB-BFA6-02B9-58A0D4C2720C}"/>
                    </a:ext>
                  </a:extLst>
                </p:cNvPr>
                <p:cNvSpPr txBox="1"/>
                <p:nvPr/>
              </p:nvSpPr>
              <p:spPr>
                <a:xfrm>
                  <a:off x="34303559" y="28983566"/>
                  <a:ext cx="649832" cy="8369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99" i="1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1499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69FBF07-025A-8EC7-A89A-9D9097869E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3559" y="28983566"/>
                  <a:ext cx="649832" cy="83690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8" name="Flowchart: Connector 47">
            <a:extLst>
              <a:ext uri="{FF2B5EF4-FFF2-40B4-BE49-F238E27FC236}">
                <a16:creationId xmlns:a16="http://schemas.microsoft.com/office/drawing/2014/main" id="{C7380CA7-5B8C-E28A-5291-39D7CD1CAC53}"/>
              </a:ext>
            </a:extLst>
          </p:cNvPr>
          <p:cNvSpPr/>
          <p:nvPr/>
        </p:nvSpPr>
        <p:spPr>
          <a:xfrm>
            <a:off x="8648401" y="2812456"/>
            <a:ext cx="729593" cy="758319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9" name="Flowchart: Connector 48">
            <a:extLst>
              <a:ext uri="{FF2B5EF4-FFF2-40B4-BE49-F238E27FC236}">
                <a16:creationId xmlns:a16="http://schemas.microsoft.com/office/drawing/2014/main" id="{333A6780-95B0-7654-DA46-E853E6C12DC2}"/>
              </a:ext>
            </a:extLst>
          </p:cNvPr>
          <p:cNvSpPr/>
          <p:nvPr/>
        </p:nvSpPr>
        <p:spPr>
          <a:xfrm>
            <a:off x="8459793" y="2615640"/>
            <a:ext cx="1106807" cy="1115548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A3BEE0A7-33DB-C6E0-D5E6-9D863F31B93D}"/>
              </a:ext>
            </a:extLst>
          </p:cNvPr>
          <p:cNvSpPr/>
          <p:nvPr/>
        </p:nvSpPr>
        <p:spPr>
          <a:xfrm>
            <a:off x="8302353" y="2456104"/>
            <a:ext cx="1449302" cy="143462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1" name="Flowchart: Connector 50">
            <a:extLst>
              <a:ext uri="{FF2B5EF4-FFF2-40B4-BE49-F238E27FC236}">
                <a16:creationId xmlns:a16="http://schemas.microsoft.com/office/drawing/2014/main" id="{8957F353-18C6-C242-7D75-6ADF2C2D0ACA}"/>
              </a:ext>
            </a:extLst>
          </p:cNvPr>
          <p:cNvSpPr/>
          <p:nvPr/>
        </p:nvSpPr>
        <p:spPr>
          <a:xfrm>
            <a:off x="8152850" y="2337540"/>
            <a:ext cx="1748307" cy="171691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060CA066-DA26-357F-85B9-87F6A501CCFB}"/>
              </a:ext>
            </a:extLst>
          </p:cNvPr>
          <p:cNvSpPr/>
          <p:nvPr/>
        </p:nvSpPr>
        <p:spPr>
          <a:xfrm>
            <a:off x="5587354" y="-98116"/>
            <a:ext cx="6851683" cy="6594801"/>
          </a:xfrm>
          <a:prstGeom prst="flowChartConnector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F51B61-B32C-A44D-1C2A-BC102B6FDDF3}"/>
                  </a:ext>
                </a:extLst>
              </p:cNvPr>
              <p:cNvSpPr txBox="1"/>
              <p:nvPr/>
            </p:nvSpPr>
            <p:spPr>
              <a:xfrm>
                <a:off x="3483223" y="3965386"/>
                <a:ext cx="1813396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  <a14:m>
                  <m:oMath xmlns:m="http://schemas.openxmlformats.org/officeDocument/2006/math">
                    <m:r>
                      <a:rPr lang="en-US" sz="1800" i="1" baseline="-2500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~ 207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𝑚𝑒</m:t>
                    </m:r>
                  </m:oMath>
                </a14:m>
                <a:endParaRPr lang="en-US" sz="1800" baseline="-25000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0F51B61-B32C-A44D-1C2A-BC102B6FD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223" y="3965386"/>
                <a:ext cx="1813396" cy="369332"/>
              </a:xfrm>
              <a:prstGeom prst="rect">
                <a:avLst/>
              </a:prstGeom>
              <a:blipFill>
                <a:blip r:embed="rId14"/>
                <a:stretch>
                  <a:fillRect l="-2333"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1B9A9D41-B28D-28E3-D9E0-87295E124968}"/>
              </a:ext>
            </a:extLst>
          </p:cNvPr>
          <p:cNvSpPr txBox="1"/>
          <p:nvPr/>
        </p:nvSpPr>
        <p:spPr>
          <a:xfrm>
            <a:off x="908634" y="6381410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*orbital distances not to scale</a:t>
            </a:r>
            <a:endParaRPr lang="LID4096" sz="1000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CA05739-08A8-5F7B-7B80-F3EA833B47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2154" y="2967487"/>
            <a:ext cx="442081" cy="4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6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B6EBD-979A-50DC-6710-A77E7C9CE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3A38C2-9A8D-B794-5870-2791ED24C7F5}"/>
              </a:ext>
            </a:extLst>
          </p:cNvPr>
          <p:cNvGrpSpPr/>
          <p:nvPr/>
        </p:nvGrpSpPr>
        <p:grpSpPr>
          <a:xfrm>
            <a:off x="3271521" y="1656080"/>
            <a:ext cx="4338320" cy="3027680"/>
            <a:chOff x="577465" y="1669873"/>
            <a:chExt cx="2394552" cy="1397095"/>
          </a:xfrm>
        </p:grpSpPr>
        <p:pic>
          <p:nvPicPr>
            <p:cNvPr id="3" name="Picture 2" descr="Thinking Emoticon Question Face Emoji With Eyeglasses Vector Illustration  Stock Illustration - Download Image Now - iStock">
              <a:extLst>
                <a:ext uri="{FF2B5EF4-FFF2-40B4-BE49-F238E27FC236}">
                  <a16:creationId xmlns:a16="http://schemas.microsoft.com/office/drawing/2014/main" id="{93A95BF3-08F9-78B6-E1D3-2C94516D02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37" t="18227" r="14460" b="12752"/>
            <a:stretch/>
          </p:blipFill>
          <p:spPr bwMode="auto">
            <a:xfrm>
              <a:off x="2094192" y="2232442"/>
              <a:ext cx="877825" cy="83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751267AB-61B7-2D50-29BA-1E1005138B43}"/>
                </a:ext>
              </a:extLst>
            </p:cNvPr>
            <p:cNvSpPr/>
            <p:nvPr/>
          </p:nvSpPr>
          <p:spPr>
            <a:xfrm rot="18953948" flipH="1">
              <a:off x="577465" y="1669873"/>
              <a:ext cx="1589658" cy="1140619"/>
            </a:xfrm>
            <a:prstGeom prst="cloudCallout">
              <a:avLst/>
            </a:prstGeom>
            <a:solidFill>
              <a:schemeClr val="tx2">
                <a:lumMod val="10000"/>
                <a:lumOff val="90000"/>
              </a:schemeClr>
            </a:solidFill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isometricOffAxis2Left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798" dirty="0">
                  <a:solidFill>
                    <a:schemeClr val="tx2"/>
                  </a:solidFill>
                </a:rPr>
                <a:t>Why La and Lu?</a:t>
              </a:r>
              <a:endParaRPr lang="LID4096" sz="1798" dirty="0">
                <a:solidFill>
                  <a:schemeClr val="tx2"/>
                </a:solidFill>
              </a:endParaRPr>
            </a:p>
          </p:txBody>
        </p:sp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56EED30-96F9-0041-DD1C-3F18694E8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87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pixelated pattern&#10;&#10;AI-generated content may be incorrect.">
            <a:extLst>
              <a:ext uri="{FF2B5EF4-FFF2-40B4-BE49-F238E27FC236}">
                <a16:creationId xmlns:a16="http://schemas.microsoft.com/office/drawing/2014/main" id="{0CD8240E-2D31-2F7D-FF96-0FC58620DA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rcRect t="27045" r="-1964"/>
          <a:stretch>
            <a:fillRect/>
          </a:stretch>
        </p:blipFill>
        <p:spPr>
          <a:xfrm>
            <a:off x="764108" y="1656000"/>
            <a:ext cx="10664983" cy="4464000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8D22B7-AEC2-3F70-6609-E227A9BD69E5}"/>
              </a:ext>
            </a:extLst>
          </p:cNvPr>
          <p:cNvSpPr/>
          <p:nvPr/>
        </p:nvSpPr>
        <p:spPr>
          <a:xfrm>
            <a:off x="9966960" y="1747520"/>
            <a:ext cx="182880" cy="172720"/>
          </a:xfrm>
          <a:prstGeom prst="roundRect">
            <a:avLst/>
          </a:prstGeom>
          <a:solidFill>
            <a:srgbClr val="3553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40A819-39F0-D12F-6A67-90705D4B57CF}"/>
              </a:ext>
            </a:extLst>
          </p:cNvPr>
          <p:cNvSpPr/>
          <p:nvPr/>
        </p:nvSpPr>
        <p:spPr>
          <a:xfrm>
            <a:off x="10170160" y="1747520"/>
            <a:ext cx="182880" cy="172720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ED89BA-5938-257B-2F16-19458A073280}"/>
              </a:ext>
            </a:extLst>
          </p:cNvPr>
          <p:cNvSpPr/>
          <p:nvPr/>
        </p:nvSpPr>
        <p:spPr>
          <a:xfrm>
            <a:off x="5557520" y="4226560"/>
            <a:ext cx="182880" cy="17272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A8562C2-85AE-BCFA-89DB-AE3A37A2A7F2}"/>
              </a:ext>
            </a:extLst>
          </p:cNvPr>
          <p:cNvSpPr/>
          <p:nvPr/>
        </p:nvSpPr>
        <p:spPr>
          <a:xfrm>
            <a:off x="5760720" y="4226560"/>
            <a:ext cx="182880" cy="172720"/>
          </a:xfrm>
          <a:prstGeom prst="round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DD05E4-736B-EE05-CDA4-44D883BEC818}"/>
              </a:ext>
            </a:extLst>
          </p:cNvPr>
          <p:cNvSpPr/>
          <p:nvPr/>
        </p:nvSpPr>
        <p:spPr>
          <a:xfrm>
            <a:off x="5354320" y="4226560"/>
            <a:ext cx="182880" cy="172720"/>
          </a:xfrm>
          <a:prstGeom prst="roundRect">
            <a:avLst/>
          </a:prstGeom>
          <a:solidFill>
            <a:srgbClr val="3553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576AD-4F59-F210-5D10-A4BB5797D0B4}"/>
              </a:ext>
            </a:extLst>
          </p:cNvPr>
          <p:cNvSpPr txBox="1"/>
          <p:nvPr/>
        </p:nvSpPr>
        <p:spPr>
          <a:xfrm>
            <a:off x="3647440" y="2194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7660AB0-5759-B9F8-2404-9964E7D29496}"/>
              </a:ext>
            </a:extLst>
          </p:cNvPr>
          <p:cNvSpPr/>
          <p:nvPr/>
        </p:nvSpPr>
        <p:spPr>
          <a:xfrm rot="10800000">
            <a:off x="9347200" y="2257568"/>
            <a:ext cx="1085554" cy="612648"/>
          </a:xfrm>
          <a:prstGeom prst="wedgeRoundRectCallout">
            <a:avLst>
              <a:gd name="adj1" fmla="val -23055"/>
              <a:gd name="adj2" fmla="val 89034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49438F-7E37-C291-177A-C30071BAB573}"/>
              </a:ext>
            </a:extLst>
          </p:cNvPr>
          <p:cNvSpPr txBox="1"/>
          <p:nvPr/>
        </p:nvSpPr>
        <p:spPr>
          <a:xfrm>
            <a:off x="9347200" y="2410002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156</a:t>
            </a:r>
            <a:r>
              <a:rPr lang="en-US" sz="1400" dirty="0">
                <a:solidFill>
                  <a:schemeClr val="bg1"/>
                </a:solidFill>
              </a:rPr>
              <a:t>Lu, </a:t>
            </a:r>
            <a:r>
              <a:rPr lang="en-US" sz="1400" baseline="30000" dirty="0">
                <a:solidFill>
                  <a:schemeClr val="bg1"/>
                </a:solidFill>
              </a:rPr>
              <a:t>175</a:t>
            </a:r>
            <a:r>
              <a:rPr lang="en-US" sz="1400" dirty="0">
                <a:solidFill>
                  <a:schemeClr val="bg1"/>
                </a:solidFill>
              </a:rPr>
              <a:t>Lu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4B3C128-ACFE-BD7C-3833-46A43A98368D}"/>
              </a:ext>
            </a:extLst>
          </p:cNvPr>
          <p:cNvSpPr/>
          <p:nvPr/>
        </p:nvSpPr>
        <p:spPr>
          <a:xfrm>
            <a:off x="5160915" y="3427787"/>
            <a:ext cx="1585690" cy="460213"/>
          </a:xfrm>
          <a:prstGeom prst="wedgeRoundRectCallout">
            <a:avLst>
              <a:gd name="adj1" fmla="val -23055"/>
              <a:gd name="adj2" fmla="val 89034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3B4033-01B3-45F0-2906-A8A0D8114F30}"/>
              </a:ext>
            </a:extLst>
          </p:cNvPr>
          <p:cNvSpPr txBox="1"/>
          <p:nvPr/>
        </p:nvSpPr>
        <p:spPr>
          <a:xfrm>
            <a:off x="5160915" y="3504004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solidFill>
                  <a:schemeClr val="bg1"/>
                </a:solidFill>
              </a:rPr>
              <a:t>137</a:t>
            </a:r>
            <a:r>
              <a:rPr lang="en-US" sz="1400" dirty="0">
                <a:solidFill>
                  <a:schemeClr val="bg1"/>
                </a:solidFill>
              </a:rPr>
              <a:t>La, </a:t>
            </a:r>
            <a:r>
              <a:rPr lang="en-US" sz="1400" baseline="30000" dirty="0">
                <a:solidFill>
                  <a:schemeClr val="bg1"/>
                </a:solidFill>
              </a:rPr>
              <a:t>138</a:t>
            </a:r>
            <a:r>
              <a:rPr lang="en-US" sz="1400" dirty="0">
                <a:solidFill>
                  <a:schemeClr val="bg1"/>
                </a:solidFill>
              </a:rPr>
              <a:t>La, </a:t>
            </a:r>
            <a:r>
              <a:rPr lang="en-US" sz="1400" baseline="30000" dirty="0">
                <a:solidFill>
                  <a:schemeClr val="bg1"/>
                </a:solidFill>
              </a:rPr>
              <a:t>139</a:t>
            </a:r>
            <a:r>
              <a:rPr lang="en-US" sz="1400" dirty="0">
                <a:solidFill>
                  <a:schemeClr val="bg1"/>
                </a:solidFill>
              </a:rPr>
              <a:t>La</a:t>
            </a:r>
            <a:endParaRPr lang="LID4096" sz="14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B96BD7-3011-3B52-3F4F-D1C37EADF2A6}"/>
              </a:ext>
            </a:extLst>
          </p:cNvPr>
          <p:cNvSpPr/>
          <p:nvPr/>
        </p:nvSpPr>
        <p:spPr>
          <a:xfrm>
            <a:off x="1503680" y="4226560"/>
            <a:ext cx="182880" cy="172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highlight>
                <a:srgbClr val="FFFF00"/>
              </a:highlight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5E97562-9AB8-4EF1-13CB-180F5C9F9B74}"/>
              </a:ext>
            </a:extLst>
          </p:cNvPr>
          <p:cNvSpPr/>
          <p:nvPr/>
        </p:nvSpPr>
        <p:spPr>
          <a:xfrm>
            <a:off x="5182654" y="1747520"/>
            <a:ext cx="182880" cy="172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highlight>
                <a:srgbClr val="FFFF00"/>
              </a:highlight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48A40EB-18F5-6729-7032-9827213DA0DB}"/>
              </a:ext>
            </a:extLst>
          </p:cNvPr>
          <p:cNvSpPr/>
          <p:nvPr/>
        </p:nvSpPr>
        <p:spPr>
          <a:xfrm>
            <a:off x="5385854" y="1747520"/>
            <a:ext cx="182880" cy="1727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>
              <a:highlight>
                <a:srgbClr val="FFFF00"/>
              </a:highligh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5C1972-3A27-2A3A-DA9A-F429A03C2965}"/>
              </a:ext>
            </a:extLst>
          </p:cNvPr>
          <p:cNvSpPr txBox="1"/>
          <p:nvPr/>
        </p:nvSpPr>
        <p:spPr>
          <a:xfrm>
            <a:off x="213040" y="3319338"/>
            <a:ext cx="24721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proton emitter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largely prolate deformed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far from any shell closure</a:t>
            </a:r>
            <a:endParaRPr lang="LID4096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3A65D7-BBF5-E675-8202-902A2A2BEB5B}"/>
              </a:ext>
            </a:extLst>
          </p:cNvPr>
          <p:cNvSpPr txBox="1"/>
          <p:nvPr/>
        </p:nvSpPr>
        <p:spPr>
          <a:xfrm>
            <a:off x="2885641" y="1348223"/>
            <a:ext cx="23631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proton emitter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slightly oblate deformed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close to N=82</a:t>
            </a:r>
            <a:endParaRPr lang="LID4096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652ED3-B83E-883C-D06F-A86141F0539B}"/>
              </a:ext>
            </a:extLst>
          </p:cNvPr>
          <p:cNvSpPr txBox="1"/>
          <p:nvPr/>
        </p:nvSpPr>
        <p:spPr>
          <a:xfrm>
            <a:off x="1215428" y="4456696"/>
            <a:ext cx="576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117</a:t>
            </a:r>
            <a:r>
              <a:rPr lang="en-US" sz="1400" dirty="0"/>
              <a:t>La</a:t>
            </a:r>
            <a:endParaRPr lang="LID4096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7D5A14-7F74-0445-8C5F-6914337883E3}"/>
              </a:ext>
            </a:extLst>
          </p:cNvPr>
          <p:cNvSpPr txBox="1"/>
          <p:nvPr/>
        </p:nvSpPr>
        <p:spPr>
          <a:xfrm>
            <a:off x="4867923" y="2004450"/>
            <a:ext cx="103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150</a:t>
            </a:r>
            <a:r>
              <a:rPr lang="en-US" sz="1400" dirty="0"/>
              <a:t>Lu,</a:t>
            </a:r>
            <a:r>
              <a:rPr lang="en-US" sz="1400" baseline="30000" dirty="0"/>
              <a:t>151</a:t>
            </a:r>
            <a:r>
              <a:rPr lang="en-US" sz="1400" dirty="0"/>
              <a:t>Lu</a:t>
            </a:r>
            <a:endParaRPr lang="LID4096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344B49-526B-11A3-AF81-06E6DFC05743}"/>
              </a:ext>
            </a:extLst>
          </p:cNvPr>
          <p:cNvSpPr txBox="1"/>
          <p:nvPr/>
        </p:nvSpPr>
        <p:spPr>
          <a:xfrm>
            <a:off x="213040" y="368668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spectroscopy: 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6DE958-C202-B178-4A7F-D5B84380239C}"/>
                  </a:ext>
                </a:extLst>
              </p:cNvPr>
              <p:cNvSpPr txBox="1"/>
              <p:nvPr/>
            </p:nvSpPr>
            <p:spPr>
              <a:xfrm>
                <a:off x="2244819" y="349916"/>
                <a:ext cx="5210355" cy="1067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26DE958-C202-B178-4A7F-D5B843802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819" y="349916"/>
                <a:ext cx="5210355" cy="10679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4122C8E-D424-4A8C-EB44-1DF0F4385E9A}"/>
              </a:ext>
            </a:extLst>
          </p:cNvPr>
          <p:cNvSpPr txBox="1"/>
          <p:nvPr/>
        </p:nvSpPr>
        <p:spPr>
          <a:xfrm>
            <a:off x="7424033" y="3987785"/>
            <a:ext cx="3801041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absolute charge radii measurement</a:t>
            </a:r>
          </a:p>
          <a:p>
            <a:r>
              <a:rPr lang="en-US" dirty="0">
                <a:solidFill>
                  <a:schemeClr val="bg1"/>
                </a:solidFill>
              </a:rPr>
              <a:t>using muonic x-ray spectroscopy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5FF94C1F-5950-D134-1DA7-C79D8BF4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pic>
        <p:nvPicPr>
          <p:cNvPr id="3" name="Picture 2" descr="A diagram of a strong barrier&#10;&#10;AI-generated content may be incorrect.">
            <a:extLst>
              <a:ext uri="{FF2B5EF4-FFF2-40B4-BE49-F238E27FC236}">
                <a16:creationId xmlns:a16="http://schemas.microsoft.com/office/drawing/2014/main" id="{A7268A17-9511-1C19-4293-3E2CED276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3" y="1348217"/>
            <a:ext cx="2797856" cy="158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9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22" grpId="0" animBg="1"/>
      <p:bldP spid="24" grpId="0"/>
      <p:bldP spid="25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C3329-CE11-4673-AC3E-2B9E1004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0DEE001-E96C-F74D-F309-8A306FA5789A}"/>
              </a:ext>
            </a:extLst>
          </p:cNvPr>
          <p:cNvGrpSpPr/>
          <p:nvPr/>
        </p:nvGrpSpPr>
        <p:grpSpPr>
          <a:xfrm>
            <a:off x="236420" y="95237"/>
            <a:ext cx="5015867" cy="2159615"/>
            <a:chOff x="12979307" y="15767667"/>
            <a:chExt cx="21699806" cy="1137607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5667FA6-711D-20EE-CD23-A951671723CB}"/>
                </a:ext>
              </a:extLst>
            </p:cNvPr>
            <p:cNvSpPr/>
            <p:nvPr/>
          </p:nvSpPr>
          <p:spPr>
            <a:xfrm>
              <a:off x="12979307" y="17945093"/>
              <a:ext cx="19830337" cy="9198646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accent1"/>
                  </a:solidFill>
                </a:rPr>
                <a:t> Measuring the absolute charge radii of </a:t>
              </a:r>
              <a:r>
                <a:rPr lang="en-US" sz="2400" baseline="30000" dirty="0">
                  <a:solidFill>
                    <a:schemeClr val="accent1"/>
                  </a:solidFill>
                </a:rPr>
                <a:t>137, 138, 139</a:t>
              </a:r>
              <a:r>
                <a:rPr lang="en-US" sz="2400" dirty="0">
                  <a:solidFill>
                    <a:schemeClr val="accent1"/>
                  </a:solidFill>
                </a:rPr>
                <a:t>La and </a:t>
              </a:r>
              <a:r>
                <a:rPr lang="en-US" sz="2400" baseline="30000" dirty="0">
                  <a:solidFill>
                    <a:schemeClr val="accent1"/>
                  </a:solidFill>
                </a:rPr>
                <a:t>175, 176</a:t>
              </a:r>
              <a:r>
                <a:rPr lang="en-US" sz="2400" dirty="0">
                  <a:solidFill>
                    <a:schemeClr val="accent1"/>
                  </a:solidFill>
                </a:rPr>
                <a:t>Lu</a:t>
              </a:r>
              <a:endParaRPr lang="LID4096" sz="2400" dirty="0">
                <a:solidFill>
                  <a:schemeClr val="accent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FE24E4-FEA3-1BFC-73BA-D5682A24666D}"/>
                </a:ext>
              </a:extLst>
            </p:cNvPr>
            <p:cNvSpPr txBox="1"/>
            <p:nvPr/>
          </p:nvSpPr>
          <p:spPr>
            <a:xfrm>
              <a:off x="34443605" y="17791901"/>
              <a:ext cx="235508" cy="878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242" dirty="0"/>
            </a:p>
          </p:txBody>
        </p:sp>
        <p:pic>
          <p:nvPicPr>
            <p:cNvPr id="10" name="Graphic 9" descr="Aspiration outline">
              <a:extLst>
                <a:ext uri="{FF2B5EF4-FFF2-40B4-BE49-F238E27FC236}">
                  <a16:creationId xmlns:a16="http://schemas.microsoft.com/office/drawing/2014/main" id="{D25D59A9-1F3D-2A3F-EA89-D02394CA2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34835" y="15767667"/>
              <a:ext cx="4417198" cy="44172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FED69C-3E27-5292-C83E-D20D8D8AD00A}"/>
              </a:ext>
            </a:extLst>
          </p:cNvPr>
          <p:cNvGrpSpPr/>
          <p:nvPr/>
        </p:nvGrpSpPr>
        <p:grpSpPr>
          <a:xfrm>
            <a:off x="9456913" y="441211"/>
            <a:ext cx="2105428" cy="1420623"/>
            <a:chOff x="5343169" y="3011015"/>
            <a:chExt cx="2662003" cy="142062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315E8D4-ADE1-2DEA-BA24-8711DDC7718B}"/>
                </a:ext>
              </a:extLst>
            </p:cNvPr>
            <p:cNvSpPr/>
            <p:nvPr/>
          </p:nvSpPr>
          <p:spPr>
            <a:xfrm>
              <a:off x="5343169" y="3011015"/>
              <a:ext cx="812800" cy="1420623"/>
            </a:xfrm>
            <a:prstGeom prst="ellipse">
              <a:avLst/>
            </a:prstGeom>
            <a:solidFill>
              <a:srgbClr val="FFCC00"/>
            </a:solidFill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aseline="30000" dirty="0">
                  <a:solidFill>
                    <a:schemeClr val="tx2"/>
                  </a:solidFill>
                </a:rPr>
                <a:t>117</a:t>
              </a:r>
              <a:r>
                <a:rPr lang="en-US" sz="1400" dirty="0">
                  <a:solidFill>
                    <a:schemeClr val="tx2"/>
                  </a:solidFill>
                </a:rPr>
                <a:t>La</a:t>
              </a:r>
              <a:endParaRPr lang="LID4096" sz="14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1AF073B-2ED2-47F4-A7E0-4694A69E8B64}"/>
                </a:ext>
              </a:extLst>
            </p:cNvPr>
            <p:cNvSpPr/>
            <p:nvPr/>
          </p:nvSpPr>
          <p:spPr>
            <a:xfrm>
              <a:off x="6604410" y="3399169"/>
              <a:ext cx="1400762" cy="970454"/>
            </a:xfrm>
            <a:prstGeom prst="ellipse">
              <a:avLst/>
            </a:prstGeom>
            <a:solidFill>
              <a:srgbClr val="FFCC00"/>
            </a:solidFill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aseline="30000" dirty="0">
                  <a:solidFill>
                    <a:schemeClr val="tx2"/>
                  </a:solidFill>
                </a:rPr>
                <a:t>150</a:t>
              </a:r>
              <a:r>
                <a:rPr lang="en-US" sz="1500" dirty="0">
                  <a:solidFill>
                    <a:schemeClr val="tx2"/>
                  </a:solidFill>
                </a:rPr>
                <a:t>Lu</a:t>
              </a:r>
            </a:p>
            <a:p>
              <a:pPr algn="ctr"/>
              <a:r>
                <a:rPr lang="en-US" sz="1500" baseline="30000" dirty="0">
                  <a:solidFill>
                    <a:schemeClr val="tx2"/>
                  </a:solidFill>
                </a:rPr>
                <a:t>151</a:t>
              </a:r>
              <a:r>
                <a:rPr lang="en-US" sz="1500" dirty="0">
                  <a:solidFill>
                    <a:schemeClr val="tx2"/>
                  </a:solidFill>
                </a:rPr>
                <a:t>Lu</a:t>
              </a:r>
              <a:endParaRPr lang="LID4096" sz="1500" dirty="0">
                <a:solidFill>
                  <a:schemeClr val="tx2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BD2182B-A133-47DC-A5EF-7BEE36A392E8}"/>
              </a:ext>
            </a:extLst>
          </p:cNvPr>
          <p:cNvSpPr txBox="1"/>
          <p:nvPr/>
        </p:nvSpPr>
        <p:spPr>
          <a:xfrm>
            <a:off x="5614703" y="2136311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spectroscopy: 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5AEE8-BD78-8404-3D8A-0FF6272DACA6}"/>
                  </a:ext>
                </a:extLst>
              </p:cNvPr>
              <p:cNvSpPr txBox="1"/>
              <p:nvPr/>
            </p:nvSpPr>
            <p:spPr>
              <a:xfrm>
                <a:off x="7674799" y="2002489"/>
                <a:ext cx="5210355" cy="760208"/>
              </a:xfrm>
              <a:prstGeom prst="rect">
                <a:avLst/>
              </a:prstGeom>
              <a:noFill/>
              <a:scene3d>
                <a:camera prst="perspectiveRelaxed"/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num>
                      <m:den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den>
                    </m:f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endParaRPr lang="en-US" sz="1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25AEE8-BD78-8404-3D8A-0FF6272DA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799" y="2002489"/>
                <a:ext cx="5210355" cy="7602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1D3C79B-FBAA-69CA-CD61-082D05CB6E98}"/>
              </a:ext>
            </a:extLst>
          </p:cNvPr>
          <p:cNvCxnSpPr>
            <a:cxnSpLocks/>
          </p:cNvCxnSpPr>
          <p:nvPr/>
        </p:nvCxnSpPr>
        <p:spPr>
          <a:xfrm flipV="1">
            <a:off x="3725672" y="3995682"/>
            <a:ext cx="3479800" cy="1363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7D820A-217B-1473-1571-B5A723492E6B}"/>
              </a:ext>
            </a:extLst>
          </p:cNvPr>
          <p:cNvCxnSpPr>
            <a:cxnSpLocks/>
          </p:cNvCxnSpPr>
          <p:nvPr/>
        </p:nvCxnSpPr>
        <p:spPr>
          <a:xfrm flipV="1">
            <a:off x="4142881" y="2887665"/>
            <a:ext cx="0" cy="27745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4E0A67-CD6B-86FE-2DCF-608DD70879A3}"/>
              </a:ext>
            </a:extLst>
          </p:cNvPr>
          <p:cNvCxnSpPr>
            <a:cxnSpLocks/>
          </p:cNvCxnSpPr>
          <p:nvPr/>
        </p:nvCxnSpPr>
        <p:spPr>
          <a:xfrm>
            <a:off x="4142881" y="5662175"/>
            <a:ext cx="394262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14D074-3FBE-A9A8-CDCB-50AB04F0CDCD}"/>
              </a:ext>
            </a:extLst>
          </p:cNvPr>
          <p:cNvCxnSpPr>
            <a:cxnSpLocks/>
          </p:cNvCxnSpPr>
          <p:nvPr/>
        </p:nvCxnSpPr>
        <p:spPr>
          <a:xfrm>
            <a:off x="5231891" y="4800693"/>
            <a:ext cx="0" cy="86148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5D496E-8616-2182-B912-90B035E09395}"/>
              </a:ext>
            </a:extLst>
          </p:cNvPr>
          <p:cNvCxnSpPr>
            <a:cxnSpLocks/>
          </p:cNvCxnSpPr>
          <p:nvPr/>
        </p:nvCxnSpPr>
        <p:spPr>
          <a:xfrm flipH="1">
            <a:off x="4142881" y="4777833"/>
            <a:ext cx="108901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D1C128-D51F-E020-3CA1-D4F31B53E876}"/>
              </a:ext>
            </a:extLst>
          </p:cNvPr>
          <p:cNvCxnSpPr>
            <a:cxnSpLocks/>
          </p:cNvCxnSpPr>
          <p:nvPr/>
        </p:nvCxnSpPr>
        <p:spPr>
          <a:xfrm flipH="1">
            <a:off x="4134414" y="4269835"/>
            <a:ext cx="235901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D7BB32-2DA2-4182-EDA7-EB9932A12460}"/>
              </a:ext>
            </a:extLst>
          </p:cNvPr>
          <p:cNvCxnSpPr>
            <a:cxnSpLocks/>
          </p:cNvCxnSpPr>
          <p:nvPr/>
        </p:nvCxnSpPr>
        <p:spPr>
          <a:xfrm>
            <a:off x="6493426" y="4269833"/>
            <a:ext cx="0" cy="139234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16B0A757-B4A0-3BCD-596B-D789CCAB8FFB}"/>
              </a:ext>
            </a:extLst>
          </p:cNvPr>
          <p:cNvSpPr/>
          <p:nvPr/>
        </p:nvSpPr>
        <p:spPr>
          <a:xfrm flipV="1">
            <a:off x="5209032" y="4754974"/>
            <a:ext cx="45719" cy="45719"/>
          </a:xfrm>
          <a:prstGeom prst="ellipse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307950B-2BC8-EE84-A220-64B84AD422EE}"/>
              </a:ext>
            </a:extLst>
          </p:cNvPr>
          <p:cNvSpPr/>
          <p:nvPr/>
        </p:nvSpPr>
        <p:spPr>
          <a:xfrm flipV="1">
            <a:off x="6479034" y="4246974"/>
            <a:ext cx="45719" cy="45719"/>
          </a:xfrm>
          <a:prstGeom prst="ellipse">
            <a:avLst/>
          </a:prstGeom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9B1F20A-649A-A60A-3268-DEA2BB800BA8}"/>
                  </a:ext>
                </a:extLst>
              </p:cNvPr>
              <p:cNvSpPr txBox="1"/>
              <p:nvPr/>
            </p:nvSpPr>
            <p:spPr>
              <a:xfrm rot="16200000">
                <a:off x="2965338" y="3886596"/>
                <a:ext cx="1718291" cy="412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Modified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LID4096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9B1F20A-649A-A60A-3268-DEA2BB800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65338" y="3886596"/>
                <a:ext cx="1718291" cy="412421"/>
              </a:xfrm>
              <a:prstGeom prst="rect">
                <a:avLst/>
              </a:prstGeom>
              <a:blipFill>
                <a:blip r:embed="rId6"/>
                <a:stretch>
                  <a:fillRect l="-1493" r="-20896" b="-3191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FD9B5D5-E008-4297-2C38-413B0EF3CCA3}"/>
                  </a:ext>
                </a:extLst>
              </p:cNvPr>
              <p:cNvSpPr txBox="1"/>
              <p:nvPr/>
            </p:nvSpPr>
            <p:spPr>
              <a:xfrm rot="10800000" flipV="1">
                <a:off x="5106920" y="5768079"/>
                <a:ext cx="1417833" cy="3700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𝑀𝑜𝑑𝑖𝑓𝑖𝑒𝑑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𝛿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LID4096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DFD9B5D5-E008-4297-2C38-413B0EF3C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 flipV="1">
                <a:off x="5106920" y="5768079"/>
                <a:ext cx="1417833" cy="370038"/>
              </a:xfrm>
              <a:prstGeom prst="rect">
                <a:avLst/>
              </a:prstGeom>
              <a:blipFill>
                <a:blip r:embed="rId7"/>
                <a:stretch>
                  <a:fillRect l="-1293" r="-42672" b="-16393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56A51084-CAC3-E1DF-F7B0-D41ECBF442BC}"/>
              </a:ext>
            </a:extLst>
          </p:cNvPr>
          <p:cNvSpPr txBox="1"/>
          <p:nvPr/>
        </p:nvSpPr>
        <p:spPr>
          <a:xfrm rot="20378766">
            <a:off x="8130412" y="3630723"/>
            <a:ext cx="213391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slope and intercept</a:t>
            </a:r>
            <a:endParaRPr lang="LID4096" dirty="0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C7076D74-D900-6375-4A2A-3EFE927747A5}"/>
              </a:ext>
            </a:extLst>
          </p:cNvPr>
          <p:cNvSpPr/>
          <p:nvPr/>
        </p:nvSpPr>
        <p:spPr>
          <a:xfrm rot="16200000">
            <a:off x="9799205" y="2859214"/>
            <a:ext cx="601134" cy="422519"/>
          </a:xfrm>
          <a:prstGeom prst="rightArrow">
            <a:avLst/>
          </a:prstGeom>
          <a:solidFill>
            <a:srgbClr val="86AAC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BA24BC6-3CA2-B561-68C3-0B0248BEF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000" y="6210000"/>
            <a:ext cx="648000" cy="648000"/>
          </a:xfrm>
        </p:spPr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2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4" grpId="0"/>
      <p:bldP spid="65" grpId="0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aerial view of a large building&#10;&#10;AI-generated content may be incorrect.">
            <a:extLst>
              <a:ext uri="{FF2B5EF4-FFF2-40B4-BE49-F238E27FC236}">
                <a16:creationId xmlns:a16="http://schemas.microsoft.com/office/drawing/2014/main" id="{BF990C0B-61ED-967B-286C-C5DF98973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2502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Updates( weekely meeting )</Template>
  <TotalTime>19444</TotalTime>
  <Words>1666</Words>
  <Application>Microsoft Office PowerPoint</Application>
  <PresentationFormat>Widescreen</PresentationFormat>
  <Paragraphs>494</Paragraphs>
  <Slides>43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Aptos</vt:lpstr>
      <vt:lpstr>Arial</vt:lpstr>
      <vt:lpstr>Cambria Math</vt:lpstr>
      <vt:lpstr>Google Sans</vt:lpstr>
      <vt:lpstr>Wingdings</vt:lpstr>
      <vt:lpstr>KU Leuven</vt:lpstr>
      <vt:lpstr>KU Leuven Sedes</vt:lpstr>
      <vt:lpstr> Muonic x-ray spectroscopy of La and Lu: measurement techniques and target productions</vt:lpstr>
      <vt:lpstr> Muonic x-ray spectroscopy</vt:lpstr>
      <vt:lpstr> Muonic x-ray spectroscopy</vt:lpstr>
      <vt:lpstr> Muonic x-ray spectroscopy</vt:lpstr>
      <vt:lpstr> Muonic x-ray spectroscopy</vt:lpstr>
      <vt:lpstr>PowerPoint Presentation</vt:lpstr>
      <vt:lpstr>PowerPoint Presentation</vt:lpstr>
      <vt:lpstr>PowerPoint Presentation</vt:lpstr>
      <vt:lpstr>PowerPoint Presentation</vt:lpstr>
      <vt:lpstr> Measurement techniques</vt:lpstr>
      <vt:lpstr> Direct muon capture method</vt:lpstr>
      <vt:lpstr> Indirect muon capture method</vt:lpstr>
      <vt:lpstr> Diffusion processes inside the gas cell</vt:lpstr>
      <vt:lpstr> Diffusion processes inside the gas cell</vt:lpstr>
      <vt:lpstr> Diffusion processes inside the gas cell</vt:lpstr>
      <vt:lpstr> Diffusion processes inside the gas cell</vt:lpstr>
      <vt:lpstr> Diffusion processes inside the gas cell</vt:lpstr>
      <vt:lpstr> Diffusion processes inside the gas cell</vt:lpstr>
      <vt:lpstr>Target preparations</vt:lpstr>
      <vt:lpstr>Targets</vt:lpstr>
      <vt:lpstr>Targets</vt:lpstr>
      <vt:lpstr> Large targets preparation</vt:lpstr>
      <vt:lpstr> Large targets preparation</vt:lpstr>
      <vt:lpstr>Microgram target preparation</vt:lpstr>
      <vt:lpstr>PowerPoint Presentation</vt:lpstr>
      <vt:lpstr>PowerPoint Presentation</vt:lpstr>
      <vt:lpstr> Test separation at RISIKO</vt:lpstr>
      <vt:lpstr> Test separation at RISIKO</vt:lpstr>
      <vt:lpstr>PowerPoint Presentation</vt:lpstr>
      <vt:lpstr>Targets</vt:lpstr>
      <vt:lpstr> Preliminary data from 2024 beamtime</vt:lpstr>
      <vt:lpstr> Preliminary data from 2024 beamtime</vt:lpstr>
      <vt:lpstr> Conclusion &amp; Outlook</vt:lpstr>
      <vt:lpstr> Thank you very much!</vt:lpstr>
      <vt:lpstr>Back Up slides</vt:lpstr>
      <vt:lpstr> Energy Vs Time </vt:lpstr>
      <vt:lpstr> Analysis pipeline</vt:lpstr>
      <vt:lpstr> Timing analysis</vt:lpstr>
      <vt:lpstr>PowerPoint Presentation</vt:lpstr>
      <vt:lpstr> Effect of electron veto cut</vt:lpstr>
      <vt:lpstr> Analysis pipeline</vt:lpstr>
      <vt:lpstr> Analysis pipeline</vt:lpstr>
      <vt:lpstr> Laser effect for the excitation scheme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War War Myint Myat Phyo</dc:creator>
  <cp:lastModifiedBy>War War Myint Myat Phyo</cp:lastModifiedBy>
  <cp:revision>122</cp:revision>
  <dcterms:created xsi:type="dcterms:W3CDTF">2025-02-11T07:42:30Z</dcterms:created>
  <dcterms:modified xsi:type="dcterms:W3CDTF">2025-09-22T10:30:36Z</dcterms:modified>
</cp:coreProperties>
</file>