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22"/>
  </p:notesMasterIdLst>
  <p:handoutMasterIdLst>
    <p:handoutMasterId r:id="rId23"/>
  </p:handoutMasterIdLst>
  <p:sldIdLst>
    <p:sldId id="2289" r:id="rId2"/>
    <p:sldId id="259" r:id="rId3"/>
    <p:sldId id="265" r:id="rId4"/>
    <p:sldId id="264" r:id="rId5"/>
    <p:sldId id="2290" r:id="rId6"/>
    <p:sldId id="267" r:id="rId7"/>
    <p:sldId id="300" r:id="rId8"/>
    <p:sldId id="2275" r:id="rId9"/>
    <p:sldId id="275" r:id="rId10"/>
    <p:sldId id="273" r:id="rId11"/>
    <p:sldId id="288" r:id="rId12"/>
    <p:sldId id="2280" r:id="rId13"/>
    <p:sldId id="276" r:id="rId14"/>
    <p:sldId id="2292" r:id="rId15"/>
    <p:sldId id="2284" r:id="rId16"/>
    <p:sldId id="2285" r:id="rId17"/>
    <p:sldId id="2293" r:id="rId18"/>
    <p:sldId id="293" r:id="rId19"/>
    <p:sldId id="2291" r:id="rId20"/>
    <p:sldId id="295" r:id="rId21"/>
  </p:sldIdLst>
  <p:sldSz cx="9144000" cy="5143500" type="screen16x9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88109" autoAdjust="0"/>
  </p:normalViewPr>
  <p:slideViewPr>
    <p:cSldViewPr>
      <p:cViewPr varScale="1">
        <p:scale>
          <a:sx n="137" d="100"/>
          <a:sy n="137" d="100"/>
        </p:scale>
        <p:origin x="96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992" y="1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2EAD2-EEBB-7244-8AC8-7573831AAD5C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FBF21-E3B6-C241-94B8-2B5CAFF84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41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F38F-AC1E-4314-A79E-E0A07DCE1602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8528-745E-4155-AE8A-A1E3322BE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02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uncertainties : protons from neutron decay undergoing charge exchange with residual gas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02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a crucial parameter that determines the neutron-to-proton ratio at the onset of Big Bang nucleosynthesis (BBN)</a:t>
            </a:r>
          </a:p>
          <a:p>
            <a:r>
              <a:rPr lang="en-US" dirty="0"/>
              <a:t>Axial vector to vector ratio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Beta Asymmetry </a:t>
            </a:r>
            <a:r>
              <a:rPr lang="en-GB" dirty="0"/>
              <a:t>in polarized neutron decay</a:t>
            </a:r>
            <a:r>
              <a:rPr lang="en-US" dirty="0"/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</a:t>
            </a:r>
            <a:r>
              <a:rPr lang="fr-FR" dirty="0" err="1"/>
              <a:t>lectron</a:t>
            </a:r>
            <a:r>
              <a:rPr lang="fr-FR" dirty="0"/>
              <a:t>-antineutrino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correlation</a:t>
            </a:r>
            <a:r>
              <a:rPr lang="fr-FR" dirty="0"/>
              <a:t> (𝑎 coefficient)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CKM unitarity violation exceeding 2</a:t>
            </a:r>
            <a:r>
              <a:rPr lang="el-GR" dirty="0"/>
              <a:t>σ 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Aspect : </a:t>
            </a:r>
            <a:r>
              <a:rPr lang="fr-FR" dirty="0" err="1"/>
              <a:t>shape</a:t>
            </a:r>
            <a:r>
              <a:rPr lang="fr-FR" dirty="0"/>
              <a:t> of the </a:t>
            </a:r>
            <a:r>
              <a:rPr lang="fr-FR" dirty="0" err="1"/>
              <a:t>recoiling</a:t>
            </a:r>
            <a:r>
              <a:rPr lang="fr-FR" dirty="0"/>
              <a:t> proton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PerkeoIII</a:t>
            </a:r>
            <a:r>
              <a:rPr lang="fr-FR" dirty="0"/>
              <a:t> : </a:t>
            </a:r>
            <a:r>
              <a:rPr lang="fr-FR" dirty="0" err="1"/>
              <a:t>electron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hydrogen atom formation</a:t>
            </a:r>
          </a:p>
          <a:p>
            <a:r>
              <a:rPr lang="en-US" dirty="0"/>
              <a:t>mirror neutron transitions</a:t>
            </a:r>
          </a:p>
          <a:p>
            <a:endParaRPr lang="en-US" dirty="0"/>
          </a:p>
          <a:p>
            <a:r>
              <a:rPr lang="en-US" dirty="0"/>
              <a:t>The effective </a:t>
            </a:r>
            <a:r>
              <a:rPr lang="en-US" dirty="0" err="1"/>
              <a:t>Lagrangian</a:t>
            </a:r>
            <a:r>
              <a:rPr lang="en-US" dirty="0"/>
              <a:t> behind this process can be written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59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Stable nuclei with the lowest binding energy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54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33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other decay channels could lead to the same decay products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8528-745E-4155-AE8A-A1E3322BE24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01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269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79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897084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651648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4E268A4-6317-AD18-F835-26FD8A4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6626" y="4738501"/>
            <a:ext cx="2180112" cy="405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Revue S</a:t>
            </a:r>
            <a:r>
              <a:rPr lang="fr-FR" baseline="30000" dirty="0"/>
              <a:t>3</a:t>
            </a:r>
            <a:r>
              <a:rPr lang="fr-FR" dirty="0"/>
              <a:t>, 17 Juin 2O24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A52495C-4D5D-9DFB-B0A8-A8C9F17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E706329C-2134-9984-357C-4754E4BEA621}"/>
              </a:ext>
            </a:extLst>
          </p:cNvPr>
          <p:cNvSpPr txBox="1">
            <a:spLocks/>
          </p:cNvSpPr>
          <p:nvPr userDrawn="1"/>
        </p:nvSpPr>
        <p:spPr>
          <a:xfrm>
            <a:off x="6837768" y="4746383"/>
            <a:ext cx="2180112" cy="405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750" dirty="0">
                <a:solidFill>
                  <a:schemeClr val="bg1"/>
                </a:solidFill>
              </a:rPr>
              <a:t>Hervé </a:t>
            </a:r>
            <a:r>
              <a:rPr lang="fr-FR" sz="750" dirty="0" err="1">
                <a:solidFill>
                  <a:schemeClr val="bg1"/>
                </a:solidFill>
              </a:rPr>
              <a:t>Savajols</a:t>
            </a:r>
            <a:endParaRPr lang="fr-FR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7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897084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651648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826611-ED43-B048-9A6A-E18D384051AF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9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897084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651648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C3D621-BB3F-DE48-AFC6-5089FDB9E9A0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93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897084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651648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3D40B1-3F59-C44E-AFC8-2E81348EFE69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2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819359"/>
            <a:ext cx="5347097" cy="1344989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2314576"/>
            <a:ext cx="8101012" cy="228242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0C52C3-4175-8D44-AB21-573F4111958B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3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4738500"/>
            <a:ext cx="9144000" cy="405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711BF4-352A-A94C-A8ED-82B00D1CA52A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6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0886" y="4738501"/>
            <a:ext cx="9154886" cy="4054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A1B15-9C5B-354A-98EE-C0B7211C73CF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114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2382" y="4738500"/>
            <a:ext cx="9151144" cy="405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B35E4-CE2D-FD4E-BCD9-1F6D742997E1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3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7D55AC-7EFB-414C-BA12-B50C46ED9073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93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491853"/>
            <a:ext cx="3969544" cy="310515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963" y="1491853"/>
            <a:ext cx="3969543" cy="31051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9F1C-94D0-C944-9D9B-70A7A7CC2789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587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491853"/>
            <a:ext cx="2591992" cy="310515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5410" y="1491853"/>
            <a:ext cx="2593181" cy="31051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AD1-1762-2B49-95F7-7B6492C77FA4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30517" y="1491853"/>
            <a:ext cx="2593181" cy="31051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27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67375" y="1666875"/>
            <a:ext cx="3477600" cy="34776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6626" y="4738501"/>
            <a:ext cx="2180112" cy="405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pPr algn="ctr"/>
            <a:r>
              <a:rPr lang="fr-FR" dirty="0"/>
              <a:t>Revue S</a:t>
            </a:r>
            <a:r>
              <a:rPr lang="fr-FR" baseline="30000" dirty="0"/>
              <a:t>3</a:t>
            </a:r>
            <a:r>
              <a:rPr lang="fr-FR" dirty="0"/>
              <a:t>, 17 Juin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6837768" y="4746383"/>
            <a:ext cx="2180112" cy="405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750" dirty="0"/>
              <a:t>Hervé </a:t>
            </a:r>
            <a:r>
              <a:rPr lang="fr-FR" sz="750" dirty="0" err="1"/>
              <a:t>Savajols</a:t>
            </a:r>
            <a:endParaRPr lang="fr-FR" sz="75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3"/>
            <a:ext cx="8101013" cy="8560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3942"/>
            <a:ext cx="9144000" cy="3874559"/>
          </a:xfrm>
        </p:spPr>
        <p:txBody>
          <a:bodyPr/>
          <a:lstStyle>
            <a:lvl1pPr>
              <a:defRPr sz="135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4918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2" cy="85606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491853"/>
            <a:ext cx="3976688" cy="43753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494" y="2048256"/>
            <a:ext cx="3976688" cy="254874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818" y="1491853"/>
            <a:ext cx="3976688" cy="437531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2962" y="2048256"/>
            <a:ext cx="3976688" cy="254874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AA8-8418-F442-B6A2-157B15824D8C}" type="datetime1">
              <a:rPr lang="fr-FR" smtClean="0"/>
              <a:t>18/09/2025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7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3"/>
            <a:ext cx="8101013" cy="856060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PLATAN, 2024 June 9-14, Jyväskylä, </a:t>
            </a:r>
            <a:r>
              <a:rPr lang="fr-FR" dirty="0" err="1"/>
              <a:t>Finland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75721C6-4CC6-0792-1D06-80E5ADB2BD76}"/>
              </a:ext>
            </a:extLst>
          </p:cNvPr>
          <p:cNvSpPr txBox="1">
            <a:spLocks/>
          </p:cNvSpPr>
          <p:nvPr userDrawn="1"/>
        </p:nvSpPr>
        <p:spPr>
          <a:xfrm>
            <a:off x="6837768" y="4746383"/>
            <a:ext cx="2180112" cy="405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750" dirty="0"/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2429245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B8A527-1B2B-DE45-94C4-74131F0C929D}" type="datetime1">
              <a:rPr lang="fr-FR" smtClean="0"/>
              <a:t>18/09/2025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6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CCB-9813-824D-97B1-C98CF26CB90A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4" y="1491855"/>
            <a:ext cx="2591991" cy="310514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2591991" cy="8560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10" y="411957"/>
            <a:ext cx="5347097" cy="418504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704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7569-39C8-2A40-92BF-141AFD3225BA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91853"/>
            <a:ext cx="9144000" cy="3651647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77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491853"/>
            <a:ext cx="9144000" cy="36516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95A2-428F-C547-B0CF-F8C699EC9139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8454800" y="4442757"/>
            <a:ext cx="12168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52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20" y="949179"/>
            <a:ext cx="5902686" cy="3647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4" y="1491855"/>
            <a:ext cx="2591991" cy="3105149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50BA-76BF-9E4D-8C3B-36BC7CA53BF4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3" y="411957"/>
            <a:ext cx="2591993" cy="8560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7"/>
            <a:ext cx="890588" cy="18801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489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2571751"/>
            <a:ext cx="8101013" cy="1079897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410" y="1491854"/>
            <a:ext cx="2593181" cy="54745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9833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7B450C7-AFD4-F244-8F38-34FF1A5632BE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9833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3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489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71663" y="2001679"/>
            <a:ext cx="5400675" cy="1140143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8619918" y="4947292"/>
            <a:ext cx="53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5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71663" y="2001679"/>
            <a:ext cx="5400675" cy="11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71663" y="2001679"/>
            <a:ext cx="5400675" cy="11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5667375" y="1666875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491853"/>
            <a:ext cx="8101013" cy="1140619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959274"/>
            <a:ext cx="8101013" cy="98407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5" y="411956"/>
            <a:ext cx="1619250" cy="34184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9833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87A8241-5D3B-0D43-A485-3FE27197CBBE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9833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3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5332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491853"/>
            <a:ext cx="8101013" cy="1140619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959274"/>
            <a:ext cx="8101013" cy="98407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5" y="411956"/>
            <a:ext cx="1619250" cy="34184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9833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6C53F00-4E92-F84F-A5BD-250D99978CD6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9833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3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8454800" y="4442757"/>
            <a:ext cx="12168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00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491853"/>
            <a:ext cx="8101013" cy="1140619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959274"/>
            <a:ext cx="8101013" cy="98407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5" y="411956"/>
            <a:ext cx="1619250" cy="34184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9833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875B8F4-4A66-A94E-BE77-ADA619293491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9833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3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8454800" y="4442757"/>
            <a:ext cx="12168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1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491853"/>
            <a:ext cx="8101013" cy="1140619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959274"/>
            <a:ext cx="8101013" cy="98407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5" y="411956"/>
            <a:ext cx="1619250" cy="34184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9833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26AC40E-99F5-0D46-B77E-5E25A9BD10C9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9833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3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8454800" y="4442757"/>
            <a:ext cx="12168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6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0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491853"/>
            <a:ext cx="8101013" cy="31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38" y="4738501"/>
            <a:ext cx="1350169" cy="4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7C23DA9-CFFD-3C42-A7BB-ED4CF0EA590A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3" y="4738501"/>
            <a:ext cx="2180112" cy="4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8501"/>
            <a:ext cx="378062" cy="4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7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9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5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57.tmp"/><Relationship Id="rId7" Type="http://schemas.openxmlformats.org/officeDocument/2006/relationships/image" Target="../media/image61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mp"/><Relationship Id="rId11" Type="http://schemas.openxmlformats.org/officeDocument/2006/relationships/image" Target="../media/image64.png"/><Relationship Id="rId5" Type="http://schemas.openxmlformats.org/officeDocument/2006/relationships/image" Target="../media/image59.tmp"/><Relationship Id="rId10" Type="http://schemas.openxmlformats.org/officeDocument/2006/relationships/image" Target="../media/image63.png"/><Relationship Id="rId4" Type="http://schemas.openxmlformats.org/officeDocument/2006/relationships/image" Target="../media/image58.tm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mp"/><Relationship Id="rId5" Type="http://schemas.openxmlformats.org/officeDocument/2006/relationships/image" Target="../media/image6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2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mp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mp"/><Relationship Id="rId3" Type="http://schemas.openxmlformats.org/officeDocument/2006/relationships/image" Target="../media/image82.png"/><Relationship Id="rId7" Type="http://schemas.openxmlformats.org/officeDocument/2006/relationships/image" Target="../media/image84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8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tmp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30.tmp"/><Relationship Id="rId7" Type="http://schemas.openxmlformats.org/officeDocument/2006/relationships/image" Target="../media/image34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tmp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mp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mp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DAB33A-E8DB-24A2-CC45-D8F9E2F7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49A7CF-88C5-B7C7-D6E8-B6CEEC77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3" y="684152"/>
            <a:ext cx="8101013" cy="8560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Search for a neutron dark decay in </a:t>
            </a:r>
            <a:r>
              <a:rPr lang="en-US" sz="3200" baseline="30000" dirty="0"/>
              <a:t>6</a:t>
            </a:r>
            <a:r>
              <a:rPr lang="en-US" sz="3200" dirty="0"/>
              <a:t>He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075ED7E-CA95-6FAC-141F-6A2DF9B4D99A}"/>
              </a:ext>
            </a:extLst>
          </p:cNvPr>
          <p:cNvGrpSpPr>
            <a:grpSpLocks noChangeAspect="1"/>
          </p:cNvGrpSpPr>
          <p:nvPr/>
        </p:nvGrpSpPr>
        <p:grpSpPr>
          <a:xfrm>
            <a:off x="1979712" y="1779662"/>
            <a:ext cx="4885908" cy="1143263"/>
            <a:chOff x="1999741" y="2899686"/>
            <a:chExt cx="8206116" cy="192016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8D75D8A-904F-7076-7DF1-48E8F54E32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99741" y="2899686"/>
              <a:ext cx="7747709" cy="1920165"/>
              <a:chOff x="2023120" y="2816406"/>
              <a:chExt cx="7882775" cy="1953639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B578E38F-19D0-B563-BBC4-8F543DDD4214}"/>
                  </a:ext>
                </a:extLst>
              </p:cNvPr>
              <p:cNvGrpSpPr/>
              <p:nvPr/>
            </p:nvGrpSpPr>
            <p:grpSpPr>
              <a:xfrm flipV="1">
                <a:off x="7019164" y="3169948"/>
                <a:ext cx="2336146" cy="372037"/>
                <a:chOff x="2740352" y="3169949"/>
                <a:chExt cx="2336146" cy="372037"/>
              </a:xfrm>
            </p:grpSpPr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182117CD-0388-8BBC-0F87-7E84A40021F5}"/>
                    </a:ext>
                  </a:extLst>
                </p:cNvPr>
                <p:cNvCxnSpPr/>
                <p:nvPr/>
              </p:nvCxnSpPr>
              <p:spPr>
                <a:xfrm>
                  <a:off x="2740352" y="3169949"/>
                  <a:ext cx="2336146" cy="37203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90230D23-35E2-91D2-98E3-854F06DCD328}"/>
                    </a:ext>
                  </a:extLst>
                </p:cNvPr>
                <p:cNvCxnSpPr/>
                <p:nvPr/>
              </p:nvCxnSpPr>
              <p:spPr>
                <a:xfrm>
                  <a:off x="2740352" y="3169949"/>
                  <a:ext cx="1211539" cy="198000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miter lim="800000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8A5BC738-1A31-69F4-0211-A9777AE80F2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4388869" y="3541986"/>
                <a:ext cx="668357" cy="1224000"/>
              </a:xfrm>
              <a:prstGeom prst="line">
                <a:avLst/>
              </a:prstGeom>
              <a:ln w="38100">
                <a:solidFill>
                  <a:srgbClr val="0C0C0C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0E0B6A3-A6D9-D650-E5C5-85E5B38AE5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3120" y="2821661"/>
                <a:ext cx="1116000" cy="1116000"/>
              </a:xfrm>
              <a:prstGeom prst="ellipse">
                <a:avLst/>
              </a:prstGeom>
              <a:gradFill flip="none" rotWithShape="1">
                <a:gsLst>
                  <a:gs pos="95000">
                    <a:schemeClr val="accent1">
                      <a:lumMod val="75000"/>
                    </a:schemeClr>
                  </a:gs>
                  <a:gs pos="22000">
                    <a:schemeClr val="accent1">
                      <a:tint val="44500"/>
                      <a:satMod val="160000"/>
                    </a:schemeClr>
                  </a:gs>
                  <a:gs pos="64000">
                    <a:schemeClr val="accent1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99C8E551-DA15-93BF-D33D-3E488B3D1DDE}"/>
                  </a:ext>
                </a:extLst>
              </p:cNvPr>
              <p:cNvCxnSpPr>
                <a:stCxn id="31" idx="6"/>
              </p:cNvCxnSpPr>
              <p:nvPr/>
            </p:nvCxnSpPr>
            <p:spPr>
              <a:xfrm>
                <a:off x="2956352" y="3529949"/>
                <a:ext cx="1479594" cy="1226212"/>
              </a:xfrm>
              <a:prstGeom prst="line">
                <a:avLst/>
              </a:prstGeom>
              <a:ln w="38100">
                <a:solidFill>
                  <a:srgbClr val="FF7C80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E6FEFF4-4F8B-9D4F-F86B-7A187033D5C0}"/>
                  </a:ext>
                </a:extLst>
              </p:cNvPr>
              <p:cNvCxnSpPr>
                <a:cxnSpLocks/>
                <a:stCxn id="31" idx="6"/>
              </p:cNvCxnSpPr>
              <p:nvPr/>
            </p:nvCxnSpPr>
            <p:spPr>
              <a:xfrm>
                <a:off x="2956352" y="3529949"/>
                <a:ext cx="781455" cy="650567"/>
              </a:xfrm>
              <a:prstGeom prst="line">
                <a:avLst/>
              </a:prstGeom>
              <a:ln w="38100">
                <a:solidFill>
                  <a:srgbClr val="FF7C80"/>
                </a:solidFill>
                <a:bevel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DA51D59-CE9A-F479-0C26-60B6802A845D}"/>
                  </a:ext>
                </a:extLst>
              </p:cNvPr>
              <p:cNvCxnSpPr>
                <a:stCxn id="30" idx="5"/>
              </p:cNvCxnSpPr>
              <p:nvPr/>
            </p:nvCxnSpPr>
            <p:spPr>
              <a:xfrm>
                <a:off x="2494903" y="3644500"/>
                <a:ext cx="1930447" cy="1111661"/>
              </a:xfrm>
              <a:prstGeom prst="line">
                <a:avLst/>
              </a:prstGeom>
              <a:ln w="38100">
                <a:solidFill>
                  <a:srgbClr val="92D05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86BC82D-F6CB-D1AE-A951-4749F83D44E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437101" y="3618229"/>
                <a:ext cx="792000" cy="456079"/>
              </a:xfrm>
              <a:prstGeom prst="line">
                <a:avLst/>
              </a:prstGeom>
              <a:ln w="38100">
                <a:solidFill>
                  <a:srgbClr val="92D050"/>
                </a:solidFill>
                <a:round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655035FA-F182-B5CB-5F05-FCF5A54A1854}"/>
                  </a:ext>
                </a:extLst>
              </p:cNvPr>
              <p:cNvGrpSpPr/>
              <p:nvPr/>
            </p:nvGrpSpPr>
            <p:grpSpPr>
              <a:xfrm>
                <a:off x="2218352" y="3007949"/>
                <a:ext cx="738000" cy="684000"/>
                <a:chOff x="1242000" y="2484000"/>
                <a:chExt cx="738000" cy="684000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E338B16D-6956-4E80-6C59-B367EE1CE9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40000" y="2484000"/>
                  <a:ext cx="324000" cy="3240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</a:rPr>
                    <a:t>d</a:t>
                  </a:r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3C8B71D1-3917-7267-F025-D1E530723D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2000" y="2844000"/>
                  <a:ext cx="324000" cy="3240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</a:rPr>
                    <a:t>u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6D6F7FCD-1660-BEAF-E422-2D2E638493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56000" y="2844000"/>
                  <a:ext cx="324000" cy="324000"/>
                </a:xfrm>
                <a:prstGeom prst="ellipse">
                  <a:avLst/>
                </a:prstGeom>
                <a:solidFill>
                  <a:srgbClr val="FF7C8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90047821-F34C-1F33-2408-5FF8233F6286}"/>
                  </a:ext>
                </a:extLst>
              </p:cNvPr>
              <p:cNvGrpSpPr/>
              <p:nvPr/>
            </p:nvGrpSpPr>
            <p:grpSpPr>
              <a:xfrm>
                <a:off x="2740352" y="3169949"/>
                <a:ext cx="2336146" cy="372037"/>
                <a:chOff x="2740352" y="3169949"/>
                <a:chExt cx="2336146" cy="372037"/>
              </a:xfrm>
            </p:grpSpPr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8DB40F7-D28F-A00F-16FA-CD720405D662}"/>
                    </a:ext>
                  </a:extLst>
                </p:cNvPr>
                <p:cNvCxnSpPr>
                  <a:stCxn id="29" idx="6"/>
                </p:cNvCxnSpPr>
                <p:nvPr/>
              </p:nvCxnSpPr>
              <p:spPr>
                <a:xfrm>
                  <a:off x="2740352" y="3169949"/>
                  <a:ext cx="2336146" cy="372037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avec flèche 27">
                  <a:extLst>
                    <a:ext uri="{FF2B5EF4-FFF2-40B4-BE49-F238E27FC236}">
                      <a16:creationId xmlns:a16="http://schemas.microsoft.com/office/drawing/2014/main" id="{6E521D80-F995-2174-CDE9-222F403C090C}"/>
                    </a:ext>
                  </a:extLst>
                </p:cNvPr>
                <p:cNvCxnSpPr>
                  <a:stCxn id="29" idx="6"/>
                </p:cNvCxnSpPr>
                <p:nvPr/>
              </p:nvCxnSpPr>
              <p:spPr>
                <a:xfrm>
                  <a:off x="2740352" y="3169949"/>
                  <a:ext cx="1211539" cy="198000"/>
                </a:xfrm>
                <a:prstGeom prst="straightConnector1">
                  <a:avLst/>
                </a:prstGeom>
                <a:ln w="38100" cap="flat" cmpd="sng">
                  <a:solidFill>
                    <a:schemeClr val="accent1">
                      <a:lumMod val="75000"/>
                    </a:schemeClr>
                  </a:solidFill>
                  <a:miter lim="800000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91EE6EB-76DC-6ED5-6010-FC55F7B8EC52}"/>
                  </a:ext>
                </a:extLst>
              </p:cNvPr>
              <p:cNvCxnSpPr/>
              <p:nvPr/>
            </p:nvCxnSpPr>
            <p:spPr>
              <a:xfrm>
                <a:off x="5076498" y="3541986"/>
                <a:ext cx="1944414" cy="0"/>
              </a:xfrm>
              <a:prstGeom prst="line">
                <a:avLst/>
              </a:prstGeom>
              <a:ln w="38100">
                <a:gradFill flip="none" rotWithShape="1">
                  <a:gsLst>
                    <a:gs pos="56000">
                      <a:srgbClr val="261F4D"/>
                    </a:gs>
                    <a:gs pos="100000">
                      <a:srgbClr val="0C0C0C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0CD548E3-6656-6E61-71AE-EF02E65FBBC8}"/>
                  </a:ext>
                </a:extLst>
              </p:cNvPr>
              <p:cNvCxnSpPr/>
              <p:nvPr/>
            </p:nvCxnSpPr>
            <p:spPr>
              <a:xfrm>
                <a:off x="5076498" y="3541986"/>
                <a:ext cx="1166648" cy="0"/>
              </a:xfrm>
              <a:prstGeom prst="straightConnector1">
                <a:avLst/>
              </a:prstGeom>
              <a:ln w="38100">
                <a:gradFill flip="none" rotWithShape="1">
                  <a:gsLst>
                    <a:gs pos="100000">
                      <a:srgbClr val="261F4D"/>
                    </a:gs>
                    <a:gs pos="43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00468C2-4629-73B8-6E97-36F216D54798}"/>
                  </a:ext>
                </a:extLst>
              </p:cNvPr>
              <p:cNvSpPr txBox="1"/>
              <p:nvPr/>
            </p:nvSpPr>
            <p:spPr>
              <a:xfrm>
                <a:off x="4831206" y="3935043"/>
                <a:ext cx="5774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>
                    <a:latin typeface="Palatino Linotype" panose="02040502050505030304" pitchFamily="18" charset="0"/>
                  </a:rPr>
                  <a:t>Φ</a:t>
                </a:r>
                <a:endParaRPr lang="fr-FR" sz="3200" b="1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1382ACE5-B3BC-2753-A2BE-C40A06AC27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85895" y="2816406"/>
                <a:ext cx="720000" cy="720000"/>
              </a:xfrm>
              <a:prstGeom prst="ellipse">
                <a:avLst/>
              </a:prstGeom>
              <a:solidFill>
                <a:srgbClr val="261F4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C9010308-7087-53C7-4630-0ECD5DBD95C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7579848" y="4068262"/>
                <a:ext cx="468000" cy="425256"/>
              </a:xfrm>
              <a:prstGeom prst="line">
                <a:avLst/>
              </a:prstGeom>
              <a:ln w="38100">
                <a:solidFill>
                  <a:srgbClr val="0C0C0C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C384F51-BF2F-6020-5551-2255E2B35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3790" y="4230045"/>
                <a:ext cx="540000" cy="540000"/>
              </a:xfrm>
              <a:prstGeom prst="ellipse">
                <a:avLst/>
              </a:prstGeom>
              <a:solidFill>
                <a:srgbClr val="261F4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2F614115-B0C8-DE7B-B474-23BAB5818F8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6996523" y="3537494"/>
                <a:ext cx="633894" cy="576000"/>
              </a:xfrm>
              <a:prstGeom prst="line">
                <a:avLst/>
              </a:prstGeom>
              <a:ln w="38100">
                <a:solidFill>
                  <a:srgbClr val="0C0C0C"/>
                </a:solidFill>
                <a:prstDash val="dash"/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Image 7" descr="Capture d’écran">
              <a:extLst>
                <a:ext uri="{FF2B5EF4-FFF2-40B4-BE49-F238E27FC236}">
                  <a16:creationId xmlns:a16="http://schemas.microsoft.com/office/drawing/2014/main" id="{685B7383-8F99-EE1C-750A-C32AD8581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260" y="3005174"/>
              <a:ext cx="368319" cy="552478"/>
            </a:xfrm>
            <a:prstGeom prst="rect">
              <a:avLst/>
            </a:prstGeom>
          </p:spPr>
        </p:pic>
        <p:pic>
          <p:nvPicPr>
            <p:cNvPr id="9" name="Image 8" descr="Capture d’écran">
              <a:extLst>
                <a:ext uri="{FF2B5EF4-FFF2-40B4-BE49-F238E27FC236}">
                  <a16:creationId xmlns:a16="http://schemas.microsoft.com/office/drawing/2014/main" id="{FAC183FE-CA6E-E346-8C3F-8FA5066E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4837" y="2996067"/>
              <a:ext cx="381020" cy="457223"/>
            </a:xfrm>
            <a:prstGeom prst="rect">
              <a:avLst/>
            </a:prstGeom>
          </p:spPr>
        </p:pic>
        <p:pic>
          <p:nvPicPr>
            <p:cNvPr id="10" name="Image 9" descr="Capture d’écran">
              <a:extLst>
                <a:ext uri="{FF2B5EF4-FFF2-40B4-BE49-F238E27FC236}">
                  <a16:creationId xmlns:a16="http://schemas.microsoft.com/office/drawing/2014/main" id="{72B7A682-B527-6643-5E5B-6DD24F5E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059" y="4278173"/>
              <a:ext cx="381020" cy="539778"/>
            </a:xfrm>
            <a:prstGeom prst="rect">
              <a:avLst/>
            </a:prstGeom>
          </p:spPr>
        </p:pic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002F7437-035F-3C08-3A89-E29BC97B5129}"/>
              </a:ext>
            </a:extLst>
          </p:cNvPr>
          <p:cNvSpPr txBox="1"/>
          <p:nvPr/>
        </p:nvSpPr>
        <p:spPr>
          <a:xfrm>
            <a:off x="637233" y="3569887"/>
            <a:ext cx="81010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H. </a:t>
            </a:r>
            <a:r>
              <a:rPr lang="fr-FR" sz="1800" dirty="0" err="1"/>
              <a:t>Savajols</a:t>
            </a:r>
            <a:r>
              <a:rPr lang="fr-FR" sz="1800" dirty="0"/>
              <a:t> (GANIL), </a:t>
            </a:r>
            <a:r>
              <a:rPr lang="fr-FR" sz="1800" u="sng" dirty="0"/>
              <a:t>M. Le </a:t>
            </a:r>
            <a:r>
              <a:rPr lang="fr-FR" sz="1800" u="sng" dirty="0" err="1"/>
              <a:t>Joubioux</a:t>
            </a:r>
            <a:r>
              <a:rPr lang="fr-FR" sz="1800" u="sng" dirty="0"/>
              <a:t> (GANIL)</a:t>
            </a:r>
            <a:r>
              <a:rPr lang="fr-FR" sz="1800" dirty="0"/>
              <a:t>, W. </a:t>
            </a:r>
            <a:r>
              <a:rPr lang="fr-FR" sz="1800" dirty="0" err="1"/>
              <a:t>Mittig</a:t>
            </a:r>
            <a:r>
              <a:rPr lang="fr-FR" sz="1800" dirty="0"/>
              <a:t> (FRIB/NSCL), X. Fléchard (LPC), L. </a:t>
            </a:r>
            <a:r>
              <a:rPr lang="fr-FR" sz="1800" dirty="0" err="1"/>
              <a:t>Hayen</a:t>
            </a:r>
            <a:r>
              <a:rPr lang="fr-FR" sz="1800" dirty="0"/>
              <a:t> (LPC) et al.</a:t>
            </a:r>
          </a:p>
          <a:p>
            <a:pPr algn="ctr"/>
            <a:endParaRPr lang="fr-FR" i="1" kern="0" dirty="0">
              <a:ea typeface="+mj-ea"/>
              <a:cs typeface="+mj-cs"/>
              <a:sym typeface="Arial" charset="0"/>
            </a:endParaRPr>
          </a:p>
          <a:p>
            <a:pPr algn="ctr"/>
            <a:r>
              <a:rPr lang="fr-FR" sz="1600" i="1" dirty="0">
                <a:effectLst/>
                <a:latin typeface="AdvOT483a8203"/>
              </a:rPr>
              <a:t>Physical </a:t>
            </a:r>
            <a:r>
              <a:rPr lang="fr-FR" sz="1600" i="1" dirty="0" err="1">
                <a:effectLst/>
                <a:latin typeface="AdvOT483a8203"/>
              </a:rPr>
              <a:t>Review</a:t>
            </a:r>
            <a:r>
              <a:rPr lang="fr-FR" sz="1600" i="1" dirty="0">
                <a:effectLst/>
                <a:latin typeface="AdvOT483a8203"/>
              </a:rPr>
              <a:t> </a:t>
            </a:r>
            <a:r>
              <a:rPr lang="fr-FR" sz="1600" i="1" dirty="0" err="1">
                <a:effectLst/>
                <a:latin typeface="AdvOT483a8203"/>
              </a:rPr>
              <a:t>Letter</a:t>
            </a:r>
            <a:r>
              <a:rPr lang="fr-FR" sz="1600" i="1" dirty="0">
                <a:effectLst/>
                <a:latin typeface="AdvOT483a8203"/>
              </a:rPr>
              <a:t> </a:t>
            </a:r>
            <a:r>
              <a:rPr lang="fr-FR" sz="1600" i="1" dirty="0">
                <a:effectLst/>
                <a:latin typeface="AdvOT19ee2aa8.B"/>
              </a:rPr>
              <a:t>132, </a:t>
            </a:r>
            <a:r>
              <a:rPr lang="fr-FR" sz="1600" i="1" dirty="0">
                <a:effectLst/>
                <a:latin typeface="AdvOT483a8203"/>
              </a:rPr>
              <a:t>132501 (2024) </a:t>
            </a:r>
            <a:endParaRPr lang="en-GB" sz="1600" i="1" kern="0" dirty="0">
              <a:ea typeface="+mj-ea"/>
              <a:cs typeface="+mj-cs"/>
              <a:sym typeface="Arial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4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95379" y="615744"/>
            <a:ext cx="53213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of TETRA and </a:t>
            </a:r>
            <a:r>
              <a:rPr lang="fr-FR" sz="15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FR" sz="15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l-GR" sz="15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fr-FR" sz="1500" b="1" i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fr-FR" sz="15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5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500" b="1" i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252</a:t>
            </a:r>
            <a:r>
              <a:rPr lang="fr-FR" sz="15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 source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3" y="1493980"/>
            <a:ext cx="3795971" cy="2267477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01" y="1768301"/>
            <a:ext cx="3260926" cy="2239226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236203" y="1131390"/>
            <a:ext cx="4335681" cy="300082"/>
            <a:chOff x="705080" y="1751682"/>
            <a:chExt cx="5780907" cy="400108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105" y="1798938"/>
              <a:ext cx="3165882" cy="289178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705080" y="1751682"/>
              <a:ext cx="2744769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Neutron capture </a:t>
              </a:r>
              <a:r>
                <a:rPr lang="fr-FR" sz="1350" dirty="0" err="1"/>
                <a:t>reaction</a:t>
              </a:r>
              <a:r>
                <a:rPr lang="fr-FR" sz="1350" dirty="0"/>
                <a:t> :</a:t>
              </a:r>
            </a:p>
          </p:txBody>
        </p:sp>
      </p:grpSp>
      <p:cxnSp>
        <p:nvCxnSpPr>
          <p:cNvPr id="29" name="Connecteur droit 28"/>
          <p:cNvCxnSpPr>
            <a:cxnSpLocks noChangeAspect="1"/>
          </p:cNvCxnSpPr>
          <p:nvPr/>
        </p:nvCxnSpPr>
        <p:spPr>
          <a:xfrm rot="2700000">
            <a:off x="2735914" y="2391515"/>
            <a:ext cx="783000" cy="783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53879" y="3852759"/>
            <a:ext cx="441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Each counters of TETRA were calibrated linearly in deposited energy</a:t>
            </a:r>
          </a:p>
          <a:p>
            <a:pPr algn="ctr"/>
            <a:r>
              <a:rPr lang="fr-FR" sz="1200"/>
              <a:t>with the </a:t>
            </a:r>
            <a:r>
              <a:rPr lang="fr-FR" sz="1200" b="1">
                <a:solidFill>
                  <a:srgbClr val="FF0000"/>
                </a:solidFill>
              </a:rPr>
              <a:t>765 keV</a:t>
            </a:r>
            <a:r>
              <a:rPr lang="fr-FR" sz="1200"/>
              <a:t> peak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94116" y="4297566"/>
            <a:ext cx="3518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TETRA offers a good discrimination between neutron </a:t>
            </a:r>
          </a:p>
          <a:p>
            <a:pPr algn="ctr"/>
            <a:r>
              <a:rPr lang="fr-FR" sz="1200"/>
              <a:t>and gamma detection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052055" y="1089646"/>
            <a:ext cx="36992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/>
              <a:t>Neutron detection efficiency </a:t>
            </a:r>
            <a:r>
              <a:rPr lang="el-GR" sz="1350"/>
              <a:t>ε</a:t>
            </a:r>
            <a:r>
              <a:rPr lang="fr-FR" sz="1350" baseline="-25000"/>
              <a:t>n </a:t>
            </a:r>
            <a:r>
              <a:rPr lang="fr-FR" sz="1350"/>
              <a:t>= (46.89 ± 5.09) % </a:t>
            </a:r>
          </a:p>
          <a:p>
            <a:pPr algn="ctr"/>
            <a:r>
              <a:rPr lang="fr-FR" sz="1350"/>
              <a:t>with 72 counters and 150 ≤ E</a:t>
            </a:r>
            <a:r>
              <a:rPr lang="fr-FR" sz="1350" baseline="-25000"/>
              <a:t>dep</a:t>
            </a:r>
            <a:r>
              <a:rPr lang="fr-FR" sz="1350"/>
              <a:t> ≤ 820 keV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321384" y="1620663"/>
            <a:ext cx="12698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Ref : D. Testov 2016</a:t>
            </a:r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7329647" y="1835233"/>
            <a:ext cx="0" cy="1782000"/>
          </a:xfrm>
          <a:prstGeom prst="line">
            <a:avLst/>
          </a:prstGeom>
          <a:ln w="25400">
            <a:solidFill>
              <a:srgbClr val="007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7858618" y="1845861"/>
            <a:ext cx="0" cy="1782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778940" y="2352455"/>
            <a:ext cx="1542444" cy="192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574558" y="2129170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baseline="30000">
                <a:solidFill>
                  <a:srgbClr val="0073A4"/>
                </a:solidFill>
              </a:rPr>
              <a:t>6</a:t>
            </a:r>
            <a:r>
              <a:rPr lang="fr-FR" sz="1200" b="1">
                <a:solidFill>
                  <a:srgbClr val="0073A4"/>
                </a:solidFill>
              </a:rPr>
              <a:t>He</a:t>
            </a:r>
            <a:endParaRPr lang="fr-FR" sz="1200" b="1" baseline="30000">
              <a:solidFill>
                <a:srgbClr val="0073A4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 flipH="1" flipV="1">
            <a:off x="5768163" y="2602322"/>
            <a:ext cx="2642412" cy="117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7361503" y="2392084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baseline="30000"/>
              <a:t>252</a:t>
            </a:r>
            <a:r>
              <a:rPr lang="fr-FR" sz="1200" b="1"/>
              <a:t>Cf</a:t>
            </a:r>
            <a:endParaRPr lang="fr-FR" sz="1200" b="1" baseline="30000"/>
          </a:p>
        </p:txBody>
      </p:sp>
      <p:sp>
        <p:nvSpPr>
          <p:cNvPr id="45" name="ZoneTexte 44"/>
          <p:cNvSpPr txBox="1"/>
          <p:nvPr/>
        </p:nvSpPr>
        <p:spPr>
          <a:xfrm>
            <a:off x="6456149" y="4103523"/>
            <a:ext cx="1239442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l-GR" i="1"/>
              <a:t>ϕ</a:t>
            </a:r>
            <a:r>
              <a:rPr lang="fr-FR"/>
              <a:t> = </a:t>
            </a:r>
            <a:r>
              <a:rPr lang="el-GR"/>
              <a:t>ε</a:t>
            </a:r>
            <a:r>
              <a:rPr lang="fr-FR" i="1" baseline="-25000"/>
              <a:t>n </a:t>
            </a:r>
            <a:r>
              <a:rPr lang="fr-FR" i="1"/>
              <a:t>r</a:t>
            </a:r>
            <a:r>
              <a:rPr lang="fr-FR" i="1" baseline="-25000"/>
              <a:t>0 </a:t>
            </a:r>
            <a:r>
              <a:rPr lang="fr-FR"/>
              <a:t>Br</a:t>
            </a:r>
            <a:r>
              <a:rPr lang="el-GR" baseline="-25000"/>
              <a:t>χ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516703" y="4501362"/>
            <a:ext cx="3230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No correction = conservative estimate of </a:t>
            </a:r>
            <a:r>
              <a:rPr lang="el-GR" sz="1500" i="1"/>
              <a:t>ε</a:t>
            </a:r>
            <a:r>
              <a:rPr lang="fr-FR" sz="1500" i="1" baseline="-25000"/>
              <a:t>n</a:t>
            </a:r>
            <a:endParaRPr lang="fr-FR" sz="1350" i="1"/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AAC7F2AE-A6A2-E1B4-6685-3EC8322BD6E0}"/>
              </a:ext>
            </a:extLst>
          </p:cNvPr>
          <p:cNvSpPr txBox="1">
            <a:spLocks/>
          </p:cNvSpPr>
          <p:nvPr/>
        </p:nvSpPr>
        <p:spPr>
          <a:xfrm>
            <a:off x="0" y="-194970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E819S experiment at GANIL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5F11341D-0758-A4F5-3508-CDF4075C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39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2343" y="409518"/>
            <a:ext cx="772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TETRA –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Anomalous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counters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 &amp;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Bremsstrahlung</a:t>
            </a:r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13" y="1462837"/>
            <a:ext cx="3146384" cy="2096642"/>
          </a:xfrm>
          <a:prstGeom prst="rect">
            <a:avLst/>
          </a:prstGeom>
        </p:spPr>
      </p:pic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66" y="3795886"/>
            <a:ext cx="5480429" cy="95198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64515" y="1125777"/>
            <a:ext cx="3752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 err="1"/>
              <a:t>Detection</a:t>
            </a:r>
            <a:r>
              <a:rPr lang="fr-FR" sz="1350" i="1" dirty="0"/>
              <a:t> of </a:t>
            </a:r>
            <a:r>
              <a:rPr lang="fr-FR" sz="1350" i="1" dirty="0" err="1"/>
              <a:t>bremsstrahlung</a:t>
            </a:r>
            <a:r>
              <a:rPr lang="fr-FR" sz="1350" i="1" dirty="0"/>
              <a:t> photons </a:t>
            </a:r>
            <a:r>
              <a:rPr lang="fr-FR" sz="1350" i="1" dirty="0" err="1"/>
              <a:t>with</a:t>
            </a:r>
            <a:r>
              <a:rPr lang="fr-FR" sz="1350" i="1" dirty="0"/>
              <a:t> TETRA :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81354" y="3340481"/>
            <a:ext cx="2742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/>
              <a:t>… can also mimic the </a:t>
            </a:r>
            <a:r>
              <a:rPr lang="fr-FR" sz="1350" i="1" baseline="30000"/>
              <a:t>6</a:t>
            </a:r>
            <a:r>
              <a:rPr lang="fr-FR" sz="1350" i="1"/>
              <a:t>He dark decay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330003" y="4155279"/>
            <a:ext cx="1617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aseline="30000"/>
              <a:t>252</a:t>
            </a:r>
            <a:r>
              <a:rPr lang="fr-FR" sz="1350"/>
              <a:t>Cf neutron source</a:t>
            </a:r>
            <a:endParaRPr lang="fr-FR" sz="1350" baseline="30000"/>
          </a:p>
        </p:txBody>
      </p:sp>
      <p:cxnSp>
        <p:nvCxnSpPr>
          <p:cNvPr id="19" name="Connecteur droit 18"/>
          <p:cNvCxnSpPr>
            <a:cxnSpLocks noChangeAspect="1"/>
          </p:cNvCxnSpPr>
          <p:nvPr/>
        </p:nvCxnSpPr>
        <p:spPr>
          <a:xfrm rot="2700000">
            <a:off x="6414660" y="2421315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 noChangeAspect="1"/>
          </p:cNvCxnSpPr>
          <p:nvPr/>
        </p:nvCxnSpPr>
        <p:spPr>
          <a:xfrm rot="2700000">
            <a:off x="6528960" y="2421315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 noChangeAspect="1"/>
          </p:cNvCxnSpPr>
          <p:nvPr/>
        </p:nvCxnSpPr>
        <p:spPr>
          <a:xfrm rot="2700000">
            <a:off x="6647070" y="2421315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cxnSpLocks noChangeAspect="1"/>
          </p:cNvCxnSpPr>
          <p:nvPr/>
        </p:nvCxnSpPr>
        <p:spPr>
          <a:xfrm rot="2700000">
            <a:off x="6776610" y="2421315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cxnSpLocks noChangeAspect="1"/>
          </p:cNvCxnSpPr>
          <p:nvPr/>
        </p:nvCxnSpPr>
        <p:spPr>
          <a:xfrm rot="2700000">
            <a:off x="7027130" y="2421314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cxnSpLocks noChangeAspect="1"/>
          </p:cNvCxnSpPr>
          <p:nvPr/>
        </p:nvCxnSpPr>
        <p:spPr>
          <a:xfrm rot="2700000">
            <a:off x="7274780" y="2421313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cxnSpLocks noChangeAspect="1"/>
          </p:cNvCxnSpPr>
          <p:nvPr/>
        </p:nvCxnSpPr>
        <p:spPr>
          <a:xfrm rot="2700000">
            <a:off x="7509875" y="2421311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cxnSpLocks noChangeAspect="1"/>
          </p:cNvCxnSpPr>
          <p:nvPr/>
        </p:nvCxnSpPr>
        <p:spPr>
          <a:xfrm rot="2700000">
            <a:off x="7760212" y="2421307"/>
            <a:ext cx="621000" cy="62100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cxnSpLocks noChangeAspect="1"/>
          </p:cNvCxnSpPr>
          <p:nvPr/>
        </p:nvCxnSpPr>
        <p:spPr>
          <a:xfrm rot="2700000">
            <a:off x="8066870" y="2428825"/>
            <a:ext cx="621000" cy="621000"/>
          </a:xfrm>
          <a:prstGeom prst="line">
            <a:avLst/>
          </a:prstGeom>
          <a:ln w="31750">
            <a:solidFill>
              <a:srgbClr val="007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005085" y="3825424"/>
            <a:ext cx="1367222" cy="35939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/>
          <p:cNvSpPr txBox="1"/>
          <p:nvPr/>
        </p:nvSpPr>
        <p:spPr>
          <a:xfrm>
            <a:off x="6830451" y="1552521"/>
            <a:ext cx="19255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/>
              <a:t>Common upper limit at 820 keV</a:t>
            </a:r>
          </a:p>
        </p:txBody>
      </p:sp>
      <p:cxnSp>
        <p:nvCxnSpPr>
          <p:cNvPr id="35" name="Connecteur droit avec flèche 34"/>
          <p:cNvCxnSpPr>
            <a:stCxn id="29" idx="2"/>
          </p:cNvCxnSpPr>
          <p:nvPr/>
        </p:nvCxnSpPr>
        <p:spPr>
          <a:xfrm>
            <a:off x="7793215" y="1806437"/>
            <a:ext cx="527856" cy="4862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257975" y="1397949"/>
            <a:ext cx="5248751" cy="1996004"/>
            <a:chOff x="260507" y="1907515"/>
            <a:chExt cx="6998334" cy="2661338"/>
          </a:xfrm>
        </p:grpSpPr>
        <p:pic>
          <p:nvPicPr>
            <p:cNvPr id="13" name="Image 12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07" y="1907515"/>
              <a:ext cx="6998334" cy="266133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47267" y="1932175"/>
              <a:ext cx="260350" cy="20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53167" y="1907953"/>
              <a:ext cx="260350" cy="20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8" name="Titre 2">
            <a:extLst>
              <a:ext uri="{FF2B5EF4-FFF2-40B4-BE49-F238E27FC236}">
                <a16:creationId xmlns:a16="http://schemas.microsoft.com/office/drawing/2014/main" id="{8B70069C-B77F-3453-B445-F64F6D8B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01" y="38254"/>
            <a:ext cx="8101013" cy="461665"/>
          </a:xfrm>
        </p:spPr>
        <p:txBody>
          <a:bodyPr>
            <a:normAutofit/>
          </a:bodyPr>
          <a:lstStyle/>
          <a:p>
            <a:r>
              <a:rPr lang="en-GB" baseline="30000" dirty="0"/>
              <a:t>6</a:t>
            </a:r>
            <a:r>
              <a:rPr lang="en-GB" dirty="0"/>
              <a:t>He data analysis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20CB5862-010C-0B25-9502-A1E4ECC1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26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01" y="38254"/>
            <a:ext cx="8101013" cy="461665"/>
          </a:xfrm>
        </p:spPr>
        <p:txBody>
          <a:bodyPr>
            <a:normAutofit/>
          </a:bodyPr>
          <a:lstStyle/>
          <a:p>
            <a:r>
              <a:rPr lang="en-GB" baseline="30000" dirty="0"/>
              <a:t>6</a:t>
            </a:r>
            <a:r>
              <a:rPr lang="en-GB" dirty="0"/>
              <a:t>He data analysis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6593EFD2-4363-DC07-B78C-159249C34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B2AD1C-B9F4-D039-472B-2043FA95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90" y="1543662"/>
            <a:ext cx="4246729" cy="301380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75280F3-4BB5-A461-8BDD-F479A6C7A05A}"/>
              </a:ext>
            </a:extLst>
          </p:cNvPr>
          <p:cNvSpPr txBox="1"/>
          <p:nvPr/>
        </p:nvSpPr>
        <p:spPr>
          <a:xfrm>
            <a:off x="144591" y="3765575"/>
            <a:ext cx="430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ED3A3A"/>
                </a:solidFill>
                <a:effectLst/>
              </a:rPr>
              <a:t>Conservative </a:t>
            </a:r>
            <a:r>
              <a:rPr lang="fr-FR" sz="1800" b="1" dirty="0" err="1">
                <a:solidFill>
                  <a:srgbClr val="ED3A3A"/>
                </a:solidFill>
                <a:effectLst/>
              </a:rPr>
              <a:t>upper</a:t>
            </a:r>
            <a:r>
              <a:rPr lang="fr-FR" sz="1800" b="1" dirty="0">
                <a:solidFill>
                  <a:srgbClr val="ED3A3A"/>
                </a:solidFill>
                <a:effectLst/>
              </a:rPr>
              <a:t> </a:t>
            </a:r>
            <a:r>
              <a:rPr lang="fr-FR" sz="1800" b="1" dirty="0" err="1">
                <a:solidFill>
                  <a:srgbClr val="ED3A3A"/>
                </a:solidFill>
                <a:effectLst/>
              </a:rPr>
              <a:t>limit</a:t>
            </a:r>
            <a:r>
              <a:rPr lang="fr-FR" sz="1800" b="1" dirty="0">
                <a:solidFill>
                  <a:srgbClr val="ED3A3A"/>
                </a:solidFill>
                <a:effectLst/>
              </a:rPr>
              <a:t> at 4 x 10</a:t>
            </a:r>
            <a:r>
              <a:rPr lang="fr-FR" sz="1800" baseline="30000" dirty="0">
                <a:solidFill>
                  <a:srgbClr val="ED3A3A"/>
                </a:solidFill>
                <a:effectLst/>
              </a:rPr>
              <a:t>−</a:t>
            </a:r>
            <a:r>
              <a:rPr lang="fr-FR" sz="1800" b="1" baseline="30000" dirty="0">
                <a:solidFill>
                  <a:srgbClr val="ED3A3A"/>
                </a:solidFill>
                <a:effectLst/>
              </a:rPr>
              <a:t>10 </a:t>
            </a:r>
          </a:p>
          <a:p>
            <a:pPr algn="ctr"/>
            <a:r>
              <a:rPr lang="fr-FR" sz="1800" b="1" dirty="0" err="1">
                <a:solidFill>
                  <a:srgbClr val="ED3A3A"/>
                </a:solidFill>
                <a:effectLst/>
              </a:rPr>
              <a:t>with</a:t>
            </a:r>
            <a:r>
              <a:rPr lang="fr-FR" sz="1800" b="1" dirty="0">
                <a:solidFill>
                  <a:srgbClr val="ED3A3A"/>
                </a:solidFill>
                <a:effectLst/>
              </a:rPr>
              <a:t> a 95% confidence </a:t>
            </a:r>
            <a:r>
              <a:rPr lang="fr-FR" sz="1800" b="1" dirty="0" err="1">
                <a:solidFill>
                  <a:srgbClr val="ED3A3A"/>
                </a:solidFill>
                <a:effectLst/>
              </a:rPr>
              <a:t>level</a:t>
            </a:r>
            <a:r>
              <a:rPr lang="fr-FR" sz="1800" b="1" dirty="0">
                <a:solidFill>
                  <a:srgbClr val="ED3A3A"/>
                </a:solidFill>
                <a:effectLst/>
              </a:rPr>
              <a:t> </a:t>
            </a:r>
            <a:endParaRPr lang="fr-FR" dirty="0"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727E8C-6D89-B9FF-E671-BC888A90F57F}"/>
              </a:ext>
            </a:extLst>
          </p:cNvPr>
          <p:cNvSpPr txBox="1"/>
          <p:nvPr/>
        </p:nvSpPr>
        <p:spPr>
          <a:xfrm>
            <a:off x="232308" y="673286"/>
            <a:ext cx="648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Stringent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600" b="1" i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 descr="Capture d’écran">
            <a:extLst>
              <a:ext uri="{FF2B5EF4-FFF2-40B4-BE49-F238E27FC236}">
                <a16:creationId xmlns:a16="http://schemas.microsoft.com/office/drawing/2014/main" id="{165E663A-133C-4FFC-9461-658058073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94" y="567589"/>
            <a:ext cx="2800888" cy="6668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0FCCA4-D223-8340-2A44-63DDF981B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7" y="1538448"/>
            <a:ext cx="2664296" cy="22138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5960799-138D-2921-7FC7-706FC75E1C21}"/>
              </a:ext>
            </a:extLst>
          </p:cNvPr>
          <p:cNvSpPr txBox="1"/>
          <p:nvPr/>
        </p:nvSpPr>
        <p:spPr>
          <a:xfrm>
            <a:off x="3389708" y="2571750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𝜙 </a:t>
            </a:r>
            <a:r>
              <a:rPr lang="en-US" i="1" dirty="0"/>
              <a:t>= </a:t>
            </a:r>
            <a:r>
              <a:rPr lang="en-US" i="1" dirty="0" err="1"/>
              <a:t>ε</a:t>
            </a:r>
            <a:r>
              <a:rPr lang="en-US" i="1" baseline="-25000" dirty="0" err="1"/>
              <a:t>n</a:t>
            </a:r>
            <a:r>
              <a:rPr lang="en-US" i="1" baseline="-25000" dirty="0"/>
              <a:t> </a:t>
            </a:r>
            <a:r>
              <a:rPr lang="en-US" i="1" dirty="0"/>
              <a:t>r</a:t>
            </a:r>
            <a:r>
              <a:rPr lang="en-US" i="1" baseline="-25000" dirty="0"/>
              <a:t>0 </a:t>
            </a:r>
            <a:r>
              <a:rPr lang="en-US" i="1" dirty="0"/>
              <a:t>B</a:t>
            </a:r>
            <a:r>
              <a:rPr lang="en-US" i="1" baseline="-25000" dirty="0"/>
              <a:t>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258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269745" y="3283002"/>
            <a:ext cx="2863989" cy="130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350" b="1">
                <a:solidFill>
                  <a:schemeClr val="accent6">
                    <a:lumMod val="75000"/>
                  </a:schemeClr>
                </a:solidFill>
              </a:rPr>
              <a:t>Wavefunction overlap </a:t>
            </a:r>
            <a:r>
              <a:rPr lang="fr-FR" sz="1350"/>
              <a:t>in halo nuclei :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baseline="30000"/>
              <a:t>11</a:t>
            </a:r>
            <a:r>
              <a:rPr lang="fr-FR" sz="1350"/>
              <a:t>Be : S = 0.85 </a:t>
            </a:r>
            <a:r>
              <a:rPr lang="fr-FR" sz="1050" i="1"/>
              <a:t>Ref : J. S. Winfield 2001</a:t>
            </a:r>
            <a:endParaRPr lang="fr-FR" sz="135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baseline="30000"/>
              <a:t>15</a:t>
            </a:r>
            <a:r>
              <a:rPr lang="fr-FR" sz="1350"/>
              <a:t>C : S = 0.75  </a:t>
            </a:r>
            <a:r>
              <a:rPr lang="fr-FR" sz="1050" i="1"/>
              <a:t>Ref : J. D. Goss 1975</a:t>
            </a:r>
            <a:endParaRPr lang="fr-FR" sz="135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350" b="1" baseline="30000"/>
              <a:t>6</a:t>
            </a:r>
            <a:r>
              <a:rPr lang="fr-FR" sz="1350" b="1"/>
              <a:t>He :</a:t>
            </a:r>
            <a:r>
              <a:rPr lang="fr-FR" sz="1350"/>
              <a:t> S = 1 and S = 0.5</a:t>
            </a:r>
            <a:endParaRPr lang="fr-FR" sz="1350" baseline="30000"/>
          </a:p>
        </p:txBody>
      </p:sp>
      <p:sp>
        <p:nvSpPr>
          <p:cNvPr id="10" name="ZoneTexte 9"/>
          <p:cNvSpPr txBox="1"/>
          <p:nvPr/>
        </p:nvSpPr>
        <p:spPr>
          <a:xfrm>
            <a:off x="260761" y="606692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6" y="2645608"/>
            <a:ext cx="2686672" cy="513000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9" y="1538356"/>
            <a:ext cx="2853746" cy="567000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8" y="1839696"/>
            <a:ext cx="2137576" cy="288164"/>
          </a:xfrm>
          <a:prstGeom prst="rect">
            <a:avLst/>
          </a:prstGeom>
        </p:spPr>
      </p:pic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14" y="2579811"/>
            <a:ext cx="4570216" cy="509729"/>
          </a:xfrm>
          <a:prstGeom prst="rect">
            <a:avLst/>
          </a:prstGeom>
        </p:spPr>
      </p:pic>
      <p:pic>
        <p:nvPicPr>
          <p:cNvPr id="13" name="Image 12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348431"/>
            <a:ext cx="2486495" cy="512439"/>
          </a:xfrm>
          <a:prstGeom prst="rect">
            <a:avLst/>
          </a:prstGeom>
        </p:spPr>
      </p:pic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28" y="4284109"/>
            <a:ext cx="1128770" cy="281002"/>
          </a:xfrm>
          <a:prstGeom prst="rect">
            <a:avLst/>
          </a:prstGeom>
        </p:spPr>
      </p:pic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08" y="51044"/>
            <a:ext cx="2257924" cy="179905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96608" y="1239396"/>
            <a:ext cx="1530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3-body decay rate :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96609" y="2335459"/>
            <a:ext cx="14512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Decay amplitude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62458" y="1491630"/>
            <a:ext cx="1925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Writing the</a:t>
            </a:r>
            <a:r>
              <a:rPr lang="fr-FR" sz="1350" baseline="30000"/>
              <a:t> 6</a:t>
            </a:r>
            <a:r>
              <a:rPr lang="fr-FR" sz="1350"/>
              <a:t>He mass as :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338449" y="2272966"/>
            <a:ext cx="32851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 err="1"/>
              <a:t>Theoretical</a:t>
            </a:r>
            <a:r>
              <a:rPr lang="fr-FR" sz="1500" b="1" dirty="0"/>
              <a:t> </a:t>
            </a:r>
            <a:r>
              <a:rPr lang="fr-FR" sz="1500" b="1" dirty="0" err="1"/>
              <a:t>decay</a:t>
            </a:r>
            <a:r>
              <a:rPr lang="fr-FR" sz="1500" b="1" dirty="0"/>
              <a:t> rate in </a:t>
            </a:r>
            <a:r>
              <a:rPr lang="fr-FR" sz="1500" b="1" dirty="0" err="1"/>
              <a:t>natural</a:t>
            </a:r>
            <a:r>
              <a:rPr lang="fr-FR" sz="1500" b="1" dirty="0"/>
              <a:t> </a:t>
            </a:r>
            <a:r>
              <a:rPr lang="fr-FR" sz="1500" b="1" dirty="0" err="1"/>
              <a:t>units</a:t>
            </a:r>
            <a:r>
              <a:rPr lang="fr-FR" sz="1500" b="1" dirty="0"/>
              <a:t>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382549" y="3230030"/>
            <a:ext cx="22038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 err="1"/>
              <a:t>Experimental</a:t>
            </a:r>
            <a:r>
              <a:rPr lang="fr-FR" sz="1500" b="1" dirty="0"/>
              <a:t> </a:t>
            </a:r>
            <a:r>
              <a:rPr lang="fr-FR" sz="1500" b="1" dirty="0" err="1"/>
              <a:t>decay</a:t>
            </a:r>
            <a:r>
              <a:rPr lang="fr-FR" sz="1500" b="1" dirty="0"/>
              <a:t> rate 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4686" y="2645608"/>
            <a:ext cx="1269622" cy="408007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5" name="Image 24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84" y="449903"/>
            <a:ext cx="1810625" cy="323808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4562145" y="186883"/>
            <a:ext cx="19880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Mass mixing mechanism :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6907912" y="4452169"/>
            <a:ext cx="540177" cy="970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31" y="890075"/>
            <a:ext cx="912647" cy="52463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629677" y="945966"/>
            <a:ext cx="19207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Mass mixing parameter :</a:t>
            </a:r>
          </a:p>
        </p:txBody>
      </p:sp>
      <p:sp>
        <p:nvSpPr>
          <p:cNvPr id="29" name="Titre 2">
            <a:extLst>
              <a:ext uri="{FF2B5EF4-FFF2-40B4-BE49-F238E27FC236}">
                <a16:creationId xmlns:a16="http://schemas.microsoft.com/office/drawing/2014/main" id="{8423EA16-4F5E-7605-D09E-03F4B10A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14"/>
            <a:ext cx="8101013" cy="543182"/>
          </a:xfrm>
        </p:spPr>
        <p:txBody>
          <a:bodyPr>
            <a:normAutofit/>
          </a:bodyPr>
          <a:lstStyle/>
          <a:p>
            <a:r>
              <a:rPr lang="en-GB" dirty="0"/>
              <a:t>Mass mixing constraint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ED0F14A-AD0F-B653-22CA-944B6FD221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87" y="3619156"/>
            <a:ext cx="2399687" cy="691435"/>
          </a:xfrm>
          <a:prstGeom prst="rect">
            <a:avLst/>
          </a:prstGeom>
        </p:spPr>
      </p:pic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0FEE5B13-9BA1-2B40-449D-D790C098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0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  <p:bldP spid="19" grpId="0"/>
      <p:bldP spid="20" grpId="0"/>
      <p:bldP spid="21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</a:t>
            </a:r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05" y="1533801"/>
            <a:ext cx="4336470" cy="3154523"/>
          </a:xfrm>
          <a:prstGeom prst="rect">
            <a:avLst/>
          </a:prstGeom>
        </p:spPr>
      </p:pic>
      <p:pic>
        <p:nvPicPr>
          <p:cNvPr id="17" name="Image 16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29" y="845038"/>
            <a:ext cx="375503" cy="247283"/>
          </a:xfrm>
          <a:prstGeom prst="rect">
            <a:avLst/>
          </a:prstGeom>
        </p:spPr>
      </p:pic>
      <p:pic>
        <p:nvPicPr>
          <p:cNvPr id="18" name="Image 17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71" y="1159687"/>
            <a:ext cx="362817" cy="201227"/>
          </a:xfrm>
          <a:prstGeom prst="rect">
            <a:avLst/>
          </a:prstGeom>
        </p:spPr>
      </p:pic>
      <p:cxnSp>
        <p:nvCxnSpPr>
          <p:cNvPr id="19" name="Connecteur droit 18"/>
          <p:cNvCxnSpPr>
            <a:cxnSpLocks noChangeAspect="1"/>
          </p:cNvCxnSpPr>
          <p:nvPr/>
        </p:nvCxnSpPr>
        <p:spPr>
          <a:xfrm rot="-8100000">
            <a:off x="6846188" y="860158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 noChangeAspect="1"/>
          </p:cNvCxnSpPr>
          <p:nvPr/>
        </p:nvCxnSpPr>
        <p:spPr>
          <a:xfrm rot="-8100000">
            <a:off x="3212429" y="857909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 noChangeAspect="1"/>
          </p:cNvCxnSpPr>
          <p:nvPr/>
        </p:nvCxnSpPr>
        <p:spPr>
          <a:xfrm rot="-8100000">
            <a:off x="6102026" y="857909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20128" y="809322"/>
            <a:ext cx="653623" cy="270000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Rectangle 22"/>
          <p:cNvSpPr/>
          <p:nvPr/>
        </p:nvSpPr>
        <p:spPr>
          <a:xfrm>
            <a:off x="6191722" y="807944"/>
            <a:ext cx="945000" cy="270000"/>
          </a:xfrm>
          <a:prstGeom prst="rect">
            <a:avLst/>
          </a:prstGeom>
          <a:solidFill>
            <a:srgbClr val="7030A0">
              <a:alpha val="22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ZoneTexte 23"/>
          <p:cNvSpPr txBox="1"/>
          <p:nvPr/>
        </p:nvSpPr>
        <p:spPr>
          <a:xfrm>
            <a:off x="2743279" y="479998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937.993 MeV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632875" y="455176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938.783 MeV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478256" y="931256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Open mass range</a:t>
            </a:r>
          </a:p>
        </p:txBody>
      </p:sp>
      <p:cxnSp>
        <p:nvCxnSpPr>
          <p:cNvPr id="27" name="Connecteur droit avec flèche 26"/>
          <p:cNvCxnSpPr>
            <a:cxnSpLocks noChangeAspect="1"/>
          </p:cNvCxnSpPr>
          <p:nvPr/>
        </p:nvCxnSpPr>
        <p:spPr>
          <a:xfrm rot="-2700000">
            <a:off x="3310833" y="-681091"/>
            <a:ext cx="3240000" cy="32400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36009" y="809322"/>
            <a:ext cx="738105" cy="270000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9" name="Connecteur droit 28"/>
          <p:cNvCxnSpPr>
            <a:cxnSpLocks noChangeAspect="1"/>
          </p:cNvCxnSpPr>
          <p:nvPr/>
        </p:nvCxnSpPr>
        <p:spPr>
          <a:xfrm rot="-8100000">
            <a:off x="5354360" y="857909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894688" y="1093351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938.590 MeV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47879" y="2169342"/>
            <a:ext cx="194861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>
                <a:solidFill>
                  <a:srgbClr val="0073A4"/>
                </a:solidFill>
              </a:rPr>
              <a:t>UCN</a:t>
            </a:r>
            <a:r>
              <a:rPr lang="el-GR" sz="1350" b="1">
                <a:solidFill>
                  <a:srgbClr val="0073A4"/>
                </a:solidFill>
              </a:rPr>
              <a:t>τ</a:t>
            </a:r>
            <a:r>
              <a:rPr lang="fr-FR" sz="1350" b="1">
                <a:solidFill>
                  <a:srgbClr val="0073A4"/>
                </a:solidFill>
              </a:rPr>
              <a:t> </a:t>
            </a:r>
            <a:r>
              <a:rPr lang="fr-FR" sz="1350"/>
              <a:t>: Looking for</a:t>
            </a:r>
          </a:p>
          <a:p>
            <a:r>
              <a:rPr lang="fr-FR" sz="1200" i="1"/>
              <a:t>Already discussed previously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1770380" y="2139702"/>
            <a:ext cx="855385" cy="346249"/>
            <a:chOff x="1240567" y="1729624"/>
            <a:chExt cx="1140513" cy="461665"/>
          </a:xfrm>
        </p:grpSpPr>
        <p:sp>
          <p:nvSpPr>
            <p:cNvPr id="35" name="ZoneTexte 34"/>
            <p:cNvSpPr txBox="1"/>
            <p:nvPr/>
          </p:nvSpPr>
          <p:spPr>
            <a:xfrm>
              <a:off x="1240567" y="1729624"/>
              <a:ext cx="391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n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889064" y="1729624"/>
              <a:ext cx="492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χ</a:t>
              </a:r>
              <a:r>
                <a:rPr lang="el-GR" sz="1650" i="1"/>
                <a:t>γ</a:t>
              </a:r>
              <a:endParaRPr lang="fr-FR" sz="1650" i="1"/>
            </a:p>
          </p:txBody>
        </p:sp>
        <p:cxnSp>
          <p:nvCxnSpPr>
            <p:cNvPr id="37" name="Connecteur droit avec flèche 36"/>
            <p:cNvCxnSpPr>
              <a:stCxn id="35" idx="3"/>
              <a:endCxn id="36" idx="1"/>
            </p:cNvCxnSpPr>
            <p:nvPr/>
          </p:nvCxnSpPr>
          <p:spPr>
            <a:xfrm>
              <a:off x="1632127" y="1960457"/>
              <a:ext cx="256937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ZoneTexte 37"/>
          <p:cNvSpPr txBox="1"/>
          <p:nvPr/>
        </p:nvSpPr>
        <p:spPr>
          <a:xfrm>
            <a:off x="213908" y="2654568"/>
            <a:ext cx="416869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 err="1">
                <a:solidFill>
                  <a:schemeClr val="accent2">
                    <a:lumMod val="75000"/>
                  </a:schemeClr>
                </a:solidFill>
              </a:rPr>
              <a:t>Borexino</a:t>
            </a:r>
            <a:r>
              <a:rPr lang="fr-FR" sz="1350" dirty="0"/>
              <a:t> : </a:t>
            </a:r>
            <a:r>
              <a:rPr lang="fr-FR" sz="1350" dirty="0" err="1"/>
              <a:t>Looking</a:t>
            </a:r>
            <a:r>
              <a:rPr lang="fr-FR" sz="1350" dirty="0"/>
              <a:t> for H </a:t>
            </a:r>
            <a:r>
              <a:rPr lang="fr-FR" sz="1350" dirty="0" err="1"/>
              <a:t>stability</a:t>
            </a:r>
            <a:endParaRPr lang="fr-FR" sz="1350" dirty="0"/>
          </a:p>
          <a:p>
            <a:r>
              <a:rPr lang="fr-FR" sz="1350" dirty="0"/>
              <a:t>In the case </a:t>
            </a:r>
            <a:r>
              <a:rPr lang="fr-FR" sz="1350" dirty="0">
                <a:effectLst/>
              </a:rPr>
              <a:t>m</a:t>
            </a:r>
            <a:r>
              <a:rPr lang="el-GR" sz="1350" baseline="-25000" dirty="0">
                <a:effectLst/>
              </a:rPr>
              <a:t>χ</a:t>
            </a:r>
            <a:r>
              <a:rPr lang="el-GR" sz="1350" dirty="0">
                <a:effectLst/>
              </a:rPr>
              <a:t> &lt; </a:t>
            </a:r>
            <a:r>
              <a:rPr lang="fr-FR" sz="1350" dirty="0" err="1">
                <a:effectLst/>
              </a:rPr>
              <a:t>m</a:t>
            </a:r>
            <a:r>
              <a:rPr lang="fr-FR" sz="1350" baseline="-25000" dirty="0" err="1">
                <a:effectLst/>
              </a:rPr>
              <a:t>p</a:t>
            </a:r>
            <a:r>
              <a:rPr lang="fr-FR" sz="1350" dirty="0">
                <a:effectLst/>
              </a:rPr>
              <a:t> + m</a:t>
            </a:r>
            <a:r>
              <a:rPr lang="fr-FR" sz="1350" baseline="-25000" dirty="0">
                <a:effectLst/>
              </a:rPr>
              <a:t>e</a:t>
            </a:r>
            <a:r>
              <a:rPr lang="fr-FR" sz="1350" dirty="0">
                <a:effectLst/>
              </a:rPr>
              <a:t> = 938.783 MeV</a:t>
            </a:r>
          </a:p>
          <a:p>
            <a:r>
              <a:rPr lang="fr-FR" sz="1350" i="1" dirty="0"/>
              <a:t>A</a:t>
            </a:r>
            <a:r>
              <a:rPr lang="fr-FR" sz="1350" i="1" dirty="0">
                <a:effectLst/>
              </a:rPr>
              <a:t>tomic </a:t>
            </a:r>
            <a:r>
              <a:rPr lang="fr-FR" sz="1350" i="1" dirty="0" err="1">
                <a:effectLst/>
              </a:rPr>
              <a:t>hydrogen</a:t>
            </a:r>
            <a:r>
              <a:rPr lang="fr-FR" sz="1350" i="1" dirty="0">
                <a:effectLst/>
              </a:rPr>
              <a:t> can </a:t>
            </a:r>
            <a:r>
              <a:rPr lang="fr-FR" sz="1350" i="1" dirty="0" err="1">
                <a:effectLst/>
              </a:rPr>
              <a:t>decay</a:t>
            </a:r>
            <a:r>
              <a:rPr lang="fr-FR" sz="1350" i="1" dirty="0">
                <a:effectLst/>
              </a:rPr>
              <a:t> </a:t>
            </a:r>
            <a:r>
              <a:rPr lang="fr-FR" sz="1350" i="1" dirty="0" err="1">
                <a:effectLst/>
              </a:rPr>
              <a:t>through</a:t>
            </a:r>
            <a:r>
              <a:rPr lang="fr-FR" sz="1350" i="1" dirty="0">
                <a:effectLst/>
              </a:rPr>
              <a:t> </a:t>
            </a:r>
            <a:r>
              <a:rPr lang="fr-FR" sz="1350" i="1" dirty="0" err="1">
                <a:effectLst/>
              </a:rPr>
              <a:t>electron</a:t>
            </a:r>
            <a:r>
              <a:rPr lang="fr-FR" sz="1350" dirty="0"/>
              <a:t> </a:t>
            </a:r>
            <a:r>
              <a:rPr lang="fr-FR" sz="1350" i="1" dirty="0">
                <a:effectLst/>
              </a:rPr>
              <a:t>capture </a:t>
            </a:r>
          </a:p>
          <a:p>
            <a:r>
              <a:rPr lang="fr-FR" sz="1350" i="1" dirty="0">
                <a:effectLst/>
              </a:rPr>
              <a:t>e</a:t>
            </a:r>
            <a:r>
              <a:rPr lang="fr-FR" sz="1350" i="1" baseline="30000" dirty="0">
                <a:effectLst/>
              </a:rPr>
              <a:t>-</a:t>
            </a:r>
            <a:r>
              <a:rPr lang="fr-FR" sz="1350" i="1" dirty="0">
                <a:effectLst/>
              </a:rPr>
              <a:t> + p → 𝜈 + 𝜒 </a:t>
            </a:r>
            <a:endParaRPr lang="fr-FR" dirty="0">
              <a:effectLst/>
              <a:latin typeface="Helvetica" pitchFamily="2" charset="0"/>
            </a:endParaRPr>
          </a:p>
          <a:p>
            <a:r>
              <a:rPr lang="fr-FR" sz="1800" dirty="0">
                <a:effectLst/>
              </a:rPr>
              <a:t> </a:t>
            </a:r>
            <a:endParaRPr lang="fr-FR" sz="1400" dirty="0"/>
          </a:p>
          <a:p>
            <a:endParaRPr lang="fr-FR" sz="1350" dirty="0"/>
          </a:p>
        </p:txBody>
      </p:sp>
      <p:sp>
        <p:nvSpPr>
          <p:cNvPr id="40" name="ZoneTexte 39"/>
          <p:cNvSpPr txBox="1"/>
          <p:nvPr/>
        </p:nvSpPr>
        <p:spPr>
          <a:xfrm>
            <a:off x="178950" y="3564796"/>
            <a:ext cx="37701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The </a:t>
            </a:r>
            <a:r>
              <a:rPr lang="fr-FR" sz="1350" dirty="0" err="1"/>
              <a:t>apparatus</a:t>
            </a:r>
            <a:r>
              <a:rPr lang="fr-FR" sz="1350" dirty="0"/>
              <a:t> </a:t>
            </a:r>
            <a:r>
              <a:rPr lang="fr-FR" sz="1350" dirty="0" err="1"/>
              <a:t>contains</a:t>
            </a:r>
            <a:r>
              <a:rPr lang="fr-FR" sz="1350" dirty="0"/>
              <a:t> large </a:t>
            </a:r>
            <a:r>
              <a:rPr lang="fr-FR" sz="1350" dirty="0" err="1"/>
              <a:t>amount</a:t>
            </a:r>
            <a:r>
              <a:rPr lang="fr-FR" sz="1350" dirty="0"/>
              <a:t> of H </a:t>
            </a:r>
            <a:r>
              <a:rPr lang="fr-FR" sz="1350" dirty="0" err="1"/>
              <a:t>atoms</a:t>
            </a:r>
            <a:r>
              <a:rPr lang="fr-FR" sz="1350" dirty="0"/>
              <a:t> :</a:t>
            </a:r>
          </a:p>
        </p:txBody>
      </p:sp>
      <p:pic>
        <p:nvPicPr>
          <p:cNvPr id="41" name="Image 40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62" y="3620155"/>
            <a:ext cx="831731" cy="222413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95378" y="4350399"/>
            <a:ext cx="43067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i="1" dirty="0"/>
              <a:t>Mass </a:t>
            </a:r>
            <a:r>
              <a:rPr lang="fr-FR" sz="1300" i="1" dirty="0" err="1"/>
              <a:t>mixing</a:t>
            </a:r>
            <a:r>
              <a:rPr lang="fr-FR" sz="1300" i="1" dirty="0"/>
              <a:t> </a:t>
            </a:r>
            <a:r>
              <a:rPr lang="fr-FR" sz="1300" i="1" dirty="0" err="1"/>
              <a:t>constraints</a:t>
            </a:r>
            <a:r>
              <a:rPr lang="fr-FR" sz="1300" i="1" dirty="0"/>
              <a:t> </a:t>
            </a:r>
            <a:r>
              <a:rPr lang="fr-FR" sz="1300" i="1" dirty="0" err="1"/>
              <a:t>from</a:t>
            </a:r>
            <a:r>
              <a:rPr lang="fr-FR" sz="1300" i="1" dirty="0"/>
              <a:t> UCN</a:t>
            </a:r>
            <a:r>
              <a:rPr lang="el-GR" sz="1300" i="1" dirty="0"/>
              <a:t>τ</a:t>
            </a:r>
            <a:r>
              <a:rPr lang="fr-FR" sz="1300" i="1" dirty="0"/>
              <a:t> and </a:t>
            </a:r>
            <a:r>
              <a:rPr lang="fr-FR" sz="1300" i="1" dirty="0" err="1"/>
              <a:t>Borexino</a:t>
            </a:r>
            <a:r>
              <a:rPr lang="fr-FR" sz="1300" i="1" dirty="0"/>
              <a:t> </a:t>
            </a:r>
          </a:p>
          <a:p>
            <a:r>
              <a:rPr lang="fr-FR" sz="1300" i="1" dirty="0"/>
              <a:t>data </a:t>
            </a:r>
            <a:r>
              <a:rPr lang="fr-FR" sz="1300" i="1" dirty="0" err="1"/>
              <a:t>were</a:t>
            </a:r>
            <a:r>
              <a:rPr lang="fr-FR" sz="1300" i="1" dirty="0"/>
              <a:t> first </a:t>
            </a:r>
            <a:r>
              <a:rPr lang="fr-FR" sz="1300" i="1" dirty="0" err="1"/>
              <a:t>derived</a:t>
            </a:r>
            <a:r>
              <a:rPr lang="fr-FR" sz="1300" i="1" dirty="0"/>
              <a:t> by D. </a:t>
            </a:r>
            <a:r>
              <a:rPr lang="fr-FR" sz="1300" i="1" dirty="0" err="1"/>
              <a:t>McKeen</a:t>
            </a:r>
            <a:r>
              <a:rPr lang="fr-FR" sz="1300" i="1" dirty="0"/>
              <a:t> and M. </a:t>
            </a:r>
            <a:r>
              <a:rPr lang="fr-FR" sz="1300" i="1" dirty="0" err="1"/>
              <a:t>Pospelov</a:t>
            </a:r>
            <a:r>
              <a:rPr lang="fr-FR" sz="1300" i="1" dirty="0"/>
              <a:t> (2023)</a:t>
            </a:r>
          </a:p>
        </p:txBody>
      </p:sp>
      <p:pic>
        <p:nvPicPr>
          <p:cNvPr id="44" name="Image 43" descr="Capture d’écra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8" y="1550484"/>
            <a:ext cx="3853198" cy="513000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219677" y="1246289"/>
            <a:ext cx="15820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>
                <a:solidFill>
                  <a:schemeClr val="accent6">
                    <a:lumMod val="75000"/>
                  </a:schemeClr>
                </a:solidFill>
              </a:rPr>
              <a:t>GANIL </a:t>
            </a:r>
            <a:r>
              <a:rPr lang="fr-FR" sz="1350"/>
              <a:t>: Looking for </a:t>
            </a:r>
          </a:p>
        </p:txBody>
      </p:sp>
      <p:pic>
        <p:nvPicPr>
          <p:cNvPr id="46" name="Image 45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43" y="1270549"/>
            <a:ext cx="1474100" cy="255800"/>
          </a:xfrm>
          <a:prstGeom prst="rect">
            <a:avLst/>
          </a:prstGeom>
          <a:ln w="19050"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991965" y="3098787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rgbClr val="00B050"/>
                </a:solidFill>
              </a:rPr>
              <a:t>S=1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354829" y="3313420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chemeClr val="accent6">
                    <a:lumMod val="75000"/>
                  </a:schemeClr>
                </a:solidFill>
              </a:rPr>
              <a:t>S=0.5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7759C210-4952-660C-3A95-9AE44E2E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14"/>
            <a:ext cx="8101013" cy="543182"/>
          </a:xfrm>
        </p:spPr>
        <p:txBody>
          <a:bodyPr>
            <a:normAutofit/>
          </a:bodyPr>
          <a:lstStyle/>
          <a:p>
            <a:r>
              <a:rPr lang="en-GB" dirty="0"/>
              <a:t>Mass mixing constraint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10EA3D-3D98-EB63-C9C7-E906B0853544}"/>
              </a:ext>
            </a:extLst>
          </p:cNvPr>
          <p:cNvSpPr txBox="1"/>
          <p:nvPr/>
        </p:nvSpPr>
        <p:spPr>
          <a:xfrm>
            <a:off x="195379" y="3842568"/>
            <a:ext cx="44164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Date </a:t>
            </a:r>
            <a:r>
              <a:rPr lang="fr-FR" sz="1350" dirty="0" err="1"/>
              <a:t>used</a:t>
            </a:r>
            <a:r>
              <a:rPr lang="fr-FR" sz="1350" dirty="0"/>
              <a:t> to </a:t>
            </a:r>
            <a:r>
              <a:rPr lang="fr-FR" sz="1350" dirty="0" err="1"/>
              <a:t>constraint</a:t>
            </a:r>
            <a:r>
              <a:rPr lang="fr-FR" sz="1350" dirty="0"/>
              <a:t> </a:t>
            </a:r>
            <a:r>
              <a:rPr lang="fr-FR" sz="1350" dirty="0" err="1"/>
              <a:t>hydrogen</a:t>
            </a:r>
            <a:r>
              <a:rPr lang="fr-FR" sz="1350" dirty="0"/>
              <a:t> radiative </a:t>
            </a:r>
            <a:r>
              <a:rPr lang="fr-FR" sz="1350" dirty="0" err="1"/>
              <a:t>decay</a:t>
            </a:r>
            <a:r>
              <a:rPr lang="fr-FR" sz="1350" dirty="0"/>
              <a:t> </a:t>
            </a:r>
            <a:r>
              <a:rPr lang="fr-FR" sz="1350" dirty="0" err="1"/>
              <a:t>through</a:t>
            </a:r>
            <a:r>
              <a:rPr lang="fr-FR" sz="1350" dirty="0"/>
              <a:t> </a:t>
            </a:r>
          </a:p>
          <a:p>
            <a:r>
              <a:rPr lang="fr-FR" sz="1350" b="0" dirty="0">
                <a:effectLst/>
              </a:rPr>
              <a:t>e</a:t>
            </a:r>
            <a:r>
              <a:rPr lang="fr-FR" sz="1350" baseline="30000" dirty="0">
                <a:effectLst/>
              </a:rPr>
              <a:t>−</a:t>
            </a:r>
            <a:r>
              <a:rPr lang="fr-FR" sz="1350" dirty="0">
                <a:effectLst/>
              </a:rPr>
              <a:t> </a:t>
            </a:r>
            <a:r>
              <a:rPr lang="fr-FR" sz="1350" b="0" dirty="0">
                <a:effectLst/>
              </a:rPr>
              <a:t>capture and mass </a:t>
            </a:r>
            <a:r>
              <a:rPr lang="fr-FR" sz="1350" b="0" dirty="0" err="1">
                <a:effectLst/>
              </a:rPr>
              <a:t>mixing</a:t>
            </a:r>
            <a:r>
              <a:rPr lang="fr-FR" sz="1350" b="0" dirty="0">
                <a:effectLst/>
              </a:rPr>
              <a:t> </a:t>
            </a:r>
            <a:r>
              <a:rPr lang="fr-FR" sz="1350" b="0" dirty="0" err="1">
                <a:effectLst/>
              </a:rPr>
              <a:t>with</a:t>
            </a:r>
            <a:r>
              <a:rPr lang="fr-FR" sz="1350" b="0" dirty="0">
                <a:effectLst/>
              </a:rPr>
              <a:t> the </a:t>
            </a:r>
            <a:r>
              <a:rPr lang="fr-FR" sz="1350" b="0" dirty="0" err="1">
                <a:effectLst/>
              </a:rPr>
              <a:t>dark</a:t>
            </a:r>
            <a:r>
              <a:rPr lang="fr-FR" sz="1350" b="0" dirty="0">
                <a:effectLst/>
              </a:rPr>
              <a:t> fermion </a:t>
            </a:r>
            <a:endParaRPr lang="fr-FR" sz="1350" dirty="0"/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A795542E-4C88-E8D7-5F6E-F1ACB5AD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499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8714"/>
            <a:ext cx="8101013" cy="856060"/>
          </a:xfrm>
        </p:spPr>
        <p:txBody>
          <a:bodyPr>
            <a:normAutofit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6593EFD2-4363-DC07-B78C-159249C34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48FC7-5858-4B7A-8A85-2D0AF31F45AA}"/>
              </a:ext>
            </a:extLst>
          </p:cNvPr>
          <p:cNvSpPr/>
          <p:nvPr/>
        </p:nvSpPr>
        <p:spPr>
          <a:xfrm>
            <a:off x="2819407" y="632315"/>
            <a:ext cx="6192688" cy="3685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  <a:ea typeface="Times New Roman" panose="02020603050405020304" pitchFamily="18" charset="0"/>
              </a:rPr>
              <a:t>Search for neutron dark decay 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Halo nucleus (</a:t>
            </a:r>
            <a:r>
              <a:rPr lang="en-GB" sz="1600" baseline="30000" dirty="0">
                <a:ea typeface="Times New Roman" panose="02020603050405020304" pitchFamily="18" charset="0"/>
              </a:rPr>
              <a:t>6</a:t>
            </a:r>
            <a:r>
              <a:rPr lang="en-GB" sz="1600" dirty="0">
                <a:ea typeface="Times New Roman" panose="02020603050405020304" pitchFamily="18" charset="0"/>
              </a:rPr>
              <a:t>He) ➔ Clean decay signature 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Conservative upper limit </a:t>
            </a:r>
            <a:r>
              <a:rPr lang="en-GB" sz="1600" dirty="0">
                <a:effectLst/>
              </a:rPr>
              <a:t>at </a:t>
            </a:r>
            <a:r>
              <a:rPr lang="en-GB" sz="1600" dirty="0">
                <a:solidFill>
                  <a:srgbClr val="ED3A3A"/>
                </a:solidFill>
                <a:effectLst/>
              </a:rPr>
              <a:t>4 x 10</a:t>
            </a:r>
            <a:r>
              <a:rPr lang="en-GB" sz="1600" baseline="30000" dirty="0">
                <a:solidFill>
                  <a:srgbClr val="ED3A3A"/>
                </a:solidFill>
                <a:effectLst/>
              </a:rPr>
              <a:t>−10  </a:t>
            </a:r>
            <a:r>
              <a:rPr lang="en-GB" sz="1600" dirty="0">
                <a:effectLst/>
              </a:rPr>
              <a:t>:</a:t>
            </a:r>
            <a:r>
              <a:rPr lang="en-GB" sz="1600" baseline="30000" dirty="0">
                <a:solidFill>
                  <a:srgbClr val="ED3A3A"/>
                </a:solidFill>
              </a:rPr>
              <a:t>  </a:t>
            </a:r>
            <a:r>
              <a:rPr lang="en-GB" sz="1600" i="1" dirty="0">
                <a:effectLst/>
              </a:rPr>
              <a:t>five orders of magnitude lower than the upper limit to explain the neutron lifetime anomaly</a:t>
            </a:r>
            <a:endParaRPr lang="en-GB" b="1" dirty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Highly competitive (</a:t>
            </a:r>
            <a:r>
              <a:rPr kumimoji="0" lang="en-GB" altLang="fr-FR" sz="1600" i="0" u="none" strike="noStrike" cap="none" normalizeH="0" baseline="0" dirty="0">
                <a:ln>
                  <a:noFill/>
                </a:ln>
                <a:effectLst/>
              </a:rPr>
              <a:t>UCN𝛕, </a:t>
            </a:r>
            <a:r>
              <a:rPr kumimoji="0" lang="en-GB" altLang="fr-FR" sz="1600" i="0" u="none" strike="noStrike" cap="none" normalizeH="0" baseline="0" dirty="0" err="1">
                <a:ln>
                  <a:noFill/>
                </a:ln>
                <a:effectLst/>
              </a:rPr>
              <a:t>Borexino</a:t>
            </a:r>
            <a:r>
              <a:rPr kumimoji="0" lang="en-GB" altLang="fr-FR" sz="1600" i="0" u="none" strike="noStrike" cap="none" normalizeH="0" baseline="0" dirty="0">
                <a:ln>
                  <a:noFill/>
                </a:ln>
                <a:effectLst/>
              </a:rPr>
              <a:t>, 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effectLst/>
                <a:ea typeface="Times New Roman" panose="02020603050405020304" pitchFamily="18" charset="0"/>
              </a:rPr>
              <a:t>This result completely excludes</a:t>
            </a:r>
            <a:r>
              <a:rPr lang="en-GB" sz="1600" dirty="0">
                <a:ea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the dark decay as a solution to the neutron lifetime anomaly in the 75% of the mass range probed with </a:t>
            </a:r>
            <a:r>
              <a:rPr lang="en-GB" sz="1600" baseline="30000" dirty="0">
                <a:effectLst/>
                <a:ea typeface="Times New Roman" panose="02020603050405020304" pitchFamily="18" charset="0"/>
              </a:rPr>
              <a:t>6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He. </a:t>
            </a:r>
          </a:p>
          <a:p>
            <a:pPr algn="just"/>
            <a:endParaRPr lang="en-GB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effectLst/>
                <a:ea typeface="Times New Roman" panose="02020603050405020304" pitchFamily="18" charset="0"/>
              </a:rPr>
              <a:t>The remaining 25% seems to be fully covered by the 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UCNτ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but one must be reminded that this experiment (and the data from 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Borexino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as well) only probed the decay</a:t>
            </a:r>
            <a:r>
              <a:rPr lang="en-GB" sz="1600" dirty="0">
                <a:ea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n </a:t>
            </a:r>
            <a:r>
              <a:rPr lang="en-GB" sz="1600" dirty="0">
                <a:ea typeface="Times New Roman" panose="02020603050405020304" pitchFamily="18" charset="0"/>
              </a:rPr>
              <a:t>➔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χ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𝛄.</a:t>
            </a:r>
          </a:p>
          <a:p>
            <a:pPr algn="just"/>
            <a:endParaRPr lang="en-GB" sz="1600" dirty="0">
              <a:ea typeface="Times New Roman" panose="02020603050405020304" pitchFamily="18" charset="0"/>
            </a:endParaRPr>
          </a:p>
          <a:p>
            <a:pPr algn="just"/>
            <a:r>
              <a:rPr lang="en-GB" sz="1600" baseline="30000" dirty="0">
                <a:effectLst/>
                <a:ea typeface="Times New Roman" panose="02020603050405020304" pitchFamily="18" charset="0"/>
              </a:rPr>
              <a:t>17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C nucleus can probe the whole mass range, but intensity is still too low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C78323-3D56-2BD6-A219-7483BBBAB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1" y="2608727"/>
            <a:ext cx="2376094" cy="17035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EE0153-FCD5-5A8E-8578-61E1C3B8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8" y="700777"/>
            <a:ext cx="2400495" cy="17035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B264AB-D70A-7CC7-5935-2BFCBA8AE31C}"/>
              </a:ext>
            </a:extLst>
          </p:cNvPr>
          <p:cNvSpPr txBox="1"/>
          <p:nvPr/>
        </p:nvSpPr>
        <p:spPr>
          <a:xfrm>
            <a:off x="263208" y="437433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effectLst/>
                <a:latin typeface="AdvOT483a8203"/>
              </a:rPr>
              <a:t>Physical </a:t>
            </a:r>
            <a:r>
              <a:rPr lang="fr-FR" sz="1400" i="1" dirty="0" err="1">
                <a:effectLst/>
                <a:latin typeface="AdvOT483a8203"/>
              </a:rPr>
              <a:t>Review</a:t>
            </a:r>
            <a:r>
              <a:rPr lang="fr-FR" sz="1400" i="1" dirty="0">
                <a:effectLst/>
                <a:latin typeface="AdvOT483a8203"/>
              </a:rPr>
              <a:t> </a:t>
            </a:r>
            <a:r>
              <a:rPr lang="fr-FR" sz="1400" i="1" dirty="0" err="1">
                <a:effectLst/>
                <a:latin typeface="AdvOT483a8203"/>
              </a:rPr>
              <a:t>Letter</a:t>
            </a:r>
            <a:r>
              <a:rPr lang="fr-FR" sz="1400" i="1" dirty="0">
                <a:effectLst/>
                <a:latin typeface="AdvOT483a8203"/>
              </a:rPr>
              <a:t> </a:t>
            </a:r>
            <a:r>
              <a:rPr lang="fr-FR" sz="1400" i="1" dirty="0">
                <a:effectLst/>
                <a:latin typeface="AdvOT19ee2aa8.B"/>
              </a:rPr>
              <a:t>132, </a:t>
            </a:r>
            <a:r>
              <a:rPr lang="fr-FR" sz="1400" i="1" dirty="0">
                <a:effectLst/>
                <a:latin typeface="AdvOT483a8203"/>
              </a:rPr>
              <a:t>132501 (2024) </a:t>
            </a:r>
            <a:endParaRPr lang="en-GB" sz="1400" i="1" kern="0" dirty="0">
              <a:ea typeface="+mj-ea"/>
              <a:cs typeface="+mj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6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6D8D9E3-32B1-5A74-E74A-138B75C3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2260AB99-3E09-BED2-60D9-1B90580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8714"/>
            <a:ext cx="8101013" cy="856060"/>
          </a:xfrm>
        </p:spPr>
        <p:txBody>
          <a:bodyPr>
            <a:normAutofit/>
          </a:bodyPr>
          <a:lstStyle/>
          <a:p>
            <a:r>
              <a:rPr lang="en-GB" dirty="0"/>
              <a:t>A new “beam” experiment is ongoing at JPARC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B7C5AE-BD80-5FBE-AD66-ABE663CD5954}"/>
              </a:ext>
            </a:extLst>
          </p:cNvPr>
          <p:cNvSpPr/>
          <p:nvPr/>
        </p:nvSpPr>
        <p:spPr>
          <a:xfrm>
            <a:off x="179676" y="847346"/>
            <a:ext cx="539827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  <a:ea typeface="Times New Roman" panose="02020603050405020304" pitchFamily="18" charset="0"/>
              </a:rPr>
              <a:t>Method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Pulse neutron beam (polarised)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The neutron lifetime is determined from the ratio of neutron decay counts (electrons instead of protons) to </a:t>
            </a:r>
            <a:r>
              <a:rPr lang="en-GB" sz="1600" baseline="30000" dirty="0">
                <a:ea typeface="Times New Roman" panose="02020603050405020304" pitchFamily="18" charset="0"/>
              </a:rPr>
              <a:t>3</a:t>
            </a:r>
            <a:r>
              <a:rPr lang="en-GB" sz="1600" dirty="0">
                <a:ea typeface="Times New Roman" panose="02020603050405020304" pitchFamily="18" charset="0"/>
              </a:rPr>
              <a:t>He(</a:t>
            </a:r>
            <a:r>
              <a:rPr lang="en-GB" sz="1600" dirty="0" err="1">
                <a:ea typeface="Times New Roman" panose="02020603050405020304" pitchFamily="18" charset="0"/>
              </a:rPr>
              <a:t>n,p</a:t>
            </a:r>
            <a:r>
              <a:rPr lang="en-GB" sz="1600" dirty="0">
                <a:ea typeface="Times New Roman" panose="02020603050405020304" pitchFamily="18" charset="0"/>
              </a:rPr>
              <a:t>)</a:t>
            </a:r>
            <a:r>
              <a:rPr lang="en-GB" sz="1600" baseline="30000" dirty="0">
                <a:ea typeface="Times New Roman" panose="02020603050405020304" pitchFamily="18" charset="0"/>
              </a:rPr>
              <a:t>3</a:t>
            </a:r>
            <a:r>
              <a:rPr lang="en-GB" sz="1600" dirty="0">
                <a:ea typeface="Times New Roman" panose="02020603050405020304" pitchFamily="18" charset="0"/>
              </a:rPr>
              <a:t>H reactions in a gas detector (TPC : </a:t>
            </a:r>
            <a:r>
              <a:rPr lang="en-GB" sz="1600" baseline="30000" dirty="0">
                <a:ea typeface="Times New Roman" panose="02020603050405020304" pitchFamily="18" charset="0"/>
              </a:rPr>
              <a:t>4</a:t>
            </a:r>
            <a:r>
              <a:rPr lang="en-GB" sz="1600" dirty="0">
                <a:ea typeface="Times New Roman" panose="02020603050405020304" pitchFamily="18" charset="0"/>
              </a:rPr>
              <a:t>He, CO</a:t>
            </a:r>
            <a:r>
              <a:rPr lang="en-GB" sz="1600" baseline="-25000" dirty="0">
                <a:ea typeface="Times New Roman" panose="02020603050405020304" pitchFamily="18" charset="0"/>
              </a:rPr>
              <a:t>2</a:t>
            </a:r>
            <a:r>
              <a:rPr lang="en-GB" sz="1600" dirty="0">
                <a:ea typeface="Times New Roman" panose="02020603050405020304" pitchFamily="18" charset="0"/>
              </a:rPr>
              <a:t>, </a:t>
            </a:r>
            <a:r>
              <a:rPr lang="en-GB" sz="1600" baseline="30000" dirty="0">
                <a:ea typeface="Times New Roman" panose="02020603050405020304" pitchFamily="18" charset="0"/>
              </a:rPr>
              <a:t>3</a:t>
            </a:r>
            <a:r>
              <a:rPr lang="en-GB" sz="1600" dirty="0">
                <a:ea typeface="Times New Roman" panose="02020603050405020304" pitchFamily="18" charset="0"/>
              </a:rPr>
              <a:t>He)</a:t>
            </a:r>
          </a:p>
          <a:p>
            <a:pPr algn="just">
              <a:spcAft>
                <a:spcPts val="300"/>
              </a:spcAft>
            </a:pPr>
            <a:endParaRPr lang="en-GB" sz="1600" b="1" dirty="0">
              <a:ea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GB" b="1" dirty="0">
                <a:ea typeface="Times New Roman" panose="02020603050405020304" pitchFamily="18" charset="0"/>
              </a:rPr>
              <a:t>Results</a:t>
            </a:r>
          </a:p>
          <a:p>
            <a:pPr algn="just"/>
            <a:r>
              <a:rPr lang="en-GB" sz="1600" dirty="0">
                <a:effectLst/>
                <a:ea typeface="Times New Roman" panose="02020603050405020304" pitchFamily="18" charset="0"/>
              </a:rPr>
              <a:t>The improved results using data from 2014 to 2023 :</a:t>
            </a:r>
          </a:p>
          <a:p>
            <a:pPr algn="just"/>
            <a:endParaRPr lang="en-GB" sz="1600" dirty="0">
              <a:effectLst/>
              <a:ea typeface="Times New Roman" panose="02020603050405020304" pitchFamily="18" charset="0"/>
            </a:endParaRPr>
          </a:p>
          <a:p>
            <a:pPr algn="just"/>
            <a:endParaRPr lang="en-GB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effectLst/>
                <a:ea typeface="Times New Roman" panose="02020603050405020304" pitchFamily="18" charset="0"/>
              </a:rPr>
              <a:t>[Y. 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Fuwa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et al., arXiv:2412.19519v1]</a:t>
            </a:r>
          </a:p>
          <a:p>
            <a:pPr algn="just"/>
            <a:endParaRPr lang="en-GB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GB" sz="1600" dirty="0">
                <a:effectLst/>
                <a:ea typeface="Times New Roman" panose="02020603050405020304" pitchFamily="18" charset="0"/>
              </a:rPr>
              <a:t>The </a:t>
            </a:r>
            <a:r>
              <a:rPr lang="el-GR" sz="1600" dirty="0">
                <a:effectLst/>
                <a:ea typeface="Times New Roman" panose="02020603050405020304" pitchFamily="18" charset="0"/>
              </a:rPr>
              <a:t>χ</a:t>
            </a:r>
            <a:r>
              <a:rPr lang="el-GR" sz="16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l-GR" sz="1600" dirty="0">
                <a:effectLst/>
                <a:ea typeface="Times New Roman" panose="02020603050405020304" pitchFamily="18" charset="0"/>
              </a:rPr>
              <a:t>/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NDF of the fitting is large (pressure dependence ?)</a:t>
            </a:r>
          </a:p>
          <a:p>
            <a:pPr algn="just"/>
            <a:r>
              <a:rPr lang="en-GB" sz="1600" dirty="0">
                <a:ea typeface="Times New Roman" panose="02020603050405020304" pitchFamily="18" charset="0"/>
              </a:rPr>
              <a:t>There is a still room for discussion in those results</a:t>
            </a:r>
          </a:p>
          <a:p>
            <a:pPr algn="just"/>
            <a:r>
              <a:rPr lang="en-GB" sz="1600" dirty="0">
                <a:ea typeface="Times New Roman" panose="02020603050405020304" pitchFamily="18" charset="0"/>
              </a:rPr>
              <a:t>Additional data will be taken with less background conditions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DA9B77-F597-BCCE-0067-58000751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43" y="2181468"/>
            <a:ext cx="2939802" cy="6643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6A5148-ACC4-D5E5-4805-6AFF5C07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24" y="2971192"/>
            <a:ext cx="3202239" cy="18442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AB8B6F-1778-F60E-8DE2-9450926D2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99" y="742730"/>
            <a:ext cx="2988346" cy="13133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A68C45-3C3A-D342-5B1D-14EE8AB86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8" y="3075806"/>
            <a:ext cx="3419872" cy="3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D207F1-CA86-B006-C955-4120D58B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Revue S</a:t>
            </a:r>
            <a:r>
              <a:rPr lang="fr-FR" baseline="30000"/>
              <a:t>3</a:t>
            </a:r>
            <a:r>
              <a:rPr lang="fr-FR"/>
              <a:t>, 17 Juin 2024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FB6B6C-C743-6AAC-A2B0-867B58B8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196B3E5-E1FD-2480-30DA-7AA20D13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779662"/>
            <a:ext cx="4248472" cy="1584176"/>
          </a:xfrm>
        </p:spPr>
        <p:txBody>
          <a:bodyPr>
            <a:normAutofit/>
          </a:bodyPr>
          <a:lstStyle/>
          <a:p>
            <a:r>
              <a:rPr lang="en-US" sz="5400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130788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36203" y="107672"/>
            <a:ext cx="7478860" cy="60267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00" b="1" baseline="30000">
                <a:solidFill>
                  <a:srgbClr val="261F4D"/>
                </a:solidFill>
                <a:latin typeface="Bahnschrift" panose="020B050204020402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6</a:t>
            </a:r>
            <a:r>
              <a:rPr lang="fr-FR" sz="2100" b="1">
                <a:solidFill>
                  <a:srgbClr val="261F4D"/>
                </a:solidFill>
                <a:latin typeface="Bahnschrift" panose="020B050204020402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He data analysis</a:t>
            </a:r>
            <a:endParaRPr lang="fr-FR" sz="2100" b="1" baseline="30000">
              <a:solidFill>
                <a:srgbClr val="261F4D"/>
              </a:solidFill>
              <a:latin typeface="Bahnschrift" panose="020B0502040204020203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5380" y="615744"/>
            <a:ext cx="4866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Stringent</a:t>
            </a:r>
            <a:r>
              <a:rPr lang="fr-FR" sz="15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fr-FR" sz="15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lang="fr-FR" sz="1500" i="1" dirty="0"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5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1500" i="1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fr-FR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dark</a:t>
            </a:r>
            <a:r>
              <a:rPr lang="fr-FR" sz="15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lang="fr-FR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7" y="1748713"/>
            <a:ext cx="3486116" cy="2494509"/>
          </a:xfrm>
          <a:prstGeom prst="rect">
            <a:avLst/>
          </a:prstGeom>
        </p:spPr>
      </p:pic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4408726" y="5095"/>
            <a:ext cx="4672119" cy="1528118"/>
            <a:chOff x="4383984" y="3969782"/>
            <a:chExt cx="7519111" cy="2459289"/>
          </a:xfrm>
        </p:grpSpPr>
        <p:pic>
          <p:nvPicPr>
            <p:cNvPr id="15" name="Image 14" descr="Capture d’écra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984" y="3969782"/>
              <a:ext cx="7519111" cy="245928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690447" y="4022513"/>
              <a:ext cx="284480" cy="193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00814" y="4030979"/>
              <a:ext cx="284480" cy="193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06933" y="4030981"/>
              <a:ext cx="284480" cy="193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236203" y="1407353"/>
            <a:ext cx="3236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Maximizing the branching ratio values 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22585" y="4333920"/>
            <a:ext cx="3490827" cy="3231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b="1"/>
              <a:t>Final experimental result : Br</a:t>
            </a:r>
            <a:r>
              <a:rPr lang="el-GR" sz="1500" b="1" baseline="-25000"/>
              <a:t>χ</a:t>
            </a:r>
            <a:r>
              <a:rPr lang="fr-FR" sz="1500" b="1" baseline="-25000"/>
              <a:t> </a:t>
            </a:r>
            <a:r>
              <a:rPr lang="fr-FR" sz="1500" b="1"/>
              <a:t>≤ 4.0 x 10</a:t>
            </a:r>
            <a:r>
              <a:rPr lang="fr-FR" sz="1500" b="1" baseline="30000"/>
              <a:t>-10</a:t>
            </a:r>
            <a:endParaRPr lang="fr-FR" sz="1500" b="1"/>
          </a:p>
        </p:txBody>
      </p:sp>
      <p:grpSp>
        <p:nvGrpSpPr>
          <p:cNvPr id="9" name="Groupe 8"/>
          <p:cNvGrpSpPr/>
          <p:nvPr/>
        </p:nvGrpSpPr>
        <p:grpSpPr>
          <a:xfrm>
            <a:off x="5004760" y="1737652"/>
            <a:ext cx="3019949" cy="2406217"/>
            <a:chOff x="6546013" y="2426648"/>
            <a:chExt cx="4026598" cy="3208289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013" y="2426648"/>
              <a:ext cx="4026598" cy="3208289"/>
            </a:xfrm>
            <a:prstGeom prst="rect">
              <a:avLst/>
            </a:prstGeom>
          </p:spPr>
        </p:pic>
        <p:pic>
          <p:nvPicPr>
            <p:cNvPr id="24" name="Image 23" descr="Capture d’écra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493" y="3951023"/>
              <a:ext cx="1347519" cy="236837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236203" y="4243222"/>
            <a:ext cx="35253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Renormalization with meaningful Br values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52675" y="1839269"/>
            <a:ext cx="1147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/>
              <a:t>E</a:t>
            </a:r>
            <a:r>
              <a:rPr lang="fr-FR" sz="1350" i="1" baseline="-25000"/>
              <a:t>dep </a:t>
            </a:r>
            <a:r>
              <a:rPr lang="fr-FR" sz="1350" i="1"/>
              <a:t>= 300 keV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2461260" y="3505200"/>
            <a:ext cx="0" cy="266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36203" y="107672"/>
            <a:ext cx="7478860" cy="60267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00" b="1">
                <a:solidFill>
                  <a:srgbClr val="261F4D"/>
                </a:solidFill>
                <a:latin typeface="Bahnschrift" panose="020B050204020402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Dark decay investigations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5380" y="615744"/>
            <a:ext cx="4866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>
                <a:latin typeface="Calibri" panose="020F0502020204030204" pitchFamily="34" charset="0"/>
                <a:cs typeface="Calibri" panose="020F0502020204030204" pitchFamily="34" charset="0"/>
              </a:rPr>
              <a:t>Impact on neutron stars</a:t>
            </a:r>
          </a:p>
        </p:txBody>
      </p:sp>
      <p:pic>
        <p:nvPicPr>
          <p:cNvPr id="13" name="Image 12" descr="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5652833" y="1403485"/>
            <a:ext cx="3009819" cy="269830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302336" y="1277456"/>
            <a:ext cx="13356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Ref : A. Strumia 2022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5381" y="1213531"/>
            <a:ext cx="7146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/>
              <a:t>Equation of State (EoS) :</a:t>
            </a:r>
            <a:r>
              <a:rPr lang="fr-FR" sz="1200"/>
              <a:t> relationship between the pressure and the energy density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95380" y="954514"/>
            <a:ext cx="737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/>
              <a:t>Neutron stars (NS) :</a:t>
            </a:r>
            <a:r>
              <a:rPr lang="fr-FR" sz="1200"/>
              <a:t> remnants of massive supergiant stars that have undergone supernova explosions 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125251" y="1799251"/>
            <a:ext cx="3835701" cy="2393194"/>
            <a:chOff x="260507" y="2761638"/>
            <a:chExt cx="5194040" cy="3355323"/>
          </a:xfrm>
        </p:grpSpPr>
        <p:grpSp>
          <p:nvGrpSpPr>
            <p:cNvPr id="15" name="Groupe 14"/>
            <p:cNvGrpSpPr/>
            <p:nvPr/>
          </p:nvGrpSpPr>
          <p:grpSpPr>
            <a:xfrm>
              <a:off x="260507" y="2761638"/>
              <a:ext cx="5194040" cy="3355323"/>
              <a:chOff x="846584" y="2430460"/>
              <a:chExt cx="4461091" cy="2950582"/>
            </a:xfrm>
          </p:grpSpPr>
          <p:pic>
            <p:nvPicPr>
              <p:cNvPr id="9" name="Image 8" descr="Capture d’écra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584" y="2430460"/>
                <a:ext cx="4240553" cy="2950582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 rot="16200000">
                <a:off x="4313565" y="3481697"/>
                <a:ext cx="1692903" cy="295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i="1"/>
                  <a:t>Ref : D. McKeen 2018</a:t>
                </a: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2255474" y="3428941"/>
              <a:ext cx="1400519" cy="355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i="1"/>
                <a:t>Nuclear matter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207038" y="4601365"/>
              <a:ext cx="1315864" cy="355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i="1"/>
                <a:t>Hybrid matter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95381" y="4229270"/>
            <a:ext cx="3641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Disagreement between NS and the neutron dark decay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247825" y="4258866"/>
            <a:ext cx="3900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Reconciliation by changing/adding ingredients to the model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5977248" y="366468"/>
            <a:ext cx="2729992" cy="300082"/>
            <a:chOff x="7553148" y="675207"/>
            <a:chExt cx="3639989" cy="400109"/>
          </a:xfrm>
        </p:grpSpPr>
        <p:pic>
          <p:nvPicPr>
            <p:cNvPr id="25" name="Image 24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658" y="713665"/>
              <a:ext cx="1403479" cy="32388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7553148" y="675207"/>
              <a:ext cx="2462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/>
                <a:t>Heaviest neutron stars :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278072" y="4555446"/>
            <a:ext cx="66522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The study of NS do not provide conclusive evidence against the neutron dark decay</a:t>
            </a:r>
          </a:p>
        </p:txBody>
      </p:sp>
      <p:pic>
        <p:nvPicPr>
          <p:cNvPr id="28" name="Image 27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32" y="4071031"/>
            <a:ext cx="1620731" cy="1558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977248" y="305719"/>
            <a:ext cx="2863789" cy="40462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ZoneTexte 30"/>
          <p:cNvSpPr txBox="1"/>
          <p:nvPr/>
        </p:nvSpPr>
        <p:spPr>
          <a:xfrm>
            <a:off x="188354" y="1500315"/>
            <a:ext cx="558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Solve the Tolman-Oppenheimer-Volkoff equations to obtain a Mass-Radius distribution</a:t>
            </a:r>
          </a:p>
        </p:txBody>
      </p:sp>
    </p:spTree>
    <p:extLst>
      <p:ext uri="{BB962C8B-B14F-4D97-AF65-F5344CB8AC3E}">
        <p14:creationId xmlns:p14="http://schemas.microsoft.com/office/powerpoint/2010/main" val="13952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bottle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236203" y="970521"/>
            <a:ext cx="5115384" cy="2920522"/>
            <a:chOff x="737073" y="1647798"/>
            <a:chExt cx="6820512" cy="3894029"/>
          </a:xfrm>
        </p:grpSpPr>
        <p:pic>
          <p:nvPicPr>
            <p:cNvPr id="12" name="Image 11" descr="beam_bottle_discrepancy.pdf - Adobe Acrobat Reader DC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2" r="40960" b="33643"/>
            <a:stretch/>
          </p:blipFill>
          <p:spPr>
            <a:xfrm>
              <a:off x="737073" y="1757232"/>
              <a:ext cx="5201272" cy="3784595"/>
            </a:xfrm>
            <a:prstGeom prst="rect">
              <a:avLst/>
            </a:prstGeom>
          </p:spPr>
        </p:pic>
        <p:sp>
          <p:nvSpPr>
            <p:cNvPr id="3" name="Ellipse 2"/>
            <p:cNvSpPr/>
            <p:nvPr/>
          </p:nvSpPr>
          <p:spPr>
            <a:xfrm>
              <a:off x="3678621" y="3300248"/>
              <a:ext cx="388883" cy="6516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658517" y="2492889"/>
              <a:ext cx="1899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>
                  <a:solidFill>
                    <a:srgbClr val="FF0000"/>
                  </a:solidFill>
                </a:rPr>
                <a:t>Updated NIST result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803228" y="4708635"/>
              <a:ext cx="289035" cy="320564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658517" y="3933914"/>
              <a:ext cx="1212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>
                  <a:solidFill>
                    <a:schemeClr val="accent1">
                      <a:lumMod val="50000"/>
                    </a:schemeClr>
                  </a:solidFill>
                </a:rPr>
                <a:t>UCN</a:t>
              </a:r>
              <a:r>
                <a:rPr lang="el-GR" sz="1200" i="1">
                  <a:solidFill>
                    <a:schemeClr val="accent1">
                      <a:lumMod val="50000"/>
                    </a:schemeClr>
                  </a:solidFill>
                </a:rPr>
                <a:t>τ</a:t>
              </a:r>
              <a:r>
                <a:rPr lang="fr-FR" sz="1200" i="1">
                  <a:solidFill>
                    <a:schemeClr val="accent1">
                      <a:lumMod val="50000"/>
                    </a:schemeClr>
                  </a:solidFill>
                </a:rPr>
                <a:t> result</a:t>
              </a:r>
            </a:p>
          </p:txBody>
        </p:sp>
        <p:sp>
          <p:nvSpPr>
            <p:cNvPr id="19" name="Ellipse 18"/>
            <p:cNvSpPr/>
            <p:nvPr/>
          </p:nvSpPr>
          <p:spPr>
            <a:xfrm>
              <a:off x="4608786" y="2154462"/>
              <a:ext cx="483477" cy="746390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947745" y="1647798"/>
              <a:ext cx="2254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>
                  <a:solidFill>
                    <a:schemeClr val="accent6">
                      <a:lumMod val="50000"/>
                    </a:schemeClr>
                  </a:solidFill>
                </a:rPr>
                <a:t>JPARC preliminary result</a:t>
              </a:r>
            </a:p>
          </p:txBody>
        </p:sp>
        <p:cxnSp>
          <p:nvCxnSpPr>
            <p:cNvPr id="21" name="Connecteur en arc 20"/>
            <p:cNvCxnSpPr>
              <a:stCxn id="14" idx="2"/>
              <a:endCxn id="13" idx="0"/>
            </p:cNvCxnSpPr>
            <p:nvPr/>
          </p:nvCxnSpPr>
          <p:spPr>
            <a:xfrm rot="5400000">
              <a:off x="5403512" y="3847480"/>
              <a:ext cx="405389" cy="1316921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/>
            <p:cNvCxnSpPr>
              <a:stCxn id="20" idx="2"/>
              <a:endCxn id="19" idx="7"/>
            </p:cNvCxnSpPr>
            <p:nvPr/>
          </p:nvCxnSpPr>
          <p:spPr>
            <a:xfrm rot="5400000">
              <a:off x="5424900" y="1613690"/>
              <a:ext cx="246639" cy="1053517"/>
            </a:xfrm>
            <a:prstGeom prst="curvedConnector3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/>
            <p:cNvCxnSpPr>
              <a:stCxn id="9" idx="2"/>
              <a:endCxn id="3" idx="0"/>
            </p:cNvCxnSpPr>
            <p:nvPr/>
          </p:nvCxnSpPr>
          <p:spPr>
            <a:xfrm rot="5400000">
              <a:off x="5021544" y="1713739"/>
              <a:ext cx="438028" cy="2734989"/>
            </a:xfrm>
            <a:prstGeom prst="curvedConnector3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>
            <a:grpSpLocks noChangeAspect="1"/>
          </p:cNvGrpSpPr>
          <p:nvPr/>
        </p:nvGrpSpPr>
        <p:grpSpPr>
          <a:xfrm>
            <a:off x="5061857" y="1771977"/>
            <a:ext cx="3962944" cy="2962356"/>
            <a:chOff x="6695554" y="358911"/>
            <a:chExt cx="5404921" cy="4040255"/>
          </a:xfrm>
        </p:grpSpPr>
        <p:grpSp>
          <p:nvGrpSpPr>
            <p:cNvPr id="30" name="Groupe 29"/>
            <p:cNvGrpSpPr/>
            <p:nvPr/>
          </p:nvGrpSpPr>
          <p:grpSpPr>
            <a:xfrm>
              <a:off x="7839070" y="358911"/>
              <a:ext cx="3436626" cy="2870363"/>
              <a:chOff x="135723" y="1485547"/>
              <a:chExt cx="3436626" cy="2870363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23" y="1485547"/>
                <a:ext cx="3436626" cy="2870363"/>
              </a:xfrm>
              <a:prstGeom prst="rect">
                <a:avLst/>
              </a:prstGeom>
            </p:spPr>
          </p:pic>
          <p:pic>
            <p:nvPicPr>
              <p:cNvPr id="32" name="Image 31" descr="Capture d’écra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6608" y="2506399"/>
                <a:ext cx="353634" cy="253784"/>
              </a:xfrm>
              <a:prstGeom prst="rect">
                <a:avLst/>
              </a:prstGeom>
            </p:spPr>
          </p:pic>
          <p:sp>
            <p:nvSpPr>
              <p:cNvPr id="33" name="ZoneTexte 32"/>
              <p:cNvSpPr txBox="1"/>
              <p:nvPr/>
            </p:nvSpPr>
            <p:spPr>
              <a:xfrm>
                <a:off x="1513424" y="1649906"/>
                <a:ext cx="1902502" cy="346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i="1"/>
                  <a:t>Ref : PDG 2024 review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0467476" y="2513161"/>
              <a:ext cx="641105" cy="24242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38" name="Connecteur droit 37"/>
            <p:cNvCxnSpPr>
              <a:cxnSpLocks/>
              <a:stCxn id="36" idx="1"/>
              <a:endCxn id="42" idx="0"/>
            </p:cNvCxnSpPr>
            <p:nvPr/>
          </p:nvCxnSpPr>
          <p:spPr>
            <a:xfrm flipH="1">
              <a:off x="9398014" y="2634371"/>
              <a:ext cx="1069461" cy="1009215"/>
            </a:xfrm>
            <a:prstGeom prst="line">
              <a:avLst/>
            </a:prstGeom>
            <a:ln w="19050">
              <a:solidFill>
                <a:srgbClr val="005176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9510828" y="3653113"/>
              <a:ext cx="268615" cy="26950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6695554" y="3643587"/>
              <a:ext cx="5404921" cy="755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500" i="1" dirty="0"/>
                <a:t>2018 : Last PDG </a:t>
              </a:r>
              <a:r>
                <a:rPr lang="fr-FR" sz="1500" i="1" dirty="0" err="1"/>
                <a:t>average</a:t>
              </a:r>
              <a:r>
                <a:rPr lang="fr-FR" sz="1500" i="1" dirty="0"/>
                <a:t> </a:t>
              </a:r>
              <a:r>
                <a:rPr lang="fr-FR" sz="1500" i="1" dirty="0" err="1"/>
                <a:t>including</a:t>
              </a:r>
              <a:r>
                <a:rPr lang="fr-FR" sz="1500" i="1" dirty="0"/>
                <a:t> a </a:t>
              </a:r>
              <a:r>
                <a:rPr lang="fr-FR" sz="1500" b="1" i="1" dirty="0" err="1">
                  <a:solidFill>
                    <a:srgbClr val="FF0000"/>
                  </a:solidFill>
                </a:rPr>
                <a:t>beam</a:t>
              </a:r>
              <a:r>
                <a:rPr lang="fr-FR" sz="1500" i="1" dirty="0"/>
                <a:t> </a:t>
              </a:r>
              <a:r>
                <a:rPr lang="fr-FR" sz="1500" i="1" dirty="0" err="1"/>
                <a:t>result</a:t>
              </a:r>
              <a:endParaRPr lang="fr-FR" sz="1500" i="1" dirty="0"/>
            </a:p>
            <a:p>
              <a:pPr algn="ctr"/>
              <a:r>
                <a:rPr lang="fr-FR" sz="1500" i="1" dirty="0"/>
                <a:t>2019-2024 : </a:t>
              </a:r>
              <a:r>
                <a:rPr lang="fr-FR" sz="1500" i="1" dirty="0" err="1"/>
                <a:t>Only</a:t>
              </a:r>
              <a:r>
                <a:rPr lang="fr-FR" sz="1500" i="1" dirty="0"/>
                <a:t> </a:t>
              </a:r>
              <a:r>
                <a:rPr lang="fr-FR" sz="1500" b="1" i="1" dirty="0" err="1">
                  <a:solidFill>
                    <a:srgbClr val="0073A4"/>
                  </a:solidFill>
                </a:rPr>
                <a:t>bottle</a:t>
              </a:r>
              <a:r>
                <a:rPr lang="fr-FR" sz="1500" i="1" dirty="0"/>
                <a:t> </a:t>
              </a:r>
              <a:r>
                <a:rPr lang="fr-FR" sz="1500" i="1" dirty="0" err="1"/>
                <a:t>results</a:t>
              </a:r>
              <a:endParaRPr lang="fr-FR" sz="1500" i="1" dirty="0"/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256690" y="3977782"/>
            <a:ext cx="39603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 err="1"/>
              <a:t>Actual</a:t>
            </a:r>
            <a:r>
              <a:rPr lang="fr-FR" sz="1350" dirty="0"/>
              <a:t> </a:t>
            </a:r>
            <a:r>
              <a:rPr lang="fr-FR" sz="1350" dirty="0" err="1"/>
              <a:t>lifetime</a:t>
            </a:r>
            <a:r>
              <a:rPr lang="fr-FR" sz="1350" dirty="0"/>
              <a:t> </a:t>
            </a:r>
            <a:r>
              <a:rPr lang="fr-FR" sz="1350" dirty="0" err="1"/>
              <a:t>discrepancy</a:t>
            </a:r>
            <a:r>
              <a:rPr lang="fr-FR" sz="1350" dirty="0"/>
              <a:t> </a:t>
            </a:r>
            <a:r>
              <a:rPr lang="fr-FR" sz="1350" b="1" dirty="0"/>
              <a:t>: </a:t>
            </a:r>
            <a:r>
              <a:rPr lang="el-GR" sz="1350" b="1" dirty="0" err="1"/>
              <a:t>Δτ</a:t>
            </a:r>
            <a:r>
              <a:rPr lang="fr-FR" sz="1350" b="1" baseline="-25000" dirty="0"/>
              <a:t>n</a:t>
            </a:r>
            <a:r>
              <a:rPr lang="fr-FR" sz="1350" b="1" dirty="0"/>
              <a:t> = (9.6 ± 2.1) </a:t>
            </a:r>
            <a:r>
              <a:rPr lang="fr-FR" sz="1350" dirty="0"/>
              <a:t>seconds </a:t>
            </a:r>
          </a:p>
          <a:p>
            <a:pPr algn="ctr"/>
            <a:r>
              <a:rPr lang="fr-FR" sz="1350" dirty="0"/>
              <a:t>or ≈ 1% </a:t>
            </a:r>
            <a:r>
              <a:rPr lang="fr-FR" sz="1350" dirty="0" err="1"/>
              <a:t>with</a:t>
            </a:r>
            <a:r>
              <a:rPr lang="fr-FR" sz="1350" dirty="0"/>
              <a:t> a </a:t>
            </a:r>
            <a:r>
              <a:rPr lang="fr-FR" sz="1350" dirty="0" err="1"/>
              <a:t>strong</a:t>
            </a:r>
            <a:r>
              <a:rPr lang="fr-FR" sz="1350" dirty="0"/>
              <a:t> tension at the </a:t>
            </a:r>
            <a:r>
              <a:rPr lang="fr-FR" sz="1350" dirty="0" err="1"/>
              <a:t>level</a:t>
            </a:r>
            <a:r>
              <a:rPr lang="fr-FR" sz="1350" dirty="0"/>
              <a:t> of </a:t>
            </a:r>
            <a:r>
              <a:rPr lang="fr-FR" sz="1350" b="1" dirty="0"/>
              <a:t>≈ 4.5</a:t>
            </a:r>
            <a:r>
              <a:rPr lang="el-GR" sz="1350" b="1" dirty="0"/>
              <a:t>σ</a:t>
            </a:r>
            <a:endParaRPr lang="fr-FR" sz="135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745335" y="4546429"/>
            <a:ext cx="3068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What is the cause of this difference ?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5770578" y="105099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/>
              <a:t>τ</a:t>
            </a:r>
            <a:r>
              <a:rPr lang="fr-FR" b="1" baseline="-25000"/>
              <a:t>n</a:t>
            </a:r>
            <a:r>
              <a:rPr lang="fr-FR" b="1"/>
              <a:t> 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6520280" y="1306351"/>
            <a:ext cx="196393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50" b="1" dirty="0">
                <a:solidFill>
                  <a:srgbClr val="0070C0"/>
                </a:solidFill>
              </a:rPr>
              <a:t>τ</a:t>
            </a:r>
            <a:r>
              <a:rPr lang="fr-FR" sz="1650" b="1" baseline="30000" dirty="0" err="1">
                <a:solidFill>
                  <a:srgbClr val="0070C0"/>
                </a:solidFill>
              </a:rPr>
              <a:t>bottle</a:t>
            </a:r>
            <a:r>
              <a:rPr lang="fr-FR" sz="1650" b="1" dirty="0">
                <a:solidFill>
                  <a:srgbClr val="0070C0"/>
                </a:solidFill>
              </a:rPr>
              <a:t> = 878.4 ± 0.5 s 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6520280" y="843558"/>
            <a:ext cx="19559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50" b="1" dirty="0">
                <a:solidFill>
                  <a:srgbClr val="D70C07"/>
                </a:solidFill>
              </a:rPr>
              <a:t>τ</a:t>
            </a:r>
            <a:r>
              <a:rPr lang="fr-FR" sz="1650" b="1" baseline="30000" dirty="0" err="1">
                <a:solidFill>
                  <a:srgbClr val="D70C07"/>
                </a:solidFill>
              </a:rPr>
              <a:t>beam</a:t>
            </a:r>
            <a:r>
              <a:rPr lang="fr-FR" sz="1650" b="1" baseline="30000" dirty="0">
                <a:solidFill>
                  <a:srgbClr val="D70C07"/>
                </a:solidFill>
              </a:rPr>
              <a:t> </a:t>
            </a:r>
            <a:r>
              <a:rPr lang="fr-FR" sz="1650" b="1" baseline="-25000" dirty="0">
                <a:solidFill>
                  <a:srgbClr val="D70C07"/>
                </a:solidFill>
              </a:rPr>
              <a:t> </a:t>
            </a:r>
            <a:r>
              <a:rPr lang="fr-FR" sz="1650" b="1" dirty="0">
                <a:solidFill>
                  <a:srgbClr val="D70C07"/>
                </a:solidFill>
              </a:rPr>
              <a:t>= 888.0 ± 2.0 s </a:t>
            </a:r>
          </a:p>
        </p:txBody>
      </p:sp>
      <p:cxnSp>
        <p:nvCxnSpPr>
          <p:cNvPr id="70" name="Connecteur en arc 69"/>
          <p:cNvCxnSpPr>
            <a:stCxn id="61" idx="3"/>
            <a:endCxn id="63" idx="1"/>
          </p:cNvCxnSpPr>
          <p:nvPr/>
        </p:nvCxnSpPr>
        <p:spPr>
          <a:xfrm flipV="1">
            <a:off x="6182870" y="1016683"/>
            <a:ext cx="337410" cy="218975"/>
          </a:xfrm>
          <a:prstGeom prst="curvedConnector3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rc 70"/>
          <p:cNvCxnSpPr>
            <a:stCxn id="61" idx="3"/>
            <a:endCxn id="62" idx="1"/>
          </p:cNvCxnSpPr>
          <p:nvPr/>
        </p:nvCxnSpPr>
        <p:spPr>
          <a:xfrm>
            <a:off x="6182870" y="1235658"/>
            <a:ext cx="337410" cy="243818"/>
          </a:xfrm>
          <a:prstGeom prst="curvedConnector3">
            <a:avLst/>
          </a:prstGeom>
          <a:ln w="15875">
            <a:solidFill>
              <a:srgbClr val="0051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542441B-7EFA-0217-9A2E-308A68190351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: the neutron lifetime anomaly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C259FEB-AEF9-65D4-6FEB-E5856E3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984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Connecteur droit 50"/>
          <p:cNvCxnSpPr>
            <a:cxnSpLocks noChangeAspect="1"/>
          </p:cNvCxnSpPr>
          <p:nvPr/>
        </p:nvCxnSpPr>
        <p:spPr>
          <a:xfrm rot="13500000">
            <a:off x="2892337" y="1626175"/>
            <a:ext cx="116939" cy="116939"/>
          </a:xfrm>
          <a:prstGeom prst="line">
            <a:avLst/>
          </a:prstGeom>
          <a:ln w="25400">
            <a:solidFill>
              <a:srgbClr val="D28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/>
          <p:cNvSpPr txBox="1">
            <a:spLocks/>
          </p:cNvSpPr>
          <p:nvPr/>
        </p:nvSpPr>
        <p:spPr>
          <a:xfrm>
            <a:off x="236203" y="107672"/>
            <a:ext cx="7478860" cy="60267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00" b="1">
                <a:solidFill>
                  <a:srgbClr val="261F4D"/>
                </a:solidFill>
                <a:latin typeface="Bahnschrift" panose="020B050204020402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Perspective on nuclear dark decays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5380" y="615744"/>
            <a:ext cx="4866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1500" i="1" baseline="3000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fr-FR" sz="1500" i="1">
                <a:latin typeface="Calibri" panose="020F0502020204030204" pitchFamily="34" charset="0"/>
                <a:cs typeface="Calibri" panose="020F0502020204030204" pitchFamily="34" charset="0"/>
              </a:rPr>
              <a:t>C nucleus to probe the whole mass range 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7" y="1978293"/>
            <a:ext cx="3699403" cy="2360612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37" y="997462"/>
            <a:ext cx="1080000" cy="23772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9709" y="98919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Looking for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6951" y="4345143"/>
            <a:ext cx="35686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/>
              <a:t>Isolating the dark decay from </a:t>
            </a:r>
            <a:r>
              <a:rPr lang="fr-FR" sz="1350" b="1">
                <a:solidFill>
                  <a:srgbClr val="0073A4"/>
                </a:solidFill>
              </a:rPr>
              <a:t>neutron detection</a:t>
            </a:r>
          </a:p>
          <a:p>
            <a:pPr algn="ctr"/>
            <a:r>
              <a:rPr lang="fr-FR" sz="1350"/>
              <a:t> in an implantation and decay experiment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9767" y="2766572"/>
            <a:ext cx="347031" cy="24566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16" name="Groupe 15"/>
          <p:cNvGrpSpPr/>
          <p:nvPr/>
        </p:nvGrpSpPr>
        <p:grpSpPr>
          <a:xfrm>
            <a:off x="4170021" y="1477542"/>
            <a:ext cx="4919720" cy="1829983"/>
            <a:chOff x="5560027" y="1423510"/>
            <a:chExt cx="6559627" cy="2439977"/>
          </a:xfrm>
        </p:grpSpPr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27" y="1461111"/>
              <a:ext cx="6559627" cy="2402376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7191126" y="3004572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/>
                <a:t>Br</a:t>
              </a:r>
              <a:r>
                <a:rPr lang="el-GR" sz="1200" baseline="-25000"/>
                <a:t> χ</a:t>
              </a:r>
              <a:r>
                <a:rPr lang="fr-FR" sz="1200"/>
                <a:t> = 1%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0896303" y="2819906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/>
                <a:t>Br</a:t>
              </a:r>
              <a:r>
                <a:rPr lang="el-GR" sz="1200" baseline="-25000"/>
                <a:t> χ</a:t>
              </a:r>
              <a:r>
                <a:rPr lang="fr-FR" sz="1200"/>
                <a:t> = 1%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187644" y="1423510"/>
              <a:ext cx="330506" cy="200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15611" y="1433305"/>
              <a:ext cx="330506" cy="200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54" name="Groupe 53"/>
          <p:cNvGrpSpPr>
            <a:grpSpLocks noChangeAspect="1"/>
          </p:cNvGrpSpPr>
          <p:nvPr/>
        </p:nvGrpSpPr>
        <p:grpSpPr>
          <a:xfrm>
            <a:off x="264637" y="512870"/>
            <a:ext cx="3635805" cy="2338787"/>
            <a:chOff x="5185124" y="-1339009"/>
            <a:chExt cx="6715738" cy="4320000"/>
          </a:xfrm>
        </p:grpSpPr>
        <p:pic>
          <p:nvPicPr>
            <p:cNvPr id="40" name="Image 39" descr="Capture d’écra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0191" y="695829"/>
              <a:ext cx="500671" cy="329710"/>
            </a:xfrm>
            <a:prstGeom prst="rect">
              <a:avLst/>
            </a:prstGeom>
          </p:spPr>
        </p:pic>
        <p:pic>
          <p:nvPicPr>
            <p:cNvPr id="41" name="Image 40" descr="Capture d’écra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3181" y="1115362"/>
              <a:ext cx="483756" cy="268302"/>
            </a:xfrm>
            <a:prstGeom prst="rect">
              <a:avLst/>
            </a:prstGeom>
          </p:spPr>
        </p:pic>
        <p:cxnSp>
          <p:nvCxnSpPr>
            <p:cNvPr id="42" name="Connecteur droit 41"/>
            <p:cNvCxnSpPr>
              <a:cxnSpLocks noChangeAspect="1"/>
            </p:cNvCxnSpPr>
            <p:nvPr/>
          </p:nvCxnSpPr>
          <p:spPr>
            <a:xfrm rot="-8100000">
              <a:off x="10819871" y="715989"/>
              <a:ext cx="216000" cy="216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cxnSpLocks noChangeAspect="1"/>
            </p:cNvCxnSpPr>
            <p:nvPr/>
          </p:nvCxnSpPr>
          <p:spPr>
            <a:xfrm rot="-8100000">
              <a:off x="5974859" y="712991"/>
              <a:ext cx="216000" cy="216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>
              <a:cxnSpLocks noChangeAspect="1"/>
            </p:cNvCxnSpPr>
            <p:nvPr/>
          </p:nvCxnSpPr>
          <p:spPr>
            <a:xfrm rot="-8100000">
              <a:off x="9827654" y="712990"/>
              <a:ext cx="216000" cy="216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185124" y="648208"/>
              <a:ext cx="871497" cy="360000"/>
            </a:xfrm>
            <a:prstGeom prst="rect">
              <a:avLst/>
            </a:prstGeom>
            <a:solidFill>
              <a:srgbClr val="C00000">
                <a:alpha val="2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947249" y="646371"/>
              <a:ext cx="1260000" cy="360000"/>
            </a:xfrm>
            <a:prstGeom prst="rect">
              <a:avLst/>
            </a:prstGeom>
            <a:solidFill>
              <a:srgbClr val="7030A0">
                <a:alpha val="22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349325" y="209109"/>
              <a:ext cx="1703124" cy="469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/>
                <a:t>937.993 MeV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202119" y="176014"/>
              <a:ext cx="1703124" cy="469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/>
                <a:t>938.783 MeV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329293" y="810787"/>
              <a:ext cx="2342684" cy="511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/>
                <a:t>Open mass range</a:t>
              </a:r>
            </a:p>
          </p:txBody>
        </p:sp>
        <p:cxnSp>
          <p:nvCxnSpPr>
            <p:cNvPr id="50" name="Connecteur droit avec flèche 49"/>
            <p:cNvCxnSpPr>
              <a:cxnSpLocks noChangeAspect="1"/>
            </p:cNvCxnSpPr>
            <p:nvPr/>
          </p:nvCxnSpPr>
          <p:spPr>
            <a:xfrm rot="-2700000">
              <a:off x="6106064" y="-1339009"/>
              <a:ext cx="4320000" cy="43200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ZoneTexte 54"/>
          <p:cNvSpPr txBox="1"/>
          <p:nvPr/>
        </p:nvSpPr>
        <p:spPr>
          <a:xfrm>
            <a:off x="2483862" y="968086"/>
            <a:ext cx="1431802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i="1">
                <a:solidFill>
                  <a:srgbClr val="D2823C"/>
                </a:solidFill>
              </a:rPr>
              <a:t>S</a:t>
            </a:r>
            <a:r>
              <a:rPr lang="fr-FR" sz="1200" b="1" i="1" baseline="-25000">
                <a:solidFill>
                  <a:srgbClr val="D2823C"/>
                </a:solidFill>
              </a:rPr>
              <a:t>n</a:t>
            </a:r>
            <a:r>
              <a:rPr lang="fr-FR" sz="1200" b="1">
                <a:solidFill>
                  <a:srgbClr val="D2823C"/>
                </a:solidFill>
              </a:rPr>
              <a:t>(</a:t>
            </a:r>
            <a:r>
              <a:rPr lang="fr-FR" sz="1200" b="1" i="1" baseline="30000">
                <a:solidFill>
                  <a:srgbClr val="D2823C"/>
                </a:solidFill>
              </a:rPr>
              <a:t>17</a:t>
            </a:r>
            <a:r>
              <a:rPr lang="fr-FR" sz="1200" b="1" i="1">
                <a:solidFill>
                  <a:srgbClr val="D2823C"/>
                </a:solidFill>
              </a:rPr>
              <a:t>C</a:t>
            </a:r>
            <a:r>
              <a:rPr lang="fr-FR" sz="1200" b="1">
                <a:solidFill>
                  <a:srgbClr val="D2823C"/>
                </a:solidFill>
              </a:rPr>
              <a:t>) = 0.734 MeV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239213" y="876361"/>
            <a:ext cx="2828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Estimated upper limit at Br</a:t>
            </a:r>
            <a:r>
              <a:rPr lang="el-GR" sz="1350" b="1" baseline="-25000"/>
              <a:t>χ</a:t>
            </a:r>
            <a:r>
              <a:rPr lang="fr-FR" sz="1350" b="1" baseline="-25000"/>
              <a:t> </a:t>
            </a:r>
            <a:r>
              <a:rPr lang="fr-FR" sz="1350" b="1"/>
              <a:t>≤ 3 x 10</a:t>
            </a:r>
            <a:r>
              <a:rPr lang="fr-FR" sz="1350" b="1" baseline="30000"/>
              <a:t>-6</a:t>
            </a:r>
            <a:endParaRPr lang="fr-FR" sz="1350" b="1"/>
          </a:p>
        </p:txBody>
      </p:sp>
      <p:pic>
        <p:nvPicPr>
          <p:cNvPr id="19" name="Image 18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77" y="3413976"/>
            <a:ext cx="3158793" cy="298348"/>
          </a:xfrm>
          <a:prstGeom prst="rect">
            <a:avLst/>
          </a:prstGeom>
        </p:spPr>
      </p:pic>
      <p:pic>
        <p:nvPicPr>
          <p:cNvPr id="20" name="Image 19" descr="Capture d’écra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07" y="4240770"/>
            <a:ext cx="4753304" cy="29221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248807" y="1229869"/>
            <a:ext cx="4840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MC simulations with Br</a:t>
            </a:r>
            <a:r>
              <a:rPr lang="el-GR" sz="1350" baseline="-25000"/>
              <a:t> χ</a:t>
            </a:r>
            <a:r>
              <a:rPr lang="fr-FR" sz="1350"/>
              <a:t> = 1% ; </a:t>
            </a:r>
            <a:r>
              <a:rPr lang="fr-FR" sz="1350" i="1"/>
              <a:t>r</a:t>
            </a:r>
            <a:r>
              <a:rPr lang="fr-FR" sz="1350" i="1" baseline="-25000"/>
              <a:t>0</a:t>
            </a:r>
            <a:r>
              <a:rPr lang="fr-FR" sz="1350" i="1"/>
              <a:t> </a:t>
            </a:r>
            <a:r>
              <a:rPr lang="fr-FR" sz="1350" i="1" baseline="-25000"/>
              <a:t> </a:t>
            </a:r>
            <a:r>
              <a:rPr lang="fr-FR" sz="1350"/>
              <a:t>= 10</a:t>
            </a:r>
            <a:r>
              <a:rPr lang="fr-FR" sz="1350" baseline="30000"/>
              <a:t>5 </a:t>
            </a:r>
            <a:r>
              <a:rPr lang="fr-FR" sz="1350"/>
              <a:t>pps ; ~5h30 of beamtime :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308887" y="3427128"/>
            <a:ext cx="930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/>
              <a:t>Model 1 :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308886" y="3940688"/>
            <a:ext cx="930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/>
              <a:t>Model 2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043854" y="382501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i="1" baseline="30000">
                <a:solidFill>
                  <a:srgbClr val="C00000"/>
                </a:solidFill>
              </a:rPr>
              <a:t>17</a:t>
            </a:r>
            <a:r>
              <a:rPr lang="fr-FR" sz="1350" b="1" i="1">
                <a:solidFill>
                  <a:srgbClr val="C00000"/>
                </a:solidFill>
              </a:rPr>
              <a:t>C</a:t>
            </a:r>
            <a:endParaRPr lang="fr-FR" sz="1350" b="1" i="1" baseline="30000">
              <a:solidFill>
                <a:srgbClr val="C0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347873" y="3825012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i="1" baseline="30000">
                <a:solidFill>
                  <a:srgbClr val="C00000"/>
                </a:solidFill>
              </a:rPr>
              <a:t>17</a:t>
            </a:r>
            <a:r>
              <a:rPr lang="fr-FR" sz="1350" b="1" i="1">
                <a:solidFill>
                  <a:srgbClr val="C00000"/>
                </a:solidFill>
              </a:rPr>
              <a:t>N</a:t>
            </a:r>
            <a:endParaRPr lang="fr-FR" sz="1350" b="1" i="1" baseline="30000">
              <a:solidFill>
                <a:srgbClr val="C0000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8237781" y="4565638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i="1" baseline="30000">
                <a:solidFill>
                  <a:srgbClr val="0073A4"/>
                </a:solidFill>
              </a:rPr>
              <a:t>16</a:t>
            </a:r>
            <a:r>
              <a:rPr lang="fr-FR" sz="1350" b="1" i="1">
                <a:solidFill>
                  <a:srgbClr val="0073A4"/>
                </a:solidFill>
              </a:rPr>
              <a:t>C</a:t>
            </a:r>
            <a:endParaRPr lang="fr-FR" sz="1350" b="1" i="1" baseline="30000">
              <a:solidFill>
                <a:srgbClr val="0073A4"/>
              </a:solidFill>
            </a:endParaRPr>
          </a:p>
        </p:txBody>
      </p:sp>
      <p:cxnSp>
        <p:nvCxnSpPr>
          <p:cNvPr id="23" name="Connecteur droit avec flèche 22"/>
          <p:cNvCxnSpPr>
            <a:stCxn id="21" idx="0"/>
          </p:cNvCxnSpPr>
          <p:nvPr/>
        </p:nvCxnSpPr>
        <p:spPr>
          <a:xfrm flipV="1">
            <a:off x="6238779" y="3641272"/>
            <a:ext cx="80379" cy="1837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21" idx="2"/>
          </p:cNvCxnSpPr>
          <p:nvPr/>
        </p:nvCxnSpPr>
        <p:spPr>
          <a:xfrm flipH="1">
            <a:off x="6043854" y="4125094"/>
            <a:ext cx="194925" cy="10064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57" idx="0"/>
          </p:cNvCxnSpPr>
          <p:nvPr/>
        </p:nvCxnSpPr>
        <p:spPr>
          <a:xfrm flipV="1">
            <a:off x="7554821" y="3689442"/>
            <a:ext cx="91303" cy="13557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stCxn id="57" idx="2"/>
          </p:cNvCxnSpPr>
          <p:nvPr/>
        </p:nvCxnSpPr>
        <p:spPr>
          <a:xfrm flipH="1">
            <a:off x="7308465" y="4125094"/>
            <a:ext cx="246356" cy="818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58" idx="0"/>
          </p:cNvCxnSpPr>
          <p:nvPr/>
        </p:nvCxnSpPr>
        <p:spPr>
          <a:xfrm flipH="1" flipV="1">
            <a:off x="8355770" y="4456545"/>
            <a:ext cx="76936" cy="109093"/>
          </a:xfrm>
          <a:prstGeom prst="straightConnector1">
            <a:avLst/>
          </a:prstGeom>
          <a:ln w="19050">
            <a:solidFill>
              <a:srgbClr val="0073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2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52" grpId="0"/>
      <p:bldP spid="53" grpId="0"/>
      <p:bldP spid="21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Standard Model (SM)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94" y="2578283"/>
            <a:ext cx="2852579" cy="2025000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" y="2578283"/>
            <a:ext cx="2819729" cy="2025000"/>
          </a:xfrm>
          <a:prstGeom prst="rect">
            <a:avLst/>
          </a:prstGeom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78283"/>
            <a:ext cx="2824904" cy="2025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74145" y="1488255"/>
            <a:ext cx="216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First element of the CKM matrix</a:t>
            </a:r>
          </a:p>
        </p:txBody>
      </p:sp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59" y="1477868"/>
            <a:ext cx="510441" cy="344161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4560456" y="555526"/>
            <a:ext cx="2279943" cy="551521"/>
            <a:chOff x="816937" y="1472570"/>
            <a:chExt cx="3039924" cy="735361"/>
          </a:xfrm>
        </p:grpSpPr>
        <p:pic>
          <p:nvPicPr>
            <p:cNvPr id="13" name="Image 12" descr="Capture d’écra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37" y="1549908"/>
              <a:ext cx="3039924" cy="648000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1387227" y="1840115"/>
              <a:ext cx="592666" cy="35779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562882" y="1859049"/>
              <a:ext cx="257023" cy="31368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377496" y="1850138"/>
              <a:ext cx="437244" cy="35779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2223829" y="1472570"/>
              <a:ext cx="833364" cy="35779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cxnSp>
        <p:nvCxnSpPr>
          <p:cNvPr id="20" name="Connecteur en arc 19"/>
          <p:cNvCxnSpPr>
            <a:stCxn id="11" idx="0"/>
            <a:endCxn id="15" idx="4"/>
          </p:cNvCxnSpPr>
          <p:nvPr/>
        </p:nvCxnSpPr>
        <p:spPr>
          <a:xfrm rot="16200000" flipV="1">
            <a:off x="5088616" y="1221339"/>
            <a:ext cx="388725" cy="145107"/>
          </a:xfrm>
          <a:prstGeom prst="curvedConnector3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rc 21"/>
          <p:cNvCxnSpPr>
            <a:stCxn id="12" idx="0"/>
            <a:endCxn id="16" idx="4"/>
          </p:cNvCxnSpPr>
          <p:nvPr/>
        </p:nvCxnSpPr>
        <p:spPr>
          <a:xfrm rot="16200000" flipV="1">
            <a:off x="6231330" y="815618"/>
            <a:ext cx="397219" cy="927281"/>
          </a:xfrm>
          <a:prstGeom prst="curvedConnector3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318256" y="1077536"/>
            <a:ext cx="1759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Inner radiative correction</a:t>
            </a:r>
          </a:p>
        </p:txBody>
      </p:sp>
      <p:cxnSp>
        <p:nvCxnSpPr>
          <p:cNvPr id="25" name="Connecteur en arc 24"/>
          <p:cNvCxnSpPr>
            <a:stCxn id="23" idx="1"/>
            <a:endCxn id="17" idx="5"/>
          </p:cNvCxnSpPr>
          <p:nvPr/>
        </p:nvCxnSpPr>
        <p:spPr>
          <a:xfrm rot="10800000">
            <a:off x="6760784" y="1067750"/>
            <a:ext cx="557473" cy="148287"/>
          </a:xfrm>
          <a:prstGeom prst="curvedConnector2">
            <a:avLst/>
          </a:prstGeom>
          <a:ln w="19050">
            <a:solidFill>
              <a:srgbClr val="0051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622739" y="3162927"/>
            <a:ext cx="350743" cy="323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8" name="ZoneTexte 47"/>
          <p:cNvSpPr txBox="1"/>
          <p:nvPr/>
        </p:nvSpPr>
        <p:spPr>
          <a:xfrm>
            <a:off x="318511" y="2146773"/>
            <a:ext cx="270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Good </a:t>
            </a:r>
            <a:r>
              <a:rPr lang="fr-FR" sz="1200" b="1">
                <a:latin typeface="Calibri" panose="020F0502020204030204" pitchFamily="34" charset="0"/>
                <a:cs typeface="Calibri" panose="020F0502020204030204" pitchFamily="34" charset="0"/>
              </a:rPr>
              <a:t>agreement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with the actual </a:t>
            </a:r>
            <a:r>
              <a:rPr lang="fr-FR" sz="1200" i="1">
                <a:solidFill>
                  <a:srgbClr val="007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bottle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mean value…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418292" y="2139702"/>
            <a:ext cx="270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... but the different </a:t>
            </a:r>
            <a:r>
              <a:rPr lang="el-GR" sz="1200" i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fr-FR" sz="1200" i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offer a constrasting picture…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298815" y="2146772"/>
            <a:ext cx="270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… which can favor the neutron lifetime from </a:t>
            </a:r>
            <a:r>
              <a:rPr lang="fr-FR" sz="1200" i="1">
                <a:solidFill>
                  <a:srgbClr val="D70C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experiments</a:t>
            </a:r>
          </a:p>
        </p:txBody>
      </p:sp>
      <p:sp>
        <p:nvSpPr>
          <p:cNvPr id="52" name="Ellipse 51"/>
          <p:cNvSpPr>
            <a:spLocks noChangeAspect="1"/>
          </p:cNvSpPr>
          <p:nvPr/>
        </p:nvSpPr>
        <p:spPr>
          <a:xfrm>
            <a:off x="5540304" y="3095786"/>
            <a:ext cx="121500" cy="1215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3" name="Ellipse 52"/>
          <p:cNvSpPr/>
          <p:nvPr/>
        </p:nvSpPr>
        <p:spPr>
          <a:xfrm>
            <a:off x="5578255" y="3375754"/>
            <a:ext cx="156525" cy="370151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4" name="ZoneTexte 53"/>
          <p:cNvSpPr txBox="1"/>
          <p:nvPr/>
        </p:nvSpPr>
        <p:spPr>
          <a:xfrm>
            <a:off x="142795" y="1157137"/>
            <a:ext cx="3724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chemeClr val="accent2">
                    <a:lumMod val="75000"/>
                  </a:schemeClr>
                </a:solidFill>
              </a:rPr>
              <a:t>|V</a:t>
            </a:r>
            <a:r>
              <a:rPr lang="fr-FR" sz="1200" b="1" baseline="-25000">
                <a:solidFill>
                  <a:schemeClr val="accent2">
                    <a:lumMod val="75000"/>
                  </a:schemeClr>
                </a:solidFill>
              </a:rPr>
              <a:t>ud</a:t>
            </a:r>
            <a:r>
              <a:rPr lang="fr-FR" sz="1200" b="1">
                <a:solidFill>
                  <a:schemeClr val="accent2">
                    <a:lumMod val="75000"/>
                  </a:schemeClr>
                </a:solidFill>
              </a:rPr>
              <a:t>| = 0.97373(31) </a:t>
            </a:r>
            <a:r>
              <a:rPr lang="fr-FR" sz="1200"/>
              <a:t>from 0</a:t>
            </a:r>
            <a:r>
              <a:rPr lang="fr-FR" sz="1200" baseline="30000"/>
              <a:t>+</a:t>
            </a:r>
            <a:r>
              <a:rPr lang="fr-FR" sz="1200"/>
              <a:t> to 0</a:t>
            </a:r>
            <a:r>
              <a:rPr lang="fr-FR" sz="1200" baseline="30000"/>
              <a:t>+</a:t>
            </a:r>
            <a:r>
              <a:rPr lang="fr-FR" sz="1200"/>
              <a:t> superallowed </a:t>
            </a:r>
            <a:r>
              <a:rPr lang="el-GR" sz="1200"/>
              <a:t>β</a:t>
            </a:r>
            <a:r>
              <a:rPr lang="fr-FR" sz="1200"/>
              <a:t> decays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42795" y="1490510"/>
            <a:ext cx="3838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fr-FR" sz="1200" b="1" baseline="-25000" dirty="0" err="1">
                <a:solidFill>
                  <a:schemeClr val="accent6">
                    <a:lumMod val="75000"/>
                  </a:schemeClr>
                </a:solidFill>
              </a:rPr>
              <a:t>PDG</a:t>
            </a:r>
            <a:r>
              <a:rPr lang="fr-FR" sz="1200" b="1" baseline="-25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= -1.2754(13) </a:t>
            </a:r>
            <a:r>
              <a:rPr lang="fr-FR" sz="1200" dirty="0"/>
              <a:t>: PDG </a:t>
            </a:r>
            <a:r>
              <a:rPr lang="fr-FR" sz="1200" dirty="0" err="1"/>
              <a:t>mean</a:t>
            </a:r>
            <a:r>
              <a:rPr lang="fr-FR" sz="1200" dirty="0"/>
              <a:t> value of 10 </a:t>
            </a:r>
            <a:r>
              <a:rPr lang="fr-FR" sz="1200" dirty="0" err="1"/>
              <a:t>measurements</a:t>
            </a:r>
            <a:r>
              <a:rPr lang="fr-FR" sz="1200" dirty="0"/>
              <a:t> 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934228" y="2745859"/>
            <a:ext cx="665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>
                <a:solidFill>
                  <a:srgbClr val="7030A0"/>
                </a:solidFill>
              </a:rPr>
              <a:t>PERKEO III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207748" y="3806409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>
                <a:solidFill>
                  <a:schemeClr val="accent4">
                    <a:lumMod val="75000"/>
                  </a:schemeClr>
                </a:solidFill>
              </a:rPr>
              <a:t>aSPECT</a:t>
            </a:r>
          </a:p>
        </p:txBody>
      </p:sp>
      <p:sp>
        <p:nvSpPr>
          <p:cNvPr id="36" name="Ellipse 35"/>
          <p:cNvSpPr>
            <a:spLocks noChangeAspect="1"/>
          </p:cNvSpPr>
          <p:nvPr/>
        </p:nvSpPr>
        <p:spPr>
          <a:xfrm>
            <a:off x="6754341" y="3195648"/>
            <a:ext cx="231342" cy="23134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Ellipse 36"/>
          <p:cNvSpPr/>
          <p:nvPr/>
        </p:nvSpPr>
        <p:spPr>
          <a:xfrm>
            <a:off x="7923213" y="3213476"/>
            <a:ext cx="728576" cy="224945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9" name="Connecteur en arc 18"/>
          <p:cNvCxnSpPr>
            <a:stCxn id="52" idx="7"/>
            <a:endCxn id="36" idx="1"/>
          </p:cNvCxnSpPr>
          <p:nvPr/>
        </p:nvCxnSpPr>
        <p:spPr>
          <a:xfrm rot="16200000" flipH="1">
            <a:off x="6158141" y="2599449"/>
            <a:ext cx="115949" cy="1144210"/>
          </a:xfrm>
          <a:prstGeom prst="curvedConnector3">
            <a:avLst>
              <a:gd name="adj1" fmla="val -23559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rc 27"/>
          <p:cNvCxnSpPr>
            <a:stCxn id="53" idx="6"/>
            <a:endCxn id="37" idx="4"/>
          </p:cNvCxnSpPr>
          <p:nvPr/>
        </p:nvCxnSpPr>
        <p:spPr>
          <a:xfrm flipV="1">
            <a:off x="5734780" y="3438420"/>
            <a:ext cx="2552721" cy="122409"/>
          </a:xfrm>
          <a:prstGeom prst="curvedConnector2">
            <a:avLst/>
          </a:prstGeom>
          <a:ln w="28575"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22000">
                  <a:schemeClr val="accent4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513675" y="2944318"/>
            <a:ext cx="1508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/>
              <a:t>CKM unitarity through |V</a:t>
            </a:r>
            <a:r>
              <a:rPr lang="fr-FR" sz="900" i="1" baseline="-25000"/>
              <a:t>ud</a:t>
            </a:r>
            <a:r>
              <a:rPr lang="fr-FR" sz="900" i="1"/>
              <a:t>|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A8871B-7E79-0C41-9EDB-A299FC599E8A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neutron lifetime anomaly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8643C50A-9E52-6FAE-83FE-0B802BA7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5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 animBg="1"/>
      <p:bldP spid="53" grpId="0" animBg="1"/>
      <p:bldP spid="59" grpId="0"/>
      <p:bldP spid="60" grpId="0"/>
      <p:bldP spid="36" grpId="0" animBg="1"/>
      <p:bldP spid="37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Interpreting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lifetime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</a:t>
            </a:r>
            <a:endParaRPr lang="fr-FR" sz="16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utoShape 2" descr="Fichier:Symbol OK.svg — Wikipédia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grpSp>
        <p:nvGrpSpPr>
          <p:cNvPr id="16" name="Groupe 15"/>
          <p:cNvGrpSpPr/>
          <p:nvPr/>
        </p:nvGrpSpPr>
        <p:grpSpPr>
          <a:xfrm>
            <a:off x="930426" y="3314117"/>
            <a:ext cx="3444720" cy="346249"/>
            <a:chOff x="1240567" y="1960844"/>
            <a:chExt cx="4592961" cy="461665"/>
          </a:xfrm>
        </p:grpSpPr>
        <p:grpSp>
          <p:nvGrpSpPr>
            <p:cNvPr id="51" name="Groupe 50"/>
            <p:cNvGrpSpPr/>
            <p:nvPr/>
          </p:nvGrpSpPr>
          <p:grpSpPr>
            <a:xfrm>
              <a:off x="1240567" y="1960844"/>
              <a:ext cx="1140513" cy="461665"/>
              <a:chOff x="7061812" y="1410159"/>
              <a:chExt cx="1140513" cy="461665"/>
            </a:xfrm>
          </p:grpSpPr>
          <p:sp>
            <p:nvSpPr>
              <p:cNvPr id="40" name="ZoneTexte 39"/>
              <p:cNvSpPr txBox="1"/>
              <p:nvPr/>
            </p:nvSpPr>
            <p:spPr>
              <a:xfrm>
                <a:off x="7061812" y="1410159"/>
                <a:ext cx="391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n</a:t>
                </a: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7710309" y="1410159"/>
                <a:ext cx="492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χ</a:t>
                </a:r>
                <a:r>
                  <a:rPr lang="el-GR" sz="1650" i="1"/>
                  <a:t>γ</a:t>
                </a:r>
                <a:endParaRPr lang="fr-FR" sz="1650" i="1"/>
              </a:p>
            </p:txBody>
          </p:sp>
          <p:cxnSp>
            <p:nvCxnSpPr>
              <p:cNvPr id="43" name="Connecteur droit avec flèche 42"/>
              <p:cNvCxnSpPr>
                <a:stCxn id="40" idx="3"/>
                <a:endCxn id="41" idx="1"/>
              </p:cNvCxnSpPr>
              <p:nvPr/>
            </p:nvCxnSpPr>
            <p:spPr>
              <a:xfrm>
                <a:off x="7453372" y="1640992"/>
                <a:ext cx="256937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/>
            <p:cNvGrpSpPr/>
            <p:nvPr/>
          </p:nvGrpSpPr>
          <p:grpSpPr>
            <a:xfrm>
              <a:off x="4635309" y="1960844"/>
              <a:ext cx="1198219" cy="461665"/>
              <a:chOff x="7193045" y="1714956"/>
              <a:chExt cx="1198219" cy="461665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7193045" y="1714956"/>
                <a:ext cx="391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n</a:t>
                </a: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7841542" y="1714956"/>
                <a:ext cx="549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χ</a:t>
                </a:r>
                <a:r>
                  <a:rPr lang="el-GR" sz="1650" i="1"/>
                  <a:t>ϕ</a:t>
                </a:r>
                <a:endParaRPr lang="fr-FR" sz="1650" i="1"/>
              </a:p>
            </p:txBody>
          </p:sp>
          <p:cxnSp>
            <p:nvCxnSpPr>
              <p:cNvPr id="46" name="Connecteur droit avec flèche 45"/>
              <p:cNvCxnSpPr>
                <a:stCxn id="44" idx="3"/>
                <a:endCxn id="45" idx="1"/>
              </p:cNvCxnSpPr>
              <p:nvPr/>
            </p:nvCxnSpPr>
            <p:spPr>
              <a:xfrm>
                <a:off x="7584605" y="1945789"/>
                <a:ext cx="256937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/>
            <p:cNvGrpSpPr/>
            <p:nvPr/>
          </p:nvGrpSpPr>
          <p:grpSpPr>
            <a:xfrm>
              <a:off x="2788057" y="1960844"/>
              <a:ext cx="1435466" cy="461665"/>
              <a:chOff x="7345445" y="2161996"/>
              <a:chExt cx="1435466" cy="461665"/>
            </a:xfrm>
          </p:grpSpPr>
          <p:sp>
            <p:nvSpPr>
              <p:cNvPr id="47" name="ZoneTexte 46"/>
              <p:cNvSpPr txBox="1"/>
              <p:nvPr/>
            </p:nvSpPr>
            <p:spPr>
              <a:xfrm>
                <a:off x="7345445" y="2161996"/>
                <a:ext cx="391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n</a:t>
                </a: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7993943" y="2161996"/>
                <a:ext cx="7869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50" i="1"/>
                  <a:t>χe</a:t>
                </a:r>
                <a:r>
                  <a:rPr lang="fr-FR" sz="1650" baseline="30000"/>
                  <a:t>+</a:t>
                </a:r>
                <a:r>
                  <a:rPr lang="fr-FR" sz="1650" i="1"/>
                  <a:t>e</a:t>
                </a:r>
                <a:r>
                  <a:rPr lang="fr-FR" sz="1650" baseline="30000"/>
                  <a:t>-</a:t>
                </a:r>
                <a:endParaRPr lang="fr-FR" sz="1650"/>
              </a:p>
            </p:txBody>
          </p:sp>
          <p:cxnSp>
            <p:nvCxnSpPr>
              <p:cNvPr id="49" name="Connecteur droit avec flèche 48"/>
              <p:cNvCxnSpPr>
                <a:stCxn id="47" idx="3"/>
                <a:endCxn id="48" idx="1"/>
              </p:cNvCxnSpPr>
              <p:nvPr/>
            </p:nvCxnSpPr>
            <p:spPr>
              <a:xfrm>
                <a:off x="7737005" y="2392829"/>
                <a:ext cx="256937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ZoneTexte 53"/>
          <p:cNvSpPr txBox="1"/>
          <p:nvPr/>
        </p:nvSpPr>
        <p:spPr>
          <a:xfrm>
            <a:off x="195381" y="2850563"/>
            <a:ext cx="51250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>
                <a:cs typeface="Calibri" panose="020F0502020204030204" pitchFamily="34" charset="0"/>
              </a:rPr>
              <a:t>2018 : Fornal and Grinstein propose new decay modes for the neutron</a:t>
            </a:r>
          </a:p>
        </p:txBody>
      </p:sp>
      <p:pic>
        <p:nvPicPr>
          <p:cNvPr id="59" name="Image 58" descr="beam_bottle_discrepancy.pdf - Adobe Acrobat Reader 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r="40960" b="33643"/>
          <a:stretch/>
        </p:blipFill>
        <p:spPr>
          <a:xfrm>
            <a:off x="6123120" y="2652239"/>
            <a:ext cx="2994210" cy="2183704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192029" y="3693120"/>
            <a:ext cx="3807341" cy="347810"/>
            <a:chOff x="1412482" y="2508022"/>
            <a:chExt cx="5076455" cy="463747"/>
          </a:xfrm>
        </p:grpSpPr>
        <p:sp>
          <p:nvSpPr>
            <p:cNvPr id="60" name="ZoneTexte 59"/>
            <p:cNvSpPr txBox="1"/>
            <p:nvPr/>
          </p:nvSpPr>
          <p:spPr>
            <a:xfrm>
              <a:off x="1412482" y="2510103"/>
              <a:ext cx="2497093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χ </a:t>
              </a:r>
              <a:r>
                <a:rPr lang="fr-FR" sz="1500"/>
                <a:t>: </a:t>
              </a:r>
              <a:r>
                <a:rPr lang="fr-FR" sz="1350"/>
                <a:t>neutral dark fermion</a:t>
              </a:r>
              <a:endParaRPr lang="fr-FR" sz="165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951884" y="2508022"/>
              <a:ext cx="2537053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50" i="1"/>
                <a:t>ϕ</a:t>
              </a:r>
              <a:r>
                <a:rPr lang="fr-FR" sz="1650" i="1"/>
                <a:t> </a:t>
              </a:r>
              <a:r>
                <a:rPr lang="fr-FR" sz="1500"/>
                <a:t>: </a:t>
              </a:r>
              <a:r>
                <a:rPr lang="fr-FR" sz="1350"/>
                <a:t>neutral dark scalar</a:t>
              </a:r>
              <a:endParaRPr lang="fr-FR" sz="165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92029" y="4121902"/>
            <a:ext cx="43859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Effective picture : mass mixing mechanism between </a:t>
            </a:r>
            <a:r>
              <a:rPr lang="fr-FR" sz="1500" i="1"/>
              <a:t>n</a:t>
            </a:r>
            <a:r>
              <a:rPr lang="fr-FR" sz="1350"/>
              <a:t> and </a:t>
            </a:r>
            <a:r>
              <a:rPr lang="el-GR" sz="1650" i="1"/>
              <a:t>χ</a:t>
            </a:r>
            <a:endParaRPr lang="fr-FR" sz="1650" i="1"/>
          </a:p>
        </p:txBody>
      </p:sp>
      <p:grpSp>
        <p:nvGrpSpPr>
          <p:cNvPr id="27" name="Groupe 26"/>
          <p:cNvGrpSpPr/>
          <p:nvPr/>
        </p:nvGrpSpPr>
        <p:grpSpPr>
          <a:xfrm>
            <a:off x="3981235" y="3705820"/>
            <a:ext cx="1782219" cy="344267"/>
            <a:chOff x="5096563" y="2255981"/>
            <a:chExt cx="2376292" cy="459023"/>
          </a:xfrm>
        </p:grpSpPr>
        <p:pic>
          <p:nvPicPr>
            <p:cNvPr id="62" name="Image 61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563" y="2278129"/>
              <a:ext cx="2260095" cy="41939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096563" y="2255981"/>
              <a:ext cx="2376292" cy="45902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692725" y="4503872"/>
            <a:ext cx="1837874" cy="337950"/>
            <a:chOff x="2307768" y="6012467"/>
            <a:chExt cx="2450499" cy="450600"/>
          </a:xfrm>
        </p:grpSpPr>
        <p:pic>
          <p:nvPicPr>
            <p:cNvPr id="21" name="Image 20" descr="Capture d’écra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768" y="6023484"/>
              <a:ext cx="2414167" cy="43174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307768" y="6012467"/>
              <a:ext cx="2450499" cy="450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cxnSp>
        <p:nvCxnSpPr>
          <p:cNvPr id="35" name="Connecteur en arc 34"/>
          <p:cNvCxnSpPr>
            <a:cxnSpLocks/>
            <a:stCxn id="59" idx="1"/>
            <a:endCxn id="26" idx="3"/>
          </p:cNvCxnSpPr>
          <p:nvPr/>
        </p:nvCxnSpPr>
        <p:spPr>
          <a:xfrm rot="10800000" flipV="1">
            <a:off x="5763454" y="3744090"/>
            <a:ext cx="359666" cy="133863"/>
          </a:xfrm>
          <a:prstGeom prst="curvedConnector3">
            <a:avLst>
              <a:gd name="adj1" fmla="val 50000"/>
            </a:avLst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e 79"/>
          <p:cNvGrpSpPr/>
          <p:nvPr/>
        </p:nvGrpSpPr>
        <p:grpSpPr>
          <a:xfrm>
            <a:off x="7061738" y="766394"/>
            <a:ext cx="1837875" cy="1393202"/>
            <a:chOff x="6196279" y="3336810"/>
            <a:chExt cx="2450499" cy="1857603"/>
          </a:xfrm>
        </p:grpSpPr>
        <p:pic>
          <p:nvPicPr>
            <p:cNvPr id="81" name="Image 80" descr="Capture d’écra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26" y="4449629"/>
              <a:ext cx="963401" cy="744784"/>
            </a:xfrm>
            <a:prstGeom prst="rect">
              <a:avLst/>
            </a:prstGeom>
          </p:spPr>
        </p:pic>
        <p:sp>
          <p:nvSpPr>
            <p:cNvPr id="82" name="ZoneTexte 81"/>
            <p:cNvSpPr txBox="1"/>
            <p:nvPr/>
          </p:nvSpPr>
          <p:spPr>
            <a:xfrm>
              <a:off x="6196279" y="3723710"/>
              <a:ext cx="245049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50" i="1" dirty="0" err="1"/>
                <a:t>Measuring</a:t>
              </a:r>
              <a:r>
                <a:rPr lang="fr-FR" sz="1350" i="1" dirty="0"/>
                <a:t> the </a:t>
              </a:r>
              <a:r>
                <a:rPr lang="fr-FR" sz="1350" dirty="0"/>
                <a:t>𝛽</a:t>
              </a:r>
              <a:r>
                <a:rPr lang="fr-FR" sz="1350" baseline="30000" dirty="0"/>
                <a:t>-</a:t>
              </a:r>
              <a:r>
                <a:rPr lang="fr-FR" sz="1350" dirty="0"/>
                <a:t> </a:t>
              </a:r>
              <a:r>
                <a:rPr lang="fr-FR" sz="1350" i="1" dirty="0" err="1"/>
                <a:t>decay</a:t>
              </a:r>
              <a:endParaRPr lang="fr-FR" sz="1350" i="1" dirty="0"/>
            </a:p>
            <a:p>
              <a:pPr algn="ctr"/>
              <a:r>
                <a:rPr lang="fr-FR" sz="1350" i="1" dirty="0" err="1"/>
                <a:t>products</a:t>
              </a:r>
              <a:endParaRPr lang="fr-FR" sz="1350" i="1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7059888" y="3336810"/>
              <a:ext cx="8532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b="1">
                  <a:solidFill>
                    <a:srgbClr val="C00000"/>
                  </a:solidFill>
                </a:rPr>
                <a:t>Beam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956889" y="761153"/>
            <a:ext cx="1790042" cy="1347714"/>
            <a:chOff x="334086" y="1415012"/>
            <a:chExt cx="2386722" cy="1796952"/>
          </a:xfrm>
        </p:grpSpPr>
        <p:grpSp>
          <p:nvGrpSpPr>
            <p:cNvPr id="84" name="Groupe 83"/>
            <p:cNvGrpSpPr/>
            <p:nvPr/>
          </p:nvGrpSpPr>
          <p:grpSpPr>
            <a:xfrm>
              <a:off x="334086" y="1415012"/>
              <a:ext cx="2386722" cy="1796952"/>
              <a:chOff x="9355947" y="3344562"/>
              <a:chExt cx="2386722" cy="1796952"/>
            </a:xfrm>
          </p:grpSpPr>
          <p:sp>
            <p:nvSpPr>
              <p:cNvPr id="85" name="ZoneTexte 84"/>
              <p:cNvSpPr txBox="1"/>
              <p:nvPr/>
            </p:nvSpPr>
            <p:spPr>
              <a:xfrm>
                <a:off x="9355947" y="3732177"/>
                <a:ext cx="2386722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350" i="1"/>
                  <a:t>Counting the survivors </a:t>
                </a:r>
              </a:p>
              <a:p>
                <a:pPr algn="ctr"/>
                <a:r>
                  <a:rPr lang="fr-FR" sz="1350" i="1"/>
                  <a:t>over time</a:t>
                </a:r>
              </a:p>
            </p:txBody>
          </p:sp>
          <p:pic>
            <p:nvPicPr>
              <p:cNvPr id="86" name="Image 85" descr="Capture d’écra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7178" y="4463211"/>
                <a:ext cx="2024257" cy="678303"/>
              </a:xfrm>
              <a:prstGeom prst="rect">
                <a:avLst/>
              </a:prstGeom>
            </p:spPr>
          </p:pic>
          <p:sp>
            <p:nvSpPr>
              <p:cNvPr id="87" name="ZoneTexte 86"/>
              <p:cNvSpPr txBox="1"/>
              <p:nvPr/>
            </p:nvSpPr>
            <p:spPr>
              <a:xfrm>
                <a:off x="10174844" y="3344562"/>
                <a:ext cx="89511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00" b="1">
                    <a:solidFill>
                      <a:srgbClr val="0070C0"/>
                    </a:solidFill>
                  </a:rPr>
                  <a:t>Bottle</a:t>
                </a:r>
              </a:p>
            </p:txBody>
          </p:sp>
        </p:grpSp>
        <p:pic>
          <p:nvPicPr>
            <p:cNvPr id="112" name="Image 111" descr="Capture d’écra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20" y="2722815"/>
              <a:ext cx="369600" cy="302400"/>
            </a:xfrm>
            <a:prstGeom prst="rect">
              <a:avLst/>
            </a:prstGeom>
          </p:spPr>
        </p:pic>
      </p:grpSp>
      <p:sp>
        <p:nvSpPr>
          <p:cNvPr id="113" name="ZoneTexte 112"/>
          <p:cNvSpPr txBox="1"/>
          <p:nvPr/>
        </p:nvSpPr>
        <p:spPr>
          <a:xfrm>
            <a:off x="5234964" y="2257753"/>
            <a:ext cx="3510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/>
              <a:t>The experimental discrepancy is compatible with the </a:t>
            </a:r>
          </a:p>
          <a:p>
            <a:pPr algn="ctr"/>
            <a:r>
              <a:rPr lang="fr-FR" sz="1200"/>
              <a:t>existence of another decay channel </a:t>
            </a:r>
            <a:r>
              <a:rPr lang="el-GR" sz="1200">
                <a:solidFill>
                  <a:srgbClr val="0070C0"/>
                </a:solidFill>
              </a:rPr>
              <a:t>λ</a:t>
            </a:r>
            <a:r>
              <a:rPr lang="fr-FR" sz="1200" baseline="-25000">
                <a:solidFill>
                  <a:srgbClr val="0070C0"/>
                </a:solidFill>
              </a:rPr>
              <a:t>n </a:t>
            </a:r>
            <a:r>
              <a:rPr lang="fr-FR" sz="1200"/>
              <a:t>= </a:t>
            </a:r>
            <a:r>
              <a:rPr lang="el-GR" sz="1200">
                <a:solidFill>
                  <a:srgbClr val="C00000"/>
                </a:solidFill>
              </a:rPr>
              <a:t>λ</a:t>
            </a:r>
            <a:r>
              <a:rPr lang="el-GR" sz="1200" baseline="-25000">
                <a:solidFill>
                  <a:srgbClr val="C00000"/>
                </a:solidFill>
              </a:rPr>
              <a:t>β</a:t>
            </a:r>
            <a:r>
              <a:rPr lang="fr-FR" sz="1200" baseline="-25000"/>
              <a:t> </a:t>
            </a:r>
            <a:r>
              <a:rPr lang="fr-FR" sz="1200"/>
              <a:t>+ </a:t>
            </a:r>
            <a:r>
              <a:rPr lang="el-GR" sz="1200">
                <a:solidFill>
                  <a:srgbClr val="002060"/>
                </a:solidFill>
              </a:rPr>
              <a:t>λ</a:t>
            </a:r>
            <a:r>
              <a:rPr lang="fr-FR" sz="1200" baseline="-2500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809977" y="167706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τ</a:t>
            </a:r>
            <a:r>
              <a:rPr lang="fr-FR" b="1" baseline="-25000" dirty="0"/>
              <a:t>n</a:t>
            </a:r>
            <a:r>
              <a:rPr lang="fr-FR" b="1" dirty="0"/>
              <a:t> 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1541084" y="1939383"/>
            <a:ext cx="196393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50" b="1" dirty="0">
                <a:solidFill>
                  <a:srgbClr val="0070C0"/>
                </a:solidFill>
              </a:rPr>
              <a:t>τ</a:t>
            </a:r>
            <a:r>
              <a:rPr lang="fr-FR" sz="1650" b="1" baseline="30000" dirty="0" err="1">
                <a:solidFill>
                  <a:srgbClr val="0070C0"/>
                </a:solidFill>
              </a:rPr>
              <a:t>bottle</a:t>
            </a:r>
            <a:r>
              <a:rPr lang="fr-FR" sz="1650" b="1" dirty="0">
                <a:solidFill>
                  <a:srgbClr val="0070C0"/>
                </a:solidFill>
              </a:rPr>
              <a:t> = 878.4 ± 0.5 s 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1541085" y="1476589"/>
            <a:ext cx="195598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50" b="1">
                <a:solidFill>
                  <a:srgbClr val="D70C07"/>
                </a:solidFill>
              </a:rPr>
              <a:t>τ</a:t>
            </a:r>
            <a:r>
              <a:rPr lang="fr-FR" sz="1650" b="1" baseline="30000">
                <a:solidFill>
                  <a:srgbClr val="D70C07"/>
                </a:solidFill>
              </a:rPr>
              <a:t>beam </a:t>
            </a:r>
            <a:r>
              <a:rPr lang="fr-FR" sz="1650" b="1" baseline="-25000">
                <a:solidFill>
                  <a:srgbClr val="D70C07"/>
                </a:solidFill>
              </a:rPr>
              <a:t> </a:t>
            </a:r>
            <a:r>
              <a:rPr lang="fr-FR" sz="1650" b="1">
                <a:solidFill>
                  <a:srgbClr val="D70C07"/>
                </a:solidFill>
              </a:rPr>
              <a:t>= 888.0 ± 2.0 s </a:t>
            </a:r>
          </a:p>
        </p:txBody>
      </p:sp>
      <p:cxnSp>
        <p:nvCxnSpPr>
          <p:cNvPr id="121" name="Connecteur en arc 120"/>
          <p:cNvCxnSpPr>
            <a:stCxn id="114" idx="3"/>
            <a:endCxn id="116" idx="1"/>
          </p:cNvCxnSpPr>
          <p:nvPr/>
        </p:nvCxnSpPr>
        <p:spPr>
          <a:xfrm flipV="1">
            <a:off x="1222269" y="1649714"/>
            <a:ext cx="318816" cy="212021"/>
          </a:xfrm>
          <a:prstGeom prst="curvedConnector3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en arc 121"/>
          <p:cNvCxnSpPr>
            <a:stCxn id="114" idx="3"/>
            <a:endCxn id="115" idx="1"/>
          </p:cNvCxnSpPr>
          <p:nvPr/>
        </p:nvCxnSpPr>
        <p:spPr>
          <a:xfrm>
            <a:off x="1222269" y="1861735"/>
            <a:ext cx="318815" cy="250773"/>
          </a:xfrm>
          <a:prstGeom prst="curvedConnector3">
            <a:avLst/>
          </a:prstGeom>
          <a:ln w="15875">
            <a:solidFill>
              <a:srgbClr val="0051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/>
          <p:cNvSpPr txBox="1"/>
          <p:nvPr/>
        </p:nvSpPr>
        <p:spPr>
          <a:xfrm>
            <a:off x="301965" y="1056468"/>
            <a:ext cx="40902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>
                <a:cs typeface="Calibri" panose="020F0502020204030204" pitchFamily="34" charset="0"/>
              </a:rPr>
              <a:t>What does this mean for the </a:t>
            </a:r>
            <a:r>
              <a:rPr lang="fr-FR" sz="1350" i="1">
                <a:solidFill>
                  <a:srgbClr val="C00000"/>
                </a:solidFill>
                <a:cs typeface="Calibri" panose="020F0502020204030204" pitchFamily="34" charset="0"/>
              </a:rPr>
              <a:t>beam</a:t>
            </a:r>
            <a:r>
              <a:rPr lang="fr-FR" sz="1350" i="1">
                <a:cs typeface="Calibri" panose="020F0502020204030204" pitchFamily="34" charset="0"/>
              </a:rPr>
              <a:t>-</a:t>
            </a:r>
            <a:r>
              <a:rPr lang="fr-FR" sz="1350" i="1">
                <a:solidFill>
                  <a:srgbClr val="005176"/>
                </a:solidFill>
                <a:cs typeface="Calibri" panose="020F0502020204030204" pitchFamily="34" charset="0"/>
              </a:rPr>
              <a:t>bottle</a:t>
            </a:r>
            <a:r>
              <a:rPr lang="fr-FR" sz="1350">
                <a:cs typeface="Calibri" panose="020F0502020204030204" pitchFamily="34" charset="0"/>
              </a:rPr>
              <a:t> discrepancy ?</a:t>
            </a:r>
          </a:p>
        </p:txBody>
      </p:sp>
      <p:sp>
        <p:nvSpPr>
          <p:cNvPr id="124" name="Multiplication 123"/>
          <p:cNvSpPr>
            <a:spLocks noChangeAspect="1"/>
          </p:cNvSpPr>
          <p:nvPr/>
        </p:nvSpPr>
        <p:spPr>
          <a:xfrm>
            <a:off x="1121566" y="1747613"/>
            <a:ext cx="189193" cy="1890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5" name="ZoneTexte 124"/>
          <p:cNvSpPr txBox="1"/>
          <p:nvPr/>
        </p:nvSpPr>
        <p:spPr>
          <a:xfrm>
            <a:off x="793494" y="146307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/>
              <a:t>τ</a:t>
            </a:r>
            <a:r>
              <a:rPr lang="el-GR" b="1" baseline="-25000"/>
              <a:t>β</a:t>
            </a:r>
            <a:endParaRPr lang="fr-FR" b="1" baseline="-25000"/>
          </a:p>
        </p:txBody>
      </p:sp>
      <p:cxnSp>
        <p:nvCxnSpPr>
          <p:cNvPr id="126" name="Connecteur droit avec flèche 125"/>
          <p:cNvCxnSpPr>
            <a:stCxn id="125" idx="3"/>
            <a:endCxn id="116" idx="1"/>
          </p:cNvCxnSpPr>
          <p:nvPr/>
        </p:nvCxnSpPr>
        <p:spPr>
          <a:xfrm>
            <a:off x="1152888" y="1647738"/>
            <a:ext cx="388197" cy="1976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1121898" y="2092701"/>
            <a:ext cx="421200" cy="27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797101" y="238395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/>
              <a:t>τ</a:t>
            </a:r>
            <a:r>
              <a:rPr lang="fr-FR" b="1" baseline="-25000"/>
              <a:t>χ</a:t>
            </a:r>
            <a:r>
              <a:rPr lang="fr-FR" b="1"/>
              <a:t> </a:t>
            </a:r>
          </a:p>
        </p:txBody>
      </p:sp>
      <p:cxnSp>
        <p:nvCxnSpPr>
          <p:cNvPr id="129" name="Connecteur droit avec flèche 128"/>
          <p:cNvCxnSpPr/>
          <p:nvPr/>
        </p:nvCxnSpPr>
        <p:spPr>
          <a:xfrm>
            <a:off x="1121101" y="2555480"/>
            <a:ext cx="421200" cy="27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ZoneTexte 129"/>
          <p:cNvSpPr txBox="1"/>
          <p:nvPr/>
        </p:nvSpPr>
        <p:spPr>
          <a:xfrm>
            <a:off x="1543498" y="2396597"/>
            <a:ext cx="13099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50" b="1">
                <a:solidFill>
                  <a:srgbClr val="002060"/>
                </a:solidFill>
              </a:rPr>
              <a:t>Δτ</a:t>
            </a:r>
            <a:r>
              <a:rPr lang="fr-FR" sz="1650" b="1">
                <a:solidFill>
                  <a:srgbClr val="002060"/>
                </a:solidFill>
              </a:rPr>
              <a:t> ≈ 81250 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1606" y="3056619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PhysRevLett.120.191801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94A622-467D-1DAD-CC2D-4B7EFEB1F405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neutron lifetime anomaly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4C8C2DA5-0331-BD95-EA5D-D8CE0B94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0052 0.047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8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113" grpId="0"/>
      <p:bldP spid="114" grpId="0"/>
      <p:bldP spid="114" grpId="1"/>
      <p:bldP spid="115" grpId="0"/>
      <p:bldP spid="116" grpId="0"/>
      <p:bldP spid="124" grpId="0" animBg="1"/>
      <p:bldP spid="124" grpId="1" animBg="1"/>
      <p:bldP spid="125" grpId="0"/>
      <p:bldP spid="128" grpId="0"/>
      <p:bldP spid="13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conditions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85" y="1644070"/>
            <a:ext cx="3134969" cy="283221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15826"/>
            <a:ext cx="1204448" cy="22180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47" y="2714760"/>
            <a:ext cx="2228339" cy="224927"/>
          </a:xfrm>
          <a:prstGeom prst="rect">
            <a:avLst/>
          </a:prstGeom>
        </p:spPr>
      </p:pic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69" y="2169732"/>
            <a:ext cx="362817" cy="201227"/>
          </a:xfrm>
          <a:prstGeom prst="rect">
            <a:avLst/>
          </a:prstGeom>
        </p:spPr>
      </p:pic>
      <p:pic>
        <p:nvPicPr>
          <p:cNvPr id="15" name="Image 14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40" y="4054013"/>
            <a:ext cx="2308998" cy="229500"/>
          </a:xfrm>
          <a:prstGeom prst="rect">
            <a:avLst/>
          </a:prstGeom>
        </p:spPr>
      </p:pic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65" y="4074900"/>
            <a:ext cx="2625653" cy="189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95381" y="1615425"/>
            <a:ext cx="14886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b="1" baseline="30000"/>
              <a:t>9</a:t>
            </a:r>
            <a:r>
              <a:rPr lang="fr-FR" sz="1500" b="1"/>
              <a:t>Be stability :</a:t>
            </a:r>
          </a:p>
        </p:txBody>
      </p:sp>
      <p:cxnSp>
        <p:nvCxnSpPr>
          <p:cNvPr id="23" name="Connecteur droit avec flèche 22"/>
          <p:cNvCxnSpPr>
            <a:cxnSpLocks noChangeAspect="1"/>
          </p:cNvCxnSpPr>
          <p:nvPr/>
        </p:nvCxnSpPr>
        <p:spPr>
          <a:xfrm rot="-2700000">
            <a:off x="3174473" y="-573648"/>
            <a:ext cx="3240000" cy="32400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69" y="952481"/>
            <a:ext cx="375503" cy="2472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95381" y="2680633"/>
            <a:ext cx="21859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b="1"/>
              <a:t>Dark matter stability :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362530" y="2114908"/>
            <a:ext cx="13821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/>
              <a:t>f  =  </a:t>
            </a:r>
            <a:r>
              <a:rPr lang="el-GR" sz="1350" i="1"/>
              <a:t>χγ</a:t>
            </a:r>
            <a:r>
              <a:rPr lang="fr-FR" sz="1350" i="1"/>
              <a:t> ; </a:t>
            </a:r>
            <a:r>
              <a:rPr lang="el-GR" sz="1350" i="1"/>
              <a:t>χ</a:t>
            </a:r>
            <a:r>
              <a:rPr lang="fr-FR" sz="1350" i="1"/>
              <a:t>e</a:t>
            </a:r>
            <a:r>
              <a:rPr lang="fr-FR" sz="1350" i="1" baseline="30000"/>
              <a:t>+</a:t>
            </a:r>
            <a:r>
              <a:rPr lang="fr-FR" sz="1350" i="1"/>
              <a:t>e</a:t>
            </a:r>
            <a:r>
              <a:rPr lang="fr-FR" sz="1350" i="1" baseline="30000"/>
              <a:t>- </a:t>
            </a:r>
            <a:r>
              <a:rPr lang="fr-FR" sz="1350" i="1"/>
              <a:t>; </a:t>
            </a:r>
            <a:r>
              <a:rPr lang="el-GR" sz="1350" i="1"/>
              <a:t>χϕ</a:t>
            </a:r>
            <a:endParaRPr lang="fr-FR" sz="1350" i="1"/>
          </a:p>
        </p:txBody>
      </p:sp>
      <p:pic>
        <p:nvPicPr>
          <p:cNvPr id="13" name="Image 12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07" y="2133920"/>
            <a:ext cx="1151597" cy="28587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34" name="Connecteur en arc 33"/>
          <p:cNvCxnSpPr/>
          <p:nvPr/>
        </p:nvCxnSpPr>
        <p:spPr>
          <a:xfrm rot="10800000" flipV="1">
            <a:off x="3760225" y="1927291"/>
            <a:ext cx="354806" cy="317901"/>
          </a:xfrm>
          <a:prstGeom prst="curvedConnector3">
            <a:avLst>
              <a:gd name="adj1" fmla="val -123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rc 38"/>
          <p:cNvCxnSpPr>
            <a:endCxn id="14" idx="1"/>
          </p:cNvCxnSpPr>
          <p:nvPr/>
        </p:nvCxnSpPr>
        <p:spPr>
          <a:xfrm>
            <a:off x="6077800" y="1927290"/>
            <a:ext cx="797269" cy="343055"/>
          </a:xfrm>
          <a:prstGeom prst="curvedConnector3">
            <a:avLst>
              <a:gd name="adj1" fmla="val -78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11" y="1267130"/>
            <a:ext cx="362817" cy="201227"/>
          </a:xfrm>
          <a:prstGeom prst="rect">
            <a:avLst/>
          </a:prstGeom>
        </p:spPr>
      </p:pic>
      <p:cxnSp>
        <p:nvCxnSpPr>
          <p:cNvPr id="46" name="Connecteur droit 45"/>
          <p:cNvCxnSpPr>
            <a:cxnSpLocks noChangeAspect="1"/>
          </p:cNvCxnSpPr>
          <p:nvPr/>
        </p:nvCxnSpPr>
        <p:spPr>
          <a:xfrm rot="-8100000">
            <a:off x="6709828" y="967601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cxnSpLocks noChangeAspect="1"/>
          </p:cNvCxnSpPr>
          <p:nvPr/>
        </p:nvCxnSpPr>
        <p:spPr>
          <a:xfrm rot="-8100000">
            <a:off x="3076069" y="965352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cxnSpLocks noChangeAspect="1"/>
          </p:cNvCxnSpPr>
          <p:nvPr/>
        </p:nvCxnSpPr>
        <p:spPr>
          <a:xfrm rot="-8100000">
            <a:off x="5965666" y="965352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483768" y="916765"/>
            <a:ext cx="653623" cy="270000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0" name="Rectangle 49"/>
          <p:cNvSpPr/>
          <p:nvPr/>
        </p:nvSpPr>
        <p:spPr>
          <a:xfrm>
            <a:off x="6060124" y="915387"/>
            <a:ext cx="945000" cy="270000"/>
          </a:xfrm>
          <a:prstGeom prst="rect">
            <a:avLst/>
          </a:prstGeom>
          <a:solidFill>
            <a:srgbClr val="7030A0">
              <a:alpha val="22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1" name="ZoneTexte 50"/>
          <p:cNvSpPr txBox="1"/>
          <p:nvPr/>
        </p:nvSpPr>
        <p:spPr>
          <a:xfrm>
            <a:off x="2606919" y="587441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937.993 MeV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496515" y="562619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938.783 MeV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031406" y="1058481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Open mass range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92784" y="3653034"/>
            <a:ext cx="22936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Energy range for the </a:t>
            </a:r>
            <a:r>
              <a:rPr lang="el-GR" sz="1500"/>
              <a:t>γ</a:t>
            </a:r>
            <a:r>
              <a:rPr lang="fr-FR" sz="1500"/>
              <a:t>-ray :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5777925" y="3655083"/>
            <a:ext cx="2543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/>
              <a:t>Energy range for the </a:t>
            </a:r>
            <a:r>
              <a:rPr lang="fr-FR" sz="1500" i="1"/>
              <a:t>e</a:t>
            </a:r>
            <a:r>
              <a:rPr lang="fr-FR" sz="1500" i="1" baseline="30000"/>
              <a:t>+</a:t>
            </a:r>
            <a:r>
              <a:rPr lang="fr-FR" sz="1500" i="1"/>
              <a:t>e</a:t>
            </a:r>
            <a:r>
              <a:rPr lang="fr-FR" sz="1500" i="1" baseline="30000"/>
              <a:t>-</a:t>
            </a:r>
            <a:r>
              <a:rPr lang="fr-FR" sz="1500"/>
              <a:t> pair :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95381" y="3197859"/>
            <a:ext cx="67167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/>
              <a:t>Available energy for the SM particles : </a:t>
            </a:r>
            <a:r>
              <a:rPr lang="fr-FR" sz="1500"/>
              <a:t>Derived from the two previous conditions</a:t>
            </a:r>
            <a:endParaRPr lang="fr-FR" sz="1500" b="1"/>
          </a:p>
        </p:txBody>
      </p:sp>
      <p:sp>
        <p:nvSpPr>
          <p:cNvPr id="59" name="ZoneTexte 58"/>
          <p:cNvSpPr txBox="1"/>
          <p:nvPr/>
        </p:nvSpPr>
        <p:spPr>
          <a:xfrm>
            <a:off x="233265" y="3638766"/>
            <a:ext cx="2936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50" i="1"/>
              <a:t>n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719638" y="3638766"/>
            <a:ext cx="3690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50" i="1"/>
              <a:t>χ</a:t>
            </a:r>
            <a:r>
              <a:rPr lang="el-GR" sz="1650" i="1"/>
              <a:t>γ</a:t>
            </a:r>
            <a:endParaRPr lang="fr-FR" sz="1650" i="1"/>
          </a:p>
        </p:txBody>
      </p:sp>
      <p:cxnSp>
        <p:nvCxnSpPr>
          <p:cNvPr id="63" name="Connecteur droit avec flèche 62"/>
          <p:cNvCxnSpPr>
            <a:stCxn id="59" idx="3"/>
            <a:endCxn id="60" idx="1"/>
          </p:cNvCxnSpPr>
          <p:nvPr/>
        </p:nvCxnSpPr>
        <p:spPr>
          <a:xfrm>
            <a:off x="526935" y="3811891"/>
            <a:ext cx="19270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4627617" y="3632650"/>
            <a:ext cx="2936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50" i="1"/>
              <a:t>n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113990" y="3632650"/>
            <a:ext cx="59022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50" i="1"/>
              <a:t>χe</a:t>
            </a:r>
            <a:r>
              <a:rPr lang="fr-FR" sz="1650" baseline="30000"/>
              <a:t>+</a:t>
            </a:r>
            <a:r>
              <a:rPr lang="fr-FR" sz="1650" i="1"/>
              <a:t>e</a:t>
            </a:r>
            <a:r>
              <a:rPr lang="fr-FR" sz="1650" baseline="30000"/>
              <a:t>-</a:t>
            </a:r>
            <a:endParaRPr lang="fr-FR" sz="1650"/>
          </a:p>
        </p:txBody>
      </p:sp>
      <p:cxnSp>
        <p:nvCxnSpPr>
          <p:cNvPr id="67" name="Connecteur droit avec flèche 66"/>
          <p:cNvCxnSpPr>
            <a:stCxn id="65" idx="3"/>
            <a:endCxn id="66" idx="1"/>
          </p:cNvCxnSpPr>
          <p:nvPr/>
        </p:nvCxnSpPr>
        <p:spPr>
          <a:xfrm>
            <a:off x="4921287" y="3805775"/>
            <a:ext cx="19270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784313" y="4478784"/>
            <a:ext cx="1183337" cy="323165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i="1"/>
              <a:t>m</a:t>
            </a:r>
            <a:r>
              <a:rPr lang="fr-FR" sz="1500" i="1" baseline="-25000"/>
              <a:t>n</a:t>
            </a:r>
            <a:r>
              <a:rPr lang="fr-FR" sz="1500" i="1"/>
              <a:t> </a:t>
            </a:r>
            <a:r>
              <a:rPr lang="fr-FR" sz="1500"/>
              <a:t>- 937.993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11560" y="4478784"/>
            <a:ext cx="1220206" cy="323165"/>
          </a:xfrm>
          <a:prstGeom prst="rect">
            <a:avLst/>
          </a:prstGeom>
          <a:noFill/>
          <a:ln w="28575">
            <a:solidFill>
              <a:srgbClr val="8439BD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i="1"/>
              <a:t>m</a:t>
            </a:r>
            <a:r>
              <a:rPr lang="fr-FR" sz="1500" i="1" baseline="-25000"/>
              <a:t>n</a:t>
            </a:r>
            <a:r>
              <a:rPr lang="fr-FR" sz="1500" i="1"/>
              <a:t> </a:t>
            </a:r>
            <a:r>
              <a:rPr lang="fr-FR" sz="1500"/>
              <a:t>– 938.783</a:t>
            </a:r>
          </a:p>
        </p:txBody>
      </p:sp>
      <p:cxnSp>
        <p:nvCxnSpPr>
          <p:cNvPr id="40" name="Connecteur droit avec flèche 39"/>
          <p:cNvCxnSpPr>
            <a:cxnSpLocks/>
            <a:endCxn id="36" idx="0"/>
          </p:cNvCxnSpPr>
          <p:nvPr/>
        </p:nvCxnSpPr>
        <p:spPr>
          <a:xfrm>
            <a:off x="2888254" y="4263900"/>
            <a:ext cx="487728" cy="214884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cxnSpLocks/>
            <a:endCxn id="68" idx="0"/>
          </p:cNvCxnSpPr>
          <p:nvPr/>
        </p:nvCxnSpPr>
        <p:spPr>
          <a:xfrm flipH="1">
            <a:off x="1221663" y="4263900"/>
            <a:ext cx="232005" cy="214884"/>
          </a:xfrm>
          <a:prstGeom prst="straightConnector1">
            <a:avLst/>
          </a:prstGeom>
          <a:ln w="19050">
            <a:solidFill>
              <a:srgbClr val="8439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7708737" y="4480833"/>
            <a:ext cx="1183337" cy="323165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i="1"/>
              <a:t>m</a:t>
            </a:r>
            <a:r>
              <a:rPr lang="fr-FR" sz="1500" i="1" baseline="-25000"/>
              <a:t>n</a:t>
            </a:r>
            <a:r>
              <a:rPr lang="fr-FR" sz="1500" i="1"/>
              <a:t> </a:t>
            </a:r>
            <a:r>
              <a:rPr lang="fr-FR" sz="1500"/>
              <a:t>- 937.993</a:t>
            </a:r>
          </a:p>
        </p:txBody>
      </p:sp>
      <p:cxnSp>
        <p:nvCxnSpPr>
          <p:cNvPr id="74" name="Connecteur droit avec flèche 73"/>
          <p:cNvCxnSpPr>
            <a:cxnSpLocks/>
            <a:endCxn id="73" idx="0"/>
          </p:cNvCxnSpPr>
          <p:nvPr/>
        </p:nvCxnSpPr>
        <p:spPr>
          <a:xfrm>
            <a:off x="7922337" y="4295953"/>
            <a:ext cx="378069" cy="184880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5298295" y="4480833"/>
            <a:ext cx="495649" cy="3231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i="1"/>
              <a:t>2m</a:t>
            </a:r>
            <a:r>
              <a:rPr lang="fr-FR" sz="1500" i="1" baseline="-25000"/>
              <a:t>e</a:t>
            </a:r>
            <a:endParaRPr lang="fr-FR" sz="1500"/>
          </a:p>
        </p:txBody>
      </p:sp>
      <p:cxnSp>
        <p:nvCxnSpPr>
          <p:cNvPr id="77" name="Connecteur droit avec flèche 76"/>
          <p:cNvCxnSpPr>
            <a:cxnSpLocks/>
            <a:endCxn id="75" idx="0"/>
          </p:cNvCxnSpPr>
          <p:nvPr/>
        </p:nvCxnSpPr>
        <p:spPr>
          <a:xfrm flipH="1">
            <a:off x="5546120" y="4295953"/>
            <a:ext cx="500546" cy="18488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21767CD-9313-B9B1-08EE-FF2CF5A5E642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neutron dark decay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8393488-BB3A-087A-ABBD-A67CC8B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8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58" grpId="0"/>
      <p:bldP spid="20" grpId="0"/>
      <p:bldP spid="59" grpId="0"/>
      <p:bldP spid="60" grpId="0"/>
      <p:bldP spid="65" grpId="0"/>
      <p:bldP spid="66" grpId="0"/>
      <p:bldP spid="36" grpId="0" animBg="1"/>
      <p:bldP spid="68" grpId="0" animBg="1"/>
      <p:bldP spid="73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42459" y="533758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final state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739043" y="1352377"/>
            <a:ext cx="4117025" cy="2934200"/>
            <a:chOff x="6217124" y="1940069"/>
            <a:chExt cx="5489366" cy="3912266"/>
          </a:xfrm>
        </p:grpSpPr>
        <p:grpSp>
          <p:nvGrpSpPr>
            <p:cNvPr id="9" name="Groupe 8"/>
            <p:cNvGrpSpPr/>
            <p:nvPr/>
          </p:nvGrpSpPr>
          <p:grpSpPr>
            <a:xfrm>
              <a:off x="6493021" y="2690925"/>
              <a:ext cx="4937570" cy="3161410"/>
              <a:chOff x="5871990" y="1858810"/>
              <a:chExt cx="4499128" cy="2896256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1990" y="1858810"/>
                <a:ext cx="4499128" cy="2896256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6356350" y="4089400"/>
                <a:ext cx="1860297" cy="310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i="1" dirty="0"/>
                  <a:t>PhysRevLett.122.222503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6217124" y="1940069"/>
              <a:ext cx="54893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/>
                <a:t>UCNA and PERKEO II : </a:t>
              </a:r>
              <a:r>
                <a:rPr lang="el-GR" sz="1200"/>
                <a:t>β</a:t>
              </a:r>
              <a:r>
                <a:rPr lang="fr-FR" sz="1200"/>
                <a:t> spectrometer used for angular </a:t>
              </a:r>
            </a:p>
            <a:p>
              <a:pPr algn="ctr"/>
              <a:r>
                <a:rPr lang="fr-FR" sz="1200"/>
                <a:t>correlations measurements in free neutron decay experiments </a:t>
              </a:r>
            </a:p>
          </p:txBody>
        </p:sp>
      </p:grpSp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3" y="1994495"/>
            <a:ext cx="4292596" cy="214629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66602" y="1360260"/>
            <a:ext cx="383857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/>
              <a:t>Bottle filled with UCNs at Los Alamos parasitically during the UCN</a:t>
            </a:r>
            <a:r>
              <a:rPr lang="el-GR" sz="1350"/>
              <a:t>τ</a:t>
            </a:r>
            <a:r>
              <a:rPr lang="fr-FR" sz="1200"/>
              <a:t> experiment with HPGe detector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98117" y="978984"/>
            <a:ext cx="855385" cy="346249"/>
            <a:chOff x="1240567" y="1729624"/>
            <a:chExt cx="1140513" cy="461665"/>
          </a:xfrm>
        </p:grpSpPr>
        <p:sp>
          <p:nvSpPr>
            <p:cNvPr id="16" name="ZoneTexte 15"/>
            <p:cNvSpPr txBox="1"/>
            <p:nvPr/>
          </p:nvSpPr>
          <p:spPr>
            <a:xfrm>
              <a:off x="1240567" y="1729624"/>
              <a:ext cx="391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n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889064" y="1729624"/>
              <a:ext cx="492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χ</a:t>
              </a:r>
              <a:r>
                <a:rPr lang="el-GR" sz="1650" i="1"/>
                <a:t>γ</a:t>
              </a:r>
              <a:endParaRPr lang="fr-FR" sz="1650" i="1"/>
            </a:p>
          </p:txBody>
        </p:sp>
        <p:cxnSp>
          <p:nvCxnSpPr>
            <p:cNvPr id="18" name="Connecteur droit avec flèche 17"/>
            <p:cNvCxnSpPr>
              <a:stCxn id="16" idx="3"/>
              <a:endCxn id="17" idx="1"/>
            </p:cNvCxnSpPr>
            <p:nvPr/>
          </p:nvCxnSpPr>
          <p:spPr>
            <a:xfrm>
              <a:off x="1632127" y="1960457"/>
              <a:ext cx="256937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5181469" y="954954"/>
            <a:ext cx="1076599" cy="346249"/>
            <a:chOff x="2788057" y="1729624"/>
            <a:chExt cx="1435466" cy="461665"/>
          </a:xfrm>
        </p:grpSpPr>
        <p:sp>
          <p:nvSpPr>
            <p:cNvPr id="20" name="ZoneTexte 19"/>
            <p:cNvSpPr txBox="1"/>
            <p:nvPr/>
          </p:nvSpPr>
          <p:spPr>
            <a:xfrm>
              <a:off x="2788057" y="1729624"/>
              <a:ext cx="391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436555" y="1729624"/>
              <a:ext cx="786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0" i="1"/>
                <a:t>χe</a:t>
              </a:r>
              <a:r>
                <a:rPr lang="fr-FR" sz="1650" baseline="30000"/>
                <a:t>+</a:t>
              </a:r>
              <a:r>
                <a:rPr lang="fr-FR" sz="1650" i="1"/>
                <a:t>e</a:t>
              </a:r>
              <a:r>
                <a:rPr lang="fr-FR" sz="1650" baseline="30000"/>
                <a:t>-</a:t>
              </a:r>
              <a:endParaRPr lang="fr-FR" sz="1650"/>
            </a:p>
          </p:txBody>
        </p:sp>
        <p:cxnSp>
          <p:nvCxnSpPr>
            <p:cNvPr id="22" name="Connecteur droit avec flèche 21"/>
            <p:cNvCxnSpPr>
              <a:stCxn id="20" idx="3"/>
              <a:endCxn id="21" idx="1"/>
            </p:cNvCxnSpPr>
            <p:nvPr/>
          </p:nvCxnSpPr>
          <p:spPr>
            <a:xfrm>
              <a:off x="3179617" y="1960457"/>
              <a:ext cx="256937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Connecteur droit avec flèche 24"/>
          <p:cNvCxnSpPr/>
          <p:nvPr/>
        </p:nvCxnSpPr>
        <p:spPr>
          <a:xfrm>
            <a:off x="1098933" y="3245087"/>
            <a:ext cx="2536634" cy="0"/>
          </a:xfrm>
          <a:prstGeom prst="straightConnector1">
            <a:avLst/>
          </a:prstGeom>
          <a:ln w="19050">
            <a:solidFill>
              <a:srgbClr val="0073A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529076" y="2956647"/>
            <a:ext cx="6222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>
                <a:solidFill>
                  <a:srgbClr val="0073A4"/>
                </a:solidFill>
              </a:rPr>
              <a:t>E</a:t>
            </a:r>
            <a:r>
              <a:rPr lang="el-GR" sz="1350" b="1" baseline="-25000">
                <a:solidFill>
                  <a:srgbClr val="0073A4"/>
                </a:solidFill>
              </a:rPr>
              <a:t>γ</a:t>
            </a:r>
            <a:r>
              <a:rPr lang="fr-FR" sz="1350" b="1">
                <a:solidFill>
                  <a:srgbClr val="0073A4"/>
                </a:solidFill>
              </a:rPr>
              <a:t> ROI</a:t>
            </a:r>
          </a:p>
        </p:txBody>
      </p:sp>
      <p:sp>
        <p:nvSpPr>
          <p:cNvPr id="27" name="ZoneTexte 26"/>
          <p:cNvSpPr txBox="1"/>
          <p:nvPr/>
        </p:nvSpPr>
        <p:spPr>
          <a:xfrm rot="180000">
            <a:off x="2209688" y="2046707"/>
            <a:ext cx="1534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Beam-bottle discrepancy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66602" y="4064974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PhysRevLett.121.022505</a:t>
            </a:r>
          </a:p>
        </p:txBody>
      </p:sp>
      <p:pic>
        <p:nvPicPr>
          <p:cNvPr id="13" name="Image 12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24" y="1073314"/>
            <a:ext cx="2100611" cy="208788"/>
          </a:xfrm>
          <a:prstGeom prst="rect">
            <a:avLst/>
          </a:prstGeom>
        </p:spPr>
      </p:pic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77" y="1067421"/>
            <a:ext cx="2440888" cy="175700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1876001" y="4415654"/>
            <a:ext cx="5477759" cy="646331"/>
            <a:chOff x="4635309" y="1701945"/>
            <a:chExt cx="6734099" cy="861775"/>
          </a:xfrm>
        </p:grpSpPr>
        <p:sp>
          <p:nvSpPr>
            <p:cNvPr id="36" name="ZoneTexte 35"/>
            <p:cNvSpPr txBox="1"/>
            <p:nvPr/>
          </p:nvSpPr>
          <p:spPr>
            <a:xfrm>
              <a:off x="4635309" y="1729624"/>
              <a:ext cx="656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n➔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207150" y="1701945"/>
              <a:ext cx="616225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/>
                <a:t>χ</a:t>
              </a:r>
              <a:r>
                <a:rPr lang="el-GR" i="1" dirty="0" err="1"/>
                <a:t>ϕ</a:t>
              </a:r>
              <a:r>
                <a:rPr lang="fr-FR" i="1" dirty="0"/>
                <a:t>  :  </a:t>
              </a:r>
              <a:r>
                <a:rPr lang="fr-FR" i="1" dirty="0" err="1"/>
                <a:t>cannot</a:t>
              </a:r>
              <a:r>
                <a:rPr lang="fr-FR" i="1" dirty="0"/>
                <a:t> </a:t>
              </a:r>
              <a:r>
                <a:rPr lang="fr-FR" i="1" dirty="0" err="1"/>
                <a:t>be</a:t>
              </a:r>
              <a:r>
                <a:rPr lang="fr-FR" i="1" dirty="0"/>
                <a:t> </a:t>
              </a:r>
              <a:r>
                <a:rPr lang="fr-FR" i="1" dirty="0" err="1"/>
                <a:t>tested</a:t>
              </a:r>
              <a:r>
                <a:rPr lang="fr-FR" i="1" dirty="0"/>
                <a:t> in free neutron </a:t>
              </a:r>
              <a:r>
                <a:rPr lang="fr-FR" i="1" dirty="0" err="1"/>
                <a:t>experiments</a:t>
              </a:r>
              <a:endParaRPr lang="fr-FR" i="1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691680" y="4467379"/>
            <a:ext cx="5659304" cy="346249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66DBE4-4563-404E-80C3-2E18EB8A2133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decay investigations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6234DDF2-EBE8-F41D-54CB-2DD717A6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7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380" y="615744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conditions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5" y="1387393"/>
            <a:ext cx="1993847" cy="270000"/>
          </a:xfrm>
          <a:prstGeom prst="rect">
            <a:avLst/>
          </a:prstGeom>
        </p:spPr>
      </p:pic>
      <p:cxnSp>
        <p:nvCxnSpPr>
          <p:cNvPr id="23" name="Connecteur droit avec flèche 22"/>
          <p:cNvCxnSpPr>
            <a:cxnSpLocks noChangeAspect="1"/>
          </p:cNvCxnSpPr>
          <p:nvPr/>
        </p:nvCxnSpPr>
        <p:spPr>
          <a:xfrm rot="-2700000">
            <a:off x="3288209" y="-766244"/>
            <a:ext cx="3240000" cy="32400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05" y="759885"/>
            <a:ext cx="375503" cy="247283"/>
          </a:xfrm>
          <a:prstGeom prst="rect">
            <a:avLst/>
          </a:prstGeom>
        </p:spPr>
      </p:pic>
      <p:pic>
        <p:nvPicPr>
          <p:cNvPr id="42" name="Image 41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7" y="1074534"/>
            <a:ext cx="362817" cy="201227"/>
          </a:xfrm>
          <a:prstGeom prst="rect">
            <a:avLst/>
          </a:prstGeom>
        </p:spPr>
      </p:pic>
      <p:cxnSp>
        <p:nvCxnSpPr>
          <p:cNvPr id="46" name="Connecteur droit 45"/>
          <p:cNvCxnSpPr>
            <a:cxnSpLocks noChangeAspect="1"/>
          </p:cNvCxnSpPr>
          <p:nvPr/>
        </p:nvCxnSpPr>
        <p:spPr>
          <a:xfrm rot="-8100000">
            <a:off x="6823564" y="775005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cxnSpLocks noChangeAspect="1"/>
          </p:cNvCxnSpPr>
          <p:nvPr/>
        </p:nvCxnSpPr>
        <p:spPr>
          <a:xfrm rot="-8100000">
            <a:off x="3189805" y="772756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cxnSpLocks noChangeAspect="1"/>
          </p:cNvCxnSpPr>
          <p:nvPr/>
        </p:nvCxnSpPr>
        <p:spPr>
          <a:xfrm rot="-8100000">
            <a:off x="6079402" y="772756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597504" y="724169"/>
            <a:ext cx="653623" cy="270000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0" name="Rectangle 49"/>
          <p:cNvSpPr/>
          <p:nvPr/>
        </p:nvSpPr>
        <p:spPr>
          <a:xfrm>
            <a:off x="6173860" y="722791"/>
            <a:ext cx="945000" cy="270000"/>
          </a:xfrm>
          <a:prstGeom prst="rect">
            <a:avLst/>
          </a:prstGeom>
          <a:solidFill>
            <a:srgbClr val="7030A0">
              <a:alpha val="22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1" name="ZoneTexte 50"/>
          <p:cNvSpPr txBox="1"/>
          <p:nvPr/>
        </p:nvSpPr>
        <p:spPr>
          <a:xfrm>
            <a:off x="2720655" y="394845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937.993 MeV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610251" y="370023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938.783 MeV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3246513" y="865885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Open mass range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76563" y="1367147"/>
            <a:ext cx="28226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b="1"/>
              <a:t>Neutron dark decay in nuclei :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028182" y="1357311"/>
            <a:ext cx="14013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 </a:t>
            </a:r>
            <a:r>
              <a:rPr lang="fr-FR" sz="1500" i="1" dirty="0"/>
              <a:t>S</a:t>
            </a:r>
            <a:r>
              <a:rPr lang="fr-FR" sz="1500" i="1" baseline="-25000" dirty="0"/>
              <a:t>n</a:t>
            </a:r>
            <a:r>
              <a:rPr lang="fr-FR" sz="1500" baseline="-25000" dirty="0"/>
              <a:t> </a:t>
            </a:r>
            <a:r>
              <a:rPr lang="fr-FR" sz="1500" dirty="0"/>
              <a:t>&lt; 1.572 MeV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277081" y="1720151"/>
            <a:ext cx="1964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/>
              <a:t>Fornal and Grinstein : </a:t>
            </a:r>
            <a:r>
              <a:rPr lang="fr-FR" sz="1350" baseline="30000"/>
              <a:t>11</a:t>
            </a:r>
            <a:r>
              <a:rPr lang="fr-FR" sz="1350"/>
              <a:t>Li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266041" y="2195621"/>
            <a:ext cx="3207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Pfützner</a:t>
            </a:r>
            <a:r>
              <a:rPr lang="fr-FR" sz="1350" dirty="0"/>
              <a:t> and </a:t>
            </a:r>
            <a:r>
              <a:rPr lang="fr-FR" sz="1350" dirty="0" err="1"/>
              <a:t>Riisager</a:t>
            </a:r>
            <a:r>
              <a:rPr lang="fr-FR" sz="1350" dirty="0"/>
              <a:t> : </a:t>
            </a:r>
            <a:r>
              <a:rPr lang="fr-FR" sz="1350" baseline="30000" dirty="0"/>
              <a:t>6</a:t>
            </a:r>
            <a:r>
              <a:rPr lang="fr-FR" sz="1350" dirty="0"/>
              <a:t>He , </a:t>
            </a:r>
            <a:r>
              <a:rPr lang="fr-FR" sz="1350" baseline="30000" dirty="0"/>
              <a:t>11</a:t>
            </a:r>
            <a:r>
              <a:rPr lang="fr-FR" sz="1350" dirty="0"/>
              <a:t>Be , </a:t>
            </a:r>
            <a:r>
              <a:rPr lang="fr-FR" sz="1350" baseline="30000" dirty="0"/>
              <a:t>15</a:t>
            </a:r>
            <a:r>
              <a:rPr lang="fr-FR" sz="1350" dirty="0"/>
              <a:t>C ,   </a:t>
            </a:r>
            <a:r>
              <a:rPr lang="fr-FR" sz="1350" baseline="30000" dirty="0"/>
              <a:t>17</a:t>
            </a:r>
            <a:r>
              <a:rPr lang="fr-FR" sz="1350" dirty="0"/>
              <a:t>C</a:t>
            </a:r>
          </a:p>
        </p:txBody>
      </p:sp>
      <p:cxnSp>
        <p:nvCxnSpPr>
          <p:cNvPr id="64" name="Connecteur droit avec flèche 63"/>
          <p:cNvCxnSpPr>
            <a:endCxn id="56" idx="1"/>
          </p:cNvCxnSpPr>
          <p:nvPr/>
        </p:nvCxnSpPr>
        <p:spPr>
          <a:xfrm>
            <a:off x="5346511" y="1507352"/>
            <a:ext cx="681671" cy="115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883346" y="1720151"/>
            <a:ext cx="316460" cy="30008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0" name="Rectangle 69"/>
          <p:cNvSpPr/>
          <p:nvPr/>
        </p:nvSpPr>
        <p:spPr>
          <a:xfrm>
            <a:off x="3339397" y="2183426"/>
            <a:ext cx="316460" cy="30008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1" name="Rectangle 70"/>
          <p:cNvSpPr/>
          <p:nvPr/>
        </p:nvSpPr>
        <p:spPr>
          <a:xfrm>
            <a:off x="3724012" y="2178664"/>
            <a:ext cx="316460" cy="30008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5" name="Rectangle 44"/>
          <p:cNvSpPr/>
          <p:nvPr/>
        </p:nvSpPr>
        <p:spPr>
          <a:xfrm>
            <a:off x="2916539" y="2179583"/>
            <a:ext cx="316460" cy="30008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7" name="Rectangle 56"/>
          <p:cNvSpPr/>
          <p:nvPr/>
        </p:nvSpPr>
        <p:spPr>
          <a:xfrm>
            <a:off x="4111524" y="2178206"/>
            <a:ext cx="316460" cy="30008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ZoneTexte 9"/>
          <p:cNvSpPr txBox="1"/>
          <p:nvPr/>
        </p:nvSpPr>
        <p:spPr>
          <a:xfrm>
            <a:off x="4026492" y="1743236"/>
            <a:ext cx="4812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Requires complementary measurements to isolate the dark decay channel</a:t>
            </a:r>
          </a:p>
        </p:txBody>
      </p:sp>
      <p:cxnSp>
        <p:nvCxnSpPr>
          <p:cNvPr id="21" name="Connecteur en arc 20"/>
          <p:cNvCxnSpPr>
            <a:stCxn id="70" idx="0"/>
            <a:endCxn id="10" idx="1"/>
          </p:cNvCxnSpPr>
          <p:nvPr/>
        </p:nvCxnSpPr>
        <p:spPr>
          <a:xfrm rot="5400000" flipH="1" flipV="1">
            <a:off x="3611214" y="1768149"/>
            <a:ext cx="301690" cy="528865"/>
          </a:xfrm>
          <a:prstGeom prst="curvedConnector2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69" idx="3"/>
            <a:endCxn id="10" idx="1"/>
          </p:cNvCxnSpPr>
          <p:nvPr/>
        </p:nvCxnSpPr>
        <p:spPr>
          <a:xfrm>
            <a:off x="3199806" y="1870193"/>
            <a:ext cx="826686" cy="11543"/>
          </a:xfrm>
          <a:prstGeom prst="curvedConnector3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243631" y="2446857"/>
            <a:ext cx="27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Probe ~45% of the open mass range only</a:t>
            </a:r>
          </a:p>
        </p:txBody>
      </p:sp>
      <p:cxnSp>
        <p:nvCxnSpPr>
          <p:cNvPr id="33" name="Connecteur en arc 32"/>
          <p:cNvCxnSpPr>
            <a:stCxn id="57" idx="3"/>
            <a:endCxn id="35" idx="1"/>
          </p:cNvCxnSpPr>
          <p:nvPr/>
        </p:nvCxnSpPr>
        <p:spPr>
          <a:xfrm flipV="1">
            <a:off x="4427984" y="2254008"/>
            <a:ext cx="783014" cy="74240"/>
          </a:xfrm>
          <a:prstGeom prst="curved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210998" y="2115508"/>
            <a:ext cx="289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Good candidate but </a:t>
            </a:r>
            <a:r>
              <a:rPr lang="fr-FR" sz="1200" dirty="0" err="1"/>
              <a:t>beam</a:t>
            </a:r>
            <a:r>
              <a:rPr lang="fr-FR" sz="1200" dirty="0"/>
              <a:t> </a:t>
            </a:r>
            <a:r>
              <a:rPr lang="fr-FR" sz="1200" dirty="0" err="1"/>
              <a:t>intensity</a:t>
            </a:r>
            <a:r>
              <a:rPr lang="fr-FR" sz="1200" dirty="0"/>
              <a:t> </a:t>
            </a:r>
            <a:r>
              <a:rPr lang="fr-FR" sz="1200" dirty="0" err="1"/>
              <a:t>too</a:t>
            </a:r>
            <a:r>
              <a:rPr lang="fr-FR" sz="1200" dirty="0"/>
              <a:t> </a:t>
            </a:r>
            <a:r>
              <a:rPr lang="fr-FR" sz="1200" dirty="0" err="1"/>
              <a:t>low</a:t>
            </a:r>
            <a:endParaRPr lang="fr-FR" sz="1200" dirty="0"/>
          </a:p>
        </p:txBody>
      </p:sp>
      <p:cxnSp>
        <p:nvCxnSpPr>
          <p:cNvPr id="37" name="Connecteur en arc 36"/>
          <p:cNvCxnSpPr>
            <a:stCxn id="71" idx="2"/>
            <a:endCxn id="30" idx="1"/>
          </p:cNvCxnSpPr>
          <p:nvPr/>
        </p:nvCxnSpPr>
        <p:spPr>
          <a:xfrm rot="16200000" flipH="1">
            <a:off x="4509631" y="1851357"/>
            <a:ext cx="106610" cy="1361389"/>
          </a:xfrm>
          <a:prstGeom prst="curvedConnector2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 57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12" y="2738299"/>
            <a:ext cx="2699983" cy="1875618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6038009" y="4605178"/>
            <a:ext cx="2133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i="1" dirty="0"/>
              <a:t>Standard </a:t>
            </a:r>
            <a:r>
              <a:rPr lang="fr-FR" sz="1350" i="1" baseline="30000" dirty="0"/>
              <a:t>6</a:t>
            </a:r>
            <a:r>
              <a:rPr lang="fr-FR" sz="1350" i="1" dirty="0"/>
              <a:t>He </a:t>
            </a:r>
            <a:r>
              <a:rPr lang="fr-FR" sz="1350" i="1" dirty="0" err="1"/>
              <a:t>decay</a:t>
            </a:r>
            <a:r>
              <a:rPr lang="fr-FR" sz="1350" i="1" dirty="0"/>
              <a:t> </a:t>
            </a:r>
            <a:r>
              <a:rPr lang="fr-FR" sz="1350" i="1" dirty="0" err="1"/>
              <a:t>scheme</a:t>
            </a:r>
            <a:endParaRPr lang="fr-FR" sz="1350" i="1" dirty="0"/>
          </a:p>
        </p:txBody>
      </p:sp>
      <p:pic>
        <p:nvPicPr>
          <p:cNvPr id="60" name="Image 59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9" y="3486435"/>
            <a:ext cx="1993576" cy="34594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63" name="ZoneTexte 62"/>
          <p:cNvSpPr txBox="1"/>
          <p:nvPr/>
        </p:nvSpPr>
        <p:spPr>
          <a:xfrm>
            <a:off x="1753751" y="2927010"/>
            <a:ext cx="16033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i="1"/>
              <a:t>S</a:t>
            </a:r>
            <a:r>
              <a:rPr lang="fr-FR" sz="1500" i="1" baseline="-25000"/>
              <a:t>n </a:t>
            </a:r>
            <a:r>
              <a:rPr lang="fr-FR" sz="1500"/>
              <a:t>(</a:t>
            </a:r>
            <a:r>
              <a:rPr lang="fr-FR" sz="1500" baseline="30000"/>
              <a:t>6</a:t>
            </a:r>
            <a:r>
              <a:rPr lang="fr-FR" sz="1500"/>
              <a:t>He) = 1.7 MeV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4047039" y="2927010"/>
            <a:ext cx="18646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i="1"/>
              <a:t>S</a:t>
            </a:r>
            <a:r>
              <a:rPr lang="fr-FR" sz="1500" i="1" baseline="-25000"/>
              <a:t>2n </a:t>
            </a:r>
            <a:r>
              <a:rPr lang="fr-FR" sz="1500"/>
              <a:t>(</a:t>
            </a:r>
            <a:r>
              <a:rPr lang="fr-FR" sz="1500" baseline="30000"/>
              <a:t>6</a:t>
            </a:r>
            <a:r>
              <a:rPr lang="fr-FR" sz="1500"/>
              <a:t>He) = 0.975 MeV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296091" y="4054639"/>
            <a:ext cx="5466368" cy="854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fr-FR" sz="1650" dirty="0"/>
              <a:t>Neutron </a:t>
            </a:r>
            <a:r>
              <a:rPr lang="fr-FR" sz="1650" dirty="0" err="1"/>
              <a:t>emission</a:t>
            </a:r>
            <a:r>
              <a:rPr lang="fr-FR" sz="1650" dirty="0"/>
              <a:t> : unique signature of DM </a:t>
            </a:r>
            <a:r>
              <a:rPr lang="fr-FR" sz="1650" dirty="0" err="1"/>
              <a:t>creation</a:t>
            </a:r>
            <a:r>
              <a:rPr lang="fr-FR" sz="1650" dirty="0"/>
              <a:t> in </a:t>
            </a:r>
            <a:r>
              <a:rPr lang="fr-FR" sz="1650" baseline="30000" dirty="0"/>
              <a:t>6</a:t>
            </a:r>
            <a:r>
              <a:rPr lang="fr-FR" sz="1650" dirty="0"/>
              <a:t>He</a:t>
            </a:r>
          </a:p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fr-FR" sz="1650" dirty="0"/>
              <a:t>Maximum </a:t>
            </a:r>
            <a:r>
              <a:rPr lang="fr-FR" sz="1650" dirty="0" err="1"/>
              <a:t>branching</a:t>
            </a:r>
            <a:r>
              <a:rPr lang="fr-FR" sz="1650" dirty="0"/>
              <a:t> ratio </a:t>
            </a:r>
            <a:r>
              <a:rPr lang="fr-FR" sz="1650" dirty="0" err="1"/>
              <a:t>estimated</a:t>
            </a:r>
            <a:r>
              <a:rPr lang="fr-FR" sz="1650" dirty="0"/>
              <a:t> at Br</a:t>
            </a:r>
            <a:r>
              <a:rPr lang="el-GR" sz="1650" baseline="-25000" dirty="0"/>
              <a:t>χ</a:t>
            </a:r>
            <a:r>
              <a:rPr lang="fr-FR" sz="1650" baseline="-25000" dirty="0"/>
              <a:t> </a:t>
            </a:r>
            <a:r>
              <a:rPr lang="fr-FR" sz="1650" dirty="0"/>
              <a:t>≤ 1.2 x 10</a:t>
            </a:r>
            <a:r>
              <a:rPr lang="fr-FR" sz="1650" baseline="30000" dirty="0"/>
              <a:t>-5</a:t>
            </a:r>
          </a:p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fr-FR" sz="1650" dirty="0"/>
              <a:t>Can probe ∼75% of  the open mass range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177620" y="2929016"/>
            <a:ext cx="15508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500" b="1"/>
              <a:t>The </a:t>
            </a:r>
            <a:r>
              <a:rPr lang="fr-FR" sz="1500" b="1" baseline="30000"/>
              <a:t>6</a:t>
            </a:r>
            <a:r>
              <a:rPr lang="fr-FR" sz="1500" b="1"/>
              <a:t>He case 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13385" y="724169"/>
            <a:ext cx="738105" cy="270000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/>
          <p:cNvSpPr/>
          <p:nvPr/>
        </p:nvSpPr>
        <p:spPr>
          <a:xfrm>
            <a:off x="4974418" y="1007634"/>
            <a:ext cx="11272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i="1"/>
              <a:t>m</a:t>
            </a:r>
            <a:r>
              <a:rPr lang="fr-FR" sz="1350" i="1" baseline="-25000"/>
              <a:t>n</a:t>
            </a:r>
            <a:r>
              <a:rPr lang="fr-FR" sz="1350" i="1"/>
              <a:t> - S</a:t>
            </a:r>
            <a:r>
              <a:rPr lang="fr-FR" sz="1350" i="1" baseline="-25000"/>
              <a:t>2n </a:t>
            </a:r>
            <a:r>
              <a:rPr lang="fr-FR" sz="1350"/>
              <a:t>(</a:t>
            </a:r>
            <a:r>
              <a:rPr lang="fr-FR" sz="1350" baseline="30000"/>
              <a:t>6</a:t>
            </a:r>
            <a:r>
              <a:rPr lang="fr-FR" sz="1350"/>
              <a:t>He) </a:t>
            </a:r>
          </a:p>
        </p:txBody>
      </p:sp>
      <p:cxnSp>
        <p:nvCxnSpPr>
          <p:cNvPr id="55" name="Connecteur droit 54"/>
          <p:cNvCxnSpPr>
            <a:cxnSpLocks noChangeAspect="1"/>
          </p:cNvCxnSpPr>
          <p:nvPr/>
        </p:nvCxnSpPr>
        <p:spPr>
          <a:xfrm rot="-8100000">
            <a:off x="5322086" y="776699"/>
            <a:ext cx="162000" cy="1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222652" y="3854327"/>
            <a:ext cx="293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𝛽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7928157" y="3621789"/>
            <a:ext cx="385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𝛽</a:t>
            </a:r>
            <a:r>
              <a:rPr lang="fr-FR" sz="1350" dirty="0"/>
              <a:t>d</a:t>
            </a:r>
            <a:endParaRPr lang="fr-FR" sz="1350" b="1" dirty="0"/>
          </a:p>
        </p:txBody>
      </p:sp>
      <p:sp>
        <p:nvSpPr>
          <p:cNvPr id="77" name="ZoneTexte 76"/>
          <p:cNvSpPr txBox="1"/>
          <p:nvPr/>
        </p:nvSpPr>
        <p:spPr>
          <a:xfrm>
            <a:off x="1185248" y="1934656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PhysRevLett.120.191801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1188961" y="2410983"/>
            <a:ext cx="1611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PhysRevC,042501(R) 2018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29E9BD6-CA6C-50E2-C4FC-DF31D554053F}"/>
              </a:ext>
            </a:extLst>
          </p:cNvPr>
          <p:cNvSpPr txBox="1"/>
          <p:nvPr/>
        </p:nvSpPr>
        <p:spPr>
          <a:xfrm>
            <a:off x="-16355" y="-3693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dark decay</a:t>
            </a:r>
            <a:endParaRPr 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DE5F3BB0-6FD1-DCE0-03B9-28ECA1CC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0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61" grpId="0"/>
      <p:bldP spid="62" grpId="0"/>
      <p:bldP spid="69" grpId="0" animBg="1"/>
      <p:bldP spid="70" grpId="0" animBg="1"/>
      <p:bldP spid="71" grpId="0" animBg="1"/>
      <p:bldP spid="45" grpId="0" animBg="1"/>
      <p:bldP spid="57" grpId="0" animBg="1"/>
      <p:bldP spid="10" grpId="0"/>
      <p:bldP spid="30" grpId="0"/>
      <p:bldP spid="35" grpId="0"/>
      <p:bldP spid="59" grpId="0"/>
      <p:bldP spid="63" grpId="0"/>
      <p:bldP spid="65" grpId="0"/>
      <p:bldP spid="72" grpId="0" animBg="1"/>
      <p:bldP spid="73" grpId="0"/>
      <p:bldP spid="74" grpId="0" animBg="1"/>
      <p:bldP spid="2" grpId="0"/>
      <p:bldP spid="7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5" y="-173263"/>
            <a:ext cx="8101013" cy="856060"/>
          </a:xfrm>
        </p:spPr>
        <p:txBody>
          <a:bodyPr>
            <a:normAutofit/>
          </a:bodyPr>
          <a:lstStyle/>
          <a:p>
            <a:r>
              <a:rPr lang="en-GB" dirty="0"/>
              <a:t>E819S experiment at GANIL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6593EFD2-4363-DC07-B78C-159249C34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B2936-0A2F-5A6A-2294-0C5D144A9478}"/>
              </a:ext>
            </a:extLst>
          </p:cNvPr>
          <p:cNvSpPr/>
          <p:nvPr/>
        </p:nvSpPr>
        <p:spPr>
          <a:xfrm>
            <a:off x="93036" y="755837"/>
            <a:ext cx="1141227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Beam : </a:t>
            </a:r>
            <a:r>
              <a:rPr lang="en-US" sz="1600" baseline="30000" dirty="0">
                <a:ea typeface="Times New Roman" panose="02020603050405020304" pitchFamily="18" charset="0"/>
              </a:rPr>
              <a:t>6</a:t>
            </a:r>
            <a:r>
              <a:rPr lang="en-US" sz="1600" dirty="0">
                <a:ea typeface="Times New Roman" panose="02020603050405020304" pitchFamily="18" charset="0"/>
              </a:rPr>
              <a:t>He</a:t>
            </a:r>
            <a:r>
              <a:rPr lang="en-US" sz="1600" baseline="30000" dirty="0">
                <a:ea typeface="Times New Roman" panose="02020603050405020304" pitchFamily="18" charset="0"/>
              </a:rPr>
              <a:t>1+</a:t>
            </a:r>
            <a:r>
              <a:rPr lang="en-US" sz="1600" dirty="0">
                <a:ea typeface="Times New Roman" panose="02020603050405020304" pitchFamily="18" charset="0"/>
              </a:rPr>
              <a:t> SPIRAL1 at low energy (LIRAT) and at the maximum intensity &gt;  10</a:t>
            </a:r>
            <a:r>
              <a:rPr lang="en-US" sz="1600" baseline="30000" dirty="0">
                <a:ea typeface="Times New Roman" panose="02020603050405020304" pitchFamily="18" charset="0"/>
              </a:rPr>
              <a:t>8</a:t>
            </a: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a typeface="Times New Roman" panose="02020603050405020304" pitchFamily="18" charset="0"/>
              </a:rPr>
              <a:t>pps</a:t>
            </a:r>
            <a:r>
              <a:rPr lang="en-US" sz="1600" dirty="0">
                <a:ea typeface="Times New Roman" panose="02020603050405020304" pitchFamily="18" charset="0"/>
              </a:rPr>
              <a:t> (World record !)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Experimental technique : </a:t>
            </a:r>
            <a:r>
              <a:rPr lang="en-US" sz="1600" dirty="0">
                <a:ea typeface="Times New Roman" panose="02020603050405020304" pitchFamily="18" charset="0"/>
              </a:rPr>
              <a:t>detection of an excess of neutrons </a:t>
            </a:r>
            <a:r>
              <a:rPr lang="fr-FR" sz="1600" dirty="0" err="1"/>
              <a:t>with</a:t>
            </a:r>
            <a:r>
              <a:rPr lang="fr-FR" sz="1600" dirty="0"/>
              <a:t> the apparent </a:t>
            </a:r>
            <a:r>
              <a:rPr lang="fr-FR" sz="1600" dirty="0" err="1"/>
              <a:t>lifetime</a:t>
            </a:r>
            <a:r>
              <a:rPr lang="fr-FR" sz="1600" dirty="0"/>
              <a:t> of </a:t>
            </a:r>
            <a:r>
              <a:rPr lang="fr-FR" sz="1600" baseline="30000" dirty="0"/>
              <a:t>6</a:t>
            </a:r>
            <a:r>
              <a:rPr lang="fr-FR" sz="1600" dirty="0"/>
              <a:t>He (T</a:t>
            </a:r>
            <a:r>
              <a:rPr lang="fr-FR" sz="1600" baseline="-25000" dirty="0"/>
              <a:t>1/2</a:t>
            </a:r>
            <a:r>
              <a:rPr lang="fr-FR" sz="1600" dirty="0"/>
              <a:t> = 0.8s)</a:t>
            </a:r>
            <a:endParaRPr lang="fr-FR" sz="1600" dirty="0"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2C83DB-4E5E-41E5-E498-88E518934D30}"/>
              </a:ext>
            </a:extLst>
          </p:cNvPr>
          <p:cNvSpPr/>
          <p:nvPr/>
        </p:nvSpPr>
        <p:spPr>
          <a:xfrm>
            <a:off x="0" y="4006214"/>
            <a:ext cx="1034412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1600" b="1" dirty="0"/>
              <a:t>Additional beam </a:t>
            </a:r>
            <a:r>
              <a:rPr lang="en-GB" sz="1600" dirty="0"/>
              <a:t>: </a:t>
            </a:r>
            <a:r>
              <a:rPr lang="en-GB" sz="1600" baseline="30000" dirty="0"/>
              <a:t>8</a:t>
            </a:r>
            <a:r>
              <a:rPr lang="en-GB" sz="1600" dirty="0"/>
              <a:t>He to benchmark the experimental setup (</a:t>
            </a:r>
            <a:r>
              <a:rPr lang="el-GR" sz="1600" dirty="0">
                <a:effectLst/>
              </a:rPr>
              <a:t>β-</a:t>
            </a:r>
            <a:r>
              <a:rPr lang="fr-FR" sz="1600" dirty="0" err="1">
                <a:effectLst/>
              </a:rPr>
              <a:t>decay</a:t>
            </a:r>
            <a:r>
              <a:rPr lang="fr-FR" sz="1600" dirty="0"/>
              <a:t> &amp;</a:t>
            </a:r>
            <a:r>
              <a:rPr lang="fr-FR" sz="1600" dirty="0">
                <a:effectLst/>
              </a:rPr>
              <a:t> </a:t>
            </a:r>
            <a:r>
              <a:rPr lang="el-GR" sz="1600" dirty="0">
                <a:effectLst/>
              </a:rPr>
              <a:t>β</a:t>
            </a:r>
            <a:r>
              <a:rPr lang="fr-FR" sz="1600" dirty="0">
                <a:effectLst/>
              </a:rPr>
              <a:t>n-</a:t>
            </a:r>
            <a:r>
              <a:rPr lang="fr-FR" sz="1600" dirty="0" err="1">
                <a:effectLst/>
              </a:rPr>
              <a:t>decay</a:t>
            </a:r>
            <a:r>
              <a:rPr lang="fr-FR" sz="1600" dirty="0">
                <a:effectLst/>
              </a:rPr>
              <a:t>) </a:t>
            </a:r>
            <a:r>
              <a:rPr lang="fr-FR" sz="1600" dirty="0" err="1">
                <a:effectLst/>
              </a:rPr>
              <a:t>with</a:t>
            </a:r>
            <a:r>
              <a:rPr lang="fr-FR" sz="1600" dirty="0">
                <a:effectLst/>
              </a:rPr>
              <a:t> </a:t>
            </a:r>
            <a:r>
              <a:rPr lang="fr-FR" sz="1600" dirty="0" err="1">
                <a:effectLst/>
              </a:rPr>
              <a:t>intensity</a:t>
            </a:r>
            <a:r>
              <a:rPr lang="fr-FR" sz="1600" dirty="0">
                <a:effectLst/>
              </a:rPr>
              <a:t>  ≈ 4.10</a:t>
            </a:r>
            <a:r>
              <a:rPr lang="fr-FR" sz="1600" baseline="30000" dirty="0">
                <a:effectLst/>
              </a:rPr>
              <a:t>5</a:t>
            </a:r>
            <a:r>
              <a:rPr lang="fr-FR" sz="1600" dirty="0">
                <a:effectLst/>
              </a:rPr>
              <a:t> pps</a:t>
            </a:r>
          </a:p>
        </p:txBody>
      </p:sp>
      <p:pic>
        <p:nvPicPr>
          <p:cNvPr id="10" name="Picture 1" descr="page9image50530544">
            <a:extLst>
              <a:ext uri="{FF2B5EF4-FFF2-40B4-BE49-F238E27FC236}">
                <a16:creationId xmlns:a16="http://schemas.microsoft.com/office/drawing/2014/main" id="{5C370B89-AA5F-6E10-1889-458CA11D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1563638"/>
            <a:ext cx="3291896" cy="22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376CDF4-D0C5-15E9-AD5E-5BE541A266CB}"/>
              </a:ext>
            </a:extLst>
          </p:cNvPr>
          <p:cNvSpPr txBox="1"/>
          <p:nvPr/>
        </p:nvSpPr>
        <p:spPr>
          <a:xfrm>
            <a:off x="3635896" y="1630691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err="1">
                <a:effectLst/>
              </a:rPr>
              <a:t>Particles</a:t>
            </a:r>
            <a:r>
              <a:rPr lang="fr-FR" sz="1600" dirty="0">
                <a:effectLst/>
              </a:rPr>
              <a:t> are </a:t>
            </a:r>
            <a:r>
              <a:rPr lang="fr-FR" sz="1600" dirty="0" err="1">
                <a:effectLst/>
              </a:rPr>
              <a:t>implanted</a:t>
            </a:r>
            <a:r>
              <a:rPr lang="fr-FR" sz="1600" dirty="0">
                <a:effectLst/>
              </a:rPr>
              <a:t> in a </a:t>
            </a:r>
            <a:r>
              <a:rPr lang="fr-FR" sz="1600" b="1" dirty="0" err="1">
                <a:effectLst/>
              </a:rPr>
              <a:t>thin</a:t>
            </a:r>
            <a:r>
              <a:rPr lang="fr-FR" sz="1600" b="1" dirty="0">
                <a:effectLst/>
              </a:rPr>
              <a:t> aluminium catcher</a:t>
            </a:r>
            <a:r>
              <a:rPr lang="fr-FR" sz="1600" dirty="0">
                <a:effectLst/>
              </a:rPr>
              <a:t> at the center of TETRA (Beam on / Beam Off)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effectLst/>
              </a:rPr>
              <a:t>4</a:t>
            </a:r>
            <a:r>
              <a:rPr lang="el-GR" sz="1600" b="1" dirty="0">
                <a:effectLst/>
              </a:rPr>
              <a:t>π </a:t>
            </a:r>
            <a:r>
              <a:rPr lang="fr-FR" sz="1600" b="1" dirty="0">
                <a:effectLst/>
              </a:rPr>
              <a:t>neutron detector TETRA </a:t>
            </a:r>
            <a:r>
              <a:rPr lang="fr-FR" sz="1600" dirty="0">
                <a:effectLst/>
              </a:rPr>
              <a:t>: </a:t>
            </a:r>
            <a:r>
              <a:rPr lang="fr-FR" sz="1600" baseline="30000" dirty="0">
                <a:effectLst/>
              </a:rPr>
              <a:t>3</a:t>
            </a:r>
            <a:r>
              <a:rPr lang="fr-FR" sz="1600" dirty="0">
                <a:effectLst/>
              </a:rPr>
              <a:t>He </a:t>
            </a:r>
            <a:r>
              <a:rPr lang="fr-FR" sz="1600" dirty="0" err="1">
                <a:effectLst/>
              </a:rPr>
              <a:t>counters</a:t>
            </a:r>
            <a:endParaRPr lang="fr-FR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effectLst/>
              </a:rPr>
              <a:t>β-</a:t>
            </a:r>
            <a:r>
              <a:rPr lang="fr-FR" sz="1600" dirty="0" err="1">
                <a:effectLst/>
              </a:rPr>
              <a:t>particle</a:t>
            </a:r>
            <a:r>
              <a:rPr lang="fr-FR" sz="1600" dirty="0">
                <a:effectLst/>
              </a:rPr>
              <a:t> detector : Small </a:t>
            </a:r>
            <a:r>
              <a:rPr lang="fr-FR" sz="1600" dirty="0" err="1">
                <a:effectLst/>
              </a:rPr>
              <a:t>solid</a:t>
            </a:r>
            <a:r>
              <a:rPr lang="fr-FR" sz="1600" dirty="0">
                <a:effectLst/>
              </a:rPr>
              <a:t> angle </a:t>
            </a:r>
            <a:r>
              <a:rPr lang="fr-FR" sz="1600" b="1" dirty="0">
                <a:effectLst/>
              </a:rPr>
              <a:t>plastic </a:t>
            </a:r>
            <a:r>
              <a:rPr lang="fr-FR" sz="1600" b="1" dirty="0" err="1">
                <a:effectLst/>
              </a:rPr>
              <a:t>scintillator</a:t>
            </a:r>
            <a:r>
              <a:rPr lang="fr-FR" sz="1600" b="1" dirty="0">
                <a:effectLst/>
              </a:rPr>
              <a:t> </a:t>
            </a:r>
            <a:r>
              <a:rPr lang="fr-FR" sz="1600" dirty="0">
                <a:effectLst/>
              </a:rPr>
              <a:t>for </a:t>
            </a:r>
            <a:r>
              <a:rPr lang="fr-FR" sz="1600" dirty="0" err="1">
                <a:effectLst/>
              </a:rPr>
              <a:t>beam</a:t>
            </a:r>
            <a:r>
              <a:rPr lang="fr-FR" sz="1600" dirty="0">
                <a:effectLst/>
              </a:rPr>
              <a:t> </a:t>
            </a:r>
            <a:r>
              <a:rPr lang="fr-FR" sz="1600" dirty="0" err="1">
                <a:effectLst/>
              </a:rPr>
              <a:t>intensity</a:t>
            </a:r>
            <a:r>
              <a:rPr lang="fr-FR" sz="1600" dirty="0">
                <a:effectLst/>
              </a:rPr>
              <a:t> monitoring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effectLst/>
              </a:rPr>
              <a:t>Silicon detector</a:t>
            </a:r>
            <a:r>
              <a:rPr lang="fr-FR" sz="1600" dirty="0">
                <a:effectLst/>
              </a:rPr>
              <a:t> in the LIRAT line to asses the rate of ions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effectLst/>
              </a:rPr>
              <a:t>γ-</a:t>
            </a:r>
            <a:r>
              <a:rPr lang="fr-FR" sz="1600" dirty="0">
                <a:effectLst/>
              </a:rPr>
              <a:t>ray detector : </a:t>
            </a:r>
            <a:r>
              <a:rPr lang="fr-FR" sz="1600" b="1" dirty="0">
                <a:effectLst/>
              </a:rPr>
              <a:t>Germanium</a:t>
            </a:r>
            <a:r>
              <a:rPr lang="fr-FR" sz="1600" dirty="0">
                <a:effectLst/>
              </a:rPr>
              <a:t> </a:t>
            </a:r>
            <a:r>
              <a:rPr lang="fr-FR" sz="1600" dirty="0" err="1">
                <a:effectLst/>
              </a:rPr>
              <a:t>semiconductor</a:t>
            </a:r>
            <a:endParaRPr lang="fr-FR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495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47942" y="528698"/>
            <a:ext cx="4866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technique and </a:t>
            </a:r>
            <a:r>
              <a:rPr lang="fr-FR" sz="16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fr-FR" sz="16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3" y="2059785"/>
            <a:ext cx="2800888" cy="6668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122704" y="2034438"/>
            <a:ext cx="1763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Detection</a:t>
            </a:r>
            <a:r>
              <a:rPr lang="fr-FR" sz="1350" dirty="0"/>
              <a:t> rate model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5381" y="2838922"/>
            <a:ext cx="307718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b</a:t>
            </a:r>
            <a:r>
              <a:rPr lang="fr-FR" sz="1350" b="1" i="1" dirty="0"/>
              <a:t> </a:t>
            </a:r>
            <a:r>
              <a:rPr lang="fr-FR" sz="1350" b="1" dirty="0"/>
              <a:t>: </a:t>
            </a:r>
            <a:r>
              <a:rPr lang="fr-FR" sz="1350" dirty="0"/>
              <a:t>constant background </a:t>
            </a:r>
            <a:r>
              <a:rPr lang="fr-FR" sz="1350" dirty="0" err="1"/>
              <a:t>parameter</a:t>
            </a:r>
            <a:r>
              <a:rPr lang="fr-FR" sz="1350" dirty="0"/>
              <a:t> ; free</a:t>
            </a:r>
            <a:endParaRPr lang="fr-FR" sz="1500" i="1" dirty="0"/>
          </a:p>
          <a:p>
            <a:r>
              <a:rPr lang="el-GR" b="1" dirty="0"/>
              <a:t>τ</a:t>
            </a:r>
            <a:r>
              <a:rPr lang="el-GR" sz="1350" b="1" dirty="0"/>
              <a:t> </a:t>
            </a:r>
            <a:r>
              <a:rPr lang="fr-FR" sz="1350" b="1" dirty="0"/>
              <a:t>: </a:t>
            </a:r>
            <a:r>
              <a:rPr lang="fr-FR" sz="1350" dirty="0" err="1"/>
              <a:t>known</a:t>
            </a:r>
            <a:r>
              <a:rPr lang="fr-FR" sz="1350" dirty="0"/>
              <a:t> </a:t>
            </a:r>
            <a:r>
              <a:rPr lang="fr-FR" sz="1350" baseline="30000" dirty="0"/>
              <a:t>6</a:t>
            </a:r>
            <a:r>
              <a:rPr lang="fr-FR" sz="1350" dirty="0"/>
              <a:t>He </a:t>
            </a:r>
            <a:r>
              <a:rPr lang="fr-FR" sz="1350" dirty="0" err="1"/>
              <a:t>lifetime</a:t>
            </a:r>
            <a:r>
              <a:rPr lang="fr-FR" sz="1350" dirty="0"/>
              <a:t> at 1.164 s ; </a:t>
            </a:r>
            <a:r>
              <a:rPr lang="fr-FR" sz="1350" dirty="0" err="1"/>
              <a:t>fixed</a:t>
            </a:r>
            <a:endParaRPr lang="fr-FR" sz="1350" dirty="0"/>
          </a:p>
          <a:p>
            <a:r>
              <a:rPr lang="fr-FR" b="1" dirty="0"/>
              <a:t>𝛟</a:t>
            </a:r>
            <a:r>
              <a:rPr lang="fr-FR" sz="1350" b="1" dirty="0"/>
              <a:t> : </a:t>
            </a:r>
            <a:r>
              <a:rPr lang="fr-FR" sz="1350" dirty="0" err="1"/>
              <a:t>scaled</a:t>
            </a:r>
            <a:r>
              <a:rPr lang="fr-FR" sz="1350" dirty="0"/>
              <a:t> </a:t>
            </a:r>
            <a:r>
              <a:rPr lang="fr-FR" sz="1350" dirty="0" err="1"/>
              <a:t>beam</a:t>
            </a:r>
            <a:r>
              <a:rPr lang="fr-FR" sz="1350" dirty="0"/>
              <a:t> </a:t>
            </a:r>
            <a:r>
              <a:rPr lang="fr-FR" sz="1350" dirty="0" err="1"/>
              <a:t>intensity</a:t>
            </a:r>
            <a:r>
              <a:rPr lang="fr-FR" sz="1500" dirty="0"/>
              <a:t> ; free</a:t>
            </a:r>
            <a:endParaRPr lang="fr-FR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5462" y="895748"/>
            <a:ext cx="4736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 err="1"/>
              <a:t>Experimental</a:t>
            </a:r>
            <a:r>
              <a:rPr lang="fr-FR" sz="1350" dirty="0"/>
              <a:t> technique : Implantation and </a:t>
            </a:r>
            <a:r>
              <a:rPr lang="fr-FR" sz="1350" dirty="0" err="1"/>
              <a:t>decay</a:t>
            </a:r>
            <a:r>
              <a:rPr lang="fr-FR" sz="1350" dirty="0"/>
              <a:t> cycles of 10 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350" i="1" dirty="0" err="1"/>
              <a:t>t</a:t>
            </a:r>
            <a:r>
              <a:rPr lang="fr-FR" sz="1350" i="1" baseline="-25000" dirty="0" err="1"/>
              <a:t>ON</a:t>
            </a:r>
            <a:r>
              <a:rPr lang="fr-FR" sz="1350" i="1" baseline="-25000" dirty="0"/>
              <a:t> </a:t>
            </a:r>
            <a:r>
              <a:rPr lang="fr-FR" sz="1350" i="1" dirty="0"/>
              <a:t> = </a:t>
            </a:r>
            <a:r>
              <a:rPr lang="fr-FR" sz="1350" dirty="0"/>
              <a:t>3 seconds of implantation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350" i="1" dirty="0" err="1"/>
              <a:t>t</a:t>
            </a:r>
            <a:r>
              <a:rPr lang="fr-FR" sz="1350" i="1" baseline="-25000" dirty="0" err="1"/>
              <a:t>OFF</a:t>
            </a:r>
            <a:r>
              <a:rPr lang="fr-FR" sz="1350" i="1" dirty="0"/>
              <a:t> = </a:t>
            </a:r>
            <a:r>
              <a:rPr lang="fr-FR" sz="1350" dirty="0"/>
              <a:t>7 seconds of observation </a:t>
            </a:r>
          </a:p>
        </p:txBody>
      </p:sp>
      <p:pic>
        <p:nvPicPr>
          <p:cNvPr id="19" name="Image 18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29" y="737462"/>
            <a:ext cx="3151645" cy="181683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783162" y="3555488"/>
            <a:ext cx="2078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</a:t>
            </a:r>
            <a:r>
              <a:rPr lang="fr-FR" sz="1600" i="1" baseline="-25000" dirty="0"/>
              <a:t>n</a:t>
            </a:r>
            <a:r>
              <a:rPr lang="fr-FR" sz="1200" dirty="0"/>
              <a:t> : </a:t>
            </a:r>
            <a:r>
              <a:rPr lang="fr-FR" sz="1200" dirty="0" err="1"/>
              <a:t>detection</a:t>
            </a:r>
            <a:r>
              <a:rPr lang="fr-FR" sz="1200" dirty="0"/>
              <a:t> </a:t>
            </a:r>
            <a:r>
              <a:rPr lang="fr-FR" sz="1200" dirty="0" err="1"/>
              <a:t>efficiency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/>
              <a:t>r</a:t>
            </a:r>
            <a:r>
              <a:rPr lang="fr-FR" sz="1600" i="1" baseline="-25000" dirty="0"/>
              <a:t>0</a:t>
            </a:r>
            <a:r>
              <a:rPr lang="fr-FR" sz="1200" i="1" baseline="-25000" dirty="0"/>
              <a:t> </a:t>
            </a:r>
            <a:r>
              <a:rPr lang="fr-FR" sz="1200" dirty="0"/>
              <a:t>: </a:t>
            </a:r>
            <a:r>
              <a:rPr lang="fr-FR" sz="1200" baseline="30000" dirty="0"/>
              <a:t>6</a:t>
            </a:r>
            <a:r>
              <a:rPr lang="fr-FR" sz="1200" dirty="0"/>
              <a:t>He </a:t>
            </a:r>
            <a:r>
              <a:rPr lang="fr-FR" sz="1200" dirty="0" err="1"/>
              <a:t>beam</a:t>
            </a:r>
            <a:r>
              <a:rPr lang="fr-FR" sz="1200" dirty="0"/>
              <a:t> </a:t>
            </a:r>
            <a:r>
              <a:rPr lang="fr-FR" sz="1200" dirty="0" err="1"/>
              <a:t>intensity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Br</a:t>
            </a:r>
            <a:r>
              <a:rPr lang="el-GR" sz="1600" baseline="-25000" dirty="0"/>
              <a:t>χ</a:t>
            </a:r>
            <a:r>
              <a:rPr lang="fr-FR" sz="1600" baseline="-25000" dirty="0"/>
              <a:t> </a:t>
            </a:r>
            <a:r>
              <a:rPr lang="fr-FR" sz="1200" dirty="0"/>
              <a:t>: </a:t>
            </a:r>
            <a:r>
              <a:rPr lang="fr-FR" sz="1200" dirty="0" err="1"/>
              <a:t>dark</a:t>
            </a:r>
            <a:r>
              <a:rPr lang="fr-FR" sz="1200" dirty="0"/>
              <a:t> </a:t>
            </a:r>
            <a:r>
              <a:rPr lang="fr-FR" sz="1200" dirty="0" err="1"/>
              <a:t>branching</a:t>
            </a:r>
            <a:r>
              <a:rPr lang="fr-FR" sz="1200" dirty="0"/>
              <a:t> ratio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16497" y="3779203"/>
            <a:ext cx="1587294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l-GR" sz="2400" i="1" dirty="0" err="1"/>
              <a:t>ϕ</a:t>
            </a:r>
            <a:r>
              <a:rPr lang="fr-FR" sz="2400" dirty="0"/>
              <a:t> = </a:t>
            </a:r>
            <a:r>
              <a:rPr lang="el-GR" sz="2400" dirty="0"/>
              <a:t>ε</a:t>
            </a:r>
            <a:r>
              <a:rPr lang="fr-FR" sz="2400" i="1" baseline="-25000" dirty="0"/>
              <a:t>n </a:t>
            </a:r>
            <a:r>
              <a:rPr lang="fr-FR" sz="2400" i="1" dirty="0"/>
              <a:t>r</a:t>
            </a:r>
            <a:r>
              <a:rPr lang="fr-FR" sz="2400" i="1" baseline="-25000" dirty="0"/>
              <a:t>0 </a:t>
            </a:r>
            <a:r>
              <a:rPr lang="fr-FR" sz="2400" dirty="0"/>
              <a:t>Br</a:t>
            </a:r>
            <a:r>
              <a:rPr lang="el-GR" sz="2400" baseline="-25000" dirty="0"/>
              <a:t>χ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770949" y="3769876"/>
            <a:ext cx="1669934" cy="5303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5" name="Connecteur en angle 14"/>
          <p:cNvCxnSpPr>
            <a:cxnSpLocks/>
            <a:endCxn id="11" idx="1"/>
          </p:cNvCxnSpPr>
          <p:nvPr/>
        </p:nvCxnSpPr>
        <p:spPr>
          <a:xfrm>
            <a:off x="332127" y="3769876"/>
            <a:ext cx="438822" cy="265156"/>
          </a:xfrm>
          <a:prstGeom prst="bentConnector3">
            <a:avLst>
              <a:gd name="adj1" fmla="val 2371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/>
          <p:cNvGrpSpPr>
            <a:grpSpLocks noChangeAspect="1"/>
          </p:cNvGrpSpPr>
          <p:nvPr/>
        </p:nvGrpSpPr>
        <p:grpSpPr>
          <a:xfrm>
            <a:off x="5876982" y="3344009"/>
            <a:ext cx="3020216" cy="1540990"/>
            <a:chOff x="7860401" y="4054660"/>
            <a:chExt cx="3639112" cy="1856766"/>
          </a:xfrm>
        </p:grpSpPr>
        <p:pic>
          <p:nvPicPr>
            <p:cNvPr id="30" name="Image 29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401" y="4054660"/>
              <a:ext cx="3639112" cy="1856766"/>
            </a:xfrm>
            <a:prstGeom prst="rect">
              <a:avLst/>
            </a:prstGeom>
          </p:spPr>
        </p:pic>
        <p:cxnSp>
          <p:nvCxnSpPr>
            <p:cNvPr id="32" name="Connecteur droit 31"/>
            <p:cNvCxnSpPr/>
            <p:nvPr/>
          </p:nvCxnSpPr>
          <p:spPr>
            <a:xfrm>
              <a:off x="7897883" y="4054660"/>
              <a:ext cx="355176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1043249" y="4080264"/>
              <a:ext cx="304800" cy="300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6285755" y="2713320"/>
            <a:ext cx="2192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 err="1"/>
              <a:t>Expected</a:t>
            </a:r>
            <a:r>
              <a:rPr lang="fr-FR" sz="1350" dirty="0"/>
              <a:t> </a:t>
            </a:r>
            <a:r>
              <a:rPr lang="fr-FR" sz="1350" dirty="0" err="1"/>
              <a:t>behavior</a:t>
            </a:r>
            <a:r>
              <a:rPr lang="fr-FR" sz="1350" dirty="0"/>
              <a:t> </a:t>
            </a:r>
            <a:r>
              <a:rPr lang="fr-FR" sz="1350" dirty="0" err="1"/>
              <a:t>with</a:t>
            </a:r>
            <a:r>
              <a:rPr lang="fr-FR" sz="1350" dirty="0"/>
              <a:t> :</a:t>
            </a:r>
          </a:p>
          <a:p>
            <a:pPr algn="ctr"/>
            <a:r>
              <a:rPr lang="fr-FR" sz="1350" i="1" dirty="0"/>
              <a:t>r</a:t>
            </a:r>
            <a:r>
              <a:rPr lang="fr-FR" sz="1350" i="1" baseline="-25000" dirty="0"/>
              <a:t>0 </a:t>
            </a:r>
            <a:r>
              <a:rPr lang="fr-FR" sz="1350" dirty="0"/>
              <a:t>= 2x10</a:t>
            </a:r>
            <a:r>
              <a:rPr lang="fr-FR" sz="1350" baseline="30000" dirty="0"/>
              <a:t>8</a:t>
            </a:r>
            <a:r>
              <a:rPr lang="fr-FR" sz="1350" dirty="0"/>
              <a:t> </a:t>
            </a:r>
            <a:r>
              <a:rPr lang="fr-FR" sz="1350" i="1" dirty="0"/>
              <a:t>pps</a:t>
            </a:r>
            <a:r>
              <a:rPr lang="fr-FR" sz="1350" dirty="0"/>
              <a:t>  and  Br</a:t>
            </a:r>
            <a:r>
              <a:rPr lang="el-GR" sz="1350" baseline="-25000" dirty="0"/>
              <a:t>χ</a:t>
            </a:r>
            <a:r>
              <a:rPr lang="fr-FR" sz="1350" dirty="0"/>
              <a:t> = 10</a:t>
            </a:r>
            <a:r>
              <a:rPr lang="fr-FR" sz="1350" baseline="30000" dirty="0"/>
              <a:t>-9</a:t>
            </a:r>
            <a:endParaRPr lang="fr-FR" sz="1350" i="1" baseline="-25000" dirty="0"/>
          </a:p>
        </p:txBody>
      </p:sp>
      <p:sp>
        <p:nvSpPr>
          <p:cNvPr id="38" name="ZoneTexte 37"/>
          <p:cNvSpPr txBox="1"/>
          <p:nvPr/>
        </p:nvSpPr>
        <p:spPr>
          <a:xfrm>
            <a:off x="3105158" y="3150544"/>
            <a:ext cx="1486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/>
              <a:t>Phys.Rev.C 106, 045502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E359748-0E0C-8B6C-378F-7CE553DA19D5}"/>
              </a:ext>
            </a:extLst>
          </p:cNvPr>
          <p:cNvSpPr txBox="1"/>
          <p:nvPr/>
        </p:nvSpPr>
        <p:spPr>
          <a:xfrm>
            <a:off x="122704" y="1645878"/>
            <a:ext cx="61288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350" dirty="0"/>
              <a:t>➜ </a:t>
            </a:r>
            <a:r>
              <a:rPr lang="fr-FR" sz="1350" b="0" dirty="0" err="1">
                <a:effectLst/>
              </a:rPr>
              <a:t>Detect</a:t>
            </a:r>
            <a:r>
              <a:rPr lang="fr-FR" sz="1350" b="0" dirty="0">
                <a:effectLst/>
              </a:rPr>
              <a:t> an </a:t>
            </a:r>
            <a:r>
              <a:rPr lang="fr-FR" sz="1350" b="0" dirty="0" err="1">
                <a:effectLst/>
              </a:rPr>
              <a:t>excess</a:t>
            </a:r>
            <a:r>
              <a:rPr lang="fr-FR" sz="1350" b="0" dirty="0">
                <a:effectLst/>
              </a:rPr>
              <a:t> of neutrons </a:t>
            </a:r>
            <a:r>
              <a:rPr lang="fr-FR" sz="1350" b="0" dirty="0" err="1">
                <a:effectLst/>
              </a:rPr>
              <a:t>with</a:t>
            </a:r>
            <a:r>
              <a:rPr lang="fr-FR" sz="1350" b="0" dirty="0">
                <a:effectLst/>
              </a:rPr>
              <a:t> a </a:t>
            </a:r>
            <a:r>
              <a:rPr lang="fr-FR" sz="1350" b="0" dirty="0" err="1">
                <a:effectLst/>
              </a:rPr>
              <a:t>lifetime</a:t>
            </a:r>
            <a:r>
              <a:rPr lang="fr-FR" sz="1350" b="0" dirty="0">
                <a:effectLst/>
              </a:rPr>
              <a:t> compatible </a:t>
            </a:r>
            <a:r>
              <a:rPr lang="fr-FR" sz="1350" b="0" dirty="0" err="1">
                <a:effectLst/>
              </a:rPr>
              <a:t>with</a:t>
            </a:r>
            <a:r>
              <a:rPr lang="fr-FR" sz="1350" b="0" dirty="0">
                <a:effectLst/>
              </a:rPr>
              <a:t> </a:t>
            </a:r>
            <a:r>
              <a:rPr lang="fr-FR" sz="1350" b="0" baseline="30000" dirty="0">
                <a:effectLst/>
              </a:rPr>
              <a:t>6</a:t>
            </a:r>
            <a:r>
              <a:rPr lang="fr-FR" sz="1350" b="0" dirty="0">
                <a:effectLst/>
              </a:rPr>
              <a:t>He </a:t>
            </a:r>
            <a:r>
              <a:rPr lang="fr-FR" sz="1350" b="0" dirty="0" err="1">
                <a:effectLst/>
              </a:rPr>
              <a:t>decay</a:t>
            </a:r>
            <a:endParaRPr lang="fr-FR" sz="1350" dirty="0">
              <a:effectLst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143F61-4333-3E22-64E1-DE7845A5F115}"/>
              </a:ext>
            </a:extLst>
          </p:cNvPr>
          <p:cNvSpPr txBox="1"/>
          <p:nvPr/>
        </p:nvSpPr>
        <p:spPr>
          <a:xfrm>
            <a:off x="29231" y="4448485"/>
            <a:ext cx="5846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dirty="0" err="1">
                <a:effectLst/>
              </a:rPr>
              <a:t>Average</a:t>
            </a:r>
            <a:r>
              <a:rPr lang="fr-FR" sz="1400" b="0" dirty="0">
                <a:effectLst/>
              </a:rPr>
              <a:t> </a:t>
            </a:r>
            <a:r>
              <a:rPr lang="fr-FR" sz="1400" b="0" dirty="0" err="1">
                <a:effectLst/>
              </a:rPr>
              <a:t>implanted</a:t>
            </a:r>
            <a:r>
              <a:rPr lang="fr-FR" sz="1400" b="0" dirty="0">
                <a:effectLst/>
              </a:rPr>
              <a:t> rate r</a:t>
            </a:r>
            <a:r>
              <a:rPr lang="fr-FR" sz="1400" b="0" baseline="-25000" dirty="0">
                <a:effectLst/>
              </a:rPr>
              <a:t>0 </a:t>
            </a:r>
            <a:r>
              <a:rPr lang="fr-FR" sz="1400" b="0" dirty="0">
                <a:effectLst/>
              </a:rPr>
              <a:t>: </a:t>
            </a:r>
            <a:r>
              <a:rPr lang="fr-FR" sz="1400" b="0" dirty="0">
                <a:solidFill>
                  <a:srgbClr val="ED3A3A"/>
                </a:solidFill>
                <a:effectLst/>
              </a:rPr>
              <a:t>(1.08 ± 0.06) x 10</a:t>
            </a:r>
            <a:r>
              <a:rPr lang="fr-FR" sz="1400" b="0" baseline="30000" dirty="0">
                <a:solidFill>
                  <a:srgbClr val="ED3A3A"/>
                </a:solidFill>
                <a:effectLst/>
              </a:rPr>
              <a:t>8</a:t>
            </a:r>
            <a:r>
              <a:rPr lang="fr-FR" sz="1400" b="0" dirty="0">
                <a:solidFill>
                  <a:srgbClr val="ED3A3A"/>
                </a:solidFill>
                <a:effectLst/>
              </a:rPr>
              <a:t> pps </a:t>
            </a:r>
            <a:r>
              <a:rPr lang="fr-FR" sz="1400" b="0" dirty="0" err="1">
                <a:effectLst/>
              </a:rPr>
              <a:t>from</a:t>
            </a:r>
            <a:r>
              <a:rPr lang="fr-FR" sz="1400" b="0" dirty="0">
                <a:effectLst/>
              </a:rPr>
              <a:t> the plastic </a:t>
            </a:r>
            <a:r>
              <a:rPr lang="fr-FR" sz="1400" b="0" dirty="0" err="1">
                <a:effectLst/>
              </a:rPr>
              <a:t>scintillator</a:t>
            </a:r>
            <a:endParaRPr lang="fr-FR" sz="1400" b="0" dirty="0">
              <a:effectLst/>
            </a:endParaRPr>
          </a:p>
          <a:p>
            <a:r>
              <a:rPr lang="fr-FR" sz="1400" b="0" dirty="0">
                <a:effectLst/>
              </a:rPr>
              <a:t>Total </a:t>
            </a:r>
            <a:r>
              <a:rPr lang="fr-FR" sz="1400" b="0" dirty="0" err="1">
                <a:effectLst/>
              </a:rPr>
              <a:t>number</a:t>
            </a:r>
            <a:r>
              <a:rPr lang="fr-FR" sz="1400" b="0" dirty="0">
                <a:effectLst/>
              </a:rPr>
              <a:t> of </a:t>
            </a:r>
            <a:r>
              <a:rPr lang="fr-FR" sz="1400" b="0" dirty="0" err="1">
                <a:effectLst/>
              </a:rPr>
              <a:t>implanted</a:t>
            </a:r>
            <a:r>
              <a:rPr lang="fr-FR" sz="1400" b="0" dirty="0">
                <a:effectLst/>
              </a:rPr>
              <a:t> </a:t>
            </a:r>
            <a:r>
              <a:rPr lang="fr-FR" sz="1400" b="0" baseline="30000" dirty="0">
                <a:effectLst/>
              </a:rPr>
              <a:t>6</a:t>
            </a:r>
            <a:r>
              <a:rPr lang="fr-FR" sz="1400" b="0" dirty="0">
                <a:effectLst/>
              </a:rPr>
              <a:t>He over </a:t>
            </a:r>
            <a:r>
              <a:rPr lang="fr-FR" sz="1400" b="1" dirty="0">
                <a:effectLst/>
              </a:rPr>
              <a:t>37374 </a:t>
            </a:r>
            <a:r>
              <a:rPr lang="fr-FR" sz="1400" b="0" dirty="0">
                <a:effectLst/>
              </a:rPr>
              <a:t>cycles : </a:t>
            </a:r>
            <a:r>
              <a:rPr lang="fr-FR" sz="1400" b="0" dirty="0">
                <a:solidFill>
                  <a:srgbClr val="ED3A3A"/>
                </a:solidFill>
                <a:effectLst/>
              </a:rPr>
              <a:t>(1.21 ± 0.06) x 10</a:t>
            </a:r>
            <a:r>
              <a:rPr lang="fr-FR" sz="1400" b="0" baseline="30000" dirty="0">
                <a:solidFill>
                  <a:srgbClr val="ED3A3A"/>
                </a:solidFill>
                <a:effectLst/>
              </a:rPr>
              <a:t>13</a:t>
            </a:r>
            <a:endParaRPr lang="fr-FR" sz="1400" dirty="0">
              <a:effectLst/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79662649-D492-0AA4-A8B0-80497B1BD6C6}"/>
              </a:ext>
            </a:extLst>
          </p:cNvPr>
          <p:cNvSpPr txBox="1">
            <a:spLocks/>
          </p:cNvSpPr>
          <p:nvPr/>
        </p:nvSpPr>
        <p:spPr>
          <a:xfrm>
            <a:off x="0" y="-194970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E819S experiment at GANIL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C2BF74-AD73-4887-7881-72CF72CC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746383"/>
            <a:ext cx="346841" cy="405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357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76239</TotalTime>
  <Words>1885</Words>
  <Application>Microsoft Macintosh PowerPoint</Application>
  <PresentationFormat>Affichage à l'écran (16:9)</PresentationFormat>
  <Paragraphs>317</Paragraphs>
  <Slides>20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AdvOT19ee2aa8.B</vt:lpstr>
      <vt:lpstr>AdvOT483a8203</vt:lpstr>
      <vt:lpstr>Arial</vt:lpstr>
      <vt:lpstr>Bahnschrift</vt:lpstr>
      <vt:lpstr>Calibri</vt:lpstr>
      <vt:lpstr>Helvetica</vt:lpstr>
      <vt:lpstr>Palatino Linotype</vt:lpstr>
      <vt:lpstr>Wingdings</vt:lpstr>
      <vt:lpstr>1_Thème Office</vt:lpstr>
      <vt:lpstr>Search for a neutron dark decay in 6He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E819S experiment at GANIL</vt:lpstr>
      <vt:lpstr>Présentation PowerPoint</vt:lpstr>
      <vt:lpstr>Présentation PowerPoint</vt:lpstr>
      <vt:lpstr>6He data analysis</vt:lpstr>
      <vt:lpstr>6He data analysis</vt:lpstr>
      <vt:lpstr>Mass mixing constraint</vt:lpstr>
      <vt:lpstr>Mass mixing constraint</vt:lpstr>
      <vt:lpstr>Conclusion</vt:lpstr>
      <vt:lpstr>A new “beam” experiment is ongoing at JPARC</vt:lpstr>
      <vt:lpstr>Thank you !</vt:lpstr>
      <vt:lpstr>Présentation PowerPoint</vt:lpstr>
      <vt:lpstr>Présentation PowerPoint</vt:lpstr>
      <vt:lpstr>Présentation PowerPoint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national de physique nucléaire et de physique des particules</dc:title>
  <dc:creator>HAROUTUNIAN Valerie</dc:creator>
  <cp:lastModifiedBy>Microsoft Office User</cp:lastModifiedBy>
  <cp:revision>923</cp:revision>
  <cp:lastPrinted>2025-01-31T16:44:44Z</cp:lastPrinted>
  <dcterms:created xsi:type="dcterms:W3CDTF">2016-09-21T14:30:07Z</dcterms:created>
  <dcterms:modified xsi:type="dcterms:W3CDTF">2025-09-19T14:48:02Z</dcterms:modified>
</cp:coreProperties>
</file>