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1" r:id="rId15"/>
    <p:sldId id="272" r:id="rId16"/>
    <p:sldId id="273" r:id="rId17"/>
    <p:sldId id="274" r:id="rId18"/>
    <p:sldId id="275" r:id="rId19"/>
    <p:sldId id="276" r:id="rId20"/>
    <p:sldId id="277" r:id="rId21"/>
    <p:sldId id="278" r:id="rId2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65"/>
  </p:normalViewPr>
  <p:slideViewPr>
    <p:cSldViewPr snapToGrid="0">
      <p:cViewPr varScale="1">
        <p:scale>
          <a:sx n="53" d="100"/>
          <a:sy n="53" d="100"/>
        </p:scale>
        <p:origin x="69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xfrm>
            <a:off x="1143000" y="685800"/>
            <a:ext cx="4572000" cy="3429000"/>
          </a:xfrm>
          <a:prstGeom prst="rect">
            <a:avLst/>
          </a:prstGeom>
        </p:spPr>
        <p:txBody>
          <a:bodyPr/>
          <a:lstStyle/>
          <a:p>
            <a:endParaRPr/>
          </a:p>
        </p:txBody>
      </p:sp>
      <p:sp>
        <p:nvSpPr>
          <p:cNvPr id="295" name="Shape 29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olo">
    <p:bg>
      <p:bgPr>
        <a:solidFill>
          <a:srgbClr val="1A3361"/>
        </a:solidFill>
        <a:effectLst/>
      </p:bgPr>
    </p:bg>
    <p:spTree>
      <p:nvGrpSpPr>
        <p:cNvPr id="1" name=""/>
        <p:cNvGrpSpPr/>
        <p:nvPr/>
      </p:nvGrpSpPr>
      <p:grpSpPr>
        <a:xfrm>
          <a:off x="0" y="0"/>
          <a:ext cx="0" cy="0"/>
          <a:chOff x="0" y="0"/>
          <a:chExt cx="0" cy="0"/>
        </a:xfrm>
      </p:grpSpPr>
      <p:sp>
        <p:nvSpPr>
          <p:cNvPr id="15" name="Autore e data"/>
          <p:cNvSpPr txBox="1">
            <a:spLocks noGrp="1"/>
          </p:cNvSpPr>
          <p:nvPr>
            <p:ph type="body" sz="quarter" idx="21" hasCustomPrompt="1"/>
          </p:nvPr>
        </p:nvSpPr>
        <p:spPr>
          <a:xfrm>
            <a:off x="1201340" y="11847162"/>
            <a:ext cx="21971003" cy="636979"/>
          </a:xfrm>
          <a:prstGeom prst="rect">
            <a:avLst/>
          </a:prstGeom>
        </p:spPr>
        <p:txBody>
          <a:bodyPr lIns="45719" tIns="45719" rIns="45719" bIns="45719"/>
          <a:lstStyle>
            <a:lvl1pPr marL="0" indent="0" defTabSz="825500">
              <a:lnSpc>
                <a:spcPct val="100000"/>
              </a:lnSpc>
              <a:spcBef>
                <a:spcPts val="0"/>
              </a:spcBef>
              <a:buSzTx/>
              <a:buNone/>
              <a:defRPr sz="3600" b="1">
                <a:solidFill>
                  <a:srgbClr val="B4BFD6"/>
                </a:solidFill>
              </a:defRPr>
            </a:lvl1pPr>
          </a:lstStyle>
          <a:p>
            <a:r>
              <a:t>Autore e data</a:t>
            </a:r>
          </a:p>
        </p:txBody>
      </p:sp>
      <p:sp>
        <p:nvSpPr>
          <p:cNvPr id="16" name="Titolo presentazione"/>
          <p:cNvSpPr txBox="1">
            <a:spLocks noGrp="1"/>
          </p:cNvSpPr>
          <p:nvPr>
            <p:ph type="title" hasCustomPrompt="1"/>
          </p:nvPr>
        </p:nvSpPr>
        <p:spPr>
          <a:xfrm>
            <a:off x="1206496" y="2574991"/>
            <a:ext cx="21971004" cy="4648201"/>
          </a:xfrm>
          <a:prstGeom prst="rect">
            <a:avLst/>
          </a:prstGeom>
        </p:spPr>
        <p:txBody>
          <a:bodyPr anchor="b"/>
          <a:lstStyle>
            <a:lvl1pPr>
              <a:defRPr sz="11600" spc="-232">
                <a:solidFill>
                  <a:srgbClr val="BCC9E2"/>
                </a:solidFill>
              </a:defRPr>
            </a:lvl1pPr>
          </a:lstStyle>
          <a:p>
            <a:r>
              <a:t>Titolo presentazione</a:t>
            </a:r>
          </a:p>
        </p:txBody>
      </p:sp>
      <p:sp>
        <p:nvSpPr>
          <p:cNvPr id="17" name="Corpo livello uno…"/>
          <p:cNvSpPr txBox="1">
            <a:spLocks noGrp="1"/>
          </p:cNvSpPr>
          <p:nvPr>
            <p:ph type="body" sz="quarter" idx="1" hasCustomPrompt="1"/>
          </p:nvPr>
        </p:nvSpPr>
        <p:spPr>
          <a:xfrm>
            <a:off x="1201342" y="7210490"/>
            <a:ext cx="21971001" cy="1905001"/>
          </a:xfrm>
          <a:prstGeom prst="rect">
            <a:avLst/>
          </a:prstGeom>
        </p:spPr>
        <p:txBody>
          <a:bodyPr/>
          <a:lstStyle>
            <a:lvl1pPr marL="0" indent="0" defTabSz="825500">
              <a:lnSpc>
                <a:spcPct val="100000"/>
              </a:lnSpc>
              <a:spcBef>
                <a:spcPts val="0"/>
              </a:spcBef>
              <a:buSzTx/>
              <a:buNone/>
              <a:defRPr sz="5500" b="1">
                <a:solidFill>
                  <a:srgbClr val="EB984D"/>
                </a:solidFill>
              </a:defRPr>
            </a:lvl1pPr>
            <a:lvl2pPr marL="0" indent="457200" defTabSz="825500">
              <a:lnSpc>
                <a:spcPct val="100000"/>
              </a:lnSpc>
              <a:spcBef>
                <a:spcPts val="0"/>
              </a:spcBef>
              <a:buSzTx/>
              <a:buNone/>
              <a:defRPr sz="5500" b="1">
                <a:solidFill>
                  <a:srgbClr val="EB984D"/>
                </a:solidFill>
              </a:defRPr>
            </a:lvl2pPr>
            <a:lvl3pPr marL="0" indent="914400" defTabSz="825500">
              <a:lnSpc>
                <a:spcPct val="100000"/>
              </a:lnSpc>
              <a:spcBef>
                <a:spcPts val="0"/>
              </a:spcBef>
              <a:buSzTx/>
              <a:buNone/>
              <a:defRPr sz="5500" b="1">
                <a:solidFill>
                  <a:srgbClr val="EB984D"/>
                </a:solidFill>
              </a:defRPr>
            </a:lvl3pPr>
            <a:lvl4pPr marL="0" indent="1371600" defTabSz="825500">
              <a:lnSpc>
                <a:spcPct val="100000"/>
              </a:lnSpc>
              <a:spcBef>
                <a:spcPts val="0"/>
              </a:spcBef>
              <a:buSzTx/>
              <a:buNone/>
              <a:defRPr sz="5500" b="1">
                <a:solidFill>
                  <a:srgbClr val="EB984D"/>
                </a:solidFill>
              </a:defRPr>
            </a:lvl4pPr>
            <a:lvl5pPr marL="0" indent="1828800" defTabSz="825500">
              <a:lnSpc>
                <a:spcPct val="100000"/>
              </a:lnSpc>
              <a:spcBef>
                <a:spcPts val="0"/>
              </a:spcBef>
              <a:buSzTx/>
              <a:buNone/>
              <a:defRPr sz="5500" b="1">
                <a:solidFill>
                  <a:srgbClr val="EB984D"/>
                </a:solidFill>
              </a:defRPr>
            </a:lvl5pPr>
          </a:lstStyle>
          <a:p>
            <a:r>
              <a:t>Sottotitolo presentazione</a:t>
            </a:r>
          </a:p>
          <a:p>
            <a:pPr lvl="1"/>
            <a:endParaRPr/>
          </a:p>
          <a:p>
            <a:pPr lvl="2"/>
            <a:endParaRPr/>
          </a:p>
          <a:p>
            <a:pPr lvl="3"/>
            <a:endParaRPr/>
          </a:p>
          <a:p>
            <a:pPr lvl="4"/>
            <a:endParaRPr/>
          </a:p>
        </p:txBody>
      </p:sp>
      <p:sp>
        <p:nvSpPr>
          <p:cNvPr id="18" name="Numero diapositiva"/>
          <p:cNvSpPr txBox="1">
            <a:spLocks noGrp="1"/>
          </p:cNvSpPr>
          <p:nvPr>
            <p:ph type="sldNum" sz="quarter" idx="2"/>
          </p:nvPr>
        </p:nvSpPr>
        <p:spPr>
          <a:xfrm>
            <a:off x="12001499" y="13080999"/>
            <a:ext cx="368505" cy="374600"/>
          </a:xfrm>
          <a:prstGeom prst="rect">
            <a:avLst/>
          </a:prstGeom>
        </p:spPr>
        <p:txBody>
          <a:bodyPr/>
          <a:lstStyle>
            <a:lvl1pPr>
              <a:defRPr sz="1800">
                <a:solidFill>
                  <a:srgbClr val="FFFFFF"/>
                </a:solidFill>
              </a:defRPr>
            </a:lvl1p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olo e punti elenco">
    <p:spTree>
      <p:nvGrpSpPr>
        <p:cNvPr id="1" name=""/>
        <p:cNvGrpSpPr/>
        <p:nvPr/>
      </p:nvGrpSpPr>
      <p:grpSpPr>
        <a:xfrm>
          <a:off x="0" y="0"/>
          <a:ext cx="0" cy="0"/>
          <a:chOff x="0" y="0"/>
          <a:chExt cx="0" cy="0"/>
        </a:xfrm>
      </p:grpSpPr>
      <p:sp>
        <p:nvSpPr>
          <p:cNvPr id="128" name="Rettangolo"/>
          <p:cNvSpPr/>
          <p:nvPr/>
        </p:nvSpPr>
        <p:spPr>
          <a:xfrm>
            <a:off x="3412" y="-8094"/>
            <a:ext cx="24377176" cy="337617"/>
          </a:xfrm>
          <a:prstGeom prst="rect">
            <a:avLst/>
          </a:prstGeom>
          <a:solidFill>
            <a:srgbClr val="BCC9E2">
              <a:alpha val="49731"/>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129" name="Titolo"/>
          <p:cNvSpPr txBox="1">
            <a:spLocks noGrp="1"/>
          </p:cNvSpPr>
          <p:nvPr>
            <p:ph type="title" hasCustomPrompt="1"/>
          </p:nvPr>
        </p:nvSpPr>
        <p:spPr>
          <a:prstGeom prst="rect">
            <a:avLst/>
          </a:prstGeom>
        </p:spPr>
        <p:txBody>
          <a:bodyPr/>
          <a:lstStyle/>
          <a:p>
            <a:r>
              <a:t>Titolo</a:t>
            </a:r>
          </a:p>
        </p:txBody>
      </p:sp>
      <p:sp>
        <p:nvSpPr>
          <p:cNvPr id="130" name="Sottotitolo diapositiva"/>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solidFill>
                  <a:srgbClr val="5480C8"/>
                </a:solidFill>
              </a:defRPr>
            </a:lvl1pPr>
          </a:lstStyle>
          <a:p>
            <a:r>
              <a:t>Sottotitolo diapositiva</a:t>
            </a:r>
          </a:p>
        </p:txBody>
      </p:sp>
      <p:sp>
        <p:nvSpPr>
          <p:cNvPr id="131" name="Corpo livello uno…"/>
          <p:cNvSpPr txBox="1">
            <a:spLocks noGrp="1"/>
          </p:cNvSpPr>
          <p:nvPr>
            <p:ph type="body" idx="1" hasCustomPrompt="1"/>
          </p:nvPr>
        </p:nvSpPr>
        <p:spPr>
          <a:prstGeom prst="rect">
            <a:avLst/>
          </a:prstGeom>
        </p:spPr>
        <p:txBody>
          <a:bodyPr/>
          <a:lstStyle/>
          <a:p>
            <a:r>
              <a:t>Testo elenco puntato diapositiva</a:t>
            </a:r>
          </a:p>
          <a:p>
            <a:pPr lvl="1"/>
            <a:endParaRPr/>
          </a:p>
          <a:p>
            <a:pPr lvl="2"/>
            <a:endParaRPr/>
          </a:p>
          <a:p>
            <a:pPr lvl="3"/>
            <a:endParaRPr/>
          </a:p>
          <a:p>
            <a:pPr lvl="4"/>
            <a:endParaRPr/>
          </a:p>
        </p:txBody>
      </p:sp>
      <p:sp>
        <p:nvSpPr>
          <p:cNvPr id="132" name="Rettangolo"/>
          <p:cNvSpPr/>
          <p:nvPr/>
        </p:nvSpPr>
        <p:spPr>
          <a:xfrm>
            <a:off x="3412" y="12448242"/>
            <a:ext cx="24377176" cy="1270001"/>
          </a:xfrm>
          <a:prstGeom prst="rect">
            <a:avLst/>
          </a:prstGeom>
          <a:solidFill>
            <a:srgbClr val="BCC9E2">
              <a:alpha val="50288"/>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133" name="Lorenzo Arsini - 21/06/2023…"/>
          <p:cNvSpPr txBox="1"/>
          <p:nvPr/>
        </p:nvSpPr>
        <p:spPr>
          <a:xfrm>
            <a:off x="13560347" y="12555532"/>
            <a:ext cx="10119225" cy="10554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a:solidFill>
                  <a:srgbClr val="1A3361"/>
                </a:solidFill>
              </a:defRPr>
            </a:pPr>
            <a:r>
              <a:t>Lorenzo Arsini - 21/06/2023</a:t>
            </a:r>
          </a:p>
          <a:p>
            <a:pPr>
              <a:defRPr>
                <a:solidFill>
                  <a:srgbClr val="1A3361"/>
                </a:solidFill>
              </a:defRPr>
            </a:pPr>
            <a:r>
              <a:t>Geant4 Hadronic Physics Working Group meeting</a:t>
            </a:r>
          </a:p>
        </p:txBody>
      </p:sp>
      <p:sp>
        <p:nvSpPr>
          <p:cNvPr id="134"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135" name="Graph Neural Networks for…"/>
          <p:cNvSpPr txBox="1"/>
          <p:nvPr/>
        </p:nvSpPr>
        <p:spPr>
          <a:xfrm>
            <a:off x="262972" y="12555532"/>
            <a:ext cx="11409706" cy="10554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a:solidFill>
                  <a:srgbClr val="1A3361"/>
                </a:solidFill>
              </a:defRPr>
            </a:pPr>
            <a:r>
              <a:t>Graph Neural Networks for </a:t>
            </a:r>
          </a:p>
          <a:p>
            <a:pPr>
              <a:defRPr>
                <a:solidFill>
                  <a:srgbClr val="1A3361"/>
                </a:solidFill>
              </a:defRPr>
            </a:pPr>
            <a:r>
              <a:t>fast emulation of nuclear interaction models</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olo e punti elenco">
    <p:spTree>
      <p:nvGrpSpPr>
        <p:cNvPr id="1" name=""/>
        <p:cNvGrpSpPr/>
        <p:nvPr/>
      </p:nvGrpSpPr>
      <p:grpSpPr>
        <a:xfrm>
          <a:off x="0" y="0"/>
          <a:ext cx="0" cy="0"/>
          <a:chOff x="0" y="0"/>
          <a:chExt cx="0" cy="0"/>
        </a:xfrm>
      </p:grpSpPr>
      <p:sp>
        <p:nvSpPr>
          <p:cNvPr id="142" name="Rettangolo"/>
          <p:cNvSpPr/>
          <p:nvPr/>
        </p:nvSpPr>
        <p:spPr>
          <a:xfrm>
            <a:off x="3412" y="-8094"/>
            <a:ext cx="24377176" cy="337617"/>
          </a:xfrm>
          <a:prstGeom prst="rect">
            <a:avLst/>
          </a:prstGeom>
          <a:solidFill>
            <a:srgbClr val="BCC9E2">
              <a:alpha val="49731"/>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143" name="Titolo"/>
          <p:cNvSpPr txBox="1">
            <a:spLocks noGrp="1"/>
          </p:cNvSpPr>
          <p:nvPr>
            <p:ph type="title" hasCustomPrompt="1"/>
          </p:nvPr>
        </p:nvSpPr>
        <p:spPr>
          <a:prstGeom prst="rect">
            <a:avLst/>
          </a:prstGeom>
        </p:spPr>
        <p:txBody>
          <a:bodyPr/>
          <a:lstStyle/>
          <a:p>
            <a:r>
              <a:t>Titolo</a:t>
            </a:r>
          </a:p>
        </p:txBody>
      </p:sp>
      <p:sp>
        <p:nvSpPr>
          <p:cNvPr id="144" name="Sottotitolo diapositiva"/>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solidFill>
                  <a:srgbClr val="5480C8"/>
                </a:solidFill>
              </a:defRPr>
            </a:lvl1pPr>
          </a:lstStyle>
          <a:p>
            <a:r>
              <a:t>Sottotitolo diapositiva</a:t>
            </a:r>
          </a:p>
        </p:txBody>
      </p:sp>
      <p:sp>
        <p:nvSpPr>
          <p:cNvPr id="145" name="Corpo livello uno…"/>
          <p:cNvSpPr txBox="1">
            <a:spLocks noGrp="1"/>
          </p:cNvSpPr>
          <p:nvPr>
            <p:ph type="body" idx="1" hasCustomPrompt="1"/>
          </p:nvPr>
        </p:nvSpPr>
        <p:spPr>
          <a:prstGeom prst="rect">
            <a:avLst/>
          </a:prstGeom>
        </p:spPr>
        <p:txBody>
          <a:bodyPr/>
          <a:lstStyle/>
          <a:p>
            <a:r>
              <a:t>Testo elenco puntato diapositiva</a:t>
            </a:r>
          </a:p>
          <a:p>
            <a:pPr lvl="1"/>
            <a:endParaRPr/>
          </a:p>
          <a:p>
            <a:pPr lvl="2"/>
            <a:endParaRPr/>
          </a:p>
          <a:p>
            <a:pPr lvl="3"/>
            <a:endParaRPr/>
          </a:p>
          <a:p>
            <a:pPr lvl="4"/>
            <a:endParaRPr/>
          </a:p>
        </p:txBody>
      </p:sp>
      <p:sp>
        <p:nvSpPr>
          <p:cNvPr id="146" name="Rettangolo"/>
          <p:cNvSpPr/>
          <p:nvPr/>
        </p:nvSpPr>
        <p:spPr>
          <a:xfrm>
            <a:off x="3412" y="12448242"/>
            <a:ext cx="24377176" cy="1270001"/>
          </a:xfrm>
          <a:prstGeom prst="rect">
            <a:avLst/>
          </a:prstGeom>
          <a:solidFill>
            <a:srgbClr val="BCC9E2">
              <a:alpha val="50288"/>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147" name="Lorenzo Arsini…"/>
          <p:cNvSpPr txBox="1"/>
          <p:nvPr/>
        </p:nvSpPr>
        <p:spPr>
          <a:xfrm>
            <a:off x="15226301" y="12555532"/>
            <a:ext cx="8377886" cy="10554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a:solidFill>
                  <a:srgbClr val="1A3361"/>
                </a:solidFill>
              </a:defRPr>
            </a:pPr>
            <a:r>
              <a:t>Lorenzo Arsini</a:t>
            </a:r>
          </a:p>
          <a:p>
            <a:pPr>
              <a:defRPr>
                <a:solidFill>
                  <a:srgbClr val="1A3361"/>
                </a:solidFill>
              </a:defRPr>
            </a:pPr>
            <a:r>
              <a:t>INFN early career seminars 24/05/2023</a:t>
            </a:r>
          </a:p>
        </p:txBody>
      </p:sp>
      <p:sp>
        <p:nvSpPr>
          <p:cNvPr id="148"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149" name="Graph Neural Networks for Radiotherapy:…"/>
          <p:cNvSpPr txBox="1"/>
          <p:nvPr/>
        </p:nvSpPr>
        <p:spPr>
          <a:xfrm>
            <a:off x="262972" y="12555532"/>
            <a:ext cx="11409706" cy="10554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a:solidFill>
                  <a:srgbClr val="1A3361"/>
                </a:solidFill>
              </a:defRPr>
            </a:pPr>
            <a:r>
              <a:t>Graph Neural Networks for Radiotherapy: </a:t>
            </a:r>
          </a:p>
          <a:p>
            <a:pPr>
              <a:defRPr>
                <a:solidFill>
                  <a:srgbClr val="1A3361"/>
                </a:solidFill>
              </a:defRPr>
            </a:pPr>
            <a:r>
              <a:t>from CT scan to dose distribution</a:t>
            </a: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olo e punti elenco">
    <p:spTree>
      <p:nvGrpSpPr>
        <p:cNvPr id="1" name=""/>
        <p:cNvGrpSpPr/>
        <p:nvPr/>
      </p:nvGrpSpPr>
      <p:grpSpPr>
        <a:xfrm>
          <a:off x="0" y="0"/>
          <a:ext cx="0" cy="0"/>
          <a:chOff x="0" y="0"/>
          <a:chExt cx="0" cy="0"/>
        </a:xfrm>
      </p:grpSpPr>
      <p:sp>
        <p:nvSpPr>
          <p:cNvPr id="156" name="Rettangolo"/>
          <p:cNvSpPr/>
          <p:nvPr/>
        </p:nvSpPr>
        <p:spPr>
          <a:xfrm>
            <a:off x="3412" y="-8094"/>
            <a:ext cx="24377176" cy="337617"/>
          </a:xfrm>
          <a:prstGeom prst="rect">
            <a:avLst/>
          </a:prstGeom>
          <a:solidFill>
            <a:srgbClr val="BCC9E2">
              <a:alpha val="49731"/>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157" name="Titolo"/>
          <p:cNvSpPr txBox="1">
            <a:spLocks noGrp="1"/>
          </p:cNvSpPr>
          <p:nvPr>
            <p:ph type="title" hasCustomPrompt="1"/>
          </p:nvPr>
        </p:nvSpPr>
        <p:spPr>
          <a:prstGeom prst="rect">
            <a:avLst/>
          </a:prstGeom>
        </p:spPr>
        <p:txBody>
          <a:bodyPr/>
          <a:lstStyle/>
          <a:p>
            <a:r>
              <a:t>Titolo</a:t>
            </a:r>
          </a:p>
        </p:txBody>
      </p:sp>
      <p:sp>
        <p:nvSpPr>
          <p:cNvPr id="158" name="Sottotitolo diapositiva"/>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solidFill>
                  <a:srgbClr val="5480C8"/>
                </a:solidFill>
              </a:defRPr>
            </a:lvl1pPr>
          </a:lstStyle>
          <a:p>
            <a:r>
              <a:t>Sottotitolo diapositiva</a:t>
            </a:r>
          </a:p>
        </p:txBody>
      </p:sp>
      <p:sp>
        <p:nvSpPr>
          <p:cNvPr id="159" name="Corpo livello uno…"/>
          <p:cNvSpPr txBox="1">
            <a:spLocks noGrp="1"/>
          </p:cNvSpPr>
          <p:nvPr>
            <p:ph type="body" idx="1" hasCustomPrompt="1"/>
          </p:nvPr>
        </p:nvSpPr>
        <p:spPr>
          <a:prstGeom prst="rect">
            <a:avLst/>
          </a:prstGeom>
        </p:spPr>
        <p:txBody>
          <a:bodyPr/>
          <a:lstStyle/>
          <a:p>
            <a:r>
              <a:t>Testo elenco puntato diapositiva</a:t>
            </a:r>
          </a:p>
          <a:p>
            <a:pPr lvl="1"/>
            <a:endParaRPr/>
          </a:p>
          <a:p>
            <a:pPr lvl="2"/>
            <a:endParaRPr/>
          </a:p>
          <a:p>
            <a:pPr lvl="3"/>
            <a:endParaRPr/>
          </a:p>
          <a:p>
            <a:pPr lvl="4"/>
            <a:endParaRPr/>
          </a:p>
        </p:txBody>
      </p:sp>
      <p:sp>
        <p:nvSpPr>
          <p:cNvPr id="160" name="Rettangolo"/>
          <p:cNvSpPr/>
          <p:nvPr/>
        </p:nvSpPr>
        <p:spPr>
          <a:xfrm>
            <a:off x="3412" y="12448242"/>
            <a:ext cx="24377176" cy="1270001"/>
          </a:xfrm>
          <a:prstGeom prst="rect">
            <a:avLst/>
          </a:prstGeom>
          <a:solidFill>
            <a:srgbClr val="BCC9E2">
              <a:alpha val="50288"/>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161" name="Lorenzo Arsini - 12/10/2023…"/>
          <p:cNvSpPr txBox="1"/>
          <p:nvPr/>
        </p:nvSpPr>
        <p:spPr>
          <a:xfrm>
            <a:off x="13560347" y="12555532"/>
            <a:ext cx="10119225" cy="10554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a:solidFill>
                  <a:srgbClr val="1A3361"/>
                </a:solidFill>
              </a:defRPr>
            </a:pPr>
            <a:r>
              <a:t>Lorenzo Arsini - 12/10/2023</a:t>
            </a:r>
          </a:p>
          <a:p>
            <a:pPr>
              <a:defRPr>
                <a:solidFill>
                  <a:srgbClr val="1A3361"/>
                </a:solidFill>
              </a:defRPr>
            </a:pPr>
            <a:r>
              <a:t>PhD II year seminars - Sapienza University of Rome</a:t>
            </a:r>
          </a:p>
        </p:txBody>
      </p:sp>
      <p:sp>
        <p:nvSpPr>
          <p:cNvPr id="162"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163" name="Deep Learning emulation of physical processes  involved in Radiotherapy"/>
          <p:cNvSpPr txBox="1"/>
          <p:nvPr/>
        </p:nvSpPr>
        <p:spPr>
          <a:xfrm>
            <a:off x="262972" y="12555532"/>
            <a:ext cx="11409706" cy="10554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a:solidFill>
                  <a:srgbClr val="1A3361"/>
                </a:solidFill>
              </a:defRPr>
            </a:pPr>
            <a:r>
              <a:t>Deep Learning emulation of physical processes </a:t>
            </a:r>
            <a:br/>
            <a:r>
              <a:t>involved in Radiotherapy</a:t>
            </a: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olo e punti elenco">
    <p:spTree>
      <p:nvGrpSpPr>
        <p:cNvPr id="1" name=""/>
        <p:cNvGrpSpPr/>
        <p:nvPr/>
      </p:nvGrpSpPr>
      <p:grpSpPr>
        <a:xfrm>
          <a:off x="0" y="0"/>
          <a:ext cx="0" cy="0"/>
          <a:chOff x="0" y="0"/>
          <a:chExt cx="0" cy="0"/>
        </a:xfrm>
      </p:grpSpPr>
      <p:sp>
        <p:nvSpPr>
          <p:cNvPr id="170" name="Rettangolo"/>
          <p:cNvSpPr/>
          <p:nvPr/>
        </p:nvSpPr>
        <p:spPr>
          <a:xfrm>
            <a:off x="3412" y="-8094"/>
            <a:ext cx="24377176" cy="337617"/>
          </a:xfrm>
          <a:prstGeom prst="rect">
            <a:avLst/>
          </a:prstGeom>
          <a:solidFill>
            <a:srgbClr val="BCC9E2">
              <a:alpha val="49731"/>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171" name="Titolo"/>
          <p:cNvSpPr txBox="1">
            <a:spLocks noGrp="1"/>
          </p:cNvSpPr>
          <p:nvPr>
            <p:ph type="title" hasCustomPrompt="1"/>
          </p:nvPr>
        </p:nvSpPr>
        <p:spPr>
          <a:prstGeom prst="rect">
            <a:avLst/>
          </a:prstGeom>
        </p:spPr>
        <p:txBody>
          <a:bodyPr/>
          <a:lstStyle/>
          <a:p>
            <a:r>
              <a:t>Titolo</a:t>
            </a:r>
          </a:p>
        </p:txBody>
      </p:sp>
      <p:sp>
        <p:nvSpPr>
          <p:cNvPr id="172" name="Sottotitolo diapositiva"/>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solidFill>
                  <a:srgbClr val="5480C8"/>
                </a:solidFill>
              </a:defRPr>
            </a:lvl1pPr>
          </a:lstStyle>
          <a:p>
            <a:r>
              <a:t>Sottotitolo diapositiva</a:t>
            </a:r>
          </a:p>
        </p:txBody>
      </p:sp>
      <p:sp>
        <p:nvSpPr>
          <p:cNvPr id="173" name="Corpo livello uno…"/>
          <p:cNvSpPr txBox="1">
            <a:spLocks noGrp="1"/>
          </p:cNvSpPr>
          <p:nvPr>
            <p:ph type="body" idx="1" hasCustomPrompt="1"/>
          </p:nvPr>
        </p:nvSpPr>
        <p:spPr>
          <a:prstGeom prst="rect">
            <a:avLst/>
          </a:prstGeom>
        </p:spPr>
        <p:txBody>
          <a:bodyPr/>
          <a:lstStyle/>
          <a:p>
            <a:r>
              <a:t>Testo elenco puntato diapositiva</a:t>
            </a:r>
          </a:p>
          <a:p>
            <a:pPr lvl="1"/>
            <a:endParaRPr/>
          </a:p>
          <a:p>
            <a:pPr lvl="2"/>
            <a:endParaRPr/>
          </a:p>
          <a:p>
            <a:pPr lvl="3"/>
            <a:endParaRPr/>
          </a:p>
          <a:p>
            <a:pPr lvl="4"/>
            <a:endParaRPr/>
          </a:p>
        </p:txBody>
      </p:sp>
      <p:sp>
        <p:nvSpPr>
          <p:cNvPr id="174" name="Rettangolo"/>
          <p:cNvSpPr/>
          <p:nvPr/>
        </p:nvSpPr>
        <p:spPr>
          <a:xfrm>
            <a:off x="3412" y="12448242"/>
            <a:ext cx="24377176" cy="1270001"/>
          </a:xfrm>
          <a:prstGeom prst="rect">
            <a:avLst/>
          </a:prstGeom>
          <a:solidFill>
            <a:srgbClr val="BCC9E2">
              <a:alpha val="50288"/>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175" name="Lorenzo Arsini - 05/09/2023…"/>
          <p:cNvSpPr txBox="1"/>
          <p:nvPr/>
        </p:nvSpPr>
        <p:spPr>
          <a:xfrm>
            <a:off x="13560347" y="12555532"/>
            <a:ext cx="10119225" cy="10554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a:solidFill>
                  <a:srgbClr val="1A3361"/>
                </a:solidFill>
              </a:defRPr>
            </a:pPr>
            <a:r>
              <a:t>Lorenzo Arsini - 05/09/2023</a:t>
            </a:r>
          </a:p>
          <a:p>
            <a:pPr>
              <a:defRPr>
                <a:solidFill>
                  <a:srgbClr val="1A3361"/>
                </a:solidFill>
              </a:defRPr>
            </a:pPr>
            <a:r>
              <a:t>University of Wollongong</a:t>
            </a:r>
          </a:p>
        </p:txBody>
      </p:sp>
      <p:sp>
        <p:nvSpPr>
          <p:cNvPr id="176"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177" name="Graph Neural Networks for…"/>
          <p:cNvSpPr txBox="1"/>
          <p:nvPr/>
        </p:nvSpPr>
        <p:spPr>
          <a:xfrm>
            <a:off x="262972" y="12555532"/>
            <a:ext cx="11409706" cy="10554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a:solidFill>
                  <a:srgbClr val="1A3361"/>
                </a:solidFill>
              </a:defRPr>
            </a:pPr>
            <a:r>
              <a:t>Graph Neural Networks for </a:t>
            </a:r>
          </a:p>
          <a:p>
            <a:pPr>
              <a:defRPr>
                <a:solidFill>
                  <a:srgbClr val="1A3361"/>
                </a:solidFill>
              </a:defRPr>
            </a:pPr>
            <a:r>
              <a:t>Treatment Planning Optimization</a:t>
            </a: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olo e punti elenco">
    <p:spTree>
      <p:nvGrpSpPr>
        <p:cNvPr id="1" name=""/>
        <p:cNvGrpSpPr/>
        <p:nvPr/>
      </p:nvGrpSpPr>
      <p:grpSpPr>
        <a:xfrm>
          <a:off x="0" y="0"/>
          <a:ext cx="0" cy="0"/>
          <a:chOff x="0" y="0"/>
          <a:chExt cx="0" cy="0"/>
        </a:xfrm>
      </p:grpSpPr>
      <p:sp>
        <p:nvSpPr>
          <p:cNvPr id="184" name="Rettangolo"/>
          <p:cNvSpPr/>
          <p:nvPr/>
        </p:nvSpPr>
        <p:spPr>
          <a:xfrm>
            <a:off x="3412" y="-8094"/>
            <a:ext cx="24377176" cy="337617"/>
          </a:xfrm>
          <a:prstGeom prst="rect">
            <a:avLst/>
          </a:prstGeom>
          <a:solidFill>
            <a:srgbClr val="BCC9E2">
              <a:alpha val="49731"/>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185" name="Titolo"/>
          <p:cNvSpPr txBox="1">
            <a:spLocks noGrp="1"/>
          </p:cNvSpPr>
          <p:nvPr>
            <p:ph type="title" hasCustomPrompt="1"/>
          </p:nvPr>
        </p:nvSpPr>
        <p:spPr>
          <a:prstGeom prst="rect">
            <a:avLst/>
          </a:prstGeom>
        </p:spPr>
        <p:txBody>
          <a:bodyPr/>
          <a:lstStyle/>
          <a:p>
            <a:r>
              <a:t>Titolo</a:t>
            </a:r>
          </a:p>
        </p:txBody>
      </p:sp>
      <p:sp>
        <p:nvSpPr>
          <p:cNvPr id="186" name="Sottotitolo diapositiva"/>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solidFill>
                  <a:srgbClr val="5480C8"/>
                </a:solidFill>
              </a:defRPr>
            </a:lvl1pPr>
          </a:lstStyle>
          <a:p>
            <a:r>
              <a:t>Sottotitolo diapositiva</a:t>
            </a:r>
          </a:p>
        </p:txBody>
      </p:sp>
      <p:sp>
        <p:nvSpPr>
          <p:cNvPr id="187" name="Corpo livello uno…"/>
          <p:cNvSpPr txBox="1">
            <a:spLocks noGrp="1"/>
          </p:cNvSpPr>
          <p:nvPr>
            <p:ph type="body" idx="1" hasCustomPrompt="1"/>
          </p:nvPr>
        </p:nvSpPr>
        <p:spPr>
          <a:prstGeom prst="rect">
            <a:avLst/>
          </a:prstGeom>
        </p:spPr>
        <p:txBody>
          <a:bodyPr/>
          <a:lstStyle/>
          <a:p>
            <a:r>
              <a:t>Testo elenco puntato diapositiva</a:t>
            </a:r>
          </a:p>
          <a:p>
            <a:pPr lvl="1"/>
            <a:endParaRPr/>
          </a:p>
          <a:p>
            <a:pPr lvl="2"/>
            <a:endParaRPr/>
          </a:p>
          <a:p>
            <a:pPr lvl="3"/>
            <a:endParaRPr/>
          </a:p>
          <a:p>
            <a:pPr lvl="4"/>
            <a:endParaRPr/>
          </a:p>
        </p:txBody>
      </p:sp>
      <p:sp>
        <p:nvSpPr>
          <p:cNvPr id="188" name="Rettangolo"/>
          <p:cNvSpPr/>
          <p:nvPr/>
        </p:nvSpPr>
        <p:spPr>
          <a:xfrm>
            <a:off x="3412" y="12448242"/>
            <a:ext cx="24377176" cy="1270001"/>
          </a:xfrm>
          <a:prstGeom prst="rect">
            <a:avLst/>
          </a:prstGeom>
          <a:solidFill>
            <a:srgbClr val="BCC9E2">
              <a:alpha val="50288"/>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189" name="Lorenzo Arsini - 26/09/2023…"/>
          <p:cNvSpPr txBox="1"/>
          <p:nvPr/>
        </p:nvSpPr>
        <p:spPr>
          <a:xfrm>
            <a:off x="13560347" y="12314232"/>
            <a:ext cx="10119225" cy="1538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a:solidFill>
                  <a:srgbClr val="1A3361"/>
                </a:solidFill>
              </a:defRPr>
            </a:pPr>
            <a:r>
              <a:t>Lorenzo Arsini - 26/09/2023</a:t>
            </a:r>
          </a:p>
          <a:p>
            <a:pPr>
              <a:defRPr>
                <a:solidFill>
                  <a:srgbClr val="1A3361"/>
                </a:solidFill>
              </a:defRPr>
            </a:pPr>
            <a:r>
              <a:t>28th Geant4 Collaboration Meeting - Hokkaido University, Sapporo</a:t>
            </a:r>
          </a:p>
        </p:txBody>
      </p:sp>
      <p:sp>
        <p:nvSpPr>
          <p:cNvPr id="190"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191" name="Graph Neural Networks for fast emulation…"/>
          <p:cNvSpPr txBox="1"/>
          <p:nvPr/>
        </p:nvSpPr>
        <p:spPr>
          <a:xfrm>
            <a:off x="262972" y="12555532"/>
            <a:ext cx="11409706" cy="10554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a:solidFill>
                  <a:srgbClr val="1A3361"/>
                </a:solidFill>
              </a:defRPr>
            </a:pPr>
            <a:r>
              <a:t>Graph Neural Networks for fast emulation </a:t>
            </a:r>
          </a:p>
          <a:p>
            <a:pPr>
              <a:defRPr>
                <a:solidFill>
                  <a:srgbClr val="1A3361"/>
                </a:solidFill>
              </a:defRPr>
            </a:pPr>
            <a:r>
              <a:t>of nuclear interaction models</a:t>
            </a: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olo e punti elenco">
    <p:spTree>
      <p:nvGrpSpPr>
        <p:cNvPr id="1" name=""/>
        <p:cNvGrpSpPr/>
        <p:nvPr/>
      </p:nvGrpSpPr>
      <p:grpSpPr>
        <a:xfrm>
          <a:off x="0" y="0"/>
          <a:ext cx="0" cy="0"/>
          <a:chOff x="0" y="0"/>
          <a:chExt cx="0" cy="0"/>
        </a:xfrm>
      </p:grpSpPr>
      <p:sp>
        <p:nvSpPr>
          <p:cNvPr id="198" name="Rettangolo"/>
          <p:cNvSpPr/>
          <p:nvPr/>
        </p:nvSpPr>
        <p:spPr>
          <a:xfrm>
            <a:off x="3412" y="-8094"/>
            <a:ext cx="24377176" cy="337617"/>
          </a:xfrm>
          <a:prstGeom prst="rect">
            <a:avLst/>
          </a:prstGeom>
          <a:solidFill>
            <a:srgbClr val="BCC9E2">
              <a:alpha val="49731"/>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199" name="Titolo"/>
          <p:cNvSpPr txBox="1">
            <a:spLocks noGrp="1"/>
          </p:cNvSpPr>
          <p:nvPr>
            <p:ph type="title" hasCustomPrompt="1"/>
          </p:nvPr>
        </p:nvSpPr>
        <p:spPr>
          <a:prstGeom prst="rect">
            <a:avLst/>
          </a:prstGeom>
        </p:spPr>
        <p:txBody>
          <a:bodyPr/>
          <a:lstStyle/>
          <a:p>
            <a:r>
              <a:t>Titolo</a:t>
            </a:r>
          </a:p>
        </p:txBody>
      </p:sp>
      <p:sp>
        <p:nvSpPr>
          <p:cNvPr id="200" name="Sottotitolo diapositiva"/>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solidFill>
                  <a:srgbClr val="5480C8"/>
                </a:solidFill>
              </a:defRPr>
            </a:lvl1pPr>
          </a:lstStyle>
          <a:p>
            <a:r>
              <a:t>Sottotitolo diapositiva</a:t>
            </a:r>
          </a:p>
        </p:txBody>
      </p:sp>
      <p:sp>
        <p:nvSpPr>
          <p:cNvPr id="201" name="Corpo livello uno…"/>
          <p:cNvSpPr txBox="1">
            <a:spLocks noGrp="1"/>
          </p:cNvSpPr>
          <p:nvPr>
            <p:ph type="body" idx="1" hasCustomPrompt="1"/>
          </p:nvPr>
        </p:nvSpPr>
        <p:spPr>
          <a:prstGeom prst="rect">
            <a:avLst/>
          </a:prstGeom>
        </p:spPr>
        <p:txBody>
          <a:bodyPr/>
          <a:lstStyle/>
          <a:p>
            <a:r>
              <a:t>Testo elenco puntato diapositiva</a:t>
            </a:r>
          </a:p>
          <a:p>
            <a:pPr lvl="1"/>
            <a:endParaRPr/>
          </a:p>
          <a:p>
            <a:pPr lvl="2"/>
            <a:endParaRPr/>
          </a:p>
          <a:p>
            <a:pPr lvl="3"/>
            <a:endParaRPr/>
          </a:p>
          <a:p>
            <a:pPr lvl="4"/>
            <a:endParaRPr/>
          </a:p>
        </p:txBody>
      </p:sp>
      <p:sp>
        <p:nvSpPr>
          <p:cNvPr id="202" name="Rettangolo"/>
          <p:cNvSpPr/>
          <p:nvPr/>
        </p:nvSpPr>
        <p:spPr>
          <a:xfrm>
            <a:off x="3412" y="12448242"/>
            <a:ext cx="24377176" cy="1270001"/>
          </a:xfrm>
          <a:prstGeom prst="rect">
            <a:avLst/>
          </a:prstGeom>
          <a:solidFill>
            <a:srgbClr val="BCC9E2">
              <a:alpha val="50288"/>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203"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204" name="Lorenzo Arsini - 06/11/2024"/>
          <p:cNvSpPr txBox="1"/>
          <p:nvPr/>
        </p:nvSpPr>
        <p:spPr>
          <a:xfrm>
            <a:off x="13560347" y="12827693"/>
            <a:ext cx="10119225" cy="511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700">
                <a:solidFill>
                  <a:srgbClr val="1A3361"/>
                </a:solidFill>
              </a:defRPr>
            </a:lvl1pPr>
          </a:lstStyle>
          <a:p>
            <a:r>
              <a:t>Lorenzo Arsini - 06/11/2024</a:t>
            </a: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olo e punti elenco">
    <p:spTree>
      <p:nvGrpSpPr>
        <p:cNvPr id="1" name=""/>
        <p:cNvGrpSpPr/>
        <p:nvPr/>
      </p:nvGrpSpPr>
      <p:grpSpPr>
        <a:xfrm>
          <a:off x="0" y="0"/>
          <a:ext cx="0" cy="0"/>
          <a:chOff x="0" y="0"/>
          <a:chExt cx="0" cy="0"/>
        </a:xfrm>
      </p:grpSpPr>
      <p:sp>
        <p:nvSpPr>
          <p:cNvPr id="211" name="Rettangolo"/>
          <p:cNvSpPr/>
          <p:nvPr/>
        </p:nvSpPr>
        <p:spPr>
          <a:xfrm>
            <a:off x="3412" y="-8094"/>
            <a:ext cx="24377176" cy="337617"/>
          </a:xfrm>
          <a:prstGeom prst="rect">
            <a:avLst/>
          </a:prstGeom>
          <a:solidFill>
            <a:srgbClr val="BCC9E2">
              <a:alpha val="49731"/>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212" name="Titolo"/>
          <p:cNvSpPr txBox="1">
            <a:spLocks noGrp="1"/>
          </p:cNvSpPr>
          <p:nvPr>
            <p:ph type="title" hasCustomPrompt="1"/>
          </p:nvPr>
        </p:nvSpPr>
        <p:spPr>
          <a:prstGeom prst="rect">
            <a:avLst/>
          </a:prstGeom>
        </p:spPr>
        <p:txBody>
          <a:bodyPr/>
          <a:lstStyle/>
          <a:p>
            <a:r>
              <a:t>Titolo</a:t>
            </a:r>
          </a:p>
        </p:txBody>
      </p:sp>
      <p:sp>
        <p:nvSpPr>
          <p:cNvPr id="213" name="Sottotitolo diapositiva"/>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solidFill>
                  <a:srgbClr val="5480C8"/>
                </a:solidFill>
              </a:defRPr>
            </a:lvl1pPr>
          </a:lstStyle>
          <a:p>
            <a:r>
              <a:t>Sottotitolo diapositiva</a:t>
            </a:r>
          </a:p>
        </p:txBody>
      </p:sp>
      <p:sp>
        <p:nvSpPr>
          <p:cNvPr id="214" name="Corpo livello uno…"/>
          <p:cNvSpPr txBox="1">
            <a:spLocks noGrp="1"/>
          </p:cNvSpPr>
          <p:nvPr>
            <p:ph type="body" idx="1" hasCustomPrompt="1"/>
          </p:nvPr>
        </p:nvSpPr>
        <p:spPr>
          <a:prstGeom prst="rect">
            <a:avLst/>
          </a:prstGeom>
        </p:spPr>
        <p:txBody>
          <a:bodyPr/>
          <a:lstStyle/>
          <a:p>
            <a:r>
              <a:t>Testo elenco puntato diapositiva</a:t>
            </a:r>
          </a:p>
          <a:p>
            <a:pPr lvl="1"/>
            <a:endParaRPr/>
          </a:p>
          <a:p>
            <a:pPr lvl="2"/>
            <a:endParaRPr/>
          </a:p>
          <a:p>
            <a:pPr lvl="3"/>
            <a:endParaRPr/>
          </a:p>
          <a:p>
            <a:pPr lvl="4"/>
            <a:endParaRPr/>
          </a:p>
        </p:txBody>
      </p:sp>
      <p:sp>
        <p:nvSpPr>
          <p:cNvPr id="215" name="Rettangolo"/>
          <p:cNvSpPr/>
          <p:nvPr/>
        </p:nvSpPr>
        <p:spPr>
          <a:xfrm>
            <a:off x="3412" y="12448242"/>
            <a:ext cx="24377176" cy="1270001"/>
          </a:xfrm>
          <a:prstGeom prst="rect">
            <a:avLst/>
          </a:prstGeom>
          <a:solidFill>
            <a:srgbClr val="BCC9E2">
              <a:alpha val="50288"/>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216"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217" name="Lorenzo Arsini - 08/01/2025"/>
          <p:cNvSpPr txBox="1"/>
          <p:nvPr/>
        </p:nvSpPr>
        <p:spPr>
          <a:xfrm>
            <a:off x="13560347" y="12827693"/>
            <a:ext cx="10119225" cy="511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700">
                <a:solidFill>
                  <a:srgbClr val="1A3361"/>
                </a:solidFill>
              </a:defRPr>
            </a:lvl1pPr>
          </a:lstStyle>
          <a:p>
            <a:r>
              <a:t>Lorenzo Arsini - 08/01/2025</a:t>
            </a:r>
          </a:p>
        </p:txBody>
      </p:sp>
      <p:sp>
        <p:nvSpPr>
          <p:cNvPr id="218" name="Deep Learning emulation of Physical Processes  in Radiation Therapy"/>
          <p:cNvSpPr txBox="1"/>
          <p:nvPr/>
        </p:nvSpPr>
        <p:spPr>
          <a:xfrm>
            <a:off x="691931" y="12618142"/>
            <a:ext cx="10119225" cy="9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700">
                <a:solidFill>
                  <a:srgbClr val="1A3361"/>
                </a:solidFill>
              </a:defRPr>
            </a:pPr>
            <a:r>
              <a:t>Deep Learning emulation of Physical Processes </a:t>
            </a:r>
            <a:br/>
            <a:r>
              <a:t>in Radiation Therapy</a:t>
            </a: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olo e punti elenco">
    <p:spTree>
      <p:nvGrpSpPr>
        <p:cNvPr id="1" name=""/>
        <p:cNvGrpSpPr/>
        <p:nvPr/>
      </p:nvGrpSpPr>
      <p:grpSpPr>
        <a:xfrm>
          <a:off x="0" y="0"/>
          <a:ext cx="0" cy="0"/>
          <a:chOff x="0" y="0"/>
          <a:chExt cx="0" cy="0"/>
        </a:xfrm>
      </p:grpSpPr>
      <p:sp>
        <p:nvSpPr>
          <p:cNvPr id="225" name="Rettangolo"/>
          <p:cNvSpPr/>
          <p:nvPr/>
        </p:nvSpPr>
        <p:spPr>
          <a:xfrm>
            <a:off x="3412" y="-8094"/>
            <a:ext cx="24377176" cy="337617"/>
          </a:xfrm>
          <a:prstGeom prst="rect">
            <a:avLst/>
          </a:prstGeom>
          <a:solidFill>
            <a:srgbClr val="BCC9E2">
              <a:alpha val="49731"/>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226" name="Titolo"/>
          <p:cNvSpPr txBox="1">
            <a:spLocks noGrp="1"/>
          </p:cNvSpPr>
          <p:nvPr>
            <p:ph type="title" hasCustomPrompt="1"/>
          </p:nvPr>
        </p:nvSpPr>
        <p:spPr>
          <a:prstGeom prst="rect">
            <a:avLst/>
          </a:prstGeom>
        </p:spPr>
        <p:txBody>
          <a:bodyPr/>
          <a:lstStyle/>
          <a:p>
            <a:r>
              <a:t>Titolo</a:t>
            </a:r>
          </a:p>
        </p:txBody>
      </p:sp>
      <p:sp>
        <p:nvSpPr>
          <p:cNvPr id="227" name="Sottotitolo diapositiva"/>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solidFill>
                  <a:srgbClr val="5480C8"/>
                </a:solidFill>
              </a:defRPr>
            </a:lvl1pPr>
          </a:lstStyle>
          <a:p>
            <a:r>
              <a:t>Sottotitolo diapositiva</a:t>
            </a:r>
          </a:p>
        </p:txBody>
      </p:sp>
      <p:sp>
        <p:nvSpPr>
          <p:cNvPr id="228" name="Corpo livello uno…"/>
          <p:cNvSpPr txBox="1">
            <a:spLocks noGrp="1"/>
          </p:cNvSpPr>
          <p:nvPr>
            <p:ph type="body" idx="1" hasCustomPrompt="1"/>
          </p:nvPr>
        </p:nvSpPr>
        <p:spPr>
          <a:prstGeom prst="rect">
            <a:avLst/>
          </a:prstGeom>
        </p:spPr>
        <p:txBody>
          <a:bodyPr/>
          <a:lstStyle/>
          <a:p>
            <a:r>
              <a:t>Testo elenco puntato diapositiva</a:t>
            </a:r>
          </a:p>
          <a:p>
            <a:pPr lvl="1"/>
            <a:endParaRPr/>
          </a:p>
          <a:p>
            <a:pPr lvl="2"/>
            <a:endParaRPr/>
          </a:p>
          <a:p>
            <a:pPr lvl="3"/>
            <a:endParaRPr/>
          </a:p>
          <a:p>
            <a:pPr lvl="4"/>
            <a:endParaRPr/>
          </a:p>
        </p:txBody>
      </p:sp>
      <p:sp>
        <p:nvSpPr>
          <p:cNvPr id="229" name="Rettangolo"/>
          <p:cNvSpPr/>
          <p:nvPr/>
        </p:nvSpPr>
        <p:spPr>
          <a:xfrm>
            <a:off x="3412" y="12448242"/>
            <a:ext cx="24377176" cy="1270001"/>
          </a:xfrm>
          <a:prstGeom prst="rect">
            <a:avLst/>
          </a:prstGeom>
          <a:solidFill>
            <a:srgbClr val="BCC9E2">
              <a:alpha val="50288"/>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230"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231" name="Lorenzo Arsini - 08/01/2025"/>
          <p:cNvSpPr txBox="1"/>
          <p:nvPr/>
        </p:nvSpPr>
        <p:spPr>
          <a:xfrm>
            <a:off x="13560347" y="12827693"/>
            <a:ext cx="10119225" cy="511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700">
                <a:solidFill>
                  <a:srgbClr val="1A3361"/>
                </a:solidFill>
              </a:defRPr>
            </a:lvl1pPr>
          </a:lstStyle>
          <a:p>
            <a:r>
              <a:t>Lorenzo Arsini - 08/01/2025</a:t>
            </a:r>
          </a:p>
        </p:txBody>
      </p:sp>
      <p:sp>
        <p:nvSpPr>
          <p:cNvPr id="232" name="Deep Learning emulation of Physical Processes  in Radiation Therapy"/>
          <p:cNvSpPr txBox="1"/>
          <p:nvPr/>
        </p:nvSpPr>
        <p:spPr>
          <a:xfrm>
            <a:off x="691931" y="12618142"/>
            <a:ext cx="10119225" cy="9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700">
                <a:solidFill>
                  <a:srgbClr val="1A3361"/>
                </a:solidFill>
              </a:defRPr>
            </a:pPr>
            <a:r>
              <a:t>Deep Learning emulation of Physical Processes </a:t>
            </a:r>
            <a:br/>
            <a:r>
              <a:t>in Radiation Therapy</a:t>
            </a: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olo e punti elenco">
    <p:spTree>
      <p:nvGrpSpPr>
        <p:cNvPr id="1" name=""/>
        <p:cNvGrpSpPr/>
        <p:nvPr/>
      </p:nvGrpSpPr>
      <p:grpSpPr>
        <a:xfrm>
          <a:off x="0" y="0"/>
          <a:ext cx="0" cy="0"/>
          <a:chOff x="0" y="0"/>
          <a:chExt cx="0" cy="0"/>
        </a:xfrm>
      </p:grpSpPr>
      <p:sp>
        <p:nvSpPr>
          <p:cNvPr id="281" name="Rettangolo"/>
          <p:cNvSpPr/>
          <p:nvPr/>
        </p:nvSpPr>
        <p:spPr>
          <a:xfrm>
            <a:off x="3412" y="-8094"/>
            <a:ext cx="24377176" cy="337617"/>
          </a:xfrm>
          <a:prstGeom prst="rect">
            <a:avLst/>
          </a:prstGeom>
          <a:solidFill>
            <a:srgbClr val="BCC9E2">
              <a:alpha val="49731"/>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282" name="Titolo"/>
          <p:cNvSpPr txBox="1">
            <a:spLocks noGrp="1"/>
          </p:cNvSpPr>
          <p:nvPr>
            <p:ph type="title" hasCustomPrompt="1"/>
          </p:nvPr>
        </p:nvSpPr>
        <p:spPr>
          <a:prstGeom prst="rect">
            <a:avLst/>
          </a:prstGeom>
        </p:spPr>
        <p:txBody>
          <a:bodyPr/>
          <a:lstStyle/>
          <a:p>
            <a:r>
              <a:t>Titolo</a:t>
            </a:r>
          </a:p>
        </p:txBody>
      </p:sp>
      <p:sp>
        <p:nvSpPr>
          <p:cNvPr id="283" name="Sottotitolo diapositiva"/>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solidFill>
                  <a:srgbClr val="5480C8"/>
                </a:solidFill>
              </a:defRPr>
            </a:lvl1pPr>
          </a:lstStyle>
          <a:p>
            <a:r>
              <a:t>Sottotitolo diapositiva</a:t>
            </a:r>
          </a:p>
        </p:txBody>
      </p:sp>
      <p:sp>
        <p:nvSpPr>
          <p:cNvPr id="284" name="Corpo livello uno…"/>
          <p:cNvSpPr txBox="1">
            <a:spLocks noGrp="1"/>
          </p:cNvSpPr>
          <p:nvPr>
            <p:ph type="body" idx="1" hasCustomPrompt="1"/>
          </p:nvPr>
        </p:nvSpPr>
        <p:spPr>
          <a:prstGeom prst="rect">
            <a:avLst/>
          </a:prstGeom>
        </p:spPr>
        <p:txBody>
          <a:bodyPr/>
          <a:lstStyle/>
          <a:p>
            <a:r>
              <a:t>Testo elenco puntato diapositiva</a:t>
            </a:r>
          </a:p>
          <a:p>
            <a:pPr lvl="1"/>
            <a:endParaRPr/>
          </a:p>
          <a:p>
            <a:pPr lvl="2"/>
            <a:endParaRPr/>
          </a:p>
          <a:p>
            <a:pPr lvl="3"/>
            <a:endParaRPr/>
          </a:p>
          <a:p>
            <a:pPr lvl="4"/>
            <a:endParaRPr/>
          </a:p>
        </p:txBody>
      </p:sp>
      <p:sp>
        <p:nvSpPr>
          <p:cNvPr id="285" name="Rettangolo"/>
          <p:cNvSpPr/>
          <p:nvPr/>
        </p:nvSpPr>
        <p:spPr>
          <a:xfrm>
            <a:off x="3412" y="12448242"/>
            <a:ext cx="24377176" cy="1270001"/>
          </a:xfrm>
          <a:prstGeom prst="rect">
            <a:avLst/>
          </a:prstGeom>
          <a:solidFill>
            <a:srgbClr val="BCC9E2">
              <a:alpha val="50288"/>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286"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287" name="Lorenzo Arsini - 08/01/2025"/>
          <p:cNvSpPr txBox="1"/>
          <p:nvPr/>
        </p:nvSpPr>
        <p:spPr>
          <a:xfrm>
            <a:off x="13560347" y="12827693"/>
            <a:ext cx="10119225" cy="511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700">
                <a:solidFill>
                  <a:srgbClr val="1A3361"/>
                </a:solidFill>
              </a:defRPr>
            </a:lvl1pPr>
          </a:lstStyle>
          <a:p>
            <a:r>
              <a:t>Lorenzo Arsini - 08/01/2025</a:t>
            </a:r>
          </a:p>
        </p:txBody>
      </p:sp>
      <p:sp>
        <p:nvSpPr>
          <p:cNvPr id="288" name="Deep Learning emulation of Physical Processes  in Radiation Therapy"/>
          <p:cNvSpPr txBox="1"/>
          <p:nvPr/>
        </p:nvSpPr>
        <p:spPr>
          <a:xfrm>
            <a:off x="691931" y="12618142"/>
            <a:ext cx="10119225" cy="9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700">
                <a:solidFill>
                  <a:srgbClr val="1A3361"/>
                </a:solidFill>
              </a:defRPr>
            </a:pPr>
            <a:r>
              <a:t>Deep Learning emulation of Physical Processes </a:t>
            </a:r>
            <a:br/>
            <a:r>
              <a:t>in Radiation Therapy</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25" name="Titolo"/>
          <p:cNvSpPr txBox="1">
            <a:spLocks noGrp="1"/>
          </p:cNvSpPr>
          <p:nvPr>
            <p:ph type="title" hasCustomPrompt="1"/>
          </p:nvPr>
        </p:nvSpPr>
        <p:spPr>
          <a:prstGeom prst="rect">
            <a:avLst/>
          </a:prstGeom>
        </p:spPr>
        <p:txBody>
          <a:bodyPr/>
          <a:lstStyle/>
          <a:p>
            <a:r>
              <a:t>Titolo</a:t>
            </a:r>
          </a:p>
        </p:txBody>
      </p:sp>
      <p:sp>
        <p:nvSpPr>
          <p:cNvPr id="26" name="Sottotitolo diapositiva"/>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solidFill>
                  <a:srgbClr val="5480C8"/>
                </a:solidFill>
              </a:defRPr>
            </a:lvl1pPr>
          </a:lstStyle>
          <a:p>
            <a:r>
              <a:t>Sottotitolo diapositiva</a:t>
            </a:r>
          </a:p>
        </p:txBody>
      </p:sp>
      <p:sp>
        <p:nvSpPr>
          <p:cNvPr id="27" name="Corpo livello uno…"/>
          <p:cNvSpPr txBox="1">
            <a:spLocks noGrp="1"/>
          </p:cNvSpPr>
          <p:nvPr>
            <p:ph type="body" idx="1" hasCustomPrompt="1"/>
          </p:nvPr>
        </p:nvSpPr>
        <p:spPr>
          <a:prstGeom prst="rect">
            <a:avLst/>
          </a:prstGeom>
        </p:spPr>
        <p:txBody>
          <a:bodyPr/>
          <a:lstStyle/>
          <a:p>
            <a:r>
              <a:t>Testo elenco puntato diapositiva</a:t>
            </a:r>
          </a:p>
          <a:p>
            <a:pPr lvl="1"/>
            <a:endParaRPr/>
          </a:p>
          <a:p>
            <a:pPr lvl="2"/>
            <a:endParaRPr/>
          </a:p>
          <a:p>
            <a:pPr lvl="3"/>
            <a:endParaRPr/>
          </a:p>
          <a:p>
            <a:pPr lvl="4"/>
            <a:endParaRPr/>
          </a:p>
        </p:txBody>
      </p:sp>
      <p:sp>
        <p:nvSpPr>
          <p:cNvPr id="28"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zione">
    <p:bg>
      <p:bgPr>
        <a:solidFill>
          <a:srgbClr val="1A3361"/>
        </a:solidFill>
        <a:effectLst/>
      </p:bgPr>
    </p:bg>
    <p:spTree>
      <p:nvGrpSpPr>
        <p:cNvPr id="1" name=""/>
        <p:cNvGrpSpPr/>
        <p:nvPr/>
      </p:nvGrpSpPr>
      <p:grpSpPr>
        <a:xfrm>
          <a:off x="0" y="0"/>
          <a:ext cx="0" cy="0"/>
          <a:chOff x="0" y="0"/>
          <a:chExt cx="0" cy="0"/>
        </a:xfrm>
      </p:grpSpPr>
      <p:sp>
        <p:nvSpPr>
          <p:cNvPr id="35" name="Titolo sezione"/>
          <p:cNvSpPr txBox="1">
            <a:spLocks noGrp="1"/>
          </p:cNvSpPr>
          <p:nvPr>
            <p:ph type="title" hasCustomPrompt="1"/>
          </p:nvPr>
        </p:nvSpPr>
        <p:spPr>
          <a:xfrm>
            <a:off x="1206496" y="4533900"/>
            <a:ext cx="21971004" cy="4648200"/>
          </a:xfrm>
          <a:prstGeom prst="rect">
            <a:avLst/>
          </a:prstGeom>
        </p:spPr>
        <p:txBody>
          <a:bodyPr anchor="ctr"/>
          <a:lstStyle>
            <a:lvl1pPr>
              <a:defRPr sz="11600" b="0" spc="-232">
                <a:solidFill>
                  <a:srgbClr val="EB984D"/>
                </a:solidFill>
                <a:latin typeface="Helvetica Neue Medium"/>
                <a:ea typeface="Helvetica Neue Medium"/>
                <a:cs typeface="Helvetica Neue Medium"/>
                <a:sym typeface="Helvetica Neue Medium"/>
              </a:defRPr>
            </a:lvl1pPr>
          </a:lstStyle>
          <a:p>
            <a:r>
              <a:t>Titolo sezione</a:t>
            </a:r>
          </a:p>
        </p:txBody>
      </p:sp>
      <p:sp>
        <p:nvSpPr>
          <p:cNvPr id="36" name="Numero diapositiva"/>
          <p:cNvSpPr txBox="1">
            <a:spLocks noGrp="1"/>
          </p:cNvSpPr>
          <p:nvPr>
            <p:ph type="sldNum" sz="quarter" idx="2"/>
          </p:nvPr>
        </p:nvSpPr>
        <p:spPr>
          <a:xfrm>
            <a:off x="12001499" y="13085233"/>
            <a:ext cx="368505" cy="374600"/>
          </a:xfrm>
          <a:prstGeom prst="rect">
            <a:avLst/>
          </a:prstGeom>
        </p:spPr>
        <p:txBody>
          <a:bodyPr/>
          <a:lstStyle>
            <a:lvl1pPr>
              <a:defRPr sz="1800">
                <a:solidFill>
                  <a:srgbClr val="FFFFFF"/>
                </a:solidFill>
              </a:defRPr>
            </a:lvl1p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Solo titolo">
    <p:spTree>
      <p:nvGrpSpPr>
        <p:cNvPr id="1" name=""/>
        <p:cNvGrpSpPr/>
        <p:nvPr/>
      </p:nvGrpSpPr>
      <p:grpSpPr>
        <a:xfrm>
          <a:off x="0" y="0"/>
          <a:ext cx="0" cy="0"/>
          <a:chOff x="0" y="0"/>
          <a:chExt cx="0" cy="0"/>
        </a:xfrm>
      </p:grpSpPr>
      <p:sp>
        <p:nvSpPr>
          <p:cNvPr id="43" name="Titolo"/>
          <p:cNvSpPr txBox="1">
            <a:spLocks noGrp="1"/>
          </p:cNvSpPr>
          <p:nvPr>
            <p:ph type="title" hasCustomPrompt="1"/>
          </p:nvPr>
        </p:nvSpPr>
        <p:spPr>
          <a:xfrm>
            <a:off x="1206500" y="952500"/>
            <a:ext cx="21971000" cy="1434949"/>
          </a:xfrm>
          <a:prstGeom prst="rect">
            <a:avLst/>
          </a:prstGeom>
        </p:spPr>
        <p:txBody>
          <a:bodyPr/>
          <a:lstStyle/>
          <a:p>
            <a:r>
              <a:t>Titolo</a:t>
            </a:r>
          </a:p>
        </p:txBody>
      </p:sp>
      <p:sp>
        <p:nvSpPr>
          <p:cNvPr id="44" name="Sottotitolo diapositiva"/>
          <p:cNvSpPr txBox="1">
            <a:spLocks noGrp="1"/>
          </p:cNvSpPr>
          <p:nvPr>
            <p:ph type="body" sz="quarter" idx="21" hasCustomPrompt="1"/>
          </p:nvPr>
        </p:nvSpPr>
        <p:spPr>
          <a:xfrm>
            <a:off x="1206500" y="2247900"/>
            <a:ext cx="21971000" cy="934779"/>
          </a:xfrm>
          <a:prstGeom prst="rect">
            <a:avLst/>
          </a:prstGeom>
        </p:spPr>
        <p:txBody>
          <a:bodyPr lIns="45719" tIns="45719" rIns="45719" bIns="45719"/>
          <a:lstStyle>
            <a:lvl1pPr marL="0" indent="0" defTabSz="825500">
              <a:lnSpc>
                <a:spcPct val="100000"/>
              </a:lnSpc>
              <a:spcBef>
                <a:spcPts val="0"/>
              </a:spcBef>
              <a:buSzTx/>
              <a:buNone/>
              <a:defRPr sz="5500" b="1">
                <a:solidFill>
                  <a:srgbClr val="5480C8"/>
                </a:solidFill>
              </a:defRPr>
            </a:lvl1pPr>
          </a:lstStyle>
          <a:p>
            <a:r>
              <a:t>Sottotitolo diapositiva</a:t>
            </a:r>
          </a:p>
        </p:txBody>
      </p:sp>
      <p:sp>
        <p:nvSpPr>
          <p:cNvPr id="45" name="Numero diapositiva"/>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Dichiarazione">
    <p:spTree>
      <p:nvGrpSpPr>
        <p:cNvPr id="1" name=""/>
        <p:cNvGrpSpPr/>
        <p:nvPr/>
      </p:nvGrpSpPr>
      <p:grpSpPr>
        <a:xfrm>
          <a:off x="0" y="0"/>
          <a:ext cx="0" cy="0"/>
          <a:chOff x="0" y="0"/>
          <a:chExt cx="0" cy="0"/>
        </a:xfrm>
      </p:grpSpPr>
      <p:sp>
        <p:nvSpPr>
          <p:cNvPr id="52" name="Corpo livello uno…"/>
          <p:cNvSpPr txBox="1">
            <a:spLocks noGrp="1"/>
          </p:cNvSpPr>
          <p:nvPr>
            <p:ph type="body" sz="half" idx="1" hasCustomPrompt="1"/>
          </p:nvPr>
        </p:nvSpPr>
        <p:spPr>
          <a:xfrm>
            <a:off x="1206500" y="4920843"/>
            <a:ext cx="21971000" cy="3874314"/>
          </a:xfrm>
          <a:prstGeom prst="rect">
            <a:avLst/>
          </a:prstGeom>
        </p:spPr>
        <p:txBody>
          <a:bodyPr anchor="ctr"/>
          <a:lstStyle>
            <a:lvl1pPr marL="0" indent="0">
              <a:lnSpc>
                <a:spcPct val="80000"/>
              </a:lnSpc>
              <a:spcBef>
                <a:spcPts val="0"/>
              </a:spcBef>
              <a:buSzTx/>
              <a:buNone/>
              <a:defRPr sz="8500" b="1" spc="-170">
                <a:solidFill>
                  <a:srgbClr val="2B539C"/>
                </a:solidFill>
              </a:defRPr>
            </a:lvl1pPr>
            <a:lvl2pPr marL="0" indent="457200">
              <a:lnSpc>
                <a:spcPct val="80000"/>
              </a:lnSpc>
              <a:spcBef>
                <a:spcPts val="0"/>
              </a:spcBef>
              <a:buSzTx/>
              <a:buNone/>
              <a:defRPr sz="8500" b="1" spc="-170">
                <a:solidFill>
                  <a:srgbClr val="2B539C"/>
                </a:solidFill>
              </a:defRPr>
            </a:lvl2pPr>
            <a:lvl3pPr marL="0" indent="914400">
              <a:lnSpc>
                <a:spcPct val="80000"/>
              </a:lnSpc>
              <a:spcBef>
                <a:spcPts val="0"/>
              </a:spcBef>
              <a:buSzTx/>
              <a:buNone/>
              <a:defRPr sz="8500" b="1" spc="-170">
                <a:solidFill>
                  <a:srgbClr val="2B539C"/>
                </a:solidFill>
              </a:defRPr>
            </a:lvl3pPr>
            <a:lvl4pPr marL="0" indent="1371600">
              <a:lnSpc>
                <a:spcPct val="80000"/>
              </a:lnSpc>
              <a:spcBef>
                <a:spcPts val="0"/>
              </a:spcBef>
              <a:buSzTx/>
              <a:buNone/>
              <a:defRPr sz="8500" b="1" spc="-170">
                <a:solidFill>
                  <a:srgbClr val="2B539C"/>
                </a:solidFill>
              </a:defRPr>
            </a:lvl4pPr>
            <a:lvl5pPr marL="0" indent="1828800">
              <a:lnSpc>
                <a:spcPct val="80000"/>
              </a:lnSpc>
              <a:spcBef>
                <a:spcPts val="0"/>
              </a:spcBef>
              <a:buSzTx/>
              <a:buNone/>
              <a:defRPr sz="8500" b="1" spc="-170">
                <a:solidFill>
                  <a:srgbClr val="2B539C"/>
                </a:solidFill>
              </a:defRPr>
            </a:lvl5pPr>
          </a:lstStyle>
          <a:p>
            <a:r>
              <a:t>Dichiarazione</a:t>
            </a:r>
          </a:p>
          <a:p>
            <a:pPr lvl="1"/>
            <a:endParaRPr/>
          </a:p>
          <a:p>
            <a:pPr lvl="2"/>
            <a:endParaRPr/>
          </a:p>
          <a:p>
            <a:pPr lvl="3"/>
            <a:endParaRPr/>
          </a:p>
          <a:p>
            <a:pPr lvl="4"/>
            <a:endParaRPr/>
          </a:p>
        </p:txBody>
      </p:sp>
      <p:sp>
        <p:nvSpPr>
          <p:cNvPr id="53" name="Ovale"/>
          <p:cNvSpPr/>
          <p:nvPr/>
        </p:nvSpPr>
        <p:spPr>
          <a:xfrm>
            <a:off x="10639094" y="9704196"/>
            <a:ext cx="1592646" cy="1525137"/>
          </a:xfrm>
          <a:prstGeom prst="ellipse">
            <a:avLst/>
          </a:prstGeom>
          <a:solidFill>
            <a:srgbClr val="000000">
              <a:alpha val="31177"/>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54" name="Ovale"/>
          <p:cNvSpPr/>
          <p:nvPr/>
        </p:nvSpPr>
        <p:spPr>
          <a:xfrm>
            <a:off x="13234097" y="11529522"/>
            <a:ext cx="1592647" cy="1525137"/>
          </a:xfrm>
          <a:prstGeom prst="ellipse">
            <a:avLst/>
          </a:prstGeom>
          <a:solidFill>
            <a:srgbClr val="000000">
              <a:alpha val="31177"/>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55" name="Ovale"/>
          <p:cNvSpPr/>
          <p:nvPr/>
        </p:nvSpPr>
        <p:spPr>
          <a:xfrm>
            <a:off x="14948713" y="9138052"/>
            <a:ext cx="1592647" cy="1525137"/>
          </a:xfrm>
          <a:prstGeom prst="ellipse">
            <a:avLst/>
          </a:prstGeom>
          <a:solidFill>
            <a:srgbClr val="000000">
              <a:alpha val="31177"/>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56" name="Ovale"/>
          <p:cNvSpPr/>
          <p:nvPr/>
        </p:nvSpPr>
        <p:spPr>
          <a:xfrm>
            <a:off x="18453451" y="10527067"/>
            <a:ext cx="1592647" cy="1525137"/>
          </a:xfrm>
          <a:prstGeom prst="ellipse">
            <a:avLst/>
          </a:prstGeom>
          <a:solidFill>
            <a:srgbClr val="000000">
              <a:alpha val="31177"/>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57" name="Ovale"/>
          <p:cNvSpPr/>
          <p:nvPr/>
        </p:nvSpPr>
        <p:spPr>
          <a:xfrm>
            <a:off x="22369036" y="8094168"/>
            <a:ext cx="1592646" cy="1525137"/>
          </a:xfrm>
          <a:prstGeom prst="ellipse">
            <a:avLst/>
          </a:prstGeom>
          <a:solidFill>
            <a:srgbClr val="000000">
              <a:alpha val="31177"/>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58" name="Linea"/>
          <p:cNvSpPr/>
          <p:nvPr/>
        </p:nvSpPr>
        <p:spPr>
          <a:xfrm flipV="1">
            <a:off x="4290253" y="11218086"/>
            <a:ext cx="2734316" cy="1094264"/>
          </a:xfrm>
          <a:prstGeom prst="line">
            <a:avLst/>
          </a:prstGeom>
          <a:ln w="127000">
            <a:solidFill>
              <a:srgbClr val="000000">
                <a:alpha val="31177"/>
              </a:srgbClr>
            </a:solidFill>
            <a:miter lim="400000"/>
          </a:ln>
        </p:spPr>
        <p:txBody>
          <a:bodyPr lIns="50800" tIns="50800" rIns="50800" bIns="50800" anchor="ctr"/>
          <a:lstStyle/>
          <a:p>
            <a:endParaRPr/>
          </a:p>
        </p:txBody>
      </p:sp>
      <p:sp>
        <p:nvSpPr>
          <p:cNvPr id="59" name="Linea"/>
          <p:cNvSpPr/>
          <p:nvPr/>
        </p:nvSpPr>
        <p:spPr>
          <a:xfrm>
            <a:off x="15870484" y="9848894"/>
            <a:ext cx="3146852" cy="1386536"/>
          </a:xfrm>
          <a:prstGeom prst="line">
            <a:avLst/>
          </a:prstGeom>
          <a:ln w="127000">
            <a:solidFill>
              <a:srgbClr val="000000">
                <a:alpha val="31177"/>
              </a:srgbClr>
            </a:solidFill>
            <a:miter lim="400000"/>
          </a:ln>
        </p:spPr>
        <p:txBody>
          <a:bodyPr lIns="50800" tIns="50800" rIns="50800" bIns="50800" anchor="ctr"/>
          <a:lstStyle/>
          <a:p>
            <a:endParaRPr/>
          </a:p>
        </p:txBody>
      </p:sp>
      <p:sp>
        <p:nvSpPr>
          <p:cNvPr id="60" name="Linea"/>
          <p:cNvSpPr/>
          <p:nvPr/>
        </p:nvSpPr>
        <p:spPr>
          <a:xfrm>
            <a:off x="11732663" y="10579553"/>
            <a:ext cx="8024748" cy="751747"/>
          </a:xfrm>
          <a:prstGeom prst="line">
            <a:avLst/>
          </a:prstGeom>
          <a:ln w="127000">
            <a:solidFill>
              <a:srgbClr val="000000">
                <a:alpha val="31177"/>
              </a:srgbClr>
            </a:solidFill>
            <a:miter lim="400000"/>
          </a:ln>
        </p:spPr>
        <p:txBody>
          <a:bodyPr lIns="50800" tIns="50800" rIns="50800" bIns="50800" anchor="ctr"/>
          <a:lstStyle/>
          <a:p>
            <a:endParaRPr/>
          </a:p>
        </p:txBody>
      </p:sp>
      <p:sp>
        <p:nvSpPr>
          <p:cNvPr id="61" name="Linea"/>
          <p:cNvSpPr/>
          <p:nvPr/>
        </p:nvSpPr>
        <p:spPr>
          <a:xfrm flipV="1">
            <a:off x="11891926" y="9757569"/>
            <a:ext cx="3769772" cy="974500"/>
          </a:xfrm>
          <a:prstGeom prst="line">
            <a:avLst/>
          </a:prstGeom>
          <a:ln w="127000">
            <a:solidFill>
              <a:srgbClr val="000000">
                <a:alpha val="31177"/>
              </a:srgbClr>
            </a:solidFill>
            <a:miter lim="400000"/>
          </a:ln>
        </p:spPr>
        <p:txBody>
          <a:bodyPr lIns="50800" tIns="50800" rIns="50800" bIns="50800" anchor="ctr"/>
          <a:lstStyle/>
          <a:p>
            <a:endParaRPr/>
          </a:p>
        </p:txBody>
      </p:sp>
      <p:sp>
        <p:nvSpPr>
          <p:cNvPr id="62" name="Linea"/>
          <p:cNvSpPr/>
          <p:nvPr/>
        </p:nvSpPr>
        <p:spPr>
          <a:xfrm flipV="1">
            <a:off x="15571423" y="8809540"/>
            <a:ext cx="7356699" cy="972130"/>
          </a:xfrm>
          <a:prstGeom prst="line">
            <a:avLst/>
          </a:prstGeom>
          <a:ln w="127000">
            <a:solidFill>
              <a:srgbClr val="000000">
                <a:alpha val="31177"/>
              </a:srgbClr>
            </a:solidFill>
            <a:miter lim="400000"/>
          </a:ln>
        </p:spPr>
        <p:txBody>
          <a:bodyPr lIns="50800" tIns="50800" rIns="50800" bIns="50800" anchor="ctr"/>
          <a:lstStyle/>
          <a:p>
            <a:endParaRPr/>
          </a:p>
        </p:txBody>
      </p:sp>
      <p:sp>
        <p:nvSpPr>
          <p:cNvPr id="63" name="Linea"/>
          <p:cNvSpPr/>
          <p:nvPr/>
        </p:nvSpPr>
        <p:spPr>
          <a:xfrm flipH="1">
            <a:off x="19287619" y="9112485"/>
            <a:ext cx="3938040" cy="2264667"/>
          </a:xfrm>
          <a:prstGeom prst="line">
            <a:avLst/>
          </a:prstGeom>
          <a:ln w="127000">
            <a:solidFill>
              <a:srgbClr val="000000">
                <a:alpha val="31177"/>
              </a:srgbClr>
            </a:solidFill>
            <a:miter lim="400000"/>
          </a:ln>
        </p:spPr>
        <p:txBody>
          <a:bodyPr lIns="50800" tIns="50800" rIns="50800" bIns="50800" anchor="ctr"/>
          <a:lstStyle/>
          <a:p>
            <a:endParaRPr/>
          </a:p>
        </p:txBody>
      </p:sp>
      <p:sp>
        <p:nvSpPr>
          <p:cNvPr id="64" name="Ovale"/>
          <p:cNvSpPr/>
          <p:nvPr/>
        </p:nvSpPr>
        <p:spPr>
          <a:xfrm>
            <a:off x="3407381" y="11261825"/>
            <a:ext cx="1592647" cy="1525137"/>
          </a:xfrm>
          <a:prstGeom prst="ellipse">
            <a:avLst/>
          </a:prstGeom>
          <a:solidFill>
            <a:srgbClr val="000000">
              <a:alpha val="31177"/>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65" name="Ovale"/>
          <p:cNvSpPr/>
          <p:nvPr/>
        </p:nvSpPr>
        <p:spPr>
          <a:xfrm>
            <a:off x="422317" y="9138052"/>
            <a:ext cx="1592647" cy="1525137"/>
          </a:xfrm>
          <a:prstGeom prst="ellipse">
            <a:avLst/>
          </a:prstGeom>
          <a:solidFill>
            <a:srgbClr val="000000">
              <a:alpha val="31177"/>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66" name="Linea"/>
          <p:cNvSpPr/>
          <p:nvPr/>
        </p:nvSpPr>
        <p:spPr>
          <a:xfrm>
            <a:off x="1512787" y="10103944"/>
            <a:ext cx="12261927" cy="2371384"/>
          </a:xfrm>
          <a:prstGeom prst="line">
            <a:avLst/>
          </a:prstGeom>
          <a:ln w="127000">
            <a:solidFill>
              <a:srgbClr val="000000">
                <a:alpha val="31177"/>
              </a:srgbClr>
            </a:solidFill>
            <a:miter lim="400000"/>
          </a:ln>
        </p:spPr>
        <p:txBody>
          <a:bodyPr lIns="50800" tIns="50800" rIns="50800" bIns="50800" anchor="ctr"/>
          <a:lstStyle/>
          <a:p>
            <a:endParaRPr/>
          </a:p>
        </p:txBody>
      </p:sp>
      <p:sp>
        <p:nvSpPr>
          <p:cNvPr id="67" name="Ovale"/>
          <p:cNvSpPr/>
          <p:nvPr/>
        </p:nvSpPr>
        <p:spPr>
          <a:xfrm>
            <a:off x="6329474" y="10381329"/>
            <a:ext cx="1592646" cy="1525136"/>
          </a:xfrm>
          <a:prstGeom prst="ellipse">
            <a:avLst/>
          </a:prstGeom>
          <a:solidFill>
            <a:srgbClr val="000000">
              <a:alpha val="31177"/>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68" name="Linea"/>
          <p:cNvSpPr/>
          <p:nvPr/>
        </p:nvSpPr>
        <p:spPr>
          <a:xfrm>
            <a:off x="1223576" y="9993598"/>
            <a:ext cx="3147455" cy="1923657"/>
          </a:xfrm>
          <a:prstGeom prst="line">
            <a:avLst/>
          </a:prstGeom>
          <a:ln w="127000">
            <a:solidFill>
              <a:srgbClr val="000000">
                <a:alpha val="31177"/>
              </a:srgbClr>
            </a:solidFill>
            <a:miter lim="400000"/>
          </a:ln>
        </p:spPr>
        <p:txBody>
          <a:bodyPr lIns="50800" tIns="50800" rIns="50800" bIns="50800" anchor="ctr"/>
          <a:lstStyle/>
          <a:p>
            <a:endParaRPr/>
          </a:p>
        </p:txBody>
      </p:sp>
      <p:sp>
        <p:nvSpPr>
          <p:cNvPr id="69" name="Linea"/>
          <p:cNvSpPr/>
          <p:nvPr/>
        </p:nvSpPr>
        <p:spPr>
          <a:xfrm flipH="1" flipV="1">
            <a:off x="4530294" y="12069767"/>
            <a:ext cx="9256466" cy="416530"/>
          </a:xfrm>
          <a:prstGeom prst="line">
            <a:avLst/>
          </a:prstGeom>
          <a:ln w="127000">
            <a:solidFill>
              <a:srgbClr val="000000">
                <a:alpha val="31177"/>
              </a:srgbClr>
            </a:solidFill>
            <a:miter lim="400000"/>
          </a:ln>
        </p:spPr>
        <p:txBody>
          <a:bodyPr lIns="50800" tIns="50800" rIns="50800" bIns="50800" anchor="ctr"/>
          <a:lstStyle/>
          <a:p>
            <a:endParaRPr/>
          </a:p>
        </p:txBody>
      </p:sp>
      <p:sp>
        <p:nvSpPr>
          <p:cNvPr id="70" name="Linea"/>
          <p:cNvSpPr/>
          <p:nvPr/>
        </p:nvSpPr>
        <p:spPr>
          <a:xfrm flipH="1">
            <a:off x="14235815" y="11304349"/>
            <a:ext cx="5475420" cy="921740"/>
          </a:xfrm>
          <a:prstGeom prst="line">
            <a:avLst/>
          </a:prstGeom>
          <a:ln w="127000">
            <a:solidFill>
              <a:srgbClr val="000000">
                <a:alpha val="31177"/>
              </a:srgbClr>
            </a:solidFill>
            <a:miter lim="400000"/>
          </a:ln>
        </p:spPr>
        <p:txBody>
          <a:bodyPr lIns="50800" tIns="50800" rIns="50800" bIns="50800" anchor="ctr"/>
          <a:lstStyle/>
          <a:p>
            <a:endParaRPr/>
          </a:p>
        </p:txBody>
      </p:sp>
      <p:sp>
        <p:nvSpPr>
          <p:cNvPr id="71" name="Linea"/>
          <p:cNvSpPr/>
          <p:nvPr/>
        </p:nvSpPr>
        <p:spPr>
          <a:xfrm flipH="1">
            <a:off x="7050466" y="10866713"/>
            <a:ext cx="4534653" cy="482454"/>
          </a:xfrm>
          <a:prstGeom prst="line">
            <a:avLst/>
          </a:prstGeom>
          <a:ln w="127000">
            <a:solidFill>
              <a:srgbClr val="000000">
                <a:alpha val="31177"/>
              </a:srgbClr>
            </a:solidFill>
            <a:miter lim="400000"/>
          </a:ln>
        </p:spPr>
        <p:txBody>
          <a:bodyPr lIns="50800" tIns="50800" rIns="50800" bIns="50800" anchor="ctr"/>
          <a:lstStyle/>
          <a:p>
            <a:endParaRPr/>
          </a:p>
        </p:txBody>
      </p:sp>
      <p:sp>
        <p:nvSpPr>
          <p:cNvPr id="72" name="Linea"/>
          <p:cNvSpPr/>
          <p:nvPr/>
        </p:nvSpPr>
        <p:spPr>
          <a:xfrm>
            <a:off x="11972849" y="10952676"/>
            <a:ext cx="1432914" cy="894527"/>
          </a:xfrm>
          <a:prstGeom prst="line">
            <a:avLst/>
          </a:prstGeom>
          <a:ln w="127000">
            <a:solidFill>
              <a:srgbClr val="000000">
                <a:alpha val="31177"/>
              </a:srgbClr>
            </a:solidFill>
            <a:miter lim="400000"/>
          </a:ln>
        </p:spPr>
        <p:txBody>
          <a:bodyPr lIns="50800" tIns="50800" rIns="50800" bIns="50800" anchor="ctr"/>
          <a:lstStyle/>
          <a:p>
            <a:endParaRPr/>
          </a:p>
        </p:txBody>
      </p:sp>
      <p:sp>
        <p:nvSpPr>
          <p:cNvPr id="73" name="Testo"/>
          <p:cNvSpPr txBox="1"/>
          <p:nvPr/>
        </p:nvSpPr>
        <p:spPr>
          <a:xfrm>
            <a:off x="11749347" y="12981888"/>
            <a:ext cx="872809" cy="473711"/>
          </a:xfrm>
          <a:prstGeom prst="rect">
            <a:avLst/>
          </a:prstGeom>
          <a:ln w="12700">
            <a:miter lim="400000"/>
          </a:ln>
        </p:spPr>
        <p:txBody>
          <a:bodyPr wrap="none" lIns="50800" tIns="50800" rIns="50800" bIns="50800" anchor="b">
            <a:spAutoFit/>
          </a:bodyPr>
          <a:lstStyle/>
          <a:p>
            <a:pPr defTabSz="584200">
              <a:defRPr sz="2500">
                <a:solidFill>
                  <a:srgbClr val="000000"/>
                </a:solidFill>
              </a:defRPr>
            </a:pPr>
            <a:endParaRPr/>
          </a:p>
        </p:txBody>
      </p:sp>
      <p:sp>
        <p:nvSpPr>
          <p:cNvPr id="74" name="Numero diapositiva"/>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Informazione importante">
    <p:spTree>
      <p:nvGrpSpPr>
        <p:cNvPr id="1" name=""/>
        <p:cNvGrpSpPr/>
        <p:nvPr/>
      </p:nvGrpSpPr>
      <p:grpSpPr>
        <a:xfrm>
          <a:off x="0" y="0"/>
          <a:ext cx="0" cy="0"/>
          <a:chOff x="0" y="0"/>
          <a:chExt cx="0" cy="0"/>
        </a:xfrm>
      </p:grpSpPr>
      <p:sp>
        <p:nvSpPr>
          <p:cNvPr id="81" name="Corpo livello uno…"/>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solidFill>
                  <a:schemeClr val="accent1">
                    <a:hueOff val="114395"/>
                    <a:lumOff val="-24975"/>
                  </a:schemeClr>
                </a:solidFill>
              </a:defRPr>
            </a:lvl1pPr>
            <a:lvl2pPr marL="0" indent="457200" algn="ctr">
              <a:lnSpc>
                <a:spcPct val="80000"/>
              </a:lnSpc>
              <a:spcBef>
                <a:spcPts val="0"/>
              </a:spcBef>
              <a:buSzTx/>
              <a:buNone/>
              <a:defRPr sz="25000" b="1" spc="-250">
                <a:solidFill>
                  <a:schemeClr val="accent1">
                    <a:hueOff val="114395"/>
                    <a:lumOff val="-24975"/>
                  </a:schemeClr>
                </a:solidFill>
              </a:defRPr>
            </a:lvl2pPr>
            <a:lvl3pPr marL="0" indent="914400" algn="ctr">
              <a:lnSpc>
                <a:spcPct val="80000"/>
              </a:lnSpc>
              <a:spcBef>
                <a:spcPts val="0"/>
              </a:spcBef>
              <a:buSzTx/>
              <a:buNone/>
              <a:defRPr sz="25000" b="1" spc="-250">
                <a:solidFill>
                  <a:schemeClr val="accent1">
                    <a:hueOff val="114395"/>
                    <a:lumOff val="-24975"/>
                  </a:schemeClr>
                </a:solidFill>
              </a:defRPr>
            </a:lvl3pPr>
            <a:lvl4pPr marL="0" indent="1371600" algn="ctr">
              <a:lnSpc>
                <a:spcPct val="80000"/>
              </a:lnSpc>
              <a:spcBef>
                <a:spcPts val="0"/>
              </a:spcBef>
              <a:buSzTx/>
              <a:buNone/>
              <a:defRPr sz="25000" b="1" spc="-250">
                <a:solidFill>
                  <a:schemeClr val="accent1">
                    <a:hueOff val="114395"/>
                    <a:lumOff val="-24975"/>
                  </a:schemeClr>
                </a:solidFill>
              </a:defRPr>
            </a:lvl4pPr>
            <a:lvl5pPr marL="0" indent="1828800" algn="ctr">
              <a:lnSpc>
                <a:spcPct val="80000"/>
              </a:lnSpc>
              <a:spcBef>
                <a:spcPts val="0"/>
              </a:spcBef>
              <a:buSzTx/>
              <a:buNone/>
              <a:defRPr sz="25000" b="1" spc="-250">
                <a:solidFill>
                  <a:schemeClr val="accent1">
                    <a:hueOff val="114395"/>
                    <a:lumOff val="-24975"/>
                  </a:schemeClr>
                </a:solidFill>
              </a:defRPr>
            </a:lvl5pPr>
          </a:lstStyle>
          <a:p>
            <a:r>
              <a:t>100%</a:t>
            </a:r>
          </a:p>
          <a:p>
            <a:pPr lvl="1"/>
            <a:endParaRPr/>
          </a:p>
          <a:p>
            <a:pPr lvl="2"/>
            <a:endParaRPr/>
          </a:p>
          <a:p>
            <a:pPr lvl="3"/>
            <a:endParaRPr/>
          </a:p>
          <a:p>
            <a:pPr lvl="4"/>
            <a:endParaRPr/>
          </a:p>
        </p:txBody>
      </p:sp>
      <p:sp>
        <p:nvSpPr>
          <p:cNvPr id="82" name="Dettagli informazione"/>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Dettagli informazione</a:t>
            </a:r>
          </a:p>
        </p:txBody>
      </p:sp>
      <p:sp>
        <p:nvSpPr>
          <p:cNvPr id="83" name="Numero diapositiva"/>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olo e punti elenco">
    <p:spTree>
      <p:nvGrpSpPr>
        <p:cNvPr id="1" name=""/>
        <p:cNvGrpSpPr/>
        <p:nvPr/>
      </p:nvGrpSpPr>
      <p:grpSpPr>
        <a:xfrm>
          <a:off x="0" y="0"/>
          <a:ext cx="0" cy="0"/>
          <a:chOff x="0" y="0"/>
          <a:chExt cx="0" cy="0"/>
        </a:xfrm>
      </p:grpSpPr>
      <p:sp>
        <p:nvSpPr>
          <p:cNvPr id="90" name="Titolo"/>
          <p:cNvSpPr txBox="1">
            <a:spLocks noGrp="1"/>
          </p:cNvSpPr>
          <p:nvPr>
            <p:ph type="title" hasCustomPrompt="1"/>
          </p:nvPr>
        </p:nvSpPr>
        <p:spPr>
          <a:prstGeom prst="rect">
            <a:avLst/>
          </a:prstGeom>
        </p:spPr>
        <p:txBody>
          <a:bodyPr/>
          <a:lstStyle>
            <a:lvl1pPr>
              <a:defRPr>
                <a:solidFill>
                  <a:schemeClr val="accent1">
                    <a:hueOff val="114395"/>
                    <a:lumOff val="-24975"/>
                  </a:schemeClr>
                </a:solidFill>
              </a:defRPr>
            </a:lvl1pPr>
          </a:lstStyle>
          <a:p>
            <a:r>
              <a:t>Titolo</a:t>
            </a:r>
          </a:p>
        </p:txBody>
      </p:sp>
      <p:sp>
        <p:nvSpPr>
          <p:cNvPr id="91" name="Sottotitolo diapositiva"/>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Sottotitolo diapositiva</a:t>
            </a:r>
          </a:p>
        </p:txBody>
      </p:sp>
      <p:sp>
        <p:nvSpPr>
          <p:cNvPr id="92" name="Corpo livello uno…"/>
          <p:cNvSpPr txBox="1">
            <a:spLocks noGrp="1"/>
          </p:cNvSpPr>
          <p:nvPr>
            <p:ph type="body" idx="1" hasCustomPrompt="1"/>
          </p:nvPr>
        </p:nvSpPr>
        <p:spPr>
          <a:xfrm>
            <a:off x="1206500" y="4248504"/>
            <a:ext cx="21971000" cy="8256012"/>
          </a:xfrm>
          <a:prstGeom prst="rect">
            <a:avLst/>
          </a:prstGeom>
        </p:spPr>
        <p:txBody>
          <a:bodyPr/>
          <a:lstStyle/>
          <a:p>
            <a:r>
              <a:t>Testo elenco puntato diapositiva</a:t>
            </a:r>
          </a:p>
          <a:p>
            <a:pPr lvl="1"/>
            <a:endParaRPr/>
          </a:p>
          <a:p>
            <a:pPr lvl="2"/>
            <a:endParaRPr/>
          </a:p>
          <a:p>
            <a:pPr lvl="3"/>
            <a:endParaRPr/>
          </a:p>
          <a:p>
            <a:pPr lvl="4"/>
            <a:endParaRPr/>
          </a:p>
        </p:txBody>
      </p:sp>
      <p:sp>
        <p:nvSpPr>
          <p:cNvPr id="93" name="Numero diapositiva"/>
          <p:cNvSpPr txBox="1">
            <a:spLocks noGrp="1"/>
          </p:cNvSpPr>
          <p:nvPr>
            <p:ph type="sldNum" sz="quarter" idx="2"/>
          </p:nvPr>
        </p:nvSpPr>
        <p:spPr>
          <a:xfrm>
            <a:off x="12001499" y="13080999"/>
            <a:ext cx="368505" cy="374600"/>
          </a:xfrm>
          <a:prstGeom prst="rect">
            <a:avLst/>
          </a:prstGeom>
        </p:spPr>
        <p:txBody>
          <a:bodyPr/>
          <a:lstStyle>
            <a:lvl1pPr>
              <a:defRPr sz="1800">
                <a:solidFill>
                  <a:srgbClr val="000000"/>
                </a:solidFill>
              </a:defRPr>
            </a:lvl1p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olo e punti elenco">
    <p:spTree>
      <p:nvGrpSpPr>
        <p:cNvPr id="1" name=""/>
        <p:cNvGrpSpPr/>
        <p:nvPr/>
      </p:nvGrpSpPr>
      <p:grpSpPr>
        <a:xfrm>
          <a:off x="0" y="0"/>
          <a:ext cx="0" cy="0"/>
          <a:chOff x="0" y="0"/>
          <a:chExt cx="0" cy="0"/>
        </a:xfrm>
      </p:grpSpPr>
      <p:sp>
        <p:nvSpPr>
          <p:cNvPr id="100" name="Rettangolo"/>
          <p:cNvSpPr/>
          <p:nvPr/>
        </p:nvSpPr>
        <p:spPr>
          <a:xfrm>
            <a:off x="3412" y="-8094"/>
            <a:ext cx="24377176" cy="337617"/>
          </a:xfrm>
          <a:prstGeom prst="rect">
            <a:avLst/>
          </a:prstGeom>
          <a:solidFill>
            <a:srgbClr val="BCC9E2">
              <a:alpha val="49731"/>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101" name="Titolo"/>
          <p:cNvSpPr txBox="1">
            <a:spLocks noGrp="1"/>
          </p:cNvSpPr>
          <p:nvPr>
            <p:ph type="title" hasCustomPrompt="1"/>
          </p:nvPr>
        </p:nvSpPr>
        <p:spPr>
          <a:prstGeom prst="rect">
            <a:avLst/>
          </a:prstGeom>
        </p:spPr>
        <p:txBody>
          <a:bodyPr/>
          <a:lstStyle/>
          <a:p>
            <a:r>
              <a:t>Titolo</a:t>
            </a:r>
          </a:p>
        </p:txBody>
      </p:sp>
      <p:sp>
        <p:nvSpPr>
          <p:cNvPr id="102" name="Sottotitolo diapositiva"/>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solidFill>
                  <a:srgbClr val="5480C8"/>
                </a:solidFill>
              </a:defRPr>
            </a:lvl1pPr>
          </a:lstStyle>
          <a:p>
            <a:r>
              <a:t>Sottotitolo diapositiva</a:t>
            </a:r>
          </a:p>
        </p:txBody>
      </p:sp>
      <p:sp>
        <p:nvSpPr>
          <p:cNvPr id="103" name="Corpo livello uno…"/>
          <p:cNvSpPr txBox="1">
            <a:spLocks noGrp="1"/>
          </p:cNvSpPr>
          <p:nvPr>
            <p:ph type="body" idx="1" hasCustomPrompt="1"/>
          </p:nvPr>
        </p:nvSpPr>
        <p:spPr>
          <a:prstGeom prst="rect">
            <a:avLst/>
          </a:prstGeom>
        </p:spPr>
        <p:txBody>
          <a:bodyPr/>
          <a:lstStyle/>
          <a:p>
            <a:r>
              <a:t>Testo elenco puntato diapositiva</a:t>
            </a:r>
          </a:p>
          <a:p>
            <a:pPr lvl="1"/>
            <a:endParaRPr/>
          </a:p>
          <a:p>
            <a:pPr lvl="2"/>
            <a:endParaRPr/>
          </a:p>
          <a:p>
            <a:pPr lvl="3"/>
            <a:endParaRPr/>
          </a:p>
          <a:p>
            <a:pPr lvl="4"/>
            <a:endParaRPr/>
          </a:p>
        </p:txBody>
      </p:sp>
      <p:sp>
        <p:nvSpPr>
          <p:cNvPr id="104" name="Rettangolo"/>
          <p:cNvSpPr/>
          <p:nvPr/>
        </p:nvSpPr>
        <p:spPr>
          <a:xfrm>
            <a:off x="3412" y="12448242"/>
            <a:ext cx="24377176" cy="1270001"/>
          </a:xfrm>
          <a:prstGeom prst="rect">
            <a:avLst/>
          </a:prstGeom>
          <a:solidFill>
            <a:srgbClr val="BCC9E2">
              <a:alpha val="50288"/>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105" name="Lorenzo Arsini…"/>
          <p:cNvSpPr txBox="1"/>
          <p:nvPr/>
        </p:nvSpPr>
        <p:spPr>
          <a:xfrm>
            <a:off x="15226301" y="12555532"/>
            <a:ext cx="8377886" cy="10554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a:solidFill>
                  <a:srgbClr val="1A3361"/>
                </a:solidFill>
              </a:defRPr>
            </a:pPr>
            <a:r>
              <a:t>Lorenzo Arsini</a:t>
            </a:r>
          </a:p>
          <a:p>
            <a:pPr>
              <a:defRPr>
                <a:solidFill>
                  <a:srgbClr val="1A3361"/>
                </a:solidFill>
              </a:defRPr>
            </a:pPr>
            <a:r>
              <a:t>Phd seminars 22/02/2023</a:t>
            </a:r>
          </a:p>
        </p:txBody>
      </p:sp>
      <p:sp>
        <p:nvSpPr>
          <p:cNvPr id="106"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107" name="Re-thinking radiotherapy treatment optimization:…"/>
          <p:cNvSpPr txBox="1"/>
          <p:nvPr/>
        </p:nvSpPr>
        <p:spPr>
          <a:xfrm>
            <a:off x="262972" y="12555532"/>
            <a:ext cx="11409706" cy="10554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a:solidFill>
                  <a:srgbClr val="1A3361"/>
                </a:solidFill>
              </a:defRPr>
            </a:pPr>
            <a:r>
              <a:t>Re-thinking radiotherapy treatment optimization: </a:t>
            </a:r>
          </a:p>
          <a:p>
            <a:pPr>
              <a:defRPr>
                <a:solidFill>
                  <a:srgbClr val="1A3361"/>
                </a:solidFill>
              </a:defRPr>
            </a:pPr>
            <a:r>
              <a:t>a Deep Learning approach</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olo e punti elenco">
    <p:spTree>
      <p:nvGrpSpPr>
        <p:cNvPr id="1" name=""/>
        <p:cNvGrpSpPr/>
        <p:nvPr/>
      </p:nvGrpSpPr>
      <p:grpSpPr>
        <a:xfrm>
          <a:off x="0" y="0"/>
          <a:ext cx="0" cy="0"/>
          <a:chOff x="0" y="0"/>
          <a:chExt cx="0" cy="0"/>
        </a:xfrm>
      </p:grpSpPr>
      <p:sp>
        <p:nvSpPr>
          <p:cNvPr id="114" name="Rettangolo"/>
          <p:cNvSpPr/>
          <p:nvPr/>
        </p:nvSpPr>
        <p:spPr>
          <a:xfrm>
            <a:off x="3412" y="-8094"/>
            <a:ext cx="24377176" cy="337617"/>
          </a:xfrm>
          <a:prstGeom prst="rect">
            <a:avLst/>
          </a:prstGeom>
          <a:solidFill>
            <a:srgbClr val="BCC9E2">
              <a:alpha val="49731"/>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115" name="Titolo"/>
          <p:cNvSpPr txBox="1">
            <a:spLocks noGrp="1"/>
          </p:cNvSpPr>
          <p:nvPr>
            <p:ph type="title" hasCustomPrompt="1"/>
          </p:nvPr>
        </p:nvSpPr>
        <p:spPr>
          <a:prstGeom prst="rect">
            <a:avLst/>
          </a:prstGeom>
        </p:spPr>
        <p:txBody>
          <a:bodyPr/>
          <a:lstStyle/>
          <a:p>
            <a:r>
              <a:t>Titolo</a:t>
            </a:r>
          </a:p>
        </p:txBody>
      </p:sp>
      <p:sp>
        <p:nvSpPr>
          <p:cNvPr id="116" name="Sottotitolo diapositiva"/>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solidFill>
                  <a:srgbClr val="5480C8"/>
                </a:solidFill>
              </a:defRPr>
            </a:lvl1pPr>
          </a:lstStyle>
          <a:p>
            <a:r>
              <a:t>Sottotitolo diapositiva</a:t>
            </a:r>
          </a:p>
        </p:txBody>
      </p:sp>
      <p:sp>
        <p:nvSpPr>
          <p:cNvPr id="117" name="Corpo livello uno…"/>
          <p:cNvSpPr txBox="1">
            <a:spLocks noGrp="1"/>
          </p:cNvSpPr>
          <p:nvPr>
            <p:ph type="body" idx="1" hasCustomPrompt="1"/>
          </p:nvPr>
        </p:nvSpPr>
        <p:spPr>
          <a:prstGeom prst="rect">
            <a:avLst/>
          </a:prstGeom>
        </p:spPr>
        <p:txBody>
          <a:bodyPr/>
          <a:lstStyle/>
          <a:p>
            <a:r>
              <a:t>Testo elenco puntato diapositiva</a:t>
            </a:r>
          </a:p>
          <a:p>
            <a:pPr lvl="1"/>
            <a:endParaRPr/>
          </a:p>
          <a:p>
            <a:pPr lvl="2"/>
            <a:endParaRPr/>
          </a:p>
          <a:p>
            <a:pPr lvl="3"/>
            <a:endParaRPr/>
          </a:p>
          <a:p>
            <a:pPr lvl="4"/>
            <a:endParaRPr/>
          </a:p>
        </p:txBody>
      </p:sp>
      <p:sp>
        <p:nvSpPr>
          <p:cNvPr id="118" name="Rettangolo"/>
          <p:cNvSpPr/>
          <p:nvPr/>
        </p:nvSpPr>
        <p:spPr>
          <a:xfrm>
            <a:off x="3412" y="12448242"/>
            <a:ext cx="24377176" cy="1270001"/>
          </a:xfrm>
          <a:prstGeom prst="rect">
            <a:avLst/>
          </a:prstGeom>
          <a:solidFill>
            <a:srgbClr val="BCC9E2">
              <a:alpha val="50288"/>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119" name="Lorenzo Arsini…"/>
          <p:cNvSpPr txBox="1"/>
          <p:nvPr/>
        </p:nvSpPr>
        <p:spPr>
          <a:xfrm>
            <a:off x="15226301" y="12555532"/>
            <a:ext cx="8377886" cy="10554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a:solidFill>
                  <a:srgbClr val="1A3361"/>
                </a:solidFill>
              </a:defRPr>
            </a:pPr>
            <a:r>
              <a:t>Lorenzo Arsini</a:t>
            </a:r>
          </a:p>
          <a:p>
            <a:pPr>
              <a:defRPr>
                <a:solidFill>
                  <a:srgbClr val="1A3361"/>
                </a:solidFill>
              </a:defRPr>
            </a:pPr>
            <a:r>
              <a:t>Istituto Superiore di Sanità 5/04/2023</a:t>
            </a:r>
          </a:p>
        </p:txBody>
      </p:sp>
      <p:sp>
        <p:nvSpPr>
          <p:cNvPr id="120"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121" name="Radiotherapy treatment plan optimization:…"/>
          <p:cNvSpPr txBox="1"/>
          <p:nvPr/>
        </p:nvSpPr>
        <p:spPr>
          <a:xfrm>
            <a:off x="262972" y="12555532"/>
            <a:ext cx="11409706" cy="10554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a:solidFill>
                  <a:srgbClr val="1A3361"/>
                </a:solidFill>
              </a:defRPr>
            </a:pPr>
            <a:r>
              <a:t>Radiotherapy treatment plan optimization: </a:t>
            </a:r>
          </a:p>
          <a:p>
            <a:pPr>
              <a:defRPr>
                <a:solidFill>
                  <a:srgbClr val="1A3361"/>
                </a:solidFill>
              </a:defRPr>
            </a:pPr>
            <a:r>
              <a:t>a Deep Learning approach</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ttangolo"/>
          <p:cNvSpPr/>
          <p:nvPr/>
        </p:nvSpPr>
        <p:spPr>
          <a:xfrm>
            <a:off x="3412" y="-8094"/>
            <a:ext cx="24377176" cy="337617"/>
          </a:xfrm>
          <a:prstGeom prst="rect">
            <a:avLst/>
          </a:prstGeom>
          <a:solidFill>
            <a:srgbClr val="BCC9E2">
              <a:alpha val="49731"/>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3" name="Titolo"/>
          <p:cNvSpPr txBox="1">
            <a:spLocks noGrp="1"/>
          </p:cNvSpPr>
          <p:nvPr>
            <p:ph type="title" hasCustomPrompt="1"/>
          </p:nvPr>
        </p:nvSpPr>
        <p:spPr>
          <a:xfrm>
            <a:off x="1206500" y="952500"/>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Titolo</a:t>
            </a:r>
          </a:p>
        </p:txBody>
      </p:sp>
      <p:sp>
        <p:nvSpPr>
          <p:cNvPr id="4" name="Corpo livello uno…"/>
          <p:cNvSpPr txBox="1">
            <a:spLocks noGrp="1"/>
          </p:cNvSpPr>
          <p:nvPr>
            <p:ph type="body" idx="1" hasCustomPrompt="1"/>
          </p:nvPr>
        </p:nvSpPr>
        <p:spPr>
          <a:xfrm>
            <a:off x="1206500" y="3953309"/>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Testo elenco puntato diapositiva</a:t>
            </a:r>
          </a:p>
          <a:p>
            <a:pPr lvl="1"/>
            <a:endParaRPr/>
          </a:p>
          <a:p>
            <a:pPr lvl="2"/>
            <a:endParaRPr/>
          </a:p>
          <a:p>
            <a:pPr lvl="3"/>
            <a:endParaRPr/>
          </a:p>
          <a:p>
            <a:pPr lvl="4"/>
            <a:endParaRPr/>
          </a:p>
        </p:txBody>
      </p:sp>
      <p:sp>
        <p:nvSpPr>
          <p:cNvPr id="5" name="Rettangolo"/>
          <p:cNvSpPr/>
          <p:nvPr/>
        </p:nvSpPr>
        <p:spPr>
          <a:xfrm>
            <a:off x="3412" y="12448242"/>
            <a:ext cx="24377176" cy="1270001"/>
          </a:xfrm>
          <a:prstGeom prst="rect">
            <a:avLst/>
          </a:prstGeom>
          <a:solidFill>
            <a:srgbClr val="BCC9E2">
              <a:alpha val="50288"/>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6" name="Numero diapositiva"/>
          <p:cNvSpPr txBox="1">
            <a:spLocks noGrp="1"/>
          </p:cNvSpPr>
          <p:nvPr>
            <p:ph type="sldNum" sz="quarter" idx="2"/>
          </p:nvPr>
        </p:nvSpPr>
        <p:spPr>
          <a:xfrm>
            <a:off x="11952071" y="12981888"/>
            <a:ext cx="467361" cy="473711"/>
          </a:xfrm>
          <a:prstGeom prst="rect">
            <a:avLst/>
          </a:prstGeom>
          <a:ln w="12700">
            <a:miter lim="400000"/>
          </a:ln>
        </p:spPr>
        <p:txBody>
          <a:bodyPr wrap="none" lIns="50800" tIns="50800" rIns="50800" bIns="50800" anchor="b">
            <a:spAutoFit/>
          </a:bodyPr>
          <a:lstStyle>
            <a:lvl1pPr defTabSz="584200">
              <a:defRPr sz="2500">
                <a:solidFill>
                  <a:srgbClr val="1A3361"/>
                </a:solidFill>
              </a:defRPr>
            </a:lvl1pPr>
          </a:lstStyle>
          <a:p>
            <a:fld id="{86CB4B4D-7CA3-9044-876B-883B54F8677D}" type="slidenum">
              <a:t>‹N›</a:t>
            </a:fld>
            <a:endParaRPr/>
          </a:p>
        </p:txBody>
      </p:sp>
      <p:sp>
        <p:nvSpPr>
          <p:cNvPr id="7" name="Deep Learning–Driven Differentiable Autoplanning for  Proton Therapy: A Proof-of-Concept"/>
          <p:cNvSpPr txBox="1"/>
          <p:nvPr/>
        </p:nvSpPr>
        <p:spPr>
          <a:xfrm>
            <a:off x="691931" y="12618142"/>
            <a:ext cx="10119225" cy="9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700">
                <a:solidFill>
                  <a:srgbClr val="1A3361"/>
                </a:solidFill>
              </a:defRPr>
            </a:pPr>
            <a:r>
              <a:t>Deep Learning–Driven Differentiable Autoplanning for </a:t>
            </a:r>
            <a:br/>
            <a:r>
              <a:t>Proton Therapy: A Proof-of-Concept</a:t>
            </a:r>
          </a:p>
        </p:txBody>
      </p:sp>
      <p:sp>
        <p:nvSpPr>
          <p:cNvPr id="8" name="Lorenzo Arsini - 22/09/2025 EuNPC 2025 - Caen, France"/>
          <p:cNvSpPr txBox="1"/>
          <p:nvPr/>
        </p:nvSpPr>
        <p:spPr>
          <a:xfrm>
            <a:off x="13560347" y="12618143"/>
            <a:ext cx="10119225" cy="9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700">
                <a:solidFill>
                  <a:srgbClr val="1A3361"/>
                </a:solidFill>
              </a:defRPr>
            </a:pPr>
            <a:r>
              <a:t>Lorenzo Arsini - 22/09/2025</a:t>
            </a:r>
            <a:br/>
            <a:r>
              <a:t>EuNPC 2025 - Caen, France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9" r:id="rId18"/>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1A3361"/>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1A3361"/>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1A3361"/>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1A3361"/>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1A3361"/>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1A3361"/>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1A3361"/>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1A3361"/>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1A3361"/>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Helvetica Neue"/>
        </a:defRPr>
      </a:lvl1pPr>
      <a:lvl2pPr marL="0" marR="0" indent="457200" algn="ctr" defTabSz="58420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Helvetica Neue"/>
        </a:defRPr>
      </a:lvl2pPr>
      <a:lvl3pPr marL="0" marR="0" indent="914400" algn="ctr" defTabSz="58420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Helvetica Neue"/>
        </a:defRPr>
      </a:lvl3pPr>
      <a:lvl4pPr marL="0" marR="0" indent="1371600" algn="ctr" defTabSz="58420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Helvetica Neue"/>
        </a:defRPr>
      </a:lvl4pPr>
      <a:lvl5pPr marL="0" marR="0" indent="1828800" algn="ctr" defTabSz="58420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Helvetica Neue"/>
        </a:defRPr>
      </a:lvl5pPr>
      <a:lvl6pPr marL="0" marR="0" indent="2286000" algn="ctr" defTabSz="58420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Helvetica Neue"/>
        </a:defRPr>
      </a:lvl6pPr>
      <a:lvl7pPr marL="0" marR="0" indent="2743200" algn="ctr" defTabSz="58420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Helvetica Neue"/>
        </a:defRPr>
      </a:lvl7pPr>
      <a:lvl8pPr marL="0" marR="0" indent="3200400" algn="ctr" defTabSz="58420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Helvetica Neue"/>
        </a:defRPr>
      </a:lvl8pPr>
      <a:lvl9pPr marL="0" marR="0" indent="3657600" algn="ctr" defTabSz="58420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tif"/></Relationships>
</file>

<file path=ppt/slides/_rels/slide10.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tif"/></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tif"/><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Deep Learning–Driven Differentiable  Autoplanning for Proton Therapy:  A Proof-of-Concept"/>
          <p:cNvSpPr txBox="1">
            <a:spLocks noGrp="1"/>
          </p:cNvSpPr>
          <p:nvPr>
            <p:ph type="ctrTitle"/>
          </p:nvPr>
        </p:nvSpPr>
        <p:spPr>
          <a:xfrm>
            <a:off x="1206498" y="1618150"/>
            <a:ext cx="21971004" cy="4934812"/>
          </a:xfrm>
          <a:prstGeom prst="rect">
            <a:avLst/>
          </a:prstGeom>
        </p:spPr>
        <p:txBody>
          <a:bodyPr/>
          <a:lstStyle/>
          <a:p>
            <a:pPr defTabSz="2438339">
              <a:lnSpc>
                <a:spcPct val="90000"/>
              </a:lnSpc>
              <a:defRPr sz="9200" spc="-183"/>
            </a:pPr>
            <a:r>
              <a:t>Deep Learning–Driven Differentiable </a:t>
            </a:r>
            <a:br/>
            <a:r>
              <a:t>Autoplanning for Proton Therapy: </a:t>
            </a:r>
            <a:br/>
            <a:r>
              <a:t>A Proof-of-Concept</a:t>
            </a:r>
          </a:p>
        </p:txBody>
      </p:sp>
      <p:pic>
        <p:nvPicPr>
          <p:cNvPr id="298" name="logo Sapienza (rgb) NEG.png" descr="logo Sapienza (rgb) NEG.png"/>
          <p:cNvPicPr>
            <a:picLocks noChangeAspect="1"/>
          </p:cNvPicPr>
          <p:nvPr/>
        </p:nvPicPr>
        <p:blipFill>
          <a:blip r:embed="rId2"/>
          <a:stretch>
            <a:fillRect/>
          </a:stretch>
        </p:blipFill>
        <p:spPr>
          <a:xfrm>
            <a:off x="831264" y="11318951"/>
            <a:ext cx="4037088" cy="1677173"/>
          </a:xfrm>
          <a:prstGeom prst="rect">
            <a:avLst/>
          </a:prstGeom>
          <a:ln w="12700">
            <a:miter lim="400000"/>
          </a:ln>
        </p:spPr>
      </p:pic>
      <p:pic>
        <p:nvPicPr>
          <p:cNvPr id="299" name="logo_infn_lnf_4_orizzontale_white.png" descr="logo_infn_lnf_4_orizzontale_white.png"/>
          <p:cNvPicPr>
            <a:picLocks noChangeAspect="1"/>
          </p:cNvPicPr>
          <p:nvPr/>
        </p:nvPicPr>
        <p:blipFill>
          <a:blip r:embed="rId3"/>
          <a:srcRect r="60120"/>
          <a:stretch>
            <a:fillRect/>
          </a:stretch>
        </p:blipFill>
        <p:spPr>
          <a:xfrm>
            <a:off x="6554429" y="11601714"/>
            <a:ext cx="2356547" cy="1111451"/>
          </a:xfrm>
          <a:prstGeom prst="rect">
            <a:avLst/>
          </a:prstGeom>
          <a:ln w="12700">
            <a:miter lim="400000"/>
          </a:ln>
        </p:spPr>
      </p:pic>
      <p:pic>
        <p:nvPicPr>
          <p:cNvPr id="300" name="Immagine" descr="Immagine"/>
          <p:cNvPicPr>
            <a:picLocks noChangeAspect="1"/>
          </p:cNvPicPr>
          <p:nvPr/>
        </p:nvPicPr>
        <p:blipFill>
          <a:blip r:embed="rId4"/>
          <a:srcRect l="6372" t="6666" r="5952" b="6668"/>
          <a:stretch>
            <a:fillRect/>
          </a:stretch>
        </p:blipFill>
        <p:spPr>
          <a:xfrm>
            <a:off x="4955185" y="11519362"/>
            <a:ext cx="1291221" cy="1276351"/>
          </a:xfrm>
          <a:custGeom>
            <a:avLst/>
            <a:gdLst/>
            <a:ahLst/>
            <a:cxnLst>
              <a:cxn ang="0">
                <a:pos x="wd2" y="hd2"/>
              </a:cxn>
              <a:cxn ang="5400000">
                <a:pos x="wd2" y="hd2"/>
              </a:cxn>
              <a:cxn ang="10800000">
                <a:pos x="wd2" y="hd2"/>
              </a:cxn>
              <a:cxn ang="16200000">
                <a:pos x="wd2" y="hd2"/>
              </a:cxn>
            </a:cxnLst>
            <a:rect l="0" t="0" r="r" b="b"/>
            <a:pathLst>
              <a:path w="21585" h="21600" extrusionOk="0">
                <a:moveTo>
                  <a:pt x="11320" y="0"/>
                </a:moveTo>
                <a:cubicBezTo>
                  <a:pt x="10963" y="0"/>
                  <a:pt x="10893" y="31"/>
                  <a:pt x="10995" y="134"/>
                </a:cubicBezTo>
                <a:cubicBezTo>
                  <a:pt x="11163" y="305"/>
                  <a:pt x="11169" y="1843"/>
                  <a:pt x="11002" y="1948"/>
                </a:cubicBezTo>
                <a:cubicBezTo>
                  <a:pt x="10935" y="1989"/>
                  <a:pt x="10708" y="1845"/>
                  <a:pt x="10497" y="1632"/>
                </a:cubicBezTo>
                <a:cubicBezTo>
                  <a:pt x="10122" y="1252"/>
                  <a:pt x="10117" y="1241"/>
                  <a:pt x="10298" y="960"/>
                </a:cubicBezTo>
                <a:cubicBezTo>
                  <a:pt x="10512" y="630"/>
                  <a:pt x="10445" y="277"/>
                  <a:pt x="10133" y="107"/>
                </a:cubicBezTo>
                <a:cubicBezTo>
                  <a:pt x="9959" y="13"/>
                  <a:pt x="8826" y="66"/>
                  <a:pt x="8826" y="168"/>
                </a:cubicBezTo>
                <a:cubicBezTo>
                  <a:pt x="8826" y="184"/>
                  <a:pt x="8902" y="336"/>
                  <a:pt x="8991" y="510"/>
                </a:cubicBezTo>
                <a:cubicBezTo>
                  <a:pt x="9191" y="897"/>
                  <a:pt x="9205" y="1618"/>
                  <a:pt x="9018" y="1740"/>
                </a:cubicBezTo>
                <a:cubicBezTo>
                  <a:pt x="8943" y="1788"/>
                  <a:pt x="8831" y="1923"/>
                  <a:pt x="8766" y="2042"/>
                </a:cubicBezTo>
                <a:cubicBezTo>
                  <a:pt x="8701" y="2161"/>
                  <a:pt x="8507" y="2293"/>
                  <a:pt x="8341" y="2337"/>
                </a:cubicBezTo>
                <a:cubicBezTo>
                  <a:pt x="8075" y="2409"/>
                  <a:pt x="8026" y="2380"/>
                  <a:pt x="7897" y="2069"/>
                </a:cubicBezTo>
                <a:cubicBezTo>
                  <a:pt x="7713" y="1626"/>
                  <a:pt x="7782" y="1511"/>
                  <a:pt x="8182" y="1592"/>
                </a:cubicBezTo>
                <a:cubicBezTo>
                  <a:pt x="8482" y="1653"/>
                  <a:pt x="8497" y="1643"/>
                  <a:pt x="8421" y="1357"/>
                </a:cubicBezTo>
                <a:cubicBezTo>
                  <a:pt x="8377" y="1191"/>
                  <a:pt x="8351" y="918"/>
                  <a:pt x="8361" y="752"/>
                </a:cubicBezTo>
                <a:cubicBezTo>
                  <a:pt x="8388" y="324"/>
                  <a:pt x="8236" y="280"/>
                  <a:pt x="7505" y="504"/>
                </a:cubicBezTo>
                <a:cubicBezTo>
                  <a:pt x="6859" y="702"/>
                  <a:pt x="6723" y="810"/>
                  <a:pt x="7008" y="920"/>
                </a:cubicBezTo>
                <a:cubicBezTo>
                  <a:pt x="7092" y="953"/>
                  <a:pt x="7274" y="1310"/>
                  <a:pt x="7406" y="1713"/>
                </a:cubicBezTo>
                <a:cubicBezTo>
                  <a:pt x="7598" y="2296"/>
                  <a:pt x="7618" y="2477"/>
                  <a:pt x="7512" y="2606"/>
                </a:cubicBezTo>
                <a:cubicBezTo>
                  <a:pt x="7416" y="2723"/>
                  <a:pt x="7415" y="2767"/>
                  <a:pt x="7505" y="2767"/>
                </a:cubicBezTo>
                <a:cubicBezTo>
                  <a:pt x="7622" y="2767"/>
                  <a:pt x="9116" y="2366"/>
                  <a:pt x="9482" y="2237"/>
                </a:cubicBezTo>
                <a:cubicBezTo>
                  <a:pt x="9573" y="2205"/>
                  <a:pt x="9675" y="2188"/>
                  <a:pt x="9715" y="2196"/>
                </a:cubicBezTo>
                <a:cubicBezTo>
                  <a:pt x="9754" y="2204"/>
                  <a:pt x="9713" y="2053"/>
                  <a:pt x="9622" y="1867"/>
                </a:cubicBezTo>
                <a:cubicBezTo>
                  <a:pt x="9495" y="1611"/>
                  <a:pt x="9486" y="1501"/>
                  <a:pt x="9582" y="1404"/>
                </a:cubicBezTo>
                <a:cubicBezTo>
                  <a:pt x="9678" y="1306"/>
                  <a:pt x="9801" y="1378"/>
                  <a:pt x="10073" y="1706"/>
                </a:cubicBezTo>
                <a:cubicBezTo>
                  <a:pt x="10400" y="2101"/>
                  <a:pt x="10481" y="2143"/>
                  <a:pt x="11075" y="2190"/>
                </a:cubicBezTo>
                <a:cubicBezTo>
                  <a:pt x="11608" y="2231"/>
                  <a:pt x="11698" y="2215"/>
                  <a:pt x="11586" y="2096"/>
                </a:cubicBezTo>
                <a:cubicBezTo>
                  <a:pt x="11378" y="1875"/>
                  <a:pt x="11406" y="344"/>
                  <a:pt x="11619" y="262"/>
                </a:cubicBezTo>
                <a:cubicBezTo>
                  <a:pt x="11935" y="139"/>
                  <a:pt x="11775" y="0"/>
                  <a:pt x="11320" y="0"/>
                </a:cubicBezTo>
                <a:close/>
                <a:moveTo>
                  <a:pt x="12959" y="215"/>
                </a:moveTo>
                <a:cubicBezTo>
                  <a:pt x="12360" y="230"/>
                  <a:pt x="11891" y="680"/>
                  <a:pt x="11891" y="1357"/>
                </a:cubicBezTo>
                <a:cubicBezTo>
                  <a:pt x="11891" y="1881"/>
                  <a:pt x="12123" y="2211"/>
                  <a:pt x="12654" y="2425"/>
                </a:cubicBezTo>
                <a:cubicBezTo>
                  <a:pt x="13022" y="2573"/>
                  <a:pt x="13043" y="2572"/>
                  <a:pt x="13470" y="2391"/>
                </a:cubicBezTo>
                <a:cubicBezTo>
                  <a:pt x="13855" y="2228"/>
                  <a:pt x="14186" y="1738"/>
                  <a:pt x="14186" y="1330"/>
                </a:cubicBezTo>
                <a:cubicBezTo>
                  <a:pt x="14186" y="964"/>
                  <a:pt x="13903" y="501"/>
                  <a:pt x="13589" y="356"/>
                </a:cubicBezTo>
                <a:cubicBezTo>
                  <a:pt x="13374" y="257"/>
                  <a:pt x="13158" y="210"/>
                  <a:pt x="12959" y="215"/>
                </a:cubicBezTo>
                <a:close/>
                <a:moveTo>
                  <a:pt x="9721" y="255"/>
                </a:moveTo>
                <a:cubicBezTo>
                  <a:pt x="9898" y="307"/>
                  <a:pt x="10035" y="522"/>
                  <a:pt x="10007" y="766"/>
                </a:cubicBezTo>
                <a:cubicBezTo>
                  <a:pt x="9975" y="1038"/>
                  <a:pt x="9668" y="1225"/>
                  <a:pt x="9562" y="1034"/>
                </a:cubicBezTo>
                <a:cubicBezTo>
                  <a:pt x="9393" y="732"/>
                  <a:pt x="9379" y="323"/>
                  <a:pt x="9536" y="262"/>
                </a:cubicBezTo>
                <a:cubicBezTo>
                  <a:pt x="9598" y="238"/>
                  <a:pt x="9662" y="238"/>
                  <a:pt x="9721" y="255"/>
                </a:cubicBezTo>
                <a:close/>
                <a:moveTo>
                  <a:pt x="13078" y="282"/>
                </a:moveTo>
                <a:lnTo>
                  <a:pt x="13390" y="510"/>
                </a:lnTo>
                <a:cubicBezTo>
                  <a:pt x="13661" y="717"/>
                  <a:pt x="13693" y="818"/>
                  <a:pt x="13689" y="1330"/>
                </a:cubicBezTo>
                <a:cubicBezTo>
                  <a:pt x="13684" y="1800"/>
                  <a:pt x="13634" y="1948"/>
                  <a:pt x="13430" y="2116"/>
                </a:cubicBezTo>
                <a:cubicBezTo>
                  <a:pt x="13109" y="2379"/>
                  <a:pt x="12856" y="2380"/>
                  <a:pt x="12534" y="2116"/>
                </a:cubicBezTo>
                <a:cubicBezTo>
                  <a:pt x="12327" y="1946"/>
                  <a:pt x="12278" y="1800"/>
                  <a:pt x="12275" y="1330"/>
                </a:cubicBezTo>
                <a:cubicBezTo>
                  <a:pt x="12273" y="779"/>
                  <a:pt x="12290" y="742"/>
                  <a:pt x="12674" y="517"/>
                </a:cubicBezTo>
                <a:lnTo>
                  <a:pt x="13078" y="282"/>
                </a:lnTo>
                <a:close/>
                <a:moveTo>
                  <a:pt x="7957" y="564"/>
                </a:moveTo>
                <a:cubicBezTo>
                  <a:pt x="8061" y="547"/>
                  <a:pt x="8157" y="585"/>
                  <a:pt x="8248" y="678"/>
                </a:cubicBezTo>
                <a:cubicBezTo>
                  <a:pt x="8341" y="772"/>
                  <a:pt x="8331" y="873"/>
                  <a:pt x="8209" y="1061"/>
                </a:cubicBezTo>
                <a:cubicBezTo>
                  <a:pt x="7981" y="1413"/>
                  <a:pt x="7780" y="1456"/>
                  <a:pt x="7565" y="1216"/>
                </a:cubicBezTo>
                <a:cubicBezTo>
                  <a:pt x="7393" y="1023"/>
                  <a:pt x="7398" y="1002"/>
                  <a:pt x="7612" y="786"/>
                </a:cubicBezTo>
                <a:cubicBezTo>
                  <a:pt x="7739" y="657"/>
                  <a:pt x="7852" y="581"/>
                  <a:pt x="7957" y="564"/>
                </a:cubicBezTo>
                <a:close/>
                <a:moveTo>
                  <a:pt x="14876" y="793"/>
                </a:moveTo>
                <a:cubicBezTo>
                  <a:pt x="14788" y="790"/>
                  <a:pt x="14776" y="849"/>
                  <a:pt x="14810" y="981"/>
                </a:cubicBezTo>
                <a:cubicBezTo>
                  <a:pt x="14880" y="1254"/>
                  <a:pt x="14228" y="2546"/>
                  <a:pt x="14020" y="2546"/>
                </a:cubicBezTo>
                <a:cubicBezTo>
                  <a:pt x="13738" y="2546"/>
                  <a:pt x="13847" y="2722"/>
                  <a:pt x="14246" y="2915"/>
                </a:cubicBezTo>
                <a:cubicBezTo>
                  <a:pt x="14629" y="3100"/>
                  <a:pt x="14625" y="3102"/>
                  <a:pt x="14564" y="2854"/>
                </a:cubicBezTo>
                <a:cubicBezTo>
                  <a:pt x="14492" y="2563"/>
                  <a:pt x="14753" y="2149"/>
                  <a:pt x="14936" y="2263"/>
                </a:cubicBezTo>
                <a:cubicBezTo>
                  <a:pt x="15005" y="2307"/>
                  <a:pt x="15062" y="2504"/>
                  <a:pt x="15062" y="2707"/>
                </a:cubicBezTo>
                <a:cubicBezTo>
                  <a:pt x="15062" y="3130"/>
                  <a:pt x="15225" y="3358"/>
                  <a:pt x="15991" y="3983"/>
                </a:cubicBezTo>
                <a:cubicBezTo>
                  <a:pt x="16533" y="4425"/>
                  <a:pt x="16911" y="4514"/>
                  <a:pt x="17006" y="4225"/>
                </a:cubicBezTo>
                <a:cubicBezTo>
                  <a:pt x="17040" y="4118"/>
                  <a:pt x="16997" y="4094"/>
                  <a:pt x="16840" y="4144"/>
                </a:cubicBezTo>
                <a:cubicBezTo>
                  <a:pt x="16692" y="4191"/>
                  <a:pt x="16518" y="4133"/>
                  <a:pt x="16322" y="3963"/>
                </a:cubicBezTo>
                <a:lnTo>
                  <a:pt x="16030" y="3707"/>
                </a:lnTo>
                <a:lnTo>
                  <a:pt x="16263" y="3405"/>
                </a:lnTo>
                <a:cubicBezTo>
                  <a:pt x="16459" y="3152"/>
                  <a:pt x="16537" y="3124"/>
                  <a:pt x="16720" y="3224"/>
                </a:cubicBezTo>
                <a:cubicBezTo>
                  <a:pt x="16845" y="3291"/>
                  <a:pt x="16914" y="3410"/>
                  <a:pt x="16880" y="3499"/>
                </a:cubicBezTo>
                <a:cubicBezTo>
                  <a:pt x="16774" y="3779"/>
                  <a:pt x="17009" y="3668"/>
                  <a:pt x="17251" y="3325"/>
                </a:cubicBezTo>
                <a:cubicBezTo>
                  <a:pt x="17380" y="3141"/>
                  <a:pt x="17528" y="3012"/>
                  <a:pt x="17576" y="3043"/>
                </a:cubicBezTo>
                <a:cubicBezTo>
                  <a:pt x="17625" y="3073"/>
                  <a:pt x="17728" y="3020"/>
                  <a:pt x="17808" y="2922"/>
                </a:cubicBezTo>
                <a:cubicBezTo>
                  <a:pt x="17936" y="2767"/>
                  <a:pt x="17901" y="2693"/>
                  <a:pt x="17523" y="2364"/>
                </a:cubicBezTo>
                <a:cubicBezTo>
                  <a:pt x="17284" y="2156"/>
                  <a:pt x="16994" y="1933"/>
                  <a:pt x="16880" y="1867"/>
                </a:cubicBezTo>
                <a:cubicBezTo>
                  <a:pt x="16706" y="1768"/>
                  <a:pt x="16683" y="1776"/>
                  <a:pt x="16740" y="1928"/>
                </a:cubicBezTo>
                <a:cubicBezTo>
                  <a:pt x="16820" y="2139"/>
                  <a:pt x="15860" y="3461"/>
                  <a:pt x="15672" y="3399"/>
                </a:cubicBezTo>
                <a:cubicBezTo>
                  <a:pt x="15608" y="3377"/>
                  <a:pt x="15510" y="3174"/>
                  <a:pt x="15453" y="2949"/>
                </a:cubicBezTo>
                <a:cubicBezTo>
                  <a:pt x="15359" y="2568"/>
                  <a:pt x="15376" y="2515"/>
                  <a:pt x="15699" y="2216"/>
                </a:cubicBezTo>
                <a:cubicBezTo>
                  <a:pt x="15890" y="2039"/>
                  <a:pt x="16044" y="1841"/>
                  <a:pt x="16044" y="1773"/>
                </a:cubicBezTo>
                <a:cubicBezTo>
                  <a:pt x="16044" y="1502"/>
                  <a:pt x="15803" y="1205"/>
                  <a:pt x="15394" y="994"/>
                </a:cubicBezTo>
                <a:cubicBezTo>
                  <a:pt x="15127" y="856"/>
                  <a:pt x="14964" y="795"/>
                  <a:pt x="14876" y="793"/>
                </a:cubicBezTo>
                <a:close/>
                <a:moveTo>
                  <a:pt x="6218" y="1115"/>
                </a:moveTo>
                <a:cubicBezTo>
                  <a:pt x="6002" y="1133"/>
                  <a:pt x="5757" y="1208"/>
                  <a:pt x="5548" y="1337"/>
                </a:cubicBezTo>
                <a:cubicBezTo>
                  <a:pt x="5221" y="1539"/>
                  <a:pt x="5194" y="1587"/>
                  <a:pt x="5356" y="1679"/>
                </a:cubicBezTo>
                <a:cubicBezTo>
                  <a:pt x="5638" y="1839"/>
                  <a:pt x="6221" y="3075"/>
                  <a:pt x="6139" y="3338"/>
                </a:cubicBezTo>
                <a:cubicBezTo>
                  <a:pt x="6072" y="3552"/>
                  <a:pt x="6085" y="3549"/>
                  <a:pt x="6543" y="3304"/>
                </a:cubicBezTo>
                <a:cubicBezTo>
                  <a:pt x="6952" y="3087"/>
                  <a:pt x="6988" y="3049"/>
                  <a:pt x="6776" y="3016"/>
                </a:cubicBezTo>
                <a:cubicBezTo>
                  <a:pt x="6640" y="2994"/>
                  <a:pt x="6477" y="2872"/>
                  <a:pt x="6411" y="2747"/>
                </a:cubicBezTo>
                <a:cubicBezTo>
                  <a:pt x="6310" y="2556"/>
                  <a:pt x="6332" y="2480"/>
                  <a:pt x="6570" y="2257"/>
                </a:cubicBezTo>
                <a:cubicBezTo>
                  <a:pt x="6875" y="1970"/>
                  <a:pt x="6956" y="1472"/>
                  <a:pt x="6729" y="1243"/>
                </a:cubicBezTo>
                <a:cubicBezTo>
                  <a:pt x="6628" y="1140"/>
                  <a:pt x="6435" y="1096"/>
                  <a:pt x="6218" y="1115"/>
                </a:cubicBezTo>
                <a:close/>
                <a:moveTo>
                  <a:pt x="15427" y="1249"/>
                </a:moveTo>
                <a:cubicBezTo>
                  <a:pt x="15609" y="1310"/>
                  <a:pt x="15657" y="1756"/>
                  <a:pt x="15500" y="1948"/>
                </a:cubicBezTo>
                <a:cubicBezTo>
                  <a:pt x="15329" y="2156"/>
                  <a:pt x="15069" y="2153"/>
                  <a:pt x="14989" y="1941"/>
                </a:cubicBezTo>
                <a:cubicBezTo>
                  <a:pt x="14909" y="1731"/>
                  <a:pt x="15252" y="1191"/>
                  <a:pt x="15427" y="1249"/>
                </a:cubicBezTo>
                <a:close/>
                <a:moveTo>
                  <a:pt x="6132" y="1343"/>
                </a:moveTo>
                <a:cubicBezTo>
                  <a:pt x="6319" y="1374"/>
                  <a:pt x="6481" y="1551"/>
                  <a:pt x="6510" y="1793"/>
                </a:cubicBezTo>
                <a:cubicBezTo>
                  <a:pt x="6528" y="1945"/>
                  <a:pt x="6461" y="2128"/>
                  <a:pt x="6371" y="2203"/>
                </a:cubicBezTo>
                <a:cubicBezTo>
                  <a:pt x="6234" y="2318"/>
                  <a:pt x="6178" y="2268"/>
                  <a:pt x="5986" y="1887"/>
                </a:cubicBezTo>
                <a:cubicBezTo>
                  <a:pt x="5778" y="1474"/>
                  <a:pt x="5767" y="1428"/>
                  <a:pt x="5933" y="1363"/>
                </a:cubicBezTo>
                <a:cubicBezTo>
                  <a:pt x="5998" y="1338"/>
                  <a:pt x="6070" y="1333"/>
                  <a:pt x="6132" y="1343"/>
                </a:cubicBezTo>
                <a:close/>
                <a:moveTo>
                  <a:pt x="5044" y="1666"/>
                </a:moveTo>
                <a:cubicBezTo>
                  <a:pt x="4990" y="1673"/>
                  <a:pt x="4880" y="1733"/>
                  <a:pt x="4719" y="1840"/>
                </a:cubicBezTo>
                <a:cubicBezTo>
                  <a:pt x="4439" y="2026"/>
                  <a:pt x="4349" y="2238"/>
                  <a:pt x="4573" y="2190"/>
                </a:cubicBezTo>
                <a:cubicBezTo>
                  <a:pt x="4739" y="2154"/>
                  <a:pt x="5047" y="3201"/>
                  <a:pt x="4911" y="3338"/>
                </a:cubicBezTo>
                <a:cubicBezTo>
                  <a:pt x="4851" y="3399"/>
                  <a:pt x="4614" y="3330"/>
                  <a:pt x="4308" y="3157"/>
                </a:cubicBezTo>
                <a:cubicBezTo>
                  <a:pt x="3934" y="2945"/>
                  <a:pt x="3825" y="2821"/>
                  <a:pt x="3876" y="2687"/>
                </a:cubicBezTo>
                <a:cubicBezTo>
                  <a:pt x="3930" y="2545"/>
                  <a:pt x="3861" y="2559"/>
                  <a:pt x="3591" y="2754"/>
                </a:cubicBezTo>
                <a:cubicBezTo>
                  <a:pt x="3247" y="3002"/>
                  <a:pt x="3113" y="3258"/>
                  <a:pt x="3379" y="3157"/>
                </a:cubicBezTo>
                <a:cubicBezTo>
                  <a:pt x="3454" y="3128"/>
                  <a:pt x="3935" y="3342"/>
                  <a:pt x="4447" y="3634"/>
                </a:cubicBezTo>
                <a:cubicBezTo>
                  <a:pt x="4959" y="3925"/>
                  <a:pt x="5392" y="4129"/>
                  <a:pt x="5409" y="4090"/>
                </a:cubicBezTo>
                <a:cubicBezTo>
                  <a:pt x="5426" y="4052"/>
                  <a:pt x="5324" y="3555"/>
                  <a:pt x="5177" y="2982"/>
                </a:cubicBezTo>
                <a:cubicBezTo>
                  <a:pt x="4989" y="2252"/>
                  <a:pt x="4939" y="1897"/>
                  <a:pt x="5018" y="1800"/>
                </a:cubicBezTo>
                <a:cubicBezTo>
                  <a:pt x="5095" y="1704"/>
                  <a:pt x="5099" y="1658"/>
                  <a:pt x="5044" y="1666"/>
                </a:cubicBezTo>
                <a:close/>
                <a:moveTo>
                  <a:pt x="17138" y="2324"/>
                </a:moveTo>
                <a:cubicBezTo>
                  <a:pt x="17302" y="2324"/>
                  <a:pt x="17599" y="2762"/>
                  <a:pt x="17563" y="2949"/>
                </a:cubicBezTo>
                <a:cubicBezTo>
                  <a:pt x="17519" y="3176"/>
                  <a:pt x="17104" y="3235"/>
                  <a:pt x="16853" y="3049"/>
                </a:cubicBezTo>
                <a:cubicBezTo>
                  <a:pt x="16694" y="2931"/>
                  <a:pt x="16692" y="2889"/>
                  <a:pt x="16866" y="2619"/>
                </a:cubicBezTo>
                <a:cubicBezTo>
                  <a:pt x="16972" y="2457"/>
                  <a:pt x="17094" y="2324"/>
                  <a:pt x="17138" y="2324"/>
                </a:cubicBezTo>
                <a:close/>
                <a:moveTo>
                  <a:pt x="3027" y="3459"/>
                </a:moveTo>
                <a:cubicBezTo>
                  <a:pt x="2892" y="3470"/>
                  <a:pt x="2746" y="3543"/>
                  <a:pt x="2656" y="3674"/>
                </a:cubicBezTo>
                <a:cubicBezTo>
                  <a:pt x="2404" y="4038"/>
                  <a:pt x="2435" y="4397"/>
                  <a:pt x="2742" y="4601"/>
                </a:cubicBezTo>
                <a:cubicBezTo>
                  <a:pt x="2962" y="4747"/>
                  <a:pt x="3087" y="4759"/>
                  <a:pt x="3472" y="4654"/>
                </a:cubicBezTo>
                <a:cubicBezTo>
                  <a:pt x="3861" y="4548"/>
                  <a:pt x="3961" y="4552"/>
                  <a:pt x="4109" y="4701"/>
                </a:cubicBezTo>
                <a:cubicBezTo>
                  <a:pt x="4355" y="4951"/>
                  <a:pt x="4144" y="5254"/>
                  <a:pt x="3691" y="5299"/>
                </a:cubicBezTo>
                <a:cubicBezTo>
                  <a:pt x="3361" y="5332"/>
                  <a:pt x="3351" y="5344"/>
                  <a:pt x="3538" y="5487"/>
                </a:cubicBezTo>
                <a:cubicBezTo>
                  <a:pt x="3815" y="5700"/>
                  <a:pt x="3873" y="5685"/>
                  <a:pt x="4182" y="5373"/>
                </a:cubicBezTo>
                <a:cubicBezTo>
                  <a:pt x="4488" y="5063"/>
                  <a:pt x="4526" y="4634"/>
                  <a:pt x="4275" y="4379"/>
                </a:cubicBezTo>
                <a:cubicBezTo>
                  <a:pt x="4092" y="4194"/>
                  <a:pt x="3626" y="4151"/>
                  <a:pt x="3531" y="4305"/>
                </a:cubicBezTo>
                <a:cubicBezTo>
                  <a:pt x="3445" y="4447"/>
                  <a:pt x="2801" y="4311"/>
                  <a:pt x="2735" y="4137"/>
                </a:cubicBezTo>
                <a:cubicBezTo>
                  <a:pt x="2651" y="3914"/>
                  <a:pt x="2921" y="3631"/>
                  <a:pt x="3160" y="3694"/>
                </a:cubicBezTo>
                <a:cubicBezTo>
                  <a:pt x="3286" y="3727"/>
                  <a:pt x="3352" y="3700"/>
                  <a:pt x="3326" y="3620"/>
                </a:cubicBezTo>
                <a:cubicBezTo>
                  <a:pt x="3287" y="3500"/>
                  <a:pt x="3163" y="3448"/>
                  <a:pt x="3027" y="3459"/>
                </a:cubicBezTo>
                <a:close/>
                <a:moveTo>
                  <a:pt x="10769" y="3788"/>
                </a:moveTo>
                <a:cubicBezTo>
                  <a:pt x="9721" y="3815"/>
                  <a:pt x="9532" y="3851"/>
                  <a:pt x="9502" y="4010"/>
                </a:cubicBezTo>
                <a:cubicBezTo>
                  <a:pt x="9477" y="4142"/>
                  <a:pt x="9555" y="4206"/>
                  <a:pt x="9774" y="4231"/>
                </a:cubicBezTo>
                <a:cubicBezTo>
                  <a:pt x="10078" y="4267"/>
                  <a:pt x="10086" y="4272"/>
                  <a:pt x="10086" y="5031"/>
                </a:cubicBezTo>
                <a:cubicBezTo>
                  <a:pt x="10086" y="5781"/>
                  <a:pt x="10079" y="5801"/>
                  <a:pt x="9774" y="5884"/>
                </a:cubicBezTo>
                <a:cubicBezTo>
                  <a:pt x="9051" y="6079"/>
                  <a:pt x="8212" y="6995"/>
                  <a:pt x="8295" y="7502"/>
                </a:cubicBezTo>
                <a:cubicBezTo>
                  <a:pt x="8312" y="7609"/>
                  <a:pt x="8286" y="7763"/>
                  <a:pt x="8235" y="7845"/>
                </a:cubicBezTo>
                <a:cubicBezTo>
                  <a:pt x="8182" y="7930"/>
                  <a:pt x="8194" y="8045"/>
                  <a:pt x="8262" y="8113"/>
                </a:cubicBezTo>
                <a:cubicBezTo>
                  <a:pt x="8345" y="8197"/>
                  <a:pt x="8503" y="8114"/>
                  <a:pt x="8812" y="7831"/>
                </a:cubicBezTo>
                <a:cubicBezTo>
                  <a:pt x="9364" y="7327"/>
                  <a:pt x="9911" y="7036"/>
                  <a:pt x="10046" y="7173"/>
                </a:cubicBezTo>
                <a:cubicBezTo>
                  <a:pt x="10102" y="7230"/>
                  <a:pt x="10130" y="7687"/>
                  <a:pt x="10113" y="8187"/>
                </a:cubicBezTo>
                <a:lnTo>
                  <a:pt x="10086" y="9094"/>
                </a:lnTo>
                <a:lnTo>
                  <a:pt x="9675" y="9336"/>
                </a:lnTo>
                <a:lnTo>
                  <a:pt x="9264" y="9571"/>
                </a:lnTo>
                <a:lnTo>
                  <a:pt x="8839" y="9215"/>
                </a:lnTo>
                <a:cubicBezTo>
                  <a:pt x="8600" y="9021"/>
                  <a:pt x="8375" y="8859"/>
                  <a:pt x="8341" y="8859"/>
                </a:cubicBezTo>
                <a:cubicBezTo>
                  <a:pt x="8224" y="8859"/>
                  <a:pt x="8279" y="9540"/>
                  <a:pt x="8428" y="9900"/>
                </a:cubicBezTo>
                <a:cubicBezTo>
                  <a:pt x="8555" y="10208"/>
                  <a:pt x="8555" y="10295"/>
                  <a:pt x="8428" y="10471"/>
                </a:cubicBezTo>
                <a:cubicBezTo>
                  <a:pt x="8345" y="10585"/>
                  <a:pt x="8282" y="10901"/>
                  <a:pt x="8282" y="11176"/>
                </a:cubicBezTo>
                <a:lnTo>
                  <a:pt x="8282" y="11673"/>
                </a:lnTo>
                <a:lnTo>
                  <a:pt x="8700" y="11263"/>
                </a:lnTo>
                <a:lnTo>
                  <a:pt x="9118" y="10840"/>
                </a:lnTo>
                <a:lnTo>
                  <a:pt x="9648" y="11156"/>
                </a:lnTo>
                <a:lnTo>
                  <a:pt x="10172" y="11472"/>
                </a:lnTo>
                <a:lnTo>
                  <a:pt x="10146" y="12345"/>
                </a:lnTo>
                <a:cubicBezTo>
                  <a:pt x="10132" y="12829"/>
                  <a:pt x="10102" y="13271"/>
                  <a:pt x="10073" y="13319"/>
                </a:cubicBezTo>
                <a:cubicBezTo>
                  <a:pt x="10004" y="13431"/>
                  <a:pt x="9459" y="13148"/>
                  <a:pt x="8779" y="12647"/>
                </a:cubicBezTo>
                <a:lnTo>
                  <a:pt x="8242" y="12251"/>
                </a:lnTo>
                <a:lnTo>
                  <a:pt x="8315" y="12849"/>
                </a:lnTo>
                <a:cubicBezTo>
                  <a:pt x="8401" y="13588"/>
                  <a:pt x="8776" y="14089"/>
                  <a:pt x="9615" y="14595"/>
                </a:cubicBezTo>
                <a:cubicBezTo>
                  <a:pt x="10203" y="14949"/>
                  <a:pt x="10209" y="14969"/>
                  <a:pt x="10146" y="15374"/>
                </a:cubicBezTo>
                <a:cubicBezTo>
                  <a:pt x="10085" y="15761"/>
                  <a:pt x="10028" y="15816"/>
                  <a:pt x="9184" y="16260"/>
                </a:cubicBezTo>
                <a:lnTo>
                  <a:pt x="8282" y="16737"/>
                </a:lnTo>
                <a:lnTo>
                  <a:pt x="8282" y="17342"/>
                </a:lnTo>
                <a:cubicBezTo>
                  <a:pt x="8282" y="17681"/>
                  <a:pt x="8332" y="17946"/>
                  <a:pt x="8394" y="17946"/>
                </a:cubicBezTo>
                <a:cubicBezTo>
                  <a:pt x="8456" y="17946"/>
                  <a:pt x="8838" y="17774"/>
                  <a:pt x="9250" y="17563"/>
                </a:cubicBezTo>
                <a:cubicBezTo>
                  <a:pt x="9663" y="17353"/>
                  <a:pt x="10036" y="17210"/>
                  <a:pt x="10073" y="17248"/>
                </a:cubicBezTo>
                <a:cubicBezTo>
                  <a:pt x="10110" y="17285"/>
                  <a:pt x="10139" y="17738"/>
                  <a:pt x="10139" y="18249"/>
                </a:cubicBezTo>
                <a:cubicBezTo>
                  <a:pt x="10139" y="19175"/>
                  <a:pt x="10140" y="19177"/>
                  <a:pt x="9821" y="19290"/>
                </a:cubicBezTo>
                <a:cubicBezTo>
                  <a:pt x="9645" y="19352"/>
                  <a:pt x="9470" y="19474"/>
                  <a:pt x="9436" y="19565"/>
                </a:cubicBezTo>
                <a:cubicBezTo>
                  <a:pt x="9402" y="19656"/>
                  <a:pt x="9321" y="19699"/>
                  <a:pt x="9257" y="19659"/>
                </a:cubicBezTo>
                <a:cubicBezTo>
                  <a:pt x="9192" y="19619"/>
                  <a:pt x="9074" y="19668"/>
                  <a:pt x="8998" y="19773"/>
                </a:cubicBezTo>
                <a:cubicBezTo>
                  <a:pt x="8922" y="19878"/>
                  <a:pt x="8739" y="19974"/>
                  <a:pt x="8593" y="19981"/>
                </a:cubicBezTo>
                <a:cubicBezTo>
                  <a:pt x="8350" y="19994"/>
                  <a:pt x="8332" y="20046"/>
                  <a:pt x="8302" y="20633"/>
                </a:cubicBezTo>
                <a:cubicBezTo>
                  <a:pt x="8281" y="21034"/>
                  <a:pt x="8307" y="21271"/>
                  <a:pt x="8381" y="21271"/>
                </a:cubicBezTo>
                <a:cubicBezTo>
                  <a:pt x="8446" y="21271"/>
                  <a:pt x="8849" y="21089"/>
                  <a:pt x="9270" y="20875"/>
                </a:cubicBezTo>
                <a:cubicBezTo>
                  <a:pt x="9907" y="20550"/>
                  <a:pt x="10046" y="20513"/>
                  <a:pt x="10099" y="20653"/>
                </a:cubicBezTo>
                <a:cubicBezTo>
                  <a:pt x="10199" y="20914"/>
                  <a:pt x="10065" y="21137"/>
                  <a:pt x="9788" y="21177"/>
                </a:cubicBezTo>
                <a:cubicBezTo>
                  <a:pt x="9649" y="21197"/>
                  <a:pt x="9522" y="21299"/>
                  <a:pt x="9502" y="21405"/>
                </a:cubicBezTo>
                <a:cubicBezTo>
                  <a:pt x="9469" y="21581"/>
                  <a:pt x="9589" y="21600"/>
                  <a:pt x="10736" y="21600"/>
                </a:cubicBezTo>
                <a:cubicBezTo>
                  <a:pt x="11914" y="21600"/>
                  <a:pt x="11997" y="21584"/>
                  <a:pt x="11997" y="21385"/>
                </a:cubicBezTo>
                <a:cubicBezTo>
                  <a:pt x="11997" y="21248"/>
                  <a:pt x="11910" y="21159"/>
                  <a:pt x="11751" y="21137"/>
                </a:cubicBezTo>
                <a:cubicBezTo>
                  <a:pt x="11534" y="21105"/>
                  <a:pt x="11502" y="21031"/>
                  <a:pt x="11473" y="20472"/>
                </a:cubicBezTo>
                <a:lnTo>
                  <a:pt x="11440" y="19840"/>
                </a:lnTo>
                <a:lnTo>
                  <a:pt x="11964" y="19565"/>
                </a:lnTo>
                <a:cubicBezTo>
                  <a:pt x="12863" y="19100"/>
                  <a:pt x="13310" y="18473"/>
                  <a:pt x="13310" y="17664"/>
                </a:cubicBezTo>
                <a:cubicBezTo>
                  <a:pt x="13310" y="17195"/>
                  <a:pt x="13224" y="17186"/>
                  <a:pt x="12813" y="17624"/>
                </a:cubicBezTo>
                <a:cubicBezTo>
                  <a:pt x="12444" y="18017"/>
                  <a:pt x="11715" y="18427"/>
                  <a:pt x="11559" y="18329"/>
                </a:cubicBezTo>
                <a:cubicBezTo>
                  <a:pt x="11501" y="18293"/>
                  <a:pt x="11453" y="17847"/>
                  <a:pt x="11453" y="17335"/>
                </a:cubicBezTo>
                <a:cubicBezTo>
                  <a:pt x="11453" y="16482"/>
                  <a:pt x="11473" y="16387"/>
                  <a:pt x="11698" y="16267"/>
                </a:cubicBezTo>
                <a:cubicBezTo>
                  <a:pt x="11834" y="16195"/>
                  <a:pt x="11982" y="16075"/>
                  <a:pt x="12030" y="15992"/>
                </a:cubicBezTo>
                <a:cubicBezTo>
                  <a:pt x="12141" y="15801"/>
                  <a:pt x="12454" y="15945"/>
                  <a:pt x="12959" y="16428"/>
                </a:cubicBezTo>
                <a:lnTo>
                  <a:pt x="13310" y="16771"/>
                </a:lnTo>
                <a:lnTo>
                  <a:pt x="13310" y="16354"/>
                </a:lnTo>
                <a:cubicBezTo>
                  <a:pt x="13310" y="16126"/>
                  <a:pt x="13240" y="15797"/>
                  <a:pt x="13151" y="15622"/>
                </a:cubicBezTo>
                <a:cubicBezTo>
                  <a:pt x="13008" y="15342"/>
                  <a:pt x="13002" y="15268"/>
                  <a:pt x="13145" y="14991"/>
                </a:cubicBezTo>
                <a:cubicBezTo>
                  <a:pt x="13233" y="14819"/>
                  <a:pt x="13310" y="14480"/>
                  <a:pt x="13310" y="14239"/>
                </a:cubicBezTo>
                <a:lnTo>
                  <a:pt x="13310" y="13802"/>
                </a:lnTo>
                <a:lnTo>
                  <a:pt x="12846" y="14252"/>
                </a:lnTo>
                <a:lnTo>
                  <a:pt x="12382" y="14702"/>
                </a:lnTo>
                <a:lnTo>
                  <a:pt x="11891" y="14387"/>
                </a:lnTo>
                <a:lnTo>
                  <a:pt x="11406" y="14064"/>
                </a:lnTo>
                <a:lnTo>
                  <a:pt x="11440" y="13157"/>
                </a:lnTo>
                <a:cubicBezTo>
                  <a:pt x="11457" y="12655"/>
                  <a:pt x="11510" y="12202"/>
                  <a:pt x="11559" y="12150"/>
                </a:cubicBezTo>
                <a:cubicBezTo>
                  <a:pt x="11668" y="12035"/>
                  <a:pt x="12517" y="12519"/>
                  <a:pt x="12873" y="12902"/>
                </a:cubicBezTo>
                <a:cubicBezTo>
                  <a:pt x="13209" y="13265"/>
                  <a:pt x="13310" y="13253"/>
                  <a:pt x="13310" y="12855"/>
                </a:cubicBezTo>
                <a:cubicBezTo>
                  <a:pt x="13310" y="12096"/>
                  <a:pt x="12887" y="11526"/>
                  <a:pt x="11851" y="10887"/>
                </a:cubicBezTo>
                <a:cubicBezTo>
                  <a:pt x="11394" y="10606"/>
                  <a:pt x="11249" y="10462"/>
                  <a:pt x="11333" y="10377"/>
                </a:cubicBezTo>
                <a:cubicBezTo>
                  <a:pt x="11398" y="10311"/>
                  <a:pt x="11453" y="10123"/>
                  <a:pt x="11453" y="9960"/>
                </a:cubicBezTo>
                <a:cubicBezTo>
                  <a:pt x="11453" y="9698"/>
                  <a:pt x="11557" y="9609"/>
                  <a:pt x="12382" y="9208"/>
                </a:cubicBezTo>
                <a:lnTo>
                  <a:pt x="13310" y="8758"/>
                </a:lnTo>
                <a:lnTo>
                  <a:pt x="13310" y="8147"/>
                </a:lnTo>
                <a:cubicBezTo>
                  <a:pt x="13310" y="7801"/>
                  <a:pt x="13261" y="7536"/>
                  <a:pt x="13198" y="7536"/>
                </a:cubicBezTo>
                <a:cubicBezTo>
                  <a:pt x="13136" y="7536"/>
                  <a:pt x="12748" y="7702"/>
                  <a:pt x="12335" y="7912"/>
                </a:cubicBezTo>
                <a:cubicBezTo>
                  <a:pt x="11923" y="8122"/>
                  <a:pt x="11556" y="8265"/>
                  <a:pt x="11519" y="8228"/>
                </a:cubicBezTo>
                <a:cubicBezTo>
                  <a:pt x="11482" y="8190"/>
                  <a:pt x="11453" y="7754"/>
                  <a:pt x="11453" y="7254"/>
                </a:cubicBezTo>
                <a:lnTo>
                  <a:pt x="11453" y="6340"/>
                </a:lnTo>
                <a:lnTo>
                  <a:pt x="12382" y="5890"/>
                </a:lnTo>
                <a:lnTo>
                  <a:pt x="13310" y="5440"/>
                </a:lnTo>
                <a:lnTo>
                  <a:pt x="13310" y="4822"/>
                </a:lnTo>
                <a:cubicBezTo>
                  <a:pt x="13310" y="4477"/>
                  <a:pt x="13261" y="4211"/>
                  <a:pt x="13198" y="4211"/>
                </a:cubicBezTo>
                <a:cubicBezTo>
                  <a:pt x="13136" y="4211"/>
                  <a:pt x="12743" y="4386"/>
                  <a:pt x="12322" y="4601"/>
                </a:cubicBezTo>
                <a:cubicBezTo>
                  <a:pt x="11702" y="4917"/>
                  <a:pt x="11542" y="4960"/>
                  <a:pt x="11493" y="4829"/>
                </a:cubicBezTo>
                <a:cubicBezTo>
                  <a:pt x="11383" y="4539"/>
                  <a:pt x="11501" y="4268"/>
                  <a:pt x="11751" y="4231"/>
                </a:cubicBezTo>
                <a:cubicBezTo>
                  <a:pt x="11910" y="4208"/>
                  <a:pt x="11997" y="4117"/>
                  <a:pt x="11997" y="3976"/>
                </a:cubicBezTo>
                <a:cubicBezTo>
                  <a:pt x="11997" y="3771"/>
                  <a:pt x="11929" y="3759"/>
                  <a:pt x="10769" y="3788"/>
                </a:cubicBezTo>
                <a:close/>
                <a:moveTo>
                  <a:pt x="19500" y="4513"/>
                </a:moveTo>
                <a:cubicBezTo>
                  <a:pt x="19483" y="4515"/>
                  <a:pt x="19467" y="4529"/>
                  <a:pt x="19460" y="4560"/>
                </a:cubicBezTo>
                <a:cubicBezTo>
                  <a:pt x="19440" y="4663"/>
                  <a:pt x="19192" y="4885"/>
                  <a:pt x="18910" y="5051"/>
                </a:cubicBezTo>
                <a:cubicBezTo>
                  <a:pt x="18628" y="5216"/>
                  <a:pt x="18360" y="5415"/>
                  <a:pt x="18313" y="5494"/>
                </a:cubicBezTo>
                <a:cubicBezTo>
                  <a:pt x="18251" y="5599"/>
                  <a:pt x="18157" y="5616"/>
                  <a:pt x="17961" y="5541"/>
                </a:cubicBezTo>
                <a:cubicBezTo>
                  <a:pt x="17626" y="5412"/>
                  <a:pt x="17612" y="5510"/>
                  <a:pt x="17921" y="6058"/>
                </a:cubicBezTo>
                <a:cubicBezTo>
                  <a:pt x="18235" y="6615"/>
                  <a:pt x="18465" y="6875"/>
                  <a:pt x="18731" y="6992"/>
                </a:cubicBezTo>
                <a:cubicBezTo>
                  <a:pt x="19062" y="7137"/>
                  <a:pt x="19658" y="7017"/>
                  <a:pt x="19938" y="6750"/>
                </a:cubicBezTo>
                <a:cubicBezTo>
                  <a:pt x="20294" y="6411"/>
                  <a:pt x="20244" y="5652"/>
                  <a:pt x="19819" y="4923"/>
                </a:cubicBezTo>
                <a:cubicBezTo>
                  <a:pt x="19656" y="4644"/>
                  <a:pt x="19553" y="4509"/>
                  <a:pt x="19500" y="4513"/>
                </a:cubicBezTo>
                <a:close/>
                <a:moveTo>
                  <a:pt x="19586" y="5064"/>
                </a:moveTo>
                <a:lnTo>
                  <a:pt x="19786" y="5313"/>
                </a:lnTo>
                <a:cubicBezTo>
                  <a:pt x="20142" y="5759"/>
                  <a:pt x="19996" y="6298"/>
                  <a:pt x="19441" y="6589"/>
                </a:cubicBezTo>
                <a:cubicBezTo>
                  <a:pt x="18993" y="6823"/>
                  <a:pt x="18752" y="6797"/>
                  <a:pt x="18465" y="6488"/>
                </a:cubicBezTo>
                <a:cubicBezTo>
                  <a:pt x="18107" y="6102"/>
                  <a:pt x="18212" y="5879"/>
                  <a:pt x="18943" y="5447"/>
                </a:cubicBezTo>
                <a:lnTo>
                  <a:pt x="19586" y="5064"/>
                </a:lnTo>
                <a:close/>
                <a:moveTo>
                  <a:pt x="1495" y="6454"/>
                </a:moveTo>
                <a:cubicBezTo>
                  <a:pt x="1123" y="6519"/>
                  <a:pt x="780" y="6774"/>
                  <a:pt x="626" y="7247"/>
                </a:cubicBezTo>
                <a:cubicBezTo>
                  <a:pt x="464" y="7743"/>
                  <a:pt x="574" y="8138"/>
                  <a:pt x="971" y="8476"/>
                </a:cubicBezTo>
                <a:cubicBezTo>
                  <a:pt x="1317" y="8772"/>
                  <a:pt x="1886" y="8842"/>
                  <a:pt x="2264" y="8637"/>
                </a:cubicBezTo>
                <a:cubicBezTo>
                  <a:pt x="2529" y="8494"/>
                  <a:pt x="2808" y="7960"/>
                  <a:pt x="2808" y="7596"/>
                </a:cubicBezTo>
                <a:cubicBezTo>
                  <a:pt x="2808" y="6767"/>
                  <a:pt x="2115" y="6347"/>
                  <a:pt x="1495" y="6454"/>
                </a:cubicBezTo>
                <a:close/>
                <a:moveTo>
                  <a:pt x="20741" y="6804"/>
                </a:moveTo>
                <a:cubicBezTo>
                  <a:pt x="20706" y="6787"/>
                  <a:pt x="20676" y="6827"/>
                  <a:pt x="20615" y="6911"/>
                </a:cubicBezTo>
                <a:cubicBezTo>
                  <a:pt x="20417" y="7185"/>
                  <a:pt x="19059" y="7660"/>
                  <a:pt x="18910" y="7509"/>
                </a:cubicBezTo>
                <a:cubicBezTo>
                  <a:pt x="18775" y="7372"/>
                  <a:pt x="18821" y="7995"/>
                  <a:pt x="18963" y="8228"/>
                </a:cubicBezTo>
                <a:cubicBezTo>
                  <a:pt x="19017" y="8317"/>
                  <a:pt x="19070" y="8269"/>
                  <a:pt x="19115" y="8087"/>
                </a:cubicBezTo>
                <a:cubicBezTo>
                  <a:pt x="19153" y="7935"/>
                  <a:pt x="19239" y="7823"/>
                  <a:pt x="19308" y="7838"/>
                </a:cubicBezTo>
                <a:cubicBezTo>
                  <a:pt x="19377" y="7853"/>
                  <a:pt x="19706" y="7762"/>
                  <a:pt x="20038" y="7637"/>
                </a:cubicBezTo>
                <a:cubicBezTo>
                  <a:pt x="20395" y="7501"/>
                  <a:pt x="20735" y="7438"/>
                  <a:pt x="20874" y="7482"/>
                </a:cubicBezTo>
                <a:cubicBezTo>
                  <a:pt x="21013" y="7527"/>
                  <a:pt x="21078" y="7512"/>
                  <a:pt x="21039" y="7449"/>
                </a:cubicBezTo>
                <a:cubicBezTo>
                  <a:pt x="21004" y="7390"/>
                  <a:pt x="20924" y="7202"/>
                  <a:pt x="20860" y="7032"/>
                </a:cubicBezTo>
                <a:cubicBezTo>
                  <a:pt x="20808" y="6893"/>
                  <a:pt x="20775" y="6821"/>
                  <a:pt x="20741" y="6804"/>
                </a:cubicBezTo>
                <a:close/>
                <a:moveTo>
                  <a:pt x="1535" y="6857"/>
                </a:moveTo>
                <a:cubicBezTo>
                  <a:pt x="1805" y="6854"/>
                  <a:pt x="2100" y="6936"/>
                  <a:pt x="2304" y="7099"/>
                </a:cubicBezTo>
                <a:cubicBezTo>
                  <a:pt x="2643" y="7369"/>
                  <a:pt x="2686" y="7857"/>
                  <a:pt x="2397" y="8113"/>
                </a:cubicBezTo>
                <a:cubicBezTo>
                  <a:pt x="2129" y="8352"/>
                  <a:pt x="1820" y="8411"/>
                  <a:pt x="1455" y="8301"/>
                </a:cubicBezTo>
                <a:cubicBezTo>
                  <a:pt x="780" y="8099"/>
                  <a:pt x="552" y="7613"/>
                  <a:pt x="898" y="7113"/>
                </a:cubicBezTo>
                <a:cubicBezTo>
                  <a:pt x="1013" y="6946"/>
                  <a:pt x="1264" y="6861"/>
                  <a:pt x="1535" y="6857"/>
                </a:cubicBezTo>
                <a:close/>
                <a:moveTo>
                  <a:pt x="274" y="8711"/>
                </a:moveTo>
                <a:cubicBezTo>
                  <a:pt x="227" y="8714"/>
                  <a:pt x="204" y="8720"/>
                  <a:pt x="208" y="8738"/>
                </a:cubicBezTo>
                <a:cubicBezTo>
                  <a:pt x="216" y="8775"/>
                  <a:pt x="190" y="9058"/>
                  <a:pt x="148" y="9363"/>
                </a:cubicBezTo>
                <a:cubicBezTo>
                  <a:pt x="38" y="10158"/>
                  <a:pt x="-12" y="10758"/>
                  <a:pt x="2" y="11129"/>
                </a:cubicBezTo>
                <a:cubicBezTo>
                  <a:pt x="16" y="11500"/>
                  <a:pt x="92" y="11639"/>
                  <a:pt x="228" y="11525"/>
                </a:cubicBezTo>
                <a:cubicBezTo>
                  <a:pt x="385" y="11393"/>
                  <a:pt x="1139" y="11570"/>
                  <a:pt x="1369" y="11794"/>
                </a:cubicBezTo>
                <a:cubicBezTo>
                  <a:pt x="1496" y="11918"/>
                  <a:pt x="1440" y="11989"/>
                  <a:pt x="991" y="12217"/>
                </a:cubicBezTo>
                <a:cubicBezTo>
                  <a:pt x="697" y="12366"/>
                  <a:pt x="387" y="12461"/>
                  <a:pt x="307" y="12432"/>
                </a:cubicBezTo>
                <a:cubicBezTo>
                  <a:pt x="90" y="12355"/>
                  <a:pt x="200" y="13365"/>
                  <a:pt x="460" y="13849"/>
                </a:cubicBezTo>
                <a:cubicBezTo>
                  <a:pt x="574" y="14062"/>
                  <a:pt x="675" y="14274"/>
                  <a:pt x="685" y="14319"/>
                </a:cubicBezTo>
                <a:cubicBezTo>
                  <a:pt x="695" y="14365"/>
                  <a:pt x="704" y="14430"/>
                  <a:pt x="712" y="14467"/>
                </a:cubicBezTo>
                <a:cubicBezTo>
                  <a:pt x="719" y="14504"/>
                  <a:pt x="812" y="14497"/>
                  <a:pt x="918" y="14454"/>
                </a:cubicBezTo>
                <a:cubicBezTo>
                  <a:pt x="1865" y="14062"/>
                  <a:pt x="2413" y="13937"/>
                  <a:pt x="2603" y="14057"/>
                </a:cubicBezTo>
                <a:cubicBezTo>
                  <a:pt x="2856" y="14217"/>
                  <a:pt x="2868" y="14088"/>
                  <a:pt x="2636" y="13540"/>
                </a:cubicBezTo>
                <a:cubicBezTo>
                  <a:pt x="2475" y="13160"/>
                  <a:pt x="2448" y="13146"/>
                  <a:pt x="2364" y="13366"/>
                </a:cubicBezTo>
                <a:cubicBezTo>
                  <a:pt x="2300" y="13531"/>
                  <a:pt x="2059" y="13675"/>
                  <a:pt x="1561" y="13843"/>
                </a:cubicBezTo>
                <a:cubicBezTo>
                  <a:pt x="765" y="14111"/>
                  <a:pt x="572" y="14066"/>
                  <a:pt x="652" y="13641"/>
                </a:cubicBezTo>
                <a:cubicBezTo>
                  <a:pt x="687" y="13457"/>
                  <a:pt x="648" y="13312"/>
                  <a:pt x="539" y="13231"/>
                </a:cubicBezTo>
                <a:cubicBezTo>
                  <a:pt x="290" y="13046"/>
                  <a:pt x="421" y="12914"/>
                  <a:pt x="1389" y="12385"/>
                </a:cubicBezTo>
                <a:cubicBezTo>
                  <a:pt x="1868" y="12123"/>
                  <a:pt x="2258" y="11874"/>
                  <a:pt x="2258" y="11834"/>
                </a:cubicBezTo>
                <a:cubicBezTo>
                  <a:pt x="2258" y="11795"/>
                  <a:pt x="1913" y="11656"/>
                  <a:pt x="1488" y="11525"/>
                </a:cubicBezTo>
                <a:cubicBezTo>
                  <a:pt x="1064" y="11395"/>
                  <a:pt x="582" y="11239"/>
                  <a:pt x="420" y="11176"/>
                </a:cubicBezTo>
                <a:cubicBezTo>
                  <a:pt x="136" y="11066"/>
                  <a:pt x="132" y="11051"/>
                  <a:pt x="334" y="10901"/>
                </a:cubicBezTo>
                <a:cubicBezTo>
                  <a:pt x="537" y="10750"/>
                  <a:pt x="538" y="10738"/>
                  <a:pt x="347" y="10525"/>
                </a:cubicBezTo>
                <a:cubicBezTo>
                  <a:pt x="179" y="10337"/>
                  <a:pt x="176" y="10280"/>
                  <a:pt x="301" y="10128"/>
                </a:cubicBezTo>
                <a:cubicBezTo>
                  <a:pt x="421" y="9982"/>
                  <a:pt x="568" y="9966"/>
                  <a:pt x="1156" y="10028"/>
                </a:cubicBezTo>
                <a:cubicBezTo>
                  <a:pt x="1550" y="10069"/>
                  <a:pt x="1922" y="10147"/>
                  <a:pt x="1979" y="10202"/>
                </a:cubicBezTo>
                <a:cubicBezTo>
                  <a:pt x="2175" y="10393"/>
                  <a:pt x="2258" y="10301"/>
                  <a:pt x="2258" y="9900"/>
                </a:cubicBezTo>
                <a:cubicBezTo>
                  <a:pt x="2258" y="9564"/>
                  <a:pt x="2236" y="9521"/>
                  <a:pt x="2105" y="9631"/>
                </a:cubicBezTo>
                <a:cubicBezTo>
                  <a:pt x="1885" y="9816"/>
                  <a:pt x="402" y="9665"/>
                  <a:pt x="320" y="9450"/>
                </a:cubicBezTo>
                <a:cubicBezTo>
                  <a:pt x="288" y="9364"/>
                  <a:pt x="368" y="9175"/>
                  <a:pt x="500" y="9034"/>
                </a:cubicBezTo>
                <a:lnTo>
                  <a:pt x="745" y="8778"/>
                </a:lnTo>
                <a:lnTo>
                  <a:pt x="466" y="8725"/>
                </a:lnTo>
                <a:cubicBezTo>
                  <a:pt x="391" y="8710"/>
                  <a:pt x="321" y="8709"/>
                  <a:pt x="274" y="8711"/>
                </a:cubicBezTo>
                <a:close/>
                <a:moveTo>
                  <a:pt x="19679" y="9631"/>
                </a:moveTo>
                <a:cubicBezTo>
                  <a:pt x="19634" y="9630"/>
                  <a:pt x="19567" y="9647"/>
                  <a:pt x="19487" y="9678"/>
                </a:cubicBezTo>
                <a:cubicBezTo>
                  <a:pt x="19399" y="9713"/>
                  <a:pt x="19327" y="9878"/>
                  <a:pt x="19328" y="10048"/>
                </a:cubicBezTo>
                <a:lnTo>
                  <a:pt x="19328" y="10357"/>
                </a:lnTo>
                <a:lnTo>
                  <a:pt x="19593" y="10028"/>
                </a:lnTo>
                <a:cubicBezTo>
                  <a:pt x="19787" y="9784"/>
                  <a:pt x="19814" y="9635"/>
                  <a:pt x="19679" y="9631"/>
                </a:cubicBezTo>
                <a:close/>
                <a:moveTo>
                  <a:pt x="20947" y="9658"/>
                </a:moveTo>
                <a:cubicBezTo>
                  <a:pt x="20791" y="9669"/>
                  <a:pt x="20658" y="9789"/>
                  <a:pt x="20356" y="10142"/>
                </a:cubicBezTo>
                <a:cubicBezTo>
                  <a:pt x="19924" y="10646"/>
                  <a:pt x="19879" y="10667"/>
                  <a:pt x="19613" y="10545"/>
                </a:cubicBezTo>
                <a:cubicBezTo>
                  <a:pt x="19351" y="10424"/>
                  <a:pt x="19203" y="10541"/>
                  <a:pt x="19434" y="10686"/>
                </a:cubicBezTo>
                <a:cubicBezTo>
                  <a:pt x="19496" y="10725"/>
                  <a:pt x="19496" y="10883"/>
                  <a:pt x="19434" y="11102"/>
                </a:cubicBezTo>
                <a:cubicBezTo>
                  <a:pt x="19291" y="11605"/>
                  <a:pt x="19300" y="11654"/>
                  <a:pt x="19553" y="11572"/>
                </a:cubicBezTo>
                <a:cubicBezTo>
                  <a:pt x="19998" y="11429"/>
                  <a:pt x="20281" y="11999"/>
                  <a:pt x="19918" y="12304"/>
                </a:cubicBezTo>
                <a:cubicBezTo>
                  <a:pt x="19783" y="12418"/>
                  <a:pt x="19704" y="12421"/>
                  <a:pt x="19540" y="12318"/>
                </a:cubicBezTo>
                <a:cubicBezTo>
                  <a:pt x="19244" y="12131"/>
                  <a:pt x="19222" y="12144"/>
                  <a:pt x="19222" y="12519"/>
                </a:cubicBezTo>
                <a:cubicBezTo>
                  <a:pt x="19222" y="12704"/>
                  <a:pt x="19157" y="13020"/>
                  <a:pt x="19076" y="13218"/>
                </a:cubicBezTo>
                <a:lnTo>
                  <a:pt x="18923" y="13574"/>
                </a:lnTo>
                <a:lnTo>
                  <a:pt x="19321" y="13581"/>
                </a:lnTo>
                <a:cubicBezTo>
                  <a:pt x="19538" y="13585"/>
                  <a:pt x="19856" y="13649"/>
                  <a:pt x="20031" y="13722"/>
                </a:cubicBezTo>
                <a:cubicBezTo>
                  <a:pt x="20456" y="13898"/>
                  <a:pt x="20312" y="14038"/>
                  <a:pt x="19301" y="14413"/>
                </a:cubicBezTo>
                <a:cubicBezTo>
                  <a:pt x="18866" y="14575"/>
                  <a:pt x="18512" y="14752"/>
                  <a:pt x="18512" y="14810"/>
                </a:cubicBezTo>
                <a:cubicBezTo>
                  <a:pt x="18512" y="14867"/>
                  <a:pt x="18425" y="15005"/>
                  <a:pt x="18319" y="15112"/>
                </a:cubicBezTo>
                <a:cubicBezTo>
                  <a:pt x="18213" y="15219"/>
                  <a:pt x="18152" y="15351"/>
                  <a:pt x="18187" y="15407"/>
                </a:cubicBezTo>
                <a:cubicBezTo>
                  <a:pt x="18221" y="15464"/>
                  <a:pt x="18175" y="15539"/>
                  <a:pt x="18080" y="15575"/>
                </a:cubicBezTo>
                <a:cubicBezTo>
                  <a:pt x="17847" y="15666"/>
                  <a:pt x="17860" y="15829"/>
                  <a:pt x="18100" y="15810"/>
                </a:cubicBezTo>
                <a:cubicBezTo>
                  <a:pt x="18398" y="15788"/>
                  <a:pt x="19679" y="16623"/>
                  <a:pt x="19613" y="16798"/>
                </a:cubicBezTo>
                <a:cubicBezTo>
                  <a:pt x="19503" y="17088"/>
                  <a:pt x="19761" y="16944"/>
                  <a:pt x="19925" y="16623"/>
                </a:cubicBezTo>
                <a:cubicBezTo>
                  <a:pt x="20135" y="16211"/>
                  <a:pt x="20138" y="16183"/>
                  <a:pt x="19905" y="16240"/>
                </a:cubicBezTo>
                <a:cubicBezTo>
                  <a:pt x="19800" y="16266"/>
                  <a:pt x="19401" y="16089"/>
                  <a:pt x="19023" y="15844"/>
                </a:cubicBezTo>
                <a:cubicBezTo>
                  <a:pt x="18410" y="15448"/>
                  <a:pt x="18348" y="15370"/>
                  <a:pt x="18452" y="15172"/>
                </a:cubicBezTo>
                <a:cubicBezTo>
                  <a:pt x="18517" y="15050"/>
                  <a:pt x="18618" y="14957"/>
                  <a:pt x="18678" y="14957"/>
                </a:cubicBezTo>
                <a:cubicBezTo>
                  <a:pt x="18919" y="14957"/>
                  <a:pt x="20159" y="15521"/>
                  <a:pt x="20283" y="15690"/>
                </a:cubicBezTo>
                <a:cubicBezTo>
                  <a:pt x="20401" y="15850"/>
                  <a:pt x="20428" y="15842"/>
                  <a:pt x="20529" y="15575"/>
                </a:cubicBezTo>
                <a:cubicBezTo>
                  <a:pt x="20690" y="15145"/>
                  <a:pt x="20672" y="15045"/>
                  <a:pt x="20449" y="15186"/>
                </a:cubicBezTo>
                <a:cubicBezTo>
                  <a:pt x="20213" y="15335"/>
                  <a:pt x="19391" y="15033"/>
                  <a:pt x="19460" y="14823"/>
                </a:cubicBezTo>
                <a:cubicBezTo>
                  <a:pt x="19484" y="14751"/>
                  <a:pt x="19860" y="14569"/>
                  <a:pt x="20290" y="14413"/>
                </a:cubicBezTo>
                <a:cubicBezTo>
                  <a:pt x="20834" y="14216"/>
                  <a:pt x="21099" y="14052"/>
                  <a:pt x="21179" y="13876"/>
                </a:cubicBezTo>
                <a:cubicBezTo>
                  <a:pt x="21296" y="13615"/>
                  <a:pt x="21207" y="13539"/>
                  <a:pt x="21013" y="13735"/>
                </a:cubicBezTo>
                <a:cubicBezTo>
                  <a:pt x="20906" y="13844"/>
                  <a:pt x="19627" y="13404"/>
                  <a:pt x="19394" y="13178"/>
                </a:cubicBezTo>
                <a:cubicBezTo>
                  <a:pt x="19183" y="12973"/>
                  <a:pt x="19587" y="12760"/>
                  <a:pt x="20535" y="12573"/>
                </a:cubicBezTo>
                <a:cubicBezTo>
                  <a:pt x="21075" y="12467"/>
                  <a:pt x="21517" y="12339"/>
                  <a:pt x="21517" y="12291"/>
                </a:cubicBezTo>
                <a:cubicBezTo>
                  <a:pt x="21517" y="12243"/>
                  <a:pt x="21094" y="11970"/>
                  <a:pt x="20582" y="11687"/>
                </a:cubicBezTo>
                <a:cubicBezTo>
                  <a:pt x="19713" y="11207"/>
                  <a:pt x="19509" y="10968"/>
                  <a:pt x="19971" y="10968"/>
                </a:cubicBezTo>
                <a:cubicBezTo>
                  <a:pt x="20181" y="10968"/>
                  <a:pt x="20539" y="10617"/>
                  <a:pt x="20747" y="10209"/>
                </a:cubicBezTo>
                <a:cubicBezTo>
                  <a:pt x="20917" y="9876"/>
                  <a:pt x="21341" y="9921"/>
                  <a:pt x="21391" y="10276"/>
                </a:cubicBezTo>
                <a:cubicBezTo>
                  <a:pt x="21412" y="10426"/>
                  <a:pt x="21355" y="10552"/>
                  <a:pt x="21252" y="10592"/>
                </a:cubicBezTo>
                <a:cubicBezTo>
                  <a:pt x="21157" y="10629"/>
                  <a:pt x="21079" y="10708"/>
                  <a:pt x="21079" y="10766"/>
                </a:cubicBezTo>
                <a:cubicBezTo>
                  <a:pt x="21079" y="10908"/>
                  <a:pt x="21420" y="10835"/>
                  <a:pt x="21424" y="10693"/>
                </a:cubicBezTo>
                <a:cubicBezTo>
                  <a:pt x="21426" y="10632"/>
                  <a:pt x="21474" y="10519"/>
                  <a:pt x="21530" y="10451"/>
                </a:cubicBezTo>
                <a:cubicBezTo>
                  <a:pt x="21574" y="10398"/>
                  <a:pt x="21588" y="10332"/>
                  <a:pt x="21583" y="10256"/>
                </a:cubicBezTo>
                <a:cubicBezTo>
                  <a:pt x="21570" y="10028"/>
                  <a:pt x="21366" y="9741"/>
                  <a:pt x="21119" y="9678"/>
                </a:cubicBezTo>
                <a:cubicBezTo>
                  <a:pt x="21054" y="9662"/>
                  <a:pt x="20998" y="9655"/>
                  <a:pt x="20947" y="9658"/>
                </a:cubicBezTo>
                <a:close/>
                <a:moveTo>
                  <a:pt x="2974" y="14575"/>
                </a:moveTo>
                <a:cubicBezTo>
                  <a:pt x="2962" y="14586"/>
                  <a:pt x="2948" y="14607"/>
                  <a:pt x="2941" y="14642"/>
                </a:cubicBezTo>
                <a:cubicBezTo>
                  <a:pt x="2883" y="14916"/>
                  <a:pt x="1542" y="15652"/>
                  <a:pt x="1263" y="15562"/>
                </a:cubicBezTo>
                <a:cubicBezTo>
                  <a:pt x="1043" y="15491"/>
                  <a:pt x="1046" y="15501"/>
                  <a:pt x="1289" y="15972"/>
                </a:cubicBezTo>
                <a:cubicBezTo>
                  <a:pt x="1426" y="16236"/>
                  <a:pt x="1545" y="16472"/>
                  <a:pt x="1548" y="16502"/>
                </a:cubicBezTo>
                <a:cubicBezTo>
                  <a:pt x="1551" y="16533"/>
                  <a:pt x="1786" y="16872"/>
                  <a:pt x="2072" y="17248"/>
                </a:cubicBezTo>
                <a:cubicBezTo>
                  <a:pt x="2358" y="17624"/>
                  <a:pt x="2589" y="17988"/>
                  <a:pt x="2589" y="18060"/>
                </a:cubicBezTo>
                <a:cubicBezTo>
                  <a:pt x="2589" y="18134"/>
                  <a:pt x="2664" y="18159"/>
                  <a:pt x="2762" y="18121"/>
                </a:cubicBezTo>
                <a:cubicBezTo>
                  <a:pt x="2857" y="18084"/>
                  <a:pt x="2979" y="18054"/>
                  <a:pt x="3034" y="18054"/>
                </a:cubicBezTo>
                <a:cubicBezTo>
                  <a:pt x="3089" y="18054"/>
                  <a:pt x="3133" y="18007"/>
                  <a:pt x="3133" y="17946"/>
                </a:cubicBezTo>
                <a:cubicBezTo>
                  <a:pt x="3133" y="17885"/>
                  <a:pt x="3039" y="17832"/>
                  <a:pt x="2921" y="17832"/>
                </a:cubicBezTo>
                <a:cubicBezTo>
                  <a:pt x="2803" y="17832"/>
                  <a:pt x="2653" y="17737"/>
                  <a:pt x="2589" y="17617"/>
                </a:cubicBezTo>
                <a:cubicBezTo>
                  <a:pt x="2489" y="17427"/>
                  <a:pt x="2558" y="17331"/>
                  <a:pt x="3107" y="16892"/>
                </a:cubicBezTo>
                <a:cubicBezTo>
                  <a:pt x="3585" y="16510"/>
                  <a:pt x="3801" y="16407"/>
                  <a:pt x="3996" y="16455"/>
                </a:cubicBezTo>
                <a:lnTo>
                  <a:pt x="4248" y="16516"/>
                </a:lnTo>
                <a:lnTo>
                  <a:pt x="4016" y="16180"/>
                </a:lnTo>
                <a:cubicBezTo>
                  <a:pt x="3741" y="15790"/>
                  <a:pt x="3502" y="15610"/>
                  <a:pt x="3598" y="15864"/>
                </a:cubicBezTo>
                <a:cubicBezTo>
                  <a:pt x="3642" y="15982"/>
                  <a:pt x="3451" y="16192"/>
                  <a:pt x="2961" y="16556"/>
                </a:cubicBezTo>
                <a:cubicBezTo>
                  <a:pt x="2368" y="16997"/>
                  <a:pt x="2227" y="17058"/>
                  <a:pt x="2085" y="16939"/>
                </a:cubicBezTo>
                <a:cubicBezTo>
                  <a:pt x="1978" y="16848"/>
                  <a:pt x="1944" y="16704"/>
                  <a:pt x="1986" y="16536"/>
                </a:cubicBezTo>
                <a:cubicBezTo>
                  <a:pt x="2037" y="16328"/>
                  <a:pt x="2011" y="16281"/>
                  <a:pt x="1860" y="16307"/>
                </a:cubicBezTo>
                <a:cubicBezTo>
                  <a:pt x="1501" y="16370"/>
                  <a:pt x="1569" y="15978"/>
                  <a:pt x="1952" y="15777"/>
                </a:cubicBezTo>
                <a:cubicBezTo>
                  <a:pt x="2152" y="15673"/>
                  <a:pt x="2377" y="15505"/>
                  <a:pt x="2450" y="15407"/>
                </a:cubicBezTo>
                <a:cubicBezTo>
                  <a:pt x="2523" y="15310"/>
                  <a:pt x="2581" y="15272"/>
                  <a:pt x="2583" y="15320"/>
                </a:cubicBezTo>
                <a:cubicBezTo>
                  <a:pt x="2585" y="15368"/>
                  <a:pt x="2691" y="15347"/>
                  <a:pt x="2815" y="15280"/>
                </a:cubicBezTo>
                <a:cubicBezTo>
                  <a:pt x="2983" y="15189"/>
                  <a:pt x="3083" y="15195"/>
                  <a:pt x="3200" y="15293"/>
                </a:cubicBezTo>
                <a:cubicBezTo>
                  <a:pt x="3420" y="15478"/>
                  <a:pt x="3409" y="15260"/>
                  <a:pt x="3173" y="14810"/>
                </a:cubicBezTo>
                <a:cubicBezTo>
                  <a:pt x="3069" y="14611"/>
                  <a:pt x="3009" y="14540"/>
                  <a:pt x="2974" y="14575"/>
                </a:cubicBezTo>
                <a:close/>
                <a:moveTo>
                  <a:pt x="778" y="14622"/>
                </a:moveTo>
                <a:cubicBezTo>
                  <a:pt x="684" y="14622"/>
                  <a:pt x="872" y="15228"/>
                  <a:pt x="991" y="15307"/>
                </a:cubicBezTo>
                <a:cubicBezTo>
                  <a:pt x="1054" y="15349"/>
                  <a:pt x="1164" y="15333"/>
                  <a:pt x="1236" y="15273"/>
                </a:cubicBezTo>
                <a:cubicBezTo>
                  <a:pt x="1333" y="15191"/>
                  <a:pt x="1297" y="15100"/>
                  <a:pt x="1097" y="14897"/>
                </a:cubicBezTo>
                <a:cubicBezTo>
                  <a:pt x="949" y="14748"/>
                  <a:pt x="807" y="14622"/>
                  <a:pt x="778" y="14622"/>
                </a:cubicBezTo>
                <a:close/>
                <a:moveTo>
                  <a:pt x="17550" y="16361"/>
                </a:moveTo>
                <a:cubicBezTo>
                  <a:pt x="17528" y="16335"/>
                  <a:pt x="17427" y="16402"/>
                  <a:pt x="17264" y="16556"/>
                </a:cubicBezTo>
                <a:cubicBezTo>
                  <a:pt x="16880" y="16919"/>
                  <a:pt x="16820" y="17108"/>
                  <a:pt x="17119" y="17013"/>
                </a:cubicBezTo>
                <a:cubicBezTo>
                  <a:pt x="17254" y="16969"/>
                  <a:pt x="17515" y="17126"/>
                  <a:pt x="17948" y="17516"/>
                </a:cubicBezTo>
                <a:cubicBezTo>
                  <a:pt x="18551" y="18061"/>
                  <a:pt x="18565" y="18088"/>
                  <a:pt x="18386" y="18289"/>
                </a:cubicBezTo>
                <a:cubicBezTo>
                  <a:pt x="18272" y="18416"/>
                  <a:pt x="18123" y="18476"/>
                  <a:pt x="18001" y="18437"/>
                </a:cubicBezTo>
                <a:cubicBezTo>
                  <a:pt x="17773" y="18363"/>
                  <a:pt x="17733" y="18501"/>
                  <a:pt x="17928" y="18699"/>
                </a:cubicBezTo>
                <a:cubicBezTo>
                  <a:pt x="18000" y="18772"/>
                  <a:pt x="18087" y="18833"/>
                  <a:pt x="18120" y="18833"/>
                </a:cubicBezTo>
                <a:cubicBezTo>
                  <a:pt x="18153" y="18833"/>
                  <a:pt x="18481" y="18509"/>
                  <a:pt x="18843" y="18114"/>
                </a:cubicBezTo>
                <a:cubicBezTo>
                  <a:pt x="19493" y="17407"/>
                  <a:pt x="19496" y="17395"/>
                  <a:pt x="19308" y="17147"/>
                </a:cubicBezTo>
                <a:lnTo>
                  <a:pt x="19115" y="16892"/>
                </a:lnTo>
                <a:lnTo>
                  <a:pt x="19115" y="17174"/>
                </a:lnTo>
                <a:cubicBezTo>
                  <a:pt x="19114" y="17330"/>
                  <a:pt x="19051" y="17543"/>
                  <a:pt x="18976" y="17644"/>
                </a:cubicBezTo>
                <a:cubicBezTo>
                  <a:pt x="18854" y="17807"/>
                  <a:pt x="18766" y="17759"/>
                  <a:pt x="18160" y="17214"/>
                </a:cubicBezTo>
                <a:cubicBezTo>
                  <a:pt x="17673" y="16776"/>
                  <a:pt x="17502" y="16550"/>
                  <a:pt x="17550" y="16415"/>
                </a:cubicBezTo>
                <a:cubicBezTo>
                  <a:pt x="17560" y="16385"/>
                  <a:pt x="17557" y="16370"/>
                  <a:pt x="17550" y="16361"/>
                </a:cubicBezTo>
                <a:close/>
                <a:moveTo>
                  <a:pt x="4573" y="17073"/>
                </a:moveTo>
                <a:cubicBezTo>
                  <a:pt x="4383" y="17047"/>
                  <a:pt x="4219" y="17108"/>
                  <a:pt x="4082" y="17261"/>
                </a:cubicBezTo>
                <a:cubicBezTo>
                  <a:pt x="3935" y="17425"/>
                  <a:pt x="3913" y="17594"/>
                  <a:pt x="3969" y="18081"/>
                </a:cubicBezTo>
                <a:cubicBezTo>
                  <a:pt x="4018" y="18500"/>
                  <a:pt x="3999" y="18717"/>
                  <a:pt x="3910" y="18772"/>
                </a:cubicBezTo>
                <a:cubicBezTo>
                  <a:pt x="3745" y="18875"/>
                  <a:pt x="3328" y="18502"/>
                  <a:pt x="3399" y="18316"/>
                </a:cubicBezTo>
                <a:cubicBezTo>
                  <a:pt x="3432" y="18229"/>
                  <a:pt x="3391" y="18204"/>
                  <a:pt x="3293" y="18242"/>
                </a:cubicBezTo>
                <a:cubicBezTo>
                  <a:pt x="3051" y="18336"/>
                  <a:pt x="3106" y="18572"/>
                  <a:pt x="3425" y="18826"/>
                </a:cubicBezTo>
                <a:cubicBezTo>
                  <a:pt x="3766" y="19097"/>
                  <a:pt x="3896" y="19105"/>
                  <a:pt x="4182" y="18893"/>
                </a:cubicBezTo>
                <a:cubicBezTo>
                  <a:pt x="4353" y="18766"/>
                  <a:pt x="4394" y="18599"/>
                  <a:pt x="4394" y="18034"/>
                </a:cubicBezTo>
                <a:cubicBezTo>
                  <a:pt x="4394" y="17360"/>
                  <a:pt x="4403" y="17335"/>
                  <a:pt x="4666" y="17335"/>
                </a:cubicBezTo>
                <a:cubicBezTo>
                  <a:pt x="4899" y="17335"/>
                  <a:pt x="4947" y="17395"/>
                  <a:pt x="4978" y="17725"/>
                </a:cubicBezTo>
                <a:cubicBezTo>
                  <a:pt x="4998" y="17938"/>
                  <a:pt x="5084" y="18152"/>
                  <a:pt x="5170" y="18201"/>
                </a:cubicBezTo>
                <a:cubicBezTo>
                  <a:pt x="5297" y="18274"/>
                  <a:pt x="5260" y="18386"/>
                  <a:pt x="4984" y="18793"/>
                </a:cubicBezTo>
                <a:cubicBezTo>
                  <a:pt x="4798" y="19067"/>
                  <a:pt x="4550" y="19324"/>
                  <a:pt x="4427" y="19370"/>
                </a:cubicBezTo>
                <a:cubicBezTo>
                  <a:pt x="4213" y="19450"/>
                  <a:pt x="4216" y="19468"/>
                  <a:pt x="4507" y="19699"/>
                </a:cubicBezTo>
                <a:cubicBezTo>
                  <a:pt x="4873" y="19991"/>
                  <a:pt x="4988" y="20004"/>
                  <a:pt x="4925" y="19746"/>
                </a:cubicBezTo>
                <a:cubicBezTo>
                  <a:pt x="4853" y="19454"/>
                  <a:pt x="5728" y="18280"/>
                  <a:pt x="6019" y="18275"/>
                </a:cubicBezTo>
                <a:cubicBezTo>
                  <a:pt x="6237" y="18272"/>
                  <a:pt x="6227" y="18252"/>
                  <a:pt x="5926" y="18027"/>
                </a:cubicBezTo>
                <a:cubicBezTo>
                  <a:pt x="5746" y="17892"/>
                  <a:pt x="5421" y="17614"/>
                  <a:pt x="5203" y="17416"/>
                </a:cubicBezTo>
                <a:cubicBezTo>
                  <a:pt x="4980" y="17213"/>
                  <a:pt x="4763" y="17099"/>
                  <a:pt x="4573" y="17073"/>
                </a:cubicBezTo>
                <a:close/>
                <a:moveTo>
                  <a:pt x="16740" y="17281"/>
                </a:moveTo>
                <a:cubicBezTo>
                  <a:pt x="16569" y="17281"/>
                  <a:pt x="16076" y="17714"/>
                  <a:pt x="16243" y="17718"/>
                </a:cubicBezTo>
                <a:cubicBezTo>
                  <a:pt x="16320" y="17720"/>
                  <a:pt x="16426" y="17862"/>
                  <a:pt x="16488" y="18027"/>
                </a:cubicBezTo>
                <a:cubicBezTo>
                  <a:pt x="16585" y="18283"/>
                  <a:pt x="16568" y="18348"/>
                  <a:pt x="16356" y="18510"/>
                </a:cubicBezTo>
                <a:cubicBezTo>
                  <a:pt x="16120" y="18690"/>
                  <a:pt x="16096" y="18693"/>
                  <a:pt x="15805" y="18484"/>
                </a:cubicBezTo>
                <a:cubicBezTo>
                  <a:pt x="15633" y="18359"/>
                  <a:pt x="15530" y="18204"/>
                  <a:pt x="15573" y="18134"/>
                </a:cubicBezTo>
                <a:cubicBezTo>
                  <a:pt x="15614" y="18066"/>
                  <a:pt x="15481" y="18133"/>
                  <a:pt x="15274" y="18282"/>
                </a:cubicBezTo>
                <a:cubicBezTo>
                  <a:pt x="14913" y="18543"/>
                  <a:pt x="14906" y="18555"/>
                  <a:pt x="15155" y="18591"/>
                </a:cubicBezTo>
                <a:cubicBezTo>
                  <a:pt x="15297" y="18611"/>
                  <a:pt x="15819" y="18924"/>
                  <a:pt x="16309" y="19283"/>
                </a:cubicBezTo>
                <a:cubicBezTo>
                  <a:pt x="16986" y="19779"/>
                  <a:pt x="17274" y="19927"/>
                  <a:pt x="17523" y="19907"/>
                </a:cubicBezTo>
                <a:cubicBezTo>
                  <a:pt x="17894" y="19879"/>
                  <a:pt x="17877" y="19667"/>
                  <a:pt x="17503" y="19659"/>
                </a:cubicBezTo>
                <a:cubicBezTo>
                  <a:pt x="17370" y="19656"/>
                  <a:pt x="17235" y="19629"/>
                  <a:pt x="17205" y="19599"/>
                </a:cubicBezTo>
                <a:cubicBezTo>
                  <a:pt x="17174" y="19568"/>
                  <a:pt x="17026" y="19085"/>
                  <a:pt x="16880" y="18531"/>
                </a:cubicBezTo>
                <a:cubicBezTo>
                  <a:pt x="16686" y="17797"/>
                  <a:pt x="16653" y="17491"/>
                  <a:pt x="16740" y="17402"/>
                </a:cubicBezTo>
                <a:cubicBezTo>
                  <a:pt x="16826" y="17315"/>
                  <a:pt x="16826" y="17281"/>
                  <a:pt x="16740" y="17281"/>
                </a:cubicBezTo>
                <a:close/>
              </a:path>
            </a:pathLst>
          </a:custGeom>
          <a:ln w="12700">
            <a:miter lim="400000"/>
          </a:ln>
        </p:spPr>
      </p:pic>
      <p:sp>
        <p:nvSpPr>
          <p:cNvPr id="301" name="European Nuclear Physics Conference 2025 - Caen, France"/>
          <p:cNvSpPr txBox="1">
            <a:spLocks noGrp="1"/>
          </p:cNvSpPr>
          <p:nvPr>
            <p:ph type="subTitle" sz="quarter" idx="1"/>
          </p:nvPr>
        </p:nvSpPr>
        <p:spPr>
          <a:xfrm>
            <a:off x="1201342" y="6646695"/>
            <a:ext cx="21981316" cy="1905001"/>
          </a:xfrm>
          <a:prstGeom prst="rect">
            <a:avLst/>
          </a:prstGeom>
        </p:spPr>
        <p:txBody>
          <a:bodyPr/>
          <a:lstStyle/>
          <a:p>
            <a:pPr>
              <a:defRPr sz="4700"/>
            </a:pPr>
            <a:r>
              <a:t>European Nuclear Physics Conference 2025 - Caen, France</a:t>
            </a:r>
          </a:p>
          <a:p>
            <a:pPr>
              <a:defRPr sz="4700"/>
            </a:pPr>
            <a:r>
              <a:t> </a:t>
            </a:r>
          </a:p>
        </p:txBody>
      </p:sp>
      <p:sp>
        <p:nvSpPr>
          <p:cNvPr id="302" name="L. Arsini1,2, B. Caccia3, A. Ciardiello3, S. Giagu1,2, A. Sarti4, C. Mancini Terracciano1,2"/>
          <p:cNvSpPr txBox="1"/>
          <p:nvPr/>
        </p:nvSpPr>
        <p:spPr>
          <a:xfrm>
            <a:off x="1206499" y="7692823"/>
            <a:ext cx="20946285" cy="6369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l">
              <a:defRPr sz="3400">
                <a:solidFill>
                  <a:srgbClr val="BCC9E2"/>
                </a:solidFill>
              </a:defRPr>
            </a:pPr>
            <a:r>
              <a:rPr u="sng"/>
              <a:t>L. Arsini</a:t>
            </a:r>
            <a:r>
              <a:rPr baseline="31999"/>
              <a:t>1,2</a:t>
            </a:r>
            <a:r>
              <a:t>, B. Caccia</a:t>
            </a:r>
            <a:r>
              <a:rPr baseline="31999"/>
              <a:t>3</a:t>
            </a:r>
            <a:r>
              <a:t>, A. Ciardiello</a:t>
            </a:r>
            <a:r>
              <a:rPr baseline="31999"/>
              <a:t>3</a:t>
            </a:r>
            <a:r>
              <a:t>, S. Giagu</a:t>
            </a:r>
            <a:r>
              <a:rPr baseline="31999"/>
              <a:t>1,2</a:t>
            </a:r>
            <a:r>
              <a:t>, A. Sarti</a:t>
            </a:r>
            <a:r>
              <a:rPr baseline="31999"/>
              <a:t>4</a:t>
            </a:r>
            <a:r>
              <a:t>, C. Mancini Terracciano</a:t>
            </a:r>
            <a:r>
              <a:rPr baseline="31999"/>
              <a:t>1,2</a:t>
            </a:r>
          </a:p>
        </p:txBody>
      </p:sp>
      <p:sp>
        <p:nvSpPr>
          <p:cNvPr id="303" name="1Department of Physics, Sapienza University of Rome, Rome, Italy. 2INFN, Section of Rome, Rome, Italy.  3Istituto Superiore di Sanità, Rome, Italy, 4Department of Basic and Applied Sciences for Engineering, Sapienza University of Rome, Rome, Italy"/>
          <p:cNvSpPr txBox="1"/>
          <p:nvPr/>
        </p:nvSpPr>
        <p:spPr>
          <a:xfrm>
            <a:off x="1206023" y="8353629"/>
            <a:ext cx="21466385" cy="8296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2400">
                <a:solidFill>
                  <a:srgbClr val="BCC9E2"/>
                </a:solidFill>
              </a:defRPr>
            </a:pPr>
            <a:r>
              <a:rPr baseline="31999"/>
              <a:t>1</a:t>
            </a:r>
            <a:r>
              <a:t>Department of Physics, Sapienza University of Rome, Rome, Italy. </a:t>
            </a:r>
            <a:r>
              <a:rPr baseline="31999"/>
              <a:t>2</a:t>
            </a:r>
            <a:r>
              <a:t>INFN, Section of Rome, Rome, Italy. </a:t>
            </a:r>
            <a:br/>
            <a:r>
              <a:rPr baseline="31999"/>
              <a:t>3</a:t>
            </a:r>
            <a:r>
              <a:t>Istituto Superiore di Sanità, Rome, Italy, </a:t>
            </a:r>
            <a:r>
              <a:rPr baseline="31999"/>
              <a:t>4</a:t>
            </a:r>
            <a:r>
              <a:t>Department of Basic and Applied Sciences for Engineering, Sapienza University of Rome, Rome, Italy</a:t>
            </a:r>
          </a:p>
        </p:txBody>
      </p:sp>
      <p:sp>
        <p:nvSpPr>
          <p:cNvPr id="304" name="22/09/2025"/>
          <p:cNvSpPr txBox="1"/>
          <p:nvPr/>
        </p:nvSpPr>
        <p:spPr>
          <a:xfrm>
            <a:off x="15164155" y="11839048"/>
            <a:ext cx="8000049" cy="6369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r" defTabSz="825500">
              <a:defRPr b="1">
                <a:solidFill>
                  <a:srgbClr val="B4BFD6"/>
                </a:solidFill>
              </a:defRPr>
            </a:lvl1pPr>
          </a:lstStyle>
          <a:p>
            <a:r>
              <a:t>22/09/2025</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Rettangolo"/>
          <p:cNvSpPr/>
          <p:nvPr/>
        </p:nvSpPr>
        <p:spPr>
          <a:xfrm>
            <a:off x="3412" y="-8094"/>
            <a:ext cx="24377176" cy="337617"/>
          </a:xfrm>
          <a:prstGeom prst="rect">
            <a:avLst/>
          </a:prstGeom>
          <a:solidFill>
            <a:srgbClr val="BCC9E2">
              <a:alpha val="49731"/>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446" name="Full Treatment Plan (Energy)"/>
          <p:cNvSpPr txBox="1">
            <a:spLocks noGrp="1"/>
          </p:cNvSpPr>
          <p:nvPr>
            <p:ph type="title"/>
          </p:nvPr>
        </p:nvSpPr>
        <p:spPr>
          <a:prstGeom prst="rect">
            <a:avLst/>
          </a:prstGeom>
        </p:spPr>
        <p:txBody>
          <a:bodyPr/>
          <a:lstStyle/>
          <a:p>
            <a:r>
              <a:t>Full Treatment Plan (Energy)</a:t>
            </a:r>
          </a:p>
        </p:txBody>
      </p:sp>
      <p:sp>
        <p:nvSpPr>
          <p:cNvPr id="447" name="Rettangolo"/>
          <p:cNvSpPr/>
          <p:nvPr/>
        </p:nvSpPr>
        <p:spPr>
          <a:xfrm>
            <a:off x="3412" y="12448242"/>
            <a:ext cx="24377176" cy="1270001"/>
          </a:xfrm>
          <a:prstGeom prst="rect">
            <a:avLst/>
          </a:prstGeom>
          <a:solidFill>
            <a:srgbClr val="BCC9E2">
              <a:alpha val="50288"/>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448" name="Numero diapositiva"/>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10</a:t>
            </a:fld>
            <a:endParaRPr/>
          </a:p>
        </p:txBody>
      </p:sp>
      <p:sp>
        <p:nvSpPr>
          <p:cNvPr id="449" name="Deep Learning–Driven Differentiable Autoplanning for  Proton Therapy: A Proof-of-Concept"/>
          <p:cNvSpPr txBox="1"/>
          <p:nvPr/>
        </p:nvSpPr>
        <p:spPr>
          <a:xfrm>
            <a:off x="691931" y="12618142"/>
            <a:ext cx="10119225" cy="9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700">
                <a:solidFill>
                  <a:srgbClr val="1A3361"/>
                </a:solidFill>
              </a:defRPr>
            </a:pPr>
            <a:r>
              <a:t>Deep Learning–Driven Differentiable Autoplanning for </a:t>
            </a:r>
            <a:br/>
            <a:r>
              <a:t>Proton Therapy: A Proof-of-Concept</a:t>
            </a:r>
          </a:p>
        </p:txBody>
      </p:sp>
      <p:sp>
        <p:nvSpPr>
          <p:cNvPr id="450" name="Lorenzo Arsini - 22/09/2025 EuNPC 2025 - Caen, France"/>
          <p:cNvSpPr txBox="1"/>
          <p:nvPr/>
        </p:nvSpPr>
        <p:spPr>
          <a:xfrm>
            <a:off x="13560347" y="12618143"/>
            <a:ext cx="10119225" cy="9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700">
                <a:solidFill>
                  <a:srgbClr val="1A3361"/>
                </a:solidFill>
              </a:defRPr>
            </a:pPr>
            <a:r>
              <a:t>Lorenzo Arsini - 22/09/2025</a:t>
            </a:r>
            <a:br/>
            <a:r>
              <a:t>EuNPC 2025 - Caen, France</a:t>
            </a:r>
          </a:p>
        </p:txBody>
      </p:sp>
      <p:pic>
        <p:nvPicPr>
          <p:cNvPr id="451" name="PHD_thesis_M1_treatment_reconstruction_true.pdf" descr="PHD_thesis_M1_treatment_reconstruction_true.pdf"/>
          <p:cNvPicPr>
            <a:picLocks noChangeAspect="1"/>
          </p:cNvPicPr>
          <p:nvPr/>
        </p:nvPicPr>
        <p:blipFill>
          <a:blip r:embed="rId2"/>
          <a:stretch>
            <a:fillRect/>
          </a:stretch>
        </p:blipFill>
        <p:spPr>
          <a:xfrm>
            <a:off x="1371980" y="2856487"/>
            <a:ext cx="21640040" cy="6966747"/>
          </a:xfrm>
          <a:prstGeom prst="rect">
            <a:avLst/>
          </a:prstGeom>
          <a:ln w="12700">
            <a:miter lim="400000"/>
          </a:ln>
        </p:spPr>
      </p:pic>
      <p:pic>
        <p:nvPicPr>
          <p:cNvPr id="452" name="Immagine" descr="Immagine"/>
          <p:cNvPicPr>
            <a:picLocks noChangeAspect="1"/>
          </p:cNvPicPr>
          <p:nvPr/>
        </p:nvPicPr>
        <p:blipFill>
          <a:blip r:embed="rId3"/>
          <a:stretch>
            <a:fillRect/>
          </a:stretch>
        </p:blipFill>
        <p:spPr>
          <a:xfrm>
            <a:off x="2326925" y="10294059"/>
            <a:ext cx="19730150" cy="1473066"/>
          </a:xfrm>
          <a:prstGeom prst="rect">
            <a:avLst/>
          </a:prstGeom>
          <a:ln w="12700">
            <a:miter lim="400000"/>
          </a:ln>
        </p:spPr>
      </p:pic>
      <p:sp>
        <p:nvSpPr>
          <p:cNvPr id="453" name="2 mm grid"/>
          <p:cNvSpPr txBox="1"/>
          <p:nvPr/>
        </p:nvSpPr>
        <p:spPr>
          <a:xfrm>
            <a:off x="17922259" y="2040599"/>
            <a:ext cx="3170175" cy="8701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5300">
                <a:solidFill>
                  <a:srgbClr val="000000"/>
                </a:solidFill>
              </a:defRPr>
            </a:lvl1pPr>
          </a:lstStyle>
          <a:p>
            <a:r>
              <a:t>2 mm grid</a:t>
            </a:r>
          </a:p>
        </p:txBody>
      </p:sp>
      <p:sp>
        <p:nvSpPr>
          <p:cNvPr id="455" name="Linea di collegamento"/>
          <p:cNvSpPr/>
          <p:nvPr/>
        </p:nvSpPr>
        <p:spPr>
          <a:xfrm>
            <a:off x="13432225" y="2506684"/>
            <a:ext cx="4231499" cy="823200"/>
          </a:xfrm>
          <a:custGeom>
            <a:avLst/>
            <a:gdLst/>
            <a:ahLst/>
            <a:cxnLst>
              <a:cxn ang="0">
                <a:pos x="wd2" y="hd2"/>
              </a:cxn>
              <a:cxn ang="5400000">
                <a:pos x="wd2" y="hd2"/>
              </a:cxn>
              <a:cxn ang="10800000">
                <a:pos x="wd2" y="hd2"/>
              </a:cxn>
              <a:cxn ang="16200000">
                <a:pos x="wd2" y="hd2"/>
              </a:cxn>
            </a:cxnLst>
            <a:rect l="0" t="0" r="r" b="b"/>
            <a:pathLst>
              <a:path w="20541" h="19628" extrusionOk="0">
                <a:moveTo>
                  <a:pt x="134" y="19628"/>
                </a:moveTo>
                <a:cubicBezTo>
                  <a:pt x="-1059" y="4394"/>
                  <a:pt x="5743" y="-1972"/>
                  <a:pt x="20541" y="529"/>
                </a:cubicBezTo>
              </a:path>
            </a:pathLst>
          </a:custGeom>
          <a:ln w="76200">
            <a:solidFill>
              <a:srgbClr val="1A3361"/>
            </a:solidFill>
            <a:miter lim="400000"/>
            <a:tailEnd type="triangle"/>
          </a:ln>
        </p:spPr>
        <p:txBody>
          <a:bodyPr/>
          <a:lstStyle/>
          <a:p>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Rettangolo"/>
          <p:cNvSpPr/>
          <p:nvPr/>
        </p:nvSpPr>
        <p:spPr>
          <a:xfrm>
            <a:off x="3412" y="-8094"/>
            <a:ext cx="24377176" cy="337617"/>
          </a:xfrm>
          <a:prstGeom prst="rect">
            <a:avLst/>
          </a:prstGeom>
          <a:solidFill>
            <a:srgbClr val="BCC9E2">
              <a:alpha val="49731"/>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458" name="Proton dose engine"/>
          <p:cNvSpPr txBox="1">
            <a:spLocks noGrp="1"/>
          </p:cNvSpPr>
          <p:nvPr>
            <p:ph type="title"/>
          </p:nvPr>
        </p:nvSpPr>
        <p:spPr>
          <a:prstGeom prst="rect">
            <a:avLst/>
          </a:prstGeom>
        </p:spPr>
        <p:txBody>
          <a:bodyPr/>
          <a:lstStyle/>
          <a:p>
            <a:r>
              <a:t>Proton dose engine</a:t>
            </a:r>
          </a:p>
        </p:txBody>
      </p:sp>
      <p:sp>
        <p:nvSpPr>
          <p:cNvPr id="459" name="Rettangolo"/>
          <p:cNvSpPr/>
          <p:nvPr/>
        </p:nvSpPr>
        <p:spPr>
          <a:xfrm>
            <a:off x="3412" y="12448242"/>
            <a:ext cx="24377176" cy="1270001"/>
          </a:xfrm>
          <a:prstGeom prst="rect">
            <a:avLst/>
          </a:prstGeom>
          <a:solidFill>
            <a:srgbClr val="BCC9E2">
              <a:alpha val="50288"/>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460" name="Numero diapositiva"/>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11</a:t>
            </a:fld>
            <a:endParaRPr/>
          </a:p>
        </p:txBody>
      </p:sp>
      <p:sp>
        <p:nvSpPr>
          <p:cNvPr id="461" name="Deep Learning–Driven Differentiable Autoplanning for  Proton Therapy: A Proof-of-Concept"/>
          <p:cNvSpPr txBox="1"/>
          <p:nvPr/>
        </p:nvSpPr>
        <p:spPr>
          <a:xfrm>
            <a:off x="691931" y="12618142"/>
            <a:ext cx="10119225" cy="9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700">
                <a:solidFill>
                  <a:srgbClr val="1A3361"/>
                </a:solidFill>
              </a:defRPr>
            </a:pPr>
            <a:r>
              <a:t>Deep Learning–Driven Differentiable Autoplanning for </a:t>
            </a:r>
            <a:br/>
            <a:r>
              <a:t>Proton Therapy: A Proof-of-Concept</a:t>
            </a:r>
          </a:p>
        </p:txBody>
      </p:sp>
      <p:sp>
        <p:nvSpPr>
          <p:cNvPr id="462" name="Lorenzo Arsini - 22/09/2025 EuNPC 2025 - Caen, France"/>
          <p:cNvSpPr txBox="1"/>
          <p:nvPr/>
        </p:nvSpPr>
        <p:spPr>
          <a:xfrm>
            <a:off x="13560347" y="12618143"/>
            <a:ext cx="10119225" cy="9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700">
                <a:solidFill>
                  <a:srgbClr val="1A3361"/>
                </a:solidFill>
              </a:defRPr>
            </a:pPr>
            <a:r>
              <a:t>Lorenzo Arsini - 22/09/2025</a:t>
            </a:r>
            <a:br/>
            <a:r>
              <a:t>EuNPC 2025 - Caen, France</a:t>
            </a:r>
          </a:p>
        </p:txBody>
      </p:sp>
      <p:pic>
        <p:nvPicPr>
          <p:cNvPr id="463" name="prot_M1_slice_sigma.pdf" descr="prot_M1_slice_sigma.pdf"/>
          <p:cNvPicPr>
            <a:picLocks noChangeAspect="1"/>
          </p:cNvPicPr>
          <p:nvPr/>
        </p:nvPicPr>
        <p:blipFill>
          <a:blip r:embed="rId2"/>
          <a:stretch>
            <a:fillRect/>
          </a:stretch>
        </p:blipFill>
        <p:spPr>
          <a:xfrm>
            <a:off x="12343671" y="7634530"/>
            <a:ext cx="11358921" cy="2955907"/>
          </a:xfrm>
          <a:prstGeom prst="rect">
            <a:avLst/>
          </a:prstGeom>
          <a:ln w="12700">
            <a:miter lim="400000"/>
          </a:ln>
        </p:spPr>
      </p:pic>
      <p:pic>
        <p:nvPicPr>
          <p:cNvPr id="464" name="prot_M1_slice_dose.pdf" descr="prot_M1_slice_dose.pdf"/>
          <p:cNvPicPr>
            <a:picLocks noChangeAspect="1"/>
          </p:cNvPicPr>
          <p:nvPr/>
        </p:nvPicPr>
        <p:blipFill>
          <a:blip r:embed="rId3"/>
          <a:stretch>
            <a:fillRect/>
          </a:stretch>
        </p:blipFill>
        <p:spPr>
          <a:xfrm>
            <a:off x="12343671" y="3580010"/>
            <a:ext cx="11358921" cy="2993326"/>
          </a:xfrm>
          <a:prstGeom prst="rect">
            <a:avLst/>
          </a:prstGeom>
          <a:ln w="12700">
            <a:miter lim="400000"/>
          </a:ln>
        </p:spPr>
      </p:pic>
      <p:sp>
        <p:nvSpPr>
          <p:cNvPr id="465" name="Dose"/>
          <p:cNvSpPr txBox="1"/>
          <p:nvPr/>
        </p:nvSpPr>
        <p:spPr>
          <a:xfrm>
            <a:off x="15531538" y="2960512"/>
            <a:ext cx="3697190" cy="10120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nSpc>
                <a:spcPct val="90000"/>
              </a:lnSpc>
              <a:spcBef>
                <a:spcPts val="4500"/>
              </a:spcBef>
              <a:defRPr sz="5100" b="1">
                <a:solidFill>
                  <a:srgbClr val="1A3361"/>
                </a:solidFill>
              </a:defRPr>
            </a:lvl1pPr>
          </a:lstStyle>
          <a:p>
            <a:r>
              <a:t>Dose</a:t>
            </a:r>
          </a:p>
        </p:txBody>
      </p:sp>
      <p:sp>
        <p:nvSpPr>
          <p:cNvPr id="466" name="Prediction Error"/>
          <p:cNvSpPr txBox="1"/>
          <p:nvPr/>
        </p:nvSpPr>
        <p:spPr>
          <a:xfrm>
            <a:off x="14637387" y="6900181"/>
            <a:ext cx="5485491" cy="10120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nSpc>
                <a:spcPct val="90000"/>
              </a:lnSpc>
              <a:spcBef>
                <a:spcPts val="4500"/>
              </a:spcBef>
              <a:defRPr sz="5100" b="1">
                <a:solidFill>
                  <a:srgbClr val="1A3361"/>
                </a:solidFill>
              </a:defRPr>
            </a:lvl1pPr>
          </a:lstStyle>
          <a:p>
            <a:r>
              <a:t>Prediction Error</a:t>
            </a:r>
          </a:p>
        </p:txBody>
      </p:sp>
      <p:pic>
        <p:nvPicPr>
          <p:cNvPr id="467" name="prot_M1_z_profile_err_dose_sigma (1).pdf" descr="prot_M1_z_profile_err_dose_sigma (1).pdf"/>
          <p:cNvPicPr>
            <a:picLocks noChangeAspect="1"/>
          </p:cNvPicPr>
          <p:nvPr/>
        </p:nvPicPr>
        <p:blipFill>
          <a:blip r:embed="rId4"/>
          <a:stretch>
            <a:fillRect/>
          </a:stretch>
        </p:blipFill>
        <p:spPr>
          <a:xfrm>
            <a:off x="681407" y="3379524"/>
            <a:ext cx="10407104" cy="7375964"/>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Rettangolo"/>
          <p:cNvSpPr/>
          <p:nvPr/>
        </p:nvSpPr>
        <p:spPr>
          <a:xfrm>
            <a:off x="3412" y="-8094"/>
            <a:ext cx="24377176" cy="337617"/>
          </a:xfrm>
          <a:prstGeom prst="rect">
            <a:avLst/>
          </a:prstGeom>
          <a:solidFill>
            <a:srgbClr val="BCC9E2">
              <a:alpha val="49731"/>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470" name="Cerchio"/>
          <p:cNvSpPr/>
          <p:nvPr/>
        </p:nvSpPr>
        <p:spPr>
          <a:xfrm>
            <a:off x="15615265" y="4220473"/>
            <a:ext cx="7636105" cy="7636105"/>
          </a:xfrm>
          <a:prstGeom prst="ellipse">
            <a:avLst/>
          </a:prstGeom>
          <a:ln w="38100">
            <a:solidFill>
              <a:srgbClr val="929292"/>
            </a:solidFill>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471" name="Optimizing Spread Out Bragg Peak"/>
          <p:cNvSpPr txBox="1">
            <a:spLocks noGrp="1"/>
          </p:cNvSpPr>
          <p:nvPr>
            <p:ph type="title"/>
          </p:nvPr>
        </p:nvSpPr>
        <p:spPr>
          <a:prstGeom prst="rect">
            <a:avLst/>
          </a:prstGeom>
        </p:spPr>
        <p:txBody>
          <a:bodyPr/>
          <a:lstStyle/>
          <a:p>
            <a:r>
              <a:t>Optimizing Spread Out Bragg Peak</a:t>
            </a:r>
          </a:p>
        </p:txBody>
      </p:sp>
      <p:sp>
        <p:nvSpPr>
          <p:cNvPr id="472" name="Rettangolo"/>
          <p:cNvSpPr/>
          <p:nvPr/>
        </p:nvSpPr>
        <p:spPr>
          <a:xfrm>
            <a:off x="3412" y="12448242"/>
            <a:ext cx="24377176" cy="1270001"/>
          </a:xfrm>
          <a:prstGeom prst="rect">
            <a:avLst/>
          </a:prstGeom>
          <a:solidFill>
            <a:srgbClr val="BCC9E2">
              <a:alpha val="50288"/>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473" name="Numero diapositiva"/>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12</a:t>
            </a:fld>
            <a:endParaRPr/>
          </a:p>
        </p:txBody>
      </p:sp>
      <p:sp>
        <p:nvSpPr>
          <p:cNvPr id="474" name="Deep Learning–Driven Differentiable Autoplanning for  Proton Therapy: A Proof-of-Concept"/>
          <p:cNvSpPr txBox="1"/>
          <p:nvPr/>
        </p:nvSpPr>
        <p:spPr>
          <a:xfrm>
            <a:off x="691931" y="12618142"/>
            <a:ext cx="10119225" cy="9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700">
                <a:solidFill>
                  <a:srgbClr val="1A3361"/>
                </a:solidFill>
              </a:defRPr>
            </a:pPr>
            <a:r>
              <a:t>Deep Learning–Driven Differentiable Autoplanning for </a:t>
            </a:r>
            <a:br/>
            <a:r>
              <a:t>Proton Therapy: A Proof-of-Concept</a:t>
            </a:r>
          </a:p>
        </p:txBody>
      </p:sp>
      <p:sp>
        <p:nvSpPr>
          <p:cNvPr id="475" name="Lorenzo Arsini - 22/09/2025 EuNPC 2025 - Caen, France"/>
          <p:cNvSpPr txBox="1"/>
          <p:nvPr/>
        </p:nvSpPr>
        <p:spPr>
          <a:xfrm>
            <a:off x="13560347" y="12618143"/>
            <a:ext cx="10119225" cy="9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700">
                <a:solidFill>
                  <a:srgbClr val="1A3361"/>
                </a:solidFill>
              </a:defRPr>
            </a:pPr>
            <a:r>
              <a:t>Lorenzo Arsini - 22/09/2025</a:t>
            </a:r>
            <a:br/>
            <a:r>
              <a:t>EuNPC 2025 - Caen, France</a:t>
            </a:r>
          </a:p>
        </p:txBody>
      </p:sp>
      <p:sp>
        <p:nvSpPr>
          <p:cNvPr id="476" name="Quadrato"/>
          <p:cNvSpPr/>
          <p:nvPr/>
        </p:nvSpPr>
        <p:spPr>
          <a:xfrm>
            <a:off x="17309600" y="5914809"/>
            <a:ext cx="4247432" cy="4247432"/>
          </a:xfrm>
          <a:prstGeom prst="rect">
            <a:avLst/>
          </a:prstGeom>
          <a:solidFill>
            <a:srgbClr val="EB984D">
              <a:alpha val="60000"/>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477" name="Rettangolo"/>
          <p:cNvSpPr/>
          <p:nvPr/>
        </p:nvSpPr>
        <p:spPr>
          <a:xfrm>
            <a:off x="19302313" y="7321943"/>
            <a:ext cx="262006" cy="1433164"/>
          </a:xfrm>
          <a:prstGeom prst="rect">
            <a:avLst/>
          </a:prstGeom>
          <a:solidFill>
            <a:srgbClr val="5480C8"/>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478" name="Linea"/>
          <p:cNvSpPr/>
          <p:nvPr/>
        </p:nvSpPr>
        <p:spPr>
          <a:xfrm flipV="1">
            <a:off x="15905361" y="9923974"/>
            <a:ext cx="1010710" cy="769006"/>
          </a:xfrm>
          <a:prstGeom prst="line">
            <a:avLst/>
          </a:prstGeom>
          <a:ln w="139700">
            <a:solidFill>
              <a:srgbClr val="1A3361"/>
            </a:solidFill>
            <a:miter lim="400000"/>
            <a:tailEnd type="triangle"/>
          </a:ln>
        </p:spPr>
        <p:txBody>
          <a:bodyPr lIns="50800" tIns="50800" rIns="50800" bIns="50800" anchor="ctr"/>
          <a:lstStyle/>
          <a:p>
            <a:pPr>
              <a:defRPr sz="2400"/>
            </a:pPr>
            <a:endParaRPr/>
          </a:p>
        </p:txBody>
      </p:sp>
      <p:sp>
        <p:nvSpPr>
          <p:cNvPr id="479" name="SOBP Optimization"/>
          <p:cNvSpPr txBox="1"/>
          <p:nvPr/>
        </p:nvSpPr>
        <p:spPr>
          <a:xfrm>
            <a:off x="15457647" y="3008639"/>
            <a:ext cx="7951339" cy="8205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90000"/>
              </a:lnSpc>
              <a:spcBef>
                <a:spcPts val="4500"/>
              </a:spcBef>
              <a:defRPr sz="4800" b="1">
                <a:solidFill>
                  <a:srgbClr val="5480C8"/>
                </a:solidFill>
              </a:defRPr>
            </a:lvl1pPr>
          </a:lstStyle>
          <a:p>
            <a:pPr>
              <a:defRPr b="0">
                <a:solidFill>
                  <a:srgbClr val="000000"/>
                </a:solidFill>
              </a:defRPr>
            </a:pPr>
            <a:r>
              <a:rPr b="1">
                <a:solidFill>
                  <a:srgbClr val="5480C8"/>
                </a:solidFill>
              </a:rPr>
              <a:t>SOBP Optimization</a:t>
            </a:r>
          </a:p>
        </p:txBody>
      </p:sp>
      <p:sp>
        <p:nvSpPr>
          <p:cNvPr id="480" name="PTV"/>
          <p:cNvSpPr txBox="1"/>
          <p:nvPr/>
        </p:nvSpPr>
        <p:spPr>
          <a:xfrm>
            <a:off x="19509443" y="7634309"/>
            <a:ext cx="1473347" cy="8084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90000"/>
              </a:lnSpc>
              <a:spcBef>
                <a:spcPts val="4500"/>
              </a:spcBef>
              <a:defRPr sz="4800">
                <a:solidFill>
                  <a:srgbClr val="385AB7"/>
                </a:solidFill>
              </a:defRPr>
            </a:lvl1pPr>
          </a:lstStyle>
          <a:p>
            <a:r>
              <a:t>PTV</a:t>
            </a:r>
          </a:p>
        </p:txBody>
      </p:sp>
      <p:sp>
        <p:nvSpPr>
          <p:cNvPr id="481" name="OAR"/>
          <p:cNvSpPr txBox="1"/>
          <p:nvPr/>
        </p:nvSpPr>
        <p:spPr>
          <a:xfrm>
            <a:off x="20169843" y="9420460"/>
            <a:ext cx="1473347" cy="8084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90000"/>
              </a:lnSpc>
              <a:spcBef>
                <a:spcPts val="4500"/>
              </a:spcBef>
              <a:defRPr sz="4800">
                <a:solidFill>
                  <a:srgbClr val="000000"/>
                </a:solidFill>
              </a:defRPr>
            </a:lvl1pPr>
          </a:lstStyle>
          <a:p>
            <a:r>
              <a:t>OAR</a:t>
            </a:r>
          </a:p>
        </p:txBody>
      </p:sp>
      <p:sp>
        <p:nvSpPr>
          <p:cNvPr id="482" name="10 pencilbeams"/>
          <p:cNvSpPr txBox="1"/>
          <p:nvPr/>
        </p:nvSpPr>
        <p:spPr>
          <a:xfrm>
            <a:off x="14695647" y="10913956"/>
            <a:ext cx="5246735" cy="808432"/>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90000"/>
              </a:lnSpc>
              <a:spcBef>
                <a:spcPts val="4500"/>
              </a:spcBef>
              <a:defRPr sz="4800">
                <a:solidFill>
                  <a:srgbClr val="000000"/>
                </a:solidFill>
              </a:defRPr>
            </a:lvl1pPr>
          </a:lstStyle>
          <a:p>
            <a:r>
              <a:t>10 pencilbeams</a:t>
            </a:r>
          </a:p>
        </p:txBody>
      </p:sp>
      <mc:AlternateContent xmlns:mc="http://schemas.openxmlformats.org/markup-compatibility/2006" xmlns:a14="http://schemas.microsoft.com/office/drawing/2010/main">
        <mc:Choice Requires="a14">
          <p:sp>
            <p:nvSpPr>
              <p:cNvPr id="483" name="Equazione"/>
              <p:cNvSpPr txBox="1"/>
              <p:nvPr/>
            </p:nvSpPr>
            <p:spPr>
              <a:xfrm>
                <a:off x="1879223" y="3138428"/>
                <a:ext cx="1302090" cy="789433"/>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sz="7000" i="1">
                          <a:solidFill>
                            <a:srgbClr val="000000"/>
                          </a:solidFill>
                          <a:latin typeface="Cambria Math" panose="02040503050406030204" pitchFamily="18" charset="0"/>
                        </a:rPr>
                        <m:t>𝜃</m:t>
                      </m:r>
                      <m:r>
                        <a:rPr sz="7000" i="1">
                          <a:solidFill>
                            <a:srgbClr val="000000"/>
                          </a:solidFill>
                          <a:latin typeface="Cambria Math" panose="02040503050406030204" pitchFamily="18" charset="0"/>
                        </a:rPr>
                        <m:t>,</m:t>
                      </m:r>
                      <m:r>
                        <a:rPr sz="7000" i="1">
                          <a:solidFill>
                            <a:srgbClr val="000000"/>
                          </a:solidFill>
                          <a:latin typeface="Cambria Math" panose="02040503050406030204" pitchFamily="18" charset="0"/>
                        </a:rPr>
                        <m:t>𝜙</m:t>
                      </m:r>
                    </m:oMath>
                  </m:oMathPara>
                </a14:m>
                <a:endParaRPr sz="7000"/>
              </a:p>
            </p:txBody>
          </p:sp>
        </mc:Choice>
        <mc:Fallback xmlns="">
          <p:sp>
            <p:nvSpPr>
              <p:cNvPr id="483" name="Equazione"/>
              <p:cNvSpPr txBox="1">
                <a:spLocks noRot="1" noChangeAspect="1" noMove="1" noResize="1" noEditPoints="1" noAdjustHandles="1" noChangeArrowheads="1" noChangeShapeType="1" noTextEdit="1"/>
              </p:cNvSpPr>
              <p:nvPr/>
            </p:nvSpPr>
            <p:spPr>
              <a:xfrm>
                <a:off x="1879223" y="3138428"/>
                <a:ext cx="1302090" cy="789433"/>
              </a:xfrm>
              <a:prstGeom prst="rect">
                <a:avLst/>
              </a:prstGeom>
              <a:blipFill>
                <a:blip r:embed="rId2"/>
                <a:stretch>
                  <a:fillRect l="-23077" r="-43269" b="-82540"/>
                </a:stretch>
              </a:blipFill>
              <a:ln w="12700">
                <a:miter lim="400000"/>
              </a:ln>
            </p:spPr>
            <p:txBody>
              <a:bodyPr/>
              <a:lstStyle/>
              <a:p>
                <a:r>
                  <a:rPr lang="it-IT">
                    <a:noFill/>
                  </a:rPr>
                  <a:t> </a:t>
                </a:r>
              </a:p>
            </p:txBody>
          </p:sp>
        </mc:Fallback>
      </mc:AlternateContent>
      <p:sp>
        <p:nvSpPr>
          <p:cNvPr id="484" name="Field"/>
          <p:cNvSpPr txBox="1"/>
          <p:nvPr/>
        </p:nvSpPr>
        <p:spPr>
          <a:xfrm>
            <a:off x="4578149" y="3379156"/>
            <a:ext cx="1778357" cy="10070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6100">
                <a:solidFill>
                  <a:srgbClr val="5480C8"/>
                </a:solidFill>
              </a:defRPr>
            </a:lvl1pPr>
          </a:lstStyle>
          <a:p>
            <a:r>
              <a:t>Field</a:t>
            </a:r>
          </a:p>
        </p:txBody>
      </p:sp>
      <p:sp>
        <p:nvSpPr>
          <p:cNvPr id="485" name="Pencil beam"/>
          <p:cNvSpPr txBox="1"/>
          <p:nvPr/>
        </p:nvSpPr>
        <p:spPr>
          <a:xfrm>
            <a:off x="4444074" y="5885378"/>
            <a:ext cx="4390645" cy="10070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6100">
                <a:solidFill>
                  <a:srgbClr val="EB984D"/>
                </a:solidFill>
              </a:defRPr>
            </a:lvl1pPr>
          </a:lstStyle>
          <a:p>
            <a:r>
              <a:t>Pencil beam</a:t>
            </a:r>
          </a:p>
        </p:txBody>
      </p:sp>
      <p:sp>
        <p:nvSpPr>
          <p:cNvPr id="486" name="Energy"/>
          <p:cNvSpPr txBox="1"/>
          <p:nvPr/>
        </p:nvSpPr>
        <p:spPr>
          <a:xfrm>
            <a:off x="1637587" y="5379657"/>
            <a:ext cx="2502701" cy="10070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6100">
                <a:solidFill>
                  <a:srgbClr val="1A3361"/>
                </a:solidFill>
              </a:defRPr>
            </a:lvl1pPr>
          </a:lstStyle>
          <a:p>
            <a:r>
              <a:t>Energy</a:t>
            </a:r>
          </a:p>
        </p:txBody>
      </p:sp>
      <p:sp>
        <p:nvSpPr>
          <p:cNvPr id="487" name="Fluence"/>
          <p:cNvSpPr txBox="1"/>
          <p:nvPr/>
        </p:nvSpPr>
        <p:spPr>
          <a:xfrm>
            <a:off x="1637587" y="6467274"/>
            <a:ext cx="2840470" cy="10070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6100">
                <a:solidFill>
                  <a:srgbClr val="000000"/>
                </a:solidFill>
              </a:defRPr>
            </a:lvl1pPr>
          </a:lstStyle>
          <a:p>
            <a:r>
              <a:t>Fluence</a:t>
            </a:r>
          </a:p>
        </p:txBody>
      </p:sp>
      <p:sp>
        <p:nvSpPr>
          <p:cNvPr id="488" name="5 variables  x pencil beam"/>
          <p:cNvSpPr txBox="1"/>
          <p:nvPr/>
        </p:nvSpPr>
        <p:spPr>
          <a:xfrm>
            <a:off x="10277660" y="4363634"/>
            <a:ext cx="3843021" cy="22209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ct val="90000"/>
              </a:lnSpc>
              <a:spcBef>
                <a:spcPts val="4500"/>
              </a:spcBef>
              <a:defRPr sz="5000">
                <a:solidFill>
                  <a:srgbClr val="000000"/>
                </a:solidFill>
              </a:defRPr>
            </a:pPr>
            <a:r>
              <a:t>5 variables </a:t>
            </a:r>
            <a:br/>
            <a:r>
              <a:t>x</a:t>
            </a:r>
            <a:br/>
            <a:r>
              <a:t>pencil beam</a:t>
            </a:r>
          </a:p>
        </p:txBody>
      </p:sp>
      <p:grpSp>
        <p:nvGrpSpPr>
          <p:cNvPr id="491" name="Raggruppa"/>
          <p:cNvGrpSpPr/>
          <p:nvPr/>
        </p:nvGrpSpPr>
        <p:grpSpPr>
          <a:xfrm>
            <a:off x="9138504" y="3218420"/>
            <a:ext cx="1174768" cy="4322476"/>
            <a:chOff x="0" y="0"/>
            <a:chExt cx="1174766" cy="4322475"/>
          </a:xfrm>
        </p:grpSpPr>
        <p:sp>
          <p:nvSpPr>
            <p:cNvPr id="489" name="Linea"/>
            <p:cNvSpPr/>
            <p:nvPr/>
          </p:nvSpPr>
          <p:spPr>
            <a:xfrm flipV="1">
              <a:off x="14680" y="-1"/>
              <a:ext cx="1" cy="4322477"/>
            </a:xfrm>
            <a:prstGeom prst="line">
              <a:avLst/>
            </a:prstGeom>
            <a:noFill/>
            <a:ln w="127000" cap="flat">
              <a:solidFill>
                <a:srgbClr val="1A3361"/>
              </a:solidFill>
              <a:prstDash val="solid"/>
              <a:miter lim="400000"/>
            </a:ln>
            <a:effectLst/>
          </p:spPr>
          <p:txBody>
            <a:bodyPr wrap="square" lIns="50800" tIns="50800" rIns="50800" bIns="50800" numCol="1" anchor="ctr">
              <a:noAutofit/>
            </a:bodyPr>
            <a:lstStyle/>
            <a:p>
              <a:pPr>
                <a:defRPr sz="2400"/>
              </a:pPr>
              <a:endParaRPr/>
            </a:p>
          </p:txBody>
        </p:sp>
        <p:sp>
          <p:nvSpPr>
            <p:cNvPr id="490" name="Linea"/>
            <p:cNvSpPr/>
            <p:nvPr/>
          </p:nvSpPr>
          <p:spPr>
            <a:xfrm>
              <a:off x="0" y="2255702"/>
              <a:ext cx="1174767" cy="1"/>
            </a:xfrm>
            <a:prstGeom prst="line">
              <a:avLst/>
            </a:prstGeom>
            <a:noFill/>
            <a:ln w="88900" cap="flat">
              <a:solidFill>
                <a:srgbClr val="1A3361"/>
              </a:solidFill>
              <a:prstDash val="solid"/>
              <a:miter lim="400000"/>
              <a:tailEnd type="triangle" w="med" len="med"/>
            </a:ln>
            <a:effectLst/>
          </p:spPr>
          <p:txBody>
            <a:bodyPr wrap="square" lIns="50800" tIns="50800" rIns="50800" bIns="50800" numCol="1" anchor="ctr">
              <a:noAutofit/>
            </a:bodyPr>
            <a:lstStyle/>
            <a:p>
              <a:endParaRPr/>
            </a:p>
          </p:txBody>
        </p:sp>
      </p:grpSp>
      <p:sp>
        <p:nvSpPr>
          <p:cNvPr id="492" name="Objective function:…"/>
          <p:cNvSpPr txBox="1"/>
          <p:nvPr/>
        </p:nvSpPr>
        <p:spPr>
          <a:xfrm>
            <a:off x="1799196" y="8977994"/>
            <a:ext cx="11577829" cy="20331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lnSpc>
                <a:spcPct val="90000"/>
              </a:lnSpc>
              <a:spcBef>
                <a:spcPts val="4500"/>
              </a:spcBef>
              <a:defRPr sz="4800">
                <a:solidFill>
                  <a:srgbClr val="000000"/>
                </a:solidFill>
              </a:defRPr>
            </a:pPr>
            <a:r>
              <a:t>Objective function:</a:t>
            </a:r>
          </a:p>
          <a:p>
            <a:pPr algn="l">
              <a:lnSpc>
                <a:spcPct val="90000"/>
              </a:lnSpc>
              <a:spcBef>
                <a:spcPts val="4500"/>
              </a:spcBef>
              <a:defRPr sz="4800">
                <a:solidFill>
                  <a:srgbClr val="000000"/>
                </a:solidFill>
              </a:defRPr>
            </a:pPr>
            <a:r>
              <a:t>Clinical volumetric + voxel constraints (L2)</a:t>
            </a:r>
          </a:p>
        </p:txBody>
      </p:sp>
      <p:sp>
        <p:nvSpPr>
          <p:cNvPr id="493" name="Fluence"/>
          <p:cNvSpPr txBox="1"/>
          <p:nvPr/>
        </p:nvSpPr>
        <p:spPr>
          <a:xfrm>
            <a:off x="1637587" y="3961051"/>
            <a:ext cx="2840470" cy="10070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6100">
                <a:solidFill>
                  <a:srgbClr val="000000"/>
                </a:solidFill>
              </a:defRPr>
            </a:lvl1pPr>
          </a:lstStyle>
          <a:p>
            <a:r>
              <a:t>Fluence</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Rettangolo"/>
          <p:cNvSpPr/>
          <p:nvPr/>
        </p:nvSpPr>
        <p:spPr>
          <a:xfrm>
            <a:off x="3412" y="-8094"/>
            <a:ext cx="24377176" cy="337617"/>
          </a:xfrm>
          <a:prstGeom prst="rect">
            <a:avLst/>
          </a:prstGeom>
          <a:solidFill>
            <a:srgbClr val="BCC9E2">
              <a:alpha val="49731"/>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496" name="Optimisation strategy"/>
          <p:cNvSpPr txBox="1">
            <a:spLocks noGrp="1"/>
          </p:cNvSpPr>
          <p:nvPr>
            <p:ph type="title"/>
          </p:nvPr>
        </p:nvSpPr>
        <p:spPr>
          <a:prstGeom prst="rect">
            <a:avLst/>
          </a:prstGeom>
        </p:spPr>
        <p:txBody>
          <a:bodyPr/>
          <a:lstStyle/>
          <a:p>
            <a:r>
              <a:t>Optimisation strategy</a:t>
            </a:r>
          </a:p>
        </p:txBody>
      </p:sp>
      <p:sp>
        <p:nvSpPr>
          <p:cNvPr id="497" name="Rettangolo"/>
          <p:cNvSpPr/>
          <p:nvPr/>
        </p:nvSpPr>
        <p:spPr>
          <a:xfrm>
            <a:off x="3412" y="12448242"/>
            <a:ext cx="24377176" cy="1270001"/>
          </a:xfrm>
          <a:prstGeom prst="rect">
            <a:avLst/>
          </a:prstGeom>
          <a:solidFill>
            <a:srgbClr val="BCC9E2">
              <a:alpha val="50288"/>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498" name="Numero diapositiva"/>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13</a:t>
            </a:fld>
            <a:endParaRPr/>
          </a:p>
        </p:txBody>
      </p:sp>
      <p:sp>
        <p:nvSpPr>
          <p:cNvPr id="499" name="Deep Learning–Driven Differentiable Autoplanning for  Proton Therapy: A Proof-of-Concept"/>
          <p:cNvSpPr txBox="1"/>
          <p:nvPr/>
        </p:nvSpPr>
        <p:spPr>
          <a:xfrm>
            <a:off x="691931" y="12618142"/>
            <a:ext cx="10119225" cy="9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700">
                <a:solidFill>
                  <a:srgbClr val="1A3361"/>
                </a:solidFill>
              </a:defRPr>
            </a:pPr>
            <a:r>
              <a:t>Deep Learning–Driven Differentiable Autoplanning for </a:t>
            </a:r>
            <a:br/>
            <a:r>
              <a:t>Proton Therapy: A Proof-of-Concept</a:t>
            </a:r>
          </a:p>
        </p:txBody>
      </p:sp>
      <p:sp>
        <p:nvSpPr>
          <p:cNvPr id="500" name="Lorenzo Arsini - 22/09/2025 EuNPC 2025 - Caen, France"/>
          <p:cNvSpPr txBox="1"/>
          <p:nvPr/>
        </p:nvSpPr>
        <p:spPr>
          <a:xfrm>
            <a:off x="13560347" y="12618143"/>
            <a:ext cx="10119225" cy="9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700">
                <a:solidFill>
                  <a:srgbClr val="1A3361"/>
                </a:solidFill>
              </a:defRPr>
            </a:pPr>
            <a:r>
              <a:t>Lorenzo Arsini - 22/09/2025</a:t>
            </a:r>
            <a:br/>
            <a:r>
              <a:t>EuNPC 2025 - Caen, France</a:t>
            </a:r>
          </a:p>
        </p:txBody>
      </p:sp>
      <p:pic>
        <p:nvPicPr>
          <p:cNvPr id="501" name="WhatsApp Image 2025-07-22 at 16.42.57.jpeg" descr="WhatsApp Image 2025-07-22 at 16.42.57.jpeg"/>
          <p:cNvPicPr>
            <a:picLocks noChangeAspect="1"/>
          </p:cNvPicPr>
          <p:nvPr/>
        </p:nvPicPr>
        <p:blipFill>
          <a:blip r:embed="rId2"/>
          <a:stretch>
            <a:fillRect/>
          </a:stretch>
        </p:blipFill>
        <p:spPr>
          <a:xfrm>
            <a:off x="11299332" y="4387697"/>
            <a:ext cx="13118183" cy="6692324"/>
          </a:xfrm>
          <a:prstGeom prst="rect">
            <a:avLst/>
          </a:prstGeom>
          <a:ln w="12700">
            <a:miter lim="400000"/>
          </a:ln>
        </p:spPr>
      </p:pic>
      <p:sp>
        <p:nvSpPr>
          <p:cNvPr id="502" name="Rettangolo"/>
          <p:cNvSpPr/>
          <p:nvPr/>
        </p:nvSpPr>
        <p:spPr>
          <a:xfrm>
            <a:off x="15026906" y="4528645"/>
            <a:ext cx="1054711" cy="5528953"/>
          </a:xfrm>
          <a:prstGeom prst="rect">
            <a:avLst/>
          </a:prstGeom>
          <a:solidFill>
            <a:schemeClr val="accent4">
              <a:hueOff val="-858837"/>
              <a:lumOff val="-9791"/>
              <a:alpha val="39484"/>
            </a:scheme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503" name="Rettangolo"/>
          <p:cNvSpPr/>
          <p:nvPr/>
        </p:nvSpPr>
        <p:spPr>
          <a:xfrm>
            <a:off x="17965604" y="4528645"/>
            <a:ext cx="5509081" cy="5528953"/>
          </a:xfrm>
          <a:prstGeom prst="rect">
            <a:avLst/>
          </a:prstGeom>
          <a:solidFill>
            <a:schemeClr val="accent4">
              <a:hueOff val="-858837"/>
              <a:lumOff val="-9791"/>
              <a:alpha val="39484"/>
            </a:scheme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504" name="ADAM"/>
          <p:cNvSpPr txBox="1"/>
          <p:nvPr/>
        </p:nvSpPr>
        <p:spPr>
          <a:xfrm>
            <a:off x="17833575" y="2563157"/>
            <a:ext cx="1572769" cy="6969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a:lvl1pPr>
          </a:lstStyle>
          <a:p>
            <a:r>
              <a:t>ADAM</a:t>
            </a:r>
          </a:p>
        </p:txBody>
      </p:sp>
      <p:sp>
        <p:nvSpPr>
          <p:cNvPr id="505" name="Linea"/>
          <p:cNvSpPr/>
          <p:nvPr/>
        </p:nvSpPr>
        <p:spPr>
          <a:xfrm>
            <a:off x="18800435" y="3210347"/>
            <a:ext cx="421064" cy="2110000"/>
          </a:xfrm>
          <a:prstGeom prst="line">
            <a:avLst/>
          </a:prstGeom>
          <a:ln w="25400">
            <a:solidFill>
              <a:srgbClr val="000000"/>
            </a:solidFill>
            <a:miter lim="400000"/>
            <a:tailEnd type="triangle"/>
          </a:ln>
        </p:spPr>
        <p:txBody>
          <a:bodyPr lIns="50800" tIns="50800" rIns="50800" bIns="50800" anchor="ctr"/>
          <a:lstStyle/>
          <a:p>
            <a:endParaRPr/>
          </a:p>
        </p:txBody>
      </p:sp>
      <p:sp>
        <p:nvSpPr>
          <p:cNvPr id="506" name="Linea"/>
          <p:cNvSpPr/>
          <p:nvPr/>
        </p:nvSpPr>
        <p:spPr>
          <a:xfrm flipH="1">
            <a:off x="15525167" y="3210347"/>
            <a:ext cx="2872528" cy="1684289"/>
          </a:xfrm>
          <a:prstGeom prst="line">
            <a:avLst/>
          </a:prstGeom>
          <a:ln w="25400">
            <a:solidFill>
              <a:srgbClr val="000000"/>
            </a:solidFill>
            <a:miter lim="400000"/>
            <a:tailEnd type="triangle"/>
          </a:ln>
        </p:spPr>
        <p:txBody>
          <a:bodyPr lIns="50800" tIns="50800" rIns="50800" bIns="50800" anchor="ctr"/>
          <a:lstStyle/>
          <a:p>
            <a:endParaRPr/>
          </a:p>
        </p:txBody>
      </p:sp>
      <p:pic>
        <p:nvPicPr>
          <p:cNvPr id="507" name="Immagine" descr="Immagine"/>
          <p:cNvPicPr>
            <a:picLocks noChangeAspect="1"/>
          </p:cNvPicPr>
          <p:nvPr/>
        </p:nvPicPr>
        <p:blipFill>
          <a:blip r:embed="rId3"/>
          <a:stretch>
            <a:fillRect/>
          </a:stretch>
        </p:blipFill>
        <p:spPr>
          <a:xfrm>
            <a:off x="334222" y="3906492"/>
            <a:ext cx="10834642" cy="6773259"/>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Rettangolo"/>
          <p:cNvSpPr/>
          <p:nvPr/>
        </p:nvSpPr>
        <p:spPr>
          <a:xfrm>
            <a:off x="3412" y="-8094"/>
            <a:ext cx="24377176" cy="337617"/>
          </a:xfrm>
          <a:prstGeom prst="rect">
            <a:avLst/>
          </a:prstGeom>
          <a:solidFill>
            <a:srgbClr val="BCC9E2">
              <a:alpha val="49731"/>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528" name="Optimisation strategy"/>
          <p:cNvSpPr txBox="1">
            <a:spLocks noGrp="1"/>
          </p:cNvSpPr>
          <p:nvPr>
            <p:ph type="title"/>
          </p:nvPr>
        </p:nvSpPr>
        <p:spPr>
          <a:prstGeom prst="rect">
            <a:avLst/>
          </a:prstGeom>
        </p:spPr>
        <p:txBody>
          <a:bodyPr/>
          <a:lstStyle/>
          <a:p>
            <a:r>
              <a:t>Optimisation strategy</a:t>
            </a:r>
          </a:p>
        </p:txBody>
      </p:sp>
      <p:sp>
        <p:nvSpPr>
          <p:cNvPr id="529" name="Rettangolo"/>
          <p:cNvSpPr/>
          <p:nvPr/>
        </p:nvSpPr>
        <p:spPr>
          <a:xfrm>
            <a:off x="3412" y="12448242"/>
            <a:ext cx="24377176" cy="1270001"/>
          </a:xfrm>
          <a:prstGeom prst="rect">
            <a:avLst/>
          </a:prstGeom>
          <a:solidFill>
            <a:srgbClr val="BCC9E2">
              <a:alpha val="50288"/>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530" name="Numero diapositiva"/>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14</a:t>
            </a:fld>
            <a:endParaRPr/>
          </a:p>
        </p:txBody>
      </p:sp>
      <p:sp>
        <p:nvSpPr>
          <p:cNvPr id="531" name="Deep Learning–Driven Differentiable Autoplanning for  Proton Therapy: A Proof-of-Concept"/>
          <p:cNvSpPr txBox="1"/>
          <p:nvPr/>
        </p:nvSpPr>
        <p:spPr>
          <a:xfrm>
            <a:off x="691931" y="12618142"/>
            <a:ext cx="10119225" cy="9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700">
                <a:solidFill>
                  <a:srgbClr val="1A3361"/>
                </a:solidFill>
              </a:defRPr>
            </a:pPr>
            <a:r>
              <a:t>Deep Learning–Driven Differentiable Autoplanning for </a:t>
            </a:r>
            <a:br/>
            <a:r>
              <a:t>Proton Therapy: A Proof-of-Concept</a:t>
            </a:r>
          </a:p>
        </p:txBody>
      </p:sp>
      <p:sp>
        <p:nvSpPr>
          <p:cNvPr id="532" name="Lorenzo Arsini - 22/09/2025 EuNPC 2025 - Caen, France"/>
          <p:cNvSpPr txBox="1"/>
          <p:nvPr/>
        </p:nvSpPr>
        <p:spPr>
          <a:xfrm>
            <a:off x="13560347" y="12618143"/>
            <a:ext cx="10119225" cy="9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700">
                <a:solidFill>
                  <a:srgbClr val="1A3361"/>
                </a:solidFill>
              </a:defRPr>
            </a:pPr>
            <a:r>
              <a:t>Lorenzo Arsini - 22/09/2025</a:t>
            </a:r>
            <a:br/>
            <a:r>
              <a:t>EuNPC 2025 - Caen, France</a:t>
            </a:r>
          </a:p>
        </p:txBody>
      </p:sp>
      <p:pic>
        <p:nvPicPr>
          <p:cNvPr id="533" name="WhatsApp Image 2025-07-22 at 16.42.56.jpeg" descr="WhatsApp Image 2025-07-22 at 16.42.56.jpeg"/>
          <p:cNvPicPr>
            <a:picLocks noChangeAspect="1"/>
          </p:cNvPicPr>
          <p:nvPr/>
        </p:nvPicPr>
        <p:blipFill>
          <a:blip r:embed="rId2"/>
          <a:srcRect l="459" r="459"/>
          <a:stretch>
            <a:fillRect/>
          </a:stretch>
        </p:blipFill>
        <p:spPr>
          <a:xfrm>
            <a:off x="11299332" y="4387697"/>
            <a:ext cx="13118183" cy="6692324"/>
          </a:xfrm>
          <a:prstGeom prst="rect">
            <a:avLst/>
          </a:prstGeom>
          <a:ln w="12700">
            <a:miter lim="400000"/>
          </a:ln>
        </p:spPr>
      </p:pic>
      <p:sp>
        <p:nvSpPr>
          <p:cNvPr id="534" name="Rettangolo"/>
          <p:cNvSpPr/>
          <p:nvPr/>
        </p:nvSpPr>
        <p:spPr>
          <a:xfrm>
            <a:off x="12801981" y="4630105"/>
            <a:ext cx="1054711" cy="5427493"/>
          </a:xfrm>
          <a:prstGeom prst="rect">
            <a:avLst/>
          </a:prstGeom>
          <a:solidFill>
            <a:schemeClr val="accent4">
              <a:hueOff val="-858837"/>
              <a:lumOff val="-9791"/>
              <a:alpha val="39484"/>
            </a:scheme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535" name="Rettangolo"/>
          <p:cNvSpPr/>
          <p:nvPr/>
        </p:nvSpPr>
        <p:spPr>
          <a:xfrm>
            <a:off x="17809926" y="4630105"/>
            <a:ext cx="5664759" cy="5427493"/>
          </a:xfrm>
          <a:prstGeom prst="rect">
            <a:avLst/>
          </a:prstGeom>
          <a:solidFill>
            <a:schemeClr val="accent4">
              <a:hueOff val="-858837"/>
              <a:lumOff val="-9791"/>
              <a:alpha val="39484"/>
            </a:scheme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536" name="ADAM"/>
          <p:cNvSpPr txBox="1"/>
          <p:nvPr/>
        </p:nvSpPr>
        <p:spPr>
          <a:xfrm>
            <a:off x="17833575" y="2563157"/>
            <a:ext cx="1572769" cy="6969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a:lvl1pPr>
          </a:lstStyle>
          <a:p>
            <a:r>
              <a:t>ADAM</a:t>
            </a:r>
          </a:p>
        </p:txBody>
      </p:sp>
      <p:sp>
        <p:nvSpPr>
          <p:cNvPr id="537" name="Linea"/>
          <p:cNvSpPr/>
          <p:nvPr/>
        </p:nvSpPr>
        <p:spPr>
          <a:xfrm>
            <a:off x="18800435" y="3210347"/>
            <a:ext cx="421064" cy="2110000"/>
          </a:xfrm>
          <a:prstGeom prst="line">
            <a:avLst/>
          </a:prstGeom>
          <a:ln w="25400">
            <a:solidFill>
              <a:srgbClr val="000000"/>
            </a:solidFill>
            <a:miter lim="400000"/>
            <a:tailEnd type="triangle"/>
          </a:ln>
        </p:spPr>
        <p:txBody>
          <a:bodyPr lIns="50800" tIns="50800" rIns="50800" bIns="50800" anchor="ctr"/>
          <a:lstStyle/>
          <a:p>
            <a:endParaRPr/>
          </a:p>
        </p:txBody>
      </p:sp>
      <p:sp>
        <p:nvSpPr>
          <p:cNvPr id="538" name="Linea"/>
          <p:cNvSpPr/>
          <p:nvPr/>
        </p:nvSpPr>
        <p:spPr>
          <a:xfrm flipH="1">
            <a:off x="13602428" y="3266669"/>
            <a:ext cx="4255332" cy="1613755"/>
          </a:xfrm>
          <a:prstGeom prst="line">
            <a:avLst/>
          </a:prstGeom>
          <a:ln w="25400">
            <a:solidFill>
              <a:srgbClr val="000000"/>
            </a:solidFill>
            <a:miter lim="400000"/>
            <a:tailEnd type="triangle"/>
          </a:ln>
        </p:spPr>
        <p:txBody>
          <a:bodyPr lIns="50800" tIns="50800" rIns="50800" bIns="50800" anchor="ctr"/>
          <a:lstStyle/>
          <a:p>
            <a:endParaRPr/>
          </a:p>
        </p:txBody>
      </p:sp>
      <p:pic>
        <p:nvPicPr>
          <p:cNvPr id="539" name="Immagine" descr="Immagine"/>
          <p:cNvPicPr>
            <a:picLocks noChangeAspect="1"/>
          </p:cNvPicPr>
          <p:nvPr/>
        </p:nvPicPr>
        <p:blipFill>
          <a:blip r:embed="rId3"/>
          <a:stretch>
            <a:fillRect/>
          </a:stretch>
        </p:blipFill>
        <p:spPr>
          <a:xfrm>
            <a:off x="334222" y="3906492"/>
            <a:ext cx="10834642" cy="6773259"/>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Rettangolo"/>
          <p:cNvSpPr/>
          <p:nvPr/>
        </p:nvSpPr>
        <p:spPr>
          <a:xfrm>
            <a:off x="3412" y="-8094"/>
            <a:ext cx="24377176" cy="337617"/>
          </a:xfrm>
          <a:prstGeom prst="rect">
            <a:avLst/>
          </a:prstGeom>
          <a:solidFill>
            <a:srgbClr val="BCC9E2">
              <a:alpha val="49731"/>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542" name="Results with one field"/>
          <p:cNvSpPr txBox="1">
            <a:spLocks noGrp="1"/>
          </p:cNvSpPr>
          <p:nvPr>
            <p:ph type="title"/>
          </p:nvPr>
        </p:nvSpPr>
        <p:spPr>
          <a:prstGeom prst="rect">
            <a:avLst/>
          </a:prstGeom>
        </p:spPr>
        <p:txBody>
          <a:bodyPr/>
          <a:lstStyle/>
          <a:p>
            <a:r>
              <a:t>Results with one field</a:t>
            </a:r>
          </a:p>
        </p:txBody>
      </p:sp>
      <p:sp>
        <p:nvSpPr>
          <p:cNvPr id="543" name="The algorithm manages to find the parameters for the optimal solution…"/>
          <p:cNvSpPr txBox="1">
            <a:spLocks noGrp="1"/>
          </p:cNvSpPr>
          <p:nvPr>
            <p:ph type="body" sz="quarter" idx="1"/>
          </p:nvPr>
        </p:nvSpPr>
        <p:spPr>
          <a:xfrm>
            <a:off x="1206500" y="9817197"/>
            <a:ext cx="21971000" cy="2392124"/>
          </a:xfrm>
          <a:prstGeom prst="rect">
            <a:avLst/>
          </a:prstGeom>
        </p:spPr>
        <p:txBody>
          <a:bodyPr/>
          <a:lstStyle/>
          <a:p>
            <a:r>
              <a:t>The algorithm manages to find the parameters for the optimal solution</a:t>
            </a:r>
          </a:p>
          <a:p>
            <a:r>
              <a:t>Producing a Spread Out Bragg Peak</a:t>
            </a:r>
          </a:p>
        </p:txBody>
      </p:sp>
      <p:sp>
        <p:nvSpPr>
          <p:cNvPr id="544" name="Rettangolo"/>
          <p:cNvSpPr/>
          <p:nvPr/>
        </p:nvSpPr>
        <p:spPr>
          <a:xfrm>
            <a:off x="3412" y="12448242"/>
            <a:ext cx="24377176" cy="1270001"/>
          </a:xfrm>
          <a:prstGeom prst="rect">
            <a:avLst/>
          </a:prstGeom>
          <a:solidFill>
            <a:srgbClr val="BCC9E2">
              <a:alpha val="50288"/>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545" name="Numero diapositiva"/>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15</a:t>
            </a:fld>
            <a:endParaRPr/>
          </a:p>
        </p:txBody>
      </p:sp>
      <p:sp>
        <p:nvSpPr>
          <p:cNvPr id="546" name="Deep Learning–Driven Differentiable Autoplanning for  Proton Therapy: A Proof-of-Concept"/>
          <p:cNvSpPr txBox="1"/>
          <p:nvPr/>
        </p:nvSpPr>
        <p:spPr>
          <a:xfrm>
            <a:off x="691931" y="12618142"/>
            <a:ext cx="10119225" cy="9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700">
                <a:solidFill>
                  <a:srgbClr val="1A3361"/>
                </a:solidFill>
              </a:defRPr>
            </a:pPr>
            <a:r>
              <a:t>Deep Learning–Driven Differentiable Autoplanning for </a:t>
            </a:r>
            <a:br/>
            <a:r>
              <a:t>Proton Therapy: A Proof-of-Concept</a:t>
            </a:r>
          </a:p>
        </p:txBody>
      </p:sp>
      <p:sp>
        <p:nvSpPr>
          <p:cNvPr id="547" name="Lorenzo Arsini - 22/09/2025 EuNPC 2025 - Caen, France"/>
          <p:cNvSpPr txBox="1"/>
          <p:nvPr/>
        </p:nvSpPr>
        <p:spPr>
          <a:xfrm>
            <a:off x="13560347" y="12618143"/>
            <a:ext cx="10119225" cy="9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700">
                <a:solidFill>
                  <a:srgbClr val="1A3361"/>
                </a:solidFill>
              </a:defRPr>
            </a:pPr>
            <a:r>
              <a:t>Lorenzo Arsini - 22/09/2025</a:t>
            </a:r>
            <a:br/>
            <a:r>
              <a:t>EuNPC 2025 - Caen, France</a:t>
            </a:r>
          </a:p>
        </p:txBody>
      </p:sp>
      <p:pic>
        <p:nvPicPr>
          <p:cNvPr id="548" name="Linear_Dose_final_1flu_keepCMA_true_Scaled_NEW_X_cma_gridxOnly+_cycles_5_thetaphi-ef_volOnly_lin_randSI_f_1_pbs_10_e_1000_lr_0.01_mult_0_alpha_0_nc_0.pdf" descr="Linear_Dose_final_1flu_keepCMA_true_Scaled_NEW_X_cma_gridxOnly+_cycles_5_thetaphi-ef_volOnly_lin_randSI_f_1_pbs_10_e_1000_lr_0.01_mult_0_alpha_0_nc_0.pdf"/>
          <p:cNvPicPr>
            <a:picLocks noChangeAspect="1"/>
          </p:cNvPicPr>
          <p:nvPr/>
        </p:nvPicPr>
        <p:blipFill>
          <a:blip r:embed="rId2"/>
          <a:stretch>
            <a:fillRect/>
          </a:stretch>
        </p:blipFill>
        <p:spPr>
          <a:xfrm>
            <a:off x="1552940" y="3004035"/>
            <a:ext cx="21278120" cy="6404342"/>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Rettangolo"/>
          <p:cNvSpPr/>
          <p:nvPr/>
        </p:nvSpPr>
        <p:spPr>
          <a:xfrm>
            <a:off x="3412" y="-8094"/>
            <a:ext cx="24377176" cy="337617"/>
          </a:xfrm>
          <a:prstGeom prst="rect">
            <a:avLst/>
          </a:prstGeom>
          <a:solidFill>
            <a:srgbClr val="BCC9E2">
              <a:alpha val="49731"/>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551" name="Rettangolo"/>
          <p:cNvSpPr/>
          <p:nvPr/>
        </p:nvSpPr>
        <p:spPr>
          <a:xfrm>
            <a:off x="3412" y="12448242"/>
            <a:ext cx="24377176" cy="1270001"/>
          </a:xfrm>
          <a:prstGeom prst="rect">
            <a:avLst/>
          </a:prstGeom>
          <a:solidFill>
            <a:srgbClr val="BCC9E2">
              <a:alpha val="50288"/>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552" name="Numero diapositiva"/>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16</a:t>
            </a:fld>
            <a:endParaRPr/>
          </a:p>
        </p:txBody>
      </p:sp>
      <p:sp>
        <p:nvSpPr>
          <p:cNvPr id="553" name="Deep Learning–Driven Differentiable Autoplanning for  Proton Therapy: A Proof-of-Concept"/>
          <p:cNvSpPr txBox="1"/>
          <p:nvPr/>
        </p:nvSpPr>
        <p:spPr>
          <a:xfrm>
            <a:off x="691931" y="12618142"/>
            <a:ext cx="10119225" cy="9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700">
                <a:solidFill>
                  <a:srgbClr val="1A3361"/>
                </a:solidFill>
              </a:defRPr>
            </a:pPr>
            <a:r>
              <a:t>Deep Learning–Driven Differentiable Autoplanning for </a:t>
            </a:r>
            <a:br/>
            <a:r>
              <a:t>Proton Therapy: A Proof-of-Concept</a:t>
            </a:r>
          </a:p>
        </p:txBody>
      </p:sp>
      <p:sp>
        <p:nvSpPr>
          <p:cNvPr id="554" name="Lorenzo Arsini - 22/09/2025 EuNPC 2025 - Caen, France"/>
          <p:cNvSpPr txBox="1"/>
          <p:nvPr/>
        </p:nvSpPr>
        <p:spPr>
          <a:xfrm>
            <a:off x="13560347" y="12618143"/>
            <a:ext cx="10119225" cy="9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700">
                <a:solidFill>
                  <a:srgbClr val="1A3361"/>
                </a:solidFill>
              </a:defRPr>
            </a:pPr>
            <a:r>
              <a:t>Lorenzo Arsini - 22/09/2025</a:t>
            </a:r>
            <a:br/>
            <a:r>
              <a:t>EuNPC 2025 - Caen, France</a:t>
            </a:r>
          </a:p>
        </p:txBody>
      </p:sp>
      <p:pic>
        <p:nvPicPr>
          <p:cNvPr id="555" name="linear_dose_anim.gif" descr="linear_dose_anim.gif"/>
          <p:cNvPicPr>
            <a:picLocks/>
          </p:cNvPicPr>
          <p:nvPr/>
        </p:nvPicPr>
        <p:blipFill>
          <a:blip r:embed="rId2"/>
          <a:stretch>
            <a:fillRect/>
          </a:stretch>
        </p:blipFill>
        <p:spPr>
          <a:xfrm>
            <a:off x="1148684" y="7025116"/>
            <a:ext cx="16426980" cy="4947059"/>
          </a:xfrm>
          <a:prstGeom prst="rect">
            <a:avLst/>
          </a:prstGeom>
          <a:ln w="12700">
            <a:miter lim="400000"/>
          </a:ln>
        </p:spPr>
      </p:pic>
      <p:pic>
        <p:nvPicPr>
          <p:cNvPr id="556" name="dose_anim.gif" descr="dose_anim.gif"/>
          <p:cNvPicPr>
            <a:picLocks/>
          </p:cNvPicPr>
          <p:nvPr/>
        </p:nvPicPr>
        <p:blipFill>
          <a:blip r:embed="rId3"/>
          <a:stretch>
            <a:fillRect/>
          </a:stretch>
        </p:blipFill>
        <p:spPr>
          <a:xfrm>
            <a:off x="1656321" y="975491"/>
            <a:ext cx="17230880" cy="5501509"/>
          </a:xfrm>
          <a:prstGeom prst="rect">
            <a:avLst/>
          </a:prstGeom>
          <a:ln w="12700">
            <a:miter lim="400000"/>
          </a:ln>
        </p:spPr>
      </p:pic>
      <p:sp>
        <p:nvSpPr>
          <p:cNvPr id="557" name="Two fields optimisation"/>
          <p:cNvSpPr txBox="1"/>
          <p:nvPr/>
        </p:nvSpPr>
        <p:spPr>
          <a:xfrm>
            <a:off x="18515479" y="8022021"/>
            <a:ext cx="4558250" cy="18435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lnSpc>
                <a:spcPct val="90000"/>
              </a:lnSpc>
              <a:spcBef>
                <a:spcPts val="4500"/>
              </a:spcBef>
              <a:defRPr sz="6100">
                <a:solidFill>
                  <a:srgbClr val="1A3361"/>
                </a:solidFill>
              </a:defRPr>
            </a:lvl1pPr>
          </a:lstStyle>
          <a:p>
            <a:r>
              <a:t>Two fields optimisation</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9" name="Linear_Dose_final_lowOar0.4_keepCMA_true_Scaled_NEW_X_cma_gridxOnly+_cycles_5_thetaphi-ef_volOnly_lin_randSI_f_2_pbs_10_e_1000_lr_0.01_mult_0_alpha_0_nc_0.pdf" descr="Linear_Dose_final_lowOar0.4_keepCMA_true_Scaled_NEW_X_cma_gridxOnly+_cycles_5_thetaphi-ef_volOnly_lin_randSI_f_2_pbs_10_e_1000_lr_0.01_mult_0_alpha_0_nc_0.pdf"/>
          <p:cNvPicPr>
            <a:picLocks noChangeAspect="1"/>
          </p:cNvPicPr>
          <p:nvPr/>
        </p:nvPicPr>
        <p:blipFill>
          <a:blip r:embed="rId2"/>
          <a:stretch>
            <a:fillRect/>
          </a:stretch>
        </p:blipFill>
        <p:spPr>
          <a:xfrm>
            <a:off x="1151456" y="6991995"/>
            <a:ext cx="16421436" cy="4951441"/>
          </a:xfrm>
          <a:prstGeom prst="rect">
            <a:avLst/>
          </a:prstGeom>
          <a:ln w="12700">
            <a:miter lim="400000"/>
          </a:ln>
        </p:spPr>
      </p:pic>
      <p:pic>
        <p:nvPicPr>
          <p:cNvPr id="560" name="Dose_Slices_final_lowOar0.4_keepCMA_true_Scaled_NEW_X_cma_gridxOnly+_cycles_5_thetaphi-ef_volOnly_lin_randSI_f_2_pbs_10_e_1000_lr_0.01_mult_0_alpha_0_nc_0.png" descr="Dose_Slices_final_lowOar0.4_keepCMA_true_Scaled_NEW_X_cma_gridxOnly+_cycles_5_thetaphi-ef_volOnly_lin_randSI_f_2_pbs_10_e_1000_lr_0.01_mult_0_alpha_0_nc_0.png"/>
          <p:cNvPicPr>
            <a:picLocks noChangeAspect="1"/>
          </p:cNvPicPr>
          <p:nvPr/>
        </p:nvPicPr>
        <p:blipFill>
          <a:blip r:embed="rId3"/>
          <a:stretch>
            <a:fillRect/>
          </a:stretch>
        </p:blipFill>
        <p:spPr>
          <a:xfrm>
            <a:off x="1570661" y="965302"/>
            <a:ext cx="17402199" cy="5521887"/>
          </a:xfrm>
          <a:prstGeom prst="rect">
            <a:avLst/>
          </a:prstGeom>
          <a:ln w="12700">
            <a:miter lim="400000"/>
          </a:ln>
        </p:spPr>
      </p:pic>
      <p:sp>
        <p:nvSpPr>
          <p:cNvPr id="561" name="Rettangolo"/>
          <p:cNvSpPr/>
          <p:nvPr/>
        </p:nvSpPr>
        <p:spPr>
          <a:xfrm>
            <a:off x="3412" y="-8094"/>
            <a:ext cx="24377176" cy="337617"/>
          </a:xfrm>
          <a:prstGeom prst="rect">
            <a:avLst/>
          </a:prstGeom>
          <a:solidFill>
            <a:srgbClr val="BCC9E2">
              <a:alpha val="49731"/>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562" name="Rettangolo"/>
          <p:cNvSpPr/>
          <p:nvPr/>
        </p:nvSpPr>
        <p:spPr>
          <a:xfrm>
            <a:off x="3412" y="12448242"/>
            <a:ext cx="24377176" cy="1270001"/>
          </a:xfrm>
          <a:prstGeom prst="rect">
            <a:avLst/>
          </a:prstGeom>
          <a:solidFill>
            <a:srgbClr val="BCC9E2">
              <a:alpha val="50288"/>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563" name="Numero diapositiva"/>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17</a:t>
            </a:fld>
            <a:endParaRPr/>
          </a:p>
        </p:txBody>
      </p:sp>
      <p:sp>
        <p:nvSpPr>
          <p:cNvPr id="564" name="Deep Learning–Driven Differentiable Autoplanning for  Proton Therapy: A Proof-of-Concept"/>
          <p:cNvSpPr txBox="1"/>
          <p:nvPr/>
        </p:nvSpPr>
        <p:spPr>
          <a:xfrm>
            <a:off x="691931" y="12618142"/>
            <a:ext cx="10119225" cy="9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700">
                <a:solidFill>
                  <a:srgbClr val="1A3361"/>
                </a:solidFill>
              </a:defRPr>
            </a:pPr>
            <a:r>
              <a:t>Deep Learning–Driven Differentiable Autoplanning for </a:t>
            </a:r>
            <a:br/>
            <a:r>
              <a:t>Proton Therapy: A Proof-of-Concept</a:t>
            </a:r>
          </a:p>
        </p:txBody>
      </p:sp>
      <p:sp>
        <p:nvSpPr>
          <p:cNvPr id="565" name="Lorenzo Arsini - 22/09/2025 EuNPC 2025 - Caen, France"/>
          <p:cNvSpPr txBox="1"/>
          <p:nvPr/>
        </p:nvSpPr>
        <p:spPr>
          <a:xfrm>
            <a:off x="13560347" y="12618143"/>
            <a:ext cx="10119225" cy="9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700">
                <a:solidFill>
                  <a:srgbClr val="1A3361"/>
                </a:solidFill>
              </a:defRPr>
            </a:pPr>
            <a:r>
              <a:t>Lorenzo Arsini - 22/09/2025</a:t>
            </a:r>
            <a:br/>
            <a:r>
              <a:t>EuNPC 2025 - Caen, France</a:t>
            </a:r>
          </a:p>
        </p:txBody>
      </p:sp>
      <p:sp>
        <p:nvSpPr>
          <p:cNvPr id="566" name="Two fields optimisation…"/>
          <p:cNvSpPr txBox="1"/>
          <p:nvPr/>
        </p:nvSpPr>
        <p:spPr>
          <a:xfrm>
            <a:off x="18515479" y="7122967"/>
            <a:ext cx="4558250" cy="40881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lnSpc>
                <a:spcPct val="90000"/>
              </a:lnSpc>
              <a:spcBef>
                <a:spcPts val="4500"/>
              </a:spcBef>
              <a:defRPr sz="6100">
                <a:solidFill>
                  <a:srgbClr val="1A3361"/>
                </a:solidFill>
              </a:defRPr>
            </a:pPr>
            <a:r>
              <a:t>Two fields optimisation</a:t>
            </a:r>
          </a:p>
          <a:p>
            <a:pPr algn="l">
              <a:lnSpc>
                <a:spcPct val="90000"/>
              </a:lnSpc>
              <a:spcBef>
                <a:spcPts val="4500"/>
              </a:spcBef>
              <a:defRPr sz="6100">
                <a:solidFill>
                  <a:srgbClr val="1A3361"/>
                </a:solidFill>
              </a:defRPr>
            </a:pPr>
            <a:r>
              <a:t>Final solution</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 name="Rettangolo"/>
          <p:cNvSpPr/>
          <p:nvPr/>
        </p:nvSpPr>
        <p:spPr>
          <a:xfrm>
            <a:off x="3412" y="-8094"/>
            <a:ext cx="24377176" cy="337617"/>
          </a:xfrm>
          <a:prstGeom prst="rect">
            <a:avLst/>
          </a:prstGeom>
          <a:solidFill>
            <a:srgbClr val="BCC9E2">
              <a:alpha val="49731"/>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569" name="Rettangolo"/>
          <p:cNvSpPr/>
          <p:nvPr/>
        </p:nvSpPr>
        <p:spPr>
          <a:xfrm>
            <a:off x="3412" y="12448242"/>
            <a:ext cx="24377176" cy="1270001"/>
          </a:xfrm>
          <a:prstGeom prst="rect">
            <a:avLst/>
          </a:prstGeom>
          <a:solidFill>
            <a:srgbClr val="BCC9E2">
              <a:alpha val="50288"/>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570" name="Numero diapositiva"/>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18</a:t>
            </a:fld>
            <a:endParaRPr/>
          </a:p>
        </p:txBody>
      </p:sp>
      <p:sp>
        <p:nvSpPr>
          <p:cNvPr id="571" name="Benefits"/>
          <p:cNvSpPr txBox="1">
            <a:spLocks noGrp="1"/>
          </p:cNvSpPr>
          <p:nvPr>
            <p:ph type="title"/>
          </p:nvPr>
        </p:nvSpPr>
        <p:spPr>
          <a:prstGeom prst="rect">
            <a:avLst/>
          </a:prstGeom>
        </p:spPr>
        <p:txBody>
          <a:bodyPr/>
          <a:lstStyle/>
          <a:p>
            <a:r>
              <a:t>Benefits</a:t>
            </a:r>
          </a:p>
        </p:txBody>
      </p:sp>
      <p:sp>
        <p:nvSpPr>
          <p:cNvPr id="572" name="Autoplanning algorithm…"/>
          <p:cNvSpPr txBox="1"/>
          <p:nvPr/>
        </p:nvSpPr>
        <p:spPr>
          <a:xfrm>
            <a:off x="1221177" y="2967578"/>
            <a:ext cx="21941645" cy="86129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609600" indent="-609600" algn="l">
              <a:lnSpc>
                <a:spcPct val="140000"/>
              </a:lnSpc>
              <a:spcBef>
                <a:spcPts val="4500"/>
              </a:spcBef>
              <a:buSzPct val="123000"/>
              <a:buChar char="•"/>
              <a:defRPr sz="5100">
                <a:solidFill>
                  <a:srgbClr val="000000"/>
                </a:solidFill>
              </a:defRPr>
            </a:pPr>
            <a:r>
              <a:rPr b="1">
                <a:solidFill>
                  <a:srgbClr val="5480C8"/>
                </a:solidFill>
              </a:rPr>
              <a:t>Autoplanning</a:t>
            </a:r>
            <a:r>
              <a:t> algorithm</a:t>
            </a:r>
          </a:p>
          <a:p>
            <a:pPr marL="609600" indent="-609600" algn="l">
              <a:lnSpc>
                <a:spcPct val="140000"/>
              </a:lnSpc>
              <a:spcBef>
                <a:spcPts val="4500"/>
              </a:spcBef>
              <a:buSzPct val="123000"/>
              <a:buChar char="•"/>
              <a:defRPr sz="5100">
                <a:solidFill>
                  <a:srgbClr val="000000"/>
                </a:solidFill>
              </a:defRPr>
            </a:pPr>
            <a:r>
              <a:t>Optimize </a:t>
            </a:r>
            <a:r>
              <a:rPr b="1">
                <a:solidFill>
                  <a:srgbClr val="EB984D"/>
                </a:solidFill>
              </a:rPr>
              <a:t>all beams parameters</a:t>
            </a:r>
            <a:r>
              <a:t> as continuous degrees of freedom </a:t>
            </a:r>
            <a:br/>
            <a:r>
              <a:t>         </a:t>
            </a:r>
            <a:r>
              <a:rPr sz="4800">
                <a:solidFill>
                  <a:srgbClr val="5E5E5E"/>
                </a:solidFill>
              </a:rPr>
              <a:t>Field and pencil-beam orientation, energy, fluence, shape, …</a:t>
            </a:r>
          </a:p>
          <a:p>
            <a:pPr marL="609600" indent="-609600" algn="l">
              <a:lnSpc>
                <a:spcPct val="140000"/>
              </a:lnSpc>
              <a:spcBef>
                <a:spcPts val="4500"/>
              </a:spcBef>
              <a:buSzPct val="123000"/>
              <a:buChar char="•"/>
              <a:defRPr sz="5100">
                <a:solidFill>
                  <a:srgbClr val="000000"/>
                </a:solidFill>
              </a:defRPr>
            </a:pPr>
            <a:r>
              <a:t>Possibility to </a:t>
            </a:r>
            <a:r>
              <a:rPr b="1">
                <a:solidFill>
                  <a:srgbClr val="5480C8"/>
                </a:solidFill>
              </a:rPr>
              <a:t>explore</a:t>
            </a:r>
            <a:r>
              <a:t> more the parameter space </a:t>
            </a:r>
          </a:p>
          <a:p>
            <a:pPr marL="609600" indent="-609600" algn="l">
              <a:lnSpc>
                <a:spcPct val="140000"/>
              </a:lnSpc>
              <a:spcBef>
                <a:spcPts val="4500"/>
              </a:spcBef>
              <a:buSzPct val="123000"/>
              <a:buChar char="•"/>
              <a:defRPr sz="5100">
                <a:solidFill>
                  <a:srgbClr val="000000"/>
                </a:solidFill>
              </a:defRPr>
            </a:pPr>
            <a:r>
              <a:rPr b="1">
                <a:solidFill>
                  <a:srgbClr val="EB984D"/>
                </a:solidFill>
              </a:rPr>
              <a:t>Speed</a:t>
            </a:r>
            <a:r>
              <a:t> and </a:t>
            </a:r>
            <a:r>
              <a:rPr b="1">
                <a:solidFill>
                  <a:srgbClr val="5480C8"/>
                </a:solidFill>
              </a:rPr>
              <a:t>precision</a:t>
            </a:r>
          </a:p>
          <a:p>
            <a:pPr marL="609600" indent="-609600" algn="l">
              <a:lnSpc>
                <a:spcPct val="140000"/>
              </a:lnSpc>
              <a:spcBef>
                <a:spcPts val="4500"/>
              </a:spcBef>
              <a:buSzPct val="123000"/>
              <a:buChar char="•"/>
              <a:defRPr sz="5100">
                <a:solidFill>
                  <a:srgbClr val="000000"/>
                </a:solidFill>
              </a:defRPr>
            </a:pPr>
            <a:r>
              <a:rPr b="1">
                <a:solidFill>
                  <a:srgbClr val="5480C8"/>
                </a:solidFill>
              </a:rPr>
              <a:t>Explainability</a:t>
            </a:r>
          </a:p>
        </p:txBody>
      </p:sp>
      <p:sp>
        <p:nvSpPr>
          <p:cNvPr id="573" name="Possibly  Better Treatments"/>
          <p:cNvSpPr txBox="1"/>
          <p:nvPr/>
        </p:nvSpPr>
        <p:spPr>
          <a:xfrm>
            <a:off x="19015315" y="7130604"/>
            <a:ext cx="4958792" cy="14616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90000"/>
              </a:lnSpc>
              <a:spcBef>
                <a:spcPts val="4500"/>
              </a:spcBef>
              <a:defRPr sz="4800">
                <a:solidFill>
                  <a:srgbClr val="000000"/>
                </a:solidFill>
              </a:defRPr>
            </a:pPr>
            <a:r>
              <a:t>Possibly </a:t>
            </a:r>
            <a:br/>
            <a:r>
              <a:t>Better Treatments</a:t>
            </a:r>
          </a:p>
        </p:txBody>
      </p:sp>
      <p:sp>
        <p:nvSpPr>
          <p:cNvPr id="574" name="Entire pipeline on GPU"/>
          <p:cNvSpPr txBox="1"/>
          <p:nvPr/>
        </p:nvSpPr>
        <p:spPr>
          <a:xfrm>
            <a:off x="11720714" y="9110786"/>
            <a:ext cx="6290159" cy="8084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ct val="90000"/>
              </a:lnSpc>
              <a:spcBef>
                <a:spcPts val="4500"/>
              </a:spcBef>
              <a:defRPr sz="4800">
                <a:solidFill>
                  <a:srgbClr val="000000"/>
                </a:solidFill>
              </a:defRPr>
            </a:lvl1pPr>
          </a:lstStyle>
          <a:p>
            <a:r>
              <a:t>Entire pipeline on GPU</a:t>
            </a:r>
          </a:p>
        </p:txBody>
      </p:sp>
      <p:sp>
        <p:nvSpPr>
          <p:cNvPr id="575" name="Deep Learning not as a black-box"/>
          <p:cNvSpPr txBox="1"/>
          <p:nvPr/>
        </p:nvSpPr>
        <p:spPr>
          <a:xfrm>
            <a:off x="10627070" y="10754080"/>
            <a:ext cx="9418016" cy="8205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90000"/>
              </a:lnSpc>
              <a:spcBef>
                <a:spcPts val="4500"/>
              </a:spcBef>
              <a:defRPr sz="4800">
                <a:solidFill>
                  <a:srgbClr val="000000"/>
                </a:solidFill>
              </a:defRPr>
            </a:pPr>
            <a:r>
              <a:t>Deep Learning </a:t>
            </a:r>
            <a:r>
              <a:rPr b="1" u="sng">
                <a:solidFill>
                  <a:srgbClr val="1A3361"/>
                </a:solidFill>
              </a:rPr>
              <a:t>not</a:t>
            </a:r>
            <a:r>
              <a:t> as a black-box</a:t>
            </a:r>
          </a:p>
        </p:txBody>
      </p:sp>
      <p:sp>
        <p:nvSpPr>
          <p:cNvPr id="576" name="Linea"/>
          <p:cNvSpPr/>
          <p:nvPr/>
        </p:nvSpPr>
        <p:spPr>
          <a:xfrm>
            <a:off x="16458542" y="7861428"/>
            <a:ext cx="1996702" cy="1"/>
          </a:xfrm>
          <a:prstGeom prst="line">
            <a:avLst/>
          </a:prstGeom>
          <a:ln w="101600">
            <a:solidFill>
              <a:srgbClr val="1A3361"/>
            </a:solidFill>
            <a:miter lim="400000"/>
            <a:tailEnd type="triangle"/>
          </a:ln>
        </p:spPr>
        <p:txBody>
          <a:bodyPr lIns="50800" tIns="50800" rIns="50800" bIns="50800" anchor="ctr"/>
          <a:lstStyle/>
          <a:p>
            <a:endParaRPr/>
          </a:p>
        </p:txBody>
      </p:sp>
      <p:sp>
        <p:nvSpPr>
          <p:cNvPr id="577" name="Linea"/>
          <p:cNvSpPr/>
          <p:nvPr/>
        </p:nvSpPr>
        <p:spPr>
          <a:xfrm>
            <a:off x="6818834" y="11164338"/>
            <a:ext cx="3054823" cy="1"/>
          </a:xfrm>
          <a:prstGeom prst="line">
            <a:avLst/>
          </a:prstGeom>
          <a:ln w="101600">
            <a:solidFill>
              <a:srgbClr val="1A3361"/>
            </a:solidFill>
            <a:miter lim="400000"/>
            <a:tailEnd type="triangle"/>
          </a:ln>
        </p:spPr>
        <p:txBody>
          <a:bodyPr lIns="50800" tIns="50800" rIns="50800" bIns="50800" anchor="ctr"/>
          <a:lstStyle/>
          <a:p>
            <a:endParaRPr/>
          </a:p>
        </p:txBody>
      </p:sp>
      <p:sp>
        <p:nvSpPr>
          <p:cNvPr id="578" name="Linea"/>
          <p:cNvSpPr/>
          <p:nvPr/>
        </p:nvSpPr>
        <p:spPr>
          <a:xfrm>
            <a:off x="8905611" y="9515002"/>
            <a:ext cx="1996701" cy="1"/>
          </a:xfrm>
          <a:prstGeom prst="line">
            <a:avLst/>
          </a:prstGeom>
          <a:ln w="101600">
            <a:solidFill>
              <a:srgbClr val="1A3361"/>
            </a:solidFill>
            <a:miter lim="400000"/>
            <a:tailEnd type="triangle"/>
          </a:ln>
        </p:spPr>
        <p:txBody>
          <a:bodyPr lIns="50800" tIns="50800" rIns="50800" bIns="50800" anchor="ctr"/>
          <a:lstStyle/>
          <a:p>
            <a:endParaRPr/>
          </a:p>
        </p:txBody>
      </p:sp>
      <p:sp>
        <p:nvSpPr>
          <p:cNvPr id="582" name="Linea di collegamento"/>
          <p:cNvSpPr/>
          <p:nvPr/>
        </p:nvSpPr>
        <p:spPr>
          <a:xfrm>
            <a:off x="1928164" y="5661288"/>
            <a:ext cx="1141937" cy="569183"/>
          </a:xfrm>
          <a:custGeom>
            <a:avLst/>
            <a:gdLst/>
            <a:ahLst/>
            <a:cxnLst>
              <a:cxn ang="0">
                <a:pos x="wd2" y="hd2"/>
              </a:cxn>
              <a:cxn ang="5400000">
                <a:pos x="wd2" y="hd2"/>
              </a:cxn>
              <a:cxn ang="10800000">
                <a:pos x="wd2" y="hd2"/>
              </a:cxn>
              <a:cxn ang="16200000">
                <a:pos x="wd2" y="hd2"/>
              </a:cxn>
            </a:cxnLst>
            <a:rect l="0" t="0" r="r" b="b"/>
            <a:pathLst>
              <a:path w="20157" h="19170" extrusionOk="0">
                <a:moveTo>
                  <a:pt x="20157" y="18302"/>
                </a:moveTo>
                <a:cubicBezTo>
                  <a:pt x="5189" y="21600"/>
                  <a:pt x="-1443" y="15499"/>
                  <a:pt x="261" y="0"/>
                </a:cubicBezTo>
              </a:path>
            </a:pathLst>
          </a:custGeom>
          <a:ln w="88900">
            <a:solidFill>
              <a:srgbClr val="1A3361"/>
            </a:solidFill>
            <a:miter lim="400000"/>
            <a:headEnd type="triangle"/>
          </a:ln>
        </p:spPr>
        <p:txBody>
          <a:bodyPr/>
          <a:lstStyle/>
          <a:p>
            <a:endParaRPr/>
          </a:p>
        </p:txBody>
      </p:sp>
      <p:sp>
        <p:nvSpPr>
          <p:cNvPr id="580" name="Deep Learning–Driven Differentiable Autoplanning for  Proton Therapy: A Proof-of-Concept"/>
          <p:cNvSpPr txBox="1"/>
          <p:nvPr/>
        </p:nvSpPr>
        <p:spPr>
          <a:xfrm>
            <a:off x="691931" y="12618142"/>
            <a:ext cx="10119225" cy="9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700">
                <a:solidFill>
                  <a:srgbClr val="1A3361"/>
                </a:solidFill>
              </a:defRPr>
            </a:pPr>
            <a:r>
              <a:t>Deep Learning–Driven Differentiable Autoplanning for </a:t>
            </a:r>
            <a:br/>
            <a:r>
              <a:t>Proton Therapy: A Proof-of-Concept</a:t>
            </a:r>
          </a:p>
        </p:txBody>
      </p:sp>
      <p:sp>
        <p:nvSpPr>
          <p:cNvPr id="581" name="Lorenzo Arsini - 22/09/2025 EuNPC 2025 - Caen, France"/>
          <p:cNvSpPr txBox="1"/>
          <p:nvPr/>
        </p:nvSpPr>
        <p:spPr>
          <a:xfrm>
            <a:off x="13560347" y="12618143"/>
            <a:ext cx="10119225" cy="9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700">
                <a:solidFill>
                  <a:srgbClr val="1A3361"/>
                </a:solidFill>
              </a:defRPr>
            </a:pPr>
            <a:r>
              <a:t>Lorenzo Arsini - 22/09/2025</a:t>
            </a:r>
            <a:br/>
            <a:r>
              <a:t>EuNPC 2025 - Caen, France</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Rettangolo"/>
          <p:cNvSpPr/>
          <p:nvPr/>
        </p:nvSpPr>
        <p:spPr>
          <a:xfrm>
            <a:off x="3412" y="-8094"/>
            <a:ext cx="24377176" cy="337617"/>
          </a:xfrm>
          <a:prstGeom prst="rect">
            <a:avLst/>
          </a:prstGeom>
          <a:solidFill>
            <a:srgbClr val="BCC9E2">
              <a:alpha val="49731"/>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585" name="Rettangolo"/>
          <p:cNvSpPr/>
          <p:nvPr/>
        </p:nvSpPr>
        <p:spPr>
          <a:xfrm>
            <a:off x="3412" y="12448242"/>
            <a:ext cx="24377176" cy="1270001"/>
          </a:xfrm>
          <a:prstGeom prst="rect">
            <a:avLst/>
          </a:prstGeom>
          <a:solidFill>
            <a:srgbClr val="BCC9E2">
              <a:alpha val="50288"/>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586" name="Numero diapositiva"/>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19</a:t>
            </a:fld>
            <a:endParaRPr/>
          </a:p>
        </p:txBody>
      </p:sp>
      <p:sp>
        <p:nvSpPr>
          <p:cNvPr id="587" name="Opportunities"/>
          <p:cNvSpPr txBox="1">
            <a:spLocks noGrp="1"/>
          </p:cNvSpPr>
          <p:nvPr>
            <p:ph type="title"/>
          </p:nvPr>
        </p:nvSpPr>
        <p:spPr>
          <a:prstGeom prst="rect">
            <a:avLst/>
          </a:prstGeom>
        </p:spPr>
        <p:txBody>
          <a:bodyPr/>
          <a:lstStyle/>
          <a:p>
            <a:r>
              <a:t>Opportunities</a:t>
            </a:r>
          </a:p>
        </p:txBody>
      </p:sp>
      <p:sp>
        <p:nvSpPr>
          <p:cNvPr id="588" name="Robust optimisation…"/>
          <p:cNvSpPr txBox="1"/>
          <p:nvPr/>
        </p:nvSpPr>
        <p:spPr>
          <a:xfrm>
            <a:off x="1214928" y="2867183"/>
            <a:ext cx="21941645" cy="79816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609600" indent="-609600" algn="l">
              <a:lnSpc>
                <a:spcPct val="140000"/>
              </a:lnSpc>
              <a:spcBef>
                <a:spcPts val="4500"/>
              </a:spcBef>
              <a:buSzPct val="123000"/>
              <a:buChar char="•"/>
              <a:defRPr sz="5100">
                <a:solidFill>
                  <a:srgbClr val="000000"/>
                </a:solidFill>
              </a:defRPr>
            </a:pPr>
            <a:r>
              <a:rPr b="1" dirty="0">
                <a:solidFill>
                  <a:srgbClr val="5480C8"/>
                </a:solidFill>
              </a:rPr>
              <a:t>Robust </a:t>
            </a:r>
            <a:r>
              <a:rPr b="1" dirty="0" err="1">
                <a:solidFill>
                  <a:srgbClr val="5480C8"/>
                </a:solidFill>
              </a:rPr>
              <a:t>optimisation</a:t>
            </a:r>
            <a:r>
              <a:rPr dirty="0"/>
              <a:t> </a:t>
            </a:r>
          </a:p>
          <a:p>
            <a:pPr marL="1219200" lvl="1" indent="-609600" algn="l">
              <a:lnSpc>
                <a:spcPct val="140000"/>
              </a:lnSpc>
              <a:spcBef>
                <a:spcPts val="2200"/>
              </a:spcBef>
              <a:buSzPct val="123000"/>
              <a:buChar char="•"/>
              <a:defRPr sz="5100">
                <a:solidFill>
                  <a:srgbClr val="000000"/>
                </a:solidFill>
              </a:defRPr>
            </a:pPr>
            <a:r>
              <a:rPr dirty="0"/>
              <a:t>It is possible to estimate the uncertainties voxel-wise</a:t>
            </a:r>
          </a:p>
          <a:p>
            <a:pPr marL="1219200" lvl="1" indent="-609600" algn="l">
              <a:lnSpc>
                <a:spcPct val="140000"/>
              </a:lnSpc>
              <a:spcBef>
                <a:spcPts val="2200"/>
              </a:spcBef>
              <a:buSzPct val="123000"/>
              <a:buChar char="•"/>
              <a:defRPr sz="5100">
                <a:solidFill>
                  <a:srgbClr val="000000"/>
                </a:solidFill>
              </a:defRPr>
            </a:pPr>
            <a:r>
              <a:rPr dirty="0"/>
              <a:t>Also the uncertainties are differentiable </a:t>
            </a:r>
          </a:p>
          <a:p>
            <a:pPr marL="609600" indent="-609600" algn="l">
              <a:lnSpc>
                <a:spcPct val="140000"/>
              </a:lnSpc>
              <a:spcBef>
                <a:spcPts val="4500"/>
              </a:spcBef>
              <a:buSzPct val="123000"/>
              <a:buChar char="•"/>
              <a:defRPr sz="5100">
                <a:solidFill>
                  <a:srgbClr val="000000"/>
                </a:solidFill>
              </a:defRPr>
            </a:pPr>
            <a:r>
              <a:rPr b="1" dirty="0">
                <a:solidFill>
                  <a:srgbClr val="EB984D"/>
                </a:solidFill>
              </a:rPr>
              <a:t>Biological effectiveness</a:t>
            </a:r>
            <a:r>
              <a:rPr dirty="0"/>
              <a:t> </a:t>
            </a:r>
            <a:br>
              <a:rPr dirty="0"/>
            </a:br>
            <a:r>
              <a:rPr dirty="0"/>
              <a:t>it is possible to compute LET with no computational overhead </a:t>
            </a:r>
          </a:p>
        </p:txBody>
      </p:sp>
      <p:sp>
        <p:nvSpPr>
          <p:cNvPr id="589" name="Could be included in the objective function"/>
          <p:cNvSpPr txBox="1"/>
          <p:nvPr/>
        </p:nvSpPr>
        <p:spPr>
          <a:xfrm>
            <a:off x="16359834" y="6296960"/>
            <a:ext cx="7967336" cy="14616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90000"/>
              </a:lnSpc>
              <a:spcBef>
                <a:spcPts val="4500"/>
              </a:spcBef>
              <a:defRPr sz="4800">
                <a:solidFill>
                  <a:srgbClr val="000000"/>
                </a:solidFill>
              </a:defRPr>
            </a:lvl1pPr>
          </a:lstStyle>
          <a:p>
            <a:r>
              <a:rPr dirty="0"/>
              <a:t>Could be included in the objective function</a:t>
            </a:r>
          </a:p>
        </p:txBody>
      </p:sp>
      <p:sp>
        <p:nvSpPr>
          <p:cNvPr id="590" name="Linea"/>
          <p:cNvSpPr/>
          <p:nvPr/>
        </p:nvSpPr>
        <p:spPr>
          <a:xfrm>
            <a:off x="14363133" y="7027785"/>
            <a:ext cx="1996701" cy="1"/>
          </a:xfrm>
          <a:prstGeom prst="line">
            <a:avLst/>
          </a:prstGeom>
          <a:ln w="101600">
            <a:solidFill>
              <a:srgbClr val="1A3361"/>
            </a:solidFill>
            <a:miter lim="400000"/>
            <a:tailEnd type="triangle"/>
          </a:ln>
        </p:spPr>
        <p:txBody>
          <a:bodyPr lIns="50800" tIns="50800" rIns="50800" bIns="50800" anchor="ctr"/>
          <a:lstStyle/>
          <a:p>
            <a:endParaRPr/>
          </a:p>
        </p:txBody>
      </p:sp>
      <p:sp>
        <p:nvSpPr>
          <p:cNvPr id="591" name="Deep Learning–Driven Differentiable Autoplanning for  Proton Therapy: A Proof-of-Concept"/>
          <p:cNvSpPr txBox="1"/>
          <p:nvPr/>
        </p:nvSpPr>
        <p:spPr>
          <a:xfrm>
            <a:off x="691931" y="12618142"/>
            <a:ext cx="10119225" cy="9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700">
                <a:solidFill>
                  <a:srgbClr val="1A3361"/>
                </a:solidFill>
              </a:defRPr>
            </a:pPr>
            <a:r>
              <a:t>Deep Learning–Driven Differentiable Autoplanning for </a:t>
            </a:r>
            <a:br/>
            <a:r>
              <a:t>Proton Therapy: A Proof-of-Concept</a:t>
            </a:r>
          </a:p>
        </p:txBody>
      </p:sp>
      <p:sp>
        <p:nvSpPr>
          <p:cNvPr id="592" name="Lorenzo Arsini - 22/09/2025 EuNPC 2025 - Caen, France"/>
          <p:cNvSpPr txBox="1"/>
          <p:nvPr/>
        </p:nvSpPr>
        <p:spPr>
          <a:xfrm>
            <a:off x="13560347" y="12618143"/>
            <a:ext cx="10119225" cy="9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700">
                <a:solidFill>
                  <a:srgbClr val="1A3361"/>
                </a:solidFill>
              </a:defRPr>
            </a:pPr>
            <a:r>
              <a:t>Lorenzo Arsini - 22/09/2025</a:t>
            </a:r>
            <a:br/>
            <a:r>
              <a:t>EuNPC 2025 - Caen, France</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Rettangolo"/>
          <p:cNvSpPr/>
          <p:nvPr/>
        </p:nvSpPr>
        <p:spPr>
          <a:xfrm>
            <a:off x="3412" y="-8094"/>
            <a:ext cx="24377176" cy="337617"/>
          </a:xfrm>
          <a:prstGeom prst="rect">
            <a:avLst/>
          </a:prstGeom>
          <a:solidFill>
            <a:srgbClr val="BCC9E2">
              <a:alpha val="49731"/>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307" name="Rettangolo"/>
          <p:cNvSpPr/>
          <p:nvPr/>
        </p:nvSpPr>
        <p:spPr>
          <a:xfrm>
            <a:off x="3412" y="12448242"/>
            <a:ext cx="24377176" cy="1270001"/>
          </a:xfrm>
          <a:prstGeom prst="rect">
            <a:avLst/>
          </a:prstGeom>
          <a:solidFill>
            <a:srgbClr val="BCC9E2">
              <a:alpha val="50288"/>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308" name="Numero diapositiva"/>
          <p:cNvSpPr txBox="1">
            <a:spLocks noGrp="1"/>
          </p:cNvSpPr>
          <p:nvPr>
            <p:ph type="sldNum" sz="quarter" idx="2"/>
          </p:nvPr>
        </p:nvSpPr>
        <p:spPr>
          <a:xfrm>
            <a:off x="12040336" y="12981888"/>
            <a:ext cx="290831" cy="47371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a:t>
            </a:fld>
            <a:endParaRPr/>
          </a:p>
        </p:txBody>
      </p:sp>
      <p:sp>
        <p:nvSpPr>
          <p:cNvPr id="309" name="Treatment Planning Optimization"/>
          <p:cNvSpPr txBox="1">
            <a:spLocks noGrp="1"/>
          </p:cNvSpPr>
          <p:nvPr>
            <p:ph type="title"/>
          </p:nvPr>
        </p:nvSpPr>
        <p:spPr>
          <a:prstGeom prst="rect">
            <a:avLst/>
          </a:prstGeom>
        </p:spPr>
        <p:txBody>
          <a:bodyPr/>
          <a:lstStyle/>
          <a:p>
            <a:r>
              <a:t>Treatment Planning Optimization</a:t>
            </a:r>
          </a:p>
        </p:txBody>
      </p:sp>
      <p:pic>
        <p:nvPicPr>
          <p:cNvPr id="310" name="Treatment-planning-software.jpg" descr="Treatment-planning-software.jpg"/>
          <p:cNvPicPr>
            <a:picLocks noChangeAspect="1"/>
          </p:cNvPicPr>
          <p:nvPr/>
        </p:nvPicPr>
        <p:blipFill>
          <a:blip r:embed="rId2"/>
          <a:srcRect l="14032" t="21301" r="12456" b="22056"/>
          <a:stretch>
            <a:fillRect/>
          </a:stretch>
        </p:blipFill>
        <p:spPr>
          <a:xfrm>
            <a:off x="15374409" y="2641549"/>
            <a:ext cx="7528957" cy="5765037"/>
          </a:xfrm>
          <a:prstGeom prst="rect">
            <a:avLst/>
          </a:prstGeom>
          <a:ln w="12700">
            <a:miter lim="400000"/>
          </a:ln>
        </p:spPr>
      </p:pic>
      <p:sp>
        <p:nvSpPr>
          <p:cNvPr id="311" name="Choice of directions, energies and intensities of the beamlets"/>
          <p:cNvSpPr txBox="1"/>
          <p:nvPr/>
        </p:nvSpPr>
        <p:spPr>
          <a:xfrm>
            <a:off x="1239218" y="3758332"/>
            <a:ext cx="11450413" cy="14616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90000"/>
              </a:lnSpc>
              <a:spcBef>
                <a:spcPts val="4500"/>
              </a:spcBef>
              <a:defRPr sz="4800">
                <a:solidFill>
                  <a:srgbClr val="000000"/>
                </a:solidFill>
              </a:defRPr>
            </a:lvl1pPr>
          </a:lstStyle>
          <a:p>
            <a:r>
              <a:t>Choice of directions, energies and intensities of the beamlets</a:t>
            </a:r>
          </a:p>
        </p:txBody>
      </p:sp>
      <p:sp>
        <p:nvSpPr>
          <p:cNvPr id="312" name="Fit dose medical prescription"/>
          <p:cNvSpPr txBox="1"/>
          <p:nvPr/>
        </p:nvSpPr>
        <p:spPr>
          <a:xfrm>
            <a:off x="1239218" y="6481342"/>
            <a:ext cx="11450413" cy="8084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90000"/>
              </a:lnSpc>
              <a:spcBef>
                <a:spcPts val="4500"/>
              </a:spcBef>
              <a:defRPr sz="4800">
                <a:solidFill>
                  <a:srgbClr val="000000"/>
                </a:solidFill>
              </a:defRPr>
            </a:lvl1pPr>
          </a:lstStyle>
          <a:p>
            <a:r>
              <a:t>Fit dose medical prescription</a:t>
            </a:r>
          </a:p>
        </p:txBody>
      </p:sp>
      <p:sp>
        <p:nvSpPr>
          <p:cNvPr id="313" name="to"/>
          <p:cNvSpPr txBox="1"/>
          <p:nvPr/>
        </p:nvSpPr>
        <p:spPr>
          <a:xfrm>
            <a:off x="6570946" y="5392514"/>
            <a:ext cx="786957" cy="9449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5500" b="1">
                <a:solidFill>
                  <a:srgbClr val="5480C8"/>
                </a:solidFill>
              </a:defRPr>
            </a:lvl1pPr>
          </a:lstStyle>
          <a:p>
            <a:r>
              <a:t>to</a:t>
            </a:r>
          </a:p>
        </p:txBody>
      </p:sp>
      <p:sp>
        <p:nvSpPr>
          <p:cNvPr id="314" name="Dose estimation"/>
          <p:cNvSpPr txBox="1"/>
          <p:nvPr/>
        </p:nvSpPr>
        <p:spPr>
          <a:xfrm>
            <a:off x="9290300" y="9668441"/>
            <a:ext cx="5643861" cy="93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a:lnSpc>
                <a:spcPct val="90000"/>
              </a:lnSpc>
              <a:spcBef>
                <a:spcPts val="4500"/>
              </a:spcBef>
              <a:defRPr sz="4800" b="1">
                <a:solidFill>
                  <a:srgbClr val="5480C8"/>
                </a:solidFill>
              </a:defRPr>
            </a:lvl1pPr>
          </a:lstStyle>
          <a:p>
            <a:r>
              <a:t>Dose estimation</a:t>
            </a:r>
          </a:p>
        </p:txBody>
      </p:sp>
      <p:sp>
        <p:nvSpPr>
          <p:cNvPr id="315" name="Plan Optimisation"/>
          <p:cNvSpPr txBox="1"/>
          <p:nvPr/>
        </p:nvSpPr>
        <p:spPr>
          <a:xfrm>
            <a:off x="9290300" y="10718582"/>
            <a:ext cx="5803399" cy="93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a:lnSpc>
                <a:spcPct val="90000"/>
              </a:lnSpc>
              <a:spcBef>
                <a:spcPts val="4500"/>
              </a:spcBef>
              <a:defRPr sz="4800" b="1">
                <a:solidFill>
                  <a:srgbClr val="5480C8"/>
                </a:solidFill>
              </a:defRPr>
            </a:lvl1pPr>
          </a:lstStyle>
          <a:p>
            <a:r>
              <a:t>Plan Optimisation</a:t>
            </a:r>
          </a:p>
        </p:txBody>
      </p:sp>
      <p:sp>
        <p:nvSpPr>
          <p:cNvPr id="316" name="2 steps"/>
          <p:cNvSpPr txBox="1"/>
          <p:nvPr/>
        </p:nvSpPr>
        <p:spPr>
          <a:xfrm>
            <a:off x="1661976" y="10134860"/>
            <a:ext cx="4587748" cy="12034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defTabSz="825500">
              <a:defRPr sz="5500" b="1">
                <a:solidFill>
                  <a:srgbClr val="5480C8"/>
                </a:solidFill>
              </a:defRPr>
            </a:lvl1pPr>
          </a:lstStyle>
          <a:p>
            <a:r>
              <a:t>2 steps</a:t>
            </a:r>
          </a:p>
        </p:txBody>
      </p:sp>
      <p:sp>
        <p:nvSpPr>
          <p:cNvPr id="317" name="Linea"/>
          <p:cNvSpPr/>
          <p:nvPr/>
        </p:nvSpPr>
        <p:spPr>
          <a:xfrm>
            <a:off x="14989322" y="11185972"/>
            <a:ext cx="2005978" cy="1"/>
          </a:xfrm>
          <a:prstGeom prst="line">
            <a:avLst/>
          </a:prstGeom>
          <a:ln w="101600">
            <a:solidFill>
              <a:srgbClr val="1A3361"/>
            </a:solidFill>
            <a:miter lim="400000"/>
            <a:tailEnd type="triangle"/>
          </a:ln>
        </p:spPr>
        <p:txBody>
          <a:bodyPr lIns="50800" tIns="50800" rIns="50800" bIns="50800" anchor="ctr"/>
          <a:lstStyle/>
          <a:p>
            <a:pPr>
              <a:defRPr sz="2400"/>
            </a:pPr>
            <a:endParaRPr/>
          </a:p>
        </p:txBody>
      </p:sp>
      <p:sp>
        <p:nvSpPr>
          <p:cNvPr id="318" name="Deep Learning–Driven Differentiable Autoplanning for  Proton Therapy: A Proof-of-Concept"/>
          <p:cNvSpPr txBox="1"/>
          <p:nvPr/>
        </p:nvSpPr>
        <p:spPr>
          <a:xfrm>
            <a:off x="691931" y="12618142"/>
            <a:ext cx="10119225" cy="9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700">
                <a:solidFill>
                  <a:srgbClr val="1A3361"/>
                </a:solidFill>
              </a:defRPr>
            </a:pPr>
            <a:r>
              <a:t>Deep Learning–Driven Differentiable Autoplanning for </a:t>
            </a:r>
            <a:br/>
            <a:r>
              <a:t>Proton Therapy: A Proof-of-Concept</a:t>
            </a:r>
          </a:p>
        </p:txBody>
      </p:sp>
      <p:sp>
        <p:nvSpPr>
          <p:cNvPr id="319" name="Lorenzo Arsini - 22/09/2025 EuNPC 2025 - Caen, France"/>
          <p:cNvSpPr txBox="1"/>
          <p:nvPr/>
        </p:nvSpPr>
        <p:spPr>
          <a:xfrm>
            <a:off x="13560347" y="12618143"/>
            <a:ext cx="10119225" cy="9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700">
                <a:solidFill>
                  <a:srgbClr val="1A3361"/>
                </a:solidFill>
              </a:defRPr>
            </a:pPr>
            <a:r>
              <a:t>Lorenzo Arsini - 22/09/2025</a:t>
            </a:r>
            <a:br/>
            <a:r>
              <a:t>EuNPC 2025 - Caen, France</a:t>
            </a:r>
          </a:p>
        </p:txBody>
      </p:sp>
      <p:sp>
        <p:nvSpPr>
          <p:cNvPr id="320" name="Linea"/>
          <p:cNvSpPr/>
          <p:nvPr/>
        </p:nvSpPr>
        <p:spPr>
          <a:xfrm>
            <a:off x="6340989" y="10736601"/>
            <a:ext cx="2337690" cy="1"/>
          </a:xfrm>
          <a:prstGeom prst="line">
            <a:avLst/>
          </a:prstGeom>
          <a:ln w="101600">
            <a:solidFill>
              <a:srgbClr val="1A3361"/>
            </a:solidFill>
            <a:miter lim="400000"/>
            <a:tailEnd type="triangle"/>
          </a:ln>
        </p:spPr>
        <p:txBody>
          <a:bodyPr lIns="50800" tIns="50800" rIns="50800" bIns="50800" anchor="ctr"/>
          <a:lstStyle/>
          <a:p>
            <a:pPr>
              <a:defRPr sz="2400"/>
            </a:pPr>
            <a:endParaRPr/>
          </a:p>
        </p:txBody>
      </p:sp>
      <p:sp>
        <p:nvSpPr>
          <p:cNvPr id="321" name="Heavily depends on operator performance"/>
          <p:cNvSpPr txBox="1"/>
          <p:nvPr/>
        </p:nvSpPr>
        <p:spPr>
          <a:xfrm>
            <a:off x="17260416" y="10455148"/>
            <a:ext cx="6083856" cy="14616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90000"/>
              </a:lnSpc>
              <a:spcBef>
                <a:spcPts val="4500"/>
              </a:spcBef>
              <a:defRPr sz="4800">
                <a:solidFill>
                  <a:srgbClr val="000000"/>
                </a:solidFill>
              </a:defRPr>
            </a:lvl1pPr>
          </a:lstStyle>
          <a:p>
            <a:r>
              <a:t>Heavily depends on operator performance</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 name="Rettangolo"/>
          <p:cNvSpPr/>
          <p:nvPr/>
        </p:nvSpPr>
        <p:spPr>
          <a:xfrm>
            <a:off x="3412" y="-8094"/>
            <a:ext cx="24377176" cy="337617"/>
          </a:xfrm>
          <a:prstGeom prst="rect">
            <a:avLst/>
          </a:prstGeom>
          <a:solidFill>
            <a:srgbClr val="BCC9E2">
              <a:alpha val="49731"/>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595" name="Next steps"/>
          <p:cNvSpPr txBox="1">
            <a:spLocks noGrp="1"/>
          </p:cNvSpPr>
          <p:nvPr>
            <p:ph type="title"/>
          </p:nvPr>
        </p:nvSpPr>
        <p:spPr>
          <a:prstGeom prst="rect">
            <a:avLst/>
          </a:prstGeom>
        </p:spPr>
        <p:txBody>
          <a:bodyPr/>
          <a:lstStyle/>
          <a:p>
            <a:r>
              <a:t>Next steps</a:t>
            </a:r>
          </a:p>
        </p:txBody>
      </p:sp>
      <p:sp>
        <p:nvSpPr>
          <p:cNvPr id="596" name="Optimise the algorithm…"/>
          <p:cNvSpPr txBox="1">
            <a:spLocks noGrp="1"/>
          </p:cNvSpPr>
          <p:nvPr>
            <p:ph type="body" sz="half" idx="1"/>
          </p:nvPr>
        </p:nvSpPr>
        <p:spPr>
          <a:xfrm>
            <a:off x="1206500" y="3373897"/>
            <a:ext cx="10535629" cy="8256011"/>
          </a:xfrm>
          <a:prstGeom prst="rect">
            <a:avLst/>
          </a:prstGeom>
        </p:spPr>
        <p:txBody>
          <a:bodyPr/>
          <a:lstStyle/>
          <a:p>
            <a:r>
              <a:t>Optimise the algorithm</a:t>
            </a:r>
          </a:p>
          <a:p>
            <a:r>
              <a:t>Define </a:t>
            </a:r>
            <a:r>
              <a:rPr b="1">
                <a:solidFill>
                  <a:srgbClr val="EB984D"/>
                </a:solidFill>
              </a:rPr>
              <a:t>stop</a:t>
            </a:r>
            <a:r>
              <a:t> strategies</a:t>
            </a:r>
          </a:p>
          <a:p>
            <a:r>
              <a:t>Dose engine per field</a:t>
            </a:r>
          </a:p>
          <a:p>
            <a:r>
              <a:rPr b="1">
                <a:solidFill>
                  <a:srgbClr val="5480C8"/>
                </a:solidFill>
              </a:rPr>
              <a:t>Test on a clinical case</a:t>
            </a:r>
          </a:p>
          <a:p>
            <a:pPr lvl="1"/>
            <a:r>
              <a:t>Increase number of fields</a:t>
            </a:r>
          </a:p>
          <a:p>
            <a:pPr lvl="1"/>
            <a:r>
              <a:t>Use multiple GPUs</a:t>
            </a:r>
          </a:p>
        </p:txBody>
      </p:sp>
      <p:sp>
        <p:nvSpPr>
          <p:cNvPr id="597" name="Rettangolo"/>
          <p:cNvSpPr/>
          <p:nvPr/>
        </p:nvSpPr>
        <p:spPr>
          <a:xfrm>
            <a:off x="3412" y="12448242"/>
            <a:ext cx="24377176" cy="1270001"/>
          </a:xfrm>
          <a:prstGeom prst="rect">
            <a:avLst/>
          </a:prstGeom>
          <a:solidFill>
            <a:srgbClr val="BCC9E2">
              <a:alpha val="50288"/>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598" name="Numero diapositiva"/>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20</a:t>
            </a:fld>
            <a:endParaRPr/>
          </a:p>
        </p:txBody>
      </p:sp>
      <p:sp>
        <p:nvSpPr>
          <p:cNvPr id="599" name="Deep Learning–Driven Differentiable Autoplanning for  Proton Therapy: A Proof-of-Concept"/>
          <p:cNvSpPr txBox="1"/>
          <p:nvPr/>
        </p:nvSpPr>
        <p:spPr>
          <a:xfrm>
            <a:off x="691931" y="12618142"/>
            <a:ext cx="10119225" cy="9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700">
                <a:solidFill>
                  <a:srgbClr val="1A3361"/>
                </a:solidFill>
              </a:defRPr>
            </a:pPr>
            <a:r>
              <a:t>Deep Learning–Driven Differentiable Autoplanning for </a:t>
            </a:r>
            <a:br/>
            <a:r>
              <a:t>Proton Therapy: A Proof-of-Concept</a:t>
            </a:r>
          </a:p>
        </p:txBody>
      </p:sp>
      <p:sp>
        <p:nvSpPr>
          <p:cNvPr id="600" name="Lorenzo Arsini - 22/09/2025 EuNPC 2025 - Caen, France"/>
          <p:cNvSpPr txBox="1"/>
          <p:nvPr/>
        </p:nvSpPr>
        <p:spPr>
          <a:xfrm>
            <a:off x="13560347" y="12618143"/>
            <a:ext cx="10119225" cy="9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700">
                <a:solidFill>
                  <a:srgbClr val="1A3361"/>
                </a:solidFill>
              </a:defRPr>
            </a:pPr>
            <a:r>
              <a:t>Lorenzo Arsini - 22/09/2025</a:t>
            </a:r>
            <a:br/>
            <a:r>
              <a:t>EuNPC 2025 - Caen, France</a:t>
            </a:r>
          </a:p>
        </p:txBody>
      </p:sp>
      <p:pic>
        <p:nvPicPr>
          <p:cNvPr id="601" name="Linear_Dose_final_lowOar0.4_keepCMA_true_Scaled_NEW_X_cma_gridxOnly+_cycles_5_thetaphi-ef_volOnly_lin_randSI_f_2_pbs_10_e_1000_lr_0.01_mult_0_alpha_0_nc_0.pdf" descr="Linear_Dose_final_lowOar0.4_keepCMA_true_Scaled_NEW_X_cma_gridxOnly+_cycles_5_thetaphi-ef_volOnly_lin_randSI_f_2_pbs_10_e_1000_lr_0.01_mult_0_alpha_0_nc_0.pdf"/>
          <p:cNvPicPr>
            <a:picLocks noChangeAspect="1"/>
          </p:cNvPicPr>
          <p:nvPr/>
        </p:nvPicPr>
        <p:blipFill>
          <a:blip r:embed="rId2"/>
          <a:srcRect l="66365"/>
          <a:stretch>
            <a:fillRect/>
          </a:stretch>
        </p:blipFill>
        <p:spPr>
          <a:xfrm>
            <a:off x="12010069" y="2824513"/>
            <a:ext cx="10245511" cy="9184840"/>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 name="Thank you for your attention!"/>
          <p:cNvSpPr txBox="1">
            <a:spLocks noGrp="1"/>
          </p:cNvSpPr>
          <p:nvPr>
            <p:ph type="ctrTitle"/>
          </p:nvPr>
        </p:nvSpPr>
        <p:spPr>
          <a:xfrm>
            <a:off x="2329943" y="965601"/>
            <a:ext cx="19724114" cy="1567105"/>
          </a:xfrm>
          <a:prstGeom prst="rect">
            <a:avLst/>
          </a:prstGeom>
        </p:spPr>
        <p:txBody>
          <a:bodyPr/>
          <a:lstStyle>
            <a:lvl1pPr algn="ctr" defTabSz="1999437">
              <a:defRPr sz="9512" spc="-190"/>
            </a:lvl1pPr>
          </a:lstStyle>
          <a:p>
            <a:r>
              <a:t>Thank you for your attention!</a:t>
            </a:r>
          </a:p>
        </p:txBody>
      </p:sp>
      <p:sp>
        <p:nvSpPr>
          <p:cNvPr id="604" name="Dose engine for fast and accurate dose calculation…"/>
          <p:cNvSpPr txBox="1"/>
          <p:nvPr/>
        </p:nvSpPr>
        <p:spPr>
          <a:xfrm>
            <a:off x="4421242" y="6537187"/>
            <a:ext cx="15541515" cy="37267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647700" indent="-647700" algn="l">
              <a:lnSpc>
                <a:spcPct val="110000"/>
              </a:lnSpc>
              <a:spcBef>
                <a:spcPts val="1100"/>
              </a:spcBef>
              <a:buSzPct val="123000"/>
              <a:buChar char="•"/>
              <a:defRPr sz="5100">
                <a:solidFill>
                  <a:srgbClr val="BCC9E2"/>
                </a:solidFill>
              </a:defRPr>
            </a:pPr>
            <a:r>
              <a:t>Dose engine for </a:t>
            </a:r>
            <a:r>
              <a:rPr>
                <a:solidFill>
                  <a:srgbClr val="EB984D"/>
                </a:solidFill>
              </a:rPr>
              <a:t>fast</a:t>
            </a:r>
            <a:r>
              <a:t> and </a:t>
            </a:r>
            <a:r>
              <a:rPr>
                <a:solidFill>
                  <a:srgbClr val="EB984D"/>
                </a:solidFill>
              </a:rPr>
              <a:t>accurate</a:t>
            </a:r>
            <a:r>
              <a:t> dose calculation</a:t>
            </a:r>
          </a:p>
          <a:p>
            <a:pPr marL="647700" indent="-647700" algn="l">
              <a:lnSpc>
                <a:spcPct val="110000"/>
              </a:lnSpc>
              <a:spcBef>
                <a:spcPts val="1100"/>
              </a:spcBef>
              <a:buSzPct val="123000"/>
              <a:buChar char="•"/>
              <a:defRPr sz="5100">
                <a:solidFill>
                  <a:srgbClr val="BCC9E2"/>
                </a:solidFill>
              </a:defRPr>
            </a:pPr>
            <a:r>
              <a:t>Cylindrical </a:t>
            </a:r>
            <a:r>
              <a:rPr>
                <a:solidFill>
                  <a:srgbClr val="EB984D"/>
                </a:solidFill>
              </a:rPr>
              <a:t>Graph Neural Network</a:t>
            </a:r>
            <a:r>
              <a:t> model:</a:t>
            </a:r>
          </a:p>
          <a:p>
            <a:pPr algn="l">
              <a:lnSpc>
                <a:spcPct val="110000"/>
              </a:lnSpc>
              <a:spcBef>
                <a:spcPts val="300"/>
              </a:spcBef>
              <a:defRPr sz="5100">
                <a:solidFill>
                  <a:srgbClr val="BCC9E2"/>
                </a:solidFill>
              </a:defRPr>
            </a:pPr>
            <a:r>
              <a:t>    From CT scan to dose deposition</a:t>
            </a:r>
          </a:p>
          <a:p>
            <a:pPr marL="647700" indent="-647700" algn="l">
              <a:lnSpc>
                <a:spcPct val="110000"/>
              </a:lnSpc>
              <a:spcBef>
                <a:spcPts val="1100"/>
              </a:spcBef>
              <a:buSzPct val="123000"/>
              <a:buChar char="•"/>
              <a:defRPr sz="5100">
                <a:solidFill>
                  <a:srgbClr val="BCC9E2"/>
                </a:solidFill>
              </a:defRPr>
            </a:pPr>
            <a:r>
              <a:rPr>
                <a:solidFill>
                  <a:srgbClr val="EB984D"/>
                </a:solidFill>
              </a:rPr>
              <a:t>Gradient based</a:t>
            </a:r>
            <a:r>
              <a:t> plan optimization on </a:t>
            </a:r>
            <a:r>
              <a:rPr>
                <a:solidFill>
                  <a:srgbClr val="EB984D"/>
                </a:solidFill>
              </a:rPr>
              <a:t>GPUs</a:t>
            </a:r>
          </a:p>
        </p:txBody>
      </p:sp>
      <p:pic>
        <p:nvPicPr>
          <p:cNvPr id="605" name="logo Sapienza (rgb) NEG.png" descr="logo Sapienza (rgb) NEG.png"/>
          <p:cNvPicPr>
            <a:picLocks noChangeAspect="1"/>
          </p:cNvPicPr>
          <p:nvPr/>
        </p:nvPicPr>
        <p:blipFill>
          <a:blip r:embed="rId2"/>
          <a:stretch>
            <a:fillRect/>
          </a:stretch>
        </p:blipFill>
        <p:spPr>
          <a:xfrm>
            <a:off x="14916408" y="11327065"/>
            <a:ext cx="4037089" cy="1677174"/>
          </a:xfrm>
          <a:prstGeom prst="rect">
            <a:avLst/>
          </a:prstGeom>
          <a:ln w="12700">
            <a:miter lim="400000"/>
          </a:ln>
        </p:spPr>
      </p:pic>
      <p:pic>
        <p:nvPicPr>
          <p:cNvPr id="606" name="logo_infn_lnf_4_orizzontale_white.png" descr="logo_infn_lnf_4_orizzontale_white.png"/>
          <p:cNvPicPr>
            <a:picLocks noChangeAspect="1"/>
          </p:cNvPicPr>
          <p:nvPr/>
        </p:nvPicPr>
        <p:blipFill>
          <a:blip r:embed="rId3"/>
          <a:srcRect r="60120"/>
          <a:stretch>
            <a:fillRect/>
          </a:stretch>
        </p:blipFill>
        <p:spPr>
          <a:xfrm>
            <a:off x="20639574" y="11609828"/>
            <a:ext cx="2356547" cy="1111452"/>
          </a:xfrm>
          <a:prstGeom prst="rect">
            <a:avLst/>
          </a:prstGeom>
          <a:ln w="12700">
            <a:miter lim="400000"/>
          </a:ln>
        </p:spPr>
      </p:pic>
      <p:pic>
        <p:nvPicPr>
          <p:cNvPr id="607" name="Immagine" descr="Immagine"/>
          <p:cNvPicPr>
            <a:picLocks noChangeAspect="1"/>
          </p:cNvPicPr>
          <p:nvPr/>
        </p:nvPicPr>
        <p:blipFill>
          <a:blip r:embed="rId4"/>
          <a:srcRect l="6372" t="6666" r="5952" b="6668"/>
          <a:stretch>
            <a:fillRect/>
          </a:stretch>
        </p:blipFill>
        <p:spPr>
          <a:xfrm>
            <a:off x="19040330" y="11527476"/>
            <a:ext cx="1291221" cy="1276351"/>
          </a:xfrm>
          <a:custGeom>
            <a:avLst/>
            <a:gdLst/>
            <a:ahLst/>
            <a:cxnLst>
              <a:cxn ang="0">
                <a:pos x="wd2" y="hd2"/>
              </a:cxn>
              <a:cxn ang="5400000">
                <a:pos x="wd2" y="hd2"/>
              </a:cxn>
              <a:cxn ang="10800000">
                <a:pos x="wd2" y="hd2"/>
              </a:cxn>
              <a:cxn ang="16200000">
                <a:pos x="wd2" y="hd2"/>
              </a:cxn>
            </a:cxnLst>
            <a:rect l="0" t="0" r="r" b="b"/>
            <a:pathLst>
              <a:path w="21585" h="21600" extrusionOk="0">
                <a:moveTo>
                  <a:pt x="11320" y="0"/>
                </a:moveTo>
                <a:cubicBezTo>
                  <a:pt x="10963" y="0"/>
                  <a:pt x="10893" y="31"/>
                  <a:pt x="10995" y="134"/>
                </a:cubicBezTo>
                <a:cubicBezTo>
                  <a:pt x="11163" y="305"/>
                  <a:pt x="11169" y="1843"/>
                  <a:pt x="11002" y="1948"/>
                </a:cubicBezTo>
                <a:cubicBezTo>
                  <a:pt x="10935" y="1989"/>
                  <a:pt x="10708" y="1845"/>
                  <a:pt x="10497" y="1632"/>
                </a:cubicBezTo>
                <a:cubicBezTo>
                  <a:pt x="10122" y="1252"/>
                  <a:pt x="10117" y="1241"/>
                  <a:pt x="10298" y="960"/>
                </a:cubicBezTo>
                <a:cubicBezTo>
                  <a:pt x="10512" y="630"/>
                  <a:pt x="10445" y="277"/>
                  <a:pt x="10133" y="107"/>
                </a:cubicBezTo>
                <a:cubicBezTo>
                  <a:pt x="9959" y="13"/>
                  <a:pt x="8826" y="66"/>
                  <a:pt x="8826" y="168"/>
                </a:cubicBezTo>
                <a:cubicBezTo>
                  <a:pt x="8826" y="184"/>
                  <a:pt x="8902" y="336"/>
                  <a:pt x="8991" y="510"/>
                </a:cubicBezTo>
                <a:cubicBezTo>
                  <a:pt x="9191" y="897"/>
                  <a:pt x="9205" y="1618"/>
                  <a:pt x="9018" y="1740"/>
                </a:cubicBezTo>
                <a:cubicBezTo>
                  <a:pt x="8943" y="1788"/>
                  <a:pt x="8831" y="1923"/>
                  <a:pt x="8766" y="2042"/>
                </a:cubicBezTo>
                <a:cubicBezTo>
                  <a:pt x="8701" y="2161"/>
                  <a:pt x="8507" y="2293"/>
                  <a:pt x="8341" y="2337"/>
                </a:cubicBezTo>
                <a:cubicBezTo>
                  <a:pt x="8075" y="2409"/>
                  <a:pt x="8026" y="2380"/>
                  <a:pt x="7897" y="2069"/>
                </a:cubicBezTo>
                <a:cubicBezTo>
                  <a:pt x="7713" y="1626"/>
                  <a:pt x="7782" y="1511"/>
                  <a:pt x="8182" y="1592"/>
                </a:cubicBezTo>
                <a:cubicBezTo>
                  <a:pt x="8482" y="1653"/>
                  <a:pt x="8497" y="1643"/>
                  <a:pt x="8421" y="1357"/>
                </a:cubicBezTo>
                <a:cubicBezTo>
                  <a:pt x="8377" y="1191"/>
                  <a:pt x="8351" y="918"/>
                  <a:pt x="8361" y="752"/>
                </a:cubicBezTo>
                <a:cubicBezTo>
                  <a:pt x="8388" y="324"/>
                  <a:pt x="8236" y="280"/>
                  <a:pt x="7505" y="504"/>
                </a:cubicBezTo>
                <a:cubicBezTo>
                  <a:pt x="6859" y="702"/>
                  <a:pt x="6723" y="810"/>
                  <a:pt x="7008" y="920"/>
                </a:cubicBezTo>
                <a:cubicBezTo>
                  <a:pt x="7092" y="953"/>
                  <a:pt x="7274" y="1310"/>
                  <a:pt x="7406" y="1713"/>
                </a:cubicBezTo>
                <a:cubicBezTo>
                  <a:pt x="7598" y="2296"/>
                  <a:pt x="7618" y="2477"/>
                  <a:pt x="7512" y="2606"/>
                </a:cubicBezTo>
                <a:cubicBezTo>
                  <a:pt x="7416" y="2723"/>
                  <a:pt x="7415" y="2767"/>
                  <a:pt x="7505" y="2767"/>
                </a:cubicBezTo>
                <a:cubicBezTo>
                  <a:pt x="7622" y="2767"/>
                  <a:pt x="9116" y="2366"/>
                  <a:pt x="9482" y="2237"/>
                </a:cubicBezTo>
                <a:cubicBezTo>
                  <a:pt x="9573" y="2205"/>
                  <a:pt x="9675" y="2188"/>
                  <a:pt x="9715" y="2196"/>
                </a:cubicBezTo>
                <a:cubicBezTo>
                  <a:pt x="9754" y="2204"/>
                  <a:pt x="9713" y="2053"/>
                  <a:pt x="9622" y="1867"/>
                </a:cubicBezTo>
                <a:cubicBezTo>
                  <a:pt x="9495" y="1611"/>
                  <a:pt x="9486" y="1501"/>
                  <a:pt x="9582" y="1404"/>
                </a:cubicBezTo>
                <a:cubicBezTo>
                  <a:pt x="9678" y="1306"/>
                  <a:pt x="9801" y="1378"/>
                  <a:pt x="10073" y="1706"/>
                </a:cubicBezTo>
                <a:cubicBezTo>
                  <a:pt x="10400" y="2101"/>
                  <a:pt x="10481" y="2143"/>
                  <a:pt x="11075" y="2190"/>
                </a:cubicBezTo>
                <a:cubicBezTo>
                  <a:pt x="11608" y="2231"/>
                  <a:pt x="11698" y="2215"/>
                  <a:pt x="11586" y="2096"/>
                </a:cubicBezTo>
                <a:cubicBezTo>
                  <a:pt x="11378" y="1875"/>
                  <a:pt x="11406" y="344"/>
                  <a:pt x="11619" y="262"/>
                </a:cubicBezTo>
                <a:cubicBezTo>
                  <a:pt x="11935" y="139"/>
                  <a:pt x="11775" y="0"/>
                  <a:pt x="11320" y="0"/>
                </a:cubicBezTo>
                <a:close/>
                <a:moveTo>
                  <a:pt x="12959" y="215"/>
                </a:moveTo>
                <a:cubicBezTo>
                  <a:pt x="12360" y="230"/>
                  <a:pt x="11891" y="680"/>
                  <a:pt x="11891" y="1357"/>
                </a:cubicBezTo>
                <a:cubicBezTo>
                  <a:pt x="11891" y="1881"/>
                  <a:pt x="12123" y="2211"/>
                  <a:pt x="12654" y="2425"/>
                </a:cubicBezTo>
                <a:cubicBezTo>
                  <a:pt x="13022" y="2573"/>
                  <a:pt x="13043" y="2572"/>
                  <a:pt x="13470" y="2391"/>
                </a:cubicBezTo>
                <a:cubicBezTo>
                  <a:pt x="13855" y="2228"/>
                  <a:pt x="14186" y="1738"/>
                  <a:pt x="14186" y="1330"/>
                </a:cubicBezTo>
                <a:cubicBezTo>
                  <a:pt x="14186" y="964"/>
                  <a:pt x="13903" y="501"/>
                  <a:pt x="13589" y="356"/>
                </a:cubicBezTo>
                <a:cubicBezTo>
                  <a:pt x="13374" y="257"/>
                  <a:pt x="13158" y="210"/>
                  <a:pt x="12959" y="215"/>
                </a:cubicBezTo>
                <a:close/>
                <a:moveTo>
                  <a:pt x="9721" y="255"/>
                </a:moveTo>
                <a:cubicBezTo>
                  <a:pt x="9898" y="307"/>
                  <a:pt x="10035" y="522"/>
                  <a:pt x="10007" y="766"/>
                </a:cubicBezTo>
                <a:cubicBezTo>
                  <a:pt x="9975" y="1038"/>
                  <a:pt x="9668" y="1225"/>
                  <a:pt x="9562" y="1034"/>
                </a:cubicBezTo>
                <a:cubicBezTo>
                  <a:pt x="9393" y="732"/>
                  <a:pt x="9379" y="323"/>
                  <a:pt x="9536" y="262"/>
                </a:cubicBezTo>
                <a:cubicBezTo>
                  <a:pt x="9598" y="238"/>
                  <a:pt x="9662" y="238"/>
                  <a:pt x="9721" y="255"/>
                </a:cubicBezTo>
                <a:close/>
                <a:moveTo>
                  <a:pt x="13078" y="282"/>
                </a:moveTo>
                <a:lnTo>
                  <a:pt x="13390" y="510"/>
                </a:lnTo>
                <a:cubicBezTo>
                  <a:pt x="13661" y="717"/>
                  <a:pt x="13693" y="818"/>
                  <a:pt x="13689" y="1330"/>
                </a:cubicBezTo>
                <a:cubicBezTo>
                  <a:pt x="13684" y="1800"/>
                  <a:pt x="13634" y="1948"/>
                  <a:pt x="13430" y="2116"/>
                </a:cubicBezTo>
                <a:cubicBezTo>
                  <a:pt x="13109" y="2379"/>
                  <a:pt x="12856" y="2380"/>
                  <a:pt x="12534" y="2116"/>
                </a:cubicBezTo>
                <a:cubicBezTo>
                  <a:pt x="12327" y="1946"/>
                  <a:pt x="12278" y="1800"/>
                  <a:pt x="12275" y="1330"/>
                </a:cubicBezTo>
                <a:cubicBezTo>
                  <a:pt x="12273" y="779"/>
                  <a:pt x="12290" y="742"/>
                  <a:pt x="12674" y="517"/>
                </a:cubicBezTo>
                <a:lnTo>
                  <a:pt x="13078" y="282"/>
                </a:lnTo>
                <a:close/>
                <a:moveTo>
                  <a:pt x="7957" y="564"/>
                </a:moveTo>
                <a:cubicBezTo>
                  <a:pt x="8061" y="547"/>
                  <a:pt x="8157" y="585"/>
                  <a:pt x="8248" y="678"/>
                </a:cubicBezTo>
                <a:cubicBezTo>
                  <a:pt x="8341" y="772"/>
                  <a:pt x="8331" y="873"/>
                  <a:pt x="8209" y="1061"/>
                </a:cubicBezTo>
                <a:cubicBezTo>
                  <a:pt x="7981" y="1413"/>
                  <a:pt x="7780" y="1456"/>
                  <a:pt x="7565" y="1216"/>
                </a:cubicBezTo>
                <a:cubicBezTo>
                  <a:pt x="7393" y="1023"/>
                  <a:pt x="7398" y="1002"/>
                  <a:pt x="7612" y="786"/>
                </a:cubicBezTo>
                <a:cubicBezTo>
                  <a:pt x="7739" y="657"/>
                  <a:pt x="7852" y="581"/>
                  <a:pt x="7957" y="564"/>
                </a:cubicBezTo>
                <a:close/>
                <a:moveTo>
                  <a:pt x="14876" y="793"/>
                </a:moveTo>
                <a:cubicBezTo>
                  <a:pt x="14788" y="790"/>
                  <a:pt x="14776" y="849"/>
                  <a:pt x="14810" y="981"/>
                </a:cubicBezTo>
                <a:cubicBezTo>
                  <a:pt x="14880" y="1254"/>
                  <a:pt x="14228" y="2546"/>
                  <a:pt x="14020" y="2546"/>
                </a:cubicBezTo>
                <a:cubicBezTo>
                  <a:pt x="13738" y="2546"/>
                  <a:pt x="13847" y="2722"/>
                  <a:pt x="14246" y="2915"/>
                </a:cubicBezTo>
                <a:cubicBezTo>
                  <a:pt x="14629" y="3100"/>
                  <a:pt x="14625" y="3102"/>
                  <a:pt x="14564" y="2854"/>
                </a:cubicBezTo>
                <a:cubicBezTo>
                  <a:pt x="14492" y="2563"/>
                  <a:pt x="14753" y="2149"/>
                  <a:pt x="14936" y="2263"/>
                </a:cubicBezTo>
                <a:cubicBezTo>
                  <a:pt x="15005" y="2307"/>
                  <a:pt x="15062" y="2504"/>
                  <a:pt x="15062" y="2707"/>
                </a:cubicBezTo>
                <a:cubicBezTo>
                  <a:pt x="15062" y="3130"/>
                  <a:pt x="15225" y="3358"/>
                  <a:pt x="15991" y="3983"/>
                </a:cubicBezTo>
                <a:cubicBezTo>
                  <a:pt x="16533" y="4425"/>
                  <a:pt x="16911" y="4514"/>
                  <a:pt x="17006" y="4225"/>
                </a:cubicBezTo>
                <a:cubicBezTo>
                  <a:pt x="17040" y="4118"/>
                  <a:pt x="16997" y="4094"/>
                  <a:pt x="16840" y="4144"/>
                </a:cubicBezTo>
                <a:cubicBezTo>
                  <a:pt x="16692" y="4191"/>
                  <a:pt x="16518" y="4133"/>
                  <a:pt x="16322" y="3963"/>
                </a:cubicBezTo>
                <a:lnTo>
                  <a:pt x="16030" y="3707"/>
                </a:lnTo>
                <a:lnTo>
                  <a:pt x="16263" y="3405"/>
                </a:lnTo>
                <a:cubicBezTo>
                  <a:pt x="16459" y="3152"/>
                  <a:pt x="16537" y="3124"/>
                  <a:pt x="16720" y="3224"/>
                </a:cubicBezTo>
                <a:cubicBezTo>
                  <a:pt x="16845" y="3291"/>
                  <a:pt x="16914" y="3410"/>
                  <a:pt x="16880" y="3499"/>
                </a:cubicBezTo>
                <a:cubicBezTo>
                  <a:pt x="16774" y="3779"/>
                  <a:pt x="17009" y="3668"/>
                  <a:pt x="17251" y="3325"/>
                </a:cubicBezTo>
                <a:cubicBezTo>
                  <a:pt x="17380" y="3141"/>
                  <a:pt x="17528" y="3012"/>
                  <a:pt x="17576" y="3043"/>
                </a:cubicBezTo>
                <a:cubicBezTo>
                  <a:pt x="17625" y="3073"/>
                  <a:pt x="17728" y="3020"/>
                  <a:pt x="17808" y="2922"/>
                </a:cubicBezTo>
                <a:cubicBezTo>
                  <a:pt x="17936" y="2767"/>
                  <a:pt x="17901" y="2693"/>
                  <a:pt x="17523" y="2364"/>
                </a:cubicBezTo>
                <a:cubicBezTo>
                  <a:pt x="17284" y="2156"/>
                  <a:pt x="16994" y="1933"/>
                  <a:pt x="16880" y="1867"/>
                </a:cubicBezTo>
                <a:cubicBezTo>
                  <a:pt x="16706" y="1768"/>
                  <a:pt x="16683" y="1776"/>
                  <a:pt x="16740" y="1928"/>
                </a:cubicBezTo>
                <a:cubicBezTo>
                  <a:pt x="16820" y="2139"/>
                  <a:pt x="15860" y="3461"/>
                  <a:pt x="15672" y="3399"/>
                </a:cubicBezTo>
                <a:cubicBezTo>
                  <a:pt x="15608" y="3377"/>
                  <a:pt x="15510" y="3174"/>
                  <a:pt x="15453" y="2949"/>
                </a:cubicBezTo>
                <a:cubicBezTo>
                  <a:pt x="15359" y="2568"/>
                  <a:pt x="15376" y="2515"/>
                  <a:pt x="15699" y="2216"/>
                </a:cubicBezTo>
                <a:cubicBezTo>
                  <a:pt x="15890" y="2039"/>
                  <a:pt x="16044" y="1841"/>
                  <a:pt x="16044" y="1773"/>
                </a:cubicBezTo>
                <a:cubicBezTo>
                  <a:pt x="16044" y="1502"/>
                  <a:pt x="15803" y="1205"/>
                  <a:pt x="15394" y="994"/>
                </a:cubicBezTo>
                <a:cubicBezTo>
                  <a:pt x="15127" y="856"/>
                  <a:pt x="14964" y="795"/>
                  <a:pt x="14876" y="793"/>
                </a:cubicBezTo>
                <a:close/>
                <a:moveTo>
                  <a:pt x="6218" y="1115"/>
                </a:moveTo>
                <a:cubicBezTo>
                  <a:pt x="6002" y="1133"/>
                  <a:pt x="5757" y="1208"/>
                  <a:pt x="5548" y="1337"/>
                </a:cubicBezTo>
                <a:cubicBezTo>
                  <a:pt x="5221" y="1539"/>
                  <a:pt x="5194" y="1587"/>
                  <a:pt x="5356" y="1679"/>
                </a:cubicBezTo>
                <a:cubicBezTo>
                  <a:pt x="5638" y="1839"/>
                  <a:pt x="6221" y="3075"/>
                  <a:pt x="6139" y="3338"/>
                </a:cubicBezTo>
                <a:cubicBezTo>
                  <a:pt x="6072" y="3552"/>
                  <a:pt x="6085" y="3549"/>
                  <a:pt x="6543" y="3304"/>
                </a:cubicBezTo>
                <a:cubicBezTo>
                  <a:pt x="6952" y="3087"/>
                  <a:pt x="6988" y="3049"/>
                  <a:pt x="6776" y="3016"/>
                </a:cubicBezTo>
                <a:cubicBezTo>
                  <a:pt x="6640" y="2994"/>
                  <a:pt x="6477" y="2872"/>
                  <a:pt x="6411" y="2747"/>
                </a:cubicBezTo>
                <a:cubicBezTo>
                  <a:pt x="6310" y="2556"/>
                  <a:pt x="6332" y="2480"/>
                  <a:pt x="6570" y="2257"/>
                </a:cubicBezTo>
                <a:cubicBezTo>
                  <a:pt x="6875" y="1970"/>
                  <a:pt x="6956" y="1472"/>
                  <a:pt x="6729" y="1243"/>
                </a:cubicBezTo>
                <a:cubicBezTo>
                  <a:pt x="6628" y="1140"/>
                  <a:pt x="6435" y="1096"/>
                  <a:pt x="6218" y="1115"/>
                </a:cubicBezTo>
                <a:close/>
                <a:moveTo>
                  <a:pt x="15427" y="1249"/>
                </a:moveTo>
                <a:cubicBezTo>
                  <a:pt x="15609" y="1310"/>
                  <a:pt x="15657" y="1756"/>
                  <a:pt x="15500" y="1948"/>
                </a:cubicBezTo>
                <a:cubicBezTo>
                  <a:pt x="15329" y="2156"/>
                  <a:pt x="15069" y="2153"/>
                  <a:pt x="14989" y="1941"/>
                </a:cubicBezTo>
                <a:cubicBezTo>
                  <a:pt x="14909" y="1731"/>
                  <a:pt x="15252" y="1191"/>
                  <a:pt x="15427" y="1249"/>
                </a:cubicBezTo>
                <a:close/>
                <a:moveTo>
                  <a:pt x="6132" y="1343"/>
                </a:moveTo>
                <a:cubicBezTo>
                  <a:pt x="6319" y="1374"/>
                  <a:pt x="6481" y="1551"/>
                  <a:pt x="6510" y="1793"/>
                </a:cubicBezTo>
                <a:cubicBezTo>
                  <a:pt x="6528" y="1945"/>
                  <a:pt x="6461" y="2128"/>
                  <a:pt x="6371" y="2203"/>
                </a:cubicBezTo>
                <a:cubicBezTo>
                  <a:pt x="6234" y="2318"/>
                  <a:pt x="6178" y="2268"/>
                  <a:pt x="5986" y="1887"/>
                </a:cubicBezTo>
                <a:cubicBezTo>
                  <a:pt x="5778" y="1474"/>
                  <a:pt x="5767" y="1428"/>
                  <a:pt x="5933" y="1363"/>
                </a:cubicBezTo>
                <a:cubicBezTo>
                  <a:pt x="5998" y="1338"/>
                  <a:pt x="6070" y="1333"/>
                  <a:pt x="6132" y="1343"/>
                </a:cubicBezTo>
                <a:close/>
                <a:moveTo>
                  <a:pt x="5044" y="1666"/>
                </a:moveTo>
                <a:cubicBezTo>
                  <a:pt x="4990" y="1673"/>
                  <a:pt x="4880" y="1733"/>
                  <a:pt x="4719" y="1840"/>
                </a:cubicBezTo>
                <a:cubicBezTo>
                  <a:pt x="4439" y="2026"/>
                  <a:pt x="4349" y="2238"/>
                  <a:pt x="4573" y="2190"/>
                </a:cubicBezTo>
                <a:cubicBezTo>
                  <a:pt x="4739" y="2154"/>
                  <a:pt x="5047" y="3201"/>
                  <a:pt x="4911" y="3338"/>
                </a:cubicBezTo>
                <a:cubicBezTo>
                  <a:pt x="4851" y="3399"/>
                  <a:pt x="4614" y="3330"/>
                  <a:pt x="4308" y="3157"/>
                </a:cubicBezTo>
                <a:cubicBezTo>
                  <a:pt x="3934" y="2945"/>
                  <a:pt x="3825" y="2821"/>
                  <a:pt x="3876" y="2687"/>
                </a:cubicBezTo>
                <a:cubicBezTo>
                  <a:pt x="3930" y="2545"/>
                  <a:pt x="3861" y="2559"/>
                  <a:pt x="3591" y="2754"/>
                </a:cubicBezTo>
                <a:cubicBezTo>
                  <a:pt x="3247" y="3002"/>
                  <a:pt x="3113" y="3258"/>
                  <a:pt x="3379" y="3157"/>
                </a:cubicBezTo>
                <a:cubicBezTo>
                  <a:pt x="3454" y="3128"/>
                  <a:pt x="3935" y="3342"/>
                  <a:pt x="4447" y="3634"/>
                </a:cubicBezTo>
                <a:cubicBezTo>
                  <a:pt x="4959" y="3925"/>
                  <a:pt x="5392" y="4129"/>
                  <a:pt x="5409" y="4090"/>
                </a:cubicBezTo>
                <a:cubicBezTo>
                  <a:pt x="5426" y="4052"/>
                  <a:pt x="5324" y="3555"/>
                  <a:pt x="5177" y="2982"/>
                </a:cubicBezTo>
                <a:cubicBezTo>
                  <a:pt x="4989" y="2252"/>
                  <a:pt x="4939" y="1897"/>
                  <a:pt x="5018" y="1800"/>
                </a:cubicBezTo>
                <a:cubicBezTo>
                  <a:pt x="5095" y="1704"/>
                  <a:pt x="5099" y="1658"/>
                  <a:pt x="5044" y="1666"/>
                </a:cubicBezTo>
                <a:close/>
                <a:moveTo>
                  <a:pt x="17138" y="2324"/>
                </a:moveTo>
                <a:cubicBezTo>
                  <a:pt x="17302" y="2324"/>
                  <a:pt x="17599" y="2762"/>
                  <a:pt x="17563" y="2949"/>
                </a:cubicBezTo>
                <a:cubicBezTo>
                  <a:pt x="17519" y="3176"/>
                  <a:pt x="17104" y="3235"/>
                  <a:pt x="16853" y="3049"/>
                </a:cubicBezTo>
                <a:cubicBezTo>
                  <a:pt x="16694" y="2931"/>
                  <a:pt x="16692" y="2889"/>
                  <a:pt x="16866" y="2619"/>
                </a:cubicBezTo>
                <a:cubicBezTo>
                  <a:pt x="16972" y="2457"/>
                  <a:pt x="17094" y="2324"/>
                  <a:pt x="17138" y="2324"/>
                </a:cubicBezTo>
                <a:close/>
                <a:moveTo>
                  <a:pt x="3027" y="3459"/>
                </a:moveTo>
                <a:cubicBezTo>
                  <a:pt x="2892" y="3470"/>
                  <a:pt x="2746" y="3543"/>
                  <a:pt x="2656" y="3674"/>
                </a:cubicBezTo>
                <a:cubicBezTo>
                  <a:pt x="2404" y="4038"/>
                  <a:pt x="2435" y="4397"/>
                  <a:pt x="2742" y="4601"/>
                </a:cubicBezTo>
                <a:cubicBezTo>
                  <a:pt x="2962" y="4747"/>
                  <a:pt x="3087" y="4759"/>
                  <a:pt x="3472" y="4654"/>
                </a:cubicBezTo>
                <a:cubicBezTo>
                  <a:pt x="3861" y="4548"/>
                  <a:pt x="3961" y="4552"/>
                  <a:pt x="4109" y="4701"/>
                </a:cubicBezTo>
                <a:cubicBezTo>
                  <a:pt x="4355" y="4951"/>
                  <a:pt x="4144" y="5254"/>
                  <a:pt x="3691" y="5299"/>
                </a:cubicBezTo>
                <a:cubicBezTo>
                  <a:pt x="3361" y="5332"/>
                  <a:pt x="3351" y="5344"/>
                  <a:pt x="3538" y="5487"/>
                </a:cubicBezTo>
                <a:cubicBezTo>
                  <a:pt x="3815" y="5700"/>
                  <a:pt x="3873" y="5685"/>
                  <a:pt x="4182" y="5373"/>
                </a:cubicBezTo>
                <a:cubicBezTo>
                  <a:pt x="4488" y="5063"/>
                  <a:pt x="4526" y="4634"/>
                  <a:pt x="4275" y="4379"/>
                </a:cubicBezTo>
                <a:cubicBezTo>
                  <a:pt x="4092" y="4194"/>
                  <a:pt x="3626" y="4151"/>
                  <a:pt x="3531" y="4305"/>
                </a:cubicBezTo>
                <a:cubicBezTo>
                  <a:pt x="3445" y="4447"/>
                  <a:pt x="2801" y="4311"/>
                  <a:pt x="2735" y="4137"/>
                </a:cubicBezTo>
                <a:cubicBezTo>
                  <a:pt x="2651" y="3914"/>
                  <a:pt x="2921" y="3631"/>
                  <a:pt x="3160" y="3694"/>
                </a:cubicBezTo>
                <a:cubicBezTo>
                  <a:pt x="3286" y="3727"/>
                  <a:pt x="3352" y="3700"/>
                  <a:pt x="3326" y="3620"/>
                </a:cubicBezTo>
                <a:cubicBezTo>
                  <a:pt x="3287" y="3500"/>
                  <a:pt x="3163" y="3448"/>
                  <a:pt x="3027" y="3459"/>
                </a:cubicBezTo>
                <a:close/>
                <a:moveTo>
                  <a:pt x="10769" y="3788"/>
                </a:moveTo>
                <a:cubicBezTo>
                  <a:pt x="9721" y="3815"/>
                  <a:pt x="9532" y="3851"/>
                  <a:pt x="9502" y="4010"/>
                </a:cubicBezTo>
                <a:cubicBezTo>
                  <a:pt x="9477" y="4142"/>
                  <a:pt x="9555" y="4206"/>
                  <a:pt x="9774" y="4231"/>
                </a:cubicBezTo>
                <a:cubicBezTo>
                  <a:pt x="10078" y="4267"/>
                  <a:pt x="10086" y="4272"/>
                  <a:pt x="10086" y="5031"/>
                </a:cubicBezTo>
                <a:cubicBezTo>
                  <a:pt x="10086" y="5781"/>
                  <a:pt x="10079" y="5801"/>
                  <a:pt x="9774" y="5884"/>
                </a:cubicBezTo>
                <a:cubicBezTo>
                  <a:pt x="9051" y="6079"/>
                  <a:pt x="8212" y="6995"/>
                  <a:pt x="8295" y="7502"/>
                </a:cubicBezTo>
                <a:cubicBezTo>
                  <a:pt x="8312" y="7609"/>
                  <a:pt x="8286" y="7763"/>
                  <a:pt x="8235" y="7845"/>
                </a:cubicBezTo>
                <a:cubicBezTo>
                  <a:pt x="8182" y="7930"/>
                  <a:pt x="8194" y="8045"/>
                  <a:pt x="8262" y="8113"/>
                </a:cubicBezTo>
                <a:cubicBezTo>
                  <a:pt x="8345" y="8197"/>
                  <a:pt x="8503" y="8114"/>
                  <a:pt x="8812" y="7831"/>
                </a:cubicBezTo>
                <a:cubicBezTo>
                  <a:pt x="9364" y="7327"/>
                  <a:pt x="9911" y="7036"/>
                  <a:pt x="10046" y="7173"/>
                </a:cubicBezTo>
                <a:cubicBezTo>
                  <a:pt x="10102" y="7230"/>
                  <a:pt x="10130" y="7687"/>
                  <a:pt x="10113" y="8187"/>
                </a:cubicBezTo>
                <a:lnTo>
                  <a:pt x="10086" y="9094"/>
                </a:lnTo>
                <a:lnTo>
                  <a:pt x="9675" y="9336"/>
                </a:lnTo>
                <a:lnTo>
                  <a:pt x="9264" y="9571"/>
                </a:lnTo>
                <a:lnTo>
                  <a:pt x="8839" y="9215"/>
                </a:lnTo>
                <a:cubicBezTo>
                  <a:pt x="8600" y="9021"/>
                  <a:pt x="8375" y="8859"/>
                  <a:pt x="8341" y="8859"/>
                </a:cubicBezTo>
                <a:cubicBezTo>
                  <a:pt x="8224" y="8859"/>
                  <a:pt x="8279" y="9540"/>
                  <a:pt x="8428" y="9900"/>
                </a:cubicBezTo>
                <a:cubicBezTo>
                  <a:pt x="8555" y="10208"/>
                  <a:pt x="8555" y="10295"/>
                  <a:pt x="8428" y="10471"/>
                </a:cubicBezTo>
                <a:cubicBezTo>
                  <a:pt x="8345" y="10585"/>
                  <a:pt x="8282" y="10901"/>
                  <a:pt x="8282" y="11176"/>
                </a:cubicBezTo>
                <a:lnTo>
                  <a:pt x="8282" y="11673"/>
                </a:lnTo>
                <a:lnTo>
                  <a:pt x="8700" y="11263"/>
                </a:lnTo>
                <a:lnTo>
                  <a:pt x="9118" y="10840"/>
                </a:lnTo>
                <a:lnTo>
                  <a:pt x="9648" y="11156"/>
                </a:lnTo>
                <a:lnTo>
                  <a:pt x="10172" y="11472"/>
                </a:lnTo>
                <a:lnTo>
                  <a:pt x="10146" y="12345"/>
                </a:lnTo>
                <a:cubicBezTo>
                  <a:pt x="10132" y="12829"/>
                  <a:pt x="10102" y="13271"/>
                  <a:pt x="10073" y="13319"/>
                </a:cubicBezTo>
                <a:cubicBezTo>
                  <a:pt x="10004" y="13431"/>
                  <a:pt x="9459" y="13148"/>
                  <a:pt x="8779" y="12647"/>
                </a:cubicBezTo>
                <a:lnTo>
                  <a:pt x="8242" y="12251"/>
                </a:lnTo>
                <a:lnTo>
                  <a:pt x="8315" y="12849"/>
                </a:lnTo>
                <a:cubicBezTo>
                  <a:pt x="8401" y="13588"/>
                  <a:pt x="8776" y="14089"/>
                  <a:pt x="9615" y="14595"/>
                </a:cubicBezTo>
                <a:cubicBezTo>
                  <a:pt x="10203" y="14949"/>
                  <a:pt x="10209" y="14969"/>
                  <a:pt x="10146" y="15374"/>
                </a:cubicBezTo>
                <a:cubicBezTo>
                  <a:pt x="10085" y="15761"/>
                  <a:pt x="10028" y="15816"/>
                  <a:pt x="9184" y="16260"/>
                </a:cubicBezTo>
                <a:lnTo>
                  <a:pt x="8282" y="16737"/>
                </a:lnTo>
                <a:lnTo>
                  <a:pt x="8282" y="17342"/>
                </a:lnTo>
                <a:cubicBezTo>
                  <a:pt x="8282" y="17681"/>
                  <a:pt x="8332" y="17946"/>
                  <a:pt x="8394" y="17946"/>
                </a:cubicBezTo>
                <a:cubicBezTo>
                  <a:pt x="8456" y="17946"/>
                  <a:pt x="8838" y="17774"/>
                  <a:pt x="9250" y="17563"/>
                </a:cubicBezTo>
                <a:cubicBezTo>
                  <a:pt x="9663" y="17353"/>
                  <a:pt x="10036" y="17210"/>
                  <a:pt x="10073" y="17248"/>
                </a:cubicBezTo>
                <a:cubicBezTo>
                  <a:pt x="10110" y="17285"/>
                  <a:pt x="10139" y="17738"/>
                  <a:pt x="10139" y="18249"/>
                </a:cubicBezTo>
                <a:cubicBezTo>
                  <a:pt x="10139" y="19175"/>
                  <a:pt x="10140" y="19177"/>
                  <a:pt x="9821" y="19290"/>
                </a:cubicBezTo>
                <a:cubicBezTo>
                  <a:pt x="9645" y="19352"/>
                  <a:pt x="9470" y="19474"/>
                  <a:pt x="9436" y="19565"/>
                </a:cubicBezTo>
                <a:cubicBezTo>
                  <a:pt x="9402" y="19656"/>
                  <a:pt x="9321" y="19699"/>
                  <a:pt x="9257" y="19659"/>
                </a:cubicBezTo>
                <a:cubicBezTo>
                  <a:pt x="9192" y="19619"/>
                  <a:pt x="9074" y="19668"/>
                  <a:pt x="8998" y="19773"/>
                </a:cubicBezTo>
                <a:cubicBezTo>
                  <a:pt x="8922" y="19878"/>
                  <a:pt x="8739" y="19974"/>
                  <a:pt x="8593" y="19981"/>
                </a:cubicBezTo>
                <a:cubicBezTo>
                  <a:pt x="8350" y="19994"/>
                  <a:pt x="8332" y="20046"/>
                  <a:pt x="8302" y="20633"/>
                </a:cubicBezTo>
                <a:cubicBezTo>
                  <a:pt x="8281" y="21034"/>
                  <a:pt x="8307" y="21271"/>
                  <a:pt x="8381" y="21271"/>
                </a:cubicBezTo>
                <a:cubicBezTo>
                  <a:pt x="8446" y="21271"/>
                  <a:pt x="8849" y="21089"/>
                  <a:pt x="9270" y="20875"/>
                </a:cubicBezTo>
                <a:cubicBezTo>
                  <a:pt x="9907" y="20550"/>
                  <a:pt x="10046" y="20513"/>
                  <a:pt x="10099" y="20653"/>
                </a:cubicBezTo>
                <a:cubicBezTo>
                  <a:pt x="10199" y="20914"/>
                  <a:pt x="10065" y="21137"/>
                  <a:pt x="9788" y="21177"/>
                </a:cubicBezTo>
                <a:cubicBezTo>
                  <a:pt x="9649" y="21197"/>
                  <a:pt x="9522" y="21299"/>
                  <a:pt x="9502" y="21405"/>
                </a:cubicBezTo>
                <a:cubicBezTo>
                  <a:pt x="9469" y="21581"/>
                  <a:pt x="9589" y="21600"/>
                  <a:pt x="10736" y="21600"/>
                </a:cubicBezTo>
                <a:cubicBezTo>
                  <a:pt x="11914" y="21600"/>
                  <a:pt x="11997" y="21584"/>
                  <a:pt x="11997" y="21385"/>
                </a:cubicBezTo>
                <a:cubicBezTo>
                  <a:pt x="11997" y="21248"/>
                  <a:pt x="11910" y="21159"/>
                  <a:pt x="11751" y="21137"/>
                </a:cubicBezTo>
                <a:cubicBezTo>
                  <a:pt x="11534" y="21105"/>
                  <a:pt x="11502" y="21031"/>
                  <a:pt x="11473" y="20472"/>
                </a:cubicBezTo>
                <a:lnTo>
                  <a:pt x="11440" y="19840"/>
                </a:lnTo>
                <a:lnTo>
                  <a:pt x="11964" y="19565"/>
                </a:lnTo>
                <a:cubicBezTo>
                  <a:pt x="12863" y="19100"/>
                  <a:pt x="13310" y="18473"/>
                  <a:pt x="13310" y="17664"/>
                </a:cubicBezTo>
                <a:cubicBezTo>
                  <a:pt x="13310" y="17195"/>
                  <a:pt x="13224" y="17186"/>
                  <a:pt x="12813" y="17624"/>
                </a:cubicBezTo>
                <a:cubicBezTo>
                  <a:pt x="12444" y="18017"/>
                  <a:pt x="11715" y="18427"/>
                  <a:pt x="11559" y="18329"/>
                </a:cubicBezTo>
                <a:cubicBezTo>
                  <a:pt x="11501" y="18293"/>
                  <a:pt x="11453" y="17847"/>
                  <a:pt x="11453" y="17335"/>
                </a:cubicBezTo>
                <a:cubicBezTo>
                  <a:pt x="11453" y="16482"/>
                  <a:pt x="11473" y="16387"/>
                  <a:pt x="11698" y="16267"/>
                </a:cubicBezTo>
                <a:cubicBezTo>
                  <a:pt x="11834" y="16195"/>
                  <a:pt x="11982" y="16075"/>
                  <a:pt x="12030" y="15992"/>
                </a:cubicBezTo>
                <a:cubicBezTo>
                  <a:pt x="12141" y="15801"/>
                  <a:pt x="12454" y="15945"/>
                  <a:pt x="12959" y="16428"/>
                </a:cubicBezTo>
                <a:lnTo>
                  <a:pt x="13310" y="16771"/>
                </a:lnTo>
                <a:lnTo>
                  <a:pt x="13310" y="16354"/>
                </a:lnTo>
                <a:cubicBezTo>
                  <a:pt x="13310" y="16126"/>
                  <a:pt x="13240" y="15797"/>
                  <a:pt x="13151" y="15622"/>
                </a:cubicBezTo>
                <a:cubicBezTo>
                  <a:pt x="13008" y="15342"/>
                  <a:pt x="13002" y="15268"/>
                  <a:pt x="13145" y="14991"/>
                </a:cubicBezTo>
                <a:cubicBezTo>
                  <a:pt x="13233" y="14819"/>
                  <a:pt x="13310" y="14480"/>
                  <a:pt x="13310" y="14239"/>
                </a:cubicBezTo>
                <a:lnTo>
                  <a:pt x="13310" y="13802"/>
                </a:lnTo>
                <a:lnTo>
                  <a:pt x="12846" y="14252"/>
                </a:lnTo>
                <a:lnTo>
                  <a:pt x="12382" y="14702"/>
                </a:lnTo>
                <a:lnTo>
                  <a:pt x="11891" y="14387"/>
                </a:lnTo>
                <a:lnTo>
                  <a:pt x="11406" y="14064"/>
                </a:lnTo>
                <a:lnTo>
                  <a:pt x="11440" y="13157"/>
                </a:lnTo>
                <a:cubicBezTo>
                  <a:pt x="11457" y="12655"/>
                  <a:pt x="11510" y="12202"/>
                  <a:pt x="11559" y="12150"/>
                </a:cubicBezTo>
                <a:cubicBezTo>
                  <a:pt x="11668" y="12035"/>
                  <a:pt x="12517" y="12519"/>
                  <a:pt x="12873" y="12902"/>
                </a:cubicBezTo>
                <a:cubicBezTo>
                  <a:pt x="13209" y="13265"/>
                  <a:pt x="13310" y="13253"/>
                  <a:pt x="13310" y="12855"/>
                </a:cubicBezTo>
                <a:cubicBezTo>
                  <a:pt x="13310" y="12096"/>
                  <a:pt x="12887" y="11526"/>
                  <a:pt x="11851" y="10887"/>
                </a:cubicBezTo>
                <a:cubicBezTo>
                  <a:pt x="11394" y="10606"/>
                  <a:pt x="11249" y="10462"/>
                  <a:pt x="11333" y="10377"/>
                </a:cubicBezTo>
                <a:cubicBezTo>
                  <a:pt x="11398" y="10311"/>
                  <a:pt x="11453" y="10123"/>
                  <a:pt x="11453" y="9960"/>
                </a:cubicBezTo>
                <a:cubicBezTo>
                  <a:pt x="11453" y="9698"/>
                  <a:pt x="11557" y="9609"/>
                  <a:pt x="12382" y="9208"/>
                </a:cubicBezTo>
                <a:lnTo>
                  <a:pt x="13310" y="8758"/>
                </a:lnTo>
                <a:lnTo>
                  <a:pt x="13310" y="8147"/>
                </a:lnTo>
                <a:cubicBezTo>
                  <a:pt x="13310" y="7801"/>
                  <a:pt x="13261" y="7536"/>
                  <a:pt x="13198" y="7536"/>
                </a:cubicBezTo>
                <a:cubicBezTo>
                  <a:pt x="13136" y="7536"/>
                  <a:pt x="12748" y="7702"/>
                  <a:pt x="12335" y="7912"/>
                </a:cubicBezTo>
                <a:cubicBezTo>
                  <a:pt x="11923" y="8122"/>
                  <a:pt x="11556" y="8265"/>
                  <a:pt x="11519" y="8228"/>
                </a:cubicBezTo>
                <a:cubicBezTo>
                  <a:pt x="11482" y="8190"/>
                  <a:pt x="11453" y="7754"/>
                  <a:pt x="11453" y="7254"/>
                </a:cubicBezTo>
                <a:lnTo>
                  <a:pt x="11453" y="6340"/>
                </a:lnTo>
                <a:lnTo>
                  <a:pt x="12382" y="5890"/>
                </a:lnTo>
                <a:lnTo>
                  <a:pt x="13310" y="5440"/>
                </a:lnTo>
                <a:lnTo>
                  <a:pt x="13310" y="4822"/>
                </a:lnTo>
                <a:cubicBezTo>
                  <a:pt x="13310" y="4477"/>
                  <a:pt x="13261" y="4211"/>
                  <a:pt x="13198" y="4211"/>
                </a:cubicBezTo>
                <a:cubicBezTo>
                  <a:pt x="13136" y="4211"/>
                  <a:pt x="12743" y="4386"/>
                  <a:pt x="12322" y="4601"/>
                </a:cubicBezTo>
                <a:cubicBezTo>
                  <a:pt x="11702" y="4917"/>
                  <a:pt x="11542" y="4960"/>
                  <a:pt x="11493" y="4829"/>
                </a:cubicBezTo>
                <a:cubicBezTo>
                  <a:pt x="11383" y="4539"/>
                  <a:pt x="11501" y="4268"/>
                  <a:pt x="11751" y="4231"/>
                </a:cubicBezTo>
                <a:cubicBezTo>
                  <a:pt x="11910" y="4208"/>
                  <a:pt x="11997" y="4117"/>
                  <a:pt x="11997" y="3976"/>
                </a:cubicBezTo>
                <a:cubicBezTo>
                  <a:pt x="11997" y="3771"/>
                  <a:pt x="11929" y="3759"/>
                  <a:pt x="10769" y="3788"/>
                </a:cubicBezTo>
                <a:close/>
                <a:moveTo>
                  <a:pt x="19500" y="4513"/>
                </a:moveTo>
                <a:cubicBezTo>
                  <a:pt x="19483" y="4515"/>
                  <a:pt x="19467" y="4529"/>
                  <a:pt x="19460" y="4560"/>
                </a:cubicBezTo>
                <a:cubicBezTo>
                  <a:pt x="19440" y="4663"/>
                  <a:pt x="19192" y="4885"/>
                  <a:pt x="18910" y="5051"/>
                </a:cubicBezTo>
                <a:cubicBezTo>
                  <a:pt x="18628" y="5216"/>
                  <a:pt x="18360" y="5415"/>
                  <a:pt x="18313" y="5494"/>
                </a:cubicBezTo>
                <a:cubicBezTo>
                  <a:pt x="18251" y="5599"/>
                  <a:pt x="18157" y="5616"/>
                  <a:pt x="17961" y="5541"/>
                </a:cubicBezTo>
                <a:cubicBezTo>
                  <a:pt x="17626" y="5412"/>
                  <a:pt x="17612" y="5510"/>
                  <a:pt x="17921" y="6058"/>
                </a:cubicBezTo>
                <a:cubicBezTo>
                  <a:pt x="18235" y="6615"/>
                  <a:pt x="18465" y="6875"/>
                  <a:pt x="18731" y="6992"/>
                </a:cubicBezTo>
                <a:cubicBezTo>
                  <a:pt x="19062" y="7137"/>
                  <a:pt x="19658" y="7017"/>
                  <a:pt x="19938" y="6750"/>
                </a:cubicBezTo>
                <a:cubicBezTo>
                  <a:pt x="20294" y="6411"/>
                  <a:pt x="20244" y="5652"/>
                  <a:pt x="19819" y="4923"/>
                </a:cubicBezTo>
                <a:cubicBezTo>
                  <a:pt x="19656" y="4644"/>
                  <a:pt x="19553" y="4509"/>
                  <a:pt x="19500" y="4513"/>
                </a:cubicBezTo>
                <a:close/>
                <a:moveTo>
                  <a:pt x="19586" y="5064"/>
                </a:moveTo>
                <a:lnTo>
                  <a:pt x="19786" y="5313"/>
                </a:lnTo>
                <a:cubicBezTo>
                  <a:pt x="20142" y="5759"/>
                  <a:pt x="19996" y="6298"/>
                  <a:pt x="19441" y="6589"/>
                </a:cubicBezTo>
                <a:cubicBezTo>
                  <a:pt x="18993" y="6823"/>
                  <a:pt x="18752" y="6797"/>
                  <a:pt x="18465" y="6488"/>
                </a:cubicBezTo>
                <a:cubicBezTo>
                  <a:pt x="18107" y="6102"/>
                  <a:pt x="18212" y="5879"/>
                  <a:pt x="18943" y="5447"/>
                </a:cubicBezTo>
                <a:lnTo>
                  <a:pt x="19586" y="5064"/>
                </a:lnTo>
                <a:close/>
                <a:moveTo>
                  <a:pt x="1495" y="6454"/>
                </a:moveTo>
                <a:cubicBezTo>
                  <a:pt x="1123" y="6519"/>
                  <a:pt x="780" y="6774"/>
                  <a:pt x="626" y="7247"/>
                </a:cubicBezTo>
                <a:cubicBezTo>
                  <a:pt x="464" y="7743"/>
                  <a:pt x="574" y="8138"/>
                  <a:pt x="971" y="8476"/>
                </a:cubicBezTo>
                <a:cubicBezTo>
                  <a:pt x="1317" y="8772"/>
                  <a:pt x="1886" y="8842"/>
                  <a:pt x="2264" y="8637"/>
                </a:cubicBezTo>
                <a:cubicBezTo>
                  <a:pt x="2529" y="8494"/>
                  <a:pt x="2808" y="7960"/>
                  <a:pt x="2808" y="7596"/>
                </a:cubicBezTo>
                <a:cubicBezTo>
                  <a:pt x="2808" y="6767"/>
                  <a:pt x="2115" y="6347"/>
                  <a:pt x="1495" y="6454"/>
                </a:cubicBezTo>
                <a:close/>
                <a:moveTo>
                  <a:pt x="20741" y="6804"/>
                </a:moveTo>
                <a:cubicBezTo>
                  <a:pt x="20706" y="6787"/>
                  <a:pt x="20676" y="6827"/>
                  <a:pt x="20615" y="6911"/>
                </a:cubicBezTo>
                <a:cubicBezTo>
                  <a:pt x="20417" y="7185"/>
                  <a:pt x="19059" y="7660"/>
                  <a:pt x="18910" y="7509"/>
                </a:cubicBezTo>
                <a:cubicBezTo>
                  <a:pt x="18775" y="7372"/>
                  <a:pt x="18821" y="7995"/>
                  <a:pt x="18963" y="8228"/>
                </a:cubicBezTo>
                <a:cubicBezTo>
                  <a:pt x="19017" y="8317"/>
                  <a:pt x="19070" y="8269"/>
                  <a:pt x="19115" y="8087"/>
                </a:cubicBezTo>
                <a:cubicBezTo>
                  <a:pt x="19153" y="7935"/>
                  <a:pt x="19239" y="7823"/>
                  <a:pt x="19308" y="7838"/>
                </a:cubicBezTo>
                <a:cubicBezTo>
                  <a:pt x="19377" y="7853"/>
                  <a:pt x="19706" y="7762"/>
                  <a:pt x="20038" y="7637"/>
                </a:cubicBezTo>
                <a:cubicBezTo>
                  <a:pt x="20395" y="7501"/>
                  <a:pt x="20735" y="7438"/>
                  <a:pt x="20874" y="7482"/>
                </a:cubicBezTo>
                <a:cubicBezTo>
                  <a:pt x="21013" y="7527"/>
                  <a:pt x="21078" y="7512"/>
                  <a:pt x="21039" y="7449"/>
                </a:cubicBezTo>
                <a:cubicBezTo>
                  <a:pt x="21004" y="7390"/>
                  <a:pt x="20924" y="7202"/>
                  <a:pt x="20860" y="7032"/>
                </a:cubicBezTo>
                <a:cubicBezTo>
                  <a:pt x="20808" y="6893"/>
                  <a:pt x="20775" y="6821"/>
                  <a:pt x="20741" y="6804"/>
                </a:cubicBezTo>
                <a:close/>
                <a:moveTo>
                  <a:pt x="1535" y="6857"/>
                </a:moveTo>
                <a:cubicBezTo>
                  <a:pt x="1805" y="6854"/>
                  <a:pt x="2100" y="6936"/>
                  <a:pt x="2304" y="7099"/>
                </a:cubicBezTo>
                <a:cubicBezTo>
                  <a:pt x="2643" y="7369"/>
                  <a:pt x="2686" y="7857"/>
                  <a:pt x="2397" y="8113"/>
                </a:cubicBezTo>
                <a:cubicBezTo>
                  <a:pt x="2129" y="8352"/>
                  <a:pt x="1820" y="8411"/>
                  <a:pt x="1455" y="8301"/>
                </a:cubicBezTo>
                <a:cubicBezTo>
                  <a:pt x="780" y="8099"/>
                  <a:pt x="552" y="7613"/>
                  <a:pt x="898" y="7113"/>
                </a:cubicBezTo>
                <a:cubicBezTo>
                  <a:pt x="1013" y="6946"/>
                  <a:pt x="1264" y="6861"/>
                  <a:pt x="1535" y="6857"/>
                </a:cubicBezTo>
                <a:close/>
                <a:moveTo>
                  <a:pt x="274" y="8711"/>
                </a:moveTo>
                <a:cubicBezTo>
                  <a:pt x="227" y="8714"/>
                  <a:pt x="204" y="8720"/>
                  <a:pt x="208" y="8738"/>
                </a:cubicBezTo>
                <a:cubicBezTo>
                  <a:pt x="216" y="8775"/>
                  <a:pt x="190" y="9058"/>
                  <a:pt x="148" y="9363"/>
                </a:cubicBezTo>
                <a:cubicBezTo>
                  <a:pt x="38" y="10158"/>
                  <a:pt x="-12" y="10758"/>
                  <a:pt x="2" y="11129"/>
                </a:cubicBezTo>
                <a:cubicBezTo>
                  <a:pt x="16" y="11500"/>
                  <a:pt x="92" y="11639"/>
                  <a:pt x="228" y="11525"/>
                </a:cubicBezTo>
                <a:cubicBezTo>
                  <a:pt x="385" y="11393"/>
                  <a:pt x="1139" y="11570"/>
                  <a:pt x="1369" y="11794"/>
                </a:cubicBezTo>
                <a:cubicBezTo>
                  <a:pt x="1496" y="11918"/>
                  <a:pt x="1440" y="11989"/>
                  <a:pt x="991" y="12217"/>
                </a:cubicBezTo>
                <a:cubicBezTo>
                  <a:pt x="697" y="12366"/>
                  <a:pt x="387" y="12461"/>
                  <a:pt x="307" y="12432"/>
                </a:cubicBezTo>
                <a:cubicBezTo>
                  <a:pt x="90" y="12355"/>
                  <a:pt x="200" y="13365"/>
                  <a:pt x="460" y="13849"/>
                </a:cubicBezTo>
                <a:cubicBezTo>
                  <a:pt x="574" y="14062"/>
                  <a:pt x="675" y="14274"/>
                  <a:pt x="685" y="14319"/>
                </a:cubicBezTo>
                <a:cubicBezTo>
                  <a:pt x="695" y="14365"/>
                  <a:pt x="704" y="14430"/>
                  <a:pt x="712" y="14467"/>
                </a:cubicBezTo>
                <a:cubicBezTo>
                  <a:pt x="719" y="14504"/>
                  <a:pt x="812" y="14497"/>
                  <a:pt x="918" y="14454"/>
                </a:cubicBezTo>
                <a:cubicBezTo>
                  <a:pt x="1865" y="14062"/>
                  <a:pt x="2413" y="13937"/>
                  <a:pt x="2603" y="14057"/>
                </a:cubicBezTo>
                <a:cubicBezTo>
                  <a:pt x="2856" y="14217"/>
                  <a:pt x="2868" y="14088"/>
                  <a:pt x="2636" y="13540"/>
                </a:cubicBezTo>
                <a:cubicBezTo>
                  <a:pt x="2475" y="13160"/>
                  <a:pt x="2448" y="13146"/>
                  <a:pt x="2364" y="13366"/>
                </a:cubicBezTo>
                <a:cubicBezTo>
                  <a:pt x="2300" y="13531"/>
                  <a:pt x="2059" y="13675"/>
                  <a:pt x="1561" y="13843"/>
                </a:cubicBezTo>
                <a:cubicBezTo>
                  <a:pt x="765" y="14111"/>
                  <a:pt x="572" y="14066"/>
                  <a:pt x="652" y="13641"/>
                </a:cubicBezTo>
                <a:cubicBezTo>
                  <a:pt x="687" y="13457"/>
                  <a:pt x="648" y="13312"/>
                  <a:pt x="539" y="13231"/>
                </a:cubicBezTo>
                <a:cubicBezTo>
                  <a:pt x="290" y="13046"/>
                  <a:pt x="421" y="12914"/>
                  <a:pt x="1389" y="12385"/>
                </a:cubicBezTo>
                <a:cubicBezTo>
                  <a:pt x="1868" y="12123"/>
                  <a:pt x="2258" y="11874"/>
                  <a:pt x="2258" y="11834"/>
                </a:cubicBezTo>
                <a:cubicBezTo>
                  <a:pt x="2258" y="11795"/>
                  <a:pt x="1913" y="11656"/>
                  <a:pt x="1488" y="11525"/>
                </a:cubicBezTo>
                <a:cubicBezTo>
                  <a:pt x="1064" y="11395"/>
                  <a:pt x="582" y="11239"/>
                  <a:pt x="420" y="11176"/>
                </a:cubicBezTo>
                <a:cubicBezTo>
                  <a:pt x="136" y="11066"/>
                  <a:pt x="132" y="11051"/>
                  <a:pt x="334" y="10901"/>
                </a:cubicBezTo>
                <a:cubicBezTo>
                  <a:pt x="537" y="10750"/>
                  <a:pt x="538" y="10738"/>
                  <a:pt x="347" y="10525"/>
                </a:cubicBezTo>
                <a:cubicBezTo>
                  <a:pt x="179" y="10337"/>
                  <a:pt x="176" y="10280"/>
                  <a:pt x="301" y="10128"/>
                </a:cubicBezTo>
                <a:cubicBezTo>
                  <a:pt x="421" y="9982"/>
                  <a:pt x="568" y="9966"/>
                  <a:pt x="1156" y="10028"/>
                </a:cubicBezTo>
                <a:cubicBezTo>
                  <a:pt x="1550" y="10069"/>
                  <a:pt x="1922" y="10147"/>
                  <a:pt x="1979" y="10202"/>
                </a:cubicBezTo>
                <a:cubicBezTo>
                  <a:pt x="2175" y="10393"/>
                  <a:pt x="2258" y="10301"/>
                  <a:pt x="2258" y="9900"/>
                </a:cubicBezTo>
                <a:cubicBezTo>
                  <a:pt x="2258" y="9564"/>
                  <a:pt x="2236" y="9521"/>
                  <a:pt x="2105" y="9631"/>
                </a:cubicBezTo>
                <a:cubicBezTo>
                  <a:pt x="1885" y="9816"/>
                  <a:pt x="402" y="9665"/>
                  <a:pt x="320" y="9450"/>
                </a:cubicBezTo>
                <a:cubicBezTo>
                  <a:pt x="288" y="9364"/>
                  <a:pt x="368" y="9175"/>
                  <a:pt x="500" y="9034"/>
                </a:cubicBezTo>
                <a:lnTo>
                  <a:pt x="745" y="8778"/>
                </a:lnTo>
                <a:lnTo>
                  <a:pt x="466" y="8725"/>
                </a:lnTo>
                <a:cubicBezTo>
                  <a:pt x="391" y="8710"/>
                  <a:pt x="321" y="8709"/>
                  <a:pt x="274" y="8711"/>
                </a:cubicBezTo>
                <a:close/>
                <a:moveTo>
                  <a:pt x="19679" y="9631"/>
                </a:moveTo>
                <a:cubicBezTo>
                  <a:pt x="19634" y="9630"/>
                  <a:pt x="19567" y="9647"/>
                  <a:pt x="19487" y="9678"/>
                </a:cubicBezTo>
                <a:cubicBezTo>
                  <a:pt x="19399" y="9713"/>
                  <a:pt x="19327" y="9878"/>
                  <a:pt x="19328" y="10048"/>
                </a:cubicBezTo>
                <a:lnTo>
                  <a:pt x="19328" y="10357"/>
                </a:lnTo>
                <a:lnTo>
                  <a:pt x="19593" y="10028"/>
                </a:lnTo>
                <a:cubicBezTo>
                  <a:pt x="19787" y="9784"/>
                  <a:pt x="19814" y="9635"/>
                  <a:pt x="19679" y="9631"/>
                </a:cubicBezTo>
                <a:close/>
                <a:moveTo>
                  <a:pt x="20947" y="9658"/>
                </a:moveTo>
                <a:cubicBezTo>
                  <a:pt x="20791" y="9669"/>
                  <a:pt x="20658" y="9789"/>
                  <a:pt x="20356" y="10142"/>
                </a:cubicBezTo>
                <a:cubicBezTo>
                  <a:pt x="19924" y="10646"/>
                  <a:pt x="19879" y="10667"/>
                  <a:pt x="19613" y="10545"/>
                </a:cubicBezTo>
                <a:cubicBezTo>
                  <a:pt x="19351" y="10424"/>
                  <a:pt x="19203" y="10541"/>
                  <a:pt x="19434" y="10686"/>
                </a:cubicBezTo>
                <a:cubicBezTo>
                  <a:pt x="19496" y="10725"/>
                  <a:pt x="19496" y="10883"/>
                  <a:pt x="19434" y="11102"/>
                </a:cubicBezTo>
                <a:cubicBezTo>
                  <a:pt x="19291" y="11605"/>
                  <a:pt x="19300" y="11654"/>
                  <a:pt x="19553" y="11572"/>
                </a:cubicBezTo>
                <a:cubicBezTo>
                  <a:pt x="19998" y="11429"/>
                  <a:pt x="20281" y="11999"/>
                  <a:pt x="19918" y="12304"/>
                </a:cubicBezTo>
                <a:cubicBezTo>
                  <a:pt x="19783" y="12418"/>
                  <a:pt x="19704" y="12421"/>
                  <a:pt x="19540" y="12318"/>
                </a:cubicBezTo>
                <a:cubicBezTo>
                  <a:pt x="19244" y="12131"/>
                  <a:pt x="19222" y="12144"/>
                  <a:pt x="19222" y="12519"/>
                </a:cubicBezTo>
                <a:cubicBezTo>
                  <a:pt x="19222" y="12704"/>
                  <a:pt x="19157" y="13020"/>
                  <a:pt x="19076" y="13218"/>
                </a:cubicBezTo>
                <a:lnTo>
                  <a:pt x="18923" y="13574"/>
                </a:lnTo>
                <a:lnTo>
                  <a:pt x="19321" y="13581"/>
                </a:lnTo>
                <a:cubicBezTo>
                  <a:pt x="19538" y="13585"/>
                  <a:pt x="19856" y="13649"/>
                  <a:pt x="20031" y="13722"/>
                </a:cubicBezTo>
                <a:cubicBezTo>
                  <a:pt x="20456" y="13898"/>
                  <a:pt x="20312" y="14038"/>
                  <a:pt x="19301" y="14413"/>
                </a:cubicBezTo>
                <a:cubicBezTo>
                  <a:pt x="18866" y="14575"/>
                  <a:pt x="18512" y="14752"/>
                  <a:pt x="18512" y="14810"/>
                </a:cubicBezTo>
                <a:cubicBezTo>
                  <a:pt x="18512" y="14867"/>
                  <a:pt x="18425" y="15005"/>
                  <a:pt x="18319" y="15112"/>
                </a:cubicBezTo>
                <a:cubicBezTo>
                  <a:pt x="18213" y="15219"/>
                  <a:pt x="18152" y="15351"/>
                  <a:pt x="18187" y="15407"/>
                </a:cubicBezTo>
                <a:cubicBezTo>
                  <a:pt x="18221" y="15464"/>
                  <a:pt x="18175" y="15539"/>
                  <a:pt x="18080" y="15575"/>
                </a:cubicBezTo>
                <a:cubicBezTo>
                  <a:pt x="17847" y="15666"/>
                  <a:pt x="17860" y="15829"/>
                  <a:pt x="18100" y="15810"/>
                </a:cubicBezTo>
                <a:cubicBezTo>
                  <a:pt x="18398" y="15788"/>
                  <a:pt x="19679" y="16623"/>
                  <a:pt x="19613" y="16798"/>
                </a:cubicBezTo>
                <a:cubicBezTo>
                  <a:pt x="19503" y="17088"/>
                  <a:pt x="19761" y="16944"/>
                  <a:pt x="19925" y="16623"/>
                </a:cubicBezTo>
                <a:cubicBezTo>
                  <a:pt x="20135" y="16211"/>
                  <a:pt x="20138" y="16183"/>
                  <a:pt x="19905" y="16240"/>
                </a:cubicBezTo>
                <a:cubicBezTo>
                  <a:pt x="19800" y="16266"/>
                  <a:pt x="19401" y="16089"/>
                  <a:pt x="19023" y="15844"/>
                </a:cubicBezTo>
                <a:cubicBezTo>
                  <a:pt x="18410" y="15448"/>
                  <a:pt x="18348" y="15370"/>
                  <a:pt x="18452" y="15172"/>
                </a:cubicBezTo>
                <a:cubicBezTo>
                  <a:pt x="18517" y="15050"/>
                  <a:pt x="18618" y="14957"/>
                  <a:pt x="18678" y="14957"/>
                </a:cubicBezTo>
                <a:cubicBezTo>
                  <a:pt x="18919" y="14957"/>
                  <a:pt x="20159" y="15521"/>
                  <a:pt x="20283" y="15690"/>
                </a:cubicBezTo>
                <a:cubicBezTo>
                  <a:pt x="20401" y="15850"/>
                  <a:pt x="20428" y="15842"/>
                  <a:pt x="20529" y="15575"/>
                </a:cubicBezTo>
                <a:cubicBezTo>
                  <a:pt x="20690" y="15145"/>
                  <a:pt x="20672" y="15045"/>
                  <a:pt x="20449" y="15186"/>
                </a:cubicBezTo>
                <a:cubicBezTo>
                  <a:pt x="20213" y="15335"/>
                  <a:pt x="19391" y="15033"/>
                  <a:pt x="19460" y="14823"/>
                </a:cubicBezTo>
                <a:cubicBezTo>
                  <a:pt x="19484" y="14751"/>
                  <a:pt x="19860" y="14569"/>
                  <a:pt x="20290" y="14413"/>
                </a:cubicBezTo>
                <a:cubicBezTo>
                  <a:pt x="20834" y="14216"/>
                  <a:pt x="21099" y="14052"/>
                  <a:pt x="21179" y="13876"/>
                </a:cubicBezTo>
                <a:cubicBezTo>
                  <a:pt x="21296" y="13615"/>
                  <a:pt x="21207" y="13539"/>
                  <a:pt x="21013" y="13735"/>
                </a:cubicBezTo>
                <a:cubicBezTo>
                  <a:pt x="20906" y="13844"/>
                  <a:pt x="19627" y="13404"/>
                  <a:pt x="19394" y="13178"/>
                </a:cubicBezTo>
                <a:cubicBezTo>
                  <a:pt x="19183" y="12973"/>
                  <a:pt x="19587" y="12760"/>
                  <a:pt x="20535" y="12573"/>
                </a:cubicBezTo>
                <a:cubicBezTo>
                  <a:pt x="21075" y="12467"/>
                  <a:pt x="21517" y="12339"/>
                  <a:pt x="21517" y="12291"/>
                </a:cubicBezTo>
                <a:cubicBezTo>
                  <a:pt x="21517" y="12243"/>
                  <a:pt x="21094" y="11970"/>
                  <a:pt x="20582" y="11687"/>
                </a:cubicBezTo>
                <a:cubicBezTo>
                  <a:pt x="19713" y="11207"/>
                  <a:pt x="19509" y="10968"/>
                  <a:pt x="19971" y="10968"/>
                </a:cubicBezTo>
                <a:cubicBezTo>
                  <a:pt x="20181" y="10968"/>
                  <a:pt x="20539" y="10617"/>
                  <a:pt x="20747" y="10209"/>
                </a:cubicBezTo>
                <a:cubicBezTo>
                  <a:pt x="20917" y="9876"/>
                  <a:pt x="21341" y="9921"/>
                  <a:pt x="21391" y="10276"/>
                </a:cubicBezTo>
                <a:cubicBezTo>
                  <a:pt x="21412" y="10426"/>
                  <a:pt x="21355" y="10552"/>
                  <a:pt x="21252" y="10592"/>
                </a:cubicBezTo>
                <a:cubicBezTo>
                  <a:pt x="21157" y="10629"/>
                  <a:pt x="21079" y="10708"/>
                  <a:pt x="21079" y="10766"/>
                </a:cubicBezTo>
                <a:cubicBezTo>
                  <a:pt x="21079" y="10908"/>
                  <a:pt x="21420" y="10835"/>
                  <a:pt x="21424" y="10693"/>
                </a:cubicBezTo>
                <a:cubicBezTo>
                  <a:pt x="21426" y="10632"/>
                  <a:pt x="21474" y="10519"/>
                  <a:pt x="21530" y="10451"/>
                </a:cubicBezTo>
                <a:cubicBezTo>
                  <a:pt x="21574" y="10398"/>
                  <a:pt x="21588" y="10332"/>
                  <a:pt x="21583" y="10256"/>
                </a:cubicBezTo>
                <a:cubicBezTo>
                  <a:pt x="21570" y="10028"/>
                  <a:pt x="21366" y="9741"/>
                  <a:pt x="21119" y="9678"/>
                </a:cubicBezTo>
                <a:cubicBezTo>
                  <a:pt x="21054" y="9662"/>
                  <a:pt x="20998" y="9655"/>
                  <a:pt x="20947" y="9658"/>
                </a:cubicBezTo>
                <a:close/>
                <a:moveTo>
                  <a:pt x="2974" y="14575"/>
                </a:moveTo>
                <a:cubicBezTo>
                  <a:pt x="2962" y="14586"/>
                  <a:pt x="2948" y="14607"/>
                  <a:pt x="2941" y="14642"/>
                </a:cubicBezTo>
                <a:cubicBezTo>
                  <a:pt x="2883" y="14916"/>
                  <a:pt x="1542" y="15652"/>
                  <a:pt x="1263" y="15562"/>
                </a:cubicBezTo>
                <a:cubicBezTo>
                  <a:pt x="1043" y="15491"/>
                  <a:pt x="1046" y="15501"/>
                  <a:pt x="1289" y="15972"/>
                </a:cubicBezTo>
                <a:cubicBezTo>
                  <a:pt x="1426" y="16236"/>
                  <a:pt x="1545" y="16472"/>
                  <a:pt x="1548" y="16502"/>
                </a:cubicBezTo>
                <a:cubicBezTo>
                  <a:pt x="1551" y="16533"/>
                  <a:pt x="1786" y="16872"/>
                  <a:pt x="2072" y="17248"/>
                </a:cubicBezTo>
                <a:cubicBezTo>
                  <a:pt x="2358" y="17624"/>
                  <a:pt x="2589" y="17988"/>
                  <a:pt x="2589" y="18060"/>
                </a:cubicBezTo>
                <a:cubicBezTo>
                  <a:pt x="2589" y="18134"/>
                  <a:pt x="2664" y="18159"/>
                  <a:pt x="2762" y="18121"/>
                </a:cubicBezTo>
                <a:cubicBezTo>
                  <a:pt x="2857" y="18084"/>
                  <a:pt x="2979" y="18054"/>
                  <a:pt x="3034" y="18054"/>
                </a:cubicBezTo>
                <a:cubicBezTo>
                  <a:pt x="3089" y="18054"/>
                  <a:pt x="3133" y="18007"/>
                  <a:pt x="3133" y="17946"/>
                </a:cubicBezTo>
                <a:cubicBezTo>
                  <a:pt x="3133" y="17885"/>
                  <a:pt x="3039" y="17832"/>
                  <a:pt x="2921" y="17832"/>
                </a:cubicBezTo>
                <a:cubicBezTo>
                  <a:pt x="2803" y="17832"/>
                  <a:pt x="2653" y="17737"/>
                  <a:pt x="2589" y="17617"/>
                </a:cubicBezTo>
                <a:cubicBezTo>
                  <a:pt x="2489" y="17427"/>
                  <a:pt x="2558" y="17331"/>
                  <a:pt x="3107" y="16892"/>
                </a:cubicBezTo>
                <a:cubicBezTo>
                  <a:pt x="3585" y="16510"/>
                  <a:pt x="3801" y="16407"/>
                  <a:pt x="3996" y="16455"/>
                </a:cubicBezTo>
                <a:lnTo>
                  <a:pt x="4248" y="16516"/>
                </a:lnTo>
                <a:lnTo>
                  <a:pt x="4016" y="16180"/>
                </a:lnTo>
                <a:cubicBezTo>
                  <a:pt x="3741" y="15790"/>
                  <a:pt x="3502" y="15610"/>
                  <a:pt x="3598" y="15864"/>
                </a:cubicBezTo>
                <a:cubicBezTo>
                  <a:pt x="3642" y="15982"/>
                  <a:pt x="3451" y="16192"/>
                  <a:pt x="2961" y="16556"/>
                </a:cubicBezTo>
                <a:cubicBezTo>
                  <a:pt x="2368" y="16997"/>
                  <a:pt x="2227" y="17058"/>
                  <a:pt x="2085" y="16939"/>
                </a:cubicBezTo>
                <a:cubicBezTo>
                  <a:pt x="1978" y="16848"/>
                  <a:pt x="1944" y="16704"/>
                  <a:pt x="1986" y="16536"/>
                </a:cubicBezTo>
                <a:cubicBezTo>
                  <a:pt x="2037" y="16328"/>
                  <a:pt x="2011" y="16281"/>
                  <a:pt x="1860" y="16307"/>
                </a:cubicBezTo>
                <a:cubicBezTo>
                  <a:pt x="1501" y="16370"/>
                  <a:pt x="1569" y="15978"/>
                  <a:pt x="1952" y="15777"/>
                </a:cubicBezTo>
                <a:cubicBezTo>
                  <a:pt x="2152" y="15673"/>
                  <a:pt x="2377" y="15505"/>
                  <a:pt x="2450" y="15407"/>
                </a:cubicBezTo>
                <a:cubicBezTo>
                  <a:pt x="2523" y="15310"/>
                  <a:pt x="2581" y="15272"/>
                  <a:pt x="2583" y="15320"/>
                </a:cubicBezTo>
                <a:cubicBezTo>
                  <a:pt x="2585" y="15368"/>
                  <a:pt x="2691" y="15347"/>
                  <a:pt x="2815" y="15280"/>
                </a:cubicBezTo>
                <a:cubicBezTo>
                  <a:pt x="2983" y="15189"/>
                  <a:pt x="3083" y="15195"/>
                  <a:pt x="3200" y="15293"/>
                </a:cubicBezTo>
                <a:cubicBezTo>
                  <a:pt x="3420" y="15478"/>
                  <a:pt x="3409" y="15260"/>
                  <a:pt x="3173" y="14810"/>
                </a:cubicBezTo>
                <a:cubicBezTo>
                  <a:pt x="3069" y="14611"/>
                  <a:pt x="3009" y="14540"/>
                  <a:pt x="2974" y="14575"/>
                </a:cubicBezTo>
                <a:close/>
                <a:moveTo>
                  <a:pt x="778" y="14622"/>
                </a:moveTo>
                <a:cubicBezTo>
                  <a:pt x="684" y="14622"/>
                  <a:pt x="872" y="15228"/>
                  <a:pt x="991" y="15307"/>
                </a:cubicBezTo>
                <a:cubicBezTo>
                  <a:pt x="1054" y="15349"/>
                  <a:pt x="1164" y="15333"/>
                  <a:pt x="1236" y="15273"/>
                </a:cubicBezTo>
                <a:cubicBezTo>
                  <a:pt x="1333" y="15191"/>
                  <a:pt x="1297" y="15100"/>
                  <a:pt x="1097" y="14897"/>
                </a:cubicBezTo>
                <a:cubicBezTo>
                  <a:pt x="949" y="14748"/>
                  <a:pt x="807" y="14622"/>
                  <a:pt x="778" y="14622"/>
                </a:cubicBezTo>
                <a:close/>
                <a:moveTo>
                  <a:pt x="17550" y="16361"/>
                </a:moveTo>
                <a:cubicBezTo>
                  <a:pt x="17528" y="16335"/>
                  <a:pt x="17427" y="16402"/>
                  <a:pt x="17264" y="16556"/>
                </a:cubicBezTo>
                <a:cubicBezTo>
                  <a:pt x="16880" y="16919"/>
                  <a:pt x="16820" y="17108"/>
                  <a:pt x="17119" y="17013"/>
                </a:cubicBezTo>
                <a:cubicBezTo>
                  <a:pt x="17254" y="16969"/>
                  <a:pt x="17515" y="17126"/>
                  <a:pt x="17948" y="17516"/>
                </a:cubicBezTo>
                <a:cubicBezTo>
                  <a:pt x="18551" y="18061"/>
                  <a:pt x="18565" y="18088"/>
                  <a:pt x="18386" y="18289"/>
                </a:cubicBezTo>
                <a:cubicBezTo>
                  <a:pt x="18272" y="18416"/>
                  <a:pt x="18123" y="18476"/>
                  <a:pt x="18001" y="18437"/>
                </a:cubicBezTo>
                <a:cubicBezTo>
                  <a:pt x="17773" y="18363"/>
                  <a:pt x="17733" y="18501"/>
                  <a:pt x="17928" y="18699"/>
                </a:cubicBezTo>
                <a:cubicBezTo>
                  <a:pt x="18000" y="18772"/>
                  <a:pt x="18087" y="18833"/>
                  <a:pt x="18120" y="18833"/>
                </a:cubicBezTo>
                <a:cubicBezTo>
                  <a:pt x="18153" y="18833"/>
                  <a:pt x="18481" y="18509"/>
                  <a:pt x="18843" y="18114"/>
                </a:cubicBezTo>
                <a:cubicBezTo>
                  <a:pt x="19493" y="17407"/>
                  <a:pt x="19496" y="17395"/>
                  <a:pt x="19308" y="17147"/>
                </a:cubicBezTo>
                <a:lnTo>
                  <a:pt x="19115" y="16892"/>
                </a:lnTo>
                <a:lnTo>
                  <a:pt x="19115" y="17174"/>
                </a:lnTo>
                <a:cubicBezTo>
                  <a:pt x="19114" y="17330"/>
                  <a:pt x="19051" y="17543"/>
                  <a:pt x="18976" y="17644"/>
                </a:cubicBezTo>
                <a:cubicBezTo>
                  <a:pt x="18854" y="17807"/>
                  <a:pt x="18766" y="17759"/>
                  <a:pt x="18160" y="17214"/>
                </a:cubicBezTo>
                <a:cubicBezTo>
                  <a:pt x="17673" y="16776"/>
                  <a:pt x="17502" y="16550"/>
                  <a:pt x="17550" y="16415"/>
                </a:cubicBezTo>
                <a:cubicBezTo>
                  <a:pt x="17560" y="16385"/>
                  <a:pt x="17557" y="16370"/>
                  <a:pt x="17550" y="16361"/>
                </a:cubicBezTo>
                <a:close/>
                <a:moveTo>
                  <a:pt x="4573" y="17073"/>
                </a:moveTo>
                <a:cubicBezTo>
                  <a:pt x="4383" y="17047"/>
                  <a:pt x="4219" y="17108"/>
                  <a:pt x="4082" y="17261"/>
                </a:cubicBezTo>
                <a:cubicBezTo>
                  <a:pt x="3935" y="17425"/>
                  <a:pt x="3913" y="17594"/>
                  <a:pt x="3969" y="18081"/>
                </a:cubicBezTo>
                <a:cubicBezTo>
                  <a:pt x="4018" y="18500"/>
                  <a:pt x="3999" y="18717"/>
                  <a:pt x="3910" y="18772"/>
                </a:cubicBezTo>
                <a:cubicBezTo>
                  <a:pt x="3745" y="18875"/>
                  <a:pt x="3328" y="18502"/>
                  <a:pt x="3399" y="18316"/>
                </a:cubicBezTo>
                <a:cubicBezTo>
                  <a:pt x="3432" y="18229"/>
                  <a:pt x="3391" y="18204"/>
                  <a:pt x="3293" y="18242"/>
                </a:cubicBezTo>
                <a:cubicBezTo>
                  <a:pt x="3051" y="18336"/>
                  <a:pt x="3106" y="18572"/>
                  <a:pt x="3425" y="18826"/>
                </a:cubicBezTo>
                <a:cubicBezTo>
                  <a:pt x="3766" y="19097"/>
                  <a:pt x="3896" y="19105"/>
                  <a:pt x="4182" y="18893"/>
                </a:cubicBezTo>
                <a:cubicBezTo>
                  <a:pt x="4353" y="18766"/>
                  <a:pt x="4394" y="18599"/>
                  <a:pt x="4394" y="18034"/>
                </a:cubicBezTo>
                <a:cubicBezTo>
                  <a:pt x="4394" y="17360"/>
                  <a:pt x="4403" y="17335"/>
                  <a:pt x="4666" y="17335"/>
                </a:cubicBezTo>
                <a:cubicBezTo>
                  <a:pt x="4899" y="17335"/>
                  <a:pt x="4947" y="17395"/>
                  <a:pt x="4978" y="17725"/>
                </a:cubicBezTo>
                <a:cubicBezTo>
                  <a:pt x="4998" y="17938"/>
                  <a:pt x="5084" y="18152"/>
                  <a:pt x="5170" y="18201"/>
                </a:cubicBezTo>
                <a:cubicBezTo>
                  <a:pt x="5297" y="18274"/>
                  <a:pt x="5260" y="18386"/>
                  <a:pt x="4984" y="18793"/>
                </a:cubicBezTo>
                <a:cubicBezTo>
                  <a:pt x="4798" y="19067"/>
                  <a:pt x="4550" y="19324"/>
                  <a:pt x="4427" y="19370"/>
                </a:cubicBezTo>
                <a:cubicBezTo>
                  <a:pt x="4213" y="19450"/>
                  <a:pt x="4216" y="19468"/>
                  <a:pt x="4507" y="19699"/>
                </a:cubicBezTo>
                <a:cubicBezTo>
                  <a:pt x="4873" y="19991"/>
                  <a:pt x="4988" y="20004"/>
                  <a:pt x="4925" y="19746"/>
                </a:cubicBezTo>
                <a:cubicBezTo>
                  <a:pt x="4853" y="19454"/>
                  <a:pt x="5728" y="18280"/>
                  <a:pt x="6019" y="18275"/>
                </a:cubicBezTo>
                <a:cubicBezTo>
                  <a:pt x="6237" y="18272"/>
                  <a:pt x="6227" y="18252"/>
                  <a:pt x="5926" y="18027"/>
                </a:cubicBezTo>
                <a:cubicBezTo>
                  <a:pt x="5746" y="17892"/>
                  <a:pt x="5421" y="17614"/>
                  <a:pt x="5203" y="17416"/>
                </a:cubicBezTo>
                <a:cubicBezTo>
                  <a:pt x="4980" y="17213"/>
                  <a:pt x="4763" y="17099"/>
                  <a:pt x="4573" y="17073"/>
                </a:cubicBezTo>
                <a:close/>
                <a:moveTo>
                  <a:pt x="16740" y="17281"/>
                </a:moveTo>
                <a:cubicBezTo>
                  <a:pt x="16569" y="17281"/>
                  <a:pt x="16076" y="17714"/>
                  <a:pt x="16243" y="17718"/>
                </a:cubicBezTo>
                <a:cubicBezTo>
                  <a:pt x="16320" y="17720"/>
                  <a:pt x="16426" y="17862"/>
                  <a:pt x="16488" y="18027"/>
                </a:cubicBezTo>
                <a:cubicBezTo>
                  <a:pt x="16585" y="18283"/>
                  <a:pt x="16568" y="18348"/>
                  <a:pt x="16356" y="18510"/>
                </a:cubicBezTo>
                <a:cubicBezTo>
                  <a:pt x="16120" y="18690"/>
                  <a:pt x="16096" y="18693"/>
                  <a:pt x="15805" y="18484"/>
                </a:cubicBezTo>
                <a:cubicBezTo>
                  <a:pt x="15633" y="18359"/>
                  <a:pt x="15530" y="18204"/>
                  <a:pt x="15573" y="18134"/>
                </a:cubicBezTo>
                <a:cubicBezTo>
                  <a:pt x="15614" y="18066"/>
                  <a:pt x="15481" y="18133"/>
                  <a:pt x="15274" y="18282"/>
                </a:cubicBezTo>
                <a:cubicBezTo>
                  <a:pt x="14913" y="18543"/>
                  <a:pt x="14906" y="18555"/>
                  <a:pt x="15155" y="18591"/>
                </a:cubicBezTo>
                <a:cubicBezTo>
                  <a:pt x="15297" y="18611"/>
                  <a:pt x="15819" y="18924"/>
                  <a:pt x="16309" y="19283"/>
                </a:cubicBezTo>
                <a:cubicBezTo>
                  <a:pt x="16986" y="19779"/>
                  <a:pt x="17274" y="19927"/>
                  <a:pt x="17523" y="19907"/>
                </a:cubicBezTo>
                <a:cubicBezTo>
                  <a:pt x="17894" y="19879"/>
                  <a:pt x="17877" y="19667"/>
                  <a:pt x="17503" y="19659"/>
                </a:cubicBezTo>
                <a:cubicBezTo>
                  <a:pt x="17370" y="19656"/>
                  <a:pt x="17235" y="19629"/>
                  <a:pt x="17205" y="19599"/>
                </a:cubicBezTo>
                <a:cubicBezTo>
                  <a:pt x="17174" y="19568"/>
                  <a:pt x="17026" y="19085"/>
                  <a:pt x="16880" y="18531"/>
                </a:cubicBezTo>
                <a:cubicBezTo>
                  <a:pt x="16686" y="17797"/>
                  <a:pt x="16653" y="17491"/>
                  <a:pt x="16740" y="17402"/>
                </a:cubicBezTo>
                <a:cubicBezTo>
                  <a:pt x="16826" y="17315"/>
                  <a:pt x="16826" y="17281"/>
                  <a:pt x="16740" y="17281"/>
                </a:cubicBezTo>
                <a:close/>
              </a:path>
            </a:pathLst>
          </a:custGeom>
          <a:ln w="12700">
            <a:miter lim="400000"/>
          </a:ln>
        </p:spPr>
      </p:pic>
      <p:sp>
        <p:nvSpPr>
          <p:cNvPr id="608" name="lorenzo.arsini@uniroma1.it"/>
          <p:cNvSpPr txBox="1"/>
          <p:nvPr/>
        </p:nvSpPr>
        <p:spPr>
          <a:xfrm>
            <a:off x="1206499" y="12147420"/>
            <a:ext cx="21971002" cy="6369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b="1">
                <a:solidFill>
                  <a:srgbClr val="B4BFD6"/>
                </a:solidFill>
              </a:defRPr>
            </a:lvl1pPr>
          </a:lstStyle>
          <a:p>
            <a:r>
              <a:t>lorenzo.arsini@uniroma1.it</a:t>
            </a:r>
          </a:p>
        </p:txBody>
      </p:sp>
      <p:sp>
        <p:nvSpPr>
          <p:cNvPr id="609" name="Deep Learning–Driven Differentiable Autoplanning for  Proton Therapy: A Proof-of-Concept"/>
          <p:cNvSpPr txBox="1"/>
          <p:nvPr/>
        </p:nvSpPr>
        <p:spPr>
          <a:xfrm>
            <a:off x="1661586" y="3567201"/>
            <a:ext cx="21060827" cy="19354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ct val="140000"/>
              </a:lnSpc>
              <a:spcBef>
                <a:spcPts val="1100"/>
              </a:spcBef>
              <a:defRPr sz="5100">
                <a:solidFill>
                  <a:srgbClr val="BCC9E2"/>
                </a:solidFill>
              </a:defRPr>
            </a:pPr>
            <a:r>
              <a:t>Deep Learning–Driven Differentiable Autoplanning for </a:t>
            </a:r>
            <a:br/>
            <a:r>
              <a:t>Proton Therapy: A Proof-of-Concept</a:t>
            </a:r>
          </a:p>
        </p:txBody>
      </p:sp>
      <p:sp>
        <p:nvSpPr>
          <p:cNvPr id="610" name="Lorenzo Arsini    22-09-2025"/>
          <p:cNvSpPr txBox="1"/>
          <p:nvPr/>
        </p:nvSpPr>
        <p:spPr>
          <a:xfrm>
            <a:off x="1206499" y="11506824"/>
            <a:ext cx="21971002" cy="6369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b="1">
                <a:solidFill>
                  <a:srgbClr val="B4BFD6"/>
                </a:solidFill>
              </a:defRPr>
            </a:lvl1pPr>
          </a:lstStyle>
          <a:p>
            <a:r>
              <a:t>Lorenzo Arsini    22-09-2025</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 name="tiduxiajiang-1.png" descr="tiduxiajiang-1.png"/>
          <p:cNvPicPr>
            <a:picLocks noChangeAspect="1"/>
          </p:cNvPicPr>
          <p:nvPr/>
        </p:nvPicPr>
        <p:blipFill>
          <a:blip r:embed="rId2"/>
          <a:stretch>
            <a:fillRect/>
          </a:stretch>
        </p:blipFill>
        <p:spPr>
          <a:xfrm>
            <a:off x="16489641" y="7318084"/>
            <a:ext cx="8223745" cy="4599117"/>
          </a:xfrm>
          <a:prstGeom prst="rect">
            <a:avLst/>
          </a:prstGeom>
          <a:ln w="12700">
            <a:miter lim="400000"/>
          </a:ln>
        </p:spPr>
      </p:pic>
      <p:sp>
        <p:nvSpPr>
          <p:cNvPr id="324" name="Rettangolo"/>
          <p:cNvSpPr/>
          <p:nvPr/>
        </p:nvSpPr>
        <p:spPr>
          <a:xfrm>
            <a:off x="3412" y="-8094"/>
            <a:ext cx="24377176" cy="337617"/>
          </a:xfrm>
          <a:prstGeom prst="rect">
            <a:avLst/>
          </a:prstGeom>
          <a:solidFill>
            <a:srgbClr val="BCC9E2">
              <a:alpha val="49731"/>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325" name="Differentiable approach"/>
          <p:cNvSpPr txBox="1">
            <a:spLocks noGrp="1"/>
          </p:cNvSpPr>
          <p:nvPr>
            <p:ph type="title"/>
          </p:nvPr>
        </p:nvSpPr>
        <p:spPr>
          <a:prstGeom prst="rect">
            <a:avLst/>
          </a:prstGeom>
        </p:spPr>
        <p:txBody>
          <a:bodyPr/>
          <a:lstStyle/>
          <a:p>
            <a:r>
              <a:t>Differentiable approach</a:t>
            </a:r>
          </a:p>
        </p:txBody>
      </p:sp>
      <p:sp>
        <p:nvSpPr>
          <p:cNvPr id="326" name="Rettangolo"/>
          <p:cNvSpPr/>
          <p:nvPr/>
        </p:nvSpPr>
        <p:spPr>
          <a:xfrm>
            <a:off x="3412" y="12448242"/>
            <a:ext cx="24377176" cy="1270001"/>
          </a:xfrm>
          <a:prstGeom prst="rect">
            <a:avLst/>
          </a:prstGeom>
          <a:solidFill>
            <a:srgbClr val="BCC9E2">
              <a:alpha val="50288"/>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327" name="Numero diapositiva"/>
          <p:cNvSpPr txBox="1">
            <a:spLocks noGrp="1"/>
          </p:cNvSpPr>
          <p:nvPr>
            <p:ph type="sldNum" sz="quarter" idx="2"/>
          </p:nvPr>
        </p:nvSpPr>
        <p:spPr>
          <a:xfrm>
            <a:off x="12040336" y="12981888"/>
            <a:ext cx="290831" cy="47371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a:t>
            </a:fld>
            <a:endParaRPr/>
          </a:p>
        </p:txBody>
      </p:sp>
      <p:sp>
        <p:nvSpPr>
          <p:cNvPr id="328" name="Deep Learning–Driven Differentiable Autoplanning for  Proton Therapy: A Proof-of-Concept"/>
          <p:cNvSpPr txBox="1"/>
          <p:nvPr/>
        </p:nvSpPr>
        <p:spPr>
          <a:xfrm>
            <a:off x="691931" y="12618142"/>
            <a:ext cx="10119225" cy="9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700">
                <a:solidFill>
                  <a:srgbClr val="1A3361"/>
                </a:solidFill>
              </a:defRPr>
            </a:pPr>
            <a:r>
              <a:t>Deep Learning–Driven Differentiable Autoplanning for </a:t>
            </a:r>
            <a:br/>
            <a:r>
              <a:t>Proton Therapy: A Proof-of-Concept</a:t>
            </a:r>
          </a:p>
        </p:txBody>
      </p:sp>
      <p:sp>
        <p:nvSpPr>
          <p:cNvPr id="329" name="Lorenzo Arsini - 22/09/2025 EuNPC 2025 - Caen, France"/>
          <p:cNvSpPr txBox="1"/>
          <p:nvPr/>
        </p:nvSpPr>
        <p:spPr>
          <a:xfrm>
            <a:off x="13560347" y="12618143"/>
            <a:ext cx="10119225" cy="9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700">
                <a:solidFill>
                  <a:srgbClr val="1A3361"/>
                </a:solidFill>
              </a:defRPr>
            </a:pPr>
            <a:r>
              <a:t>Lorenzo Arsini - 22/09/2025</a:t>
            </a:r>
            <a:br/>
            <a:r>
              <a:t>EuNPC 2025 - Caen, France</a:t>
            </a:r>
          </a:p>
        </p:txBody>
      </p:sp>
      <p:sp>
        <p:nvSpPr>
          <p:cNvPr id="330" name="Deep Learning driven"/>
          <p:cNvSpPr txBox="1"/>
          <p:nvPr/>
        </p:nvSpPr>
        <p:spPr>
          <a:xfrm>
            <a:off x="1154747" y="3346814"/>
            <a:ext cx="6291955" cy="8205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lnSpc>
                <a:spcPct val="90000"/>
              </a:lnSpc>
              <a:spcBef>
                <a:spcPts val="4500"/>
              </a:spcBef>
              <a:defRPr sz="4800">
                <a:solidFill>
                  <a:srgbClr val="000000"/>
                </a:solidFill>
              </a:defRPr>
            </a:pPr>
            <a:r>
              <a:t>Deep Learning </a:t>
            </a:r>
            <a:r>
              <a:rPr b="1">
                <a:solidFill>
                  <a:srgbClr val="5480C8"/>
                </a:solidFill>
              </a:rPr>
              <a:t>driven</a:t>
            </a:r>
          </a:p>
        </p:txBody>
      </p:sp>
      <p:sp>
        <p:nvSpPr>
          <p:cNvPr id="331" name="NOT a Knowledge-based DL model"/>
          <p:cNvSpPr txBox="1"/>
          <p:nvPr/>
        </p:nvSpPr>
        <p:spPr>
          <a:xfrm>
            <a:off x="13502989" y="3346814"/>
            <a:ext cx="9975029" cy="8205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ct val="90000"/>
              </a:lnSpc>
              <a:spcBef>
                <a:spcPts val="4500"/>
              </a:spcBef>
              <a:defRPr sz="4800">
                <a:solidFill>
                  <a:srgbClr val="000000"/>
                </a:solidFill>
              </a:defRPr>
            </a:pPr>
            <a:r>
              <a:rPr b="1" u="sng">
                <a:solidFill>
                  <a:srgbClr val="EB984D"/>
                </a:solidFill>
              </a:rPr>
              <a:t>NOT</a:t>
            </a:r>
            <a:r>
              <a:t> a Knowledge-based DL model</a:t>
            </a:r>
          </a:p>
        </p:txBody>
      </p:sp>
      <p:sp>
        <p:nvSpPr>
          <p:cNvPr id="332" name="Build a differentiable surrogate model for dose computation"/>
          <p:cNvSpPr txBox="1"/>
          <p:nvPr/>
        </p:nvSpPr>
        <p:spPr>
          <a:xfrm>
            <a:off x="1126590" y="7602180"/>
            <a:ext cx="16683994" cy="8205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lnSpc>
                <a:spcPct val="90000"/>
              </a:lnSpc>
              <a:spcBef>
                <a:spcPts val="4500"/>
              </a:spcBef>
              <a:defRPr sz="4800">
                <a:solidFill>
                  <a:srgbClr val="000000"/>
                </a:solidFill>
              </a:defRPr>
            </a:pPr>
            <a:r>
              <a:t>Build a </a:t>
            </a:r>
            <a:r>
              <a:rPr b="1">
                <a:solidFill>
                  <a:srgbClr val="5480C8"/>
                </a:solidFill>
              </a:rPr>
              <a:t>differentiable</a:t>
            </a:r>
            <a:r>
              <a:t> surrogate model for dose computation</a:t>
            </a:r>
          </a:p>
        </p:txBody>
      </p:sp>
      <p:sp>
        <p:nvSpPr>
          <p:cNvPr id="333" name="Linea"/>
          <p:cNvSpPr/>
          <p:nvPr/>
        </p:nvSpPr>
        <p:spPr>
          <a:xfrm flipH="1">
            <a:off x="3794615" y="4553188"/>
            <a:ext cx="1" cy="2663137"/>
          </a:xfrm>
          <a:prstGeom prst="line">
            <a:avLst/>
          </a:prstGeom>
          <a:ln w="101600">
            <a:solidFill>
              <a:srgbClr val="1A3361"/>
            </a:solidFill>
            <a:miter lim="400000"/>
            <a:tailEnd type="triangle"/>
          </a:ln>
        </p:spPr>
        <p:txBody>
          <a:bodyPr lIns="50800" tIns="50800" rIns="50800" bIns="50800" anchor="ctr"/>
          <a:lstStyle/>
          <a:p>
            <a:pPr>
              <a:defRPr sz="2400"/>
            </a:pPr>
            <a:endParaRPr/>
          </a:p>
        </p:txBody>
      </p:sp>
      <p:sp>
        <p:nvSpPr>
          <p:cNvPr id="334" name="Reproduce sub-optimal plans…"/>
          <p:cNvSpPr txBox="1"/>
          <p:nvPr/>
        </p:nvSpPr>
        <p:spPr>
          <a:xfrm>
            <a:off x="14162699" y="4360909"/>
            <a:ext cx="9759231" cy="22562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609600" indent="-609600" algn="l">
              <a:buSzPct val="123000"/>
              <a:buChar char="•"/>
              <a:defRPr sz="4800"/>
            </a:pPr>
            <a:r>
              <a:t>Reproduce sub-optimal plans</a:t>
            </a:r>
          </a:p>
          <a:p>
            <a:pPr marL="609600" indent="-609600" algn="l">
              <a:buSzPct val="123000"/>
              <a:buChar char="•"/>
              <a:defRPr sz="4800"/>
            </a:pPr>
            <a:r>
              <a:t>Established RT only</a:t>
            </a:r>
          </a:p>
          <a:p>
            <a:pPr marL="609600" indent="-609600" algn="l">
              <a:buSzPct val="123000"/>
              <a:buChar char="•"/>
              <a:defRPr sz="4800"/>
            </a:pPr>
            <a:r>
              <a:t>Explainability?</a:t>
            </a:r>
          </a:p>
        </p:txBody>
      </p:sp>
      <p:sp>
        <p:nvSpPr>
          <p:cNvPr id="335" name="Linea"/>
          <p:cNvSpPr/>
          <p:nvPr/>
        </p:nvSpPr>
        <p:spPr>
          <a:xfrm>
            <a:off x="8454899" y="3884073"/>
            <a:ext cx="4293893" cy="1"/>
          </a:xfrm>
          <a:prstGeom prst="line">
            <a:avLst/>
          </a:prstGeom>
          <a:ln w="101600">
            <a:solidFill>
              <a:srgbClr val="1A3361"/>
            </a:solidFill>
            <a:miter lim="400000"/>
            <a:tailEnd type="triangle"/>
          </a:ln>
        </p:spPr>
        <p:txBody>
          <a:bodyPr lIns="50800" tIns="50800" rIns="50800" bIns="50800" anchor="ctr"/>
          <a:lstStyle/>
          <a:p>
            <a:pPr>
              <a:defRPr sz="2400"/>
            </a:pPr>
            <a:endParaRPr/>
          </a:p>
        </p:txBody>
      </p:sp>
      <p:sp>
        <p:nvSpPr>
          <p:cNvPr id="336" name="Use powerful gradient-based optimizers…"/>
          <p:cNvSpPr txBox="1"/>
          <p:nvPr/>
        </p:nvSpPr>
        <p:spPr>
          <a:xfrm>
            <a:off x="1956914" y="9024621"/>
            <a:ext cx="12838293" cy="2821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609600" indent="-609600" algn="l">
              <a:lnSpc>
                <a:spcPct val="140000"/>
              </a:lnSpc>
              <a:buSzPct val="123000"/>
              <a:buChar char="•"/>
              <a:defRPr sz="4800">
                <a:solidFill>
                  <a:srgbClr val="000000"/>
                </a:solidFill>
              </a:defRPr>
            </a:pPr>
            <a:r>
              <a:t>Use powerful gradient-based optimizers </a:t>
            </a:r>
          </a:p>
          <a:p>
            <a:pPr marL="609600" indent="-609600" algn="l">
              <a:lnSpc>
                <a:spcPct val="140000"/>
              </a:lnSpc>
              <a:buSzPct val="123000"/>
              <a:buChar char="•"/>
              <a:defRPr sz="4800">
                <a:solidFill>
                  <a:srgbClr val="000000"/>
                </a:solidFill>
              </a:defRPr>
            </a:pPr>
            <a:r>
              <a:t>Treat all parameters jointly &amp; automatically</a:t>
            </a:r>
          </a:p>
          <a:p>
            <a:pPr marL="609600" indent="-609600" algn="l">
              <a:lnSpc>
                <a:spcPct val="140000"/>
              </a:lnSpc>
              <a:buSzPct val="123000"/>
              <a:buChar char="•"/>
              <a:defRPr sz="4800">
                <a:solidFill>
                  <a:srgbClr val="000000"/>
                </a:solidFill>
              </a:defRPr>
            </a:pPr>
            <a:r>
              <a:t>GPU native</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Rettangolo"/>
          <p:cNvSpPr/>
          <p:nvPr/>
        </p:nvSpPr>
        <p:spPr>
          <a:xfrm>
            <a:off x="3412" y="-8094"/>
            <a:ext cx="24377176" cy="337617"/>
          </a:xfrm>
          <a:prstGeom prst="rect">
            <a:avLst/>
          </a:prstGeom>
          <a:solidFill>
            <a:srgbClr val="BCC9E2">
              <a:alpha val="49731"/>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339" name="Rettangolo"/>
          <p:cNvSpPr/>
          <p:nvPr/>
        </p:nvSpPr>
        <p:spPr>
          <a:xfrm>
            <a:off x="3412" y="12448242"/>
            <a:ext cx="24377176" cy="1270001"/>
          </a:xfrm>
          <a:prstGeom prst="rect">
            <a:avLst/>
          </a:prstGeom>
          <a:solidFill>
            <a:srgbClr val="BCC9E2">
              <a:alpha val="50288"/>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340" name="Numero diapositiva"/>
          <p:cNvSpPr txBox="1">
            <a:spLocks noGrp="1"/>
          </p:cNvSpPr>
          <p:nvPr>
            <p:ph type="sldNum" sz="quarter" idx="2"/>
          </p:nvPr>
        </p:nvSpPr>
        <p:spPr>
          <a:xfrm>
            <a:off x="12040336" y="12981888"/>
            <a:ext cx="290831" cy="47371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a:t>
            </a:fld>
            <a:endParaRPr/>
          </a:p>
        </p:txBody>
      </p:sp>
      <p:sp>
        <p:nvSpPr>
          <p:cNvPr id="341" name="Cylindrical approach"/>
          <p:cNvSpPr txBox="1">
            <a:spLocks noGrp="1"/>
          </p:cNvSpPr>
          <p:nvPr>
            <p:ph type="title"/>
          </p:nvPr>
        </p:nvSpPr>
        <p:spPr>
          <a:prstGeom prst="rect">
            <a:avLst/>
          </a:prstGeom>
        </p:spPr>
        <p:txBody>
          <a:bodyPr/>
          <a:lstStyle>
            <a:lvl1pPr>
              <a:defRPr>
                <a:solidFill>
                  <a:schemeClr val="accent1">
                    <a:hueOff val="114395"/>
                    <a:lumOff val="-24975"/>
                  </a:schemeClr>
                </a:solidFill>
              </a:defRPr>
            </a:lvl1pPr>
          </a:lstStyle>
          <a:p>
            <a:r>
              <a:t>Cylindrical approach</a:t>
            </a:r>
          </a:p>
        </p:txBody>
      </p:sp>
      <p:sp>
        <p:nvSpPr>
          <p:cNvPr id="342" name="Three main advantages:…"/>
          <p:cNvSpPr txBox="1">
            <a:spLocks noGrp="1"/>
          </p:cNvSpPr>
          <p:nvPr>
            <p:ph type="body" sz="half" idx="1"/>
          </p:nvPr>
        </p:nvSpPr>
        <p:spPr>
          <a:xfrm>
            <a:off x="1031340" y="5162282"/>
            <a:ext cx="12852510" cy="7310812"/>
          </a:xfrm>
          <a:prstGeom prst="rect">
            <a:avLst/>
          </a:prstGeom>
        </p:spPr>
        <p:txBody>
          <a:bodyPr/>
          <a:lstStyle/>
          <a:p>
            <a:pPr marL="0" indent="0">
              <a:spcBef>
                <a:spcPts val="3800"/>
              </a:spcBef>
              <a:buSzTx/>
              <a:buNone/>
              <a:defRPr sz="5300" u="sng"/>
            </a:pPr>
            <a:r>
              <a:t>Three main advantages:</a:t>
            </a:r>
          </a:p>
          <a:p>
            <a:pPr marL="800100" indent="-800100">
              <a:spcBef>
                <a:spcPts val="3800"/>
              </a:spcBef>
              <a:defRPr sz="5300"/>
            </a:pPr>
            <a:r>
              <a:t>Reduce complexity without loss of generalisation: </a:t>
            </a:r>
            <a:r>
              <a:rPr b="1">
                <a:solidFill>
                  <a:srgbClr val="5480C8"/>
                </a:solidFill>
              </a:rPr>
              <a:t>the cylinder follows the beam</a:t>
            </a:r>
          </a:p>
          <a:p>
            <a:pPr marL="609600" indent="-609600">
              <a:spcBef>
                <a:spcPts val="3800"/>
              </a:spcBef>
              <a:defRPr sz="5300"/>
            </a:pPr>
            <a:r>
              <a:t>Overcome problems related to the size of CT images</a:t>
            </a:r>
          </a:p>
          <a:p>
            <a:pPr marL="800100" indent="-800100">
              <a:spcBef>
                <a:spcPts val="3800"/>
              </a:spcBef>
              <a:defRPr sz="5300"/>
            </a:pPr>
            <a:r>
              <a:t>More </a:t>
            </a:r>
            <a:r>
              <a:rPr b="1">
                <a:solidFill>
                  <a:srgbClr val="EB984D"/>
                </a:solidFill>
              </a:rPr>
              <a:t>resolution</a:t>
            </a:r>
            <a:r>
              <a:t> near the beamline</a:t>
            </a:r>
          </a:p>
        </p:txBody>
      </p:sp>
      <p:grpSp>
        <p:nvGrpSpPr>
          <p:cNvPr id="351" name="Raggruppa"/>
          <p:cNvGrpSpPr/>
          <p:nvPr/>
        </p:nvGrpSpPr>
        <p:grpSpPr>
          <a:xfrm>
            <a:off x="14488472" y="3197811"/>
            <a:ext cx="8790800" cy="8671025"/>
            <a:chOff x="0" y="-98"/>
            <a:chExt cx="8790799" cy="8671023"/>
          </a:xfrm>
        </p:grpSpPr>
        <p:grpSp>
          <p:nvGrpSpPr>
            <p:cNvPr id="346" name="Raggruppa"/>
            <p:cNvGrpSpPr/>
            <p:nvPr/>
          </p:nvGrpSpPr>
          <p:grpSpPr>
            <a:xfrm>
              <a:off x="407731" y="-99"/>
              <a:ext cx="8152840" cy="8671024"/>
              <a:chOff x="0" y="-98"/>
              <a:chExt cx="8152839" cy="8671023"/>
            </a:xfrm>
          </p:grpSpPr>
          <p:pic>
            <p:nvPicPr>
              <p:cNvPr id="343" name="800wm.jpeg" descr="800wm.jpeg"/>
              <p:cNvPicPr>
                <a:picLocks noChangeAspect="1"/>
              </p:cNvPicPr>
              <p:nvPr/>
            </p:nvPicPr>
            <p:blipFill>
              <a:blip r:embed="rId2"/>
              <a:srcRect l="16314" t="10397" r="13996" b="11023"/>
              <a:stretch>
                <a:fillRect/>
              </a:stretch>
            </p:blipFill>
            <p:spPr>
              <a:xfrm>
                <a:off x="967141" y="-99"/>
                <a:ext cx="5902083" cy="8671024"/>
              </a:xfrm>
              <a:custGeom>
                <a:avLst/>
                <a:gdLst/>
                <a:ahLst/>
                <a:cxnLst>
                  <a:cxn ang="0">
                    <a:pos x="wd2" y="hd2"/>
                  </a:cxn>
                  <a:cxn ang="5400000">
                    <a:pos x="wd2" y="hd2"/>
                  </a:cxn>
                  <a:cxn ang="10800000">
                    <a:pos x="wd2" y="hd2"/>
                  </a:cxn>
                  <a:cxn ang="16200000">
                    <a:pos x="wd2" y="hd2"/>
                  </a:cxn>
                </a:cxnLst>
                <a:rect l="0" t="0" r="r" b="b"/>
                <a:pathLst>
                  <a:path w="21594" h="21596" extrusionOk="0">
                    <a:moveTo>
                      <a:pt x="6104" y="1"/>
                    </a:moveTo>
                    <a:cubicBezTo>
                      <a:pt x="5794" y="-4"/>
                      <a:pt x="5450" y="9"/>
                      <a:pt x="5339" y="29"/>
                    </a:cubicBezTo>
                    <a:lnTo>
                      <a:pt x="5134" y="66"/>
                    </a:lnTo>
                    <a:lnTo>
                      <a:pt x="5161" y="262"/>
                    </a:lnTo>
                    <a:cubicBezTo>
                      <a:pt x="5176" y="368"/>
                      <a:pt x="5200" y="445"/>
                      <a:pt x="5224" y="522"/>
                    </a:cubicBezTo>
                    <a:cubicBezTo>
                      <a:pt x="5225" y="528"/>
                      <a:pt x="5228" y="532"/>
                      <a:pt x="5230" y="538"/>
                    </a:cubicBezTo>
                    <a:cubicBezTo>
                      <a:pt x="5243" y="593"/>
                      <a:pt x="5292" y="683"/>
                      <a:pt x="5339" y="769"/>
                    </a:cubicBezTo>
                    <a:cubicBezTo>
                      <a:pt x="5355" y="792"/>
                      <a:pt x="5368" y="815"/>
                      <a:pt x="5386" y="837"/>
                    </a:cubicBezTo>
                    <a:cubicBezTo>
                      <a:pt x="5445" y="904"/>
                      <a:pt x="5492" y="975"/>
                      <a:pt x="5492" y="993"/>
                    </a:cubicBezTo>
                    <a:cubicBezTo>
                      <a:pt x="5492" y="1011"/>
                      <a:pt x="5550" y="1090"/>
                      <a:pt x="5622" y="1167"/>
                    </a:cubicBezTo>
                    <a:cubicBezTo>
                      <a:pt x="5738" y="1292"/>
                      <a:pt x="6149" y="1807"/>
                      <a:pt x="6245" y="1949"/>
                    </a:cubicBezTo>
                    <a:cubicBezTo>
                      <a:pt x="6265" y="1979"/>
                      <a:pt x="6411" y="2183"/>
                      <a:pt x="6570" y="2401"/>
                    </a:cubicBezTo>
                    <a:lnTo>
                      <a:pt x="6859" y="2797"/>
                    </a:lnTo>
                    <a:lnTo>
                      <a:pt x="6830" y="2838"/>
                    </a:lnTo>
                    <a:lnTo>
                      <a:pt x="6841" y="2853"/>
                    </a:lnTo>
                    <a:lnTo>
                      <a:pt x="6625" y="3136"/>
                    </a:lnTo>
                    <a:cubicBezTo>
                      <a:pt x="6503" y="3313"/>
                      <a:pt x="6372" y="3537"/>
                      <a:pt x="6332" y="3642"/>
                    </a:cubicBezTo>
                    <a:cubicBezTo>
                      <a:pt x="6291" y="3749"/>
                      <a:pt x="6233" y="3867"/>
                      <a:pt x="6204" y="3904"/>
                    </a:cubicBezTo>
                    <a:cubicBezTo>
                      <a:pt x="6175" y="3941"/>
                      <a:pt x="6113" y="4046"/>
                      <a:pt x="6067" y="4138"/>
                    </a:cubicBezTo>
                    <a:cubicBezTo>
                      <a:pt x="6007" y="4260"/>
                      <a:pt x="5712" y="4575"/>
                      <a:pt x="5365" y="4919"/>
                    </a:cubicBezTo>
                    <a:cubicBezTo>
                      <a:pt x="5264" y="5021"/>
                      <a:pt x="5154" y="5125"/>
                      <a:pt x="5041" y="5231"/>
                    </a:cubicBezTo>
                    <a:cubicBezTo>
                      <a:pt x="4971" y="5297"/>
                      <a:pt x="4917" y="5357"/>
                      <a:pt x="4845" y="5422"/>
                    </a:cubicBezTo>
                    <a:cubicBezTo>
                      <a:pt x="4645" y="5601"/>
                      <a:pt x="4432" y="5817"/>
                      <a:pt x="4371" y="5902"/>
                    </a:cubicBezTo>
                    <a:cubicBezTo>
                      <a:pt x="4368" y="5907"/>
                      <a:pt x="4354" y="5920"/>
                      <a:pt x="4350" y="5926"/>
                    </a:cubicBezTo>
                    <a:cubicBezTo>
                      <a:pt x="4342" y="5938"/>
                      <a:pt x="4317" y="5963"/>
                      <a:pt x="4313" y="5972"/>
                    </a:cubicBezTo>
                    <a:cubicBezTo>
                      <a:pt x="4289" y="6025"/>
                      <a:pt x="4205" y="6101"/>
                      <a:pt x="4112" y="6171"/>
                    </a:cubicBezTo>
                    <a:cubicBezTo>
                      <a:pt x="4034" y="6245"/>
                      <a:pt x="3951" y="6322"/>
                      <a:pt x="3866" y="6395"/>
                    </a:cubicBezTo>
                    <a:cubicBezTo>
                      <a:pt x="3719" y="6520"/>
                      <a:pt x="3638" y="6604"/>
                      <a:pt x="3547" y="6693"/>
                    </a:cubicBezTo>
                    <a:cubicBezTo>
                      <a:pt x="3352" y="6946"/>
                      <a:pt x="3184" y="7244"/>
                      <a:pt x="3110" y="7513"/>
                    </a:cubicBezTo>
                    <a:cubicBezTo>
                      <a:pt x="3101" y="7561"/>
                      <a:pt x="3091" y="7608"/>
                      <a:pt x="3086" y="7655"/>
                    </a:cubicBezTo>
                    <a:cubicBezTo>
                      <a:pt x="3063" y="7915"/>
                      <a:pt x="3041" y="7968"/>
                      <a:pt x="2883" y="8136"/>
                    </a:cubicBezTo>
                    <a:cubicBezTo>
                      <a:pt x="2817" y="8206"/>
                      <a:pt x="2734" y="8274"/>
                      <a:pt x="2660" y="8331"/>
                    </a:cubicBezTo>
                    <a:cubicBezTo>
                      <a:pt x="2631" y="8363"/>
                      <a:pt x="2600" y="8391"/>
                      <a:pt x="2559" y="8411"/>
                    </a:cubicBezTo>
                    <a:cubicBezTo>
                      <a:pt x="2528" y="8427"/>
                      <a:pt x="2500" y="8447"/>
                      <a:pt x="2477" y="8467"/>
                    </a:cubicBezTo>
                    <a:cubicBezTo>
                      <a:pt x="2470" y="8473"/>
                      <a:pt x="2460" y="8479"/>
                      <a:pt x="2455" y="8485"/>
                    </a:cubicBezTo>
                    <a:cubicBezTo>
                      <a:pt x="2449" y="8491"/>
                      <a:pt x="2451" y="8495"/>
                      <a:pt x="2446" y="8501"/>
                    </a:cubicBezTo>
                    <a:cubicBezTo>
                      <a:pt x="2428" y="8526"/>
                      <a:pt x="2414" y="8552"/>
                      <a:pt x="2414" y="8578"/>
                    </a:cubicBezTo>
                    <a:cubicBezTo>
                      <a:pt x="2414" y="8630"/>
                      <a:pt x="2393" y="8687"/>
                      <a:pt x="2368" y="8705"/>
                    </a:cubicBezTo>
                    <a:cubicBezTo>
                      <a:pt x="2271" y="8775"/>
                      <a:pt x="1910" y="9300"/>
                      <a:pt x="1780" y="9562"/>
                    </a:cubicBezTo>
                    <a:cubicBezTo>
                      <a:pt x="1683" y="9755"/>
                      <a:pt x="1637" y="9933"/>
                      <a:pt x="1620" y="10163"/>
                    </a:cubicBezTo>
                    <a:cubicBezTo>
                      <a:pt x="1602" y="10409"/>
                      <a:pt x="1546" y="10558"/>
                      <a:pt x="1383" y="10748"/>
                    </a:cubicBezTo>
                    <a:cubicBezTo>
                      <a:pt x="1382" y="10749"/>
                      <a:pt x="1380" y="10751"/>
                      <a:pt x="1379" y="10753"/>
                    </a:cubicBezTo>
                    <a:cubicBezTo>
                      <a:pt x="1378" y="10754"/>
                      <a:pt x="1377" y="10756"/>
                      <a:pt x="1376" y="10758"/>
                    </a:cubicBezTo>
                    <a:cubicBezTo>
                      <a:pt x="1345" y="10793"/>
                      <a:pt x="1305" y="10834"/>
                      <a:pt x="1266" y="10873"/>
                    </a:cubicBezTo>
                    <a:cubicBezTo>
                      <a:pt x="1251" y="10888"/>
                      <a:pt x="1242" y="10900"/>
                      <a:pt x="1226" y="10915"/>
                    </a:cubicBezTo>
                    <a:cubicBezTo>
                      <a:pt x="907" y="11217"/>
                      <a:pt x="692" y="11599"/>
                      <a:pt x="580" y="12031"/>
                    </a:cubicBezTo>
                    <a:cubicBezTo>
                      <a:pt x="565" y="12101"/>
                      <a:pt x="545" y="12168"/>
                      <a:pt x="535" y="12241"/>
                    </a:cubicBezTo>
                    <a:cubicBezTo>
                      <a:pt x="501" y="12495"/>
                      <a:pt x="454" y="12675"/>
                      <a:pt x="410" y="12710"/>
                    </a:cubicBezTo>
                    <a:cubicBezTo>
                      <a:pt x="390" y="12726"/>
                      <a:pt x="360" y="12786"/>
                      <a:pt x="333" y="12832"/>
                    </a:cubicBezTo>
                    <a:cubicBezTo>
                      <a:pt x="289" y="12917"/>
                      <a:pt x="235" y="13042"/>
                      <a:pt x="177" y="13206"/>
                    </a:cubicBezTo>
                    <a:cubicBezTo>
                      <a:pt x="173" y="13217"/>
                      <a:pt x="168" y="13227"/>
                      <a:pt x="165" y="13238"/>
                    </a:cubicBezTo>
                    <a:cubicBezTo>
                      <a:pt x="157" y="13266"/>
                      <a:pt x="140" y="13320"/>
                      <a:pt x="126" y="13367"/>
                    </a:cubicBezTo>
                    <a:cubicBezTo>
                      <a:pt x="109" y="13424"/>
                      <a:pt x="91" y="13481"/>
                      <a:pt x="78" y="13543"/>
                    </a:cubicBezTo>
                    <a:cubicBezTo>
                      <a:pt x="73" y="13560"/>
                      <a:pt x="71" y="13588"/>
                      <a:pt x="66" y="13607"/>
                    </a:cubicBezTo>
                    <a:cubicBezTo>
                      <a:pt x="7" y="13935"/>
                      <a:pt x="-5" y="14391"/>
                      <a:pt x="2" y="15401"/>
                    </a:cubicBezTo>
                    <a:cubicBezTo>
                      <a:pt x="9" y="16316"/>
                      <a:pt x="39" y="17142"/>
                      <a:pt x="69" y="17236"/>
                    </a:cubicBezTo>
                    <a:cubicBezTo>
                      <a:pt x="85" y="17286"/>
                      <a:pt x="73" y="17340"/>
                      <a:pt x="47" y="17392"/>
                    </a:cubicBezTo>
                    <a:cubicBezTo>
                      <a:pt x="51" y="17466"/>
                      <a:pt x="92" y="17547"/>
                      <a:pt x="168" y="17617"/>
                    </a:cubicBezTo>
                    <a:cubicBezTo>
                      <a:pt x="248" y="17691"/>
                      <a:pt x="278" y="17746"/>
                      <a:pt x="248" y="17767"/>
                    </a:cubicBezTo>
                    <a:cubicBezTo>
                      <a:pt x="221" y="17785"/>
                      <a:pt x="213" y="17847"/>
                      <a:pt x="229" y="17906"/>
                    </a:cubicBezTo>
                    <a:cubicBezTo>
                      <a:pt x="249" y="17978"/>
                      <a:pt x="288" y="18038"/>
                      <a:pt x="326" y="18067"/>
                    </a:cubicBezTo>
                    <a:cubicBezTo>
                      <a:pt x="348" y="18072"/>
                      <a:pt x="371" y="18077"/>
                      <a:pt x="391" y="18082"/>
                    </a:cubicBezTo>
                    <a:cubicBezTo>
                      <a:pt x="407" y="18076"/>
                      <a:pt x="440" y="18083"/>
                      <a:pt x="473" y="18101"/>
                    </a:cubicBezTo>
                    <a:cubicBezTo>
                      <a:pt x="502" y="18106"/>
                      <a:pt x="529" y="18108"/>
                      <a:pt x="557" y="18113"/>
                    </a:cubicBezTo>
                    <a:cubicBezTo>
                      <a:pt x="563" y="18110"/>
                      <a:pt x="571" y="18111"/>
                      <a:pt x="586" y="18117"/>
                    </a:cubicBezTo>
                    <a:cubicBezTo>
                      <a:pt x="702" y="18133"/>
                      <a:pt x="815" y="18142"/>
                      <a:pt x="930" y="18139"/>
                    </a:cubicBezTo>
                    <a:cubicBezTo>
                      <a:pt x="1022" y="18130"/>
                      <a:pt x="1120" y="18119"/>
                      <a:pt x="1254" y="18116"/>
                    </a:cubicBezTo>
                    <a:cubicBezTo>
                      <a:pt x="1266" y="18115"/>
                      <a:pt x="1272" y="18114"/>
                      <a:pt x="1283" y="18114"/>
                    </a:cubicBezTo>
                    <a:cubicBezTo>
                      <a:pt x="1481" y="18095"/>
                      <a:pt x="1630" y="18075"/>
                      <a:pt x="1729" y="18052"/>
                    </a:cubicBezTo>
                    <a:cubicBezTo>
                      <a:pt x="1733" y="18051"/>
                      <a:pt x="1739" y="18049"/>
                      <a:pt x="1743" y="18047"/>
                    </a:cubicBezTo>
                    <a:cubicBezTo>
                      <a:pt x="1861" y="18002"/>
                      <a:pt x="1950" y="17929"/>
                      <a:pt x="2058" y="17806"/>
                    </a:cubicBezTo>
                    <a:cubicBezTo>
                      <a:pt x="2108" y="17751"/>
                      <a:pt x="2156" y="17706"/>
                      <a:pt x="2201" y="17670"/>
                    </a:cubicBezTo>
                    <a:cubicBezTo>
                      <a:pt x="2202" y="17668"/>
                      <a:pt x="2204" y="17667"/>
                      <a:pt x="2205" y="17666"/>
                    </a:cubicBezTo>
                    <a:cubicBezTo>
                      <a:pt x="2226" y="17649"/>
                      <a:pt x="2238" y="17646"/>
                      <a:pt x="2256" y="17635"/>
                    </a:cubicBezTo>
                    <a:cubicBezTo>
                      <a:pt x="2270" y="17628"/>
                      <a:pt x="2291" y="17609"/>
                      <a:pt x="2299" y="17611"/>
                    </a:cubicBezTo>
                    <a:cubicBezTo>
                      <a:pt x="2301" y="17611"/>
                      <a:pt x="2305" y="17609"/>
                      <a:pt x="2307" y="17610"/>
                    </a:cubicBezTo>
                    <a:cubicBezTo>
                      <a:pt x="2312" y="17608"/>
                      <a:pt x="2321" y="17601"/>
                      <a:pt x="2326" y="17601"/>
                    </a:cubicBezTo>
                    <a:cubicBezTo>
                      <a:pt x="2372" y="17600"/>
                      <a:pt x="2438" y="17581"/>
                      <a:pt x="2472" y="17557"/>
                    </a:cubicBezTo>
                    <a:cubicBezTo>
                      <a:pt x="2507" y="17534"/>
                      <a:pt x="2575" y="17515"/>
                      <a:pt x="2623" y="17515"/>
                    </a:cubicBezTo>
                    <a:cubicBezTo>
                      <a:pt x="2672" y="17515"/>
                      <a:pt x="2725" y="17499"/>
                      <a:pt x="2742" y="17480"/>
                    </a:cubicBezTo>
                    <a:cubicBezTo>
                      <a:pt x="2760" y="17461"/>
                      <a:pt x="2906" y="17449"/>
                      <a:pt x="3068" y="17453"/>
                    </a:cubicBezTo>
                    <a:cubicBezTo>
                      <a:pt x="3241" y="17458"/>
                      <a:pt x="3393" y="17444"/>
                      <a:pt x="3436" y="17419"/>
                    </a:cubicBezTo>
                    <a:cubicBezTo>
                      <a:pt x="3477" y="17396"/>
                      <a:pt x="3563" y="17379"/>
                      <a:pt x="3629" y="17381"/>
                    </a:cubicBezTo>
                    <a:cubicBezTo>
                      <a:pt x="3696" y="17384"/>
                      <a:pt x="3894" y="17369"/>
                      <a:pt x="4068" y="17349"/>
                    </a:cubicBezTo>
                    <a:cubicBezTo>
                      <a:pt x="4326" y="17318"/>
                      <a:pt x="4424" y="17322"/>
                      <a:pt x="4598" y="17364"/>
                    </a:cubicBezTo>
                    <a:cubicBezTo>
                      <a:pt x="4638" y="17374"/>
                      <a:pt x="4703" y="17381"/>
                      <a:pt x="4759" y="17389"/>
                    </a:cubicBezTo>
                    <a:cubicBezTo>
                      <a:pt x="4865" y="17390"/>
                      <a:pt x="4952" y="17386"/>
                      <a:pt x="5064" y="17389"/>
                    </a:cubicBezTo>
                    <a:cubicBezTo>
                      <a:pt x="5331" y="17396"/>
                      <a:pt x="5532" y="17411"/>
                      <a:pt x="5757" y="17423"/>
                    </a:cubicBezTo>
                    <a:cubicBezTo>
                      <a:pt x="5809" y="17418"/>
                      <a:pt x="5874" y="17415"/>
                      <a:pt x="5908" y="17408"/>
                    </a:cubicBezTo>
                    <a:cubicBezTo>
                      <a:pt x="6036" y="17379"/>
                      <a:pt x="6115" y="17378"/>
                      <a:pt x="6159" y="17402"/>
                    </a:cubicBezTo>
                    <a:cubicBezTo>
                      <a:pt x="6195" y="17421"/>
                      <a:pt x="6366" y="17447"/>
                      <a:pt x="6541" y="17460"/>
                    </a:cubicBezTo>
                    <a:cubicBezTo>
                      <a:pt x="6716" y="17473"/>
                      <a:pt x="6966" y="17517"/>
                      <a:pt x="7097" y="17558"/>
                    </a:cubicBezTo>
                    <a:cubicBezTo>
                      <a:pt x="7228" y="17599"/>
                      <a:pt x="7403" y="17641"/>
                      <a:pt x="7486" y="17651"/>
                    </a:cubicBezTo>
                    <a:cubicBezTo>
                      <a:pt x="7617" y="17667"/>
                      <a:pt x="7640" y="17686"/>
                      <a:pt x="7652" y="17789"/>
                    </a:cubicBezTo>
                    <a:cubicBezTo>
                      <a:pt x="7656" y="17823"/>
                      <a:pt x="7662" y="17850"/>
                      <a:pt x="7668" y="17880"/>
                    </a:cubicBezTo>
                    <a:cubicBezTo>
                      <a:pt x="7668" y="17886"/>
                      <a:pt x="7673" y="17890"/>
                      <a:pt x="7673" y="17896"/>
                    </a:cubicBezTo>
                    <a:cubicBezTo>
                      <a:pt x="7674" y="17940"/>
                      <a:pt x="7687" y="17980"/>
                      <a:pt x="7698" y="18020"/>
                    </a:cubicBezTo>
                    <a:cubicBezTo>
                      <a:pt x="7709" y="18055"/>
                      <a:pt x="7721" y="18089"/>
                      <a:pt x="7734" y="18120"/>
                    </a:cubicBezTo>
                    <a:cubicBezTo>
                      <a:pt x="7818" y="18278"/>
                      <a:pt x="7992" y="18406"/>
                      <a:pt x="8272" y="18504"/>
                    </a:cubicBezTo>
                    <a:cubicBezTo>
                      <a:pt x="8302" y="18515"/>
                      <a:pt x="8321" y="18524"/>
                      <a:pt x="8347" y="18534"/>
                    </a:cubicBezTo>
                    <a:cubicBezTo>
                      <a:pt x="8405" y="18552"/>
                      <a:pt x="8460" y="18566"/>
                      <a:pt x="8511" y="18587"/>
                    </a:cubicBezTo>
                    <a:cubicBezTo>
                      <a:pt x="8670" y="18653"/>
                      <a:pt x="8681" y="18652"/>
                      <a:pt x="8774" y="18595"/>
                    </a:cubicBezTo>
                    <a:cubicBezTo>
                      <a:pt x="8864" y="18540"/>
                      <a:pt x="8874" y="18540"/>
                      <a:pt x="8903" y="18592"/>
                    </a:cubicBezTo>
                    <a:cubicBezTo>
                      <a:pt x="8921" y="18623"/>
                      <a:pt x="8910" y="18671"/>
                      <a:pt x="8877" y="18698"/>
                    </a:cubicBezTo>
                    <a:cubicBezTo>
                      <a:pt x="8833" y="18734"/>
                      <a:pt x="8830" y="18796"/>
                      <a:pt x="8870" y="18944"/>
                    </a:cubicBezTo>
                    <a:cubicBezTo>
                      <a:pt x="8887" y="19008"/>
                      <a:pt x="8892" y="19110"/>
                      <a:pt x="8902" y="19205"/>
                    </a:cubicBezTo>
                    <a:cubicBezTo>
                      <a:pt x="8936" y="19267"/>
                      <a:pt x="8960" y="19339"/>
                      <a:pt x="8950" y="19405"/>
                    </a:cubicBezTo>
                    <a:cubicBezTo>
                      <a:pt x="8934" y="19507"/>
                      <a:pt x="8978" y="19636"/>
                      <a:pt x="9047" y="19692"/>
                    </a:cubicBezTo>
                    <a:cubicBezTo>
                      <a:pt x="9051" y="19696"/>
                      <a:pt x="9055" y="19697"/>
                      <a:pt x="9059" y="19700"/>
                    </a:cubicBezTo>
                    <a:cubicBezTo>
                      <a:pt x="9091" y="19709"/>
                      <a:pt x="9127" y="19713"/>
                      <a:pt x="9175" y="19713"/>
                    </a:cubicBezTo>
                    <a:cubicBezTo>
                      <a:pt x="9318" y="19713"/>
                      <a:pt x="9472" y="19651"/>
                      <a:pt x="9712" y="19499"/>
                    </a:cubicBezTo>
                    <a:cubicBezTo>
                      <a:pt x="9799" y="19443"/>
                      <a:pt x="9886" y="19412"/>
                      <a:pt x="9902" y="19430"/>
                    </a:cubicBezTo>
                    <a:cubicBezTo>
                      <a:pt x="9936" y="19467"/>
                      <a:pt x="9817" y="19761"/>
                      <a:pt x="9743" y="19826"/>
                    </a:cubicBezTo>
                    <a:cubicBezTo>
                      <a:pt x="9733" y="19834"/>
                      <a:pt x="9726" y="19849"/>
                      <a:pt x="9716" y="19860"/>
                    </a:cubicBezTo>
                    <a:cubicBezTo>
                      <a:pt x="9674" y="19934"/>
                      <a:pt x="9633" y="20028"/>
                      <a:pt x="9590" y="20150"/>
                    </a:cubicBezTo>
                    <a:cubicBezTo>
                      <a:pt x="9576" y="20204"/>
                      <a:pt x="9557" y="20255"/>
                      <a:pt x="9552" y="20311"/>
                    </a:cubicBezTo>
                    <a:cubicBezTo>
                      <a:pt x="9543" y="20422"/>
                      <a:pt x="9512" y="20529"/>
                      <a:pt x="9483" y="20549"/>
                    </a:cubicBezTo>
                    <a:cubicBezTo>
                      <a:pt x="9477" y="20553"/>
                      <a:pt x="9476" y="20561"/>
                      <a:pt x="9471" y="20566"/>
                    </a:cubicBezTo>
                    <a:cubicBezTo>
                      <a:pt x="9453" y="20652"/>
                      <a:pt x="9444" y="20722"/>
                      <a:pt x="9443" y="20772"/>
                    </a:cubicBezTo>
                    <a:cubicBezTo>
                      <a:pt x="9459" y="20840"/>
                      <a:pt x="9486" y="20907"/>
                      <a:pt x="9533" y="20953"/>
                    </a:cubicBezTo>
                    <a:cubicBezTo>
                      <a:pt x="9545" y="20963"/>
                      <a:pt x="9555" y="20971"/>
                      <a:pt x="9567" y="20981"/>
                    </a:cubicBezTo>
                    <a:cubicBezTo>
                      <a:pt x="9627" y="21016"/>
                      <a:pt x="9683" y="21027"/>
                      <a:pt x="9759" y="21016"/>
                    </a:cubicBezTo>
                    <a:cubicBezTo>
                      <a:pt x="9837" y="20977"/>
                      <a:pt x="9977" y="20898"/>
                      <a:pt x="10155" y="20784"/>
                    </a:cubicBezTo>
                    <a:cubicBezTo>
                      <a:pt x="10156" y="20784"/>
                      <a:pt x="10157" y="20783"/>
                      <a:pt x="10158" y="20783"/>
                    </a:cubicBezTo>
                    <a:cubicBezTo>
                      <a:pt x="10226" y="20722"/>
                      <a:pt x="10366" y="20638"/>
                      <a:pt x="10554" y="20544"/>
                    </a:cubicBezTo>
                    <a:cubicBezTo>
                      <a:pt x="10985" y="20305"/>
                      <a:pt x="11373" y="20162"/>
                      <a:pt x="11953" y="20020"/>
                    </a:cubicBezTo>
                    <a:cubicBezTo>
                      <a:pt x="12248" y="19948"/>
                      <a:pt x="12384" y="19938"/>
                      <a:pt x="13339" y="19926"/>
                    </a:cubicBezTo>
                    <a:cubicBezTo>
                      <a:pt x="13960" y="19918"/>
                      <a:pt x="14310" y="19919"/>
                      <a:pt x="14597" y="19951"/>
                    </a:cubicBezTo>
                    <a:lnTo>
                      <a:pt x="14819" y="19951"/>
                    </a:lnTo>
                    <a:lnTo>
                      <a:pt x="15378" y="20143"/>
                    </a:lnTo>
                    <a:cubicBezTo>
                      <a:pt x="15424" y="20158"/>
                      <a:pt x="15457" y="20167"/>
                      <a:pt x="15509" y="20184"/>
                    </a:cubicBezTo>
                    <a:cubicBezTo>
                      <a:pt x="16220" y="20427"/>
                      <a:pt x="16312" y="20469"/>
                      <a:pt x="16245" y="20515"/>
                    </a:cubicBezTo>
                    <a:cubicBezTo>
                      <a:pt x="16219" y="20532"/>
                      <a:pt x="16202" y="20556"/>
                      <a:pt x="16197" y="20572"/>
                    </a:cubicBezTo>
                    <a:cubicBezTo>
                      <a:pt x="16204" y="20582"/>
                      <a:pt x="16218" y="20595"/>
                      <a:pt x="16227" y="20606"/>
                    </a:cubicBezTo>
                    <a:cubicBezTo>
                      <a:pt x="16257" y="20640"/>
                      <a:pt x="16496" y="20817"/>
                      <a:pt x="16824" y="21044"/>
                    </a:cubicBezTo>
                    <a:cubicBezTo>
                      <a:pt x="17501" y="21513"/>
                      <a:pt x="17459" y="21499"/>
                      <a:pt x="17637" y="21305"/>
                    </a:cubicBezTo>
                    <a:cubicBezTo>
                      <a:pt x="17691" y="21247"/>
                      <a:pt x="17698" y="21251"/>
                      <a:pt x="17752" y="21344"/>
                    </a:cubicBezTo>
                    <a:cubicBezTo>
                      <a:pt x="17804" y="21434"/>
                      <a:pt x="17799" y="21452"/>
                      <a:pt x="17695" y="21506"/>
                    </a:cubicBezTo>
                    <a:lnTo>
                      <a:pt x="17613" y="21550"/>
                    </a:lnTo>
                    <a:cubicBezTo>
                      <a:pt x="17654" y="21557"/>
                      <a:pt x="17682" y="21566"/>
                      <a:pt x="17735" y="21571"/>
                    </a:cubicBezTo>
                    <a:cubicBezTo>
                      <a:pt x="17807" y="21573"/>
                      <a:pt x="17912" y="21576"/>
                      <a:pt x="17990" y="21579"/>
                    </a:cubicBezTo>
                    <a:cubicBezTo>
                      <a:pt x="18112" y="21584"/>
                      <a:pt x="18139" y="21575"/>
                      <a:pt x="18099" y="21543"/>
                    </a:cubicBezTo>
                    <a:cubicBezTo>
                      <a:pt x="18062" y="21512"/>
                      <a:pt x="18071" y="21474"/>
                      <a:pt x="18130" y="21413"/>
                    </a:cubicBezTo>
                    <a:cubicBezTo>
                      <a:pt x="18175" y="21366"/>
                      <a:pt x="18225" y="21327"/>
                      <a:pt x="18238" y="21327"/>
                    </a:cubicBezTo>
                    <a:cubicBezTo>
                      <a:pt x="18265" y="21327"/>
                      <a:pt x="18360" y="21481"/>
                      <a:pt x="18388" y="21568"/>
                    </a:cubicBezTo>
                    <a:cubicBezTo>
                      <a:pt x="18392" y="21581"/>
                      <a:pt x="18395" y="21586"/>
                      <a:pt x="18398" y="21596"/>
                    </a:cubicBezTo>
                    <a:cubicBezTo>
                      <a:pt x="18484" y="21594"/>
                      <a:pt x="18567" y="21592"/>
                      <a:pt x="18629" y="21586"/>
                    </a:cubicBezTo>
                    <a:cubicBezTo>
                      <a:pt x="18792" y="21532"/>
                      <a:pt x="18995" y="21447"/>
                      <a:pt x="19070" y="21384"/>
                    </a:cubicBezTo>
                    <a:cubicBezTo>
                      <a:pt x="19077" y="21379"/>
                      <a:pt x="19090" y="21375"/>
                      <a:pt x="19098" y="21370"/>
                    </a:cubicBezTo>
                    <a:cubicBezTo>
                      <a:pt x="19103" y="21367"/>
                      <a:pt x="19109" y="21364"/>
                      <a:pt x="19114" y="21361"/>
                    </a:cubicBezTo>
                    <a:cubicBezTo>
                      <a:pt x="19167" y="21328"/>
                      <a:pt x="19239" y="21300"/>
                      <a:pt x="19329" y="21278"/>
                    </a:cubicBezTo>
                    <a:cubicBezTo>
                      <a:pt x="19377" y="21266"/>
                      <a:pt x="19430" y="21257"/>
                      <a:pt x="19487" y="21248"/>
                    </a:cubicBezTo>
                    <a:cubicBezTo>
                      <a:pt x="19599" y="21227"/>
                      <a:pt x="19705" y="21217"/>
                      <a:pt x="19805" y="21221"/>
                    </a:cubicBezTo>
                    <a:cubicBezTo>
                      <a:pt x="19841" y="21220"/>
                      <a:pt x="19875" y="21217"/>
                      <a:pt x="19913" y="21217"/>
                    </a:cubicBezTo>
                    <a:cubicBezTo>
                      <a:pt x="19964" y="21218"/>
                      <a:pt x="19996" y="21215"/>
                      <a:pt x="20038" y="21213"/>
                    </a:cubicBezTo>
                    <a:cubicBezTo>
                      <a:pt x="20164" y="21198"/>
                      <a:pt x="20283" y="21157"/>
                      <a:pt x="20364" y="21106"/>
                    </a:cubicBezTo>
                    <a:cubicBezTo>
                      <a:pt x="20374" y="21078"/>
                      <a:pt x="20380" y="21044"/>
                      <a:pt x="20380" y="21002"/>
                    </a:cubicBezTo>
                    <a:cubicBezTo>
                      <a:pt x="20380" y="20937"/>
                      <a:pt x="20416" y="20903"/>
                      <a:pt x="20517" y="20877"/>
                    </a:cubicBezTo>
                    <a:cubicBezTo>
                      <a:pt x="20646" y="20844"/>
                      <a:pt x="20681" y="20862"/>
                      <a:pt x="20819" y="21001"/>
                    </a:cubicBezTo>
                    <a:cubicBezTo>
                      <a:pt x="20974" y="21064"/>
                      <a:pt x="21207" y="21059"/>
                      <a:pt x="21320" y="20985"/>
                    </a:cubicBezTo>
                    <a:cubicBezTo>
                      <a:pt x="21320" y="20985"/>
                      <a:pt x="21321" y="20985"/>
                      <a:pt x="21321" y="20985"/>
                    </a:cubicBezTo>
                    <a:cubicBezTo>
                      <a:pt x="21328" y="20976"/>
                      <a:pt x="21336" y="20972"/>
                      <a:pt x="21343" y="20960"/>
                    </a:cubicBezTo>
                    <a:cubicBezTo>
                      <a:pt x="21356" y="20937"/>
                      <a:pt x="21366" y="20900"/>
                      <a:pt x="21378" y="20871"/>
                    </a:cubicBezTo>
                    <a:cubicBezTo>
                      <a:pt x="21416" y="20736"/>
                      <a:pt x="21480" y="20098"/>
                      <a:pt x="21526" y="19324"/>
                    </a:cubicBezTo>
                    <a:cubicBezTo>
                      <a:pt x="21546" y="18993"/>
                      <a:pt x="21561" y="18745"/>
                      <a:pt x="21577" y="18540"/>
                    </a:cubicBezTo>
                    <a:cubicBezTo>
                      <a:pt x="21584" y="18326"/>
                      <a:pt x="21593" y="18180"/>
                      <a:pt x="21594" y="17763"/>
                    </a:cubicBezTo>
                    <a:cubicBezTo>
                      <a:pt x="21595" y="17257"/>
                      <a:pt x="21591" y="16966"/>
                      <a:pt x="21578" y="16758"/>
                    </a:cubicBezTo>
                    <a:cubicBezTo>
                      <a:pt x="21577" y="16753"/>
                      <a:pt x="21576" y="16750"/>
                      <a:pt x="21575" y="16746"/>
                    </a:cubicBezTo>
                    <a:cubicBezTo>
                      <a:pt x="21567" y="16701"/>
                      <a:pt x="21551" y="16524"/>
                      <a:pt x="21540" y="16444"/>
                    </a:cubicBezTo>
                    <a:cubicBezTo>
                      <a:pt x="21528" y="16382"/>
                      <a:pt x="21515" y="16322"/>
                      <a:pt x="21495" y="16257"/>
                    </a:cubicBezTo>
                    <a:cubicBezTo>
                      <a:pt x="21415" y="15986"/>
                      <a:pt x="21394" y="15789"/>
                      <a:pt x="21397" y="15282"/>
                    </a:cubicBezTo>
                    <a:cubicBezTo>
                      <a:pt x="21397" y="15248"/>
                      <a:pt x="21394" y="15221"/>
                      <a:pt x="21394" y="15188"/>
                    </a:cubicBezTo>
                    <a:cubicBezTo>
                      <a:pt x="21350" y="14766"/>
                      <a:pt x="21296" y="14412"/>
                      <a:pt x="21215" y="14125"/>
                    </a:cubicBezTo>
                    <a:cubicBezTo>
                      <a:pt x="21175" y="13999"/>
                      <a:pt x="21124" y="13843"/>
                      <a:pt x="20990" y="13461"/>
                    </a:cubicBezTo>
                    <a:cubicBezTo>
                      <a:pt x="20906" y="13223"/>
                      <a:pt x="20883" y="13009"/>
                      <a:pt x="20878" y="12716"/>
                    </a:cubicBezTo>
                    <a:cubicBezTo>
                      <a:pt x="20854" y="12410"/>
                      <a:pt x="20837" y="11966"/>
                      <a:pt x="20826" y="11386"/>
                    </a:cubicBezTo>
                    <a:cubicBezTo>
                      <a:pt x="20804" y="11082"/>
                      <a:pt x="20780" y="10771"/>
                      <a:pt x="20756" y="10626"/>
                    </a:cubicBezTo>
                    <a:cubicBezTo>
                      <a:pt x="20752" y="10602"/>
                      <a:pt x="20731" y="10451"/>
                      <a:pt x="20717" y="10364"/>
                    </a:cubicBezTo>
                    <a:cubicBezTo>
                      <a:pt x="20694" y="10323"/>
                      <a:pt x="20675" y="10265"/>
                      <a:pt x="20675" y="10199"/>
                    </a:cubicBezTo>
                    <a:cubicBezTo>
                      <a:pt x="20675" y="10016"/>
                      <a:pt x="20401" y="8891"/>
                      <a:pt x="20191" y="8192"/>
                    </a:cubicBezTo>
                    <a:cubicBezTo>
                      <a:pt x="20171" y="8124"/>
                      <a:pt x="20154" y="8077"/>
                      <a:pt x="20133" y="8014"/>
                    </a:cubicBezTo>
                    <a:cubicBezTo>
                      <a:pt x="20024" y="7687"/>
                      <a:pt x="19842" y="7271"/>
                      <a:pt x="19624" y="6850"/>
                    </a:cubicBezTo>
                    <a:cubicBezTo>
                      <a:pt x="19623" y="6849"/>
                      <a:pt x="19623" y="6848"/>
                      <a:pt x="19622" y="6846"/>
                    </a:cubicBezTo>
                    <a:cubicBezTo>
                      <a:pt x="19621" y="6843"/>
                      <a:pt x="19620" y="6840"/>
                      <a:pt x="19618" y="6836"/>
                    </a:cubicBezTo>
                    <a:cubicBezTo>
                      <a:pt x="19561" y="6726"/>
                      <a:pt x="19498" y="6624"/>
                      <a:pt x="19438" y="6516"/>
                    </a:cubicBezTo>
                    <a:cubicBezTo>
                      <a:pt x="19305" y="6286"/>
                      <a:pt x="19170" y="6065"/>
                      <a:pt x="19036" y="5855"/>
                    </a:cubicBezTo>
                    <a:cubicBezTo>
                      <a:pt x="18982" y="5775"/>
                      <a:pt x="18927" y="5680"/>
                      <a:pt x="18876" y="5612"/>
                    </a:cubicBezTo>
                    <a:cubicBezTo>
                      <a:pt x="18837" y="5560"/>
                      <a:pt x="18829" y="5535"/>
                      <a:pt x="18803" y="5494"/>
                    </a:cubicBezTo>
                    <a:cubicBezTo>
                      <a:pt x="18646" y="5258"/>
                      <a:pt x="18526" y="5058"/>
                      <a:pt x="18539" y="5043"/>
                    </a:cubicBezTo>
                    <a:cubicBezTo>
                      <a:pt x="18554" y="5027"/>
                      <a:pt x="18525" y="4984"/>
                      <a:pt x="18474" y="4949"/>
                    </a:cubicBezTo>
                    <a:cubicBezTo>
                      <a:pt x="18422" y="4913"/>
                      <a:pt x="18269" y="4739"/>
                      <a:pt x="18137" y="4561"/>
                    </a:cubicBezTo>
                    <a:cubicBezTo>
                      <a:pt x="18079" y="4483"/>
                      <a:pt x="18013" y="4406"/>
                      <a:pt x="17951" y="4338"/>
                    </a:cubicBezTo>
                    <a:cubicBezTo>
                      <a:pt x="17877" y="4261"/>
                      <a:pt x="17801" y="4188"/>
                      <a:pt x="17739" y="4137"/>
                    </a:cubicBezTo>
                    <a:cubicBezTo>
                      <a:pt x="17738" y="4136"/>
                      <a:pt x="17734" y="4134"/>
                      <a:pt x="17733" y="4133"/>
                    </a:cubicBezTo>
                    <a:cubicBezTo>
                      <a:pt x="17679" y="4096"/>
                      <a:pt x="17617" y="4039"/>
                      <a:pt x="17559" y="3976"/>
                    </a:cubicBezTo>
                    <a:cubicBezTo>
                      <a:pt x="17472" y="3894"/>
                      <a:pt x="17391" y="3810"/>
                      <a:pt x="17341" y="3748"/>
                    </a:cubicBezTo>
                    <a:cubicBezTo>
                      <a:pt x="17324" y="3726"/>
                      <a:pt x="17296" y="3701"/>
                      <a:pt x="17266" y="3676"/>
                    </a:cubicBezTo>
                    <a:cubicBezTo>
                      <a:pt x="17240" y="3656"/>
                      <a:pt x="17211" y="3635"/>
                      <a:pt x="17183" y="3615"/>
                    </a:cubicBezTo>
                    <a:cubicBezTo>
                      <a:pt x="17061" y="3532"/>
                      <a:pt x="16899" y="3444"/>
                      <a:pt x="16741" y="3383"/>
                    </a:cubicBezTo>
                    <a:cubicBezTo>
                      <a:pt x="16671" y="3356"/>
                      <a:pt x="16591" y="3315"/>
                      <a:pt x="16513" y="3279"/>
                    </a:cubicBezTo>
                    <a:cubicBezTo>
                      <a:pt x="16512" y="3278"/>
                      <a:pt x="16509" y="3278"/>
                      <a:pt x="16508" y="3277"/>
                    </a:cubicBezTo>
                    <a:cubicBezTo>
                      <a:pt x="16238" y="3189"/>
                      <a:pt x="16113" y="3124"/>
                      <a:pt x="16012" y="3021"/>
                    </a:cubicBezTo>
                    <a:cubicBezTo>
                      <a:pt x="16001" y="3009"/>
                      <a:pt x="15985" y="2999"/>
                      <a:pt x="15972" y="2986"/>
                    </a:cubicBezTo>
                    <a:cubicBezTo>
                      <a:pt x="15812" y="2879"/>
                      <a:pt x="15587" y="2778"/>
                      <a:pt x="15451" y="2760"/>
                    </a:cubicBezTo>
                    <a:cubicBezTo>
                      <a:pt x="15375" y="2750"/>
                      <a:pt x="15240" y="2726"/>
                      <a:pt x="15119" y="2706"/>
                    </a:cubicBezTo>
                    <a:cubicBezTo>
                      <a:pt x="15085" y="2703"/>
                      <a:pt x="15051" y="2695"/>
                      <a:pt x="15018" y="2693"/>
                    </a:cubicBezTo>
                    <a:cubicBezTo>
                      <a:pt x="14925" y="2687"/>
                      <a:pt x="14790" y="2664"/>
                      <a:pt x="14672" y="2640"/>
                    </a:cubicBezTo>
                    <a:cubicBezTo>
                      <a:pt x="14152" y="2572"/>
                      <a:pt x="13234" y="2593"/>
                      <a:pt x="12697" y="2694"/>
                    </a:cubicBezTo>
                    <a:cubicBezTo>
                      <a:pt x="12635" y="2706"/>
                      <a:pt x="12592" y="2708"/>
                      <a:pt x="12526" y="2720"/>
                    </a:cubicBezTo>
                    <a:cubicBezTo>
                      <a:pt x="12437" y="2740"/>
                      <a:pt x="12327" y="2760"/>
                      <a:pt x="12211" y="2771"/>
                    </a:cubicBezTo>
                    <a:cubicBezTo>
                      <a:pt x="12174" y="2774"/>
                      <a:pt x="12150" y="2778"/>
                      <a:pt x="12120" y="2782"/>
                    </a:cubicBezTo>
                    <a:cubicBezTo>
                      <a:pt x="12087" y="2786"/>
                      <a:pt x="12021" y="2799"/>
                      <a:pt x="11998" y="2801"/>
                    </a:cubicBezTo>
                    <a:cubicBezTo>
                      <a:pt x="11997" y="2801"/>
                      <a:pt x="11997" y="2801"/>
                      <a:pt x="11996" y="2801"/>
                    </a:cubicBezTo>
                    <a:cubicBezTo>
                      <a:pt x="11871" y="2826"/>
                      <a:pt x="11790" y="2870"/>
                      <a:pt x="11608" y="2991"/>
                    </a:cubicBezTo>
                    <a:lnTo>
                      <a:pt x="11321" y="3182"/>
                    </a:lnTo>
                    <a:lnTo>
                      <a:pt x="11094" y="3064"/>
                    </a:lnTo>
                    <a:cubicBezTo>
                      <a:pt x="10951" y="2988"/>
                      <a:pt x="10818" y="2875"/>
                      <a:pt x="10737" y="2760"/>
                    </a:cubicBezTo>
                    <a:cubicBezTo>
                      <a:pt x="10504" y="2429"/>
                      <a:pt x="10293" y="2281"/>
                      <a:pt x="9995" y="2254"/>
                    </a:cubicBezTo>
                    <a:cubicBezTo>
                      <a:pt x="9948" y="2254"/>
                      <a:pt x="9900" y="2251"/>
                      <a:pt x="9850" y="2260"/>
                    </a:cubicBezTo>
                    <a:cubicBezTo>
                      <a:pt x="9760" y="2275"/>
                      <a:pt x="9669" y="2272"/>
                      <a:pt x="9612" y="2254"/>
                    </a:cubicBezTo>
                    <a:cubicBezTo>
                      <a:pt x="9559" y="2251"/>
                      <a:pt x="9519" y="2244"/>
                      <a:pt x="9507" y="2231"/>
                    </a:cubicBezTo>
                    <a:cubicBezTo>
                      <a:pt x="9488" y="2210"/>
                      <a:pt x="9407" y="2193"/>
                      <a:pt x="9327" y="2193"/>
                    </a:cubicBezTo>
                    <a:cubicBezTo>
                      <a:pt x="9312" y="2193"/>
                      <a:pt x="9278" y="2184"/>
                      <a:pt x="9255" y="2181"/>
                    </a:cubicBezTo>
                    <a:cubicBezTo>
                      <a:pt x="9250" y="2180"/>
                      <a:pt x="9248" y="2180"/>
                      <a:pt x="9243" y="2179"/>
                    </a:cubicBezTo>
                    <a:cubicBezTo>
                      <a:pt x="9148" y="2164"/>
                      <a:pt x="9019" y="2131"/>
                      <a:pt x="8899" y="2086"/>
                    </a:cubicBezTo>
                    <a:cubicBezTo>
                      <a:pt x="8842" y="2065"/>
                      <a:pt x="8797" y="2049"/>
                      <a:pt x="8754" y="2036"/>
                    </a:cubicBezTo>
                    <a:cubicBezTo>
                      <a:pt x="8753" y="2035"/>
                      <a:pt x="8753" y="2036"/>
                      <a:pt x="8752" y="2036"/>
                    </a:cubicBezTo>
                    <a:cubicBezTo>
                      <a:pt x="8686" y="2019"/>
                      <a:pt x="8621" y="2006"/>
                      <a:pt x="8558" y="1998"/>
                    </a:cubicBezTo>
                    <a:cubicBezTo>
                      <a:pt x="8479" y="1990"/>
                      <a:pt x="8393" y="1987"/>
                      <a:pt x="8254" y="1991"/>
                    </a:cubicBezTo>
                    <a:cubicBezTo>
                      <a:pt x="8240" y="1992"/>
                      <a:pt x="8225" y="1992"/>
                      <a:pt x="8211" y="1993"/>
                    </a:cubicBezTo>
                    <a:cubicBezTo>
                      <a:pt x="8105" y="2003"/>
                      <a:pt x="8037" y="2003"/>
                      <a:pt x="7977" y="1998"/>
                    </a:cubicBezTo>
                    <a:lnTo>
                      <a:pt x="7865" y="2002"/>
                    </a:lnTo>
                    <a:lnTo>
                      <a:pt x="7739" y="1876"/>
                    </a:lnTo>
                    <a:cubicBezTo>
                      <a:pt x="7669" y="1807"/>
                      <a:pt x="7612" y="1740"/>
                      <a:pt x="7612" y="1728"/>
                    </a:cubicBezTo>
                    <a:cubicBezTo>
                      <a:pt x="7612" y="1716"/>
                      <a:pt x="7572" y="1665"/>
                      <a:pt x="7522" y="1614"/>
                    </a:cubicBezTo>
                    <a:cubicBezTo>
                      <a:pt x="7473" y="1564"/>
                      <a:pt x="7379" y="1415"/>
                      <a:pt x="7316" y="1282"/>
                    </a:cubicBezTo>
                    <a:cubicBezTo>
                      <a:pt x="7253" y="1150"/>
                      <a:pt x="7158" y="976"/>
                      <a:pt x="7104" y="896"/>
                    </a:cubicBezTo>
                    <a:cubicBezTo>
                      <a:pt x="7051" y="816"/>
                      <a:pt x="7007" y="734"/>
                      <a:pt x="7007" y="715"/>
                    </a:cubicBezTo>
                    <a:cubicBezTo>
                      <a:pt x="7007" y="696"/>
                      <a:pt x="6986" y="654"/>
                      <a:pt x="6962" y="621"/>
                    </a:cubicBezTo>
                    <a:cubicBezTo>
                      <a:pt x="6855" y="478"/>
                      <a:pt x="6802" y="377"/>
                      <a:pt x="6737" y="200"/>
                    </a:cubicBezTo>
                    <a:lnTo>
                      <a:pt x="6676" y="34"/>
                    </a:lnTo>
                    <a:cubicBezTo>
                      <a:pt x="6664" y="25"/>
                      <a:pt x="6537" y="15"/>
                      <a:pt x="6372" y="6"/>
                    </a:cubicBezTo>
                    <a:lnTo>
                      <a:pt x="6104" y="1"/>
                    </a:lnTo>
                    <a:close/>
                  </a:path>
                </a:pathLst>
              </a:custGeom>
              <a:ln w="12700" cap="flat">
                <a:noFill/>
                <a:miter lim="400000"/>
              </a:ln>
              <a:effectLst/>
            </p:spPr>
          </p:pic>
          <p:sp>
            <p:nvSpPr>
              <p:cNvPr id="344" name="Forma"/>
              <p:cNvSpPr/>
              <p:nvPr/>
            </p:nvSpPr>
            <p:spPr>
              <a:xfrm rot="2866884" flipH="1">
                <a:off x="3891336" y="-455521"/>
                <a:ext cx="1843995" cy="7345422"/>
              </a:xfrm>
              <a:custGeom>
                <a:avLst/>
                <a:gdLst/>
                <a:ahLst/>
                <a:cxnLst>
                  <a:cxn ang="0">
                    <a:pos x="wd2" y="hd2"/>
                  </a:cxn>
                  <a:cxn ang="5400000">
                    <a:pos x="wd2" y="hd2"/>
                  </a:cxn>
                  <a:cxn ang="10800000">
                    <a:pos x="wd2" y="hd2"/>
                  </a:cxn>
                  <a:cxn ang="16200000">
                    <a:pos x="wd2" y="hd2"/>
                  </a:cxn>
                </a:cxnLst>
                <a:rect l="0" t="0" r="r" b="b"/>
                <a:pathLst>
                  <a:path w="19679" h="21600" extrusionOk="0">
                    <a:moveTo>
                      <a:pt x="9839" y="0"/>
                    </a:moveTo>
                    <a:cubicBezTo>
                      <a:pt x="7321" y="0"/>
                      <a:pt x="4803" y="241"/>
                      <a:pt x="2882" y="724"/>
                    </a:cubicBezTo>
                    <a:cubicBezTo>
                      <a:pt x="-961" y="1689"/>
                      <a:pt x="-961" y="3255"/>
                      <a:pt x="2882" y="4221"/>
                    </a:cubicBezTo>
                    <a:cubicBezTo>
                      <a:pt x="6724" y="5186"/>
                      <a:pt x="12954" y="5186"/>
                      <a:pt x="16796" y="4221"/>
                    </a:cubicBezTo>
                    <a:cubicBezTo>
                      <a:pt x="20639" y="3255"/>
                      <a:pt x="20639" y="1689"/>
                      <a:pt x="16796" y="724"/>
                    </a:cubicBezTo>
                    <a:cubicBezTo>
                      <a:pt x="14875" y="241"/>
                      <a:pt x="12357" y="0"/>
                      <a:pt x="9839" y="0"/>
                    </a:cubicBezTo>
                    <a:close/>
                    <a:moveTo>
                      <a:pt x="0" y="3593"/>
                    </a:moveTo>
                    <a:lnTo>
                      <a:pt x="0" y="18993"/>
                    </a:lnTo>
                    <a:cubicBezTo>
                      <a:pt x="0" y="20356"/>
                      <a:pt x="4405" y="21600"/>
                      <a:pt x="9839" y="21600"/>
                    </a:cubicBezTo>
                    <a:cubicBezTo>
                      <a:pt x="15273" y="21600"/>
                      <a:pt x="19678" y="20356"/>
                      <a:pt x="19678" y="18993"/>
                    </a:cubicBezTo>
                    <a:lnTo>
                      <a:pt x="19678" y="3593"/>
                    </a:lnTo>
                    <a:cubicBezTo>
                      <a:pt x="18279" y="4621"/>
                      <a:pt x="14401" y="5357"/>
                      <a:pt x="9839" y="5357"/>
                    </a:cubicBezTo>
                    <a:cubicBezTo>
                      <a:pt x="5277" y="5357"/>
                      <a:pt x="1399" y="4621"/>
                      <a:pt x="0" y="3593"/>
                    </a:cubicBezTo>
                    <a:close/>
                  </a:path>
                </a:pathLst>
              </a:custGeom>
              <a:solidFill>
                <a:srgbClr val="000000">
                  <a:alpha val="52359"/>
                </a:srgbClr>
              </a:solidFill>
              <a:ln w="3175" cap="flat">
                <a:solidFill>
                  <a:srgbClr val="000000">
                    <a:alpha val="52359"/>
                  </a:srgbClr>
                </a:solidFill>
                <a:prstDash val="solid"/>
                <a:miter lim="400000"/>
              </a:ln>
              <a:effectLst/>
            </p:spPr>
            <p:txBody>
              <a:bodyPr wrap="square" lIns="50800" tIns="50800" rIns="50800" bIns="50800" numCol="1" anchor="ctr">
                <a:noAutofit/>
              </a:bodyP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345" name="Forma"/>
              <p:cNvSpPr/>
              <p:nvPr/>
            </p:nvSpPr>
            <p:spPr>
              <a:xfrm rot="18014167" flipH="1">
                <a:off x="2715354" y="-783816"/>
                <a:ext cx="1843995" cy="7345422"/>
              </a:xfrm>
              <a:custGeom>
                <a:avLst/>
                <a:gdLst/>
                <a:ahLst/>
                <a:cxnLst>
                  <a:cxn ang="0">
                    <a:pos x="wd2" y="hd2"/>
                  </a:cxn>
                  <a:cxn ang="5400000">
                    <a:pos x="wd2" y="hd2"/>
                  </a:cxn>
                  <a:cxn ang="10800000">
                    <a:pos x="wd2" y="hd2"/>
                  </a:cxn>
                  <a:cxn ang="16200000">
                    <a:pos x="wd2" y="hd2"/>
                  </a:cxn>
                </a:cxnLst>
                <a:rect l="0" t="0" r="r" b="b"/>
                <a:pathLst>
                  <a:path w="19679" h="21600" extrusionOk="0">
                    <a:moveTo>
                      <a:pt x="9839" y="0"/>
                    </a:moveTo>
                    <a:cubicBezTo>
                      <a:pt x="7321" y="0"/>
                      <a:pt x="4803" y="241"/>
                      <a:pt x="2882" y="724"/>
                    </a:cubicBezTo>
                    <a:cubicBezTo>
                      <a:pt x="-961" y="1689"/>
                      <a:pt x="-961" y="3255"/>
                      <a:pt x="2882" y="4221"/>
                    </a:cubicBezTo>
                    <a:cubicBezTo>
                      <a:pt x="6724" y="5186"/>
                      <a:pt x="12954" y="5186"/>
                      <a:pt x="16796" y="4221"/>
                    </a:cubicBezTo>
                    <a:cubicBezTo>
                      <a:pt x="20639" y="3255"/>
                      <a:pt x="20639" y="1689"/>
                      <a:pt x="16796" y="724"/>
                    </a:cubicBezTo>
                    <a:cubicBezTo>
                      <a:pt x="14875" y="241"/>
                      <a:pt x="12357" y="0"/>
                      <a:pt x="9839" y="0"/>
                    </a:cubicBezTo>
                    <a:close/>
                    <a:moveTo>
                      <a:pt x="0" y="3593"/>
                    </a:moveTo>
                    <a:lnTo>
                      <a:pt x="0" y="18993"/>
                    </a:lnTo>
                    <a:cubicBezTo>
                      <a:pt x="0" y="20356"/>
                      <a:pt x="4405" y="21600"/>
                      <a:pt x="9839" y="21600"/>
                    </a:cubicBezTo>
                    <a:cubicBezTo>
                      <a:pt x="15273" y="21600"/>
                      <a:pt x="19678" y="20356"/>
                      <a:pt x="19678" y="18993"/>
                    </a:cubicBezTo>
                    <a:lnTo>
                      <a:pt x="19678" y="3593"/>
                    </a:lnTo>
                    <a:cubicBezTo>
                      <a:pt x="18279" y="4621"/>
                      <a:pt x="14401" y="5357"/>
                      <a:pt x="9839" y="5357"/>
                    </a:cubicBezTo>
                    <a:cubicBezTo>
                      <a:pt x="5277" y="5357"/>
                      <a:pt x="1399" y="4621"/>
                      <a:pt x="0" y="3593"/>
                    </a:cubicBezTo>
                    <a:close/>
                  </a:path>
                </a:pathLst>
              </a:custGeom>
              <a:solidFill>
                <a:srgbClr val="000000">
                  <a:alpha val="52359"/>
                </a:srgbClr>
              </a:solidFill>
              <a:ln w="3175" cap="flat">
                <a:solidFill>
                  <a:srgbClr val="000000">
                    <a:alpha val="52359"/>
                  </a:srgbClr>
                </a:solidFill>
                <a:prstDash val="solid"/>
                <a:miter lim="400000"/>
              </a:ln>
              <a:effectLst/>
            </p:spPr>
            <p:txBody>
              <a:bodyPr wrap="square" lIns="50800" tIns="50800" rIns="50800" bIns="50800" numCol="1" anchor="ctr">
                <a:noAutofit/>
              </a:bodyPr>
              <a:lstStyle/>
              <a:p>
                <a:pPr defTabSz="825500">
                  <a:defRPr>
                    <a:solidFill>
                      <a:srgbClr val="FFFFFF"/>
                    </a:solidFill>
                    <a:latin typeface="Helvetica Neue Medium"/>
                    <a:ea typeface="Helvetica Neue Medium"/>
                    <a:cs typeface="Helvetica Neue Medium"/>
                    <a:sym typeface="Helvetica Neue Medium"/>
                  </a:defRPr>
                </a:pPr>
                <a:endParaRPr/>
              </a:p>
            </p:txBody>
          </p:sp>
        </p:grpSp>
        <p:sp>
          <p:nvSpPr>
            <p:cNvPr id="347" name="Linea"/>
            <p:cNvSpPr/>
            <p:nvPr/>
          </p:nvSpPr>
          <p:spPr>
            <a:xfrm flipH="1" flipV="1">
              <a:off x="-1" y="548902"/>
              <a:ext cx="1538234" cy="900561"/>
            </a:xfrm>
            <a:prstGeom prst="line">
              <a:avLst/>
            </a:prstGeom>
            <a:noFill/>
            <a:ln w="762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348" name="Linea"/>
            <p:cNvSpPr/>
            <p:nvPr/>
          </p:nvSpPr>
          <p:spPr>
            <a:xfrm flipH="1" flipV="1">
              <a:off x="2310557" y="1893081"/>
              <a:ext cx="5612855" cy="3279888"/>
            </a:xfrm>
            <a:prstGeom prst="line">
              <a:avLst/>
            </a:prstGeom>
            <a:noFill/>
            <a:ln w="76200" cap="flat">
              <a:solidFill>
                <a:srgbClr val="000000"/>
              </a:solidFill>
              <a:prstDash val="solid"/>
              <a:miter lim="400000"/>
              <a:headEnd type="triangle" w="med" len="med"/>
            </a:ln>
            <a:effectLst/>
          </p:spPr>
          <p:txBody>
            <a:bodyPr wrap="square" lIns="50800" tIns="50800" rIns="50800" bIns="50800" numCol="1" anchor="ctr">
              <a:noAutofit/>
            </a:bodyPr>
            <a:lstStyle/>
            <a:p>
              <a:pPr>
                <a:defRPr sz="2400"/>
              </a:pPr>
              <a:endParaRPr/>
            </a:p>
          </p:txBody>
        </p:sp>
        <p:sp>
          <p:nvSpPr>
            <p:cNvPr id="349" name="Linea"/>
            <p:cNvSpPr/>
            <p:nvPr/>
          </p:nvSpPr>
          <p:spPr>
            <a:xfrm flipV="1">
              <a:off x="7383336" y="77479"/>
              <a:ext cx="1407464" cy="1240847"/>
            </a:xfrm>
            <a:prstGeom prst="line">
              <a:avLst/>
            </a:prstGeom>
            <a:noFill/>
            <a:ln w="76200" cap="flat">
              <a:solidFill>
                <a:srgbClr val="000000"/>
              </a:solidFill>
              <a:prstDash val="solid"/>
              <a:miter lim="400000"/>
            </a:ln>
            <a:effectLst/>
          </p:spPr>
          <p:txBody>
            <a:bodyPr wrap="square" lIns="50800" tIns="50800" rIns="50800" bIns="50800" numCol="1" anchor="ctr">
              <a:noAutofit/>
            </a:bodyPr>
            <a:lstStyle/>
            <a:p>
              <a:pPr>
                <a:defRPr sz="2400"/>
              </a:pPr>
              <a:endParaRPr/>
            </a:p>
          </p:txBody>
        </p:sp>
        <p:sp>
          <p:nvSpPr>
            <p:cNvPr id="350" name="Linea"/>
            <p:cNvSpPr/>
            <p:nvPr/>
          </p:nvSpPr>
          <p:spPr>
            <a:xfrm flipV="1">
              <a:off x="1922289" y="1906737"/>
              <a:ext cx="4818897" cy="4252071"/>
            </a:xfrm>
            <a:prstGeom prst="line">
              <a:avLst/>
            </a:prstGeom>
            <a:noFill/>
            <a:ln w="76200" cap="flat">
              <a:solidFill>
                <a:srgbClr val="000000"/>
              </a:solidFill>
              <a:prstDash val="solid"/>
              <a:miter lim="400000"/>
              <a:headEnd type="triangle" w="med" len="med"/>
            </a:ln>
            <a:effectLst/>
          </p:spPr>
          <p:txBody>
            <a:bodyPr wrap="square" lIns="50800" tIns="50800" rIns="50800" bIns="50800" numCol="1" anchor="ctr">
              <a:noAutofit/>
            </a:bodyPr>
            <a:lstStyle/>
            <a:p>
              <a:pPr>
                <a:defRPr sz="2400"/>
              </a:pPr>
              <a:endParaRPr/>
            </a:p>
          </p:txBody>
        </p:sp>
      </p:grpSp>
      <p:sp>
        <p:nvSpPr>
          <p:cNvPr id="352" name="Dose data collected in a cylinder in the beam-eye view"/>
          <p:cNvSpPr txBox="1"/>
          <p:nvPr/>
        </p:nvSpPr>
        <p:spPr>
          <a:xfrm>
            <a:off x="1225213" y="2960729"/>
            <a:ext cx="11837838" cy="16264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lnSpc>
                <a:spcPct val="90000"/>
              </a:lnSpc>
              <a:spcBef>
                <a:spcPts val="7000"/>
              </a:spcBef>
              <a:defRPr sz="5300">
                <a:solidFill>
                  <a:srgbClr val="000000"/>
                </a:solidFill>
              </a:defRPr>
            </a:pPr>
            <a:r>
              <a:t>Dose data collected in a </a:t>
            </a:r>
            <a:r>
              <a:rPr b="1">
                <a:solidFill>
                  <a:srgbClr val="EB984D"/>
                </a:solidFill>
              </a:rPr>
              <a:t>cylinder</a:t>
            </a:r>
            <a:r>
              <a:t> in the beam-eye view</a:t>
            </a:r>
          </a:p>
        </p:txBody>
      </p:sp>
      <p:sp>
        <p:nvSpPr>
          <p:cNvPr id="353" name="Deep Learning–Driven Differentiable Autoplanning for  Proton Therapy: A Proof-of-Concept"/>
          <p:cNvSpPr txBox="1"/>
          <p:nvPr/>
        </p:nvSpPr>
        <p:spPr>
          <a:xfrm>
            <a:off x="691931" y="12618142"/>
            <a:ext cx="10119225" cy="9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700">
                <a:solidFill>
                  <a:srgbClr val="1A3361"/>
                </a:solidFill>
              </a:defRPr>
            </a:pPr>
            <a:r>
              <a:t>Deep Learning–Driven Differentiable Autoplanning for </a:t>
            </a:r>
            <a:br/>
            <a:r>
              <a:t>Proton Therapy: A Proof-of-Concept</a:t>
            </a:r>
          </a:p>
        </p:txBody>
      </p:sp>
      <p:sp>
        <p:nvSpPr>
          <p:cNvPr id="354" name="Lorenzo Arsini - 22/09/2025 EuNPC 2025 - Caen, France"/>
          <p:cNvSpPr txBox="1"/>
          <p:nvPr/>
        </p:nvSpPr>
        <p:spPr>
          <a:xfrm>
            <a:off x="13560347" y="12618143"/>
            <a:ext cx="10119225" cy="9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700">
                <a:solidFill>
                  <a:srgbClr val="1A3361"/>
                </a:solidFill>
              </a:defRPr>
            </a:pPr>
            <a:r>
              <a:t>Lorenzo Arsini - 22/09/2025</a:t>
            </a:r>
            <a:br/>
            <a:r>
              <a:t>EuNPC 2025 - Caen, France</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Rettangolo"/>
          <p:cNvSpPr/>
          <p:nvPr/>
        </p:nvSpPr>
        <p:spPr>
          <a:xfrm>
            <a:off x="3412" y="-8094"/>
            <a:ext cx="24377176" cy="337617"/>
          </a:xfrm>
          <a:prstGeom prst="rect">
            <a:avLst/>
          </a:prstGeom>
          <a:solidFill>
            <a:srgbClr val="BCC9E2">
              <a:alpha val="49731"/>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grpSp>
        <p:nvGrpSpPr>
          <p:cNvPr id="368" name="Raggruppa"/>
          <p:cNvGrpSpPr/>
          <p:nvPr/>
        </p:nvGrpSpPr>
        <p:grpSpPr>
          <a:xfrm>
            <a:off x="5658942" y="8129277"/>
            <a:ext cx="7954621" cy="4653870"/>
            <a:chOff x="0" y="0"/>
            <a:chExt cx="7954620" cy="4653869"/>
          </a:xfrm>
        </p:grpSpPr>
        <p:sp>
          <p:nvSpPr>
            <p:cNvPr id="357" name="Forma"/>
            <p:cNvSpPr/>
            <p:nvPr/>
          </p:nvSpPr>
          <p:spPr>
            <a:xfrm rot="16200000" flipH="1">
              <a:off x="1879458" y="-429880"/>
              <a:ext cx="2055762" cy="5181070"/>
            </a:xfrm>
            <a:custGeom>
              <a:avLst/>
              <a:gdLst/>
              <a:ahLst/>
              <a:cxnLst>
                <a:cxn ang="0">
                  <a:pos x="wd2" y="hd2"/>
                </a:cxn>
                <a:cxn ang="5400000">
                  <a:pos x="wd2" y="hd2"/>
                </a:cxn>
                <a:cxn ang="10800000">
                  <a:pos x="wd2" y="hd2"/>
                </a:cxn>
                <a:cxn ang="16200000">
                  <a:pos x="wd2" y="hd2"/>
                </a:cxn>
              </a:cxnLst>
              <a:rect l="0" t="0" r="r" b="b"/>
              <a:pathLst>
                <a:path w="19679" h="21600" extrusionOk="0">
                  <a:moveTo>
                    <a:pt x="9839" y="0"/>
                  </a:moveTo>
                  <a:cubicBezTo>
                    <a:pt x="7321" y="0"/>
                    <a:pt x="4803" y="241"/>
                    <a:pt x="2882" y="724"/>
                  </a:cubicBezTo>
                  <a:cubicBezTo>
                    <a:pt x="-961" y="1689"/>
                    <a:pt x="-961" y="3255"/>
                    <a:pt x="2882" y="4221"/>
                  </a:cubicBezTo>
                  <a:cubicBezTo>
                    <a:pt x="6724" y="5186"/>
                    <a:pt x="12954" y="5186"/>
                    <a:pt x="16796" y="4221"/>
                  </a:cubicBezTo>
                  <a:cubicBezTo>
                    <a:pt x="20639" y="3255"/>
                    <a:pt x="20639" y="1689"/>
                    <a:pt x="16796" y="724"/>
                  </a:cubicBezTo>
                  <a:cubicBezTo>
                    <a:pt x="14875" y="241"/>
                    <a:pt x="12357" y="0"/>
                    <a:pt x="9839" y="0"/>
                  </a:cubicBezTo>
                  <a:close/>
                  <a:moveTo>
                    <a:pt x="0" y="3593"/>
                  </a:moveTo>
                  <a:lnTo>
                    <a:pt x="0" y="18993"/>
                  </a:lnTo>
                  <a:cubicBezTo>
                    <a:pt x="0" y="20356"/>
                    <a:pt x="4405" y="21600"/>
                    <a:pt x="9839" y="21600"/>
                  </a:cubicBezTo>
                  <a:cubicBezTo>
                    <a:pt x="15273" y="21600"/>
                    <a:pt x="19678" y="20356"/>
                    <a:pt x="19678" y="18993"/>
                  </a:cubicBezTo>
                  <a:lnTo>
                    <a:pt x="19678" y="3593"/>
                  </a:lnTo>
                  <a:cubicBezTo>
                    <a:pt x="18279" y="4621"/>
                    <a:pt x="14401" y="5357"/>
                    <a:pt x="9839" y="5357"/>
                  </a:cubicBezTo>
                  <a:cubicBezTo>
                    <a:pt x="5277" y="5357"/>
                    <a:pt x="1399" y="4621"/>
                    <a:pt x="0" y="3593"/>
                  </a:cubicBezTo>
                  <a:close/>
                </a:path>
              </a:pathLst>
            </a:custGeom>
            <a:solidFill>
              <a:srgbClr val="D5D5D5">
                <a:alpha val="52359"/>
              </a:srgbClr>
            </a:solidFill>
            <a:ln w="50800" cap="flat">
              <a:solidFill>
                <a:srgbClr val="000000">
                  <a:alpha val="52359"/>
                </a:srgbClr>
              </a:solidFill>
              <a:prstDash val="solid"/>
              <a:miter lim="400000"/>
            </a:ln>
            <a:effectLst/>
          </p:spPr>
          <p:txBody>
            <a:bodyPr wrap="square" lIns="50800" tIns="50800" rIns="50800" bIns="50800" numCol="1" anchor="ctr">
              <a:noAutofit/>
            </a:bodyP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358" name="Forma"/>
            <p:cNvSpPr/>
            <p:nvPr/>
          </p:nvSpPr>
          <p:spPr>
            <a:xfrm>
              <a:off x="3834562" y="81531"/>
              <a:ext cx="2375865" cy="2085393"/>
            </a:xfrm>
            <a:custGeom>
              <a:avLst/>
              <a:gdLst/>
              <a:ahLst/>
              <a:cxnLst>
                <a:cxn ang="0">
                  <a:pos x="wd2" y="hd2"/>
                </a:cxn>
                <a:cxn ang="5400000">
                  <a:pos x="wd2" y="hd2"/>
                </a:cxn>
                <a:cxn ang="10800000">
                  <a:pos x="wd2" y="hd2"/>
                </a:cxn>
                <a:cxn ang="16200000">
                  <a:pos x="wd2" y="hd2"/>
                </a:cxn>
              </a:cxnLst>
              <a:rect l="0" t="0" r="r" b="b"/>
              <a:pathLst>
                <a:path w="20203" h="19895" extrusionOk="0">
                  <a:moveTo>
                    <a:pt x="235" y="3612"/>
                  </a:moveTo>
                  <a:cubicBezTo>
                    <a:pt x="-454" y="6295"/>
                    <a:pt x="410" y="9218"/>
                    <a:pt x="2331" y="10696"/>
                  </a:cubicBezTo>
                  <a:cubicBezTo>
                    <a:pt x="1849" y="12269"/>
                    <a:pt x="1883" y="14051"/>
                    <a:pt x="2458" y="15609"/>
                  </a:cubicBezTo>
                  <a:cubicBezTo>
                    <a:pt x="3852" y="19378"/>
                    <a:pt x="7505" y="20783"/>
                    <a:pt x="10728" y="19336"/>
                  </a:cubicBezTo>
                  <a:cubicBezTo>
                    <a:pt x="13095" y="18272"/>
                    <a:pt x="14898" y="15834"/>
                    <a:pt x="15556" y="12805"/>
                  </a:cubicBezTo>
                  <a:cubicBezTo>
                    <a:pt x="18519" y="13874"/>
                    <a:pt x="21146" y="10073"/>
                    <a:pt x="19875" y="6567"/>
                  </a:cubicBezTo>
                  <a:cubicBezTo>
                    <a:pt x="19095" y="4414"/>
                    <a:pt x="17258" y="3514"/>
                    <a:pt x="15500" y="3777"/>
                  </a:cubicBezTo>
                  <a:cubicBezTo>
                    <a:pt x="14948" y="3860"/>
                    <a:pt x="14409" y="4054"/>
                    <a:pt x="13906" y="4352"/>
                  </a:cubicBezTo>
                  <a:cubicBezTo>
                    <a:pt x="13471" y="4180"/>
                    <a:pt x="13010" y="4136"/>
                    <a:pt x="12560" y="4223"/>
                  </a:cubicBezTo>
                  <a:cubicBezTo>
                    <a:pt x="11393" y="4448"/>
                    <a:pt x="10353" y="5533"/>
                    <a:pt x="9172" y="5272"/>
                  </a:cubicBezTo>
                  <a:cubicBezTo>
                    <a:pt x="7268" y="4852"/>
                    <a:pt x="6828" y="1579"/>
                    <a:pt x="5129" y="459"/>
                  </a:cubicBezTo>
                  <a:cubicBezTo>
                    <a:pt x="3193" y="-817"/>
                    <a:pt x="990" y="671"/>
                    <a:pt x="235" y="3612"/>
                  </a:cubicBezTo>
                  <a:close/>
                </a:path>
              </a:pathLst>
            </a:custGeom>
            <a:solidFill>
              <a:srgbClr val="323232"/>
            </a:solidFill>
            <a:ln w="12700" cap="flat">
              <a:solidFill>
                <a:srgbClr val="000000"/>
              </a:solidFill>
              <a:prstDash val="solid"/>
              <a:miter lim="400000"/>
            </a:ln>
            <a:effectLst/>
          </p:spPr>
          <p:txBody>
            <a:bodyPr wrap="square" lIns="50800" tIns="50800" rIns="50800" bIns="50800" numCol="1" anchor="ctr">
              <a:noAutofit/>
            </a:bodyPr>
            <a:lstStyle/>
            <a:p>
              <a:endParaRPr/>
            </a:p>
          </p:txBody>
        </p:sp>
        <p:sp>
          <p:nvSpPr>
            <p:cNvPr id="359" name="Forma"/>
            <p:cNvSpPr/>
            <p:nvPr/>
          </p:nvSpPr>
          <p:spPr>
            <a:xfrm rot="10800000">
              <a:off x="1373908" y="2175801"/>
              <a:ext cx="2375865" cy="1774489"/>
            </a:xfrm>
            <a:custGeom>
              <a:avLst/>
              <a:gdLst/>
              <a:ahLst/>
              <a:cxnLst>
                <a:cxn ang="0">
                  <a:pos x="wd2" y="hd2"/>
                </a:cxn>
                <a:cxn ang="5400000">
                  <a:pos x="wd2" y="hd2"/>
                </a:cxn>
                <a:cxn ang="10800000">
                  <a:pos x="wd2" y="hd2"/>
                </a:cxn>
                <a:cxn ang="16200000">
                  <a:pos x="wd2" y="hd2"/>
                </a:cxn>
              </a:cxnLst>
              <a:rect l="0" t="0" r="r" b="b"/>
              <a:pathLst>
                <a:path w="20203" h="19895" extrusionOk="0">
                  <a:moveTo>
                    <a:pt x="235" y="3612"/>
                  </a:moveTo>
                  <a:cubicBezTo>
                    <a:pt x="-454" y="6295"/>
                    <a:pt x="410" y="9218"/>
                    <a:pt x="2331" y="10696"/>
                  </a:cubicBezTo>
                  <a:cubicBezTo>
                    <a:pt x="1849" y="12269"/>
                    <a:pt x="1883" y="14051"/>
                    <a:pt x="2458" y="15609"/>
                  </a:cubicBezTo>
                  <a:cubicBezTo>
                    <a:pt x="3852" y="19378"/>
                    <a:pt x="7505" y="20783"/>
                    <a:pt x="10728" y="19336"/>
                  </a:cubicBezTo>
                  <a:cubicBezTo>
                    <a:pt x="13095" y="18272"/>
                    <a:pt x="14898" y="15834"/>
                    <a:pt x="15556" y="12805"/>
                  </a:cubicBezTo>
                  <a:cubicBezTo>
                    <a:pt x="18519" y="13874"/>
                    <a:pt x="21146" y="10073"/>
                    <a:pt x="19875" y="6567"/>
                  </a:cubicBezTo>
                  <a:cubicBezTo>
                    <a:pt x="19095" y="4414"/>
                    <a:pt x="17258" y="3514"/>
                    <a:pt x="15500" y="3777"/>
                  </a:cubicBezTo>
                  <a:cubicBezTo>
                    <a:pt x="14948" y="3860"/>
                    <a:pt x="14409" y="4054"/>
                    <a:pt x="13906" y="4352"/>
                  </a:cubicBezTo>
                  <a:cubicBezTo>
                    <a:pt x="13471" y="4180"/>
                    <a:pt x="13010" y="4136"/>
                    <a:pt x="12560" y="4223"/>
                  </a:cubicBezTo>
                  <a:cubicBezTo>
                    <a:pt x="11393" y="4448"/>
                    <a:pt x="10353" y="5533"/>
                    <a:pt x="9172" y="5272"/>
                  </a:cubicBezTo>
                  <a:cubicBezTo>
                    <a:pt x="7268" y="4852"/>
                    <a:pt x="6828" y="1579"/>
                    <a:pt x="5129" y="459"/>
                  </a:cubicBezTo>
                  <a:cubicBezTo>
                    <a:pt x="3193" y="-817"/>
                    <a:pt x="990" y="671"/>
                    <a:pt x="235" y="3612"/>
                  </a:cubicBezTo>
                  <a:close/>
                </a:path>
              </a:pathLst>
            </a:custGeom>
            <a:solidFill>
              <a:srgbClr val="5E5E5E"/>
            </a:solidFill>
            <a:ln w="12700" cap="flat">
              <a:solidFill>
                <a:srgbClr val="000000"/>
              </a:solidFill>
              <a:prstDash val="solid"/>
              <a:miter lim="400000"/>
            </a:ln>
            <a:effectLst/>
          </p:spPr>
          <p:txBody>
            <a:bodyPr wrap="square" lIns="50800" tIns="50800" rIns="50800" bIns="50800" numCol="1" anchor="ctr">
              <a:noAutofit/>
            </a:bodyPr>
            <a:lstStyle/>
            <a:p>
              <a:endParaRPr/>
            </a:p>
          </p:txBody>
        </p:sp>
        <p:sp>
          <p:nvSpPr>
            <p:cNvPr id="360" name="Forma"/>
            <p:cNvSpPr/>
            <p:nvPr/>
          </p:nvSpPr>
          <p:spPr>
            <a:xfrm rot="10800000" flipH="1">
              <a:off x="1636364" y="260980"/>
              <a:ext cx="2048716" cy="1921235"/>
            </a:xfrm>
            <a:custGeom>
              <a:avLst/>
              <a:gdLst/>
              <a:ahLst/>
              <a:cxnLst>
                <a:cxn ang="0">
                  <a:pos x="wd2" y="hd2"/>
                </a:cxn>
                <a:cxn ang="5400000">
                  <a:pos x="wd2" y="hd2"/>
                </a:cxn>
                <a:cxn ang="10800000">
                  <a:pos x="wd2" y="hd2"/>
                </a:cxn>
                <a:cxn ang="16200000">
                  <a:pos x="wd2" y="hd2"/>
                </a:cxn>
              </a:cxnLst>
              <a:rect l="0" t="0" r="r" b="b"/>
              <a:pathLst>
                <a:path w="20203" h="19895" extrusionOk="0">
                  <a:moveTo>
                    <a:pt x="235" y="3612"/>
                  </a:moveTo>
                  <a:cubicBezTo>
                    <a:pt x="-454" y="6295"/>
                    <a:pt x="410" y="9218"/>
                    <a:pt x="2331" y="10696"/>
                  </a:cubicBezTo>
                  <a:cubicBezTo>
                    <a:pt x="1849" y="12269"/>
                    <a:pt x="1883" y="14051"/>
                    <a:pt x="2458" y="15609"/>
                  </a:cubicBezTo>
                  <a:cubicBezTo>
                    <a:pt x="3852" y="19378"/>
                    <a:pt x="7505" y="20783"/>
                    <a:pt x="10728" y="19336"/>
                  </a:cubicBezTo>
                  <a:cubicBezTo>
                    <a:pt x="13095" y="18272"/>
                    <a:pt x="14898" y="15834"/>
                    <a:pt x="15556" y="12805"/>
                  </a:cubicBezTo>
                  <a:cubicBezTo>
                    <a:pt x="18519" y="13874"/>
                    <a:pt x="21146" y="10073"/>
                    <a:pt x="19875" y="6567"/>
                  </a:cubicBezTo>
                  <a:cubicBezTo>
                    <a:pt x="19095" y="4414"/>
                    <a:pt x="17258" y="3514"/>
                    <a:pt x="15500" y="3777"/>
                  </a:cubicBezTo>
                  <a:cubicBezTo>
                    <a:pt x="14948" y="3860"/>
                    <a:pt x="14409" y="4054"/>
                    <a:pt x="13906" y="4352"/>
                  </a:cubicBezTo>
                  <a:cubicBezTo>
                    <a:pt x="13471" y="4180"/>
                    <a:pt x="13010" y="4136"/>
                    <a:pt x="12560" y="4223"/>
                  </a:cubicBezTo>
                  <a:cubicBezTo>
                    <a:pt x="11393" y="4448"/>
                    <a:pt x="10353" y="5533"/>
                    <a:pt x="9172" y="5272"/>
                  </a:cubicBezTo>
                  <a:cubicBezTo>
                    <a:pt x="7268" y="4852"/>
                    <a:pt x="6828" y="1579"/>
                    <a:pt x="5129" y="459"/>
                  </a:cubicBezTo>
                  <a:cubicBezTo>
                    <a:pt x="3193" y="-817"/>
                    <a:pt x="990" y="671"/>
                    <a:pt x="235" y="3612"/>
                  </a:cubicBezTo>
                  <a:close/>
                </a:path>
              </a:pathLst>
            </a:custGeom>
            <a:solidFill>
              <a:srgbClr val="FAFAFA"/>
            </a:solidFill>
            <a:ln w="12700" cap="flat">
              <a:solidFill>
                <a:srgbClr val="000000"/>
              </a:solidFill>
              <a:prstDash val="solid"/>
              <a:miter lim="400000"/>
            </a:ln>
            <a:effectLst/>
          </p:spPr>
          <p:txBody>
            <a:bodyPr wrap="square" lIns="50800" tIns="50800" rIns="50800" bIns="50800" numCol="1" anchor="ctr">
              <a:noAutofit/>
            </a:bodyPr>
            <a:lstStyle/>
            <a:p>
              <a:endParaRPr/>
            </a:p>
          </p:txBody>
        </p:sp>
        <p:sp>
          <p:nvSpPr>
            <p:cNvPr id="361" name="Forma"/>
            <p:cNvSpPr/>
            <p:nvPr/>
          </p:nvSpPr>
          <p:spPr>
            <a:xfrm rot="12253273">
              <a:off x="3379339" y="2236762"/>
              <a:ext cx="4448215" cy="1573922"/>
            </a:xfrm>
            <a:custGeom>
              <a:avLst/>
              <a:gdLst/>
              <a:ahLst/>
              <a:cxnLst>
                <a:cxn ang="0">
                  <a:pos x="wd2" y="hd2"/>
                </a:cxn>
                <a:cxn ang="5400000">
                  <a:pos x="wd2" y="hd2"/>
                </a:cxn>
                <a:cxn ang="10800000">
                  <a:pos x="wd2" y="hd2"/>
                </a:cxn>
                <a:cxn ang="16200000">
                  <a:pos x="wd2" y="hd2"/>
                </a:cxn>
              </a:cxnLst>
              <a:rect l="0" t="0" r="r" b="b"/>
              <a:pathLst>
                <a:path w="20210" h="19879" extrusionOk="0">
                  <a:moveTo>
                    <a:pt x="257" y="3952"/>
                  </a:moveTo>
                  <a:cubicBezTo>
                    <a:pt x="-463" y="6733"/>
                    <a:pt x="370" y="9633"/>
                    <a:pt x="2278" y="10982"/>
                  </a:cubicBezTo>
                  <a:cubicBezTo>
                    <a:pt x="1778" y="12618"/>
                    <a:pt x="1793" y="14426"/>
                    <a:pt x="2352" y="15963"/>
                  </a:cubicBezTo>
                  <a:cubicBezTo>
                    <a:pt x="3707" y="19681"/>
                    <a:pt x="7352" y="20817"/>
                    <a:pt x="10596" y="19090"/>
                  </a:cubicBezTo>
                  <a:cubicBezTo>
                    <a:pt x="12980" y="17820"/>
                    <a:pt x="14813" y="15200"/>
                    <a:pt x="15506" y="12070"/>
                  </a:cubicBezTo>
                  <a:cubicBezTo>
                    <a:pt x="18463" y="12920"/>
                    <a:pt x="21137" y="8848"/>
                    <a:pt x="19902" y="5388"/>
                  </a:cubicBezTo>
                  <a:cubicBezTo>
                    <a:pt x="19144" y="3264"/>
                    <a:pt x="17314" y="2495"/>
                    <a:pt x="15550" y="2902"/>
                  </a:cubicBezTo>
                  <a:cubicBezTo>
                    <a:pt x="14995" y="3031"/>
                    <a:pt x="14454" y="3271"/>
                    <a:pt x="13946" y="3614"/>
                  </a:cubicBezTo>
                  <a:cubicBezTo>
                    <a:pt x="13512" y="3474"/>
                    <a:pt x="13051" y="3466"/>
                    <a:pt x="12599" y="3591"/>
                  </a:cubicBezTo>
                  <a:cubicBezTo>
                    <a:pt x="11427" y="3912"/>
                    <a:pt x="10374" y="5097"/>
                    <a:pt x="9193" y="4926"/>
                  </a:cubicBezTo>
                  <a:cubicBezTo>
                    <a:pt x="7289" y="4651"/>
                    <a:pt x="6885" y="1361"/>
                    <a:pt x="5196" y="359"/>
                  </a:cubicBezTo>
                  <a:cubicBezTo>
                    <a:pt x="3269" y="-783"/>
                    <a:pt x="1046" y="904"/>
                    <a:pt x="257" y="3952"/>
                  </a:cubicBezTo>
                  <a:close/>
                </a:path>
              </a:pathLst>
            </a:custGeom>
            <a:solidFill>
              <a:srgbClr val="FFFFFF"/>
            </a:solidFill>
            <a:ln w="12700" cap="flat">
              <a:solidFill>
                <a:srgbClr val="000000"/>
              </a:solidFill>
              <a:prstDash val="solid"/>
              <a:miter lim="400000"/>
            </a:ln>
            <a:effectLst/>
          </p:spPr>
          <p:txBody>
            <a:bodyPr wrap="square" lIns="50800" tIns="50800" rIns="50800" bIns="50800" numCol="1" anchor="ctr">
              <a:noAutofit/>
            </a:bodyPr>
            <a:lstStyle/>
            <a:p>
              <a:endParaRPr/>
            </a:p>
          </p:txBody>
        </p:sp>
        <p:sp>
          <p:nvSpPr>
            <p:cNvPr id="362" name="Forma"/>
            <p:cNvSpPr/>
            <p:nvPr/>
          </p:nvSpPr>
          <p:spPr>
            <a:xfrm>
              <a:off x="310785" y="1578460"/>
              <a:ext cx="978334" cy="1889595"/>
            </a:xfrm>
            <a:custGeom>
              <a:avLst/>
              <a:gdLst/>
              <a:ahLst/>
              <a:cxnLst>
                <a:cxn ang="0">
                  <a:pos x="wd2" y="hd2"/>
                </a:cxn>
                <a:cxn ang="5400000">
                  <a:pos x="wd2" y="hd2"/>
                </a:cxn>
                <a:cxn ang="10800000">
                  <a:pos x="wd2" y="hd2"/>
                </a:cxn>
                <a:cxn ang="16200000">
                  <a:pos x="wd2" y="hd2"/>
                </a:cxn>
              </a:cxnLst>
              <a:rect l="0" t="0" r="r" b="b"/>
              <a:pathLst>
                <a:path w="20203" h="19895" extrusionOk="0">
                  <a:moveTo>
                    <a:pt x="235" y="3612"/>
                  </a:moveTo>
                  <a:cubicBezTo>
                    <a:pt x="-454" y="6295"/>
                    <a:pt x="410" y="9218"/>
                    <a:pt x="2331" y="10696"/>
                  </a:cubicBezTo>
                  <a:cubicBezTo>
                    <a:pt x="1849" y="12269"/>
                    <a:pt x="1883" y="14051"/>
                    <a:pt x="2458" y="15609"/>
                  </a:cubicBezTo>
                  <a:cubicBezTo>
                    <a:pt x="3852" y="19378"/>
                    <a:pt x="7505" y="20783"/>
                    <a:pt x="10728" y="19336"/>
                  </a:cubicBezTo>
                  <a:cubicBezTo>
                    <a:pt x="13095" y="18272"/>
                    <a:pt x="14898" y="15834"/>
                    <a:pt x="15556" y="12805"/>
                  </a:cubicBezTo>
                  <a:cubicBezTo>
                    <a:pt x="18519" y="13874"/>
                    <a:pt x="21146" y="10073"/>
                    <a:pt x="19875" y="6567"/>
                  </a:cubicBezTo>
                  <a:cubicBezTo>
                    <a:pt x="19095" y="4414"/>
                    <a:pt x="17258" y="3514"/>
                    <a:pt x="15500" y="3777"/>
                  </a:cubicBezTo>
                  <a:cubicBezTo>
                    <a:pt x="14948" y="3860"/>
                    <a:pt x="14409" y="4054"/>
                    <a:pt x="13906" y="4352"/>
                  </a:cubicBezTo>
                  <a:cubicBezTo>
                    <a:pt x="13471" y="4180"/>
                    <a:pt x="13010" y="4136"/>
                    <a:pt x="12560" y="4223"/>
                  </a:cubicBezTo>
                  <a:cubicBezTo>
                    <a:pt x="11393" y="4448"/>
                    <a:pt x="10353" y="5533"/>
                    <a:pt x="9172" y="5272"/>
                  </a:cubicBezTo>
                  <a:cubicBezTo>
                    <a:pt x="7268" y="4852"/>
                    <a:pt x="6828" y="1579"/>
                    <a:pt x="5129" y="459"/>
                  </a:cubicBezTo>
                  <a:cubicBezTo>
                    <a:pt x="3193" y="-817"/>
                    <a:pt x="990" y="671"/>
                    <a:pt x="235" y="3612"/>
                  </a:cubicBezTo>
                  <a:close/>
                </a:path>
              </a:pathLst>
            </a:custGeom>
            <a:solidFill>
              <a:srgbClr val="929292"/>
            </a:solidFill>
            <a:ln w="12700" cap="flat">
              <a:solidFill>
                <a:srgbClr val="000000"/>
              </a:solidFill>
              <a:prstDash val="solid"/>
              <a:miter lim="400000"/>
            </a:ln>
            <a:effectLst/>
          </p:spPr>
          <p:txBody>
            <a:bodyPr wrap="square" lIns="50800" tIns="50800" rIns="50800" bIns="50800" numCol="1" anchor="ctr">
              <a:noAutofit/>
            </a:bodyPr>
            <a:lstStyle/>
            <a:p>
              <a:endParaRPr/>
            </a:p>
          </p:txBody>
        </p:sp>
        <p:sp>
          <p:nvSpPr>
            <p:cNvPr id="363" name="Rettangolo"/>
            <p:cNvSpPr/>
            <p:nvPr/>
          </p:nvSpPr>
          <p:spPr>
            <a:xfrm>
              <a:off x="1323869" y="0"/>
              <a:ext cx="5092060" cy="1114635"/>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364" name="Rettangolo"/>
            <p:cNvSpPr/>
            <p:nvPr/>
          </p:nvSpPr>
          <p:spPr>
            <a:xfrm>
              <a:off x="361309" y="3207679"/>
              <a:ext cx="7230936" cy="1266635"/>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365" name="Forma"/>
            <p:cNvSpPr/>
            <p:nvPr/>
          </p:nvSpPr>
          <p:spPr>
            <a:xfrm>
              <a:off x="4963116" y="822168"/>
              <a:ext cx="2421893" cy="3278663"/>
            </a:xfrm>
            <a:custGeom>
              <a:avLst/>
              <a:gdLst/>
              <a:ahLst/>
              <a:cxnLst>
                <a:cxn ang="0">
                  <a:pos x="wd2" y="hd2"/>
                </a:cxn>
                <a:cxn ang="5400000">
                  <a:pos x="wd2" y="hd2"/>
                </a:cxn>
                <a:cxn ang="10800000">
                  <a:pos x="wd2" y="hd2"/>
                </a:cxn>
                <a:cxn ang="16200000">
                  <a:pos x="wd2" y="hd2"/>
                </a:cxn>
              </a:cxnLst>
              <a:rect l="0" t="0" r="r" b="b"/>
              <a:pathLst>
                <a:path w="21126" h="19346" extrusionOk="0">
                  <a:moveTo>
                    <a:pt x="30" y="1648"/>
                  </a:moveTo>
                  <a:cubicBezTo>
                    <a:pt x="85" y="1666"/>
                    <a:pt x="140" y="1684"/>
                    <a:pt x="195" y="1703"/>
                  </a:cubicBezTo>
                  <a:cubicBezTo>
                    <a:pt x="1075" y="2003"/>
                    <a:pt x="1872" y="2392"/>
                    <a:pt x="2516" y="2873"/>
                  </a:cubicBezTo>
                  <a:cubicBezTo>
                    <a:pt x="3670" y="3734"/>
                    <a:pt x="4257" y="4819"/>
                    <a:pt x="4581" y="5921"/>
                  </a:cubicBezTo>
                  <a:cubicBezTo>
                    <a:pt x="4834" y="6782"/>
                    <a:pt x="4932" y="7662"/>
                    <a:pt x="4883" y="8546"/>
                  </a:cubicBezTo>
                  <a:cubicBezTo>
                    <a:pt x="4860" y="8964"/>
                    <a:pt x="4804" y="9378"/>
                    <a:pt x="4694" y="9784"/>
                  </a:cubicBezTo>
                  <a:cubicBezTo>
                    <a:pt x="4535" y="10371"/>
                    <a:pt x="4263" y="10943"/>
                    <a:pt x="3878" y="11485"/>
                  </a:cubicBezTo>
                  <a:cubicBezTo>
                    <a:pt x="3505" y="12010"/>
                    <a:pt x="3026" y="12506"/>
                    <a:pt x="2428" y="12946"/>
                  </a:cubicBezTo>
                  <a:cubicBezTo>
                    <a:pt x="1751" y="13444"/>
                    <a:pt x="931" y="13866"/>
                    <a:pt x="0" y="14186"/>
                  </a:cubicBezTo>
                  <a:cubicBezTo>
                    <a:pt x="2598" y="20978"/>
                    <a:pt x="17982" y="21098"/>
                    <a:pt x="20850" y="14349"/>
                  </a:cubicBezTo>
                  <a:cubicBezTo>
                    <a:pt x="21600" y="12583"/>
                    <a:pt x="20800" y="10701"/>
                    <a:pt x="18746" y="9402"/>
                  </a:cubicBezTo>
                  <a:cubicBezTo>
                    <a:pt x="20273" y="5905"/>
                    <a:pt x="17558" y="2229"/>
                    <a:pt x="12312" y="687"/>
                  </a:cubicBezTo>
                  <a:cubicBezTo>
                    <a:pt x="8265" y="-502"/>
                    <a:pt x="3484" y="-128"/>
                    <a:pt x="30" y="1648"/>
                  </a:cubicBezTo>
                  <a:close/>
                </a:path>
              </a:pathLst>
            </a:custGeom>
            <a:solidFill>
              <a:srgbClr val="FFFFFF"/>
            </a:solidFill>
            <a:ln w="12700" cap="flat">
              <a:noFill/>
              <a:miter lim="400000"/>
            </a:ln>
            <a:effectLst/>
          </p:spPr>
          <p:txBody>
            <a:bodyPr wrap="square" lIns="50800" tIns="50800" rIns="50800" bIns="50800" numCol="1" anchor="ctr">
              <a:noAutofit/>
            </a:bodyPr>
            <a:lstStyle/>
            <a:p>
              <a:endParaRPr/>
            </a:p>
          </p:txBody>
        </p:sp>
        <p:sp>
          <p:nvSpPr>
            <p:cNvPr id="366" name="Forma"/>
            <p:cNvSpPr/>
            <p:nvPr/>
          </p:nvSpPr>
          <p:spPr>
            <a:xfrm>
              <a:off x="0" y="2008913"/>
              <a:ext cx="947458" cy="1207638"/>
            </a:xfrm>
            <a:custGeom>
              <a:avLst/>
              <a:gdLst/>
              <a:ahLst/>
              <a:cxnLst>
                <a:cxn ang="0">
                  <a:pos x="wd2" y="hd2"/>
                </a:cxn>
                <a:cxn ang="5400000">
                  <a:pos x="wd2" y="hd2"/>
                </a:cxn>
                <a:cxn ang="10800000">
                  <a:pos x="wd2" y="hd2"/>
                </a:cxn>
                <a:cxn ang="16200000">
                  <a:pos x="wd2" y="hd2"/>
                </a:cxn>
              </a:cxnLst>
              <a:rect l="0" t="0" r="r" b="b"/>
              <a:pathLst>
                <a:path w="21600" h="21589" extrusionOk="0">
                  <a:moveTo>
                    <a:pt x="6908" y="0"/>
                  </a:moveTo>
                  <a:cubicBezTo>
                    <a:pt x="6514" y="3039"/>
                    <a:pt x="6727" y="6093"/>
                    <a:pt x="7529" y="9069"/>
                  </a:cubicBezTo>
                  <a:cubicBezTo>
                    <a:pt x="7831" y="10189"/>
                    <a:pt x="8218" y="11300"/>
                    <a:pt x="8705" y="12393"/>
                  </a:cubicBezTo>
                  <a:cubicBezTo>
                    <a:pt x="9427" y="14011"/>
                    <a:pt x="10394" y="15590"/>
                    <a:pt x="11595" y="16997"/>
                  </a:cubicBezTo>
                  <a:cubicBezTo>
                    <a:pt x="12837" y="18453"/>
                    <a:pt x="14355" y="19745"/>
                    <a:pt x="16424" y="20607"/>
                  </a:cubicBezTo>
                  <a:cubicBezTo>
                    <a:pt x="17992" y="21261"/>
                    <a:pt x="19779" y="21600"/>
                    <a:pt x="21600" y="21582"/>
                  </a:cubicBezTo>
                  <a:lnTo>
                    <a:pt x="0" y="21589"/>
                  </a:lnTo>
                  <a:lnTo>
                    <a:pt x="6908" y="0"/>
                  </a:lnTo>
                  <a:close/>
                </a:path>
              </a:pathLst>
            </a:custGeom>
            <a:solidFill>
              <a:srgbClr val="FFFFFF"/>
            </a:solidFill>
            <a:ln w="12700" cap="flat">
              <a:noFill/>
              <a:miter lim="400000"/>
            </a:ln>
            <a:effectLst/>
          </p:spPr>
          <p:txBody>
            <a:bodyPr wrap="square" lIns="50800" tIns="50800" rIns="50800" bIns="50800" numCol="1" anchor="ctr">
              <a:noAutofit/>
            </a:bodyPr>
            <a:lstStyle/>
            <a:p>
              <a:endParaRPr/>
            </a:p>
          </p:txBody>
        </p:sp>
        <p:sp>
          <p:nvSpPr>
            <p:cNvPr id="367" name="Forma"/>
            <p:cNvSpPr/>
            <p:nvPr/>
          </p:nvSpPr>
          <p:spPr>
            <a:xfrm rot="16200000" flipH="1">
              <a:off x="1879458" y="-429880"/>
              <a:ext cx="2055762" cy="5181070"/>
            </a:xfrm>
            <a:custGeom>
              <a:avLst/>
              <a:gdLst/>
              <a:ahLst/>
              <a:cxnLst>
                <a:cxn ang="0">
                  <a:pos x="wd2" y="hd2"/>
                </a:cxn>
                <a:cxn ang="5400000">
                  <a:pos x="wd2" y="hd2"/>
                </a:cxn>
                <a:cxn ang="10800000">
                  <a:pos x="wd2" y="hd2"/>
                </a:cxn>
                <a:cxn ang="16200000">
                  <a:pos x="wd2" y="hd2"/>
                </a:cxn>
              </a:cxnLst>
              <a:rect l="0" t="0" r="r" b="b"/>
              <a:pathLst>
                <a:path w="19679" h="21600" extrusionOk="0">
                  <a:moveTo>
                    <a:pt x="9839" y="0"/>
                  </a:moveTo>
                  <a:cubicBezTo>
                    <a:pt x="7321" y="0"/>
                    <a:pt x="4803" y="241"/>
                    <a:pt x="2882" y="724"/>
                  </a:cubicBezTo>
                  <a:cubicBezTo>
                    <a:pt x="-961" y="1689"/>
                    <a:pt x="-961" y="3255"/>
                    <a:pt x="2882" y="4221"/>
                  </a:cubicBezTo>
                  <a:cubicBezTo>
                    <a:pt x="6724" y="5186"/>
                    <a:pt x="12954" y="5186"/>
                    <a:pt x="16796" y="4221"/>
                  </a:cubicBezTo>
                  <a:cubicBezTo>
                    <a:pt x="20639" y="3255"/>
                    <a:pt x="20639" y="1689"/>
                    <a:pt x="16796" y="724"/>
                  </a:cubicBezTo>
                  <a:cubicBezTo>
                    <a:pt x="14875" y="241"/>
                    <a:pt x="12357" y="0"/>
                    <a:pt x="9839" y="0"/>
                  </a:cubicBezTo>
                  <a:close/>
                  <a:moveTo>
                    <a:pt x="0" y="3593"/>
                  </a:moveTo>
                  <a:lnTo>
                    <a:pt x="0" y="18993"/>
                  </a:lnTo>
                  <a:cubicBezTo>
                    <a:pt x="0" y="20356"/>
                    <a:pt x="4405" y="21600"/>
                    <a:pt x="9839" y="21600"/>
                  </a:cubicBezTo>
                  <a:cubicBezTo>
                    <a:pt x="15273" y="21600"/>
                    <a:pt x="19678" y="20356"/>
                    <a:pt x="19678" y="18993"/>
                  </a:cubicBezTo>
                  <a:lnTo>
                    <a:pt x="19678" y="3593"/>
                  </a:lnTo>
                  <a:cubicBezTo>
                    <a:pt x="18279" y="4621"/>
                    <a:pt x="14401" y="5357"/>
                    <a:pt x="9839" y="5357"/>
                  </a:cubicBezTo>
                  <a:cubicBezTo>
                    <a:pt x="5277" y="5357"/>
                    <a:pt x="1399" y="4621"/>
                    <a:pt x="0" y="3593"/>
                  </a:cubicBezTo>
                  <a:close/>
                </a:path>
              </a:pathLst>
            </a:custGeom>
            <a:noFill/>
            <a:ln w="50800" cap="flat">
              <a:solidFill>
                <a:srgbClr val="000000">
                  <a:alpha val="52359"/>
                </a:srgbClr>
              </a:solidFill>
              <a:prstDash val="solid"/>
              <a:miter lim="400000"/>
            </a:ln>
            <a:effectLst/>
          </p:spPr>
          <p:txBody>
            <a:bodyPr wrap="square" lIns="50800" tIns="50800" rIns="50800" bIns="50800" numCol="1" anchor="ctr">
              <a:noAutofit/>
            </a:bodyPr>
            <a:lstStyle/>
            <a:p>
              <a:pPr defTabSz="825500">
                <a:defRPr>
                  <a:solidFill>
                    <a:srgbClr val="FFFFFF"/>
                  </a:solidFill>
                  <a:latin typeface="Helvetica Neue Medium"/>
                  <a:ea typeface="Helvetica Neue Medium"/>
                  <a:cs typeface="Helvetica Neue Medium"/>
                  <a:sym typeface="Helvetica Neue Medium"/>
                </a:defRPr>
              </a:pPr>
              <a:endParaRPr/>
            </a:p>
          </p:txBody>
        </p:sp>
      </p:grpSp>
      <p:sp>
        <p:nvSpPr>
          <p:cNvPr id="369" name="Dose deposition in CT scans"/>
          <p:cNvSpPr txBox="1">
            <a:spLocks noGrp="1"/>
          </p:cNvSpPr>
          <p:nvPr>
            <p:ph type="title"/>
          </p:nvPr>
        </p:nvSpPr>
        <p:spPr>
          <a:prstGeom prst="rect">
            <a:avLst/>
          </a:prstGeom>
        </p:spPr>
        <p:txBody>
          <a:bodyPr/>
          <a:lstStyle/>
          <a:p>
            <a:r>
              <a:t>Dose deposition in CT scans</a:t>
            </a:r>
          </a:p>
        </p:txBody>
      </p:sp>
      <p:sp>
        <p:nvSpPr>
          <p:cNvPr id="370" name="Rettangolo"/>
          <p:cNvSpPr/>
          <p:nvPr/>
        </p:nvSpPr>
        <p:spPr>
          <a:xfrm>
            <a:off x="3412" y="12448242"/>
            <a:ext cx="24377176" cy="1270001"/>
          </a:xfrm>
          <a:prstGeom prst="rect">
            <a:avLst/>
          </a:prstGeom>
          <a:solidFill>
            <a:srgbClr val="BCC9E2">
              <a:alpha val="50288"/>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371" name="Numero diapositiva"/>
          <p:cNvSpPr txBox="1">
            <a:spLocks noGrp="1"/>
          </p:cNvSpPr>
          <p:nvPr>
            <p:ph type="sldNum" sz="quarter" idx="2"/>
          </p:nvPr>
        </p:nvSpPr>
        <p:spPr>
          <a:xfrm>
            <a:off x="12040336" y="12981888"/>
            <a:ext cx="290831" cy="47371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5</a:t>
            </a:fld>
            <a:endParaRPr/>
          </a:p>
        </p:txBody>
      </p:sp>
      <p:sp>
        <p:nvSpPr>
          <p:cNvPr id="372" name="Deep Learning–Driven Differentiable Autoplanning for  Proton Therapy: A Proof-of-Concept"/>
          <p:cNvSpPr txBox="1"/>
          <p:nvPr/>
        </p:nvSpPr>
        <p:spPr>
          <a:xfrm>
            <a:off x="691931" y="12618142"/>
            <a:ext cx="10119225" cy="9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700">
                <a:solidFill>
                  <a:srgbClr val="1A3361"/>
                </a:solidFill>
              </a:defRPr>
            </a:pPr>
            <a:r>
              <a:t>Deep Learning–Driven Differentiable Autoplanning for </a:t>
            </a:r>
            <a:br/>
            <a:r>
              <a:t>Proton Therapy: A Proof-of-Concept</a:t>
            </a:r>
          </a:p>
        </p:txBody>
      </p:sp>
      <p:sp>
        <p:nvSpPr>
          <p:cNvPr id="373" name="Lorenzo Arsini - 22/09/2025 EuNPC 2025 - Caen, France"/>
          <p:cNvSpPr txBox="1"/>
          <p:nvPr/>
        </p:nvSpPr>
        <p:spPr>
          <a:xfrm>
            <a:off x="13560347" y="12618143"/>
            <a:ext cx="10119225" cy="9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700">
                <a:solidFill>
                  <a:srgbClr val="1A3361"/>
                </a:solidFill>
              </a:defRPr>
            </a:pPr>
            <a:r>
              <a:t>Lorenzo Arsini - 22/09/2025</a:t>
            </a:r>
            <a:br/>
            <a:r>
              <a:t>EuNPC 2025 - Caen, France</a:t>
            </a:r>
          </a:p>
        </p:txBody>
      </p:sp>
      <p:sp>
        <p:nvSpPr>
          <p:cNvPr id="374" name="Monte Carlo…"/>
          <p:cNvSpPr txBox="1"/>
          <p:nvPr/>
        </p:nvSpPr>
        <p:spPr>
          <a:xfrm>
            <a:off x="17284295" y="1680019"/>
            <a:ext cx="7967849" cy="20628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defTabSz="825500">
              <a:defRPr sz="5500">
                <a:solidFill>
                  <a:srgbClr val="000000"/>
                </a:solidFill>
              </a:defRPr>
            </a:pPr>
            <a:r>
              <a:t>Monte Carlo</a:t>
            </a:r>
          </a:p>
          <a:p>
            <a:pPr defTabSz="825500">
              <a:defRPr sz="5500">
                <a:solidFill>
                  <a:srgbClr val="000000"/>
                </a:solidFill>
              </a:defRPr>
            </a:pPr>
            <a:r>
              <a:t>simulated dose</a:t>
            </a:r>
          </a:p>
        </p:txBody>
      </p:sp>
      <p:pic>
        <p:nvPicPr>
          <p:cNvPr id="375" name="images.jpeg" descr="images.jpeg"/>
          <p:cNvPicPr>
            <a:picLocks noChangeAspect="1"/>
          </p:cNvPicPr>
          <p:nvPr/>
        </p:nvPicPr>
        <p:blipFill>
          <a:blip r:embed="rId2"/>
          <a:srcRect r="1"/>
          <a:stretch>
            <a:fillRect/>
          </a:stretch>
        </p:blipFill>
        <p:spPr>
          <a:xfrm>
            <a:off x="1211497" y="4107929"/>
            <a:ext cx="5232004" cy="428267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1"/>
                </a:lnTo>
                <a:lnTo>
                  <a:pt x="0" y="21600"/>
                </a:lnTo>
                <a:lnTo>
                  <a:pt x="10801" y="21600"/>
                </a:lnTo>
                <a:lnTo>
                  <a:pt x="21600" y="21600"/>
                </a:lnTo>
                <a:lnTo>
                  <a:pt x="21600" y="10801"/>
                </a:lnTo>
                <a:lnTo>
                  <a:pt x="21600" y="0"/>
                </a:lnTo>
                <a:lnTo>
                  <a:pt x="10801" y="0"/>
                </a:lnTo>
                <a:lnTo>
                  <a:pt x="0" y="0"/>
                </a:lnTo>
                <a:close/>
                <a:moveTo>
                  <a:pt x="131" y="160"/>
                </a:moveTo>
                <a:lnTo>
                  <a:pt x="10801" y="160"/>
                </a:lnTo>
                <a:lnTo>
                  <a:pt x="21469" y="160"/>
                </a:lnTo>
                <a:lnTo>
                  <a:pt x="21469" y="10801"/>
                </a:lnTo>
                <a:lnTo>
                  <a:pt x="21469" y="21440"/>
                </a:lnTo>
                <a:lnTo>
                  <a:pt x="10819" y="21468"/>
                </a:lnTo>
                <a:cubicBezTo>
                  <a:pt x="2344" y="21489"/>
                  <a:pt x="161" y="21468"/>
                  <a:pt x="128" y="21362"/>
                </a:cubicBezTo>
                <a:cubicBezTo>
                  <a:pt x="105" y="21288"/>
                  <a:pt x="96" y="16487"/>
                  <a:pt x="108" y="10693"/>
                </a:cubicBezTo>
                <a:lnTo>
                  <a:pt x="131" y="160"/>
                </a:lnTo>
                <a:close/>
                <a:moveTo>
                  <a:pt x="12162" y="911"/>
                </a:moveTo>
                <a:cubicBezTo>
                  <a:pt x="11614" y="910"/>
                  <a:pt x="10983" y="938"/>
                  <a:pt x="10234" y="989"/>
                </a:cubicBezTo>
                <a:cubicBezTo>
                  <a:pt x="6635" y="1235"/>
                  <a:pt x="5307" y="1692"/>
                  <a:pt x="4172" y="3077"/>
                </a:cubicBezTo>
                <a:cubicBezTo>
                  <a:pt x="3160" y="4310"/>
                  <a:pt x="1666" y="7354"/>
                  <a:pt x="1234" y="9064"/>
                </a:cubicBezTo>
                <a:cubicBezTo>
                  <a:pt x="1135" y="9455"/>
                  <a:pt x="1008" y="10369"/>
                  <a:pt x="950" y="11097"/>
                </a:cubicBezTo>
                <a:cubicBezTo>
                  <a:pt x="642" y="14987"/>
                  <a:pt x="1812" y="18239"/>
                  <a:pt x="3963" y="19470"/>
                </a:cubicBezTo>
                <a:cubicBezTo>
                  <a:pt x="4666" y="19872"/>
                  <a:pt x="7083" y="20528"/>
                  <a:pt x="8405" y="20675"/>
                </a:cubicBezTo>
                <a:cubicBezTo>
                  <a:pt x="9253" y="20769"/>
                  <a:pt x="10106" y="20732"/>
                  <a:pt x="10670" y="20579"/>
                </a:cubicBezTo>
                <a:cubicBezTo>
                  <a:pt x="11046" y="20477"/>
                  <a:pt x="11830" y="20401"/>
                  <a:pt x="12716" y="20381"/>
                </a:cubicBezTo>
                <a:cubicBezTo>
                  <a:pt x="14269" y="20346"/>
                  <a:pt x="14448" y="20305"/>
                  <a:pt x="16331" y="19522"/>
                </a:cubicBezTo>
                <a:cubicBezTo>
                  <a:pt x="18058" y="18804"/>
                  <a:pt x="18546" y="18515"/>
                  <a:pt x="19114" y="17865"/>
                </a:cubicBezTo>
                <a:cubicBezTo>
                  <a:pt x="20194" y="16630"/>
                  <a:pt x="20633" y="15307"/>
                  <a:pt x="20705" y="13077"/>
                </a:cubicBezTo>
                <a:cubicBezTo>
                  <a:pt x="20814" y="9703"/>
                  <a:pt x="19959" y="6667"/>
                  <a:pt x="18120" y="3899"/>
                </a:cubicBezTo>
                <a:cubicBezTo>
                  <a:pt x="17537" y="3022"/>
                  <a:pt x="16885" y="2419"/>
                  <a:pt x="15916" y="1864"/>
                </a:cubicBezTo>
                <a:cubicBezTo>
                  <a:pt x="14722" y="1178"/>
                  <a:pt x="13809" y="914"/>
                  <a:pt x="12162" y="911"/>
                </a:cubicBezTo>
                <a:close/>
              </a:path>
            </a:pathLst>
          </a:custGeom>
          <a:ln w="12700">
            <a:miter lim="400000"/>
          </a:ln>
        </p:spPr>
      </p:pic>
      <p:sp>
        <p:nvSpPr>
          <p:cNvPr id="376" name="Forma"/>
          <p:cNvSpPr/>
          <p:nvPr/>
        </p:nvSpPr>
        <p:spPr>
          <a:xfrm rot="14903377" flipH="1">
            <a:off x="4592905" y="3744760"/>
            <a:ext cx="1332501" cy="4075188"/>
          </a:xfrm>
          <a:custGeom>
            <a:avLst/>
            <a:gdLst/>
            <a:ahLst/>
            <a:cxnLst>
              <a:cxn ang="0">
                <a:pos x="wd2" y="hd2"/>
              </a:cxn>
              <a:cxn ang="5400000">
                <a:pos x="wd2" y="hd2"/>
              </a:cxn>
              <a:cxn ang="10800000">
                <a:pos x="wd2" y="hd2"/>
              </a:cxn>
              <a:cxn ang="16200000">
                <a:pos x="wd2" y="hd2"/>
              </a:cxn>
            </a:cxnLst>
            <a:rect l="0" t="0" r="r" b="b"/>
            <a:pathLst>
              <a:path w="19679" h="21600" extrusionOk="0">
                <a:moveTo>
                  <a:pt x="9839" y="0"/>
                </a:moveTo>
                <a:cubicBezTo>
                  <a:pt x="7321" y="0"/>
                  <a:pt x="4803" y="241"/>
                  <a:pt x="2882" y="724"/>
                </a:cubicBezTo>
                <a:cubicBezTo>
                  <a:pt x="-961" y="1689"/>
                  <a:pt x="-961" y="3255"/>
                  <a:pt x="2882" y="4221"/>
                </a:cubicBezTo>
                <a:cubicBezTo>
                  <a:pt x="6724" y="5186"/>
                  <a:pt x="12954" y="5186"/>
                  <a:pt x="16796" y="4221"/>
                </a:cubicBezTo>
                <a:cubicBezTo>
                  <a:pt x="20639" y="3255"/>
                  <a:pt x="20639" y="1689"/>
                  <a:pt x="16796" y="724"/>
                </a:cubicBezTo>
                <a:cubicBezTo>
                  <a:pt x="14875" y="241"/>
                  <a:pt x="12357" y="0"/>
                  <a:pt x="9839" y="0"/>
                </a:cubicBezTo>
                <a:close/>
                <a:moveTo>
                  <a:pt x="0" y="3593"/>
                </a:moveTo>
                <a:lnTo>
                  <a:pt x="0" y="18993"/>
                </a:lnTo>
                <a:cubicBezTo>
                  <a:pt x="0" y="20356"/>
                  <a:pt x="4405" y="21600"/>
                  <a:pt x="9839" y="21600"/>
                </a:cubicBezTo>
                <a:cubicBezTo>
                  <a:pt x="15273" y="21600"/>
                  <a:pt x="19678" y="20356"/>
                  <a:pt x="19678" y="18993"/>
                </a:cubicBezTo>
                <a:lnTo>
                  <a:pt x="19678" y="3593"/>
                </a:lnTo>
                <a:cubicBezTo>
                  <a:pt x="18279" y="4621"/>
                  <a:pt x="14401" y="5357"/>
                  <a:pt x="9839" y="5357"/>
                </a:cubicBezTo>
                <a:cubicBezTo>
                  <a:pt x="5277" y="5357"/>
                  <a:pt x="1399" y="4621"/>
                  <a:pt x="0" y="3593"/>
                </a:cubicBezTo>
                <a:close/>
              </a:path>
            </a:pathLst>
          </a:custGeom>
          <a:solidFill>
            <a:srgbClr val="6488D1">
              <a:alpha val="52359"/>
            </a:srgbClr>
          </a:solidFill>
          <a:ln w="50800">
            <a:solidFill>
              <a:srgbClr val="00233A">
                <a:alpha val="52359"/>
              </a:srgbClr>
            </a:solidFill>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377" name="Linea"/>
          <p:cNvSpPr/>
          <p:nvPr/>
        </p:nvSpPr>
        <p:spPr>
          <a:xfrm flipH="1">
            <a:off x="2589571" y="4205443"/>
            <a:ext cx="6636334" cy="2627512"/>
          </a:xfrm>
          <a:prstGeom prst="line">
            <a:avLst/>
          </a:prstGeom>
          <a:ln w="25400">
            <a:solidFill>
              <a:srgbClr val="000000"/>
            </a:solidFill>
            <a:miter lim="400000"/>
          </a:ln>
        </p:spPr>
        <p:txBody>
          <a:bodyPr lIns="50800" tIns="50800" rIns="50800" bIns="50800" anchor="ctr"/>
          <a:lstStyle/>
          <a:p>
            <a:endParaRPr/>
          </a:p>
        </p:txBody>
      </p:sp>
      <p:sp>
        <p:nvSpPr>
          <p:cNvPr id="378" name="Linea"/>
          <p:cNvSpPr/>
          <p:nvPr/>
        </p:nvSpPr>
        <p:spPr>
          <a:xfrm flipH="1">
            <a:off x="3827498" y="3627690"/>
            <a:ext cx="1" cy="5595601"/>
          </a:xfrm>
          <a:prstGeom prst="line">
            <a:avLst/>
          </a:prstGeom>
          <a:ln w="25400">
            <a:solidFill>
              <a:srgbClr val="000000"/>
            </a:solidFill>
            <a:miter lim="400000"/>
          </a:ln>
        </p:spPr>
        <p:txBody>
          <a:bodyPr lIns="50800" tIns="50800" rIns="50800" bIns="50800" anchor="ctr"/>
          <a:lstStyle/>
          <a:p>
            <a:endParaRPr/>
          </a:p>
        </p:txBody>
      </p:sp>
      <p:sp>
        <p:nvSpPr>
          <p:cNvPr id="379" name="Linea"/>
          <p:cNvSpPr/>
          <p:nvPr/>
        </p:nvSpPr>
        <p:spPr>
          <a:xfrm flipH="1">
            <a:off x="-35734" y="6263540"/>
            <a:ext cx="7726465" cy="128710"/>
          </a:xfrm>
          <a:prstGeom prst="line">
            <a:avLst/>
          </a:prstGeom>
          <a:ln w="25400">
            <a:solidFill>
              <a:srgbClr val="000000"/>
            </a:solidFill>
            <a:miter lim="400000"/>
          </a:ln>
        </p:spPr>
        <p:txBody>
          <a:bodyPr lIns="50800" tIns="50800" rIns="50800" bIns="50800" anchor="ctr"/>
          <a:lstStyle/>
          <a:p>
            <a:endParaRPr/>
          </a:p>
        </p:txBody>
      </p:sp>
      <mc:AlternateContent xmlns:mc="http://schemas.openxmlformats.org/markup-compatibility/2006" xmlns:a14="http://schemas.microsoft.com/office/drawing/2010/main">
        <mc:Choice Requires="a14">
          <p:sp>
            <p:nvSpPr>
              <p:cNvPr id="380" name="Equazione"/>
              <p:cNvSpPr txBox="1"/>
              <p:nvPr/>
            </p:nvSpPr>
            <p:spPr>
              <a:xfrm>
                <a:off x="6782575" y="3204764"/>
                <a:ext cx="1469501" cy="890932"/>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sz="7900" i="1">
                          <a:solidFill>
                            <a:srgbClr val="000000"/>
                          </a:solidFill>
                          <a:latin typeface="Cambria Math" panose="02040503050406030204" pitchFamily="18" charset="0"/>
                        </a:rPr>
                        <m:t>𝜃</m:t>
                      </m:r>
                      <m:r>
                        <a:rPr sz="7900" i="1">
                          <a:solidFill>
                            <a:srgbClr val="000000"/>
                          </a:solidFill>
                          <a:latin typeface="Cambria Math" panose="02040503050406030204" pitchFamily="18" charset="0"/>
                        </a:rPr>
                        <m:t>,</m:t>
                      </m:r>
                      <m:r>
                        <a:rPr sz="7900" i="1">
                          <a:solidFill>
                            <a:srgbClr val="000000"/>
                          </a:solidFill>
                          <a:latin typeface="Cambria Math" panose="02040503050406030204" pitchFamily="18" charset="0"/>
                        </a:rPr>
                        <m:t>𝜙</m:t>
                      </m:r>
                    </m:oMath>
                  </m:oMathPara>
                </a14:m>
                <a:endParaRPr sz="7900"/>
              </a:p>
            </p:txBody>
          </p:sp>
        </mc:Choice>
        <mc:Fallback xmlns="">
          <p:sp>
            <p:nvSpPr>
              <p:cNvPr id="380" name="Equazione"/>
              <p:cNvSpPr txBox="1">
                <a:spLocks noRot="1" noChangeAspect="1" noMove="1" noResize="1" noEditPoints="1" noAdjustHandles="1" noChangeArrowheads="1" noChangeShapeType="1" noTextEdit="1"/>
              </p:cNvSpPr>
              <p:nvPr/>
            </p:nvSpPr>
            <p:spPr>
              <a:xfrm>
                <a:off x="6782575" y="3204764"/>
                <a:ext cx="1469501" cy="890932"/>
              </a:xfrm>
              <a:prstGeom prst="rect">
                <a:avLst/>
              </a:prstGeom>
              <a:blipFill>
                <a:blip r:embed="rId3"/>
                <a:stretch>
                  <a:fillRect l="-24138" r="-43103" b="-84507"/>
                </a:stretch>
              </a:blipFill>
              <a:ln w="12700">
                <a:miter lim="400000"/>
              </a:ln>
            </p:spPr>
            <p:txBody>
              <a:bodyPr/>
              <a:lstStyle/>
              <a:p>
                <a:r>
                  <a:rPr lang="it-IT">
                    <a:noFill/>
                  </a:rPr>
                  <a:t> </a:t>
                </a:r>
              </a:p>
            </p:txBody>
          </p:sp>
        </mc:Fallback>
      </mc:AlternateContent>
      <p:sp>
        <p:nvSpPr>
          <p:cNvPr id="381" name="Linea"/>
          <p:cNvSpPr/>
          <p:nvPr/>
        </p:nvSpPr>
        <p:spPr>
          <a:xfrm flipH="1">
            <a:off x="7590582" y="3984709"/>
            <a:ext cx="2138695" cy="846770"/>
          </a:xfrm>
          <a:prstGeom prst="line">
            <a:avLst/>
          </a:prstGeom>
          <a:ln w="139700">
            <a:solidFill>
              <a:srgbClr val="B50002"/>
            </a:solidFill>
            <a:miter lim="400000"/>
            <a:tailEnd type="triangle"/>
          </a:ln>
        </p:spPr>
        <p:txBody>
          <a:bodyPr lIns="50800" tIns="50800" rIns="50800" bIns="50800" anchor="ctr"/>
          <a:lstStyle/>
          <a:p>
            <a:endParaRPr/>
          </a:p>
        </p:txBody>
      </p:sp>
      <mc:AlternateContent xmlns:mc="http://schemas.openxmlformats.org/markup-compatibility/2006" xmlns:a14="http://schemas.microsoft.com/office/drawing/2010/main">
        <mc:Choice Requires="a14">
          <p:sp>
            <p:nvSpPr>
              <p:cNvPr id="382" name="Equazione"/>
              <p:cNvSpPr txBox="1"/>
              <p:nvPr/>
            </p:nvSpPr>
            <p:spPr>
              <a:xfrm>
                <a:off x="8970895" y="4475830"/>
                <a:ext cx="790043" cy="788416"/>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sz="6800" i="1">
                              <a:solidFill>
                                <a:srgbClr val="000000"/>
                              </a:solidFill>
                              <a:latin typeface="Cambria Math" panose="02040503050406030204" pitchFamily="18" charset="0"/>
                            </a:rPr>
                          </m:ctrlPr>
                        </m:sSubPr>
                        <m:e>
                          <m:r>
                            <a:rPr sz="6800" i="1">
                              <a:solidFill>
                                <a:srgbClr val="000000"/>
                              </a:solidFill>
                              <a:latin typeface="Cambria Math" panose="02040503050406030204" pitchFamily="18" charset="0"/>
                            </a:rPr>
                            <m:t>𝐸</m:t>
                          </m:r>
                        </m:e>
                        <m:sub>
                          <m:r>
                            <a:rPr sz="6800" i="1">
                              <a:solidFill>
                                <a:srgbClr val="000000"/>
                              </a:solidFill>
                              <a:latin typeface="Cambria Math" panose="02040503050406030204" pitchFamily="18" charset="0"/>
                            </a:rPr>
                            <m:t>0</m:t>
                          </m:r>
                        </m:sub>
                      </m:sSub>
                    </m:oMath>
                  </m:oMathPara>
                </a14:m>
                <a:endParaRPr sz="6800"/>
              </a:p>
            </p:txBody>
          </p:sp>
        </mc:Choice>
        <mc:Fallback xmlns="">
          <p:sp>
            <p:nvSpPr>
              <p:cNvPr id="382" name="Equazione"/>
              <p:cNvSpPr txBox="1">
                <a:spLocks noRot="1" noChangeAspect="1" noMove="1" noResize="1" noEditPoints="1" noAdjustHandles="1" noChangeArrowheads="1" noChangeShapeType="1" noTextEdit="1"/>
              </p:cNvSpPr>
              <p:nvPr/>
            </p:nvSpPr>
            <p:spPr>
              <a:xfrm>
                <a:off x="8970895" y="4475830"/>
                <a:ext cx="790043" cy="788416"/>
              </a:xfrm>
              <a:prstGeom prst="rect">
                <a:avLst/>
              </a:prstGeom>
              <a:blipFill>
                <a:blip r:embed="rId4"/>
                <a:stretch>
                  <a:fillRect l="-36508" r="-34921" b="-57143"/>
                </a:stretch>
              </a:blipFill>
              <a:ln w="12700">
                <a:miter lim="400000"/>
              </a:ln>
            </p:spPr>
            <p:txBody>
              <a:bodyPr/>
              <a:lstStyle/>
              <a:p>
                <a:r>
                  <a:rPr lang="it-IT">
                    <a:noFill/>
                  </a:rPr>
                  <a:t> </a:t>
                </a:r>
              </a:p>
            </p:txBody>
          </p:sp>
        </mc:Fallback>
      </mc:AlternateContent>
      <p:sp>
        <p:nvSpPr>
          <p:cNvPr id="394" name="Linea di collegamento"/>
          <p:cNvSpPr/>
          <p:nvPr/>
        </p:nvSpPr>
        <p:spPr>
          <a:xfrm>
            <a:off x="338125" y="6996952"/>
            <a:ext cx="971559" cy="3268797"/>
          </a:xfrm>
          <a:custGeom>
            <a:avLst/>
            <a:gdLst/>
            <a:ahLst/>
            <a:cxnLst>
              <a:cxn ang="0">
                <a:pos x="wd2" y="hd2"/>
              </a:cxn>
              <a:cxn ang="5400000">
                <a:pos x="wd2" y="hd2"/>
              </a:cxn>
              <a:cxn ang="10800000">
                <a:pos x="wd2" y="hd2"/>
              </a:cxn>
              <a:cxn ang="16200000">
                <a:pos x="wd2" y="hd2"/>
              </a:cxn>
            </a:cxnLst>
            <a:rect l="0" t="0" r="r" b="b"/>
            <a:pathLst>
              <a:path w="16475" h="21600" extrusionOk="0">
                <a:moveTo>
                  <a:pt x="16475" y="21600"/>
                </a:moveTo>
                <a:cubicBezTo>
                  <a:pt x="-2654" y="17402"/>
                  <a:pt x="-5125" y="10202"/>
                  <a:pt x="9063" y="0"/>
                </a:cubicBezTo>
              </a:path>
            </a:pathLst>
          </a:custGeom>
          <a:ln w="127000">
            <a:solidFill>
              <a:schemeClr val="accent1">
                <a:hueOff val="114395"/>
                <a:lumOff val="-24975"/>
              </a:schemeClr>
            </a:solidFill>
            <a:miter lim="400000"/>
            <a:headEnd type="triangle"/>
          </a:ln>
        </p:spPr>
        <p:txBody>
          <a:bodyPr/>
          <a:lstStyle/>
          <a:p>
            <a:endParaRPr/>
          </a:p>
        </p:txBody>
      </p:sp>
      <p:sp>
        <p:nvSpPr>
          <p:cNvPr id="384" name="Density map in the cylinder"/>
          <p:cNvSpPr txBox="1"/>
          <p:nvPr/>
        </p:nvSpPr>
        <p:spPr>
          <a:xfrm>
            <a:off x="1614733" y="9725388"/>
            <a:ext cx="3945062" cy="14616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90000"/>
              </a:lnSpc>
              <a:spcBef>
                <a:spcPts val="4500"/>
              </a:spcBef>
              <a:defRPr sz="4800">
                <a:solidFill>
                  <a:srgbClr val="000000"/>
                </a:solidFill>
              </a:defRPr>
            </a:lvl1pPr>
          </a:lstStyle>
          <a:p>
            <a:r>
              <a:t>Density map in the cylinder</a:t>
            </a:r>
          </a:p>
        </p:txBody>
      </p:sp>
      <p:pic>
        <p:nvPicPr>
          <p:cNvPr id="385" name="ene.png" descr="ene.png"/>
          <p:cNvPicPr>
            <a:picLocks noChangeAspect="1"/>
          </p:cNvPicPr>
          <p:nvPr/>
        </p:nvPicPr>
        <p:blipFill>
          <a:blip r:embed="rId5"/>
          <a:stretch>
            <a:fillRect/>
          </a:stretch>
        </p:blipFill>
        <p:spPr>
          <a:xfrm>
            <a:off x="18455468" y="4230250"/>
            <a:ext cx="5625503" cy="4195290"/>
          </a:xfrm>
          <a:prstGeom prst="rect">
            <a:avLst/>
          </a:prstGeom>
          <a:ln w="12700">
            <a:miter lim="400000"/>
          </a:ln>
        </p:spPr>
      </p:pic>
      <mc:AlternateContent xmlns:mc="http://schemas.openxmlformats.org/markup-compatibility/2006" xmlns:a14="http://schemas.microsoft.com/office/drawing/2010/main">
        <mc:Choice Requires="a14">
          <p:sp>
            <p:nvSpPr>
              <p:cNvPr id="386" name="Equazione"/>
              <p:cNvSpPr txBox="1"/>
              <p:nvPr/>
            </p:nvSpPr>
            <p:spPr>
              <a:xfrm>
                <a:off x="8866203" y="7774443"/>
                <a:ext cx="597054" cy="754787"/>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sz="9200" i="1">
                          <a:solidFill>
                            <a:srgbClr val="000000"/>
                          </a:solidFill>
                          <a:latin typeface="Cambria Math" panose="02040503050406030204" pitchFamily="18" charset="0"/>
                        </a:rPr>
                        <m:t>𝜌</m:t>
                      </m:r>
                    </m:oMath>
                  </m:oMathPara>
                </a14:m>
                <a:endParaRPr sz="9200"/>
              </a:p>
            </p:txBody>
          </p:sp>
        </mc:Choice>
        <mc:Fallback xmlns="">
          <p:sp>
            <p:nvSpPr>
              <p:cNvPr id="386" name="Equazione"/>
              <p:cNvSpPr txBox="1">
                <a:spLocks noRot="1" noChangeAspect="1" noMove="1" noResize="1" noEditPoints="1" noAdjustHandles="1" noChangeArrowheads="1" noChangeShapeType="1" noTextEdit="1"/>
              </p:cNvSpPr>
              <p:nvPr/>
            </p:nvSpPr>
            <p:spPr>
              <a:xfrm>
                <a:off x="8866203" y="7774443"/>
                <a:ext cx="597054" cy="754787"/>
              </a:xfrm>
              <a:prstGeom prst="rect">
                <a:avLst/>
              </a:prstGeom>
              <a:blipFill>
                <a:blip r:embed="rId6"/>
                <a:stretch>
                  <a:fillRect l="-64583" r="-77083" b="-136667"/>
                </a:stretch>
              </a:blipFill>
              <a:ln w="12700">
                <a:miter lim="400000"/>
              </a:ln>
            </p:spPr>
            <p:txBody>
              <a:bodyPr/>
              <a:lstStyle/>
              <a:p>
                <a:r>
                  <a:rPr lang="it-IT">
                    <a:noFill/>
                  </a:rPr>
                  <a:t> </a:t>
                </a:r>
              </a:p>
            </p:txBody>
          </p:sp>
        </mc:Fallback>
      </mc:AlternateContent>
      <p:sp>
        <p:nvSpPr>
          <p:cNvPr id="395" name="Linea di collegamento"/>
          <p:cNvSpPr/>
          <p:nvPr/>
        </p:nvSpPr>
        <p:spPr>
          <a:xfrm>
            <a:off x="8900078" y="5661288"/>
            <a:ext cx="2103383" cy="516601"/>
          </a:xfrm>
          <a:custGeom>
            <a:avLst/>
            <a:gdLst/>
            <a:ahLst/>
            <a:cxnLst>
              <a:cxn ang="0">
                <a:pos x="wd2" y="hd2"/>
              </a:cxn>
              <a:cxn ang="5400000">
                <a:pos x="wd2" y="hd2"/>
              </a:cxn>
              <a:cxn ang="10800000">
                <a:pos x="wd2" y="hd2"/>
              </a:cxn>
              <a:cxn ang="16200000">
                <a:pos x="wd2" y="hd2"/>
              </a:cxn>
            </a:cxnLst>
            <a:rect l="0" t="0" r="r" b="b"/>
            <a:pathLst>
              <a:path w="21600" h="20057" extrusionOk="0">
                <a:moveTo>
                  <a:pt x="21600" y="19754"/>
                </a:moveTo>
                <a:cubicBezTo>
                  <a:pt x="8222" y="21600"/>
                  <a:pt x="1022" y="15015"/>
                  <a:pt x="0" y="0"/>
                </a:cubicBezTo>
              </a:path>
            </a:pathLst>
          </a:custGeom>
          <a:ln w="88900">
            <a:solidFill>
              <a:srgbClr val="1A3361"/>
            </a:solidFill>
            <a:miter lim="400000"/>
            <a:headEnd type="triangle"/>
          </a:ln>
        </p:spPr>
        <p:txBody>
          <a:bodyPr/>
          <a:lstStyle/>
          <a:p>
            <a:endParaRPr/>
          </a:p>
        </p:txBody>
      </p:sp>
      <p:sp>
        <p:nvSpPr>
          <p:cNvPr id="396" name="Linea di collegamento"/>
          <p:cNvSpPr/>
          <p:nvPr/>
        </p:nvSpPr>
        <p:spPr>
          <a:xfrm>
            <a:off x="8219746" y="6793337"/>
            <a:ext cx="2807281" cy="2127025"/>
          </a:xfrm>
          <a:custGeom>
            <a:avLst/>
            <a:gdLst/>
            <a:ahLst/>
            <a:cxnLst>
              <a:cxn ang="0">
                <a:pos x="wd2" y="hd2"/>
              </a:cxn>
              <a:cxn ang="5400000">
                <a:pos x="wd2" y="hd2"/>
              </a:cxn>
              <a:cxn ang="10800000">
                <a:pos x="wd2" y="hd2"/>
              </a:cxn>
              <a:cxn ang="16200000">
                <a:pos x="wd2" y="hd2"/>
              </a:cxn>
            </a:cxnLst>
            <a:rect l="0" t="0" r="r" b="b"/>
            <a:pathLst>
              <a:path w="21600" h="20994" extrusionOk="0">
                <a:moveTo>
                  <a:pt x="21600" y="41"/>
                </a:moveTo>
                <a:cubicBezTo>
                  <a:pt x="9268" y="-606"/>
                  <a:pt x="2068" y="6378"/>
                  <a:pt x="0" y="20994"/>
                </a:cubicBezTo>
              </a:path>
            </a:pathLst>
          </a:custGeom>
          <a:ln w="88900">
            <a:solidFill>
              <a:srgbClr val="1A3361"/>
            </a:solidFill>
            <a:miter lim="400000"/>
            <a:headEnd type="triangle"/>
          </a:ln>
        </p:spPr>
        <p:txBody>
          <a:bodyPr/>
          <a:lstStyle/>
          <a:p>
            <a:endParaRPr/>
          </a:p>
        </p:txBody>
      </p:sp>
      <p:sp>
        <p:nvSpPr>
          <p:cNvPr id="389" name="Linea"/>
          <p:cNvSpPr/>
          <p:nvPr/>
        </p:nvSpPr>
        <p:spPr>
          <a:xfrm>
            <a:off x="17127495" y="6448962"/>
            <a:ext cx="1174767" cy="1"/>
          </a:xfrm>
          <a:prstGeom prst="line">
            <a:avLst/>
          </a:prstGeom>
          <a:ln w="101600">
            <a:solidFill>
              <a:srgbClr val="1A3361"/>
            </a:solidFill>
            <a:miter lim="400000"/>
            <a:tailEnd type="triangle"/>
          </a:ln>
        </p:spPr>
        <p:txBody>
          <a:bodyPr lIns="50800" tIns="50800" rIns="50800" bIns="50800" anchor="ctr"/>
          <a:lstStyle/>
          <a:p>
            <a:endParaRPr/>
          </a:p>
        </p:txBody>
      </p:sp>
      <p:sp>
        <p:nvSpPr>
          <p:cNvPr id="390" name="Cubo"/>
          <p:cNvSpPr/>
          <p:nvPr/>
        </p:nvSpPr>
        <p:spPr>
          <a:xfrm>
            <a:off x="12288332" y="4299734"/>
            <a:ext cx="4056322" cy="4056322"/>
          </a:xfrm>
          <a:custGeom>
            <a:avLst/>
            <a:gdLst/>
            <a:ahLst/>
            <a:cxnLst>
              <a:cxn ang="0">
                <a:pos x="wd2" y="hd2"/>
              </a:cxn>
              <a:cxn ang="5400000">
                <a:pos x="wd2" y="hd2"/>
              </a:cxn>
              <a:cxn ang="10800000">
                <a:pos x="wd2" y="hd2"/>
              </a:cxn>
              <a:cxn ang="16200000">
                <a:pos x="wd2" y="hd2"/>
              </a:cxn>
            </a:cxnLst>
            <a:rect l="0" t="0" r="r" b="b"/>
            <a:pathLst>
              <a:path w="21600" h="21600" extrusionOk="0">
                <a:moveTo>
                  <a:pt x="7201" y="0"/>
                </a:moveTo>
                <a:cubicBezTo>
                  <a:pt x="7108" y="0"/>
                  <a:pt x="7018" y="37"/>
                  <a:pt x="6952" y="103"/>
                </a:cubicBezTo>
                <a:lnTo>
                  <a:pt x="103" y="6951"/>
                </a:lnTo>
                <a:cubicBezTo>
                  <a:pt x="65" y="6989"/>
                  <a:pt x="91" y="7054"/>
                  <a:pt x="145" y="7054"/>
                </a:cubicBezTo>
                <a:lnTo>
                  <a:pt x="14172" y="7054"/>
                </a:lnTo>
                <a:cubicBezTo>
                  <a:pt x="14214" y="7054"/>
                  <a:pt x="14253" y="7038"/>
                  <a:pt x="14283" y="7008"/>
                </a:cubicBezTo>
                <a:lnTo>
                  <a:pt x="21210" y="81"/>
                </a:lnTo>
                <a:cubicBezTo>
                  <a:pt x="21240" y="51"/>
                  <a:pt x="21219" y="0"/>
                  <a:pt x="21176" y="0"/>
                </a:cubicBezTo>
                <a:lnTo>
                  <a:pt x="7201" y="0"/>
                </a:lnTo>
                <a:close/>
                <a:moveTo>
                  <a:pt x="21571" y="380"/>
                </a:moveTo>
                <a:cubicBezTo>
                  <a:pt x="21555" y="373"/>
                  <a:pt x="21534" y="375"/>
                  <a:pt x="21519" y="390"/>
                </a:cubicBezTo>
                <a:lnTo>
                  <a:pt x="14597" y="7312"/>
                </a:lnTo>
                <a:cubicBezTo>
                  <a:pt x="14564" y="7345"/>
                  <a:pt x="14546" y="7389"/>
                  <a:pt x="14546" y="7435"/>
                </a:cubicBezTo>
                <a:lnTo>
                  <a:pt x="14546" y="21490"/>
                </a:lnTo>
                <a:cubicBezTo>
                  <a:pt x="14546" y="21530"/>
                  <a:pt x="14594" y="21550"/>
                  <a:pt x="14622" y="21522"/>
                </a:cubicBezTo>
                <a:lnTo>
                  <a:pt x="21490" y="14622"/>
                </a:lnTo>
                <a:cubicBezTo>
                  <a:pt x="21561" y="14552"/>
                  <a:pt x="21600" y="14457"/>
                  <a:pt x="21600" y="14357"/>
                </a:cubicBezTo>
                <a:lnTo>
                  <a:pt x="21600" y="424"/>
                </a:lnTo>
                <a:cubicBezTo>
                  <a:pt x="21600" y="402"/>
                  <a:pt x="21588" y="387"/>
                  <a:pt x="21571" y="380"/>
                </a:cubicBezTo>
                <a:close/>
                <a:moveTo>
                  <a:pt x="78" y="7491"/>
                </a:moveTo>
                <a:cubicBezTo>
                  <a:pt x="34" y="7491"/>
                  <a:pt x="0" y="7527"/>
                  <a:pt x="0" y="7570"/>
                </a:cubicBezTo>
                <a:lnTo>
                  <a:pt x="0" y="21522"/>
                </a:lnTo>
                <a:cubicBezTo>
                  <a:pt x="0" y="21566"/>
                  <a:pt x="34" y="21600"/>
                  <a:pt x="78" y="21600"/>
                </a:cubicBezTo>
                <a:lnTo>
                  <a:pt x="14030" y="21600"/>
                </a:lnTo>
                <a:cubicBezTo>
                  <a:pt x="14073" y="21600"/>
                  <a:pt x="14109" y="21566"/>
                  <a:pt x="14109" y="21522"/>
                </a:cubicBezTo>
                <a:lnTo>
                  <a:pt x="14109" y="7570"/>
                </a:lnTo>
                <a:cubicBezTo>
                  <a:pt x="14109" y="7527"/>
                  <a:pt x="14073" y="7491"/>
                  <a:pt x="14030" y="7491"/>
                </a:cubicBezTo>
                <a:lnTo>
                  <a:pt x="78" y="7491"/>
                </a:lnTo>
                <a:close/>
              </a:path>
            </a:pathLst>
          </a:custGeom>
          <a:solidFill>
            <a:srgbClr val="5480C8"/>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391" name="Deep Learning model"/>
          <p:cNvSpPr txBox="1"/>
          <p:nvPr/>
        </p:nvSpPr>
        <p:spPr>
          <a:xfrm>
            <a:off x="12081492" y="8525345"/>
            <a:ext cx="4470001" cy="14852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90000"/>
              </a:lnSpc>
              <a:spcBef>
                <a:spcPts val="4500"/>
              </a:spcBef>
              <a:defRPr sz="4800" b="1">
                <a:solidFill>
                  <a:srgbClr val="000000"/>
                </a:solidFill>
              </a:defRPr>
            </a:lvl1pPr>
          </a:lstStyle>
          <a:p>
            <a:r>
              <a:t>Deep Learning model</a:t>
            </a:r>
          </a:p>
        </p:txBody>
      </p:sp>
      <mc:AlternateContent xmlns:mc="http://schemas.openxmlformats.org/markup-compatibility/2006" xmlns:a14="http://schemas.microsoft.com/office/drawing/2010/main">
        <mc:Choice Requires="a14">
          <p:sp>
            <p:nvSpPr>
              <p:cNvPr id="392" name="Equazione"/>
              <p:cNvSpPr txBox="1"/>
              <p:nvPr/>
            </p:nvSpPr>
            <p:spPr>
              <a:xfrm>
                <a:off x="9517153" y="2786401"/>
                <a:ext cx="1166585" cy="732626"/>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sz="6700" i="1">
                          <a:solidFill>
                            <a:srgbClr val="000000"/>
                          </a:solidFill>
                          <a:latin typeface="Cambria Math" panose="02040503050406030204" pitchFamily="18" charset="0"/>
                        </a:rPr>
                        <m:t>{</m:t>
                      </m:r>
                      <m:r>
                        <a:rPr sz="6700" i="1">
                          <a:solidFill>
                            <a:srgbClr val="000000"/>
                          </a:solidFill>
                          <a:latin typeface="Cambria Math" panose="02040503050406030204" pitchFamily="18" charset="0"/>
                        </a:rPr>
                        <m:t>𝐵</m:t>
                      </m:r>
                      <m:r>
                        <a:rPr sz="6700" i="1">
                          <a:solidFill>
                            <a:srgbClr val="000000"/>
                          </a:solidFill>
                          <a:latin typeface="Cambria Math" panose="02040503050406030204" pitchFamily="18" charset="0"/>
                        </a:rPr>
                        <m:t>}</m:t>
                      </m:r>
                    </m:oMath>
                  </m:oMathPara>
                </a14:m>
                <a:endParaRPr sz="6700"/>
              </a:p>
            </p:txBody>
          </p:sp>
        </mc:Choice>
        <mc:Fallback xmlns="">
          <p:sp>
            <p:nvSpPr>
              <p:cNvPr id="392" name="Equazione"/>
              <p:cNvSpPr txBox="1">
                <a:spLocks noRot="1" noChangeAspect="1" noMove="1" noResize="1" noEditPoints="1" noAdjustHandles="1" noChangeArrowheads="1" noChangeShapeType="1" noTextEdit="1"/>
              </p:cNvSpPr>
              <p:nvPr/>
            </p:nvSpPr>
            <p:spPr>
              <a:xfrm>
                <a:off x="9517153" y="2786401"/>
                <a:ext cx="1166585" cy="732626"/>
              </a:xfrm>
              <a:prstGeom prst="rect">
                <a:avLst/>
              </a:prstGeom>
              <a:blipFill>
                <a:blip r:embed="rId7"/>
                <a:stretch>
                  <a:fillRect l="-33333" r="-39785" b="-93103"/>
                </a:stretch>
              </a:blipFill>
              <a:ln w="12700">
                <a:miter lim="400000"/>
              </a:ln>
            </p:spPr>
            <p:txBody>
              <a:bodyPr/>
              <a:lstStyle/>
              <a:p>
                <a:r>
                  <a:rPr lang="it-IT">
                    <a:noFill/>
                  </a:rPr>
                  <a:t> </a:t>
                </a:r>
              </a:p>
            </p:txBody>
          </p:sp>
        </mc:Fallback>
      </mc:AlternateContent>
      <p:pic>
        <p:nvPicPr>
          <p:cNvPr id="393" name="Immagine" descr="Immagine"/>
          <p:cNvPicPr>
            <a:picLocks noChangeAspect="1"/>
          </p:cNvPicPr>
          <p:nvPr/>
        </p:nvPicPr>
        <p:blipFill>
          <a:blip r:embed="rId8"/>
          <a:stretch>
            <a:fillRect/>
          </a:stretch>
        </p:blipFill>
        <p:spPr>
          <a:xfrm>
            <a:off x="19361312" y="8632958"/>
            <a:ext cx="3813814" cy="1270001"/>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 name="ReNNGUNet_img2.pdf" descr="ReNNGUNet_img2.pdf"/>
          <p:cNvPicPr>
            <a:picLocks noChangeAspect="1"/>
          </p:cNvPicPr>
          <p:nvPr/>
        </p:nvPicPr>
        <p:blipFill>
          <a:blip r:embed="rId2"/>
          <a:srcRect/>
          <a:stretch>
            <a:fillRect/>
          </a:stretch>
        </p:blipFill>
        <p:spPr>
          <a:xfrm>
            <a:off x="2646967" y="1623903"/>
            <a:ext cx="19090121" cy="10655402"/>
          </a:xfrm>
          <a:prstGeom prst="rect">
            <a:avLst/>
          </a:prstGeom>
          <a:ln w="12700">
            <a:miter lim="400000"/>
          </a:ln>
        </p:spPr>
      </p:pic>
      <p:sp>
        <p:nvSpPr>
          <p:cNvPr id="399" name="Rettangolo"/>
          <p:cNvSpPr/>
          <p:nvPr/>
        </p:nvSpPr>
        <p:spPr>
          <a:xfrm>
            <a:off x="3412" y="-8094"/>
            <a:ext cx="24377176" cy="337617"/>
          </a:xfrm>
          <a:prstGeom prst="rect">
            <a:avLst/>
          </a:prstGeom>
          <a:solidFill>
            <a:srgbClr val="BCC9E2">
              <a:alpha val="49731"/>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400" name="Rettangolo"/>
          <p:cNvSpPr/>
          <p:nvPr/>
        </p:nvSpPr>
        <p:spPr>
          <a:xfrm>
            <a:off x="3412" y="12448242"/>
            <a:ext cx="24377176" cy="1270001"/>
          </a:xfrm>
          <a:prstGeom prst="rect">
            <a:avLst/>
          </a:prstGeom>
          <a:solidFill>
            <a:srgbClr val="BCC9E2">
              <a:alpha val="50288"/>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401" name="Numero diapositiva"/>
          <p:cNvSpPr txBox="1">
            <a:spLocks noGrp="1"/>
          </p:cNvSpPr>
          <p:nvPr>
            <p:ph type="sldNum" sz="quarter" idx="2"/>
          </p:nvPr>
        </p:nvSpPr>
        <p:spPr>
          <a:xfrm>
            <a:off x="12040336" y="12981888"/>
            <a:ext cx="290831" cy="47371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6</a:t>
            </a:fld>
            <a:endParaRPr/>
          </a:p>
        </p:txBody>
      </p:sp>
      <p:sp>
        <p:nvSpPr>
          <p:cNvPr id="402" name="Graph NN and  an original pooling"/>
          <p:cNvSpPr txBox="1">
            <a:spLocks noGrp="1"/>
          </p:cNvSpPr>
          <p:nvPr>
            <p:ph type="body" sz="quarter" idx="1"/>
          </p:nvPr>
        </p:nvSpPr>
        <p:spPr>
          <a:xfrm>
            <a:off x="492326" y="9370593"/>
            <a:ext cx="9698433" cy="2733531"/>
          </a:xfrm>
          <a:prstGeom prst="rect">
            <a:avLst/>
          </a:prstGeom>
        </p:spPr>
        <p:txBody>
          <a:bodyPr/>
          <a:lstStyle/>
          <a:p>
            <a:pPr marL="800100" indent="-800100">
              <a:spcBef>
                <a:spcPts val="3800"/>
              </a:spcBef>
              <a:defRPr sz="5300"/>
            </a:pPr>
            <a:endParaRPr/>
          </a:p>
          <a:p>
            <a:pPr marL="800100" indent="-800100">
              <a:spcBef>
                <a:spcPts val="0"/>
              </a:spcBef>
              <a:defRPr sz="5300"/>
            </a:pPr>
            <a:r>
              <a:t>Graph NN and </a:t>
            </a:r>
            <a:br/>
            <a:r>
              <a:t>an original pooling</a:t>
            </a:r>
          </a:p>
        </p:txBody>
      </p:sp>
      <p:sp>
        <p:nvSpPr>
          <p:cNvPr id="403" name="Deep Learning–Driven Differentiable Autoplanning for  Proton Therapy: A Proof-of-Concept"/>
          <p:cNvSpPr txBox="1"/>
          <p:nvPr/>
        </p:nvSpPr>
        <p:spPr>
          <a:xfrm>
            <a:off x="691931" y="12618142"/>
            <a:ext cx="10119225" cy="9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700">
                <a:solidFill>
                  <a:srgbClr val="1A3361"/>
                </a:solidFill>
              </a:defRPr>
            </a:pPr>
            <a:r>
              <a:t>Deep Learning–Driven Differentiable Autoplanning for </a:t>
            </a:r>
            <a:br/>
            <a:r>
              <a:t>Proton Therapy: A Proof-of-Concept</a:t>
            </a:r>
          </a:p>
        </p:txBody>
      </p:sp>
      <p:sp>
        <p:nvSpPr>
          <p:cNvPr id="404" name="L. Arsini et al. Fast and precise dose estimation for very high energy electron radiotherapy with graph neural networks. Frontiers in Physics, 2024, 12, 1443306…"/>
          <p:cNvSpPr txBox="1"/>
          <p:nvPr/>
        </p:nvSpPr>
        <p:spPr>
          <a:xfrm>
            <a:off x="17609252" y="8986473"/>
            <a:ext cx="6295656" cy="30638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825500">
              <a:spcBef>
                <a:spcPts val="1000"/>
              </a:spcBef>
              <a:defRPr sz="2600">
                <a:solidFill>
                  <a:srgbClr val="747474"/>
                </a:solidFill>
                <a:latin typeface="Helvetica Neue Light"/>
                <a:ea typeface="Helvetica Neue Light"/>
                <a:cs typeface="Helvetica Neue Light"/>
                <a:sym typeface="Helvetica Neue Light"/>
              </a:defRPr>
            </a:pPr>
            <a:r>
              <a:t>L. Arsini et al. Fast and precise dose estimation for very high energy electron radiotherapy with graph neural networks. Frontiers in Physics, 2024, 12, 1443306</a:t>
            </a:r>
          </a:p>
          <a:p>
            <a:pPr algn="l" defTabSz="825500">
              <a:spcBef>
                <a:spcPts val="1000"/>
              </a:spcBef>
              <a:defRPr sz="2600">
                <a:solidFill>
                  <a:srgbClr val="747474"/>
                </a:solidFill>
                <a:latin typeface="Helvetica Neue Light"/>
                <a:ea typeface="Helvetica Neue Light"/>
                <a:cs typeface="Helvetica Neue Light"/>
                <a:sym typeface="Helvetica Neue Light"/>
              </a:defRPr>
            </a:pPr>
            <a:r>
              <a:t>L. Arsini et al. Nearest Neighbours Graph Variational AutoEncoder. Algorithms, 2023, 16(3), 143</a:t>
            </a:r>
          </a:p>
        </p:txBody>
      </p:sp>
      <p:sp>
        <p:nvSpPr>
          <p:cNvPr id="405" name="Architecture"/>
          <p:cNvSpPr txBox="1">
            <a:spLocks noGrp="1"/>
          </p:cNvSpPr>
          <p:nvPr>
            <p:ph type="title"/>
          </p:nvPr>
        </p:nvSpPr>
        <p:spPr>
          <a:xfrm>
            <a:off x="9044172" y="548239"/>
            <a:ext cx="6295656" cy="1433163"/>
          </a:xfrm>
          <a:prstGeom prst="rect">
            <a:avLst/>
          </a:prstGeom>
        </p:spPr>
        <p:txBody>
          <a:bodyPr/>
          <a:lstStyle>
            <a:lvl1pPr>
              <a:defRPr>
                <a:solidFill>
                  <a:schemeClr val="accent1">
                    <a:hueOff val="114395"/>
                    <a:lumOff val="-24975"/>
                  </a:schemeClr>
                </a:solidFill>
              </a:defRPr>
            </a:lvl1pPr>
          </a:lstStyle>
          <a:p>
            <a:r>
              <a:t>Architecture</a:t>
            </a:r>
          </a:p>
        </p:txBody>
      </p:sp>
      <p:sp>
        <p:nvSpPr>
          <p:cNvPr id="406" name="Lorenzo Arsini - 22/09/2025 EuNPC 2025 - Caen, France"/>
          <p:cNvSpPr txBox="1"/>
          <p:nvPr/>
        </p:nvSpPr>
        <p:spPr>
          <a:xfrm>
            <a:off x="13560347" y="12618143"/>
            <a:ext cx="10119225" cy="9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700">
                <a:solidFill>
                  <a:srgbClr val="1A3361"/>
                </a:solidFill>
              </a:defRPr>
            </a:pPr>
            <a:r>
              <a:t>Lorenzo Arsini - 22/09/2025</a:t>
            </a:r>
            <a:br/>
            <a:r>
              <a:t>EuNPC 2025 - Caen, France</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Rettangolo"/>
          <p:cNvSpPr/>
          <p:nvPr/>
        </p:nvSpPr>
        <p:spPr>
          <a:xfrm>
            <a:off x="3412" y="-8094"/>
            <a:ext cx="24377176" cy="337617"/>
          </a:xfrm>
          <a:prstGeom prst="rect">
            <a:avLst/>
          </a:prstGeom>
          <a:solidFill>
            <a:srgbClr val="BCC9E2">
              <a:alpha val="49731"/>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409" name="Rettangolo"/>
          <p:cNvSpPr/>
          <p:nvPr/>
        </p:nvSpPr>
        <p:spPr>
          <a:xfrm>
            <a:off x="3412" y="12448242"/>
            <a:ext cx="24377176" cy="1270001"/>
          </a:xfrm>
          <a:prstGeom prst="rect">
            <a:avLst/>
          </a:prstGeom>
          <a:solidFill>
            <a:srgbClr val="BCC9E2">
              <a:alpha val="50288"/>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410" name="Numero diapositiva"/>
          <p:cNvSpPr txBox="1">
            <a:spLocks noGrp="1"/>
          </p:cNvSpPr>
          <p:nvPr>
            <p:ph type="sldNum" sz="quarter" idx="2"/>
          </p:nvPr>
        </p:nvSpPr>
        <p:spPr>
          <a:xfrm>
            <a:off x="12040336" y="12981888"/>
            <a:ext cx="290831" cy="47371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7</a:t>
            </a:fld>
            <a:endParaRPr/>
          </a:p>
        </p:txBody>
      </p:sp>
      <p:sp>
        <p:nvSpPr>
          <p:cNvPr id="411" name="DL prediction vs MC simulation"/>
          <p:cNvSpPr txBox="1">
            <a:spLocks noGrp="1"/>
          </p:cNvSpPr>
          <p:nvPr>
            <p:ph type="title"/>
          </p:nvPr>
        </p:nvSpPr>
        <p:spPr>
          <a:prstGeom prst="rect">
            <a:avLst/>
          </a:prstGeom>
        </p:spPr>
        <p:txBody>
          <a:bodyPr/>
          <a:lstStyle/>
          <a:p>
            <a:r>
              <a:t>DL prediction vs MC simulation</a:t>
            </a:r>
          </a:p>
        </p:txBody>
      </p:sp>
      <p:pic>
        <p:nvPicPr>
          <p:cNvPr id="412" name="paper_M1_z_profile_err_dose_sigma.pdf" descr="paper_M1_z_profile_err_dose_sigma.pdf"/>
          <p:cNvPicPr>
            <a:picLocks noChangeAspect="1"/>
          </p:cNvPicPr>
          <p:nvPr/>
        </p:nvPicPr>
        <p:blipFill>
          <a:blip r:embed="rId2"/>
          <a:stretch>
            <a:fillRect/>
          </a:stretch>
        </p:blipFill>
        <p:spPr>
          <a:xfrm>
            <a:off x="1054748" y="3008639"/>
            <a:ext cx="14219791" cy="9077963"/>
          </a:xfrm>
          <a:prstGeom prst="rect">
            <a:avLst/>
          </a:prstGeom>
          <a:ln w="12700">
            <a:miter lim="400000"/>
          </a:ln>
        </p:spPr>
      </p:pic>
      <mc:AlternateContent xmlns:mc="http://schemas.openxmlformats.org/markup-compatibility/2006" xmlns:a14="http://schemas.microsoft.com/office/drawing/2010/main">
        <mc:Choice Requires="a14">
          <p:sp>
            <p:nvSpPr>
              <p:cNvPr id="413" name="DL error  ~ MC"/>
              <p:cNvSpPr txBox="1"/>
              <p:nvPr/>
            </p:nvSpPr>
            <p:spPr>
              <a:xfrm>
                <a:off x="17515278" y="9611133"/>
                <a:ext cx="5135599" cy="1015919"/>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none" lIns="50800" tIns="50800" rIns="50800" bIns="50800" anchor="ctr">
                <a:spAutoFit/>
              </a:bodyPr>
              <a:lstStyle/>
              <a:p>
                <a:pPr algn="l">
                  <a:lnSpc>
                    <a:spcPct val="90000"/>
                  </a:lnSpc>
                  <a:spcBef>
                    <a:spcPts val="4500"/>
                  </a:spcBef>
                  <a:defRPr sz="5000" b="1">
                    <a:solidFill>
                      <a:srgbClr val="5480C8"/>
                    </a:solidFill>
                  </a:defRPr>
                </a:pPr>
                <a:r>
                  <a:t>DL error  ~ MC </a:t>
                </a:r>
                <a14:m>
                  <m:oMath xmlns:m="http://schemas.openxmlformats.org/officeDocument/2006/math">
                    <m:r>
                      <a:rPr sz="5950" i="1">
                        <a:solidFill>
                          <a:srgbClr val="5480C8"/>
                        </a:solidFill>
                        <a:latin typeface="Cambria Math" panose="02040503050406030204" pitchFamily="18" charset="0"/>
                      </a:rPr>
                      <m:t>𝜎</m:t>
                    </m:r>
                  </m:oMath>
                </a14:m>
                <a:endParaRPr/>
              </a:p>
            </p:txBody>
          </p:sp>
        </mc:Choice>
        <mc:Fallback xmlns="">
          <p:sp>
            <p:nvSpPr>
              <p:cNvPr id="413" name="DL error  ~ MC"/>
              <p:cNvSpPr txBox="1">
                <a:spLocks noRot="1" noChangeAspect="1" noMove="1" noResize="1" noEditPoints="1" noAdjustHandles="1" noChangeArrowheads="1" noChangeShapeType="1" noTextEdit="1"/>
              </p:cNvSpPr>
              <p:nvPr/>
            </p:nvSpPr>
            <p:spPr>
              <a:xfrm>
                <a:off x="17515278" y="9611133"/>
                <a:ext cx="5135599" cy="1015919"/>
              </a:xfrm>
              <a:prstGeom prst="rect">
                <a:avLst/>
              </a:prstGeom>
              <a:blipFill>
                <a:blip r:embed="rId3"/>
                <a:stretch>
                  <a:fillRect l="-6420" t="-6173" r="-3704" b="-24691"/>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it-IT">
                    <a:noFill/>
                  </a:rPr>
                  <a:t> </a:t>
                </a:r>
              </a:p>
            </p:txBody>
          </p:sp>
        </mc:Fallback>
      </mc:AlternateContent>
      <p:sp>
        <p:nvSpPr>
          <p:cNvPr id="414" name="Dose depth curve"/>
          <p:cNvSpPr txBox="1"/>
          <p:nvPr/>
        </p:nvSpPr>
        <p:spPr>
          <a:xfrm>
            <a:off x="17462559" y="3327224"/>
            <a:ext cx="5241037" cy="8205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ct val="90000"/>
              </a:lnSpc>
              <a:spcBef>
                <a:spcPts val="4500"/>
              </a:spcBef>
              <a:defRPr sz="4800" b="1">
                <a:solidFill>
                  <a:srgbClr val="EB984D"/>
                </a:solidFill>
              </a:defRPr>
            </a:lvl1pPr>
          </a:lstStyle>
          <a:p>
            <a:r>
              <a:t>Dose depth curve</a:t>
            </a:r>
          </a:p>
        </p:txBody>
      </p:sp>
      <p:sp>
        <p:nvSpPr>
          <p:cNvPr id="415" name="In a 4 mm radius cylinder around the beam…"/>
          <p:cNvSpPr txBox="1"/>
          <p:nvPr/>
        </p:nvSpPr>
        <p:spPr>
          <a:xfrm>
            <a:off x="16429699" y="4338506"/>
            <a:ext cx="7306757" cy="26863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ct val="90000"/>
              </a:lnSpc>
              <a:spcBef>
                <a:spcPts val="4500"/>
              </a:spcBef>
              <a:defRPr sz="4800">
                <a:solidFill>
                  <a:srgbClr val="000000"/>
                </a:solidFill>
              </a:defRPr>
            </a:pPr>
            <a:r>
              <a:t>In a 4 mm radius cylinder around the beam</a:t>
            </a:r>
          </a:p>
          <a:p>
            <a:pPr>
              <a:lnSpc>
                <a:spcPct val="90000"/>
              </a:lnSpc>
              <a:spcBef>
                <a:spcPts val="4500"/>
              </a:spcBef>
              <a:defRPr sz="4800">
                <a:solidFill>
                  <a:srgbClr val="000000"/>
                </a:solidFill>
              </a:defRPr>
            </a:pPr>
            <a:r>
              <a:t>(75% of the dose)</a:t>
            </a:r>
          </a:p>
        </p:txBody>
      </p:sp>
      <p:sp>
        <p:nvSpPr>
          <p:cNvPr id="416" name="Linea"/>
          <p:cNvSpPr/>
          <p:nvPr/>
        </p:nvSpPr>
        <p:spPr>
          <a:xfrm>
            <a:off x="14542458" y="10220692"/>
            <a:ext cx="2330774" cy="1"/>
          </a:xfrm>
          <a:prstGeom prst="line">
            <a:avLst/>
          </a:prstGeom>
          <a:ln w="101600">
            <a:solidFill>
              <a:srgbClr val="1A3361"/>
            </a:solidFill>
            <a:miter lim="400000"/>
            <a:tailEnd type="triangle"/>
          </a:ln>
        </p:spPr>
        <p:txBody>
          <a:bodyPr lIns="50800" tIns="50800" rIns="50800" bIns="50800" anchor="ctr"/>
          <a:lstStyle/>
          <a:p>
            <a:endParaRPr/>
          </a:p>
        </p:txBody>
      </p:sp>
      <p:sp>
        <p:nvSpPr>
          <p:cNvPr id="417" name="Test set example"/>
          <p:cNvSpPr txBox="1"/>
          <p:nvPr/>
        </p:nvSpPr>
        <p:spPr>
          <a:xfrm>
            <a:off x="16429699" y="7942499"/>
            <a:ext cx="7306757" cy="8084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90000"/>
              </a:lnSpc>
              <a:spcBef>
                <a:spcPts val="4500"/>
              </a:spcBef>
              <a:defRPr sz="4800" u="sng">
                <a:solidFill>
                  <a:srgbClr val="000000"/>
                </a:solidFill>
              </a:defRPr>
            </a:lvl1pPr>
          </a:lstStyle>
          <a:p>
            <a:r>
              <a:t>Test set example</a:t>
            </a:r>
          </a:p>
        </p:txBody>
      </p:sp>
      <p:sp>
        <p:nvSpPr>
          <p:cNvPr id="418" name="Deep Learning–Driven Differentiable Autoplanning for  Proton Therapy: A Proof-of-Concept"/>
          <p:cNvSpPr txBox="1"/>
          <p:nvPr/>
        </p:nvSpPr>
        <p:spPr>
          <a:xfrm>
            <a:off x="691931" y="12618142"/>
            <a:ext cx="10119225" cy="9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700">
                <a:solidFill>
                  <a:srgbClr val="1A3361"/>
                </a:solidFill>
              </a:defRPr>
            </a:pPr>
            <a:r>
              <a:t>Deep Learning–Driven Differentiable Autoplanning for </a:t>
            </a:r>
            <a:br/>
            <a:r>
              <a:t>Proton Therapy: A Proof-of-Concept</a:t>
            </a:r>
          </a:p>
        </p:txBody>
      </p:sp>
      <p:sp>
        <p:nvSpPr>
          <p:cNvPr id="419" name="L. Arsini et al. Frontiers in Physics 2024"/>
          <p:cNvSpPr txBox="1"/>
          <p:nvPr/>
        </p:nvSpPr>
        <p:spPr>
          <a:xfrm>
            <a:off x="16836820" y="11690453"/>
            <a:ext cx="10729086" cy="5855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r>
              <a:t>L. Arsini et al. </a:t>
            </a:r>
            <a:r>
              <a:rPr i="1"/>
              <a:t>Frontiers in Physics </a:t>
            </a:r>
            <a:r>
              <a:t>2024</a:t>
            </a:r>
          </a:p>
        </p:txBody>
      </p:sp>
      <p:sp>
        <p:nvSpPr>
          <p:cNvPr id="420" name="Lorenzo Arsini - 22/09/2025 EuNPC 2025 - Caen, France"/>
          <p:cNvSpPr txBox="1"/>
          <p:nvPr/>
        </p:nvSpPr>
        <p:spPr>
          <a:xfrm>
            <a:off x="13560347" y="12618143"/>
            <a:ext cx="10119225" cy="9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700">
                <a:solidFill>
                  <a:srgbClr val="1A3361"/>
                </a:solidFill>
              </a:defRPr>
            </a:pPr>
            <a:r>
              <a:t>Lorenzo Arsini - 22/09/2025</a:t>
            </a:r>
            <a:br/>
            <a:r>
              <a:t>EuNPC 2025 - Caen, France</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Rettangolo"/>
          <p:cNvSpPr/>
          <p:nvPr/>
        </p:nvSpPr>
        <p:spPr>
          <a:xfrm>
            <a:off x="3412" y="-8094"/>
            <a:ext cx="24377176" cy="337617"/>
          </a:xfrm>
          <a:prstGeom prst="rect">
            <a:avLst/>
          </a:prstGeom>
          <a:solidFill>
            <a:srgbClr val="BCC9E2">
              <a:alpha val="49731"/>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423" name="Computation speed-up"/>
          <p:cNvSpPr txBox="1">
            <a:spLocks noGrp="1"/>
          </p:cNvSpPr>
          <p:nvPr>
            <p:ph type="title"/>
          </p:nvPr>
        </p:nvSpPr>
        <p:spPr>
          <a:prstGeom prst="rect">
            <a:avLst/>
          </a:prstGeom>
        </p:spPr>
        <p:txBody>
          <a:bodyPr/>
          <a:lstStyle/>
          <a:p>
            <a:r>
              <a:t>Computation speed-up</a:t>
            </a:r>
          </a:p>
        </p:txBody>
      </p:sp>
      <p:sp>
        <p:nvSpPr>
          <p:cNvPr id="424" name="Rettangolo"/>
          <p:cNvSpPr/>
          <p:nvPr/>
        </p:nvSpPr>
        <p:spPr>
          <a:xfrm>
            <a:off x="3412" y="12448242"/>
            <a:ext cx="24377176" cy="1270001"/>
          </a:xfrm>
          <a:prstGeom prst="rect">
            <a:avLst/>
          </a:prstGeom>
          <a:solidFill>
            <a:srgbClr val="BCC9E2">
              <a:alpha val="50288"/>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425" name="Numero diapositiva"/>
          <p:cNvSpPr txBox="1">
            <a:spLocks noGrp="1"/>
          </p:cNvSpPr>
          <p:nvPr>
            <p:ph type="sldNum" sz="quarter" idx="2"/>
          </p:nvPr>
        </p:nvSpPr>
        <p:spPr>
          <a:xfrm>
            <a:off x="12040336" y="12981888"/>
            <a:ext cx="290831" cy="47371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8</a:t>
            </a:fld>
            <a:endParaRPr/>
          </a:p>
        </p:txBody>
      </p:sp>
      <p:sp>
        <p:nvSpPr>
          <p:cNvPr id="426" name="Lorenzo Arsini - 08/01/2025"/>
          <p:cNvSpPr txBox="1"/>
          <p:nvPr/>
        </p:nvSpPr>
        <p:spPr>
          <a:xfrm>
            <a:off x="13560347" y="12827693"/>
            <a:ext cx="10119225" cy="511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700">
                <a:solidFill>
                  <a:srgbClr val="1A3361"/>
                </a:solidFill>
              </a:defRPr>
            </a:lvl1pPr>
          </a:lstStyle>
          <a:p>
            <a:r>
              <a:t>Lorenzo Arsini - 08/01/2025</a:t>
            </a:r>
          </a:p>
        </p:txBody>
      </p:sp>
      <p:sp>
        <p:nvSpPr>
          <p:cNvPr id="427" name="Deep Learning emulation of Physical Processes  in Radiation Therapy"/>
          <p:cNvSpPr txBox="1"/>
          <p:nvPr/>
        </p:nvSpPr>
        <p:spPr>
          <a:xfrm>
            <a:off x="691931" y="12618142"/>
            <a:ext cx="10119225" cy="9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700">
                <a:solidFill>
                  <a:srgbClr val="1A3361"/>
                </a:solidFill>
              </a:defRPr>
            </a:pPr>
            <a:r>
              <a:t>Deep Learning emulation of Physical Processes </a:t>
            </a:r>
            <a:br/>
            <a:r>
              <a:t>in Radiation Therapy</a:t>
            </a:r>
          </a:p>
        </p:txBody>
      </p:sp>
      <p:sp>
        <p:nvSpPr>
          <p:cNvPr id="428" name="Monte Carlo simulation"/>
          <p:cNvSpPr txBox="1"/>
          <p:nvPr/>
        </p:nvSpPr>
        <p:spPr>
          <a:xfrm>
            <a:off x="2915710" y="4664826"/>
            <a:ext cx="7307657" cy="8702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5100" b="1">
                <a:solidFill>
                  <a:srgbClr val="EB984D"/>
                </a:solidFill>
              </a:defRPr>
            </a:lvl1pPr>
          </a:lstStyle>
          <a:p>
            <a:r>
              <a:t>Monte Carlo simulation</a:t>
            </a:r>
          </a:p>
        </p:txBody>
      </p:sp>
      <p:sp>
        <p:nvSpPr>
          <p:cNvPr id="429" name="Deep Learning emulation"/>
          <p:cNvSpPr txBox="1"/>
          <p:nvPr/>
        </p:nvSpPr>
        <p:spPr>
          <a:xfrm>
            <a:off x="14160633" y="4664826"/>
            <a:ext cx="7872451" cy="8702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5100" b="1">
                <a:solidFill>
                  <a:srgbClr val="5480C8"/>
                </a:solidFill>
              </a:defRPr>
            </a:lvl1pPr>
          </a:lstStyle>
          <a:p>
            <a:r>
              <a:t>Deep Learning emulation</a:t>
            </a:r>
          </a:p>
        </p:txBody>
      </p:sp>
      <p:sp>
        <p:nvSpPr>
          <p:cNvPr id="430" name="~ 18 min"/>
          <p:cNvSpPr txBox="1"/>
          <p:nvPr/>
        </p:nvSpPr>
        <p:spPr>
          <a:xfrm>
            <a:off x="5175421" y="6406585"/>
            <a:ext cx="2788235" cy="9078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ct val="90000"/>
              </a:lnSpc>
              <a:spcBef>
                <a:spcPts val="4500"/>
              </a:spcBef>
              <a:defRPr sz="5400">
                <a:solidFill>
                  <a:srgbClr val="000000"/>
                </a:solidFill>
              </a:defRPr>
            </a:lvl1pPr>
          </a:lstStyle>
          <a:p>
            <a:r>
              <a:t>~ 18 min</a:t>
            </a:r>
          </a:p>
        </p:txBody>
      </p:sp>
      <p:sp>
        <p:nvSpPr>
          <p:cNvPr id="431" name="~ 5 ms"/>
          <p:cNvSpPr txBox="1"/>
          <p:nvPr/>
        </p:nvSpPr>
        <p:spPr>
          <a:xfrm>
            <a:off x="16988719" y="6406585"/>
            <a:ext cx="2216278" cy="9078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ct val="90000"/>
              </a:lnSpc>
              <a:spcBef>
                <a:spcPts val="4500"/>
              </a:spcBef>
              <a:defRPr sz="5400">
                <a:solidFill>
                  <a:srgbClr val="000000"/>
                </a:solidFill>
              </a:defRPr>
            </a:lvl1pPr>
          </a:lstStyle>
          <a:p>
            <a:r>
              <a:t>~ 5 ms</a:t>
            </a:r>
          </a:p>
        </p:txBody>
      </p:sp>
      <p:sp>
        <p:nvSpPr>
          <p:cNvPr id="432" name="1M primaries"/>
          <p:cNvSpPr txBox="1"/>
          <p:nvPr/>
        </p:nvSpPr>
        <p:spPr>
          <a:xfrm>
            <a:off x="4622724" y="8288431"/>
            <a:ext cx="3893630" cy="858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5100"/>
            </a:lvl1pPr>
          </a:lstStyle>
          <a:p>
            <a:r>
              <a:t>1M primaries</a:t>
            </a:r>
          </a:p>
        </p:txBody>
      </p:sp>
      <p:sp>
        <p:nvSpPr>
          <p:cNvPr id="433" name="48 core CPU on HPC Cluster"/>
          <p:cNvSpPr txBox="1"/>
          <p:nvPr/>
        </p:nvSpPr>
        <p:spPr>
          <a:xfrm>
            <a:off x="2313997" y="9428681"/>
            <a:ext cx="8511083" cy="858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5100"/>
            </a:lvl1pPr>
          </a:lstStyle>
          <a:p>
            <a:r>
              <a:t>48 core CPU on HPC Cluster</a:t>
            </a:r>
          </a:p>
        </p:txBody>
      </p:sp>
      <p:sp>
        <p:nvSpPr>
          <p:cNvPr id="434" name="1 NVIDIA V100 GPU"/>
          <p:cNvSpPr txBox="1"/>
          <p:nvPr/>
        </p:nvSpPr>
        <p:spPr>
          <a:xfrm>
            <a:off x="15124734" y="9428681"/>
            <a:ext cx="5944248" cy="858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5100"/>
            </a:lvl1pPr>
          </a:lstStyle>
          <a:p>
            <a:r>
              <a:t>1 NVIDIA V100 GPU</a:t>
            </a:r>
          </a:p>
        </p:txBody>
      </p:sp>
      <p:sp>
        <p:nvSpPr>
          <p:cNvPr id="435" name="Linea"/>
          <p:cNvSpPr/>
          <p:nvPr/>
        </p:nvSpPr>
        <p:spPr>
          <a:xfrm flipV="1">
            <a:off x="12191999" y="4664826"/>
            <a:ext cx="1" cy="6037900"/>
          </a:xfrm>
          <a:prstGeom prst="line">
            <a:avLst/>
          </a:prstGeom>
          <a:ln w="25400">
            <a:solidFill>
              <a:srgbClr val="5E5E5E"/>
            </a:solidFill>
            <a:custDash>
              <a:ds d="600000" sp="600000"/>
            </a:custDash>
            <a:miter lim="400000"/>
          </a:ln>
        </p:spPr>
        <p:txBody>
          <a:bodyPr lIns="50800" tIns="50800" rIns="50800" bIns="50800" anchor="ctr"/>
          <a:lstStyle/>
          <a:p>
            <a:pPr>
              <a:defRPr sz="2400"/>
            </a:pPr>
            <a:endParaRPr/>
          </a:p>
        </p:txBody>
      </p:sp>
      <p:sp>
        <p:nvSpPr>
          <p:cNvPr id="436" name="Can be reduced even more in batch mode"/>
          <p:cNvSpPr txBox="1"/>
          <p:nvPr/>
        </p:nvSpPr>
        <p:spPr>
          <a:xfrm>
            <a:off x="13732655" y="7366326"/>
            <a:ext cx="8728406" cy="634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600"/>
            </a:lvl1pPr>
          </a:lstStyle>
          <a:p>
            <a:r>
              <a:t>Can be reduced even more in batch mode</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Rettangolo"/>
          <p:cNvSpPr/>
          <p:nvPr/>
        </p:nvSpPr>
        <p:spPr>
          <a:xfrm>
            <a:off x="3412" y="-8094"/>
            <a:ext cx="24377176" cy="337617"/>
          </a:xfrm>
          <a:prstGeom prst="rect">
            <a:avLst/>
          </a:prstGeom>
          <a:solidFill>
            <a:srgbClr val="BCC9E2">
              <a:alpha val="49731"/>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439" name="Rettangolo"/>
          <p:cNvSpPr/>
          <p:nvPr/>
        </p:nvSpPr>
        <p:spPr>
          <a:xfrm>
            <a:off x="3412" y="12448242"/>
            <a:ext cx="24377176" cy="1270001"/>
          </a:xfrm>
          <a:prstGeom prst="rect">
            <a:avLst/>
          </a:prstGeom>
          <a:solidFill>
            <a:srgbClr val="BCC9E2">
              <a:alpha val="50288"/>
            </a:srgbClr>
          </a:solidFill>
          <a:ln w="12700">
            <a:miter lim="400000"/>
          </a:ln>
        </p:spPr>
        <p:txBody>
          <a:bodyPr lIns="50800" tIns="50800" rIns="50800" bIns="50800" anchor="ctr"/>
          <a:lstStyle/>
          <a:p>
            <a:pPr defTabSz="825500">
              <a:defRPr>
                <a:solidFill>
                  <a:srgbClr val="FFFFFF"/>
                </a:solidFill>
                <a:latin typeface="Helvetica Neue Medium"/>
                <a:ea typeface="Helvetica Neue Medium"/>
                <a:cs typeface="Helvetica Neue Medium"/>
                <a:sym typeface="Helvetica Neue Medium"/>
              </a:defRPr>
            </a:pPr>
            <a:endParaRPr/>
          </a:p>
        </p:txBody>
      </p:sp>
      <p:sp>
        <p:nvSpPr>
          <p:cNvPr id="440" name="Numero diapositiva"/>
          <p:cNvSpPr txBox="1">
            <a:spLocks noGrp="1"/>
          </p:cNvSpPr>
          <p:nvPr>
            <p:ph type="sldNum" sz="quarter" idx="2"/>
          </p:nvPr>
        </p:nvSpPr>
        <p:spPr>
          <a:xfrm>
            <a:off x="12040336" y="12981888"/>
            <a:ext cx="290831" cy="47371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9</a:t>
            </a:fld>
            <a:endParaRPr/>
          </a:p>
        </p:txBody>
      </p:sp>
      <p:sp>
        <p:nvSpPr>
          <p:cNvPr id="441" name="Deep Learning–Driven Differentiable Autoplanning for  Proton Therapy: A Proof-of-Concept"/>
          <p:cNvSpPr txBox="1"/>
          <p:nvPr/>
        </p:nvSpPr>
        <p:spPr>
          <a:xfrm>
            <a:off x="691931" y="12618142"/>
            <a:ext cx="10119225" cy="9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700">
                <a:solidFill>
                  <a:srgbClr val="1A3361"/>
                </a:solidFill>
              </a:defRPr>
            </a:pPr>
            <a:r>
              <a:t>Deep Learning–Driven Differentiable Autoplanning for </a:t>
            </a:r>
            <a:br/>
            <a:r>
              <a:t>Proton Therapy: A Proof-of-Concept</a:t>
            </a:r>
          </a:p>
        </p:txBody>
      </p:sp>
      <p:sp>
        <p:nvSpPr>
          <p:cNvPr id="442" name="Lorenzo Arsini - 22/09/2025 EuNPC 2025 - Caen, France"/>
          <p:cNvSpPr txBox="1"/>
          <p:nvPr/>
        </p:nvSpPr>
        <p:spPr>
          <a:xfrm>
            <a:off x="13560347" y="12618143"/>
            <a:ext cx="10119225" cy="9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700">
                <a:solidFill>
                  <a:srgbClr val="1A3361"/>
                </a:solidFill>
              </a:defRPr>
            </a:pPr>
            <a:r>
              <a:t>Lorenzo Arsini - 22/09/2025</a:t>
            </a:r>
            <a:br/>
            <a:r>
              <a:t>EuNPC 2025 - Caen, France</a:t>
            </a:r>
          </a:p>
        </p:txBody>
      </p:sp>
      <p:pic>
        <p:nvPicPr>
          <p:cNvPr id="443" name="videoct4.mp4" descr="videoct4.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177734" y="1049048"/>
            <a:ext cx="24028532" cy="11213315"/>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273" fill="hold"/>
                                        <p:tgtEl>
                                          <p:spTgt spid="44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43"/>
                </p:tgtEl>
              </p:cMediaNode>
            </p:video>
            <p:seq concurrent="1" prevAc="none" nextAc="seek">
              <p:cTn id="8" restart="whenNotActive" fill="hold" evtFilter="cancelBubble" nodeType="interactiveSeq">
                <p:stCondLst>
                  <p:cond evt="onClick" delay="0">
                    <p:tgtEl>
                      <p:spTgt spid="44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43"/>
                                        </p:tgtEl>
                                      </p:cBhvr>
                                    </p:cmd>
                                  </p:childTnLst>
                                </p:cTn>
                              </p:par>
                            </p:childTnLst>
                          </p:cTn>
                        </p:par>
                      </p:childTnLst>
                    </p:cTn>
                  </p:par>
                </p:childTnLst>
              </p:cTn>
              <p:nextCondLst>
                <p:cond evt="onClick" delay="0">
                  <p:tgtEl>
                    <p:spTgt spid="443"/>
                  </p:tgtEl>
                </p:cond>
              </p:nextCondLst>
            </p:seq>
          </p:childTnLst>
        </p:cTn>
      </p:par>
    </p:tnLst>
  </p:timing>
</p:sld>
</file>

<file path=ppt/theme/theme1.xml><?xml version="1.0" encoding="utf-8"?>
<a:theme xmlns:a="http://schemas.openxmlformats.org/drawingml/2006/main" name="30_BasicColor">
  <a:themeElements>
    <a:clrScheme name="30_BasicColor">
      <a:dk1>
        <a:srgbClr val="5E5E5E"/>
      </a:dk1>
      <a:lt1>
        <a:srgbClr val="003462"/>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30_BasicColor">
  <a:themeElements>
    <a:clrScheme name="30_BasicColor">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108</TotalTime>
  <Words>1087</Words>
  <Application>Microsoft Macintosh PowerPoint</Application>
  <PresentationFormat>Personalizzato</PresentationFormat>
  <Paragraphs>176</Paragraphs>
  <Slides>21</Slides>
  <Notes>0</Notes>
  <HiddenSlides>0</HiddenSlides>
  <MMClips>1</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21</vt:i4>
      </vt:variant>
    </vt:vector>
  </HeadingPairs>
  <TitlesOfParts>
    <vt:vector size="26" baseType="lpstr">
      <vt:lpstr>Cambria Math</vt:lpstr>
      <vt:lpstr>Helvetica Neue</vt:lpstr>
      <vt:lpstr>Helvetica Neue Light</vt:lpstr>
      <vt:lpstr>Helvetica Neue Medium</vt:lpstr>
      <vt:lpstr>30_BasicColor</vt:lpstr>
      <vt:lpstr>Deep Learning–Driven Differentiable  Autoplanning for Proton Therapy:  A Proof-of-Concept</vt:lpstr>
      <vt:lpstr>Treatment Planning Optimization</vt:lpstr>
      <vt:lpstr>Differentiable approach</vt:lpstr>
      <vt:lpstr>Cylindrical approach</vt:lpstr>
      <vt:lpstr>Dose deposition in CT scans</vt:lpstr>
      <vt:lpstr>Architecture</vt:lpstr>
      <vt:lpstr>DL prediction vs MC simulation</vt:lpstr>
      <vt:lpstr>Computation speed-up</vt:lpstr>
      <vt:lpstr>Presentazione standard di PowerPoint</vt:lpstr>
      <vt:lpstr>Full Treatment Plan (Energy)</vt:lpstr>
      <vt:lpstr>Proton dose engine</vt:lpstr>
      <vt:lpstr>Optimizing Spread Out Bragg Peak</vt:lpstr>
      <vt:lpstr>Optimisation strategy</vt:lpstr>
      <vt:lpstr>Optimisation strategy</vt:lpstr>
      <vt:lpstr>Results with one field</vt:lpstr>
      <vt:lpstr>Presentazione standard di PowerPoint</vt:lpstr>
      <vt:lpstr>Presentazione standard di PowerPoint</vt:lpstr>
      <vt:lpstr>Benefits</vt:lpstr>
      <vt:lpstr>Opportunities</vt:lpstr>
      <vt:lpstr>Next steps</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 Learning–Driven Differentiable  Autoplanning for Proton Therapy:  A Proof-of-Concept</dc:title>
  <cp:lastModifiedBy>Lorenzo Arsini</cp:lastModifiedBy>
  <cp:revision>4</cp:revision>
  <dcterms:modified xsi:type="dcterms:W3CDTF">2025-09-21T12:38:00Z</dcterms:modified>
</cp:coreProperties>
</file>