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1278" r:id="rId2"/>
    <p:sldId id="1456" r:id="rId3"/>
    <p:sldId id="1551" r:id="rId4"/>
    <p:sldId id="1460" r:id="rId5"/>
    <p:sldId id="1399" r:id="rId6"/>
    <p:sldId id="1508" r:id="rId7"/>
    <p:sldId id="1506" r:id="rId8"/>
    <p:sldId id="1507" r:id="rId9"/>
    <p:sldId id="1550" r:id="rId10"/>
    <p:sldId id="1386" r:id="rId11"/>
    <p:sldId id="1387" r:id="rId12"/>
    <p:sldId id="1431" r:id="rId13"/>
    <p:sldId id="1441" r:id="rId14"/>
    <p:sldId id="1511" r:id="rId15"/>
    <p:sldId id="1512" r:id="rId16"/>
    <p:sldId id="1513" r:id="rId17"/>
    <p:sldId id="1514" r:id="rId18"/>
    <p:sldId id="1515" r:id="rId19"/>
    <p:sldId id="1543" r:id="rId20"/>
    <p:sldId id="1555" r:id="rId21"/>
    <p:sldId id="1544" r:id="rId22"/>
    <p:sldId id="1545" r:id="rId23"/>
    <p:sldId id="1409" r:id="rId24"/>
    <p:sldId id="1517" r:id="rId25"/>
    <p:sldId id="1478" r:id="rId26"/>
    <p:sldId id="1479" r:id="rId27"/>
    <p:sldId id="1480" r:id="rId28"/>
    <p:sldId id="1481" r:id="rId29"/>
    <p:sldId id="1482" r:id="rId30"/>
    <p:sldId id="1483" r:id="rId31"/>
    <p:sldId id="1484" r:id="rId32"/>
    <p:sldId id="1485" r:id="rId33"/>
    <p:sldId id="1486" r:id="rId34"/>
    <p:sldId id="1487" r:id="rId35"/>
    <p:sldId id="1488" r:id="rId36"/>
    <p:sldId id="1489" r:id="rId37"/>
    <p:sldId id="1490" r:id="rId38"/>
    <p:sldId id="1491" r:id="rId39"/>
    <p:sldId id="1492" r:id="rId40"/>
    <p:sldId id="1493" r:id="rId41"/>
    <p:sldId id="1494" r:id="rId42"/>
    <p:sldId id="1495" r:id="rId43"/>
    <p:sldId id="1496" r:id="rId44"/>
    <p:sldId id="1497" r:id="rId45"/>
    <p:sldId id="1498" r:id="rId46"/>
    <p:sldId id="1530" r:id="rId47"/>
    <p:sldId id="1537" r:id="rId48"/>
    <p:sldId id="1519" r:id="rId49"/>
    <p:sldId id="1527" r:id="rId50"/>
    <p:sldId id="1528" r:id="rId51"/>
    <p:sldId id="1525" r:id="rId52"/>
    <p:sldId id="1521" r:id="rId53"/>
    <p:sldId id="1522" r:id="rId54"/>
    <p:sldId id="1523" r:id="rId55"/>
    <p:sldId id="1524" r:id="rId56"/>
    <p:sldId id="1538" r:id="rId57"/>
    <p:sldId id="1539" r:id="rId58"/>
    <p:sldId id="1546" r:id="rId59"/>
    <p:sldId id="1547" r:id="rId60"/>
    <p:sldId id="1548" r:id="rId61"/>
    <p:sldId id="1549" r:id="rId62"/>
    <p:sldId id="1312" r:id="rId63"/>
    <p:sldId id="1552" r:id="rId64"/>
    <p:sldId id="1534" r:id="rId65"/>
    <p:sldId id="1541" r:id="rId66"/>
    <p:sldId id="1553" r:id="rId67"/>
    <p:sldId id="1560" r:id="rId68"/>
    <p:sldId id="1474" r:id="rId69"/>
    <p:sldId id="1557" r:id="rId70"/>
    <p:sldId id="1554" r:id="rId71"/>
    <p:sldId id="1561" r:id="rId72"/>
    <p:sldId id="1559" r:id="rId7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uri" initials="M" lastIdx="0" clrIdx="0">
    <p:extLst>
      <p:ext uri="{19B8F6BF-5375-455C-9EA6-DF929625EA0E}">
        <p15:presenceInfo xmlns:p15="http://schemas.microsoft.com/office/powerpoint/2012/main" userId="Mau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E2657"/>
    <a:srgbClr val="00FFFF"/>
    <a:srgbClr val="2F5597"/>
    <a:srgbClr val="2C55A0"/>
    <a:srgbClr val="C65794"/>
    <a:srgbClr val="CEA766"/>
    <a:srgbClr val="4BB030"/>
    <a:srgbClr val="4AB030"/>
    <a:srgbClr val="887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284" autoAdjust="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7" d="100"/>
        <a:sy n="97" d="100"/>
      </p:scale>
      <p:origin x="0" y="-19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BF1D6-FBC7-414B-B128-C08DCAA02EBB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FDDB8-725A-4307-AF45-E5DECA49C5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600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FDDB8-725A-4307-AF45-E5DECA49C55A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1627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FDDB8-725A-4307-AF45-E5DECA49C55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82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FDDB8-725A-4307-AF45-E5DECA49C55A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3205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FDDB8-725A-4307-AF45-E5DECA49C55A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518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FDDB8-725A-4307-AF45-E5DECA49C55A}" type="slidenum">
              <a:rPr lang="es-ES" smtClean="0"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4820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FDDB8-725A-4307-AF45-E5DECA49C55A}" type="slidenum">
              <a:rPr lang="es-ES" smtClean="0"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7198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73C788-70D6-D698-CC3D-A5376EFA1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7BE6DF-687F-B3F0-7D50-51A1EB9A7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B06146-7E4F-FB1E-0A2B-AC395A4D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7EC7-1AE2-43F9-9C26-4B9A7F31DD9D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11D080-074D-7566-1427-D5C8AECE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24D3C3-7042-2650-1596-E91A6D1B3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8DC5B-55E5-4AF7-9B24-3ACCA3D0CB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50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BA226A-FABA-4E67-D856-9F771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F41A3F-2AD8-0011-581B-85BBC1434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F58622-F990-8BFF-F299-AAA75EC6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7EC7-1AE2-43F9-9C26-4B9A7F31DD9D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AC5833-DAA2-776A-D761-0F66DFF56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1EAFD8-310D-8886-577F-67249B92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8DC5B-55E5-4AF7-9B24-3ACCA3D0CB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697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A586FB-E609-AE97-68CC-3126EC70D5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78DF4D3-08DE-F2CB-0F8D-5B4A7A12E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4FBD2B-ECA6-F04F-965F-0AA9E8CEE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7EC7-1AE2-43F9-9C26-4B9A7F31DD9D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17214-346D-DDA1-9BC3-42FFBAAA4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2C1B15-6DF2-1C1E-1261-204E7FA4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8DC5B-55E5-4AF7-9B24-3ACCA3D0CB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0751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41863-C7E5-7887-9C8B-3F85F83D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225242-F511-0E67-973D-FDDA2D6436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F08C92-06D2-DEE1-2D5C-66DC3061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7EC7-1AE2-43F9-9C26-4B9A7F31DD9D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7A1138-E22D-5C96-D07E-6993896F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5B9CDFA-266B-AF95-EE03-D6D63A864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8DC5B-55E5-4AF7-9B24-3ACCA3D0CB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57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DB93B-5E87-EC55-5BD6-79965434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06455B-BA42-D967-1E70-6CF0353F3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F01C23-3D36-7A5C-DA66-F9011C79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7EC7-1AE2-43F9-9C26-4B9A7F31DD9D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2FA7CC-7FB9-4171-4BC3-A97F785F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2D9E7D-F731-9BA3-E49B-0DF97584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8DC5B-55E5-4AF7-9B24-3ACCA3D0CB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5890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6C4A14-B9D4-DD04-12C3-21C189F3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E2A4DF-EBA4-F9E5-319C-9962BCC89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841A5C5-1E73-F32B-940F-7A92A69F9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C5832D-CEED-0402-3ACC-4B92035B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7EC7-1AE2-43F9-9C26-4B9A7F31DD9D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89F2A2-09C2-6516-6746-A8BC5DC55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F0EF2D-48A9-3A3D-ED58-E0E0CBF2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8DC5B-55E5-4AF7-9B24-3ACCA3D0CB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97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63FF48-95C2-F965-9D78-CA32EAC47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C1AC34-7C90-B09D-71F6-8124B8852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DCE4A4-2331-A843-4B31-EF3A60BE0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08A87D2-59D6-67F8-3DA8-05A9FDD78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17E4D57-079A-748C-DF79-BACD463B3B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221270F-1924-AE2B-AD4D-29C50FEE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7EC7-1AE2-43F9-9C26-4B9A7F31DD9D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F1ACC8-D6B8-86EB-3FE8-B5472FD0C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96EE8FC-AB90-4138-4244-9C1801AA6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8DC5B-55E5-4AF7-9B24-3ACCA3D0CB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890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26D588-55C9-F256-7FFA-5CEE70A17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E2521B6-0094-319D-66EA-590D26D3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7EC7-1AE2-43F9-9C26-4B9A7F31DD9D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27C6F2-94E2-822C-6BD8-1728C2682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3A3049-12C0-FE03-AFD1-7BB43CE7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8DC5B-55E5-4AF7-9B24-3ACCA3D0CB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0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A51D3FD-E405-22C3-C3F3-020F3459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7EC7-1AE2-43F9-9C26-4B9A7F31DD9D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203E684-59DA-BAAF-7806-1B3846F7D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39DBDF-201E-DBDE-0D0E-7665FAAD8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8DC5B-55E5-4AF7-9B24-3ACCA3D0CB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106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84C2E-ECBA-EBA0-723D-B29554243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58BE5E-E406-F43B-9958-903543B4F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E6C20B-1941-B5BE-B9CB-3E442D703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3D2FBD-33F6-33AF-0BCF-4961BCF0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7EC7-1AE2-43F9-9C26-4B9A7F31DD9D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A0F9A8-06EA-5E16-C223-3CB045328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25EF2E0-ED3F-9928-C2A5-E6B1F014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8DC5B-55E5-4AF7-9B24-3ACCA3D0CB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50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E2243-18FC-D7A1-BFF9-48CB37FD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9F90EA-806C-A29A-9161-FFE53DC0CE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66D501-DF25-0CDF-59E0-766D9C309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A472A17-604F-758B-C019-944FFF807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67EC7-1AE2-43F9-9C26-4B9A7F31DD9D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AFBD45-C18C-E14F-EBAB-BD0A934AE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7F0A2A-C945-A010-9556-D8336F1F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8DC5B-55E5-4AF7-9B24-3ACCA3D0CB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78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F0F9049-C278-8AEB-26CA-921A0C9C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C59F45-7928-9760-9DFC-057DFED82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6E51B2-409E-59C0-2905-C58C51981D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67EC7-1AE2-43F9-9C26-4B9A7F31DD9D}" type="datetimeFigureOut">
              <a:rPr lang="es-ES" smtClean="0"/>
              <a:t>13/09/2025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689263-A6E4-3F1A-EF08-C921AEF1A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718066-0BB1-48CE-DEBA-E230CF18E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8DC5B-55E5-4AF7-9B24-3ACCA3D0CB3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915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NULL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NULL"/><Relationship Id="rId10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NULL"/><Relationship Id="rId9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3390/cryst15030255" TargetMode="Externa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gif"/><Relationship Id="rId4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stitucional.us.es/clear/" TargetMode="External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jpeg"/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microsoft.com/office/2007/relationships/hdphoto" Target="../media/hdphoto1.wdp"/><Relationship Id="rId9" Type="http://schemas.openxmlformats.org/officeDocument/2006/relationships/image" Target="../media/image71.jpeg"/><Relationship Id="rId1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1.png"/><Relationship Id="rId9" Type="http://schemas.openxmlformats.org/officeDocument/2006/relationships/image" Target="../media/image8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D53FA3B-F54F-46E0-8E13-70566DE994B9}"/>
              </a:ext>
            </a:extLst>
          </p:cNvPr>
          <p:cNvSpPr txBox="1">
            <a:spLocks/>
          </p:cNvSpPr>
          <p:nvPr/>
        </p:nvSpPr>
        <p:spPr>
          <a:xfrm>
            <a:off x="1063136" y="2021340"/>
            <a:ext cx="10070353" cy="270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ENHANCING CHARGE COLLECTION EFFICIENCY IN RADIATION-DAMAGED UNMETALLIZED 4H-SiC DETECTOR VIA LED ILLUMINATION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264C0A58-0C0D-422A-8DE7-F1E016B5F46F}"/>
              </a:ext>
            </a:extLst>
          </p:cNvPr>
          <p:cNvCxnSpPr/>
          <p:nvPr/>
        </p:nvCxnSpPr>
        <p:spPr>
          <a:xfrm>
            <a:off x="4210" y="2013934"/>
            <a:ext cx="12192000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D38E852-C15D-44C3-B5FE-C16609FF07BB}"/>
              </a:ext>
            </a:extLst>
          </p:cNvPr>
          <p:cNvCxnSpPr/>
          <p:nvPr/>
        </p:nvCxnSpPr>
        <p:spPr>
          <a:xfrm>
            <a:off x="4210" y="4775082"/>
            <a:ext cx="12192000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478596C-6599-47CB-A2BE-60A2DD6FA56A}"/>
              </a:ext>
            </a:extLst>
          </p:cNvPr>
          <p:cNvSpPr txBox="1"/>
          <p:nvPr/>
        </p:nvSpPr>
        <p:spPr>
          <a:xfrm>
            <a:off x="350532" y="5012957"/>
            <a:ext cx="11514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u="sng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s-ES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Rodríguez-Ramos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J. García-López,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Torres-Muñoz,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G. Pellegrini, P.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Godignon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, J.M.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Rafi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Rius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M.C. Jiménez-Ramos</a:t>
            </a:r>
            <a:endParaRPr lang="en-US" altLang="es-ES" sz="2400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80BA304-D1AE-4863-867A-DA90BC22704E}"/>
              </a:ext>
            </a:extLst>
          </p:cNvPr>
          <p:cNvSpPr txBox="1"/>
          <p:nvPr/>
        </p:nvSpPr>
        <p:spPr>
          <a:xfrm>
            <a:off x="1075167" y="6290741"/>
            <a:ext cx="10070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Centro Nacional de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Aceleradores</a:t>
            </a:r>
            <a:r>
              <a:rPr lang="en-GB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Universidad de </a:t>
            </a:r>
            <a:r>
              <a:rPr lang="en-GB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Sevilla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indico.cern.ch/event/1104299/images/38237-Logo%20Eunpc%20igfa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150" y="14816"/>
            <a:ext cx="1944069" cy="194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93" y="14816"/>
            <a:ext cx="8128447" cy="194406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9" y="14816"/>
            <a:ext cx="1743017" cy="1304377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B41C356-B9E3-46D8-9AC3-8D208A3166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" y="1335018"/>
            <a:ext cx="1975579" cy="62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0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81AF3CF-2F21-4183-8B0E-2316F711B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842" y="5927293"/>
            <a:ext cx="4387333" cy="276999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46" lvl="1" indent="-342946" algn="ctr" defTabSz="685891"/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Provided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IMB-CNM-CSIC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es-ES" altLang="es-ES" b="1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TYPE OF UNMETALLIZED 4H-SiC SENSOR 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833287" y="743109"/>
            <a:ext cx="50831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type 4H-SiC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junction sensor manufactured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 IMB-CNM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encapsulated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a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TO-257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package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Active area of 3x3 mm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~50 </a:t>
            </a:r>
            <a:r>
              <a:rPr lang="es-ES" sz="2400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 active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Non-metalized surface, with only a guard ring structure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Passivation: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(100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) + Si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BR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(500 </a:t>
            </a:r>
            <a:r>
              <a:rPr lang="pt-BR" sz="2400" dirty="0" err="1">
                <a:latin typeface="Arial" panose="020B0604020202020204" pitchFamily="34" charset="0"/>
                <a:cs typeface="Arial" panose="020B0604020202020204" pitchFamily="34" charset="0"/>
              </a:rPr>
              <a:t>nm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3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96"/>
          <a:stretch/>
        </p:blipFill>
        <p:spPr>
          <a:xfrm>
            <a:off x="131719" y="2230706"/>
            <a:ext cx="6473982" cy="3128051"/>
          </a:xfrm>
          <a:prstGeom prst="rect">
            <a:avLst/>
          </a:prstGeom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210028" y="712439"/>
            <a:ext cx="4317364" cy="1177583"/>
            <a:chOff x="241325" y="590880"/>
            <a:chExt cx="4317364" cy="1177583"/>
          </a:xfrm>
        </p:grpSpPr>
        <p:pic>
          <p:nvPicPr>
            <p:cNvPr id="14" name="Imagen 13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DB41C356-B9E3-46D8-9AC3-8D208A316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361" y="801965"/>
              <a:ext cx="2643328" cy="834735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00000000-0008-0000-0000-000005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25" y="590880"/>
              <a:ext cx="1573585" cy="1177583"/>
            </a:xfrm>
            <a:prstGeom prst="rect">
              <a:avLst/>
            </a:prstGeom>
          </p:spPr>
        </p:pic>
      </p:grpSp>
      <p:sp>
        <p:nvSpPr>
          <p:cNvPr id="20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81AF3CF-2F21-4183-8B0E-2316F711B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842" y="5927293"/>
            <a:ext cx="4387333" cy="276999"/>
          </a:xfrm>
          <a:prstGeom prst="rect">
            <a:avLst/>
          </a:prstGeom>
          <a:solidFill>
            <a:srgbClr val="FCFCF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46" lvl="1" indent="-342946" algn="ctr" defTabSz="685891"/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Provided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IMB-CNM-CSIC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es-ES" altLang="es-ES" b="1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3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7125633" y="735058"/>
            <a:ext cx="4790791" cy="5402327"/>
            <a:chOff x="7506360" y="1313426"/>
            <a:chExt cx="3838726" cy="4438380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9"/>
            <a:stretch/>
          </p:blipFill>
          <p:spPr>
            <a:xfrm>
              <a:off x="7506360" y="1316247"/>
              <a:ext cx="3838726" cy="4435559"/>
            </a:xfrm>
            <a:prstGeom prst="rect">
              <a:avLst/>
            </a:prstGeom>
          </p:spPr>
        </p:pic>
        <p:sp>
          <p:nvSpPr>
            <p:cNvPr id="18" name="Rectángulo 17"/>
            <p:cNvSpPr/>
            <p:nvPr/>
          </p:nvSpPr>
          <p:spPr>
            <a:xfrm>
              <a:off x="9250710" y="2966990"/>
              <a:ext cx="905671" cy="923924"/>
            </a:xfrm>
            <a:prstGeom prst="rect">
              <a:avLst/>
            </a:prstGeom>
            <a:noFill/>
            <a:ln w="28575">
              <a:solidFill>
                <a:srgbClr val="00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E7A457D2-DD34-F589-364E-BC3BDFF65516}"/>
                </a:ext>
              </a:extLst>
            </p:cNvPr>
            <p:cNvSpPr txBox="1"/>
            <p:nvPr/>
          </p:nvSpPr>
          <p:spPr>
            <a:xfrm>
              <a:off x="9280625" y="3198119"/>
              <a:ext cx="8458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400" dirty="0" err="1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SiC</a:t>
              </a:r>
              <a:endParaRPr lang="es-ES" sz="2400" dirty="0">
                <a:solidFill>
                  <a:srgbClr val="FFFF00"/>
                </a:solidFill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7506360" y="1313426"/>
              <a:ext cx="3838726" cy="4438379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2" name="Rectángulo 21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TYPE OF UNMETALLIZED 4H-SiC SENSOR 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9" name="Grupo 28"/>
          <p:cNvGrpSpPr/>
          <p:nvPr/>
        </p:nvGrpSpPr>
        <p:grpSpPr>
          <a:xfrm>
            <a:off x="1210028" y="712439"/>
            <a:ext cx="4317364" cy="1177583"/>
            <a:chOff x="241325" y="590880"/>
            <a:chExt cx="4317364" cy="1177583"/>
          </a:xfrm>
        </p:grpSpPr>
        <p:pic>
          <p:nvPicPr>
            <p:cNvPr id="30" name="Imagen 29" descr="Logotipo&#10;&#10;Descripción generada automáticamente con confianza media">
              <a:extLst>
                <a:ext uri="{FF2B5EF4-FFF2-40B4-BE49-F238E27FC236}">
                  <a16:creationId xmlns:a16="http://schemas.microsoft.com/office/drawing/2014/main" id="{DB41C356-B9E3-46D8-9AC3-8D208A316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5361" y="801965"/>
              <a:ext cx="2643328" cy="834735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00000000-0008-0000-0000-000005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25" y="590880"/>
              <a:ext cx="1573585" cy="1177583"/>
            </a:xfrm>
            <a:prstGeom prst="rect">
              <a:avLst/>
            </a:prstGeom>
          </p:spPr>
        </p:pic>
      </p:grp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96"/>
          <a:stretch/>
        </p:blipFill>
        <p:spPr>
          <a:xfrm>
            <a:off x="131719" y="2230706"/>
            <a:ext cx="6473982" cy="312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8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9" y="-17983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4836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CNA µ-PROBE: DAMAGE EXPERIMENTS AT VARIOUS TEMPERATURES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048638" y="2154858"/>
            <a:ext cx="1283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400ºC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8719B8E-E2E1-4603-AB07-C8A75EB27B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244" y="566148"/>
            <a:ext cx="5319155" cy="2757095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4170961" y="511056"/>
            <a:ext cx="76314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Damaging ion beams: 3.5 MeV He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(relevant for fusion applications)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Nine different regions (100x100 </a:t>
            </a:r>
            <a:r>
              <a:rPr lang="en-US" sz="2400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were damaged at different doses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(ranging from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1x10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1x10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ions/cm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for each temperature.</a:t>
            </a:r>
          </a:p>
        </p:txBody>
      </p:sp>
    </p:spTree>
    <p:extLst>
      <p:ext uri="{BB962C8B-B14F-4D97-AF65-F5344CB8AC3E}">
        <p14:creationId xmlns:p14="http://schemas.microsoft.com/office/powerpoint/2010/main" val="8905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9" y="-17983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925188" y="5534118"/>
            <a:ext cx="8165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irradition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temperatures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>
                <a:latin typeface="Arial" panose="020B0604020202020204" pitchFamily="34" charset="0"/>
                <a:cs typeface="Arial" panose="020B0604020202020204" pitchFamily="34" charset="0"/>
              </a:rPr>
              <a:t>settled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s-ES" sz="2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30ºC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s-E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400ºC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192134"/>
              </p:ext>
            </p:extLst>
          </p:nvPr>
        </p:nvGraphicFramePr>
        <p:xfrm>
          <a:off x="4170961" y="2878222"/>
          <a:ext cx="7631458" cy="2595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6112">
                  <a:extLst>
                    <a:ext uri="{9D8B030D-6E8A-4147-A177-3AD203B41FA5}">
                      <a16:colId xmlns:a16="http://schemas.microsoft.com/office/drawing/2014/main" val="2209539976"/>
                    </a:ext>
                  </a:extLst>
                </a:gridCol>
                <a:gridCol w="2131782">
                  <a:extLst>
                    <a:ext uri="{9D8B030D-6E8A-4147-A177-3AD203B41FA5}">
                      <a16:colId xmlns:a16="http://schemas.microsoft.com/office/drawing/2014/main" val="3030328882"/>
                    </a:ext>
                  </a:extLst>
                </a:gridCol>
                <a:gridCol w="2131782">
                  <a:extLst>
                    <a:ext uri="{9D8B030D-6E8A-4147-A177-3AD203B41FA5}">
                      <a16:colId xmlns:a16="http://schemas.microsoft.com/office/drawing/2014/main" val="3973896632"/>
                    </a:ext>
                  </a:extLst>
                </a:gridCol>
                <a:gridCol w="2131782">
                  <a:extLst>
                    <a:ext uri="{9D8B030D-6E8A-4147-A177-3AD203B41FA5}">
                      <a16:colId xmlns:a16="http://schemas.microsoft.com/office/drawing/2014/main" val="824592203"/>
                    </a:ext>
                  </a:extLst>
                </a:gridCol>
              </a:tblGrid>
              <a:tr h="551695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sng" strike="noStrike" dirty="0" smtClean="0">
                          <a:effectLst/>
                        </a:rPr>
                        <a:t>ID </a:t>
                      </a:r>
                      <a:endParaRPr lang="es-ES" sz="2400" b="0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sng" strike="noStrike" dirty="0" err="1" smtClean="0">
                          <a:effectLst/>
                        </a:rPr>
                        <a:t>Fluence</a:t>
                      </a:r>
                      <a:r>
                        <a:rPr lang="es-ES" sz="2400" u="sng" strike="noStrike" dirty="0" smtClean="0">
                          <a:effectLst/>
                        </a:rPr>
                        <a:t> (</a:t>
                      </a:r>
                      <a:r>
                        <a:rPr lang="es-ES" sz="2400" u="sng" strike="noStrike" dirty="0" err="1" smtClean="0">
                          <a:effectLst/>
                        </a:rPr>
                        <a:t>ions</a:t>
                      </a:r>
                      <a:r>
                        <a:rPr lang="es-ES" sz="2400" u="sng" strike="noStrike" dirty="0" smtClean="0">
                          <a:effectLst/>
                        </a:rPr>
                        <a:t>/cm</a:t>
                      </a:r>
                      <a:r>
                        <a:rPr lang="es-ES" sz="2400" u="sng" strike="noStrike" baseline="30000" dirty="0" smtClean="0">
                          <a:effectLst/>
                        </a:rPr>
                        <a:t>2</a:t>
                      </a:r>
                      <a:r>
                        <a:rPr lang="es-ES" sz="2400" u="sng" strike="noStrike" dirty="0" smtClean="0">
                          <a:effectLst/>
                        </a:rPr>
                        <a:t>)</a:t>
                      </a:r>
                      <a:endParaRPr lang="es-ES" sz="2400" b="0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sng" strike="noStrike" dirty="0" smtClean="0">
                          <a:effectLst/>
                        </a:rPr>
                        <a:t>ID</a:t>
                      </a:r>
                      <a:endParaRPr lang="es-ES" sz="2400" b="0" i="0" u="sng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u="sng" strike="noStrike" dirty="0" err="1" smtClean="0">
                          <a:effectLst/>
                        </a:rPr>
                        <a:t>Fluence</a:t>
                      </a:r>
                      <a:r>
                        <a:rPr lang="es-ES" sz="2400" u="sng" strike="noStrike" dirty="0" smtClean="0">
                          <a:effectLst/>
                        </a:rPr>
                        <a:t> (</a:t>
                      </a:r>
                      <a:r>
                        <a:rPr lang="es-ES" sz="2400" u="sng" strike="noStrike" dirty="0" err="1" smtClean="0">
                          <a:effectLst/>
                        </a:rPr>
                        <a:t>ions</a:t>
                      </a:r>
                      <a:r>
                        <a:rPr lang="es-ES" sz="2400" u="sng" strike="noStrike" dirty="0" smtClean="0">
                          <a:effectLst/>
                        </a:rPr>
                        <a:t>/cm</a:t>
                      </a:r>
                      <a:r>
                        <a:rPr lang="es-ES" sz="2400" u="sng" strike="noStrike" baseline="30000" dirty="0" smtClean="0">
                          <a:effectLst/>
                        </a:rPr>
                        <a:t>2</a:t>
                      </a:r>
                      <a:r>
                        <a:rPr lang="es-ES" sz="2400" u="sng" strike="noStrike" dirty="0" smtClean="0">
                          <a:effectLst/>
                        </a:rPr>
                        <a:t>)</a:t>
                      </a:r>
                      <a:endParaRPr lang="es-ES" sz="2400" b="0" i="0" u="sng" strike="noStrike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/>
                </a:tc>
                <a:extLst>
                  <a:ext uri="{0D108BD9-81ED-4DB2-BD59-A6C34878D82A}">
                    <a16:rowId xmlns:a16="http://schemas.microsoft.com/office/drawing/2014/main" val="4169556913"/>
                  </a:ext>
                </a:extLst>
              </a:tr>
              <a:tr h="279142"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 smtClean="0"/>
                        <a:t>1x10</a:t>
                      </a:r>
                      <a:r>
                        <a:rPr lang="es-ES" sz="2400" b="1" baseline="30000" dirty="0" smtClean="0"/>
                        <a:t>11</a:t>
                      </a:r>
                      <a:endParaRPr lang="es-ES" sz="2400" b="1" baseline="30000" dirty="0"/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</a:t>
                      </a:r>
                      <a:endParaRPr lang="es-ES" sz="24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smtClean="0"/>
                        <a:t>3x10</a:t>
                      </a:r>
                      <a:r>
                        <a:rPr lang="es-ES" sz="2400" b="1" baseline="30000" dirty="0" smtClean="0"/>
                        <a:t>12</a:t>
                      </a: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511805"/>
                  </a:ext>
                </a:extLst>
              </a:tr>
              <a:tr h="27914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</a:t>
                      </a:r>
                      <a:endParaRPr lang="es-ES" sz="24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smtClean="0"/>
                        <a:t>3x10</a:t>
                      </a:r>
                      <a:r>
                        <a:rPr lang="es-ES" sz="2400" b="1" baseline="30000" dirty="0" smtClean="0"/>
                        <a:t>11</a:t>
                      </a: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</a:t>
                      </a:r>
                      <a:endParaRPr lang="es-ES" sz="24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smtClean="0"/>
                        <a:t>5x10</a:t>
                      </a:r>
                      <a:r>
                        <a:rPr lang="es-ES" sz="2400" b="1" baseline="30000" dirty="0" smtClean="0"/>
                        <a:t>12</a:t>
                      </a: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689586"/>
                  </a:ext>
                </a:extLst>
              </a:tr>
              <a:tr h="27914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</a:t>
                      </a:r>
                      <a:endParaRPr lang="es-ES" sz="24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smtClean="0"/>
                        <a:t>5x10</a:t>
                      </a:r>
                      <a:r>
                        <a:rPr lang="es-ES" sz="2400" b="1" baseline="30000" dirty="0" smtClean="0"/>
                        <a:t>11</a:t>
                      </a: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endParaRPr lang="es-ES" sz="24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smtClean="0"/>
                        <a:t>8x10</a:t>
                      </a:r>
                      <a:r>
                        <a:rPr lang="es-ES" sz="2400" b="1" baseline="30000" dirty="0" smtClean="0"/>
                        <a:t>12</a:t>
                      </a: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216123"/>
                  </a:ext>
                </a:extLst>
              </a:tr>
              <a:tr h="27914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es-ES" sz="24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smtClean="0"/>
                        <a:t>8x10</a:t>
                      </a:r>
                      <a:r>
                        <a:rPr lang="es-ES" sz="2400" b="1" baseline="30000" dirty="0" smtClean="0"/>
                        <a:t>11</a:t>
                      </a: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</a:t>
                      </a:r>
                      <a:endParaRPr lang="es-ES" sz="24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smtClean="0"/>
                        <a:t>1x10</a:t>
                      </a:r>
                      <a:r>
                        <a:rPr lang="es-ES" sz="2400" b="1" baseline="30000" dirty="0" smtClean="0"/>
                        <a:t>13</a:t>
                      </a: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162841"/>
                  </a:ext>
                </a:extLst>
              </a:tr>
              <a:tr h="279142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  <a:endParaRPr lang="es-ES" sz="24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dirty="0" smtClean="0"/>
                        <a:t>1x10</a:t>
                      </a:r>
                      <a:r>
                        <a:rPr lang="es-ES" sz="2400" b="1" baseline="30000" dirty="0" smtClean="0"/>
                        <a:t>12</a:t>
                      </a: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</a:t>
                      </a:r>
                      <a:endParaRPr lang="es-ES" sz="24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b="1" baseline="0" dirty="0" err="1" smtClean="0"/>
                        <a:t>Pristine</a:t>
                      </a:r>
                      <a:endParaRPr lang="es-ES" sz="2400" b="1" baseline="30000" dirty="0" smtClean="0"/>
                    </a:p>
                  </a:txBody>
                  <a:tcPr marL="5895" marR="5895" marT="5895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586838"/>
                  </a:ext>
                </a:extLst>
              </a:tr>
            </a:tbl>
          </a:graphicData>
        </a:graphic>
      </p:graphicFrame>
      <p:sp>
        <p:nvSpPr>
          <p:cNvPr id="15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4836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CNA µ-PROBE: DAMAGE EXPERIMENTS AT VARIOUS TEMPERATURES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1048638" y="4641383"/>
            <a:ext cx="1283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400ºC</a:t>
            </a: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8719B8E-E2E1-4603-AB07-C8A75EB27B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244" y="566148"/>
            <a:ext cx="5319155" cy="2757095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E22A667D-25F0-FC3E-FADF-5B5192A7C9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345" t="17481" r="22970" b="38984"/>
          <a:stretch>
            <a:fillRect/>
          </a:stretch>
        </p:blipFill>
        <p:spPr>
          <a:xfrm>
            <a:off x="266700" y="3619500"/>
            <a:ext cx="3260211" cy="2682282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4170961" y="511056"/>
            <a:ext cx="76314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Damaging ion beams: 3.5 MeV He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(relevant for fusion applications)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Nine different regions (100x100 </a:t>
            </a:r>
            <a:r>
              <a:rPr lang="en-US" sz="2400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were damaged at different doses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(ranging from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1x10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1x10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ions/cm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for each temperature.</a:t>
            </a:r>
          </a:p>
        </p:txBody>
      </p:sp>
      <p:sp>
        <p:nvSpPr>
          <p:cNvPr id="25" name="3 Rectángulo"/>
          <p:cNvSpPr/>
          <p:nvPr/>
        </p:nvSpPr>
        <p:spPr>
          <a:xfrm>
            <a:off x="2469133" y="5626890"/>
            <a:ext cx="1052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Ceramic heater</a:t>
            </a:r>
          </a:p>
        </p:txBody>
      </p:sp>
    </p:spTree>
    <p:extLst>
      <p:ext uri="{BB962C8B-B14F-4D97-AF65-F5344CB8AC3E}">
        <p14:creationId xmlns:p14="http://schemas.microsoft.com/office/powerpoint/2010/main" val="152245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0" name="Freeform 25"/>
          <p:cNvSpPr>
            <a:spLocks/>
          </p:cNvSpPr>
          <p:nvPr/>
        </p:nvSpPr>
        <p:spPr bwMode="auto">
          <a:xfrm>
            <a:off x="4315909" y="2619376"/>
            <a:ext cx="1081087" cy="269875"/>
          </a:xfrm>
          <a:custGeom>
            <a:avLst/>
            <a:gdLst>
              <a:gd name="T0" fmla="*/ 0 w 681"/>
              <a:gd name="T1" fmla="*/ 0 h 567"/>
              <a:gd name="T2" fmla="*/ 1081087 w 681"/>
              <a:gd name="T3" fmla="*/ 0 h 567"/>
              <a:gd name="T4" fmla="*/ 1081087 w 681"/>
              <a:gd name="T5" fmla="*/ 269875 h 567"/>
              <a:gd name="T6" fmla="*/ 0 60000 65536"/>
              <a:gd name="T7" fmla="*/ 0 60000 65536"/>
              <a:gd name="T8" fmla="*/ 0 60000 65536"/>
              <a:gd name="T9" fmla="*/ 0 w 681"/>
              <a:gd name="T10" fmla="*/ 0 h 567"/>
              <a:gd name="T11" fmla="*/ 681 w 681"/>
              <a:gd name="T12" fmla="*/ 567 h 5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567">
                <a:moveTo>
                  <a:pt x="0" y="0"/>
                </a:moveTo>
                <a:lnTo>
                  <a:pt x="681" y="0"/>
                </a:lnTo>
                <a:lnTo>
                  <a:pt x="681" y="56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2" name="Freeform 26"/>
          <p:cNvSpPr>
            <a:spLocks/>
          </p:cNvSpPr>
          <p:nvPr/>
        </p:nvSpPr>
        <p:spPr bwMode="auto">
          <a:xfrm>
            <a:off x="3415796" y="2631921"/>
            <a:ext cx="1439863" cy="1430208"/>
          </a:xfrm>
          <a:custGeom>
            <a:avLst/>
            <a:gdLst>
              <a:gd name="T0" fmla="*/ 1439863 w 907"/>
              <a:gd name="T1" fmla="*/ 0 h 680"/>
              <a:gd name="T2" fmla="*/ 1439863 w 907"/>
              <a:gd name="T3" fmla="*/ 1079500 h 680"/>
              <a:gd name="T4" fmla="*/ 0 w 907"/>
              <a:gd name="T5" fmla="*/ 1079500 h 680"/>
              <a:gd name="T6" fmla="*/ 0 60000 65536"/>
              <a:gd name="T7" fmla="*/ 0 60000 65536"/>
              <a:gd name="T8" fmla="*/ 0 60000 65536"/>
              <a:gd name="T9" fmla="*/ 0 w 907"/>
              <a:gd name="T10" fmla="*/ 0 h 680"/>
              <a:gd name="T11" fmla="*/ 907 w 907"/>
              <a:gd name="T12" fmla="*/ 680 h 6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7" h="680">
                <a:moveTo>
                  <a:pt x="907" y="0"/>
                </a:moveTo>
                <a:lnTo>
                  <a:pt x="907" y="680"/>
                </a:lnTo>
                <a:lnTo>
                  <a:pt x="0" y="6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4" name="Freeform 27"/>
          <p:cNvSpPr>
            <a:spLocks/>
          </p:cNvSpPr>
          <p:nvPr/>
        </p:nvSpPr>
        <p:spPr bwMode="auto">
          <a:xfrm>
            <a:off x="985334" y="2945051"/>
            <a:ext cx="2339975" cy="1079500"/>
          </a:xfrm>
          <a:custGeom>
            <a:avLst/>
            <a:gdLst>
              <a:gd name="T0" fmla="*/ 450850 w 1474"/>
              <a:gd name="T1" fmla="*/ 0 h 680"/>
              <a:gd name="T2" fmla="*/ 0 w 1474"/>
              <a:gd name="T3" fmla="*/ 0 h 680"/>
              <a:gd name="T4" fmla="*/ 0 w 1474"/>
              <a:gd name="T5" fmla="*/ 1079500 h 680"/>
              <a:gd name="T6" fmla="*/ 2339975 w 1474"/>
              <a:gd name="T7" fmla="*/ 1079500 h 680"/>
              <a:gd name="T8" fmla="*/ 0 60000 65536"/>
              <a:gd name="T9" fmla="*/ 0 60000 65536"/>
              <a:gd name="T10" fmla="*/ 0 60000 65536"/>
              <a:gd name="T11" fmla="*/ 0 60000 65536"/>
              <a:gd name="T12" fmla="*/ 0 w 1474"/>
              <a:gd name="T13" fmla="*/ 0 h 680"/>
              <a:gd name="T14" fmla="*/ 1474 w 1474"/>
              <a:gd name="T15" fmla="*/ 680 h 6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4" h="680">
                <a:moveTo>
                  <a:pt x="284" y="0"/>
                </a:moveTo>
                <a:lnTo>
                  <a:pt x="0" y="0"/>
                </a:lnTo>
                <a:lnTo>
                  <a:pt x="0" y="680"/>
                </a:lnTo>
                <a:lnTo>
                  <a:pt x="1474" y="6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>
            <a:off x="5216021" y="288925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8" name="Line 30"/>
          <p:cNvSpPr>
            <a:spLocks noChangeShapeType="1"/>
          </p:cNvSpPr>
          <p:nvPr/>
        </p:nvSpPr>
        <p:spPr bwMode="auto">
          <a:xfrm>
            <a:off x="5306509" y="2619375"/>
            <a:ext cx="90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9" name="Line 33"/>
          <p:cNvSpPr>
            <a:spLocks noChangeShapeType="1"/>
          </p:cNvSpPr>
          <p:nvPr/>
        </p:nvSpPr>
        <p:spPr bwMode="auto">
          <a:xfrm>
            <a:off x="3415795" y="3937851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Line 34"/>
          <p:cNvSpPr>
            <a:spLocks noChangeShapeType="1"/>
          </p:cNvSpPr>
          <p:nvPr/>
        </p:nvSpPr>
        <p:spPr bwMode="auto">
          <a:xfrm>
            <a:off x="3325308" y="3848950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Line 35"/>
          <p:cNvSpPr>
            <a:spLocks noChangeShapeType="1"/>
          </p:cNvSpPr>
          <p:nvPr/>
        </p:nvSpPr>
        <p:spPr bwMode="auto">
          <a:xfrm>
            <a:off x="5306509" y="2978150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5" name="Line 36"/>
          <p:cNvSpPr>
            <a:spLocks noChangeShapeType="1"/>
          </p:cNvSpPr>
          <p:nvPr/>
        </p:nvSpPr>
        <p:spPr bwMode="auto">
          <a:xfrm>
            <a:off x="5396995" y="3068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6" name="Freeform 47"/>
          <p:cNvSpPr>
            <a:spLocks/>
          </p:cNvSpPr>
          <p:nvPr/>
        </p:nvSpPr>
        <p:spPr bwMode="auto">
          <a:xfrm>
            <a:off x="985333" y="3698875"/>
            <a:ext cx="900112" cy="1169988"/>
          </a:xfrm>
          <a:custGeom>
            <a:avLst/>
            <a:gdLst>
              <a:gd name="T0" fmla="*/ 0 w 567"/>
              <a:gd name="T1" fmla="*/ 0 h 737"/>
              <a:gd name="T2" fmla="*/ 0 w 567"/>
              <a:gd name="T3" fmla="*/ 1169988 h 737"/>
              <a:gd name="T4" fmla="*/ 900112 w 567"/>
              <a:gd name="T5" fmla="*/ 1169988 h 737"/>
              <a:gd name="T6" fmla="*/ 0 60000 65536"/>
              <a:gd name="T7" fmla="*/ 0 60000 65536"/>
              <a:gd name="T8" fmla="*/ 0 60000 65536"/>
              <a:gd name="T9" fmla="*/ 0 w 567"/>
              <a:gd name="T10" fmla="*/ 0 h 737"/>
              <a:gd name="T11" fmla="*/ 567 w 567"/>
              <a:gd name="T12" fmla="*/ 737 h 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7" h="737">
                <a:moveTo>
                  <a:pt x="0" y="0"/>
                </a:moveTo>
                <a:lnTo>
                  <a:pt x="0" y="737"/>
                </a:lnTo>
                <a:lnTo>
                  <a:pt x="567" y="7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7" name="AutoShape 48"/>
          <p:cNvSpPr>
            <a:spLocks noChangeArrowheads="1"/>
          </p:cNvSpPr>
          <p:nvPr/>
        </p:nvSpPr>
        <p:spPr bwMode="auto">
          <a:xfrm rot="5400000">
            <a:off x="1884652" y="4690270"/>
            <a:ext cx="269875" cy="3603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8" name="Line 50"/>
          <p:cNvSpPr>
            <a:spLocks noChangeShapeType="1"/>
          </p:cNvSpPr>
          <p:nvPr/>
        </p:nvSpPr>
        <p:spPr bwMode="auto">
          <a:xfrm>
            <a:off x="2155320" y="4868863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1225486" y="5100638"/>
            <a:ext cx="1518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sensitive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preamplifier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Line 54"/>
          <p:cNvSpPr>
            <a:spLocks noChangeShapeType="1"/>
          </p:cNvSpPr>
          <p:nvPr/>
        </p:nvSpPr>
        <p:spPr bwMode="auto">
          <a:xfrm>
            <a:off x="3596771" y="4868863"/>
            <a:ext cx="989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1" name="AutoShape 58"/>
          <p:cNvSpPr>
            <a:spLocks noChangeArrowheads="1"/>
          </p:cNvSpPr>
          <p:nvPr/>
        </p:nvSpPr>
        <p:spPr bwMode="auto">
          <a:xfrm rot="5400000">
            <a:off x="3281652" y="4682332"/>
            <a:ext cx="269875" cy="3603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2959728" y="5138738"/>
            <a:ext cx="8819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Amplifier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62"/>
          <p:cNvSpPr>
            <a:spLocks noChangeArrowheads="1"/>
          </p:cNvSpPr>
          <p:nvPr/>
        </p:nvSpPr>
        <p:spPr bwMode="auto">
          <a:xfrm>
            <a:off x="4585783" y="4718051"/>
            <a:ext cx="450850" cy="269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34" name="Text Box 63"/>
          <p:cNvSpPr txBox="1">
            <a:spLocks noChangeArrowheads="1"/>
          </p:cNvSpPr>
          <p:nvPr/>
        </p:nvSpPr>
        <p:spPr bwMode="auto">
          <a:xfrm>
            <a:off x="4549717" y="5049838"/>
            <a:ext cx="5838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</a:p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 +</a:t>
            </a:r>
          </a:p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MCA</a:t>
            </a:r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5036634" y="4868863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0"/>
            <a:ext cx="12192000" cy="4713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 BEAM INDUCED CHARGE </a:t>
            </a:r>
            <a:r>
              <a:rPr lang="es-E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(IBIC)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9DE9533-A163-4872-B5F6-6624267C8560}"/>
              </a:ext>
            </a:extLst>
          </p:cNvPr>
          <p:cNvGrpSpPr/>
          <p:nvPr/>
        </p:nvGrpSpPr>
        <p:grpSpPr>
          <a:xfrm>
            <a:off x="1337138" y="1331511"/>
            <a:ext cx="3320838" cy="2336082"/>
            <a:chOff x="2541838" y="1143532"/>
            <a:chExt cx="5663576" cy="3295496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0A58021A-8043-4A97-932D-C8A7A995BA0B}"/>
                </a:ext>
              </a:extLst>
            </p:cNvPr>
            <p:cNvGrpSpPr/>
            <p:nvPr/>
          </p:nvGrpSpPr>
          <p:grpSpPr>
            <a:xfrm>
              <a:off x="2736836" y="1143532"/>
              <a:ext cx="5468578" cy="2980596"/>
              <a:chOff x="1870365" y="1043524"/>
              <a:chExt cx="7295829" cy="4487262"/>
            </a:xfrm>
          </p:grpSpPr>
          <p:grpSp>
            <p:nvGrpSpPr>
              <p:cNvPr id="42" name="Grupo 41">
                <a:extLst>
                  <a:ext uri="{FF2B5EF4-FFF2-40B4-BE49-F238E27FC236}">
                    <a16:creationId xmlns:a16="http://schemas.microsoft.com/office/drawing/2014/main" id="{0ACCCC28-FA09-479C-80E2-3C480A4822D3}"/>
                  </a:ext>
                </a:extLst>
              </p:cNvPr>
              <p:cNvGrpSpPr/>
              <p:nvPr/>
            </p:nvGrpSpPr>
            <p:grpSpPr>
              <a:xfrm>
                <a:off x="1870365" y="1043524"/>
                <a:ext cx="6533966" cy="4040672"/>
                <a:chOff x="1124641" y="766938"/>
                <a:chExt cx="6533965" cy="4040671"/>
              </a:xfrm>
            </p:grpSpPr>
            <p:grpSp>
              <p:nvGrpSpPr>
                <p:cNvPr id="47" name="Grupo 46">
                  <a:extLst>
                    <a:ext uri="{FF2B5EF4-FFF2-40B4-BE49-F238E27FC236}">
                      <a16:creationId xmlns:a16="http://schemas.microsoft.com/office/drawing/2014/main" id="{199C660A-4E58-421F-9445-44852DC42AF2}"/>
                    </a:ext>
                  </a:extLst>
                </p:cNvPr>
                <p:cNvGrpSpPr/>
                <p:nvPr/>
              </p:nvGrpSpPr>
              <p:grpSpPr>
                <a:xfrm>
                  <a:off x="1124641" y="766938"/>
                  <a:ext cx="6533965" cy="4040671"/>
                  <a:chOff x="2030164" y="1246333"/>
                  <a:chExt cx="6533965" cy="4040671"/>
                </a:xfrm>
              </p:grpSpPr>
              <p:sp>
                <p:nvSpPr>
                  <p:cNvPr id="50" name="Rectángulo 49">
                    <a:extLst>
                      <a:ext uri="{FF2B5EF4-FFF2-40B4-BE49-F238E27FC236}">
                        <a16:creationId xmlns:a16="http://schemas.microsoft.com/office/drawing/2014/main" id="{3BBEB39F-C73A-4278-A4B1-1B8190D32C20}"/>
                      </a:ext>
                    </a:extLst>
                  </p:cNvPr>
                  <p:cNvSpPr/>
                  <p:nvPr/>
                </p:nvSpPr>
                <p:spPr>
                  <a:xfrm>
                    <a:off x="2030164" y="2366250"/>
                    <a:ext cx="6533965" cy="2920754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1" name="Rectángulo 50">
                        <a:extLst>
                          <a:ext uri="{FF2B5EF4-FFF2-40B4-BE49-F238E27FC236}">
                            <a16:creationId xmlns:a16="http://schemas.microsoft.com/office/drawing/2014/main" id="{11D90E9D-E82E-42DA-BC6B-75C001C71F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3818" y="1246333"/>
                        <a:ext cx="683198" cy="58477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s-E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𝑊</m:t>
                              </m:r>
                            </m:oMath>
                          </m:oMathPara>
                        </a14:m>
                        <a:endParaRPr kumimoji="0" lang="es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6" name="Rectángulo 105">
                        <a:extLst>
                          <a:ext uri="{FF2B5EF4-FFF2-40B4-BE49-F238E27FC236}">
                            <a16:creationId xmlns:a16="http://schemas.microsoft.com/office/drawing/2014/main" id="{11D90E9D-E82E-42DA-BC6B-75C001C71F6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93818" y="1246333"/>
                        <a:ext cx="683198" cy="58477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r="-59184" b="-565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s-E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48" name="Conector recto de flecha 47">
                  <a:extLst>
                    <a:ext uri="{FF2B5EF4-FFF2-40B4-BE49-F238E27FC236}">
                      <a16:creationId xmlns:a16="http://schemas.microsoft.com/office/drawing/2014/main" id="{18B20DDD-9602-4A87-A661-FC5C80177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77744" y="1349268"/>
                  <a:ext cx="2080862" cy="244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cto de flecha 48">
                  <a:extLst>
                    <a:ext uri="{FF2B5EF4-FFF2-40B4-BE49-F238E27FC236}">
                      <a16:creationId xmlns:a16="http://schemas.microsoft.com/office/drawing/2014/main" id="{FD56CA2A-5924-4711-B680-BF9F9E0877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47786" y="1310262"/>
                  <a:ext cx="3424105" cy="3616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o 42">
                <a:extLst>
                  <a:ext uri="{FF2B5EF4-FFF2-40B4-BE49-F238E27FC236}">
                    <a16:creationId xmlns:a16="http://schemas.microsoft.com/office/drawing/2014/main" id="{32A4D26C-4B4C-4F8D-8D51-9E91ED3B4E52}"/>
                  </a:ext>
                </a:extLst>
              </p:cNvPr>
              <p:cNvGrpSpPr/>
              <p:nvPr/>
            </p:nvGrpSpPr>
            <p:grpSpPr>
              <a:xfrm>
                <a:off x="8442664" y="4847208"/>
                <a:ext cx="723530" cy="683578"/>
                <a:chOff x="8442664" y="4847208"/>
                <a:chExt cx="723530" cy="683578"/>
              </a:xfrm>
            </p:grpSpPr>
            <p:cxnSp>
              <p:nvCxnSpPr>
                <p:cNvPr id="44" name="Conector recto 43">
                  <a:extLst>
                    <a:ext uri="{FF2B5EF4-FFF2-40B4-BE49-F238E27FC236}">
                      <a16:creationId xmlns:a16="http://schemas.microsoft.com/office/drawing/2014/main" id="{98C4D43B-7C00-4CCA-AA78-3CCDEE68C432}"/>
                    </a:ext>
                  </a:extLst>
                </p:cNvPr>
                <p:cNvCxnSpPr/>
                <p:nvPr/>
              </p:nvCxnSpPr>
              <p:spPr>
                <a:xfrm>
                  <a:off x="8442664" y="4847208"/>
                  <a:ext cx="603682" cy="0"/>
                </a:xfrm>
                <a:prstGeom prst="line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cto 44">
                  <a:extLst>
                    <a:ext uri="{FF2B5EF4-FFF2-40B4-BE49-F238E27FC236}">
                      <a16:creationId xmlns:a16="http://schemas.microsoft.com/office/drawing/2014/main" id="{8CA30888-4ECC-428F-9916-670E92C760A9}"/>
                    </a:ext>
                  </a:extLst>
                </p:cNvPr>
                <p:cNvCxnSpPr/>
                <p:nvPr/>
              </p:nvCxnSpPr>
              <p:spPr>
                <a:xfrm>
                  <a:off x="9037468" y="4847208"/>
                  <a:ext cx="0" cy="523783"/>
                </a:xfrm>
                <a:prstGeom prst="line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Triángulo isósceles 45">
                  <a:extLst>
                    <a:ext uri="{FF2B5EF4-FFF2-40B4-BE49-F238E27FC236}">
                      <a16:creationId xmlns:a16="http://schemas.microsoft.com/office/drawing/2014/main" id="{ECA00260-8A07-436A-BD66-CCC56078D2C8}"/>
                    </a:ext>
                  </a:extLst>
                </p:cNvPr>
                <p:cNvSpPr/>
                <p:nvPr/>
              </p:nvSpPr>
              <p:spPr>
                <a:xfrm rot="10800000">
                  <a:off x="8908742" y="5362113"/>
                  <a:ext cx="257452" cy="168673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0E58B54C-4958-4762-AD51-12EEE221DAAE}"/>
                </a:ext>
              </a:extLst>
            </p:cNvPr>
            <p:cNvGrpSpPr/>
            <p:nvPr/>
          </p:nvGrpSpPr>
          <p:grpSpPr>
            <a:xfrm>
              <a:off x="2541838" y="3921429"/>
              <a:ext cx="5092522" cy="517599"/>
              <a:chOff x="2888068" y="3932808"/>
              <a:chExt cx="5092522" cy="517599"/>
            </a:xfrm>
          </p:grpSpPr>
          <p:sp>
            <p:nvSpPr>
              <p:cNvPr id="40" name="Flecha: hacia la izquierda 117">
                <a:extLst>
                  <a:ext uri="{FF2B5EF4-FFF2-40B4-BE49-F238E27FC236}">
                    <a16:creationId xmlns:a16="http://schemas.microsoft.com/office/drawing/2014/main" id="{D01EF3CB-9940-4429-962D-3C8CE482208E}"/>
                  </a:ext>
                </a:extLst>
              </p:cNvPr>
              <p:cNvSpPr/>
              <p:nvPr/>
            </p:nvSpPr>
            <p:spPr>
              <a:xfrm rot="10800000">
                <a:off x="3054598" y="3932808"/>
                <a:ext cx="4925992" cy="202700"/>
              </a:xfrm>
              <a:prstGeom prst="leftArrow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0F3AFE50-7B53-46F9-BA62-32EBAC93D44E}"/>
                  </a:ext>
                </a:extLst>
              </p:cNvPr>
              <p:cNvSpPr txBox="1"/>
              <p:nvPr/>
            </p:nvSpPr>
            <p:spPr>
              <a:xfrm>
                <a:off x="2888068" y="3988742"/>
                <a:ext cx="33295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Direction of electric field</a:t>
                </a:r>
              </a:p>
            </p:txBody>
          </p:sp>
        </p:grpSp>
      </p:grpSp>
      <p:pic>
        <p:nvPicPr>
          <p:cNvPr id="52" name="Imagen 51">
            <a:extLst>
              <a:ext uri="{FF2B5EF4-FFF2-40B4-BE49-F238E27FC236}">
                <a16:creationId xmlns:a16="http://schemas.microsoft.com/office/drawing/2014/main" id="{338D10CD-F7AC-4BF5-B184-A19A25B97C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94" y="1905610"/>
            <a:ext cx="111912" cy="140542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5B284376-5754-4C52-AB2F-83AF6F68F4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01" y="2240742"/>
            <a:ext cx="109827" cy="137922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956B31F4-A061-4BC3-921A-75912BBA00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69" y="2212294"/>
            <a:ext cx="111912" cy="140542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2064E1C1-0831-4F00-8F2D-77DB7A4DCF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12" y="2867076"/>
            <a:ext cx="111912" cy="140542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AB36EB56-34AD-4C9A-B3D1-F9DE9B88E2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32" y="2628674"/>
            <a:ext cx="111912" cy="140542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048FF57B-3DFD-40DE-A70C-3D18D61027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48" y="2945958"/>
            <a:ext cx="111912" cy="140542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E99BDD8F-8132-4D0B-A464-88AB538C63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84" y="1936440"/>
            <a:ext cx="109827" cy="137922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262AC0CF-4BDF-4BF6-B1FC-396A1370F4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35" y="2010688"/>
            <a:ext cx="118739" cy="149114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0CB1F4D2-F99D-47E0-BCF7-BAD6318D6E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4" y="2814613"/>
            <a:ext cx="109827" cy="137922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F0DA4D05-BAAB-4238-8F12-EAB133307E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43" y="2588640"/>
            <a:ext cx="109827" cy="137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6218CF32-FDB3-4817-904A-8BDE5F72D89D}"/>
                  </a:ext>
                </a:extLst>
              </p:cNvPr>
              <p:cNvSpPr txBox="1"/>
              <p:nvPr/>
            </p:nvSpPr>
            <p:spPr>
              <a:xfrm>
                <a:off x="176794" y="1976086"/>
                <a:ext cx="4514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E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9933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9933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s-E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9933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0" lang="es-E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2" name="CuadroTexto 61">
                <a:extLst>
                  <a:ext uri="{FF2B5EF4-FFF2-40B4-BE49-F238E27FC236}">
                    <a16:creationId xmlns:a16="http://schemas.microsoft.com/office/drawing/2014/main" id="{6218CF32-FDB3-4817-904A-8BDE5F72D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94" y="1976086"/>
                <a:ext cx="451468" cy="461665"/>
              </a:xfrm>
              <a:prstGeom prst="rect">
                <a:avLst/>
              </a:prstGeom>
              <a:blipFill>
                <a:blip r:embed="rId8"/>
                <a:stretch>
                  <a:fillRect l="-4054" r="-9459" b="-789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Freeform 23">
            <a:extLst>
              <a:ext uri="{FF2B5EF4-FFF2-40B4-BE49-F238E27FC236}">
                <a16:creationId xmlns:a16="http://schemas.microsoft.com/office/drawing/2014/main" id="{C59B9950-9309-402C-B6C8-BC563B934180}"/>
              </a:ext>
            </a:extLst>
          </p:cNvPr>
          <p:cNvSpPr>
            <a:spLocks/>
          </p:cNvSpPr>
          <p:nvPr/>
        </p:nvSpPr>
        <p:spPr bwMode="auto">
          <a:xfrm>
            <a:off x="1461758" y="1932649"/>
            <a:ext cx="1230392" cy="908273"/>
          </a:xfrm>
          <a:custGeom>
            <a:avLst/>
            <a:gdLst>
              <a:gd name="T0" fmla="*/ 0 w 907"/>
              <a:gd name="T1" fmla="*/ 416 h 472"/>
              <a:gd name="T2" fmla="*/ 680 w 907"/>
              <a:gd name="T3" fmla="*/ 359 h 472"/>
              <a:gd name="T4" fmla="*/ 850 w 907"/>
              <a:gd name="T5" fmla="*/ 19 h 472"/>
              <a:gd name="T6" fmla="*/ 907 w 907"/>
              <a:gd name="T7" fmla="*/ 472 h 472"/>
              <a:gd name="T8" fmla="*/ 0 60000 65536"/>
              <a:gd name="T9" fmla="*/ 0 60000 65536"/>
              <a:gd name="T10" fmla="*/ 0 60000 65536"/>
              <a:gd name="T11" fmla="*/ 0 60000 65536"/>
              <a:gd name="T12" fmla="*/ 0 w 907"/>
              <a:gd name="T13" fmla="*/ 0 h 472"/>
              <a:gd name="T14" fmla="*/ 907 w 907"/>
              <a:gd name="T15" fmla="*/ 472 h 4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07" h="472">
                <a:moveTo>
                  <a:pt x="0" y="416"/>
                </a:moveTo>
                <a:cubicBezTo>
                  <a:pt x="269" y="420"/>
                  <a:pt x="538" y="425"/>
                  <a:pt x="680" y="359"/>
                </a:cubicBezTo>
                <a:cubicBezTo>
                  <a:pt x="822" y="293"/>
                  <a:pt x="812" y="0"/>
                  <a:pt x="850" y="19"/>
                </a:cubicBezTo>
                <a:cubicBezTo>
                  <a:pt x="888" y="38"/>
                  <a:pt x="897" y="255"/>
                  <a:pt x="907" y="472"/>
                </a:cubicBez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 dirty="0"/>
          </a:p>
        </p:txBody>
      </p:sp>
      <p:sp>
        <p:nvSpPr>
          <p:cNvPr id="64" name="Rectangle 52"/>
          <p:cNvSpPr/>
          <p:nvPr/>
        </p:nvSpPr>
        <p:spPr>
          <a:xfrm>
            <a:off x="70397" y="551995"/>
            <a:ext cx="694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IBIC technique is an analytical tool based on the creation of electrons/holes by ionizing radiation using single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ions.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lecha: a la derecha 123">
            <a:extLst>
              <a:ext uri="{FF2B5EF4-FFF2-40B4-BE49-F238E27FC236}">
                <a16:creationId xmlns:a16="http://schemas.microsoft.com/office/drawing/2014/main" id="{146F0C53-1906-418E-85C4-E94C09A697DA}"/>
              </a:ext>
            </a:extLst>
          </p:cNvPr>
          <p:cNvSpPr/>
          <p:nvPr/>
        </p:nvSpPr>
        <p:spPr>
          <a:xfrm>
            <a:off x="154112" y="2373929"/>
            <a:ext cx="2551763" cy="27240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Text Box 40"/>
          <p:cNvSpPr txBox="1">
            <a:spLocks noChangeArrowheads="1"/>
          </p:cNvSpPr>
          <p:nvPr/>
        </p:nvSpPr>
        <p:spPr bwMode="auto">
          <a:xfrm>
            <a:off x="3122481" y="4185842"/>
            <a:ext cx="5261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altLang="es-ES" sz="1400" dirty="0" err="1"/>
              <a:t>V</a:t>
            </a:r>
            <a:r>
              <a:rPr lang="es-ES" altLang="es-ES" sz="1400" baseline="-25000" dirty="0" err="1"/>
              <a:t>bias</a:t>
            </a:r>
            <a:endParaRPr lang="es-ES" altLang="es-ES" sz="1400" baseline="-25000" dirty="0"/>
          </a:p>
        </p:txBody>
      </p:sp>
      <p:sp>
        <p:nvSpPr>
          <p:cNvPr id="68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2" name="Rectangle 39">
            <a:extLst>
              <a:ext uri="{FF2B5EF4-FFF2-40B4-BE49-F238E27FC236}">
                <a16:creationId xmlns:a16="http://schemas.microsoft.com/office/drawing/2014/main" id="{701B49B2-7D4C-D8EB-3D5D-674F5B4B0BA9}"/>
              </a:ext>
            </a:extLst>
          </p:cNvPr>
          <p:cNvSpPr/>
          <p:nvPr/>
        </p:nvSpPr>
        <p:spPr>
          <a:xfrm>
            <a:off x="7016097" y="626251"/>
            <a:ext cx="5174614" cy="886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Ions lose their energy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dE/dx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Creation of charge pairs 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e/h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hr-H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3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 animBg="1"/>
      <p:bldP spid="6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3" name="Freeform 25"/>
          <p:cNvSpPr>
            <a:spLocks/>
          </p:cNvSpPr>
          <p:nvPr/>
        </p:nvSpPr>
        <p:spPr bwMode="auto">
          <a:xfrm>
            <a:off x="4315909" y="2619376"/>
            <a:ext cx="1081087" cy="269875"/>
          </a:xfrm>
          <a:custGeom>
            <a:avLst/>
            <a:gdLst>
              <a:gd name="T0" fmla="*/ 0 w 681"/>
              <a:gd name="T1" fmla="*/ 0 h 567"/>
              <a:gd name="T2" fmla="*/ 1081087 w 681"/>
              <a:gd name="T3" fmla="*/ 0 h 567"/>
              <a:gd name="T4" fmla="*/ 1081087 w 681"/>
              <a:gd name="T5" fmla="*/ 269875 h 567"/>
              <a:gd name="T6" fmla="*/ 0 60000 65536"/>
              <a:gd name="T7" fmla="*/ 0 60000 65536"/>
              <a:gd name="T8" fmla="*/ 0 60000 65536"/>
              <a:gd name="T9" fmla="*/ 0 w 681"/>
              <a:gd name="T10" fmla="*/ 0 h 567"/>
              <a:gd name="T11" fmla="*/ 681 w 681"/>
              <a:gd name="T12" fmla="*/ 567 h 5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567">
                <a:moveTo>
                  <a:pt x="0" y="0"/>
                </a:moveTo>
                <a:lnTo>
                  <a:pt x="681" y="0"/>
                </a:lnTo>
                <a:lnTo>
                  <a:pt x="681" y="56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4" name="Freeform 26"/>
          <p:cNvSpPr>
            <a:spLocks/>
          </p:cNvSpPr>
          <p:nvPr/>
        </p:nvSpPr>
        <p:spPr bwMode="auto">
          <a:xfrm>
            <a:off x="3415796" y="2631921"/>
            <a:ext cx="1439863" cy="1430208"/>
          </a:xfrm>
          <a:custGeom>
            <a:avLst/>
            <a:gdLst>
              <a:gd name="T0" fmla="*/ 1439863 w 907"/>
              <a:gd name="T1" fmla="*/ 0 h 680"/>
              <a:gd name="T2" fmla="*/ 1439863 w 907"/>
              <a:gd name="T3" fmla="*/ 1079500 h 680"/>
              <a:gd name="T4" fmla="*/ 0 w 907"/>
              <a:gd name="T5" fmla="*/ 1079500 h 680"/>
              <a:gd name="T6" fmla="*/ 0 60000 65536"/>
              <a:gd name="T7" fmla="*/ 0 60000 65536"/>
              <a:gd name="T8" fmla="*/ 0 60000 65536"/>
              <a:gd name="T9" fmla="*/ 0 w 907"/>
              <a:gd name="T10" fmla="*/ 0 h 680"/>
              <a:gd name="T11" fmla="*/ 907 w 907"/>
              <a:gd name="T12" fmla="*/ 680 h 6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7" h="680">
                <a:moveTo>
                  <a:pt x="907" y="0"/>
                </a:moveTo>
                <a:lnTo>
                  <a:pt x="907" y="680"/>
                </a:lnTo>
                <a:lnTo>
                  <a:pt x="0" y="6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985334" y="2945051"/>
            <a:ext cx="2339975" cy="1079500"/>
          </a:xfrm>
          <a:custGeom>
            <a:avLst/>
            <a:gdLst>
              <a:gd name="T0" fmla="*/ 450850 w 1474"/>
              <a:gd name="T1" fmla="*/ 0 h 680"/>
              <a:gd name="T2" fmla="*/ 0 w 1474"/>
              <a:gd name="T3" fmla="*/ 0 h 680"/>
              <a:gd name="T4" fmla="*/ 0 w 1474"/>
              <a:gd name="T5" fmla="*/ 1079500 h 680"/>
              <a:gd name="T6" fmla="*/ 2339975 w 1474"/>
              <a:gd name="T7" fmla="*/ 1079500 h 680"/>
              <a:gd name="T8" fmla="*/ 0 60000 65536"/>
              <a:gd name="T9" fmla="*/ 0 60000 65536"/>
              <a:gd name="T10" fmla="*/ 0 60000 65536"/>
              <a:gd name="T11" fmla="*/ 0 60000 65536"/>
              <a:gd name="T12" fmla="*/ 0 w 1474"/>
              <a:gd name="T13" fmla="*/ 0 h 680"/>
              <a:gd name="T14" fmla="*/ 1474 w 1474"/>
              <a:gd name="T15" fmla="*/ 680 h 6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4" h="680">
                <a:moveTo>
                  <a:pt x="284" y="0"/>
                </a:moveTo>
                <a:lnTo>
                  <a:pt x="0" y="0"/>
                </a:lnTo>
                <a:lnTo>
                  <a:pt x="0" y="680"/>
                </a:lnTo>
                <a:lnTo>
                  <a:pt x="1474" y="6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6" name="Line 28"/>
          <p:cNvSpPr>
            <a:spLocks noChangeShapeType="1"/>
          </p:cNvSpPr>
          <p:nvPr/>
        </p:nvSpPr>
        <p:spPr bwMode="auto">
          <a:xfrm>
            <a:off x="5216021" y="288925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5306509" y="2619375"/>
            <a:ext cx="90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" name="Line 33"/>
          <p:cNvSpPr>
            <a:spLocks noChangeShapeType="1"/>
          </p:cNvSpPr>
          <p:nvPr/>
        </p:nvSpPr>
        <p:spPr bwMode="auto">
          <a:xfrm>
            <a:off x="3415795" y="3937851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Line 34"/>
          <p:cNvSpPr>
            <a:spLocks noChangeShapeType="1"/>
          </p:cNvSpPr>
          <p:nvPr/>
        </p:nvSpPr>
        <p:spPr bwMode="auto">
          <a:xfrm>
            <a:off x="3325308" y="3848950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5306509" y="2978150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5396995" y="3068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3122481" y="4185842"/>
            <a:ext cx="5261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altLang="es-ES" sz="1400" dirty="0" err="1"/>
              <a:t>V</a:t>
            </a:r>
            <a:r>
              <a:rPr lang="es-ES" altLang="es-ES" sz="1400" baseline="-25000" dirty="0" err="1"/>
              <a:t>bias</a:t>
            </a:r>
            <a:endParaRPr lang="es-ES" altLang="es-ES" sz="1400" baseline="-25000" dirty="0"/>
          </a:p>
        </p:txBody>
      </p:sp>
      <p:sp>
        <p:nvSpPr>
          <p:cNvPr id="13" name="Freeform 47"/>
          <p:cNvSpPr>
            <a:spLocks/>
          </p:cNvSpPr>
          <p:nvPr/>
        </p:nvSpPr>
        <p:spPr bwMode="auto">
          <a:xfrm>
            <a:off x="985333" y="3698875"/>
            <a:ext cx="900112" cy="1169988"/>
          </a:xfrm>
          <a:custGeom>
            <a:avLst/>
            <a:gdLst>
              <a:gd name="T0" fmla="*/ 0 w 567"/>
              <a:gd name="T1" fmla="*/ 0 h 737"/>
              <a:gd name="T2" fmla="*/ 0 w 567"/>
              <a:gd name="T3" fmla="*/ 1169988 h 737"/>
              <a:gd name="T4" fmla="*/ 900112 w 567"/>
              <a:gd name="T5" fmla="*/ 1169988 h 737"/>
              <a:gd name="T6" fmla="*/ 0 60000 65536"/>
              <a:gd name="T7" fmla="*/ 0 60000 65536"/>
              <a:gd name="T8" fmla="*/ 0 60000 65536"/>
              <a:gd name="T9" fmla="*/ 0 w 567"/>
              <a:gd name="T10" fmla="*/ 0 h 737"/>
              <a:gd name="T11" fmla="*/ 567 w 567"/>
              <a:gd name="T12" fmla="*/ 737 h 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7" h="737">
                <a:moveTo>
                  <a:pt x="0" y="0"/>
                </a:moveTo>
                <a:lnTo>
                  <a:pt x="0" y="737"/>
                </a:lnTo>
                <a:lnTo>
                  <a:pt x="567" y="7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4" name="AutoShape 48"/>
          <p:cNvSpPr>
            <a:spLocks noChangeArrowheads="1"/>
          </p:cNvSpPr>
          <p:nvPr/>
        </p:nvSpPr>
        <p:spPr bwMode="auto">
          <a:xfrm rot="5400000">
            <a:off x="1884652" y="4690270"/>
            <a:ext cx="269875" cy="3603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5" name="Line 50"/>
          <p:cNvSpPr>
            <a:spLocks noChangeShapeType="1"/>
          </p:cNvSpPr>
          <p:nvPr/>
        </p:nvSpPr>
        <p:spPr bwMode="auto">
          <a:xfrm>
            <a:off x="2155320" y="4868863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Freeform 52"/>
          <p:cNvSpPr>
            <a:spLocks/>
          </p:cNvSpPr>
          <p:nvPr/>
        </p:nvSpPr>
        <p:spPr bwMode="auto">
          <a:xfrm>
            <a:off x="2295021" y="4524376"/>
            <a:ext cx="671513" cy="314325"/>
          </a:xfrm>
          <a:custGeom>
            <a:avLst/>
            <a:gdLst>
              <a:gd name="T0" fmla="*/ 0 w 423"/>
              <a:gd name="T1" fmla="*/ 314325 h 198"/>
              <a:gd name="T2" fmla="*/ 0 w 423"/>
              <a:gd name="T3" fmla="*/ 0 h 198"/>
              <a:gd name="T4" fmla="*/ 671513 w 423"/>
              <a:gd name="T5" fmla="*/ 165100 h 198"/>
              <a:gd name="T6" fmla="*/ 0 60000 65536"/>
              <a:gd name="T7" fmla="*/ 0 60000 65536"/>
              <a:gd name="T8" fmla="*/ 0 60000 65536"/>
              <a:gd name="T9" fmla="*/ 0 w 423"/>
              <a:gd name="T10" fmla="*/ 0 h 198"/>
              <a:gd name="T11" fmla="*/ 423 w 423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3" h="198">
                <a:moveTo>
                  <a:pt x="0" y="198"/>
                </a:moveTo>
                <a:cubicBezTo>
                  <a:pt x="0" y="132"/>
                  <a:pt x="0" y="66"/>
                  <a:pt x="0" y="0"/>
                </a:cubicBezTo>
                <a:lnTo>
                  <a:pt x="423" y="104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7" name="Text Box 53"/>
          <p:cNvSpPr txBox="1">
            <a:spLocks noChangeArrowheads="1"/>
          </p:cNvSpPr>
          <p:nvPr/>
        </p:nvSpPr>
        <p:spPr bwMode="auto">
          <a:xfrm>
            <a:off x="2245808" y="4508500"/>
            <a:ext cx="461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altLang="es-ES" sz="1400"/>
              <a:t>V</a:t>
            </a:r>
            <a:r>
              <a:rPr lang="es-ES" altLang="es-ES" sz="1400" baseline="-25000"/>
              <a:t>out</a:t>
            </a:r>
          </a:p>
        </p:txBody>
      </p:sp>
      <p:sp>
        <p:nvSpPr>
          <p:cNvPr id="18" name="Line 54"/>
          <p:cNvSpPr>
            <a:spLocks noChangeShapeType="1"/>
          </p:cNvSpPr>
          <p:nvPr/>
        </p:nvSpPr>
        <p:spPr bwMode="auto">
          <a:xfrm>
            <a:off x="3596771" y="4868863"/>
            <a:ext cx="989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9" name="AutoShape 58"/>
          <p:cNvSpPr>
            <a:spLocks noChangeArrowheads="1"/>
          </p:cNvSpPr>
          <p:nvPr/>
        </p:nvSpPr>
        <p:spPr bwMode="auto">
          <a:xfrm rot="5400000">
            <a:off x="3281652" y="4682332"/>
            <a:ext cx="269875" cy="3603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0" name="Freeform 61"/>
          <p:cNvSpPr>
            <a:spLocks/>
          </p:cNvSpPr>
          <p:nvPr/>
        </p:nvSpPr>
        <p:spPr bwMode="auto">
          <a:xfrm>
            <a:off x="3685670" y="4419601"/>
            <a:ext cx="539750" cy="404813"/>
          </a:xfrm>
          <a:custGeom>
            <a:avLst/>
            <a:gdLst>
              <a:gd name="T0" fmla="*/ 0 w 227"/>
              <a:gd name="T1" fmla="*/ 347854 h 199"/>
              <a:gd name="T2" fmla="*/ 135532 w 227"/>
              <a:gd name="T3" fmla="*/ 347854 h 199"/>
              <a:gd name="T4" fmla="*/ 271064 w 227"/>
              <a:gd name="T5" fmla="*/ 0 h 199"/>
              <a:gd name="T6" fmla="*/ 404218 w 227"/>
              <a:gd name="T7" fmla="*/ 347854 h 199"/>
              <a:gd name="T8" fmla="*/ 539750 w 227"/>
              <a:gd name="T9" fmla="*/ 347854 h 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199"/>
              <a:gd name="T17" fmla="*/ 227 w 227"/>
              <a:gd name="T18" fmla="*/ 199 h 1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199">
                <a:moveTo>
                  <a:pt x="0" y="171"/>
                </a:moveTo>
                <a:cubicBezTo>
                  <a:pt x="19" y="185"/>
                  <a:pt x="38" y="199"/>
                  <a:pt x="57" y="171"/>
                </a:cubicBezTo>
                <a:cubicBezTo>
                  <a:pt x="76" y="143"/>
                  <a:pt x="95" y="0"/>
                  <a:pt x="114" y="0"/>
                </a:cubicBezTo>
                <a:cubicBezTo>
                  <a:pt x="133" y="0"/>
                  <a:pt x="151" y="143"/>
                  <a:pt x="170" y="171"/>
                </a:cubicBezTo>
                <a:cubicBezTo>
                  <a:pt x="189" y="199"/>
                  <a:pt x="218" y="171"/>
                  <a:pt x="227" y="17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1" name="Rectangle 62"/>
          <p:cNvSpPr>
            <a:spLocks noChangeArrowheads="1"/>
          </p:cNvSpPr>
          <p:nvPr/>
        </p:nvSpPr>
        <p:spPr bwMode="auto">
          <a:xfrm>
            <a:off x="4585783" y="4718051"/>
            <a:ext cx="450850" cy="269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2" name="Line 64"/>
          <p:cNvSpPr>
            <a:spLocks noChangeShapeType="1"/>
          </p:cNvSpPr>
          <p:nvPr/>
        </p:nvSpPr>
        <p:spPr bwMode="auto">
          <a:xfrm>
            <a:off x="5036634" y="4868863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9DE9533-A163-4872-B5F6-6624267C8560}"/>
              </a:ext>
            </a:extLst>
          </p:cNvPr>
          <p:cNvGrpSpPr/>
          <p:nvPr/>
        </p:nvGrpSpPr>
        <p:grpSpPr>
          <a:xfrm>
            <a:off x="1337137" y="1331511"/>
            <a:ext cx="3320838" cy="2336082"/>
            <a:chOff x="2541838" y="1143532"/>
            <a:chExt cx="5663576" cy="3295496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0A58021A-8043-4A97-932D-C8A7A995BA0B}"/>
                </a:ext>
              </a:extLst>
            </p:cNvPr>
            <p:cNvGrpSpPr/>
            <p:nvPr/>
          </p:nvGrpSpPr>
          <p:grpSpPr>
            <a:xfrm>
              <a:off x="2736837" y="1143532"/>
              <a:ext cx="5468577" cy="2980596"/>
              <a:chOff x="1870365" y="1043524"/>
              <a:chExt cx="7295829" cy="4487262"/>
            </a:xfrm>
          </p:grpSpPr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0ACCCC28-FA09-479C-80E2-3C480A4822D3}"/>
                  </a:ext>
                </a:extLst>
              </p:cNvPr>
              <p:cNvGrpSpPr/>
              <p:nvPr/>
            </p:nvGrpSpPr>
            <p:grpSpPr>
              <a:xfrm>
                <a:off x="1870365" y="1043524"/>
                <a:ext cx="6533966" cy="4040672"/>
                <a:chOff x="1124641" y="766938"/>
                <a:chExt cx="6533965" cy="4040671"/>
              </a:xfrm>
            </p:grpSpPr>
            <p:grpSp>
              <p:nvGrpSpPr>
                <p:cNvPr id="34" name="Grupo 33">
                  <a:extLst>
                    <a:ext uri="{FF2B5EF4-FFF2-40B4-BE49-F238E27FC236}">
                      <a16:creationId xmlns:a16="http://schemas.microsoft.com/office/drawing/2014/main" id="{199C660A-4E58-421F-9445-44852DC42AF2}"/>
                    </a:ext>
                  </a:extLst>
                </p:cNvPr>
                <p:cNvGrpSpPr/>
                <p:nvPr/>
              </p:nvGrpSpPr>
              <p:grpSpPr>
                <a:xfrm>
                  <a:off x="1124641" y="766938"/>
                  <a:ext cx="6533965" cy="4040671"/>
                  <a:chOff x="2030164" y="1246333"/>
                  <a:chExt cx="6533965" cy="4040671"/>
                </a:xfrm>
              </p:grpSpPr>
              <p:sp>
                <p:nvSpPr>
                  <p:cNvPr id="37" name="Rectángulo 36">
                    <a:extLst>
                      <a:ext uri="{FF2B5EF4-FFF2-40B4-BE49-F238E27FC236}">
                        <a16:creationId xmlns:a16="http://schemas.microsoft.com/office/drawing/2014/main" id="{3BBEB39F-C73A-4278-A4B1-1B8190D32C20}"/>
                      </a:ext>
                    </a:extLst>
                  </p:cNvPr>
                  <p:cNvSpPr/>
                  <p:nvPr/>
                </p:nvSpPr>
                <p:spPr>
                  <a:xfrm>
                    <a:off x="2030164" y="2366250"/>
                    <a:ext cx="6533965" cy="2920754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8" name="Rectángulo 37">
                        <a:extLst>
                          <a:ext uri="{FF2B5EF4-FFF2-40B4-BE49-F238E27FC236}">
                            <a16:creationId xmlns:a16="http://schemas.microsoft.com/office/drawing/2014/main" id="{11D90E9D-E82E-42DA-BC6B-75C001C71F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3818" y="1246333"/>
                        <a:ext cx="683198" cy="58477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s-E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𝑊</m:t>
                              </m:r>
                            </m:oMath>
                          </m:oMathPara>
                        </a14:m>
                        <a:endParaRPr kumimoji="0" lang="es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6" name="Rectángulo 105">
                        <a:extLst>
                          <a:ext uri="{FF2B5EF4-FFF2-40B4-BE49-F238E27FC236}">
                            <a16:creationId xmlns:a16="http://schemas.microsoft.com/office/drawing/2014/main" id="{11D90E9D-E82E-42DA-BC6B-75C001C71F6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93818" y="1246333"/>
                        <a:ext cx="683198" cy="58477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r="-59184" b="-565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s-E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5" name="Conector recto de flecha 34">
                  <a:extLst>
                    <a:ext uri="{FF2B5EF4-FFF2-40B4-BE49-F238E27FC236}">
                      <a16:creationId xmlns:a16="http://schemas.microsoft.com/office/drawing/2014/main" id="{18B20DDD-9602-4A87-A661-FC5C80177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77744" y="1349268"/>
                  <a:ext cx="2080862" cy="244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cto de flecha 35">
                  <a:extLst>
                    <a:ext uri="{FF2B5EF4-FFF2-40B4-BE49-F238E27FC236}">
                      <a16:creationId xmlns:a16="http://schemas.microsoft.com/office/drawing/2014/main" id="{FD56CA2A-5924-4711-B680-BF9F9E0877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47786" y="1310262"/>
                  <a:ext cx="3424105" cy="3616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upo 29">
                <a:extLst>
                  <a:ext uri="{FF2B5EF4-FFF2-40B4-BE49-F238E27FC236}">
                    <a16:creationId xmlns:a16="http://schemas.microsoft.com/office/drawing/2014/main" id="{32A4D26C-4B4C-4F8D-8D51-9E91ED3B4E52}"/>
                  </a:ext>
                </a:extLst>
              </p:cNvPr>
              <p:cNvGrpSpPr/>
              <p:nvPr/>
            </p:nvGrpSpPr>
            <p:grpSpPr>
              <a:xfrm>
                <a:off x="8442664" y="4847208"/>
                <a:ext cx="723530" cy="683578"/>
                <a:chOff x="8442664" y="4847208"/>
                <a:chExt cx="723530" cy="683578"/>
              </a:xfrm>
            </p:grpSpPr>
            <p:cxnSp>
              <p:nvCxnSpPr>
                <p:cNvPr id="31" name="Conector recto 30">
                  <a:extLst>
                    <a:ext uri="{FF2B5EF4-FFF2-40B4-BE49-F238E27FC236}">
                      <a16:creationId xmlns:a16="http://schemas.microsoft.com/office/drawing/2014/main" id="{98C4D43B-7C00-4CCA-AA78-3CCDEE68C432}"/>
                    </a:ext>
                  </a:extLst>
                </p:cNvPr>
                <p:cNvCxnSpPr/>
                <p:nvPr/>
              </p:nvCxnSpPr>
              <p:spPr>
                <a:xfrm>
                  <a:off x="8442664" y="4847208"/>
                  <a:ext cx="603682" cy="0"/>
                </a:xfrm>
                <a:prstGeom prst="line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cto 31">
                  <a:extLst>
                    <a:ext uri="{FF2B5EF4-FFF2-40B4-BE49-F238E27FC236}">
                      <a16:creationId xmlns:a16="http://schemas.microsoft.com/office/drawing/2014/main" id="{8CA30888-4ECC-428F-9916-670E92C760A9}"/>
                    </a:ext>
                  </a:extLst>
                </p:cNvPr>
                <p:cNvCxnSpPr/>
                <p:nvPr/>
              </p:nvCxnSpPr>
              <p:spPr>
                <a:xfrm>
                  <a:off x="9037468" y="4847208"/>
                  <a:ext cx="0" cy="523783"/>
                </a:xfrm>
                <a:prstGeom prst="line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riángulo isósceles 32">
                  <a:extLst>
                    <a:ext uri="{FF2B5EF4-FFF2-40B4-BE49-F238E27FC236}">
                      <a16:creationId xmlns:a16="http://schemas.microsoft.com/office/drawing/2014/main" id="{ECA00260-8A07-436A-BD66-CCC56078D2C8}"/>
                    </a:ext>
                  </a:extLst>
                </p:cNvPr>
                <p:cNvSpPr/>
                <p:nvPr/>
              </p:nvSpPr>
              <p:spPr>
                <a:xfrm rot="10800000">
                  <a:off x="8908742" y="5362113"/>
                  <a:ext cx="257452" cy="168673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0E58B54C-4958-4762-AD51-12EEE221DAAE}"/>
                </a:ext>
              </a:extLst>
            </p:cNvPr>
            <p:cNvGrpSpPr/>
            <p:nvPr/>
          </p:nvGrpSpPr>
          <p:grpSpPr>
            <a:xfrm>
              <a:off x="2541838" y="3921429"/>
              <a:ext cx="5092522" cy="517599"/>
              <a:chOff x="2888068" y="3932808"/>
              <a:chExt cx="5092522" cy="517599"/>
            </a:xfrm>
          </p:grpSpPr>
          <p:sp>
            <p:nvSpPr>
              <p:cNvPr id="27" name="Flecha: hacia la izquierda 117">
                <a:extLst>
                  <a:ext uri="{FF2B5EF4-FFF2-40B4-BE49-F238E27FC236}">
                    <a16:creationId xmlns:a16="http://schemas.microsoft.com/office/drawing/2014/main" id="{D01EF3CB-9940-4429-962D-3C8CE482208E}"/>
                  </a:ext>
                </a:extLst>
              </p:cNvPr>
              <p:cNvSpPr/>
              <p:nvPr/>
            </p:nvSpPr>
            <p:spPr>
              <a:xfrm rot="10800000">
                <a:off x="3054598" y="3932808"/>
                <a:ext cx="4925992" cy="202700"/>
              </a:xfrm>
              <a:prstGeom prst="leftArrow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0F3AFE50-7B53-46F9-BA62-32EBAC93D44E}"/>
                  </a:ext>
                </a:extLst>
              </p:cNvPr>
              <p:cNvSpPr txBox="1"/>
              <p:nvPr/>
            </p:nvSpPr>
            <p:spPr>
              <a:xfrm>
                <a:off x="2888068" y="3988742"/>
                <a:ext cx="33295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Direction of electric field</a:t>
                </a:r>
              </a:p>
            </p:txBody>
          </p:sp>
        </p:grpSp>
      </p:grpSp>
      <p:pic>
        <p:nvPicPr>
          <p:cNvPr id="39" name="Imagen 38">
            <a:extLst>
              <a:ext uri="{FF2B5EF4-FFF2-40B4-BE49-F238E27FC236}">
                <a16:creationId xmlns:a16="http://schemas.microsoft.com/office/drawing/2014/main" id="{338D10CD-F7AC-4BF5-B184-A19A25B97C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94" y="1905610"/>
            <a:ext cx="111912" cy="140542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B284376-5754-4C52-AB2F-83AF6F68F4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01" y="2240742"/>
            <a:ext cx="109827" cy="13792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956B31F4-A061-4BC3-921A-75912BBA00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69" y="2212294"/>
            <a:ext cx="111912" cy="140542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2064E1C1-0831-4F00-8F2D-77DB7A4DCF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12" y="2867076"/>
            <a:ext cx="111912" cy="140542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AB36EB56-34AD-4C9A-B3D1-F9DE9B88E2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32" y="2628674"/>
            <a:ext cx="111912" cy="140542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048FF57B-3DFD-40DE-A70C-3D18D61027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48" y="2945958"/>
            <a:ext cx="111912" cy="140542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99BDD8F-8132-4D0B-A464-88AB538C63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84" y="1936440"/>
            <a:ext cx="109827" cy="13792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262AC0CF-4BDF-4BF6-B1FC-396A1370F4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35" y="2010688"/>
            <a:ext cx="118739" cy="149114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0CB1F4D2-F99D-47E0-BCF7-BAD6318D6E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4" y="2814613"/>
            <a:ext cx="109827" cy="137922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F0DA4D05-BAAB-4238-8F12-EAB133307E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43" y="2588640"/>
            <a:ext cx="109827" cy="137922"/>
          </a:xfrm>
          <a:prstGeom prst="rect">
            <a:avLst/>
          </a:prstGeom>
        </p:spPr>
      </p:pic>
      <p:sp>
        <p:nvSpPr>
          <p:cNvPr id="49" name="Rectangle 52"/>
          <p:cNvSpPr/>
          <p:nvPr/>
        </p:nvSpPr>
        <p:spPr>
          <a:xfrm>
            <a:off x="70397" y="551995"/>
            <a:ext cx="694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IBIC technique is an analytical tool based on the creation of electrons/holes by ionizing radiation using single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ions.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ángulo 50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0"/>
            <a:ext cx="12192000" cy="4713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 BEAM INDUCED CHARGE </a:t>
            </a:r>
            <a:r>
              <a:rPr lang="es-E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(IBIC)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Conector recto de flecha 51"/>
          <p:cNvCxnSpPr/>
          <p:nvPr/>
        </p:nvCxnSpPr>
        <p:spPr>
          <a:xfrm>
            <a:off x="985333" y="4262224"/>
            <a:ext cx="0" cy="3396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E43C727A-AA31-467E-96F4-47560B247E7C}"/>
              </a:ext>
            </a:extLst>
          </p:cNvPr>
          <p:cNvSpPr txBox="1"/>
          <p:nvPr/>
        </p:nvSpPr>
        <p:spPr>
          <a:xfrm rot="5400000">
            <a:off x="325914" y="4196571"/>
            <a:ext cx="88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</p:txBody>
      </p:sp>
      <p:sp>
        <p:nvSpPr>
          <p:cNvPr id="54" name="Text Box 51"/>
          <p:cNvSpPr txBox="1">
            <a:spLocks noChangeArrowheads="1"/>
          </p:cNvSpPr>
          <p:nvPr/>
        </p:nvSpPr>
        <p:spPr bwMode="auto">
          <a:xfrm>
            <a:off x="1225486" y="5100638"/>
            <a:ext cx="1518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sensitive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preamplifier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59"/>
          <p:cNvSpPr txBox="1">
            <a:spLocks noChangeArrowheads="1"/>
          </p:cNvSpPr>
          <p:nvPr/>
        </p:nvSpPr>
        <p:spPr bwMode="auto">
          <a:xfrm>
            <a:off x="2959728" y="5138738"/>
            <a:ext cx="8819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Amplifier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 Box 63"/>
          <p:cNvSpPr txBox="1">
            <a:spLocks noChangeArrowheads="1"/>
          </p:cNvSpPr>
          <p:nvPr/>
        </p:nvSpPr>
        <p:spPr bwMode="auto">
          <a:xfrm>
            <a:off x="4549717" y="5049838"/>
            <a:ext cx="5838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</a:p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 +</a:t>
            </a:r>
          </a:p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MCA</a:t>
            </a:r>
          </a:p>
        </p:txBody>
      </p:sp>
      <p:sp>
        <p:nvSpPr>
          <p:cNvPr id="5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1" name="Rectangle 39">
            <a:extLst>
              <a:ext uri="{FF2B5EF4-FFF2-40B4-BE49-F238E27FC236}">
                <a16:creationId xmlns:a16="http://schemas.microsoft.com/office/drawing/2014/main" id="{701B49B2-7D4C-D8EB-3D5D-674F5B4B0BA9}"/>
              </a:ext>
            </a:extLst>
          </p:cNvPr>
          <p:cNvSpPr/>
          <p:nvPr/>
        </p:nvSpPr>
        <p:spPr>
          <a:xfrm>
            <a:off x="7016097" y="626251"/>
            <a:ext cx="517461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Ions lose their energy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dE/dx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Creation of charge pairs 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e/h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Charge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transport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s-E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Induced c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urrent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at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the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electrodes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Shockley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theorem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2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0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0.12045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14583 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4844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12539 0.0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9623 0.00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3984 0.002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07305 -0.00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09609 0.00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20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10091 0.005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2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5.55112E-17 L -0.09037 0.001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3" name="Freeform 25"/>
          <p:cNvSpPr>
            <a:spLocks/>
          </p:cNvSpPr>
          <p:nvPr/>
        </p:nvSpPr>
        <p:spPr bwMode="auto">
          <a:xfrm>
            <a:off x="4315909" y="2619376"/>
            <a:ext cx="1081087" cy="269875"/>
          </a:xfrm>
          <a:custGeom>
            <a:avLst/>
            <a:gdLst>
              <a:gd name="T0" fmla="*/ 0 w 681"/>
              <a:gd name="T1" fmla="*/ 0 h 567"/>
              <a:gd name="T2" fmla="*/ 1081087 w 681"/>
              <a:gd name="T3" fmla="*/ 0 h 567"/>
              <a:gd name="T4" fmla="*/ 1081087 w 681"/>
              <a:gd name="T5" fmla="*/ 269875 h 567"/>
              <a:gd name="T6" fmla="*/ 0 60000 65536"/>
              <a:gd name="T7" fmla="*/ 0 60000 65536"/>
              <a:gd name="T8" fmla="*/ 0 60000 65536"/>
              <a:gd name="T9" fmla="*/ 0 w 681"/>
              <a:gd name="T10" fmla="*/ 0 h 567"/>
              <a:gd name="T11" fmla="*/ 681 w 681"/>
              <a:gd name="T12" fmla="*/ 567 h 5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567">
                <a:moveTo>
                  <a:pt x="0" y="0"/>
                </a:moveTo>
                <a:lnTo>
                  <a:pt x="681" y="0"/>
                </a:lnTo>
                <a:lnTo>
                  <a:pt x="681" y="56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4" name="Freeform 26"/>
          <p:cNvSpPr>
            <a:spLocks/>
          </p:cNvSpPr>
          <p:nvPr/>
        </p:nvSpPr>
        <p:spPr bwMode="auto">
          <a:xfrm>
            <a:off x="3415796" y="2631921"/>
            <a:ext cx="1439863" cy="1430208"/>
          </a:xfrm>
          <a:custGeom>
            <a:avLst/>
            <a:gdLst>
              <a:gd name="T0" fmla="*/ 1439863 w 907"/>
              <a:gd name="T1" fmla="*/ 0 h 680"/>
              <a:gd name="T2" fmla="*/ 1439863 w 907"/>
              <a:gd name="T3" fmla="*/ 1079500 h 680"/>
              <a:gd name="T4" fmla="*/ 0 w 907"/>
              <a:gd name="T5" fmla="*/ 1079500 h 680"/>
              <a:gd name="T6" fmla="*/ 0 60000 65536"/>
              <a:gd name="T7" fmla="*/ 0 60000 65536"/>
              <a:gd name="T8" fmla="*/ 0 60000 65536"/>
              <a:gd name="T9" fmla="*/ 0 w 907"/>
              <a:gd name="T10" fmla="*/ 0 h 680"/>
              <a:gd name="T11" fmla="*/ 907 w 907"/>
              <a:gd name="T12" fmla="*/ 680 h 6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7" h="680">
                <a:moveTo>
                  <a:pt x="907" y="0"/>
                </a:moveTo>
                <a:lnTo>
                  <a:pt x="907" y="680"/>
                </a:lnTo>
                <a:lnTo>
                  <a:pt x="0" y="6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985334" y="2945051"/>
            <a:ext cx="2339975" cy="1079500"/>
          </a:xfrm>
          <a:custGeom>
            <a:avLst/>
            <a:gdLst>
              <a:gd name="T0" fmla="*/ 450850 w 1474"/>
              <a:gd name="T1" fmla="*/ 0 h 680"/>
              <a:gd name="T2" fmla="*/ 0 w 1474"/>
              <a:gd name="T3" fmla="*/ 0 h 680"/>
              <a:gd name="T4" fmla="*/ 0 w 1474"/>
              <a:gd name="T5" fmla="*/ 1079500 h 680"/>
              <a:gd name="T6" fmla="*/ 2339975 w 1474"/>
              <a:gd name="T7" fmla="*/ 1079500 h 680"/>
              <a:gd name="T8" fmla="*/ 0 60000 65536"/>
              <a:gd name="T9" fmla="*/ 0 60000 65536"/>
              <a:gd name="T10" fmla="*/ 0 60000 65536"/>
              <a:gd name="T11" fmla="*/ 0 60000 65536"/>
              <a:gd name="T12" fmla="*/ 0 w 1474"/>
              <a:gd name="T13" fmla="*/ 0 h 680"/>
              <a:gd name="T14" fmla="*/ 1474 w 1474"/>
              <a:gd name="T15" fmla="*/ 680 h 6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4" h="680">
                <a:moveTo>
                  <a:pt x="284" y="0"/>
                </a:moveTo>
                <a:lnTo>
                  <a:pt x="0" y="0"/>
                </a:lnTo>
                <a:lnTo>
                  <a:pt x="0" y="680"/>
                </a:lnTo>
                <a:lnTo>
                  <a:pt x="1474" y="6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6" name="Line 28"/>
          <p:cNvSpPr>
            <a:spLocks noChangeShapeType="1"/>
          </p:cNvSpPr>
          <p:nvPr/>
        </p:nvSpPr>
        <p:spPr bwMode="auto">
          <a:xfrm>
            <a:off x="5216021" y="288925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" name="Line 30"/>
          <p:cNvSpPr>
            <a:spLocks noChangeShapeType="1"/>
          </p:cNvSpPr>
          <p:nvPr/>
        </p:nvSpPr>
        <p:spPr bwMode="auto">
          <a:xfrm>
            <a:off x="5306509" y="2619375"/>
            <a:ext cx="90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" name="Line 33"/>
          <p:cNvSpPr>
            <a:spLocks noChangeShapeType="1"/>
          </p:cNvSpPr>
          <p:nvPr/>
        </p:nvSpPr>
        <p:spPr bwMode="auto">
          <a:xfrm>
            <a:off x="3415795" y="3937851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Line 34"/>
          <p:cNvSpPr>
            <a:spLocks noChangeShapeType="1"/>
          </p:cNvSpPr>
          <p:nvPr/>
        </p:nvSpPr>
        <p:spPr bwMode="auto">
          <a:xfrm>
            <a:off x="3325308" y="3848950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5306509" y="2978150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5396995" y="3068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Text Box 40"/>
          <p:cNvSpPr txBox="1">
            <a:spLocks noChangeArrowheads="1"/>
          </p:cNvSpPr>
          <p:nvPr/>
        </p:nvSpPr>
        <p:spPr bwMode="auto">
          <a:xfrm>
            <a:off x="3122481" y="4185842"/>
            <a:ext cx="5261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altLang="es-ES" sz="1400" dirty="0" err="1"/>
              <a:t>V</a:t>
            </a:r>
            <a:r>
              <a:rPr lang="es-ES" altLang="es-ES" sz="1400" baseline="-25000" dirty="0" err="1"/>
              <a:t>bias</a:t>
            </a:r>
            <a:endParaRPr lang="es-ES" altLang="es-ES" sz="1400" baseline="-25000" dirty="0"/>
          </a:p>
        </p:txBody>
      </p:sp>
      <p:sp>
        <p:nvSpPr>
          <p:cNvPr id="13" name="Freeform 47"/>
          <p:cNvSpPr>
            <a:spLocks/>
          </p:cNvSpPr>
          <p:nvPr/>
        </p:nvSpPr>
        <p:spPr bwMode="auto">
          <a:xfrm>
            <a:off x="985333" y="3698875"/>
            <a:ext cx="900112" cy="1169988"/>
          </a:xfrm>
          <a:custGeom>
            <a:avLst/>
            <a:gdLst>
              <a:gd name="T0" fmla="*/ 0 w 567"/>
              <a:gd name="T1" fmla="*/ 0 h 737"/>
              <a:gd name="T2" fmla="*/ 0 w 567"/>
              <a:gd name="T3" fmla="*/ 1169988 h 737"/>
              <a:gd name="T4" fmla="*/ 900112 w 567"/>
              <a:gd name="T5" fmla="*/ 1169988 h 737"/>
              <a:gd name="T6" fmla="*/ 0 60000 65536"/>
              <a:gd name="T7" fmla="*/ 0 60000 65536"/>
              <a:gd name="T8" fmla="*/ 0 60000 65536"/>
              <a:gd name="T9" fmla="*/ 0 w 567"/>
              <a:gd name="T10" fmla="*/ 0 h 737"/>
              <a:gd name="T11" fmla="*/ 567 w 567"/>
              <a:gd name="T12" fmla="*/ 737 h 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7" h="737">
                <a:moveTo>
                  <a:pt x="0" y="0"/>
                </a:moveTo>
                <a:lnTo>
                  <a:pt x="0" y="737"/>
                </a:lnTo>
                <a:lnTo>
                  <a:pt x="567" y="7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4" name="AutoShape 48"/>
          <p:cNvSpPr>
            <a:spLocks noChangeArrowheads="1"/>
          </p:cNvSpPr>
          <p:nvPr/>
        </p:nvSpPr>
        <p:spPr bwMode="auto">
          <a:xfrm rot="5400000">
            <a:off x="1884652" y="4690270"/>
            <a:ext cx="269875" cy="3603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5" name="Line 50"/>
          <p:cNvSpPr>
            <a:spLocks noChangeShapeType="1"/>
          </p:cNvSpPr>
          <p:nvPr/>
        </p:nvSpPr>
        <p:spPr bwMode="auto">
          <a:xfrm>
            <a:off x="2155320" y="4868863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Freeform 52"/>
          <p:cNvSpPr>
            <a:spLocks/>
          </p:cNvSpPr>
          <p:nvPr/>
        </p:nvSpPr>
        <p:spPr bwMode="auto">
          <a:xfrm>
            <a:off x="2295021" y="4524376"/>
            <a:ext cx="671513" cy="314325"/>
          </a:xfrm>
          <a:custGeom>
            <a:avLst/>
            <a:gdLst>
              <a:gd name="T0" fmla="*/ 0 w 423"/>
              <a:gd name="T1" fmla="*/ 314325 h 198"/>
              <a:gd name="T2" fmla="*/ 0 w 423"/>
              <a:gd name="T3" fmla="*/ 0 h 198"/>
              <a:gd name="T4" fmla="*/ 671513 w 423"/>
              <a:gd name="T5" fmla="*/ 165100 h 198"/>
              <a:gd name="T6" fmla="*/ 0 60000 65536"/>
              <a:gd name="T7" fmla="*/ 0 60000 65536"/>
              <a:gd name="T8" fmla="*/ 0 60000 65536"/>
              <a:gd name="T9" fmla="*/ 0 w 423"/>
              <a:gd name="T10" fmla="*/ 0 h 198"/>
              <a:gd name="T11" fmla="*/ 423 w 423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3" h="198">
                <a:moveTo>
                  <a:pt x="0" y="198"/>
                </a:moveTo>
                <a:cubicBezTo>
                  <a:pt x="0" y="132"/>
                  <a:pt x="0" y="66"/>
                  <a:pt x="0" y="0"/>
                </a:cubicBezTo>
                <a:lnTo>
                  <a:pt x="423" y="104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7" name="Text Box 53"/>
          <p:cNvSpPr txBox="1">
            <a:spLocks noChangeArrowheads="1"/>
          </p:cNvSpPr>
          <p:nvPr/>
        </p:nvSpPr>
        <p:spPr bwMode="auto">
          <a:xfrm>
            <a:off x="2245808" y="4508500"/>
            <a:ext cx="461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altLang="es-ES" sz="1400"/>
              <a:t>V</a:t>
            </a:r>
            <a:r>
              <a:rPr lang="es-ES" altLang="es-ES" sz="1400" baseline="-25000"/>
              <a:t>out</a:t>
            </a:r>
          </a:p>
        </p:txBody>
      </p:sp>
      <p:sp>
        <p:nvSpPr>
          <p:cNvPr id="18" name="Line 54"/>
          <p:cNvSpPr>
            <a:spLocks noChangeShapeType="1"/>
          </p:cNvSpPr>
          <p:nvPr/>
        </p:nvSpPr>
        <p:spPr bwMode="auto">
          <a:xfrm>
            <a:off x="3596771" y="4868863"/>
            <a:ext cx="989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9" name="AutoShape 58"/>
          <p:cNvSpPr>
            <a:spLocks noChangeArrowheads="1"/>
          </p:cNvSpPr>
          <p:nvPr/>
        </p:nvSpPr>
        <p:spPr bwMode="auto">
          <a:xfrm rot="5400000">
            <a:off x="3281652" y="4682332"/>
            <a:ext cx="269875" cy="3603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0" name="Freeform 61"/>
          <p:cNvSpPr>
            <a:spLocks/>
          </p:cNvSpPr>
          <p:nvPr/>
        </p:nvSpPr>
        <p:spPr bwMode="auto">
          <a:xfrm>
            <a:off x="3685670" y="4419601"/>
            <a:ext cx="539750" cy="404813"/>
          </a:xfrm>
          <a:custGeom>
            <a:avLst/>
            <a:gdLst>
              <a:gd name="T0" fmla="*/ 0 w 227"/>
              <a:gd name="T1" fmla="*/ 347854 h 199"/>
              <a:gd name="T2" fmla="*/ 135532 w 227"/>
              <a:gd name="T3" fmla="*/ 347854 h 199"/>
              <a:gd name="T4" fmla="*/ 271064 w 227"/>
              <a:gd name="T5" fmla="*/ 0 h 199"/>
              <a:gd name="T6" fmla="*/ 404218 w 227"/>
              <a:gd name="T7" fmla="*/ 347854 h 199"/>
              <a:gd name="T8" fmla="*/ 539750 w 227"/>
              <a:gd name="T9" fmla="*/ 347854 h 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199"/>
              <a:gd name="T17" fmla="*/ 227 w 227"/>
              <a:gd name="T18" fmla="*/ 199 h 1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199">
                <a:moveTo>
                  <a:pt x="0" y="171"/>
                </a:moveTo>
                <a:cubicBezTo>
                  <a:pt x="19" y="185"/>
                  <a:pt x="38" y="199"/>
                  <a:pt x="57" y="171"/>
                </a:cubicBezTo>
                <a:cubicBezTo>
                  <a:pt x="76" y="143"/>
                  <a:pt x="95" y="0"/>
                  <a:pt x="114" y="0"/>
                </a:cubicBezTo>
                <a:cubicBezTo>
                  <a:pt x="133" y="0"/>
                  <a:pt x="151" y="143"/>
                  <a:pt x="170" y="171"/>
                </a:cubicBezTo>
                <a:cubicBezTo>
                  <a:pt x="189" y="199"/>
                  <a:pt x="218" y="171"/>
                  <a:pt x="227" y="17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1" name="Rectangle 62"/>
          <p:cNvSpPr>
            <a:spLocks noChangeArrowheads="1"/>
          </p:cNvSpPr>
          <p:nvPr/>
        </p:nvSpPr>
        <p:spPr bwMode="auto">
          <a:xfrm>
            <a:off x="4585783" y="4718051"/>
            <a:ext cx="450850" cy="269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2" name="Line 64"/>
          <p:cNvSpPr>
            <a:spLocks noChangeShapeType="1"/>
          </p:cNvSpPr>
          <p:nvPr/>
        </p:nvSpPr>
        <p:spPr bwMode="auto">
          <a:xfrm>
            <a:off x="5036634" y="4868863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9DE9533-A163-4872-B5F6-6624267C8560}"/>
              </a:ext>
            </a:extLst>
          </p:cNvPr>
          <p:cNvGrpSpPr/>
          <p:nvPr/>
        </p:nvGrpSpPr>
        <p:grpSpPr>
          <a:xfrm>
            <a:off x="1337137" y="1331511"/>
            <a:ext cx="3320838" cy="2336082"/>
            <a:chOff x="2541838" y="1143532"/>
            <a:chExt cx="5663577" cy="3295496"/>
          </a:xfrm>
        </p:grpSpPr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0A58021A-8043-4A97-932D-C8A7A995BA0B}"/>
                </a:ext>
              </a:extLst>
            </p:cNvPr>
            <p:cNvGrpSpPr/>
            <p:nvPr/>
          </p:nvGrpSpPr>
          <p:grpSpPr>
            <a:xfrm>
              <a:off x="2736837" y="1143532"/>
              <a:ext cx="5468578" cy="2980596"/>
              <a:chOff x="1870365" y="1043524"/>
              <a:chExt cx="7295829" cy="4487262"/>
            </a:xfrm>
          </p:grpSpPr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0ACCCC28-FA09-479C-80E2-3C480A4822D3}"/>
                  </a:ext>
                </a:extLst>
              </p:cNvPr>
              <p:cNvGrpSpPr/>
              <p:nvPr/>
            </p:nvGrpSpPr>
            <p:grpSpPr>
              <a:xfrm>
                <a:off x="1870365" y="1043524"/>
                <a:ext cx="6533966" cy="4040672"/>
                <a:chOff x="1124641" y="766938"/>
                <a:chExt cx="6533965" cy="4040671"/>
              </a:xfrm>
            </p:grpSpPr>
            <p:grpSp>
              <p:nvGrpSpPr>
                <p:cNvPr id="34" name="Grupo 33">
                  <a:extLst>
                    <a:ext uri="{FF2B5EF4-FFF2-40B4-BE49-F238E27FC236}">
                      <a16:creationId xmlns:a16="http://schemas.microsoft.com/office/drawing/2014/main" id="{199C660A-4E58-421F-9445-44852DC42AF2}"/>
                    </a:ext>
                  </a:extLst>
                </p:cNvPr>
                <p:cNvGrpSpPr/>
                <p:nvPr/>
              </p:nvGrpSpPr>
              <p:grpSpPr>
                <a:xfrm>
                  <a:off x="1124641" y="766938"/>
                  <a:ext cx="6533965" cy="4040671"/>
                  <a:chOff x="2030164" y="1246333"/>
                  <a:chExt cx="6533965" cy="4040671"/>
                </a:xfrm>
              </p:grpSpPr>
              <p:sp>
                <p:nvSpPr>
                  <p:cNvPr id="37" name="Rectángulo 36">
                    <a:extLst>
                      <a:ext uri="{FF2B5EF4-FFF2-40B4-BE49-F238E27FC236}">
                        <a16:creationId xmlns:a16="http://schemas.microsoft.com/office/drawing/2014/main" id="{3BBEB39F-C73A-4278-A4B1-1B8190D32C20}"/>
                      </a:ext>
                    </a:extLst>
                  </p:cNvPr>
                  <p:cNvSpPr/>
                  <p:nvPr/>
                </p:nvSpPr>
                <p:spPr>
                  <a:xfrm>
                    <a:off x="2030164" y="2366250"/>
                    <a:ext cx="6533965" cy="2920754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8" name="Rectángulo 37">
                        <a:extLst>
                          <a:ext uri="{FF2B5EF4-FFF2-40B4-BE49-F238E27FC236}">
                            <a16:creationId xmlns:a16="http://schemas.microsoft.com/office/drawing/2014/main" id="{11D90E9D-E82E-42DA-BC6B-75C001C71F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3818" y="1246333"/>
                        <a:ext cx="683198" cy="58477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s-E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𝑊</m:t>
                              </m:r>
                            </m:oMath>
                          </m:oMathPara>
                        </a14:m>
                        <a:endParaRPr kumimoji="0" lang="es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6" name="Rectángulo 105">
                        <a:extLst>
                          <a:ext uri="{FF2B5EF4-FFF2-40B4-BE49-F238E27FC236}">
                            <a16:creationId xmlns:a16="http://schemas.microsoft.com/office/drawing/2014/main" id="{11D90E9D-E82E-42DA-BC6B-75C001C71F6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93818" y="1246333"/>
                        <a:ext cx="683198" cy="58477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r="-59184" b="-565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s-E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5" name="Conector recto de flecha 34">
                  <a:extLst>
                    <a:ext uri="{FF2B5EF4-FFF2-40B4-BE49-F238E27FC236}">
                      <a16:creationId xmlns:a16="http://schemas.microsoft.com/office/drawing/2014/main" id="{18B20DDD-9602-4A87-A661-FC5C80177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77744" y="1349268"/>
                  <a:ext cx="2080862" cy="244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cto de flecha 35">
                  <a:extLst>
                    <a:ext uri="{FF2B5EF4-FFF2-40B4-BE49-F238E27FC236}">
                      <a16:creationId xmlns:a16="http://schemas.microsoft.com/office/drawing/2014/main" id="{FD56CA2A-5924-4711-B680-BF9F9E0877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47786" y="1310262"/>
                  <a:ext cx="3424105" cy="3616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upo 29">
                <a:extLst>
                  <a:ext uri="{FF2B5EF4-FFF2-40B4-BE49-F238E27FC236}">
                    <a16:creationId xmlns:a16="http://schemas.microsoft.com/office/drawing/2014/main" id="{32A4D26C-4B4C-4F8D-8D51-9E91ED3B4E52}"/>
                  </a:ext>
                </a:extLst>
              </p:cNvPr>
              <p:cNvGrpSpPr/>
              <p:nvPr/>
            </p:nvGrpSpPr>
            <p:grpSpPr>
              <a:xfrm>
                <a:off x="8442664" y="4847208"/>
                <a:ext cx="723530" cy="683578"/>
                <a:chOff x="8442664" y="4847208"/>
                <a:chExt cx="723530" cy="683578"/>
              </a:xfrm>
            </p:grpSpPr>
            <p:cxnSp>
              <p:nvCxnSpPr>
                <p:cNvPr id="31" name="Conector recto 30">
                  <a:extLst>
                    <a:ext uri="{FF2B5EF4-FFF2-40B4-BE49-F238E27FC236}">
                      <a16:creationId xmlns:a16="http://schemas.microsoft.com/office/drawing/2014/main" id="{98C4D43B-7C00-4CCA-AA78-3CCDEE68C432}"/>
                    </a:ext>
                  </a:extLst>
                </p:cNvPr>
                <p:cNvCxnSpPr/>
                <p:nvPr/>
              </p:nvCxnSpPr>
              <p:spPr>
                <a:xfrm>
                  <a:off x="8442664" y="4847208"/>
                  <a:ext cx="603682" cy="0"/>
                </a:xfrm>
                <a:prstGeom prst="line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cto 31">
                  <a:extLst>
                    <a:ext uri="{FF2B5EF4-FFF2-40B4-BE49-F238E27FC236}">
                      <a16:creationId xmlns:a16="http://schemas.microsoft.com/office/drawing/2014/main" id="{8CA30888-4ECC-428F-9916-670E92C760A9}"/>
                    </a:ext>
                  </a:extLst>
                </p:cNvPr>
                <p:cNvCxnSpPr/>
                <p:nvPr/>
              </p:nvCxnSpPr>
              <p:spPr>
                <a:xfrm>
                  <a:off x="9037468" y="4847208"/>
                  <a:ext cx="0" cy="523783"/>
                </a:xfrm>
                <a:prstGeom prst="line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riángulo isósceles 32">
                  <a:extLst>
                    <a:ext uri="{FF2B5EF4-FFF2-40B4-BE49-F238E27FC236}">
                      <a16:creationId xmlns:a16="http://schemas.microsoft.com/office/drawing/2014/main" id="{ECA00260-8A07-436A-BD66-CCC56078D2C8}"/>
                    </a:ext>
                  </a:extLst>
                </p:cNvPr>
                <p:cNvSpPr/>
                <p:nvPr/>
              </p:nvSpPr>
              <p:spPr>
                <a:xfrm rot="10800000">
                  <a:off x="8908742" y="5362113"/>
                  <a:ext cx="257452" cy="168673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0E58B54C-4958-4762-AD51-12EEE221DAAE}"/>
                </a:ext>
              </a:extLst>
            </p:cNvPr>
            <p:cNvGrpSpPr/>
            <p:nvPr/>
          </p:nvGrpSpPr>
          <p:grpSpPr>
            <a:xfrm>
              <a:off x="2541838" y="3921429"/>
              <a:ext cx="5092522" cy="517599"/>
              <a:chOff x="2888068" y="3932808"/>
              <a:chExt cx="5092522" cy="517599"/>
            </a:xfrm>
          </p:grpSpPr>
          <p:sp>
            <p:nvSpPr>
              <p:cNvPr id="27" name="Flecha: hacia la izquierda 117">
                <a:extLst>
                  <a:ext uri="{FF2B5EF4-FFF2-40B4-BE49-F238E27FC236}">
                    <a16:creationId xmlns:a16="http://schemas.microsoft.com/office/drawing/2014/main" id="{D01EF3CB-9940-4429-962D-3C8CE482208E}"/>
                  </a:ext>
                </a:extLst>
              </p:cNvPr>
              <p:cNvSpPr/>
              <p:nvPr/>
            </p:nvSpPr>
            <p:spPr>
              <a:xfrm rot="10800000">
                <a:off x="3054598" y="3932808"/>
                <a:ext cx="4925992" cy="202700"/>
              </a:xfrm>
              <a:prstGeom prst="leftArrow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0F3AFE50-7B53-46F9-BA62-32EBAC93D44E}"/>
                  </a:ext>
                </a:extLst>
              </p:cNvPr>
              <p:cNvSpPr txBox="1"/>
              <p:nvPr/>
            </p:nvSpPr>
            <p:spPr>
              <a:xfrm>
                <a:off x="2888068" y="3988742"/>
                <a:ext cx="33295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Direction of electric field</a:t>
                </a:r>
              </a:p>
            </p:txBody>
          </p:sp>
        </p:grpSp>
      </p:grpSp>
      <p:pic>
        <p:nvPicPr>
          <p:cNvPr id="39" name="Imagen 38">
            <a:extLst>
              <a:ext uri="{FF2B5EF4-FFF2-40B4-BE49-F238E27FC236}">
                <a16:creationId xmlns:a16="http://schemas.microsoft.com/office/drawing/2014/main" id="{338D10CD-F7AC-4BF5-B184-A19A25B97C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94" y="1905610"/>
            <a:ext cx="111912" cy="140542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5B284376-5754-4C52-AB2F-83AF6F68F4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01" y="2240742"/>
            <a:ext cx="109827" cy="137922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956B31F4-A061-4BC3-921A-75912BBA00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69" y="2212294"/>
            <a:ext cx="111912" cy="140542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2064E1C1-0831-4F00-8F2D-77DB7A4DCF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12" y="2867076"/>
            <a:ext cx="111912" cy="140542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AB36EB56-34AD-4C9A-B3D1-F9DE9B88E2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32" y="2628674"/>
            <a:ext cx="111912" cy="140542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048FF57B-3DFD-40DE-A70C-3D18D61027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48" y="2945958"/>
            <a:ext cx="111912" cy="140542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E99BDD8F-8132-4D0B-A464-88AB538C63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84" y="1936440"/>
            <a:ext cx="109827" cy="13792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262AC0CF-4BDF-4BF6-B1FC-396A1370F4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35" y="2010688"/>
            <a:ext cx="118739" cy="149114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0CB1F4D2-F99D-47E0-BCF7-BAD6318D6E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4" y="2814613"/>
            <a:ext cx="109827" cy="137922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F0DA4D05-BAAB-4238-8F12-EAB133307E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43" y="2588640"/>
            <a:ext cx="109827" cy="137922"/>
          </a:xfrm>
          <a:prstGeom prst="rect">
            <a:avLst/>
          </a:prstGeom>
        </p:spPr>
      </p:pic>
      <p:sp>
        <p:nvSpPr>
          <p:cNvPr id="49" name="Rectangle 52"/>
          <p:cNvSpPr/>
          <p:nvPr/>
        </p:nvSpPr>
        <p:spPr>
          <a:xfrm>
            <a:off x="70397" y="551995"/>
            <a:ext cx="694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IBIC technique is an analytical tool based on the creation of electrons/holes by ionizing radiation using single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ions.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0"/>
            <a:ext cx="12192000" cy="4713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 BEAM INDUCED CHARGE </a:t>
            </a:r>
            <a:r>
              <a:rPr lang="es-E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(IBIC)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 Box 51"/>
          <p:cNvSpPr txBox="1">
            <a:spLocks noChangeArrowheads="1"/>
          </p:cNvSpPr>
          <p:nvPr/>
        </p:nvSpPr>
        <p:spPr bwMode="auto">
          <a:xfrm>
            <a:off x="1225486" y="5100638"/>
            <a:ext cx="1518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sensitive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preamplifier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 Box 59"/>
          <p:cNvSpPr txBox="1">
            <a:spLocks noChangeArrowheads="1"/>
          </p:cNvSpPr>
          <p:nvPr/>
        </p:nvSpPr>
        <p:spPr bwMode="auto">
          <a:xfrm>
            <a:off x="2959728" y="5138738"/>
            <a:ext cx="8819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Amplifier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 Box 63"/>
          <p:cNvSpPr txBox="1">
            <a:spLocks noChangeArrowheads="1"/>
          </p:cNvSpPr>
          <p:nvPr/>
        </p:nvSpPr>
        <p:spPr bwMode="auto">
          <a:xfrm>
            <a:off x="4549717" y="5049838"/>
            <a:ext cx="5838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</a:p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 +</a:t>
            </a:r>
          </a:p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MCA</a:t>
            </a:r>
          </a:p>
        </p:txBody>
      </p:sp>
      <p:sp>
        <p:nvSpPr>
          <p:cNvPr id="54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E43C727A-AA31-467E-96F4-47560B247E7C}"/>
              </a:ext>
            </a:extLst>
          </p:cNvPr>
          <p:cNvSpPr txBox="1"/>
          <p:nvPr/>
        </p:nvSpPr>
        <p:spPr>
          <a:xfrm rot="5400000">
            <a:off x="325914" y="4196571"/>
            <a:ext cx="88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</p:txBody>
      </p:sp>
      <p:cxnSp>
        <p:nvCxnSpPr>
          <p:cNvPr id="58" name="Conector recto de flecha 57"/>
          <p:cNvCxnSpPr/>
          <p:nvPr/>
        </p:nvCxnSpPr>
        <p:spPr>
          <a:xfrm>
            <a:off x="985333" y="4262224"/>
            <a:ext cx="0" cy="3396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o 58">
            <a:extLst>
              <a:ext uri="{FF2B5EF4-FFF2-40B4-BE49-F238E27FC236}">
                <a16:creationId xmlns:a16="http://schemas.microsoft.com/office/drawing/2014/main" id="{55CB1F13-836D-40A1-97D6-5513CB7F2667}"/>
              </a:ext>
            </a:extLst>
          </p:cNvPr>
          <p:cNvGrpSpPr/>
          <p:nvPr/>
        </p:nvGrpSpPr>
        <p:grpSpPr>
          <a:xfrm>
            <a:off x="8889578" y="3860969"/>
            <a:ext cx="3164187" cy="2369753"/>
            <a:chOff x="8889578" y="3611592"/>
            <a:chExt cx="3164187" cy="2369753"/>
          </a:xfrm>
        </p:grpSpPr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85B635B3-11DD-408B-B551-8615BBB89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4951" y="3611592"/>
              <a:ext cx="2898814" cy="2369753"/>
            </a:xfrm>
            <a:prstGeom prst="rect">
              <a:avLst/>
            </a:prstGeom>
          </p:spPr>
        </p:pic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5C7F3640-4930-45FE-A18F-01E71A876587}"/>
                </a:ext>
              </a:extLst>
            </p:cNvPr>
            <p:cNvSpPr txBox="1"/>
            <p:nvPr/>
          </p:nvSpPr>
          <p:spPr>
            <a:xfrm>
              <a:off x="8889578" y="4358941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/>
                <a:t>N</a:t>
              </a:r>
            </a:p>
          </p:txBody>
        </p:sp>
      </p:grpSp>
      <p:pic>
        <p:nvPicPr>
          <p:cNvPr id="62" name="Imagen 61">
            <a:extLst>
              <a:ext uri="{FF2B5EF4-FFF2-40B4-BE49-F238E27FC236}">
                <a16:creationId xmlns:a16="http://schemas.microsoft.com/office/drawing/2014/main" id="{0BA364DE-70C7-46EC-B02B-351C05C54D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440" y="5231590"/>
            <a:ext cx="1346038" cy="952768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B23517D0-CA07-4C43-A090-C55C0C1DC6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645" y="5232370"/>
            <a:ext cx="1346038" cy="952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A9BD0D5E-BE2A-4501-BB78-DBDE7D85C8E1}"/>
                  </a:ext>
                </a:extLst>
              </p:cNvPr>
              <p:cNvSpPr txBox="1"/>
              <p:nvPr/>
            </p:nvSpPr>
            <p:spPr>
              <a:xfrm>
                <a:off x="11070709" y="5661684"/>
                <a:ext cx="379910" cy="205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E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es-E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A9BD0D5E-BE2A-4501-BB78-DBDE7D85C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709" y="5661684"/>
                <a:ext cx="379910" cy="205086"/>
              </a:xfrm>
              <a:prstGeom prst="rect">
                <a:avLst/>
              </a:prstGeom>
              <a:blipFill>
                <a:blip r:embed="rId11"/>
                <a:stretch>
                  <a:fillRect l="-11290" r="-4839" b="-7878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ángulo 65"/>
          <p:cNvSpPr/>
          <p:nvPr/>
        </p:nvSpPr>
        <p:spPr>
          <a:xfrm>
            <a:off x="8889578" y="3858149"/>
            <a:ext cx="521122" cy="666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Object 75">
                <a:extLst>
                  <a:ext uri="{FF2B5EF4-FFF2-40B4-BE49-F238E27FC236}">
                    <a16:creationId xmlns:a16="http://schemas.microsoft.com/office/drawing/2014/main" id="{A03D0556-0B5E-E0AA-A943-A200198FB999}"/>
                  </a:ext>
                </a:extLst>
              </p:cNvPr>
              <p:cNvSpPr txBox="1"/>
              <p:nvPr/>
            </p:nvSpPr>
            <p:spPr bwMode="auto">
              <a:xfrm>
                <a:off x="5396202" y="5376309"/>
                <a:ext cx="3674226" cy="87752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𝐶𝐶𝐸</m:t>
                    </m:r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+mn-lt"/>
                          </a:rPr>
                          <m:t>Charge</m:t>
                        </m:r>
                        <m:r>
                          <m:rPr>
                            <m:nor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s-ES" sz="2000" b="0" i="0" smtClean="0">
                            <a:solidFill>
                              <a:srgbClr val="000000"/>
                            </a:solidFill>
                            <a:latin typeface="+mn-lt"/>
                          </a:rPr>
                          <m:t>collected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+mn-lt"/>
                          </a:rPr>
                          <m:t>Charge</m:t>
                        </m:r>
                        <m:r>
                          <m:rPr>
                            <m:nor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s-ES" sz="2000" b="0" i="0" smtClean="0">
                            <a:solidFill>
                              <a:srgbClr val="000000"/>
                            </a:solidFill>
                            <a:latin typeface="+mn-lt"/>
                          </a:rPr>
                          <m:t>generated</m:t>
                        </m:r>
                      </m:den>
                    </m:f>
                    <m:r>
                      <a:rPr lang="es-E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000" dirty="0" smtClean="0">
                    <a:latin typeface="+mn-lt"/>
                  </a:rPr>
                  <a:t>100%</a:t>
                </a: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69" name="Object 75">
                <a:extLst>
                  <a:ext uri="{FF2B5EF4-FFF2-40B4-BE49-F238E27FC236}">
                    <a16:creationId xmlns:a16="http://schemas.microsoft.com/office/drawing/2014/main" id="{A03D0556-0B5E-E0AA-A943-A200198FB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6202" y="5376309"/>
                <a:ext cx="3674226" cy="877528"/>
              </a:xfrm>
              <a:prstGeom prst="rect">
                <a:avLst/>
              </a:prstGeom>
              <a:blipFill>
                <a:blip r:embed="rId12"/>
                <a:stretch>
                  <a:fillRect r="-132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52"/>
          <p:cNvSpPr/>
          <p:nvPr/>
        </p:nvSpPr>
        <p:spPr>
          <a:xfrm>
            <a:off x="10823640" y="4798016"/>
            <a:ext cx="874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 39">
            <a:extLst>
              <a:ext uri="{FF2B5EF4-FFF2-40B4-BE49-F238E27FC236}">
                <a16:creationId xmlns:a16="http://schemas.microsoft.com/office/drawing/2014/main" id="{701B49B2-7D4C-D8EB-3D5D-674F5B4B0BA9}"/>
              </a:ext>
            </a:extLst>
          </p:cNvPr>
          <p:cNvSpPr/>
          <p:nvPr/>
        </p:nvSpPr>
        <p:spPr>
          <a:xfrm>
            <a:off x="7016097" y="626251"/>
            <a:ext cx="5174614" cy="380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Ions lose their energy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dE/dx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Creation of charge pairs 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e/h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Charge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transport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s-E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Induced c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urrent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at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the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electrodes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Shockley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theorem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IBIC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signal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3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14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0.12045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14583 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4844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12539 0.000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9623 0.00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3984 0.002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07305 -0.00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09609 0.00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20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10091 0.005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2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5.55112E-17 L -0.09037 0.001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0B12E9D4-777D-4BDE-B8CF-B7AF7BCB68D7}"/>
              </a:ext>
            </a:extLst>
          </p:cNvPr>
          <p:cNvSpPr/>
          <p:nvPr/>
        </p:nvSpPr>
        <p:spPr>
          <a:xfrm>
            <a:off x="2132656" y="2772120"/>
            <a:ext cx="144000" cy="216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B12E9D4-777D-4BDE-B8CF-B7AF7BCB68D7}"/>
              </a:ext>
            </a:extLst>
          </p:cNvPr>
          <p:cNvSpPr/>
          <p:nvPr/>
        </p:nvSpPr>
        <p:spPr>
          <a:xfrm>
            <a:off x="3848956" y="2597803"/>
            <a:ext cx="144000" cy="216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B12E9D4-777D-4BDE-B8CF-B7AF7BCB68D7}"/>
              </a:ext>
            </a:extLst>
          </p:cNvPr>
          <p:cNvSpPr/>
          <p:nvPr/>
        </p:nvSpPr>
        <p:spPr>
          <a:xfrm>
            <a:off x="3244255" y="1880769"/>
            <a:ext cx="144000" cy="216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0B12E9D4-777D-4BDE-B8CF-B7AF7BCB68D7}"/>
              </a:ext>
            </a:extLst>
          </p:cNvPr>
          <p:cNvSpPr/>
          <p:nvPr/>
        </p:nvSpPr>
        <p:spPr>
          <a:xfrm>
            <a:off x="1617270" y="2223047"/>
            <a:ext cx="144000" cy="216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reeform 25"/>
          <p:cNvSpPr>
            <a:spLocks/>
          </p:cNvSpPr>
          <p:nvPr/>
        </p:nvSpPr>
        <p:spPr bwMode="auto">
          <a:xfrm>
            <a:off x="4315909" y="2619376"/>
            <a:ext cx="1081087" cy="269875"/>
          </a:xfrm>
          <a:custGeom>
            <a:avLst/>
            <a:gdLst>
              <a:gd name="T0" fmla="*/ 0 w 681"/>
              <a:gd name="T1" fmla="*/ 0 h 567"/>
              <a:gd name="T2" fmla="*/ 1081087 w 681"/>
              <a:gd name="T3" fmla="*/ 0 h 567"/>
              <a:gd name="T4" fmla="*/ 1081087 w 681"/>
              <a:gd name="T5" fmla="*/ 269875 h 567"/>
              <a:gd name="T6" fmla="*/ 0 60000 65536"/>
              <a:gd name="T7" fmla="*/ 0 60000 65536"/>
              <a:gd name="T8" fmla="*/ 0 60000 65536"/>
              <a:gd name="T9" fmla="*/ 0 w 681"/>
              <a:gd name="T10" fmla="*/ 0 h 567"/>
              <a:gd name="T11" fmla="*/ 681 w 681"/>
              <a:gd name="T12" fmla="*/ 567 h 5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567">
                <a:moveTo>
                  <a:pt x="0" y="0"/>
                </a:moveTo>
                <a:lnTo>
                  <a:pt x="681" y="0"/>
                </a:lnTo>
                <a:lnTo>
                  <a:pt x="681" y="56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8" name="Freeform 26"/>
          <p:cNvSpPr>
            <a:spLocks/>
          </p:cNvSpPr>
          <p:nvPr/>
        </p:nvSpPr>
        <p:spPr bwMode="auto">
          <a:xfrm>
            <a:off x="3415796" y="2631921"/>
            <a:ext cx="1439863" cy="1430208"/>
          </a:xfrm>
          <a:custGeom>
            <a:avLst/>
            <a:gdLst>
              <a:gd name="T0" fmla="*/ 1439863 w 907"/>
              <a:gd name="T1" fmla="*/ 0 h 680"/>
              <a:gd name="T2" fmla="*/ 1439863 w 907"/>
              <a:gd name="T3" fmla="*/ 1079500 h 680"/>
              <a:gd name="T4" fmla="*/ 0 w 907"/>
              <a:gd name="T5" fmla="*/ 1079500 h 680"/>
              <a:gd name="T6" fmla="*/ 0 60000 65536"/>
              <a:gd name="T7" fmla="*/ 0 60000 65536"/>
              <a:gd name="T8" fmla="*/ 0 60000 65536"/>
              <a:gd name="T9" fmla="*/ 0 w 907"/>
              <a:gd name="T10" fmla="*/ 0 h 680"/>
              <a:gd name="T11" fmla="*/ 907 w 907"/>
              <a:gd name="T12" fmla="*/ 680 h 6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7" h="680">
                <a:moveTo>
                  <a:pt x="907" y="0"/>
                </a:moveTo>
                <a:lnTo>
                  <a:pt x="907" y="680"/>
                </a:lnTo>
                <a:lnTo>
                  <a:pt x="0" y="6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9" name="Freeform 27"/>
          <p:cNvSpPr>
            <a:spLocks/>
          </p:cNvSpPr>
          <p:nvPr/>
        </p:nvSpPr>
        <p:spPr bwMode="auto">
          <a:xfrm>
            <a:off x="985334" y="2945051"/>
            <a:ext cx="2339975" cy="1079500"/>
          </a:xfrm>
          <a:custGeom>
            <a:avLst/>
            <a:gdLst>
              <a:gd name="T0" fmla="*/ 450850 w 1474"/>
              <a:gd name="T1" fmla="*/ 0 h 680"/>
              <a:gd name="T2" fmla="*/ 0 w 1474"/>
              <a:gd name="T3" fmla="*/ 0 h 680"/>
              <a:gd name="T4" fmla="*/ 0 w 1474"/>
              <a:gd name="T5" fmla="*/ 1079500 h 680"/>
              <a:gd name="T6" fmla="*/ 2339975 w 1474"/>
              <a:gd name="T7" fmla="*/ 1079500 h 680"/>
              <a:gd name="T8" fmla="*/ 0 60000 65536"/>
              <a:gd name="T9" fmla="*/ 0 60000 65536"/>
              <a:gd name="T10" fmla="*/ 0 60000 65536"/>
              <a:gd name="T11" fmla="*/ 0 60000 65536"/>
              <a:gd name="T12" fmla="*/ 0 w 1474"/>
              <a:gd name="T13" fmla="*/ 0 h 680"/>
              <a:gd name="T14" fmla="*/ 1474 w 1474"/>
              <a:gd name="T15" fmla="*/ 680 h 6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4" h="680">
                <a:moveTo>
                  <a:pt x="284" y="0"/>
                </a:moveTo>
                <a:lnTo>
                  <a:pt x="0" y="0"/>
                </a:lnTo>
                <a:lnTo>
                  <a:pt x="0" y="680"/>
                </a:lnTo>
                <a:lnTo>
                  <a:pt x="1474" y="6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5216021" y="288925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" name="Line 30"/>
          <p:cNvSpPr>
            <a:spLocks noChangeShapeType="1"/>
          </p:cNvSpPr>
          <p:nvPr/>
        </p:nvSpPr>
        <p:spPr bwMode="auto">
          <a:xfrm>
            <a:off x="5306509" y="2619375"/>
            <a:ext cx="90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Line 33"/>
          <p:cNvSpPr>
            <a:spLocks noChangeShapeType="1"/>
          </p:cNvSpPr>
          <p:nvPr/>
        </p:nvSpPr>
        <p:spPr bwMode="auto">
          <a:xfrm>
            <a:off x="3415795" y="3937851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" name="Line 34"/>
          <p:cNvSpPr>
            <a:spLocks noChangeShapeType="1"/>
          </p:cNvSpPr>
          <p:nvPr/>
        </p:nvSpPr>
        <p:spPr bwMode="auto">
          <a:xfrm>
            <a:off x="3325308" y="3848950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5306509" y="2978150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Line 36"/>
          <p:cNvSpPr>
            <a:spLocks noChangeShapeType="1"/>
          </p:cNvSpPr>
          <p:nvPr/>
        </p:nvSpPr>
        <p:spPr bwMode="auto">
          <a:xfrm>
            <a:off x="5396995" y="3068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3122481" y="4185842"/>
            <a:ext cx="5261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altLang="es-ES" sz="1400" dirty="0" err="1"/>
              <a:t>V</a:t>
            </a:r>
            <a:r>
              <a:rPr lang="es-ES" altLang="es-ES" sz="1400" baseline="-25000" dirty="0" err="1"/>
              <a:t>bias</a:t>
            </a:r>
            <a:endParaRPr lang="es-ES" altLang="es-ES" sz="1400" baseline="-25000" dirty="0"/>
          </a:p>
        </p:txBody>
      </p:sp>
      <p:sp>
        <p:nvSpPr>
          <p:cNvPr id="17" name="Freeform 47"/>
          <p:cNvSpPr>
            <a:spLocks/>
          </p:cNvSpPr>
          <p:nvPr/>
        </p:nvSpPr>
        <p:spPr bwMode="auto">
          <a:xfrm>
            <a:off x="985333" y="3698875"/>
            <a:ext cx="900112" cy="1169988"/>
          </a:xfrm>
          <a:custGeom>
            <a:avLst/>
            <a:gdLst>
              <a:gd name="T0" fmla="*/ 0 w 567"/>
              <a:gd name="T1" fmla="*/ 0 h 737"/>
              <a:gd name="T2" fmla="*/ 0 w 567"/>
              <a:gd name="T3" fmla="*/ 1169988 h 737"/>
              <a:gd name="T4" fmla="*/ 900112 w 567"/>
              <a:gd name="T5" fmla="*/ 1169988 h 737"/>
              <a:gd name="T6" fmla="*/ 0 60000 65536"/>
              <a:gd name="T7" fmla="*/ 0 60000 65536"/>
              <a:gd name="T8" fmla="*/ 0 60000 65536"/>
              <a:gd name="T9" fmla="*/ 0 w 567"/>
              <a:gd name="T10" fmla="*/ 0 h 737"/>
              <a:gd name="T11" fmla="*/ 567 w 567"/>
              <a:gd name="T12" fmla="*/ 737 h 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7" h="737">
                <a:moveTo>
                  <a:pt x="0" y="0"/>
                </a:moveTo>
                <a:lnTo>
                  <a:pt x="0" y="737"/>
                </a:lnTo>
                <a:lnTo>
                  <a:pt x="567" y="7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8" name="AutoShape 48"/>
          <p:cNvSpPr>
            <a:spLocks noChangeArrowheads="1"/>
          </p:cNvSpPr>
          <p:nvPr/>
        </p:nvSpPr>
        <p:spPr bwMode="auto">
          <a:xfrm rot="5400000">
            <a:off x="1884652" y="4690270"/>
            <a:ext cx="269875" cy="3603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9" name="Line 50"/>
          <p:cNvSpPr>
            <a:spLocks noChangeShapeType="1"/>
          </p:cNvSpPr>
          <p:nvPr/>
        </p:nvSpPr>
        <p:spPr bwMode="auto">
          <a:xfrm>
            <a:off x="2155320" y="4868863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Freeform 52"/>
          <p:cNvSpPr>
            <a:spLocks/>
          </p:cNvSpPr>
          <p:nvPr/>
        </p:nvSpPr>
        <p:spPr bwMode="auto">
          <a:xfrm>
            <a:off x="2295021" y="4524376"/>
            <a:ext cx="671513" cy="314325"/>
          </a:xfrm>
          <a:custGeom>
            <a:avLst/>
            <a:gdLst>
              <a:gd name="T0" fmla="*/ 0 w 423"/>
              <a:gd name="T1" fmla="*/ 314325 h 198"/>
              <a:gd name="T2" fmla="*/ 0 w 423"/>
              <a:gd name="T3" fmla="*/ 0 h 198"/>
              <a:gd name="T4" fmla="*/ 671513 w 423"/>
              <a:gd name="T5" fmla="*/ 165100 h 198"/>
              <a:gd name="T6" fmla="*/ 0 60000 65536"/>
              <a:gd name="T7" fmla="*/ 0 60000 65536"/>
              <a:gd name="T8" fmla="*/ 0 60000 65536"/>
              <a:gd name="T9" fmla="*/ 0 w 423"/>
              <a:gd name="T10" fmla="*/ 0 h 198"/>
              <a:gd name="T11" fmla="*/ 423 w 423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3" h="198">
                <a:moveTo>
                  <a:pt x="0" y="198"/>
                </a:moveTo>
                <a:cubicBezTo>
                  <a:pt x="0" y="132"/>
                  <a:pt x="0" y="66"/>
                  <a:pt x="0" y="0"/>
                </a:cubicBezTo>
                <a:lnTo>
                  <a:pt x="423" y="104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1" name="Text Box 53"/>
          <p:cNvSpPr txBox="1">
            <a:spLocks noChangeArrowheads="1"/>
          </p:cNvSpPr>
          <p:nvPr/>
        </p:nvSpPr>
        <p:spPr bwMode="auto">
          <a:xfrm>
            <a:off x="2245808" y="4508500"/>
            <a:ext cx="461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altLang="es-ES" sz="1400"/>
              <a:t>V</a:t>
            </a:r>
            <a:r>
              <a:rPr lang="es-ES" altLang="es-ES" sz="1400" baseline="-25000"/>
              <a:t>out</a:t>
            </a:r>
          </a:p>
        </p:txBody>
      </p:sp>
      <p:sp>
        <p:nvSpPr>
          <p:cNvPr id="22" name="Line 54"/>
          <p:cNvSpPr>
            <a:spLocks noChangeShapeType="1"/>
          </p:cNvSpPr>
          <p:nvPr/>
        </p:nvSpPr>
        <p:spPr bwMode="auto">
          <a:xfrm>
            <a:off x="3596771" y="4868863"/>
            <a:ext cx="989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AutoShape 58"/>
          <p:cNvSpPr>
            <a:spLocks noChangeArrowheads="1"/>
          </p:cNvSpPr>
          <p:nvPr/>
        </p:nvSpPr>
        <p:spPr bwMode="auto">
          <a:xfrm rot="5400000">
            <a:off x="3281652" y="4682332"/>
            <a:ext cx="269875" cy="3603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5" name="Freeform 61"/>
          <p:cNvSpPr>
            <a:spLocks/>
          </p:cNvSpPr>
          <p:nvPr/>
        </p:nvSpPr>
        <p:spPr bwMode="auto">
          <a:xfrm>
            <a:off x="3685670" y="4419601"/>
            <a:ext cx="539750" cy="404813"/>
          </a:xfrm>
          <a:custGeom>
            <a:avLst/>
            <a:gdLst>
              <a:gd name="T0" fmla="*/ 0 w 227"/>
              <a:gd name="T1" fmla="*/ 347854 h 199"/>
              <a:gd name="T2" fmla="*/ 135532 w 227"/>
              <a:gd name="T3" fmla="*/ 347854 h 199"/>
              <a:gd name="T4" fmla="*/ 271064 w 227"/>
              <a:gd name="T5" fmla="*/ 0 h 199"/>
              <a:gd name="T6" fmla="*/ 404218 w 227"/>
              <a:gd name="T7" fmla="*/ 347854 h 199"/>
              <a:gd name="T8" fmla="*/ 539750 w 227"/>
              <a:gd name="T9" fmla="*/ 347854 h 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199"/>
              <a:gd name="T17" fmla="*/ 227 w 227"/>
              <a:gd name="T18" fmla="*/ 199 h 1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199">
                <a:moveTo>
                  <a:pt x="0" y="171"/>
                </a:moveTo>
                <a:cubicBezTo>
                  <a:pt x="19" y="185"/>
                  <a:pt x="38" y="199"/>
                  <a:pt x="57" y="171"/>
                </a:cubicBezTo>
                <a:cubicBezTo>
                  <a:pt x="76" y="143"/>
                  <a:pt x="95" y="0"/>
                  <a:pt x="114" y="0"/>
                </a:cubicBezTo>
                <a:cubicBezTo>
                  <a:pt x="133" y="0"/>
                  <a:pt x="151" y="143"/>
                  <a:pt x="170" y="171"/>
                </a:cubicBezTo>
                <a:cubicBezTo>
                  <a:pt x="189" y="199"/>
                  <a:pt x="218" y="171"/>
                  <a:pt x="227" y="17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6" name="Rectangle 62"/>
          <p:cNvSpPr>
            <a:spLocks noChangeArrowheads="1"/>
          </p:cNvSpPr>
          <p:nvPr/>
        </p:nvSpPr>
        <p:spPr bwMode="auto">
          <a:xfrm>
            <a:off x="4585783" y="4718051"/>
            <a:ext cx="450850" cy="269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7" name="Line 64"/>
          <p:cNvSpPr>
            <a:spLocks noChangeShapeType="1"/>
          </p:cNvSpPr>
          <p:nvPr/>
        </p:nvSpPr>
        <p:spPr bwMode="auto">
          <a:xfrm>
            <a:off x="5036634" y="4868863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9DE9533-A163-4872-B5F6-6624267C8560}"/>
              </a:ext>
            </a:extLst>
          </p:cNvPr>
          <p:cNvGrpSpPr/>
          <p:nvPr/>
        </p:nvGrpSpPr>
        <p:grpSpPr>
          <a:xfrm>
            <a:off x="1337137" y="1331511"/>
            <a:ext cx="3320838" cy="2336082"/>
            <a:chOff x="2541838" y="1143532"/>
            <a:chExt cx="5663577" cy="3295496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0A58021A-8043-4A97-932D-C8A7A995BA0B}"/>
                </a:ext>
              </a:extLst>
            </p:cNvPr>
            <p:cNvGrpSpPr/>
            <p:nvPr/>
          </p:nvGrpSpPr>
          <p:grpSpPr>
            <a:xfrm>
              <a:off x="2736837" y="1143532"/>
              <a:ext cx="5468578" cy="2980596"/>
              <a:chOff x="1870365" y="1043524"/>
              <a:chExt cx="7295829" cy="4487262"/>
            </a:xfrm>
          </p:grpSpPr>
          <p:grpSp>
            <p:nvGrpSpPr>
              <p:cNvPr id="33" name="Grupo 32">
                <a:extLst>
                  <a:ext uri="{FF2B5EF4-FFF2-40B4-BE49-F238E27FC236}">
                    <a16:creationId xmlns:a16="http://schemas.microsoft.com/office/drawing/2014/main" id="{0ACCCC28-FA09-479C-80E2-3C480A4822D3}"/>
                  </a:ext>
                </a:extLst>
              </p:cNvPr>
              <p:cNvGrpSpPr/>
              <p:nvPr/>
            </p:nvGrpSpPr>
            <p:grpSpPr>
              <a:xfrm>
                <a:off x="1870365" y="1043524"/>
                <a:ext cx="6533966" cy="4040672"/>
                <a:chOff x="1124641" y="766938"/>
                <a:chExt cx="6533965" cy="4040671"/>
              </a:xfrm>
            </p:grpSpPr>
            <p:grpSp>
              <p:nvGrpSpPr>
                <p:cNvPr id="38" name="Grupo 37">
                  <a:extLst>
                    <a:ext uri="{FF2B5EF4-FFF2-40B4-BE49-F238E27FC236}">
                      <a16:creationId xmlns:a16="http://schemas.microsoft.com/office/drawing/2014/main" id="{199C660A-4E58-421F-9445-44852DC42AF2}"/>
                    </a:ext>
                  </a:extLst>
                </p:cNvPr>
                <p:cNvGrpSpPr/>
                <p:nvPr/>
              </p:nvGrpSpPr>
              <p:grpSpPr>
                <a:xfrm>
                  <a:off x="1124641" y="766938"/>
                  <a:ext cx="6533965" cy="4040671"/>
                  <a:chOff x="2030164" y="1246333"/>
                  <a:chExt cx="6533965" cy="4040671"/>
                </a:xfrm>
              </p:grpSpPr>
              <p:sp>
                <p:nvSpPr>
                  <p:cNvPr id="41" name="Rectángulo 40">
                    <a:extLst>
                      <a:ext uri="{FF2B5EF4-FFF2-40B4-BE49-F238E27FC236}">
                        <a16:creationId xmlns:a16="http://schemas.microsoft.com/office/drawing/2014/main" id="{3BBEB39F-C73A-4278-A4B1-1B8190D32C20}"/>
                      </a:ext>
                    </a:extLst>
                  </p:cNvPr>
                  <p:cNvSpPr/>
                  <p:nvPr/>
                </p:nvSpPr>
                <p:spPr>
                  <a:xfrm>
                    <a:off x="2030164" y="2366250"/>
                    <a:ext cx="6533965" cy="2920754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Rectángulo 41">
                        <a:extLst>
                          <a:ext uri="{FF2B5EF4-FFF2-40B4-BE49-F238E27FC236}">
                            <a16:creationId xmlns:a16="http://schemas.microsoft.com/office/drawing/2014/main" id="{11D90E9D-E82E-42DA-BC6B-75C001C71F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3818" y="1246333"/>
                        <a:ext cx="683198" cy="58477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s-E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𝑊</m:t>
                              </m:r>
                            </m:oMath>
                          </m:oMathPara>
                        </a14:m>
                        <a:endParaRPr kumimoji="0" lang="es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6" name="Rectángulo 105">
                        <a:extLst>
                          <a:ext uri="{FF2B5EF4-FFF2-40B4-BE49-F238E27FC236}">
                            <a16:creationId xmlns:a16="http://schemas.microsoft.com/office/drawing/2014/main" id="{11D90E9D-E82E-42DA-BC6B-75C001C71F6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93818" y="1246333"/>
                        <a:ext cx="683198" cy="58477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r="-59184" b="-565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s-E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9" name="Conector recto de flecha 38">
                  <a:extLst>
                    <a:ext uri="{FF2B5EF4-FFF2-40B4-BE49-F238E27FC236}">
                      <a16:creationId xmlns:a16="http://schemas.microsoft.com/office/drawing/2014/main" id="{18B20DDD-9602-4A87-A661-FC5C80177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77744" y="1349268"/>
                  <a:ext cx="2080862" cy="244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cto de flecha 39">
                  <a:extLst>
                    <a:ext uri="{FF2B5EF4-FFF2-40B4-BE49-F238E27FC236}">
                      <a16:creationId xmlns:a16="http://schemas.microsoft.com/office/drawing/2014/main" id="{FD56CA2A-5924-4711-B680-BF9F9E0877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47786" y="1310262"/>
                  <a:ext cx="3424105" cy="3616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id="{32A4D26C-4B4C-4F8D-8D51-9E91ED3B4E52}"/>
                  </a:ext>
                </a:extLst>
              </p:cNvPr>
              <p:cNvGrpSpPr/>
              <p:nvPr/>
            </p:nvGrpSpPr>
            <p:grpSpPr>
              <a:xfrm>
                <a:off x="8442664" y="4847208"/>
                <a:ext cx="723530" cy="683578"/>
                <a:chOff x="8442664" y="4847208"/>
                <a:chExt cx="723530" cy="683578"/>
              </a:xfrm>
            </p:grpSpPr>
            <p:cxnSp>
              <p:nvCxnSpPr>
                <p:cNvPr id="35" name="Conector recto 34">
                  <a:extLst>
                    <a:ext uri="{FF2B5EF4-FFF2-40B4-BE49-F238E27FC236}">
                      <a16:creationId xmlns:a16="http://schemas.microsoft.com/office/drawing/2014/main" id="{98C4D43B-7C00-4CCA-AA78-3CCDEE68C432}"/>
                    </a:ext>
                  </a:extLst>
                </p:cNvPr>
                <p:cNvCxnSpPr/>
                <p:nvPr/>
              </p:nvCxnSpPr>
              <p:spPr>
                <a:xfrm>
                  <a:off x="8442664" y="4847208"/>
                  <a:ext cx="603682" cy="0"/>
                </a:xfrm>
                <a:prstGeom prst="line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cto 35">
                  <a:extLst>
                    <a:ext uri="{FF2B5EF4-FFF2-40B4-BE49-F238E27FC236}">
                      <a16:creationId xmlns:a16="http://schemas.microsoft.com/office/drawing/2014/main" id="{8CA30888-4ECC-428F-9916-670E92C760A9}"/>
                    </a:ext>
                  </a:extLst>
                </p:cNvPr>
                <p:cNvCxnSpPr/>
                <p:nvPr/>
              </p:nvCxnSpPr>
              <p:spPr>
                <a:xfrm>
                  <a:off x="9037468" y="4847208"/>
                  <a:ext cx="0" cy="523783"/>
                </a:xfrm>
                <a:prstGeom prst="line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riángulo isósceles 36">
                  <a:extLst>
                    <a:ext uri="{FF2B5EF4-FFF2-40B4-BE49-F238E27FC236}">
                      <a16:creationId xmlns:a16="http://schemas.microsoft.com/office/drawing/2014/main" id="{ECA00260-8A07-436A-BD66-CCC56078D2C8}"/>
                    </a:ext>
                  </a:extLst>
                </p:cNvPr>
                <p:cNvSpPr/>
                <p:nvPr/>
              </p:nvSpPr>
              <p:spPr>
                <a:xfrm rot="10800000">
                  <a:off x="8908742" y="5362113"/>
                  <a:ext cx="257452" cy="168673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0E58B54C-4958-4762-AD51-12EEE221DAAE}"/>
                </a:ext>
              </a:extLst>
            </p:cNvPr>
            <p:cNvGrpSpPr/>
            <p:nvPr/>
          </p:nvGrpSpPr>
          <p:grpSpPr>
            <a:xfrm>
              <a:off x="2541838" y="3921429"/>
              <a:ext cx="5092522" cy="517599"/>
              <a:chOff x="2888068" y="3932808"/>
              <a:chExt cx="5092522" cy="517599"/>
            </a:xfrm>
          </p:grpSpPr>
          <p:sp>
            <p:nvSpPr>
              <p:cNvPr id="31" name="Flecha: hacia la izquierda 117">
                <a:extLst>
                  <a:ext uri="{FF2B5EF4-FFF2-40B4-BE49-F238E27FC236}">
                    <a16:creationId xmlns:a16="http://schemas.microsoft.com/office/drawing/2014/main" id="{D01EF3CB-9940-4429-962D-3C8CE482208E}"/>
                  </a:ext>
                </a:extLst>
              </p:cNvPr>
              <p:cNvSpPr/>
              <p:nvPr/>
            </p:nvSpPr>
            <p:spPr>
              <a:xfrm rot="10800000">
                <a:off x="3054598" y="3932808"/>
                <a:ext cx="4925992" cy="202700"/>
              </a:xfrm>
              <a:prstGeom prst="leftArrow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0F3AFE50-7B53-46F9-BA62-32EBAC93D44E}"/>
                  </a:ext>
                </a:extLst>
              </p:cNvPr>
              <p:cNvSpPr txBox="1"/>
              <p:nvPr/>
            </p:nvSpPr>
            <p:spPr>
              <a:xfrm>
                <a:off x="2888068" y="3988742"/>
                <a:ext cx="33295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Direction of electric field</a:t>
                </a:r>
              </a:p>
            </p:txBody>
          </p:sp>
        </p:grpSp>
      </p:grpSp>
      <p:pic>
        <p:nvPicPr>
          <p:cNvPr id="43" name="Imagen 42">
            <a:extLst>
              <a:ext uri="{FF2B5EF4-FFF2-40B4-BE49-F238E27FC236}">
                <a16:creationId xmlns:a16="http://schemas.microsoft.com/office/drawing/2014/main" id="{338D10CD-F7AC-4BF5-B184-A19A25B97C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94" y="1905610"/>
            <a:ext cx="111912" cy="140542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5B284376-5754-4C52-AB2F-83AF6F68F4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01" y="2240742"/>
            <a:ext cx="109827" cy="137922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56B31F4-A061-4BC3-921A-75912BBA00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69" y="2212294"/>
            <a:ext cx="111912" cy="14054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2064E1C1-0831-4F00-8F2D-77DB7A4DCF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12" y="2867076"/>
            <a:ext cx="111912" cy="140542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AB36EB56-34AD-4C9A-B3D1-F9DE9B88E2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32" y="2628674"/>
            <a:ext cx="111912" cy="140542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048FF57B-3DFD-40DE-A70C-3D18D61027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48" y="2945958"/>
            <a:ext cx="111912" cy="140542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E99BDD8F-8132-4D0B-A464-88AB538C63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84" y="1936440"/>
            <a:ext cx="109827" cy="137922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262AC0CF-4BDF-4BF6-B1FC-396A1370F4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35" y="2010688"/>
            <a:ext cx="118739" cy="149114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0CB1F4D2-F99D-47E0-BCF7-BAD6318D6E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4" y="2814613"/>
            <a:ext cx="109827" cy="137922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F0DA4D05-BAAB-4238-8F12-EAB133307E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43" y="2588640"/>
            <a:ext cx="109827" cy="137922"/>
          </a:xfrm>
          <a:prstGeom prst="rect">
            <a:avLst/>
          </a:prstGeom>
        </p:spPr>
      </p:pic>
      <p:sp>
        <p:nvSpPr>
          <p:cNvPr id="53" name="Rectángulo 52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0"/>
            <a:ext cx="12192000" cy="4713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 BEAM INDUCED CHARGE </a:t>
            </a:r>
            <a:r>
              <a:rPr lang="es-E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(IBIC)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Box 51"/>
          <p:cNvSpPr txBox="1">
            <a:spLocks noChangeArrowheads="1"/>
          </p:cNvSpPr>
          <p:nvPr/>
        </p:nvSpPr>
        <p:spPr bwMode="auto">
          <a:xfrm>
            <a:off x="1225486" y="5100638"/>
            <a:ext cx="1518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sensitive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preamplifier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59"/>
          <p:cNvSpPr txBox="1">
            <a:spLocks noChangeArrowheads="1"/>
          </p:cNvSpPr>
          <p:nvPr/>
        </p:nvSpPr>
        <p:spPr bwMode="auto">
          <a:xfrm>
            <a:off x="2959728" y="5138738"/>
            <a:ext cx="8819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Amplifier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 Box 63"/>
          <p:cNvSpPr txBox="1">
            <a:spLocks noChangeArrowheads="1"/>
          </p:cNvSpPr>
          <p:nvPr/>
        </p:nvSpPr>
        <p:spPr bwMode="auto">
          <a:xfrm>
            <a:off x="4549717" y="5049838"/>
            <a:ext cx="5838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</a:p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 +</a:t>
            </a:r>
          </a:p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MCA</a:t>
            </a:r>
          </a:p>
        </p:txBody>
      </p:sp>
      <p:sp>
        <p:nvSpPr>
          <p:cNvPr id="5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406FB752-3775-4EE1-981A-8A55B9CEEA96}"/>
              </a:ext>
            </a:extLst>
          </p:cNvPr>
          <p:cNvSpPr/>
          <p:nvPr/>
        </p:nvSpPr>
        <p:spPr>
          <a:xfrm>
            <a:off x="4658477" y="1843546"/>
            <a:ext cx="247948" cy="33591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55CB1F13-836D-40A1-97D6-5513CB7F2667}"/>
              </a:ext>
            </a:extLst>
          </p:cNvPr>
          <p:cNvGrpSpPr/>
          <p:nvPr/>
        </p:nvGrpSpPr>
        <p:grpSpPr>
          <a:xfrm>
            <a:off x="8889578" y="3860969"/>
            <a:ext cx="3164187" cy="2369753"/>
            <a:chOff x="8889578" y="3611592"/>
            <a:chExt cx="3164187" cy="2369753"/>
          </a:xfrm>
        </p:grpSpPr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85B635B3-11DD-408B-B551-8615BBB89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4951" y="3611592"/>
              <a:ext cx="2898814" cy="2369753"/>
            </a:xfrm>
            <a:prstGeom prst="rect">
              <a:avLst/>
            </a:prstGeom>
          </p:spPr>
        </p:pic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5C7F3640-4930-45FE-A18F-01E71A876587}"/>
                </a:ext>
              </a:extLst>
            </p:cNvPr>
            <p:cNvSpPr txBox="1"/>
            <p:nvPr/>
          </p:nvSpPr>
          <p:spPr>
            <a:xfrm>
              <a:off x="8889578" y="4358941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/>
                <a:t>N</a:t>
              </a:r>
            </a:p>
          </p:txBody>
        </p:sp>
      </p:grpSp>
      <p:pic>
        <p:nvPicPr>
          <p:cNvPr id="65" name="Imagen 64">
            <a:extLst>
              <a:ext uri="{FF2B5EF4-FFF2-40B4-BE49-F238E27FC236}">
                <a16:creationId xmlns:a16="http://schemas.microsoft.com/office/drawing/2014/main" id="{AEFE4DDA-95F9-4354-9603-D388D6F5AE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096" y="5177065"/>
            <a:ext cx="1550523" cy="995456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0BA364DE-70C7-46EC-B02B-351C05C54D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440" y="5231590"/>
            <a:ext cx="1346038" cy="952768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B23517D0-CA07-4C43-A090-C55C0C1DC6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645" y="5232370"/>
            <a:ext cx="1346038" cy="952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A9BD0D5E-BE2A-4501-BB78-DBDE7D85C8E1}"/>
                  </a:ext>
                </a:extLst>
              </p:cNvPr>
              <p:cNvSpPr txBox="1"/>
              <p:nvPr/>
            </p:nvSpPr>
            <p:spPr>
              <a:xfrm>
                <a:off x="11070709" y="5661684"/>
                <a:ext cx="379910" cy="205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E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es-E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A9BD0D5E-BE2A-4501-BB78-DBDE7D85C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709" y="5661684"/>
                <a:ext cx="379910" cy="205086"/>
              </a:xfrm>
              <a:prstGeom prst="rect">
                <a:avLst/>
              </a:prstGeom>
              <a:blipFill>
                <a:blip r:embed="rId12"/>
                <a:stretch>
                  <a:fillRect l="-11290" r="-4839" b="-7878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id="{A9BD0D5E-BE2A-4501-BB78-DBDE7D85C8E1}"/>
                  </a:ext>
                </a:extLst>
              </p:cNvPr>
              <p:cNvSpPr txBox="1"/>
              <p:nvPr/>
            </p:nvSpPr>
            <p:spPr>
              <a:xfrm>
                <a:off x="9891073" y="5650423"/>
                <a:ext cx="40818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s-E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𝑬</m:t>
                          </m:r>
                        </m:e>
                        <m:sub/>
                      </m:sSub>
                    </m:oMath>
                  </m:oMathPara>
                </a14:m>
                <a:endPara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0" name="CuadroTexto 69">
                <a:extLst>
                  <a:ext uri="{FF2B5EF4-FFF2-40B4-BE49-F238E27FC236}">
                    <a16:creationId xmlns:a16="http://schemas.microsoft.com/office/drawing/2014/main" id="{A9BD0D5E-BE2A-4501-BB78-DBDE7D85C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1073" y="5650423"/>
                <a:ext cx="408189" cy="307777"/>
              </a:xfrm>
              <a:prstGeom prst="rect">
                <a:avLst/>
              </a:prstGeom>
              <a:blipFill>
                <a:blip r:embed="rId13"/>
                <a:stretch>
                  <a:fillRect l="-14925" b="-600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CuadroTexto 70">
            <a:extLst>
              <a:ext uri="{FF2B5EF4-FFF2-40B4-BE49-F238E27FC236}">
                <a16:creationId xmlns:a16="http://schemas.microsoft.com/office/drawing/2014/main" id="{E43C727A-AA31-467E-96F4-47560B247E7C}"/>
              </a:ext>
            </a:extLst>
          </p:cNvPr>
          <p:cNvSpPr txBox="1"/>
          <p:nvPr/>
        </p:nvSpPr>
        <p:spPr>
          <a:xfrm rot="5400000">
            <a:off x="325914" y="4196571"/>
            <a:ext cx="88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</p:txBody>
      </p:sp>
      <p:cxnSp>
        <p:nvCxnSpPr>
          <p:cNvPr id="72" name="Conector recto de flecha 71"/>
          <p:cNvCxnSpPr/>
          <p:nvPr/>
        </p:nvCxnSpPr>
        <p:spPr>
          <a:xfrm>
            <a:off x="985333" y="4262224"/>
            <a:ext cx="0" cy="3396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52"/>
          <p:cNvSpPr/>
          <p:nvPr/>
        </p:nvSpPr>
        <p:spPr>
          <a:xfrm>
            <a:off x="70397" y="551995"/>
            <a:ext cx="694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Presence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defects, impurities or recombination centers affect the collection of carriers and hence the current.</a:t>
            </a:r>
          </a:p>
        </p:txBody>
      </p:sp>
      <p:sp>
        <p:nvSpPr>
          <p:cNvPr id="74" name="Rectángulo 73"/>
          <p:cNvSpPr/>
          <p:nvPr/>
        </p:nvSpPr>
        <p:spPr>
          <a:xfrm>
            <a:off x="8889578" y="3698875"/>
            <a:ext cx="521122" cy="825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Rectangle 52"/>
          <p:cNvSpPr/>
          <p:nvPr/>
        </p:nvSpPr>
        <p:spPr>
          <a:xfrm>
            <a:off x="10833165" y="4798016"/>
            <a:ext cx="874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52"/>
          <p:cNvSpPr/>
          <p:nvPr/>
        </p:nvSpPr>
        <p:spPr>
          <a:xfrm>
            <a:off x="9504080" y="4798016"/>
            <a:ext cx="9879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&lt;100%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Object 75">
                <a:extLst>
                  <a:ext uri="{FF2B5EF4-FFF2-40B4-BE49-F238E27FC236}">
                    <a16:creationId xmlns:a16="http://schemas.microsoft.com/office/drawing/2014/main" id="{A03D0556-0B5E-E0AA-A943-A200198FB999}"/>
                  </a:ext>
                </a:extLst>
              </p:cNvPr>
              <p:cNvSpPr txBox="1"/>
              <p:nvPr/>
            </p:nvSpPr>
            <p:spPr bwMode="auto">
              <a:xfrm>
                <a:off x="5396202" y="5376309"/>
                <a:ext cx="3674226" cy="87752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𝐶𝐶𝐸</m:t>
                    </m:r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+mn-lt"/>
                          </a:rPr>
                          <m:t>Charge</m:t>
                        </m:r>
                        <m:r>
                          <m:rPr>
                            <m:nor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s-ES" sz="2000" b="0" i="0" smtClean="0">
                            <a:solidFill>
                              <a:srgbClr val="000000"/>
                            </a:solidFill>
                            <a:latin typeface="+mn-lt"/>
                          </a:rPr>
                          <m:t>collected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+mn-lt"/>
                          </a:rPr>
                          <m:t>Charge</m:t>
                        </m:r>
                        <m:r>
                          <m:rPr>
                            <m:nor/>
                          </m:rPr>
                          <a:rPr lang="en-US" sz="2000" i="0">
                            <a:solidFill>
                              <a:srgbClr val="000000"/>
                            </a:solidFill>
                            <a:latin typeface="+mn-lt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s-ES" sz="2000" b="0" i="0" smtClean="0">
                            <a:solidFill>
                              <a:srgbClr val="000000"/>
                            </a:solidFill>
                            <a:latin typeface="+mn-lt"/>
                          </a:rPr>
                          <m:t>generated</m:t>
                        </m:r>
                      </m:den>
                    </m:f>
                    <m:r>
                      <a:rPr lang="es-E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sz="2000" dirty="0" smtClean="0">
                    <a:latin typeface="+mn-lt"/>
                  </a:rPr>
                  <a:t>100%</a:t>
                </a: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79" name="Object 75">
                <a:extLst>
                  <a:ext uri="{FF2B5EF4-FFF2-40B4-BE49-F238E27FC236}">
                    <a16:creationId xmlns:a16="http://schemas.microsoft.com/office/drawing/2014/main" id="{A03D0556-0B5E-E0AA-A943-A200198FB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6202" y="5376309"/>
                <a:ext cx="3674226" cy="877528"/>
              </a:xfrm>
              <a:prstGeom prst="rect">
                <a:avLst/>
              </a:prstGeom>
              <a:blipFill>
                <a:blip r:embed="rId14"/>
                <a:stretch>
                  <a:fillRect r="-132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39">
            <a:extLst>
              <a:ext uri="{FF2B5EF4-FFF2-40B4-BE49-F238E27FC236}">
                <a16:creationId xmlns:a16="http://schemas.microsoft.com/office/drawing/2014/main" id="{701B49B2-7D4C-D8EB-3D5D-674F5B4B0BA9}"/>
              </a:ext>
            </a:extLst>
          </p:cNvPr>
          <p:cNvSpPr/>
          <p:nvPr/>
        </p:nvSpPr>
        <p:spPr>
          <a:xfrm>
            <a:off x="7016097" y="626251"/>
            <a:ext cx="5174614" cy="380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Ions lose their energy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dE/dx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Creation of charge pairs 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e/h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Charge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transport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s-E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 smtClean="0">
                <a:latin typeface="Arial" pitchFamily="34" charset="0"/>
                <a:cs typeface="Arial" pitchFamily="34" charset="0"/>
              </a:rPr>
              <a:t>Induced c</a:t>
            </a:r>
            <a:r>
              <a:rPr lang="es-ES" sz="2400" dirty="0" err="1" smtClean="0">
                <a:latin typeface="Arial" pitchFamily="34" charset="0"/>
                <a:cs typeface="Arial" pitchFamily="34" charset="0"/>
              </a:rPr>
              <a:t>urrent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at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the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electrodes </a:t>
            </a:r>
            <a:r>
              <a:rPr lang="hr-HR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Shockley 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theorem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150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rial" pitchFamily="34" charset="0"/>
                <a:cs typeface="Arial" pitchFamily="34" charset="0"/>
              </a:rPr>
              <a:t>IBIC </a:t>
            </a:r>
            <a:r>
              <a:rPr lang="hr-HR" sz="2400" dirty="0" smtClean="0">
                <a:latin typeface="Arial" pitchFamily="34" charset="0"/>
                <a:cs typeface="Arial" pitchFamily="34" charset="0"/>
              </a:rPr>
              <a:t>signal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D803C29B-6B87-4A84-89A9-70FA46249A7B}"/>
              </a:ext>
            </a:extLst>
          </p:cNvPr>
          <p:cNvSpPr txBox="1"/>
          <p:nvPr/>
        </p:nvSpPr>
        <p:spPr>
          <a:xfrm>
            <a:off x="4955087" y="1529817"/>
            <a:ext cx="1619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Traps</a:t>
            </a:r>
            <a:r>
              <a:rPr lang="es-ES" dirty="0" smtClean="0"/>
              <a:t> </a:t>
            </a:r>
            <a:r>
              <a:rPr lang="es-ES" dirty="0" err="1" smtClean="0"/>
              <a:t>induced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radiation</a:t>
            </a:r>
            <a:r>
              <a:rPr lang="es-ES" dirty="0" smtClean="0"/>
              <a:t> </a:t>
            </a:r>
            <a:r>
              <a:rPr lang="es-ES" dirty="0" err="1" smtClean="0"/>
              <a:t>damage</a:t>
            </a:r>
            <a:endParaRPr lang="es-ES" dirty="0"/>
          </a:p>
        </p:txBody>
      </p:sp>
      <p:sp>
        <p:nvSpPr>
          <p:cNvPr id="82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3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0.12045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6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06315 -0.000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4844 0.00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09049 0.003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1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9623 0.00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3984 0.0020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07305 -0.00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03463 -0.0023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-1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08203 0.003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5.55112E-17 L -0.09037 0.0013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0B12E9D4-777D-4BDE-B8CF-B7AF7BCB68D7}"/>
              </a:ext>
            </a:extLst>
          </p:cNvPr>
          <p:cNvSpPr/>
          <p:nvPr/>
        </p:nvSpPr>
        <p:spPr>
          <a:xfrm>
            <a:off x="2132656" y="2772120"/>
            <a:ext cx="144000" cy="216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B12E9D4-777D-4BDE-B8CF-B7AF7BCB68D7}"/>
              </a:ext>
            </a:extLst>
          </p:cNvPr>
          <p:cNvSpPr/>
          <p:nvPr/>
        </p:nvSpPr>
        <p:spPr>
          <a:xfrm>
            <a:off x="3848956" y="2597803"/>
            <a:ext cx="144000" cy="216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B12E9D4-777D-4BDE-B8CF-B7AF7BCB68D7}"/>
              </a:ext>
            </a:extLst>
          </p:cNvPr>
          <p:cNvSpPr/>
          <p:nvPr/>
        </p:nvSpPr>
        <p:spPr>
          <a:xfrm>
            <a:off x="3244255" y="1880769"/>
            <a:ext cx="144000" cy="216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0B12E9D4-777D-4BDE-B8CF-B7AF7BCB68D7}"/>
              </a:ext>
            </a:extLst>
          </p:cNvPr>
          <p:cNvSpPr/>
          <p:nvPr/>
        </p:nvSpPr>
        <p:spPr>
          <a:xfrm>
            <a:off x="1617270" y="2223047"/>
            <a:ext cx="144000" cy="216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reeform 25"/>
          <p:cNvSpPr>
            <a:spLocks/>
          </p:cNvSpPr>
          <p:nvPr/>
        </p:nvSpPr>
        <p:spPr bwMode="auto">
          <a:xfrm>
            <a:off x="4315909" y="2619376"/>
            <a:ext cx="1081087" cy="269875"/>
          </a:xfrm>
          <a:custGeom>
            <a:avLst/>
            <a:gdLst>
              <a:gd name="T0" fmla="*/ 0 w 681"/>
              <a:gd name="T1" fmla="*/ 0 h 567"/>
              <a:gd name="T2" fmla="*/ 1081087 w 681"/>
              <a:gd name="T3" fmla="*/ 0 h 567"/>
              <a:gd name="T4" fmla="*/ 1081087 w 681"/>
              <a:gd name="T5" fmla="*/ 269875 h 567"/>
              <a:gd name="T6" fmla="*/ 0 60000 65536"/>
              <a:gd name="T7" fmla="*/ 0 60000 65536"/>
              <a:gd name="T8" fmla="*/ 0 60000 65536"/>
              <a:gd name="T9" fmla="*/ 0 w 681"/>
              <a:gd name="T10" fmla="*/ 0 h 567"/>
              <a:gd name="T11" fmla="*/ 681 w 681"/>
              <a:gd name="T12" fmla="*/ 567 h 5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81" h="567">
                <a:moveTo>
                  <a:pt x="0" y="0"/>
                </a:moveTo>
                <a:lnTo>
                  <a:pt x="681" y="0"/>
                </a:lnTo>
                <a:lnTo>
                  <a:pt x="681" y="56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8" name="Freeform 26"/>
          <p:cNvSpPr>
            <a:spLocks/>
          </p:cNvSpPr>
          <p:nvPr/>
        </p:nvSpPr>
        <p:spPr bwMode="auto">
          <a:xfrm>
            <a:off x="3415796" y="2631921"/>
            <a:ext cx="1439863" cy="1430208"/>
          </a:xfrm>
          <a:custGeom>
            <a:avLst/>
            <a:gdLst>
              <a:gd name="T0" fmla="*/ 1439863 w 907"/>
              <a:gd name="T1" fmla="*/ 0 h 680"/>
              <a:gd name="T2" fmla="*/ 1439863 w 907"/>
              <a:gd name="T3" fmla="*/ 1079500 h 680"/>
              <a:gd name="T4" fmla="*/ 0 w 907"/>
              <a:gd name="T5" fmla="*/ 1079500 h 680"/>
              <a:gd name="T6" fmla="*/ 0 60000 65536"/>
              <a:gd name="T7" fmla="*/ 0 60000 65536"/>
              <a:gd name="T8" fmla="*/ 0 60000 65536"/>
              <a:gd name="T9" fmla="*/ 0 w 907"/>
              <a:gd name="T10" fmla="*/ 0 h 680"/>
              <a:gd name="T11" fmla="*/ 907 w 907"/>
              <a:gd name="T12" fmla="*/ 680 h 6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07" h="680">
                <a:moveTo>
                  <a:pt x="907" y="0"/>
                </a:moveTo>
                <a:lnTo>
                  <a:pt x="907" y="680"/>
                </a:lnTo>
                <a:lnTo>
                  <a:pt x="0" y="6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9" name="Freeform 27"/>
          <p:cNvSpPr>
            <a:spLocks/>
          </p:cNvSpPr>
          <p:nvPr/>
        </p:nvSpPr>
        <p:spPr bwMode="auto">
          <a:xfrm>
            <a:off x="985334" y="2945051"/>
            <a:ext cx="2339975" cy="1079500"/>
          </a:xfrm>
          <a:custGeom>
            <a:avLst/>
            <a:gdLst>
              <a:gd name="T0" fmla="*/ 450850 w 1474"/>
              <a:gd name="T1" fmla="*/ 0 h 680"/>
              <a:gd name="T2" fmla="*/ 0 w 1474"/>
              <a:gd name="T3" fmla="*/ 0 h 680"/>
              <a:gd name="T4" fmla="*/ 0 w 1474"/>
              <a:gd name="T5" fmla="*/ 1079500 h 680"/>
              <a:gd name="T6" fmla="*/ 2339975 w 1474"/>
              <a:gd name="T7" fmla="*/ 1079500 h 680"/>
              <a:gd name="T8" fmla="*/ 0 60000 65536"/>
              <a:gd name="T9" fmla="*/ 0 60000 65536"/>
              <a:gd name="T10" fmla="*/ 0 60000 65536"/>
              <a:gd name="T11" fmla="*/ 0 60000 65536"/>
              <a:gd name="T12" fmla="*/ 0 w 1474"/>
              <a:gd name="T13" fmla="*/ 0 h 680"/>
              <a:gd name="T14" fmla="*/ 1474 w 1474"/>
              <a:gd name="T15" fmla="*/ 680 h 6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74" h="680">
                <a:moveTo>
                  <a:pt x="284" y="0"/>
                </a:moveTo>
                <a:lnTo>
                  <a:pt x="0" y="0"/>
                </a:lnTo>
                <a:lnTo>
                  <a:pt x="0" y="680"/>
                </a:lnTo>
                <a:lnTo>
                  <a:pt x="1474" y="68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5216021" y="2889250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" name="Line 30"/>
          <p:cNvSpPr>
            <a:spLocks noChangeShapeType="1"/>
          </p:cNvSpPr>
          <p:nvPr/>
        </p:nvSpPr>
        <p:spPr bwMode="auto">
          <a:xfrm>
            <a:off x="5306509" y="2619375"/>
            <a:ext cx="90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Line 33"/>
          <p:cNvSpPr>
            <a:spLocks noChangeShapeType="1"/>
          </p:cNvSpPr>
          <p:nvPr/>
        </p:nvSpPr>
        <p:spPr bwMode="auto">
          <a:xfrm>
            <a:off x="3415795" y="3937851"/>
            <a:ext cx="0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" name="Line 34"/>
          <p:cNvSpPr>
            <a:spLocks noChangeShapeType="1"/>
          </p:cNvSpPr>
          <p:nvPr/>
        </p:nvSpPr>
        <p:spPr bwMode="auto">
          <a:xfrm>
            <a:off x="3325308" y="3848950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4" name="Line 35"/>
          <p:cNvSpPr>
            <a:spLocks noChangeShapeType="1"/>
          </p:cNvSpPr>
          <p:nvPr/>
        </p:nvSpPr>
        <p:spPr bwMode="auto">
          <a:xfrm>
            <a:off x="5306509" y="2978150"/>
            <a:ext cx="179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" name="Line 36"/>
          <p:cNvSpPr>
            <a:spLocks noChangeShapeType="1"/>
          </p:cNvSpPr>
          <p:nvPr/>
        </p:nvSpPr>
        <p:spPr bwMode="auto">
          <a:xfrm>
            <a:off x="5396995" y="3068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3122481" y="4185842"/>
            <a:ext cx="5261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altLang="es-ES" sz="1400" dirty="0" err="1"/>
              <a:t>V</a:t>
            </a:r>
            <a:r>
              <a:rPr lang="es-ES" altLang="es-ES" sz="1400" baseline="-25000" dirty="0" err="1"/>
              <a:t>bias</a:t>
            </a:r>
            <a:endParaRPr lang="es-ES" altLang="es-ES" sz="1400" baseline="-25000" dirty="0"/>
          </a:p>
        </p:txBody>
      </p:sp>
      <p:sp>
        <p:nvSpPr>
          <p:cNvPr id="17" name="Freeform 47"/>
          <p:cNvSpPr>
            <a:spLocks/>
          </p:cNvSpPr>
          <p:nvPr/>
        </p:nvSpPr>
        <p:spPr bwMode="auto">
          <a:xfrm>
            <a:off x="985333" y="3698875"/>
            <a:ext cx="900112" cy="1169988"/>
          </a:xfrm>
          <a:custGeom>
            <a:avLst/>
            <a:gdLst>
              <a:gd name="T0" fmla="*/ 0 w 567"/>
              <a:gd name="T1" fmla="*/ 0 h 737"/>
              <a:gd name="T2" fmla="*/ 0 w 567"/>
              <a:gd name="T3" fmla="*/ 1169988 h 737"/>
              <a:gd name="T4" fmla="*/ 900112 w 567"/>
              <a:gd name="T5" fmla="*/ 1169988 h 737"/>
              <a:gd name="T6" fmla="*/ 0 60000 65536"/>
              <a:gd name="T7" fmla="*/ 0 60000 65536"/>
              <a:gd name="T8" fmla="*/ 0 60000 65536"/>
              <a:gd name="T9" fmla="*/ 0 w 567"/>
              <a:gd name="T10" fmla="*/ 0 h 737"/>
              <a:gd name="T11" fmla="*/ 567 w 567"/>
              <a:gd name="T12" fmla="*/ 737 h 7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7" h="737">
                <a:moveTo>
                  <a:pt x="0" y="0"/>
                </a:moveTo>
                <a:lnTo>
                  <a:pt x="0" y="737"/>
                </a:lnTo>
                <a:lnTo>
                  <a:pt x="567" y="73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8" name="AutoShape 48"/>
          <p:cNvSpPr>
            <a:spLocks noChangeArrowheads="1"/>
          </p:cNvSpPr>
          <p:nvPr/>
        </p:nvSpPr>
        <p:spPr bwMode="auto">
          <a:xfrm rot="5400000">
            <a:off x="1884652" y="4690270"/>
            <a:ext cx="269875" cy="3603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19" name="Line 50"/>
          <p:cNvSpPr>
            <a:spLocks noChangeShapeType="1"/>
          </p:cNvSpPr>
          <p:nvPr/>
        </p:nvSpPr>
        <p:spPr bwMode="auto">
          <a:xfrm>
            <a:off x="2155320" y="4868863"/>
            <a:ext cx="1081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0" name="Freeform 52"/>
          <p:cNvSpPr>
            <a:spLocks/>
          </p:cNvSpPr>
          <p:nvPr/>
        </p:nvSpPr>
        <p:spPr bwMode="auto">
          <a:xfrm>
            <a:off x="2295021" y="4524376"/>
            <a:ext cx="671513" cy="314325"/>
          </a:xfrm>
          <a:custGeom>
            <a:avLst/>
            <a:gdLst>
              <a:gd name="T0" fmla="*/ 0 w 423"/>
              <a:gd name="T1" fmla="*/ 314325 h 198"/>
              <a:gd name="T2" fmla="*/ 0 w 423"/>
              <a:gd name="T3" fmla="*/ 0 h 198"/>
              <a:gd name="T4" fmla="*/ 671513 w 423"/>
              <a:gd name="T5" fmla="*/ 165100 h 198"/>
              <a:gd name="T6" fmla="*/ 0 60000 65536"/>
              <a:gd name="T7" fmla="*/ 0 60000 65536"/>
              <a:gd name="T8" fmla="*/ 0 60000 65536"/>
              <a:gd name="T9" fmla="*/ 0 w 423"/>
              <a:gd name="T10" fmla="*/ 0 h 198"/>
              <a:gd name="T11" fmla="*/ 423 w 423"/>
              <a:gd name="T12" fmla="*/ 198 h 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3" h="198">
                <a:moveTo>
                  <a:pt x="0" y="198"/>
                </a:moveTo>
                <a:cubicBezTo>
                  <a:pt x="0" y="132"/>
                  <a:pt x="0" y="66"/>
                  <a:pt x="0" y="0"/>
                </a:cubicBezTo>
                <a:lnTo>
                  <a:pt x="423" y="104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1" name="Text Box 53"/>
          <p:cNvSpPr txBox="1">
            <a:spLocks noChangeArrowheads="1"/>
          </p:cNvSpPr>
          <p:nvPr/>
        </p:nvSpPr>
        <p:spPr bwMode="auto">
          <a:xfrm>
            <a:off x="2245808" y="4508500"/>
            <a:ext cx="461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s-ES" altLang="es-ES" sz="1400"/>
              <a:t>V</a:t>
            </a:r>
            <a:r>
              <a:rPr lang="es-ES" altLang="es-ES" sz="1400" baseline="-25000"/>
              <a:t>out</a:t>
            </a:r>
          </a:p>
        </p:txBody>
      </p:sp>
      <p:sp>
        <p:nvSpPr>
          <p:cNvPr id="22" name="Line 54"/>
          <p:cNvSpPr>
            <a:spLocks noChangeShapeType="1"/>
          </p:cNvSpPr>
          <p:nvPr/>
        </p:nvSpPr>
        <p:spPr bwMode="auto">
          <a:xfrm>
            <a:off x="3596771" y="4868863"/>
            <a:ext cx="989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24" name="AutoShape 58"/>
          <p:cNvSpPr>
            <a:spLocks noChangeArrowheads="1"/>
          </p:cNvSpPr>
          <p:nvPr/>
        </p:nvSpPr>
        <p:spPr bwMode="auto">
          <a:xfrm rot="5400000">
            <a:off x="3281652" y="4682332"/>
            <a:ext cx="269875" cy="3603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5" name="Freeform 61"/>
          <p:cNvSpPr>
            <a:spLocks/>
          </p:cNvSpPr>
          <p:nvPr/>
        </p:nvSpPr>
        <p:spPr bwMode="auto">
          <a:xfrm>
            <a:off x="3685670" y="4419601"/>
            <a:ext cx="539750" cy="404813"/>
          </a:xfrm>
          <a:custGeom>
            <a:avLst/>
            <a:gdLst>
              <a:gd name="T0" fmla="*/ 0 w 227"/>
              <a:gd name="T1" fmla="*/ 347854 h 199"/>
              <a:gd name="T2" fmla="*/ 135532 w 227"/>
              <a:gd name="T3" fmla="*/ 347854 h 199"/>
              <a:gd name="T4" fmla="*/ 271064 w 227"/>
              <a:gd name="T5" fmla="*/ 0 h 199"/>
              <a:gd name="T6" fmla="*/ 404218 w 227"/>
              <a:gd name="T7" fmla="*/ 347854 h 199"/>
              <a:gd name="T8" fmla="*/ 539750 w 227"/>
              <a:gd name="T9" fmla="*/ 347854 h 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7"/>
              <a:gd name="T16" fmla="*/ 0 h 199"/>
              <a:gd name="T17" fmla="*/ 227 w 227"/>
              <a:gd name="T18" fmla="*/ 199 h 1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7" h="199">
                <a:moveTo>
                  <a:pt x="0" y="171"/>
                </a:moveTo>
                <a:cubicBezTo>
                  <a:pt x="19" y="185"/>
                  <a:pt x="38" y="199"/>
                  <a:pt x="57" y="171"/>
                </a:cubicBezTo>
                <a:cubicBezTo>
                  <a:pt x="76" y="143"/>
                  <a:pt x="95" y="0"/>
                  <a:pt x="114" y="0"/>
                </a:cubicBezTo>
                <a:cubicBezTo>
                  <a:pt x="133" y="0"/>
                  <a:pt x="151" y="143"/>
                  <a:pt x="170" y="171"/>
                </a:cubicBezTo>
                <a:cubicBezTo>
                  <a:pt x="189" y="199"/>
                  <a:pt x="218" y="171"/>
                  <a:pt x="227" y="17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6" name="Rectangle 62"/>
          <p:cNvSpPr>
            <a:spLocks noChangeArrowheads="1"/>
          </p:cNvSpPr>
          <p:nvPr/>
        </p:nvSpPr>
        <p:spPr bwMode="auto">
          <a:xfrm>
            <a:off x="4585783" y="4718051"/>
            <a:ext cx="450850" cy="269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es-ES"/>
          </a:p>
        </p:txBody>
      </p:sp>
      <p:sp>
        <p:nvSpPr>
          <p:cNvPr id="27" name="Line 64"/>
          <p:cNvSpPr>
            <a:spLocks noChangeShapeType="1"/>
          </p:cNvSpPr>
          <p:nvPr/>
        </p:nvSpPr>
        <p:spPr bwMode="auto">
          <a:xfrm>
            <a:off x="5036634" y="4868863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9DE9533-A163-4872-B5F6-6624267C8560}"/>
              </a:ext>
            </a:extLst>
          </p:cNvPr>
          <p:cNvGrpSpPr/>
          <p:nvPr/>
        </p:nvGrpSpPr>
        <p:grpSpPr>
          <a:xfrm>
            <a:off x="1337137" y="1331511"/>
            <a:ext cx="3320838" cy="2336082"/>
            <a:chOff x="2541838" y="1143532"/>
            <a:chExt cx="5663577" cy="3295496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0A58021A-8043-4A97-932D-C8A7A995BA0B}"/>
                </a:ext>
              </a:extLst>
            </p:cNvPr>
            <p:cNvGrpSpPr/>
            <p:nvPr/>
          </p:nvGrpSpPr>
          <p:grpSpPr>
            <a:xfrm>
              <a:off x="2736837" y="1143532"/>
              <a:ext cx="5468578" cy="2980596"/>
              <a:chOff x="1870365" y="1043524"/>
              <a:chExt cx="7295829" cy="4487262"/>
            </a:xfrm>
          </p:grpSpPr>
          <p:grpSp>
            <p:nvGrpSpPr>
              <p:cNvPr id="33" name="Grupo 32">
                <a:extLst>
                  <a:ext uri="{FF2B5EF4-FFF2-40B4-BE49-F238E27FC236}">
                    <a16:creationId xmlns:a16="http://schemas.microsoft.com/office/drawing/2014/main" id="{0ACCCC28-FA09-479C-80E2-3C480A4822D3}"/>
                  </a:ext>
                </a:extLst>
              </p:cNvPr>
              <p:cNvGrpSpPr/>
              <p:nvPr/>
            </p:nvGrpSpPr>
            <p:grpSpPr>
              <a:xfrm>
                <a:off x="1870365" y="1043524"/>
                <a:ext cx="6533966" cy="4040672"/>
                <a:chOff x="1124641" y="766938"/>
                <a:chExt cx="6533965" cy="4040671"/>
              </a:xfrm>
            </p:grpSpPr>
            <p:grpSp>
              <p:nvGrpSpPr>
                <p:cNvPr id="38" name="Grupo 37">
                  <a:extLst>
                    <a:ext uri="{FF2B5EF4-FFF2-40B4-BE49-F238E27FC236}">
                      <a16:creationId xmlns:a16="http://schemas.microsoft.com/office/drawing/2014/main" id="{199C660A-4E58-421F-9445-44852DC42AF2}"/>
                    </a:ext>
                  </a:extLst>
                </p:cNvPr>
                <p:cNvGrpSpPr/>
                <p:nvPr/>
              </p:nvGrpSpPr>
              <p:grpSpPr>
                <a:xfrm>
                  <a:off x="1124641" y="766938"/>
                  <a:ext cx="6533965" cy="4040671"/>
                  <a:chOff x="2030164" y="1246333"/>
                  <a:chExt cx="6533965" cy="4040671"/>
                </a:xfrm>
              </p:grpSpPr>
              <p:sp>
                <p:nvSpPr>
                  <p:cNvPr id="41" name="Rectángulo 40">
                    <a:extLst>
                      <a:ext uri="{FF2B5EF4-FFF2-40B4-BE49-F238E27FC236}">
                        <a16:creationId xmlns:a16="http://schemas.microsoft.com/office/drawing/2014/main" id="{3BBEB39F-C73A-4278-A4B1-1B8190D32C20}"/>
                      </a:ext>
                    </a:extLst>
                  </p:cNvPr>
                  <p:cNvSpPr/>
                  <p:nvPr/>
                </p:nvSpPr>
                <p:spPr>
                  <a:xfrm>
                    <a:off x="2030164" y="2366250"/>
                    <a:ext cx="6533965" cy="2920754"/>
                  </a:xfrm>
                  <a:prstGeom prst="rect">
                    <a:avLst/>
                  </a:prstGeom>
                  <a:noFill/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s-E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Rectángulo 41">
                        <a:extLst>
                          <a:ext uri="{FF2B5EF4-FFF2-40B4-BE49-F238E27FC236}">
                            <a16:creationId xmlns:a16="http://schemas.microsoft.com/office/drawing/2014/main" id="{11D90E9D-E82E-42DA-BC6B-75C001C71F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93818" y="1246333"/>
                        <a:ext cx="683198" cy="584774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s-E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𝑊</m:t>
                              </m:r>
                            </m:oMath>
                          </m:oMathPara>
                        </a14:m>
                        <a:endParaRPr kumimoji="0" lang="es-E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6" name="Rectángulo 105">
                        <a:extLst>
                          <a:ext uri="{FF2B5EF4-FFF2-40B4-BE49-F238E27FC236}">
                            <a16:creationId xmlns:a16="http://schemas.microsoft.com/office/drawing/2014/main" id="{11D90E9D-E82E-42DA-BC6B-75C001C71F60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93818" y="1246333"/>
                        <a:ext cx="683198" cy="584774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r="-59184" b="-5652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s-E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9" name="Conector recto de flecha 38">
                  <a:extLst>
                    <a:ext uri="{FF2B5EF4-FFF2-40B4-BE49-F238E27FC236}">
                      <a16:creationId xmlns:a16="http://schemas.microsoft.com/office/drawing/2014/main" id="{18B20DDD-9602-4A87-A661-FC5C80177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77744" y="1349268"/>
                  <a:ext cx="2080862" cy="244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cto de flecha 39">
                  <a:extLst>
                    <a:ext uri="{FF2B5EF4-FFF2-40B4-BE49-F238E27FC236}">
                      <a16:creationId xmlns:a16="http://schemas.microsoft.com/office/drawing/2014/main" id="{FD56CA2A-5924-4711-B680-BF9F9E0877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47786" y="1310262"/>
                  <a:ext cx="3424105" cy="3616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accent4"/>
                </a:lnRef>
                <a:fillRef idx="0">
                  <a:schemeClr val="accent4"/>
                </a:fillRef>
                <a:effectRef idx="2">
                  <a:schemeClr val="accent4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id="{32A4D26C-4B4C-4F8D-8D51-9E91ED3B4E52}"/>
                  </a:ext>
                </a:extLst>
              </p:cNvPr>
              <p:cNvGrpSpPr/>
              <p:nvPr/>
            </p:nvGrpSpPr>
            <p:grpSpPr>
              <a:xfrm>
                <a:off x="8442664" y="4847208"/>
                <a:ext cx="723530" cy="683578"/>
                <a:chOff x="8442664" y="4847208"/>
                <a:chExt cx="723530" cy="683578"/>
              </a:xfrm>
            </p:grpSpPr>
            <p:cxnSp>
              <p:nvCxnSpPr>
                <p:cNvPr id="35" name="Conector recto 34">
                  <a:extLst>
                    <a:ext uri="{FF2B5EF4-FFF2-40B4-BE49-F238E27FC236}">
                      <a16:creationId xmlns:a16="http://schemas.microsoft.com/office/drawing/2014/main" id="{98C4D43B-7C00-4CCA-AA78-3CCDEE68C432}"/>
                    </a:ext>
                  </a:extLst>
                </p:cNvPr>
                <p:cNvCxnSpPr/>
                <p:nvPr/>
              </p:nvCxnSpPr>
              <p:spPr>
                <a:xfrm>
                  <a:off x="8442664" y="4847208"/>
                  <a:ext cx="603682" cy="0"/>
                </a:xfrm>
                <a:prstGeom prst="line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cto 35">
                  <a:extLst>
                    <a:ext uri="{FF2B5EF4-FFF2-40B4-BE49-F238E27FC236}">
                      <a16:creationId xmlns:a16="http://schemas.microsoft.com/office/drawing/2014/main" id="{8CA30888-4ECC-428F-9916-670E92C760A9}"/>
                    </a:ext>
                  </a:extLst>
                </p:cNvPr>
                <p:cNvCxnSpPr/>
                <p:nvPr/>
              </p:nvCxnSpPr>
              <p:spPr>
                <a:xfrm>
                  <a:off x="9037468" y="4847208"/>
                  <a:ext cx="0" cy="523783"/>
                </a:xfrm>
                <a:prstGeom prst="line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riángulo isósceles 36">
                  <a:extLst>
                    <a:ext uri="{FF2B5EF4-FFF2-40B4-BE49-F238E27FC236}">
                      <a16:creationId xmlns:a16="http://schemas.microsoft.com/office/drawing/2014/main" id="{ECA00260-8A07-436A-BD66-CCC56078D2C8}"/>
                    </a:ext>
                  </a:extLst>
                </p:cNvPr>
                <p:cNvSpPr/>
                <p:nvPr/>
              </p:nvSpPr>
              <p:spPr>
                <a:xfrm rot="10800000">
                  <a:off x="8908742" y="5362113"/>
                  <a:ext cx="257452" cy="168673"/>
                </a:xfrm>
                <a:prstGeom prst="triangl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0E58B54C-4958-4762-AD51-12EEE221DAAE}"/>
                </a:ext>
              </a:extLst>
            </p:cNvPr>
            <p:cNvGrpSpPr/>
            <p:nvPr/>
          </p:nvGrpSpPr>
          <p:grpSpPr>
            <a:xfrm>
              <a:off x="2541838" y="3921429"/>
              <a:ext cx="5092522" cy="517599"/>
              <a:chOff x="2888068" y="3932808"/>
              <a:chExt cx="5092522" cy="517599"/>
            </a:xfrm>
          </p:grpSpPr>
          <p:sp>
            <p:nvSpPr>
              <p:cNvPr id="31" name="Flecha: hacia la izquierda 117">
                <a:extLst>
                  <a:ext uri="{FF2B5EF4-FFF2-40B4-BE49-F238E27FC236}">
                    <a16:creationId xmlns:a16="http://schemas.microsoft.com/office/drawing/2014/main" id="{D01EF3CB-9940-4429-962D-3C8CE482208E}"/>
                  </a:ext>
                </a:extLst>
              </p:cNvPr>
              <p:cNvSpPr/>
              <p:nvPr/>
            </p:nvSpPr>
            <p:spPr>
              <a:xfrm rot="10800000">
                <a:off x="3054598" y="3932808"/>
                <a:ext cx="4925992" cy="202700"/>
              </a:xfrm>
              <a:prstGeom prst="leftArrow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0F3AFE50-7B53-46F9-BA62-32EBAC93D44E}"/>
                  </a:ext>
                </a:extLst>
              </p:cNvPr>
              <p:cNvSpPr txBox="1"/>
              <p:nvPr/>
            </p:nvSpPr>
            <p:spPr>
              <a:xfrm>
                <a:off x="2888068" y="3988742"/>
                <a:ext cx="33295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Direction of electric field</a:t>
                </a:r>
              </a:p>
            </p:txBody>
          </p:sp>
        </p:grpSp>
      </p:grpSp>
      <p:pic>
        <p:nvPicPr>
          <p:cNvPr id="43" name="Imagen 42">
            <a:extLst>
              <a:ext uri="{FF2B5EF4-FFF2-40B4-BE49-F238E27FC236}">
                <a16:creationId xmlns:a16="http://schemas.microsoft.com/office/drawing/2014/main" id="{338D10CD-F7AC-4BF5-B184-A19A25B97C2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394" y="1905610"/>
            <a:ext cx="111912" cy="140542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5B284376-5754-4C52-AB2F-83AF6F68F4A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01" y="2240742"/>
            <a:ext cx="109827" cy="137922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56B31F4-A061-4BC3-921A-75912BBA00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69" y="2212294"/>
            <a:ext cx="111912" cy="140542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2064E1C1-0831-4F00-8F2D-77DB7A4DCF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12" y="2867076"/>
            <a:ext cx="111912" cy="140542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AB36EB56-34AD-4C9A-B3D1-F9DE9B88E2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432" y="2628674"/>
            <a:ext cx="111912" cy="140542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048FF57B-3DFD-40DE-A70C-3D18D61027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48" y="2945958"/>
            <a:ext cx="111912" cy="140542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E99BDD8F-8132-4D0B-A464-88AB538C63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84" y="1936440"/>
            <a:ext cx="109827" cy="137922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262AC0CF-4BDF-4BF6-B1FC-396A1370F40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35" y="2010688"/>
            <a:ext cx="118739" cy="149114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0CB1F4D2-F99D-47E0-BCF7-BAD6318D6E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24" y="2814613"/>
            <a:ext cx="109827" cy="137922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F0DA4D05-BAAB-4238-8F12-EAB133307E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43" y="2588640"/>
            <a:ext cx="109827" cy="137922"/>
          </a:xfrm>
          <a:prstGeom prst="rect">
            <a:avLst/>
          </a:prstGeom>
        </p:spPr>
      </p:pic>
      <p:sp>
        <p:nvSpPr>
          <p:cNvPr id="53" name="Rectángulo 52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0"/>
            <a:ext cx="12192000" cy="4713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 BEAM INDUCED CHARGE </a:t>
            </a:r>
            <a:r>
              <a:rPr lang="es-E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(IBIC)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 Box 51"/>
          <p:cNvSpPr txBox="1">
            <a:spLocks noChangeArrowheads="1"/>
          </p:cNvSpPr>
          <p:nvPr/>
        </p:nvSpPr>
        <p:spPr bwMode="auto">
          <a:xfrm>
            <a:off x="1225486" y="5100638"/>
            <a:ext cx="1518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sensitive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preamplifier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59"/>
          <p:cNvSpPr txBox="1">
            <a:spLocks noChangeArrowheads="1"/>
          </p:cNvSpPr>
          <p:nvPr/>
        </p:nvSpPr>
        <p:spPr bwMode="auto">
          <a:xfrm>
            <a:off x="2959728" y="5138738"/>
            <a:ext cx="8819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Amplifier</a:t>
            </a:r>
            <a:endParaRPr lang="es-ES" alt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 Box 63"/>
          <p:cNvSpPr txBox="1">
            <a:spLocks noChangeArrowheads="1"/>
          </p:cNvSpPr>
          <p:nvPr/>
        </p:nvSpPr>
        <p:spPr bwMode="auto">
          <a:xfrm>
            <a:off x="4549717" y="5049838"/>
            <a:ext cx="5838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</a:p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 +</a:t>
            </a:r>
          </a:p>
          <a:p>
            <a:pPr algn="ctr" eaLnBrk="1" hangingPunct="1"/>
            <a:r>
              <a:rPr lang="es-ES" altLang="es-ES" sz="1400" dirty="0">
                <a:latin typeface="Arial" panose="020B0604020202020204" pitchFamily="34" charset="0"/>
                <a:cs typeface="Arial" panose="020B0604020202020204" pitchFamily="34" charset="0"/>
              </a:rPr>
              <a:t>MCA</a:t>
            </a:r>
          </a:p>
        </p:txBody>
      </p:sp>
      <p:sp>
        <p:nvSpPr>
          <p:cNvPr id="5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5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406FB752-3775-4EE1-981A-8A55B9CEEA96}"/>
              </a:ext>
            </a:extLst>
          </p:cNvPr>
          <p:cNvSpPr/>
          <p:nvPr/>
        </p:nvSpPr>
        <p:spPr>
          <a:xfrm>
            <a:off x="4658477" y="1843546"/>
            <a:ext cx="247948" cy="335913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E43C727A-AA31-467E-96F4-47560B247E7C}"/>
              </a:ext>
            </a:extLst>
          </p:cNvPr>
          <p:cNvSpPr txBox="1"/>
          <p:nvPr/>
        </p:nvSpPr>
        <p:spPr>
          <a:xfrm rot="5400000">
            <a:off x="325914" y="4196571"/>
            <a:ext cx="886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</a:p>
        </p:txBody>
      </p:sp>
      <p:cxnSp>
        <p:nvCxnSpPr>
          <p:cNvPr id="72" name="Conector recto de flecha 71"/>
          <p:cNvCxnSpPr/>
          <p:nvPr/>
        </p:nvCxnSpPr>
        <p:spPr>
          <a:xfrm>
            <a:off x="985333" y="4262224"/>
            <a:ext cx="0" cy="3396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52"/>
          <p:cNvSpPr/>
          <p:nvPr/>
        </p:nvSpPr>
        <p:spPr>
          <a:xfrm>
            <a:off x="70397" y="551995"/>
            <a:ext cx="694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Presence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defects, impurities or recombination centers affect the collection of carriers and hence the current.</a:t>
            </a:r>
          </a:p>
        </p:txBody>
      </p:sp>
      <p:sp>
        <p:nvSpPr>
          <p:cNvPr id="74" name="Rectángulo 73"/>
          <p:cNvSpPr/>
          <p:nvPr/>
        </p:nvSpPr>
        <p:spPr>
          <a:xfrm>
            <a:off x="8889578" y="3698875"/>
            <a:ext cx="521122" cy="8255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D803C29B-6B87-4A84-89A9-70FA46249A7B}"/>
              </a:ext>
            </a:extLst>
          </p:cNvPr>
          <p:cNvSpPr txBox="1"/>
          <p:nvPr/>
        </p:nvSpPr>
        <p:spPr>
          <a:xfrm>
            <a:off x="4955087" y="1529817"/>
            <a:ext cx="1619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Traps</a:t>
            </a:r>
            <a:r>
              <a:rPr lang="es-ES" dirty="0" smtClean="0"/>
              <a:t> </a:t>
            </a:r>
            <a:r>
              <a:rPr lang="es-ES" dirty="0" err="1" smtClean="0"/>
              <a:t>induced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</a:t>
            </a:r>
            <a:r>
              <a:rPr lang="es-ES" dirty="0" err="1" smtClean="0"/>
              <a:t>radiation</a:t>
            </a:r>
            <a:r>
              <a:rPr lang="es-ES" dirty="0" smtClean="0"/>
              <a:t> </a:t>
            </a:r>
            <a:r>
              <a:rPr lang="es-ES" dirty="0" err="1" smtClean="0"/>
              <a:t>damage</a:t>
            </a:r>
            <a:endParaRPr lang="es-ES" dirty="0"/>
          </a:p>
        </p:txBody>
      </p:sp>
      <p:pic>
        <p:nvPicPr>
          <p:cNvPr id="82" name="Imagen 81">
            <a:extLst>
              <a:ext uri="{FF2B5EF4-FFF2-40B4-BE49-F238E27FC236}">
                <a16:creationId xmlns:a16="http://schemas.microsoft.com/office/drawing/2014/main" id="{94251C05-8C1F-403B-84FD-1CDD1A99FC0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78" y="540029"/>
            <a:ext cx="3239167" cy="19519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851163" y="2851985"/>
            <a:ext cx="2989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Combining IBIC with a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icroprobe: Synchronous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acquisition system with scanning (mappings).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6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2050" name="Picture 2" descr="[crop output image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818" y="2602154"/>
            <a:ext cx="3239007" cy="323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63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643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6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12529"/>
            <a:ext cx="12192000" cy="4462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ACCELERATORS FOR STUDYING RADIATION INDUCED DEFECTS IN DETECTORS</a:t>
            </a:r>
            <a:endParaRPr lang="es-E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110474" y="510656"/>
            <a:ext cx="4633657" cy="3106802"/>
            <a:chOff x="341806" y="2986038"/>
            <a:chExt cx="4633657" cy="3106802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6132FD56-7624-423C-8EF1-935923609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06" y="2986039"/>
              <a:ext cx="4633656" cy="3106801"/>
            </a:xfrm>
            <a:prstGeom prst="rect">
              <a:avLst/>
            </a:prstGeom>
          </p:spPr>
        </p:pic>
        <p:sp>
          <p:nvSpPr>
            <p:cNvPr id="34" name="Rectángulo 33"/>
            <p:cNvSpPr/>
            <p:nvPr/>
          </p:nvSpPr>
          <p:spPr>
            <a:xfrm>
              <a:off x="341806" y="2986038"/>
              <a:ext cx="4633657" cy="3106802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3348935" y="2735072"/>
            <a:ext cx="1425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CNA 3 MV </a:t>
            </a:r>
            <a:r>
              <a:rPr lang="es-E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tandem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4897940" y="540563"/>
            <a:ext cx="72340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ion beam microprobe linked to a particle accelerator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constitutes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powerful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tool to characterize radiation detectors: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Small samples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3×3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mm²)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Controlled rate with micrometric slits to avoid additional damage during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265468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1265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0" y="2960785"/>
            <a:ext cx="40139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i="1" dirty="0">
                <a:latin typeface="Arial" panose="020B0604020202020204" pitchFamily="34" charset="0"/>
                <a:cs typeface="Arial" panose="020B0604020202020204" pitchFamily="34" charset="0"/>
              </a:rPr>
              <a:t>https://ccfe.ukaea.uk/wp-content/uploads/2019/09/MAST-plasma.gif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2699" y="514918"/>
            <a:ext cx="3484834" cy="2348516"/>
            <a:chOff x="22699" y="559124"/>
            <a:chExt cx="3484834" cy="2348516"/>
          </a:xfrm>
        </p:grpSpPr>
        <p:pic>
          <p:nvPicPr>
            <p:cNvPr id="1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447" y="567145"/>
              <a:ext cx="3387086" cy="23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2" descr="https://ccfe.ukaea.uk/wp-content/uploads/2019/09/MAST-plasma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0" y="559124"/>
              <a:ext cx="1688752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ángulo 24"/>
            <p:cNvSpPr/>
            <p:nvPr/>
          </p:nvSpPr>
          <p:spPr>
            <a:xfrm>
              <a:off x="22699" y="2569086"/>
              <a:ext cx="168875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 </a:t>
              </a:r>
              <a:r>
                <a:rPr lang="es-ES" sz="16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Tokamak</a:t>
              </a:r>
              <a:endParaRPr lang="es-E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C8A1120-82C1-4CCC-9973-7FC13B5AF928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AN EXCELLENT CANDIDATE FOR HOSTILE RADIATION ENVIRONMENTS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997364" y="535014"/>
            <a:ext cx="79742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Emerging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technologies require reliable devices for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radiation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environments (fusion reactors, high-energy physics, outer space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4H-SiC offers unique properties, making it 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promising semiconductor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high-temperature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radiation-hard applications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643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110475" y="4057290"/>
            <a:ext cx="53203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91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detector is exposed to the focused ion beam.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685891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defTabSz="685891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LED installed inside the ion beam nuclear microprobe.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6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12529"/>
            <a:ext cx="12192000" cy="4462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ACCELERATORS FOR STUDYING RADIATION INDUCED DEFECTS IN DETECTORS</a:t>
            </a:r>
            <a:endParaRPr lang="es-E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0" y="3636000"/>
            <a:ext cx="6513467" cy="2772000"/>
          </a:xfrm>
          <a:prstGeom prst="rect">
            <a:avLst/>
          </a:prstGeom>
        </p:spPr>
      </p:pic>
      <p:sp>
        <p:nvSpPr>
          <p:cNvPr id="30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110474" y="510656"/>
            <a:ext cx="4633657" cy="3106802"/>
            <a:chOff x="341806" y="2986038"/>
            <a:chExt cx="4633657" cy="3106802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6132FD56-7624-423C-8EF1-935923609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06" y="2986039"/>
              <a:ext cx="4633656" cy="3106801"/>
            </a:xfrm>
            <a:prstGeom prst="rect">
              <a:avLst/>
            </a:prstGeom>
          </p:spPr>
        </p:pic>
        <p:sp>
          <p:nvSpPr>
            <p:cNvPr id="34" name="Rectángulo 33"/>
            <p:cNvSpPr/>
            <p:nvPr/>
          </p:nvSpPr>
          <p:spPr>
            <a:xfrm>
              <a:off x="341806" y="2986038"/>
              <a:ext cx="4633657" cy="3106802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5" name="Rectángulo 34"/>
          <p:cNvSpPr/>
          <p:nvPr/>
        </p:nvSpPr>
        <p:spPr>
          <a:xfrm>
            <a:off x="3348935" y="2735072"/>
            <a:ext cx="1425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CNA 3 MV </a:t>
            </a:r>
            <a:r>
              <a:rPr lang="es-E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tandem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4897940" y="540563"/>
            <a:ext cx="72340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ion beam microprobe linked to a particle accelerator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constitutes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powerful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tool to characterize radiation detectors: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Small samples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3×3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mm²)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Controlled rate with micrometric slits to avoid additional damage during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278243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643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6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12529"/>
            <a:ext cx="12192000" cy="4462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ACCELERATORS FOR STUDYING RADIATION INDUCED DEFECTS IN DETECTORS</a:t>
            </a:r>
            <a:endParaRPr lang="es-E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0" y="3636000"/>
            <a:ext cx="6513465" cy="2772000"/>
          </a:xfrm>
          <a:prstGeom prst="rect">
            <a:avLst/>
          </a:prstGeom>
        </p:spPr>
      </p:pic>
      <p:sp>
        <p:nvSpPr>
          <p:cNvPr id="30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110475" y="4057290"/>
            <a:ext cx="53203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91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detector is exposed to the focused ion beam.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685891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defTabSz="685891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LED installed inside the ion beam nuclear microprobe.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upo 34"/>
          <p:cNvGrpSpPr/>
          <p:nvPr/>
        </p:nvGrpSpPr>
        <p:grpSpPr>
          <a:xfrm>
            <a:off x="110474" y="510656"/>
            <a:ext cx="4633657" cy="3106802"/>
            <a:chOff x="341806" y="2986038"/>
            <a:chExt cx="4633657" cy="3106802"/>
          </a:xfrm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6132FD56-7624-423C-8EF1-935923609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06" y="2986039"/>
              <a:ext cx="4633656" cy="3106801"/>
            </a:xfrm>
            <a:prstGeom prst="rect">
              <a:avLst/>
            </a:prstGeom>
          </p:spPr>
        </p:pic>
        <p:sp>
          <p:nvSpPr>
            <p:cNvPr id="37" name="Rectángulo 36"/>
            <p:cNvSpPr/>
            <p:nvPr/>
          </p:nvSpPr>
          <p:spPr>
            <a:xfrm>
              <a:off x="341806" y="2986038"/>
              <a:ext cx="4633657" cy="3106802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8" name="Rectángulo 37"/>
          <p:cNvSpPr/>
          <p:nvPr/>
        </p:nvSpPr>
        <p:spPr>
          <a:xfrm>
            <a:off x="3348935" y="2735072"/>
            <a:ext cx="1425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CNA 3 MV </a:t>
            </a:r>
            <a:r>
              <a:rPr lang="es-E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tandem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4897940" y="540563"/>
            <a:ext cx="72340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ion beam microprobe linked to a particle accelerator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constitutes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powerful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tool to characterize radiation detectors: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Small samples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3×3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mm²)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Controlled rate with micrometric slits to avoid additional damage during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391801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643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6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12529"/>
            <a:ext cx="12192000" cy="4462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ACCELERATORS FOR STUDYING RADIATION INDUCED DEFECTS IN DETECTORS</a:t>
            </a:r>
            <a:endParaRPr lang="es-ES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110474" y="510656"/>
            <a:ext cx="4633657" cy="3106802"/>
            <a:chOff x="341806" y="2986038"/>
            <a:chExt cx="4633657" cy="3106802"/>
          </a:xfrm>
        </p:grpSpPr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132FD56-7624-423C-8EF1-935923609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06" y="2986039"/>
              <a:ext cx="4633656" cy="3106801"/>
            </a:xfrm>
            <a:prstGeom prst="rect">
              <a:avLst/>
            </a:prstGeom>
          </p:spPr>
        </p:pic>
        <p:sp>
          <p:nvSpPr>
            <p:cNvPr id="24" name="Rectángulo 23"/>
            <p:cNvSpPr/>
            <p:nvPr/>
          </p:nvSpPr>
          <p:spPr>
            <a:xfrm>
              <a:off x="341806" y="2986038"/>
              <a:ext cx="4633657" cy="3106802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9" name="Imagen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000" y="3636000"/>
            <a:ext cx="6513461" cy="2772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348935" y="2735072"/>
            <a:ext cx="1425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CNA 3 MV </a:t>
            </a:r>
            <a:r>
              <a:rPr lang="es-E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tandem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4897940" y="540563"/>
            <a:ext cx="72340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ion beam microprobe linked to a particle accelerator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constitutes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powerful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tool to characterize radiation detectors: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Small samples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3×3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mm²)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Controlled rate with micrometric slits to avoid additional damage during characterization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110475" y="4057290"/>
            <a:ext cx="53203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91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detector is exposed to the focused ion beam.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685891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defTabSz="685891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LED installed inside the ion beam nuclear microprobe.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3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7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255" y="524084"/>
            <a:ext cx="5002613" cy="3005952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8598" y="744658"/>
            <a:ext cx="6888301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Three commercial LEDs installed under identical conditions to illuminate the 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detector.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Spectral response measured </a:t>
            </a:r>
            <a:r>
              <a:rPr lang="en-US" altLang="en-US" sz="2400" dirty="0">
                <a:latin typeface="Arial" pitchFamily="34" charset="0"/>
                <a:cs typeface="Arial" pitchFamily="34" charset="0"/>
              </a:rPr>
              <a:t>offline using an optical spectrometer</a:t>
            </a:r>
            <a:r>
              <a:rPr lang="es-ES" altLang="es-ES" sz="2400" kern="0" dirty="0" smtClean="0">
                <a:solidFill>
                  <a:srgbClr val="000000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.</a:t>
            </a:r>
          </a:p>
          <a:p>
            <a:pPr marL="342900" lvl="0" indent="-342900" fontAlgn="base"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Illumination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the sensor did not result in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photogeneration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electron-hole pairs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s-ES" sz="2400" kern="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683629" y="3623341"/>
            <a:ext cx="64540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• For the blue LED, the relative light output was measured with respect to the maximum operational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voltage.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Absolute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photon rate not available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yet: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progress…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LEDS PRESENT GOOD PERFORMANCE AS OPTICAL EXCITATION SOURCE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" y="3491606"/>
            <a:ext cx="5558789" cy="2941126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8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06" cy="5904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" y="504000"/>
            <a:ext cx="1789636" cy="2135298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7244094" y="1421465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OFF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39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4" cy="59040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Triángulo isósceles 18"/>
          <p:cNvSpPr/>
          <p:nvPr/>
        </p:nvSpPr>
        <p:spPr>
          <a:xfrm rot="10800000" flipH="1">
            <a:off x="2388450" y="1958378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" y="504000"/>
            <a:ext cx="1789636" cy="2135298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1421465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OFF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9" cy="5904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3399444" y="588298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" y="504000"/>
            <a:ext cx="1789636" cy="2135298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1421465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OFF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4" cy="5904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3932152" y="914128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" y="504000"/>
            <a:ext cx="1789636" cy="2135298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1421465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OFF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29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4" cy="5904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4491454" y="1246605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" y="504000"/>
            <a:ext cx="1789636" cy="213529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695999" y="4672794"/>
            <a:ext cx="5459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Slight reduction in absolute CCE observed in regions with low damage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levels.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1421465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OFF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2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8" cy="5904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2884372" y="947959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" y="504000"/>
            <a:ext cx="1789636" cy="2135298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1421465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OFF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5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1265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C8A1120-82C1-4CCC-9973-7FC13B5AF928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AN EXCELLENT CANDIDATE FOR HOSTILE RADIATION ENVIRONMENTS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26" y="3097425"/>
            <a:ext cx="3414423" cy="3305054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0" y="2960785"/>
            <a:ext cx="40139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i="1" dirty="0">
                <a:latin typeface="Arial" panose="020B0604020202020204" pitchFamily="34" charset="0"/>
                <a:cs typeface="Arial" panose="020B0604020202020204" pitchFamily="34" charset="0"/>
              </a:rPr>
              <a:t>https://ccfe.ukaea.uk/wp-content/uploads/2019/09/MAST-plasma.gif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2699" y="514918"/>
            <a:ext cx="3484834" cy="2348516"/>
            <a:chOff x="22699" y="559124"/>
            <a:chExt cx="3484834" cy="2348516"/>
          </a:xfrm>
        </p:grpSpPr>
        <p:pic>
          <p:nvPicPr>
            <p:cNvPr id="15" name="Picture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447" y="567145"/>
              <a:ext cx="3387086" cy="23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2" descr="https://ccfe.ukaea.uk/wp-content/uploads/2019/09/MAST-plasma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0" y="559124"/>
              <a:ext cx="1688752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ángulo 24"/>
            <p:cNvSpPr/>
            <p:nvPr/>
          </p:nvSpPr>
          <p:spPr>
            <a:xfrm>
              <a:off x="22699" y="2569086"/>
              <a:ext cx="168875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 </a:t>
              </a:r>
              <a:r>
                <a:rPr lang="es-ES" sz="16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Tokamak</a:t>
              </a:r>
              <a:endParaRPr lang="es-E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997364" y="535014"/>
            <a:ext cx="79742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Emerging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technologies require reliable devices for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radiation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environments (fusion reactors, high-energy physics, outer space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4H-SiC offers unique properties, making it 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promising semiconductor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high-temperature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radiation-hard applications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9847956" y="2871796"/>
            <a:ext cx="11053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</a:t>
            </a:r>
            <a:r>
              <a:rPr lang="es-ES" sz="1200" dirty="0" err="1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s-ES" sz="1200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</a:t>
            </a:r>
            <a:r>
              <a:rPr lang="es-ES" sz="1200" baseline="30000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s-E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22699" y="3534862"/>
            <a:ext cx="8260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4H-SiC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detectors operate up to 450 ℃ with excellent energy resolution (≲2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Chem. 2024, 214, 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111283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8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4" cy="5904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3443092" y="1279428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" y="504000"/>
            <a:ext cx="1789636" cy="2135298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1421465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OFF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5" cy="5904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3976109" y="1598266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" y="504000"/>
            <a:ext cx="1789636" cy="213529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695999" y="4672794"/>
            <a:ext cx="5459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increases, a strong reduction in absolute CCE and peak broadening are observed.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1421465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OFF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0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4" cy="5904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2387198" y="1307958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" y="504000"/>
            <a:ext cx="1789636" cy="213529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695999" y="4672794"/>
            <a:ext cx="54593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experimental setup, the detection limit is reached at 5×10¹² ions/cm², making higher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fluences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inaccessible for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1421465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OFF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9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6" cy="59040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Triángulo isósceles 16"/>
          <p:cNvSpPr/>
          <p:nvPr/>
        </p:nvSpPr>
        <p:spPr>
          <a:xfrm rot="10800000" flipH="1">
            <a:off x="2928722" y="1623174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" y="504000"/>
            <a:ext cx="1789636" cy="2135298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695999" y="4672794"/>
            <a:ext cx="54593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experimental setup, the detection limit is reached at 5×10¹² ions/cm², making higher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fluences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inaccessible for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1421465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OFF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27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4" cy="5904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3490881" y="1971094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" y="504000"/>
            <a:ext cx="1789636" cy="213529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695999" y="4672794"/>
            <a:ext cx="54593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experimental setup, the detection limit is reached at 5×10¹² ions/cm², making higher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fluences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inaccessible for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244094" y="1421465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OFF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5" name="Rectángulo 4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4" cy="5904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" y="504000"/>
            <a:ext cx="1789219" cy="2134800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869332" y="348772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11780544" y="600331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5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10" name="Rectángulo 9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7" cy="59040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" y="504000"/>
            <a:ext cx="1789219" cy="2134800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riángulo isósceles 20"/>
          <p:cNvSpPr/>
          <p:nvPr/>
        </p:nvSpPr>
        <p:spPr>
          <a:xfrm rot="10800000" flipH="1">
            <a:off x="2388450" y="1958378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>
            <a:off x="7244094" y="4452759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62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3399444" y="588298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6" cy="5904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" y="504000"/>
            <a:ext cx="1789219" cy="2134800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244094" y="4452759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24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3932152" y="914128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4" cy="5904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" y="504000"/>
            <a:ext cx="1789219" cy="213480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93842" y="5403559"/>
            <a:ext cx="6439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significant effect of light on CCE observed in regions with low damage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levels...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244094" y="4452759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7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6377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4491454" y="1246605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5" cy="5904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" y="504000"/>
            <a:ext cx="1789219" cy="213480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93842" y="5403559"/>
            <a:ext cx="6439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... But small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CCE enhancements start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appear.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4452759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64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1265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C8A1120-82C1-4CCC-9973-7FC13B5AF928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AN EXCELLENT CANDIDATE FOR HOSTILE RADIATION ENVIRONMENTS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0" y="2960785"/>
            <a:ext cx="40139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i="1" dirty="0">
                <a:latin typeface="Arial" panose="020B0604020202020204" pitchFamily="34" charset="0"/>
                <a:cs typeface="Arial" panose="020B0604020202020204" pitchFamily="34" charset="0"/>
              </a:rPr>
              <a:t>https://ccfe.ukaea.uk/wp-content/uploads/2019/09/MAST-plasma.gif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2699" y="514918"/>
            <a:ext cx="3484834" cy="2348516"/>
            <a:chOff x="22699" y="559124"/>
            <a:chExt cx="3484834" cy="2348516"/>
          </a:xfrm>
        </p:grpSpPr>
        <p:pic>
          <p:nvPicPr>
            <p:cNvPr id="1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447" y="567145"/>
              <a:ext cx="3387086" cy="23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2" descr="https://ccfe.ukaea.uk/wp-content/uploads/2019/09/MAST-plasma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0" y="559124"/>
              <a:ext cx="1688752" cy="23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ángulo 24"/>
            <p:cNvSpPr/>
            <p:nvPr/>
          </p:nvSpPr>
          <p:spPr>
            <a:xfrm>
              <a:off x="22699" y="2569086"/>
              <a:ext cx="168875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MAST </a:t>
              </a:r>
              <a:r>
                <a:rPr lang="es-ES" sz="16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Tokamak</a:t>
              </a:r>
              <a:endParaRPr lang="es-E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ángulo 3"/>
          <p:cNvSpPr/>
          <p:nvPr/>
        </p:nvSpPr>
        <p:spPr>
          <a:xfrm>
            <a:off x="22699" y="3534862"/>
            <a:ext cx="82602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4H-SiC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detectors operate up to 450 ℃ with excellent energy resolution (≲2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Chem. 2024, 214, 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111283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Detector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radiation hardness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was studied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at room temperature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up to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fluences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5×10¹¹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ions/cm²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showing a significant decrease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charge collection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increasing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2020, 177,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190100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997364" y="535014"/>
            <a:ext cx="79742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Emerging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technologies require reliable devices for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high radiation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environments (fusion reactors, high-energy physics, outer space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4H-SiC offers unique properties, making it 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promising semiconductor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high-temperature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radiation-hard applications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68" y="3436284"/>
            <a:ext cx="3731767" cy="2874812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10997974" y="4551619"/>
            <a:ext cx="11053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</a:t>
            </a:r>
            <a:r>
              <a:rPr lang="es-ES" sz="1200" dirty="0" err="1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s-ES" sz="1200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</a:t>
            </a:r>
            <a:r>
              <a:rPr lang="es-ES" sz="1200" baseline="30000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endParaRPr lang="es-E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7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2884372" y="947959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4" cy="5904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" y="504000"/>
            <a:ext cx="1789219" cy="2134800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4452759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5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3443092" y="1279428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5" cy="5904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" y="504000"/>
            <a:ext cx="1789219" cy="2134800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4452759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56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3976109" y="1598266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6" cy="5904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" y="504000"/>
            <a:ext cx="1789219" cy="2134800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93842" y="5403559"/>
            <a:ext cx="6439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Significant recovery of the signal respect to the measurement without light.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4452759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02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2387198" y="1307958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4" cy="5904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" y="504000"/>
            <a:ext cx="1789219" cy="21348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93842" y="5162279"/>
            <a:ext cx="643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three previously inaccessible regions are now accessible due to strong CCE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enhancements.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4452759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93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10" name="Rectángulo 9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Triángulo isósceles 16"/>
          <p:cNvSpPr/>
          <p:nvPr/>
        </p:nvSpPr>
        <p:spPr>
          <a:xfrm rot="10800000" flipH="1">
            <a:off x="2928722" y="1623174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4" cy="5904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" y="504000"/>
            <a:ext cx="1789219" cy="21348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93842" y="5162279"/>
            <a:ext cx="643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three previously inaccessible regions are now accessible due to strong CCE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enhancements.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4452759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64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8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296000"/>
            <a:ext cx="5042785" cy="4347813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riángulo isósceles 13"/>
          <p:cNvSpPr/>
          <p:nvPr/>
        </p:nvSpPr>
        <p:spPr>
          <a:xfrm rot="10800000" flipH="1">
            <a:off x="3490881" y="1971094"/>
            <a:ext cx="109329" cy="20957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00" y="504000"/>
            <a:ext cx="5459315" cy="5904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" y="504000"/>
            <a:ext cx="1789219" cy="213480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93842" y="5162279"/>
            <a:ext cx="6439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three previously inaccessible regions are now accessible due to strong CCE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enhancements.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IBIC USED TO ASSESS POST-IRRADIATION RESPONSE AT ROOM TEMPERATURE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244094" y="4452759"/>
            <a:ext cx="18836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ON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9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ILLUMINATION HAS A SIGNIFICANT EFFECT IN THE MOST DAMAGED REGIONS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04000"/>
            <a:ext cx="11412458" cy="590400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5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9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04000"/>
            <a:ext cx="11412458" cy="59040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744619" y="3735349"/>
            <a:ext cx="6894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drops as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increases, making some damaged regions inaccessible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ILLUMINATION HAS A SIGNIFICANT EFFECT IN THE MOST DAMAGED REGIONS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9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04000"/>
            <a:ext cx="11412458" cy="590400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4744619" y="3735349"/>
            <a:ext cx="68948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drops as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increases, making some damaged regions inaccessible.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• CCE is significantly better preserved at higher irradiation temperatures due to dynamic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annealing.</a:t>
            </a:r>
            <a:endParaRPr lang="es-ES" sz="2000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ILLUMINATION HAS A SIGNIFICANT EFFECT IN THE MOST DAMAGED REGIONS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8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9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04000"/>
            <a:ext cx="11412458" cy="59040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881489" y="4434338"/>
            <a:ext cx="6766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Light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significantly affects CCE in the most damaged regions, enabling measurement of regions otherwise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inaccessible.</a:t>
            </a:r>
            <a:endParaRPr lang="es-ES" sz="20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ILLUMINATION HAS A SIGNIFICANT EFFECT IN THE MOST DAMAGED REGIONS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20225"/>
            <a:ext cx="12192000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IMPROVING DETECTOR PERFORMANCE THROUGH DIFFERENT MECHANISMS</a:t>
            </a:r>
            <a:endParaRPr lang="es-E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3 Rectángulo"/>
          <p:cNvSpPr/>
          <p:nvPr/>
        </p:nvSpPr>
        <p:spPr>
          <a:xfrm>
            <a:off x="122549" y="670403"/>
            <a:ext cx="12023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Intrinsic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radiation-induced trapping centers (defects, impurities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…)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lattice structure can capture free charge carriers, leading to signal degradation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32" y="1959692"/>
            <a:ext cx="5316867" cy="374611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121259" y="5705802"/>
            <a:ext cx="54214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i="1" dirty="0" err="1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s-ES" sz="1600" i="1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</a:t>
            </a:r>
            <a:r>
              <a:rPr lang="es-ES" sz="1600" i="1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al,. </a:t>
            </a:r>
            <a:r>
              <a:rPr lang="es-ES" sz="1600" i="1" dirty="0" err="1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s-ES" sz="1600" i="1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Status </a:t>
            </a:r>
            <a:r>
              <a:rPr lang="es-ES" sz="1600" i="1" dirty="0" err="1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Solidi</a:t>
            </a:r>
            <a:r>
              <a:rPr lang="es-ES" sz="1600" i="1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A,2025, 222: 2400840.</a:t>
            </a:r>
          </a:p>
        </p:txBody>
      </p:sp>
    </p:spTree>
    <p:extLst>
      <p:ext uri="{BB962C8B-B14F-4D97-AF65-F5344CB8AC3E}">
        <p14:creationId xmlns:p14="http://schemas.microsoft.com/office/powerpoint/2010/main" val="404172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9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04000"/>
            <a:ext cx="11412458" cy="59040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712677" y="4729759"/>
            <a:ext cx="6822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This effect is more pronounced in regions damaged at high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temperature.</a:t>
            </a:r>
            <a:endParaRPr lang="es-ES" sz="20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ILLUMINATION HAS A SIGNIFICANT EFFECT IN THE MOST DAMAGED REGIONS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10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 OF THE EFFECT OF PHOTON RATE ON CCE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04000"/>
            <a:ext cx="11412455" cy="5904000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5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10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04000"/>
            <a:ext cx="11412455" cy="5904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 OF THE EFFECT OF PHOTON RATE ON CCE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744619" y="4698981"/>
            <a:ext cx="6894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drops as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increases, making some damaged regions inaccessible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1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10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04000"/>
            <a:ext cx="11412456" cy="5904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 OF THE EFFECT OF PHOTON RATE ON CCE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921062" y="4698981"/>
            <a:ext cx="6894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CCE improves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illumination, but at low photon rates not all damaged regions are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accessible.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1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10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04000"/>
            <a:ext cx="11412455" cy="5904000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 OF THE EFFECT OF PHOTON RATE ON CCE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921062" y="4698981"/>
            <a:ext cx="6894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CCE recovery improves further with increasing photon rate, but only in the most damaged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regions.</a:t>
            </a:r>
            <a:endParaRPr lang="es-ES" sz="2000" dirty="0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10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04000"/>
            <a:ext cx="11412458" cy="59040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 OF THE EFFECT OF PHOTON RATE ON CCE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921062" y="4698981"/>
            <a:ext cx="6894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• CCE is enhanced and new regions become accessible, while light has no significant effect in low-damage regions.</a:t>
            </a:r>
            <a:endParaRPr lang="es-ES" sz="2000" dirty="0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11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 OF THE LED WAVELENGTH ON CCE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04000"/>
            <a:ext cx="11412458" cy="5904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770143" y="766171"/>
            <a:ext cx="5176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All three LEDs help recover CCE in the most damaged regions, with the blue LED apparently providing the largest improvement in detector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performance.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0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11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504000"/>
            <a:ext cx="11412458" cy="5904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52653" y="888425"/>
            <a:ext cx="5092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However, comparison is tricky because the photon rates illuminating the detector differ; measurements should be done under the same illumination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conditions.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 OF THE LED WAVELENGTH ON CCE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57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12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UNDERLYING PROCESS IS NOT FULLY UNDERSTOOD…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" y="2527515"/>
            <a:ext cx="7328044" cy="379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6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12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UNDERLYING PROCESS IS NOT FULLY UNDERSTOOD…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2579" y="496347"/>
            <a:ext cx="121578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low-damage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Few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traps exist, slightly more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that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undamaged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zone.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Most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electrons and holes are already collected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Light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releases only a small fraction of trapped electrons → negligible effect on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CCE.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roughly the same with or without light, though slightly lower than the undamaged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zone.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" y="2527515"/>
            <a:ext cx="7328044" cy="3791013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>
            <a:off x="705394" y="2524695"/>
            <a:ext cx="452846" cy="40699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781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20225"/>
            <a:ext cx="12192000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IMPROVING DETECTOR PERFORMANCE THROUGH DIFFERENT MECHANISMS</a:t>
            </a:r>
            <a:endParaRPr lang="es-E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615708" y="1755255"/>
            <a:ext cx="6530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annealing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recombination during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irradiation at high temperature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mitigates damage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accumulation.</a:t>
            </a:r>
          </a:p>
        </p:txBody>
      </p:sp>
      <p:sp>
        <p:nvSpPr>
          <p:cNvPr id="21" name="3 Rectángulo"/>
          <p:cNvSpPr/>
          <p:nvPr/>
        </p:nvSpPr>
        <p:spPr>
          <a:xfrm>
            <a:off x="122549" y="670403"/>
            <a:ext cx="12023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Intrinsic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radiation-induced trapping centers (defects, impurities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…)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lattice structure can capture free charge carriers, leading to signal degradation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32" y="1959692"/>
            <a:ext cx="5316867" cy="374611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21259" y="5705802"/>
            <a:ext cx="54214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i="1" dirty="0" err="1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s-ES" sz="1600" i="1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</a:t>
            </a:r>
            <a:r>
              <a:rPr lang="es-ES" sz="1600" i="1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al,. </a:t>
            </a:r>
            <a:r>
              <a:rPr lang="es-ES" sz="1600" i="1" dirty="0" err="1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s-ES" sz="1600" i="1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Status </a:t>
            </a:r>
            <a:r>
              <a:rPr lang="es-ES" sz="1600" i="1" dirty="0" err="1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Solidi</a:t>
            </a:r>
            <a:r>
              <a:rPr lang="es-ES" sz="1600" i="1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A,2025, 222: 2400840.</a:t>
            </a:r>
          </a:p>
        </p:txBody>
      </p:sp>
    </p:spTree>
    <p:extLst>
      <p:ext uri="{BB962C8B-B14F-4D97-AF65-F5344CB8AC3E}">
        <p14:creationId xmlns:p14="http://schemas.microsoft.com/office/powerpoint/2010/main" val="396927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12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UNDERLYING PROCESS IS NOT FULLY UNDERSTOOD…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462144" y="2549211"/>
            <a:ext cx="46603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10B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in high-damage zones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Many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active traps → many trapped electrons.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Light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excites trapped electrons into conduction band → increases collected charge.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detrapping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not instantaneous, but enough electrons reach contacts before recombination.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increases with sub-gap light.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" y="2527515"/>
            <a:ext cx="7328044" cy="3791013"/>
          </a:xfrm>
          <a:prstGeom prst="rect">
            <a:avLst/>
          </a:prstGeom>
        </p:spPr>
      </p:pic>
      <p:sp>
        <p:nvSpPr>
          <p:cNvPr id="20" name="Elipse 19"/>
          <p:cNvSpPr/>
          <p:nvPr/>
        </p:nvSpPr>
        <p:spPr>
          <a:xfrm>
            <a:off x="2318936" y="3251658"/>
            <a:ext cx="718457" cy="1989952"/>
          </a:xfrm>
          <a:prstGeom prst="ellipse">
            <a:avLst/>
          </a:prstGeom>
          <a:noFill/>
          <a:ln w="222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23"/>
          <p:cNvSpPr/>
          <p:nvPr/>
        </p:nvSpPr>
        <p:spPr>
          <a:xfrm>
            <a:off x="-2579" y="496347"/>
            <a:ext cx="121578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low-damage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zones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Few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traps exist, slightly more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that 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undamaged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zone.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Most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electrons and holes are already collected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Light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releases only a small fraction of trapped electrons → negligible effect on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CCE.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CCE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roughly the same with or without light, though slightly lower than the undamaged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zone.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9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9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13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904729" y="3429000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11815941" y="6006137"/>
            <a:ext cx="339365" cy="268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0C5A00B-645F-46C2-B172-AE9964030BC7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UNDERLYING PROCESS IS NOT FULLY UNDERSTOOD…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3" y="554403"/>
            <a:ext cx="6189460" cy="32019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1"/>
          <a:stretch/>
        </p:blipFill>
        <p:spPr>
          <a:xfrm>
            <a:off x="7030230" y="959919"/>
            <a:ext cx="4955393" cy="461985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40676" y="3769535"/>
            <a:ext cx="69458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possible explanation is the presence of different types of electrically active traps, which depend on the damage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regime.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 type of trap is light-sensitive, explaining why CCE improves mainly where this trap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dominates.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030230" y="5803340"/>
            <a:ext cx="49553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Ivana Capan,. </a:t>
            </a:r>
            <a:r>
              <a:rPr lang="es-ES" sz="1600" dirty="0" err="1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s-ES" sz="1600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600" dirty="0" err="1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Crytals</a:t>
            </a:r>
            <a:r>
              <a:rPr lang="es-ES" sz="1600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2025, 15(3), 255</a:t>
            </a:r>
            <a:r>
              <a:rPr lang="es-ES" sz="1600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600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es-ES" sz="1600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doi.org/10.3390/cryst15030255</a:t>
            </a:r>
            <a:r>
              <a:rPr lang="es-ES" sz="1600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6993816" y="515906"/>
            <a:ext cx="4822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Common defects in 4H-SiC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63036D2-CA2B-4610-B6E6-DC7E60AD2F9A}"/>
              </a:ext>
            </a:extLst>
          </p:cNvPr>
          <p:cNvSpPr/>
          <p:nvPr/>
        </p:nvSpPr>
        <p:spPr>
          <a:xfrm>
            <a:off x="1" y="0"/>
            <a:ext cx="12192000" cy="4713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6892" y="543575"/>
            <a:ext cx="722849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potential use of commercial LEDs to improve the performance of a controlled-damaged 4H-SiC detector has been studied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Illumination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with LEDs can enhance the CCE of damaged regions.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The effect is most pronounced in regions with higher accumulated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doses and depends of the photon rate.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Although the physical mechanism is not fully understood, these findings suggest a simple and effective way to mitigate radiation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damage.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Future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work: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Study this phenomenon at high temperatures, potentially optimizing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-based detectors for harsh fusion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environments.</a:t>
            </a:r>
            <a:endParaRPr lang="es-E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14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752" y="3898666"/>
            <a:ext cx="4836987" cy="250231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103936" y="3982483"/>
            <a:ext cx="814456" cy="1009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50" name="Picture 2" descr="[animate output image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51" y="532911"/>
            <a:ext cx="2624787" cy="313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55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EA41A2E-2A77-4168-83C4-12112768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943" y="798309"/>
            <a:ext cx="4540081" cy="176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EBC041F-6503-4F1A-94AC-059F09788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555" y="782106"/>
            <a:ext cx="38100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0B3D6B-A411-48FF-9B74-88CBC05C6431}"/>
              </a:ext>
            </a:extLst>
          </p:cNvPr>
          <p:cNvSpPr txBox="1"/>
          <p:nvPr/>
        </p:nvSpPr>
        <p:spPr>
          <a:xfrm>
            <a:off x="180474" y="2920347"/>
            <a:ext cx="118872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CLEAR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is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a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consortium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of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three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installations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: </a:t>
            </a: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ATOMKI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in Debrecen, </a:t>
            </a: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CNA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in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Seville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and </a:t>
            </a: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IST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in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Lisbon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,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offering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access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to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stable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-ion and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neutron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beams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in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the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framework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of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the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EURO-LABS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project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. </a:t>
            </a:r>
          </a:p>
          <a:p>
            <a:pPr algn="l"/>
            <a:endParaRPr lang="es-ES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l"/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Accelerator Complexes:</a:t>
            </a:r>
          </a:p>
          <a:p>
            <a:pPr algn="l"/>
            <a:endParaRPr lang="es-ES" sz="20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ATOMKI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: 2 MV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Tandem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, 18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MeV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Cyclotron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, ECRIS.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CNA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: 3 MV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Tandem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, 18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MeV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Cyclotron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, 1 MV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Tandetron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for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Accelerator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Mass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333333"/>
                </a:solidFill>
                <a:latin typeface="Arial" panose="020B0604020202020204" pitchFamily="34" charset="0"/>
              </a:rPr>
              <a:t>Spectrometry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 (AMS).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IST</a:t>
            </a:r>
            <a:r>
              <a:rPr lang="es-ES" sz="2000" dirty="0">
                <a:solidFill>
                  <a:srgbClr val="333333"/>
                </a:solidFill>
                <a:latin typeface="Arial" panose="020B0604020202020204" pitchFamily="34" charset="0"/>
              </a:rPr>
              <a:t>: 2.5 MV Van de Graaff.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4345810-9A76-4FA7-905D-DE157C227D7F}"/>
              </a:ext>
            </a:extLst>
          </p:cNvPr>
          <p:cNvSpPr txBox="1"/>
          <p:nvPr/>
        </p:nvSpPr>
        <p:spPr>
          <a:xfrm>
            <a:off x="1861380" y="5750492"/>
            <a:ext cx="8525388" cy="461665"/>
          </a:xfrm>
          <a:prstGeom prst="rect">
            <a:avLst/>
          </a:prstGeom>
          <a:noFill/>
          <a:ln>
            <a:solidFill>
              <a:srgbClr val="11111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s-ES" sz="2000" b="1" dirty="0" err="1">
                <a:solidFill>
                  <a:srgbClr val="444444"/>
                </a:solidFill>
                <a:latin typeface="Arial" panose="020B0604020202020204" pitchFamily="34" charset="0"/>
              </a:rPr>
              <a:t>Transnational</a:t>
            </a:r>
            <a:r>
              <a:rPr lang="es-ES" sz="2000" b="1" dirty="0">
                <a:solidFill>
                  <a:srgbClr val="444444"/>
                </a:solidFill>
                <a:latin typeface="Arial" panose="020B0604020202020204" pitchFamily="34" charset="0"/>
              </a:rPr>
              <a:t> Access</a:t>
            </a:r>
            <a:r>
              <a:rPr lang="es-ES" sz="2000" dirty="0">
                <a:solidFill>
                  <a:srgbClr val="444444"/>
                </a:solidFill>
                <a:latin typeface="Arial" panose="020B0604020202020204" pitchFamily="34" charset="0"/>
              </a:rPr>
              <a:t>                </a:t>
            </a:r>
            <a:r>
              <a:rPr lang="es-ES" sz="2400" b="1" dirty="0">
                <a:solidFill>
                  <a:srgbClr val="0000FF"/>
                </a:solidFill>
                <a:latin typeface="Arial" panose="020B0604020202020204" pitchFamily="34" charset="0"/>
                <a:hlinkClick r:id="rId5"/>
              </a:rPr>
              <a:t>https://institucional.us.es/clear</a:t>
            </a:r>
            <a:r>
              <a:rPr lang="es-ES" sz="2400" dirty="0">
                <a:solidFill>
                  <a:srgbClr val="0000FF"/>
                </a:solidFill>
                <a:latin typeface="Arial" panose="020B0604020202020204" pitchFamily="34" charset="0"/>
                <a:hlinkClick r:id="rId5"/>
              </a:rPr>
              <a:t>/</a:t>
            </a:r>
            <a:r>
              <a:rPr lang="es-ES" sz="16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D14DA284-C587-4061-91D3-B72FF6A23176}"/>
              </a:ext>
            </a:extLst>
          </p:cNvPr>
          <p:cNvSpPr/>
          <p:nvPr/>
        </p:nvSpPr>
        <p:spPr>
          <a:xfrm>
            <a:off x="1" y="0"/>
            <a:ext cx="12192000" cy="4713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CLEAR: CLUSTER OF LOW ENERGY ACCELERATORS FOR RESEARCH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29" y="-14458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2E07A6B5-B5B4-41E9-8AC3-7FD13F2CA4EB}"/>
              </a:ext>
            </a:extLst>
          </p:cNvPr>
          <p:cNvSpPr txBox="1"/>
          <p:nvPr/>
        </p:nvSpPr>
        <p:spPr>
          <a:xfrm>
            <a:off x="361132" y="5310406"/>
            <a:ext cx="36436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Actuación 1.1 Irradiación de detectores con aceleradores.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ASTRO21/1.1/1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14DA284-C587-4061-91D3-B72FF6A23176}"/>
              </a:ext>
            </a:extLst>
          </p:cNvPr>
          <p:cNvSpPr/>
          <p:nvPr/>
        </p:nvSpPr>
        <p:spPr>
          <a:xfrm>
            <a:off x="1" y="0"/>
            <a:ext cx="12192000" cy="4713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 descr="Texto&#10;&#10;Descripción generada automáticamente con confianza media">
            <a:extLst>
              <a:ext uri="{FF2B5EF4-FFF2-40B4-BE49-F238E27FC236}">
                <a16:creationId xmlns:a16="http://schemas.microsoft.com/office/drawing/2014/main" id="{739E1109-B9F0-4706-A5D6-F824395F91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47" y="766252"/>
            <a:ext cx="1545993" cy="1545993"/>
          </a:xfrm>
          <a:prstGeom prst="rect">
            <a:avLst/>
          </a:prstGeom>
        </p:spPr>
      </p:pic>
      <p:pic>
        <p:nvPicPr>
          <p:cNvPr id="39" name="Imagen 38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385C6D7C-D334-418F-ABDA-7D32720C0B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68" y="1121881"/>
            <a:ext cx="2643328" cy="834735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A64D6EEE-E4DF-4F42-983E-9AB5C65B0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514" y="696600"/>
            <a:ext cx="2217505" cy="1685296"/>
          </a:xfrm>
          <a:prstGeom prst="rect">
            <a:avLst/>
          </a:prstGeom>
        </p:spPr>
      </p:pic>
      <p:pic>
        <p:nvPicPr>
          <p:cNvPr id="43" name="Imagen 42" descr="Interfaz de usuario gráfica&#10;&#10;Descripción generada automáticamente con confianza media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516" y="5575667"/>
            <a:ext cx="1894840" cy="485140"/>
          </a:xfrm>
          <a:prstGeom prst="rect">
            <a:avLst/>
          </a:prstGeom>
        </p:spPr>
      </p:pic>
      <p:pic>
        <p:nvPicPr>
          <p:cNvPr id="44" name="Imagen 43" descr="Diagrama&#10;&#10;Descripción generada automáticamente con confianza media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89" y="5418505"/>
            <a:ext cx="1575435" cy="799465"/>
          </a:xfrm>
          <a:prstGeom prst="rect">
            <a:avLst/>
          </a:prstGeom>
        </p:spPr>
      </p:pic>
      <p:pic>
        <p:nvPicPr>
          <p:cNvPr id="45" name="Imagen 44" descr="Texto&#10;&#10;Descripción generada automáticamente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57" y="5223242"/>
            <a:ext cx="2117090" cy="1189990"/>
          </a:xfrm>
          <a:prstGeom prst="rect">
            <a:avLst/>
          </a:prstGeom>
        </p:spPr>
      </p:pic>
      <p:pic>
        <p:nvPicPr>
          <p:cNvPr id="46" name="Imagen 45" descr="Logotipo, nombre de la empresa&#10;&#10;Descripción generada automáticamente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680" y="5361037"/>
            <a:ext cx="1213485" cy="914400"/>
          </a:xfrm>
          <a:prstGeom prst="rect">
            <a:avLst/>
          </a:prstGeom>
        </p:spPr>
      </p:pic>
      <p:pic>
        <p:nvPicPr>
          <p:cNvPr id="47" name="Imagen 46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096" y="5575667"/>
            <a:ext cx="555625" cy="485140"/>
          </a:xfrm>
          <a:prstGeom prst="rect">
            <a:avLst/>
          </a:prstGeom>
          <a:noFill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19" y="3818162"/>
            <a:ext cx="5392504" cy="104509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61130" y="3525100"/>
            <a:ext cx="34946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Actividades del CNA para los "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upgrades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" de alta luminosidad de CMS y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DRDs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del ECFA 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(PID2023-148418NB-C44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55600" y="2543475"/>
            <a:ext cx="7933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M.C. Jiménez-Ramos acknowledges the support to this work through 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VI PPIT-US contract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1" name="Picture 2" descr="https://indico.cern.ch/event/1104299/images/38237-Logo%20Eunpc%20igfa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642" y="690375"/>
            <a:ext cx="1487551" cy="148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698376" y="2543475"/>
            <a:ext cx="31159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for EuNPC2025 Participation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6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760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204775" y="254393"/>
            <a:ext cx="4497573" cy="1807535"/>
            <a:chOff x="1254642" y="85060"/>
            <a:chExt cx="4497573" cy="1807535"/>
          </a:xfrm>
        </p:grpSpPr>
        <p:sp>
          <p:nvSpPr>
            <p:cNvPr id="20" name="Nube 19"/>
            <p:cNvSpPr/>
            <p:nvPr/>
          </p:nvSpPr>
          <p:spPr>
            <a:xfrm>
              <a:off x="1254642" y="85060"/>
              <a:ext cx="4497573" cy="1807535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1771223" y="327108"/>
              <a:ext cx="3464410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Thank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you for </a:t>
              </a:r>
              <a:endParaRPr lang="en-US" sz="4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your 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attention</a:t>
              </a:r>
              <a:endParaRPr lang="es-E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6865132" y="254481"/>
            <a:ext cx="5121459" cy="1807447"/>
            <a:chOff x="6865132" y="254481"/>
            <a:chExt cx="5121459" cy="1807447"/>
          </a:xfrm>
        </p:grpSpPr>
        <p:pic>
          <p:nvPicPr>
            <p:cNvPr id="4102" name="Picture 6" descr="https://indico.in2p3.fr/event/30430/attachments/78800/142104/Affiche-EuNPC25-indico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421"/>
            <a:stretch/>
          </p:blipFill>
          <p:spPr bwMode="auto">
            <a:xfrm>
              <a:off x="6865132" y="254481"/>
              <a:ext cx="5121459" cy="1807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ángulo 7"/>
            <p:cNvSpPr/>
            <p:nvPr/>
          </p:nvSpPr>
          <p:spPr>
            <a:xfrm>
              <a:off x="9585118" y="1723116"/>
              <a:ext cx="2168828" cy="284888"/>
            </a:xfrm>
            <a:prstGeom prst="rect">
              <a:avLst/>
            </a:prstGeom>
            <a:solidFill>
              <a:srgbClr val="1E2657"/>
            </a:solidFill>
            <a:ln>
              <a:solidFill>
                <a:srgbClr val="1E26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45062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29" y="-14458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6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14DA284-C587-4061-91D3-B72FF6A23176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ackup qué 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11" y="519903"/>
            <a:ext cx="952500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31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67F1F132-E282-4E31-9D58-39D77D8BB1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9" y="3486231"/>
            <a:ext cx="5465411" cy="2648712"/>
          </a:xfrm>
          <a:prstGeom prst="rect">
            <a:avLst/>
          </a:prstGeom>
        </p:spPr>
      </p:pic>
      <p:graphicFrame>
        <p:nvGraphicFramePr>
          <p:cNvPr id="10" name="Object 5">
            <a:extLst>
              <a:ext uri="{FF2B5EF4-FFF2-40B4-BE49-F238E27FC236}">
                <a16:creationId xmlns:a16="http://schemas.microsoft.com/office/drawing/2014/main" id="{08B90667-DE51-41B7-9829-400750B193A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26940" y="1299422"/>
          <a:ext cx="2529876" cy="1966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SPW 4.0 Graph" r:id="rId5" imgW="5291280" imgH="4112640" progId="">
                  <p:embed/>
                </p:oleObj>
              </mc:Choice>
              <mc:Fallback>
                <p:oleObj name="SPW 4.0 Graph" r:id="rId5" imgW="5291280" imgH="4112640" progId="">
                  <p:embed/>
                  <p:pic>
                    <p:nvPicPr>
                      <p:cNvPr id="10" name="Object 5">
                        <a:extLst>
                          <a:ext uri="{FF2B5EF4-FFF2-40B4-BE49-F238E27FC236}">
                            <a16:creationId xmlns:a16="http://schemas.microsoft.com/office/drawing/2014/main" id="{08B90667-DE51-41B7-9829-400750B193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6940" y="1299422"/>
                        <a:ext cx="2529876" cy="1966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4">
            <a:extLst>
              <a:ext uri="{FF2B5EF4-FFF2-40B4-BE49-F238E27FC236}">
                <a16:creationId xmlns:a16="http://schemas.microsoft.com/office/drawing/2014/main" id="{58EF266D-C544-4560-B041-75A2D965576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508944" y="681309"/>
          <a:ext cx="2625261" cy="24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Visio" r:id="rId7" imgW="4162273" imgH="4245043" progId="Visio.Drawing.11">
                  <p:embed/>
                </p:oleObj>
              </mc:Choice>
              <mc:Fallback>
                <p:oleObj name="Visio" r:id="rId7" imgW="4162273" imgH="4245043" progId="Visio.Drawing.11">
                  <p:embed/>
                  <p:pic>
                    <p:nvPicPr>
                      <p:cNvPr id="11" name="Object 14">
                        <a:extLst>
                          <a:ext uri="{FF2B5EF4-FFF2-40B4-BE49-F238E27FC236}">
                            <a16:creationId xmlns:a16="http://schemas.microsoft.com/office/drawing/2014/main" id="{58EF266D-C544-4560-B041-75A2D96557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8944" y="681309"/>
                        <a:ext cx="2625261" cy="240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ángulo 13"/>
          <p:cNvSpPr/>
          <p:nvPr/>
        </p:nvSpPr>
        <p:spPr>
          <a:xfrm>
            <a:off x="59947" y="630682"/>
            <a:ext cx="33479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Tunable penetration depth (0.1-6 MeV).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Arial" panose="020B0604020202020204" pitchFamily="34" charset="0"/>
                <a:cs typeface="Arial" panose="020B0604020202020204" pitchFamily="34" charset="0"/>
              </a:rPr>
              <a:t>Good selection of ion species and ionization profiles.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70F46BC-440D-48EE-BEED-A663A1A45F94}"/>
              </a:ext>
            </a:extLst>
          </p:cNvPr>
          <p:cNvSpPr txBox="1"/>
          <p:nvPr/>
        </p:nvSpPr>
        <p:spPr>
          <a:xfrm>
            <a:off x="3532369" y="1388714"/>
            <a:ext cx="1113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Loss</a:t>
            </a:r>
            <a:endParaRPr 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F4841A9A-8877-44C1-86A0-834FDB8D6AC6}"/>
              </a:ext>
            </a:extLst>
          </p:cNvPr>
          <p:cNvSpPr txBox="1"/>
          <p:nvPr/>
        </p:nvSpPr>
        <p:spPr>
          <a:xfrm>
            <a:off x="3997364" y="3222115"/>
            <a:ext cx="891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Detector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1EB122DB-88EC-1E78-077C-33C8DBB8B4DC}"/>
              </a:ext>
            </a:extLst>
          </p:cNvPr>
          <p:cNvSpPr/>
          <p:nvPr/>
        </p:nvSpPr>
        <p:spPr>
          <a:xfrm>
            <a:off x="6103383" y="630682"/>
            <a:ext cx="58600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Beam current: </a:t>
            </a:r>
            <a:r>
              <a:rPr lang="en-US" alt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to few </a:t>
            </a:r>
            <a:r>
              <a:rPr lang="en-US" alt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pps</a:t>
            </a:r>
            <a:r>
              <a:rPr lang="en-US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       (micrometric slits)</a:t>
            </a:r>
            <a:r>
              <a:rPr lang="hr-HR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buFontTx/>
              <a:buChar char="-"/>
            </a:pPr>
            <a:endParaRPr lang="hr-HR" alt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Scanning system: few mm</a:t>
            </a:r>
            <a:r>
              <a:rPr lang="en-US" altLang="es-E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r-HR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s-E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altLang="es-E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FontTx/>
              <a:buChar char="-"/>
            </a:pPr>
            <a:endParaRPr lang="en-US" altLang="es-ES" sz="2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en-US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Synchronous signal acquisition system with scanning:</a:t>
            </a:r>
            <a:r>
              <a:rPr lang="hr-HR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mappings</a:t>
            </a:r>
            <a:r>
              <a:rPr lang="hr-HR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" name="Picture 5" descr="P000015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753" y="3225601"/>
            <a:ext cx="4091474" cy="314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4"/>
          <p:cNvSpPr/>
          <p:nvPr/>
        </p:nvSpPr>
        <p:spPr>
          <a:xfrm>
            <a:off x="7367753" y="3222782"/>
            <a:ext cx="4091472" cy="31509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28">
            <a:extLst>
              <a:ext uri="{FF2B5EF4-FFF2-40B4-BE49-F238E27FC236}">
                <a16:creationId xmlns:a16="http://schemas.microsoft.com/office/drawing/2014/main" id="{22D5D2B2-77A0-4298-BFFB-31EF9DE321F9}"/>
              </a:ext>
            </a:extLst>
          </p:cNvPr>
          <p:cNvSpPr txBox="1"/>
          <p:nvPr/>
        </p:nvSpPr>
        <p:spPr>
          <a:xfrm>
            <a:off x="7367751" y="3205775"/>
            <a:ext cx="1600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CNA </a:t>
            </a:r>
            <a:r>
              <a:rPr lang="es-ES" sz="2000" b="1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es-ES" sz="2000" b="1" dirty="0">
                <a:solidFill>
                  <a:schemeClr val="bg1"/>
                </a:solidFill>
              </a:rPr>
              <a:t>-</a:t>
            </a:r>
            <a:r>
              <a:rPr lang="es-ES" sz="2000" b="1" dirty="0" err="1">
                <a:solidFill>
                  <a:schemeClr val="bg1"/>
                </a:solidFill>
              </a:rPr>
              <a:t>probe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14DA284-C587-4061-91D3-B72FF6A23176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CCE OF SEMICONDUCTORS ANALYZED WITH FOCUSED </a:t>
            </a:r>
            <a:r>
              <a:rPr lang="es-E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ION BEAMS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0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s-E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ELECTRICAL CHARACTERIZATION OF THE DEVICE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3 Rectángulo"/>
          <p:cNvSpPr/>
          <p:nvPr/>
        </p:nvSpPr>
        <p:spPr>
          <a:xfrm>
            <a:off x="6275265" y="1296949"/>
            <a:ext cx="5862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Pristine detector exhibits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diode-like behavior, with a typical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C-V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response characteristic of a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p-n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junction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3923" y="3679480"/>
            <a:ext cx="8415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3.5 MeV He</a:t>
            </a:r>
            <a:r>
              <a:rPr lang="en-US" sz="24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losses ≈306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passivation layers.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SRIM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confirm that all ions stop within the detector’s active volume for bias above 50V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operation, the detector will be biased at 500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" y="554069"/>
            <a:ext cx="5962323" cy="30093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968" y="3327728"/>
            <a:ext cx="3635436" cy="3092400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PIXE AS AN EFFECTIVE METHOD TO MEASURE ACCUMULATED ION DOSE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4085" r="48320" b="54112"/>
          <a:stretch/>
        </p:blipFill>
        <p:spPr>
          <a:xfrm>
            <a:off x="52366" y="828972"/>
            <a:ext cx="5508463" cy="214390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l="56709" t="11936"/>
          <a:stretch/>
        </p:blipFill>
        <p:spPr>
          <a:xfrm>
            <a:off x="8729330" y="3256710"/>
            <a:ext cx="3238094" cy="3169435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188561" y="3622328"/>
            <a:ext cx="71602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 detects X-rays generated in the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 during alpha particle exposure.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X-ray yield is proportional to ion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Enables real-time monitoring of delivered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539563" y="562097"/>
            <a:ext cx="65390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ceramic heater generates electronic noise, making direct measurement impossible.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 indirect system is used to determine the accumulated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fluence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during controlled high-temperature damage.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0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20225"/>
            <a:ext cx="12192000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IMPROVING DETECTOR PERFORMANCE THROUGH DIFFERENT MECHANISMS</a:t>
            </a:r>
            <a:endParaRPr lang="es-E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615708" y="1755255"/>
            <a:ext cx="65304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annealing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recombination during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irradiation at high temperature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mitigates damage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accumulation.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 filling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Illumination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fills active traps, reducing carrier trapping and improving charge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collection.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3 Rectángulo"/>
          <p:cNvSpPr/>
          <p:nvPr/>
        </p:nvSpPr>
        <p:spPr>
          <a:xfrm>
            <a:off x="122549" y="670403"/>
            <a:ext cx="12023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Intrinsic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radiation-induced trapping centers (defects, impurities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…)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lattice structure can capture free charge carriers, leading to signal degradation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32" y="1959692"/>
            <a:ext cx="5316867" cy="374611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121259" y="5705802"/>
            <a:ext cx="54214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i="1" dirty="0" err="1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s-ES" sz="1600" i="1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</a:t>
            </a:r>
            <a:r>
              <a:rPr lang="es-ES" sz="1600" i="1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al,. </a:t>
            </a:r>
            <a:r>
              <a:rPr lang="es-ES" sz="1600" i="1" dirty="0" err="1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s-ES" sz="1600" i="1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Status </a:t>
            </a:r>
            <a:r>
              <a:rPr lang="es-ES" sz="1600" i="1" dirty="0" err="1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Solidi</a:t>
            </a:r>
            <a:r>
              <a:rPr lang="es-ES" sz="1600" i="1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A,2025, 222: 2400840.</a:t>
            </a:r>
          </a:p>
        </p:txBody>
      </p:sp>
    </p:spTree>
    <p:extLst>
      <p:ext uri="{BB962C8B-B14F-4D97-AF65-F5344CB8AC3E}">
        <p14:creationId xmlns:p14="http://schemas.microsoft.com/office/powerpoint/2010/main" val="32749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ELECTRON TRAPPING DOMINATES CCE BEHAVIOR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" y="567513"/>
            <a:ext cx="5641208" cy="271079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72382" y="5594465"/>
            <a:ext cx="5611793" cy="756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265" y="5509064"/>
            <a:ext cx="5958489" cy="841859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0CE8105B-271C-4A5D-AD8E-A08C1F5507C7}"/>
              </a:ext>
            </a:extLst>
          </p:cNvPr>
          <p:cNvSpPr txBox="1">
            <a:spLocks/>
          </p:cNvSpPr>
          <p:nvPr/>
        </p:nvSpPr>
        <p:spPr>
          <a:xfrm>
            <a:off x="1371600" y="1887740"/>
            <a:ext cx="2838450" cy="7148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Damaging ion beam: </a:t>
            </a:r>
            <a:r>
              <a:rPr lang="es-E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 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2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++</a:t>
            </a:r>
            <a:endParaRPr lang="en-US" sz="22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77" y="2884018"/>
            <a:ext cx="4489930" cy="352551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8615" y="4648693"/>
            <a:ext cx="74558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Carriers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traveling the farthest to the electrode experience the most trapping at the region of highest trap density.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834750" y="560428"/>
            <a:ext cx="62634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profile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Energy loss is dominated by electronic stopping, peaking at the Bragg maximum near the end of the particle’s range.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Vacancy profile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As the particle slows down, nuclear stopping becomes dominant, producing a vacancy peak located to the right of the Bragg peak.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 BEAM MICROPROBE UPGRADE ENABLES SAMPLE HEATING</a:t>
            </a:r>
            <a:endParaRPr lang="es-E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772382" y="5594465"/>
            <a:ext cx="5611793" cy="756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265" y="5509064"/>
            <a:ext cx="5958489" cy="84185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4455" r="44368" b="5221"/>
          <a:stretch/>
        </p:blipFill>
        <p:spPr>
          <a:xfrm>
            <a:off x="52755" y="1192648"/>
            <a:ext cx="5848918" cy="4472860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04" y="1192648"/>
            <a:ext cx="5963813" cy="44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3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772382" y="5594465"/>
            <a:ext cx="5611793" cy="756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1" name="Picture 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265" y="5509064"/>
            <a:ext cx="5958489" cy="84185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3" y="902560"/>
            <a:ext cx="5982218" cy="504487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301828" y="1347506"/>
            <a:ext cx="57762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MeV He</a:t>
            </a:r>
            <a:r>
              <a:rPr lang="en-US" sz="2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focused beam with spatial resolution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IBIC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revealed high homogeneity in detector's CCE Values (red indicates 100% CCE). </a:t>
            </a: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greater than 100%,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identifies windows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potential electrical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bondings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14DA284-C587-4061-91D3-B72FF6A23176}"/>
              </a:ext>
            </a:extLst>
          </p:cNvPr>
          <p:cNvSpPr/>
          <p:nvPr/>
        </p:nvSpPr>
        <p:spPr>
          <a:xfrm>
            <a:off x="1" y="4835"/>
            <a:ext cx="1219200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HOMOGENEITY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ENSURES NOT DEPENDENCE WITH THE IMPACT POINT</a:t>
            </a:r>
            <a:endParaRPr lang="es-E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772382" y="1824701"/>
            <a:ext cx="1609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 MAP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77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615708" y="1755255"/>
            <a:ext cx="65304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annealing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recombination during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irradiation at high temperature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mitigates damage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accumulation.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 filling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Illumination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fills active traps, reducing carrier trapping and improving charge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Photo-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detrapping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Illumination with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light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source can release trapped carriers by exciting them with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photons.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20225"/>
            <a:ext cx="12192000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IMPROVING DETECTOR PERFORMANCE THROUGH DIFFERENT MECHANISMS</a:t>
            </a:r>
            <a:endParaRPr lang="es-E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3 Rectángulo"/>
          <p:cNvSpPr/>
          <p:nvPr/>
        </p:nvSpPr>
        <p:spPr>
          <a:xfrm>
            <a:off x="122549" y="670403"/>
            <a:ext cx="12023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Intrinsic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radiation-induced trapping centers (defects, impurities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…)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lattice structure can capture free charge carriers, leading to signal degradation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32" y="1959692"/>
            <a:ext cx="5316867" cy="374611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121259" y="5705802"/>
            <a:ext cx="54214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i="1" dirty="0" err="1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  <a:r>
              <a:rPr lang="es-ES" sz="1600" i="1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err="1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</a:t>
            </a:r>
            <a:r>
              <a:rPr lang="es-ES" sz="1600" i="1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al,. </a:t>
            </a:r>
            <a:r>
              <a:rPr lang="es-ES" sz="1600" i="1" dirty="0" err="1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s-ES" sz="1600" i="1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Status </a:t>
            </a:r>
            <a:r>
              <a:rPr lang="es-ES" sz="1600" i="1" dirty="0" err="1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Solidi</a:t>
            </a:r>
            <a:r>
              <a:rPr lang="es-ES" sz="1600" i="1" dirty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i="1" dirty="0" smtClean="0">
                <a:solidFill>
                  <a:srgbClr val="1C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A,2025, 222: 2400840.</a:t>
            </a:r>
          </a:p>
        </p:txBody>
      </p:sp>
    </p:spTree>
    <p:extLst>
      <p:ext uri="{BB962C8B-B14F-4D97-AF65-F5344CB8AC3E}">
        <p14:creationId xmlns:p14="http://schemas.microsoft.com/office/powerpoint/2010/main" val="95565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27" name="Rectangle 23"/>
          <p:cNvSpPr/>
          <p:nvPr/>
        </p:nvSpPr>
        <p:spPr>
          <a:xfrm>
            <a:off x="-1289" y="6450231"/>
            <a:ext cx="12192000" cy="404949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AD78D3-4C73-4B7E-E9E5-B46E14EEDFF6}"/>
              </a:ext>
            </a:extLst>
          </p:cNvPr>
          <p:cNvSpPr txBox="1"/>
          <p:nvPr/>
        </p:nvSpPr>
        <p:spPr>
          <a:xfrm>
            <a:off x="3997364" y="6452650"/>
            <a:ext cx="4194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Slide  </a:t>
            </a:r>
            <a:r>
              <a:rPr lang="es-ES" sz="2000" dirty="0" smtClean="0">
                <a:solidFill>
                  <a:schemeClr val="bg1"/>
                </a:solidFill>
              </a:rPr>
              <a:t>2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hr-HR" sz="2000" dirty="0" smtClean="0">
                <a:solidFill>
                  <a:schemeClr val="bg1"/>
                </a:solidFill>
              </a:rPr>
              <a:t>1</a:t>
            </a:r>
            <a:r>
              <a:rPr lang="es-ES" sz="2000" dirty="0" smtClean="0">
                <a:solidFill>
                  <a:schemeClr val="bg1"/>
                </a:solidFill>
              </a:rPr>
              <a:t>4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9B1CD358-49CC-3D38-4AA2-4AC3E7867689}"/>
              </a:ext>
            </a:extLst>
          </p:cNvPr>
          <p:cNvSpPr txBox="1"/>
          <p:nvPr/>
        </p:nvSpPr>
        <p:spPr>
          <a:xfrm>
            <a:off x="10302337" y="6452650"/>
            <a:ext cx="188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EuNPC2025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5615708" y="1755255"/>
            <a:ext cx="653040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annealing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defect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recombination during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irradiation at high temperature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that mitigates damage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accumulation.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 filling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Illumination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fills active traps, reducing carrier trapping and improving charge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Photo-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detrapping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Illumination with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 light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source can release trapped carriers by exciting them with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photons.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012D179-7174-A106-C09D-CA62F66FEE37}"/>
              </a:ext>
            </a:extLst>
          </p:cNvPr>
          <p:cNvSpPr txBox="1"/>
          <p:nvPr/>
        </p:nvSpPr>
        <p:spPr>
          <a:xfrm>
            <a:off x="-1289" y="6452650"/>
            <a:ext cx="1816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ID-90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AFAB8411-E3B2-4D06-8317-74804876BAAA}"/>
              </a:ext>
            </a:extLst>
          </p:cNvPr>
          <p:cNvSpPr/>
          <p:nvPr/>
        </p:nvSpPr>
        <p:spPr>
          <a:xfrm>
            <a:off x="1" y="20225"/>
            <a:ext cx="12192000" cy="43088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IMPROVING DETECTOR PERFORMANCE THROUGH DIFFERENT MECHANISMS</a:t>
            </a:r>
            <a:endParaRPr lang="es-E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3 Rectángulo"/>
          <p:cNvSpPr/>
          <p:nvPr/>
        </p:nvSpPr>
        <p:spPr>
          <a:xfrm>
            <a:off x="122549" y="670403"/>
            <a:ext cx="12023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Intrinsic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radiation-induced trapping centers (defects, impurities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…)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lattice structure can capture free charge carriers, leading to signal degradation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40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32" y="1959692"/>
            <a:ext cx="5316867" cy="3746110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 rot="1568214">
            <a:off x="1005910" y="2304184"/>
            <a:ext cx="102367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Goal: Investigate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use of optical excitation to partially restore 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CCE</a:t>
            </a:r>
          </a:p>
        </p:txBody>
      </p:sp>
    </p:spTree>
    <p:extLst>
      <p:ext uri="{BB962C8B-B14F-4D97-AF65-F5344CB8AC3E}">
        <p14:creationId xmlns:p14="http://schemas.microsoft.com/office/powerpoint/2010/main" val="282778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3445</TotalTime>
  <Words>3558</Words>
  <Application>Microsoft Office PowerPoint</Application>
  <PresentationFormat>Panorámica</PresentationFormat>
  <Paragraphs>630</Paragraphs>
  <Slides>72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72</vt:i4>
      </vt:variant>
    </vt:vector>
  </HeadingPairs>
  <TitlesOfParts>
    <vt:vector size="83" baseType="lpstr">
      <vt:lpstr>ＭＳ Ｐゴシック</vt:lpstr>
      <vt:lpstr>Arial</vt:lpstr>
      <vt:lpstr>Arial Unicode MS</vt:lpstr>
      <vt:lpstr>Calibri</vt:lpstr>
      <vt:lpstr>Calibri Light</vt:lpstr>
      <vt:lpstr>Cambria Math</vt:lpstr>
      <vt:lpstr>Symbol</vt:lpstr>
      <vt:lpstr>Times New Roman</vt:lpstr>
      <vt:lpstr>Tema de Office</vt:lpstr>
      <vt:lpstr>SPW 4.0 Graph</vt:lpstr>
      <vt:lpstr>Visio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TITLE,AUTHOR,COAUTHOR</dc:title>
  <dc:creator>Mauricio R</dc:creator>
  <cp:lastModifiedBy>Mauri</cp:lastModifiedBy>
  <cp:revision>558</cp:revision>
  <dcterms:created xsi:type="dcterms:W3CDTF">2023-08-01T14:56:54Z</dcterms:created>
  <dcterms:modified xsi:type="dcterms:W3CDTF">2025-09-13T21:40:27Z</dcterms:modified>
</cp:coreProperties>
</file>