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7" r:id="rId5"/>
    <p:sldId id="279" r:id="rId6"/>
    <p:sldId id="258" r:id="rId7"/>
    <p:sldId id="264" r:id="rId8"/>
    <p:sldId id="270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4" r:id="rId20"/>
    <p:sldId id="275" r:id="rId21"/>
    <p:sldId id="271" r:id="rId22"/>
    <p:sldId id="276" r:id="rId23"/>
    <p:sldId id="278" r:id="rId24"/>
    <p:sldId id="280" r:id="rId25"/>
    <p:sldId id="281" r:id="rId26"/>
    <p:sldId id="277" r:id="rId27"/>
    <p:sldId id="273" r:id="rId28"/>
  </p:sldIdLst>
  <p:sldSz cx="12192000" cy="6858000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Poppins" panose="00000500000000000000" pitchFamily="2" charset="0"/>
      <p:regular r:id="rId37"/>
      <p:bold r:id="rId38"/>
      <p:italic r:id="rId39"/>
      <p:boldItalic r:id="rId40"/>
    </p:embeddedFont>
    <p:embeddedFont>
      <p:font typeface="Poppins Black" panose="00000A00000000000000" pitchFamily="2" charset="0"/>
      <p:bold r:id="rId41"/>
      <p:boldItalic r:id="rId4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AD"/>
    <a:srgbClr val="FFE4B4"/>
    <a:srgbClr val="000000"/>
    <a:srgbClr val="3E4A83"/>
    <a:srgbClr val="E60019"/>
    <a:srgbClr val="BD987A"/>
    <a:srgbClr val="A558A0"/>
    <a:srgbClr val="993D3F"/>
    <a:srgbClr val="E18B76"/>
    <a:srgbClr val="D1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979" autoAdjust="0"/>
  </p:normalViewPr>
  <p:slideViewPr>
    <p:cSldViewPr snapToGrid="0">
      <p:cViewPr>
        <p:scale>
          <a:sx n="80" d="100"/>
          <a:sy n="80" d="100"/>
        </p:scale>
        <p:origin x="739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G. BAZELAIRE - EuNPC2025 - 22-09-2025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G. BAZELAIRE - EuNPC2025 - 22-09-2025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G. BAZELAIRE - EuNPC2025 - 22-09-2025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9E12E89-87DE-B6F7-B1A1-FBC84445B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5305156" cy="6858000"/>
          </a:xfrm>
          <a:custGeom>
            <a:avLst/>
            <a:gdLst>
              <a:gd name="connsiteX0" fmla="*/ 4647758 w 5305156"/>
              <a:gd name="connsiteY0" fmla="*/ 6793932 h 6858000"/>
              <a:gd name="connsiteX1" fmla="*/ 4720099 w 5305156"/>
              <a:gd name="connsiteY1" fmla="*/ 6857017 h 6858000"/>
              <a:gd name="connsiteX2" fmla="*/ 4721226 w 5305156"/>
              <a:gd name="connsiteY2" fmla="*/ 6858000 h 6858000"/>
              <a:gd name="connsiteX3" fmla="*/ 4572862 w 5305156"/>
              <a:gd name="connsiteY3" fmla="*/ 6858000 h 6858000"/>
              <a:gd name="connsiteX4" fmla="*/ 4579542 w 5305156"/>
              <a:gd name="connsiteY4" fmla="*/ 6852286 h 6858000"/>
              <a:gd name="connsiteX5" fmla="*/ 4647758 w 5305156"/>
              <a:gd name="connsiteY5" fmla="*/ 6793932 h 6858000"/>
              <a:gd name="connsiteX6" fmla="*/ 4651972 w 5305156"/>
              <a:gd name="connsiteY6" fmla="*/ 6434348 h 6858000"/>
              <a:gd name="connsiteX7" fmla="*/ 4974349 w 5305156"/>
              <a:gd name="connsiteY7" fmla="*/ 6715076 h 6858000"/>
              <a:gd name="connsiteX8" fmla="*/ 4974349 w 5305156"/>
              <a:gd name="connsiteY8" fmla="*/ 6799592 h 6858000"/>
              <a:gd name="connsiteX9" fmla="*/ 4974349 w 5305156"/>
              <a:gd name="connsiteY9" fmla="*/ 6858000 h 6858000"/>
              <a:gd name="connsiteX10" fmla="*/ 4741003 w 5305156"/>
              <a:gd name="connsiteY10" fmla="*/ 6858000 h 6858000"/>
              <a:gd name="connsiteX11" fmla="*/ 4736254 w 5305156"/>
              <a:gd name="connsiteY11" fmla="*/ 6853863 h 6858000"/>
              <a:gd name="connsiteX12" fmla="*/ 4720099 w 5305156"/>
              <a:gd name="connsiteY12" fmla="*/ 6857017 h 6858000"/>
              <a:gd name="connsiteX13" fmla="*/ 4735551 w 5305156"/>
              <a:gd name="connsiteY13" fmla="*/ 6853075 h 6858000"/>
              <a:gd name="connsiteX14" fmla="*/ 4651972 w 5305156"/>
              <a:gd name="connsiteY14" fmla="*/ 6780527 h 6858000"/>
              <a:gd name="connsiteX15" fmla="*/ 4651972 w 5305156"/>
              <a:gd name="connsiteY15" fmla="*/ 6434348 h 6858000"/>
              <a:gd name="connsiteX16" fmla="*/ 4319762 w 5305156"/>
              <a:gd name="connsiteY16" fmla="*/ 5786939 h 6858000"/>
              <a:gd name="connsiteX17" fmla="*/ 4527656 w 5305156"/>
              <a:gd name="connsiteY17" fmla="*/ 5968308 h 6858000"/>
              <a:gd name="connsiteX18" fmla="*/ 4642139 w 5305156"/>
              <a:gd name="connsiteY18" fmla="*/ 6067667 h 6858000"/>
              <a:gd name="connsiteX19" fmla="*/ 4642139 w 5305156"/>
              <a:gd name="connsiteY19" fmla="*/ 6413845 h 6858000"/>
              <a:gd name="connsiteX20" fmla="*/ 4403341 w 5305156"/>
              <a:gd name="connsiteY20" fmla="*/ 6206454 h 6858000"/>
              <a:gd name="connsiteX21" fmla="*/ 4319762 w 5305156"/>
              <a:gd name="connsiteY21" fmla="*/ 6133906 h 6858000"/>
              <a:gd name="connsiteX22" fmla="*/ 4319762 w 5305156"/>
              <a:gd name="connsiteY22" fmla="*/ 5786939 h 6858000"/>
              <a:gd name="connsiteX23" fmla="*/ 3755776 w 5305156"/>
              <a:gd name="connsiteY23" fmla="*/ 5671020 h 6858000"/>
              <a:gd name="connsiteX24" fmla="*/ 3767716 w 5305156"/>
              <a:gd name="connsiteY24" fmla="*/ 5677328 h 6858000"/>
              <a:gd name="connsiteX25" fmla="*/ 3755776 w 5305156"/>
              <a:gd name="connsiteY25" fmla="*/ 5671020 h 6858000"/>
              <a:gd name="connsiteX26" fmla="*/ 3979825 w 5305156"/>
              <a:gd name="connsiteY26" fmla="*/ 5495959 h 6858000"/>
              <a:gd name="connsiteX27" fmla="*/ 4304309 w 5305156"/>
              <a:gd name="connsiteY27" fmla="*/ 5779053 h 6858000"/>
              <a:gd name="connsiteX28" fmla="*/ 3979123 w 5305156"/>
              <a:gd name="connsiteY28" fmla="*/ 6056627 h 6858000"/>
              <a:gd name="connsiteX29" fmla="*/ 3654638 w 5305156"/>
              <a:gd name="connsiteY29" fmla="*/ 5773533 h 6858000"/>
              <a:gd name="connsiteX30" fmla="*/ 3767716 w 5305156"/>
              <a:gd name="connsiteY30" fmla="*/ 5677328 h 6858000"/>
              <a:gd name="connsiteX31" fmla="*/ 3979825 w 5305156"/>
              <a:gd name="connsiteY31" fmla="*/ 5495959 h 6858000"/>
              <a:gd name="connsiteX32" fmla="*/ 4984885 w 5305156"/>
              <a:gd name="connsiteY32" fmla="*/ 4847761 h 6858000"/>
              <a:gd name="connsiteX33" fmla="*/ 5305156 w 5305156"/>
              <a:gd name="connsiteY33" fmla="*/ 5126124 h 6858000"/>
              <a:gd name="connsiteX34" fmla="*/ 4979968 w 5305156"/>
              <a:gd name="connsiteY34" fmla="*/ 5403697 h 6858000"/>
              <a:gd name="connsiteX35" fmla="*/ 4871807 w 5305156"/>
              <a:gd name="connsiteY35" fmla="*/ 5309070 h 6858000"/>
              <a:gd name="connsiteX36" fmla="*/ 4865486 w 5305156"/>
              <a:gd name="connsiteY36" fmla="*/ 5320898 h 6858000"/>
              <a:gd name="connsiteX37" fmla="*/ 4974349 w 5305156"/>
              <a:gd name="connsiteY37" fmla="*/ 5415526 h 6858000"/>
              <a:gd name="connsiteX38" fmla="*/ 4974349 w 5305156"/>
              <a:gd name="connsiteY38" fmla="*/ 5761705 h 6858000"/>
              <a:gd name="connsiteX39" fmla="*/ 4741170 w 5305156"/>
              <a:gd name="connsiteY39" fmla="*/ 5559044 h 6858000"/>
              <a:gd name="connsiteX40" fmla="*/ 4734849 w 5305156"/>
              <a:gd name="connsiteY40" fmla="*/ 5571661 h 6858000"/>
              <a:gd name="connsiteX41" fmla="*/ 4972945 w 5305156"/>
              <a:gd name="connsiteY41" fmla="*/ 5779053 h 6858000"/>
              <a:gd name="connsiteX42" fmla="*/ 4647758 w 5305156"/>
              <a:gd name="connsiteY42" fmla="*/ 6056627 h 6858000"/>
              <a:gd name="connsiteX43" fmla="*/ 4533978 w 5305156"/>
              <a:gd name="connsiteY43" fmla="*/ 5957268 h 6858000"/>
              <a:gd name="connsiteX44" fmla="*/ 4527656 w 5305156"/>
              <a:gd name="connsiteY44" fmla="*/ 5968308 h 6858000"/>
              <a:gd name="connsiteX45" fmla="*/ 4533275 w 5305156"/>
              <a:gd name="connsiteY45" fmla="*/ 5956479 h 6858000"/>
              <a:gd name="connsiteX46" fmla="*/ 4323273 w 5305156"/>
              <a:gd name="connsiteY46" fmla="*/ 5773533 h 6858000"/>
              <a:gd name="connsiteX47" fmla="*/ 4648460 w 5305156"/>
              <a:gd name="connsiteY47" fmla="*/ 5495959 h 6858000"/>
              <a:gd name="connsiteX48" fmla="*/ 4734146 w 5305156"/>
              <a:gd name="connsiteY48" fmla="*/ 5570873 h 6858000"/>
              <a:gd name="connsiteX49" fmla="*/ 4741170 w 5305156"/>
              <a:gd name="connsiteY49" fmla="*/ 5558256 h 6858000"/>
              <a:gd name="connsiteX50" fmla="*/ 4651972 w 5305156"/>
              <a:gd name="connsiteY50" fmla="*/ 5480976 h 6858000"/>
              <a:gd name="connsiteX51" fmla="*/ 4651972 w 5305156"/>
              <a:gd name="connsiteY51" fmla="*/ 5134798 h 6858000"/>
              <a:gd name="connsiteX52" fmla="*/ 4865486 w 5305156"/>
              <a:gd name="connsiteY52" fmla="*/ 5320110 h 6858000"/>
              <a:gd name="connsiteX53" fmla="*/ 4871104 w 5305156"/>
              <a:gd name="connsiteY53" fmla="*/ 5309070 h 6858000"/>
              <a:gd name="connsiteX54" fmla="*/ 4659698 w 5305156"/>
              <a:gd name="connsiteY54" fmla="*/ 5125335 h 6858000"/>
              <a:gd name="connsiteX55" fmla="*/ 4984885 w 5305156"/>
              <a:gd name="connsiteY55" fmla="*/ 4847761 h 6858000"/>
              <a:gd name="connsiteX56" fmla="*/ 4319762 w 5305156"/>
              <a:gd name="connsiteY56" fmla="*/ 4487388 h 6858000"/>
              <a:gd name="connsiteX57" fmla="*/ 4541703 w 5305156"/>
              <a:gd name="connsiteY57" fmla="*/ 4680586 h 6858000"/>
              <a:gd name="connsiteX58" fmla="*/ 4548726 w 5305156"/>
              <a:gd name="connsiteY58" fmla="*/ 4670335 h 6858000"/>
              <a:gd name="connsiteX59" fmla="*/ 4542406 w 5305156"/>
              <a:gd name="connsiteY59" fmla="*/ 4680586 h 6858000"/>
              <a:gd name="connsiteX60" fmla="*/ 4642139 w 5305156"/>
              <a:gd name="connsiteY60" fmla="*/ 4768116 h 6858000"/>
              <a:gd name="connsiteX61" fmla="*/ 4642139 w 5305156"/>
              <a:gd name="connsiteY61" fmla="*/ 5114295 h 6858000"/>
              <a:gd name="connsiteX62" fmla="*/ 4399127 w 5305156"/>
              <a:gd name="connsiteY62" fmla="*/ 4902960 h 6858000"/>
              <a:gd name="connsiteX63" fmla="*/ 4392103 w 5305156"/>
              <a:gd name="connsiteY63" fmla="*/ 4913212 h 6858000"/>
              <a:gd name="connsiteX64" fmla="*/ 4398424 w 5305156"/>
              <a:gd name="connsiteY64" fmla="*/ 4902172 h 6858000"/>
              <a:gd name="connsiteX65" fmla="*/ 4319762 w 5305156"/>
              <a:gd name="connsiteY65" fmla="*/ 4833567 h 6858000"/>
              <a:gd name="connsiteX66" fmla="*/ 4319762 w 5305156"/>
              <a:gd name="connsiteY66" fmla="*/ 4487388 h 6858000"/>
              <a:gd name="connsiteX67" fmla="*/ 4648460 w 5305156"/>
              <a:gd name="connsiteY67" fmla="*/ 4196409 h 6858000"/>
              <a:gd name="connsiteX68" fmla="*/ 4972945 w 5305156"/>
              <a:gd name="connsiteY68" fmla="*/ 4478714 h 6858000"/>
              <a:gd name="connsiteX69" fmla="*/ 4647758 w 5305156"/>
              <a:gd name="connsiteY69" fmla="*/ 4756288 h 6858000"/>
              <a:gd name="connsiteX70" fmla="*/ 4548726 w 5305156"/>
              <a:gd name="connsiteY70" fmla="*/ 4670335 h 6858000"/>
              <a:gd name="connsiteX71" fmla="*/ 4323273 w 5305156"/>
              <a:gd name="connsiteY71" fmla="*/ 4473983 h 6858000"/>
              <a:gd name="connsiteX72" fmla="*/ 4648460 w 5305156"/>
              <a:gd name="connsiteY72" fmla="*/ 4196409 h 6858000"/>
              <a:gd name="connsiteX73" fmla="*/ 4312036 w 5305156"/>
              <a:gd name="connsiteY73" fmla="*/ 3544268 h 6858000"/>
              <a:gd name="connsiteX74" fmla="*/ 4636520 w 5305156"/>
              <a:gd name="connsiteY74" fmla="*/ 3826573 h 6858000"/>
              <a:gd name="connsiteX75" fmla="*/ 4311333 w 5305156"/>
              <a:gd name="connsiteY75" fmla="*/ 4104935 h 6858000"/>
              <a:gd name="connsiteX76" fmla="*/ 3986848 w 5305156"/>
              <a:gd name="connsiteY76" fmla="*/ 3821842 h 6858000"/>
              <a:gd name="connsiteX77" fmla="*/ 4302905 w 5305156"/>
              <a:gd name="connsiteY77" fmla="*/ 3552154 h 6858000"/>
              <a:gd name="connsiteX78" fmla="*/ 4312036 w 5305156"/>
              <a:gd name="connsiteY78" fmla="*/ 3544268 h 6858000"/>
              <a:gd name="connsiteX79" fmla="*/ 3986848 w 5305156"/>
              <a:gd name="connsiteY79" fmla="*/ 2538851 h 6858000"/>
              <a:gd name="connsiteX80" fmla="*/ 4194744 w 5305156"/>
              <a:gd name="connsiteY80" fmla="*/ 2719432 h 6858000"/>
              <a:gd name="connsiteX81" fmla="*/ 4201064 w 5305156"/>
              <a:gd name="connsiteY81" fmla="*/ 2708392 h 6858000"/>
              <a:gd name="connsiteX82" fmla="*/ 4195446 w 5305156"/>
              <a:gd name="connsiteY82" fmla="*/ 2720221 h 6858000"/>
              <a:gd name="connsiteX83" fmla="*/ 4309226 w 5305156"/>
              <a:gd name="connsiteY83" fmla="*/ 2819579 h 6858000"/>
              <a:gd name="connsiteX84" fmla="*/ 4309226 w 5305156"/>
              <a:gd name="connsiteY84" fmla="*/ 3165758 h 6858000"/>
              <a:gd name="connsiteX85" fmla="*/ 4071131 w 5305156"/>
              <a:gd name="connsiteY85" fmla="*/ 2958366 h 6858000"/>
              <a:gd name="connsiteX86" fmla="*/ 4064809 w 5305156"/>
              <a:gd name="connsiteY86" fmla="*/ 2969406 h 6858000"/>
              <a:gd name="connsiteX87" fmla="*/ 4070428 w 5305156"/>
              <a:gd name="connsiteY87" fmla="*/ 2957578 h 6858000"/>
              <a:gd name="connsiteX88" fmla="*/ 3986848 w 5305156"/>
              <a:gd name="connsiteY88" fmla="*/ 2885030 h 6858000"/>
              <a:gd name="connsiteX89" fmla="*/ 3986848 w 5305156"/>
              <a:gd name="connsiteY89" fmla="*/ 2538851 h 6858000"/>
              <a:gd name="connsiteX90" fmla="*/ 4652674 w 5305156"/>
              <a:gd name="connsiteY90" fmla="*/ 1598885 h 6858000"/>
              <a:gd name="connsiteX91" fmla="*/ 4972945 w 5305156"/>
              <a:gd name="connsiteY91" fmla="*/ 1878036 h 6858000"/>
              <a:gd name="connsiteX92" fmla="*/ 4647758 w 5305156"/>
              <a:gd name="connsiteY92" fmla="*/ 2155610 h 6858000"/>
              <a:gd name="connsiteX93" fmla="*/ 4538894 w 5305156"/>
              <a:gd name="connsiteY93" fmla="*/ 2060983 h 6858000"/>
              <a:gd name="connsiteX94" fmla="*/ 4533275 w 5305156"/>
              <a:gd name="connsiteY94" fmla="*/ 2072022 h 6858000"/>
              <a:gd name="connsiteX95" fmla="*/ 4642139 w 5305156"/>
              <a:gd name="connsiteY95" fmla="*/ 2166650 h 6858000"/>
              <a:gd name="connsiteX96" fmla="*/ 4642139 w 5305156"/>
              <a:gd name="connsiteY96" fmla="*/ 2513617 h 6858000"/>
              <a:gd name="connsiteX97" fmla="*/ 4408960 w 5305156"/>
              <a:gd name="connsiteY97" fmla="*/ 2310168 h 6858000"/>
              <a:gd name="connsiteX98" fmla="*/ 4402639 w 5305156"/>
              <a:gd name="connsiteY98" fmla="*/ 2322785 h 6858000"/>
              <a:gd name="connsiteX99" fmla="*/ 4640032 w 5305156"/>
              <a:gd name="connsiteY99" fmla="*/ 2530177 h 6858000"/>
              <a:gd name="connsiteX100" fmla="*/ 4314845 w 5305156"/>
              <a:gd name="connsiteY100" fmla="*/ 2807751 h 6858000"/>
              <a:gd name="connsiteX101" fmla="*/ 4201064 w 5305156"/>
              <a:gd name="connsiteY101" fmla="*/ 2708392 h 6858000"/>
              <a:gd name="connsiteX102" fmla="*/ 3991063 w 5305156"/>
              <a:gd name="connsiteY102" fmla="*/ 2525446 h 6858000"/>
              <a:gd name="connsiteX103" fmla="*/ 4316249 w 5305156"/>
              <a:gd name="connsiteY103" fmla="*/ 2247872 h 6858000"/>
              <a:gd name="connsiteX104" fmla="*/ 4401936 w 5305156"/>
              <a:gd name="connsiteY104" fmla="*/ 2322785 h 6858000"/>
              <a:gd name="connsiteX105" fmla="*/ 4408257 w 5305156"/>
              <a:gd name="connsiteY105" fmla="*/ 2310168 h 6858000"/>
              <a:gd name="connsiteX106" fmla="*/ 4319762 w 5305156"/>
              <a:gd name="connsiteY106" fmla="*/ 2232889 h 6858000"/>
              <a:gd name="connsiteX107" fmla="*/ 4319762 w 5305156"/>
              <a:gd name="connsiteY107" fmla="*/ 1885922 h 6858000"/>
              <a:gd name="connsiteX108" fmla="*/ 4532573 w 5305156"/>
              <a:gd name="connsiteY108" fmla="*/ 2072022 h 6858000"/>
              <a:gd name="connsiteX109" fmla="*/ 4538894 w 5305156"/>
              <a:gd name="connsiteY109" fmla="*/ 2060194 h 6858000"/>
              <a:gd name="connsiteX110" fmla="*/ 4327487 w 5305156"/>
              <a:gd name="connsiteY110" fmla="*/ 1876459 h 6858000"/>
              <a:gd name="connsiteX111" fmla="*/ 4652674 w 5305156"/>
              <a:gd name="connsiteY111" fmla="*/ 1598885 h 6858000"/>
              <a:gd name="connsiteX112" fmla="*/ 3986848 w 5305156"/>
              <a:gd name="connsiteY112" fmla="*/ 1238512 h 6858000"/>
              <a:gd name="connsiteX113" fmla="*/ 4209493 w 5305156"/>
              <a:gd name="connsiteY113" fmla="*/ 1432499 h 6858000"/>
              <a:gd name="connsiteX114" fmla="*/ 4309226 w 5305156"/>
              <a:gd name="connsiteY114" fmla="*/ 1519240 h 6858000"/>
              <a:gd name="connsiteX115" fmla="*/ 4309226 w 5305156"/>
              <a:gd name="connsiteY115" fmla="*/ 1865419 h 6858000"/>
              <a:gd name="connsiteX116" fmla="*/ 4066916 w 5305156"/>
              <a:gd name="connsiteY116" fmla="*/ 1654085 h 6858000"/>
              <a:gd name="connsiteX117" fmla="*/ 4059892 w 5305156"/>
              <a:gd name="connsiteY117" fmla="*/ 1665124 h 6858000"/>
              <a:gd name="connsiteX118" fmla="*/ 4304309 w 5305156"/>
              <a:gd name="connsiteY118" fmla="*/ 1878036 h 6858000"/>
              <a:gd name="connsiteX119" fmla="*/ 3979123 w 5305156"/>
              <a:gd name="connsiteY119" fmla="*/ 2155610 h 6858000"/>
              <a:gd name="connsiteX120" fmla="*/ 3828118 w 5305156"/>
              <a:gd name="connsiteY120" fmla="*/ 2023920 h 6858000"/>
              <a:gd name="connsiteX121" fmla="*/ 3658852 w 5305156"/>
              <a:gd name="connsiteY121" fmla="*/ 1876459 h 6858000"/>
              <a:gd name="connsiteX122" fmla="*/ 3984040 w 5305156"/>
              <a:gd name="connsiteY122" fmla="*/ 1598885 h 6858000"/>
              <a:gd name="connsiteX123" fmla="*/ 4059191 w 5305156"/>
              <a:gd name="connsiteY123" fmla="*/ 1664336 h 6858000"/>
              <a:gd name="connsiteX124" fmla="*/ 4066214 w 5305156"/>
              <a:gd name="connsiteY124" fmla="*/ 1654085 h 6858000"/>
              <a:gd name="connsiteX125" fmla="*/ 3986848 w 5305156"/>
              <a:gd name="connsiteY125" fmla="*/ 1585480 h 6858000"/>
              <a:gd name="connsiteX126" fmla="*/ 3986848 w 5305156"/>
              <a:gd name="connsiteY126" fmla="*/ 1238512 h 6858000"/>
              <a:gd name="connsiteX127" fmla="*/ 4316249 w 5305156"/>
              <a:gd name="connsiteY127" fmla="*/ 947533 h 6858000"/>
              <a:gd name="connsiteX128" fmla="*/ 4640032 w 5305156"/>
              <a:gd name="connsiteY128" fmla="*/ 1230627 h 6858000"/>
              <a:gd name="connsiteX129" fmla="*/ 4314845 w 5305156"/>
              <a:gd name="connsiteY129" fmla="*/ 1508201 h 6858000"/>
              <a:gd name="connsiteX130" fmla="*/ 4216517 w 5305156"/>
              <a:gd name="connsiteY130" fmla="*/ 1422247 h 6858000"/>
              <a:gd name="connsiteX131" fmla="*/ 4209493 w 5305156"/>
              <a:gd name="connsiteY131" fmla="*/ 1432499 h 6858000"/>
              <a:gd name="connsiteX132" fmla="*/ 4215814 w 5305156"/>
              <a:gd name="connsiteY132" fmla="*/ 1421459 h 6858000"/>
              <a:gd name="connsiteX133" fmla="*/ 3991063 w 5305156"/>
              <a:gd name="connsiteY133" fmla="*/ 1225107 h 6858000"/>
              <a:gd name="connsiteX134" fmla="*/ 4316249 w 5305156"/>
              <a:gd name="connsiteY134" fmla="*/ 947533 h 6858000"/>
              <a:gd name="connsiteX135" fmla="*/ 3979825 w 5305156"/>
              <a:gd name="connsiteY135" fmla="*/ 296181 h 6858000"/>
              <a:gd name="connsiteX136" fmla="*/ 4304309 w 5305156"/>
              <a:gd name="connsiteY136" fmla="*/ 578486 h 6858000"/>
              <a:gd name="connsiteX137" fmla="*/ 3979123 w 5305156"/>
              <a:gd name="connsiteY137" fmla="*/ 856060 h 6858000"/>
              <a:gd name="connsiteX138" fmla="*/ 3654638 w 5305156"/>
              <a:gd name="connsiteY138" fmla="*/ 573754 h 6858000"/>
              <a:gd name="connsiteX139" fmla="*/ 3970694 w 5305156"/>
              <a:gd name="connsiteY139" fmla="*/ 304066 h 6858000"/>
              <a:gd name="connsiteX140" fmla="*/ 3979825 w 5305156"/>
              <a:gd name="connsiteY140" fmla="*/ 296181 h 6858000"/>
              <a:gd name="connsiteX141" fmla="*/ 4078431 w 5305156"/>
              <a:gd name="connsiteY141" fmla="*/ 0 h 6858000"/>
              <a:gd name="connsiteX142" fmla="*/ 4556976 w 5305156"/>
              <a:gd name="connsiteY142" fmla="*/ 0 h 6858000"/>
              <a:gd name="connsiteX143" fmla="*/ 4541616 w 5305156"/>
              <a:gd name="connsiteY143" fmla="*/ 13087 h 6858000"/>
              <a:gd name="connsiteX144" fmla="*/ 4314845 w 5305156"/>
              <a:gd name="connsiteY144" fmla="*/ 206284 h 6858000"/>
              <a:gd name="connsiteX145" fmla="*/ 4145929 w 5305156"/>
              <a:gd name="connsiteY145" fmla="*/ 58896 h 6858000"/>
              <a:gd name="connsiteX146" fmla="*/ 3986848 w 5305156"/>
              <a:gd name="connsiteY146" fmla="*/ 0 h 6858000"/>
              <a:gd name="connsiteX147" fmla="*/ 4059455 w 5305156"/>
              <a:gd name="connsiteY147" fmla="*/ 0 h 6858000"/>
              <a:gd name="connsiteX148" fmla="*/ 4076924 w 5305156"/>
              <a:gd name="connsiteY148" fmla="*/ 15255 h 6858000"/>
              <a:gd name="connsiteX149" fmla="*/ 4309226 w 5305156"/>
              <a:gd name="connsiteY149" fmla="*/ 218113 h 6858000"/>
              <a:gd name="connsiteX150" fmla="*/ 4309226 w 5305156"/>
              <a:gd name="connsiteY150" fmla="*/ 564292 h 6858000"/>
              <a:gd name="connsiteX151" fmla="*/ 3986848 w 5305156"/>
              <a:gd name="connsiteY151" fmla="*/ 283564 h 6858000"/>
              <a:gd name="connsiteX152" fmla="*/ 3986848 w 5305156"/>
              <a:gd name="connsiteY152" fmla="*/ 84404 h 6858000"/>
              <a:gd name="connsiteX153" fmla="*/ 0 w 5305156"/>
              <a:gd name="connsiteY153" fmla="*/ 0 h 6858000"/>
              <a:gd name="connsiteX154" fmla="*/ 3038475 w 5305156"/>
              <a:gd name="connsiteY154" fmla="*/ 0 h 6858000"/>
              <a:gd name="connsiteX155" fmla="*/ 3975611 w 5305156"/>
              <a:gd name="connsiteY155" fmla="*/ 0 h 6858000"/>
              <a:gd name="connsiteX156" fmla="*/ 3975611 w 5305156"/>
              <a:gd name="connsiteY156" fmla="*/ 1953 h 6858000"/>
              <a:gd name="connsiteX157" fmla="*/ 3975611 w 5305156"/>
              <a:gd name="connsiteY157" fmla="*/ 283564 h 6858000"/>
              <a:gd name="connsiteX158" fmla="*/ 3961564 w 5305156"/>
              <a:gd name="connsiteY158" fmla="*/ 295392 h 6858000"/>
              <a:gd name="connsiteX159" fmla="*/ 3970694 w 5305156"/>
              <a:gd name="connsiteY159" fmla="*/ 304066 h 6858000"/>
              <a:gd name="connsiteX160" fmla="*/ 3960862 w 5305156"/>
              <a:gd name="connsiteY160" fmla="*/ 295392 h 6858000"/>
              <a:gd name="connsiteX161" fmla="*/ 3639186 w 5305156"/>
              <a:gd name="connsiteY161" fmla="*/ 570600 h 6858000"/>
              <a:gd name="connsiteX162" fmla="*/ 3639186 w 5305156"/>
              <a:gd name="connsiteY162" fmla="*/ 589526 h 6858000"/>
              <a:gd name="connsiteX163" fmla="*/ 3651126 w 5305156"/>
              <a:gd name="connsiteY163" fmla="*/ 599777 h 6858000"/>
              <a:gd name="connsiteX164" fmla="*/ 3651126 w 5305156"/>
              <a:gd name="connsiteY164" fmla="*/ 587160 h 6858000"/>
              <a:gd name="connsiteX165" fmla="*/ 3972801 w 5305156"/>
              <a:gd name="connsiteY165" fmla="*/ 867888 h 6858000"/>
              <a:gd name="connsiteX166" fmla="*/ 3972801 w 5305156"/>
              <a:gd name="connsiteY166" fmla="*/ 1214067 h 6858000"/>
              <a:gd name="connsiteX167" fmla="*/ 3651126 w 5305156"/>
              <a:gd name="connsiteY167" fmla="*/ 933339 h 6858000"/>
              <a:gd name="connsiteX168" fmla="*/ 3651126 w 5305156"/>
              <a:gd name="connsiteY168" fmla="*/ 600566 h 6858000"/>
              <a:gd name="connsiteX169" fmla="*/ 3639186 w 5305156"/>
              <a:gd name="connsiteY169" fmla="*/ 590314 h 6858000"/>
              <a:gd name="connsiteX170" fmla="*/ 3639186 w 5305156"/>
              <a:gd name="connsiteY170" fmla="*/ 938859 h 6858000"/>
              <a:gd name="connsiteX171" fmla="*/ 3306976 w 5305156"/>
              <a:gd name="connsiteY171" fmla="*/ 1221952 h 6858000"/>
              <a:gd name="connsiteX172" fmla="*/ 3306976 w 5305156"/>
              <a:gd name="connsiteY172" fmla="*/ 1591788 h 6858000"/>
              <a:gd name="connsiteX173" fmla="*/ 3624438 w 5305156"/>
              <a:gd name="connsiteY173" fmla="*/ 1867785 h 6858000"/>
              <a:gd name="connsiteX174" fmla="*/ 3624438 w 5305156"/>
              <a:gd name="connsiteY174" fmla="*/ 1851225 h 6858000"/>
              <a:gd name="connsiteX175" fmla="*/ 3318214 w 5305156"/>
              <a:gd name="connsiteY175" fmla="*/ 1585480 h 6858000"/>
              <a:gd name="connsiteX176" fmla="*/ 3318214 w 5305156"/>
              <a:gd name="connsiteY176" fmla="*/ 1238512 h 6858000"/>
              <a:gd name="connsiteX177" fmla="*/ 3624438 w 5305156"/>
              <a:gd name="connsiteY177" fmla="*/ 1505046 h 6858000"/>
              <a:gd name="connsiteX178" fmla="*/ 3624438 w 5305156"/>
              <a:gd name="connsiteY178" fmla="*/ 1488487 h 6858000"/>
              <a:gd name="connsiteX179" fmla="*/ 3322428 w 5305156"/>
              <a:gd name="connsiteY179" fmla="*/ 1225107 h 6858000"/>
              <a:gd name="connsiteX180" fmla="*/ 3647615 w 5305156"/>
              <a:gd name="connsiteY180" fmla="*/ 947533 h 6858000"/>
              <a:gd name="connsiteX181" fmla="*/ 3972100 w 5305156"/>
              <a:gd name="connsiteY181" fmla="*/ 1230627 h 6858000"/>
              <a:gd name="connsiteX182" fmla="*/ 3646912 w 5305156"/>
              <a:gd name="connsiteY182" fmla="*/ 1508201 h 6858000"/>
              <a:gd name="connsiteX183" fmla="*/ 3625139 w 5305156"/>
              <a:gd name="connsiteY183" fmla="*/ 1489275 h 6858000"/>
              <a:gd name="connsiteX184" fmla="*/ 3625139 w 5305156"/>
              <a:gd name="connsiteY184" fmla="*/ 1505835 h 6858000"/>
              <a:gd name="connsiteX185" fmla="*/ 3640591 w 5305156"/>
              <a:gd name="connsiteY185" fmla="*/ 1519240 h 6858000"/>
              <a:gd name="connsiteX186" fmla="*/ 3640591 w 5305156"/>
              <a:gd name="connsiteY186" fmla="*/ 1865419 h 6858000"/>
              <a:gd name="connsiteX187" fmla="*/ 3625139 w 5305156"/>
              <a:gd name="connsiteY187" fmla="*/ 1852014 h 6858000"/>
              <a:gd name="connsiteX188" fmla="*/ 3625139 w 5305156"/>
              <a:gd name="connsiteY188" fmla="*/ 1868573 h 6858000"/>
              <a:gd name="connsiteX189" fmla="*/ 3639186 w 5305156"/>
              <a:gd name="connsiteY189" fmla="*/ 1881190 h 6858000"/>
              <a:gd name="connsiteX190" fmla="*/ 3639186 w 5305156"/>
              <a:gd name="connsiteY190" fmla="*/ 2058617 h 6858000"/>
              <a:gd name="connsiteX191" fmla="*/ 3651126 w 5305156"/>
              <a:gd name="connsiteY191" fmla="*/ 2060194 h 6858000"/>
              <a:gd name="connsiteX192" fmla="*/ 3651126 w 5305156"/>
              <a:gd name="connsiteY192" fmla="*/ 1885922 h 6858000"/>
              <a:gd name="connsiteX193" fmla="*/ 3821095 w 5305156"/>
              <a:gd name="connsiteY193" fmla="*/ 2034172 h 6858000"/>
              <a:gd name="connsiteX194" fmla="*/ 3828118 w 5305156"/>
              <a:gd name="connsiteY194" fmla="*/ 2023920 h 6858000"/>
              <a:gd name="connsiteX195" fmla="*/ 3821095 w 5305156"/>
              <a:gd name="connsiteY195" fmla="*/ 2034960 h 6858000"/>
              <a:gd name="connsiteX196" fmla="*/ 3972801 w 5305156"/>
              <a:gd name="connsiteY196" fmla="*/ 2166650 h 6858000"/>
              <a:gd name="connsiteX197" fmla="*/ 3972801 w 5305156"/>
              <a:gd name="connsiteY197" fmla="*/ 2513617 h 6858000"/>
              <a:gd name="connsiteX198" fmla="*/ 3651126 w 5305156"/>
              <a:gd name="connsiteY198" fmla="*/ 2232889 h 6858000"/>
              <a:gd name="connsiteX199" fmla="*/ 3651126 w 5305156"/>
              <a:gd name="connsiteY199" fmla="*/ 2060983 h 6858000"/>
              <a:gd name="connsiteX200" fmla="*/ 3639186 w 5305156"/>
              <a:gd name="connsiteY200" fmla="*/ 2059405 h 6858000"/>
              <a:gd name="connsiteX201" fmla="*/ 3639186 w 5305156"/>
              <a:gd name="connsiteY201" fmla="*/ 2238409 h 6858000"/>
              <a:gd name="connsiteX202" fmla="*/ 3423566 w 5305156"/>
              <a:gd name="connsiteY202" fmla="*/ 2422144 h 6858000"/>
              <a:gd name="connsiteX203" fmla="*/ 3435506 w 5305156"/>
              <a:gd name="connsiteY203" fmla="*/ 2428452 h 6858000"/>
              <a:gd name="connsiteX204" fmla="*/ 3647615 w 5305156"/>
              <a:gd name="connsiteY204" fmla="*/ 2247872 h 6858000"/>
              <a:gd name="connsiteX205" fmla="*/ 3972100 w 5305156"/>
              <a:gd name="connsiteY205" fmla="*/ 2530177 h 6858000"/>
              <a:gd name="connsiteX206" fmla="*/ 3646912 w 5305156"/>
              <a:gd name="connsiteY206" fmla="*/ 2807751 h 6858000"/>
              <a:gd name="connsiteX207" fmla="*/ 3322428 w 5305156"/>
              <a:gd name="connsiteY207" fmla="*/ 2525446 h 6858000"/>
              <a:gd name="connsiteX208" fmla="*/ 3434803 w 5305156"/>
              <a:gd name="connsiteY208" fmla="*/ 2429241 h 6858000"/>
              <a:gd name="connsiteX209" fmla="*/ 3422863 w 5305156"/>
              <a:gd name="connsiteY209" fmla="*/ 2422933 h 6858000"/>
              <a:gd name="connsiteX210" fmla="*/ 3306976 w 5305156"/>
              <a:gd name="connsiteY210" fmla="*/ 2522291 h 6858000"/>
              <a:gd name="connsiteX211" fmla="*/ 3306976 w 5305156"/>
              <a:gd name="connsiteY211" fmla="*/ 2773054 h 6858000"/>
              <a:gd name="connsiteX212" fmla="*/ 3318214 w 5305156"/>
              <a:gd name="connsiteY212" fmla="*/ 2778574 h 6858000"/>
              <a:gd name="connsiteX213" fmla="*/ 3318214 w 5305156"/>
              <a:gd name="connsiteY213" fmla="*/ 2538851 h 6858000"/>
              <a:gd name="connsiteX214" fmla="*/ 3640591 w 5305156"/>
              <a:gd name="connsiteY214" fmla="*/ 2819579 h 6858000"/>
              <a:gd name="connsiteX215" fmla="*/ 3640591 w 5305156"/>
              <a:gd name="connsiteY215" fmla="*/ 3165758 h 6858000"/>
              <a:gd name="connsiteX216" fmla="*/ 3318214 w 5305156"/>
              <a:gd name="connsiteY216" fmla="*/ 2885030 h 6858000"/>
              <a:gd name="connsiteX217" fmla="*/ 3318214 w 5305156"/>
              <a:gd name="connsiteY217" fmla="*/ 2779363 h 6858000"/>
              <a:gd name="connsiteX218" fmla="*/ 3306976 w 5305156"/>
              <a:gd name="connsiteY218" fmla="*/ 2773843 h 6858000"/>
              <a:gd name="connsiteX219" fmla="*/ 3306976 w 5305156"/>
              <a:gd name="connsiteY219" fmla="*/ 2891339 h 6858000"/>
              <a:gd name="connsiteX220" fmla="*/ 3646210 w 5305156"/>
              <a:gd name="connsiteY220" fmla="*/ 3187049 h 6858000"/>
              <a:gd name="connsiteX221" fmla="*/ 3984040 w 5305156"/>
              <a:gd name="connsiteY221" fmla="*/ 2899224 h 6858000"/>
              <a:gd name="connsiteX222" fmla="*/ 4064809 w 5305156"/>
              <a:gd name="connsiteY222" fmla="*/ 2969406 h 6858000"/>
              <a:gd name="connsiteX223" fmla="*/ 4307822 w 5305156"/>
              <a:gd name="connsiteY223" fmla="*/ 3180741 h 6858000"/>
              <a:gd name="connsiteX224" fmla="*/ 4307822 w 5305156"/>
              <a:gd name="connsiteY224" fmla="*/ 3519034 h 6858000"/>
              <a:gd name="connsiteX225" fmla="*/ 4319762 w 5305156"/>
              <a:gd name="connsiteY225" fmla="*/ 3519034 h 6858000"/>
              <a:gd name="connsiteX226" fmla="*/ 4319762 w 5305156"/>
              <a:gd name="connsiteY226" fmla="*/ 3500109 h 6858000"/>
              <a:gd name="connsiteX227" fmla="*/ 4319762 w 5305156"/>
              <a:gd name="connsiteY227" fmla="*/ 3186261 h 6858000"/>
              <a:gd name="connsiteX228" fmla="*/ 4642139 w 5305156"/>
              <a:gd name="connsiteY228" fmla="*/ 3466989 h 6858000"/>
              <a:gd name="connsiteX229" fmla="*/ 4642139 w 5305156"/>
              <a:gd name="connsiteY229" fmla="*/ 3495377 h 6858000"/>
              <a:gd name="connsiteX230" fmla="*/ 4642139 w 5305156"/>
              <a:gd name="connsiteY230" fmla="*/ 3812379 h 6858000"/>
              <a:gd name="connsiteX231" fmla="*/ 4319762 w 5305156"/>
              <a:gd name="connsiteY231" fmla="*/ 3532439 h 6858000"/>
              <a:gd name="connsiteX232" fmla="*/ 4319762 w 5305156"/>
              <a:gd name="connsiteY232" fmla="*/ 3519822 h 6858000"/>
              <a:gd name="connsiteX233" fmla="*/ 4307822 w 5305156"/>
              <a:gd name="connsiteY233" fmla="*/ 3519822 h 6858000"/>
              <a:gd name="connsiteX234" fmla="*/ 4307822 w 5305156"/>
              <a:gd name="connsiteY234" fmla="*/ 3531651 h 6858000"/>
              <a:gd name="connsiteX235" fmla="*/ 4293775 w 5305156"/>
              <a:gd name="connsiteY235" fmla="*/ 3543479 h 6858000"/>
              <a:gd name="connsiteX236" fmla="*/ 4302905 w 5305156"/>
              <a:gd name="connsiteY236" fmla="*/ 3552154 h 6858000"/>
              <a:gd name="connsiteX237" fmla="*/ 4293072 w 5305156"/>
              <a:gd name="connsiteY237" fmla="*/ 3544268 h 6858000"/>
              <a:gd name="connsiteX238" fmla="*/ 3971397 w 5305156"/>
              <a:gd name="connsiteY238" fmla="*/ 3818688 h 6858000"/>
              <a:gd name="connsiteX239" fmla="*/ 3971397 w 5305156"/>
              <a:gd name="connsiteY239" fmla="*/ 3838402 h 6858000"/>
              <a:gd name="connsiteX240" fmla="*/ 3983337 w 5305156"/>
              <a:gd name="connsiteY240" fmla="*/ 3848653 h 6858000"/>
              <a:gd name="connsiteX241" fmla="*/ 3983337 w 5305156"/>
              <a:gd name="connsiteY241" fmla="*/ 3835248 h 6858000"/>
              <a:gd name="connsiteX242" fmla="*/ 4305715 w 5305156"/>
              <a:gd name="connsiteY242" fmla="*/ 4115975 h 6858000"/>
              <a:gd name="connsiteX243" fmla="*/ 4305715 w 5305156"/>
              <a:gd name="connsiteY243" fmla="*/ 4462154 h 6858000"/>
              <a:gd name="connsiteX244" fmla="*/ 3983337 w 5305156"/>
              <a:gd name="connsiteY244" fmla="*/ 4182215 h 6858000"/>
              <a:gd name="connsiteX245" fmla="*/ 3983337 w 5305156"/>
              <a:gd name="connsiteY245" fmla="*/ 3849441 h 6858000"/>
              <a:gd name="connsiteX246" fmla="*/ 3971397 w 5305156"/>
              <a:gd name="connsiteY246" fmla="*/ 3839190 h 6858000"/>
              <a:gd name="connsiteX247" fmla="*/ 3971397 w 5305156"/>
              <a:gd name="connsiteY247" fmla="*/ 4186946 h 6858000"/>
              <a:gd name="connsiteX248" fmla="*/ 3639186 w 5305156"/>
              <a:gd name="connsiteY248" fmla="*/ 4470828 h 6858000"/>
              <a:gd name="connsiteX249" fmla="*/ 3639186 w 5305156"/>
              <a:gd name="connsiteY249" fmla="*/ 4839875 h 6858000"/>
              <a:gd name="connsiteX250" fmla="*/ 3956647 w 5305156"/>
              <a:gd name="connsiteY250" fmla="*/ 5116661 h 6858000"/>
              <a:gd name="connsiteX251" fmla="*/ 3956647 w 5305156"/>
              <a:gd name="connsiteY251" fmla="*/ 5100101 h 6858000"/>
              <a:gd name="connsiteX252" fmla="*/ 3651126 w 5305156"/>
              <a:gd name="connsiteY252" fmla="*/ 4833567 h 6858000"/>
              <a:gd name="connsiteX253" fmla="*/ 3651126 w 5305156"/>
              <a:gd name="connsiteY253" fmla="*/ 4487388 h 6858000"/>
              <a:gd name="connsiteX254" fmla="*/ 3956647 w 5305156"/>
              <a:gd name="connsiteY254" fmla="*/ 4753134 h 6858000"/>
              <a:gd name="connsiteX255" fmla="*/ 3956647 w 5305156"/>
              <a:gd name="connsiteY255" fmla="*/ 4737362 h 6858000"/>
              <a:gd name="connsiteX256" fmla="*/ 3654638 w 5305156"/>
              <a:gd name="connsiteY256" fmla="*/ 4473983 h 6858000"/>
              <a:gd name="connsiteX257" fmla="*/ 3979825 w 5305156"/>
              <a:gd name="connsiteY257" fmla="*/ 4196409 h 6858000"/>
              <a:gd name="connsiteX258" fmla="*/ 4304309 w 5305156"/>
              <a:gd name="connsiteY258" fmla="*/ 4478714 h 6858000"/>
              <a:gd name="connsiteX259" fmla="*/ 3979123 w 5305156"/>
              <a:gd name="connsiteY259" fmla="*/ 4756288 h 6858000"/>
              <a:gd name="connsiteX260" fmla="*/ 3957350 w 5305156"/>
              <a:gd name="connsiteY260" fmla="*/ 4737362 h 6858000"/>
              <a:gd name="connsiteX261" fmla="*/ 3957350 w 5305156"/>
              <a:gd name="connsiteY261" fmla="*/ 4753922 h 6858000"/>
              <a:gd name="connsiteX262" fmla="*/ 3973504 w 5305156"/>
              <a:gd name="connsiteY262" fmla="*/ 4768116 h 6858000"/>
              <a:gd name="connsiteX263" fmla="*/ 3973504 w 5305156"/>
              <a:gd name="connsiteY263" fmla="*/ 5114295 h 6858000"/>
              <a:gd name="connsiteX264" fmla="*/ 3957350 w 5305156"/>
              <a:gd name="connsiteY264" fmla="*/ 5100101 h 6858000"/>
              <a:gd name="connsiteX265" fmla="*/ 3957350 w 5305156"/>
              <a:gd name="connsiteY265" fmla="*/ 5116661 h 6858000"/>
              <a:gd name="connsiteX266" fmla="*/ 3971397 w 5305156"/>
              <a:gd name="connsiteY266" fmla="*/ 5129278 h 6858000"/>
              <a:gd name="connsiteX267" fmla="*/ 3971397 w 5305156"/>
              <a:gd name="connsiteY267" fmla="*/ 5306704 h 6858000"/>
              <a:gd name="connsiteX268" fmla="*/ 3983337 w 5305156"/>
              <a:gd name="connsiteY268" fmla="*/ 5309070 h 6858000"/>
              <a:gd name="connsiteX269" fmla="*/ 3983337 w 5305156"/>
              <a:gd name="connsiteY269" fmla="*/ 5134798 h 6858000"/>
              <a:gd name="connsiteX270" fmla="*/ 4153305 w 5305156"/>
              <a:gd name="connsiteY270" fmla="*/ 5283047 h 6858000"/>
              <a:gd name="connsiteX271" fmla="*/ 4160329 w 5305156"/>
              <a:gd name="connsiteY271" fmla="*/ 5272008 h 6858000"/>
              <a:gd name="connsiteX272" fmla="*/ 3991063 w 5305156"/>
              <a:gd name="connsiteY272" fmla="*/ 5125335 h 6858000"/>
              <a:gd name="connsiteX273" fmla="*/ 4316249 w 5305156"/>
              <a:gd name="connsiteY273" fmla="*/ 4847761 h 6858000"/>
              <a:gd name="connsiteX274" fmla="*/ 4392103 w 5305156"/>
              <a:gd name="connsiteY274" fmla="*/ 4913212 h 6858000"/>
              <a:gd name="connsiteX275" fmla="*/ 4636520 w 5305156"/>
              <a:gd name="connsiteY275" fmla="*/ 5126124 h 6858000"/>
              <a:gd name="connsiteX276" fmla="*/ 4311333 w 5305156"/>
              <a:gd name="connsiteY276" fmla="*/ 5403697 h 6858000"/>
              <a:gd name="connsiteX277" fmla="*/ 4160329 w 5305156"/>
              <a:gd name="connsiteY277" fmla="*/ 5272796 h 6858000"/>
              <a:gd name="connsiteX278" fmla="*/ 4154007 w 5305156"/>
              <a:gd name="connsiteY278" fmla="*/ 5283047 h 6858000"/>
              <a:gd name="connsiteX279" fmla="*/ 4305715 w 5305156"/>
              <a:gd name="connsiteY279" fmla="*/ 5415526 h 6858000"/>
              <a:gd name="connsiteX280" fmla="*/ 4305715 w 5305156"/>
              <a:gd name="connsiteY280" fmla="*/ 5761705 h 6858000"/>
              <a:gd name="connsiteX281" fmla="*/ 3983337 w 5305156"/>
              <a:gd name="connsiteY281" fmla="*/ 5480976 h 6858000"/>
              <a:gd name="connsiteX282" fmla="*/ 3983337 w 5305156"/>
              <a:gd name="connsiteY282" fmla="*/ 5309858 h 6858000"/>
              <a:gd name="connsiteX283" fmla="*/ 3971397 w 5305156"/>
              <a:gd name="connsiteY283" fmla="*/ 5307493 h 6858000"/>
              <a:gd name="connsiteX284" fmla="*/ 3971397 w 5305156"/>
              <a:gd name="connsiteY284" fmla="*/ 5487285 h 6858000"/>
              <a:gd name="connsiteX285" fmla="*/ 3755776 w 5305156"/>
              <a:gd name="connsiteY285" fmla="*/ 5671020 h 6858000"/>
              <a:gd name="connsiteX286" fmla="*/ 3639186 w 5305156"/>
              <a:gd name="connsiteY286" fmla="*/ 5770379 h 6858000"/>
              <a:gd name="connsiteX287" fmla="*/ 3639186 w 5305156"/>
              <a:gd name="connsiteY287" fmla="*/ 6021141 h 6858000"/>
              <a:gd name="connsiteX288" fmla="*/ 3651126 w 5305156"/>
              <a:gd name="connsiteY288" fmla="*/ 6026661 h 6858000"/>
              <a:gd name="connsiteX289" fmla="*/ 3651126 w 5305156"/>
              <a:gd name="connsiteY289" fmla="*/ 5786939 h 6858000"/>
              <a:gd name="connsiteX290" fmla="*/ 3973504 w 5305156"/>
              <a:gd name="connsiteY290" fmla="*/ 6067667 h 6858000"/>
              <a:gd name="connsiteX291" fmla="*/ 3973504 w 5305156"/>
              <a:gd name="connsiteY291" fmla="*/ 6413845 h 6858000"/>
              <a:gd name="connsiteX292" fmla="*/ 3651126 w 5305156"/>
              <a:gd name="connsiteY292" fmla="*/ 6133906 h 6858000"/>
              <a:gd name="connsiteX293" fmla="*/ 3651126 w 5305156"/>
              <a:gd name="connsiteY293" fmla="*/ 6027450 h 6858000"/>
              <a:gd name="connsiteX294" fmla="*/ 3639186 w 5305156"/>
              <a:gd name="connsiteY294" fmla="*/ 6021930 h 6858000"/>
              <a:gd name="connsiteX295" fmla="*/ 3639186 w 5305156"/>
              <a:gd name="connsiteY295" fmla="*/ 6140214 h 6858000"/>
              <a:gd name="connsiteX296" fmla="*/ 3979123 w 5305156"/>
              <a:gd name="connsiteY296" fmla="*/ 6435925 h 6858000"/>
              <a:gd name="connsiteX297" fmla="*/ 4316249 w 5305156"/>
              <a:gd name="connsiteY297" fmla="*/ 6147311 h 6858000"/>
              <a:gd name="connsiteX298" fmla="*/ 4397020 w 5305156"/>
              <a:gd name="connsiteY298" fmla="*/ 6217493 h 6858000"/>
              <a:gd name="connsiteX299" fmla="*/ 4403341 w 5305156"/>
              <a:gd name="connsiteY299" fmla="*/ 6206454 h 6858000"/>
              <a:gd name="connsiteX300" fmla="*/ 4397722 w 5305156"/>
              <a:gd name="connsiteY300" fmla="*/ 6218282 h 6858000"/>
              <a:gd name="connsiteX301" fmla="*/ 4640032 w 5305156"/>
              <a:gd name="connsiteY301" fmla="*/ 6429617 h 6858000"/>
              <a:gd name="connsiteX302" fmla="*/ 4640032 w 5305156"/>
              <a:gd name="connsiteY302" fmla="*/ 6784470 h 6858000"/>
              <a:gd name="connsiteX303" fmla="*/ 4583142 w 5305156"/>
              <a:gd name="connsiteY303" fmla="*/ 6833040 h 6858000"/>
              <a:gd name="connsiteX304" fmla="*/ 4553907 w 5305156"/>
              <a:gd name="connsiteY304" fmla="*/ 6858000 h 6858000"/>
              <a:gd name="connsiteX305" fmla="*/ 3038475 w 5305156"/>
              <a:gd name="connsiteY305" fmla="*/ 6858000 h 6858000"/>
              <a:gd name="connsiteX306" fmla="*/ 0 w 5305156"/>
              <a:gd name="connsiteY30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05156" h="6858000">
                <a:moveTo>
                  <a:pt x="4647758" y="6793932"/>
                </a:moveTo>
                <a:cubicBezTo>
                  <a:pt x="4647758" y="6793932"/>
                  <a:pt x="4647758" y="6793932"/>
                  <a:pt x="4720099" y="6857017"/>
                </a:cubicBezTo>
                <a:lnTo>
                  <a:pt x="4721226" y="6858000"/>
                </a:lnTo>
                <a:lnTo>
                  <a:pt x="4572862" y="6858000"/>
                </a:lnTo>
                <a:lnTo>
                  <a:pt x="4579542" y="6852286"/>
                </a:lnTo>
                <a:cubicBezTo>
                  <a:pt x="4596135" y="6838092"/>
                  <a:pt x="4618259" y="6819166"/>
                  <a:pt x="4647758" y="6793932"/>
                </a:cubicBezTo>
                <a:close/>
                <a:moveTo>
                  <a:pt x="4651972" y="6434348"/>
                </a:moveTo>
                <a:cubicBezTo>
                  <a:pt x="4651972" y="6434348"/>
                  <a:pt x="4651972" y="6434348"/>
                  <a:pt x="4974349" y="6715076"/>
                </a:cubicBezTo>
                <a:cubicBezTo>
                  <a:pt x="4974349" y="6715076"/>
                  <a:pt x="4974349" y="6715076"/>
                  <a:pt x="4974349" y="6799592"/>
                </a:cubicBezTo>
                <a:lnTo>
                  <a:pt x="4974349" y="6858000"/>
                </a:lnTo>
                <a:lnTo>
                  <a:pt x="4741003" y="6858000"/>
                </a:lnTo>
                <a:lnTo>
                  <a:pt x="4736254" y="6853863"/>
                </a:lnTo>
                <a:cubicBezTo>
                  <a:pt x="4731338" y="6854652"/>
                  <a:pt x="4725718" y="6856229"/>
                  <a:pt x="4720099" y="6857017"/>
                </a:cubicBezTo>
                <a:cubicBezTo>
                  <a:pt x="4725718" y="6855440"/>
                  <a:pt x="4730635" y="6854652"/>
                  <a:pt x="4735551" y="6853075"/>
                </a:cubicBezTo>
                <a:cubicBezTo>
                  <a:pt x="4735551" y="6853075"/>
                  <a:pt x="4735551" y="6853075"/>
                  <a:pt x="4651972" y="6780527"/>
                </a:cubicBezTo>
                <a:cubicBezTo>
                  <a:pt x="4651972" y="6780527"/>
                  <a:pt x="4651972" y="6780527"/>
                  <a:pt x="4651972" y="6434348"/>
                </a:cubicBezTo>
                <a:close/>
                <a:moveTo>
                  <a:pt x="4319762" y="5786939"/>
                </a:moveTo>
                <a:cubicBezTo>
                  <a:pt x="4319762" y="5786939"/>
                  <a:pt x="4319762" y="5786939"/>
                  <a:pt x="4527656" y="5968308"/>
                </a:cubicBezTo>
                <a:cubicBezTo>
                  <a:pt x="4527656" y="5968308"/>
                  <a:pt x="4527656" y="5968308"/>
                  <a:pt x="4642139" y="6067667"/>
                </a:cubicBezTo>
                <a:cubicBezTo>
                  <a:pt x="4642139" y="6067667"/>
                  <a:pt x="4642139" y="6067667"/>
                  <a:pt x="4642139" y="6413845"/>
                </a:cubicBezTo>
                <a:cubicBezTo>
                  <a:pt x="4642139" y="6413845"/>
                  <a:pt x="4642139" y="6413845"/>
                  <a:pt x="4403341" y="6206454"/>
                </a:cubicBezTo>
                <a:cubicBezTo>
                  <a:pt x="4403341" y="6206454"/>
                  <a:pt x="4403341" y="6206454"/>
                  <a:pt x="4319762" y="6133906"/>
                </a:cubicBezTo>
                <a:cubicBezTo>
                  <a:pt x="4319762" y="6133906"/>
                  <a:pt x="4319762" y="6133906"/>
                  <a:pt x="4319762" y="5786939"/>
                </a:cubicBezTo>
                <a:close/>
                <a:moveTo>
                  <a:pt x="3755776" y="5671020"/>
                </a:moveTo>
                <a:cubicBezTo>
                  <a:pt x="3767716" y="5677328"/>
                  <a:pt x="3767716" y="5677328"/>
                  <a:pt x="3767716" y="5677328"/>
                </a:cubicBezTo>
                <a:cubicBezTo>
                  <a:pt x="3755776" y="5671020"/>
                  <a:pt x="3755776" y="5671020"/>
                  <a:pt x="3755776" y="5671020"/>
                </a:cubicBezTo>
                <a:close/>
                <a:moveTo>
                  <a:pt x="3979825" y="5495959"/>
                </a:moveTo>
                <a:cubicBezTo>
                  <a:pt x="3979825" y="5495959"/>
                  <a:pt x="3979825" y="5495959"/>
                  <a:pt x="4304309" y="5779053"/>
                </a:cubicBezTo>
                <a:cubicBezTo>
                  <a:pt x="4304309" y="5779053"/>
                  <a:pt x="4304309" y="5779053"/>
                  <a:pt x="3979123" y="6056627"/>
                </a:cubicBezTo>
                <a:cubicBezTo>
                  <a:pt x="3979123" y="6056627"/>
                  <a:pt x="3979123" y="6056627"/>
                  <a:pt x="3654638" y="5773533"/>
                </a:cubicBezTo>
                <a:cubicBezTo>
                  <a:pt x="3654638" y="5773533"/>
                  <a:pt x="3654638" y="5773533"/>
                  <a:pt x="3767716" y="5677328"/>
                </a:cubicBezTo>
                <a:cubicBezTo>
                  <a:pt x="3767716" y="5677328"/>
                  <a:pt x="3767716" y="5677328"/>
                  <a:pt x="3979825" y="5495959"/>
                </a:cubicBezTo>
                <a:close/>
                <a:moveTo>
                  <a:pt x="4984885" y="4847761"/>
                </a:moveTo>
                <a:cubicBezTo>
                  <a:pt x="4984885" y="4847761"/>
                  <a:pt x="4984885" y="4847761"/>
                  <a:pt x="5305156" y="5126124"/>
                </a:cubicBezTo>
                <a:cubicBezTo>
                  <a:pt x="5305156" y="5126124"/>
                  <a:pt x="5305156" y="5126124"/>
                  <a:pt x="4979968" y="5403697"/>
                </a:cubicBezTo>
                <a:cubicBezTo>
                  <a:pt x="4979968" y="5403697"/>
                  <a:pt x="4979968" y="5403697"/>
                  <a:pt x="4871807" y="5309070"/>
                </a:cubicBezTo>
                <a:cubicBezTo>
                  <a:pt x="4871807" y="5309070"/>
                  <a:pt x="4871807" y="5309070"/>
                  <a:pt x="4865486" y="5320898"/>
                </a:cubicBezTo>
                <a:cubicBezTo>
                  <a:pt x="4865486" y="5320898"/>
                  <a:pt x="4865486" y="5320898"/>
                  <a:pt x="4974349" y="5415526"/>
                </a:cubicBezTo>
                <a:cubicBezTo>
                  <a:pt x="4974349" y="5415526"/>
                  <a:pt x="4974349" y="5415526"/>
                  <a:pt x="4974349" y="5761705"/>
                </a:cubicBezTo>
                <a:cubicBezTo>
                  <a:pt x="4974349" y="5761705"/>
                  <a:pt x="4974349" y="5761705"/>
                  <a:pt x="4741170" y="5559044"/>
                </a:cubicBezTo>
                <a:cubicBezTo>
                  <a:pt x="4741170" y="5559044"/>
                  <a:pt x="4741170" y="5559044"/>
                  <a:pt x="4734849" y="5571661"/>
                </a:cubicBezTo>
                <a:cubicBezTo>
                  <a:pt x="4734849" y="5571661"/>
                  <a:pt x="4734849" y="5571661"/>
                  <a:pt x="4972945" y="5779053"/>
                </a:cubicBezTo>
                <a:cubicBezTo>
                  <a:pt x="4972945" y="5779053"/>
                  <a:pt x="4972945" y="5779053"/>
                  <a:pt x="4647758" y="6056627"/>
                </a:cubicBezTo>
                <a:cubicBezTo>
                  <a:pt x="4647758" y="6056627"/>
                  <a:pt x="4647758" y="6056627"/>
                  <a:pt x="4533978" y="5957268"/>
                </a:cubicBezTo>
                <a:cubicBezTo>
                  <a:pt x="4533978" y="5957268"/>
                  <a:pt x="4533978" y="5957268"/>
                  <a:pt x="4527656" y="5968308"/>
                </a:cubicBezTo>
                <a:cubicBezTo>
                  <a:pt x="4527656" y="5968308"/>
                  <a:pt x="4527656" y="5968308"/>
                  <a:pt x="4533275" y="5956479"/>
                </a:cubicBezTo>
                <a:cubicBezTo>
                  <a:pt x="4533275" y="5956479"/>
                  <a:pt x="4533275" y="5956479"/>
                  <a:pt x="4323273" y="5773533"/>
                </a:cubicBezTo>
                <a:cubicBezTo>
                  <a:pt x="4323273" y="5773533"/>
                  <a:pt x="4323273" y="5773533"/>
                  <a:pt x="4648460" y="5495959"/>
                </a:cubicBezTo>
                <a:cubicBezTo>
                  <a:pt x="4648460" y="5495959"/>
                  <a:pt x="4648460" y="5495959"/>
                  <a:pt x="4734146" y="5570873"/>
                </a:cubicBezTo>
                <a:cubicBezTo>
                  <a:pt x="4734146" y="5570873"/>
                  <a:pt x="4734146" y="5570873"/>
                  <a:pt x="4741170" y="5558256"/>
                </a:cubicBezTo>
                <a:cubicBezTo>
                  <a:pt x="4741170" y="5558256"/>
                  <a:pt x="4741170" y="5558256"/>
                  <a:pt x="4651972" y="5480976"/>
                </a:cubicBezTo>
                <a:cubicBezTo>
                  <a:pt x="4651972" y="5480976"/>
                  <a:pt x="4651972" y="5480976"/>
                  <a:pt x="4651972" y="5134798"/>
                </a:cubicBezTo>
                <a:cubicBezTo>
                  <a:pt x="4651972" y="5134798"/>
                  <a:pt x="4651972" y="5134798"/>
                  <a:pt x="4865486" y="5320110"/>
                </a:cubicBezTo>
                <a:cubicBezTo>
                  <a:pt x="4865486" y="5320110"/>
                  <a:pt x="4865486" y="5320110"/>
                  <a:pt x="4871104" y="5309070"/>
                </a:cubicBezTo>
                <a:cubicBezTo>
                  <a:pt x="4871104" y="5309070"/>
                  <a:pt x="4871104" y="5309070"/>
                  <a:pt x="4659698" y="5125335"/>
                </a:cubicBezTo>
                <a:cubicBezTo>
                  <a:pt x="4659698" y="5125335"/>
                  <a:pt x="4659698" y="5125335"/>
                  <a:pt x="4984885" y="4847761"/>
                </a:cubicBezTo>
                <a:close/>
                <a:moveTo>
                  <a:pt x="4319762" y="4487388"/>
                </a:moveTo>
                <a:cubicBezTo>
                  <a:pt x="4319762" y="4487388"/>
                  <a:pt x="4319762" y="4487388"/>
                  <a:pt x="4541703" y="4680586"/>
                </a:cubicBezTo>
                <a:cubicBezTo>
                  <a:pt x="4541703" y="4680586"/>
                  <a:pt x="4541703" y="4680586"/>
                  <a:pt x="4548726" y="4670335"/>
                </a:cubicBezTo>
                <a:cubicBezTo>
                  <a:pt x="4548726" y="4670335"/>
                  <a:pt x="4548726" y="4670335"/>
                  <a:pt x="4542406" y="4680586"/>
                </a:cubicBezTo>
                <a:cubicBezTo>
                  <a:pt x="4542406" y="4680586"/>
                  <a:pt x="4542406" y="4680586"/>
                  <a:pt x="4642139" y="4768116"/>
                </a:cubicBezTo>
                <a:cubicBezTo>
                  <a:pt x="4642139" y="4768116"/>
                  <a:pt x="4642139" y="4768116"/>
                  <a:pt x="4642139" y="5114295"/>
                </a:cubicBezTo>
                <a:cubicBezTo>
                  <a:pt x="4642139" y="5114295"/>
                  <a:pt x="4642139" y="5114295"/>
                  <a:pt x="4399127" y="4902960"/>
                </a:cubicBezTo>
                <a:cubicBezTo>
                  <a:pt x="4399127" y="4902960"/>
                  <a:pt x="4399127" y="4902960"/>
                  <a:pt x="4392103" y="4913212"/>
                </a:cubicBezTo>
                <a:cubicBezTo>
                  <a:pt x="4392103" y="4913212"/>
                  <a:pt x="4392103" y="4913212"/>
                  <a:pt x="4398424" y="4902172"/>
                </a:cubicBezTo>
                <a:cubicBezTo>
                  <a:pt x="4398424" y="4902172"/>
                  <a:pt x="4398424" y="4902172"/>
                  <a:pt x="4319762" y="4833567"/>
                </a:cubicBezTo>
                <a:cubicBezTo>
                  <a:pt x="4319762" y="4833567"/>
                  <a:pt x="4319762" y="4833567"/>
                  <a:pt x="4319762" y="4487388"/>
                </a:cubicBezTo>
                <a:close/>
                <a:moveTo>
                  <a:pt x="4648460" y="4196409"/>
                </a:moveTo>
                <a:cubicBezTo>
                  <a:pt x="4648460" y="4196409"/>
                  <a:pt x="4648460" y="4196409"/>
                  <a:pt x="4972945" y="4478714"/>
                </a:cubicBezTo>
                <a:cubicBezTo>
                  <a:pt x="4972945" y="4478714"/>
                  <a:pt x="4972945" y="4478714"/>
                  <a:pt x="4647758" y="4756288"/>
                </a:cubicBezTo>
                <a:cubicBezTo>
                  <a:pt x="4647758" y="4756288"/>
                  <a:pt x="4647758" y="4756288"/>
                  <a:pt x="4548726" y="4670335"/>
                </a:cubicBezTo>
                <a:cubicBezTo>
                  <a:pt x="4548726" y="4670335"/>
                  <a:pt x="4548726" y="4670335"/>
                  <a:pt x="4323273" y="4473983"/>
                </a:cubicBezTo>
                <a:cubicBezTo>
                  <a:pt x="4323273" y="4473983"/>
                  <a:pt x="4323273" y="4473983"/>
                  <a:pt x="4648460" y="4196409"/>
                </a:cubicBezTo>
                <a:close/>
                <a:moveTo>
                  <a:pt x="4312036" y="3544268"/>
                </a:moveTo>
                <a:cubicBezTo>
                  <a:pt x="4312036" y="3544268"/>
                  <a:pt x="4312036" y="3544268"/>
                  <a:pt x="4636520" y="3826573"/>
                </a:cubicBezTo>
                <a:cubicBezTo>
                  <a:pt x="4636520" y="3826573"/>
                  <a:pt x="4636520" y="3826573"/>
                  <a:pt x="4311333" y="4104935"/>
                </a:cubicBezTo>
                <a:cubicBezTo>
                  <a:pt x="4311333" y="4104935"/>
                  <a:pt x="4311333" y="4104935"/>
                  <a:pt x="3986848" y="3821842"/>
                </a:cubicBezTo>
                <a:cubicBezTo>
                  <a:pt x="3986848" y="3821842"/>
                  <a:pt x="3986848" y="3821842"/>
                  <a:pt x="4302905" y="3552154"/>
                </a:cubicBezTo>
                <a:cubicBezTo>
                  <a:pt x="4302905" y="3552154"/>
                  <a:pt x="4302905" y="3552154"/>
                  <a:pt x="4312036" y="3544268"/>
                </a:cubicBezTo>
                <a:close/>
                <a:moveTo>
                  <a:pt x="3986848" y="2538851"/>
                </a:moveTo>
                <a:cubicBezTo>
                  <a:pt x="3986848" y="2538851"/>
                  <a:pt x="3986848" y="2538851"/>
                  <a:pt x="4194744" y="2719432"/>
                </a:cubicBezTo>
                <a:cubicBezTo>
                  <a:pt x="4194744" y="2719432"/>
                  <a:pt x="4194744" y="2719432"/>
                  <a:pt x="4201064" y="2708392"/>
                </a:cubicBezTo>
                <a:cubicBezTo>
                  <a:pt x="4201064" y="2708392"/>
                  <a:pt x="4201064" y="2708392"/>
                  <a:pt x="4195446" y="2720221"/>
                </a:cubicBezTo>
                <a:cubicBezTo>
                  <a:pt x="4195446" y="2720221"/>
                  <a:pt x="4195446" y="2720221"/>
                  <a:pt x="4309226" y="2819579"/>
                </a:cubicBezTo>
                <a:cubicBezTo>
                  <a:pt x="4309226" y="2819579"/>
                  <a:pt x="4309226" y="2819579"/>
                  <a:pt x="4309226" y="3165758"/>
                </a:cubicBezTo>
                <a:cubicBezTo>
                  <a:pt x="4309226" y="3165758"/>
                  <a:pt x="4309226" y="3165758"/>
                  <a:pt x="4071131" y="2958366"/>
                </a:cubicBezTo>
                <a:cubicBezTo>
                  <a:pt x="4071131" y="2958366"/>
                  <a:pt x="4071131" y="2958366"/>
                  <a:pt x="4064809" y="2969406"/>
                </a:cubicBezTo>
                <a:cubicBezTo>
                  <a:pt x="4064809" y="2969406"/>
                  <a:pt x="4064809" y="2969406"/>
                  <a:pt x="4070428" y="2957578"/>
                </a:cubicBezTo>
                <a:cubicBezTo>
                  <a:pt x="4070428" y="2957578"/>
                  <a:pt x="4070428" y="2957578"/>
                  <a:pt x="3986848" y="2885030"/>
                </a:cubicBezTo>
                <a:cubicBezTo>
                  <a:pt x="3986848" y="2885030"/>
                  <a:pt x="3986848" y="2885030"/>
                  <a:pt x="3986848" y="2538851"/>
                </a:cubicBezTo>
                <a:close/>
                <a:moveTo>
                  <a:pt x="4652674" y="1598885"/>
                </a:moveTo>
                <a:cubicBezTo>
                  <a:pt x="4652674" y="1598885"/>
                  <a:pt x="4652674" y="1598885"/>
                  <a:pt x="4972945" y="1878036"/>
                </a:cubicBezTo>
                <a:cubicBezTo>
                  <a:pt x="4972945" y="1878036"/>
                  <a:pt x="4972945" y="1878036"/>
                  <a:pt x="4647758" y="2155610"/>
                </a:cubicBezTo>
                <a:cubicBezTo>
                  <a:pt x="4647758" y="2155610"/>
                  <a:pt x="4647758" y="2155610"/>
                  <a:pt x="4538894" y="2060983"/>
                </a:cubicBezTo>
                <a:cubicBezTo>
                  <a:pt x="4538894" y="2060983"/>
                  <a:pt x="4538894" y="2060983"/>
                  <a:pt x="4533275" y="2072022"/>
                </a:cubicBezTo>
                <a:cubicBezTo>
                  <a:pt x="4533275" y="2072022"/>
                  <a:pt x="4533275" y="2072022"/>
                  <a:pt x="4642139" y="2166650"/>
                </a:cubicBezTo>
                <a:cubicBezTo>
                  <a:pt x="4642139" y="2166650"/>
                  <a:pt x="4642139" y="2166650"/>
                  <a:pt x="4642139" y="2513617"/>
                </a:cubicBezTo>
                <a:cubicBezTo>
                  <a:pt x="4642139" y="2513617"/>
                  <a:pt x="4642139" y="2513617"/>
                  <a:pt x="4408960" y="2310168"/>
                </a:cubicBezTo>
                <a:cubicBezTo>
                  <a:pt x="4408960" y="2310168"/>
                  <a:pt x="4408960" y="2310168"/>
                  <a:pt x="4402639" y="2322785"/>
                </a:cubicBezTo>
                <a:cubicBezTo>
                  <a:pt x="4402639" y="2322785"/>
                  <a:pt x="4402639" y="2322785"/>
                  <a:pt x="4640032" y="2530177"/>
                </a:cubicBezTo>
                <a:cubicBezTo>
                  <a:pt x="4640032" y="2530177"/>
                  <a:pt x="4640032" y="2530177"/>
                  <a:pt x="4314845" y="2807751"/>
                </a:cubicBezTo>
                <a:cubicBezTo>
                  <a:pt x="4314845" y="2807751"/>
                  <a:pt x="4314845" y="2807751"/>
                  <a:pt x="4201064" y="2708392"/>
                </a:cubicBezTo>
                <a:cubicBezTo>
                  <a:pt x="4201064" y="2708392"/>
                  <a:pt x="4201064" y="2708392"/>
                  <a:pt x="3991063" y="2525446"/>
                </a:cubicBezTo>
                <a:cubicBezTo>
                  <a:pt x="3991063" y="2525446"/>
                  <a:pt x="3991063" y="2525446"/>
                  <a:pt x="4316249" y="2247872"/>
                </a:cubicBezTo>
                <a:cubicBezTo>
                  <a:pt x="4316249" y="2247872"/>
                  <a:pt x="4316249" y="2247872"/>
                  <a:pt x="4401936" y="2322785"/>
                </a:cubicBezTo>
                <a:cubicBezTo>
                  <a:pt x="4401936" y="2322785"/>
                  <a:pt x="4401936" y="2322785"/>
                  <a:pt x="4408257" y="2310168"/>
                </a:cubicBezTo>
                <a:cubicBezTo>
                  <a:pt x="4408257" y="2310168"/>
                  <a:pt x="4408257" y="2310168"/>
                  <a:pt x="4319762" y="2232889"/>
                </a:cubicBezTo>
                <a:cubicBezTo>
                  <a:pt x="4319762" y="2232889"/>
                  <a:pt x="4319762" y="2232889"/>
                  <a:pt x="4319762" y="1885922"/>
                </a:cubicBezTo>
                <a:cubicBezTo>
                  <a:pt x="4319762" y="1885922"/>
                  <a:pt x="4319762" y="1885922"/>
                  <a:pt x="4532573" y="2072022"/>
                </a:cubicBezTo>
                <a:cubicBezTo>
                  <a:pt x="4532573" y="2072022"/>
                  <a:pt x="4532573" y="2072022"/>
                  <a:pt x="4538894" y="2060194"/>
                </a:cubicBezTo>
                <a:cubicBezTo>
                  <a:pt x="4538894" y="2060194"/>
                  <a:pt x="4538894" y="2060194"/>
                  <a:pt x="4327487" y="1876459"/>
                </a:cubicBezTo>
                <a:cubicBezTo>
                  <a:pt x="4327487" y="1876459"/>
                  <a:pt x="4327487" y="1876459"/>
                  <a:pt x="4652674" y="1598885"/>
                </a:cubicBezTo>
                <a:close/>
                <a:moveTo>
                  <a:pt x="3986848" y="1238512"/>
                </a:moveTo>
                <a:cubicBezTo>
                  <a:pt x="3986848" y="1238512"/>
                  <a:pt x="3986848" y="1238512"/>
                  <a:pt x="4209493" y="1432499"/>
                </a:cubicBezTo>
                <a:cubicBezTo>
                  <a:pt x="4209493" y="1432499"/>
                  <a:pt x="4209493" y="1432499"/>
                  <a:pt x="4309226" y="1519240"/>
                </a:cubicBezTo>
                <a:cubicBezTo>
                  <a:pt x="4309226" y="1519240"/>
                  <a:pt x="4309226" y="1519240"/>
                  <a:pt x="4309226" y="1865419"/>
                </a:cubicBezTo>
                <a:cubicBezTo>
                  <a:pt x="4309226" y="1865419"/>
                  <a:pt x="4309226" y="1865419"/>
                  <a:pt x="4066916" y="1654085"/>
                </a:cubicBezTo>
                <a:cubicBezTo>
                  <a:pt x="4066916" y="1654085"/>
                  <a:pt x="4066916" y="1654085"/>
                  <a:pt x="4059892" y="1665124"/>
                </a:cubicBezTo>
                <a:cubicBezTo>
                  <a:pt x="4059892" y="1665124"/>
                  <a:pt x="4059892" y="1665124"/>
                  <a:pt x="4304309" y="1878036"/>
                </a:cubicBezTo>
                <a:cubicBezTo>
                  <a:pt x="4304309" y="1878036"/>
                  <a:pt x="4304309" y="1878036"/>
                  <a:pt x="3979123" y="2155610"/>
                </a:cubicBezTo>
                <a:cubicBezTo>
                  <a:pt x="3979123" y="2155610"/>
                  <a:pt x="3979123" y="2155610"/>
                  <a:pt x="3828118" y="2023920"/>
                </a:cubicBezTo>
                <a:cubicBezTo>
                  <a:pt x="3828118" y="2023920"/>
                  <a:pt x="3828118" y="2023920"/>
                  <a:pt x="3658852" y="1876459"/>
                </a:cubicBezTo>
                <a:cubicBezTo>
                  <a:pt x="3658852" y="1876459"/>
                  <a:pt x="3658852" y="1876459"/>
                  <a:pt x="3984040" y="1598885"/>
                </a:cubicBezTo>
                <a:cubicBezTo>
                  <a:pt x="3984040" y="1598885"/>
                  <a:pt x="3984040" y="1598885"/>
                  <a:pt x="4059191" y="1664336"/>
                </a:cubicBezTo>
                <a:cubicBezTo>
                  <a:pt x="4059191" y="1664336"/>
                  <a:pt x="4059191" y="1664336"/>
                  <a:pt x="4066214" y="1654085"/>
                </a:cubicBezTo>
                <a:cubicBezTo>
                  <a:pt x="4066214" y="1654085"/>
                  <a:pt x="4066214" y="1654085"/>
                  <a:pt x="3986848" y="1585480"/>
                </a:cubicBezTo>
                <a:cubicBezTo>
                  <a:pt x="3986848" y="1585480"/>
                  <a:pt x="3986848" y="1585480"/>
                  <a:pt x="3986848" y="1238512"/>
                </a:cubicBezTo>
                <a:close/>
                <a:moveTo>
                  <a:pt x="4316249" y="947533"/>
                </a:moveTo>
                <a:cubicBezTo>
                  <a:pt x="4316249" y="947533"/>
                  <a:pt x="4316249" y="947533"/>
                  <a:pt x="4640032" y="1230627"/>
                </a:cubicBezTo>
                <a:cubicBezTo>
                  <a:pt x="4640032" y="1230627"/>
                  <a:pt x="4640032" y="1230627"/>
                  <a:pt x="4314845" y="1508201"/>
                </a:cubicBezTo>
                <a:cubicBezTo>
                  <a:pt x="4314845" y="1508201"/>
                  <a:pt x="4314845" y="1508201"/>
                  <a:pt x="4216517" y="1422247"/>
                </a:cubicBezTo>
                <a:cubicBezTo>
                  <a:pt x="4216517" y="1422247"/>
                  <a:pt x="4216517" y="1422247"/>
                  <a:pt x="4209493" y="1432499"/>
                </a:cubicBezTo>
                <a:cubicBezTo>
                  <a:pt x="4209493" y="1432499"/>
                  <a:pt x="4209493" y="1432499"/>
                  <a:pt x="4215814" y="1421459"/>
                </a:cubicBezTo>
                <a:cubicBezTo>
                  <a:pt x="4215814" y="1421459"/>
                  <a:pt x="4215814" y="1421459"/>
                  <a:pt x="3991063" y="1225107"/>
                </a:cubicBezTo>
                <a:cubicBezTo>
                  <a:pt x="3991063" y="1225107"/>
                  <a:pt x="3991063" y="1225107"/>
                  <a:pt x="4316249" y="947533"/>
                </a:cubicBezTo>
                <a:close/>
                <a:moveTo>
                  <a:pt x="3979825" y="296181"/>
                </a:moveTo>
                <a:cubicBezTo>
                  <a:pt x="3979825" y="296181"/>
                  <a:pt x="3979825" y="296181"/>
                  <a:pt x="4304309" y="578486"/>
                </a:cubicBezTo>
                <a:cubicBezTo>
                  <a:pt x="4304309" y="578486"/>
                  <a:pt x="4304309" y="578486"/>
                  <a:pt x="3979123" y="856060"/>
                </a:cubicBezTo>
                <a:cubicBezTo>
                  <a:pt x="3979123" y="856060"/>
                  <a:pt x="3979123" y="856060"/>
                  <a:pt x="3654638" y="573754"/>
                </a:cubicBezTo>
                <a:cubicBezTo>
                  <a:pt x="3654638" y="573754"/>
                  <a:pt x="3654638" y="573754"/>
                  <a:pt x="3970694" y="304066"/>
                </a:cubicBezTo>
                <a:cubicBezTo>
                  <a:pt x="3970694" y="304066"/>
                  <a:pt x="3970694" y="304066"/>
                  <a:pt x="3979825" y="296181"/>
                </a:cubicBezTo>
                <a:close/>
                <a:moveTo>
                  <a:pt x="4078431" y="0"/>
                </a:moveTo>
                <a:lnTo>
                  <a:pt x="4556976" y="0"/>
                </a:lnTo>
                <a:lnTo>
                  <a:pt x="4541616" y="13087"/>
                </a:lnTo>
                <a:cubicBezTo>
                  <a:pt x="4509220" y="40686"/>
                  <a:pt x="4444428" y="95886"/>
                  <a:pt x="4314845" y="206284"/>
                </a:cubicBezTo>
                <a:cubicBezTo>
                  <a:pt x="4314845" y="206284"/>
                  <a:pt x="4314845" y="206284"/>
                  <a:pt x="4145929" y="58896"/>
                </a:cubicBezTo>
                <a:close/>
                <a:moveTo>
                  <a:pt x="3986848" y="0"/>
                </a:moveTo>
                <a:lnTo>
                  <a:pt x="4059455" y="0"/>
                </a:lnTo>
                <a:lnTo>
                  <a:pt x="4076924" y="15255"/>
                </a:lnTo>
                <a:cubicBezTo>
                  <a:pt x="4110110" y="44235"/>
                  <a:pt x="4176483" y="102194"/>
                  <a:pt x="4309226" y="218113"/>
                </a:cubicBezTo>
                <a:cubicBezTo>
                  <a:pt x="4309226" y="218113"/>
                  <a:pt x="4309226" y="218113"/>
                  <a:pt x="4309226" y="564292"/>
                </a:cubicBezTo>
                <a:cubicBezTo>
                  <a:pt x="4309226" y="564292"/>
                  <a:pt x="4309226" y="564292"/>
                  <a:pt x="3986848" y="283564"/>
                </a:cubicBezTo>
                <a:cubicBezTo>
                  <a:pt x="3986848" y="283564"/>
                  <a:pt x="3986848" y="283564"/>
                  <a:pt x="3986848" y="84404"/>
                </a:cubicBezTo>
                <a:close/>
                <a:moveTo>
                  <a:pt x="0" y="0"/>
                </a:moveTo>
                <a:lnTo>
                  <a:pt x="3038475" y="0"/>
                </a:lnTo>
                <a:lnTo>
                  <a:pt x="3975611" y="0"/>
                </a:lnTo>
                <a:lnTo>
                  <a:pt x="3975611" y="1953"/>
                </a:lnTo>
                <a:cubicBezTo>
                  <a:pt x="3975611" y="28082"/>
                  <a:pt x="3975611" y="97759"/>
                  <a:pt x="3975611" y="283564"/>
                </a:cubicBezTo>
                <a:cubicBezTo>
                  <a:pt x="3975611" y="283564"/>
                  <a:pt x="3975611" y="283564"/>
                  <a:pt x="3961564" y="295392"/>
                </a:cubicBezTo>
                <a:cubicBezTo>
                  <a:pt x="3961564" y="295392"/>
                  <a:pt x="3961564" y="295392"/>
                  <a:pt x="3970694" y="304066"/>
                </a:cubicBezTo>
                <a:cubicBezTo>
                  <a:pt x="3970694" y="304066"/>
                  <a:pt x="3970694" y="304066"/>
                  <a:pt x="3960862" y="295392"/>
                </a:cubicBezTo>
                <a:cubicBezTo>
                  <a:pt x="3960862" y="295392"/>
                  <a:pt x="3960862" y="295392"/>
                  <a:pt x="3639186" y="570600"/>
                </a:cubicBezTo>
                <a:cubicBezTo>
                  <a:pt x="3639186" y="570600"/>
                  <a:pt x="3639186" y="570600"/>
                  <a:pt x="3639186" y="589526"/>
                </a:cubicBezTo>
                <a:cubicBezTo>
                  <a:pt x="3639186" y="589526"/>
                  <a:pt x="3639186" y="589526"/>
                  <a:pt x="3651126" y="599777"/>
                </a:cubicBezTo>
                <a:cubicBezTo>
                  <a:pt x="3651126" y="599777"/>
                  <a:pt x="3651126" y="599777"/>
                  <a:pt x="3651126" y="587160"/>
                </a:cubicBezTo>
                <a:cubicBezTo>
                  <a:pt x="3651126" y="587160"/>
                  <a:pt x="3651126" y="587160"/>
                  <a:pt x="3972801" y="867888"/>
                </a:cubicBezTo>
                <a:cubicBezTo>
                  <a:pt x="3972801" y="867888"/>
                  <a:pt x="3972801" y="867888"/>
                  <a:pt x="3972801" y="1214067"/>
                </a:cubicBezTo>
                <a:cubicBezTo>
                  <a:pt x="3972801" y="1214067"/>
                  <a:pt x="3972801" y="1214067"/>
                  <a:pt x="3651126" y="933339"/>
                </a:cubicBezTo>
                <a:cubicBezTo>
                  <a:pt x="3651126" y="933339"/>
                  <a:pt x="3651126" y="933339"/>
                  <a:pt x="3651126" y="600566"/>
                </a:cubicBezTo>
                <a:cubicBezTo>
                  <a:pt x="3651126" y="600566"/>
                  <a:pt x="3651126" y="600566"/>
                  <a:pt x="3639186" y="590314"/>
                </a:cubicBezTo>
                <a:cubicBezTo>
                  <a:pt x="3639186" y="590314"/>
                  <a:pt x="3639186" y="590314"/>
                  <a:pt x="3639186" y="938859"/>
                </a:cubicBezTo>
                <a:cubicBezTo>
                  <a:pt x="3639186" y="938859"/>
                  <a:pt x="3639186" y="938859"/>
                  <a:pt x="3306976" y="1221952"/>
                </a:cubicBezTo>
                <a:cubicBezTo>
                  <a:pt x="3306976" y="1221952"/>
                  <a:pt x="3306976" y="1221952"/>
                  <a:pt x="3306976" y="1591788"/>
                </a:cubicBezTo>
                <a:cubicBezTo>
                  <a:pt x="3306976" y="1591788"/>
                  <a:pt x="3306976" y="1591788"/>
                  <a:pt x="3624438" y="1867785"/>
                </a:cubicBezTo>
                <a:cubicBezTo>
                  <a:pt x="3624438" y="1867785"/>
                  <a:pt x="3624438" y="1867785"/>
                  <a:pt x="3624438" y="1851225"/>
                </a:cubicBezTo>
                <a:lnTo>
                  <a:pt x="3318214" y="1585480"/>
                </a:lnTo>
                <a:cubicBezTo>
                  <a:pt x="3318214" y="1585480"/>
                  <a:pt x="3318214" y="1585480"/>
                  <a:pt x="3318214" y="1238512"/>
                </a:cubicBezTo>
                <a:cubicBezTo>
                  <a:pt x="3318214" y="1238512"/>
                  <a:pt x="3318214" y="1238512"/>
                  <a:pt x="3624438" y="1505046"/>
                </a:cubicBezTo>
                <a:cubicBezTo>
                  <a:pt x="3624438" y="1505046"/>
                  <a:pt x="3624438" y="1505046"/>
                  <a:pt x="3624438" y="1488487"/>
                </a:cubicBezTo>
                <a:cubicBezTo>
                  <a:pt x="3624438" y="1488487"/>
                  <a:pt x="3624438" y="1488487"/>
                  <a:pt x="3322428" y="1225107"/>
                </a:cubicBezTo>
                <a:cubicBezTo>
                  <a:pt x="3322428" y="1225107"/>
                  <a:pt x="3322428" y="1225107"/>
                  <a:pt x="3647615" y="947533"/>
                </a:cubicBezTo>
                <a:cubicBezTo>
                  <a:pt x="3647615" y="947533"/>
                  <a:pt x="3647615" y="947533"/>
                  <a:pt x="3972100" y="1230627"/>
                </a:cubicBezTo>
                <a:cubicBezTo>
                  <a:pt x="3972100" y="1230627"/>
                  <a:pt x="3972100" y="1230627"/>
                  <a:pt x="3646912" y="1508201"/>
                </a:cubicBezTo>
                <a:cubicBezTo>
                  <a:pt x="3646912" y="1508201"/>
                  <a:pt x="3646912" y="1508201"/>
                  <a:pt x="3625139" y="1489275"/>
                </a:cubicBezTo>
                <a:cubicBezTo>
                  <a:pt x="3625139" y="1489275"/>
                  <a:pt x="3625139" y="1489275"/>
                  <a:pt x="3625139" y="1505835"/>
                </a:cubicBezTo>
                <a:cubicBezTo>
                  <a:pt x="3625139" y="1505835"/>
                  <a:pt x="3625139" y="1505835"/>
                  <a:pt x="3640591" y="1519240"/>
                </a:cubicBezTo>
                <a:cubicBezTo>
                  <a:pt x="3640591" y="1519240"/>
                  <a:pt x="3640591" y="1519240"/>
                  <a:pt x="3640591" y="1865419"/>
                </a:cubicBezTo>
                <a:cubicBezTo>
                  <a:pt x="3640591" y="1865419"/>
                  <a:pt x="3640591" y="1865419"/>
                  <a:pt x="3625139" y="1852014"/>
                </a:cubicBezTo>
                <a:cubicBezTo>
                  <a:pt x="3625139" y="1852014"/>
                  <a:pt x="3625139" y="1852014"/>
                  <a:pt x="3625139" y="1868573"/>
                </a:cubicBezTo>
                <a:cubicBezTo>
                  <a:pt x="3625139" y="1868573"/>
                  <a:pt x="3625139" y="1868573"/>
                  <a:pt x="3639186" y="1881190"/>
                </a:cubicBezTo>
                <a:cubicBezTo>
                  <a:pt x="3639186" y="1881190"/>
                  <a:pt x="3639186" y="1881190"/>
                  <a:pt x="3639186" y="2058617"/>
                </a:cubicBezTo>
                <a:cubicBezTo>
                  <a:pt x="3639186" y="2058617"/>
                  <a:pt x="3639186" y="2058617"/>
                  <a:pt x="3651126" y="2060194"/>
                </a:cubicBezTo>
                <a:cubicBezTo>
                  <a:pt x="3651126" y="2060194"/>
                  <a:pt x="3651126" y="2060194"/>
                  <a:pt x="3651126" y="1885922"/>
                </a:cubicBezTo>
                <a:cubicBezTo>
                  <a:pt x="3651126" y="1885922"/>
                  <a:pt x="3651126" y="1885922"/>
                  <a:pt x="3821095" y="2034172"/>
                </a:cubicBezTo>
                <a:cubicBezTo>
                  <a:pt x="3821095" y="2034172"/>
                  <a:pt x="3821095" y="2034172"/>
                  <a:pt x="3828118" y="2023920"/>
                </a:cubicBezTo>
                <a:cubicBezTo>
                  <a:pt x="3828118" y="2023920"/>
                  <a:pt x="3828118" y="2023920"/>
                  <a:pt x="3821095" y="2034960"/>
                </a:cubicBezTo>
                <a:cubicBezTo>
                  <a:pt x="3821095" y="2034960"/>
                  <a:pt x="3821095" y="2034960"/>
                  <a:pt x="3972801" y="2166650"/>
                </a:cubicBezTo>
                <a:cubicBezTo>
                  <a:pt x="3972801" y="2166650"/>
                  <a:pt x="3972801" y="2166650"/>
                  <a:pt x="3972801" y="2513617"/>
                </a:cubicBezTo>
                <a:cubicBezTo>
                  <a:pt x="3972801" y="2513617"/>
                  <a:pt x="3972801" y="2513617"/>
                  <a:pt x="3651126" y="2232889"/>
                </a:cubicBezTo>
                <a:cubicBezTo>
                  <a:pt x="3651126" y="2232889"/>
                  <a:pt x="3651126" y="2232889"/>
                  <a:pt x="3651126" y="2060983"/>
                </a:cubicBezTo>
                <a:cubicBezTo>
                  <a:pt x="3651126" y="2060983"/>
                  <a:pt x="3651126" y="2060983"/>
                  <a:pt x="3639186" y="2059405"/>
                </a:cubicBezTo>
                <a:cubicBezTo>
                  <a:pt x="3639186" y="2059405"/>
                  <a:pt x="3639186" y="2059405"/>
                  <a:pt x="3639186" y="2238409"/>
                </a:cubicBezTo>
                <a:cubicBezTo>
                  <a:pt x="3639186" y="2238409"/>
                  <a:pt x="3639186" y="2238409"/>
                  <a:pt x="3423566" y="2422144"/>
                </a:cubicBezTo>
                <a:cubicBezTo>
                  <a:pt x="3423566" y="2422144"/>
                  <a:pt x="3423566" y="2422144"/>
                  <a:pt x="3435506" y="2428452"/>
                </a:cubicBezTo>
                <a:cubicBezTo>
                  <a:pt x="3435506" y="2428452"/>
                  <a:pt x="3435506" y="2428452"/>
                  <a:pt x="3647615" y="2247872"/>
                </a:cubicBezTo>
                <a:cubicBezTo>
                  <a:pt x="3647615" y="2247872"/>
                  <a:pt x="3647615" y="2247872"/>
                  <a:pt x="3972100" y="2530177"/>
                </a:cubicBezTo>
                <a:cubicBezTo>
                  <a:pt x="3972100" y="2530177"/>
                  <a:pt x="3972100" y="2530177"/>
                  <a:pt x="3646912" y="2807751"/>
                </a:cubicBezTo>
                <a:cubicBezTo>
                  <a:pt x="3646912" y="2807751"/>
                  <a:pt x="3646912" y="2807751"/>
                  <a:pt x="3322428" y="2525446"/>
                </a:cubicBezTo>
                <a:cubicBezTo>
                  <a:pt x="3322428" y="2525446"/>
                  <a:pt x="3322428" y="2525446"/>
                  <a:pt x="3434803" y="2429241"/>
                </a:cubicBezTo>
                <a:cubicBezTo>
                  <a:pt x="3434803" y="2429241"/>
                  <a:pt x="3434803" y="2429241"/>
                  <a:pt x="3422863" y="2422933"/>
                </a:cubicBezTo>
                <a:cubicBezTo>
                  <a:pt x="3422863" y="2422933"/>
                  <a:pt x="3422863" y="2422933"/>
                  <a:pt x="3306976" y="2522291"/>
                </a:cubicBezTo>
                <a:cubicBezTo>
                  <a:pt x="3306976" y="2522291"/>
                  <a:pt x="3306976" y="2522291"/>
                  <a:pt x="3306976" y="2773054"/>
                </a:cubicBezTo>
                <a:cubicBezTo>
                  <a:pt x="3306976" y="2773054"/>
                  <a:pt x="3306976" y="2773054"/>
                  <a:pt x="3318214" y="2778574"/>
                </a:cubicBezTo>
                <a:cubicBezTo>
                  <a:pt x="3318214" y="2778574"/>
                  <a:pt x="3318214" y="2778574"/>
                  <a:pt x="3318214" y="2538851"/>
                </a:cubicBezTo>
                <a:cubicBezTo>
                  <a:pt x="3318214" y="2538851"/>
                  <a:pt x="3318214" y="2538851"/>
                  <a:pt x="3640591" y="2819579"/>
                </a:cubicBezTo>
                <a:cubicBezTo>
                  <a:pt x="3640591" y="2819579"/>
                  <a:pt x="3640591" y="2819579"/>
                  <a:pt x="3640591" y="3165758"/>
                </a:cubicBezTo>
                <a:cubicBezTo>
                  <a:pt x="3640591" y="3165758"/>
                  <a:pt x="3640591" y="3165758"/>
                  <a:pt x="3318214" y="2885030"/>
                </a:cubicBezTo>
                <a:cubicBezTo>
                  <a:pt x="3318214" y="2885030"/>
                  <a:pt x="3318214" y="2885030"/>
                  <a:pt x="3318214" y="2779363"/>
                </a:cubicBezTo>
                <a:cubicBezTo>
                  <a:pt x="3318214" y="2779363"/>
                  <a:pt x="3318214" y="2779363"/>
                  <a:pt x="3306976" y="2773843"/>
                </a:cubicBezTo>
                <a:cubicBezTo>
                  <a:pt x="3306976" y="2773843"/>
                  <a:pt x="3306976" y="2773843"/>
                  <a:pt x="3306976" y="2891339"/>
                </a:cubicBezTo>
                <a:cubicBezTo>
                  <a:pt x="3306976" y="2891339"/>
                  <a:pt x="3306976" y="2891339"/>
                  <a:pt x="3646210" y="3187049"/>
                </a:cubicBezTo>
                <a:cubicBezTo>
                  <a:pt x="3646210" y="3187049"/>
                  <a:pt x="3646210" y="3187049"/>
                  <a:pt x="3984040" y="2899224"/>
                </a:cubicBezTo>
                <a:cubicBezTo>
                  <a:pt x="3984040" y="2899224"/>
                  <a:pt x="3984040" y="2899224"/>
                  <a:pt x="4064809" y="2969406"/>
                </a:cubicBezTo>
                <a:cubicBezTo>
                  <a:pt x="4064809" y="2969406"/>
                  <a:pt x="4064809" y="2969406"/>
                  <a:pt x="4307822" y="3180741"/>
                </a:cubicBezTo>
                <a:cubicBezTo>
                  <a:pt x="4307822" y="3180741"/>
                  <a:pt x="4307822" y="3180741"/>
                  <a:pt x="4307822" y="3519034"/>
                </a:cubicBezTo>
                <a:cubicBezTo>
                  <a:pt x="4307822" y="3519034"/>
                  <a:pt x="4307822" y="3519034"/>
                  <a:pt x="4319762" y="3519034"/>
                </a:cubicBezTo>
                <a:cubicBezTo>
                  <a:pt x="4319762" y="3519034"/>
                  <a:pt x="4319762" y="3519034"/>
                  <a:pt x="4319762" y="3500109"/>
                </a:cubicBezTo>
                <a:cubicBezTo>
                  <a:pt x="4319762" y="3500109"/>
                  <a:pt x="4319762" y="3500109"/>
                  <a:pt x="4319762" y="3186261"/>
                </a:cubicBezTo>
                <a:cubicBezTo>
                  <a:pt x="4319762" y="3186261"/>
                  <a:pt x="4319762" y="3186261"/>
                  <a:pt x="4642139" y="3466989"/>
                </a:cubicBezTo>
                <a:cubicBezTo>
                  <a:pt x="4642139" y="3466989"/>
                  <a:pt x="4642139" y="3466989"/>
                  <a:pt x="4642139" y="3495377"/>
                </a:cubicBezTo>
                <a:cubicBezTo>
                  <a:pt x="4642139" y="3495377"/>
                  <a:pt x="4642139" y="3495377"/>
                  <a:pt x="4642139" y="3812379"/>
                </a:cubicBezTo>
                <a:cubicBezTo>
                  <a:pt x="4642139" y="3812379"/>
                  <a:pt x="4642139" y="3812379"/>
                  <a:pt x="4319762" y="3532439"/>
                </a:cubicBezTo>
                <a:cubicBezTo>
                  <a:pt x="4319762" y="3532439"/>
                  <a:pt x="4319762" y="3532439"/>
                  <a:pt x="4319762" y="3519822"/>
                </a:cubicBezTo>
                <a:cubicBezTo>
                  <a:pt x="4319762" y="3519822"/>
                  <a:pt x="4319762" y="3519822"/>
                  <a:pt x="4307822" y="3519822"/>
                </a:cubicBezTo>
                <a:cubicBezTo>
                  <a:pt x="4307822" y="3519822"/>
                  <a:pt x="4307822" y="3519822"/>
                  <a:pt x="4307822" y="3531651"/>
                </a:cubicBezTo>
                <a:cubicBezTo>
                  <a:pt x="4307822" y="3531651"/>
                  <a:pt x="4307822" y="3531651"/>
                  <a:pt x="4293775" y="3543479"/>
                </a:cubicBezTo>
                <a:cubicBezTo>
                  <a:pt x="4293775" y="3543479"/>
                  <a:pt x="4293775" y="3543479"/>
                  <a:pt x="4302905" y="3552154"/>
                </a:cubicBezTo>
                <a:cubicBezTo>
                  <a:pt x="4302905" y="3552154"/>
                  <a:pt x="4302905" y="3552154"/>
                  <a:pt x="4293072" y="3544268"/>
                </a:cubicBezTo>
                <a:cubicBezTo>
                  <a:pt x="4293072" y="3544268"/>
                  <a:pt x="4293072" y="3544268"/>
                  <a:pt x="3971397" y="3818688"/>
                </a:cubicBezTo>
                <a:cubicBezTo>
                  <a:pt x="3971397" y="3818688"/>
                  <a:pt x="3971397" y="3818688"/>
                  <a:pt x="3971397" y="3838402"/>
                </a:cubicBezTo>
                <a:cubicBezTo>
                  <a:pt x="3971397" y="3838402"/>
                  <a:pt x="3971397" y="3838402"/>
                  <a:pt x="3983337" y="3848653"/>
                </a:cubicBezTo>
                <a:cubicBezTo>
                  <a:pt x="3983337" y="3848653"/>
                  <a:pt x="3983337" y="3848653"/>
                  <a:pt x="3983337" y="3835248"/>
                </a:cubicBezTo>
                <a:cubicBezTo>
                  <a:pt x="3983337" y="3835248"/>
                  <a:pt x="3983337" y="3835248"/>
                  <a:pt x="4305715" y="4115975"/>
                </a:cubicBezTo>
                <a:cubicBezTo>
                  <a:pt x="4305715" y="4115975"/>
                  <a:pt x="4305715" y="4115975"/>
                  <a:pt x="4305715" y="4462154"/>
                </a:cubicBezTo>
                <a:cubicBezTo>
                  <a:pt x="4305715" y="4462154"/>
                  <a:pt x="4305715" y="4462154"/>
                  <a:pt x="3983337" y="4182215"/>
                </a:cubicBezTo>
                <a:cubicBezTo>
                  <a:pt x="3983337" y="4182215"/>
                  <a:pt x="3983337" y="4182215"/>
                  <a:pt x="3983337" y="3849441"/>
                </a:cubicBezTo>
                <a:cubicBezTo>
                  <a:pt x="3983337" y="3849441"/>
                  <a:pt x="3983337" y="3849441"/>
                  <a:pt x="3971397" y="3839190"/>
                </a:cubicBezTo>
                <a:cubicBezTo>
                  <a:pt x="3971397" y="3839190"/>
                  <a:pt x="3971397" y="3839190"/>
                  <a:pt x="3971397" y="4186946"/>
                </a:cubicBezTo>
                <a:cubicBezTo>
                  <a:pt x="3971397" y="4186946"/>
                  <a:pt x="3971397" y="4186946"/>
                  <a:pt x="3639186" y="4470828"/>
                </a:cubicBezTo>
                <a:cubicBezTo>
                  <a:pt x="3639186" y="4470828"/>
                  <a:pt x="3639186" y="4470828"/>
                  <a:pt x="3639186" y="4839875"/>
                </a:cubicBezTo>
                <a:cubicBezTo>
                  <a:pt x="3639186" y="4839875"/>
                  <a:pt x="3639186" y="4839875"/>
                  <a:pt x="3956647" y="5116661"/>
                </a:cubicBezTo>
                <a:cubicBezTo>
                  <a:pt x="3956647" y="5116661"/>
                  <a:pt x="3956647" y="5116661"/>
                  <a:pt x="3956647" y="5100101"/>
                </a:cubicBezTo>
                <a:cubicBezTo>
                  <a:pt x="3956647" y="5100101"/>
                  <a:pt x="3956647" y="5100101"/>
                  <a:pt x="3651126" y="4833567"/>
                </a:cubicBezTo>
                <a:cubicBezTo>
                  <a:pt x="3651126" y="4833567"/>
                  <a:pt x="3651126" y="4833567"/>
                  <a:pt x="3651126" y="4487388"/>
                </a:cubicBezTo>
                <a:cubicBezTo>
                  <a:pt x="3651126" y="4487388"/>
                  <a:pt x="3651126" y="4487388"/>
                  <a:pt x="3956647" y="4753134"/>
                </a:cubicBezTo>
                <a:cubicBezTo>
                  <a:pt x="3956647" y="4753134"/>
                  <a:pt x="3956647" y="4753134"/>
                  <a:pt x="3956647" y="4737362"/>
                </a:cubicBezTo>
                <a:cubicBezTo>
                  <a:pt x="3956647" y="4737362"/>
                  <a:pt x="3956647" y="4737362"/>
                  <a:pt x="3654638" y="4473983"/>
                </a:cubicBezTo>
                <a:cubicBezTo>
                  <a:pt x="3654638" y="4473983"/>
                  <a:pt x="3654638" y="4473983"/>
                  <a:pt x="3979825" y="4196409"/>
                </a:cubicBezTo>
                <a:cubicBezTo>
                  <a:pt x="3979825" y="4196409"/>
                  <a:pt x="3979825" y="4196409"/>
                  <a:pt x="4304309" y="4478714"/>
                </a:cubicBezTo>
                <a:cubicBezTo>
                  <a:pt x="4304309" y="4478714"/>
                  <a:pt x="4304309" y="4478714"/>
                  <a:pt x="3979123" y="4756288"/>
                </a:cubicBezTo>
                <a:cubicBezTo>
                  <a:pt x="3979123" y="4756288"/>
                  <a:pt x="3979123" y="4756288"/>
                  <a:pt x="3957350" y="4737362"/>
                </a:cubicBezTo>
                <a:cubicBezTo>
                  <a:pt x="3957350" y="4737362"/>
                  <a:pt x="3957350" y="4737362"/>
                  <a:pt x="3957350" y="4753922"/>
                </a:cubicBezTo>
                <a:cubicBezTo>
                  <a:pt x="3957350" y="4753922"/>
                  <a:pt x="3957350" y="4753922"/>
                  <a:pt x="3973504" y="4768116"/>
                </a:cubicBezTo>
                <a:cubicBezTo>
                  <a:pt x="3973504" y="4768116"/>
                  <a:pt x="3973504" y="4768116"/>
                  <a:pt x="3973504" y="5114295"/>
                </a:cubicBezTo>
                <a:cubicBezTo>
                  <a:pt x="3973504" y="5114295"/>
                  <a:pt x="3973504" y="5114295"/>
                  <a:pt x="3957350" y="5100101"/>
                </a:cubicBezTo>
                <a:cubicBezTo>
                  <a:pt x="3957350" y="5100101"/>
                  <a:pt x="3957350" y="5100101"/>
                  <a:pt x="3957350" y="5116661"/>
                </a:cubicBezTo>
                <a:cubicBezTo>
                  <a:pt x="3957350" y="5116661"/>
                  <a:pt x="3957350" y="5116661"/>
                  <a:pt x="3971397" y="5129278"/>
                </a:cubicBezTo>
                <a:cubicBezTo>
                  <a:pt x="3971397" y="5129278"/>
                  <a:pt x="3971397" y="5129278"/>
                  <a:pt x="3971397" y="5306704"/>
                </a:cubicBezTo>
                <a:cubicBezTo>
                  <a:pt x="3971397" y="5306704"/>
                  <a:pt x="3971397" y="5306704"/>
                  <a:pt x="3983337" y="5309070"/>
                </a:cubicBezTo>
                <a:cubicBezTo>
                  <a:pt x="3983337" y="5309070"/>
                  <a:pt x="3983337" y="5309070"/>
                  <a:pt x="3983337" y="5134798"/>
                </a:cubicBezTo>
                <a:cubicBezTo>
                  <a:pt x="3983337" y="5134798"/>
                  <a:pt x="3983337" y="5134798"/>
                  <a:pt x="4153305" y="5283047"/>
                </a:cubicBezTo>
                <a:cubicBezTo>
                  <a:pt x="4153305" y="5283047"/>
                  <a:pt x="4153305" y="5283047"/>
                  <a:pt x="4160329" y="5272008"/>
                </a:cubicBezTo>
                <a:cubicBezTo>
                  <a:pt x="4160329" y="5272008"/>
                  <a:pt x="4160329" y="5272008"/>
                  <a:pt x="3991063" y="5125335"/>
                </a:cubicBezTo>
                <a:cubicBezTo>
                  <a:pt x="3991063" y="5125335"/>
                  <a:pt x="3991063" y="5125335"/>
                  <a:pt x="4316249" y="4847761"/>
                </a:cubicBezTo>
                <a:cubicBezTo>
                  <a:pt x="4316249" y="4847761"/>
                  <a:pt x="4316249" y="4847761"/>
                  <a:pt x="4392103" y="4913212"/>
                </a:cubicBezTo>
                <a:cubicBezTo>
                  <a:pt x="4392103" y="4913212"/>
                  <a:pt x="4392103" y="4913212"/>
                  <a:pt x="4636520" y="5126124"/>
                </a:cubicBezTo>
                <a:cubicBezTo>
                  <a:pt x="4636520" y="5126124"/>
                  <a:pt x="4636520" y="5126124"/>
                  <a:pt x="4311333" y="5403697"/>
                </a:cubicBezTo>
                <a:cubicBezTo>
                  <a:pt x="4311333" y="5403697"/>
                  <a:pt x="4311333" y="5403697"/>
                  <a:pt x="4160329" y="5272796"/>
                </a:cubicBezTo>
                <a:cubicBezTo>
                  <a:pt x="4160329" y="5272796"/>
                  <a:pt x="4160329" y="5272796"/>
                  <a:pt x="4154007" y="5283047"/>
                </a:cubicBezTo>
                <a:cubicBezTo>
                  <a:pt x="4154007" y="5283047"/>
                  <a:pt x="4154007" y="5283047"/>
                  <a:pt x="4305715" y="5415526"/>
                </a:cubicBezTo>
                <a:cubicBezTo>
                  <a:pt x="4305715" y="5415526"/>
                  <a:pt x="4305715" y="5415526"/>
                  <a:pt x="4305715" y="5761705"/>
                </a:cubicBezTo>
                <a:cubicBezTo>
                  <a:pt x="4305715" y="5761705"/>
                  <a:pt x="4305715" y="5761705"/>
                  <a:pt x="3983337" y="5480976"/>
                </a:cubicBezTo>
                <a:cubicBezTo>
                  <a:pt x="3983337" y="5480976"/>
                  <a:pt x="3983337" y="5480976"/>
                  <a:pt x="3983337" y="5309858"/>
                </a:cubicBezTo>
                <a:cubicBezTo>
                  <a:pt x="3983337" y="5309858"/>
                  <a:pt x="3983337" y="5309858"/>
                  <a:pt x="3971397" y="5307493"/>
                </a:cubicBezTo>
                <a:cubicBezTo>
                  <a:pt x="3971397" y="5307493"/>
                  <a:pt x="3971397" y="5307493"/>
                  <a:pt x="3971397" y="5487285"/>
                </a:cubicBezTo>
                <a:cubicBezTo>
                  <a:pt x="3971397" y="5487285"/>
                  <a:pt x="3971397" y="5487285"/>
                  <a:pt x="3755776" y="5671020"/>
                </a:cubicBezTo>
                <a:cubicBezTo>
                  <a:pt x="3755776" y="5671020"/>
                  <a:pt x="3755776" y="5671020"/>
                  <a:pt x="3639186" y="5770379"/>
                </a:cubicBezTo>
                <a:cubicBezTo>
                  <a:pt x="3639186" y="5770379"/>
                  <a:pt x="3639186" y="5770379"/>
                  <a:pt x="3639186" y="6021141"/>
                </a:cubicBezTo>
                <a:cubicBezTo>
                  <a:pt x="3639186" y="6021141"/>
                  <a:pt x="3639186" y="6021141"/>
                  <a:pt x="3651126" y="6026661"/>
                </a:cubicBezTo>
                <a:cubicBezTo>
                  <a:pt x="3651126" y="6026661"/>
                  <a:pt x="3651126" y="6026661"/>
                  <a:pt x="3651126" y="5786939"/>
                </a:cubicBezTo>
                <a:cubicBezTo>
                  <a:pt x="3651126" y="5786939"/>
                  <a:pt x="3651126" y="5786939"/>
                  <a:pt x="3973504" y="6067667"/>
                </a:cubicBezTo>
                <a:cubicBezTo>
                  <a:pt x="3973504" y="6067667"/>
                  <a:pt x="3973504" y="6067667"/>
                  <a:pt x="3973504" y="6413845"/>
                </a:cubicBezTo>
                <a:cubicBezTo>
                  <a:pt x="3973504" y="6413845"/>
                  <a:pt x="3973504" y="6413845"/>
                  <a:pt x="3651126" y="6133906"/>
                </a:cubicBezTo>
                <a:cubicBezTo>
                  <a:pt x="3651126" y="6133906"/>
                  <a:pt x="3651126" y="6133906"/>
                  <a:pt x="3651126" y="6027450"/>
                </a:cubicBezTo>
                <a:cubicBezTo>
                  <a:pt x="3651126" y="6027450"/>
                  <a:pt x="3651126" y="6027450"/>
                  <a:pt x="3639186" y="6021930"/>
                </a:cubicBezTo>
                <a:cubicBezTo>
                  <a:pt x="3639186" y="6021930"/>
                  <a:pt x="3639186" y="6021930"/>
                  <a:pt x="3639186" y="6140214"/>
                </a:cubicBezTo>
                <a:cubicBezTo>
                  <a:pt x="3639186" y="6140214"/>
                  <a:pt x="3639186" y="6140214"/>
                  <a:pt x="3979123" y="6435925"/>
                </a:cubicBezTo>
                <a:cubicBezTo>
                  <a:pt x="3979123" y="6435925"/>
                  <a:pt x="3979123" y="6435925"/>
                  <a:pt x="4316249" y="6147311"/>
                </a:cubicBezTo>
                <a:cubicBezTo>
                  <a:pt x="4316249" y="6147311"/>
                  <a:pt x="4316249" y="6147311"/>
                  <a:pt x="4397020" y="6217493"/>
                </a:cubicBezTo>
                <a:cubicBezTo>
                  <a:pt x="4397020" y="6217493"/>
                  <a:pt x="4397020" y="6217493"/>
                  <a:pt x="4403341" y="6206454"/>
                </a:cubicBezTo>
                <a:cubicBezTo>
                  <a:pt x="4403341" y="6206454"/>
                  <a:pt x="4403341" y="6206454"/>
                  <a:pt x="4397722" y="6218282"/>
                </a:cubicBezTo>
                <a:cubicBezTo>
                  <a:pt x="4397722" y="6218282"/>
                  <a:pt x="4397722" y="6218282"/>
                  <a:pt x="4640032" y="6429617"/>
                </a:cubicBezTo>
                <a:cubicBezTo>
                  <a:pt x="4640032" y="6429617"/>
                  <a:pt x="4640032" y="6429617"/>
                  <a:pt x="4640032" y="6784470"/>
                </a:cubicBezTo>
                <a:cubicBezTo>
                  <a:pt x="4640032" y="6784470"/>
                  <a:pt x="4640032" y="6784470"/>
                  <a:pt x="4583142" y="6833040"/>
                </a:cubicBezTo>
                <a:lnTo>
                  <a:pt x="4553907" y="6858000"/>
                </a:lnTo>
                <a:lnTo>
                  <a:pt x="30384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36000" tIns="900000">
            <a:noAutofit/>
          </a:bodyPr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5B768F97-EB7A-FDD7-6E36-781A0783E3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7685"/>
            <a:ext cx="12086611" cy="2408285"/>
          </a:xfrm>
          <a:custGeom>
            <a:avLst/>
            <a:gdLst>
              <a:gd name="connsiteX0" fmla="*/ 11874479 w 12086611"/>
              <a:gd name="connsiteY0" fmla="*/ 2376194 h 2408285"/>
              <a:gd name="connsiteX1" fmla="*/ 11897822 w 12086611"/>
              <a:gd name="connsiteY1" fmla="*/ 2397884 h 2408285"/>
              <a:gd name="connsiteX2" fmla="*/ 11898186 w 12086611"/>
              <a:gd name="connsiteY2" fmla="*/ 2398222 h 2408285"/>
              <a:gd name="connsiteX3" fmla="*/ 11850311 w 12086611"/>
              <a:gd name="connsiteY3" fmla="*/ 2398222 h 2408285"/>
              <a:gd name="connsiteX4" fmla="*/ 11852466 w 12086611"/>
              <a:gd name="connsiteY4" fmla="*/ 2396257 h 2408285"/>
              <a:gd name="connsiteX5" fmla="*/ 11875838 w 12086611"/>
              <a:gd name="connsiteY5" fmla="*/ 2252563 h 2408285"/>
              <a:gd name="connsiteX6" fmla="*/ 11979865 w 12086611"/>
              <a:gd name="connsiteY6" fmla="*/ 2349082 h 2408285"/>
              <a:gd name="connsiteX7" fmla="*/ 11979865 w 12086611"/>
              <a:gd name="connsiteY7" fmla="*/ 2378140 h 2408285"/>
              <a:gd name="connsiteX8" fmla="*/ 11979865 w 12086611"/>
              <a:gd name="connsiteY8" fmla="*/ 2398222 h 2408285"/>
              <a:gd name="connsiteX9" fmla="*/ 11904568 w 12086611"/>
              <a:gd name="connsiteY9" fmla="*/ 2398222 h 2408285"/>
              <a:gd name="connsiteX10" fmla="*/ 11903035 w 12086611"/>
              <a:gd name="connsiteY10" fmla="*/ 2396799 h 2408285"/>
              <a:gd name="connsiteX11" fmla="*/ 11897822 w 12086611"/>
              <a:gd name="connsiteY11" fmla="*/ 2397884 h 2408285"/>
              <a:gd name="connsiteX12" fmla="*/ 11902808 w 12086611"/>
              <a:gd name="connsiteY12" fmla="*/ 2396528 h 2408285"/>
              <a:gd name="connsiteX13" fmla="*/ 11875838 w 12086611"/>
              <a:gd name="connsiteY13" fmla="*/ 2371585 h 2408285"/>
              <a:gd name="connsiteX14" fmla="*/ 11768639 w 12086611"/>
              <a:gd name="connsiteY14" fmla="*/ 2029973 h 2408285"/>
              <a:gd name="connsiteX15" fmla="*/ 11835724 w 12086611"/>
              <a:gd name="connsiteY15" fmla="*/ 2092331 h 2408285"/>
              <a:gd name="connsiteX16" fmla="*/ 11872666 w 12086611"/>
              <a:gd name="connsiteY16" fmla="*/ 2126492 h 2408285"/>
              <a:gd name="connsiteX17" fmla="*/ 11872666 w 12086611"/>
              <a:gd name="connsiteY17" fmla="*/ 2245514 h 2408285"/>
              <a:gd name="connsiteX18" fmla="*/ 11795609 w 12086611"/>
              <a:gd name="connsiteY18" fmla="*/ 2174210 h 2408285"/>
              <a:gd name="connsiteX19" fmla="*/ 11768639 w 12086611"/>
              <a:gd name="connsiteY19" fmla="*/ 2149266 h 2408285"/>
              <a:gd name="connsiteX20" fmla="*/ 11658947 w 12086611"/>
              <a:gd name="connsiteY20" fmla="*/ 1929930 h 2408285"/>
              <a:gd name="connsiteX21" fmla="*/ 11763653 w 12086611"/>
              <a:gd name="connsiteY21" fmla="*/ 2027262 h 2408285"/>
              <a:gd name="connsiteX22" fmla="*/ 11658721 w 12086611"/>
              <a:gd name="connsiteY22" fmla="*/ 2122697 h 2408285"/>
              <a:gd name="connsiteX23" fmla="*/ 11554014 w 12086611"/>
              <a:gd name="connsiteY23" fmla="*/ 2025364 h 2408285"/>
              <a:gd name="connsiteX24" fmla="*/ 11590503 w 12086611"/>
              <a:gd name="connsiteY24" fmla="*/ 1992287 h 2408285"/>
              <a:gd name="connsiteX25" fmla="*/ 11983265 w 12086611"/>
              <a:gd name="connsiteY25" fmla="*/ 1707069 h 2408285"/>
              <a:gd name="connsiteX26" fmla="*/ 12086611 w 12086611"/>
              <a:gd name="connsiteY26" fmla="*/ 1802775 h 2408285"/>
              <a:gd name="connsiteX27" fmla="*/ 11981678 w 12086611"/>
              <a:gd name="connsiteY27" fmla="*/ 1898209 h 2408285"/>
              <a:gd name="connsiteX28" fmla="*/ 11946776 w 12086611"/>
              <a:gd name="connsiteY28" fmla="*/ 1865674 h 2408285"/>
              <a:gd name="connsiteX29" fmla="*/ 11944736 w 12086611"/>
              <a:gd name="connsiteY29" fmla="*/ 1869741 h 2408285"/>
              <a:gd name="connsiteX30" fmla="*/ 11979865 w 12086611"/>
              <a:gd name="connsiteY30" fmla="*/ 1902276 h 2408285"/>
              <a:gd name="connsiteX31" fmla="*/ 11979865 w 12086611"/>
              <a:gd name="connsiteY31" fmla="*/ 2021298 h 2408285"/>
              <a:gd name="connsiteX32" fmla="*/ 11904621 w 12086611"/>
              <a:gd name="connsiteY32" fmla="*/ 1951619 h 2408285"/>
              <a:gd name="connsiteX33" fmla="*/ 11902582 w 12086611"/>
              <a:gd name="connsiteY33" fmla="*/ 1955957 h 2408285"/>
              <a:gd name="connsiteX34" fmla="*/ 11979412 w 12086611"/>
              <a:gd name="connsiteY34" fmla="*/ 2027262 h 2408285"/>
              <a:gd name="connsiteX35" fmla="*/ 11874479 w 12086611"/>
              <a:gd name="connsiteY35" fmla="*/ 2122697 h 2408285"/>
              <a:gd name="connsiteX36" fmla="*/ 11837764 w 12086611"/>
              <a:gd name="connsiteY36" fmla="*/ 2088535 h 2408285"/>
              <a:gd name="connsiteX37" fmla="*/ 11835724 w 12086611"/>
              <a:gd name="connsiteY37" fmla="*/ 2092331 h 2408285"/>
              <a:gd name="connsiteX38" fmla="*/ 11837537 w 12086611"/>
              <a:gd name="connsiteY38" fmla="*/ 2088264 h 2408285"/>
              <a:gd name="connsiteX39" fmla="*/ 11769772 w 12086611"/>
              <a:gd name="connsiteY39" fmla="*/ 2025364 h 2408285"/>
              <a:gd name="connsiteX40" fmla="*/ 11874705 w 12086611"/>
              <a:gd name="connsiteY40" fmla="*/ 1929930 h 2408285"/>
              <a:gd name="connsiteX41" fmla="*/ 11902355 w 12086611"/>
              <a:gd name="connsiteY41" fmla="*/ 1955686 h 2408285"/>
              <a:gd name="connsiteX42" fmla="*/ 11904621 w 12086611"/>
              <a:gd name="connsiteY42" fmla="*/ 1951349 h 2408285"/>
              <a:gd name="connsiteX43" fmla="*/ 11875838 w 12086611"/>
              <a:gd name="connsiteY43" fmla="*/ 1924778 h 2408285"/>
              <a:gd name="connsiteX44" fmla="*/ 11875838 w 12086611"/>
              <a:gd name="connsiteY44" fmla="*/ 1805757 h 2408285"/>
              <a:gd name="connsiteX45" fmla="*/ 11944736 w 12086611"/>
              <a:gd name="connsiteY45" fmla="*/ 1869470 h 2408285"/>
              <a:gd name="connsiteX46" fmla="*/ 11946549 w 12086611"/>
              <a:gd name="connsiteY46" fmla="*/ 1865674 h 2408285"/>
              <a:gd name="connsiteX47" fmla="*/ 11878332 w 12086611"/>
              <a:gd name="connsiteY47" fmla="*/ 1802503 h 2408285"/>
              <a:gd name="connsiteX48" fmla="*/ 11768639 w 12086611"/>
              <a:gd name="connsiteY48" fmla="*/ 1583167 h 2408285"/>
              <a:gd name="connsiteX49" fmla="*/ 11840257 w 12086611"/>
              <a:gd name="connsiteY49" fmla="*/ 1649591 h 2408285"/>
              <a:gd name="connsiteX50" fmla="*/ 11842523 w 12086611"/>
              <a:gd name="connsiteY50" fmla="*/ 1646067 h 2408285"/>
              <a:gd name="connsiteX51" fmla="*/ 11840483 w 12086611"/>
              <a:gd name="connsiteY51" fmla="*/ 1649591 h 2408285"/>
              <a:gd name="connsiteX52" fmla="*/ 11872666 w 12086611"/>
              <a:gd name="connsiteY52" fmla="*/ 1679686 h 2408285"/>
              <a:gd name="connsiteX53" fmla="*/ 11872666 w 12086611"/>
              <a:gd name="connsiteY53" fmla="*/ 1798708 h 2408285"/>
              <a:gd name="connsiteX54" fmla="*/ 11794249 w 12086611"/>
              <a:gd name="connsiteY54" fmla="*/ 1726047 h 2408285"/>
              <a:gd name="connsiteX55" fmla="*/ 11791983 w 12086611"/>
              <a:gd name="connsiteY55" fmla="*/ 1729572 h 2408285"/>
              <a:gd name="connsiteX56" fmla="*/ 11794023 w 12086611"/>
              <a:gd name="connsiteY56" fmla="*/ 1725776 h 2408285"/>
              <a:gd name="connsiteX57" fmla="*/ 11768639 w 12086611"/>
              <a:gd name="connsiteY57" fmla="*/ 1702189 h 2408285"/>
              <a:gd name="connsiteX58" fmla="*/ 11874705 w 12086611"/>
              <a:gd name="connsiteY58" fmla="*/ 1483123 h 2408285"/>
              <a:gd name="connsiteX59" fmla="*/ 11979412 w 12086611"/>
              <a:gd name="connsiteY59" fmla="*/ 1580184 h 2408285"/>
              <a:gd name="connsiteX60" fmla="*/ 11874479 w 12086611"/>
              <a:gd name="connsiteY60" fmla="*/ 1675619 h 2408285"/>
              <a:gd name="connsiteX61" fmla="*/ 11842523 w 12086611"/>
              <a:gd name="connsiteY61" fmla="*/ 1646067 h 2408285"/>
              <a:gd name="connsiteX62" fmla="*/ 11769772 w 12086611"/>
              <a:gd name="connsiteY62" fmla="*/ 1578558 h 2408285"/>
              <a:gd name="connsiteX63" fmla="*/ 11766146 w 12086611"/>
              <a:gd name="connsiteY63" fmla="*/ 1258907 h 2408285"/>
              <a:gd name="connsiteX64" fmla="*/ 11870853 w 12086611"/>
              <a:gd name="connsiteY64" fmla="*/ 1355968 h 2408285"/>
              <a:gd name="connsiteX65" fmla="*/ 11765920 w 12086611"/>
              <a:gd name="connsiteY65" fmla="*/ 1451673 h 2408285"/>
              <a:gd name="connsiteX66" fmla="*/ 11661213 w 12086611"/>
              <a:gd name="connsiteY66" fmla="*/ 1354341 h 2408285"/>
              <a:gd name="connsiteX67" fmla="*/ 11763200 w 12086611"/>
              <a:gd name="connsiteY67" fmla="*/ 1261618 h 2408285"/>
              <a:gd name="connsiteX68" fmla="*/ 11661213 w 12086611"/>
              <a:gd name="connsiteY68" fmla="*/ 913228 h 2408285"/>
              <a:gd name="connsiteX69" fmla="*/ 11728298 w 12086611"/>
              <a:gd name="connsiteY69" fmla="*/ 975315 h 2408285"/>
              <a:gd name="connsiteX70" fmla="*/ 11730338 w 12086611"/>
              <a:gd name="connsiteY70" fmla="*/ 971519 h 2408285"/>
              <a:gd name="connsiteX71" fmla="*/ 11728525 w 12086611"/>
              <a:gd name="connsiteY71" fmla="*/ 975586 h 2408285"/>
              <a:gd name="connsiteX72" fmla="*/ 11765240 w 12086611"/>
              <a:gd name="connsiteY72" fmla="*/ 1009747 h 2408285"/>
              <a:gd name="connsiteX73" fmla="*/ 11765240 w 12086611"/>
              <a:gd name="connsiteY73" fmla="*/ 1128769 h 2408285"/>
              <a:gd name="connsiteX74" fmla="*/ 11688410 w 12086611"/>
              <a:gd name="connsiteY74" fmla="*/ 1057464 h 2408285"/>
              <a:gd name="connsiteX75" fmla="*/ 11686370 w 12086611"/>
              <a:gd name="connsiteY75" fmla="*/ 1061260 h 2408285"/>
              <a:gd name="connsiteX76" fmla="*/ 11688183 w 12086611"/>
              <a:gd name="connsiteY76" fmla="*/ 1057193 h 2408285"/>
              <a:gd name="connsiteX77" fmla="*/ 11661213 w 12086611"/>
              <a:gd name="connsiteY77" fmla="*/ 1032250 h 2408285"/>
              <a:gd name="connsiteX78" fmla="*/ 11876065 w 12086611"/>
              <a:gd name="connsiteY78" fmla="*/ 590053 h 2408285"/>
              <a:gd name="connsiteX79" fmla="*/ 11979412 w 12086611"/>
              <a:gd name="connsiteY79" fmla="*/ 686029 h 2408285"/>
              <a:gd name="connsiteX80" fmla="*/ 11874479 w 12086611"/>
              <a:gd name="connsiteY80" fmla="*/ 781464 h 2408285"/>
              <a:gd name="connsiteX81" fmla="*/ 11839350 w 12086611"/>
              <a:gd name="connsiteY81" fmla="*/ 748929 h 2408285"/>
              <a:gd name="connsiteX82" fmla="*/ 11837537 w 12086611"/>
              <a:gd name="connsiteY82" fmla="*/ 752725 h 2408285"/>
              <a:gd name="connsiteX83" fmla="*/ 11872666 w 12086611"/>
              <a:gd name="connsiteY83" fmla="*/ 785259 h 2408285"/>
              <a:gd name="connsiteX84" fmla="*/ 11872666 w 12086611"/>
              <a:gd name="connsiteY84" fmla="*/ 904552 h 2408285"/>
              <a:gd name="connsiteX85" fmla="*/ 11797422 w 12086611"/>
              <a:gd name="connsiteY85" fmla="*/ 834603 h 2408285"/>
              <a:gd name="connsiteX86" fmla="*/ 11795383 w 12086611"/>
              <a:gd name="connsiteY86" fmla="*/ 838941 h 2408285"/>
              <a:gd name="connsiteX87" fmla="*/ 11871986 w 12086611"/>
              <a:gd name="connsiteY87" fmla="*/ 910246 h 2408285"/>
              <a:gd name="connsiteX88" fmla="*/ 11767053 w 12086611"/>
              <a:gd name="connsiteY88" fmla="*/ 1005680 h 2408285"/>
              <a:gd name="connsiteX89" fmla="*/ 11730338 w 12086611"/>
              <a:gd name="connsiteY89" fmla="*/ 971519 h 2408285"/>
              <a:gd name="connsiteX90" fmla="*/ 11662573 w 12086611"/>
              <a:gd name="connsiteY90" fmla="*/ 908619 h 2408285"/>
              <a:gd name="connsiteX91" fmla="*/ 11767506 w 12086611"/>
              <a:gd name="connsiteY91" fmla="*/ 813185 h 2408285"/>
              <a:gd name="connsiteX92" fmla="*/ 11795156 w 12086611"/>
              <a:gd name="connsiteY92" fmla="*/ 838941 h 2408285"/>
              <a:gd name="connsiteX93" fmla="*/ 11797196 w 12086611"/>
              <a:gd name="connsiteY93" fmla="*/ 834603 h 2408285"/>
              <a:gd name="connsiteX94" fmla="*/ 11768639 w 12086611"/>
              <a:gd name="connsiteY94" fmla="*/ 808034 h 2408285"/>
              <a:gd name="connsiteX95" fmla="*/ 11768639 w 12086611"/>
              <a:gd name="connsiteY95" fmla="*/ 688741 h 2408285"/>
              <a:gd name="connsiteX96" fmla="*/ 11837310 w 12086611"/>
              <a:gd name="connsiteY96" fmla="*/ 752725 h 2408285"/>
              <a:gd name="connsiteX97" fmla="*/ 11839350 w 12086611"/>
              <a:gd name="connsiteY97" fmla="*/ 748658 h 2408285"/>
              <a:gd name="connsiteX98" fmla="*/ 11771132 w 12086611"/>
              <a:gd name="connsiteY98" fmla="*/ 685487 h 2408285"/>
              <a:gd name="connsiteX99" fmla="*/ 11661213 w 12086611"/>
              <a:gd name="connsiteY99" fmla="*/ 466151 h 2408285"/>
              <a:gd name="connsiteX100" fmla="*/ 11733057 w 12086611"/>
              <a:gd name="connsiteY100" fmla="*/ 532846 h 2408285"/>
              <a:gd name="connsiteX101" fmla="*/ 11765240 w 12086611"/>
              <a:gd name="connsiteY101" fmla="*/ 562669 h 2408285"/>
              <a:gd name="connsiteX102" fmla="*/ 11765240 w 12086611"/>
              <a:gd name="connsiteY102" fmla="*/ 681691 h 2408285"/>
              <a:gd name="connsiteX103" fmla="*/ 11687050 w 12086611"/>
              <a:gd name="connsiteY103" fmla="*/ 609031 h 2408285"/>
              <a:gd name="connsiteX104" fmla="*/ 11684784 w 12086611"/>
              <a:gd name="connsiteY104" fmla="*/ 612827 h 2408285"/>
              <a:gd name="connsiteX105" fmla="*/ 11763653 w 12086611"/>
              <a:gd name="connsiteY105" fmla="*/ 686029 h 2408285"/>
              <a:gd name="connsiteX106" fmla="*/ 11658721 w 12086611"/>
              <a:gd name="connsiteY106" fmla="*/ 781464 h 2408285"/>
              <a:gd name="connsiteX107" fmla="*/ 11609994 w 12086611"/>
              <a:gd name="connsiteY107" fmla="*/ 736187 h 2408285"/>
              <a:gd name="connsiteX108" fmla="*/ 11555374 w 12086611"/>
              <a:gd name="connsiteY108" fmla="*/ 685487 h 2408285"/>
              <a:gd name="connsiteX109" fmla="*/ 11660307 w 12086611"/>
              <a:gd name="connsiteY109" fmla="*/ 590053 h 2408285"/>
              <a:gd name="connsiteX110" fmla="*/ 11684557 w 12086611"/>
              <a:gd name="connsiteY110" fmla="*/ 612556 h 2408285"/>
              <a:gd name="connsiteX111" fmla="*/ 11686824 w 12086611"/>
              <a:gd name="connsiteY111" fmla="*/ 609031 h 2408285"/>
              <a:gd name="connsiteX112" fmla="*/ 11661213 w 12086611"/>
              <a:gd name="connsiteY112" fmla="*/ 585444 h 2408285"/>
              <a:gd name="connsiteX113" fmla="*/ 11767506 w 12086611"/>
              <a:gd name="connsiteY113" fmla="*/ 366107 h 2408285"/>
              <a:gd name="connsiteX114" fmla="*/ 11871986 w 12086611"/>
              <a:gd name="connsiteY114" fmla="*/ 463440 h 2408285"/>
              <a:gd name="connsiteX115" fmla="*/ 11767053 w 12086611"/>
              <a:gd name="connsiteY115" fmla="*/ 558874 h 2408285"/>
              <a:gd name="connsiteX116" fmla="*/ 11735324 w 12086611"/>
              <a:gd name="connsiteY116" fmla="*/ 529322 h 2408285"/>
              <a:gd name="connsiteX117" fmla="*/ 11733057 w 12086611"/>
              <a:gd name="connsiteY117" fmla="*/ 532846 h 2408285"/>
              <a:gd name="connsiteX118" fmla="*/ 11735097 w 12086611"/>
              <a:gd name="connsiteY118" fmla="*/ 529051 h 2408285"/>
              <a:gd name="connsiteX119" fmla="*/ 11662573 w 12086611"/>
              <a:gd name="connsiteY119" fmla="*/ 461542 h 2408285"/>
              <a:gd name="connsiteX120" fmla="*/ 11658947 w 12086611"/>
              <a:gd name="connsiteY120" fmla="*/ 142162 h 2408285"/>
              <a:gd name="connsiteX121" fmla="*/ 11763653 w 12086611"/>
              <a:gd name="connsiteY121" fmla="*/ 239223 h 2408285"/>
              <a:gd name="connsiteX122" fmla="*/ 11658721 w 12086611"/>
              <a:gd name="connsiteY122" fmla="*/ 334657 h 2408285"/>
              <a:gd name="connsiteX123" fmla="*/ 11554014 w 12086611"/>
              <a:gd name="connsiteY123" fmla="*/ 237596 h 2408285"/>
              <a:gd name="connsiteX124" fmla="*/ 11656001 w 12086611"/>
              <a:gd name="connsiteY124" fmla="*/ 144873 h 2408285"/>
              <a:gd name="connsiteX125" fmla="*/ 11690766 w 12086611"/>
              <a:gd name="connsiteY125" fmla="*/ 40330 h 2408285"/>
              <a:gd name="connsiteX126" fmla="*/ 11845185 w 12086611"/>
              <a:gd name="connsiteY126" fmla="*/ 40330 h 2408285"/>
              <a:gd name="connsiteX127" fmla="*/ 11840228 w 12086611"/>
              <a:gd name="connsiteY127" fmla="*/ 44830 h 2408285"/>
              <a:gd name="connsiteX128" fmla="*/ 11767053 w 12086611"/>
              <a:gd name="connsiteY128" fmla="*/ 111254 h 2408285"/>
              <a:gd name="connsiteX129" fmla="*/ 11712546 w 12086611"/>
              <a:gd name="connsiteY129" fmla="*/ 60579 h 2408285"/>
              <a:gd name="connsiteX130" fmla="*/ 11661213 w 12086611"/>
              <a:gd name="connsiteY130" fmla="*/ 40330 h 2408285"/>
              <a:gd name="connsiteX131" fmla="*/ 11684643 w 12086611"/>
              <a:gd name="connsiteY131" fmla="*/ 40330 h 2408285"/>
              <a:gd name="connsiteX132" fmla="*/ 11690280 w 12086611"/>
              <a:gd name="connsiteY132" fmla="*/ 45575 h 2408285"/>
              <a:gd name="connsiteX133" fmla="*/ 11765240 w 12086611"/>
              <a:gd name="connsiteY133" fmla="*/ 115321 h 2408285"/>
              <a:gd name="connsiteX134" fmla="*/ 11765240 w 12086611"/>
              <a:gd name="connsiteY134" fmla="*/ 234343 h 2408285"/>
              <a:gd name="connsiteX135" fmla="*/ 11661213 w 12086611"/>
              <a:gd name="connsiteY135" fmla="*/ 137824 h 2408285"/>
              <a:gd name="connsiteX136" fmla="*/ 11661213 w 12086611"/>
              <a:gd name="connsiteY136" fmla="*/ 69350 h 2408285"/>
              <a:gd name="connsiteX137" fmla="*/ 0 w 12086611"/>
              <a:gd name="connsiteY137" fmla="*/ 0 h 2408285"/>
              <a:gd name="connsiteX138" fmla="*/ 11657587 w 12086611"/>
              <a:gd name="connsiteY138" fmla="*/ 40330 h 2408285"/>
              <a:gd name="connsiteX139" fmla="*/ 11657587 w 12086611"/>
              <a:gd name="connsiteY139" fmla="*/ 41002 h 2408285"/>
              <a:gd name="connsiteX140" fmla="*/ 11657587 w 12086611"/>
              <a:gd name="connsiteY140" fmla="*/ 137824 h 2408285"/>
              <a:gd name="connsiteX141" fmla="*/ 11653055 w 12086611"/>
              <a:gd name="connsiteY141" fmla="*/ 141891 h 2408285"/>
              <a:gd name="connsiteX142" fmla="*/ 11656001 w 12086611"/>
              <a:gd name="connsiteY142" fmla="*/ 144873 h 2408285"/>
              <a:gd name="connsiteX143" fmla="*/ 11652828 w 12086611"/>
              <a:gd name="connsiteY143" fmla="*/ 141891 h 2408285"/>
              <a:gd name="connsiteX144" fmla="*/ 11549028 w 12086611"/>
              <a:gd name="connsiteY144" fmla="*/ 236512 h 2408285"/>
              <a:gd name="connsiteX145" fmla="*/ 11549028 w 12086611"/>
              <a:gd name="connsiteY145" fmla="*/ 243019 h 2408285"/>
              <a:gd name="connsiteX146" fmla="*/ 11552881 w 12086611"/>
              <a:gd name="connsiteY146" fmla="*/ 246543 h 2408285"/>
              <a:gd name="connsiteX147" fmla="*/ 11552881 w 12086611"/>
              <a:gd name="connsiteY147" fmla="*/ 242205 h 2408285"/>
              <a:gd name="connsiteX148" fmla="*/ 11656681 w 12086611"/>
              <a:gd name="connsiteY148" fmla="*/ 338724 h 2408285"/>
              <a:gd name="connsiteX149" fmla="*/ 11656681 w 12086611"/>
              <a:gd name="connsiteY149" fmla="*/ 457746 h 2408285"/>
              <a:gd name="connsiteX150" fmla="*/ 11552881 w 12086611"/>
              <a:gd name="connsiteY150" fmla="*/ 361227 h 2408285"/>
              <a:gd name="connsiteX151" fmla="*/ 11552881 w 12086611"/>
              <a:gd name="connsiteY151" fmla="*/ 246814 h 2408285"/>
              <a:gd name="connsiteX152" fmla="*/ 11549028 w 12086611"/>
              <a:gd name="connsiteY152" fmla="*/ 243290 h 2408285"/>
              <a:gd name="connsiteX153" fmla="*/ 11549028 w 12086611"/>
              <a:gd name="connsiteY153" fmla="*/ 363125 h 2408285"/>
              <a:gd name="connsiteX154" fmla="*/ 11441829 w 12086611"/>
              <a:gd name="connsiteY154" fmla="*/ 460457 h 2408285"/>
              <a:gd name="connsiteX155" fmla="*/ 11441829 w 12086611"/>
              <a:gd name="connsiteY155" fmla="*/ 587613 h 2408285"/>
              <a:gd name="connsiteX156" fmla="*/ 11544269 w 12086611"/>
              <a:gd name="connsiteY156" fmla="*/ 682505 h 2408285"/>
              <a:gd name="connsiteX157" fmla="*/ 11544269 w 12086611"/>
              <a:gd name="connsiteY157" fmla="*/ 676811 h 2408285"/>
              <a:gd name="connsiteX158" fmla="*/ 11445455 w 12086611"/>
              <a:gd name="connsiteY158" fmla="*/ 585444 h 2408285"/>
              <a:gd name="connsiteX159" fmla="*/ 11445455 w 12086611"/>
              <a:gd name="connsiteY159" fmla="*/ 466151 h 2408285"/>
              <a:gd name="connsiteX160" fmla="*/ 11544269 w 12086611"/>
              <a:gd name="connsiteY160" fmla="*/ 557789 h 2408285"/>
              <a:gd name="connsiteX161" fmla="*/ 11544269 w 12086611"/>
              <a:gd name="connsiteY161" fmla="*/ 552096 h 2408285"/>
              <a:gd name="connsiteX162" fmla="*/ 11446815 w 12086611"/>
              <a:gd name="connsiteY162" fmla="*/ 461542 h 2408285"/>
              <a:gd name="connsiteX163" fmla="*/ 11551748 w 12086611"/>
              <a:gd name="connsiteY163" fmla="*/ 366107 h 2408285"/>
              <a:gd name="connsiteX164" fmla="*/ 11656454 w 12086611"/>
              <a:gd name="connsiteY164" fmla="*/ 463440 h 2408285"/>
              <a:gd name="connsiteX165" fmla="*/ 11551521 w 12086611"/>
              <a:gd name="connsiteY165" fmla="*/ 558874 h 2408285"/>
              <a:gd name="connsiteX166" fmla="*/ 11544495 w 12086611"/>
              <a:gd name="connsiteY166" fmla="*/ 552367 h 2408285"/>
              <a:gd name="connsiteX167" fmla="*/ 11544495 w 12086611"/>
              <a:gd name="connsiteY167" fmla="*/ 558061 h 2408285"/>
              <a:gd name="connsiteX168" fmla="*/ 11549482 w 12086611"/>
              <a:gd name="connsiteY168" fmla="*/ 562669 h 2408285"/>
              <a:gd name="connsiteX169" fmla="*/ 11549482 w 12086611"/>
              <a:gd name="connsiteY169" fmla="*/ 681691 h 2408285"/>
              <a:gd name="connsiteX170" fmla="*/ 11544495 w 12086611"/>
              <a:gd name="connsiteY170" fmla="*/ 677083 h 2408285"/>
              <a:gd name="connsiteX171" fmla="*/ 11544495 w 12086611"/>
              <a:gd name="connsiteY171" fmla="*/ 682776 h 2408285"/>
              <a:gd name="connsiteX172" fmla="*/ 11549028 w 12086611"/>
              <a:gd name="connsiteY172" fmla="*/ 687114 h 2408285"/>
              <a:gd name="connsiteX173" fmla="*/ 11549028 w 12086611"/>
              <a:gd name="connsiteY173" fmla="*/ 748116 h 2408285"/>
              <a:gd name="connsiteX174" fmla="*/ 11552881 w 12086611"/>
              <a:gd name="connsiteY174" fmla="*/ 748658 h 2408285"/>
              <a:gd name="connsiteX175" fmla="*/ 11552881 w 12086611"/>
              <a:gd name="connsiteY175" fmla="*/ 688741 h 2408285"/>
              <a:gd name="connsiteX176" fmla="*/ 11607727 w 12086611"/>
              <a:gd name="connsiteY176" fmla="*/ 739711 h 2408285"/>
              <a:gd name="connsiteX177" fmla="*/ 11609994 w 12086611"/>
              <a:gd name="connsiteY177" fmla="*/ 736187 h 2408285"/>
              <a:gd name="connsiteX178" fmla="*/ 11607727 w 12086611"/>
              <a:gd name="connsiteY178" fmla="*/ 739982 h 2408285"/>
              <a:gd name="connsiteX179" fmla="*/ 11656681 w 12086611"/>
              <a:gd name="connsiteY179" fmla="*/ 785259 h 2408285"/>
              <a:gd name="connsiteX180" fmla="*/ 11656681 w 12086611"/>
              <a:gd name="connsiteY180" fmla="*/ 904552 h 2408285"/>
              <a:gd name="connsiteX181" fmla="*/ 11552881 w 12086611"/>
              <a:gd name="connsiteY181" fmla="*/ 808034 h 2408285"/>
              <a:gd name="connsiteX182" fmla="*/ 11552881 w 12086611"/>
              <a:gd name="connsiteY182" fmla="*/ 748929 h 2408285"/>
              <a:gd name="connsiteX183" fmla="*/ 11549028 w 12086611"/>
              <a:gd name="connsiteY183" fmla="*/ 748387 h 2408285"/>
              <a:gd name="connsiteX184" fmla="*/ 11549028 w 12086611"/>
              <a:gd name="connsiteY184" fmla="*/ 809931 h 2408285"/>
              <a:gd name="connsiteX185" fmla="*/ 11479451 w 12086611"/>
              <a:gd name="connsiteY185" fmla="*/ 873102 h 2408285"/>
              <a:gd name="connsiteX186" fmla="*/ 11483304 w 12086611"/>
              <a:gd name="connsiteY186" fmla="*/ 875271 h 2408285"/>
              <a:gd name="connsiteX187" fmla="*/ 11551748 w 12086611"/>
              <a:gd name="connsiteY187" fmla="*/ 813185 h 2408285"/>
              <a:gd name="connsiteX188" fmla="*/ 11656454 w 12086611"/>
              <a:gd name="connsiteY188" fmla="*/ 910246 h 2408285"/>
              <a:gd name="connsiteX189" fmla="*/ 11551521 w 12086611"/>
              <a:gd name="connsiteY189" fmla="*/ 1005680 h 2408285"/>
              <a:gd name="connsiteX190" fmla="*/ 11446815 w 12086611"/>
              <a:gd name="connsiteY190" fmla="*/ 908619 h 2408285"/>
              <a:gd name="connsiteX191" fmla="*/ 11483077 w 12086611"/>
              <a:gd name="connsiteY191" fmla="*/ 875543 h 2408285"/>
              <a:gd name="connsiteX192" fmla="*/ 11479224 w 12086611"/>
              <a:gd name="connsiteY192" fmla="*/ 873374 h 2408285"/>
              <a:gd name="connsiteX193" fmla="*/ 11441829 w 12086611"/>
              <a:gd name="connsiteY193" fmla="*/ 907535 h 2408285"/>
              <a:gd name="connsiteX194" fmla="*/ 11441829 w 12086611"/>
              <a:gd name="connsiteY194" fmla="*/ 993751 h 2408285"/>
              <a:gd name="connsiteX195" fmla="*/ 11445455 w 12086611"/>
              <a:gd name="connsiteY195" fmla="*/ 995649 h 2408285"/>
              <a:gd name="connsiteX196" fmla="*/ 11445455 w 12086611"/>
              <a:gd name="connsiteY196" fmla="*/ 913228 h 2408285"/>
              <a:gd name="connsiteX197" fmla="*/ 11549482 w 12086611"/>
              <a:gd name="connsiteY197" fmla="*/ 1009747 h 2408285"/>
              <a:gd name="connsiteX198" fmla="*/ 11549482 w 12086611"/>
              <a:gd name="connsiteY198" fmla="*/ 1128769 h 2408285"/>
              <a:gd name="connsiteX199" fmla="*/ 11445455 w 12086611"/>
              <a:gd name="connsiteY199" fmla="*/ 1032250 h 2408285"/>
              <a:gd name="connsiteX200" fmla="*/ 11445455 w 12086611"/>
              <a:gd name="connsiteY200" fmla="*/ 995920 h 2408285"/>
              <a:gd name="connsiteX201" fmla="*/ 11441829 w 12086611"/>
              <a:gd name="connsiteY201" fmla="*/ 994022 h 2408285"/>
              <a:gd name="connsiteX202" fmla="*/ 11441829 w 12086611"/>
              <a:gd name="connsiteY202" fmla="*/ 1034419 h 2408285"/>
              <a:gd name="connsiteX203" fmla="*/ 11551295 w 12086611"/>
              <a:gd name="connsiteY203" fmla="*/ 1136089 h 2408285"/>
              <a:gd name="connsiteX204" fmla="*/ 11660307 w 12086611"/>
              <a:gd name="connsiteY204" fmla="*/ 1037130 h 2408285"/>
              <a:gd name="connsiteX205" fmla="*/ 11686370 w 12086611"/>
              <a:gd name="connsiteY205" fmla="*/ 1061260 h 2408285"/>
              <a:gd name="connsiteX206" fmla="*/ 11764787 w 12086611"/>
              <a:gd name="connsiteY206" fmla="*/ 1133920 h 2408285"/>
              <a:gd name="connsiteX207" fmla="*/ 11764787 w 12086611"/>
              <a:gd name="connsiteY207" fmla="*/ 1250231 h 2408285"/>
              <a:gd name="connsiteX208" fmla="*/ 11768639 w 12086611"/>
              <a:gd name="connsiteY208" fmla="*/ 1250231 h 2408285"/>
              <a:gd name="connsiteX209" fmla="*/ 11768639 w 12086611"/>
              <a:gd name="connsiteY209" fmla="*/ 1243724 h 2408285"/>
              <a:gd name="connsiteX210" fmla="*/ 11768639 w 12086611"/>
              <a:gd name="connsiteY210" fmla="*/ 1135818 h 2408285"/>
              <a:gd name="connsiteX211" fmla="*/ 11872666 w 12086611"/>
              <a:gd name="connsiteY211" fmla="*/ 1232337 h 2408285"/>
              <a:gd name="connsiteX212" fmla="*/ 11872666 w 12086611"/>
              <a:gd name="connsiteY212" fmla="*/ 1242097 h 2408285"/>
              <a:gd name="connsiteX213" fmla="*/ 11872666 w 12086611"/>
              <a:gd name="connsiteY213" fmla="*/ 1351088 h 2408285"/>
              <a:gd name="connsiteX214" fmla="*/ 11768639 w 12086611"/>
              <a:gd name="connsiteY214" fmla="*/ 1254840 h 2408285"/>
              <a:gd name="connsiteX215" fmla="*/ 11768639 w 12086611"/>
              <a:gd name="connsiteY215" fmla="*/ 1250502 h 2408285"/>
              <a:gd name="connsiteX216" fmla="*/ 11764787 w 12086611"/>
              <a:gd name="connsiteY216" fmla="*/ 1250502 h 2408285"/>
              <a:gd name="connsiteX217" fmla="*/ 11764787 w 12086611"/>
              <a:gd name="connsiteY217" fmla="*/ 1254569 h 2408285"/>
              <a:gd name="connsiteX218" fmla="*/ 11760254 w 12086611"/>
              <a:gd name="connsiteY218" fmla="*/ 1258636 h 2408285"/>
              <a:gd name="connsiteX219" fmla="*/ 11763200 w 12086611"/>
              <a:gd name="connsiteY219" fmla="*/ 1261618 h 2408285"/>
              <a:gd name="connsiteX220" fmla="*/ 11760027 w 12086611"/>
              <a:gd name="connsiteY220" fmla="*/ 1258907 h 2408285"/>
              <a:gd name="connsiteX221" fmla="*/ 11656227 w 12086611"/>
              <a:gd name="connsiteY221" fmla="*/ 1353257 h 2408285"/>
              <a:gd name="connsiteX222" fmla="*/ 11656227 w 12086611"/>
              <a:gd name="connsiteY222" fmla="*/ 1360035 h 2408285"/>
              <a:gd name="connsiteX223" fmla="*/ 11660080 w 12086611"/>
              <a:gd name="connsiteY223" fmla="*/ 1363559 h 2408285"/>
              <a:gd name="connsiteX224" fmla="*/ 11660080 w 12086611"/>
              <a:gd name="connsiteY224" fmla="*/ 1358950 h 2408285"/>
              <a:gd name="connsiteX225" fmla="*/ 11764107 w 12086611"/>
              <a:gd name="connsiteY225" fmla="*/ 1455469 h 2408285"/>
              <a:gd name="connsiteX226" fmla="*/ 11764107 w 12086611"/>
              <a:gd name="connsiteY226" fmla="*/ 1574491 h 2408285"/>
              <a:gd name="connsiteX227" fmla="*/ 11660080 w 12086611"/>
              <a:gd name="connsiteY227" fmla="*/ 1478243 h 2408285"/>
              <a:gd name="connsiteX228" fmla="*/ 11660080 w 12086611"/>
              <a:gd name="connsiteY228" fmla="*/ 1363830 h 2408285"/>
              <a:gd name="connsiteX229" fmla="*/ 11656227 w 12086611"/>
              <a:gd name="connsiteY229" fmla="*/ 1360306 h 2408285"/>
              <a:gd name="connsiteX230" fmla="*/ 11656227 w 12086611"/>
              <a:gd name="connsiteY230" fmla="*/ 1479870 h 2408285"/>
              <a:gd name="connsiteX231" fmla="*/ 11549028 w 12086611"/>
              <a:gd name="connsiteY231" fmla="*/ 1577473 h 2408285"/>
              <a:gd name="connsiteX232" fmla="*/ 11549028 w 12086611"/>
              <a:gd name="connsiteY232" fmla="*/ 1704357 h 2408285"/>
              <a:gd name="connsiteX233" fmla="*/ 11651468 w 12086611"/>
              <a:gd name="connsiteY233" fmla="*/ 1799521 h 2408285"/>
              <a:gd name="connsiteX234" fmla="*/ 11651468 w 12086611"/>
              <a:gd name="connsiteY234" fmla="*/ 1793827 h 2408285"/>
              <a:gd name="connsiteX235" fmla="*/ 11552881 w 12086611"/>
              <a:gd name="connsiteY235" fmla="*/ 1702189 h 2408285"/>
              <a:gd name="connsiteX236" fmla="*/ 11552881 w 12086611"/>
              <a:gd name="connsiteY236" fmla="*/ 1583167 h 2408285"/>
              <a:gd name="connsiteX237" fmla="*/ 11651468 w 12086611"/>
              <a:gd name="connsiteY237" fmla="*/ 1674535 h 2408285"/>
              <a:gd name="connsiteX238" fmla="*/ 11651468 w 12086611"/>
              <a:gd name="connsiteY238" fmla="*/ 1669112 h 2408285"/>
              <a:gd name="connsiteX239" fmla="*/ 11554014 w 12086611"/>
              <a:gd name="connsiteY239" fmla="*/ 1578558 h 2408285"/>
              <a:gd name="connsiteX240" fmla="*/ 11658947 w 12086611"/>
              <a:gd name="connsiteY240" fmla="*/ 1483123 h 2408285"/>
              <a:gd name="connsiteX241" fmla="*/ 11763653 w 12086611"/>
              <a:gd name="connsiteY241" fmla="*/ 1580184 h 2408285"/>
              <a:gd name="connsiteX242" fmla="*/ 11658721 w 12086611"/>
              <a:gd name="connsiteY242" fmla="*/ 1675619 h 2408285"/>
              <a:gd name="connsiteX243" fmla="*/ 11651695 w 12086611"/>
              <a:gd name="connsiteY243" fmla="*/ 1669112 h 2408285"/>
              <a:gd name="connsiteX244" fmla="*/ 11651695 w 12086611"/>
              <a:gd name="connsiteY244" fmla="*/ 1674805 h 2408285"/>
              <a:gd name="connsiteX245" fmla="*/ 11656907 w 12086611"/>
              <a:gd name="connsiteY245" fmla="*/ 1679686 h 2408285"/>
              <a:gd name="connsiteX246" fmla="*/ 11656907 w 12086611"/>
              <a:gd name="connsiteY246" fmla="*/ 1798708 h 2408285"/>
              <a:gd name="connsiteX247" fmla="*/ 11651695 w 12086611"/>
              <a:gd name="connsiteY247" fmla="*/ 1793827 h 2408285"/>
              <a:gd name="connsiteX248" fmla="*/ 11651695 w 12086611"/>
              <a:gd name="connsiteY248" fmla="*/ 1799521 h 2408285"/>
              <a:gd name="connsiteX249" fmla="*/ 11656227 w 12086611"/>
              <a:gd name="connsiteY249" fmla="*/ 1803859 h 2408285"/>
              <a:gd name="connsiteX250" fmla="*/ 11656227 w 12086611"/>
              <a:gd name="connsiteY250" fmla="*/ 1864861 h 2408285"/>
              <a:gd name="connsiteX251" fmla="*/ 11660080 w 12086611"/>
              <a:gd name="connsiteY251" fmla="*/ 1865674 h 2408285"/>
              <a:gd name="connsiteX252" fmla="*/ 11660080 w 12086611"/>
              <a:gd name="connsiteY252" fmla="*/ 1805757 h 2408285"/>
              <a:gd name="connsiteX253" fmla="*/ 11714927 w 12086611"/>
              <a:gd name="connsiteY253" fmla="*/ 1856727 h 2408285"/>
              <a:gd name="connsiteX254" fmla="*/ 11717193 w 12086611"/>
              <a:gd name="connsiteY254" fmla="*/ 1852932 h 2408285"/>
              <a:gd name="connsiteX255" fmla="*/ 11662573 w 12086611"/>
              <a:gd name="connsiteY255" fmla="*/ 1802503 h 2408285"/>
              <a:gd name="connsiteX256" fmla="*/ 11767506 w 12086611"/>
              <a:gd name="connsiteY256" fmla="*/ 1707069 h 2408285"/>
              <a:gd name="connsiteX257" fmla="*/ 11791983 w 12086611"/>
              <a:gd name="connsiteY257" fmla="*/ 1729572 h 2408285"/>
              <a:gd name="connsiteX258" fmla="*/ 11870853 w 12086611"/>
              <a:gd name="connsiteY258" fmla="*/ 1802775 h 2408285"/>
              <a:gd name="connsiteX259" fmla="*/ 11765920 w 12086611"/>
              <a:gd name="connsiteY259" fmla="*/ 1898209 h 2408285"/>
              <a:gd name="connsiteX260" fmla="*/ 11717193 w 12086611"/>
              <a:gd name="connsiteY260" fmla="*/ 1853203 h 2408285"/>
              <a:gd name="connsiteX261" fmla="*/ 11715153 w 12086611"/>
              <a:gd name="connsiteY261" fmla="*/ 1856727 h 2408285"/>
              <a:gd name="connsiteX262" fmla="*/ 11764107 w 12086611"/>
              <a:gd name="connsiteY262" fmla="*/ 1902276 h 2408285"/>
              <a:gd name="connsiteX263" fmla="*/ 11764107 w 12086611"/>
              <a:gd name="connsiteY263" fmla="*/ 2021298 h 2408285"/>
              <a:gd name="connsiteX264" fmla="*/ 11660080 w 12086611"/>
              <a:gd name="connsiteY264" fmla="*/ 1924778 h 2408285"/>
              <a:gd name="connsiteX265" fmla="*/ 11660080 w 12086611"/>
              <a:gd name="connsiteY265" fmla="*/ 1865945 h 2408285"/>
              <a:gd name="connsiteX266" fmla="*/ 11656227 w 12086611"/>
              <a:gd name="connsiteY266" fmla="*/ 1865132 h 2408285"/>
              <a:gd name="connsiteX267" fmla="*/ 11656227 w 12086611"/>
              <a:gd name="connsiteY267" fmla="*/ 1926948 h 2408285"/>
              <a:gd name="connsiteX268" fmla="*/ 11586650 w 12086611"/>
              <a:gd name="connsiteY268" fmla="*/ 1990119 h 2408285"/>
              <a:gd name="connsiteX269" fmla="*/ 11549028 w 12086611"/>
              <a:gd name="connsiteY269" fmla="*/ 2024280 h 2408285"/>
              <a:gd name="connsiteX270" fmla="*/ 11549028 w 12086611"/>
              <a:gd name="connsiteY270" fmla="*/ 2110496 h 2408285"/>
              <a:gd name="connsiteX271" fmla="*/ 11552881 w 12086611"/>
              <a:gd name="connsiteY271" fmla="*/ 2112394 h 2408285"/>
              <a:gd name="connsiteX272" fmla="*/ 11552881 w 12086611"/>
              <a:gd name="connsiteY272" fmla="*/ 2029973 h 2408285"/>
              <a:gd name="connsiteX273" fmla="*/ 11656907 w 12086611"/>
              <a:gd name="connsiteY273" fmla="*/ 2126492 h 2408285"/>
              <a:gd name="connsiteX274" fmla="*/ 11656907 w 12086611"/>
              <a:gd name="connsiteY274" fmla="*/ 2245514 h 2408285"/>
              <a:gd name="connsiteX275" fmla="*/ 11552881 w 12086611"/>
              <a:gd name="connsiteY275" fmla="*/ 2149266 h 2408285"/>
              <a:gd name="connsiteX276" fmla="*/ 11552881 w 12086611"/>
              <a:gd name="connsiteY276" fmla="*/ 2112665 h 2408285"/>
              <a:gd name="connsiteX277" fmla="*/ 11549028 w 12086611"/>
              <a:gd name="connsiteY277" fmla="*/ 2110767 h 2408285"/>
              <a:gd name="connsiteX278" fmla="*/ 11549028 w 12086611"/>
              <a:gd name="connsiteY278" fmla="*/ 2151435 h 2408285"/>
              <a:gd name="connsiteX279" fmla="*/ 11658721 w 12086611"/>
              <a:gd name="connsiteY279" fmla="*/ 2253105 h 2408285"/>
              <a:gd name="connsiteX280" fmla="*/ 11767506 w 12086611"/>
              <a:gd name="connsiteY280" fmla="*/ 2153875 h 2408285"/>
              <a:gd name="connsiteX281" fmla="*/ 11793569 w 12086611"/>
              <a:gd name="connsiteY281" fmla="*/ 2178005 h 2408285"/>
              <a:gd name="connsiteX282" fmla="*/ 11795609 w 12086611"/>
              <a:gd name="connsiteY282" fmla="*/ 2174210 h 2408285"/>
              <a:gd name="connsiteX283" fmla="*/ 11793796 w 12086611"/>
              <a:gd name="connsiteY283" fmla="*/ 2178276 h 2408285"/>
              <a:gd name="connsiteX284" fmla="*/ 11871986 w 12086611"/>
              <a:gd name="connsiteY284" fmla="*/ 2250937 h 2408285"/>
              <a:gd name="connsiteX285" fmla="*/ 11871986 w 12086611"/>
              <a:gd name="connsiteY285" fmla="*/ 2372941 h 2408285"/>
              <a:gd name="connsiteX286" fmla="*/ 11853628 w 12086611"/>
              <a:gd name="connsiteY286" fmla="*/ 2389640 h 2408285"/>
              <a:gd name="connsiteX287" fmla="*/ 11844194 w 12086611"/>
              <a:gd name="connsiteY287" fmla="*/ 2398222 h 2408285"/>
              <a:gd name="connsiteX288" fmla="*/ 0 w 12086611"/>
              <a:gd name="connsiteY288" fmla="*/ 2408285 h 24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2086611" h="2408285">
                <a:moveTo>
                  <a:pt x="11874479" y="2376194"/>
                </a:moveTo>
                <a:lnTo>
                  <a:pt x="11897822" y="2397884"/>
                </a:lnTo>
                <a:lnTo>
                  <a:pt x="11898186" y="2398222"/>
                </a:lnTo>
                <a:lnTo>
                  <a:pt x="11850311" y="2398222"/>
                </a:lnTo>
                <a:lnTo>
                  <a:pt x="11852466" y="2396257"/>
                </a:lnTo>
                <a:close/>
                <a:moveTo>
                  <a:pt x="11875838" y="2252563"/>
                </a:moveTo>
                <a:lnTo>
                  <a:pt x="11979865" y="2349082"/>
                </a:lnTo>
                <a:lnTo>
                  <a:pt x="11979865" y="2378140"/>
                </a:lnTo>
                <a:lnTo>
                  <a:pt x="11979865" y="2398222"/>
                </a:lnTo>
                <a:lnTo>
                  <a:pt x="11904568" y="2398222"/>
                </a:lnTo>
                <a:lnTo>
                  <a:pt x="11903035" y="2396799"/>
                </a:lnTo>
                <a:cubicBezTo>
                  <a:pt x="11901449" y="2397071"/>
                  <a:pt x="11899635" y="2397613"/>
                  <a:pt x="11897822" y="2397884"/>
                </a:cubicBezTo>
                <a:cubicBezTo>
                  <a:pt x="11899635" y="2397341"/>
                  <a:pt x="11901222" y="2397071"/>
                  <a:pt x="11902808" y="2396528"/>
                </a:cubicBezTo>
                <a:lnTo>
                  <a:pt x="11875838" y="2371585"/>
                </a:lnTo>
                <a:close/>
                <a:moveTo>
                  <a:pt x="11768639" y="2029973"/>
                </a:moveTo>
                <a:lnTo>
                  <a:pt x="11835724" y="2092331"/>
                </a:lnTo>
                <a:lnTo>
                  <a:pt x="11872666" y="2126492"/>
                </a:lnTo>
                <a:lnTo>
                  <a:pt x="11872666" y="2245514"/>
                </a:lnTo>
                <a:lnTo>
                  <a:pt x="11795609" y="2174210"/>
                </a:lnTo>
                <a:lnTo>
                  <a:pt x="11768639" y="2149266"/>
                </a:lnTo>
                <a:close/>
                <a:moveTo>
                  <a:pt x="11658947" y="1929930"/>
                </a:moveTo>
                <a:lnTo>
                  <a:pt x="11763653" y="2027262"/>
                </a:lnTo>
                <a:lnTo>
                  <a:pt x="11658721" y="2122697"/>
                </a:lnTo>
                <a:lnTo>
                  <a:pt x="11554014" y="2025364"/>
                </a:lnTo>
                <a:lnTo>
                  <a:pt x="11590503" y="1992287"/>
                </a:lnTo>
                <a:close/>
                <a:moveTo>
                  <a:pt x="11983265" y="1707069"/>
                </a:moveTo>
                <a:lnTo>
                  <a:pt x="12086611" y="1802775"/>
                </a:lnTo>
                <a:lnTo>
                  <a:pt x="11981678" y="1898209"/>
                </a:lnTo>
                <a:lnTo>
                  <a:pt x="11946776" y="1865674"/>
                </a:lnTo>
                <a:lnTo>
                  <a:pt x="11944736" y="1869741"/>
                </a:lnTo>
                <a:lnTo>
                  <a:pt x="11979865" y="1902276"/>
                </a:lnTo>
                <a:lnTo>
                  <a:pt x="11979865" y="2021298"/>
                </a:lnTo>
                <a:lnTo>
                  <a:pt x="11904621" y="1951619"/>
                </a:lnTo>
                <a:lnTo>
                  <a:pt x="11902582" y="1955957"/>
                </a:lnTo>
                <a:lnTo>
                  <a:pt x="11979412" y="2027262"/>
                </a:lnTo>
                <a:lnTo>
                  <a:pt x="11874479" y="2122697"/>
                </a:lnTo>
                <a:lnTo>
                  <a:pt x="11837764" y="2088535"/>
                </a:lnTo>
                <a:lnTo>
                  <a:pt x="11835724" y="2092331"/>
                </a:lnTo>
                <a:lnTo>
                  <a:pt x="11837537" y="2088264"/>
                </a:lnTo>
                <a:lnTo>
                  <a:pt x="11769772" y="2025364"/>
                </a:lnTo>
                <a:lnTo>
                  <a:pt x="11874705" y="1929930"/>
                </a:lnTo>
                <a:lnTo>
                  <a:pt x="11902355" y="1955686"/>
                </a:lnTo>
                <a:lnTo>
                  <a:pt x="11904621" y="1951349"/>
                </a:lnTo>
                <a:lnTo>
                  <a:pt x="11875838" y="1924778"/>
                </a:lnTo>
                <a:lnTo>
                  <a:pt x="11875838" y="1805757"/>
                </a:lnTo>
                <a:lnTo>
                  <a:pt x="11944736" y="1869470"/>
                </a:lnTo>
                <a:lnTo>
                  <a:pt x="11946549" y="1865674"/>
                </a:lnTo>
                <a:lnTo>
                  <a:pt x="11878332" y="1802503"/>
                </a:lnTo>
                <a:close/>
                <a:moveTo>
                  <a:pt x="11768639" y="1583167"/>
                </a:moveTo>
                <a:lnTo>
                  <a:pt x="11840257" y="1649591"/>
                </a:lnTo>
                <a:lnTo>
                  <a:pt x="11842523" y="1646067"/>
                </a:lnTo>
                <a:lnTo>
                  <a:pt x="11840483" y="1649591"/>
                </a:lnTo>
                <a:lnTo>
                  <a:pt x="11872666" y="1679686"/>
                </a:lnTo>
                <a:lnTo>
                  <a:pt x="11872666" y="1798708"/>
                </a:lnTo>
                <a:lnTo>
                  <a:pt x="11794249" y="1726047"/>
                </a:lnTo>
                <a:lnTo>
                  <a:pt x="11791983" y="1729572"/>
                </a:lnTo>
                <a:lnTo>
                  <a:pt x="11794023" y="1725776"/>
                </a:lnTo>
                <a:lnTo>
                  <a:pt x="11768639" y="1702189"/>
                </a:lnTo>
                <a:close/>
                <a:moveTo>
                  <a:pt x="11874705" y="1483123"/>
                </a:moveTo>
                <a:lnTo>
                  <a:pt x="11979412" y="1580184"/>
                </a:lnTo>
                <a:lnTo>
                  <a:pt x="11874479" y="1675619"/>
                </a:lnTo>
                <a:lnTo>
                  <a:pt x="11842523" y="1646067"/>
                </a:lnTo>
                <a:lnTo>
                  <a:pt x="11769772" y="1578558"/>
                </a:lnTo>
                <a:close/>
                <a:moveTo>
                  <a:pt x="11766146" y="1258907"/>
                </a:moveTo>
                <a:lnTo>
                  <a:pt x="11870853" y="1355968"/>
                </a:lnTo>
                <a:lnTo>
                  <a:pt x="11765920" y="1451673"/>
                </a:lnTo>
                <a:lnTo>
                  <a:pt x="11661213" y="1354341"/>
                </a:lnTo>
                <a:lnTo>
                  <a:pt x="11763200" y="1261618"/>
                </a:lnTo>
                <a:close/>
                <a:moveTo>
                  <a:pt x="11661213" y="913228"/>
                </a:moveTo>
                <a:lnTo>
                  <a:pt x="11728298" y="975315"/>
                </a:lnTo>
                <a:lnTo>
                  <a:pt x="11730338" y="971519"/>
                </a:lnTo>
                <a:lnTo>
                  <a:pt x="11728525" y="975586"/>
                </a:lnTo>
                <a:lnTo>
                  <a:pt x="11765240" y="1009747"/>
                </a:lnTo>
                <a:lnTo>
                  <a:pt x="11765240" y="1128769"/>
                </a:lnTo>
                <a:lnTo>
                  <a:pt x="11688410" y="1057464"/>
                </a:lnTo>
                <a:lnTo>
                  <a:pt x="11686370" y="1061260"/>
                </a:lnTo>
                <a:lnTo>
                  <a:pt x="11688183" y="1057193"/>
                </a:lnTo>
                <a:lnTo>
                  <a:pt x="11661213" y="1032250"/>
                </a:lnTo>
                <a:close/>
                <a:moveTo>
                  <a:pt x="11876065" y="590053"/>
                </a:moveTo>
                <a:lnTo>
                  <a:pt x="11979412" y="686029"/>
                </a:lnTo>
                <a:lnTo>
                  <a:pt x="11874479" y="781464"/>
                </a:lnTo>
                <a:lnTo>
                  <a:pt x="11839350" y="748929"/>
                </a:lnTo>
                <a:lnTo>
                  <a:pt x="11837537" y="752725"/>
                </a:lnTo>
                <a:lnTo>
                  <a:pt x="11872666" y="785259"/>
                </a:lnTo>
                <a:lnTo>
                  <a:pt x="11872666" y="904552"/>
                </a:lnTo>
                <a:lnTo>
                  <a:pt x="11797422" y="834603"/>
                </a:lnTo>
                <a:lnTo>
                  <a:pt x="11795383" y="838941"/>
                </a:lnTo>
                <a:lnTo>
                  <a:pt x="11871986" y="910246"/>
                </a:lnTo>
                <a:lnTo>
                  <a:pt x="11767053" y="1005680"/>
                </a:lnTo>
                <a:lnTo>
                  <a:pt x="11730338" y="971519"/>
                </a:lnTo>
                <a:lnTo>
                  <a:pt x="11662573" y="908619"/>
                </a:lnTo>
                <a:lnTo>
                  <a:pt x="11767506" y="813185"/>
                </a:lnTo>
                <a:lnTo>
                  <a:pt x="11795156" y="838941"/>
                </a:lnTo>
                <a:lnTo>
                  <a:pt x="11797196" y="834603"/>
                </a:lnTo>
                <a:lnTo>
                  <a:pt x="11768639" y="808034"/>
                </a:lnTo>
                <a:lnTo>
                  <a:pt x="11768639" y="688741"/>
                </a:lnTo>
                <a:lnTo>
                  <a:pt x="11837310" y="752725"/>
                </a:lnTo>
                <a:lnTo>
                  <a:pt x="11839350" y="748658"/>
                </a:lnTo>
                <a:lnTo>
                  <a:pt x="11771132" y="685487"/>
                </a:lnTo>
                <a:close/>
                <a:moveTo>
                  <a:pt x="11661213" y="466151"/>
                </a:moveTo>
                <a:lnTo>
                  <a:pt x="11733057" y="532846"/>
                </a:lnTo>
                <a:lnTo>
                  <a:pt x="11765240" y="562669"/>
                </a:lnTo>
                <a:lnTo>
                  <a:pt x="11765240" y="681691"/>
                </a:lnTo>
                <a:lnTo>
                  <a:pt x="11687050" y="609031"/>
                </a:lnTo>
                <a:lnTo>
                  <a:pt x="11684784" y="612827"/>
                </a:lnTo>
                <a:lnTo>
                  <a:pt x="11763653" y="686029"/>
                </a:lnTo>
                <a:lnTo>
                  <a:pt x="11658721" y="781464"/>
                </a:lnTo>
                <a:lnTo>
                  <a:pt x="11609994" y="736187"/>
                </a:lnTo>
                <a:lnTo>
                  <a:pt x="11555374" y="685487"/>
                </a:lnTo>
                <a:lnTo>
                  <a:pt x="11660307" y="590053"/>
                </a:lnTo>
                <a:lnTo>
                  <a:pt x="11684557" y="612556"/>
                </a:lnTo>
                <a:lnTo>
                  <a:pt x="11686824" y="609031"/>
                </a:lnTo>
                <a:lnTo>
                  <a:pt x="11661213" y="585444"/>
                </a:lnTo>
                <a:close/>
                <a:moveTo>
                  <a:pt x="11767506" y="366107"/>
                </a:moveTo>
                <a:lnTo>
                  <a:pt x="11871986" y="463440"/>
                </a:lnTo>
                <a:lnTo>
                  <a:pt x="11767053" y="558874"/>
                </a:lnTo>
                <a:lnTo>
                  <a:pt x="11735324" y="529322"/>
                </a:lnTo>
                <a:lnTo>
                  <a:pt x="11733057" y="532846"/>
                </a:lnTo>
                <a:lnTo>
                  <a:pt x="11735097" y="529051"/>
                </a:lnTo>
                <a:lnTo>
                  <a:pt x="11662573" y="461542"/>
                </a:lnTo>
                <a:close/>
                <a:moveTo>
                  <a:pt x="11658947" y="142162"/>
                </a:moveTo>
                <a:lnTo>
                  <a:pt x="11763653" y="239223"/>
                </a:lnTo>
                <a:lnTo>
                  <a:pt x="11658721" y="334657"/>
                </a:lnTo>
                <a:lnTo>
                  <a:pt x="11554014" y="237596"/>
                </a:lnTo>
                <a:lnTo>
                  <a:pt x="11656001" y="144873"/>
                </a:lnTo>
                <a:close/>
                <a:moveTo>
                  <a:pt x="11690766" y="40330"/>
                </a:moveTo>
                <a:lnTo>
                  <a:pt x="11845185" y="40330"/>
                </a:lnTo>
                <a:lnTo>
                  <a:pt x="11840228" y="44830"/>
                </a:lnTo>
                <a:lnTo>
                  <a:pt x="11767053" y="111254"/>
                </a:lnTo>
                <a:lnTo>
                  <a:pt x="11712546" y="60579"/>
                </a:lnTo>
                <a:close/>
                <a:moveTo>
                  <a:pt x="11661213" y="40330"/>
                </a:moveTo>
                <a:lnTo>
                  <a:pt x="11684643" y="40330"/>
                </a:lnTo>
                <a:lnTo>
                  <a:pt x="11690280" y="45575"/>
                </a:lnTo>
                <a:lnTo>
                  <a:pt x="11765240" y="115321"/>
                </a:lnTo>
                <a:lnTo>
                  <a:pt x="11765240" y="234343"/>
                </a:lnTo>
                <a:lnTo>
                  <a:pt x="11661213" y="137824"/>
                </a:lnTo>
                <a:lnTo>
                  <a:pt x="11661213" y="69350"/>
                </a:lnTo>
                <a:close/>
                <a:moveTo>
                  <a:pt x="0" y="0"/>
                </a:moveTo>
                <a:lnTo>
                  <a:pt x="11657587" y="40330"/>
                </a:lnTo>
                <a:lnTo>
                  <a:pt x="11657587" y="41002"/>
                </a:lnTo>
                <a:lnTo>
                  <a:pt x="11657587" y="137824"/>
                </a:lnTo>
                <a:lnTo>
                  <a:pt x="11653055" y="141891"/>
                </a:lnTo>
                <a:lnTo>
                  <a:pt x="11656001" y="144873"/>
                </a:lnTo>
                <a:lnTo>
                  <a:pt x="11652828" y="141891"/>
                </a:lnTo>
                <a:lnTo>
                  <a:pt x="11549028" y="236512"/>
                </a:lnTo>
                <a:lnTo>
                  <a:pt x="11549028" y="243019"/>
                </a:lnTo>
                <a:lnTo>
                  <a:pt x="11552881" y="246543"/>
                </a:lnTo>
                <a:lnTo>
                  <a:pt x="11552881" y="242205"/>
                </a:lnTo>
                <a:lnTo>
                  <a:pt x="11656681" y="338724"/>
                </a:lnTo>
                <a:lnTo>
                  <a:pt x="11656681" y="457746"/>
                </a:lnTo>
                <a:lnTo>
                  <a:pt x="11552881" y="361227"/>
                </a:lnTo>
                <a:lnTo>
                  <a:pt x="11552881" y="246814"/>
                </a:lnTo>
                <a:lnTo>
                  <a:pt x="11549028" y="243290"/>
                </a:lnTo>
                <a:lnTo>
                  <a:pt x="11549028" y="363125"/>
                </a:lnTo>
                <a:lnTo>
                  <a:pt x="11441829" y="460457"/>
                </a:lnTo>
                <a:lnTo>
                  <a:pt x="11441829" y="587613"/>
                </a:lnTo>
                <a:lnTo>
                  <a:pt x="11544269" y="682505"/>
                </a:lnTo>
                <a:lnTo>
                  <a:pt x="11544269" y="676811"/>
                </a:lnTo>
                <a:lnTo>
                  <a:pt x="11445455" y="585444"/>
                </a:lnTo>
                <a:lnTo>
                  <a:pt x="11445455" y="466151"/>
                </a:lnTo>
                <a:lnTo>
                  <a:pt x="11544269" y="557789"/>
                </a:lnTo>
                <a:lnTo>
                  <a:pt x="11544269" y="552096"/>
                </a:lnTo>
                <a:lnTo>
                  <a:pt x="11446815" y="461542"/>
                </a:lnTo>
                <a:lnTo>
                  <a:pt x="11551748" y="366107"/>
                </a:lnTo>
                <a:lnTo>
                  <a:pt x="11656454" y="463440"/>
                </a:lnTo>
                <a:lnTo>
                  <a:pt x="11551521" y="558874"/>
                </a:lnTo>
                <a:lnTo>
                  <a:pt x="11544495" y="552367"/>
                </a:lnTo>
                <a:lnTo>
                  <a:pt x="11544495" y="558061"/>
                </a:lnTo>
                <a:lnTo>
                  <a:pt x="11549482" y="562669"/>
                </a:lnTo>
                <a:lnTo>
                  <a:pt x="11549482" y="681691"/>
                </a:lnTo>
                <a:lnTo>
                  <a:pt x="11544495" y="677083"/>
                </a:lnTo>
                <a:lnTo>
                  <a:pt x="11544495" y="682776"/>
                </a:lnTo>
                <a:lnTo>
                  <a:pt x="11549028" y="687114"/>
                </a:lnTo>
                <a:lnTo>
                  <a:pt x="11549028" y="748116"/>
                </a:lnTo>
                <a:lnTo>
                  <a:pt x="11552881" y="748658"/>
                </a:lnTo>
                <a:lnTo>
                  <a:pt x="11552881" y="688741"/>
                </a:lnTo>
                <a:lnTo>
                  <a:pt x="11607727" y="739711"/>
                </a:lnTo>
                <a:lnTo>
                  <a:pt x="11609994" y="736187"/>
                </a:lnTo>
                <a:lnTo>
                  <a:pt x="11607727" y="739982"/>
                </a:lnTo>
                <a:lnTo>
                  <a:pt x="11656681" y="785259"/>
                </a:lnTo>
                <a:lnTo>
                  <a:pt x="11656681" y="904552"/>
                </a:lnTo>
                <a:lnTo>
                  <a:pt x="11552881" y="808034"/>
                </a:lnTo>
                <a:lnTo>
                  <a:pt x="11552881" y="748929"/>
                </a:lnTo>
                <a:lnTo>
                  <a:pt x="11549028" y="748387"/>
                </a:lnTo>
                <a:lnTo>
                  <a:pt x="11549028" y="809931"/>
                </a:lnTo>
                <a:lnTo>
                  <a:pt x="11479451" y="873102"/>
                </a:lnTo>
                <a:lnTo>
                  <a:pt x="11483304" y="875271"/>
                </a:lnTo>
                <a:lnTo>
                  <a:pt x="11551748" y="813185"/>
                </a:lnTo>
                <a:lnTo>
                  <a:pt x="11656454" y="910246"/>
                </a:lnTo>
                <a:lnTo>
                  <a:pt x="11551521" y="1005680"/>
                </a:lnTo>
                <a:lnTo>
                  <a:pt x="11446815" y="908619"/>
                </a:lnTo>
                <a:lnTo>
                  <a:pt x="11483077" y="875543"/>
                </a:lnTo>
                <a:lnTo>
                  <a:pt x="11479224" y="873374"/>
                </a:lnTo>
                <a:lnTo>
                  <a:pt x="11441829" y="907535"/>
                </a:lnTo>
                <a:lnTo>
                  <a:pt x="11441829" y="993751"/>
                </a:lnTo>
                <a:lnTo>
                  <a:pt x="11445455" y="995649"/>
                </a:lnTo>
                <a:lnTo>
                  <a:pt x="11445455" y="913228"/>
                </a:lnTo>
                <a:lnTo>
                  <a:pt x="11549482" y="1009747"/>
                </a:lnTo>
                <a:lnTo>
                  <a:pt x="11549482" y="1128769"/>
                </a:lnTo>
                <a:lnTo>
                  <a:pt x="11445455" y="1032250"/>
                </a:lnTo>
                <a:lnTo>
                  <a:pt x="11445455" y="995920"/>
                </a:lnTo>
                <a:lnTo>
                  <a:pt x="11441829" y="994022"/>
                </a:lnTo>
                <a:lnTo>
                  <a:pt x="11441829" y="1034419"/>
                </a:lnTo>
                <a:lnTo>
                  <a:pt x="11551295" y="1136089"/>
                </a:lnTo>
                <a:lnTo>
                  <a:pt x="11660307" y="1037130"/>
                </a:lnTo>
                <a:lnTo>
                  <a:pt x="11686370" y="1061260"/>
                </a:lnTo>
                <a:lnTo>
                  <a:pt x="11764787" y="1133920"/>
                </a:lnTo>
                <a:lnTo>
                  <a:pt x="11764787" y="1250231"/>
                </a:lnTo>
                <a:lnTo>
                  <a:pt x="11768639" y="1250231"/>
                </a:lnTo>
                <a:lnTo>
                  <a:pt x="11768639" y="1243724"/>
                </a:lnTo>
                <a:lnTo>
                  <a:pt x="11768639" y="1135818"/>
                </a:lnTo>
                <a:lnTo>
                  <a:pt x="11872666" y="1232337"/>
                </a:lnTo>
                <a:lnTo>
                  <a:pt x="11872666" y="1242097"/>
                </a:lnTo>
                <a:lnTo>
                  <a:pt x="11872666" y="1351088"/>
                </a:lnTo>
                <a:lnTo>
                  <a:pt x="11768639" y="1254840"/>
                </a:lnTo>
                <a:lnTo>
                  <a:pt x="11768639" y="1250502"/>
                </a:lnTo>
                <a:lnTo>
                  <a:pt x="11764787" y="1250502"/>
                </a:lnTo>
                <a:lnTo>
                  <a:pt x="11764787" y="1254569"/>
                </a:lnTo>
                <a:lnTo>
                  <a:pt x="11760254" y="1258636"/>
                </a:lnTo>
                <a:lnTo>
                  <a:pt x="11763200" y="1261618"/>
                </a:lnTo>
                <a:lnTo>
                  <a:pt x="11760027" y="1258907"/>
                </a:lnTo>
                <a:lnTo>
                  <a:pt x="11656227" y="1353257"/>
                </a:lnTo>
                <a:lnTo>
                  <a:pt x="11656227" y="1360035"/>
                </a:lnTo>
                <a:lnTo>
                  <a:pt x="11660080" y="1363559"/>
                </a:lnTo>
                <a:lnTo>
                  <a:pt x="11660080" y="1358950"/>
                </a:lnTo>
                <a:lnTo>
                  <a:pt x="11764107" y="1455469"/>
                </a:lnTo>
                <a:lnTo>
                  <a:pt x="11764107" y="1574491"/>
                </a:lnTo>
                <a:lnTo>
                  <a:pt x="11660080" y="1478243"/>
                </a:lnTo>
                <a:lnTo>
                  <a:pt x="11660080" y="1363830"/>
                </a:lnTo>
                <a:lnTo>
                  <a:pt x="11656227" y="1360306"/>
                </a:lnTo>
                <a:lnTo>
                  <a:pt x="11656227" y="1479870"/>
                </a:lnTo>
                <a:lnTo>
                  <a:pt x="11549028" y="1577473"/>
                </a:lnTo>
                <a:lnTo>
                  <a:pt x="11549028" y="1704357"/>
                </a:lnTo>
                <a:lnTo>
                  <a:pt x="11651468" y="1799521"/>
                </a:lnTo>
                <a:lnTo>
                  <a:pt x="11651468" y="1793827"/>
                </a:lnTo>
                <a:lnTo>
                  <a:pt x="11552881" y="1702189"/>
                </a:lnTo>
                <a:lnTo>
                  <a:pt x="11552881" y="1583167"/>
                </a:lnTo>
                <a:lnTo>
                  <a:pt x="11651468" y="1674535"/>
                </a:lnTo>
                <a:lnTo>
                  <a:pt x="11651468" y="1669112"/>
                </a:lnTo>
                <a:lnTo>
                  <a:pt x="11554014" y="1578558"/>
                </a:lnTo>
                <a:lnTo>
                  <a:pt x="11658947" y="1483123"/>
                </a:lnTo>
                <a:lnTo>
                  <a:pt x="11763653" y="1580184"/>
                </a:lnTo>
                <a:lnTo>
                  <a:pt x="11658721" y="1675619"/>
                </a:lnTo>
                <a:lnTo>
                  <a:pt x="11651695" y="1669112"/>
                </a:lnTo>
                <a:lnTo>
                  <a:pt x="11651695" y="1674805"/>
                </a:lnTo>
                <a:lnTo>
                  <a:pt x="11656907" y="1679686"/>
                </a:lnTo>
                <a:lnTo>
                  <a:pt x="11656907" y="1798708"/>
                </a:lnTo>
                <a:lnTo>
                  <a:pt x="11651695" y="1793827"/>
                </a:lnTo>
                <a:lnTo>
                  <a:pt x="11651695" y="1799521"/>
                </a:lnTo>
                <a:lnTo>
                  <a:pt x="11656227" y="1803859"/>
                </a:lnTo>
                <a:lnTo>
                  <a:pt x="11656227" y="1864861"/>
                </a:lnTo>
                <a:lnTo>
                  <a:pt x="11660080" y="1865674"/>
                </a:lnTo>
                <a:lnTo>
                  <a:pt x="11660080" y="1805757"/>
                </a:lnTo>
                <a:lnTo>
                  <a:pt x="11714927" y="1856727"/>
                </a:lnTo>
                <a:lnTo>
                  <a:pt x="11717193" y="1852932"/>
                </a:lnTo>
                <a:lnTo>
                  <a:pt x="11662573" y="1802503"/>
                </a:lnTo>
                <a:lnTo>
                  <a:pt x="11767506" y="1707069"/>
                </a:lnTo>
                <a:lnTo>
                  <a:pt x="11791983" y="1729572"/>
                </a:lnTo>
                <a:lnTo>
                  <a:pt x="11870853" y="1802775"/>
                </a:lnTo>
                <a:lnTo>
                  <a:pt x="11765920" y="1898209"/>
                </a:lnTo>
                <a:lnTo>
                  <a:pt x="11717193" y="1853203"/>
                </a:lnTo>
                <a:lnTo>
                  <a:pt x="11715153" y="1856727"/>
                </a:lnTo>
                <a:lnTo>
                  <a:pt x="11764107" y="1902276"/>
                </a:lnTo>
                <a:lnTo>
                  <a:pt x="11764107" y="2021298"/>
                </a:lnTo>
                <a:lnTo>
                  <a:pt x="11660080" y="1924778"/>
                </a:lnTo>
                <a:lnTo>
                  <a:pt x="11660080" y="1865945"/>
                </a:lnTo>
                <a:lnTo>
                  <a:pt x="11656227" y="1865132"/>
                </a:lnTo>
                <a:lnTo>
                  <a:pt x="11656227" y="1926948"/>
                </a:lnTo>
                <a:lnTo>
                  <a:pt x="11586650" y="1990119"/>
                </a:lnTo>
                <a:lnTo>
                  <a:pt x="11549028" y="2024280"/>
                </a:lnTo>
                <a:lnTo>
                  <a:pt x="11549028" y="2110496"/>
                </a:lnTo>
                <a:lnTo>
                  <a:pt x="11552881" y="2112394"/>
                </a:lnTo>
                <a:lnTo>
                  <a:pt x="11552881" y="2029973"/>
                </a:lnTo>
                <a:lnTo>
                  <a:pt x="11656907" y="2126492"/>
                </a:lnTo>
                <a:lnTo>
                  <a:pt x="11656907" y="2245514"/>
                </a:lnTo>
                <a:lnTo>
                  <a:pt x="11552881" y="2149266"/>
                </a:lnTo>
                <a:lnTo>
                  <a:pt x="11552881" y="2112665"/>
                </a:lnTo>
                <a:lnTo>
                  <a:pt x="11549028" y="2110767"/>
                </a:lnTo>
                <a:lnTo>
                  <a:pt x="11549028" y="2151435"/>
                </a:lnTo>
                <a:lnTo>
                  <a:pt x="11658721" y="2253105"/>
                </a:lnTo>
                <a:lnTo>
                  <a:pt x="11767506" y="2153875"/>
                </a:lnTo>
                <a:lnTo>
                  <a:pt x="11793569" y="2178005"/>
                </a:lnTo>
                <a:lnTo>
                  <a:pt x="11795609" y="2174210"/>
                </a:lnTo>
                <a:lnTo>
                  <a:pt x="11793796" y="2178276"/>
                </a:lnTo>
                <a:lnTo>
                  <a:pt x="11871986" y="2250937"/>
                </a:lnTo>
                <a:lnTo>
                  <a:pt x="11871986" y="2372941"/>
                </a:lnTo>
                <a:lnTo>
                  <a:pt x="11853628" y="2389640"/>
                </a:lnTo>
                <a:lnTo>
                  <a:pt x="11844194" y="2398222"/>
                </a:lnTo>
                <a:lnTo>
                  <a:pt x="0" y="24082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288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DA4377E-E879-7766-B5D1-D1A5E41F4C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4036"/>
            <a:ext cx="11691803" cy="2356755"/>
          </a:xfrm>
          <a:custGeom>
            <a:avLst/>
            <a:gdLst>
              <a:gd name="connsiteX0" fmla="*/ 205830 w 11691803"/>
              <a:gd name="connsiteY0" fmla="*/ 2325379 h 2356755"/>
              <a:gd name="connsiteX1" fmla="*/ 227189 w 11691803"/>
              <a:gd name="connsiteY1" fmla="*/ 2345014 h 2356755"/>
              <a:gd name="connsiteX2" fmla="*/ 229280 w 11691803"/>
              <a:gd name="connsiteY2" fmla="*/ 2346937 h 2356755"/>
              <a:gd name="connsiteX3" fmla="*/ 182828 w 11691803"/>
              <a:gd name="connsiteY3" fmla="*/ 2346937 h 2356755"/>
              <a:gd name="connsiteX4" fmla="*/ 183180 w 11691803"/>
              <a:gd name="connsiteY4" fmla="*/ 2346606 h 2356755"/>
              <a:gd name="connsiteX5" fmla="*/ 204511 w 11691803"/>
              <a:gd name="connsiteY5" fmla="*/ 2204386 h 2356755"/>
              <a:gd name="connsiteX6" fmla="*/ 204511 w 11691803"/>
              <a:gd name="connsiteY6" fmla="*/ 2320869 h 2356755"/>
              <a:gd name="connsiteX7" fmla="*/ 178342 w 11691803"/>
              <a:gd name="connsiteY7" fmla="*/ 2345280 h 2356755"/>
              <a:gd name="connsiteX8" fmla="*/ 183180 w 11691803"/>
              <a:gd name="connsiteY8" fmla="*/ 2346606 h 2356755"/>
              <a:gd name="connsiteX9" fmla="*/ 178122 w 11691803"/>
              <a:gd name="connsiteY9" fmla="*/ 2345545 h 2356755"/>
              <a:gd name="connsiteX10" fmla="*/ 176635 w 11691803"/>
              <a:gd name="connsiteY10" fmla="*/ 2346937 h 2356755"/>
              <a:gd name="connsiteX11" fmla="*/ 103575 w 11691803"/>
              <a:gd name="connsiteY11" fmla="*/ 2346937 h 2356755"/>
              <a:gd name="connsiteX12" fmla="*/ 103575 w 11691803"/>
              <a:gd name="connsiteY12" fmla="*/ 2327284 h 2356755"/>
              <a:gd name="connsiteX13" fmla="*/ 103575 w 11691803"/>
              <a:gd name="connsiteY13" fmla="*/ 2298846 h 2356755"/>
              <a:gd name="connsiteX14" fmla="*/ 308525 w 11691803"/>
              <a:gd name="connsiteY14" fmla="*/ 1986544 h 2356755"/>
              <a:gd name="connsiteX15" fmla="*/ 308525 w 11691803"/>
              <a:gd name="connsiteY15" fmla="*/ 2103293 h 2356755"/>
              <a:gd name="connsiteX16" fmla="*/ 282357 w 11691803"/>
              <a:gd name="connsiteY16" fmla="*/ 2127704 h 2356755"/>
              <a:gd name="connsiteX17" fmla="*/ 207589 w 11691803"/>
              <a:gd name="connsiteY17" fmla="*/ 2197487 h 2356755"/>
              <a:gd name="connsiteX18" fmla="*/ 207589 w 11691803"/>
              <a:gd name="connsiteY18" fmla="*/ 2081004 h 2356755"/>
              <a:gd name="connsiteX19" fmla="*/ 243434 w 11691803"/>
              <a:gd name="connsiteY19" fmla="*/ 2047572 h 2356755"/>
              <a:gd name="connsiteX20" fmla="*/ 414959 w 11691803"/>
              <a:gd name="connsiteY20" fmla="*/ 1888635 h 2356755"/>
              <a:gd name="connsiteX21" fmla="*/ 481370 w 11691803"/>
              <a:gd name="connsiteY21" fmla="*/ 1949662 h 2356755"/>
              <a:gd name="connsiteX22" fmla="*/ 516774 w 11691803"/>
              <a:gd name="connsiteY22" fmla="*/ 1982034 h 2356755"/>
              <a:gd name="connsiteX23" fmla="*/ 415179 w 11691803"/>
              <a:gd name="connsiteY23" fmla="*/ 2077290 h 2356755"/>
              <a:gd name="connsiteX24" fmla="*/ 313363 w 11691803"/>
              <a:gd name="connsiteY24" fmla="*/ 1983891 h 2356755"/>
              <a:gd name="connsiteX25" fmla="*/ 100276 w 11691803"/>
              <a:gd name="connsiteY25" fmla="*/ 1670528 h 2356755"/>
              <a:gd name="connsiteX26" fmla="*/ 202092 w 11691803"/>
              <a:gd name="connsiteY26" fmla="*/ 1763927 h 2356755"/>
              <a:gd name="connsiteX27" fmla="*/ 135901 w 11691803"/>
              <a:gd name="connsiteY27" fmla="*/ 1825750 h 2356755"/>
              <a:gd name="connsiteX28" fmla="*/ 137660 w 11691803"/>
              <a:gd name="connsiteY28" fmla="*/ 1829465 h 2356755"/>
              <a:gd name="connsiteX29" fmla="*/ 204511 w 11691803"/>
              <a:gd name="connsiteY29" fmla="*/ 1767111 h 2356755"/>
              <a:gd name="connsiteX30" fmla="*/ 204511 w 11691803"/>
              <a:gd name="connsiteY30" fmla="*/ 1883594 h 2356755"/>
              <a:gd name="connsiteX31" fmla="*/ 176583 w 11691803"/>
              <a:gd name="connsiteY31" fmla="*/ 1909597 h 2356755"/>
              <a:gd name="connsiteX32" fmla="*/ 178782 w 11691803"/>
              <a:gd name="connsiteY32" fmla="*/ 1913842 h 2356755"/>
              <a:gd name="connsiteX33" fmla="*/ 205610 w 11691803"/>
              <a:gd name="connsiteY33" fmla="*/ 1888635 h 2356755"/>
              <a:gd name="connsiteX34" fmla="*/ 307426 w 11691803"/>
              <a:gd name="connsiteY34" fmla="*/ 1982034 h 2356755"/>
              <a:gd name="connsiteX35" fmla="*/ 241675 w 11691803"/>
              <a:gd name="connsiteY35" fmla="*/ 2043592 h 2356755"/>
              <a:gd name="connsiteX36" fmla="*/ 243434 w 11691803"/>
              <a:gd name="connsiteY36" fmla="*/ 2047572 h 2356755"/>
              <a:gd name="connsiteX37" fmla="*/ 241455 w 11691803"/>
              <a:gd name="connsiteY37" fmla="*/ 2043857 h 2356755"/>
              <a:gd name="connsiteX38" fmla="*/ 205830 w 11691803"/>
              <a:gd name="connsiteY38" fmla="*/ 2077290 h 2356755"/>
              <a:gd name="connsiteX39" fmla="*/ 104015 w 11691803"/>
              <a:gd name="connsiteY39" fmla="*/ 1983891 h 2356755"/>
              <a:gd name="connsiteX40" fmla="*/ 178562 w 11691803"/>
              <a:gd name="connsiteY40" fmla="*/ 1914107 h 2356755"/>
              <a:gd name="connsiteX41" fmla="*/ 176583 w 11691803"/>
              <a:gd name="connsiteY41" fmla="*/ 1909862 h 2356755"/>
              <a:gd name="connsiteX42" fmla="*/ 103575 w 11691803"/>
              <a:gd name="connsiteY42" fmla="*/ 1978054 h 2356755"/>
              <a:gd name="connsiteX43" fmla="*/ 103575 w 11691803"/>
              <a:gd name="connsiteY43" fmla="*/ 1861571 h 2356755"/>
              <a:gd name="connsiteX44" fmla="*/ 137660 w 11691803"/>
              <a:gd name="connsiteY44" fmla="*/ 1829730 h 2356755"/>
              <a:gd name="connsiteX45" fmla="*/ 135681 w 11691803"/>
              <a:gd name="connsiteY45" fmla="*/ 1825750 h 2356755"/>
              <a:gd name="connsiteX46" fmla="*/ 101816 w 11691803"/>
              <a:gd name="connsiteY46" fmla="*/ 1857591 h 2356755"/>
              <a:gd name="connsiteX47" fmla="*/ 0 w 11691803"/>
              <a:gd name="connsiteY47" fmla="*/ 1764192 h 2356755"/>
              <a:gd name="connsiteX48" fmla="*/ 308525 w 11691803"/>
              <a:gd name="connsiteY48" fmla="*/ 1549269 h 2356755"/>
              <a:gd name="connsiteX49" fmla="*/ 308525 w 11691803"/>
              <a:gd name="connsiteY49" fmla="*/ 1665752 h 2356755"/>
              <a:gd name="connsiteX50" fmla="*/ 283896 w 11691803"/>
              <a:gd name="connsiteY50" fmla="*/ 1688836 h 2356755"/>
              <a:gd name="connsiteX51" fmla="*/ 285875 w 11691803"/>
              <a:gd name="connsiteY51" fmla="*/ 1692551 h 2356755"/>
              <a:gd name="connsiteX52" fmla="*/ 283676 w 11691803"/>
              <a:gd name="connsiteY52" fmla="*/ 1689102 h 2356755"/>
              <a:gd name="connsiteX53" fmla="*/ 207589 w 11691803"/>
              <a:gd name="connsiteY53" fmla="*/ 1760212 h 2356755"/>
              <a:gd name="connsiteX54" fmla="*/ 207589 w 11691803"/>
              <a:gd name="connsiteY54" fmla="*/ 1643729 h 2356755"/>
              <a:gd name="connsiteX55" fmla="*/ 238816 w 11691803"/>
              <a:gd name="connsiteY55" fmla="*/ 1614277 h 2356755"/>
              <a:gd name="connsiteX56" fmla="*/ 236837 w 11691803"/>
              <a:gd name="connsiteY56" fmla="*/ 1610828 h 2356755"/>
              <a:gd name="connsiteX57" fmla="*/ 239036 w 11691803"/>
              <a:gd name="connsiteY57" fmla="*/ 1614277 h 2356755"/>
              <a:gd name="connsiteX58" fmla="*/ 205610 w 11691803"/>
              <a:gd name="connsiteY58" fmla="*/ 1451360 h 2356755"/>
              <a:gd name="connsiteX59" fmla="*/ 307426 w 11691803"/>
              <a:gd name="connsiteY59" fmla="*/ 1544759 h 2356755"/>
              <a:gd name="connsiteX60" fmla="*/ 236837 w 11691803"/>
              <a:gd name="connsiteY60" fmla="*/ 1610828 h 2356755"/>
              <a:gd name="connsiteX61" fmla="*/ 205830 w 11691803"/>
              <a:gd name="connsiteY61" fmla="*/ 1639749 h 2356755"/>
              <a:gd name="connsiteX62" fmla="*/ 104015 w 11691803"/>
              <a:gd name="connsiteY62" fmla="*/ 1546351 h 2356755"/>
              <a:gd name="connsiteX63" fmla="*/ 310944 w 11691803"/>
              <a:gd name="connsiteY63" fmla="*/ 1231926 h 2356755"/>
              <a:gd name="connsiteX64" fmla="*/ 313803 w 11691803"/>
              <a:gd name="connsiteY64" fmla="*/ 1234580 h 2356755"/>
              <a:gd name="connsiteX65" fmla="*/ 412760 w 11691803"/>
              <a:gd name="connsiteY65" fmla="*/ 1325325 h 2356755"/>
              <a:gd name="connsiteX66" fmla="*/ 311164 w 11691803"/>
              <a:gd name="connsiteY66" fmla="*/ 1420581 h 2356755"/>
              <a:gd name="connsiteX67" fmla="*/ 209349 w 11691803"/>
              <a:gd name="connsiteY67" fmla="*/ 1326917 h 2356755"/>
              <a:gd name="connsiteX68" fmla="*/ 412760 w 11691803"/>
              <a:gd name="connsiteY68" fmla="*/ 893622 h 2356755"/>
              <a:gd name="connsiteX69" fmla="*/ 412760 w 11691803"/>
              <a:gd name="connsiteY69" fmla="*/ 1010105 h 2356755"/>
              <a:gd name="connsiteX70" fmla="*/ 386591 w 11691803"/>
              <a:gd name="connsiteY70" fmla="*/ 1034516 h 2356755"/>
              <a:gd name="connsiteX71" fmla="*/ 388351 w 11691803"/>
              <a:gd name="connsiteY71" fmla="*/ 1038496 h 2356755"/>
              <a:gd name="connsiteX72" fmla="*/ 386371 w 11691803"/>
              <a:gd name="connsiteY72" fmla="*/ 1034781 h 2356755"/>
              <a:gd name="connsiteX73" fmla="*/ 311824 w 11691803"/>
              <a:gd name="connsiteY73" fmla="*/ 1104565 h 2356755"/>
              <a:gd name="connsiteX74" fmla="*/ 311824 w 11691803"/>
              <a:gd name="connsiteY74" fmla="*/ 988082 h 2356755"/>
              <a:gd name="connsiteX75" fmla="*/ 347448 w 11691803"/>
              <a:gd name="connsiteY75" fmla="*/ 954650 h 2356755"/>
              <a:gd name="connsiteX76" fmla="*/ 345689 w 11691803"/>
              <a:gd name="connsiteY76" fmla="*/ 950669 h 2356755"/>
              <a:gd name="connsiteX77" fmla="*/ 347668 w 11691803"/>
              <a:gd name="connsiteY77" fmla="*/ 954384 h 2356755"/>
              <a:gd name="connsiteX78" fmla="*/ 204291 w 11691803"/>
              <a:gd name="connsiteY78" fmla="*/ 577340 h 2356755"/>
              <a:gd name="connsiteX79" fmla="*/ 306106 w 11691803"/>
              <a:gd name="connsiteY79" fmla="*/ 670739 h 2356755"/>
              <a:gd name="connsiteX80" fmla="*/ 239915 w 11691803"/>
              <a:gd name="connsiteY80" fmla="*/ 732563 h 2356755"/>
              <a:gd name="connsiteX81" fmla="*/ 241895 w 11691803"/>
              <a:gd name="connsiteY81" fmla="*/ 736542 h 2356755"/>
              <a:gd name="connsiteX82" fmla="*/ 308525 w 11691803"/>
              <a:gd name="connsiteY82" fmla="*/ 673923 h 2356755"/>
              <a:gd name="connsiteX83" fmla="*/ 308525 w 11691803"/>
              <a:gd name="connsiteY83" fmla="*/ 790671 h 2356755"/>
              <a:gd name="connsiteX84" fmla="*/ 280818 w 11691803"/>
              <a:gd name="connsiteY84" fmla="*/ 816674 h 2356755"/>
              <a:gd name="connsiteX85" fmla="*/ 282797 w 11691803"/>
              <a:gd name="connsiteY85" fmla="*/ 820920 h 2356755"/>
              <a:gd name="connsiteX86" fmla="*/ 309625 w 11691803"/>
              <a:gd name="connsiteY86" fmla="*/ 795713 h 2356755"/>
              <a:gd name="connsiteX87" fmla="*/ 411440 w 11691803"/>
              <a:gd name="connsiteY87" fmla="*/ 889111 h 2356755"/>
              <a:gd name="connsiteX88" fmla="*/ 345689 w 11691803"/>
              <a:gd name="connsiteY88" fmla="*/ 950669 h 2356755"/>
              <a:gd name="connsiteX89" fmla="*/ 310065 w 11691803"/>
              <a:gd name="connsiteY89" fmla="*/ 984102 h 2356755"/>
              <a:gd name="connsiteX90" fmla="*/ 208249 w 11691803"/>
              <a:gd name="connsiteY90" fmla="*/ 890703 h 2356755"/>
              <a:gd name="connsiteX91" fmla="*/ 282577 w 11691803"/>
              <a:gd name="connsiteY91" fmla="*/ 820920 h 2356755"/>
              <a:gd name="connsiteX92" fmla="*/ 280597 w 11691803"/>
              <a:gd name="connsiteY92" fmla="*/ 816674 h 2356755"/>
              <a:gd name="connsiteX93" fmla="*/ 207589 w 11691803"/>
              <a:gd name="connsiteY93" fmla="*/ 885131 h 2356755"/>
              <a:gd name="connsiteX94" fmla="*/ 207589 w 11691803"/>
              <a:gd name="connsiteY94" fmla="*/ 768383 h 2356755"/>
              <a:gd name="connsiteX95" fmla="*/ 241675 w 11691803"/>
              <a:gd name="connsiteY95" fmla="*/ 736542 h 2356755"/>
              <a:gd name="connsiteX96" fmla="*/ 239915 w 11691803"/>
              <a:gd name="connsiteY96" fmla="*/ 732828 h 2356755"/>
              <a:gd name="connsiteX97" fmla="*/ 205830 w 11691803"/>
              <a:gd name="connsiteY97" fmla="*/ 764668 h 2356755"/>
              <a:gd name="connsiteX98" fmla="*/ 104015 w 11691803"/>
              <a:gd name="connsiteY98" fmla="*/ 671270 h 2356755"/>
              <a:gd name="connsiteX99" fmla="*/ 412760 w 11691803"/>
              <a:gd name="connsiteY99" fmla="*/ 456082 h 2356755"/>
              <a:gd name="connsiteX100" fmla="*/ 412760 w 11691803"/>
              <a:gd name="connsiteY100" fmla="*/ 572830 h 2356755"/>
              <a:gd name="connsiteX101" fmla="*/ 387911 w 11691803"/>
              <a:gd name="connsiteY101" fmla="*/ 595914 h 2356755"/>
              <a:gd name="connsiteX102" fmla="*/ 390110 w 11691803"/>
              <a:gd name="connsiteY102" fmla="*/ 599364 h 2356755"/>
              <a:gd name="connsiteX103" fmla="*/ 413639 w 11691803"/>
              <a:gd name="connsiteY103" fmla="*/ 577340 h 2356755"/>
              <a:gd name="connsiteX104" fmla="*/ 515455 w 11691803"/>
              <a:gd name="connsiteY104" fmla="*/ 670739 h 2356755"/>
              <a:gd name="connsiteX105" fmla="*/ 462458 w 11691803"/>
              <a:gd name="connsiteY105" fmla="*/ 720357 h 2356755"/>
              <a:gd name="connsiteX106" fmla="*/ 415179 w 11691803"/>
              <a:gd name="connsiteY106" fmla="*/ 764668 h 2356755"/>
              <a:gd name="connsiteX107" fmla="*/ 313363 w 11691803"/>
              <a:gd name="connsiteY107" fmla="*/ 671270 h 2356755"/>
              <a:gd name="connsiteX108" fmla="*/ 389890 w 11691803"/>
              <a:gd name="connsiteY108" fmla="*/ 599629 h 2356755"/>
              <a:gd name="connsiteX109" fmla="*/ 387691 w 11691803"/>
              <a:gd name="connsiteY109" fmla="*/ 595914 h 2356755"/>
              <a:gd name="connsiteX110" fmla="*/ 311824 w 11691803"/>
              <a:gd name="connsiteY110" fmla="*/ 667024 h 2356755"/>
              <a:gd name="connsiteX111" fmla="*/ 311824 w 11691803"/>
              <a:gd name="connsiteY111" fmla="*/ 550541 h 2356755"/>
              <a:gd name="connsiteX112" fmla="*/ 343050 w 11691803"/>
              <a:gd name="connsiteY112" fmla="*/ 521355 h 2356755"/>
              <a:gd name="connsiteX113" fmla="*/ 309625 w 11691803"/>
              <a:gd name="connsiteY113" fmla="*/ 358172 h 2356755"/>
              <a:gd name="connsiteX114" fmla="*/ 411440 w 11691803"/>
              <a:gd name="connsiteY114" fmla="*/ 451571 h 2356755"/>
              <a:gd name="connsiteX115" fmla="*/ 341071 w 11691803"/>
              <a:gd name="connsiteY115" fmla="*/ 517640 h 2356755"/>
              <a:gd name="connsiteX116" fmla="*/ 343050 w 11691803"/>
              <a:gd name="connsiteY116" fmla="*/ 521355 h 2356755"/>
              <a:gd name="connsiteX117" fmla="*/ 340851 w 11691803"/>
              <a:gd name="connsiteY117" fmla="*/ 517905 h 2356755"/>
              <a:gd name="connsiteX118" fmla="*/ 310065 w 11691803"/>
              <a:gd name="connsiteY118" fmla="*/ 546827 h 2356755"/>
              <a:gd name="connsiteX119" fmla="*/ 208249 w 11691803"/>
              <a:gd name="connsiteY119" fmla="*/ 453428 h 2356755"/>
              <a:gd name="connsiteX120" fmla="*/ 414959 w 11691803"/>
              <a:gd name="connsiteY120" fmla="*/ 139004 h 2356755"/>
              <a:gd name="connsiteX121" fmla="*/ 417818 w 11691803"/>
              <a:gd name="connsiteY121" fmla="*/ 141657 h 2356755"/>
              <a:gd name="connsiteX122" fmla="*/ 516774 w 11691803"/>
              <a:gd name="connsiteY122" fmla="*/ 232402 h 2356755"/>
              <a:gd name="connsiteX123" fmla="*/ 415179 w 11691803"/>
              <a:gd name="connsiteY123" fmla="*/ 327393 h 2356755"/>
              <a:gd name="connsiteX124" fmla="*/ 313363 w 11691803"/>
              <a:gd name="connsiteY124" fmla="*/ 233995 h 2356755"/>
              <a:gd name="connsiteX125" fmla="*/ 390027 w 11691803"/>
              <a:gd name="connsiteY125" fmla="*/ 39345 h 2356755"/>
              <a:gd name="connsiteX126" fmla="*/ 412760 w 11691803"/>
              <a:gd name="connsiteY126" fmla="*/ 39345 h 2356755"/>
              <a:gd name="connsiteX127" fmla="*/ 412760 w 11691803"/>
              <a:gd name="connsiteY127" fmla="*/ 67745 h 2356755"/>
              <a:gd name="connsiteX128" fmla="*/ 412760 w 11691803"/>
              <a:gd name="connsiteY128" fmla="*/ 134759 h 2356755"/>
              <a:gd name="connsiteX129" fmla="*/ 311824 w 11691803"/>
              <a:gd name="connsiteY129" fmla="*/ 229219 h 2356755"/>
              <a:gd name="connsiteX130" fmla="*/ 311824 w 11691803"/>
              <a:gd name="connsiteY130" fmla="*/ 112736 h 2356755"/>
              <a:gd name="connsiteX131" fmla="*/ 384557 w 11691803"/>
              <a:gd name="connsiteY131" fmla="*/ 44478 h 2356755"/>
              <a:gd name="connsiteX132" fmla="*/ 234254 w 11691803"/>
              <a:gd name="connsiteY132" fmla="*/ 39345 h 2356755"/>
              <a:gd name="connsiteX133" fmla="*/ 384085 w 11691803"/>
              <a:gd name="connsiteY133" fmla="*/ 39345 h 2356755"/>
              <a:gd name="connsiteX134" fmla="*/ 362952 w 11691803"/>
              <a:gd name="connsiteY134" fmla="*/ 59162 h 2356755"/>
              <a:gd name="connsiteX135" fmla="*/ 310065 w 11691803"/>
              <a:gd name="connsiteY135" fmla="*/ 108755 h 2356755"/>
              <a:gd name="connsiteX136" fmla="*/ 239063 w 11691803"/>
              <a:gd name="connsiteY136" fmla="*/ 43748 h 2356755"/>
              <a:gd name="connsiteX137" fmla="*/ 11691803 w 11691803"/>
              <a:gd name="connsiteY137" fmla="*/ 0 h 2356755"/>
              <a:gd name="connsiteX138" fmla="*/ 11691803 w 11691803"/>
              <a:gd name="connsiteY138" fmla="*/ 2356755 h 2356755"/>
              <a:gd name="connsiteX139" fmla="*/ 235215 w 11691803"/>
              <a:gd name="connsiteY139" fmla="*/ 2346937 h 2356755"/>
              <a:gd name="connsiteX140" fmla="*/ 226061 w 11691803"/>
              <a:gd name="connsiteY140" fmla="*/ 2338538 h 2356755"/>
              <a:gd name="connsiteX141" fmla="*/ 208249 w 11691803"/>
              <a:gd name="connsiteY141" fmla="*/ 2322195 h 2356755"/>
              <a:gd name="connsiteX142" fmla="*/ 208249 w 11691803"/>
              <a:gd name="connsiteY142" fmla="*/ 2202794 h 2356755"/>
              <a:gd name="connsiteX143" fmla="*/ 284116 w 11691803"/>
              <a:gd name="connsiteY143" fmla="*/ 2131684 h 2356755"/>
              <a:gd name="connsiteX144" fmla="*/ 282357 w 11691803"/>
              <a:gd name="connsiteY144" fmla="*/ 2127704 h 2356755"/>
              <a:gd name="connsiteX145" fmla="*/ 284336 w 11691803"/>
              <a:gd name="connsiteY145" fmla="*/ 2131418 h 2356755"/>
              <a:gd name="connsiteX146" fmla="*/ 309625 w 11691803"/>
              <a:gd name="connsiteY146" fmla="*/ 2107803 h 2356755"/>
              <a:gd name="connsiteX147" fmla="*/ 415179 w 11691803"/>
              <a:gd name="connsiteY147" fmla="*/ 2204916 h 2356755"/>
              <a:gd name="connsiteX148" fmla="*/ 521612 w 11691803"/>
              <a:gd name="connsiteY148" fmla="*/ 2105415 h 2356755"/>
              <a:gd name="connsiteX149" fmla="*/ 521612 w 11691803"/>
              <a:gd name="connsiteY149" fmla="*/ 2065615 h 2356755"/>
              <a:gd name="connsiteX150" fmla="*/ 517874 w 11691803"/>
              <a:gd name="connsiteY150" fmla="*/ 2067472 h 2356755"/>
              <a:gd name="connsiteX151" fmla="*/ 517874 w 11691803"/>
              <a:gd name="connsiteY151" fmla="*/ 2103293 h 2356755"/>
              <a:gd name="connsiteX152" fmla="*/ 416938 w 11691803"/>
              <a:gd name="connsiteY152" fmla="*/ 2197487 h 2356755"/>
              <a:gd name="connsiteX153" fmla="*/ 416938 w 11691803"/>
              <a:gd name="connsiteY153" fmla="*/ 2081004 h 2356755"/>
              <a:gd name="connsiteX154" fmla="*/ 517874 w 11691803"/>
              <a:gd name="connsiteY154" fmla="*/ 1986544 h 2356755"/>
              <a:gd name="connsiteX155" fmla="*/ 517874 w 11691803"/>
              <a:gd name="connsiteY155" fmla="*/ 2067207 h 2356755"/>
              <a:gd name="connsiteX156" fmla="*/ 521612 w 11691803"/>
              <a:gd name="connsiteY156" fmla="*/ 2065349 h 2356755"/>
              <a:gd name="connsiteX157" fmla="*/ 521612 w 11691803"/>
              <a:gd name="connsiteY157" fmla="*/ 1980972 h 2356755"/>
              <a:gd name="connsiteX158" fmla="*/ 485108 w 11691803"/>
              <a:gd name="connsiteY158" fmla="*/ 1947540 h 2356755"/>
              <a:gd name="connsiteX159" fmla="*/ 417598 w 11691803"/>
              <a:gd name="connsiteY159" fmla="*/ 1885716 h 2356755"/>
              <a:gd name="connsiteX160" fmla="*/ 417598 w 11691803"/>
              <a:gd name="connsiteY160" fmla="*/ 1825220 h 2356755"/>
              <a:gd name="connsiteX161" fmla="*/ 413859 w 11691803"/>
              <a:gd name="connsiteY161" fmla="*/ 1826015 h 2356755"/>
              <a:gd name="connsiteX162" fmla="*/ 413859 w 11691803"/>
              <a:gd name="connsiteY162" fmla="*/ 1883594 h 2356755"/>
              <a:gd name="connsiteX163" fmla="*/ 312923 w 11691803"/>
              <a:gd name="connsiteY163" fmla="*/ 1978054 h 2356755"/>
              <a:gd name="connsiteX164" fmla="*/ 312923 w 11691803"/>
              <a:gd name="connsiteY164" fmla="*/ 1861571 h 2356755"/>
              <a:gd name="connsiteX165" fmla="*/ 360423 w 11691803"/>
              <a:gd name="connsiteY165" fmla="*/ 1816994 h 2356755"/>
              <a:gd name="connsiteX166" fmla="*/ 358443 w 11691803"/>
              <a:gd name="connsiteY166" fmla="*/ 1813545 h 2356755"/>
              <a:gd name="connsiteX167" fmla="*/ 311164 w 11691803"/>
              <a:gd name="connsiteY167" fmla="*/ 1857591 h 2356755"/>
              <a:gd name="connsiteX168" fmla="*/ 209349 w 11691803"/>
              <a:gd name="connsiteY168" fmla="*/ 1764192 h 2356755"/>
              <a:gd name="connsiteX169" fmla="*/ 285875 w 11691803"/>
              <a:gd name="connsiteY169" fmla="*/ 1692551 h 2356755"/>
              <a:gd name="connsiteX170" fmla="*/ 309625 w 11691803"/>
              <a:gd name="connsiteY170" fmla="*/ 1670528 h 2356755"/>
              <a:gd name="connsiteX171" fmla="*/ 411440 w 11691803"/>
              <a:gd name="connsiteY171" fmla="*/ 1763927 h 2356755"/>
              <a:gd name="connsiteX172" fmla="*/ 358443 w 11691803"/>
              <a:gd name="connsiteY172" fmla="*/ 1813280 h 2356755"/>
              <a:gd name="connsiteX173" fmla="*/ 360642 w 11691803"/>
              <a:gd name="connsiteY173" fmla="*/ 1816994 h 2356755"/>
              <a:gd name="connsiteX174" fmla="*/ 413859 w 11691803"/>
              <a:gd name="connsiteY174" fmla="*/ 1767111 h 2356755"/>
              <a:gd name="connsiteX175" fmla="*/ 413859 w 11691803"/>
              <a:gd name="connsiteY175" fmla="*/ 1825750 h 2356755"/>
              <a:gd name="connsiteX176" fmla="*/ 417598 w 11691803"/>
              <a:gd name="connsiteY176" fmla="*/ 1824954 h 2356755"/>
              <a:gd name="connsiteX177" fmla="*/ 417598 w 11691803"/>
              <a:gd name="connsiteY177" fmla="*/ 1765254 h 2356755"/>
              <a:gd name="connsiteX178" fmla="*/ 421996 w 11691803"/>
              <a:gd name="connsiteY178" fmla="*/ 1761008 h 2356755"/>
              <a:gd name="connsiteX179" fmla="*/ 421996 w 11691803"/>
              <a:gd name="connsiteY179" fmla="*/ 1755436 h 2356755"/>
              <a:gd name="connsiteX180" fmla="*/ 416938 w 11691803"/>
              <a:gd name="connsiteY180" fmla="*/ 1760212 h 2356755"/>
              <a:gd name="connsiteX181" fmla="*/ 416938 w 11691803"/>
              <a:gd name="connsiteY181" fmla="*/ 1643729 h 2356755"/>
              <a:gd name="connsiteX182" fmla="*/ 421996 w 11691803"/>
              <a:gd name="connsiteY182" fmla="*/ 1638953 h 2356755"/>
              <a:gd name="connsiteX183" fmla="*/ 421996 w 11691803"/>
              <a:gd name="connsiteY183" fmla="*/ 1633381 h 2356755"/>
              <a:gd name="connsiteX184" fmla="*/ 415179 w 11691803"/>
              <a:gd name="connsiteY184" fmla="*/ 1639749 h 2356755"/>
              <a:gd name="connsiteX185" fmla="*/ 313363 w 11691803"/>
              <a:gd name="connsiteY185" fmla="*/ 1546351 h 2356755"/>
              <a:gd name="connsiteX186" fmla="*/ 414959 w 11691803"/>
              <a:gd name="connsiteY186" fmla="*/ 1451360 h 2356755"/>
              <a:gd name="connsiteX187" fmla="*/ 516774 w 11691803"/>
              <a:gd name="connsiteY187" fmla="*/ 1544759 h 2356755"/>
              <a:gd name="connsiteX188" fmla="*/ 422216 w 11691803"/>
              <a:gd name="connsiteY188" fmla="*/ 1633381 h 2356755"/>
              <a:gd name="connsiteX189" fmla="*/ 422216 w 11691803"/>
              <a:gd name="connsiteY189" fmla="*/ 1638688 h 2356755"/>
              <a:gd name="connsiteX190" fmla="*/ 517874 w 11691803"/>
              <a:gd name="connsiteY190" fmla="*/ 1549269 h 2356755"/>
              <a:gd name="connsiteX191" fmla="*/ 517874 w 11691803"/>
              <a:gd name="connsiteY191" fmla="*/ 1665752 h 2356755"/>
              <a:gd name="connsiteX192" fmla="*/ 422216 w 11691803"/>
              <a:gd name="connsiteY192" fmla="*/ 1755436 h 2356755"/>
              <a:gd name="connsiteX193" fmla="*/ 422216 w 11691803"/>
              <a:gd name="connsiteY193" fmla="*/ 1761008 h 2356755"/>
              <a:gd name="connsiteX194" fmla="*/ 521612 w 11691803"/>
              <a:gd name="connsiteY194" fmla="*/ 1667875 h 2356755"/>
              <a:gd name="connsiteX195" fmla="*/ 521612 w 11691803"/>
              <a:gd name="connsiteY195" fmla="*/ 1543697 h 2356755"/>
              <a:gd name="connsiteX196" fmla="*/ 417598 w 11691803"/>
              <a:gd name="connsiteY196" fmla="*/ 1448176 h 2356755"/>
              <a:gd name="connsiteX197" fmla="*/ 417598 w 11691803"/>
              <a:gd name="connsiteY197" fmla="*/ 1331162 h 2356755"/>
              <a:gd name="connsiteX198" fmla="*/ 413859 w 11691803"/>
              <a:gd name="connsiteY198" fmla="*/ 1334612 h 2356755"/>
              <a:gd name="connsiteX199" fmla="*/ 413859 w 11691803"/>
              <a:gd name="connsiteY199" fmla="*/ 1446584 h 2356755"/>
              <a:gd name="connsiteX200" fmla="*/ 312923 w 11691803"/>
              <a:gd name="connsiteY200" fmla="*/ 1540778 h 2356755"/>
              <a:gd name="connsiteX201" fmla="*/ 312923 w 11691803"/>
              <a:gd name="connsiteY201" fmla="*/ 1424295 h 2356755"/>
              <a:gd name="connsiteX202" fmla="*/ 413859 w 11691803"/>
              <a:gd name="connsiteY202" fmla="*/ 1329836 h 2356755"/>
              <a:gd name="connsiteX203" fmla="*/ 413859 w 11691803"/>
              <a:gd name="connsiteY203" fmla="*/ 1334346 h 2356755"/>
              <a:gd name="connsiteX204" fmla="*/ 417598 w 11691803"/>
              <a:gd name="connsiteY204" fmla="*/ 1330897 h 2356755"/>
              <a:gd name="connsiteX205" fmla="*/ 417598 w 11691803"/>
              <a:gd name="connsiteY205" fmla="*/ 1324264 h 2356755"/>
              <a:gd name="connsiteX206" fmla="*/ 316882 w 11691803"/>
              <a:gd name="connsiteY206" fmla="*/ 1231926 h 2356755"/>
              <a:gd name="connsiteX207" fmla="*/ 313803 w 11691803"/>
              <a:gd name="connsiteY207" fmla="*/ 1234580 h 2356755"/>
              <a:gd name="connsiteX208" fmla="*/ 316662 w 11691803"/>
              <a:gd name="connsiteY208" fmla="*/ 1231661 h 2356755"/>
              <a:gd name="connsiteX209" fmla="*/ 312264 w 11691803"/>
              <a:gd name="connsiteY209" fmla="*/ 1227681 h 2356755"/>
              <a:gd name="connsiteX210" fmla="*/ 312264 w 11691803"/>
              <a:gd name="connsiteY210" fmla="*/ 1223701 h 2356755"/>
              <a:gd name="connsiteX211" fmla="*/ 308525 w 11691803"/>
              <a:gd name="connsiteY211" fmla="*/ 1223701 h 2356755"/>
              <a:gd name="connsiteX212" fmla="*/ 308525 w 11691803"/>
              <a:gd name="connsiteY212" fmla="*/ 1227946 h 2356755"/>
              <a:gd name="connsiteX213" fmla="*/ 207589 w 11691803"/>
              <a:gd name="connsiteY213" fmla="*/ 1322141 h 2356755"/>
              <a:gd name="connsiteX214" fmla="*/ 207589 w 11691803"/>
              <a:gd name="connsiteY214" fmla="*/ 1215476 h 2356755"/>
              <a:gd name="connsiteX215" fmla="*/ 207589 w 11691803"/>
              <a:gd name="connsiteY215" fmla="*/ 1205923 h 2356755"/>
              <a:gd name="connsiteX216" fmla="*/ 308525 w 11691803"/>
              <a:gd name="connsiteY216" fmla="*/ 1111464 h 2356755"/>
              <a:gd name="connsiteX217" fmla="*/ 308525 w 11691803"/>
              <a:gd name="connsiteY217" fmla="*/ 1217068 h 2356755"/>
              <a:gd name="connsiteX218" fmla="*/ 308525 w 11691803"/>
              <a:gd name="connsiteY218" fmla="*/ 1223436 h 2356755"/>
              <a:gd name="connsiteX219" fmla="*/ 312264 w 11691803"/>
              <a:gd name="connsiteY219" fmla="*/ 1223436 h 2356755"/>
              <a:gd name="connsiteX220" fmla="*/ 312264 w 11691803"/>
              <a:gd name="connsiteY220" fmla="*/ 1109606 h 2356755"/>
              <a:gd name="connsiteX221" fmla="*/ 388351 w 11691803"/>
              <a:gd name="connsiteY221" fmla="*/ 1038496 h 2356755"/>
              <a:gd name="connsiteX222" fmla="*/ 413639 w 11691803"/>
              <a:gd name="connsiteY222" fmla="*/ 1014881 h 2356755"/>
              <a:gd name="connsiteX223" fmla="*/ 519413 w 11691803"/>
              <a:gd name="connsiteY223" fmla="*/ 1111729 h 2356755"/>
              <a:gd name="connsiteX224" fmla="*/ 625626 w 11691803"/>
              <a:gd name="connsiteY224" fmla="*/ 1012228 h 2356755"/>
              <a:gd name="connsiteX225" fmla="*/ 625626 w 11691803"/>
              <a:gd name="connsiteY225" fmla="*/ 972692 h 2356755"/>
              <a:gd name="connsiteX226" fmla="*/ 622108 w 11691803"/>
              <a:gd name="connsiteY226" fmla="*/ 974550 h 2356755"/>
              <a:gd name="connsiteX227" fmla="*/ 622108 w 11691803"/>
              <a:gd name="connsiteY227" fmla="*/ 1010105 h 2356755"/>
              <a:gd name="connsiteX228" fmla="*/ 521172 w 11691803"/>
              <a:gd name="connsiteY228" fmla="*/ 1104565 h 2356755"/>
              <a:gd name="connsiteX229" fmla="*/ 521172 w 11691803"/>
              <a:gd name="connsiteY229" fmla="*/ 988082 h 2356755"/>
              <a:gd name="connsiteX230" fmla="*/ 622108 w 11691803"/>
              <a:gd name="connsiteY230" fmla="*/ 893622 h 2356755"/>
              <a:gd name="connsiteX231" fmla="*/ 622108 w 11691803"/>
              <a:gd name="connsiteY231" fmla="*/ 974284 h 2356755"/>
              <a:gd name="connsiteX232" fmla="*/ 625626 w 11691803"/>
              <a:gd name="connsiteY232" fmla="*/ 972427 h 2356755"/>
              <a:gd name="connsiteX233" fmla="*/ 625626 w 11691803"/>
              <a:gd name="connsiteY233" fmla="*/ 888050 h 2356755"/>
              <a:gd name="connsiteX234" fmla="*/ 589342 w 11691803"/>
              <a:gd name="connsiteY234" fmla="*/ 854618 h 2356755"/>
              <a:gd name="connsiteX235" fmla="*/ 585604 w 11691803"/>
              <a:gd name="connsiteY235" fmla="*/ 856740 h 2356755"/>
              <a:gd name="connsiteX236" fmla="*/ 620789 w 11691803"/>
              <a:gd name="connsiteY236" fmla="*/ 889111 h 2356755"/>
              <a:gd name="connsiteX237" fmla="*/ 519193 w 11691803"/>
              <a:gd name="connsiteY237" fmla="*/ 984102 h 2356755"/>
              <a:gd name="connsiteX238" fmla="*/ 417378 w 11691803"/>
              <a:gd name="connsiteY238" fmla="*/ 890703 h 2356755"/>
              <a:gd name="connsiteX239" fmla="*/ 518973 w 11691803"/>
              <a:gd name="connsiteY239" fmla="*/ 795713 h 2356755"/>
              <a:gd name="connsiteX240" fmla="*/ 585384 w 11691803"/>
              <a:gd name="connsiteY240" fmla="*/ 856475 h 2356755"/>
              <a:gd name="connsiteX241" fmla="*/ 589122 w 11691803"/>
              <a:gd name="connsiteY241" fmla="*/ 854352 h 2356755"/>
              <a:gd name="connsiteX242" fmla="*/ 521612 w 11691803"/>
              <a:gd name="connsiteY242" fmla="*/ 792529 h 2356755"/>
              <a:gd name="connsiteX243" fmla="*/ 521612 w 11691803"/>
              <a:gd name="connsiteY243" fmla="*/ 732297 h 2356755"/>
              <a:gd name="connsiteX244" fmla="*/ 517874 w 11691803"/>
              <a:gd name="connsiteY244" fmla="*/ 732828 h 2356755"/>
              <a:gd name="connsiteX245" fmla="*/ 517874 w 11691803"/>
              <a:gd name="connsiteY245" fmla="*/ 790671 h 2356755"/>
              <a:gd name="connsiteX246" fmla="*/ 417158 w 11691803"/>
              <a:gd name="connsiteY246" fmla="*/ 885131 h 2356755"/>
              <a:gd name="connsiteX247" fmla="*/ 417158 w 11691803"/>
              <a:gd name="connsiteY247" fmla="*/ 768383 h 2356755"/>
              <a:gd name="connsiteX248" fmla="*/ 464657 w 11691803"/>
              <a:gd name="connsiteY248" fmla="*/ 724072 h 2356755"/>
              <a:gd name="connsiteX249" fmla="*/ 462458 w 11691803"/>
              <a:gd name="connsiteY249" fmla="*/ 720357 h 2356755"/>
              <a:gd name="connsiteX250" fmla="*/ 464657 w 11691803"/>
              <a:gd name="connsiteY250" fmla="*/ 723807 h 2356755"/>
              <a:gd name="connsiteX251" fmla="*/ 517874 w 11691803"/>
              <a:gd name="connsiteY251" fmla="*/ 673923 h 2356755"/>
              <a:gd name="connsiteX252" fmla="*/ 517874 w 11691803"/>
              <a:gd name="connsiteY252" fmla="*/ 732563 h 2356755"/>
              <a:gd name="connsiteX253" fmla="*/ 521612 w 11691803"/>
              <a:gd name="connsiteY253" fmla="*/ 732032 h 2356755"/>
              <a:gd name="connsiteX254" fmla="*/ 521612 w 11691803"/>
              <a:gd name="connsiteY254" fmla="*/ 672331 h 2356755"/>
              <a:gd name="connsiteX255" fmla="*/ 526010 w 11691803"/>
              <a:gd name="connsiteY255" fmla="*/ 668086 h 2356755"/>
              <a:gd name="connsiteX256" fmla="*/ 526010 w 11691803"/>
              <a:gd name="connsiteY256" fmla="*/ 662514 h 2356755"/>
              <a:gd name="connsiteX257" fmla="*/ 521172 w 11691803"/>
              <a:gd name="connsiteY257" fmla="*/ 667024 h 2356755"/>
              <a:gd name="connsiteX258" fmla="*/ 521172 w 11691803"/>
              <a:gd name="connsiteY258" fmla="*/ 550541 h 2356755"/>
              <a:gd name="connsiteX259" fmla="*/ 526010 w 11691803"/>
              <a:gd name="connsiteY259" fmla="*/ 546031 h 2356755"/>
              <a:gd name="connsiteX260" fmla="*/ 526010 w 11691803"/>
              <a:gd name="connsiteY260" fmla="*/ 540459 h 2356755"/>
              <a:gd name="connsiteX261" fmla="*/ 519193 w 11691803"/>
              <a:gd name="connsiteY261" fmla="*/ 546827 h 2356755"/>
              <a:gd name="connsiteX262" fmla="*/ 417378 w 11691803"/>
              <a:gd name="connsiteY262" fmla="*/ 453428 h 2356755"/>
              <a:gd name="connsiteX263" fmla="*/ 518973 w 11691803"/>
              <a:gd name="connsiteY263" fmla="*/ 358172 h 2356755"/>
              <a:gd name="connsiteX264" fmla="*/ 620789 w 11691803"/>
              <a:gd name="connsiteY264" fmla="*/ 451571 h 2356755"/>
              <a:gd name="connsiteX265" fmla="*/ 526230 w 11691803"/>
              <a:gd name="connsiteY265" fmla="*/ 540194 h 2356755"/>
              <a:gd name="connsiteX266" fmla="*/ 526230 w 11691803"/>
              <a:gd name="connsiteY266" fmla="*/ 545765 h 2356755"/>
              <a:gd name="connsiteX267" fmla="*/ 622108 w 11691803"/>
              <a:gd name="connsiteY267" fmla="*/ 456082 h 2356755"/>
              <a:gd name="connsiteX268" fmla="*/ 622108 w 11691803"/>
              <a:gd name="connsiteY268" fmla="*/ 572830 h 2356755"/>
              <a:gd name="connsiteX269" fmla="*/ 526230 w 11691803"/>
              <a:gd name="connsiteY269" fmla="*/ 662248 h 2356755"/>
              <a:gd name="connsiteX270" fmla="*/ 526230 w 11691803"/>
              <a:gd name="connsiteY270" fmla="*/ 667820 h 2356755"/>
              <a:gd name="connsiteX271" fmla="*/ 625626 w 11691803"/>
              <a:gd name="connsiteY271" fmla="*/ 574952 h 2356755"/>
              <a:gd name="connsiteX272" fmla="*/ 625626 w 11691803"/>
              <a:gd name="connsiteY272" fmla="*/ 450509 h 2356755"/>
              <a:gd name="connsiteX273" fmla="*/ 521612 w 11691803"/>
              <a:gd name="connsiteY273" fmla="*/ 355254 h 2356755"/>
              <a:gd name="connsiteX274" fmla="*/ 521612 w 11691803"/>
              <a:gd name="connsiteY274" fmla="*/ 237975 h 2356755"/>
              <a:gd name="connsiteX275" fmla="*/ 517874 w 11691803"/>
              <a:gd name="connsiteY275" fmla="*/ 241424 h 2356755"/>
              <a:gd name="connsiteX276" fmla="*/ 517874 w 11691803"/>
              <a:gd name="connsiteY276" fmla="*/ 353396 h 2356755"/>
              <a:gd name="connsiteX277" fmla="*/ 417158 w 11691803"/>
              <a:gd name="connsiteY277" fmla="*/ 447856 h 2356755"/>
              <a:gd name="connsiteX278" fmla="*/ 417158 w 11691803"/>
              <a:gd name="connsiteY278" fmla="*/ 331373 h 2356755"/>
              <a:gd name="connsiteX279" fmla="*/ 517874 w 11691803"/>
              <a:gd name="connsiteY279" fmla="*/ 236913 h 2356755"/>
              <a:gd name="connsiteX280" fmla="*/ 517874 w 11691803"/>
              <a:gd name="connsiteY280" fmla="*/ 241159 h 2356755"/>
              <a:gd name="connsiteX281" fmla="*/ 521612 w 11691803"/>
              <a:gd name="connsiteY281" fmla="*/ 237709 h 2356755"/>
              <a:gd name="connsiteX282" fmla="*/ 521612 w 11691803"/>
              <a:gd name="connsiteY282" fmla="*/ 231341 h 2356755"/>
              <a:gd name="connsiteX283" fmla="*/ 420896 w 11691803"/>
              <a:gd name="connsiteY283" fmla="*/ 138739 h 2356755"/>
              <a:gd name="connsiteX284" fmla="*/ 417818 w 11691803"/>
              <a:gd name="connsiteY284" fmla="*/ 141657 h 2356755"/>
              <a:gd name="connsiteX285" fmla="*/ 420676 w 11691803"/>
              <a:gd name="connsiteY285" fmla="*/ 138739 h 2356755"/>
              <a:gd name="connsiteX286" fmla="*/ 416278 w 11691803"/>
              <a:gd name="connsiteY286" fmla="*/ 134759 h 2356755"/>
              <a:gd name="connsiteX287" fmla="*/ 416278 w 11691803"/>
              <a:gd name="connsiteY287" fmla="*/ 40002 h 2356755"/>
              <a:gd name="connsiteX288" fmla="*/ 416278 w 11691803"/>
              <a:gd name="connsiteY288" fmla="*/ 39345 h 235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1691803" h="2356755">
                <a:moveTo>
                  <a:pt x="205830" y="2325379"/>
                </a:moveTo>
                <a:lnTo>
                  <a:pt x="227189" y="2345014"/>
                </a:lnTo>
                <a:lnTo>
                  <a:pt x="229280" y="2346937"/>
                </a:lnTo>
                <a:lnTo>
                  <a:pt x="182828" y="2346937"/>
                </a:lnTo>
                <a:lnTo>
                  <a:pt x="183180" y="2346606"/>
                </a:lnTo>
                <a:close/>
                <a:moveTo>
                  <a:pt x="204511" y="2204386"/>
                </a:moveTo>
                <a:lnTo>
                  <a:pt x="204511" y="2320869"/>
                </a:lnTo>
                <a:lnTo>
                  <a:pt x="178342" y="2345280"/>
                </a:lnTo>
                <a:cubicBezTo>
                  <a:pt x="179882" y="2345810"/>
                  <a:pt x="181421" y="2346076"/>
                  <a:pt x="183180" y="2346606"/>
                </a:cubicBezTo>
                <a:cubicBezTo>
                  <a:pt x="181421" y="2346341"/>
                  <a:pt x="179662" y="2345810"/>
                  <a:pt x="178122" y="2345545"/>
                </a:cubicBezTo>
                <a:lnTo>
                  <a:pt x="176635" y="2346937"/>
                </a:lnTo>
                <a:lnTo>
                  <a:pt x="103575" y="2346937"/>
                </a:lnTo>
                <a:lnTo>
                  <a:pt x="103575" y="2327284"/>
                </a:lnTo>
                <a:lnTo>
                  <a:pt x="103575" y="2298846"/>
                </a:lnTo>
                <a:close/>
                <a:moveTo>
                  <a:pt x="308525" y="1986544"/>
                </a:moveTo>
                <a:lnTo>
                  <a:pt x="308525" y="2103293"/>
                </a:lnTo>
                <a:lnTo>
                  <a:pt x="282357" y="2127704"/>
                </a:lnTo>
                <a:lnTo>
                  <a:pt x="207589" y="2197487"/>
                </a:lnTo>
                <a:lnTo>
                  <a:pt x="207589" y="2081004"/>
                </a:lnTo>
                <a:lnTo>
                  <a:pt x="243434" y="2047572"/>
                </a:lnTo>
                <a:close/>
                <a:moveTo>
                  <a:pt x="414959" y="1888635"/>
                </a:moveTo>
                <a:lnTo>
                  <a:pt x="481370" y="1949662"/>
                </a:lnTo>
                <a:lnTo>
                  <a:pt x="516774" y="1982034"/>
                </a:lnTo>
                <a:lnTo>
                  <a:pt x="415179" y="2077290"/>
                </a:lnTo>
                <a:lnTo>
                  <a:pt x="313363" y="1983891"/>
                </a:lnTo>
                <a:close/>
                <a:moveTo>
                  <a:pt x="100276" y="1670528"/>
                </a:moveTo>
                <a:lnTo>
                  <a:pt x="202092" y="1763927"/>
                </a:lnTo>
                <a:lnTo>
                  <a:pt x="135901" y="1825750"/>
                </a:lnTo>
                <a:lnTo>
                  <a:pt x="137660" y="1829465"/>
                </a:lnTo>
                <a:lnTo>
                  <a:pt x="204511" y="1767111"/>
                </a:lnTo>
                <a:lnTo>
                  <a:pt x="204511" y="1883594"/>
                </a:lnTo>
                <a:lnTo>
                  <a:pt x="176583" y="1909597"/>
                </a:lnTo>
                <a:lnTo>
                  <a:pt x="178782" y="1913842"/>
                </a:lnTo>
                <a:lnTo>
                  <a:pt x="205610" y="1888635"/>
                </a:lnTo>
                <a:lnTo>
                  <a:pt x="307426" y="1982034"/>
                </a:lnTo>
                <a:lnTo>
                  <a:pt x="241675" y="2043592"/>
                </a:lnTo>
                <a:lnTo>
                  <a:pt x="243434" y="2047572"/>
                </a:lnTo>
                <a:lnTo>
                  <a:pt x="241455" y="2043857"/>
                </a:lnTo>
                <a:lnTo>
                  <a:pt x="205830" y="2077290"/>
                </a:lnTo>
                <a:lnTo>
                  <a:pt x="104015" y="1983891"/>
                </a:lnTo>
                <a:lnTo>
                  <a:pt x="178562" y="1914107"/>
                </a:lnTo>
                <a:lnTo>
                  <a:pt x="176583" y="1909862"/>
                </a:lnTo>
                <a:lnTo>
                  <a:pt x="103575" y="1978054"/>
                </a:lnTo>
                <a:lnTo>
                  <a:pt x="103575" y="1861571"/>
                </a:lnTo>
                <a:lnTo>
                  <a:pt x="137660" y="1829730"/>
                </a:lnTo>
                <a:lnTo>
                  <a:pt x="135681" y="1825750"/>
                </a:lnTo>
                <a:lnTo>
                  <a:pt x="101816" y="1857591"/>
                </a:lnTo>
                <a:lnTo>
                  <a:pt x="0" y="1764192"/>
                </a:lnTo>
                <a:close/>
                <a:moveTo>
                  <a:pt x="308525" y="1549269"/>
                </a:moveTo>
                <a:lnTo>
                  <a:pt x="308525" y="1665752"/>
                </a:lnTo>
                <a:lnTo>
                  <a:pt x="283896" y="1688836"/>
                </a:lnTo>
                <a:lnTo>
                  <a:pt x="285875" y="1692551"/>
                </a:lnTo>
                <a:lnTo>
                  <a:pt x="283676" y="1689102"/>
                </a:lnTo>
                <a:lnTo>
                  <a:pt x="207589" y="1760212"/>
                </a:lnTo>
                <a:lnTo>
                  <a:pt x="207589" y="1643729"/>
                </a:lnTo>
                <a:lnTo>
                  <a:pt x="238816" y="1614277"/>
                </a:lnTo>
                <a:lnTo>
                  <a:pt x="236837" y="1610828"/>
                </a:lnTo>
                <a:lnTo>
                  <a:pt x="239036" y="1614277"/>
                </a:lnTo>
                <a:close/>
                <a:moveTo>
                  <a:pt x="205610" y="1451360"/>
                </a:moveTo>
                <a:lnTo>
                  <a:pt x="307426" y="1544759"/>
                </a:lnTo>
                <a:lnTo>
                  <a:pt x="236837" y="1610828"/>
                </a:lnTo>
                <a:lnTo>
                  <a:pt x="205830" y="1639749"/>
                </a:lnTo>
                <a:lnTo>
                  <a:pt x="104015" y="1546351"/>
                </a:lnTo>
                <a:close/>
                <a:moveTo>
                  <a:pt x="310944" y="1231926"/>
                </a:moveTo>
                <a:lnTo>
                  <a:pt x="313803" y="1234580"/>
                </a:lnTo>
                <a:lnTo>
                  <a:pt x="412760" y="1325325"/>
                </a:lnTo>
                <a:lnTo>
                  <a:pt x="311164" y="1420581"/>
                </a:lnTo>
                <a:lnTo>
                  <a:pt x="209349" y="1326917"/>
                </a:lnTo>
                <a:close/>
                <a:moveTo>
                  <a:pt x="412760" y="893622"/>
                </a:moveTo>
                <a:lnTo>
                  <a:pt x="412760" y="1010105"/>
                </a:lnTo>
                <a:lnTo>
                  <a:pt x="386591" y="1034516"/>
                </a:lnTo>
                <a:lnTo>
                  <a:pt x="388351" y="1038496"/>
                </a:lnTo>
                <a:lnTo>
                  <a:pt x="386371" y="1034781"/>
                </a:lnTo>
                <a:lnTo>
                  <a:pt x="311824" y="1104565"/>
                </a:lnTo>
                <a:lnTo>
                  <a:pt x="311824" y="988082"/>
                </a:lnTo>
                <a:lnTo>
                  <a:pt x="347448" y="954650"/>
                </a:lnTo>
                <a:lnTo>
                  <a:pt x="345689" y="950669"/>
                </a:lnTo>
                <a:lnTo>
                  <a:pt x="347668" y="954384"/>
                </a:lnTo>
                <a:close/>
                <a:moveTo>
                  <a:pt x="204291" y="577340"/>
                </a:moveTo>
                <a:lnTo>
                  <a:pt x="306106" y="670739"/>
                </a:lnTo>
                <a:lnTo>
                  <a:pt x="239915" y="732563"/>
                </a:lnTo>
                <a:lnTo>
                  <a:pt x="241895" y="736542"/>
                </a:lnTo>
                <a:lnTo>
                  <a:pt x="308525" y="673923"/>
                </a:lnTo>
                <a:lnTo>
                  <a:pt x="308525" y="790671"/>
                </a:lnTo>
                <a:lnTo>
                  <a:pt x="280818" y="816674"/>
                </a:lnTo>
                <a:lnTo>
                  <a:pt x="282797" y="820920"/>
                </a:lnTo>
                <a:lnTo>
                  <a:pt x="309625" y="795713"/>
                </a:lnTo>
                <a:lnTo>
                  <a:pt x="411440" y="889111"/>
                </a:lnTo>
                <a:lnTo>
                  <a:pt x="345689" y="950669"/>
                </a:lnTo>
                <a:lnTo>
                  <a:pt x="310065" y="984102"/>
                </a:lnTo>
                <a:lnTo>
                  <a:pt x="208249" y="890703"/>
                </a:lnTo>
                <a:lnTo>
                  <a:pt x="282577" y="820920"/>
                </a:lnTo>
                <a:lnTo>
                  <a:pt x="280597" y="816674"/>
                </a:lnTo>
                <a:lnTo>
                  <a:pt x="207589" y="885131"/>
                </a:lnTo>
                <a:lnTo>
                  <a:pt x="207589" y="768383"/>
                </a:lnTo>
                <a:lnTo>
                  <a:pt x="241675" y="736542"/>
                </a:lnTo>
                <a:lnTo>
                  <a:pt x="239915" y="732828"/>
                </a:lnTo>
                <a:lnTo>
                  <a:pt x="205830" y="764668"/>
                </a:lnTo>
                <a:lnTo>
                  <a:pt x="104015" y="671270"/>
                </a:lnTo>
                <a:close/>
                <a:moveTo>
                  <a:pt x="412760" y="456082"/>
                </a:moveTo>
                <a:lnTo>
                  <a:pt x="412760" y="572830"/>
                </a:lnTo>
                <a:lnTo>
                  <a:pt x="387911" y="595914"/>
                </a:lnTo>
                <a:lnTo>
                  <a:pt x="390110" y="599364"/>
                </a:lnTo>
                <a:lnTo>
                  <a:pt x="413639" y="577340"/>
                </a:lnTo>
                <a:lnTo>
                  <a:pt x="515455" y="670739"/>
                </a:lnTo>
                <a:lnTo>
                  <a:pt x="462458" y="720357"/>
                </a:lnTo>
                <a:lnTo>
                  <a:pt x="415179" y="764668"/>
                </a:lnTo>
                <a:lnTo>
                  <a:pt x="313363" y="671270"/>
                </a:lnTo>
                <a:lnTo>
                  <a:pt x="389890" y="599629"/>
                </a:lnTo>
                <a:lnTo>
                  <a:pt x="387691" y="595914"/>
                </a:lnTo>
                <a:lnTo>
                  <a:pt x="311824" y="667024"/>
                </a:lnTo>
                <a:lnTo>
                  <a:pt x="311824" y="550541"/>
                </a:lnTo>
                <a:lnTo>
                  <a:pt x="343050" y="521355"/>
                </a:lnTo>
                <a:close/>
                <a:moveTo>
                  <a:pt x="309625" y="358172"/>
                </a:moveTo>
                <a:lnTo>
                  <a:pt x="411440" y="451571"/>
                </a:lnTo>
                <a:lnTo>
                  <a:pt x="341071" y="517640"/>
                </a:lnTo>
                <a:lnTo>
                  <a:pt x="343050" y="521355"/>
                </a:lnTo>
                <a:lnTo>
                  <a:pt x="340851" y="517905"/>
                </a:lnTo>
                <a:lnTo>
                  <a:pt x="310065" y="546827"/>
                </a:lnTo>
                <a:lnTo>
                  <a:pt x="208249" y="453428"/>
                </a:lnTo>
                <a:close/>
                <a:moveTo>
                  <a:pt x="414959" y="139004"/>
                </a:moveTo>
                <a:lnTo>
                  <a:pt x="417818" y="141657"/>
                </a:lnTo>
                <a:lnTo>
                  <a:pt x="516774" y="232402"/>
                </a:lnTo>
                <a:lnTo>
                  <a:pt x="415179" y="327393"/>
                </a:lnTo>
                <a:lnTo>
                  <a:pt x="313363" y="233995"/>
                </a:lnTo>
                <a:close/>
                <a:moveTo>
                  <a:pt x="390027" y="39345"/>
                </a:moveTo>
                <a:lnTo>
                  <a:pt x="412760" y="39345"/>
                </a:lnTo>
                <a:lnTo>
                  <a:pt x="412760" y="67745"/>
                </a:lnTo>
                <a:lnTo>
                  <a:pt x="412760" y="134759"/>
                </a:lnTo>
                <a:lnTo>
                  <a:pt x="311824" y="229219"/>
                </a:lnTo>
                <a:lnTo>
                  <a:pt x="311824" y="112736"/>
                </a:lnTo>
                <a:lnTo>
                  <a:pt x="384557" y="44478"/>
                </a:lnTo>
                <a:close/>
                <a:moveTo>
                  <a:pt x="234254" y="39345"/>
                </a:moveTo>
                <a:lnTo>
                  <a:pt x="384085" y="39345"/>
                </a:lnTo>
                <a:lnTo>
                  <a:pt x="362952" y="59162"/>
                </a:lnTo>
                <a:lnTo>
                  <a:pt x="310065" y="108755"/>
                </a:lnTo>
                <a:lnTo>
                  <a:pt x="239063" y="43748"/>
                </a:lnTo>
                <a:close/>
                <a:moveTo>
                  <a:pt x="11691803" y="0"/>
                </a:moveTo>
                <a:lnTo>
                  <a:pt x="11691803" y="2356755"/>
                </a:lnTo>
                <a:lnTo>
                  <a:pt x="235215" y="2346937"/>
                </a:lnTo>
                <a:lnTo>
                  <a:pt x="226061" y="2338538"/>
                </a:lnTo>
                <a:lnTo>
                  <a:pt x="208249" y="2322195"/>
                </a:lnTo>
                <a:lnTo>
                  <a:pt x="208249" y="2202794"/>
                </a:lnTo>
                <a:lnTo>
                  <a:pt x="284116" y="2131684"/>
                </a:lnTo>
                <a:lnTo>
                  <a:pt x="282357" y="2127704"/>
                </a:lnTo>
                <a:lnTo>
                  <a:pt x="284336" y="2131418"/>
                </a:lnTo>
                <a:lnTo>
                  <a:pt x="309625" y="2107803"/>
                </a:lnTo>
                <a:lnTo>
                  <a:pt x="415179" y="2204916"/>
                </a:lnTo>
                <a:lnTo>
                  <a:pt x="521612" y="2105415"/>
                </a:lnTo>
                <a:lnTo>
                  <a:pt x="521612" y="2065615"/>
                </a:lnTo>
                <a:lnTo>
                  <a:pt x="517874" y="2067472"/>
                </a:lnTo>
                <a:lnTo>
                  <a:pt x="517874" y="2103293"/>
                </a:lnTo>
                <a:lnTo>
                  <a:pt x="416938" y="2197487"/>
                </a:lnTo>
                <a:lnTo>
                  <a:pt x="416938" y="2081004"/>
                </a:lnTo>
                <a:lnTo>
                  <a:pt x="517874" y="1986544"/>
                </a:lnTo>
                <a:lnTo>
                  <a:pt x="517874" y="2067207"/>
                </a:lnTo>
                <a:lnTo>
                  <a:pt x="521612" y="2065349"/>
                </a:lnTo>
                <a:lnTo>
                  <a:pt x="521612" y="1980972"/>
                </a:lnTo>
                <a:lnTo>
                  <a:pt x="485108" y="1947540"/>
                </a:lnTo>
                <a:lnTo>
                  <a:pt x="417598" y="1885716"/>
                </a:lnTo>
                <a:lnTo>
                  <a:pt x="417598" y="1825220"/>
                </a:lnTo>
                <a:lnTo>
                  <a:pt x="413859" y="1826015"/>
                </a:lnTo>
                <a:lnTo>
                  <a:pt x="413859" y="1883594"/>
                </a:lnTo>
                <a:lnTo>
                  <a:pt x="312923" y="1978054"/>
                </a:lnTo>
                <a:lnTo>
                  <a:pt x="312923" y="1861571"/>
                </a:lnTo>
                <a:lnTo>
                  <a:pt x="360423" y="1816994"/>
                </a:lnTo>
                <a:lnTo>
                  <a:pt x="358443" y="1813545"/>
                </a:lnTo>
                <a:lnTo>
                  <a:pt x="311164" y="1857591"/>
                </a:lnTo>
                <a:lnTo>
                  <a:pt x="209349" y="1764192"/>
                </a:lnTo>
                <a:lnTo>
                  <a:pt x="285875" y="1692551"/>
                </a:lnTo>
                <a:lnTo>
                  <a:pt x="309625" y="1670528"/>
                </a:lnTo>
                <a:lnTo>
                  <a:pt x="411440" y="1763927"/>
                </a:lnTo>
                <a:lnTo>
                  <a:pt x="358443" y="1813280"/>
                </a:lnTo>
                <a:lnTo>
                  <a:pt x="360642" y="1816994"/>
                </a:lnTo>
                <a:lnTo>
                  <a:pt x="413859" y="1767111"/>
                </a:lnTo>
                <a:lnTo>
                  <a:pt x="413859" y="1825750"/>
                </a:lnTo>
                <a:lnTo>
                  <a:pt x="417598" y="1824954"/>
                </a:lnTo>
                <a:lnTo>
                  <a:pt x="417598" y="1765254"/>
                </a:lnTo>
                <a:lnTo>
                  <a:pt x="421996" y="1761008"/>
                </a:lnTo>
                <a:lnTo>
                  <a:pt x="421996" y="1755436"/>
                </a:lnTo>
                <a:lnTo>
                  <a:pt x="416938" y="1760212"/>
                </a:lnTo>
                <a:lnTo>
                  <a:pt x="416938" y="1643729"/>
                </a:lnTo>
                <a:lnTo>
                  <a:pt x="421996" y="1638953"/>
                </a:lnTo>
                <a:lnTo>
                  <a:pt x="421996" y="1633381"/>
                </a:lnTo>
                <a:lnTo>
                  <a:pt x="415179" y="1639749"/>
                </a:lnTo>
                <a:lnTo>
                  <a:pt x="313363" y="1546351"/>
                </a:lnTo>
                <a:lnTo>
                  <a:pt x="414959" y="1451360"/>
                </a:lnTo>
                <a:lnTo>
                  <a:pt x="516774" y="1544759"/>
                </a:lnTo>
                <a:lnTo>
                  <a:pt x="422216" y="1633381"/>
                </a:lnTo>
                <a:lnTo>
                  <a:pt x="422216" y="1638688"/>
                </a:lnTo>
                <a:lnTo>
                  <a:pt x="517874" y="1549269"/>
                </a:lnTo>
                <a:lnTo>
                  <a:pt x="517874" y="1665752"/>
                </a:lnTo>
                <a:lnTo>
                  <a:pt x="422216" y="1755436"/>
                </a:lnTo>
                <a:lnTo>
                  <a:pt x="422216" y="1761008"/>
                </a:lnTo>
                <a:lnTo>
                  <a:pt x="521612" y="1667875"/>
                </a:lnTo>
                <a:lnTo>
                  <a:pt x="521612" y="1543697"/>
                </a:lnTo>
                <a:lnTo>
                  <a:pt x="417598" y="1448176"/>
                </a:lnTo>
                <a:lnTo>
                  <a:pt x="417598" y="1331162"/>
                </a:lnTo>
                <a:lnTo>
                  <a:pt x="413859" y="1334612"/>
                </a:lnTo>
                <a:lnTo>
                  <a:pt x="413859" y="1446584"/>
                </a:lnTo>
                <a:lnTo>
                  <a:pt x="312923" y="1540778"/>
                </a:lnTo>
                <a:lnTo>
                  <a:pt x="312923" y="1424295"/>
                </a:lnTo>
                <a:lnTo>
                  <a:pt x="413859" y="1329836"/>
                </a:lnTo>
                <a:lnTo>
                  <a:pt x="413859" y="1334346"/>
                </a:lnTo>
                <a:lnTo>
                  <a:pt x="417598" y="1330897"/>
                </a:lnTo>
                <a:lnTo>
                  <a:pt x="417598" y="1324264"/>
                </a:lnTo>
                <a:lnTo>
                  <a:pt x="316882" y="1231926"/>
                </a:lnTo>
                <a:lnTo>
                  <a:pt x="313803" y="1234580"/>
                </a:lnTo>
                <a:lnTo>
                  <a:pt x="316662" y="1231661"/>
                </a:lnTo>
                <a:lnTo>
                  <a:pt x="312264" y="1227681"/>
                </a:lnTo>
                <a:lnTo>
                  <a:pt x="312264" y="1223701"/>
                </a:lnTo>
                <a:lnTo>
                  <a:pt x="308525" y="1223701"/>
                </a:lnTo>
                <a:lnTo>
                  <a:pt x="308525" y="1227946"/>
                </a:lnTo>
                <a:lnTo>
                  <a:pt x="207589" y="1322141"/>
                </a:lnTo>
                <a:lnTo>
                  <a:pt x="207589" y="1215476"/>
                </a:lnTo>
                <a:lnTo>
                  <a:pt x="207589" y="1205923"/>
                </a:lnTo>
                <a:lnTo>
                  <a:pt x="308525" y="1111464"/>
                </a:lnTo>
                <a:lnTo>
                  <a:pt x="308525" y="1217068"/>
                </a:lnTo>
                <a:lnTo>
                  <a:pt x="308525" y="1223436"/>
                </a:lnTo>
                <a:lnTo>
                  <a:pt x="312264" y="1223436"/>
                </a:lnTo>
                <a:lnTo>
                  <a:pt x="312264" y="1109606"/>
                </a:lnTo>
                <a:lnTo>
                  <a:pt x="388351" y="1038496"/>
                </a:lnTo>
                <a:lnTo>
                  <a:pt x="413639" y="1014881"/>
                </a:lnTo>
                <a:lnTo>
                  <a:pt x="519413" y="1111729"/>
                </a:lnTo>
                <a:lnTo>
                  <a:pt x="625626" y="1012228"/>
                </a:lnTo>
                <a:lnTo>
                  <a:pt x="625626" y="972692"/>
                </a:lnTo>
                <a:lnTo>
                  <a:pt x="622108" y="974550"/>
                </a:lnTo>
                <a:lnTo>
                  <a:pt x="622108" y="1010105"/>
                </a:lnTo>
                <a:lnTo>
                  <a:pt x="521172" y="1104565"/>
                </a:lnTo>
                <a:lnTo>
                  <a:pt x="521172" y="988082"/>
                </a:lnTo>
                <a:lnTo>
                  <a:pt x="622108" y="893622"/>
                </a:lnTo>
                <a:lnTo>
                  <a:pt x="622108" y="974284"/>
                </a:lnTo>
                <a:lnTo>
                  <a:pt x="625626" y="972427"/>
                </a:lnTo>
                <a:lnTo>
                  <a:pt x="625626" y="888050"/>
                </a:lnTo>
                <a:lnTo>
                  <a:pt x="589342" y="854618"/>
                </a:lnTo>
                <a:lnTo>
                  <a:pt x="585604" y="856740"/>
                </a:lnTo>
                <a:lnTo>
                  <a:pt x="620789" y="889111"/>
                </a:lnTo>
                <a:lnTo>
                  <a:pt x="519193" y="984102"/>
                </a:lnTo>
                <a:lnTo>
                  <a:pt x="417378" y="890703"/>
                </a:lnTo>
                <a:lnTo>
                  <a:pt x="518973" y="795713"/>
                </a:lnTo>
                <a:lnTo>
                  <a:pt x="585384" y="856475"/>
                </a:lnTo>
                <a:lnTo>
                  <a:pt x="589122" y="854352"/>
                </a:lnTo>
                <a:lnTo>
                  <a:pt x="521612" y="792529"/>
                </a:lnTo>
                <a:lnTo>
                  <a:pt x="521612" y="732297"/>
                </a:lnTo>
                <a:lnTo>
                  <a:pt x="517874" y="732828"/>
                </a:lnTo>
                <a:lnTo>
                  <a:pt x="517874" y="790671"/>
                </a:lnTo>
                <a:lnTo>
                  <a:pt x="417158" y="885131"/>
                </a:lnTo>
                <a:lnTo>
                  <a:pt x="417158" y="768383"/>
                </a:lnTo>
                <a:lnTo>
                  <a:pt x="464657" y="724072"/>
                </a:lnTo>
                <a:lnTo>
                  <a:pt x="462458" y="720357"/>
                </a:lnTo>
                <a:lnTo>
                  <a:pt x="464657" y="723807"/>
                </a:lnTo>
                <a:lnTo>
                  <a:pt x="517874" y="673923"/>
                </a:lnTo>
                <a:lnTo>
                  <a:pt x="517874" y="732563"/>
                </a:lnTo>
                <a:lnTo>
                  <a:pt x="521612" y="732032"/>
                </a:lnTo>
                <a:lnTo>
                  <a:pt x="521612" y="672331"/>
                </a:lnTo>
                <a:lnTo>
                  <a:pt x="526010" y="668086"/>
                </a:lnTo>
                <a:lnTo>
                  <a:pt x="526010" y="662514"/>
                </a:lnTo>
                <a:lnTo>
                  <a:pt x="521172" y="667024"/>
                </a:lnTo>
                <a:lnTo>
                  <a:pt x="521172" y="550541"/>
                </a:lnTo>
                <a:lnTo>
                  <a:pt x="526010" y="546031"/>
                </a:lnTo>
                <a:lnTo>
                  <a:pt x="526010" y="540459"/>
                </a:lnTo>
                <a:lnTo>
                  <a:pt x="519193" y="546827"/>
                </a:lnTo>
                <a:lnTo>
                  <a:pt x="417378" y="453428"/>
                </a:lnTo>
                <a:lnTo>
                  <a:pt x="518973" y="358172"/>
                </a:lnTo>
                <a:lnTo>
                  <a:pt x="620789" y="451571"/>
                </a:lnTo>
                <a:lnTo>
                  <a:pt x="526230" y="540194"/>
                </a:lnTo>
                <a:lnTo>
                  <a:pt x="526230" y="545765"/>
                </a:lnTo>
                <a:lnTo>
                  <a:pt x="622108" y="456082"/>
                </a:lnTo>
                <a:lnTo>
                  <a:pt x="622108" y="572830"/>
                </a:lnTo>
                <a:lnTo>
                  <a:pt x="526230" y="662248"/>
                </a:lnTo>
                <a:lnTo>
                  <a:pt x="526230" y="667820"/>
                </a:lnTo>
                <a:lnTo>
                  <a:pt x="625626" y="574952"/>
                </a:lnTo>
                <a:lnTo>
                  <a:pt x="625626" y="450509"/>
                </a:lnTo>
                <a:lnTo>
                  <a:pt x="521612" y="355254"/>
                </a:lnTo>
                <a:lnTo>
                  <a:pt x="521612" y="237975"/>
                </a:lnTo>
                <a:lnTo>
                  <a:pt x="517874" y="241424"/>
                </a:lnTo>
                <a:lnTo>
                  <a:pt x="517874" y="353396"/>
                </a:lnTo>
                <a:lnTo>
                  <a:pt x="417158" y="447856"/>
                </a:lnTo>
                <a:lnTo>
                  <a:pt x="417158" y="331373"/>
                </a:lnTo>
                <a:lnTo>
                  <a:pt x="517874" y="236913"/>
                </a:lnTo>
                <a:lnTo>
                  <a:pt x="517874" y="241159"/>
                </a:lnTo>
                <a:lnTo>
                  <a:pt x="521612" y="237709"/>
                </a:lnTo>
                <a:lnTo>
                  <a:pt x="521612" y="231341"/>
                </a:lnTo>
                <a:lnTo>
                  <a:pt x="420896" y="138739"/>
                </a:lnTo>
                <a:lnTo>
                  <a:pt x="417818" y="141657"/>
                </a:lnTo>
                <a:lnTo>
                  <a:pt x="420676" y="138739"/>
                </a:lnTo>
                <a:lnTo>
                  <a:pt x="416278" y="134759"/>
                </a:lnTo>
                <a:lnTo>
                  <a:pt x="416278" y="40002"/>
                </a:lnTo>
                <a:lnTo>
                  <a:pt x="416278" y="393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G. BAZELAIRE - EuNPC2025 - 22-09-2025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G. BAZELAIRE - EuNPC2025 - 22-09-2025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G. BAZELAIRE - EuNPC2025 - 22-09-2025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G. BAZELAIRE - EuNPC2025 - 22-09-2025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G. BAZELAIRE - EuNPC2025 - 22-09-2025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G. BAZELAIRE - EuNPC2025 - 22-09-2025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G. BAZELAIRE - EuNPC2025 - 22-09-2025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G. BAZELAIRE - EuNPC2025 - 22-09-2025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G. BAZELAIRE - EuNPC2025 - 22-09-2025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G. BAZELAIRE - EuNPC2025 - 22-09-2025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G. BAZELAIRE - EuNPC2025 - 22-09-2025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4" r:id="rId36"/>
    <p:sldLayoutId id="2147483668" r:id="rId3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0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0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30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BCF76-2D1D-45D0-A2C4-3DC0B970D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300"/>
            <a:ext cx="5294312" cy="978134"/>
          </a:xfrm>
        </p:spPr>
        <p:txBody>
          <a:bodyPr>
            <a:normAutofit/>
          </a:bodyPr>
          <a:lstStyle/>
          <a:p>
            <a:r>
              <a:rPr lang="fr-FR" sz="2000" dirty="0" err="1"/>
              <a:t>Bayesian</a:t>
            </a:r>
            <a:r>
              <a:rPr lang="fr-FR" sz="2000" dirty="0"/>
              <a:t> </a:t>
            </a:r>
            <a:r>
              <a:rPr lang="fr-FR" sz="2000" dirty="0" err="1"/>
              <a:t>optimization</a:t>
            </a:r>
            <a:r>
              <a:rPr lang="fr-FR" sz="2000" dirty="0"/>
              <a:t> on FIFRELIN Monte-Carlo code to </a:t>
            </a:r>
            <a:br>
              <a:rPr lang="fr-FR" sz="2000" dirty="0"/>
            </a:br>
            <a:r>
              <a:rPr lang="fr-FR" sz="2000" dirty="0"/>
              <a:t>fit neutron and gamma </a:t>
            </a:r>
            <a:r>
              <a:rPr lang="fr-FR" sz="2000" dirty="0" err="1"/>
              <a:t>multiplicities</a:t>
            </a:r>
            <a:endParaRPr lang="fr-FR" sz="2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EC5629-6A91-45AA-A0AB-616310969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3632433"/>
            <a:ext cx="5294312" cy="2592197"/>
          </a:xfrm>
        </p:spPr>
        <p:txBody>
          <a:bodyPr>
            <a:normAutofit/>
          </a:bodyPr>
          <a:lstStyle/>
          <a:p>
            <a:r>
              <a:rPr lang="fr-FR" sz="1800" dirty="0"/>
              <a:t>G. BAZELAIRE</a:t>
            </a:r>
            <a:r>
              <a:rPr lang="fr-FR" sz="1800" baseline="30000" dirty="0"/>
              <a:t>1</a:t>
            </a:r>
            <a:r>
              <a:rPr lang="fr-FR" sz="1800" dirty="0"/>
              <a:t>, A. CHEBBOUBI</a:t>
            </a:r>
            <a:r>
              <a:rPr lang="fr-FR" sz="1800" baseline="30000" dirty="0"/>
              <a:t>1</a:t>
            </a:r>
            <a:r>
              <a:rPr lang="fr-FR" sz="1800" dirty="0"/>
              <a:t>, D. BERNARD</a:t>
            </a:r>
            <a:r>
              <a:rPr lang="fr-FR" sz="1800" baseline="30000" dirty="0"/>
              <a:t>1</a:t>
            </a:r>
            <a:r>
              <a:rPr lang="fr-FR" sz="1800" dirty="0"/>
              <a:t>, </a:t>
            </a:r>
            <a:br>
              <a:rPr lang="fr-FR" sz="1800" dirty="0"/>
            </a:br>
            <a:r>
              <a:rPr lang="fr-FR" sz="1800" dirty="0"/>
              <a:t>G. DANIEL</a:t>
            </a:r>
            <a:r>
              <a:rPr lang="fr-FR" sz="1800" baseline="30000" dirty="0"/>
              <a:t>2</a:t>
            </a:r>
            <a:r>
              <a:rPr lang="fr-FR" sz="1800" dirty="0"/>
              <a:t>, J.-B. BLANCHARD</a:t>
            </a:r>
            <a:r>
              <a:rPr lang="fr-FR" sz="1800" baseline="30000" dirty="0"/>
              <a:t>2</a:t>
            </a:r>
          </a:p>
          <a:p>
            <a:endParaRPr lang="fr-FR" sz="1600" dirty="0"/>
          </a:p>
          <a:p>
            <a:r>
              <a:rPr lang="fr-FR" sz="1600" baseline="30000" dirty="0"/>
              <a:t>1</a:t>
            </a:r>
            <a:r>
              <a:rPr lang="fr-FR" sz="1600" dirty="0"/>
              <a:t>CEA, DES, IRESNE, DER, SPRC, Cadarache, Physics Studies Laboratory, Saint-Paul-lès-Durance, 13108, France</a:t>
            </a:r>
          </a:p>
          <a:p>
            <a:r>
              <a:rPr lang="fr-FR" sz="1600" baseline="30000" dirty="0"/>
              <a:t>2</a:t>
            </a:r>
            <a:r>
              <a:rPr lang="fr-FR" sz="1600" dirty="0"/>
              <a:t>Université Paris-Saclay, CEA, Service Génie </a:t>
            </a:r>
            <a:r>
              <a:rPr lang="fr-FR" sz="1600" dirty="0" err="1"/>
              <a:t>Logciel</a:t>
            </a:r>
            <a:r>
              <a:rPr lang="fr-FR" sz="1600" dirty="0"/>
              <a:t> pour la simulation, 91191, Gif-sur-Yvette, France</a:t>
            </a:r>
            <a:endParaRPr lang="en-US" sz="1600" noProof="0" dirty="0"/>
          </a:p>
          <a:p>
            <a:endParaRPr lang="fr-FR" dirty="0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D22D1913-9DAC-4A03-AC72-1A422B6C2D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0" r="171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86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CCD62C-5A6B-430B-B744-6C71D6B8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G. BAZELAIRE - EuNPC2025 - 22-09-2025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4A0A98-31E0-4809-BEE8-55696B29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FIFRELIN : black-box</a:t>
            </a:r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F3311F0F-A844-447B-88EA-C9BFB36E5FFE}"/>
              </a:ext>
            </a:extLst>
          </p:cNvPr>
          <p:cNvSpPr/>
          <p:nvPr/>
        </p:nvSpPr>
        <p:spPr>
          <a:xfrm>
            <a:off x="5321033" y="1356273"/>
            <a:ext cx="1926976" cy="2160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4B152975-8F1A-4241-BBA7-5E6121F644A6}"/>
              </a:ext>
            </a:extLst>
          </p:cNvPr>
          <p:cNvSpPr/>
          <p:nvPr/>
        </p:nvSpPr>
        <p:spPr>
          <a:xfrm>
            <a:off x="1040918" y="1378750"/>
            <a:ext cx="3618411" cy="64800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51DA40-15E1-47C0-BF05-3932BFB16DAD}"/>
              </a:ext>
            </a:extLst>
          </p:cNvPr>
          <p:cNvSpPr txBox="1"/>
          <p:nvPr/>
        </p:nvSpPr>
        <p:spPr>
          <a:xfrm>
            <a:off x="1040918" y="1499880"/>
            <a:ext cx="36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B0F0"/>
                </a:solidFill>
              </a:rPr>
              <a:t>Experimental</a:t>
            </a:r>
            <a:r>
              <a:rPr lang="fr-FR" b="1" dirty="0">
                <a:solidFill>
                  <a:srgbClr val="00B0F0"/>
                </a:solidFill>
              </a:rPr>
              <a:t> data</a:t>
            </a:r>
            <a:endParaRPr lang="fr-FR" i="1" dirty="0">
              <a:solidFill>
                <a:srgbClr val="00B0F0"/>
              </a:solidFill>
            </a:endParaRPr>
          </a:p>
        </p:txBody>
      </p:sp>
      <p:sp>
        <p:nvSpPr>
          <p:cNvPr id="10" name="Rectangle à coins arrondis 10">
            <a:extLst>
              <a:ext uri="{FF2B5EF4-FFF2-40B4-BE49-F238E27FC236}">
                <a16:creationId xmlns:a16="http://schemas.microsoft.com/office/drawing/2014/main" id="{C7502654-E31E-41A0-9A41-C50E1AA0B179}"/>
              </a:ext>
            </a:extLst>
          </p:cNvPr>
          <p:cNvSpPr/>
          <p:nvPr/>
        </p:nvSpPr>
        <p:spPr>
          <a:xfrm>
            <a:off x="1018369" y="2141072"/>
            <a:ext cx="3640959" cy="648000"/>
          </a:xfrm>
          <a:prstGeom prst="round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D7B87B9-6CA1-4309-AE3D-C9130D2557CD}"/>
              </a:ext>
            </a:extLst>
          </p:cNvPr>
          <p:cNvSpPr txBox="1"/>
          <p:nvPr/>
        </p:nvSpPr>
        <p:spPr>
          <a:xfrm>
            <a:off x="1163873" y="2288838"/>
            <a:ext cx="334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tx2"/>
                </a:solidFill>
              </a:rPr>
              <a:t>Models</a:t>
            </a:r>
            <a:endParaRPr lang="fr-FR" i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92EAE5D-9CE3-477B-A2F8-EE59F3B35439}"/>
                  </a:ext>
                </a:extLst>
              </p:cNvPr>
              <p:cNvSpPr txBox="1"/>
              <p:nvPr/>
            </p:nvSpPr>
            <p:spPr>
              <a:xfrm>
                <a:off x="802109" y="3017815"/>
                <a:ext cx="42055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0B050"/>
                    </a:solidFill>
                  </a:rPr>
                  <a:t>Free </a:t>
                </a:r>
                <a:r>
                  <a:rPr lang="fr-FR" b="1" dirty="0" err="1">
                    <a:solidFill>
                      <a:srgbClr val="00B050"/>
                    </a:solidFill>
                  </a:rPr>
                  <a:t>parameters</a:t>
                </a:r>
                <a:r>
                  <a:rPr lang="fr-FR" b="1" dirty="0">
                    <a:solidFill>
                      <a:srgbClr val="00B050"/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92EAE5D-9CE3-477B-A2F8-EE59F3B3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9" y="3017815"/>
                <a:ext cx="4205589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à coins arrondis 13">
            <a:extLst>
              <a:ext uri="{FF2B5EF4-FFF2-40B4-BE49-F238E27FC236}">
                <a16:creationId xmlns:a16="http://schemas.microsoft.com/office/drawing/2014/main" id="{B022D5E2-FB40-4504-8D55-86590BC80E22}"/>
              </a:ext>
            </a:extLst>
          </p:cNvPr>
          <p:cNvSpPr/>
          <p:nvPr/>
        </p:nvSpPr>
        <p:spPr>
          <a:xfrm>
            <a:off x="1018370" y="2890749"/>
            <a:ext cx="3640959" cy="6480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8500E62B-DEDA-491B-AF33-A72062258C0C}"/>
              </a:ext>
            </a:extLst>
          </p:cNvPr>
          <p:cNvSpPr/>
          <p:nvPr/>
        </p:nvSpPr>
        <p:spPr>
          <a:xfrm>
            <a:off x="4643732" y="1332606"/>
            <a:ext cx="495442" cy="224815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701C54-E554-48C3-8945-324F83D886D8}"/>
              </a:ext>
            </a:extLst>
          </p:cNvPr>
          <p:cNvSpPr txBox="1"/>
          <p:nvPr/>
        </p:nvSpPr>
        <p:spPr>
          <a:xfrm>
            <a:off x="5491102" y="1774553"/>
            <a:ext cx="1593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FIFRELIN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dirty="0"/>
              <a:t>Fissile nucleus</a:t>
            </a:r>
            <a:endParaRPr lang="fr-FR" dirty="0"/>
          </a:p>
        </p:txBody>
      </p:sp>
      <p:sp>
        <p:nvSpPr>
          <p:cNvPr id="16" name="Rectangle à coins arrondis 16">
            <a:extLst>
              <a:ext uri="{FF2B5EF4-FFF2-40B4-BE49-F238E27FC236}">
                <a16:creationId xmlns:a16="http://schemas.microsoft.com/office/drawing/2014/main" id="{C7D82693-766C-462B-AEA4-18958EDC63FF}"/>
              </a:ext>
            </a:extLst>
          </p:cNvPr>
          <p:cNvSpPr/>
          <p:nvPr/>
        </p:nvSpPr>
        <p:spPr>
          <a:xfrm>
            <a:off x="8079782" y="1926283"/>
            <a:ext cx="1551029" cy="1152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E3B71A9-180B-4AA1-BC02-A0BA777199CE}"/>
              </a:ext>
            </a:extLst>
          </p:cNvPr>
          <p:cNvCxnSpPr/>
          <p:nvPr/>
        </p:nvCxnSpPr>
        <p:spPr>
          <a:xfrm>
            <a:off x="7388512" y="2473504"/>
            <a:ext cx="57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B9C8D68-5129-4AD6-9EF3-40BD1F83AEA3}"/>
                  </a:ext>
                </a:extLst>
              </p:cNvPr>
              <p:cNvSpPr txBox="1"/>
              <p:nvPr/>
            </p:nvSpPr>
            <p:spPr>
              <a:xfrm>
                <a:off x="7984938" y="1853712"/>
                <a:ext cx="1779628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i="1" dirty="0"/>
                  <a:t>Output </a:t>
                </a:r>
              </a:p>
              <a:p>
                <a:pPr algn="ctr"/>
                <a:r>
                  <a:rPr lang="fr-FR" sz="2000" i="1" dirty="0"/>
                  <a:t>files :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fr-FR" b="1" i="1" dirty="0"/>
              </a:p>
              <a:p>
                <a:pPr algn="ctr"/>
                <a:r>
                  <a:rPr lang="fr-FR" i="1" dirty="0" err="1"/>
                  <a:t>wih</a:t>
                </a:r>
                <a:r>
                  <a:rPr lang="fr-FR" i="1" dirty="0"/>
                  <a:t> </a:t>
                </a:r>
                <a:r>
                  <a:rPr lang="fr-FR" i="1" dirty="0" err="1"/>
                  <a:t>uncertainties</a:t>
                </a:r>
                <a:endParaRPr lang="fr-FR" i="1" dirty="0"/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B9C8D68-5129-4AD6-9EF3-40BD1F83A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38" y="1853712"/>
                <a:ext cx="1779628" cy="1261884"/>
              </a:xfrm>
              <a:prstGeom prst="rect">
                <a:avLst/>
              </a:prstGeom>
              <a:blipFill>
                <a:blip r:embed="rId3"/>
                <a:stretch>
                  <a:fillRect l="-685" t="-2415" r="-342" b="-67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llipse 18">
            <a:extLst>
              <a:ext uri="{FF2B5EF4-FFF2-40B4-BE49-F238E27FC236}">
                <a16:creationId xmlns:a16="http://schemas.microsoft.com/office/drawing/2014/main" id="{3CC093A1-ECA4-454A-99FF-2F2B237F5D0B}"/>
              </a:ext>
            </a:extLst>
          </p:cNvPr>
          <p:cNvSpPr/>
          <p:nvPr/>
        </p:nvSpPr>
        <p:spPr>
          <a:xfrm>
            <a:off x="3858576" y="3071723"/>
            <a:ext cx="288000" cy="2880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D8DF447-6948-4086-B637-6A7411D5D29B}"/>
              </a:ext>
            </a:extLst>
          </p:cNvPr>
          <p:cNvSpPr/>
          <p:nvPr/>
        </p:nvSpPr>
        <p:spPr>
          <a:xfrm>
            <a:off x="9082820" y="2246297"/>
            <a:ext cx="288000" cy="288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0C2DD27-E8F8-484D-974A-970B820C9E6F}"/>
              </a:ext>
            </a:extLst>
          </p:cNvPr>
          <p:cNvCxnSpPr/>
          <p:nvPr/>
        </p:nvCxnSpPr>
        <p:spPr>
          <a:xfrm>
            <a:off x="4177405" y="3279082"/>
            <a:ext cx="1593529" cy="348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590B1E4-A7A4-471C-8B01-98541EFF53AC}"/>
              </a:ext>
            </a:extLst>
          </p:cNvPr>
          <p:cNvCxnSpPr>
            <a:cxnSpLocks/>
          </p:cNvCxnSpPr>
          <p:nvPr/>
        </p:nvCxnSpPr>
        <p:spPr>
          <a:xfrm flipV="1">
            <a:off x="6768521" y="2552053"/>
            <a:ext cx="2313335" cy="11059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A49823E4-188B-4138-B58D-BC12A7C378B5}"/>
                  </a:ext>
                </a:extLst>
              </p:cNvPr>
              <p:cNvSpPr txBox="1"/>
              <p:nvPr/>
            </p:nvSpPr>
            <p:spPr>
              <a:xfrm>
                <a:off x="5624716" y="3404482"/>
                <a:ext cx="1420873" cy="369332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𝐹𝐼𝐹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A49823E4-188B-4138-B58D-BC12A7C37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16" y="3404482"/>
                <a:ext cx="1420873" cy="369332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  <a:ln w="19050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à coins arrondis 16">
            <a:extLst>
              <a:ext uri="{FF2B5EF4-FFF2-40B4-BE49-F238E27FC236}">
                <a16:creationId xmlns:a16="http://schemas.microsoft.com/office/drawing/2014/main" id="{4674C583-6124-4E3E-834B-7677F5E846F4}"/>
              </a:ext>
            </a:extLst>
          </p:cNvPr>
          <p:cNvSpPr/>
          <p:nvPr/>
        </p:nvSpPr>
        <p:spPr>
          <a:xfrm>
            <a:off x="10141622" y="1927404"/>
            <a:ext cx="1891392" cy="1152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4CEB71B-05C3-4D9F-BC2A-1482364433A8}"/>
              </a:ext>
            </a:extLst>
          </p:cNvPr>
          <p:cNvSpPr txBox="1"/>
          <p:nvPr/>
        </p:nvSpPr>
        <p:spPr>
          <a:xfrm>
            <a:off x="10169873" y="2038763"/>
            <a:ext cx="1891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/>
              <a:t>Experimental</a:t>
            </a:r>
            <a:r>
              <a:rPr lang="fr-FR" sz="2000" i="1" dirty="0"/>
              <a:t> data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uncertainties</a:t>
            </a:r>
            <a:endParaRPr lang="fr-FR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25DF4B92-BE43-4A54-A934-C0C4E75707CE}"/>
                  </a:ext>
                </a:extLst>
              </p:cNvPr>
              <p:cNvSpPr txBox="1"/>
              <p:nvPr/>
            </p:nvSpPr>
            <p:spPr>
              <a:xfrm>
                <a:off x="9587047" y="2190072"/>
                <a:ext cx="6150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25DF4B92-BE43-4A54-A934-C0C4E757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047" y="2190072"/>
                <a:ext cx="61502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935E614-94D4-458F-95FE-C610650091EE}"/>
                  </a:ext>
                </a:extLst>
              </p:cNvPr>
              <p:cNvSpPr txBox="1"/>
              <p:nvPr/>
            </p:nvSpPr>
            <p:spPr>
              <a:xfrm>
                <a:off x="1004962" y="4381415"/>
                <a:ext cx="8986936" cy="70788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/>
                  <a:t>Goal : </a:t>
                </a:r>
                <a:r>
                  <a:rPr lang="fr-FR" sz="2000" b="1" dirty="0" err="1"/>
                  <a:t>optimization</a:t>
                </a:r>
                <a:r>
                  <a:rPr lang="fr-FR" sz="2000" b="1" dirty="0"/>
                  <a:t>. </a:t>
                </a:r>
                <a:r>
                  <a:rPr lang="fr-FR" sz="2000" dirty="0" err="1"/>
                  <a:t>Knowing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fr-FR" sz="2000" dirty="0"/>
                  <a:t>,</a:t>
                </a:r>
                <a:r>
                  <a:rPr lang="fr-FR" sz="2000" b="1" dirty="0"/>
                  <a:t> </a:t>
                </a:r>
                <a:r>
                  <a:rPr lang="fr-FR" sz="2000" dirty="0" err="1"/>
                  <a:t>find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000" b="1" dirty="0"/>
                  <a:t> </a:t>
                </a:r>
                <a:r>
                  <a:rPr lang="fr-FR" sz="2000" dirty="0" err="1"/>
                  <a:t>such</a:t>
                </a:r>
                <a:r>
                  <a:rPr lang="fr-FR" sz="2000" dirty="0"/>
                  <a:t> </a:t>
                </a:r>
                <a:r>
                  <a:rPr lang="fr-FR" sz="2000" dirty="0" err="1"/>
                  <a:t>that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𝑭𝑰𝑭</m:t>
                        </m:r>
                        <m:d>
                          <m:d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𝒅𝒂𝒕𝒂</m:t>
                            </m:r>
                          </m:sub>
                        </m:sSub>
                      </m:e>
                    </m:d>
                    <m:r>
                      <a:rPr lang="fr-FR" sz="2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fr-FR" sz="2000" b="1" dirty="0"/>
              </a:p>
              <a:p>
                <a:r>
                  <a:rPr lang="fr-FR" sz="2000" dirty="0"/>
                  <a:t>This </a:t>
                </a:r>
                <a:r>
                  <a:rPr lang="fr-FR" sz="2000" dirty="0" err="1"/>
                  <a:t>operation</a:t>
                </a:r>
                <a:r>
                  <a:rPr lang="fr-FR" sz="2000" dirty="0"/>
                  <a:t> can </a:t>
                </a:r>
                <a:r>
                  <a:rPr lang="fr-FR" sz="2000" dirty="0" err="1"/>
                  <a:t>take</a:t>
                </a:r>
                <a:r>
                  <a:rPr lang="fr-FR" sz="2000" dirty="0"/>
                  <a:t> </a:t>
                </a:r>
                <a:r>
                  <a:rPr lang="fr-FR" sz="2000" b="1" dirty="0" err="1"/>
                  <a:t>several</a:t>
                </a:r>
                <a:r>
                  <a:rPr lang="fr-FR" sz="2000" b="1" dirty="0"/>
                  <a:t> </a:t>
                </a:r>
                <a:r>
                  <a:rPr lang="fr-FR" sz="2000" b="1" dirty="0" err="1"/>
                  <a:t>hours</a:t>
                </a:r>
                <a:r>
                  <a:rPr lang="fr-FR" sz="2000" b="1" dirty="0"/>
                  <a:t> </a:t>
                </a:r>
                <a:r>
                  <a:rPr lang="fr-FR" sz="2000" dirty="0" err="1"/>
                  <a:t>done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manually</a:t>
                </a:r>
                <a:r>
                  <a:rPr lang="fr-FR" sz="2000" dirty="0"/>
                  <a:t>.</a:t>
                </a:r>
              </a:p>
            </p:txBody>
          </p:sp>
        </mc:Choice>
        <mc:Fallback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935E614-94D4-458F-95FE-C61065009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62" y="4381415"/>
                <a:ext cx="8986936" cy="707886"/>
              </a:xfrm>
              <a:prstGeom prst="rect">
                <a:avLst/>
              </a:prstGeom>
              <a:blipFill>
                <a:blip r:embed="rId6"/>
                <a:stretch>
                  <a:fillRect l="-677" t="-3361" b="-1260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529E8805-CD9F-4286-A0C7-AB6ED4E0D5FB}"/>
              </a:ext>
            </a:extLst>
          </p:cNvPr>
          <p:cNvSpPr txBox="1"/>
          <p:nvPr/>
        </p:nvSpPr>
        <p:spPr>
          <a:xfrm>
            <a:off x="1001262" y="5324707"/>
            <a:ext cx="898693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How about </a:t>
            </a:r>
            <a:r>
              <a:rPr lang="fr-FR" sz="2000" b="1" dirty="0" err="1"/>
              <a:t>bayesian</a:t>
            </a:r>
            <a:r>
              <a:rPr lang="fr-FR" sz="2000" b="1" dirty="0"/>
              <a:t> </a:t>
            </a:r>
            <a:r>
              <a:rPr lang="fr-FR" sz="2000" b="1" dirty="0" err="1"/>
              <a:t>optimization</a:t>
            </a:r>
            <a:r>
              <a:rPr lang="fr-FR" sz="2000" b="1" dirty="0"/>
              <a:t>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9D67E8-CB63-4B60-827E-1F18736B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30" name="Rectangle à coins arrondis 16">
            <a:extLst>
              <a:ext uri="{FF2B5EF4-FFF2-40B4-BE49-F238E27FC236}">
                <a16:creationId xmlns:a16="http://schemas.microsoft.com/office/drawing/2014/main" id="{98310CE1-2520-4FAC-B066-C1D209BFB444}"/>
              </a:ext>
            </a:extLst>
          </p:cNvPr>
          <p:cNvSpPr/>
          <p:nvPr/>
        </p:nvSpPr>
        <p:spPr>
          <a:xfrm>
            <a:off x="10132987" y="3217976"/>
            <a:ext cx="1891392" cy="11520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DA45F271-78FB-4A70-BE3B-DF0DCD263433}"/>
                  </a:ext>
                </a:extLst>
              </p:cNvPr>
              <p:cNvSpPr txBox="1"/>
              <p:nvPr/>
            </p:nvSpPr>
            <p:spPr>
              <a:xfrm>
                <a:off x="10123145" y="3429589"/>
                <a:ext cx="1891392" cy="70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i="1" dirty="0"/>
                  <a:t>Usually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r>
                  <a:rPr lang="fr-FR" b="1" i="1" dirty="0"/>
                  <a:t> </a:t>
                </a:r>
                <a:r>
                  <a:rPr lang="fr-FR" i="1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fr-FR" b="1" i="1" dirty="0"/>
              </a:p>
            </p:txBody>
          </p:sp>
        </mc:Choice>
        <mc:Fallback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DA45F271-78FB-4A70-BE3B-DF0DCD263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145" y="3429589"/>
                <a:ext cx="1891392" cy="701539"/>
              </a:xfrm>
              <a:prstGeom prst="rect">
                <a:avLst/>
              </a:prstGeom>
              <a:blipFill>
                <a:blip r:embed="rId7"/>
                <a:stretch>
                  <a:fillRect l="-1613" t="-4348" r="-3548" b="-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96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78D532-EABB-41C7-A382-2591A6C8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Gaussian Process </a:t>
            </a:r>
            <a:r>
              <a:rPr lang="fr-FR" dirty="0" err="1"/>
              <a:t>regressor</a:t>
            </a:r>
            <a:r>
              <a:rPr lang="fr-FR" dirty="0"/>
              <a:t> &amp; </a:t>
            </a:r>
            <a:r>
              <a:rPr lang="fr-FR" dirty="0" err="1"/>
              <a:t>Bayesian</a:t>
            </a:r>
            <a:r>
              <a:rPr lang="fr-FR" dirty="0"/>
              <a:t> </a:t>
            </a:r>
            <a:r>
              <a:rPr lang="fr-FR" dirty="0" err="1"/>
              <a:t>Optimization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5534E2-4CDD-4405-B3BF-B76EB1815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A2689E-9EF7-4041-8BAF-954E1468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131C1E6-A939-4713-B08F-FC5E0ED4BB9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8065E0F-F3EB-46F1-80E6-806A6918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94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56FCF976-E291-4106-9806-FB9F1B3185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8" y="1151533"/>
                <a:ext cx="10260000" cy="360000"/>
              </a:xfr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>
                <a:normAutofit lnSpcReduction="10000"/>
              </a:bodyPr>
              <a:lstStyle/>
              <a:p>
                <a:r>
                  <a:rPr lang="fr-FR" b="1" dirty="0"/>
                  <a:t>GPR : </a:t>
                </a:r>
                <a:r>
                  <a:rPr lang="fr-FR" b="1" dirty="0" err="1"/>
                  <a:t>used</a:t>
                </a:r>
                <a:r>
                  <a:rPr lang="fr-FR" b="1" dirty="0"/>
                  <a:t> </a:t>
                </a:r>
                <a:r>
                  <a:rPr lang="fr-FR" b="1" dirty="0" err="1"/>
                  <a:t>mainly</a:t>
                </a:r>
                <a:r>
                  <a:rPr lang="fr-FR" b="1" dirty="0"/>
                  <a:t> </a:t>
                </a:r>
                <a:r>
                  <a:rPr lang="fr-FR" b="1" dirty="0" err="1"/>
                  <a:t>when</a:t>
                </a:r>
                <a:r>
                  <a:rPr lang="fr-FR" b="1" dirty="0"/>
                  <a:t> the </a:t>
                </a:r>
                <a:r>
                  <a:rPr lang="fr-FR" b="1" dirty="0" err="1"/>
                  <a:t>function</a:t>
                </a:r>
                <a:r>
                  <a:rPr lang="fr-FR" b="1" dirty="0"/>
                  <a:t>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b="1" dirty="0"/>
                  <a:t> is </a:t>
                </a:r>
                <a:r>
                  <a:rPr lang="fr-FR" b="1" dirty="0" err="1"/>
                  <a:t>costly</a:t>
                </a:r>
                <a:r>
                  <a:rPr lang="fr-FR" b="1" dirty="0"/>
                  <a:t> to </a:t>
                </a:r>
                <a:r>
                  <a:rPr lang="fr-FR" b="1" dirty="0" err="1"/>
                  <a:t>evaluate</a:t>
                </a:r>
                <a:r>
                  <a:rPr lang="fr-FR" b="1" dirty="0"/>
                  <a:t>, based on </a:t>
                </a:r>
                <a:r>
                  <a:rPr lang="fr-FR" b="1" dirty="0" err="1"/>
                  <a:t>conditionning</a:t>
                </a:r>
                <a:r>
                  <a:rPr lang="fr-FR" b="1" dirty="0"/>
                  <a:t>.</a:t>
                </a:r>
              </a:p>
            </p:txBody>
          </p:sp>
        </mc:Choice>
        <mc:Fallback xmlns="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56FCF976-E291-4106-9806-FB9F1B3185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8" y="1151533"/>
                <a:ext cx="10260000" cy="360000"/>
              </a:xfrm>
              <a:blipFill>
                <a:blip r:embed="rId2"/>
                <a:stretch>
                  <a:fillRect l="-1305" t="-16129" b="-1612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FFFB57-A39A-4B55-AAF0-2850F419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E2FC2FC-78FF-4B5F-8B0D-DE993BA3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Gaussian Process </a:t>
            </a:r>
            <a:r>
              <a:rPr lang="fr-FR" dirty="0" err="1"/>
              <a:t>regressor</a:t>
            </a:r>
            <a:r>
              <a:rPr lang="fr-FR" dirty="0"/>
              <a:t> (GPR)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58CD7AB-D7D8-4C0E-9425-F8E83154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84" y="4066788"/>
            <a:ext cx="6505703" cy="1980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A936650-0EA8-4445-833A-C7AA22847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84" y="4066788"/>
            <a:ext cx="8055446" cy="198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618772A-2671-4245-A8E1-F882625C0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84" y="4066788"/>
            <a:ext cx="8055446" cy="198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28C4302-6835-45C6-93A7-028BD54E4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84" y="4066788"/>
            <a:ext cx="8055455" cy="1980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C9ACB04-0B48-4D5F-B08E-6A432DB00B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84" y="4066788"/>
            <a:ext cx="8055453" cy="198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D105F85-1BC8-49A9-A7E3-E7D923751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84" y="4066788"/>
            <a:ext cx="8055453" cy="19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ED1663D-ADBA-443B-A1F2-73A480409DB7}"/>
                  </a:ext>
                </a:extLst>
              </p:cNvPr>
              <p:cNvSpPr txBox="1"/>
              <p:nvPr/>
            </p:nvSpPr>
            <p:spPr>
              <a:xfrm>
                <a:off x="650558" y="1701746"/>
                <a:ext cx="9651682" cy="259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b="1" dirty="0"/>
                  <a:t> </a:t>
                </a:r>
                <a:r>
                  <a:rPr lang="fr-FR" dirty="0"/>
                  <a:t>a database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b="1" dirty="0"/>
                  <a:t> </a:t>
                </a:r>
                <a:r>
                  <a:rPr lang="fr-FR" dirty="0" err="1"/>
                  <a:t>evaluations</a:t>
                </a:r>
                <a:r>
                  <a:rPr lang="fr-FR" dirty="0"/>
                  <a:t>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. The</a:t>
                </a:r>
                <a:r>
                  <a:rPr lang="fr-FR" i="1" dirty="0"/>
                  <a:t> </a:t>
                </a:r>
                <a:r>
                  <a:rPr lang="fr-FR" i="1" dirty="0" err="1"/>
                  <a:t>hypothesis</a:t>
                </a:r>
                <a:r>
                  <a:rPr lang="fr-FR" i="1" dirty="0"/>
                  <a:t> </a:t>
                </a:r>
                <a:r>
                  <a:rPr lang="fr-FR" dirty="0"/>
                  <a:t>is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:r>
                  <a:rPr lang="fr-FR" dirty="0" err="1"/>
                  <a:t>those</a:t>
                </a:r>
                <a:r>
                  <a:rPr lang="fr-FR" dirty="0"/>
                  <a:t> </a:t>
                </a:r>
                <a:r>
                  <a:rPr lang="fr-FR" dirty="0" err="1"/>
                  <a:t>evaluations</a:t>
                </a:r>
                <a:r>
                  <a:rPr lang="fr-FR" dirty="0"/>
                  <a:t> </a:t>
                </a:r>
                <a:r>
                  <a:rPr lang="fr-FR" dirty="0" err="1"/>
                  <a:t>form</a:t>
                </a:r>
                <a:r>
                  <a:rPr lang="fr-FR" dirty="0"/>
                  <a:t> a Gaussian Process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  <a:p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well</a:t>
                </a:r>
                <a:r>
                  <a:rPr lang="fr-FR" dirty="0"/>
                  <a:t> </a:t>
                </a:r>
                <a:r>
                  <a:rPr lang="fr-FR" dirty="0" err="1"/>
                  <a:t>chosen</a:t>
                </a:r>
                <a:r>
                  <a:rPr lang="fr-FR" dirty="0"/>
                  <a:t> </a:t>
                </a:r>
                <a:r>
                  <a:rPr lang="fr-FR" dirty="0" err="1"/>
                  <a:t>functions</a:t>
                </a:r>
                <a:r>
                  <a:rPr lang="fr-FR" dirty="0"/>
                  <a:t> of </a:t>
                </a:r>
                <a:r>
                  <a:rPr lang="fr-FR" dirty="0" err="1"/>
                  <a:t>mean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fr-FR" b="1" dirty="0"/>
                  <a:t> </a:t>
                </a:r>
                <a:r>
                  <a:rPr lang="fr-FR" dirty="0"/>
                  <a:t>and covariance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b="1" dirty="0"/>
              </a:p>
              <a:p>
                <a:endParaRPr lang="fr-FR" dirty="0"/>
              </a:p>
              <a:p>
                <a:r>
                  <a:rPr lang="fr-FR" dirty="0" err="1"/>
                  <a:t>After</a:t>
                </a:r>
                <a:r>
                  <a:rPr lang="fr-FR" dirty="0"/>
                  <a:t> </a:t>
                </a:r>
                <a:r>
                  <a:rPr lang="fr-FR" dirty="0" err="1"/>
                  <a:t>some</a:t>
                </a:r>
                <a:r>
                  <a:rPr lang="fr-FR" dirty="0"/>
                  <a:t> tricks </a:t>
                </a:r>
                <a:r>
                  <a:rPr lang="fr-FR" dirty="0" err="1"/>
                  <a:t>we</a:t>
                </a:r>
                <a:r>
                  <a:rPr lang="fr-FR" dirty="0"/>
                  <a:t> arrive to </a:t>
                </a:r>
                <a:r>
                  <a:rPr lang="fr-FR" i="1" dirty="0"/>
                  <a:t>key-</a:t>
                </a:r>
                <a:r>
                  <a:rPr lang="fr-FR" i="1" dirty="0" err="1"/>
                  <a:t>equations</a:t>
                </a:r>
                <a:r>
                  <a:rPr lang="fr-FR" i="1" dirty="0"/>
                  <a:t> </a:t>
                </a:r>
                <a:r>
                  <a:rPr lang="fr-FR" dirty="0"/>
                  <a:t>for </a:t>
                </a:r>
                <a:r>
                  <a:rPr lang="fr-FR" dirty="0" err="1"/>
                  <a:t>predictions</a:t>
                </a:r>
                <a:r>
                  <a:rPr lang="fr-FR" dirty="0"/>
                  <a:t> at </a:t>
                </a:r>
                <a:r>
                  <a:rPr lang="fr-FR" dirty="0" err="1"/>
                  <a:t>unseen</a:t>
                </a:r>
                <a:r>
                  <a:rPr lang="fr-FR" dirty="0"/>
                  <a:t>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fr-FR" b="1" dirty="0"/>
                  <a:t> </a:t>
                </a:r>
                <a:r>
                  <a:rPr lang="fr-FR" dirty="0"/>
                  <a:t>:</a:t>
                </a:r>
                <a:endParaRPr lang="fr-FR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|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]=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0" smtClean="0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fr-FR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begChr m:val="["/>
                          <m:endChr m:val="|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fr-FR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1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ED1663D-ADBA-443B-A1F2-73A480409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8" y="1701746"/>
                <a:ext cx="9651682" cy="2597506"/>
              </a:xfrm>
              <a:prstGeom prst="rect">
                <a:avLst/>
              </a:prstGeom>
              <a:blipFill>
                <a:blip r:embed="rId9"/>
                <a:stretch>
                  <a:fillRect l="-569" t="-9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5B547F66-0B2B-4E52-8483-A8EF260A7218}"/>
              </a:ext>
            </a:extLst>
          </p:cNvPr>
          <p:cNvSpPr txBox="1"/>
          <p:nvPr/>
        </p:nvSpPr>
        <p:spPr>
          <a:xfrm>
            <a:off x="699410" y="5997688"/>
            <a:ext cx="8303000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i="1" dirty="0"/>
              <a:t>C. E. Rasmussen, C. K. I. Williams, Gaussian Process for Machine Learning (2006)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A84CD17-4B56-4941-A98E-ECA81280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A85C587C-DC49-4AF0-B283-958E0AD21F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7" y="1873024"/>
                <a:ext cx="10728325" cy="2735883"/>
              </a:xfrm>
            </p:spPr>
            <p:txBody>
              <a:bodyPr>
                <a:normAutofit/>
              </a:bodyPr>
              <a:lstStyle/>
              <a:p>
                <a:r>
                  <a:rPr lang="fr-FR" b="1" dirty="0"/>
                  <a:t>General Design of </a:t>
                </a:r>
                <a:r>
                  <a:rPr lang="fr-FR" b="1" dirty="0" err="1"/>
                  <a:t>Experiment</a:t>
                </a:r>
                <a:r>
                  <a:rPr lang="fr-FR" b="1" dirty="0"/>
                  <a:t> using </a:t>
                </a:r>
                <a:r>
                  <a:rPr lang="fr-FR" b="1" dirty="0" err="1"/>
                  <a:t>bayesian</a:t>
                </a:r>
                <a:r>
                  <a:rPr lang="fr-FR" b="1" dirty="0"/>
                  <a:t> </a:t>
                </a:r>
                <a:r>
                  <a:rPr lang="fr-FR" b="1" dirty="0" err="1"/>
                  <a:t>optimization</a:t>
                </a:r>
                <a:endParaRPr lang="fr-FR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 err="1"/>
                  <a:t>Generate</a:t>
                </a:r>
                <a:r>
                  <a:rPr lang="fr-FR" dirty="0"/>
                  <a:t> initial sampling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Fit GPR 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 err="1"/>
                  <a:t>While</a:t>
                </a:r>
                <a:r>
                  <a:rPr lang="fr-FR" dirty="0"/>
                  <a:t> </a:t>
                </a:r>
                <a:r>
                  <a:rPr lang="fr-FR" dirty="0" err="1"/>
                  <a:t>some</a:t>
                </a:r>
                <a:r>
                  <a:rPr lang="fr-FR" dirty="0"/>
                  <a:t> </a:t>
                </a:r>
                <a:r>
                  <a:rPr lang="fr-FR" dirty="0" err="1"/>
                  <a:t>criteria</a:t>
                </a:r>
                <a:r>
                  <a:rPr lang="fr-FR" dirty="0"/>
                  <a:t> not </a:t>
                </a:r>
                <a:r>
                  <a:rPr lang="fr-FR" dirty="0" err="1"/>
                  <a:t>reached</a:t>
                </a:r>
                <a:endParaRPr lang="fr-FR" dirty="0"/>
              </a:p>
              <a:p>
                <a:pPr marL="552450" lvl="1" indent="-285750">
                  <a:buFont typeface="Wingdings" panose="05000000000000000000" pitchFamily="2" charset="2"/>
                  <a:buChar char="Ø"/>
                </a:pPr>
                <a:r>
                  <a:rPr lang="fr-FR" dirty="0" err="1"/>
                  <a:t>Find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fr-FR" b="1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:r>
                  <a:rPr lang="fr-FR" dirty="0" err="1"/>
                  <a:t>maximizes</a:t>
                </a:r>
                <a:r>
                  <a:rPr lang="fr-FR" dirty="0"/>
                  <a:t> </a:t>
                </a:r>
                <a:r>
                  <a:rPr lang="fr-FR" i="1" dirty="0"/>
                  <a:t>acquisition </a:t>
                </a:r>
                <a:r>
                  <a:rPr lang="fr-FR" i="1" dirty="0" err="1"/>
                  <a:t>function</a:t>
                </a:r>
                <a:r>
                  <a:rPr lang="fr-FR" i="1" dirty="0"/>
                  <a:t> (</a:t>
                </a:r>
                <a:r>
                  <a:rPr lang="fr-FR" i="1" dirty="0" err="1"/>
                  <a:t>depends</a:t>
                </a:r>
                <a:r>
                  <a:rPr lang="fr-FR" i="1" dirty="0"/>
                  <a:t> on GPR)</a:t>
                </a:r>
              </a:p>
              <a:p>
                <a:pPr marL="552450" lvl="1" indent="-285750">
                  <a:buFont typeface="Wingdings" panose="05000000000000000000" pitchFamily="2" charset="2"/>
                  <a:buChar char="Ø"/>
                </a:pPr>
                <a:r>
                  <a:rPr lang="fr-FR" dirty="0" err="1"/>
                  <a:t>Evaluate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pPr marL="552450" lvl="1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Fit GPR 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fr-FR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added</a:t>
                </a:r>
                <a:r>
                  <a:rPr lang="fr-FR" dirty="0"/>
                  <a:t> to the </a:t>
                </a:r>
                <a:r>
                  <a:rPr lang="fr-FR" dirty="0" err="1"/>
                  <a:t>database</a:t>
                </a:r>
                <a:endParaRPr lang="fr-FR" dirty="0"/>
              </a:p>
            </p:txBody>
          </p:sp>
        </mc:Choice>
        <mc:Fallback xmlns="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A85C587C-DC49-4AF0-B283-958E0AD21F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7" y="1873024"/>
                <a:ext cx="10728325" cy="2735883"/>
              </a:xfrm>
              <a:blipFill>
                <a:blip r:embed="rId2"/>
                <a:stretch>
                  <a:fillRect l="-1307" t="-1114" b="-6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5383D2-C9A3-4BB9-B1C5-1A449306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947CB3D-8586-4A9F-B4A1-AB63D331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Bayesian</a:t>
            </a:r>
            <a:r>
              <a:rPr lang="fr-FR" dirty="0"/>
              <a:t> </a:t>
            </a:r>
            <a:r>
              <a:rPr lang="fr-FR" dirty="0" err="1"/>
              <a:t>Optimization</a:t>
            </a:r>
            <a:r>
              <a:rPr lang="fr-FR" dirty="0"/>
              <a:t> (BO)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1E59C6-ED8B-4C5D-8F4B-8CAB8C95A562}"/>
              </a:ext>
            </a:extLst>
          </p:cNvPr>
          <p:cNvSpPr txBox="1"/>
          <p:nvPr/>
        </p:nvSpPr>
        <p:spPr>
          <a:xfrm>
            <a:off x="731837" y="1172846"/>
            <a:ext cx="8981123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BO : </a:t>
            </a:r>
            <a:r>
              <a:rPr lang="fr-FR" b="1" dirty="0" err="1"/>
              <a:t>generally</a:t>
            </a:r>
            <a:r>
              <a:rPr lang="fr-FR" b="1" dirty="0"/>
              <a:t> </a:t>
            </a:r>
            <a:r>
              <a:rPr lang="fr-FR" b="1" dirty="0" err="1"/>
              <a:t>used</a:t>
            </a:r>
            <a:r>
              <a:rPr lang="fr-FR" b="1" dirty="0"/>
              <a:t> for </a:t>
            </a:r>
            <a:r>
              <a:rPr lang="fr-FR" b="1" dirty="0" err="1"/>
              <a:t>minimizing</a:t>
            </a:r>
            <a:r>
              <a:rPr lang="fr-FR" b="1" dirty="0"/>
              <a:t> </a:t>
            </a:r>
            <a:r>
              <a:rPr lang="fr-FR" b="1" dirty="0" err="1"/>
              <a:t>stochastic</a:t>
            </a:r>
            <a:r>
              <a:rPr lang="fr-FR" b="1" dirty="0"/>
              <a:t>, </a:t>
            </a:r>
            <a:r>
              <a:rPr lang="fr-FR" b="1" dirty="0" err="1"/>
              <a:t>costly</a:t>
            </a:r>
            <a:r>
              <a:rPr lang="fr-FR" b="1" dirty="0"/>
              <a:t> to </a:t>
            </a:r>
            <a:r>
              <a:rPr lang="fr-FR" b="1" dirty="0" err="1"/>
              <a:t>evaluate</a:t>
            </a:r>
            <a:r>
              <a:rPr lang="fr-FR" b="1" dirty="0"/>
              <a:t> </a:t>
            </a:r>
            <a:r>
              <a:rPr lang="fr-FR" b="1" dirty="0" err="1"/>
              <a:t>functions</a:t>
            </a:r>
            <a:r>
              <a:rPr lang="fr-FR" b="1" dirty="0"/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1D50C57-47DC-4EFF-A551-B8FEF34FCC81}"/>
              </a:ext>
            </a:extLst>
          </p:cNvPr>
          <p:cNvSpPr txBox="1"/>
          <p:nvPr/>
        </p:nvSpPr>
        <p:spPr>
          <a:xfrm>
            <a:off x="675818" y="5685154"/>
            <a:ext cx="830300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i="1" dirty="0"/>
              <a:t>J.-H </a:t>
            </a:r>
            <a:r>
              <a:rPr lang="fr-FR" sz="1600" i="1" dirty="0" err="1"/>
              <a:t>Snoek</a:t>
            </a:r>
            <a:r>
              <a:rPr lang="fr-FR" sz="1600" i="1" dirty="0"/>
              <a:t> et al., IEEE Transactions of Information Theory 58.5 (2012)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856AD5-7B67-464A-BE18-4D0A6F89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0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DA3B4-F354-4357-BC35-6692B804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Adjustement</a:t>
            </a:r>
            <a:r>
              <a:rPr lang="fr-FR" dirty="0"/>
              <a:t> of </a:t>
            </a:r>
            <a:r>
              <a:rPr lang="fr-FR" dirty="0" err="1"/>
              <a:t>experimental</a:t>
            </a:r>
            <a:r>
              <a:rPr lang="fr-FR" dirty="0"/>
              <a:t> data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00E0C3-5354-4CE0-9817-7BEC19136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53FBB5-F8CB-485C-8412-6608B47B1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AC962C3-7D15-45BB-9829-8B388C709E1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25B05E1-AA64-4C58-9E97-916A2F01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92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01C9CE10-D899-4251-B341-381B0EC264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8" y="1118658"/>
                <a:ext cx="10728325" cy="720000"/>
              </a:xfr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fr-FR" b="1" dirty="0"/>
                  <a:t>Goal : </a:t>
                </a:r>
                <a:r>
                  <a:rPr lang="fr-FR" b="1" dirty="0" err="1"/>
                  <a:t>create</a:t>
                </a:r>
                <a:r>
                  <a:rPr lang="fr-FR" b="1" dirty="0"/>
                  <a:t> an </a:t>
                </a:r>
                <a:r>
                  <a:rPr lang="fr-FR" b="1" dirty="0" err="1"/>
                  <a:t>algorithm</a:t>
                </a:r>
                <a:r>
                  <a:rPr lang="fr-FR" b="1" dirty="0"/>
                  <a:t> to </a:t>
                </a:r>
                <a:r>
                  <a:rPr lang="fr-FR" b="1" dirty="0" err="1"/>
                  <a:t>adjust</a:t>
                </a:r>
                <a:r>
                  <a:rPr lang="fr-FR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1" i="1" dirty="0"/>
                  <a:t> </a:t>
                </a:r>
                <a:r>
                  <a:rPr lang="fr-FR" b="1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/>
                  <a:t>in </a:t>
                </a:r>
                <a:r>
                  <a:rPr lang="fr-FR" b="1" dirty="0" err="1"/>
                  <a:t>order</a:t>
                </a:r>
                <a:r>
                  <a:rPr lang="fr-FR" b="1" dirty="0"/>
                  <a:t> to fit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</m:acc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fr-FR" b="1" i="1" dirty="0"/>
                  <a:t> (</a:t>
                </a:r>
                <a:r>
                  <a:rPr lang="fr-FR" b="1" i="1" dirty="0" err="1"/>
                  <a:t>experimental</a:t>
                </a:r>
                <a:r>
                  <a:rPr lang="fr-FR" b="1" i="1" dirty="0"/>
                  <a:t> </a:t>
                </a:r>
                <a:r>
                  <a:rPr lang="fr-FR" b="1" i="1" dirty="0" err="1"/>
                  <a:t>saw-tooth</a:t>
                </a:r>
                <a:r>
                  <a:rPr lang="fr-FR" b="1" i="1" dirty="0"/>
                  <a:t>) </a:t>
                </a:r>
                <a:r>
                  <a:rPr lang="fr-FR" b="1" dirty="0"/>
                  <a:t>and gamma </a:t>
                </a:r>
                <a:r>
                  <a:rPr lang="fr-FR" b="1" dirty="0" err="1"/>
                  <a:t>multiplicities</a:t>
                </a:r>
                <a:r>
                  <a:rPr lang="fr-FR" b="1" dirty="0"/>
                  <a:t>.</a:t>
                </a:r>
                <a:endParaRPr lang="fr-FR" b="1" i="1" dirty="0"/>
              </a:p>
            </p:txBody>
          </p:sp>
        </mc:Choice>
        <mc:Fallback xmlns="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01C9CE10-D899-4251-B341-381B0EC264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8" y="1118658"/>
                <a:ext cx="10728325" cy="720000"/>
              </a:xfrm>
              <a:blipFill>
                <a:blip r:embed="rId2"/>
                <a:stretch>
                  <a:fillRect l="-1248" t="-3306" b="-413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8547FB-DBAC-490B-89A1-C95C79A1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30489BC-6592-4127-AA99-90DD51FF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Fitting</a:t>
            </a:r>
            <a:r>
              <a:rPr lang="fr-FR" dirty="0"/>
              <a:t> the </a:t>
            </a:r>
            <a:r>
              <a:rPr lang="fr-FR" dirty="0" err="1"/>
              <a:t>saw-tooth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B7C3E97-2F69-419D-AD9C-76F5D827DAB1}"/>
                  </a:ext>
                </a:extLst>
              </p:cNvPr>
              <p:cNvSpPr txBox="1"/>
              <p:nvPr/>
            </p:nvSpPr>
            <p:spPr>
              <a:xfrm>
                <a:off x="731836" y="2011259"/>
                <a:ext cx="10961235" cy="66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excitation </a:t>
                </a:r>
                <a:r>
                  <a:rPr lang="fr-FR" dirty="0" err="1"/>
                  <a:t>energy</a:t>
                </a:r>
                <a:r>
                  <a:rPr lang="fr-FR" dirty="0"/>
                  <a:t> for fragments of the </a:t>
                </a:r>
                <a:r>
                  <a:rPr lang="fr-FR" dirty="0" err="1"/>
                  <a:t>corresponding</a:t>
                </a:r>
                <a:r>
                  <a:rPr lang="fr-FR" dirty="0"/>
                  <a:t> fragmentation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neutron </a:t>
                </a:r>
                <a:r>
                  <a:rPr lang="fr-FR" dirty="0" err="1"/>
                  <a:t>multiplicities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 &amp; </m:t>
                    </m:r>
                    <m:acc>
                      <m:accPr>
                        <m:chr m:val="̅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B7C3E97-2F69-419D-AD9C-76F5D827D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36" y="2011259"/>
                <a:ext cx="10961235" cy="665888"/>
              </a:xfrm>
              <a:prstGeom prst="rect">
                <a:avLst/>
              </a:prstGeom>
              <a:blipFill>
                <a:blip r:embed="rId3"/>
                <a:stretch>
                  <a:fillRect l="-445" t="-4587" b="-13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90BD250-9AF5-4F72-BF0D-5A54EE8EE0AE}"/>
                  </a:ext>
                </a:extLst>
              </p:cNvPr>
              <p:cNvSpPr txBox="1"/>
              <p:nvPr/>
            </p:nvSpPr>
            <p:spPr>
              <a:xfrm>
                <a:off x="731836" y="2773419"/>
                <a:ext cx="10728327" cy="1273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fr-FR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FR" b="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total </a:t>
                </a:r>
                <a:r>
                  <a:rPr lang="fr-FR" dirty="0" err="1"/>
                  <a:t>angular</a:t>
                </a:r>
                <a:r>
                  <a:rPr lang="fr-FR" dirty="0"/>
                  <a:t> </a:t>
                </a:r>
                <a:r>
                  <a:rPr lang="fr-FR" dirty="0" err="1"/>
                  <a:t>momentum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fr-FR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m:rPr>
                        <m:nor/>
                      </m:rPr>
                      <a:rPr lang="fr-FR" i="1" dirty="0" smtClean="0"/>
                      <m:t> </m:t>
                    </m:r>
                    <m:r>
                      <m:rPr>
                        <m:nor/>
                      </m:rPr>
                      <a:rPr lang="fr-FR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&amp;</m:t>
                    </m:r>
                    <m:r>
                      <m:rPr>
                        <m:nor/>
                      </m:rPr>
                      <a:rPr lang="fr-FR" i="1" dirty="0"/>
                      <m:t>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fr-FR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dirty="0" err="1"/>
                  <a:t>From</a:t>
                </a:r>
                <a:r>
                  <a:rPr lang="fr-FR" dirty="0"/>
                  <a:t> </a:t>
                </a:r>
                <a:r>
                  <a:rPr lang="fr-FR" dirty="0" err="1"/>
                  <a:t>previous</a:t>
                </a:r>
                <a:r>
                  <a:rPr lang="fr-FR" dirty="0"/>
                  <a:t> </a:t>
                </a:r>
                <a:r>
                  <a:rPr lang="fr-FR" dirty="0" err="1"/>
                  <a:t>work</a:t>
                </a:r>
                <a:r>
                  <a:rPr lang="fr-FR" dirty="0"/>
                  <a:t> </a:t>
                </a:r>
                <a:r>
                  <a:rPr lang="fr-FR" dirty="0" err="1"/>
                  <a:t>we</a:t>
                </a:r>
                <a:r>
                  <a:rPr lang="fr-FR" dirty="0"/>
                  <a:t> know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is </a:t>
                </a:r>
                <a:r>
                  <a:rPr lang="fr-FR" dirty="0" err="1"/>
                  <a:t>around</a:t>
                </a:r>
                <a:r>
                  <a:rPr lang="fr-FR" dirty="0"/>
                  <a:t> </a:t>
                </a:r>
                <a:r>
                  <a:rPr lang="fr-FR" b="1" dirty="0"/>
                  <a:t>1.40 </a:t>
                </a:r>
                <a:r>
                  <a:rPr lang="fr-FR" dirty="0"/>
                  <a:t>fort light and heavy fragment for </a:t>
                </a:r>
                <a:r>
                  <a:rPr lang="fr-FR" dirty="0" err="1"/>
                  <a:t>both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235</m:t>
                        </m:r>
                      </m:sup>
                    </m:sSup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U</m:t>
                    </m:r>
                    <m:r>
                      <a:rPr lang="fr-FR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f</m:t>
                    </m:r>
                    <m:r>
                      <a:rPr lang="fr-F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252</m:t>
                        </m:r>
                      </m:sup>
                    </m:sSup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Cf</m:t>
                    </m:r>
                    <m:r>
                      <a:rPr lang="fr-FR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sf</m:t>
                    </m:r>
                    <m:r>
                      <a:rPr lang="fr-F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90BD250-9AF5-4F72-BF0D-5A54EE8EE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36" y="2773419"/>
                <a:ext cx="10728327" cy="1273810"/>
              </a:xfrm>
              <a:prstGeom prst="rect">
                <a:avLst/>
              </a:prstGeom>
              <a:blipFill>
                <a:blip r:embed="rId4"/>
                <a:stretch>
                  <a:fillRect l="-455" t="-2392" b="-66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DCDE8770-6894-4319-A901-06135BDE1B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3881215"/>
            <a:ext cx="4885445" cy="2184705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D872161-AAB1-4218-920D-5BA0FD8B8784}"/>
              </a:ext>
            </a:extLst>
          </p:cNvPr>
          <p:cNvCxnSpPr>
            <a:cxnSpLocks/>
          </p:cNvCxnSpPr>
          <p:nvPr/>
        </p:nvCxnSpPr>
        <p:spPr>
          <a:xfrm>
            <a:off x="3737682" y="4143501"/>
            <a:ext cx="1159438" cy="662179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21B423-7EB9-4BF4-8B5E-BD7F7FA2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93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74DD1C85-A206-46A6-BF08-26970B9FE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8" y="1043769"/>
                <a:ext cx="10728325" cy="218673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7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fr-FR" sz="1700" dirty="0"/>
                  <a:t> are </a:t>
                </a:r>
                <a:r>
                  <a:rPr lang="fr-FR" sz="1700" dirty="0" err="1"/>
                  <a:t>used</a:t>
                </a:r>
                <a:r>
                  <a:rPr lang="fr-FR" sz="1700" dirty="0"/>
                  <a:t> as </a:t>
                </a:r>
                <a:r>
                  <a:rPr lang="fr-FR" sz="1700" dirty="0" err="1"/>
                  <a:t>adjustement</a:t>
                </a:r>
                <a:r>
                  <a:rPr lang="fr-FR" sz="1700" dirty="0"/>
                  <a:t> </a:t>
                </a:r>
                <a:r>
                  <a:rPr lang="fr-FR" sz="1700" dirty="0" err="1"/>
                  <a:t>parameters</a:t>
                </a:r>
                <a:r>
                  <a:rPr lang="fr-FR" sz="1700" dirty="0"/>
                  <a:t> to </a:t>
                </a:r>
                <a:r>
                  <a:rPr lang="fr-FR" sz="1700" dirty="0" err="1"/>
                  <a:t>define</a:t>
                </a:r>
                <a:r>
                  <a:rPr lang="fr-FR" sz="1700" dirty="0"/>
                  <a:t> total </a:t>
                </a:r>
                <a:r>
                  <a:rPr lang="fr-FR" sz="1700" dirty="0" err="1"/>
                  <a:t>angular</a:t>
                </a:r>
                <a:r>
                  <a:rPr lang="fr-FR" sz="1700" dirty="0"/>
                  <a:t> </a:t>
                </a:r>
                <a:r>
                  <a:rPr lang="fr-FR" sz="1700" dirty="0" err="1"/>
                  <a:t>momentum</a:t>
                </a:r>
                <a:r>
                  <a:rPr lang="fr-FR" sz="1700" dirty="0"/>
                  <a:t> </a:t>
                </a:r>
                <a:r>
                  <a:rPr lang="fr-FR" sz="1700" b="1" i="1" dirty="0"/>
                  <a:t>at scission</a:t>
                </a:r>
                <a:r>
                  <a:rPr lang="fr-FR" sz="1700" dirty="0"/>
                  <a:t> </a:t>
                </a:r>
                <a:r>
                  <a:rPr lang="fr-FR" sz="1700" dirty="0" err="1"/>
                  <a:t>while</a:t>
                </a:r>
                <a:r>
                  <a:rPr lang="fr-FR" sz="1700" dirty="0"/>
                  <a:t> </a:t>
                </a:r>
                <a:r>
                  <a:rPr lang="fr-FR" sz="1700" dirty="0" err="1"/>
                  <a:t>they</a:t>
                </a:r>
                <a:r>
                  <a:rPr lang="fr-FR" sz="1700" dirty="0"/>
                  <a:t> are </a:t>
                </a:r>
                <a:r>
                  <a:rPr lang="fr-FR" sz="1700" dirty="0" err="1"/>
                  <a:t>used</a:t>
                </a:r>
                <a:r>
                  <a:rPr lang="fr-FR" sz="1700" dirty="0"/>
                  <a:t> to </a:t>
                </a:r>
                <a:r>
                  <a:rPr lang="fr-FR" sz="1700" dirty="0" err="1"/>
                  <a:t>reproduce</a:t>
                </a:r>
                <a:r>
                  <a:rPr lang="fr-FR" sz="1700" dirty="0"/>
                  <a:t> </a:t>
                </a:r>
                <a14:m>
                  <m:oMath xmlns:m="http://schemas.openxmlformats.org/officeDocument/2006/math">
                    <m:r>
                      <a:rPr lang="fr-FR" sz="17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fr-FR" sz="1700" dirty="0"/>
                  <a:t> </a:t>
                </a:r>
                <a:r>
                  <a:rPr lang="fr-FR" sz="1700" dirty="0" err="1"/>
                  <a:t>multiplicites</a:t>
                </a:r>
                <a:r>
                  <a:rPr lang="fr-FR" sz="1700" dirty="0"/>
                  <a:t>, </a:t>
                </a:r>
                <a:r>
                  <a:rPr lang="fr-FR" sz="1700" dirty="0" err="1"/>
                  <a:t>which</a:t>
                </a:r>
                <a:r>
                  <a:rPr lang="fr-FR" sz="1700" dirty="0"/>
                  <a:t> are </a:t>
                </a:r>
                <a:r>
                  <a:rPr lang="fr-FR" sz="1700" dirty="0" err="1"/>
                  <a:t>defined</a:t>
                </a:r>
                <a:r>
                  <a:rPr lang="fr-FR" sz="1700" dirty="0"/>
                  <a:t> </a:t>
                </a:r>
                <a:r>
                  <a:rPr lang="fr-FR" sz="1700" b="1" i="1" dirty="0"/>
                  <a:t>long time </a:t>
                </a:r>
                <a:r>
                  <a:rPr lang="fr-FR" sz="1700" b="1" i="1" dirty="0" err="1"/>
                  <a:t>after</a:t>
                </a:r>
                <a:r>
                  <a:rPr lang="fr-FR" sz="1700" dirty="0"/>
                  <a:t>.</a:t>
                </a:r>
              </a:p>
              <a:p>
                <a:r>
                  <a:rPr lang="fr-FR" sz="1700" dirty="0" err="1"/>
                  <a:t>Reminder</a:t>
                </a:r>
                <a:r>
                  <a:rPr lang="fr-FR" sz="1700" dirty="0"/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7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7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7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fr-FR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fr-FR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fr-FR" sz="17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17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7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7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fr-FR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1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ℊ</m:t>
                    </m:r>
                    <m:f>
                      <m:fPr>
                        <m:ctrlPr>
                          <a:rPr lang="fr-FR" sz="1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7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fr-FR" sz="1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7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den>
                    </m:f>
                    <m:rad>
                      <m:radPr>
                        <m:degHide m:val="on"/>
                        <m:ctrlPr>
                          <a:rPr lang="fr-FR" sz="17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7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7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num>
                          <m:den>
                            <m:r>
                              <a:rPr lang="fr-FR" sz="17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17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fr-FR" sz="17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fr-FR" sz="17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fr-FR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7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fr-FR" sz="17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17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fr-FR" sz="17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fr-FR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7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f>
                          <m:fPr>
                            <m:ctrlPr>
                              <a:rPr lang="fr-FR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7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sz="17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7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fr-FR" sz="17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fr-FR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7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17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fr-FR" sz="17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7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fr-FR" sz="17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17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fr-FR" sz="17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fr-FR" sz="17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7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fr-FR" sz="1700" b="0" i="1" smtClean="0">
                        <a:latin typeface="Cambria Math" panose="02040503050406030204" pitchFamily="18" charset="0"/>
                      </a:rPr>
                      <m:t>≈1.40</m:t>
                    </m:r>
                  </m:oMath>
                </a14:m>
                <a:endParaRPr lang="fr-FR" sz="1700" dirty="0"/>
              </a:p>
            </p:txBody>
          </p:sp>
        </mc:Choice>
        <mc:Fallback xmlns="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74DD1C85-A206-46A6-BF08-26970B9FE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8" y="1043769"/>
                <a:ext cx="10728325" cy="2186739"/>
              </a:xfrm>
              <a:blipFill>
                <a:blip r:embed="rId2"/>
                <a:stretch>
                  <a:fillRect l="-1193" t="-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4B9C0B-9C0E-4A9B-A8DF-5BF22E89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5">
                <a:extLst>
                  <a:ext uri="{FF2B5EF4-FFF2-40B4-BE49-F238E27FC236}">
                    <a16:creationId xmlns:a16="http://schemas.microsoft.com/office/drawing/2014/main" id="{F30FDD6D-9905-40F6-B784-05C10BA20C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FR" dirty="0"/>
                  <a:t>Adjustement </a:t>
                </a:r>
                <a:r>
                  <a:rPr lang="fr-FR" dirty="0" err="1"/>
                  <a:t>parameters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Titre 5">
                <a:extLst>
                  <a:ext uri="{FF2B5EF4-FFF2-40B4-BE49-F238E27FC236}">
                    <a16:creationId xmlns:a16="http://schemas.microsoft.com/office/drawing/2014/main" id="{F30FDD6D-9905-40F6-B784-05C10BA20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73" t="-12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AC1B58B-BDDF-4530-8E9E-3BCA1575A642}"/>
                  </a:ext>
                </a:extLst>
              </p:cNvPr>
              <p:cNvSpPr txBox="1"/>
              <p:nvPr/>
            </p:nvSpPr>
            <p:spPr>
              <a:xfrm>
                <a:off x="659926" y="3739263"/>
                <a:ext cx="4909352" cy="114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700" dirty="0"/>
                  <a:t>Seems </a:t>
                </a:r>
                <a:r>
                  <a:rPr lang="fr-FR" sz="1700" dirty="0" err="1"/>
                  <a:t>that</a:t>
                </a:r>
                <a:r>
                  <a:rPr lang="fr-FR" sz="17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fr-FR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fr-FR" sz="1700" dirty="0"/>
                  <a:t> </a:t>
                </a:r>
                <a:r>
                  <a:rPr lang="fr-FR" sz="1700" dirty="0" err="1"/>
                  <a:t>should</a:t>
                </a:r>
                <a:r>
                  <a:rPr lang="fr-FR" sz="1700" dirty="0"/>
                  <a:t> </a:t>
                </a:r>
                <a:r>
                  <a:rPr lang="fr-FR" sz="1700" dirty="0" err="1"/>
                  <a:t>be</a:t>
                </a:r>
                <a:r>
                  <a:rPr lang="fr-FR" sz="1700" dirty="0"/>
                  <a:t> </a:t>
                </a:r>
                <a:r>
                  <a:rPr lang="fr-FR" sz="1700" dirty="0" err="1"/>
                  <a:t>upraded</a:t>
                </a:r>
                <a:r>
                  <a:rPr lang="fr-FR" sz="1700" dirty="0"/>
                  <a:t> by a factor 2, </a:t>
                </a:r>
                <a:r>
                  <a:rPr lang="fr-FR" sz="1700" dirty="0" err="1"/>
                  <a:t>taking</a:t>
                </a:r>
                <a:r>
                  <a:rPr lang="fr-FR" sz="1700" dirty="0"/>
                  <a:t> </a:t>
                </a:r>
                <a:r>
                  <a:rPr lang="fr-FR" sz="1700" dirty="0" err="1"/>
                  <a:t>into</a:t>
                </a:r>
                <a:r>
                  <a:rPr lang="fr-FR" sz="1700" dirty="0"/>
                  <a:t> </a:t>
                </a:r>
                <a:r>
                  <a:rPr lang="fr-FR" sz="1700" dirty="0" err="1"/>
                  <a:t>account</a:t>
                </a:r>
                <a:r>
                  <a:rPr lang="fr-FR" sz="1700" dirty="0"/>
                  <a:t> the </a:t>
                </a:r>
                <a:r>
                  <a:rPr lang="fr-FR" sz="1700" dirty="0" err="1"/>
                  <a:t>increase</a:t>
                </a:r>
                <a:r>
                  <a:rPr lang="fr-FR" sz="1700" dirty="0"/>
                  <a:t> of total </a:t>
                </a:r>
                <a:r>
                  <a:rPr lang="fr-FR" sz="1700" dirty="0" err="1"/>
                  <a:t>angular</a:t>
                </a:r>
                <a:r>
                  <a:rPr lang="fr-FR" sz="1700" dirty="0"/>
                  <a:t> </a:t>
                </a:r>
                <a:r>
                  <a:rPr lang="fr-FR" sz="1700" dirty="0" err="1"/>
                  <a:t>momentum</a:t>
                </a:r>
                <a:r>
                  <a:rPr lang="fr-FR" sz="1700" dirty="0"/>
                  <a:t> of the fragments </a:t>
                </a:r>
                <a:r>
                  <a:rPr lang="fr-FR" sz="1700" dirty="0" err="1"/>
                  <a:t>after</a:t>
                </a:r>
                <a:r>
                  <a:rPr lang="fr-FR" sz="1700" dirty="0"/>
                  <a:t> scission.</a:t>
                </a: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AC1B58B-BDDF-4530-8E9E-3BCA1575A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26" y="3739263"/>
                <a:ext cx="4909352" cy="1145635"/>
              </a:xfrm>
              <a:prstGeom prst="rect">
                <a:avLst/>
              </a:prstGeom>
              <a:blipFill>
                <a:blip r:embed="rId4"/>
                <a:stretch>
                  <a:fillRect l="-744" t="-532" r="-744" b="-63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033C01AF-A13C-4C67-8687-681C7BD1C1FD}"/>
              </a:ext>
            </a:extLst>
          </p:cNvPr>
          <p:cNvSpPr txBox="1"/>
          <p:nvPr/>
        </p:nvSpPr>
        <p:spPr>
          <a:xfrm>
            <a:off x="731837" y="5393653"/>
            <a:ext cx="4530387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i="1" dirty="0"/>
              <a:t>G. </a:t>
            </a:r>
            <a:r>
              <a:rPr lang="fr-FR" sz="1600" i="1" dirty="0" err="1"/>
              <a:t>Scamps</a:t>
            </a:r>
            <a:r>
              <a:rPr lang="fr-FR" sz="1600" i="1" dirty="0"/>
              <a:t>, Physical </a:t>
            </a:r>
            <a:r>
              <a:rPr lang="fr-FR" sz="1600" i="1" dirty="0" err="1"/>
              <a:t>Review</a:t>
            </a:r>
            <a:r>
              <a:rPr lang="fr-FR" sz="1600" i="1" dirty="0"/>
              <a:t> C 106.5 (2022)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AD4849-A475-4118-BC95-6CF93AAA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16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27DDBD-798A-4917-98BB-3443C8FBD1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78" y="1678367"/>
            <a:ext cx="4771414" cy="350126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B2EC8EA-53F0-4ADB-B308-CF126839494D}"/>
              </a:ext>
            </a:extLst>
          </p:cNvPr>
          <p:cNvSpPr txBox="1"/>
          <p:nvPr/>
        </p:nvSpPr>
        <p:spPr>
          <a:xfrm>
            <a:off x="6849156" y="5361803"/>
            <a:ext cx="435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: total </a:t>
            </a:r>
            <a:r>
              <a:rPr lang="fr-FR" sz="1400" dirty="0" err="1"/>
              <a:t>angular</a:t>
            </a:r>
            <a:r>
              <a:rPr lang="fr-FR" sz="1400" dirty="0"/>
              <a:t> </a:t>
            </a:r>
            <a:r>
              <a:rPr lang="fr-FR" sz="1400" dirty="0" err="1"/>
              <a:t>momentum</a:t>
            </a:r>
            <a:r>
              <a:rPr lang="fr-FR" sz="1400" dirty="0"/>
              <a:t> for light fragment</a:t>
            </a:r>
          </a:p>
          <a:p>
            <a:r>
              <a:rPr lang="fr-FR" sz="1400" dirty="0"/>
              <a:t>: total </a:t>
            </a:r>
            <a:r>
              <a:rPr lang="fr-FR" sz="1400" dirty="0" err="1"/>
              <a:t>angular</a:t>
            </a:r>
            <a:r>
              <a:rPr lang="fr-FR" sz="1400" dirty="0"/>
              <a:t> </a:t>
            </a:r>
            <a:r>
              <a:rPr lang="fr-FR" sz="1400" dirty="0" err="1"/>
              <a:t>momentum</a:t>
            </a:r>
            <a:r>
              <a:rPr lang="fr-FR" sz="1400" dirty="0"/>
              <a:t> for heavy fragment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DA8B77A-3FDC-4FA2-9C33-6CD4BE3977F8}"/>
              </a:ext>
            </a:extLst>
          </p:cNvPr>
          <p:cNvCxnSpPr/>
          <p:nvPr/>
        </p:nvCxnSpPr>
        <p:spPr>
          <a:xfrm>
            <a:off x="6388775" y="5535333"/>
            <a:ext cx="43851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4AE0AC5-3657-4B3F-82F6-3024B34CD3F0}"/>
              </a:ext>
            </a:extLst>
          </p:cNvPr>
          <p:cNvCxnSpPr/>
          <p:nvPr/>
        </p:nvCxnSpPr>
        <p:spPr>
          <a:xfrm>
            <a:off x="6388775" y="5746725"/>
            <a:ext cx="4385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6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15E7B90-D734-4753-B1AB-973597EF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7DEB87E-CC7F-4D2F-9818-22EBD4C5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14036"/>
            <a:ext cx="4754562" cy="558031"/>
          </a:xfrm>
        </p:spPr>
        <p:txBody>
          <a:bodyPr/>
          <a:lstStyle/>
          <a:p>
            <a:r>
              <a:rPr lang="fr-FR" dirty="0" err="1"/>
              <a:t>Fitting</a:t>
            </a:r>
            <a:r>
              <a:rPr lang="fr-FR" dirty="0"/>
              <a:t> the </a:t>
            </a:r>
            <a:r>
              <a:rPr lang="fr-FR" dirty="0" err="1"/>
              <a:t>saw-tooth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4FC97DA-BE38-4479-AB32-B431A5B0608B}"/>
                  </a:ext>
                </a:extLst>
              </p:cNvPr>
              <p:cNvSpPr txBox="1"/>
              <p:nvPr/>
            </p:nvSpPr>
            <p:spPr>
              <a:xfrm>
                <a:off x="1484133" y="5345068"/>
                <a:ext cx="8507845" cy="771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/>
                  <a:t>For </a:t>
                </a:r>
                <a:r>
                  <a:rPr lang="fr-FR" sz="2000" dirty="0" err="1"/>
                  <a:t>each</a:t>
                </a:r>
                <a:r>
                  <a:rPr lang="fr-FR" sz="2000" dirty="0"/>
                  <a:t> mass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000" dirty="0"/>
                  <a:t> :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∈[0,2]</m:t>
                        </m:r>
                      </m:lim>
                    </m:limLow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fr-FR" sz="20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 − 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fr-FR" sz="20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d>
                          </m:sub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fr-FR" sz="20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 − 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fr-FR" sz="20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e>
                            </m:d>
                          </m:sub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4FC97DA-BE38-4479-AB32-B431A5B06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133" y="5345068"/>
                <a:ext cx="8507845" cy="771109"/>
              </a:xfrm>
              <a:prstGeom prst="rect">
                <a:avLst/>
              </a:prstGeom>
              <a:blipFill>
                <a:blip r:embed="rId2"/>
                <a:stretch>
                  <a:fillRect l="-7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F312C2D-5A01-4ABC-A27D-5C1C32BD324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15" y="1226634"/>
            <a:ext cx="3856066" cy="389096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Espace réservé du texte 1">
                <a:extLst>
                  <a:ext uri="{FF2B5EF4-FFF2-40B4-BE49-F238E27FC236}">
                    <a16:creationId xmlns:a16="http://schemas.microsoft.com/office/drawing/2014/main" id="{62FE5093-20DC-4A93-810C-9BFE9588CF7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733424" y="830634"/>
                <a:ext cx="2809800" cy="396000"/>
              </a:xfrm>
            </p:spPr>
            <p:txBody>
              <a:bodyPr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fr-FR" sz="1800" b="0" dirty="0">
                    <a:solidFill>
                      <a:schemeClr val="tx1"/>
                    </a:solidFill>
                  </a:rPr>
                  <a:t>Reaction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235</m:t>
                        </m:r>
                      </m:sup>
                    </m:sSup>
                    <m:r>
                      <m:rPr>
                        <m:sty m:val="p"/>
                      </m:rPr>
                      <a:rPr lang="fr-FR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fr-FR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fr-FR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fr-FR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Espace réservé du texte 1">
                <a:extLst>
                  <a:ext uri="{FF2B5EF4-FFF2-40B4-BE49-F238E27FC236}">
                    <a16:creationId xmlns:a16="http://schemas.microsoft.com/office/drawing/2014/main" id="{62FE5093-20DC-4A93-810C-9BFE9588CF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733424" y="830634"/>
                <a:ext cx="2809800" cy="396000"/>
              </a:xfrm>
              <a:blipFill>
                <a:blip r:embed="rId4"/>
                <a:stretch>
                  <a:fillRect t="-1538" b="-2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F596F30-62BF-4799-A08A-1C01018089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66" y="1226635"/>
            <a:ext cx="3771419" cy="3890963"/>
          </a:xfr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D6B6B45-AA7F-45F7-AA9C-DCAA172C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17</a:t>
            </a:fld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7DF2CA5-9CF9-4BE3-BE7A-5D92F7B5FFD5}"/>
              </a:ext>
            </a:extLst>
          </p:cNvPr>
          <p:cNvCxnSpPr/>
          <p:nvPr/>
        </p:nvCxnSpPr>
        <p:spPr>
          <a:xfrm flipV="1">
            <a:off x="4176743" y="3616305"/>
            <a:ext cx="3250545" cy="265470"/>
          </a:xfrm>
          <a:prstGeom prst="straightConnector1">
            <a:avLst/>
          </a:prstGeom>
          <a:ln w="28575">
            <a:solidFill>
              <a:srgbClr val="FFE4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3C77467-D98C-4729-A28E-06BF8A27854C}"/>
              </a:ext>
            </a:extLst>
          </p:cNvPr>
          <p:cNvCxnSpPr>
            <a:cxnSpLocks/>
          </p:cNvCxnSpPr>
          <p:nvPr/>
        </p:nvCxnSpPr>
        <p:spPr>
          <a:xfrm flipV="1">
            <a:off x="2802191" y="3097161"/>
            <a:ext cx="4625097" cy="58995"/>
          </a:xfrm>
          <a:prstGeom prst="straightConnector1">
            <a:avLst/>
          </a:prstGeom>
          <a:ln w="28575">
            <a:solidFill>
              <a:srgbClr val="FFAD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au 12">
            <a:extLst>
              <a:ext uri="{FF2B5EF4-FFF2-40B4-BE49-F238E27FC236}">
                <a16:creationId xmlns:a16="http://schemas.microsoft.com/office/drawing/2014/main" id="{6B478272-FE00-4DC5-86AF-5894AABC8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053779"/>
              </p:ext>
            </p:extLst>
          </p:nvPr>
        </p:nvGraphicFramePr>
        <p:xfrm>
          <a:off x="626792" y="2367280"/>
          <a:ext cx="642767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558">
                  <a:extLst>
                    <a:ext uri="{9D8B030D-6E8A-4147-A177-3AD203B41FA5}">
                      <a16:colId xmlns:a16="http://schemas.microsoft.com/office/drawing/2014/main" val="3147278693"/>
                    </a:ext>
                  </a:extLst>
                </a:gridCol>
                <a:gridCol w="2142558">
                  <a:extLst>
                    <a:ext uri="{9D8B030D-6E8A-4147-A177-3AD203B41FA5}">
                      <a16:colId xmlns:a16="http://schemas.microsoft.com/office/drawing/2014/main" val="3411790302"/>
                    </a:ext>
                  </a:extLst>
                </a:gridCol>
                <a:gridCol w="2142558">
                  <a:extLst>
                    <a:ext uri="{9D8B030D-6E8A-4147-A177-3AD203B41FA5}">
                      <a16:colId xmlns:a16="http://schemas.microsoft.com/office/drawing/2014/main" val="1859178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Number</a:t>
                      </a:r>
                      <a:r>
                        <a:rPr lang="fr-FR" dirty="0"/>
                        <a:t> of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Computation </a:t>
                      </a:r>
                    </a:p>
                    <a:p>
                      <a:pPr algn="ctr"/>
                      <a:r>
                        <a:rPr lang="fr-FR" dirty="0"/>
                        <a:t>time (min)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877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Initial sampling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161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/>
                        <a:t>DoE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02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8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B4438-F2DE-431E-8F96-39A121CB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/ </a:t>
            </a:r>
            <a:r>
              <a:rPr lang="fr-FR" dirty="0" err="1"/>
              <a:t>results</a:t>
            </a:r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1C8643-197F-4024-A76F-939D1A098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8904E3-96B0-45D8-9769-A255FC46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E9CCEA3-EBAE-4EA6-8BD1-0B18403B302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E4914F0-7430-4D89-A174-657BAB6D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941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774EF869-A367-450C-B4D8-7405281174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55" y="2298700"/>
            <a:ext cx="3856066" cy="389096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41447E6B-A648-42A6-86A5-F0E536A2B801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pPr algn="ctr"/>
                <a:r>
                  <a:rPr lang="fr-FR" b="0" dirty="0">
                    <a:solidFill>
                      <a:schemeClr val="tx1"/>
                    </a:solidFill>
                  </a:rPr>
                  <a:t>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0" dirty="0">
                    <a:solidFill>
                      <a:schemeClr val="tx1"/>
                    </a:solidFill>
                  </a:rPr>
                  <a:t> </a:t>
                </a:r>
                <a:r>
                  <a:rPr lang="fr-FR" b="0" dirty="0" err="1">
                    <a:solidFill>
                      <a:schemeClr val="tx1"/>
                    </a:solidFill>
                  </a:rPr>
                  <a:t>produced</a:t>
                </a:r>
                <a:r>
                  <a:rPr lang="fr-FR" b="0" dirty="0">
                    <a:solidFill>
                      <a:schemeClr val="tx1"/>
                    </a:solidFill>
                  </a:rPr>
                  <a:t> by </a:t>
                </a:r>
                <a:r>
                  <a:rPr lang="fr-FR" b="0" dirty="0" err="1">
                    <a:solidFill>
                      <a:schemeClr val="tx1"/>
                    </a:solidFill>
                  </a:rPr>
                  <a:t>optimization</a:t>
                </a:r>
                <a:r>
                  <a:rPr lang="fr-FR" b="0" dirty="0">
                    <a:solidFill>
                      <a:schemeClr val="tx1"/>
                    </a:solidFill>
                  </a:rPr>
                  <a:t> for FIFRELIN and CGMF</a:t>
                </a:r>
              </a:p>
            </p:txBody>
          </p:sp>
        </mc:Choice>
        <mc:Fallback xmlns="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41447E6B-A648-42A6-86A5-F0E536A2B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l="-818" r="-701"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7680B958-D147-4C2E-B8CA-5797014F47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27" y="2298700"/>
            <a:ext cx="3886571" cy="3890963"/>
          </a:xfr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4A9BE4-A6D6-47CC-8501-59D0DF5F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CADB7EF-90E1-4641-8044-6469D7556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</a:t>
            </a:r>
            <a:r>
              <a:rPr lang="fr-FR" dirty="0" err="1"/>
              <a:t>with</a:t>
            </a:r>
            <a:r>
              <a:rPr lang="fr-FR" dirty="0"/>
              <a:t> CGMF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texte 1">
                <a:extLst>
                  <a:ext uri="{FF2B5EF4-FFF2-40B4-BE49-F238E27FC236}">
                    <a16:creationId xmlns:a16="http://schemas.microsoft.com/office/drawing/2014/main" id="{513D68F0-7E74-432F-A30C-CC696CBF357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84203" y="949911"/>
                <a:ext cx="3834572" cy="1224965"/>
              </a:xfrm>
            </p:spPr>
            <p:txBody>
              <a:bodyPr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fr-FR" sz="1800" b="0" dirty="0">
                    <a:solidFill>
                      <a:schemeClr val="tx1"/>
                    </a:solidFill>
                  </a:rPr>
                  <a:t>Desintegration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235</m:t>
                        </m:r>
                      </m:sup>
                    </m:sSup>
                    <m:r>
                      <m:rPr>
                        <m:sty m:val="p"/>
                      </m:rPr>
                      <a:rPr lang="fr-FR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fr-FR" sz="1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lang="fr-FR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fr-FR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fr-FR" sz="1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800" b="0" dirty="0"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0"/>
                  </a:spcBef>
                </a:pPr>
                <a:endParaRPr lang="fr-FR" sz="1800" b="0" dirty="0"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fr-FR" sz="1800" b="0" i="1" dirty="0" err="1">
                    <a:solidFill>
                      <a:schemeClr val="tx1"/>
                    </a:solidFill>
                  </a:rPr>
                  <a:t>Saw-tooth</a:t>
                </a:r>
                <a:r>
                  <a:rPr lang="fr-FR" sz="1800" b="0" dirty="0">
                    <a:solidFill>
                      <a:schemeClr val="tx1"/>
                    </a:solidFill>
                  </a:rPr>
                  <a:t> </a:t>
                </a:r>
                <a:r>
                  <a:rPr lang="fr-FR" sz="1800" b="0" dirty="0" err="1">
                    <a:solidFill>
                      <a:schemeClr val="tx1"/>
                    </a:solidFill>
                  </a:rPr>
                  <a:t>used</a:t>
                </a:r>
                <a:r>
                  <a:rPr lang="fr-FR" sz="1800" b="0" dirty="0">
                    <a:solidFill>
                      <a:schemeClr val="tx1"/>
                    </a:solidFill>
                  </a:rPr>
                  <a:t> : </a:t>
                </a:r>
                <a:r>
                  <a:rPr lang="fr-FR" sz="1800" b="0" dirty="0" err="1">
                    <a:solidFill>
                      <a:schemeClr val="tx1"/>
                    </a:solidFill>
                  </a:rPr>
                  <a:t>Göök</a:t>
                </a:r>
                <a:r>
                  <a:rPr lang="fr-FR" sz="1800" b="0" dirty="0">
                    <a:solidFill>
                      <a:schemeClr val="tx1"/>
                    </a:solidFill>
                  </a:rPr>
                  <a:t> (2018) and </a:t>
                </a:r>
                <a:r>
                  <a:rPr lang="fr-FR" sz="1800" b="0" dirty="0" err="1">
                    <a:solidFill>
                      <a:schemeClr val="tx1"/>
                    </a:solidFill>
                  </a:rPr>
                  <a:t>Vorobyev</a:t>
                </a:r>
                <a:r>
                  <a:rPr lang="fr-FR" sz="1800" b="0" dirty="0">
                    <a:solidFill>
                      <a:schemeClr val="tx1"/>
                    </a:solidFill>
                  </a:rPr>
                  <a:t> (2010)</a:t>
                </a:r>
              </a:p>
            </p:txBody>
          </p:sp>
        </mc:Choice>
        <mc:Fallback xmlns="">
          <p:sp>
            <p:nvSpPr>
              <p:cNvPr id="14" name="Espace réservé du texte 1">
                <a:extLst>
                  <a:ext uri="{FF2B5EF4-FFF2-40B4-BE49-F238E27FC236}">
                    <a16:creationId xmlns:a16="http://schemas.microsoft.com/office/drawing/2014/main" id="{513D68F0-7E74-432F-A30C-CC696CBF35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84203" y="949911"/>
                <a:ext cx="3834572" cy="1224965"/>
              </a:xfrm>
              <a:blipFill>
                <a:blip r:embed="rId5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EC458A2-5D3B-4DA7-B92C-20BBDA22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02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3DA5864-21F8-47AD-BAEB-B2BC1B852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1477127"/>
            <a:ext cx="10728325" cy="4186918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7CA152-26E7-453B-AC82-065EDE02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701E0D1-3CC6-4B39-B1DD-A5EE4298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Context</a:t>
            </a:r>
            <a:r>
              <a:rPr lang="fr-FR" dirty="0"/>
              <a:t> : </a:t>
            </a:r>
            <a:r>
              <a:rPr lang="fr-FR" dirty="0" err="1"/>
              <a:t>nuclear</a:t>
            </a:r>
            <a:r>
              <a:rPr lang="fr-FR" dirty="0"/>
              <a:t> data</a:t>
            </a:r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CE560F9E-58F0-43C1-A39C-257A15C628B8}"/>
              </a:ext>
            </a:extLst>
          </p:cNvPr>
          <p:cNvSpPr/>
          <p:nvPr/>
        </p:nvSpPr>
        <p:spPr>
          <a:xfrm rot="16200000">
            <a:off x="2791030" y="-390517"/>
            <a:ext cx="252405" cy="3805082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64ACAA5-B327-474D-A30E-2140E63C7C78}"/>
              </a:ext>
            </a:extLst>
          </p:cNvPr>
          <p:cNvSpPr txBox="1"/>
          <p:nvPr/>
        </p:nvSpPr>
        <p:spPr>
          <a:xfrm>
            <a:off x="2055926" y="826857"/>
            <a:ext cx="172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Nuclear</a:t>
            </a:r>
            <a:r>
              <a:rPr lang="fr-FR" b="1" dirty="0"/>
              <a:t> data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D10C4B8-C9F9-47CE-A3DE-B6E578918820}"/>
              </a:ext>
            </a:extLst>
          </p:cNvPr>
          <p:cNvSpPr txBox="1"/>
          <p:nvPr/>
        </p:nvSpPr>
        <p:spPr>
          <a:xfrm>
            <a:off x="731838" y="5861866"/>
            <a:ext cx="2784177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i="1" dirty="0"/>
              <a:t>A. CHEBBOUBI, HDR (2023) 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6898110-1C51-4716-8873-1F2BADA1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873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texte 1">
                <a:extLst>
                  <a:ext uri="{FF2B5EF4-FFF2-40B4-BE49-F238E27FC236}">
                    <a16:creationId xmlns:a16="http://schemas.microsoft.com/office/drawing/2014/main" id="{29903E8E-E9A7-409D-A524-74126473EC6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31838" y="1731145"/>
                <a:ext cx="5220000" cy="443729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fr-FR" sz="1800" b="0" dirty="0">
                    <a:solidFill>
                      <a:schemeClr val="tx1"/>
                    </a:solidFill>
                  </a:rPr>
                  <a:t>Desintegration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235</m:t>
                        </m:r>
                      </m:sup>
                    </m:sSup>
                    <m:r>
                      <m:rPr>
                        <m:sty m:val="p"/>
                      </m:rPr>
                      <a:rPr lang="fr-FR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fr-FR" sz="1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lang="fr-FR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fr-FR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fr-FR" sz="1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Espace réservé du texte 1">
                <a:extLst>
                  <a:ext uri="{FF2B5EF4-FFF2-40B4-BE49-F238E27FC236}">
                    <a16:creationId xmlns:a16="http://schemas.microsoft.com/office/drawing/2014/main" id="{29903E8E-E9A7-409D-A524-74126473EC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1838" y="1731145"/>
                <a:ext cx="5220000" cy="443729"/>
              </a:xfrm>
              <a:blipFill>
                <a:blip r:embed="rId2"/>
                <a:stretch>
                  <a:fillRect b="-205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7B38EBEB-E085-4101-833B-1978543829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02" y="2298700"/>
            <a:ext cx="3886571" cy="3890963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92573C-2449-47D2-A942-6D4D11541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686658"/>
            <a:ext cx="5220000" cy="44373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Structures show-up </a:t>
            </a:r>
            <a:r>
              <a:rPr lang="fr-FR" b="1" dirty="0" err="1">
                <a:solidFill>
                  <a:schemeClr val="tx1"/>
                </a:solidFill>
              </a:rPr>
              <a:t>around</a:t>
            </a:r>
            <a:r>
              <a:rPr lang="fr-FR" b="1" dirty="0">
                <a:solidFill>
                  <a:schemeClr val="tx1"/>
                </a:solidFill>
              </a:rPr>
              <a:t> 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266E8587-B481-449D-98B7-7DE551517411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240163" y="1282788"/>
                <a:ext cx="5220000" cy="4623795"/>
              </a:xfrm>
            </p:spPr>
            <p:txBody>
              <a:bodyPr>
                <a:norm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fr-FR" dirty="0"/>
                  <a:t>Maximum </a:t>
                </a:r>
                <a:r>
                  <a:rPr lang="fr-FR" dirty="0" err="1"/>
                  <a:t>should</a:t>
                </a:r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aroud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𝟏𝟑𝟐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𝐍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𝟖𝟐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1" dirty="0"/>
                  <a:t>, </a:t>
                </a:r>
                <a:r>
                  <a:rPr lang="fr-FR" dirty="0"/>
                  <a:t>since </a:t>
                </a:r>
                <a:r>
                  <a:rPr lang="fr-FR" i="1" dirty="0"/>
                  <a:t>heavy fragment is double-</a:t>
                </a:r>
                <a:r>
                  <a:rPr lang="fr-FR" i="1" dirty="0" err="1"/>
                  <a:t>magic</a:t>
                </a:r>
                <a:r>
                  <a:rPr lang="fr-FR" dirty="0"/>
                  <a:t> but </a:t>
                </a:r>
                <a:r>
                  <a:rPr lang="fr-FR" dirty="0" err="1"/>
                  <a:t>instead</a:t>
                </a:r>
                <a:r>
                  <a:rPr lang="fr-FR" dirty="0"/>
                  <a:t> is </a:t>
                </a:r>
                <a:r>
                  <a:rPr lang="fr-FR" dirty="0" err="1"/>
                  <a:t>around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=125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b="1" i="1" dirty="0"/>
                  <a:t> Structure </a:t>
                </a:r>
                <a:r>
                  <a:rPr lang="fr-FR" b="1" i="1" dirty="0" err="1"/>
                  <a:t>already</a:t>
                </a:r>
                <a:r>
                  <a:rPr lang="fr-FR" b="1" i="1" dirty="0"/>
                  <a:t> </a:t>
                </a:r>
                <a:r>
                  <a:rPr lang="fr-FR" b="1" i="1" dirty="0" err="1"/>
                  <a:t>seen</a:t>
                </a:r>
                <a:r>
                  <a:rPr lang="fr-FR" dirty="0"/>
                  <a:t> by </a:t>
                </a:r>
                <a:r>
                  <a:rPr lang="fr-FR" dirty="0" err="1"/>
                  <a:t>Tudora</a:t>
                </a:r>
                <a:r>
                  <a:rPr lang="fr-FR" dirty="0"/>
                  <a:t> and </a:t>
                </a:r>
                <a:r>
                  <a:rPr lang="fr-FR" dirty="0" err="1"/>
                  <a:t>Kessedjian</a:t>
                </a:r>
                <a:r>
                  <a:rPr lang="fr-FR" dirty="0"/>
                  <a:t> (on post </a:t>
                </a:r>
                <a:r>
                  <a:rPr lang="fr-FR" dirty="0" err="1"/>
                  <a:t>emission</a:t>
                </a:r>
                <a:r>
                  <a:rPr lang="fr-FR" dirty="0"/>
                  <a:t> </a:t>
                </a:r>
                <a:r>
                  <a:rPr lang="fr-FR" dirty="0" err="1"/>
                  <a:t>emission</a:t>
                </a:r>
                <a:r>
                  <a:rPr lang="fr-FR" dirty="0"/>
                  <a:t> mass </a:t>
                </a:r>
                <a:r>
                  <a:rPr lang="fr-FR" dirty="0" err="1"/>
                  <a:t>yields</a:t>
                </a:r>
                <a:r>
                  <a:rPr lang="fr-FR" dirty="0"/>
                  <a:t>).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endParaRPr lang="fr-FR" b="1" i="1" baseline="-25000" dirty="0"/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𝟏𝟒𝟎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𝟖𝟒</m:t>
                        </m:r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𝟓𝟔</m:t>
                        </m:r>
                      </m:e>
                    </m:d>
                  </m:oMath>
                </a14:m>
                <a:r>
                  <a:rPr lang="fr-FR" i="1" dirty="0"/>
                  <a:t>,</a:t>
                </a:r>
                <a:r>
                  <a:rPr lang="fr-FR" b="1" i="1" dirty="0"/>
                  <a:t> </a:t>
                </a:r>
                <a:r>
                  <a:rPr lang="fr-FR" i="1" dirty="0" err="1"/>
                  <a:t>where</a:t>
                </a:r>
                <a:r>
                  <a:rPr lang="fr-FR" i="1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=56</m:t>
                    </m:r>
                  </m:oMath>
                </a14:m>
                <a:r>
                  <a:rPr lang="fr-FR" b="1" i="1" dirty="0"/>
                  <a:t> </a:t>
                </a:r>
                <a:r>
                  <a:rPr lang="fr-FR" dirty="0"/>
                  <a:t>can </a:t>
                </a:r>
                <a:r>
                  <a:rPr lang="fr-FR" dirty="0" err="1"/>
                  <a:t>also</a:t>
                </a:r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considered</a:t>
                </a:r>
                <a:r>
                  <a:rPr lang="fr-FR" dirty="0"/>
                  <a:t> </a:t>
                </a:r>
                <a:r>
                  <a:rPr lang="fr-FR" i="1" dirty="0" err="1"/>
                  <a:t>magic</a:t>
                </a:r>
                <a:r>
                  <a:rPr lang="fr-FR" i="1" dirty="0"/>
                  <a:t> </a:t>
                </a:r>
                <a:r>
                  <a:rPr lang="fr-FR" dirty="0"/>
                  <a:t>for </a:t>
                </a:r>
                <a:r>
                  <a:rPr lang="fr-FR" dirty="0" err="1"/>
                  <a:t>octupole</a:t>
                </a:r>
                <a:r>
                  <a:rPr lang="fr-FR" dirty="0"/>
                  <a:t> </a:t>
                </a:r>
                <a:r>
                  <a:rPr lang="fr-FR" dirty="0" err="1"/>
                  <a:t>deformation</a:t>
                </a:r>
                <a:r>
                  <a:rPr lang="fr-FR" dirty="0"/>
                  <a:t>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endParaRPr lang="fr-FR" b="1" i="1" dirty="0"/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𝟏𝟑𝟔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𝐍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𝟖𝟐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𝟓𝟐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i="1" dirty="0"/>
                  <a:t> ,</a:t>
                </a:r>
                <a:r>
                  <a:rPr lang="fr-FR" b="1" i="1" dirty="0"/>
                  <a:t> </a:t>
                </a:r>
                <a:r>
                  <a:rPr lang="fr-FR" i="1" dirty="0" err="1"/>
                  <a:t>where</a:t>
                </a:r>
                <a:r>
                  <a:rPr lang="fr-FR" i="1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=52</m:t>
                    </m:r>
                  </m:oMath>
                </a14:m>
                <a:r>
                  <a:rPr lang="fr-FR" b="1" i="1" dirty="0"/>
                  <a:t> </a:t>
                </a:r>
                <a:r>
                  <a:rPr lang="fr-FR" dirty="0"/>
                  <a:t>can </a:t>
                </a:r>
                <a:r>
                  <a:rPr lang="fr-FR" dirty="0" err="1"/>
                  <a:t>also</a:t>
                </a:r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considered</a:t>
                </a:r>
                <a:r>
                  <a:rPr lang="fr-FR" dirty="0"/>
                  <a:t> </a:t>
                </a:r>
                <a:r>
                  <a:rPr lang="fr-FR" i="1" dirty="0" err="1"/>
                  <a:t>magic</a:t>
                </a:r>
                <a:r>
                  <a:rPr lang="fr-FR" i="1" dirty="0"/>
                  <a:t> </a:t>
                </a:r>
                <a:r>
                  <a:rPr lang="fr-FR" dirty="0"/>
                  <a:t>for </a:t>
                </a:r>
                <a:r>
                  <a:rPr lang="fr-FR" dirty="0" err="1"/>
                  <a:t>octupole</a:t>
                </a:r>
                <a:r>
                  <a:rPr lang="fr-FR" dirty="0"/>
                  <a:t> </a:t>
                </a:r>
                <a:r>
                  <a:rPr lang="fr-FR" dirty="0" err="1"/>
                  <a:t>deformation</a:t>
                </a:r>
                <a:r>
                  <a:rPr lang="fr-FR" dirty="0"/>
                  <a:t>.</a:t>
                </a:r>
                <a:endParaRPr lang="fr-FR" b="1" i="1" dirty="0"/>
              </a:p>
            </p:txBody>
          </p:sp>
        </mc:Choice>
        <mc:Fallback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266E8587-B481-449D-98B7-7DE5515174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240163" y="1282788"/>
                <a:ext cx="5220000" cy="4623795"/>
              </a:xfrm>
              <a:blipFill>
                <a:blip r:embed="rId4"/>
                <a:stretch>
                  <a:fillRect l="-2336" t="-659" r="-26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10F9A3E-4791-4533-BF4C-5CE03EE4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8522FFAD-9D2A-4B3B-8074-0F29D0EB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</a:t>
            </a:r>
            <a:r>
              <a:rPr lang="fr-FR" dirty="0" err="1"/>
              <a:t>with</a:t>
            </a:r>
            <a:r>
              <a:rPr lang="fr-FR" dirty="0"/>
              <a:t> CGMF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68E39F-6600-4705-97FE-7F7D9FBE8E57}"/>
              </a:ext>
            </a:extLst>
          </p:cNvPr>
          <p:cNvSpPr txBox="1"/>
          <p:nvPr/>
        </p:nvSpPr>
        <p:spPr>
          <a:xfrm>
            <a:off x="6240163" y="5946359"/>
            <a:ext cx="5293382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i="1" dirty="0"/>
              <a:t>A. </a:t>
            </a:r>
            <a:r>
              <a:rPr lang="fr-FR" sz="1600" i="1" dirty="0" err="1"/>
              <a:t>Tudora</a:t>
            </a:r>
            <a:r>
              <a:rPr lang="fr-FR" sz="1600" i="1" dirty="0"/>
              <a:t>, P. </a:t>
            </a:r>
            <a:r>
              <a:rPr lang="fr-FR" sz="1600" i="1" dirty="0" err="1"/>
              <a:t>Gogita</a:t>
            </a:r>
            <a:r>
              <a:rPr lang="fr-FR" sz="1600" i="1" dirty="0"/>
              <a:t>, </a:t>
            </a:r>
            <a:r>
              <a:rPr lang="fr-FR" sz="1600" i="1" dirty="0" err="1"/>
              <a:t>Eur</a:t>
            </a:r>
            <a:r>
              <a:rPr lang="fr-FR" sz="1600" i="1" dirty="0"/>
              <a:t>. Phys. J. A 60,9, 190 (2024)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53B65D-2690-49F1-B6E0-A9EC099C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09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CC25AB-D597-40BA-BBB4-0029F8F8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2A337AB-9542-4099-A9EA-6E13B11B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DD891EA-474B-42CD-8E9A-B95510B5D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6"/>
            <a:ext cx="10728325" cy="162266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/>
              <a:t>Bayesian</a:t>
            </a:r>
            <a:r>
              <a:rPr lang="fr-FR" b="1" dirty="0"/>
              <a:t> </a:t>
            </a:r>
            <a:r>
              <a:rPr lang="fr-FR" b="1" dirty="0" err="1"/>
              <a:t>Optimization</a:t>
            </a:r>
            <a:r>
              <a:rPr lang="fr-FR" dirty="0"/>
              <a:t> is </a:t>
            </a:r>
            <a:r>
              <a:rPr lang="fr-FR" dirty="0" err="1"/>
              <a:t>well-suited</a:t>
            </a:r>
            <a:r>
              <a:rPr lang="fr-FR" dirty="0"/>
              <a:t> </a:t>
            </a:r>
            <a:r>
              <a:rPr lang="fr-FR" dirty="0" err="1"/>
              <a:t>applied</a:t>
            </a:r>
            <a:r>
              <a:rPr lang="fr-FR" dirty="0"/>
              <a:t> on </a:t>
            </a:r>
            <a:r>
              <a:rPr lang="fr-FR" dirty="0" err="1"/>
              <a:t>stochastic</a:t>
            </a:r>
            <a:r>
              <a:rPr lang="fr-FR" dirty="0"/>
              <a:t> codes </a:t>
            </a:r>
            <a:r>
              <a:rPr lang="fr-FR" dirty="0" err="1"/>
              <a:t>such</a:t>
            </a:r>
            <a:r>
              <a:rPr lang="fr-FR" dirty="0"/>
              <a:t> as FIFRELIN.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Automation of the </a:t>
            </a:r>
            <a:r>
              <a:rPr lang="fr-FR" dirty="0" err="1"/>
              <a:t>adjustement</a:t>
            </a:r>
            <a:r>
              <a:rPr lang="fr-FR" dirty="0"/>
              <a:t> </a:t>
            </a:r>
            <a:r>
              <a:rPr lang="fr-FR" dirty="0" err="1"/>
              <a:t>procedure</a:t>
            </a:r>
            <a:r>
              <a:rPr lang="fr-FR" dirty="0"/>
              <a:t> of the </a:t>
            </a:r>
            <a:r>
              <a:rPr lang="fr-FR" b="1" dirty="0"/>
              <a:t>free </a:t>
            </a:r>
            <a:r>
              <a:rPr lang="fr-FR" b="1" dirty="0" err="1"/>
              <a:t>parameters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correctly</a:t>
            </a:r>
            <a:r>
              <a:rPr lang="fr-FR" dirty="0"/>
              <a:t> </a:t>
            </a:r>
            <a:r>
              <a:rPr lang="fr-FR" dirty="0" err="1"/>
              <a:t>reproduce</a:t>
            </a:r>
            <a:r>
              <a:rPr lang="fr-FR" dirty="0"/>
              <a:t> </a:t>
            </a:r>
            <a:r>
              <a:rPr lang="fr-FR" dirty="0" err="1"/>
              <a:t>experimental</a:t>
            </a:r>
            <a:r>
              <a:rPr lang="fr-FR" dirty="0"/>
              <a:t> data.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/>
              <a:t>Gives</a:t>
            </a:r>
            <a:r>
              <a:rPr lang="fr-FR" dirty="0"/>
              <a:t> us </a:t>
            </a:r>
            <a:r>
              <a:rPr lang="fr-FR" dirty="0" err="1"/>
              <a:t>interesting</a:t>
            </a:r>
            <a:r>
              <a:rPr lang="fr-FR" dirty="0"/>
              <a:t> </a:t>
            </a:r>
            <a:r>
              <a:rPr lang="fr-FR" dirty="0" err="1"/>
              <a:t>physical</a:t>
            </a:r>
            <a:r>
              <a:rPr lang="fr-FR" dirty="0"/>
              <a:t> insights to </a:t>
            </a:r>
            <a:r>
              <a:rPr lang="fr-FR" dirty="0" err="1"/>
              <a:t>investigate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E091A94-5F34-43FC-8148-829EEFA9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21</a:t>
            </a:fld>
            <a:endParaRPr lang="fr-FR"/>
          </a:p>
        </p:txBody>
      </p:sp>
      <p:sp>
        <p:nvSpPr>
          <p:cNvPr id="11" name="Titre 5">
            <a:extLst>
              <a:ext uri="{FF2B5EF4-FFF2-40B4-BE49-F238E27FC236}">
                <a16:creationId xmlns:a16="http://schemas.microsoft.com/office/drawing/2014/main" id="{60AB3ED3-3EAA-433A-98C4-6129B2160EDB}"/>
              </a:ext>
            </a:extLst>
          </p:cNvPr>
          <p:cNvSpPr txBox="1">
            <a:spLocks/>
          </p:cNvSpPr>
          <p:nvPr/>
        </p:nvSpPr>
        <p:spPr>
          <a:xfrm>
            <a:off x="731838" y="3854215"/>
            <a:ext cx="10728325" cy="55260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Perspectives</a:t>
            </a:r>
          </a:p>
        </p:txBody>
      </p:sp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A07F7164-EAC4-438A-9FD6-46F399554E52}"/>
              </a:ext>
            </a:extLst>
          </p:cNvPr>
          <p:cNvSpPr txBox="1">
            <a:spLocks/>
          </p:cNvSpPr>
          <p:nvPr/>
        </p:nvSpPr>
        <p:spPr>
          <a:xfrm>
            <a:off x="777160" y="4636878"/>
            <a:ext cx="10728325" cy="13532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/>
              <a:t>Differents</a:t>
            </a:r>
            <a:r>
              <a:rPr lang="fr-FR" dirty="0"/>
              <a:t> </a:t>
            </a:r>
            <a:r>
              <a:rPr lang="fr-FR" dirty="0" err="1"/>
              <a:t>targets</a:t>
            </a:r>
            <a:r>
              <a:rPr lang="fr-FR" dirty="0"/>
              <a:t> to </a:t>
            </a:r>
            <a:r>
              <a:rPr lang="fr-FR" dirty="0" err="1"/>
              <a:t>reproduce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reactions</a:t>
            </a:r>
            <a:r>
              <a:rPr lang="fr-FR" dirty="0"/>
              <a:t> (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reactions</a:t>
            </a:r>
            <a:r>
              <a:rPr lang="fr-FR" dirty="0"/>
              <a:t> </a:t>
            </a:r>
            <a:r>
              <a:rPr lang="fr-FR" dirty="0" err="1"/>
              <a:t>studied</a:t>
            </a:r>
            <a:r>
              <a:rPr lang="fr-FR" dirty="0"/>
              <a:t> </a:t>
            </a:r>
            <a:r>
              <a:rPr lang="fr-FR" dirty="0" err="1"/>
              <a:t>now</a:t>
            </a:r>
            <a:r>
              <a:rPr lang="fr-FR" dirty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04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5B67E3B-090C-4B5D-85DF-41CD4FBCE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E5ACB3-7B2D-419C-A33C-5EE24578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3D4695-5A4C-4D4B-B65C-246176A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D6228F3-E236-45AF-B4EB-5079A8A1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9521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texte 1">
                <a:extLst>
                  <a:ext uri="{FF2B5EF4-FFF2-40B4-BE49-F238E27FC236}">
                    <a16:creationId xmlns:a16="http://schemas.microsoft.com/office/drawing/2014/main" id="{D2547FBF-BF0C-43A8-AD4E-CDA0872AF36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84203" y="1185864"/>
                <a:ext cx="3834572" cy="989012"/>
              </a:xfrm>
            </p:spPr>
            <p:txBody>
              <a:bodyPr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fr-FR" sz="1800" b="0" dirty="0">
                    <a:solidFill>
                      <a:schemeClr val="tx1"/>
                    </a:solidFill>
                  </a:rPr>
                  <a:t>Desintegration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252</m:t>
                        </m:r>
                      </m:sup>
                    </m:sSup>
                    <m:r>
                      <m:rPr>
                        <m:sty m:val="p"/>
                      </m:rPr>
                      <a:rPr lang="fr-FR" sz="1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Cf</m:t>
                    </m:r>
                    <m:r>
                      <a:rPr lang="fr-FR" sz="1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1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sf</m:t>
                    </m:r>
                    <m:r>
                      <a:rPr lang="fr-FR" sz="1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800" b="0" dirty="0"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0"/>
                  </a:spcBef>
                </a:pPr>
                <a:endParaRPr lang="fr-FR" sz="1800" b="0" dirty="0"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fr-FR" sz="1800" b="0" i="1" dirty="0" err="1">
                    <a:solidFill>
                      <a:schemeClr val="tx1"/>
                    </a:solidFill>
                  </a:rPr>
                  <a:t>Saw-tooth</a:t>
                </a:r>
                <a:r>
                  <a:rPr lang="fr-FR" sz="1800" b="0" dirty="0">
                    <a:solidFill>
                      <a:schemeClr val="tx1"/>
                    </a:solidFill>
                  </a:rPr>
                  <a:t> </a:t>
                </a:r>
                <a:r>
                  <a:rPr lang="fr-FR" sz="1800" b="0" dirty="0" err="1">
                    <a:solidFill>
                      <a:schemeClr val="tx1"/>
                    </a:solidFill>
                  </a:rPr>
                  <a:t>used</a:t>
                </a:r>
                <a:r>
                  <a:rPr lang="fr-FR" sz="1800" b="0" dirty="0">
                    <a:solidFill>
                      <a:schemeClr val="tx1"/>
                    </a:solidFill>
                  </a:rPr>
                  <a:t> : </a:t>
                </a:r>
                <a:r>
                  <a:rPr lang="fr-FR" sz="1800" b="0" dirty="0" err="1">
                    <a:solidFill>
                      <a:schemeClr val="tx1"/>
                    </a:solidFill>
                  </a:rPr>
                  <a:t>Göök</a:t>
                </a:r>
                <a:r>
                  <a:rPr lang="fr-FR" sz="1800" b="0" dirty="0">
                    <a:solidFill>
                      <a:schemeClr val="tx1"/>
                    </a:solidFill>
                  </a:rPr>
                  <a:t> (2014)</a:t>
                </a:r>
              </a:p>
            </p:txBody>
          </p:sp>
        </mc:Choice>
        <mc:Fallback xmlns="">
          <p:sp>
            <p:nvSpPr>
              <p:cNvPr id="2" name="Espace réservé du texte 1">
                <a:extLst>
                  <a:ext uri="{FF2B5EF4-FFF2-40B4-BE49-F238E27FC236}">
                    <a16:creationId xmlns:a16="http://schemas.microsoft.com/office/drawing/2014/main" id="{D2547FBF-BF0C-43A8-AD4E-CDA0872AF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84203" y="1185864"/>
                <a:ext cx="3834572" cy="989012"/>
              </a:xfrm>
              <a:blipFill>
                <a:blip r:embed="rId2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428AB7F5-3794-4D0C-9C8A-DF1F14B8B1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02" y="2298700"/>
            <a:ext cx="3834572" cy="3890963"/>
          </a:xfr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DB25F72-C453-4E3D-BE26-90865EDE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ADAFCA82-A42B-4751-A9F5-4A2BF51B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</a:t>
            </a:r>
            <a:r>
              <a:rPr lang="fr-FR" dirty="0" err="1"/>
              <a:t>with</a:t>
            </a:r>
            <a:r>
              <a:rPr lang="fr-FR" dirty="0"/>
              <a:t> CGMF</a:t>
            </a:r>
          </a:p>
        </p:txBody>
      </p:sp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2484D468-7468-4D39-92B7-F6C41B6187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27" y="2298700"/>
            <a:ext cx="3886571" cy="389096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texte 3">
                <a:extLst>
                  <a:ext uri="{FF2B5EF4-FFF2-40B4-BE49-F238E27FC236}">
                    <a16:creationId xmlns:a16="http://schemas.microsoft.com/office/drawing/2014/main" id="{26C0D475-74E2-44C5-A86E-8D10E1F3423F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240163" y="1350963"/>
                <a:ext cx="5220000" cy="823912"/>
              </a:xfrm>
            </p:spPr>
            <p:txBody>
              <a:bodyPr/>
              <a:lstStyle/>
              <a:p>
                <a:pPr algn="ctr"/>
                <a:r>
                  <a:rPr lang="fr-FR" b="0" dirty="0">
                    <a:solidFill>
                      <a:schemeClr val="tx1"/>
                    </a:solidFill>
                  </a:rPr>
                  <a:t>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0" dirty="0">
                    <a:solidFill>
                      <a:schemeClr val="tx1"/>
                    </a:solidFill>
                  </a:rPr>
                  <a:t> </a:t>
                </a:r>
                <a:r>
                  <a:rPr lang="fr-FR" b="0" dirty="0" err="1">
                    <a:solidFill>
                      <a:schemeClr val="tx1"/>
                    </a:solidFill>
                  </a:rPr>
                  <a:t>produced</a:t>
                </a:r>
                <a:r>
                  <a:rPr lang="fr-FR" b="0" dirty="0">
                    <a:solidFill>
                      <a:schemeClr val="tx1"/>
                    </a:solidFill>
                  </a:rPr>
                  <a:t> by </a:t>
                </a:r>
                <a:r>
                  <a:rPr lang="fr-FR" b="0" dirty="0" err="1">
                    <a:solidFill>
                      <a:schemeClr val="tx1"/>
                    </a:solidFill>
                  </a:rPr>
                  <a:t>optimization</a:t>
                </a:r>
                <a:r>
                  <a:rPr lang="fr-FR" b="0" dirty="0">
                    <a:solidFill>
                      <a:schemeClr val="tx1"/>
                    </a:solidFill>
                  </a:rPr>
                  <a:t> for FIFRELIN and CGMF</a:t>
                </a:r>
              </a:p>
            </p:txBody>
          </p:sp>
        </mc:Choice>
        <mc:Fallback xmlns="">
          <p:sp>
            <p:nvSpPr>
              <p:cNvPr id="10" name="Espace réservé du texte 3">
                <a:extLst>
                  <a:ext uri="{FF2B5EF4-FFF2-40B4-BE49-F238E27FC236}">
                    <a16:creationId xmlns:a16="http://schemas.microsoft.com/office/drawing/2014/main" id="{26C0D475-74E2-44C5-A86E-8D10E1F342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240163" y="1350963"/>
                <a:ext cx="5220000" cy="823912"/>
              </a:xfrm>
              <a:blipFill>
                <a:blip r:embed="rId5"/>
                <a:stretch>
                  <a:fillRect l="-818" r="-701"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67F9E3-2D1D-40C9-99C6-E5083EA7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233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53FFBF8D-079C-41BA-B676-AC0814ACD2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02" y="2298700"/>
            <a:ext cx="3886571" cy="3890963"/>
          </a:xfr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E06FD29-1C0C-4F20-8126-8C6F23AC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CB75355E-14BE-4412-8BAF-9671B297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</a:t>
            </a:r>
            <a:r>
              <a:rPr lang="fr-FR" dirty="0" err="1"/>
              <a:t>with</a:t>
            </a:r>
            <a:r>
              <a:rPr lang="fr-FR" dirty="0"/>
              <a:t> CGMF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texte 3">
                <a:extLst>
                  <a:ext uri="{FF2B5EF4-FFF2-40B4-BE49-F238E27FC236}">
                    <a16:creationId xmlns:a16="http://schemas.microsoft.com/office/drawing/2014/main" id="{BD779322-B92E-45D3-A82F-1DFF9BC12C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4334" y="1779587"/>
                <a:ext cx="3558178" cy="365125"/>
              </a:xfrm>
              <a:prstGeom prst="rect">
                <a:avLst/>
              </a:prstGeom>
            </p:spPr>
            <p:txBody>
              <a:bodyPr vert="horz" lIns="0" tIns="45720" rIns="0" bIns="4572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2000" b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fr-FR" sz="1800" b="0" dirty="0">
                    <a:solidFill>
                      <a:schemeClr val="tx1"/>
                    </a:solidFill>
                  </a:rPr>
                  <a:t>Desintegration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252</m:t>
                        </m:r>
                      </m:sup>
                    </m:sSup>
                    <m:r>
                      <m:rPr>
                        <m:sty m:val="p"/>
                      </m:rPr>
                      <a:rPr lang="fr-FR" sz="1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Cf</m:t>
                    </m:r>
                    <m:r>
                      <a:rPr lang="fr-FR" sz="1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1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sf</m:t>
                    </m:r>
                    <m:r>
                      <a:rPr lang="fr-FR" sz="18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Espace réservé du texte 3">
                <a:extLst>
                  <a:ext uri="{FF2B5EF4-FFF2-40B4-BE49-F238E27FC236}">
                    <a16:creationId xmlns:a16="http://schemas.microsoft.com/office/drawing/2014/main" id="{BD779322-B92E-45D3-A82F-1DFF9BC12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34" y="1779587"/>
                <a:ext cx="3558178" cy="365125"/>
              </a:xfrm>
              <a:prstGeom prst="rect">
                <a:avLst/>
              </a:prstGeom>
              <a:blipFill>
                <a:blip r:embed="rId3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4">
                <a:extLst>
                  <a:ext uri="{FF2B5EF4-FFF2-40B4-BE49-F238E27FC236}">
                    <a16:creationId xmlns:a16="http://schemas.microsoft.com/office/drawing/2014/main" id="{6483990A-9A25-4B1E-9BC8-697E029473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0162" y="2298701"/>
                <a:ext cx="5220000" cy="370094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𝟏𝟑𝟐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𝐍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𝟖𝟐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1" dirty="0"/>
                  <a:t>, </a:t>
                </a:r>
                <a:r>
                  <a:rPr lang="fr-FR" dirty="0" err="1"/>
                  <a:t>which</a:t>
                </a:r>
                <a:r>
                  <a:rPr lang="fr-FR" dirty="0"/>
                  <a:t> </a:t>
                </a:r>
                <a:r>
                  <a:rPr lang="fr-FR" dirty="0" err="1"/>
                  <a:t>seems</a:t>
                </a:r>
                <a:r>
                  <a:rPr lang="fr-FR" dirty="0"/>
                  <a:t> normal </a:t>
                </a:r>
                <a:r>
                  <a:rPr lang="fr-FR" dirty="0" err="1"/>
                  <a:t>since</a:t>
                </a:r>
                <a:r>
                  <a:rPr lang="fr-FR" dirty="0"/>
                  <a:t> </a:t>
                </a:r>
                <a:r>
                  <a:rPr lang="fr-FR" i="1" dirty="0"/>
                  <a:t>heavy fragment is double-</a:t>
                </a:r>
                <a:r>
                  <a:rPr lang="fr-FR" i="1" dirty="0" err="1"/>
                  <a:t>magic</a:t>
                </a:r>
                <a:r>
                  <a:rPr lang="fr-FR" i="1" dirty="0"/>
                  <a:t>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endParaRPr lang="fr-FR" b="1" i="1" baseline="-25000" dirty="0"/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𝟏𝟒𝟎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smtClean="0"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fr-FR" b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1" smtClean="0">
                            <a:latin typeface="Cambria Math" panose="02040503050406030204" pitchFamily="18" charset="0"/>
                          </a:rPr>
                          <m:t>𝟖𝟒</m:t>
                        </m:r>
                        <m:r>
                          <a:rPr lang="fr-FR" b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b="1" smtClean="0">
                            <a:latin typeface="Cambria Math" panose="02040503050406030204" pitchFamily="18" charset="0"/>
                          </a:rPr>
                          <m:t>𝐙</m:t>
                        </m:r>
                        <m:r>
                          <a:rPr lang="fr-FR" b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1" smtClean="0">
                            <a:latin typeface="Cambria Math" panose="02040503050406030204" pitchFamily="18" charset="0"/>
                          </a:rPr>
                          <m:t>𝟓𝟔</m:t>
                        </m:r>
                      </m:e>
                    </m:d>
                  </m:oMath>
                </a14:m>
                <a:r>
                  <a:rPr lang="fr-FR" i="1" dirty="0"/>
                  <a:t>,</a:t>
                </a:r>
                <a:r>
                  <a:rPr lang="fr-FR" b="1" i="1" dirty="0"/>
                  <a:t> </a:t>
                </a:r>
                <a:r>
                  <a:rPr lang="fr-FR" i="1" dirty="0" err="1"/>
                  <a:t>where</a:t>
                </a:r>
                <a:r>
                  <a:rPr lang="fr-FR" i="1" dirty="0"/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i="1" smtClean="0">
                        <a:latin typeface="Cambria Math" panose="02040503050406030204" pitchFamily="18" charset="0"/>
                      </a:rPr>
                      <m:t>=56</m:t>
                    </m:r>
                  </m:oMath>
                </a14:m>
                <a:r>
                  <a:rPr lang="fr-FR" b="1" i="1" dirty="0"/>
                  <a:t> </a:t>
                </a:r>
                <a:r>
                  <a:rPr lang="fr-FR" dirty="0"/>
                  <a:t>can </a:t>
                </a:r>
                <a:r>
                  <a:rPr lang="fr-FR" dirty="0" err="1"/>
                  <a:t>also</a:t>
                </a:r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considered</a:t>
                </a:r>
                <a:r>
                  <a:rPr lang="fr-FR" dirty="0"/>
                  <a:t> </a:t>
                </a:r>
                <a:r>
                  <a:rPr lang="fr-FR" i="1" dirty="0" err="1"/>
                  <a:t>magic</a:t>
                </a:r>
                <a:r>
                  <a:rPr lang="fr-FR" i="1" dirty="0"/>
                  <a:t> </a:t>
                </a:r>
                <a:r>
                  <a:rPr lang="fr-FR" dirty="0"/>
                  <a:t>for </a:t>
                </a:r>
                <a:r>
                  <a:rPr lang="fr-FR" dirty="0" err="1"/>
                  <a:t>octupole</a:t>
                </a:r>
                <a:r>
                  <a:rPr lang="fr-FR" dirty="0"/>
                  <a:t> </a:t>
                </a:r>
                <a:r>
                  <a:rPr lang="fr-FR" dirty="0" err="1"/>
                  <a:t>deformation</a:t>
                </a:r>
                <a:r>
                  <a:rPr lang="fr-FR" dirty="0"/>
                  <a:t>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endParaRPr lang="fr-FR" b="1" i="1" dirty="0"/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𝟏𝟑𝟔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𝐍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𝟖𝟐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𝟓𝟐</m:t>
                    </m:r>
                    <m:r>
                      <a:rPr lang="fr-FR" b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i="1" dirty="0"/>
                  <a:t> ,</a:t>
                </a:r>
                <a:r>
                  <a:rPr lang="fr-FR" b="1" i="1" dirty="0"/>
                  <a:t> </a:t>
                </a:r>
                <a:r>
                  <a:rPr lang="fr-FR" i="1" dirty="0" err="1"/>
                  <a:t>where</a:t>
                </a:r>
                <a:r>
                  <a:rPr lang="fr-FR" i="1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=52</m:t>
                    </m:r>
                  </m:oMath>
                </a14:m>
                <a:r>
                  <a:rPr lang="fr-FR" b="1" i="1" dirty="0"/>
                  <a:t> </a:t>
                </a:r>
                <a:r>
                  <a:rPr lang="fr-FR" dirty="0"/>
                  <a:t>can </a:t>
                </a:r>
                <a:r>
                  <a:rPr lang="fr-FR" dirty="0" err="1"/>
                  <a:t>also</a:t>
                </a:r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considered</a:t>
                </a:r>
                <a:r>
                  <a:rPr lang="fr-FR" dirty="0"/>
                  <a:t> </a:t>
                </a:r>
                <a:r>
                  <a:rPr lang="fr-FR" i="1" dirty="0" err="1"/>
                  <a:t>magic</a:t>
                </a:r>
                <a:r>
                  <a:rPr lang="fr-FR" i="1" dirty="0"/>
                  <a:t> </a:t>
                </a:r>
                <a:r>
                  <a:rPr lang="fr-FR" dirty="0"/>
                  <a:t>for </a:t>
                </a:r>
                <a:r>
                  <a:rPr lang="fr-FR" dirty="0" err="1"/>
                  <a:t>octupole</a:t>
                </a:r>
                <a:r>
                  <a:rPr lang="fr-FR" dirty="0"/>
                  <a:t> </a:t>
                </a:r>
                <a:r>
                  <a:rPr lang="fr-FR" dirty="0" err="1"/>
                  <a:t>deformation</a:t>
                </a:r>
                <a:r>
                  <a:rPr lang="fr-FR" dirty="0"/>
                  <a:t>.</a:t>
                </a:r>
                <a:endParaRPr lang="fr-FR" b="1" i="1" dirty="0"/>
              </a:p>
            </p:txBody>
          </p:sp>
        </mc:Choice>
        <mc:Fallback xmlns="">
          <p:sp>
            <p:nvSpPr>
              <p:cNvPr id="14" name="Espace réservé du contenu 4">
                <a:extLst>
                  <a:ext uri="{FF2B5EF4-FFF2-40B4-BE49-F238E27FC236}">
                    <a16:creationId xmlns:a16="http://schemas.microsoft.com/office/drawing/2014/main" id="{6483990A-9A25-4B1E-9BC8-697E02947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162" y="2298701"/>
                <a:ext cx="5220000" cy="3700943"/>
              </a:xfrm>
              <a:prstGeom prst="rect">
                <a:avLst/>
              </a:prstGeom>
              <a:blipFill>
                <a:blip r:embed="rId4"/>
                <a:stretch>
                  <a:fillRect l="-2336" t="-824" r="-2687" b="-6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D57C3E87-9740-4D02-A592-7AC844394F8A}"/>
              </a:ext>
            </a:extLst>
          </p:cNvPr>
          <p:cNvSpPr txBox="1">
            <a:spLocks/>
          </p:cNvSpPr>
          <p:nvPr/>
        </p:nvSpPr>
        <p:spPr>
          <a:xfrm>
            <a:off x="6240163" y="1731148"/>
            <a:ext cx="5220000" cy="44373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tx1"/>
                </a:solidFill>
              </a:rPr>
              <a:t>Structures show-up around :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A24929-66E6-46C0-AB63-7F5FBF63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69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B3C4D8E-5258-4AF5-B8C8-51D93A50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381125"/>
            <a:ext cx="10181969" cy="4795838"/>
          </a:xfrm>
        </p:spPr>
        <p:txBody>
          <a:bodyPr>
            <a:normAutofit/>
          </a:bodyPr>
          <a:lstStyle/>
          <a:p>
            <a:r>
              <a:rPr lang="fr-FR" sz="2000" dirty="0"/>
              <a:t>FIFRELIN : simulation of the de-excitation process of fission fragments</a:t>
            </a:r>
          </a:p>
          <a:p>
            <a:r>
              <a:rPr lang="fr-FR" sz="2000" dirty="0"/>
              <a:t>Gaussian Process </a:t>
            </a:r>
            <a:r>
              <a:rPr lang="fr-FR" sz="2000" dirty="0" err="1"/>
              <a:t>Regressor</a:t>
            </a:r>
            <a:r>
              <a:rPr lang="fr-FR" sz="2000" dirty="0"/>
              <a:t> &amp; </a:t>
            </a:r>
            <a:r>
              <a:rPr lang="fr-FR" sz="2000" dirty="0" err="1"/>
              <a:t>Bayesian</a:t>
            </a:r>
            <a:r>
              <a:rPr lang="fr-FR" sz="2000" dirty="0"/>
              <a:t> </a:t>
            </a:r>
            <a:r>
              <a:rPr lang="fr-FR" sz="2000" dirty="0" err="1"/>
              <a:t>Optimization</a:t>
            </a:r>
            <a:r>
              <a:rPr lang="fr-FR" sz="2000" dirty="0"/>
              <a:t> : </a:t>
            </a:r>
            <a:r>
              <a:rPr lang="fr-FR" sz="2000" dirty="0" err="1"/>
              <a:t>usefool</a:t>
            </a:r>
            <a:r>
              <a:rPr lang="fr-FR" sz="2000" dirty="0"/>
              <a:t> </a:t>
            </a:r>
            <a:r>
              <a:rPr lang="fr-FR" sz="2000" dirty="0" err="1"/>
              <a:t>tool</a:t>
            </a:r>
            <a:endParaRPr lang="fr-FR" sz="2000" dirty="0"/>
          </a:p>
          <a:p>
            <a:r>
              <a:rPr lang="fr-FR" sz="2000" dirty="0" err="1"/>
              <a:t>Adjustement</a:t>
            </a:r>
            <a:r>
              <a:rPr lang="fr-FR" sz="2000" dirty="0"/>
              <a:t> of </a:t>
            </a:r>
            <a:r>
              <a:rPr lang="fr-FR" sz="2000" dirty="0" err="1"/>
              <a:t>experimental</a:t>
            </a:r>
            <a:r>
              <a:rPr lang="fr-FR" sz="2000" dirty="0"/>
              <a:t> data</a:t>
            </a:r>
          </a:p>
          <a:p>
            <a:r>
              <a:rPr lang="fr-FR" sz="2000" dirty="0"/>
              <a:t>Comparaison </a:t>
            </a:r>
            <a:r>
              <a:rPr lang="fr-FR" sz="2000" dirty="0" err="1"/>
              <a:t>with</a:t>
            </a:r>
            <a:r>
              <a:rPr lang="fr-FR" sz="2000" dirty="0"/>
              <a:t> the code CGMF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2012192-8D41-4ED0-BB38-CED179C25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Contents	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65503-C756-473C-B538-BA8F96CA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2AA2A9-80C2-4AEE-AD49-9578C9D2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2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661EA-0A09-430A-AB86-FEC3CB63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FIFRELIN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D2DA3D-E4BA-4AEC-A385-56669AFA4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A7A00D-886A-49FB-8620-22DA2A55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91DE0E-3231-4727-8825-915375B1E92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652BF57-BA55-43BF-8F7E-07D05569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4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FE5D389-5ED5-4268-B2A3-EB4D6B08A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427714"/>
            <a:ext cx="5061976" cy="360000"/>
          </a:xfr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fr-FR" b="1" dirty="0"/>
              <a:t>A FIFRELIN </a:t>
            </a:r>
            <a:r>
              <a:rPr lang="fr-FR" b="1" dirty="0" err="1"/>
              <a:t>calculation</a:t>
            </a:r>
            <a:r>
              <a:rPr lang="fr-FR" b="1" dirty="0"/>
              <a:t> is </a:t>
            </a:r>
            <a:r>
              <a:rPr lang="fr-FR" b="1" dirty="0" err="1"/>
              <a:t>done</a:t>
            </a:r>
            <a:r>
              <a:rPr lang="fr-FR" b="1" dirty="0"/>
              <a:t> in </a:t>
            </a:r>
            <a:r>
              <a:rPr lang="fr-FR" b="1" dirty="0" err="1"/>
              <a:t>two</a:t>
            </a:r>
            <a:r>
              <a:rPr lang="fr-FR" b="1" dirty="0"/>
              <a:t> </a:t>
            </a:r>
            <a:r>
              <a:rPr lang="fr-FR" b="1" dirty="0" err="1"/>
              <a:t>steps</a:t>
            </a:r>
            <a:r>
              <a:rPr lang="fr-FR" b="1" dirty="0"/>
              <a:t> :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BE57A8-4D30-4B73-892A-2731DB38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20BA4AC-48C9-4C9C-AE19-DAB652F4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FIFRELIN : simulation of the de-excitation process of fission fragments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60C7C827-9BF3-426F-8AAD-902D0BD55535}"/>
              </a:ext>
            </a:extLst>
          </p:cNvPr>
          <p:cNvSpPr txBox="1">
            <a:spLocks/>
          </p:cNvSpPr>
          <p:nvPr/>
        </p:nvSpPr>
        <p:spPr>
          <a:xfrm>
            <a:off x="1733879" y="2214368"/>
            <a:ext cx="892065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0" tIns="45720" rIns="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STEP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Espace réservé du contenu 1">
                <a:extLst>
                  <a:ext uri="{FF2B5EF4-FFF2-40B4-BE49-F238E27FC236}">
                    <a16:creationId xmlns:a16="http://schemas.microsoft.com/office/drawing/2014/main" id="{4175F9F5-6AE0-4D77-B0FE-A98F7CD2C7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6407" y="2175885"/>
                <a:ext cx="5786405" cy="90325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/>
                  <a:t>Determination of the </a:t>
                </a:r>
                <a:r>
                  <a:rPr lang="fr-FR" dirty="0" err="1"/>
                  <a:t>physical</a:t>
                </a:r>
                <a:r>
                  <a:rPr lang="fr-FR" dirty="0"/>
                  <a:t> </a:t>
                </a:r>
                <a:r>
                  <a:rPr lang="fr-FR" dirty="0" err="1"/>
                  <a:t>caracteristics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𝐾𝐸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fr-FR" dirty="0"/>
                  <a:t> for </a:t>
                </a:r>
                <a:r>
                  <a:rPr lang="fr-FR" dirty="0" err="1"/>
                  <a:t>both</a:t>
                </a:r>
                <a:r>
                  <a:rPr lang="fr-FR" dirty="0"/>
                  <a:t> the light and the heavy fragment</a:t>
                </a:r>
              </a:p>
            </p:txBody>
          </p:sp>
        </mc:Choice>
        <mc:Fallback>
          <p:sp>
            <p:nvSpPr>
              <p:cNvPr id="8" name="Espace réservé du contenu 1">
                <a:extLst>
                  <a:ext uri="{FF2B5EF4-FFF2-40B4-BE49-F238E27FC236}">
                    <a16:creationId xmlns:a16="http://schemas.microsoft.com/office/drawing/2014/main" id="{4175F9F5-6AE0-4D77-B0FE-A98F7CD2C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407" y="2175885"/>
                <a:ext cx="5786405" cy="903258"/>
              </a:xfrm>
              <a:prstGeom prst="rect">
                <a:avLst/>
              </a:prstGeom>
              <a:blipFill>
                <a:blip r:embed="rId2"/>
                <a:stretch>
                  <a:fillRect l="-2529" t="-4054" b="-121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3" descr="fission">
            <a:extLst>
              <a:ext uri="{FF2B5EF4-FFF2-40B4-BE49-F238E27FC236}">
                <a16:creationId xmlns:a16="http://schemas.microsoft.com/office/drawing/2014/main" id="{C651ED55-8AFD-45FA-B46F-E133515A6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9" r="66761" b="10216"/>
          <a:stretch/>
        </p:blipFill>
        <p:spPr bwMode="auto">
          <a:xfrm>
            <a:off x="9497867" y="2232595"/>
            <a:ext cx="514221" cy="434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fission">
            <a:extLst>
              <a:ext uri="{FF2B5EF4-FFF2-40B4-BE49-F238E27FC236}">
                <a16:creationId xmlns:a16="http://schemas.microsoft.com/office/drawing/2014/main" id="{79828A96-D71D-4B09-B714-4832E7AEC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4" t="72049" b="10216"/>
          <a:stretch/>
        </p:blipFill>
        <p:spPr bwMode="auto">
          <a:xfrm>
            <a:off x="10458121" y="2210681"/>
            <a:ext cx="593323" cy="5402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Espace réservé du contenu 1">
                <a:extLst>
                  <a:ext uri="{FF2B5EF4-FFF2-40B4-BE49-F238E27FC236}">
                    <a16:creationId xmlns:a16="http://schemas.microsoft.com/office/drawing/2014/main" id="{AC11E8EE-CF69-4ED7-B96A-12AA4612BB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63774" y="3229710"/>
                <a:ext cx="5786405" cy="67643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/>
                  <a:t>De-excitation of </a:t>
                </a:r>
                <a:r>
                  <a:rPr lang="fr-FR" dirty="0" err="1"/>
                  <a:t>those</a:t>
                </a:r>
                <a:r>
                  <a:rPr lang="fr-FR" dirty="0"/>
                  <a:t> fragments by the </a:t>
                </a:r>
                <a:r>
                  <a:rPr lang="fr-FR" dirty="0" err="1"/>
                  <a:t>emission</a:t>
                </a:r>
                <a:r>
                  <a:rPr lang="fr-FR" dirty="0"/>
                  <a:t> of prompt particules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i="1" dirty="0"/>
              </a:p>
            </p:txBody>
          </p:sp>
        </mc:Choice>
        <mc:Fallback>
          <p:sp>
            <p:nvSpPr>
              <p:cNvPr id="13" name="Espace réservé du contenu 1">
                <a:extLst>
                  <a:ext uri="{FF2B5EF4-FFF2-40B4-BE49-F238E27FC236}">
                    <a16:creationId xmlns:a16="http://schemas.microsoft.com/office/drawing/2014/main" id="{AC11E8EE-CF69-4ED7-B96A-12AA4612B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774" y="3229710"/>
                <a:ext cx="5786405" cy="676431"/>
              </a:xfrm>
              <a:prstGeom prst="rect">
                <a:avLst/>
              </a:prstGeom>
              <a:blipFill>
                <a:blip r:embed="rId4"/>
                <a:stretch>
                  <a:fillRect l="-2421" t="-5405" b="-90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e 13">
            <a:extLst>
              <a:ext uri="{FF2B5EF4-FFF2-40B4-BE49-F238E27FC236}">
                <a16:creationId xmlns:a16="http://schemas.microsoft.com/office/drawing/2014/main" id="{2CDF8588-0EA4-4FA1-B595-9108627C723A}"/>
              </a:ext>
            </a:extLst>
          </p:cNvPr>
          <p:cNvGrpSpPr/>
          <p:nvPr/>
        </p:nvGrpSpPr>
        <p:grpSpPr>
          <a:xfrm>
            <a:off x="9428226" y="3030676"/>
            <a:ext cx="2190676" cy="2021545"/>
            <a:chOff x="7110859" y="3954649"/>
            <a:chExt cx="2190676" cy="2021545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1CD81B3C-626F-4C52-B1C9-5B2E84580D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45" r="56696" b="13315"/>
            <a:stretch/>
          </p:blipFill>
          <p:spPr bwMode="auto">
            <a:xfrm>
              <a:off x="7110859" y="3978745"/>
              <a:ext cx="720080" cy="199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C1886356-B6B2-4E82-B88D-D8A6D71441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81" r="25549" b="33869"/>
            <a:stretch/>
          </p:blipFill>
          <p:spPr bwMode="auto">
            <a:xfrm>
              <a:off x="7830939" y="3954649"/>
              <a:ext cx="864096" cy="152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8213C75B-61C6-4D67-BE65-2F4BE90F91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98" t="1" r="4050" b="52346"/>
            <a:stretch/>
          </p:blipFill>
          <p:spPr bwMode="auto">
            <a:xfrm>
              <a:off x="8653463" y="3954649"/>
              <a:ext cx="648072" cy="1098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5B3A6B66-EB83-4557-B1A7-628908FAFC3A}"/>
              </a:ext>
            </a:extLst>
          </p:cNvPr>
          <p:cNvSpPr txBox="1">
            <a:spLocks/>
          </p:cNvSpPr>
          <p:nvPr/>
        </p:nvSpPr>
        <p:spPr>
          <a:xfrm>
            <a:off x="1733879" y="3258247"/>
            <a:ext cx="892065" cy="3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vert="horz" lIns="0" tIns="45720" rIns="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STEP 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AC9B3EC-E51D-4B1C-A3B1-06762A2C198D}"/>
              </a:ext>
            </a:extLst>
          </p:cNvPr>
          <p:cNvSpPr txBox="1"/>
          <p:nvPr/>
        </p:nvSpPr>
        <p:spPr>
          <a:xfrm>
            <a:off x="731838" y="5387719"/>
            <a:ext cx="6152709" cy="36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i="1" dirty="0"/>
              <a:t>O. </a:t>
            </a:r>
            <a:r>
              <a:rPr lang="fr-FR" sz="1600" i="1" dirty="0" err="1"/>
              <a:t>Litaize</a:t>
            </a:r>
            <a:r>
              <a:rPr lang="fr-FR" sz="1600" i="1" dirty="0"/>
              <a:t>, O. </a:t>
            </a:r>
            <a:r>
              <a:rPr lang="fr-FR" sz="1600" i="1" dirty="0" err="1"/>
              <a:t>Serot</a:t>
            </a:r>
            <a:r>
              <a:rPr lang="fr-FR" sz="1600" i="1" dirty="0"/>
              <a:t>, and L. Berge, </a:t>
            </a:r>
            <a:r>
              <a:rPr lang="fr-FR" sz="1600" i="1" dirty="0" err="1"/>
              <a:t>Eur</a:t>
            </a:r>
            <a:r>
              <a:rPr lang="fr-FR" sz="1600" i="1" dirty="0"/>
              <a:t>. Phys. J. A 51, 177 (2015)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99BCBEE-C32B-456C-BD17-0250433D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846817-E8E1-4515-8F2A-D01C0554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9A8AD5B-C379-44BD-891D-9592B40B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FIFRELIN </a:t>
            </a:r>
            <a:r>
              <a:rPr lang="fr-FR" dirty="0" err="1"/>
              <a:t>step</a:t>
            </a:r>
            <a:r>
              <a:rPr lang="fr-FR" dirty="0"/>
              <a:t> 1 : </a:t>
            </a:r>
            <a:r>
              <a:rPr lang="fr-FR" dirty="0" err="1"/>
              <a:t>generation</a:t>
            </a:r>
            <a:r>
              <a:rPr lang="fr-FR" dirty="0"/>
              <a:t> of fission fragments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3686E45-DB49-4405-8011-5B31E4491D2A}"/>
                  </a:ext>
                </a:extLst>
              </p:cNvPr>
              <p:cNvSpPr txBox="1"/>
              <p:nvPr/>
            </p:nvSpPr>
            <p:spPr>
              <a:xfrm>
                <a:off x="1355368" y="2049417"/>
                <a:ext cx="10282330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𝒀</m:t>
                      </m:r>
                      <m:d>
                        <m:d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𝑲𝑬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𝑲𝑬</m:t>
                          </m:r>
                        </m:e>
                        <m:e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3686E45-DB49-4405-8011-5B31E4491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68" y="2049417"/>
                <a:ext cx="10282330" cy="42652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A77036FB-2FB1-4229-A132-7B1C2D503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51" y="3031240"/>
            <a:ext cx="2916718" cy="3060000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AFE4CE3-58B8-42FE-8F56-B321A9C347BF}"/>
              </a:ext>
            </a:extLst>
          </p:cNvPr>
          <p:cNvCxnSpPr>
            <a:cxnSpLocks/>
          </p:cNvCxnSpPr>
          <p:nvPr/>
        </p:nvCxnSpPr>
        <p:spPr>
          <a:xfrm>
            <a:off x="4428000" y="2628000"/>
            <a:ext cx="0" cy="3600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5868D23-0428-44B4-A34E-EC3325CFB84C}"/>
                  </a:ext>
                </a:extLst>
              </p:cNvPr>
              <p:cNvSpPr txBox="1"/>
              <p:nvPr/>
            </p:nvSpPr>
            <p:spPr>
              <a:xfrm>
                <a:off x="3499367" y="6126214"/>
                <a:ext cx="1493241" cy="620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235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fr-FR" sz="14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  <m:r>
                        <a:rPr lang="fr-FR" sz="1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fr-FR" sz="1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400" b="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5868D23-0428-44B4-A34E-EC3325CFB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367" y="6126214"/>
                <a:ext cx="1493241" cy="620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>
            <a:extLst>
              <a:ext uri="{FF2B5EF4-FFF2-40B4-BE49-F238E27FC236}">
                <a16:creationId xmlns:a16="http://schemas.microsoft.com/office/drawing/2014/main" id="{93335576-6F37-4DD7-ACA6-63E2D76F1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33" y="3031240"/>
            <a:ext cx="3388104" cy="3060000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80076C3-C88F-41FE-B612-80E349319257}"/>
              </a:ext>
            </a:extLst>
          </p:cNvPr>
          <p:cNvCxnSpPr>
            <a:cxnSpLocks/>
          </p:cNvCxnSpPr>
          <p:nvPr/>
        </p:nvCxnSpPr>
        <p:spPr>
          <a:xfrm>
            <a:off x="8181254" y="2628000"/>
            <a:ext cx="0" cy="3600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D978ADE-3DD7-42FD-8E32-63D75C771B6E}"/>
                  </a:ext>
                </a:extLst>
              </p:cNvPr>
              <p:cNvSpPr txBox="1"/>
              <p:nvPr/>
            </p:nvSpPr>
            <p:spPr>
              <a:xfrm>
                <a:off x="7443964" y="6092549"/>
                <a:ext cx="1493241" cy="620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235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fr-FR" sz="14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  <m:r>
                        <a:rPr lang="fr-FR" sz="1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fr-FR" sz="1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400" b="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D978ADE-3DD7-42FD-8E32-63D75C771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964" y="6092549"/>
                <a:ext cx="1493241" cy="620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7264F876-19C7-4786-BB4B-65A58FF58B54}"/>
              </a:ext>
            </a:extLst>
          </p:cNvPr>
          <p:cNvSpPr txBox="1"/>
          <p:nvPr/>
        </p:nvSpPr>
        <p:spPr>
          <a:xfrm>
            <a:off x="5083203" y="2592000"/>
            <a:ext cx="245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70C0"/>
                </a:solidFill>
              </a:rPr>
              <a:t>Experimental</a:t>
            </a:r>
            <a:r>
              <a:rPr lang="fr-FR" b="1" dirty="0">
                <a:solidFill>
                  <a:srgbClr val="0070C0"/>
                </a:solidFill>
              </a:rPr>
              <a:t> data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6011A75-B076-4769-81B4-BCB86A1381C6}"/>
              </a:ext>
            </a:extLst>
          </p:cNvPr>
          <p:cNvSpPr txBox="1"/>
          <p:nvPr/>
        </p:nvSpPr>
        <p:spPr>
          <a:xfrm>
            <a:off x="5972450" y="2592000"/>
            <a:ext cx="467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B050"/>
                </a:solidFill>
              </a:rPr>
              <a:t>Phenemenological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models</a:t>
            </a:r>
            <a:endParaRPr lang="fr-FR" b="1" dirty="0">
              <a:solidFill>
                <a:srgbClr val="00B050"/>
              </a:solidFill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A090C96-06A5-4FBC-BD74-E6BECB0E1B85}"/>
              </a:ext>
            </a:extLst>
          </p:cNvPr>
          <p:cNvCxnSpPr>
            <a:cxnSpLocks/>
          </p:cNvCxnSpPr>
          <p:nvPr/>
        </p:nvCxnSpPr>
        <p:spPr>
          <a:xfrm>
            <a:off x="5468167" y="2628000"/>
            <a:ext cx="0" cy="360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02BBF6F6-2CD8-485C-A32D-3F117CD48794}"/>
              </a:ext>
            </a:extLst>
          </p:cNvPr>
          <p:cNvSpPr txBox="1"/>
          <p:nvPr/>
        </p:nvSpPr>
        <p:spPr>
          <a:xfrm>
            <a:off x="4427310" y="2998487"/>
            <a:ext cx="206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Wahl model</a:t>
            </a:r>
          </a:p>
        </p:txBody>
      </p:sp>
      <p:sp>
        <p:nvSpPr>
          <p:cNvPr id="23" name="Espace réservé du contenu 1">
            <a:extLst>
              <a:ext uri="{FF2B5EF4-FFF2-40B4-BE49-F238E27FC236}">
                <a16:creationId xmlns:a16="http://schemas.microsoft.com/office/drawing/2014/main" id="{94357930-62BC-4A36-B5FC-40A8E342EA27}"/>
              </a:ext>
            </a:extLst>
          </p:cNvPr>
          <p:cNvSpPr txBox="1">
            <a:spLocks/>
          </p:cNvSpPr>
          <p:nvPr/>
        </p:nvSpPr>
        <p:spPr>
          <a:xfrm>
            <a:off x="731838" y="1126681"/>
            <a:ext cx="10080000" cy="6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/>
              <a:t>Caracteristics</a:t>
            </a:r>
            <a:r>
              <a:rPr lang="fr-FR" b="1" dirty="0"/>
              <a:t> are </a:t>
            </a:r>
            <a:r>
              <a:rPr lang="fr-FR" b="1" dirty="0" err="1"/>
              <a:t>defined</a:t>
            </a:r>
            <a:r>
              <a:rPr lang="fr-FR" b="1" dirty="0"/>
              <a:t> </a:t>
            </a:r>
            <a:r>
              <a:rPr lang="fr-FR" b="1" dirty="0" err="1"/>
              <a:t>through</a:t>
            </a:r>
            <a:r>
              <a:rPr lang="fr-FR" b="1" dirty="0"/>
              <a:t> a sampling over </a:t>
            </a:r>
            <a:r>
              <a:rPr lang="fr-FR" b="1" dirty="0" err="1">
                <a:solidFill>
                  <a:srgbClr val="0070C0"/>
                </a:solidFill>
              </a:rPr>
              <a:t>experimental</a:t>
            </a:r>
            <a:r>
              <a:rPr lang="fr-FR" b="1" dirty="0">
                <a:solidFill>
                  <a:srgbClr val="0070C0"/>
                </a:solidFill>
              </a:rPr>
              <a:t> data</a:t>
            </a:r>
            <a:r>
              <a:rPr lang="fr-FR" b="1" dirty="0">
                <a:solidFill>
                  <a:srgbClr val="00B0F0"/>
                </a:solidFill>
              </a:rPr>
              <a:t> </a:t>
            </a:r>
            <a:r>
              <a:rPr lang="fr-FR" b="1" dirty="0"/>
              <a:t>and </a:t>
            </a:r>
            <a:r>
              <a:rPr lang="fr-FR" b="1" dirty="0" err="1">
                <a:solidFill>
                  <a:srgbClr val="00B050"/>
                </a:solidFill>
              </a:rPr>
              <a:t>phenomenological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models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D48FD0-2564-48A9-AFB8-1BCCD33E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23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5" grpId="1"/>
      <p:bldP spid="20" grpId="0"/>
      <p:bldP spid="20" grpId="1"/>
      <p:bldP spid="21" grpId="0"/>
      <p:bldP spid="21" grpId="1"/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846817-E8E1-4515-8F2A-D01C0554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9A8AD5B-C379-44BD-891D-9592B40B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FIFRELIN </a:t>
            </a:r>
            <a:r>
              <a:rPr lang="fr-FR" dirty="0" err="1"/>
              <a:t>step</a:t>
            </a:r>
            <a:r>
              <a:rPr lang="fr-FR" dirty="0"/>
              <a:t> 1 : </a:t>
            </a:r>
            <a:r>
              <a:rPr lang="fr-FR" dirty="0" err="1"/>
              <a:t>generation</a:t>
            </a:r>
            <a:r>
              <a:rPr lang="fr-FR" dirty="0"/>
              <a:t> of fission fragments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3686E45-DB49-4405-8011-5B31E4491D2A}"/>
                  </a:ext>
                </a:extLst>
              </p:cNvPr>
              <p:cNvSpPr txBox="1"/>
              <p:nvPr/>
            </p:nvSpPr>
            <p:spPr>
              <a:xfrm>
                <a:off x="1355368" y="1226576"/>
                <a:ext cx="10282330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𝒀</m:t>
                      </m:r>
                      <m:d>
                        <m:d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𝑲𝑬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𝑲𝑬</m:t>
                          </m:r>
                        </m:e>
                        <m:e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3686E45-DB49-4405-8011-5B31E4491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68" y="1226576"/>
                <a:ext cx="10282330" cy="42652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4815C4E6-3EFD-43A4-BDA8-5842BEA1F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" y="2306077"/>
            <a:ext cx="4472210" cy="2628000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2C9038F-387A-4009-AD6A-C466221657BC}"/>
              </a:ext>
            </a:extLst>
          </p:cNvPr>
          <p:cNvCxnSpPr>
            <a:cxnSpLocks/>
          </p:cNvCxnSpPr>
          <p:nvPr/>
        </p:nvCxnSpPr>
        <p:spPr>
          <a:xfrm flipH="1">
            <a:off x="3481431" y="1853881"/>
            <a:ext cx="3171298" cy="6500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7AAD068-47D9-4DA9-9848-6212DB326B25}"/>
                  </a:ext>
                </a:extLst>
              </p:cNvPr>
              <p:cNvSpPr txBox="1"/>
              <p:nvPr/>
            </p:nvSpPr>
            <p:spPr>
              <a:xfrm>
                <a:off x="6392335" y="3400564"/>
                <a:ext cx="5879502" cy="1564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)= </m:t>
                      </m:r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78</m:t>
                                  </m:r>
                                </m:sup>
                              </m:sSub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−78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132</m:t>
                                      </m:r>
                                    </m:sup>
                                  </m:sSub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Sup>
                                    <m:sSub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78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120 −78</m:t>
                                  </m:r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78≤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&lt;120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132</m:t>
                                  </m:r>
                                </m:sup>
                              </m:sSub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−120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sSubSup>
                                    <m:sSub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132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&lt;126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=126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7AAD068-47D9-4DA9-9848-6212DB326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335" y="3400564"/>
                <a:ext cx="5879502" cy="1564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1133C625-DAE3-4368-B297-A6272783B972}"/>
              </a:ext>
            </a:extLst>
          </p:cNvPr>
          <p:cNvSpPr txBox="1"/>
          <p:nvPr/>
        </p:nvSpPr>
        <p:spPr>
          <a:xfrm>
            <a:off x="6675724" y="1901004"/>
            <a:ext cx="501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B050"/>
                </a:solidFill>
              </a:rPr>
              <a:t>Phenemenological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models</a:t>
            </a:r>
            <a:endParaRPr lang="fr-FR" b="1" dirty="0">
              <a:solidFill>
                <a:srgbClr val="00B050"/>
              </a:solidFill>
            </a:endParaRPr>
          </a:p>
          <a:p>
            <a:pPr algn="ctr"/>
            <a:endParaRPr lang="fr-FR" b="1" dirty="0">
              <a:solidFill>
                <a:srgbClr val="00B050"/>
              </a:solidFill>
            </a:endParaRPr>
          </a:p>
          <a:p>
            <a:pPr algn="ctr"/>
            <a:r>
              <a:rPr lang="fr-FR" b="1" dirty="0"/>
              <a:t>Excitation </a:t>
            </a:r>
            <a:r>
              <a:rPr lang="fr-FR" b="1" dirty="0" err="1"/>
              <a:t>energy</a:t>
            </a:r>
            <a:r>
              <a:rPr lang="fr-FR" b="1" dirty="0"/>
              <a:t> sharing based on mass-</a:t>
            </a:r>
            <a:r>
              <a:rPr lang="fr-FR" b="1" dirty="0" err="1"/>
              <a:t>dependant</a:t>
            </a:r>
            <a:r>
              <a:rPr lang="fr-FR" b="1" dirty="0"/>
              <a:t> </a:t>
            </a:r>
            <a:r>
              <a:rPr lang="fr-FR" b="1" dirty="0" err="1"/>
              <a:t>temperature</a:t>
            </a:r>
            <a:r>
              <a:rPr lang="fr-FR" b="1" dirty="0"/>
              <a:t> ratio </a:t>
            </a:r>
            <a:r>
              <a:rPr lang="fr-FR" b="1" dirty="0" err="1"/>
              <a:t>law</a:t>
            </a:r>
            <a:endParaRPr lang="fr-FR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6F29054-0591-427F-A805-32F8EF53730B}"/>
              </a:ext>
            </a:extLst>
          </p:cNvPr>
          <p:cNvSpPr txBox="1"/>
          <p:nvPr/>
        </p:nvSpPr>
        <p:spPr>
          <a:xfrm>
            <a:off x="4296885" y="3993226"/>
            <a:ext cx="249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Default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DEAC4DD-0312-4888-A909-3B2078419854}"/>
                  </a:ext>
                </a:extLst>
              </p:cNvPr>
              <p:cNvSpPr txBox="1"/>
              <p:nvPr/>
            </p:nvSpPr>
            <p:spPr>
              <a:xfrm>
                <a:off x="6374659" y="5108448"/>
                <a:ext cx="5209796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)= </m:t>
                      </m:r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adjusted</m:t>
                              </m:r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by</m:t>
                              </m:r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user</m:t>
                              </m:r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78≤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&lt;126</m:t>
                              </m:r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=126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DEAC4DD-0312-4888-A909-3B2078419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59" y="5108448"/>
                <a:ext cx="5209796" cy="7101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56D58969-62DE-4610-9EC9-632EC0076BA0}"/>
              </a:ext>
            </a:extLst>
          </p:cNvPr>
          <p:cNvSpPr txBox="1"/>
          <p:nvPr/>
        </p:nvSpPr>
        <p:spPr>
          <a:xfrm>
            <a:off x="4447709" y="5311930"/>
            <a:ext cx="210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Second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C4DB3F1-5B8A-4430-92FD-99DF77E33799}"/>
                  </a:ext>
                </a:extLst>
              </p:cNvPr>
              <p:cNvSpPr txBox="1"/>
              <p:nvPr/>
            </p:nvSpPr>
            <p:spPr>
              <a:xfrm>
                <a:off x="106536" y="5135919"/>
                <a:ext cx="4057095" cy="959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  <m:sup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𝟕𝟖</m:t>
                            </m:r>
                          </m:sup>
                        </m:sSubSup>
                        <m:r>
                          <a:rPr lang="fr-FR" b="1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  <m:sup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𝟏𝟑𝟐</m:t>
                            </m:r>
                          </m:sup>
                        </m:sSubSup>
                      </m:e>
                    </m:d>
                  </m:oMath>
                </a14:m>
                <a:r>
                  <a:rPr lang="fr-FR" b="1" dirty="0"/>
                  <a:t> </a:t>
                </a:r>
                <a:r>
                  <a:rPr lang="fr-FR" dirty="0"/>
                  <a:t>or </a:t>
                </a:r>
                <a:r>
                  <a:rPr lang="fr-FR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fr-FR" dirty="0"/>
                  <a:t> are </a:t>
                </a:r>
                <a:r>
                  <a:rPr lang="fr-FR" b="1" i="1" dirty="0" err="1"/>
                  <a:t>adjustement</a:t>
                </a:r>
                <a:r>
                  <a:rPr lang="fr-FR" dirty="0"/>
                  <a:t> </a:t>
                </a:r>
                <a:r>
                  <a:rPr lang="fr-FR" dirty="0" err="1"/>
                  <a:t>parameters</a:t>
                </a:r>
                <a:r>
                  <a:rPr lang="fr-FR" dirty="0"/>
                  <a:t> to </a:t>
                </a:r>
              </a:p>
              <a:p>
                <a:r>
                  <a:rPr lang="fr-FR" dirty="0" err="1"/>
                  <a:t>better</a:t>
                </a:r>
                <a:r>
                  <a:rPr lang="fr-FR" dirty="0"/>
                  <a:t> fit </a:t>
                </a:r>
                <a:r>
                  <a:rPr lang="fr-FR" dirty="0" err="1"/>
                  <a:t>experimental</a:t>
                </a:r>
                <a:r>
                  <a:rPr lang="fr-FR" dirty="0"/>
                  <a:t> data.</a:t>
                </a:r>
                <a:endParaRPr lang="fr-FR" b="1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C4DB3F1-5B8A-4430-92FD-99DF77E33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6" y="5135919"/>
                <a:ext cx="4057095" cy="959750"/>
              </a:xfrm>
              <a:prstGeom prst="rect">
                <a:avLst/>
              </a:prstGeom>
              <a:blipFill>
                <a:blip r:embed="rId6"/>
                <a:stretch>
                  <a:fillRect l="-1201" t="-1274" r="-2402" b="-89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09E7299-0454-481D-9544-A6E010D4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1" grpId="0"/>
      <p:bldP spid="14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846817-E8E1-4515-8F2A-D01C0554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9A8AD5B-C379-44BD-891D-9592B40B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FIFRELIN </a:t>
            </a:r>
            <a:r>
              <a:rPr lang="fr-FR" dirty="0" err="1"/>
              <a:t>step</a:t>
            </a:r>
            <a:r>
              <a:rPr lang="fr-FR" dirty="0"/>
              <a:t> 1 : </a:t>
            </a:r>
            <a:r>
              <a:rPr lang="fr-FR" dirty="0" err="1"/>
              <a:t>generation</a:t>
            </a:r>
            <a:r>
              <a:rPr lang="fr-FR" dirty="0"/>
              <a:t> of fission fragments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3686E45-DB49-4405-8011-5B31E4491D2A}"/>
                  </a:ext>
                </a:extLst>
              </p:cNvPr>
              <p:cNvSpPr txBox="1"/>
              <p:nvPr/>
            </p:nvSpPr>
            <p:spPr>
              <a:xfrm>
                <a:off x="1355368" y="1226576"/>
                <a:ext cx="10282330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𝒀</m:t>
                      </m:r>
                      <m:d>
                        <m:d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𝑲𝑬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𝑲𝑬</m:t>
                          </m:r>
                        </m:e>
                        <m:e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e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3686E45-DB49-4405-8011-5B31E4491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68" y="1226576"/>
                <a:ext cx="10282330" cy="42652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2C9038F-387A-4009-AD6A-C466221657BC}"/>
              </a:ext>
            </a:extLst>
          </p:cNvPr>
          <p:cNvCxnSpPr>
            <a:cxnSpLocks/>
          </p:cNvCxnSpPr>
          <p:nvPr/>
        </p:nvCxnSpPr>
        <p:spPr>
          <a:xfrm flipH="1">
            <a:off x="4589755" y="1693816"/>
            <a:ext cx="5036846" cy="66764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1133C625-DAE3-4368-B297-A6272783B972}"/>
              </a:ext>
            </a:extLst>
          </p:cNvPr>
          <p:cNvSpPr txBox="1"/>
          <p:nvPr/>
        </p:nvSpPr>
        <p:spPr>
          <a:xfrm>
            <a:off x="7071920" y="2347015"/>
            <a:ext cx="455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B050"/>
                </a:solidFill>
              </a:rPr>
              <a:t>Phenemenological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models</a:t>
            </a:r>
            <a:endParaRPr lang="fr-FR" b="1" dirty="0">
              <a:solidFill>
                <a:srgbClr val="00B050"/>
              </a:solidFill>
            </a:endParaRPr>
          </a:p>
          <a:p>
            <a:pPr algn="ctr"/>
            <a:endParaRPr lang="fr-FR" b="1" dirty="0">
              <a:solidFill>
                <a:srgbClr val="00B050"/>
              </a:solidFill>
            </a:endParaRPr>
          </a:p>
          <a:p>
            <a:pPr algn="ctr"/>
            <a:r>
              <a:rPr lang="fr-FR" b="1" dirty="0"/>
              <a:t>Total </a:t>
            </a:r>
            <a:r>
              <a:rPr lang="fr-FR" b="1" dirty="0" err="1"/>
              <a:t>angular</a:t>
            </a:r>
            <a:r>
              <a:rPr lang="fr-FR" b="1" dirty="0"/>
              <a:t> </a:t>
            </a:r>
            <a:r>
              <a:rPr lang="fr-FR" b="1" dirty="0" err="1"/>
              <a:t>momentum</a:t>
            </a:r>
            <a:r>
              <a:rPr lang="fr-FR" b="1" dirty="0"/>
              <a:t> </a:t>
            </a:r>
            <a:r>
              <a:rPr lang="fr-FR" b="1" dirty="0" err="1"/>
              <a:t>definition</a:t>
            </a:r>
            <a:endParaRPr lang="fr-FR" b="1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D616294-52F8-4C1F-BB5D-D2EE32157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6" y="3224631"/>
            <a:ext cx="5125434" cy="2326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05234E6-3C95-4A12-81CF-84731A6F4F3D}"/>
                  </a:ext>
                </a:extLst>
              </p:cNvPr>
              <p:cNvSpPr txBox="1"/>
              <p:nvPr/>
            </p:nvSpPr>
            <p:spPr>
              <a:xfrm>
                <a:off x="1231463" y="2125838"/>
                <a:ext cx="3196205" cy="944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05234E6-3C95-4A12-81CF-84731A6F4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463" y="2125838"/>
                <a:ext cx="3196205" cy="9449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964656EC-2858-4531-98FF-417D553AC82F}"/>
                  </a:ext>
                </a:extLst>
              </p:cNvPr>
              <p:cNvSpPr txBox="1"/>
              <p:nvPr/>
            </p:nvSpPr>
            <p:spPr>
              <a:xfrm>
                <a:off x="7071920" y="3794125"/>
                <a:ext cx="5120080" cy="2094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The </a:t>
                </a:r>
                <a:r>
                  <a:rPr lang="fr-FR" dirty="0" err="1"/>
                  <a:t>parameter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fr-FR" dirty="0"/>
                  <a:t> is </a:t>
                </a:r>
                <a:r>
                  <a:rPr lang="fr-FR" dirty="0" err="1"/>
                  <a:t>dependent</a:t>
                </a:r>
                <a:r>
                  <a:rPr lang="fr-FR" dirty="0"/>
                  <a:t> on the excitation </a:t>
                </a:r>
                <a:r>
                  <a:rPr lang="fr-FR" dirty="0" err="1"/>
                  <a:t>energy</a:t>
                </a:r>
                <a:r>
                  <a:rPr lang="fr-FR" dirty="0"/>
                  <a:t> of the fragment.</a:t>
                </a:r>
              </a:p>
              <a:p>
                <a:r>
                  <a:rPr lang="fr-FR" b="0" dirty="0"/>
                  <a:t>For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: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ℊ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den>
                    </m:f>
                    <m:rad>
                      <m:radPr>
                        <m:deg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rad>
                  </m:oMath>
                </a14:m>
                <a:endParaRPr lang="fr-FR" dirty="0"/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are </a:t>
                </a:r>
                <a:r>
                  <a:rPr lang="fr-FR" b="1" i="1" dirty="0" err="1"/>
                  <a:t>adjustement</a:t>
                </a:r>
                <a:r>
                  <a:rPr lang="fr-FR" dirty="0"/>
                  <a:t> </a:t>
                </a:r>
                <a:r>
                  <a:rPr lang="fr-FR" dirty="0" err="1"/>
                  <a:t>parameters</a:t>
                </a:r>
                <a:r>
                  <a:rPr lang="fr-FR" dirty="0"/>
                  <a:t> to </a:t>
                </a:r>
                <a:r>
                  <a:rPr lang="fr-FR" dirty="0" err="1"/>
                  <a:t>better</a:t>
                </a:r>
                <a:r>
                  <a:rPr lang="fr-FR" dirty="0"/>
                  <a:t> fit </a:t>
                </a:r>
                <a:r>
                  <a:rPr lang="fr-FR" dirty="0" err="1"/>
                  <a:t>experimental</a:t>
                </a:r>
                <a:r>
                  <a:rPr lang="fr-FR" dirty="0"/>
                  <a:t> data.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964656EC-2858-4531-98FF-417D553AC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920" y="3794125"/>
                <a:ext cx="5120080" cy="2094228"/>
              </a:xfrm>
              <a:prstGeom prst="rect">
                <a:avLst/>
              </a:prstGeom>
              <a:blipFill>
                <a:blip r:embed="rId5"/>
                <a:stretch>
                  <a:fillRect l="-952" t="-1453" r="-238" b="-34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6CF55-2018-417D-8989-54FF043A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5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9690F9-7BEA-4F31-BDCD-F6A0F01F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G. BAZELAIRE - EuNPC2025 - 22-09-2025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AFBF6A2-7776-4D9B-BBBD-1DFCDF1E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FIFRELIN </a:t>
            </a:r>
            <a:r>
              <a:rPr lang="fr-FR" dirty="0" err="1"/>
              <a:t>step</a:t>
            </a:r>
            <a:r>
              <a:rPr lang="fr-FR" dirty="0"/>
              <a:t> 2 : de-excitation process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902DB0-A12A-48DD-929C-27BE68CE8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76" y="1420290"/>
            <a:ext cx="5165217" cy="416842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5BBEE3B-A95A-4B69-84BC-D9AEDB32B161}"/>
              </a:ext>
            </a:extLst>
          </p:cNvPr>
          <p:cNvSpPr txBox="1"/>
          <p:nvPr/>
        </p:nvSpPr>
        <p:spPr>
          <a:xfrm>
            <a:off x="605026" y="1438819"/>
            <a:ext cx="5568293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De-excitation process based on Hauser-</a:t>
            </a:r>
            <a:r>
              <a:rPr lang="fr-FR" b="1" dirty="0" err="1"/>
              <a:t>Feshbach</a:t>
            </a:r>
            <a:r>
              <a:rPr lang="fr-FR" b="1" dirty="0"/>
              <a:t> </a:t>
            </a:r>
            <a:r>
              <a:rPr lang="fr-FR" b="1" dirty="0" err="1"/>
              <a:t>formalism</a:t>
            </a:r>
            <a:r>
              <a:rPr lang="fr-FR" b="1" dirty="0"/>
              <a:t> and </a:t>
            </a:r>
            <a:r>
              <a:rPr lang="fr-FR" b="1" dirty="0" err="1"/>
              <a:t>nuclear</a:t>
            </a:r>
            <a:r>
              <a:rPr lang="fr-FR" b="1" dirty="0"/>
              <a:t> </a:t>
            </a:r>
            <a:r>
              <a:rPr lang="fr-FR" b="1" dirty="0" err="1"/>
              <a:t>realization</a:t>
            </a:r>
            <a:r>
              <a:rPr lang="fr-FR" b="1" dirty="0"/>
              <a:t>.</a:t>
            </a:r>
          </a:p>
          <a:p>
            <a:endParaRPr lang="fr-FR" b="1" dirty="0"/>
          </a:p>
          <a:p>
            <a:r>
              <a:rPr lang="fr-FR" b="1" dirty="0"/>
              <a:t>No more </a:t>
            </a:r>
            <a:r>
              <a:rPr lang="fr-FR" b="1" dirty="0" err="1"/>
              <a:t>interference</a:t>
            </a:r>
            <a:r>
              <a:rPr lang="fr-FR" b="1" dirty="0"/>
              <a:t> </a:t>
            </a:r>
            <a:r>
              <a:rPr lang="fr-FR" b="1" dirty="0" err="1"/>
              <a:t>from</a:t>
            </a:r>
            <a:r>
              <a:rPr lang="fr-FR" b="1" dirty="0"/>
              <a:t> the </a:t>
            </a:r>
            <a:r>
              <a:rPr lang="fr-FR" b="1" dirty="0" err="1"/>
              <a:t>selected</a:t>
            </a:r>
            <a:r>
              <a:rPr lang="fr-FR" b="1" dirty="0"/>
              <a:t> </a:t>
            </a:r>
            <a:r>
              <a:rPr lang="fr-FR" b="1" dirty="0">
                <a:solidFill>
                  <a:srgbClr val="00B050"/>
                </a:solidFill>
              </a:rPr>
              <a:t>free </a:t>
            </a:r>
            <a:r>
              <a:rPr lang="fr-FR" b="1" dirty="0" err="1">
                <a:solidFill>
                  <a:srgbClr val="00B050"/>
                </a:solidFill>
              </a:rPr>
              <a:t>parameters</a:t>
            </a:r>
            <a:r>
              <a:rPr lang="fr-FR" b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C4397C56-52DE-4B40-9025-9589EED241E6}"/>
                  </a:ext>
                </a:extLst>
              </p:cNvPr>
              <p:cNvSpPr txBox="1"/>
              <p:nvPr/>
            </p:nvSpPr>
            <p:spPr>
              <a:xfrm>
                <a:off x="605026" y="3311371"/>
                <a:ext cx="5029770" cy="1822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Physical outputs per masse A : 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</m:acc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fr-FR" b="1" dirty="0"/>
                  <a:t> : </a:t>
                </a:r>
                <a:r>
                  <a:rPr lang="fr-FR" dirty="0"/>
                  <a:t>neutron </a:t>
                </a:r>
                <a:r>
                  <a:rPr lang="fr-FR" dirty="0" err="1"/>
                  <a:t>multiplicity</a:t>
                </a:r>
                <a:endParaRPr lang="fr-FR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acc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1" dirty="0"/>
                  <a:t> : </a:t>
                </a:r>
                <a:r>
                  <a:rPr lang="fr-FR" dirty="0"/>
                  <a:t>gamma </a:t>
                </a:r>
                <a:r>
                  <a:rPr lang="fr-FR" dirty="0" err="1"/>
                  <a:t>multiplicity</a:t>
                </a:r>
                <a:endParaRPr lang="fr-FR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𝒀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post</m:t>
                        </m:r>
                      </m:sub>
                    </m:sSub>
                  </m:oMath>
                </a14:m>
                <a:r>
                  <a:rPr lang="fr-FR" b="1" dirty="0"/>
                  <a:t> : </a:t>
                </a:r>
                <a:r>
                  <a:rPr lang="fr-FR" dirty="0"/>
                  <a:t>post-</a:t>
                </a:r>
                <a:r>
                  <a:rPr lang="fr-FR" dirty="0" err="1"/>
                  <a:t>emission</a:t>
                </a:r>
                <a:r>
                  <a:rPr lang="fr-FR" dirty="0"/>
                  <a:t> </a:t>
                </a:r>
                <a:r>
                  <a:rPr lang="fr-FR" dirty="0" err="1"/>
                  <a:t>yields</a:t>
                </a:r>
                <a:endParaRPr lang="fr-FR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FR" dirty="0"/>
                  <a:t>etc.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C4397C56-52DE-4B40-9025-9589EED24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26" y="3311371"/>
                <a:ext cx="5029770" cy="1822615"/>
              </a:xfrm>
              <a:prstGeom prst="rect">
                <a:avLst/>
              </a:prstGeom>
              <a:blipFill>
                <a:blip r:embed="rId3"/>
                <a:stretch>
                  <a:fillRect l="-1697" t="-16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F03938F9-CB23-4DFF-8B80-3F4445E68F83}"/>
              </a:ext>
            </a:extLst>
          </p:cNvPr>
          <p:cNvSpPr txBox="1"/>
          <p:nvPr/>
        </p:nvSpPr>
        <p:spPr>
          <a:xfrm>
            <a:off x="605026" y="5596537"/>
            <a:ext cx="5621766" cy="57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i="1" dirty="0"/>
              <a:t>W. Hauser, H. </a:t>
            </a:r>
            <a:r>
              <a:rPr lang="fr-FR" sz="1600" i="1" dirty="0" err="1"/>
              <a:t>Feshbach</a:t>
            </a:r>
            <a:r>
              <a:rPr lang="fr-FR" sz="1600" i="1" dirty="0"/>
              <a:t>, Phys </a:t>
            </a:r>
            <a:r>
              <a:rPr lang="fr-FR" sz="1600" i="1" dirty="0" err="1"/>
              <a:t>Rev</a:t>
            </a:r>
            <a:r>
              <a:rPr lang="fr-FR" sz="1600" i="1" dirty="0"/>
              <a:t> 87.2, 366-373 (1952)</a:t>
            </a:r>
          </a:p>
          <a:p>
            <a:r>
              <a:rPr lang="fr-FR" sz="1600" i="1" dirty="0"/>
              <a:t>D. Regnier, </a:t>
            </a:r>
            <a:r>
              <a:rPr lang="fr-FR" sz="1600" i="1" dirty="0" err="1"/>
              <a:t>Thesis</a:t>
            </a:r>
            <a:r>
              <a:rPr lang="fr-FR" sz="1600" i="1" dirty="0"/>
              <a:t> (2013)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B54C90-20B0-4718-89BC-BFCFB8E8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7978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 POPINS">
      <a:majorFont>
        <a:latin typeface="Poppins Black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6 Popins.potx" id="{CEA50F67-8F53-45DA-B803-EE6BE10B31FD}" vid="{3F48513A-73ED-4410-AE75-75F2D02C2A7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référentiel" ma:contentTypeID="0x010100108A61D7BE634F76874FDC084DD0BD15009E39C29C26594BAC90AC8ED3FDFD77E000BCE28098BA0F0B45BA4517838BD1AEEF" ma:contentTypeVersion="33" ma:contentTypeDescription="" ma:contentTypeScope="" ma:versionID="4c5be590388616a1b551115da05bc43b">
  <xsd:schema xmlns:xsd="http://www.w3.org/2001/XMLSchema" xmlns:xs="http://www.w3.org/2001/XMLSchema" xmlns:p="http://schemas.microsoft.com/office/2006/metadata/properties" xmlns:ns1="98091354-8d82-4ad1-b5dd-6b09eb5ff196" xmlns:ns3="91130d52-d7c5-4e9c-ae1e-8e8e5c28245c" targetNamespace="http://schemas.microsoft.com/office/2006/metadata/properties" ma:root="true" ma:fieldsID="44338b7d3fa432cfa170dc216eb8433d" ns1:_="" ns3:_="">
    <xsd:import namespace="98091354-8d82-4ad1-b5dd-6b09eb5ff196"/>
    <xsd:import namespace="91130d52-d7c5-4e9c-ae1e-8e8e5c28245c"/>
    <xsd:element name="properties">
      <xsd:complexType>
        <xsd:sequence>
          <xsd:element name="documentManagement">
            <xsd:complexType>
              <xsd:all>
                <xsd:element ref="ns1:CollabTypeDocument"/>
                <xsd:element ref="ns1:CollabObjetResume" minOccurs="0"/>
                <xsd:element ref="ns3:CollabExternalReferences"/>
                <xsd:element ref="ns3:CollabDate"/>
                <xsd:element ref="ns3:CollabComments" minOccurs="0"/>
                <xsd:element ref="ns1:CollabEnVigueur" minOccurs="0"/>
                <xsd:element ref="ns1:g65f1e9585ce45a29a8379f50f13cd0c" minOccurs="0"/>
                <xsd:element ref="ns1:TaxCatchAll" minOccurs="0"/>
                <xsd:element ref="ns1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91354-8d82-4ad1-b5dd-6b09eb5ff196" elementFormDefault="qualified">
    <xsd:import namespace="http://schemas.microsoft.com/office/2006/documentManagement/types"/>
    <xsd:import namespace="http://schemas.microsoft.com/office/infopath/2007/PartnerControls"/>
    <xsd:element name="CollabTypeDocument" ma:index="0" ma:displayName="Type de document" ma:format="Dropdown" ma:internalName="CollabTypeDocument">
      <xsd:simpleType>
        <xsd:restriction base="dms:Choice">
          <xsd:enumeration value="Accord"/>
          <xsd:enumeration value="Circulaire"/>
          <xsd:enumeration value="Consigne"/>
          <xsd:enumeration value="Contrat objectifs"/>
          <xsd:enumeration value="Convention"/>
          <xsd:enumeration value="Dossier processus"/>
          <xsd:enumeration value="Fiche processus"/>
          <xsd:enumeration value="Formulaire"/>
          <xsd:enumeration value="Guide"/>
          <xsd:enumeration value="Lettre de mission"/>
          <xsd:enumeration value="Liste"/>
          <xsd:enumeration value="Liste Documents Applicables"/>
          <xsd:enumeration value="Logo"/>
          <xsd:enumeration value="Manuel opérateur"/>
          <xsd:enumeration value="Mode opératoire"/>
          <xsd:enumeration value="Note Instruction Générale (NIG)"/>
          <xsd:enumeration value="Note Instruction Générale CEA (NIGCEA)"/>
          <xsd:enumeration value="Note Instruction Générale groupe (NIGG)"/>
          <xsd:enumeration value="Note Instruction Particulière (NIP)"/>
          <xsd:enumeration value="Note"/>
          <xsd:enumeration value="Note Administrateur Général (Note AG)"/>
          <xsd:enumeration value="Note application"/>
          <xsd:enumeration value="Note nomination"/>
          <xsd:enumeration value="Note organisation"/>
          <xsd:enumeration value="Organigramme"/>
          <xsd:enumeration value="Plan Qualité"/>
          <xsd:enumeration value="Procédure"/>
          <xsd:enumeration value="Rapport"/>
          <xsd:enumeration value="Tableau de gestion"/>
        </xsd:restriction>
      </xsd:simpleType>
    </xsd:element>
    <xsd:element name="CollabObjetResume" ma:index="3" nillable="true" ma:displayName="Objet - Résumé" ma:internalName="CollabObjetResume" ma:readOnly="false">
      <xsd:simpleType>
        <xsd:restriction base="dms:Note"/>
      </xsd:simpleType>
    </xsd:element>
    <xsd:element name="CollabEnVigueur" ma:index="8" nillable="true" ma:displayName="En vigueur" ma:default="1" ma:internalName="CollabEnVigueur" ma:readOnly="false">
      <xsd:simpleType>
        <xsd:restriction base="dms:Boolean"/>
      </xsd:simpleType>
    </xsd:element>
    <xsd:element name="g65f1e9585ce45a29a8379f50f13cd0c" ma:index="14" ma:taxonomy="true" ma:internalName="g65f1e9585ce45a29a8379f50f13cd0c" ma:taxonomyFieldName="CollabEmetteur" ma:displayName="Emetteur" ma:readOnly="false" ma:default="" ma:fieldId="{065f1e95-85ce-45a2-9a83-79f50f13cd0c}" ma:taxonomyMulti="true" ma:sspId="ea6c1742-5521-40b5-9022-00c35f6f2763" ma:termSetId="b0eb54bb-5d02-4f03-af81-45912abcbe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fcd52ac-d771-4543-96ea-276209a03e87}" ma:internalName="TaxCatchAll" ma:showField="CatchAllData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fcd52ac-d771-4543-96ea-276209a03e87}" ma:internalName="TaxCatchAllLabel" ma:readOnly="true" ma:showField="CatchAllDataLabel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30d52-d7c5-4e9c-ae1e-8e8e5c28245c" elementFormDefault="qualified">
    <xsd:import namespace="http://schemas.microsoft.com/office/2006/documentManagement/types"/>
    <xsd:import namespace="http://schemas.microsoft.com/office/infopath/2007/PartnerControls"/>
    <xsd:element name="CollabExternalReferences" ma:index="4" ma:displayName="Référence" ma:internalName="CollabExternalReferences" ma:readOnly="false">
      <xsd:simpleType>
        <xsd:restriction base="dms:Text">
          <xsd:maxLength value="255"/>
        </xsd:restriction>
      </xsd:simpleType>
    </xsd:element>
    <xsd:element name="CollabDate" ma:index="5" ma:displayName="Date édition" ma:format="DateOnly" ma:LCID="1036" ma:internalName="CollabDate" ma:readOnly="false">
      <xsd:simpleType>
        <xsd:restriction base="dms:DateTime"/>
      </xsd:simpleType>
    </xsd:element>
    <xsd:element name="CollabComments" ma:index="7" nillable="true" ma:displayName="Observation(s)" ma:internalName="CollabComment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axOccurs="1" ma:index="2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91130d52-d7c5-4e9c-ae1e-8e8e5c28245c" xsi:nil="true"/>
    <CollabTypeDocument xmlns="98091354-8d82-4ad1-b5dd-6b09eb5ff196">Procédure</CollabTypeDocument>
    <CollabDate xmlns="91130d52-d7c5-4e9c-ae1e-8e8e5c28245c">2023-05-16T22:00:00+00:00</CollabDate>
    <CollabObjetResume xmlns="98091354-8d82-4ad1-b5dd-6b09eb5ff196" xsi:nil="true"/>
    <g65f1e9585ce45a29a8379f50f13cd0c xmlns="98091354-8d82-4ad1-b5dd-6b09eb5ff1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DCOM</TermName>
          <TermId xmlns="http://schemas.microsoft.com/office/infopath/2007/PartnerControls">5d454b4e-7aaa-470d-be17-032317e26456</TermId>
        </TermInfo>
      </Terms>
    </g65f1e9585ce45a29a8379f50f13cd0c>
    <TaxCatchAll xmlns="98091354-8d82-4ad1-b5dd-6b09eb5ff196">
      <Value>16</Value>
    </TaxCatchAll>
    <CollabExternalReferences xmlns="91130d52-d7c5-4e9c-ae1e-8e8e5c28245c">Masque-de-presentation-Poppins-PPTX</CollabExternalReferences>
    <CollabEnVigueur xmlns="98091354-8d82-4ad1-b5dd-6b09eb5ff196">true</CollabEnVigueur>
  </documentManagement>
</p:properties>
</file>

<file path=customXml/itemProps1.xml><?xml version="1.0" encoding="utf-8"?>
<ds:datastoreItem xmlns:ds="http://schemas.openxmlformats.org/officeDocument/2006/customXml" ds:itemID="{4C073848-9A95-4BC6-BAFE-D8608551CC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ED3ED2-6056-4B83-8240-AF7E9CD652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91354-8d82-4ad1-b5dd-6b09eb5ff196"/>
    <ds:schemaRef ds:uri="91130d52-d7c5-4e9c-ae1e-8e8e5c282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66022F-324B-45B8-A0D1-844D0C3E1411}">
  <ds:schemaRefs>
    <ds:schemaRef ds:uri="http://schemas.microsoft.com/office/2006/documentManagement/types"/>
    <ds:schemaRef ds:uri="91130d52-d7c5-4e9c-ae1e-8e8e5c28245c"/>
    <ds:schemaRef ds:uri="http://purl.org/dc/elements/1.1/"/>
    <ds:schemaRef ds:uri="http://schemas.microsoft.com/office/2006/metadata/properties"/>
    <ds:schemaRef ds:uri="98091354-8d82-4ad1-b5dd-6b09eb5ff19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final-V6 Poppins</Template>
  <TotalTime>865</TotalTime>
  <Words>1528</Words>
  <Application>Microsoft Office PowerPoint</Application>
  <PresentationFormat>Grand écran</PresentationFormat>
  <Paragraphs>212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Cambria Math</vt:lpstr>
      <vt:lpstr>Arial Black</vt:lpstr>
      <vt:lpstr>Poppins Black</vt:lpstr>
      <vt:lpstr>Calibri</vt:lpstr>
      <vt:lpstr>Wingdings</vt:lpstr>
      <vt:lpstr>Poppins</vt:lpstr>
      <vt:lpstr>Thème Office</vt:lpstr>
      <vt:lpstr>Bayesian optimization on FIFRELIN Monte-Carlo code to  fit neutron and gamma multiplicities</vt:lpstr>
      <vt:lpstr>Context : nuclear data</vt:lpstr>
      <vt:lpstr>Contents </vt:lpstr>
      <vt:lpstr>FIFRELIN</vt:lpstr>
      <vt:lpstr>FIFRELIN : simulation of the de-excitation process of fission fragments</vt:lpstr>
      <vt:lpstr>FIFRELIN step 1 : generation of fission fragments</vt:lpstr>
      <vt:lpstr>FIFRELIN step 1 : generation of fission fragments</vt:lpstr>
      <vt:lpstr>FIFRELIN step 1 : generation of fission fragments</vt:lpstr>
      <vt:lpstr>FIFRELIN step 2 : de-excitation process</vt:lpstr>
      <vt:lpstr>FIFRELIN : black-box</vt:lpstr>
      <vt:lpstr>Gaussian Process regressor &amp; Bayesian Optimization</vt:lpstr>
      <vt:lpstr>Gaussian Process regressor (GPR)</vt:lpstr>
      <vt:lpstr>Bayesian Optimization (BO)</vt:lpstr>
      <vt:lpstr>Adjustement of experimental data</vt:lpstr>
      <vt:lpstr>Fitting the saw-tooth</vt:lpstr>
      <vt:lpstr>Adjustement parameters f_(σ(L))and f_(σ(H))</vt:lpstr>
      <vt:lpstr>Fitting the saw-tooth</vt:lpstr>
      <vt:lpstr>Comparaison / results </vt:lpstr>
      <vt:lpstr>Comparaison with CGMF</vt:lpstr>
      <vt:lpstr>Comparaison with CGMF</vt:lpstr>
      <vt:lpstr>Conclusion</vt:lpstr>
      <vt:lpstr>Thank you</vt:lpstr>
      <vt:lpstr>Comparaison with CGMF</vt:lpstr>
      <vt:lpstr>Comparaison with CGMF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Masque-de-presentation-Poppins-PPTX</dc:title>
  <dc:creator>HARTMANN Marion</dc:creator>
  <cp:lastModifiedBy>BAZELAIRE Guillaume 270320</cp:lastModifiedBy>
  <cp:revision>84</cp:revision>
  <dcterms:created xsi:type="dcterms:W3CDTF">2023-02-14T14:24:13Z</dcterms:created>
  <dcterms:modified xsi:type="dcterms:W3CDTF">2025-09-19T17:36:48Z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0x010100108A61D7BE634F76874FDC084DD0BD15009E39C29C26594BAC90AC8ED3FDFD77E000BCE28098BA0F0B45BA4517838BD1AEEF</vt:lpwstr>
  </property>
  <property fmtid="{D5CDD505-2E9C-101B-9397-08002B2CF9AE}" pid="3" name="CollabXmlContent">
    <vt:lpwstr>&lt;CollabItems&gt;_x000d_
  &lt;CollabItem&gt;_x000d_
    &lt;FileLeafRef&gt;Masque-de-presentation-Poppins-PPTX.pptx&lt;/FileLeafRef&gt;_x000d_
    &lt;Title&gt;Masque-de-presentation-Poppins-PPTX&lt;/Title&gt;_x000d_
    &lt;CollabTypeDocument&gt;Procédure&lt;/CollabTypeDocument&gt;_x000d_
    &lt;CollabObjetResume /&gt;_x000d_
    &lt;CollabE</vt:lpwstr>
  </property>
  <property fmtid="{D5CDD505-2E9C-101B-9397-08002B2CF9AE}" pid="4" name="IsCollabDocument">
    <vt:bool>true</vt:bool>
  </property>
  <property fmtid="{D5CDD505-2E9C-101B-9397-08002B2CF9AE}" pid="5" name="CollabEmetteur">
    <vt:lpwstr>16;#DCOM|5d454b4e-7aaa-470d-be17-032317e26456</vt:lpwstr>
  </property>
  <property fmtid="{D5CDD505-2E9C-101B-9397-08002B2CF9AE}" pid="6" name="I2ICODE">
    <vt:lpwstr>COLLAB</vt:lpwstr>
  </property>
  <property fmtid="{D5CDD505-2E9C-101B-9397-08002B2CF9AE}" pid="7" name="WebApplicationID">
    <vt:lpwstr>bb36ce6d-0f69-46d8-b0d4-d9bf5a87d995</vt:lpwstr>
  </property>
  <property fmtid="{D5CDD505-2E9C-101B-9397-08002B2CF9AE}" pid="8" name="I2ISITECODE">
    <vt:lpwstr/>
  </property>
</Properties>
</file>