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4" r:id="rId2"/>
    <p:sldId id="274" r:id="rId3"/>
    <p:sldId id="275" r:id="rId4"/>
    <p:sldId id="266" r:id="rId5"/>
    <p:sldId id="267" r:id="rId6"/>
    <p:sldId id="276" r:id="rId7"/>
    <p:sldId id="269" r:id="rId8"/>
    <p:sldId id="270" r:id="rId9"/>
    <p:sldId id="280" r:id="rId10"/>
    <p:sldId id="271" r:id="rId11"/>
    <p:sldId id="272" r:id="rId12"/>
    <p:sldId id="278" r:id="rId13"/>
    <p:sldId id="277" r:id="rId14"/>
    <p:sldId id="281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EFE"/>
    <a:srgbClr val="898989"/>
    <a:srgbClr val="B9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6" autoAdjust="0"/>
    <p:restoredTop sz="94660"/>
  </p:normalViewPr>
  <p:slideViewPr>
    <p:cSldViewPr showGuides="1">
      <p:cViewPr varScale="1">
        <p:scale>
          <a:sx n="107" d="100"/>
          <a:sy n="107" d="100"/>
        </p:scale>
        <p:origin x="699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03E01-EAFE-473E-9404-4EBCA1BD0397}" type="datetime1">
              <a:rPr lang="de-DE" smtClean="0">
                <a:solidFill>
                  <a:srgbClr val="898989"/>
                </a:solidFill>
              </a:rPr>
              <a:t>15.09.2025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E5FE76A-232E-43B6-A07F-38DA957E2F7C}" type="datetime1">
              <a:rPr lang="de-DE" smtClean="0"/>
              <a:t>15.09.2025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5FE76A-232E-43B6-A07F-38DA957E2F7C}" type="datetime1">
              <a:rPr lang="de-DE" smtClean="0"/>
              <a:t>15.09.2025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07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5FE76A-232E-43B6-A07F-38DA957E2F7C}" type="datetime1">
              <a:rPr lang="de-DE" smtClean="0"/>
              <a:t>15.09.2025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72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EuNPC2025 | Technische Universität Darmstadt | Timothy George </a:t>
            </a:r>
            <a:r>
              <a:rPr lang="de-DE" dirty="0" err="1"/>
              <a:t>Backert</a:t>
            </a:r>
            <a:r>
              <a:rPr lang="de-DE" dirty="0"/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Fußzeilenplatzhalter 21">
            <a:extLst>
              <a:ext uri="{FF2B5EF4-FFF2-40B4-BE49-F238E27FC236}">
                <a16:creationId xmlns:a16="http://schemas.microsoft.com/office/drawing/2014/main" id="{7EF02FAF-6811-C52B-647F-BA1A6725FF33}"/>
              </a:ext>
            </a:extLst>
          </p:cNvPr>
          <p:cNvSpPr txBox="1">
            <a:spLocks/>
          </p:cNvSpPr>
          <p:nvPr userDrawn="1"/>
        </p:nvSpPr>
        <p:spPr>
          <a:xfrm>
            <a:off x="11059193" y="6553318"/>
            <a:ext cx="108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‹Nr.›</a:t>
            </a:fld>
            <a:r>
              <a:rPr lang="de-DE" dirty="0"/>
              <a:t> / 11</a:t>
            </a:r>
          </a:p>
        </p:txBody>
      </p:sp>
      <p:pic>
        <p:nvPicPr>
          <p:cNvPr id="19" name="Grafik 18" descr="Ein Bild, das Schrift, Logo, Symbol, Grafiken enthält.&#10;&#10;Automatisch generierte Beschreibung">
            <a:extLst>
              <a:ext uri="{FF2B5EF4-FFF2-40B4-BE49-F238E27FC236}">
                <a16:creationId xmlns:a16="http://schemas.microsoft.com/office/drawing/2014/main" id="{6207E81B-63FC-AD17-3974-6766166DC3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363" y="1054280"/>
            <a:ext cx="946799" cy="331634"/>
          </a:xfrm>
          <a:prstGeom prst="rect">
            <a:avLst/>
          </a:prstGeom>
        </p:spPr>
      </p:pic>
      <p:pic>
        <p:nvPicPr>
          <p:cNvPr id="20" name="Grafik 19" descr="Ein Bild, das Text, Screenshot, Schrift, Grafiken enthält.&#10;&#10;Automatisch generierte Beschreibung">
            <a:extLst>
              <a:ext uri="{FF2B5EF4-FFF2-40B4-BE49-F238E27FC236}">
                <a16:creationId xmlns:a16="http://schemas.microsoft.com/office/drawing/2014/main" id="{DB196C2B-77E7-B6AC-B42C-13800D2B94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00" y="1045202"/>
            <a:ext cx="768509" cy="557260"/>
          </a:xfrm>
          <a:prstGeom prst="rect">
            <a:avLst/>
          </a:prstGeom>
        </p:spPr>
      </p:pic>
      <p:sp>
        <p:nvSpPr>
          <p:cNvPr id="24" name="Fußzeilenplatzhalter 21">
            <a:extLst>
              <a:ext uri="{FF2B5EF4-FFF2-40B4-BE49-F238E27FC236}">
                <a16:creationId xmlns:a16="http://schemas.microsoft.com/office/drawing/2014/main" id="{1D7FD415-6954-15B2-0BC1-253F1395BDD0}"/>
              </a:ext>
            </a:extLst>
          </p:cNvPr>
          <p:cNvSpPr txBox="1">
            <a:spLocks/>
          </p:cNvSpPr>
          <p:nvPr userDrawn="1"/>
        </p:nvSpPr>
        <p:spPr>
          <a:xfrm>
            <a:off x="241541" y="6553318"/>
            <a:ext cx="108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22.09.2025            </a:t>
            </a:r>
          </a:p>
        </p:txBody>
      </p: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51" r:id="rId6"/>
    <p:sldLayoutId id="2147483667" r:id="rId7"/>
    <p:sldLayoutId id="2147483668" r:id="rId8"/>
    <p:sldLayoutId id="2147483661" r:id="rId9"/>
    <p:sldLayoutId id="2147483654" r:id="rId10"/>
    <p:sldLayoutId id="2147483655" r:id="rId1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49.png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48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47.png"/><Relationship Id="rId5" Type="http://schemas.openxmlformats.org/officeDocument/2006/relationships/tags" Target="../tags/tag33.xml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tags" Target="../tags/tag32.xml"/><Relationship Id="rId9" Type="http://schemas.openxmlformats.org/officeDocument/2006/relationships/image" Target="../media/image45.jpe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7.xml"/><Relationship Id="rId7" Type="http://schemas.openxmlformats.org/officeDocument/2006/relationships/image" Target="../media/image53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2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tags" Target="../tags/tag40.xml"/><Relationship Id="rId21" Type="http://schemas.openxmlformats.org/officeDocument/2006/relationships/image" Target="../media/image28.png"/><Relationship Id="rId7" Type="http://schemas.openxmlformats.org/officeDocument/2006/relationships/tags" Target="../tags/tag44.xml"/><Relationship Id="rId12" Type="http://schemas.openxmlformats.org/officeDocument/2006/relationships/image" Target="../media/image21.png"/><Relationship Id="rId17" Type="http://schemas.openxmlformats.org/officeDocument/2006/relationships/image" Target="../media/image55.png"/><Relationship Id="rId2" Type="http://schemas.openxmlformats.org/officeDocument/2006/relationships/tags" Target="../tags/tag39.xml"/><Relationship Id="rId16" Type="http://schemas.openxmlformats.org/officeDocument/2006/relationships/image" Target="../media/image25.png"/><Relationship Id="rId20" Type="http://schemas.openxmlformats.org/officeDocument/2006/relationships/image" Target="../media/image57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20.png"/><Relationship Id="rId5" Type="http://schemas.openxmlformats.org/officeDocument/2006/relationships/tags" Target="../tags/tag42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5.xml"/><Relationship Id="rId19" Type="http://schemas.openxmlformats.org/officeDocument/2006/relationships/image" Target="../media/image56.png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image" Target="../media/image23.png"/><Relationship Id="rId2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49.xml"/><Relationship Id="rId7" Type="http://schemas.openxmlformats.org/officeDocument/2006/relationships/image" Target="../media/image58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62.png"/><Relationship Id="rId5" Type="http://schemas.openxmlformats.org/officeDocument/2006/relationships/tags" Target="../tags/tag51.xml"/><Relationship Id="rId10" Type="http://schemas.openxmlformats.org/officeDocument/2006/relationships/image" Target="../media/image61.png"/><Relationship Id="rId4" Type="http://schemas.openxmlformats.org/officeDocument/2006/relationships/tags" Target="../tags/tag50.xml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tags" Target="../tags/tag5.xml"/><Relationship Id="rId16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12.png"/><Relationship Id="rId5" Type="http://schemas.openxmlformats.org/officeDocument/2006/relationships/tags" Target="../tags/tag8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tags" Target="../tags/tag13.xml"/><Relationship Id="rId16" Type="http://schemas.openxmlformats.org/officeDocument/2006/relationships/image" Target="../media/image27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2.png"/><Relationship Id="rId5" Type="http://schemas.openxmlformats.org/officeDocument/2006/relationships/tags" Target="../tags/tag16.xml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tags" Target="../tags/tag15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1.xml"/><Relationship Id="rId7" Type="http://schemas.openxmlformats.org/officeDocument/2006/relationships/image" Target="../media/image3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4.png"/><Relationship Id="rId4" Type="http://schemas.openxmlformats.org/officeDocument/2006/relationships/tags" Target="../tags/tag22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7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2.png"/><Relationship Id="rId4" Type="http://schemas.openxmlformats.org/officeDocument/2006/relationships/tags" Target="../tags/tag28.xm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2732ADD-7235-3D2C-8532-5131C53FD038}"/>
              </a:ext>
            </a:extLst>
          </p:cNvPr>
          <p:cNvGrpSpPr>
            <a:grpSpLocks noChangeAspect="1"/>
          </p:cNvGrpSpPr>
          <p:nvPr/>
        </p:nvGrpSpPr>
        <p:grpSpPr>
          <a:xfrm>
            <a:off x="2608695" y="1631686"/>
            <a:ext cx="8373165" cy="3035765"/>
            <a:chOff x="2136000" y="2576426"/>
            <a:chExt cx="5760000" cy="2088339"/>
          </a:xfrm>
        </p:grpSpPr>
        <p:pic>
          <p:nvPicPr>
            <p:cNvPr id="6" name="Picture 2" descr="Fig. 3">
              <a:extLst>
                <a:ext uri="{FF2B5EF4-FFF2-40B4-BE49-F238E27FC236}">
                  <a16:creationId xmlns:a16="http://schemas.microsoft.com/office/drawing/2014/main" id="{65D62E7E-838E-1CD2-7BD5-0D3D6F6F2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000" y="2775134"/>
              <a:ext cx="5110844" cy="183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C2306CB5-8462-34F3-FBED-6C49F3B9C638}"/>
                </a:ext>
              </a:extLst>
            </p:cNvPr>
            <p:cNvSpPr/>
            <p:nvPr/>
          </p:nvSpPr>
          <p:spPr>
            <a:xfrm>
              <a:off x="4673600" y="2576426"/>
              <a:ext cx="3222400" cy="20883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3E2534F-C74B-890D-7E3D-D59D7238D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448017"/>
            <a:ext cx="9360000" cy="1080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de-DE" sz="2800" dirty="0" err="1"/>
              <a:t>Four</a:t>
            </a:r>
            <a:r>
              <a:rPr lang="de-DE" sz="2800" dirty="0"/>
              <a:t>-neutron </a:t>
            </a:r>
            <a:r>
              <a:rPr lang="de-DE" sz="2800" dirty="0" err="1"/>
              <a:t>point-production</a:t>
            </a:r>
            <a:br>
              <a:rPr lang="de-DE" sz="2800" dirty="0"/>
            </a:br>
            <a:r>
              <a:rPr lang="de-DE" sz="2800" dirty="0" err="1"/>
              <a:t>within</a:t>
            </a:r>
            <a:br>
              <a:rPr lang="de-DE" sz="2800" dirty="0"/>
            </a:br>
            <a:r>
              <a:rPr lang="de-DE" sz="2800" dirty="0" err="1"/>
              <a:t>pionless</a:t>
            </a:r>
            <a:r>
              <a:rPr lang="de-DE" sz="2800" dirty="0"/>
              <a:t> EFT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B8E9F2-A7BE-ABFD-3158-860EB69F8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000" y="4869000"/>
            <a:ext cx="9360000" cy="1468800"/>
          </a:xfrm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Timothy George </a:t>
            </a:r>
            <a:r>
              <a:rPr lang="de-DE" dirty="0" err="1"/>
              <a:t>Backert</a:t>
            </a:r>
            <a:endParaRPr lang="de-DE" dirty="0"/>
          </a:p>
          <a:p>
            <a:r>
              <a:rPr lang="de-DE" dirty="0"/>
              <a:t>- Technische Universität Darmstadt -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FD8620D-BC10-1AE5-F292-EF2A8661BD0D}"/>
              </a:ext>
            </a:extLst>
          </p:cNvPr>
          <p:cNvSpPr txBox="1"/>
          <p:nvPr/>
        </p:nvSpPr>
        <p:spPr>
          <a:xfrm>
            <a:off x="6237183" y="3844234"/>
            <a:ext cx="230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  <a:latin typeface="+mn-lt"/>
              </a:rPr>
              <a:t>Duer</a:t>
            </a:r>
            <a:r>
              <a:rPr lang="en-US" sz="1000" dirty="0">
                <a:solidFill>
                  <a:srgbClr val="FF0000"/>
                </a:solidFill>
                <a:latin typeface="+mn-lt"/>
              </a:rPr>
              <a:t> et al.</a:t>
            </a:r>
          </a:p>
          <a:p>
            <a:r>
              <a:rPr lang="de-DE" sz="1000" dirty="0">
                <a:solidFill>
                  <a:srgbClr val="FF0000"/>
                </a:solidFill>
                <a:latin typeface="+mn-lt"/>
              </a:rPr>
              <a:t>Nature 606.7915 (2022): 678-682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8603D51-3561-3469-9A0E-E76D13805749}"/>
              </a:ext>
            </a:extLst>
          </p:cNvPr>
          <p:cNvSpPr txBox="1"/>
          <p:nvPr/>
        </p:nvSpPr>
        <p:spPr>
          <a:xfrm>
            <a:off x="5979129" y="2011697"/>
            <a:ext cx="1776810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resonance</a:t>
            </a:r>
            <a:r>
              <a:rPr lang="de-DE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-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like</a:t>
            </a:r>
            <a:r>
              <a:rPr lang="de-DE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structure</a:t>
            </a:r>
            <a:r>
              <a:rPr lang="de-DE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? </a:t>
            </a:r>
          </a:p>
        </p:txBody>
      </p: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id="{FF5D3AD6-5DBC-61E8-366D-C4AFC5C2683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36887" y="2011695"/>
            <a:ext cx="2173112" cy="876106"/>
          </a:xfrm>
          <a:prstGeom prst="bentConnector3">
            <a:avLst>
              <a:gd name="adj1" fmla="val 100041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41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638D8-77CE-8D5E-4945-3B0F0D829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58785A-E64C-59D4-D4F7-016E67D46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349000"/>
            <a:ext cx="11519987" cy="4500000"/>
          </a:xfrm>
        </p:spPr>
        <p:txBody>
          <a:bodyPr>
            <a:normAutofit/>
          </a:bodyPr>
          <a:lstStyle/>
          <a:p>
            <a:r>
              <a:rPr lang="de-DE" dirty="0" err="1"/>
              <a:t>Lowest</a:t>
            </a:r>
            <a:r>
              <a:rPr lang="de-DE" dirty="0"/>
              <a:t> partial </a:t>
            </a:r>
            <a:r>
              <a:rPr lang="de-DE" dirty="0" err="1"/>
              <a:t>wave</a:t>
            </a:r>
            <a:r>
              <a:rPr lang="de-DE" dirty="0"/>
              <a:t> </a:t>
            </a:r>
            <a:r>
              <a:rPr lang="de-DE" dirty="0" err="1"/>
              <a:t>contributions</a:t>
            </a:r>
            <a:r>
              <a:rPr lang="de-DE" dirty="0"/>
              <a:t>:</a:t>
            </a:r>
          </a:p>
          <a:p>
            <a:pPr marL="0" indent="0">
              <a:buNone/>
            </a:pPr>
            <a:r>
              <a:rPr lang="de-DE" dirty="0"/>
              <a:t>   - 2+2 </a:t>
            </a:r>
            <a:r>
              <a:rPr lang="de-DE" dirty="0" err="1"/>
              <a:t>channel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   - 3+1 </a:t>
            </a:r>
            <a:r>
              <a:rPr lang="de-DE" dirty="0" err="1"/>
              <a:t>channel</a:t>
            </a:r>
            <a:r>
              <a:rPr lang="de-DE" dirty="0"/>
              <a:t>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AADB8C-6C94-B211-7A45-138CE0EC2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12234"/>
            <a:ext cx="10416000" cy="1080000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  <a:ea typeface="MS PGothic" panose="020B0600070205080204" pitchFamily="34" charset="-128"/>
              </a:rPr>
              <a:t>4. </a:t>
            </a:r>
            <a:r>
              <a:rPr lang="de-DE" sz="3200" dirty="0" err="1">
                <a:latin typeface="+mn-lt"/>
                <a:ea typeface="MS PGothic" panose="020B0600070205080204" pitchFamily="34" charset="-128"/>
              </a:rPr>
              <a:t>Four</a:t>
            </a:r>
            <a:r>
              <a:rPr lang="de-DE" sz="3200" dirty="0">
                <a:latin typeface="+mn-lt"/>
                <a:ea typeface="MS PGothic" panose="020B0600070205080204" pitchFamily="34" charset="-128"/>
              </a:rPr>
              <a:t>-Neutron System</a:t>
            </a:r>
            <a:endParaRPr lang="de-DE" sz="3000" dirty="0"/>
          </a:p>
        </p:txBody>
      </p:sp>
      <p:pic>
        <p:nvPicPr>
          <p:cNvPr id="8" name="Grafik 7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7100456F-2A61-B952-D670-AB49AEB330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63" y="1629000"/>
            <a:ext cx="5323637" cy="432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5B37AC4-672A-0E14-D636-8D5ABEA03182}"/>
              </a:ext>
            </a:extLst>
          </p:cNvPr>
          <p:cNvSpPr txBox="1"/>
          <p:nvPr/>
        </p:nvSpPr>
        <p:spPr>
          <a:xfrm>
            <a:off x="7535999" y="1173902"/>
            <a:ext cx="1268296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Mesh ~ 72</a:t>
            </a:r>
            <a:endParaRPr lang="en-US" dirty="0"/>
          </a:p>
        </p:txBody>
      </p:sp>
      <p:pic>
        <p:nvPicPr>
          <p:cNvPr id="66" name="Grafik 65" descr="\documentclass{article}&#10;\usepackage{amsmath}&#10;\usepackage{braket}&#10;\pagestyle{empty}&#10;\begin{document}&#10;\begin{align*}&#10;(12)\hspace{0.97cm}(34)&#10;\end{align*}&#10;\end{document}" title="IguanaTex Bitmap Display">
            <a:extLst>
              <a:ext uri="{FF2B5EF4-FFF2-40B4-BE49-F238E27FC236}">
                <a16:creationId xmlns:a16="http://schemas.microsoft.com/office/drawing/2014/main" id="{05BCED4E-7086-2FC0-80F7-7195119645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32" y="3591909"/>
            <a:ext cx="1400377" cy="236986"/>
          </a:xfrm>
          <a:prstGeom prst="rect">
            <a:avLst/>
          </a:prstGeom>
        </p:spPr>
      </p:pic>
      <p:pic>
        <p:nvPicPr>
          <p:cNvPr id="89" name="Grafik 88" descr="\documentclass{article}&#10;\usepackage{amsmath}&#10;\usepackage{braket}&#10;\pagestyle{empty}&#10;\begin{document}&#10;\begin{align*}&#10;\begin{split}&#10; \Ket{\Gamma_\text{2+2}}\approx&amp;\Ket{^1S_0,(0,0),\phantom{}^1S_0,1}&#10;\end{split}&#10;\end{align*}&#10;\end{document}" title="IguanaTex Bitmap Display">
            <a:extLst>
              <a:ext uri="{FF2B5EF4-FFF2-40B4-BE49-F238E27FC236}">
                <a16:creationId xmlns:a16="http://schemas.microsoft.com/office/drawing/2014/main" id="{603C1473-1267-9036-B7E8-C7BDE9901D6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02" y="3219427"/>
            <a:ext cx="2665661" cy="297449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DC519A27-EEEF-00F7-06C4-4B3B01BA662E}"/>
              </a:ext>
            </a:extLst>
          </p:cNvPr>
          <p:cNvSpPr txBox="1"/>
          <p:nvPr/>
        </p:nvSpPr>
        <p:spPr>
          <a:xfrm>
            <a:off x="7865577" y="378900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very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preliminary</a:t>
            </a:r>
            <a:r>
              <a:rPr lang="de-DE" dirty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4" name="Grafik 53" descr="\documentclass{article}&#10;\usepackage{amsmath}&#10;\usepackage{braket}&#10;\pagestyle{empty}&#10;\begin{document}&#10;\begin{align*}&#10;\begin{split}&#10;    \Ket{\Gamma_\text{3+1}}\approx&amp;\Ket{ ^1S_0,(0,0),\left(\frac{1}{2},\frac{1}{2},\frac{1}{2}\right),\frac{3}{2}}&#10;\end{split}&#10;\end{align*}&#10;\end{document}" title="IguanaTex Bitmap Display">
            <a:extLst>
              <a:ext uri="{FF2B5EF4-FFF2-40B4-BE49-F238E27FC236}">
                <a16:creationId xmlns:a16="http://schemas.microsoft.com/office/drawing/2014/main" id="{B512F715-429A-E817-C207-0274606BEBF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00" y="4871521"/>
            <a:ext cx="3514237" cy="578008"/>
          </a:xfrm>
          <a:prstGeom prst="rect">
            <a:avLst/>
          </a:prstGeom>
        </p:spPr>
      </p:pic>
      <p:pic>
        <p:nvPicPr>
          <p:cNvPr id="76" name="Grafik 75" descr="\documentclass{article}&#10;\usepackage{amsmath}&#10;\usepackage{braket}&#10;\pagestyle{empty}&#10;\begin{document}&#10;\begin{align*}&#10;(12)&#10;\end{align*}&#10;\end{document}" title="IguanaTex Bitmap Display">
            <a:extLst>
              <a:ext uri="{FF2B5EF4-FFF2-40B4-BE49-F238E27FC236}">
                <a16:creationId xmlns:a16="http://schemas.microsoft.com/office/drawing/2014/main" id="{89B58A50-3961-692E-83D5-86BBF201E20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24" y="5430835"/>
            <a:ext cx="361636" cy="237815"/>
          </a:xfrm>
          <a:prstGeom prst="rect">
            <a:avLst/>
          </a:prstGeom>
        </p:spPr>
      </p:pic>
      <p:pic>
        <p:nvPicPr>
          <p:cNvPr id="91" name="Grafik 90" descr="\documentclass{article}&#10;\usepackage{amsmath}&#10;\pagestyle{empty}&#10;\begin{document}&#10;$l_1=l_2=l_3=0$&#10;\end{document}" title="IguanaTex Bitmap Display">
            <a:extLst>
              <a:ext uri="{FF2B5EF4-FFF2-40B4-BE49-F238E27FC236}">
                <a16:creationId xmlns:a16="http://schemas.microsoft.com/office/drawing/2014/main" id="{0DD8A757-12AA-3725-9A2A-1046AA62A6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03" y="4122228"/>
            <a:ext cx="1686791" cy="217267"/>
          </a:xfrm>
          <a:prstGeom prst="rect">
            <a:avLst/>
          </a:prstGeom>
        </p:spPr>
      </p:pic>
      <p:sp>
        <p:nvSpPr>
          <p:cNvPr id="80" name="Textfeld 79">
            <a:extLst>
              <a:ext uri="{FF2B5EF4-FFF2-40B4-BE49-F238E27FC236}">
                <a16:creationId xmlns:a16="http://schemas.microsoft.com/office/drawing/2014/main" id="{FA444A43-340A-4AE6-8962-D33DCAD6E034}"/>
              </a:ext>
            </a:extLst>
          </p:cNvPr>
          <p:cNvSpPr txBox="1"/>
          <p:nvPr/>
        </p:nvSpPr>
        <p:spPr>
          <a:xfrm>
            <a:off x="336000" y="1219278"/>
            <a:ext cx="3739810" cy="81944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1" name="Grafik 80" descr="\documentclass{article}&#10;\usepackage{amsmath}&#10;\usepackage{braket}&#10;\pagestyle{empty}&#10;\begin{document}&#10;\begin{align*}&#10;\begin{split}&#10;    \Ket{\Gamma_{2+2}}:&amp;=\Ket{\Gamma_{a_2=(12)(34),\ a_3=34(12)}}\\&#10;    \Ket{\Gamma_{3+1}}:&amp;=\Ket{\Gamma_{a_2=4(123),\ a_3=34(12)}}&#10;\end{split}&#10;\end{align*}&#10;\end{document}" title="IguanaTex Bitmap Display">
            <a:extLst>
              <a:ext uri="{FF2B5EF4-FFF2-40B4-BE49-F238E27FC236}">
                <a16:creationId xmlns:a16="http://schemas.microsoft.com/office/drawing/2014/main" id="{36D463C2-F942-5B8A-EE60-B9705AB84F9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10" y="1297383"/>
            <a:ext cx="3290539" cy="664185"/>
          </a:xfrm>
          <a:prstGeom prst="rect">
            <a:avLst/>
          </a:prstGeom>
        </p:spPr>
      </p:pic>
      <p:sp>
        <p:nvSpPr>
          <p:cNvPr id="82" name="Textfeld 81">
            <a:extLst>
              <a:ext uri="{FF2B5EF4-FFF2-40B4-BE49-F238E27FC236}">
                <a16:creationId xmlns:a16="http://schemas.microsoft.com/office/drawing/2014/main" id="{112B66AC-F5BE-96E7-A733-2056D4CC9A76}"/>
              </a:ext>
            </a:extLst>
          </p:cNvPr>
          <p:cNvSpPr txBox="1"/>
          <p:nvPr/>
        </p:nvSpPr>
        <p:spPr>
          <a:xfrm>
            <a:off x="9303229" y="6156102"/>
            <a:ext cx="230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Lazauskas et al.</a:t>
            </a:r>
          </a:p>
          <a:p>
            <a:r>
              <a:rPr lang="de-DE" sz="1000" dirty="0">
                <a:solidFill>
                  <a:srgbClr val="FF0000"/>
                </a:solidFill>
                <a:latin typeface="+mn-lt"/>
              </a:rPr>
              <a:t>PRL 130 102501 (2023)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117D0454-065C-6CB5-11A5-858387C575E1}"/>
              </a:ext>
            </a:extLst>
          </p:cNvPr>
          <p:cNvSpPr txBox="1"/>
          <p:nvPr/>
        </p:nvSpPr>
        <p:spPr>
          <a:xfrm>
            <a:off x="3576000" y="6022123"/>
            <a:ext cx="5764720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strong 2+2 </a:t>
            </a:r>
            <a:r>
              <a:rPr lang="de-DE" dirty="0" err="1"/>
              <a:t>channel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dineutron-dineutron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correlations</a:t>
            </a:r>
            <a:endParaRPr lang="en-US" dirty="0"/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900C5651-03C8-32F1-A9B9-0725BC680D75}"/>
              </a:ext>
            </a:extLst>
          </p:cNvPr>
          <p:cNvSpPr txBox="1"/>
          <p:nvPr/>
        </p:nvSpPr>
        <p:spPr>
          <a:xfrm>
            <a:off x="10051827" y="5500830"/>
            <a:ext cx="230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Sebastian König</a:t>
            </a:r>
          </a:p>
          <a:p>
            <a:r>
              <a:rPr lang="de-DE" sz="1000" dirty="0">
                <a:solidFill>
                  <a:srgbClr val="FF0000"/>
                </a:solidFill>
              </a:rPr>
              <a:t>FY-Code (2025)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1CC8617-6D2D-E498-1A61-32657BAA41CE}"/>
              </a:ext>
            </a:extLst>
          </p:cNvPr>
          <p:cNvCxnSpPr>
            <a:cxnSpLocks/>
          </p:cNvCxnSpPr>
          <p:nvPr/>
        </p:nvCxnSpPr>
        <p:spPr>
          <a:xfrm flipH="1">
            <a:off x="2319130" y="4541078"/>
            <a:ext cx="605183" cy="4682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D51260B7-856A-EDD5-3BCB-7605E4500ECB}"/>
              </a:ext>
            </a:extLst>
          </p:cNvPr>
          <p:cNvSpPr txBox="1"/>
          <p:nvPr/>
        </p:nvSpPr>
        <p:spPr>
          <a:xfrm>
            <a:off x="1969709" y="4067420"/>
            <a:ext cx="1834778" cy="33144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Geschweifte Klammer links 11">
            <a:extLst>
              <a:ext uri="{FF2B5EF4-FFF2-40B4-BE49-F238E27FC236}">
                <a16:creationId xmlns:a16="http://schemas.microsoft.com/office/drawing/2014/main" id="{6C6DFE6D-29AC-6F8A-EC9D-C53F7B880D6E}"/>
              </a:ext>
            </a:extLst>
          </p:cNvPr>
          <p:cNvSpPr/>
          <p:nvPr/>
        </p:nvSpPr>
        <p:spPr>
          <a:xfrm rot="16200000">
            <a:off x="2801187" y="4054706"/>
            <a:ext cx="228688" cy="75969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7E2AE7C-8E07-5454-F4EE-C79E17EF1934}"/>
              </a:ext>
            </a:extLst>
          </p:cNvPr>
          <p:cNvCxnSpPr>
            <a:cxnSpLocks/>
          </p:cNvCxnSpPr>
          <p:nvPr/>
        </p:nvCxnSpPr>
        <p:spPr>
          <a:xfrm flipH="1" flipV="1">
            <a:off x="2195443" y="3463235"/>
            <a:ext cx="371061" cy="6051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70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B1644-9C48-2418-1AE0-DA19066DB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3D08C24-4F34-653E-337E-4C9E1EED149D}"/>
              </a:ext>
            </a:extLst>
          </p:cNvPr>
          <p:cNvGrpSpPr>
            <a:grpSpLocks noChangeAspect="1"/>
          </p:cNvGrpSpPr>
          <p:nvPr/>
        </p:nvGrpSpPr>
        <p:grpSpPr>
          <a:xfrm>
            <a:off x="518324" y="4149000"/>
            <a:ext cx="5577676" cy="2022236"/>
            <a:chOff x="2136000" y="2576426"/>
            <a:chExt cx="5760000" cy="2088339"/>
          </a:xfrm>
        </p:grpSpPr>
        <p:pic>
          <p:nvPicPr>
            <p:cNvPr id="7" name="Picture 2" descr="Fig. 3">
              <a:extLst>
                <a:ext uri="{FF2B5EF4-FFF2-40B4-BE49-F238E27FC236}">
                  <a16:creationId xmlns:a16="http://schemas.microsoft.com/office/drawing/2014/main" id="{A0A24958-C1D7-1D0A-8133-5DDBC634A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000" y="2775134"/>
              <a:ext cx="5110844" cy="183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DCD254B-7998-40F2-2D99-19C79805D072}"/>
                </a:ext>
              </a:extLst>
            </p:cNvPr>
            <p:cNvSpPr/>
            <p:nvPr/>
          </p:nvSpPr>
          <p:spPr>
            <a:xfrm>
              <a:off x="4673600" y="2576426"/>
              <a:ext cx="3222400" cy="20883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3CD4B6-936A-A80F-C91D-37E377CFE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17" y="1798887"/>
            <a:ext cx="11519987" cy="4500000"/>
          </a:xfrm>
        </p:spPr>
        <p:txBody>
          <a:bodyPr>
            <a:norm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Multi-neutron </a:t>
            </a:r>
            <a:r>
              <a:rPr lang="de-DE" dirty="0" err="1">
                <a:sym typeface="Wingdings" panose="05000000000000000000" pitchFamily="2" charset="2"/>
              </a:rPr>
              <a:t>systems</a:t>
            </a: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investigate</a:t>
            </a:r>
            <a:r>
              <a:rPr lang="de-DE" dirty="0">
                <a:sym typeface="Wingdings" panose="05000000000000000000" pitchFamily="2" charset="2"/>
              </a:rPr>
              <a:t> N-N </a:t>
            </a:r>
            <a:r>
              <a:rPr lang="de-DE" dirty="0" err="1">
                <a:sym typeface="Wingdings" panose="05000000000000000000" pitchFamily="2" charset="2"/>
              </a:rPr>
              <a:t>interaction</a:t>
            </a:r>
            <a:r>
              <a:rPr lang="de-DE" dirty="0">
                <a:sym typeface="Wingdings" panose="05000000000000000000" pitchFamily="2" charset="2"/>
              </a:rPr>
              <a:t> (light &amp; </a:t>
            </a:r>
            <a:r>
              <a:rPr lang="de-DE" dirty="0" err="1">
                <a:sym typeface="Wingdings" panose="05000000000000000000" pitchFamily="2" charset="2"/>
              </a:rPr>
              <a:t>isospin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/>
              <a:t>asymmetrical</a:t>
            </a:r>
            <a:r>
              <a:rPr lang="de-DE" dirty="0">
                <a:sym typeface="Wingdings" panose="05000000000000000000" pitchFamily="2" charset="2"/>
              </a:rPr>
              <a:t>)</a:t>
            </a:r>
          </a:p>
          <a:p>
            <a:r>
              <a:rPr lang="de-DE" dirty="0" err="1">
                <a:sym typeface="Wingdings" panose="05000000000000000000" pitchFamily="2" charset="2"/>
              </a:rPr>
              <a:t>Meaning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point-production</a:t>
            </a:r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>
                <a:sym typeface="Wingdings" panose="05000000000000000000" pitchFamily="2" charset="2"/>
              </a:rPr>
              <a:t>Faddeev-Yakubovsky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formalism</a:t>
            </a: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state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decomposition</a:t>
            </a:r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Investigation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low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energy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peak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origin</a:t>
            </a:r>
            <a:r>
              <a:rPr lang="de-DE" dirty="0">
                <a:sym typeface="Wingdings" panose="05000000000000000000" pitchFamily="2" charset="2"/>
              </a:rPr>
              <a:t>: </a:t>
            </a:r>
          </a:p>
          <a:p>
            <a:endParaRPr lang="de-DE" dirty="0"/>
          </a:p>
        </p:txBody>
      </p:sp>
      <p:pic>
        <p:nvPicPr>
          <p:cNvPr id="4" name="Grafik 3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6F23BD3F-69A2-45DE-FB4E-483E89D903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13" y="4192227"/>
            <a:ext cx="2794157" cy="22673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D69FBD-8C6D-A677-A62D-4E4E79B0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12234"/>
            <a:ext cx="10416000" cy="1080000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  <a:ea typeface="MS PGothic" panose="020B0600070205080204" pitchFamily="34" charset="-128"/>
              </a:rPr>
              <a:t>5. Summary &amp; Outlook</a:t>
            </a:r>
            <a:endParaRPr lang="de-DE" sz="3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B1469B-54C2-88A9-C969-3119FDB4467A}"/>
              </a:ext>
            </a:extLst>
          </p:cNvPr>
          <p:cNvSpPr txBox="1"/>
          <p:nvPr/>
        </p:nvSpPr>
        <p:spPr>
          <a:xfrm>
            <a:off x="9042385" y="5592977"/>
            <a:ext cx="3661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very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preliminary</a:t>
            </a:r>
            <a:r>
              <a:rPr lang="de-DE" sz="1400" dirty="0">
                <a:solidFill>
                  <a:srgbClr val="FF0000"/>
                </a:solidFill>
              </a:rPr>
              <a:t>!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1A8F7E7-8879-CEB7-D91F-57218A022808}"/>
              </a:ext>
            </a:extLst>
          </p:cNvPr>
          <p:cNvSpPr txBox="1"/>
          <p:nvPr/>
        </p:nvSpPr>
        <p:spPr>
          <a:xfrm>
            <a:off x="696000" y="6095789"/>
            <a:ext cx="230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  <a:latin typeface="+mn-lt"/>
              </a:rPr>
              <a:t>Duer</a:t>
            </a:r>
            <a:r>
              <a:rPr lang="en-US" sz="1000" dirty="0">
                <a:solidFill>
                  <a:srgbClr val="FF0000"/>
                </a:solidFill>
                <a:latin typeface="+mn-lt"/>
              </a:rPr>
              <a:t> et al.</a:t>
            </a:r>
          </a:p>
          <a:p>
            <a:r>
              <a:rPr lang="de-DE" sz="1000" dirty="0">
                <a:solidFill>
                  <a:srgbClr val="FF0000"/>
                </a:solidFill>
                <a:latin typeface="+mn-lt"/>
              </a:rPr>
              <a:t>Nature 606.7915 (2022): 678-682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08DE38F-ED16-FA2F-59D2-CD8B8DEB21A8}"/>
              </a:ext>
            </a:extLst>
          </p:cNvPr>
          <p:cNvGrpSpPr/>
          <p:nvPr/>
        </p:nvGrpSpPr>
        <p:grpSpPr>
          <a:xfrm>
            <a:off x="7421495" y="2910614"/>
            <a:ext cx="3240000" cy="596800"/>
            <a:chOff x="336000" y="4947031"/>
            <a:chExt cx="3240000" cy="596800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A82D15DA-C56C-EBC2-4DD0-D6313B6D1AE4}"/>
                </a:ext>
              </a:extLst>
            </p:cNvPr>
            <p:cNvSpPr txBox="1"/>
            <p:nvPr/>
          </p:nvSpPr>
          <p:spPr>
            <a:xfrm>
              <a:off x="336000" y="4947031"/>
              <a:ext cx="3240000" cy="596800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5" name="Grafik 14" descr="\documentclass{article}&#10;\usepackage{amsmath}&#10;\usepackage{braket}&#10;\pagestyle{empty}&#10;\begin{document}&#10;$ \Ket{\Psi_{a_2}}=G_0T_{a_2}\sum_{b_2\neq a_2}\Ket{\Psi_{b_2}}$&#10;\end{document}" title="IguanaTex Bitmap Display">
              <a:extLst>
                <a:ext uri="{FF2B5EF4-FFF2-40B4-BE49-F238E27FC236}">
                  <a16:creationId xmlns:a16="http://schemas.microsoft.com/office/drawing/2014/main" id="{81EDE0BC-E287-5002-CF73-F223B207F9E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19" y="5107760"/>
              <a:ext cx="2728999" cy="276934"/>
            </a:xfrm>
            <a:prstGeom prst="rect">
              <a:avLst/>
            </a:prstGeom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6CB4F9A8-EB32-5F6D-204F-2D2815647B6C}"/>
              </a:ext>
            </a:extLst>
          </p:cNvPr>
          <p:cNvSpPr txBox="1"/>
          <p:nvPr/>
        </p:nvSpPr>
        <p:spPr>
          <a:xfrm>
            <a:off x="3478479" y="4385634"/>
            <a:ext cx="3621504" cy="147732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Next possible </a:t>
            </a:r>
            <a:r>
              <a:rPr lang="de-DE" dirty="0" err="1"/>
              <a:t>steps</a:t>
            </a:r>
            <a:r>
              <a:rPr lang="de-DE" dirty="0"/>
              <a:t>:</a:t>
            </a:r>
          </a:p>
          <a:p>
            <a:r>
              <a:rPr lang="de-DE" dirty="0"/>
              <a:t>- </a:t>
            </a: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convergence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  <a:p>
            <a:r>
              <a:rPr lang="de-DE" dirty="0"/>
              <a:t>- </a:t>
            </a:r>
            <a:r>
              <a:rPr lang="de-DE" dirty="0" err="1"/>
              <a:t>include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partial-</a:t>
            </a:r>
            <a:r>
              <a:rPr lang="de-DE" dirty="0" err="1"/>
              <a:t>waves</a:t>
            </a:r>
            <a:endParaRPr lang="de-DE" dirty="0"/>
          </a:p>
          <a:p>
            <a:r>
              <a:rPr lang="de-DE" dirty="0"/>
              <a:t>- pp-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pic>
        <p:nvPicPr>
          <p:cNvPr id="20" name="Grafik 19" descr="\documentclass{article}&#10;\usepackage{amsmath}&#10;\pagestyle{empty}&#10;\begin{document}&#10;$\psi_0(x)=\delta^4(x)\to \psi_0(x)$&#10;\end{document}" title="IguanaTex Picture Display">
            <a:extLst>
              <a:ext uri="{FF2B5EF4-FFF2-40B4-BE49-F238E27FC236}">
                <a16:creationId xmlns:a16="http://schemas.microsoft.com/office/drawing/2014/main" id="{1D760901-5B85-23BB-8AC5-8C2ADD5CDE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61" y="5527840"/>
            <a:ext cx="2265766" cy="247861"/>
          </a:xfrm>
          <a:prstGeom prst="rect">
            <a:avLst/>
          </a:prstGeom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64A15EA9-E06A-88E8-50BC-B8A9074F56CF}"/>
              </a:ext>
            </a:extLst>
          </p:cNvPr>
          <p:cNvCxnSpPr>
            <a:cxnSpLocks/>
          </p:cNvCxnSpPr>
          <p:nvPr/>
        </p:nvCxnSpPr>
        <p:spPr>
          <a:xfrm>
            <a:off x="3576000" y="2125939"/>
            <a:ext cx="655509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E0D339E9-00CA-3BB2-8DFE-C8CD915E2C32}"/>
              </a:ext>
            </a:extLst>
          </p:cNvPr>
          <p:cNvSpPr txBox="1"/>
          <p:nvPr/>
        </p:nvSpPr>
        <p:spPr>
          <a:xfrm>
            <a:off x="10291826" y="6258573"/>
            <a:ext cx="230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Sebastian König</a:t>
            </a:r>
          </a:p>
          <a:p>
            <a:r>
              <a:rPr lang="de-DE" sz="1000" dirty="0">
                <a:solidFill>
                  <a:srgbClr val="FF0000"/>
                </a:solidFill>
              </a:rPr>
              <a:t>FY-Code (2025)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B06750-F7AF-E99D-3B20-CCCB101EC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6305"/>
          <a:stretch/>
        </p:blipFill>
        <p:spPr>
          <a:xfrm>
            <a:off x="3936000" y="2194485"/>
            <a:ext cx="944346" cy="652704"/>
          </a:xfrm>
          <a:prstGeom prst="rect">
            <a:avLst/>
          </a:prstGeom>
        </p:spPr>
      </p:pic>
      <p:pic>
        <p:nvPicPr>
          <p:cNvPr id="18" name="Grafik 17" descr="\documentclass{article}&#10;\usepackage{amsmath}&#10;\usepackage{amssymb}&#10;\usepackage{bm}      % for bold math symbols like \bm{x}&#10;\pagestyle{empty}&#10;\begin{document}&#10;$=-\dfrac{i}{\hbar} \tilde{\psi_0}(p)$&#10;\end{document}" title="IguanaTex Picture Display">
            <a:extLst>
              <a:ext uri="{FF2B5EF4-FFF2-40B4-BE49-F238E27FC236}">
                <a16:creationId xmlns:a16="http://schemas.microsoft.com/office/drawing/2014/main" id="{CE1B3435-FF0A-8871-578A-8D33AA713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402" y="2339477"/>
            <a:ext cx="882804" cy="37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7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A9C27-F571-0A77-23CB-A5808B2EF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EC3A1-F1FB-8AA6-FA45-8CACD76A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12234"/>
            <a:ext cx="10416000" cy="1080000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  <a:ea typeface="MS PGothic" panose="020B0600070205080204" pitchFamily="34" charset="-128"/>
              </a:rPr>
              <a:t>Bonus </a:t>
            </a:r>
            <a:r>
              <a:rPr lang="de-DE" sz="3200" dirty="0" err="1">
                <a:latin typeface="+mn-lt"/>
                <a:ea typeface="MS PGothic" panose="020B0600070205080204" pitchFamily="34" charset="-128"/>
              </a:rPr>
              <a:t>slides</a:t>
            </a:r>
            <a:endParaRPr lang="de-DE" sz="300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1BA4D8E-252E-59A9-55AE-A0BF99947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0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825FD-EB61-CFDE-54DA-B05AD3A7E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>
            <a:extLst>
              <a:ext uri="{FF2B5EF4-FFF2-40B4-BE49-F238E27FC236}">
                <a16:creationId xmlns:a16="http://schemas.microsoft.com/office/drawing/2014/main" id="{1ACE2F7C-27C5-87C4-6A93-3C71E1C53299}"/>
              </a:ext>
            </a:extLst>
          </p:cNvPr>
          <p:cNvSpPr txBox="1"/>
          <p:nvPr/>
        </p:nvSpPr>
        <p:spPr>
          <a:xfrm>
            <a:off x="3371609" y="1850874"/>
            <a:ext cx="1787904" cy="41966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2D4169-4194-40A0-846D-EDCB50A8A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6" y="1474898"/>
            <a:ext cx="11519987" cy="5194101"/>
          </a:xfrm>
        </p:spPr>
        <p:txBody>
          <a:bodyPr>
            <a:normAutofit/>
          </a:bodyPr>
          <a:lstStyle/>
          <a:p>
            <a:r>
              <a:rPr lang="de-DE" dirty="0"/>
              <a:t>Lippmann-Schwinger </a:t>
            </a:r>
            <a:r>
              <a:rPr lang="de-DE" dirty="0" err="1"/>
              <a:t>eqn</a:t>
            </a:r>
            <a:r>
              <a:rPr lang="de-DE" dirty="0"/>
              <a:t>.                                                   </a:t>
            </a:r>
            <a:r>
              <a:rPr lang="de-DE" dirty="0" err="1"/>
              <a:t>with</a:t>
            </a:r>
            <a:endParaRPr lang="de-DE" dirty="0"/>
          </a:p>
          <a:p>
            <a:r>
              <a:rPr lang="de-DE" dirty="0" err="1"/>
              <a:t>Faddeev</a:t>
            </a:r>
            <a:r>
              <a:rPr lang="de-DE" dirty="0"/>
              <a:t> </a:t>
            </a:r>
            <a:r>
              <a:rPr lang="de-DE" dirty="0" err="1"/>
              <a:t>fragmentation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Use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Faddeev</a:t>
            </a:r>
            <a:r>
              <a:rPr lang="de-DE" dirty="0"/>
              <a:t> </a:t>
            </a:r>
            <a:r>
              <a:rPr lang="de-DE" dirty="0" err="1"/>
              <a:t>eqn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DD54BEDA-BA5D-3E1F-E2CD-641B9D429608}"/>
              </a:ext>
            </a:extLst>
          </p:cNvPr>
          <p:cNvSpPr txBox="1"/>
          <p:nvPr/>
        </p:nvSpPr>
        <p:spPr>
          <a:xfrm>
            <a:off x="4420617" y="4588344"/>
            <a:ext cx="7139557" cy="18657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6" name="Grafik 65">
            <a:extLst>
              <a:ext uri="{FF2B5EF4-FFF2-40B4-BE49-F238E27FC236}">
                <a16:creationId xmlns:a16="http://schemas.microsoft.com/office/drawing/2014/main" id="{72EB0236-5CE2-A129-C1A0-AD5652ABA6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5061" y="4661254"/>
            <a:ext cx="1770939" cy="656707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3BC98889-AB30-86C2-955F-635E3D70B1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5061" y="5653919"/>
            <a:ext cx="1681242" cy="583490"/>
          </a:xfrm>
          <a:prstGeom prst="rect">
            <a:avLst/>
          </a:prstGeom>
        </p:spPr>
      </p:pic>
      <p:sp>
        <p:nvSpPr>
          <p:cNvPr id="70" name="Textfeld 69">
            <a:extLst>
              <a:ext uri="{FF2B5EF4-FFF2-40B4-BE49-F238E27FC236}">
                <a16:creationId xmlns:a16="http://schemas.microsoft.com/office/drawing/2014/main" id="{89275301-4A2C-8F2F-36B1-6BA972547890}"/>
              </a:ext>
            </a:extLst>
          </p:cNvPr>
          <p:cNvSpPr txBox="1"/>
          <p:nvPr/>
        </p:nvSpPr>
        <p:spPr>
          <a:xfrm>
            <a:off x="9336000" y="4785531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disconnected</a:t>
            </a:r>
            <a:r>
              <a:rPr lang="de-DE" dirty="0"/>
              <a:t> </a:t>
            </a:r>
            <a:r>
              <a:rPr lang="de-DE" dirty="0" err="1"/>
              <a:t>piece</a:t>
            </a:r>
            <a:endParaRPr lang="en-US" dirty="0"/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D72EE102-F618-E2EE-050A-FA221DD64C2B}"/>
              </a:ext>
            </a:extLst>
          </p:cNvPr>
          <p:cNvSpPr txBox="1"/>
          <p:nvPr/>
        </p:nvSpPr>
        <p:spPr>
          <a:xfrm>
            <a:off x="9336000" y="564000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Fredholm-eqn</a:t>
            </a:r>
            <a:r>
              <a:rPr lang="de-DE" dirty="0"/>
              <a:t>.</a:t>
            </a:r>
            <a:endParaRPr lang="en-US" dirty="0"/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9EC33325-DA25-6C37-0CDA-5F5F8F3B41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8456" y="4986316"/>
            <a:ext cx="1635991" cy="14186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731E0E-B0A3-708B-8AD9-82BBFA23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12234"/>
            <a:ext cx="10416000" cy="1080000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  <a:ea typeface="MS PGothic" panose="020B0600070205080204" pitchFamily="34" charset="-128"/>
              </a:rPr>
              <a:t>2. </a:t>
            </a:r>
            <a:r>
              <a:rPr lang="de-DE" sz="3200" dirty="0" err="1">
                <a:latin typeface="+mn-lt"/>
                <a:ea typeface="MS PGothic" panose="020B0600070205080204" pitchFamily="34" charset="-128"/>
              </a:rPr>
              <a:t>Faddeev</a:t>
            </a:r>
            <a:r>
              <a:rPr lang="de-DE" sz="32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3200" dirty="0" err="1">
                <a:latin typeface="+mn-lt"/>
                <a:ea typeface="MS PGothic" panose="020B0600070205080204" pitchFamily="34" charset="-128"/>
              </a:rPr>
              <a:t>Formalism</a:t>
            </a:r>
            <a:endParaRPr lang="de-DE" sz="3000" dirty="0"/>
          </a:p>
        </p:txBody>
      </p:sp>
      <p:pic>
        <p:nvPicPr>
          <p:cNvPr id="5" name="Grafik 4" descr="\documentclass{article}&#10;\usepackage{amsmath}&#10;\usepackage{braket}&#10;\pagestyle{empty}&#10;\begin{document}&#10;$\Ket{\Psi}=\left(E-H_0\right)^{-1}V\Ket{\Psi}=G_0V\Ket{\Psi}$&#10;\end{document}" title="IguanaTex Bitmap Display">
            <a:extLst>
              <a:ext uri="{FF2B5EF4-FFF2-40B4-BE49-F238E27FC236}">
                <a16:creationId xmlns:a16="http://schemas.microsoft.com/office/drawing/2014/main" id="{868BB972-11A5-1000-E518-11FF43C4EB9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84" y="1474898"/>
            <a:ext cx="3477394" cy="278126"/>
          </a:xfrm>
          <a:prstGeom prst="rect">
            <a:avLst/>
          </a:prstGeom>
        </p:spPr>
      </p:pic>
      <p:pic>
        <p:nvPicPr>
          <p:cNvPr id="30" name="Grafik 29" descr="\documentclass{article}&#10;\usepackage{amsmath}&#10;\usepackage{braket}&#10;\pagestyle{empty}&#10;\begin{document}&#10;$V=\sum_{a_2}V_{a_2}$&#10;\end{document}" title="IguanaTex Bitmap Display">
            <a:extLst>
              <a:ext uri="{FF2B5EF4-FFF2-40B4-BE49-F238E27FC236}">
                <a16:creationId xmlns:a16="http://schemas.microsoft.com/office/drawing/2014/main" id="{39888CBB-EFF3-9381-E083-D699727B9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69" y="1540039"/>
            <a:ext cx="1251451" cy="262939"/>
          </a:xfrm>
          <a:prstGeom prst="rect">
            <a:avLst/>
          </a:prstGeom>
        </p:spPr>
      </p:pic>
      <p:pic>
        <p:nvPicPr>
          <p:cNvPr id="78" name="Grafik 77" descr="\documentclass{article}&#10;\usepackage{amsmath}&#10;\usepackage{braket}&#10;\pagestyle{empty}&#10;\begin{document}&#10;$\Ket{\Psi}=\sum_{a_2}\Ket{\Psi_{a_2}}$&#10;\end{document}" title="IguanaTex Bitmap Display">
            <a:extLst>
              <a:ext uri="{FF2B5EF4-FFF2-40B4-BE49-F238E27FC236}">
                <a16:creationId xmlns:a16="http://schemas.microsoft.com/office/drawing/2014/main" id="{922FDA7F-B1ED-CFEE-259D-7D1484976C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23" y="1955936"/>
            <a:ext cx="1587420" cy="262939"/>
          </a:xfrm>
          <a:prstGeom prst="rect">
            <a:avLst/>
          </a:prstGeom>
        </p:spPr>
      </p:pic>
      <p:pic>
        <p:nvPicPr>
          <p:cNvPr id="80" name="Grafik 79" descr="\documentclass{article}&#10;\usepackage{amsmath}&#10;\usepackage{braket}&#10;\pagestyle{empty}&#10;\begin{document}&#10;$\Ket{\Psi_{a_2}}=G_0V_{a_2}\sum_{b_2}\Ket{\Psi_{b_2}}=G_0V_{a_2}\sum_{b_2}\Ket{\Psi_{b_2}}$&#10;\end{document}" title="IguanaTex Bitmap Display">
            <a:extLst>
              <a:ext uri="{FF2B5EF4-FFF2-40B4-BE49-F238E27FC236}">
                <a16:creationId xmlns:a16="http://schemas.microsoft.com/office/drawing/2014/main" id="{DF2093E2-9E50-8893-E7B4-1A795176832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7" y="2500676"/>
            <a:ext cx="4323782" cy="263728"/>
          </a:xfrm>
          <a:prstGeom prst="rect">
            <a:avLst/>
          </a:prstGeom>
        </p:spPr>
      </p:pic>
      <p:pic>
        <p:nvPicPr>
          <p:cNvPr id="82" name="Grafik 81" descr="\documentclass{article}&#10;\usepackage{amsmath}&#10;\usepackage{braket}&#10;\pagestyle{empty}&#10;\begin{document}&#10;$T_{a_2}=V_{a_2}+V_{a_2}G_0T_{a_2}$&#10;\end{document}" title="IguanaTex Bitmap Display">
            <a:extLst>
              <a:ext uri="{FF2B5EF4-FFF2-40B4-BE49-F238E27FC236}">
                <a16:creationId xmlns:a16="http://schemas.microsoft.com/office/drawing/2014/main" id="{3F91E812-A2F5-B304-B2C8-93476A25CAE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14" y="3274441"/>
            <a:ext cx="2153766" cy="217882"/>
          </a:xfrm>
          <a:prstGeom prst="rect">
            <a:avLst/>
          </a:prstGeom>
        </p:spPr>
      </p:pic>
      <p:pic>
        <p:nvPicPr>
          <p:cNvPr id="86" name="Grafik 85" descr="\documentclass{article}&#10;\usepackage{amsmath}&#10;\usepackage{braket}&#10;\pagestyle{empty}&#10;\begin{document}&#10;$\Longrightarrow(1-G_0V_{a_2})G_0T_{a_2}=G_0V_{a_2}\Longleftrightarrow G_0T_{a_2}=(1-G_0V_{a_2})^{-1}G_0V_{a_2}$&#10;\end{document}" title="IguanaTex Bitmap Display">
            <a:extLst>
              <a:ext uri="{FF2B5EF4-FFF2-40B4-BE49-F238E27FC236}">
                <a16:creationId xmlns:a16="http://schemas.microsoft.com/office/drawing/2014/main" id="{6769968D-8171-3C53-F78F-AC50FA6CB3C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85" y="3236729"/>
            <a:ext cx="6599891" cy="247798"/>
          </a:xfrm>
          <a:prstGeom prst="rect">
            <a:avLst/>
          </a:prstGeom>
        </p:spPr>
      </p:pic>
      <p:pic>
        <p:nvPicPr>
          <p:cNvPr id="84" name="Grafik 83" descr="\documentclass{article}&#10;\usepackage{amsmath}&#10;\usepackage{braket}&#10;\pagestyle{empty}&#10;\begin{document}&#10;$ \Longrightarrow(1-G_0V_{a_2}) \Ket{\Psi_{a_2}}=G_0V_{a_2}\sum_{b_2\neq a_2}\Ket{\Psi_{b_2}}\Longleftrightarrow \Ket{\Psi_{a_2}}=(1-G_0V_{a_2})^{-1}G_0V_{a_2}\sum_{b_2\neq a_2}\Ket{\Psi_{b_2}}$&#10;\end{document}" title="IguanaTex Bitmap Display">
            <a:extLst>
              <a:ext uri="{FF2B5EF4-FFF2-40B4-BE49-F238E27FC236}">
                <a16:creationId xmlns:a16="http://schemas.microsoft.com/office/drawing/2014/main" id="{90FF5C6F-80F2-9E4C-DF3D-C7CA24C3A6C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9" y="3732537"/>
            <a:ext cx="8940177" cy="293463"/>
          </a:xfrm>
          <a:prstGeom prst="rect">
            <a:avLst/>
          </a:prstGeom>
        </p:spPr>
      </p:pic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6A8C34C9-E453-224A-C65E-23A154AC6796}"/>
              </a:ext>
            </a:extLst>
          </p:cNvPr>
          <p:cNvGrpSpPr/>
          <p:nvPr/>
        </p:nvGrpSpPr>
        <p:grpSpPr>
          <a:xfrm>
            <a:off x="336000" y="4947031"/>
            <a:ext cx="3240000" cy="596800"/>
            <a:chOff x="336000" y="4947031"/>
            <a:chExt cx="3240000" cy="596800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5ADE45FF-D777-9175-3501-341E7E494DBC}"/>
                </a:ext>
              </a:extLst>
            </p:cNvPr>
            <p:cNvSpPr txBox="1"/>
            <p:nvPr/>
          </p:nvSpPr>
          <p:spPr>
            <a:xfrm>
              <a:off x="336000" y="4947031"/>
              <a:ext cx="3240000" cy="596800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93" name="Grafik 92" descr="\documentclass{article}&#10;\usepackage{amsmath}&#10;\usepackage{braket}&#10;\pagestyle{empty}&#10;\begin{document}&#10;$ \Ket{\Psi_{a_2}}=G_0T_{a_2}\sum_{b_2\neq a_2}\Ket{\Psi_{b_2}}$&#10;\end{document}" title="IguanaTex Bitmap Display">
              <a:extLst>
                <a:ext uri="{FF2B5EF4-FFF2-40B4-BE49-F238E27FC236}">
                  <a16:creationId xmlns:a16="http://schemas.microsoft.com/office/drawing/2014/main" id="{4CD1A41B-5588-8A81-6489-9F887CAB28C7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19" y="5107760"/>
              <a:ext cx="2728999" cy="276934"/>
            </a:xfrm>
            <a:prstGeom prst="rect">
              <a:avLst/>
            </a:prstGeom>
          </p:spPr>
        </p:pic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64149E42-E346-8371-8A1B-A6907FAA92C1}"/>
              </a:ext>
            </a:extLst>
          </p:cNvPr>
          <p:cNvSpPr txBox="1"/>
          <p:nvPr/>
        </p:nvSpPr>
        <p:spPr>
          <a:xfrm>
            <a:off x="8696194" y="2113818"/>
            <a:ext cx="3317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  <a:latin typeface="+mn-lt"/>
              </a:rPr>
              <a:t>Glöckle</a:t>
            </a:r>
            <a:r>
              <a:rPr lang="en-US" sz="10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1000" i="1" dirty="0">
                <a:solidFill>
                  <a:srgbClr val="FF0000"/>
                </a:solidFill>
                <a:latin typeface="+mn-lt"/>
              </a:rPr>
              <a:t>The quantum mechanical few body problem</a:t>
            </a:r>
          </a:p>
          <a:p>
            <a:r>
              <a:rPr lang="de-DE" sz="1000" dirty="0">
                <a:solidFill>
                  <a:srgbClr val="FF0000"/>
                </a:solidFill>
              </a:rPr>
              <a:t>Springer Sc. &amp; Business Media (2012)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1" name="Grafik 60" descr="\documentclass{article}&#10;\usepackage{amsmath}&#10;\pagestyle{empty}&#10;\begin{document}&#10;$a_2=(12)3$&#10;\end{document}" title="IguanaTex Bitmap Display">
            <a:extLst>
              <a:ext uri="{FF2B5EF4-FFF2-40B4-BE49-F238E27FC236}">
                <a16:creationId xmlns:a16="http://schemas.microsoft.com/office/drawing/2014/main" id="{516FBECD-28CD-A824-35BD-0083E1E25DC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37" y="5934119"/>
            <a:ext cx="1027587" cy="229528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E2833A5D-04D2-48ED-EDA4-44FD2417D351}"/>
              </a:ext>
            </a:extLst>
          </p:cNvPr>
          <p:cNvSpPr txBox="1"/>
          <p:nvPr/>
        </p:nvSpPr>
        <p:spPr>
          <a:xfrm>
            <a:off x="4500690" y="457769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fragmentation</a:t>
            </a:r>
            <a:r>
              <a:rPr lang="de-DE" dirty="0"/>
              <a:t>, e.g.</a:t>
            </a:r>
            <a:endParaRPr lang="en-US" dirty="0"/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21D94430-A63D-01C2-94A7-1FDB6C0BF7DD}"/>
              </a:ext>
            </a:extLst>
          </p:cNvPr>
          <p:cNvGrpSpPr/>
          <p:nvPr/>
        </p:nvGrpSpPr>
        <p:grpSpPr>
          <a:xfrm>
            <a:off x="4748652" y="4972757"/>
            <a:ext cx="1389093" cy="1433929"/>
            <a:chOff x="4748652" y="4972757"/>
            <a:chExt cx="1389093" cy="1433929"/>
          </a:xfrm>
        </p:grpSpPr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16422A46-4CCA-6BD0-3916-7C704472E160}"/>
                </a:ext>
              </a:extLst>
            </p:cNvPr>
            <p:cNvSpPr txBox="1"/>
            <p:nvPr/>
          </p:nvSpPr>
          <p:spPr>
            <a:xfrm>
              <a:off x="4748652" y="497275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1</a:t>
              </a:r>
              <a:endParaRPr lang="en-US" sz="1600" dirty="0"/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CB43209B-4C7A-F4BA-E23F-BD7AE4E1C446}"/>
                </a:ext>
              </a:extLst>
            </p:cNvPr>
            <p:cNvSpPr txBox="1"/>
            <p:nvPr/>
          </p:nvSpPr>
          <p:spPr>
            <a:xfrm>
              <a:off x="4751034" y="606813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2</a:t>
              </a:r>
              <a:endParaRPr lang="en-US" sz="1600" dirty="0"/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A46560AA-5DC6-35EB-95D9-CEE81199C5B4}"/>
                </a:ext>
              </a:extLst>
            </p:cNvPr>
            <p:cNvSpPr txBox="1"/>
            <p:nvPr/>
          </p:nvSpPr>
          <p:spPr>
            <a:xfrm>
              <a:off x="5839265" y="4975138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3</a:t>
              </a:r>
              <a:endParaRPr lang="en-US" sz="1600" dirty="0"/>
            </a:p>
          </p:txBody>
        </p:sp>
      </p:grpSp>
      <p:pic>
        <p:nvPicPr>
          <p:cNvPr id="72" name="Grafik 71">
            <a:extLst>
              <a:ext uri="{FF2B5EF4-FFF2-40B4-BE49-F238E27FC236}">
                <a16:creationId xmlns:a16="http://schemas.microsoft.com/office/drawing/2014/main" id="{5940A8C3-D9E8-8FD7-BA88-AAD0A43894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0355" y="4661254"/>
            <a:ext cx="1770939" cy="656707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46DA5E3E-6A83-4A56-C216-0A7B756146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0355" y="5653919"/>
            <a:ext cx="1681242" cy="583490"/>
          </a:xfrm>
          <a:prstGeom prst="rect">
            <a:avLst/>
          </a:prstGeom>
        </p:spPr>
      </p:pic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100D5681-EA06-FB1F-4269-02A51D96BB5B}"/>
              </a:ext>
            </a:extLst>
          </p:cNvPr>
          <p:cNvCxnSpPr>
            <a:cxnSpLocks/>
          </p:cNvCxnSpPr>
          <p:nvPr/>
        </p:nvCxnSpPr>
        <p:spPr>
          <a:xfrm>
            <a:off x="7006419" y="4586650"/>
            <a:ext cx="0" cy="18674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524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FEB9C-5A4E-67B1-7F00-F93D5FFEB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feld 45">
            <a:extLst>
              <a:ext uri="{FF2B5EF4-FFF2-40B4-BE49-F238E27FC236}">
                <a16:creationId xmlns:a16="http://schemas.microsoft.com/office/drawing/2014/main" id="{A5818AF2-102E-314F-B1C0-A64B6F871828}"/>
              </a:ext>
            </a:extLst>
          </p:cNvPr>
          <p:cNvSpPr txBox="1"/>
          <p:nvPr/>
        </p:nvSpPr>
        <p:spPr>
          <a:xfrm>
            <a:off x="7893325" y="5106791"/>
            <a:ext cx="3797300" cy="41275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287526-8A67-0390-3E2B-866014FC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12234"/>
            <a:ext cx="10416000" cy="1080000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  <a:ea typeface="MS PGothic" panose="020B0600070205080204" pitchFamily="34" charset="-128"/>
              </a:rPr>
              <a:t>2. </a:t>
            </a:r>
            <a:r>
              <a:rPr lang="de-DE" sz="3200" dirty="0" err="1">
                <a:latin typeface="+mn-lt"/>
                <a:ea typeface="MS PGothic" panose="020B0600070205080204" pitchFamily="34" charset="-128"/>
              </a:rPr>
              <a:t>Faddeev</a:t>
            </a:r>
            <a:r>
              <a:rPr lang="de-DE" sz="32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3200" dirty="0" err="1">
                <a:latin typeface="+mn-lt"/>
                <a:ea typeface="MS PGothic" panose="020B0600070205080204" pitchFamily="34" charset="-128"/>
              </a:rPr>
              <a:t>Formalism</a:t>
            </a:r>
            <a:endParaRPr lang="de-DE" sz="30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E76971C-3700-71BC-E7FF-0CC0554C1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diagrammatic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Faddeev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    - </a:t>
            </a:r>
            <a:r>
              <a:rPr lang="de-DE" dirty="0" err="1"/>
              <a:t>diagrammatic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    </a:t>
            </a:r>
          </a:p>
          <a:p>
            <a:pPr marL="0" indent="0">
              <a:buNone/>
            </a:pPr>
            <a:r>
              <a:rPr lang="de-DE" dirty="0"/>
              <a:t>    - </a:t>
            </a:r>
            <a:r>
              <a:rPr lang="de-DE" dirty="0" err="1"/>
              <a:t>Faddeev</a:t>
            </a:r>
            <a:r>
              <a:rPr lang="de-DE" dirty="0"/>
              <a:t>:</a:t>
            </a:r>
            <a:endParaRPr lang="en-US" dirty="0"/>
          </a:p>
        </p:txBody>
      </p:sp>
      <p:pic>
        <p:nvPicPr>
          <p:cNvPr id="24" name="Grafik 23" descr="\documentclass{article}&#10;\usepackage{amsmath}&#10;\usepackage{amssymb}&#10;\usepackage{bm}&#10;\usepackage{braket}&#10;\pagestyle{empty}&#10;\begin{document}&#10;\begin{align*}&#10;    \Phi_\text{FD,pp}(E,\bm{q})=\tilde{j}(E,\bm{q})+\dfrac{3\pi a_0}{2s_0}\int\dfrac{\text{d}^3k}{(2\pi)^3}\Phi_\text{FD,pp}(E,\bm{k})g(E+q+k)g_\text{D}(E+k)\biggl|_{k_0=\bm{k}^2/2\bar{m}}&#10;\end{align*}&#10;\end{document}" title="IguanaTex Bitmap Display">
            <a:extLst>
              <a:ext uri="{FF2B5EF4-FFF2-40B4-BE49-F238E27FC236}">
                <a16:creationId xmlns:a16="http://schemas.microsoft.com/office/drawing/2014/main" id="{4D30D4D1-64E0-EA7C-3E16-72C288052CD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2" y="2741430"/>
            <a:ext cx="8477217" cy="638381"/>
          </a:xfrm>
          <a:prstGeom prst="rect">
            <a:avLst/>
          </a:prstGeom>
        </p:spPr>
      </p:pic>
      <p:pic>
        <p:nvPicPr>
          <p:cNvPr id="39" name="Grafik 38" descr="\documentclass{article}&#10;\usepackage{amsmath}&#10;\usepackage{amssymb}&#10;\usepackage{bm}&#10;\usepackage{braket}&#10;\pagestyle{empty}&#10;\begin{document}&#10;\begin{align*}&#10;    F_0(\{u\})=\text{inh.}+\int\dfrac{\text{d}^3u^\prime}{(2\pi)^3}F_0(u^\prime)g(\pi(u,u^\prime))g_\text{D}(E-u^\prime)\Big|_{u^\prime_0={\bm{u}^\prime}^2/\bar{m}}&#10;\end{align*}&#10;\end{document}" title="IguanaTex Bitmap Display">
            <a:extLst>
              <a:ext uri="{FF2B5EF4-FFF2-40B4-BE49-F238E27FC236}">
                <a16:creationId xmlns:a16="http://schemas.microsoft.com/office/drawing/2014/main" id="{BA376C5E-BF8D-4989-69E8-8718ED257DB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4588660"/>
            <a:ext cx="6277766" cy="584210"/>
          </a:xfrm>
          <a:prstGeom prst="rect">
            <a:avLst/>
          </a:prstGeom>
        </p:spPr>
      </p:pic>
      <p:pic>
        <p:nvPicPr>
          <p:cNvPr id="41" name="Grafik 40" descr="\documentclass{article}&#10;\usepackage{amsmath}&#10;\pagestyle{empty}&#10;\begin{document}&#10;$\Gamma(\{u_j\})=G_0(\{u_j\})g_\text{D}(E-3u^2/4)F_0(u_2)$&#10;\end{document}" title="IguanaTex Bitmap Display">
            <a:extLst>
              <a:ext uri="{FF2B5EF4-FFF2-40B4-BE49-F238E27FC236}">
                <a16:creationId xmlns:a16="http://schemas.microsoft.com/office/drawing/2014/main" id="{934D5014-53CC-6AD1-A549-26CCB6E66C7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5589000"/>
            <a:ext cx="4085486" cy="255086"/>
          </a:xfrm>
          <a:prstGeom prst="rect">
            <a:avLst/>
          </a:prstGeom>
        </p:spPr>
      </p:pic>
      <p:pic>
        <p:nvPicPr>
          <p:cNvPr id="44" name="Grafik 43" descr="\documentclass{article}&#10;\usepackage{amsmath}&#10;\usepackage{amssymb}&#10;\usepackage{bm}&#10;\usepackage{braket}&#10;\pagestyle{empty}&#10;\begin{document}&#10;$T_\text{3n,pp}(E,\bm{p},\bm{k})=\hbar\tilde{Z}_\text{D}s_0\left(\Phi_\text{FD,pp}(E,\bm{p}/2+\bm{k})g_\text{D}(E-(p/2+k))-\bigl(\bm{k}\leftrightarrow-\bm{k}\bigl)\right)$&#10;\end{document}" title="IguanaTex Bitmap Display">
            <a:extLst>
              <a:ext uri="{FF2B5EF4-FFF2-40B4-BE49-F238E27FC236}">
                <a16:creationId xmlns:a16="http://schemas.microsoft.com/office/drawing/2014/main" id="{DDC0E899-A230-D2AC-B009-B33161AE2D9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3669505"/>
            <a:ext cx="7627882" cy="291906"/>
          </a:xfrm>
          <a:prstGeom prst="rect">
            <a:avLst/>
          </a:prstGeom>
        </p:spPr>
      </p:pic>
      <p:pic>
        <p:nvPicPr>
          <p:cNvPr id="56" name="Grafik 55" descr="\documentclass{article}&#10;\usepackage{amsmath}&#10;\usepackage{braket} % Correct package for Braket&#10;\pagestyle{empty}&#10;\begin{document}&#10;$\Gamma(\{u_j\})=T_\text{3n,pp}(\{u_j\})G_0(\{u_j\})$&#10;\end{document}" title="IguanaTex Bitmap Display">
            <a:extLst>
              <a:ext uri="{FF2B5EF4-FFF2-40B4-BE49-F238E27FC236}">
                <a16:creationId xmlns:a16="http://schemas.microsoft.com/office/drawing/2014/main" id="{6FF826FE-6A06-2334-6C03-D80D1121C1F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97" y="5159134"/>
            <a:ext cx="3532955" cy="266905"/>
          </a:xfrm>
          <a:prstGeom prst="rect">
            <a:avLst/>
          </a:prstGeom>
        </p:spPr>
      </p:pic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BE180AC6-2C44-85D1-A9A7-90CD01261350}"/>
              </a:ext>
            </a:extLst>
          </p:cNvPr>
          <p:cNvCxnSpPr>
            <a:cxnSpLocks/>
            <a:stCxn id="54" idx="3"/>
            <a:endCxn id="46" idx="1"/>
          </p:cNvCxnSpPr>
          <p:nvPr/>
        </p:nvCxnSpPr>
        <p:spPr>
          <a:xfrm>
            <a:off x="7061200" y="5283201"/>
            <a:ext cx="832125" cy="2996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349164AF-0AB5-0E17-1FF2-954544B6638C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8616000" y="4081233"/>
            <a:ext cx="1175975" cy="102555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>
            <a:extLst>
              <a:ext uri="{FF2B5EF4-FFF2-40B4-BE49-F238E27FC236}">
                <a16:creationId xmlns:a16="http://schemas.microsoft.com/office/drawing/2014/main" id="{F64D39DE-2E18-F71B-4F6E-7241EE37F672}"/>
              </a:ext>
            </a:extLst>
          </p:cNvPr>
          <p:cNvSpPr txBox="1"/>
          <p:nvPr/>
        </p:nvSpPr>
        <p:spPr>
          <a:xfrm>
            <a:off x="336000" y="2317750"/>
            <a:ext cx="9055650" cy="176348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E02CA5E4-55B9-B3B2-AEEE-F97B462B04EA}"/>
              </a:ext>
            </a:extLst>
          </p:cNvPr>
          <p:cNvSpPr txBox="1"/>
          <p:nvPr/>
        </p:nvSpPr>
        <p:spPr>
          <a:xfrm>
            <a:off x="501375" y="4489450"/>
            <a:ext cx="6559825" cy="158750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74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01AE0-5EFC-0015-8BD2-F60CA999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89BDB-74DB-E058-C242-07160F8DC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12234"/>
            <a:ext cx="10416000" cy="1080000"/>
          </a:xfrm>
        </p:spPr>
        <p:txBody>
          <a:bodyPr>
            <a:normAutofit/>
          </a:bodyPr>
          <a:lstStyle/>
          <a:p>
            <a:r>
              <a:rPr lang="de-DE" sz="3000" dirty="0" err="1">
                <a:latin typeface="+mn-lt"/>
                <a:ea typeface="MS PGothic" panose="020B0600070205080204" pitchFamily="34" charset="-128"/>
              </a:rPr>
              <a:t>Introduction</a:t>
            </a:r>
            <a:r>
              <a:rPr lang="de-DE" sz="3000" dirty="0">
                <a:latin typeface="+mn-lt"/>
                <a:ea typeface="MS PGothic" panose="020B0600070205080204" pitchFamily="34" charset="-128"/>
              </a:rPr>
              <a:t> – </a:t>
            </a:r>
            <a:r>
              <a:rPr lang="de-DE" sz="3000" dirty="0" err="1">
                <a:latin typeface="+mn-lt"/>
                <a:ea typeface="MS PGothic" panose="020B0600070205080204" pitchFamily="34" charset="-128"/>
              </a:rPr>
              <a:t>Why</a:t>
            </a:r>
            <a:r>
              <a:rPr lang="de-DE" sz="3000" dirty="0">
                <a:latin typeface="+mn-lt"/>
                <a:ea typeface="MS PGothic" panose="020B0600070205080204" pitchFamily="34" charset="-128"/>
              </a:rPr>
              <a:t> multi-neutron </a:t>
            </a:r>
            <a:r>
              <a:rPr lang="de-DE" sz="3000" dirty="0" err="1">
                <a:latin typeface="+mn-lt"/>
                <a:ea typeface="MS PGothic" panose="020B0600070205080204" pitchFamily="34" charset="-128"/>
              </a:rPr>
              <a:t>systems</a:t>
            </a:r>
            <a:r>
              <a:rPr lang="de-DE" sz="3000" dirty="0">
                <a:latin typeface="+mn-lt"/>
                <a:ea typeface="MS PGothic" panose="020B0600070205080204" pitchFamily="34" charset="-128"/>
              </a:rPr>
              <a:t>?</a:t>
            </a:r>
            <a:endParaRPr lang="de-DE" sz="3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DBE7AE-37E1-8EDA-779E-BC2653AFA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Very light and </a:t>
            </a:r>
            <a:r>
              <a:rPr lang="de-DE" dirty="0" err="1"/>
              <a:t>isospin</a:t>
            </a:r>
            <a:r>
              <a:rPr lang="de-DE" dirty="0"/>
              <a:t> </a:t>
            </a:r>
            <a:r>
              <a:rPr lang="de-DE" dirty="0" err="1"/>
              <a:t>asymmetrical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investigate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nucleon-nucleon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interaction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Multi-neutron </a:t>
            </a:r>
            <a:r>
              <a:rPr lang="de-DE" dirty="0" err="1">
                <a:sym typeface="Wingdings" panose="05000000000000000000" pitchFamily="2" charset="2"/>
              </a:rPr>
              <a:t>systems</a:t>
            </a: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uncharged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nucleons</a:t>
            </a:r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>
                <a:sym typeface="Wingdings" panose="05000000000000000000" pitchFamily="2" charset="2"/>
              </a:rPr>
              <a:t>Since</a:t>
            </a:r>
            <a:r>
              <a:rPr lang="de-DE" dirty="0">
                <a:sym typeface="Wingdings" panose="05000000000000000000" pitchFamily="2" charset="2"/>
              </a:rPr>
              <a:t> 1960s </a:t>
            </a:r>
            <a:r>
              <a:rPr lang="de-DE" dirty="0" err="1">
                <a:sym typeface="Wingdings" panose="05000000000000000000" pitchFamily="2" charset="2"/>
              </a:rPr>
              <a:t>search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bound</a:t>
            </a:r>
            <a:r>
              <a:rPr lang="de-DE" dirty="0">
                <a:sym typeface="Wingdings" panose="05000000000000000000" pitchFamily="2" charset="2"/>
              </a:rPr>
              <a:t>/resonant neutral </a:t>
            </a:r>
            <a:r>
              <a:rPr lang="de-DE" dirty="0" err="1">
                <a:sym typeface="Wingdings" panose="05000000000000000000" pitchFamily="2" charset="2"/>
              </a:rPr>
              <a:t>nuclei</a:t>
            </a:r>
            <a:r>
              <a:rPr lang="de-DE" dirty="0">
                <a:sym typeface="Wingdings" panose="05000000000000000000" pitchFamily="2" charset="2"/>
              </a:rPr>
              <a:t>; @GANIL and RIKEN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- di-neutron:                                             </a:t>
            </a:r>
            <a:r>
              <a:rPr lang="de-DE" dirty="0" err="1">
                <a:sym typeface="Wingdings" panose="05000000000000000000" pitchFamily="2" charset="2"/>
              </a:rPr>
              <a:t>close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unitarity</a:t>
            </a:r>
            <a:r>
              <a:rPr lang="de-DE" dirty="0">
                <a:sym typeface="Wingdings" panose="05000000000000000000" pitchFamily="2" charset="2"/>
              </a:rPr>
              <a:t>/</a:t>
            </a:r>
            <a:r>
              <a:rPr lang="de-DE" dirty="0" err="1">
                <a:sym typeface="Wingdings" panose="05000000000000000000" pitchFamily="2" charset="2"/>
              </a:rPr>
              <a:t>near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threshold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- </a:t>
            </a:r>
            <a:r>
              <a:rPr lang="de-DE" dirty="0" err="1">
                <a:sym typeface="Wingdings" panose="05000000000000000000" pitchFamily="2" charset="2"/>
              </a:rPr>
              <a:t>tri</a:t>
            </a:r>
            <a:r>
              <a:rPr lang="de-DE" dirty="0">
                <a:sym typeface="Wingdings" panose="05000000000000000000" pitchFamily="2" charset="2"/>
              </a:rPr>
              <a:t>-neutron: </a:t>
            </a:r>
            <a:r>
              <a:rPr lang="de-DE" dirty="0" err="1">
                <a:sym typeface="Wingdings" panose="05000000000000000000" pitchFamily="2" charset="2"/>
              </a:rPr>
              <a:t>neither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resonances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nor</a:t>
            </a:r>
            <a:r>
              <a:rPr lang="de-DE" dirty="0">
                <a:sym typeface="Wingdings" panose="05000000000000000000" pitchFamily="2" charset="2"/>
              </a:rPr>
              <a:t> virtual </a:t>
            </a:r>
            <a:r>
              <a:rPr lang="de-DE" dirty="0" err="1">
                <a:sym typeface="Wingdings" panose="05000000000000000000" pitchFamily="2" charset="2"/>
              </a:rPr>
              <a:t>states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66F54F-C716-0BC8-19AF-AA005AA06803}"/>
              </a:ext>
            </a:extLst>
          </p:cNvPr>
          <p:cNvSpPr txBox="1"/>
          <p:nvPr/>
        </p:nvSpPr>
        <p:spPr>
          <a:xfrm>
            <a:off x="10056000" y="2349000"/>
            <a:ext cx="230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Marqués et al.</a:t>
            </a:r>
          </a:p>
          <a:p>
            <a:r>
              <a:rPr lang="de-DE" sz="1000" dirty="0">
                <a:solidFill>
                  <a:srgbClr val="FF0000"/>
                </a:solidFill>
                <a:latin typeface="+mn-lt"/>
              </a:rPr>
              <a:t>PRC 6</a:t>
            </a:r>
            <a:r>
              <a:rPr lang="de-DE" sz="1000" dirty="0">
                <a:solidFill>
                  <a:srgbClr val="FF0000"/>
                </a:solidFill>
              </a:rPr>
              <a:t>5.044006</a:t>
            </a:r>
            <a:r>
              <a:rPr lang="de-DE" sz="1000" dirty="0">
                <a:solidFill>
                  <a:srgbClr val="FF0000"/>
                </a:solidFill>
                <a:latin typeface="+mn-lt"/>
              </a:rPr>
              <a:t> (2001)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Grafik 8" descr="\documentclass{article}&#10;\usepackage{amsmath}&#10;\pagestyle{empty}&#10;\begin{document}&#10;$a_0\sim-18.9$ fm, $r_0\sim2.7$ fm&#10;\end{document}" title="IguanaTex Bitmap Display">
            <a:extLst>
              <a:ext uri="{FF2B5EF4-FFF2-40B4-BE49-F238E27FC236}">
                <a16:creationId xmlns:a16="http://schemas.microsoft.com/office/drawing/2014/main" id="{46767787-4EC4-6E3F-B035-349D2BAE52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00" y="3789000"/>
            <a:ext cx="3004883" cy="22792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4EB9D7D-6966-3B14-3ED5-CC204C5E43CE}"/>
              </a:ext>
            </a:extLst>
          </p:cNvPr>
          <p:cNvSpPr txBox="1"/>
          <p:nvPr/>
        </p:nvSpPr>
        <p:spPr>
          <a:xfrm>
            <a:off x="8850765" y="4177480"/>
            <a:ext cx="302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Sebatian Dietz</a:t>
            </a:r>
          </a:p>
          <a:p>
            <a:r>
              <a:rPr lang="de-DE" sz="1000" dirty="0">
                <a:solidFill>
                  <a:srgbClr val="FF0000"/>
                </a:solidFill>
                <a:latin typeface="+mn-lt"/>
              </a:rPr>
              <a:t>TU Prints (TU Darmstadt) – Dissertation (2023)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444A98-E3A8-3D01-06C1-9C50982AC093}"/>
              </a:ext>
            </a:extLst>
          </p:cNvPr>
          <p:cNvSpPr txBox="1"/>
          <p:nvPr/>
        </p:nvSpPr>
        <p:spPr>
          <a:xfrm>
            <a:off x="10416000" y="3189659"/>
            <a:ext cx="230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Marqués et al.</a:t>
            </a:r>
          </a:p>
          <a:p>
            <a:r>
              <a:rPr lang="de-DE" sz="1000" dirty="0">
                <a:solidFill>
                  <a:srgbClr val="FF0000"/>
                </a:solidFill>
              </a:rPr>
              <a:t>EPJA 57.3 (2021)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6550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55447-CCA8-83BE-C184-83B1F14C2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76F9D-E0A7-0838-9ABB-99A13251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12234"/>
            <a:ext cx="10416000" cy="1080000"/>
          </a:xfrm>
        </p:spPr>
        <p:txBody>
          <a:bodyPr>
            <a:normAutofit/>
          </a:bodyPr>
          <a:lstStyle/>
          <a:p>
            <a:r>
              <a:rPr lang="de-DE" sz="3000" dirty="0" err="1">
                <a:latin typeface="+mn-lt"/>
                <a:ea typeface="MS PGothic" panose="020B0600070205080204" pitchFamily="34" charset="-128"/>
              </a:rPr>
              <a:t>Introduction</a:t>
            </a:r>
            <a:r>
              <a:rPr lang="de-DE" sz="3000" dirty="0">
                <a:latin typeface="+mn-lt"/>
                <a:ea typeface="MS PGothic" panose="020B0600070205080204" pitchFamily="34" charset="-128"/>
              </a:rPr>
              <a:t> – </a:t>
            </a:r>
            <a:r>
              <a:rPr lang="de-DE" sz="3000" dirty="0" err="1">
                <a:latin typeface="+mn-lt"/>
                <a:ea typeface="MS PGothic" panose="020B0600070205080204" pitchFamily="34" charset="-128"/>
              </a:rPr>
              <a:t>Why</a:t>
            </a:r>
            <a:r>
              <a:rPr lang="de-DE" sz="3000" dirty="0">
                <a:latin typeface="+mn-lt"/>
                <a:ea typeface="MS PGothic" panose="020B0600070205080204" pitchFamily="34" charset="-128"/>
              </a:rPr>
              <a:t> multi-neutron </a:t>
            </a:r>
            <a:r>
              <a:rPr lang="de-DE" sz="3000" dirty="0" err="1">
                <a:latin typeface="+mn-lt"/>
                <a:ea typeface="MS PGothic" panose="020B0600070205080204" pitchFamily="34" charset="-128"/>
              </a:rPr>
              <a:t>systems</a:t>
            </a:r>
            <a:r>
              <a:rPr lang="de-DE" sz="3000" dirty="0">
                <a:latin typeface="+mn-lt"/>
                <a:ea typeface="MS PGothic" panose="020B0600070205080204" pitchFamily="34" charset="-128"/>
              </a:rPr>
              <a:t>?</a:t>
            </a:r>
            <a:endParaRPr lang="de-DE" sz="3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9F2A60-5832-3D3F-1A95-D65D3BC7E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269000"/>
            <a:ext cx="11519987" cy="4500000"/>
          </a:xfrm>
        </p:spPr>
        <p:txBody>
          <a:bodyPr>
            <a:norm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Tetra-neutron:                      Experiment                 Theory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 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940C357-7543-2E8F-4C7D-24B67EABFABC}"/>
              </a:ext>
            </a:extLst>
          </p:cNvPr>
          <p:cNvSpPr txBox="1"/>
          <p:nvPr/>
        </p:nvSpPr>
        <p:spPr>
          <a:xfrm>
            <a:off x="3115969" y="3708720"/>
            <a:ext cx="230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  <a:latin typeface="+mn-lt"/>
              </a:rPr>
              <a:t>Duer</a:t>
            </a:r>
            <a:r>
              <a:rPr lang="en-US" sz="1000" dirty="0">
                <a:solidFill>
                  <a:srgbClr val="FF0000"/>
                </a:solidFill>
                <a:latin typeface="+mn-lt"/>
              </a:rPr>
              <a:t> et al.</a:t>
            </a:r>
          </a:p>
          <a:p>
            <a:r>
              <a:rPr lang="de-DE" sz="1000" dirty="0">
                <a:solidFill>
                  <a:srgbClr val="FF0000"/>
                </a:solidFill>
                <a:latin typeface="+mn-lt"/>
              </a:rPr>
              <a:t>Nature 606.7915 (2022): 678-682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" name="Picture 2 1" descr="Fig. 3">
            <a:extLst>
              <a:ext uri="{FF2B5EF4-FFF2-40B4-BE49-F238E27FC236}">
                <a16:creationId xmlns:a16="http://schemas.microsoft.com/office/drawing/2014/main" id="{4FB41838-6EEE-9B15-C7F1-AC8BBAE6A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29" r="49967"/>
          <a:stretch/>
        </p:blipFill>
        <p:spPr bwMode="auto">
          <a:xfrm>
            <a:off x="336000" y="2324004"/>
            <a:ext cx="2763589" cy="201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 2" descr="figure 1">
            <a:extLst>
              <a:ext uri="{FF2B5EF4-FFF2-40B4-BE49-F238E27FC236}">
                <a16:creationId xmlns:a16="http://schemas.microsoft.com/office/drawing/2014/main" id="{9E64D82E-FB14-C303-DFEB-B232BB383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404" r="1229" b="49827"/>
          <a:stretch/>
        </p:blipFill>
        <p:spPr bwMode="auto">
          <a:xfrm>
            <a:off x="2457900" y="1815862"/>
            <a:ext cx="3240000" cy="92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 descr="\documentclass{article}&#10;\usepackage{amsmath}&#10;\pagestyle{empty}&#10;\begin{document}&#10;$E_\text{r}=2.37\pm0.38$(stat.)$\pm0.44$(sys.) MeV&#10;\end{document}" title="IguanaTex Bitmap Display">
            <a:extLst>
              <a:ext uri="{FF2B5EF4-FFF2-40B4-BE49-F238E27FC236}">
                <a16:creationId xmlns:a16="http://schemas.microsoft.com/office/drawing/2014/main" id="{235B93FD-BA05-1AE0-BDBA-C87979119B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1" y="4870672"/>
            <a:ext cx="3517568" cy="204026"/>
          </a:xfrm>
          <a:prstGeom prst="rect">
            <a:avLst/>
          </a:prstGeom>
        </p:spPr>
      </p:pic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664AC5FA-4376-9B67-A7A9-A5BE9B12EE2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1444" y="4099786"/>
            <a:ext cx="1123771" cy="414661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AE10945B-44ED-DF8C-BAAD-1EA323A3DBCC}"/>
              </a:ext>
            </a:extLst>
          </p:cNvPr>
          <p:cNvCxnSpPr/>
          <p:nvPr/>
        </p:nvCxnSpPr>
        <p:spPr>
          <a:xfrm>
            <a:off x="5819820" y="1352820"/>
            <a:ext cx="0" cy="432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63868B7F-DE89-465B-88E9-A22A6200C36F}"/>
              </a:ext>
            </a:extLst>
          </p:cNvPr>
          <p:cNvSpPr txBox="1"/>
          <p:nvPr/>
        </p:nvSpPr>
        <p:spPr>
          <a:xfrm>
            <a:off x="10056000" y="2349000"/>
            <a:ext cx="230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Lazauskas et al.</a:t>
            </a:r>
          </a:p>
          <a:p>
            <a:r>
              <a:rPr lang="de-DE" sz="1000" dirty="0">
                <a:solidFill>
                  <a:srgbClr val="FF0000"/>
                </a:solidFill>
                <a:latin typeface="+mn-lt"/>
              </a:rPr>
              <a:t>PRL 130 102501 (2023)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4DAF299-A913-D7D9-B4C3-E623BCE84ED4}"/>
              </a:ext>
            </a:extLst>
          </p:cNvPr>
          <p:cNvSpPr txBox="1"/>
          <p:nvPr/>
        </p:nvSpPr>
        <p:spPr>
          <a:xfrm>
            <a:off x="5941741" y="1629000"/>
            <a:ext cx="4751836" cy="25853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Possible </a:t>
            </a:r>
            <a:r>
              <a:rPr lang="de-DE" dirty="0" err="1"/>
              <a:t>explanations</a:t>
            </a:r>
            <a:r>
              <a:rPr lang="de-DE" dirty="0"/>
              <a:t>:</a:t>
            </a:r>
          </a:p>
          <a:p>
            <a:r>
              <a:rPr lang="de-DE" dirty="0"/>
              <a:t>    - 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resonance</a:t>
            </a:r>
            <a:endParaRPr lang="de-DE" dirty="0"/>
          </a:p>
          <a:p>
            <a:r>
              <a:rPr lang="de-DE" dirty="0"/>
              <a:t>    - </a:t>
            </a:r>
            <a:r>
              <a:rPr lang="de-DE" dirty="0" err="1"/>
              <a:t>dineutron-dineutron</a:t>
            </a:r>
            <a:r>
              <a:rPr lang="de-DE" dirty="0"/>
              <a:t> </a:t>
            </a:r>
            <a:r>
              <a:rPr lang="de-DE" dirty="0" err="1"/>
              <a:t>correlations</a:t>
            </a:r>
            <a:endParaRPr lang="de-DE" dirty="0"/>
          </a:p>
          <a:p>
            <a:r>
              <a:rPr lang="de-DE" dirty="0"/>
              <a:t>    - </a:t>
            </a:r>
            <a:r>
              <a:rPr lang="de-DE" dirty="0" err="1"/>
              <a:t>artifacts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      -</a:t>
            </a:r>
            <a:r>
              <a:rPr lang="de-DE" dirty="0" err="1"/>
              <a:t>structure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Task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us</a:t>
            </a:r>
            <a:r>
              <a:rPr lang="de-DE" dirty="0">
                <a:sym typeface="Wingdings" panose="05000000000000000000" pitchFamily="2" charset="2"/>
              </a:rPr>
              <a:t>: </a:t>
            </a:r>
            <a:r>
              <a:rPr lang="de-DE" dirty="0" err="1">
                <a:sym typeface="Wingdings" panose="05000000000000000000" pitchFamily="2" charset="2"/>
              </a:rPr>
              <a:t>investigate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tetra</a:t>
            </a:r>
            <a:r>
              <a:rPr lang="de-DE" dirty="0">
                <a:sym typeface="Wingdings" panose="05000000000000000000" pitchFamily="2" charset="2"/>
              </a:rPr>
              <a:t>-neutron </a:t>
            </a:r>
            <a:r>
              <a:rPr lang="de-DE" dirty="0" err="1">
                <a:sym typeface="Wingdings" panose="05000000000000000000" pitchFamily="2" charset="2"/>
              </a:rPr>
              <a:t>continuum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independent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a </a:t>
            </a:r>
            <a:r>
              <a:rPr lang="de-DE" dirty="0" err="1">
                <a:sym typeface="Wingdings" panose="05000000000000000000" pitchFamily="2" charset="2"/>
              </a:rPr>
              <a:t>model</a:t>
            </a:r>
            <a:r>
              <a:rPr lang="de-DE" dirty="0">
                <a:sym typeface="Wingdings" panose="05000000000000000000" pitchFamily="2" charset="2"/>
              </a:rPr>
              <a:t>:</a:t>
            </a:r>
          </a:p>
          <a:p>
            <a:r>
              <a:rPr lang="de-DE" dirty="0">
                <a:sym typeface="Wingdings" panose="05000000000000000000" pitchFamily="2" charset="2"/>
              </a:rPr>
              <a:t>      </a:t>
            </a:r>
            <a:r>
              <a:rPr lang="de-DE" dirty="0" err="1">
                <a:sym typeface="Wingdings" panose="05000000000000000000" pitchFamily="2" charset="2"/>
              </a:rPr>
              <a:t>start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leading</a:t>
            </a:r>
            <a:r>
              <a:rPr lang="de-DE" dirty="0">
                <a:sym typeface="Wingdings" panose="05000000000000000000" pitchFamily="2" charset="2"/>
              </a:rPr>
              <a:t>-order </a:t>
            </a:r>
            <a:r>
              <a:rPr lang="de-DE" dirty="0" err="1">
                <a:sym typeface="Wingdings" panose="05000000000000000000" pitchFamily="2" charset="2"/>
              </a:rPr>
              <a:t>pionless</a:t>
            </a:r>
            <a:r>
              <a:rPr lang="de-DE" dirty="0">
                <a:sym typeface="Wingdings" panose="05000000000000000000" pitchFamily="2" charset="2"/>
              </a:rPr>
              <a:t> EFT</a:t>
            </a:r>
          </a:p>
        </p:txBody>
      </p:sp>
      <p:pic>
        <p:nvPicPr>
          <p:cNvPr id="28" name="Grafik 27" descr="\documentclass{article}&#10;\usepackage{amsmath}&#10;\pagestyle{empty}&#10;\begin{document}&#10;$^8$He&#10;\end{document}" title="IguanaTex Bitmap Display">
            <a:extLst>
              <a:ext uri="{FF2B5EF4-FFF2-40B4-BE49-F238E27FC236}">
                <a16:creationId xmlns:a16="http://schemas.microsoft.com/office/drawing/2014/main" id="{08BD06AA-4B83-2F41-8A47-EC05E0C75BF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55" y="2522899"/>
            <a:ext cx="359589" cy="191726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5B8E72B2-7291-37CC-0E9D-2C3D57E2FCA6}"/>
              </a:ext>
            </a:extLst>
          </p:cNvPr>
          <p:cNvSpPr/>
          <p:nvPr/>
        </p:nvSpPr>
        <p:spPr>
          <a:xfrm>
            <a:off x="6214450" y="2244857"/>
            <a:ext cx="5391467" cy="55608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4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B5BFB-9F75-1D15-4F58-80AF272C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17783"/>
            <a:ext cx="8976000" cy="1080000"/>
          </a:xfrm>
        </p:spPr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F7CDBC1-0AF3-FB60-B00B-2D1A3073C1AC}"/>
              </a:ext>
            </a:extLst>
          </p:cNvPr>
          <p:cNvSpPr txBox="1">
            <a:spLocks/>
          </p:cNvSpPr>
          <p:nvPr/>
        </p:nvSpPr>
        <p:spPr>
          <a:xfrm>
            <a:off x="720000" y="5395002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5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Summary &amp; Outlook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45F49FF1-83A7-71F1-0940-59811C5028BC}"/>
              </a:ext>
            </a:extLst>
          </p:cNvPr>
          <p:cNvSpPr txBox="1">
            <a:spLocks/>
          </p:cNvSpPr>
          <p:nvPr/>
        </p:nvSpPr>
        <p:spPr>
          <a:xfrm>
            <a:off x="696000" y="1794409"/>
            <a:ext cx="5400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0	</a:t>
            </a:r>
            <a:r>
              <a:rPr lang="de-DE" sz="1600" dirty="0" err="1">
                <a:latin typeface="+mn-lt"/>
                <a:ea typeface="MS PGothic" panose="020B0600070205080204" pitchFamily="34" charset="-128"/>
              </a:rPr>
              <a:t>Introduction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– </a:t>
            </a:r>
            <a:r>
              <a:rPr lang="de-DE" sz="1600" dirty="0" err="1">
                <a:latin typeface="+mn-lt"/>
                <a:ea typeface="MS PGothic" panose="020B0600070205080204" pitchFamily="34" charset="-128"/>
              </a:rPr>
              <a:t>Why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Multi-Neutron Systems?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4C95B294-3835-8D0C-52C2-98FA723577DC}"/>
              </a:ext>
            </a:extLst>
          </p:cNvPr>
          <p:cNvSpPr txBox="1">
            <a:spLocks/>
          </p:cNvSpPr>
          <p:nvPr/>
        </p:nvSpPr>
        <p:spPr>
          <a:xfrm>
            <a:off x="696000" y="2514528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1	</a:t>
            </a:r>
            <a:r>
              <a:rPr lang="de-DE" sz="1600" dirty="0" err="1">
                <a:latin typeface="+mn-lt"/>
                <a:ea typeface="MS PGothic" panose="020B0600070205080204" pitchFamily="34" charset="-128"/>
              </a:rPr>
              <a:t>Pionless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EFT and Point-</a:t>
            </a:r>
            <a:r>
              <a:rPr lang="de-DE" sz="1600" dirty="0" err="1">
                <a:latin typeface="+mn-lt"/>
                <a:ea typeface="MS PGothic" panose="020B0600070205080204" pitchFamily="34" charset="-128"/>
              </a:rPr>
              <a:t>Production</a:t>
            </a:r>
            <a:endParaRPr lang="de-DE" sz="160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D173BBBF-E0BC-99BB-2118-1B2C03DB0AE7}"/>
              </a:ext>
            </a:extLst>
          </p:cNvPr>
          <p:cNvSpPr txBox="1">
            <a:spLocks/>
          </p:cNvSpPr>
          <p:nvPr/>
        </p:nvSpPr>
        <p:spPr>
          <a:xfrm>
            <a:off x="696000" y="3234647"/>
            <a:ext cx="5400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2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1600" dirty="0" err="1">
                <a:latin typeface="+mn-lt"/>
                <a:ea typeface="MS PGothic" panose="020B0600070205080204" pitchFamily="34" charset="-128"/>
              </a:rPr>
              <a:t>Faddeev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1600" dirty="0" err="1">
                <a:latin typeface="+mn-lt"/>
                <a:ea typeface="MS PGothic" panose="020B0600070205080204" pitchFamily="34" charset="-128"/>
              </a:rPr>
              <a:t>Formalism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&amp; </a:t>
            </a:r>
            <a:r>
              <a:rPr lang="de-DE" sz="1600" dirty="0" err="1">
                <a:latin typeface="+mn-lt"/>
                <a:ea typeface="MS PGothic" panose="020B0600070205080204" pitchFamily="34" charset="-128"/>
              </a:rPr>
              <a:t>Three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-Neutron System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CCD8AE9-A18F-1589-345D-34A0BAB9F6A9}"/>
              </a:ext>
            </a:extLst>
          </p:cNvPr>
          <p:cNvSpPr txBox="1">
            <a:spLocks/>
          </p:cNvSpPr>
          <p:nvPr/>
        </p:nvSpPr>
        <p:spPr>
          <a:xfrm>
            <a:off x="696000" y="3954766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3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1600" dirty="0" err="1">
                <a:latin typeface="+mn-lt"/>
                <a:ea typeface="MS PGothic" panose="020B0600070205080204" pitchFamily="34" charset="-128"/>
              </a:rPr>
              <a:t>Faddeev-Yakubovsky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1600" dirty="0" err="1">
                <a:latin typeface="+mn-lt"/>
                <a:ea typeface="MS PGothic" panose="020B0600070205080204" pitchFamily="34" charset="-128"/>
              </a:rPr>
              <a:t>Formalism</a:t>
            </a:r>
            <a:endParaRPr lang="de-DE" sz="160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31BBC37F-912F-3BF1-919D-A6B7D9D9162F}"/>
              </a:ext>
            </a:extLst>
          </p:cNvPr>
          <p:cNvSpPr txBox="1">
            <a:spLocks/>
          </p:cNvSpPr>
          <p:nvPr/>
        </p:nvSpPr>
        <p:spPr>
          <a:xfrm>
            <a:off x="696000" y="4674884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4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1600" dirty="0" err="1">
                <a:latin typeface="+mn-lt"/>
                <a:ea typeface="MS PGothic" panose="020B0600070205080204" pitchFamily="34" charset="-128"/>
              </a:rPr>
              <a:t>Four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-Neutron System</a:t>
            </a:r>
          </a:p>
        </p:txBody>
      </p:sp>
    </p:spTree>
    <p:extLst>
      <p:ext uri="{BB962C8B-B14F-4D97-AF65-F5344CB8AC3E}">
        <p14:creationId xmlns:p14="http://schemas.microsoft.com/office/powerpoint/2010/main" val="368311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BF148-F61B-9F54-2039-898C04ED6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9E5570-4ADF-73BB-2E1B-D77159C69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12234"/>
            <a:ext cx="10416000" cy="1080000"/>
          </a:xfrm>
        </p:spPr>
        <p:txBody>
          <a:bodyPr>
            <a:normAutofit/>
          </a:bodyPr>
          <a:lstStyle/>
          <a:p>
            <a:r>
              <a:rPr lang="de-DE" sz="3000" dirty="0">
                <a:latin typeface="+mn-lt"/>
                <a:ea typeface="MS PGothic" panose="020B0600070205080204" pitchFamily="34" charset="-128"/>
              </a:rPr>
              <a:t>1. </a:t>
            </a:r>
            <a:r>
              <a:rPr lang="de-DE" sz="3000" dirty="0" err="1">
                <a:latin typeface="+mn-lt"/>
                <a:ea typeface="MS PGothic" panose="020B0600070205080204" pitchFamily="34" charset="-128"/>
              </a:rPr>
              <a:t>Pionless</a:t>
            </a:r>
            <a:r>
              <a:rPr lang="de-DE" sz="3000" dirty="0">
                <a:latin typeface="+mn-lt"/>
                <a:ea typeface="MS PGothic" panose="020B0600070205080204" pitchFamily="34" charset="-128"/>
              </a:rPr>
              <a:t> EFT &amp; Point-</a:t>
            </a:r>
            <a:r>
              <a:rPr lang="de-DE" sz="3000" dirty="0" err="1">
                <a:latin typeface="+mn-lt"/>
                <a:ea typeface="MS PGothic" panose="020B0600070205080204" pitchFamily="34" charset="-128"/>
              </a:rPr>
              <a:t>production</a:t>
            </a:r>
            <a:endParaRPr lang="de-DE" sz="3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9F96F6-EF3E-ACC4-EDEC-7A97FFB10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Leading</a:t>
            </a:r>
            <a:r>
              <a:rPr lang="de-DE" dirty="0"/>
              <a:t>-order </a:t>
            </a:r>
            <a:r>
              <a:rPr lang="de-DE" dirty="0" err="1"/>
              <a:t>pionless</a:t>
            </a:r>
            <a:r>
              <a:rPr lang="de-DE" dirty="0"/>
              <a:t> EFT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distinguishable</a:t>
            </a:r>
            <a:r>
              <a:rPr lang="de-DE" dirty="0"/>
              <a:t>         </a:t>
            </a:r>
            <a:r>
              <a:rPr lang="de-DE" dirty="0" err="1"/>
              <a:t>neutrons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Diatomic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trick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static</a:t>
            </a:r>
            <a:r>
              <a:rPr lang="de-DE" dirty="0"/>
              <a:t> dimer </a:t>
            </a:r>
            <a:r>
              <a:rPr lang="de-DE" dirty="0" err="1"/>
              <a:t>field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Point-</a:t>
            </a:r>
            <a:r>
              <a:rPr lang="de-DE" dirty="0" err="1"/>
              <a:t>production</a:t>
            </a:r>
            <a:r>
              <a:rPr lang="de-DE" dirty="0"/>
              <a:t>                     </a:t>
            </a:r>
          </a:p>
        </p:txBody>
      </p:sp>
      <p:pic>
        <p:nvPicPr>
          <p:cNvPr id="7" name="Grafik 6" descr="\documentclass{article}&#10;\usepackage{amsmath}&#10;\usepackage{amssymb}&#10;\usepackage{bm}&#10;\pagestyle{empty}&#10;\begin{document}&#10;\begin{align*}&#10;\mathcal{L}_\text{n}=\sum_{j=\uparrow,\downarrow}\Psi_j^\dagger\left(i\hbar\partial_t+\dfrac{\hbar^2}{2m}\Delta_{\bm{x}}\right)\Psi_j+\hbar g_2\Psi_\uparrow^\dagger\Psi_\downarrow^\dagger\Psi_\uparrow\Psi_\downarrow&#10;\end{align*}&#10;\end{document}" title="IguanaTex Bitmap Display">
            <a:extLst>
              <a:ext uri="{FF2B5EF4-FFF2-40B4-BE49-F238E27FC236}">
                <a16:creationId xmlns:a16="http://schemas.microsoft.com/office/drawing/2014/main" id="{843A5ACC-A5A8-591A-D6ED-329A92235E2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0" y="2414931"/>
            <a:ext cx="5118011" cy="649429"/>
          </a:xfrm>
          <a:prstGeom prst="rect">
            <a:avLst/>
          </a:prstGeom>
        </p:spPr>
      </p:pic>
      <p:pic>
        <p:nvPicPr>
          <p:cNvPr id="12" name="Grafik 11" descr="\documentclass{article}&#10;\usepackage{amsmath}&#10;\usepackage{amssymb}&#10;\usepackage{bm}&#10;\pagestyle{empty}&#10;\begin{document}&#10;\begin{align*}&#10;    \mathcal{L}_\text{nd}=\sum_{j=\uparrow,\downarrow}\Psi_j^\dagger\left(i\hbar\partial_t+\dfrac{\hbar^2}{2m}\Delta_{\bm{x}}\right)\Psi_j+\hbar\Delta d^\dagger d+\hbar g\left(d^\dagger\Psi_\uparrow\Psi_\downarrow+\Psi_\downarrow^\dagger\Psi_\uparrow^\dagger d\right)&#10;\end{align*}&#10;\end{document}" title="IguanaTex Bitmap Display">
            <a:extLst>
              <a:ext uri="{FF2B5EF4-FFF2-40B4-BE49-F238E27FC236}">
                <a16:creationId xmlns:a16="http://schemas.microsoft.com/office/drawing/2014/main" id="{E6A2F37A-09BD-889E-960B-94A760F7277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0" y="3743617"/>
            <a:ext cx="6945087" cy="651469"/>
          </a:xfrm>
          <a:prstGeom prst="rect">
            <a:avLst/>
          </a:prstGeom>
        </p:spPr>
      </p:pic>
      <p:pic>
        <p:nvPicPr>
          <p:cNvPr id="14" name="Grafik 13" descr="\documentclass{article}&#10;\usepackage{amsmath}&#10;\pagestyle{empty}&#10;\begin{document}&#10;$\Delta d=-g\Psi_\uparrow\Psi_\downarrow$&#10;\end{document}" title="IguanaTex Bitmap Display">
            <a:extLst>
              <a:ext uri="{FF2B5EF4-FFF2-40B4-BE49-F238E27FC236}">
                <a16:creationId xmlns:a16="http://schemas.microsoft.com/office/drawing/2014/main" id="{313DA4D8-8039-C9E9-883F-8E0165AB81A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339" y="3347464"/>
            <a:ext cx="1442469" cy="227931"/>
          </a:xfrm>
          <a:prstGeom prst="rect">
            <a:avLst/>
          </a:prstGeom>
        </p:spPr>
      </p:pic>
      <p:pic>
        <p:nvPicPr>
          <p:cNvPr id="16" name="Grafik 15" descr="\documentclass{article}&#10;\usepackage{amsmath}&#10;\pagestyle{empty}&#10;\begin{document}&#10;$\uparrow$-, $\downarrow$-&#10;\end{document}" title="IguanaTex Bitmap Display">
            <a:extLst>
              <a:ext uri="{FF2B5EF4-FFF2-40B4-BE49-F238E27FC236}">
                <a16:creationId xmlns:a16="http://schemas.microsoft.com/office/drawing/2014/main" id="{025337D0-D3B1-A032-177B-AE402E6A054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05" y="2027583"/>
            <a:ext cx="558629" cy="224914"/>
          </a:xfrm>
          <a:prstGeom prst="rect">
            <a:avLst/>
          </a:prstGeom>
        </p:spPr>
      </p:pic>
      <p:pic>
        <p:nvPicPr>
          <p:cNvPr id="18" name="Grafik 17" descr="\documentclass{article}&#10;\usepackage{amsmath}&#10;\pagestyle{empty}&#10;\begin{document}&#10;$g_2=-g^2/\Delta$ &#10;\end{document}" title="IguanaTex Bitmap Display">
            <a:extLst>
              <a:ext uri="{FF2B5EF4-FFF2-40B4-BE49-F238E27FC236}">
                <a16:creationId xmlns:a16="http://schemas.microsoft.com/office/drawing/2014/main" id="{6D051B6F-49A9-4A98-6561-B57047B8B8B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734" y="3789000"/>
            <a:ext cx="1333943" cy="27337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34E24C4-F3C7-9625-2284-BDA949838E30}"/>
              </a:ext>
            </a:extLst>
          </p:cNvPr>
          <p:cNvSpPr txBox="1"/>
          <p:nvPr/>
        </p:nvSpPr>
        <p:spPr>
          <a:xfrm>
            <a:off x="9473086" y="3419902"/>
            <a:ext cx="64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equivalent</a:t>
            </a:r>
            <a:r>
              <a:rPr lang="de-DE" dirty="0"/>
              <a:t> </a:t>
            </a:r>
            <a:r>
              <a:rPr lang="de-DE" dirty="0" err="1"/>
              <a:t>theories</a:t>
            </a:r>
            <a:endParaRPr lang="en-US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55C6395-DB56-8492-8322-E7002C9E4267}"/>
              </a:ext>
            </a:extLst>
          </p:cNvPr>
          <p:cNvSpPr txBox="1"/>
          <p:nvPr/>
        </p:nvSpPr>
        <p:spPr>
          <a:xfrm>
            <a:off x="9489743" y="3429000"/>
            <a:ext cx="2133600" cy="78360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9510CD2-8DC1-42D8-1252-F278F0C2DB98}"/>
              </a:ext>
            </a:extLst>
          </p:cNvPr>
          <p:cNvSpPr txBox="1"/>
          <p:nvPr/>
        </p:nvSpPr>
        <p:spPr>
          <a:xfrm>
            <a:off x="10026066" y="2960695"/>
            <a:ext cx="230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Braaten et </a:t>
            </a:r>
            <a:r>
              <a:rPr lang="en-US" sz="1000" dirty="0">
                <a:solidFill>
                  <a:srgbClr val="FF0000"/>
                </a:solidFill>
              </a:rPr>
              <a:t>Hammer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  <a:p>
            <a:r>
              <a:rPr lang="de-DE" sz="1000" dirty="0">
                <a:solidFill>
                  <a:srgbClr val="FF0000"/>
                </a:solidFill>
              </a:rPr>
              <a:t>Phys. Rep. </a:t>
            </a:r>
            <a:r>
              <a:rPr lang="de-DE" sz="1000" b="1" dirty="0">
                <a:solidFill>
                  <a:srgbClr val="FF0000"/>
                </a:solidFill>
              </a:rPr>
              <a:t>428</a:t>
            </a:r>
            <a:r>
              <a:rPr lang="de-DE" sz="1000" dirty="0">
                <a:solidFill>
                  <a:srgbClr val="FF0000"/>
                </a:solidFill>
              </a:rPr>
              <a:t>,259 (2006)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2E335ACA-67CF-7A7F-F046-FAC5ADB2536B}"/>
              </a:ext>
            </a:extLst>
          </p:cNvPr>
          <p:cNvGrpSpPr/>
          <p:nvPr/>
        </p:nvGrpSpPr>
        <p:grpSpPr>
          <a:xfrm>
            <a:off x="644587" y="4868268"/>
            <a:ext cx="1851413" cy="975111"/>
            <a:chOff x="424812" y="4868268"/>
            <a:chExt cx="1851413" cy="975111"/>
          </a:xfrm>
        </p:grpSpPr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B7A7AE5-5DA6-60CF-1598-614288E5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r="39583"/>
            <a:stretch/>
          </p:blipFill>
          <p:spPr>
            <a:xfrm>
              <a:off x="424812" y="4868268"/>
              <a:ext cx="1003148" cy="975111"/>
            </a:xfrm>
            <a:prstGeom prst="rect">
              <a:avLst/>
            </a:prstGeom>
          </p:spPr>
        </p:pic>
        <p:pic>
          <p:nvPicPr>
            <p:cNvPr id="50" name="Grafik 49" descr="\documentclass{article}&#10;\usepackage{amsmath}&#10;\usepackage{amssymb}&#10;\usepackage{bm}      % for bold math symbols like \bm{x}&#10;\pagestyle{empty}&#10;\begin{document}&#10;$=-\dfrac{i}{\hbar} \tilde{\psi_0}(p)$&#10;\end{document}" title="IguanaTex Picture Display">
              <a:extLst>
                <a:ext uri="{FF2B5EF4-FFF2-40B4-BE49-F238E27FC236}">
                  <a16:creationId xmlns:a16="http://schemas.microsoft.com/office/drawing/2014/main" id="{1230AC09-5E67-7BB6-50E5-47038E3BD7C9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403" y="5125237"/>
              <a:ext cx="1103822" cy="464185"/>
            </a:xfrm>
            <a:prstGeom prst="rect">
              <a:avLst/>
            </a:prstGeom>
          </p:spPr>
        </p:pic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CE6CB7B4-16A2-0EFA-365A-BFBAC3A7A932}"/>
              </a:ext>
            </a:extLst>
          </p:cNvPr>
          <p:cNvGrpSpPr/>
          <p:nvPr/>
        </p:nvGrpSpPr>
        <p:grpSpPr>
          <a:xfrm>
            <a:off x="9734956" y="5444452"/>
            <a:ext cx="1691562" cy="406285"/>
            <a:chOff x="9734956" y="5444452"/>
            <a:chExt cx="1691562" cy="406285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246B4E9-554C-9464-8856-A50CC4C46102}"/>
                </a:ext>
              </a:extLst>
            </p:cNvPr>
            <p:cNvSpPr txBox="1"/>
            <p:nvPr/>
          </p:nvSpPr>
          <p:spPr>
            <a:xfrm>
              <a:off x="9734956" y="5444452"/>
              <a:ext cx="1691562" cy="406285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37" name="Grafik 36" descr="\documentclass{article}&#10;\usepackage{amsmath}&#10;\pagestyle{empty}&#10;\begin{document}&#10;$\psi_0(x)=\delta^4(x)$&#10;\end{document}" title="IguanaTex Picture Display">
              <a:extLst>
                <a:ext uri="{FF2B5EF4-FFF2-40B4-BE49-F238E27FC236}">
                  <a16:creationId xmlns:a16="http://schemas.microsoft.com/office/drawing/2014/main" id="{F1D29759-BF97-5383-402B-47A3E358EB8D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9321" y="5537268"/>
              <a:ext cx="1352034" cy="247928"/>
            </a:xfrm>
            <a:prstGeom prst="rect">
              <a:avLst/>
            </a:prstGeom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AA786225-A1DA-8F0B-FE50-3820A4B291AC}"/>
              </a:ext>
            </a:extLst>
          </p:cNvPr>
          <p:cNvSpPr txBox="1"/>
          <p:nvPr/>
        </p:nvSpPr>
        <p:spPr>
          <a:xfrm>
            <a:off x="10026066" y="507434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point</a:t>
            </a:r>
            <a:r>
              <a:rPr lang="de-DE" dirty="0"/>
              <a:t>-like</a:t>
            </a:r>
            <a:endParaRPr lang="en-US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92C35E77-F5AB-0DC8-0895-EBAF3FEBA15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b="16305"/>
          <a:stretch/>
        </p:blipFill>
        <p:spPr>
          <a:xfrm>
            <a:off x="579775" y="5699851"/>
            <a:ext cx="1180771" cy="816114"/>
          </a:xfrm>
          <a:prstGeom prst="rect">
            <a:avLst/>
          </a:prstGeom>
        </p:spPr>
      </p:pic>
      <p:pic>
        <p:nvPicPr>
          <p:cNvPr id="56" name="Grafik 55" descr="\documentclass{article}&#10;\usepackage{amsmath}&#10;\usepackage{amssymb}&#10;\usepackage{bm}      % for bold math symbols like \bm{x}&#10;\pagestyle{empty}&#10;\begin{document}&#10;$=-\dfrac{i}{\hbar} \tilde{\psi_0}(p)$&#10;\end{document}" title="IguanaTex Picture Display">
            <a:extLst>
              <a:ext uri="{FF2B5EF4-FFF2-40B4-BE49-F238E27FC236}">
                <a16:creationId xmlns:a16="http://schemas.microsoft.com/office/drawing/2014/main" id="{7261F017-C7F9-92A8-11BC-27DD704D3ED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78" y="5915309"/>
            <a:ext cx="1103822" cy="46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DDE1B-5014-296D-0C8A-840BD0C58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>
            <a:extLst>
              <a:ext uri="{FF2B5EF4-FFF2-40B4-BE49-F238E27FC236}">
                <a16:creationId xmlns:a16="http://schemas.microsoft.com/office/drawing/2014/main" id="{BC9D2AC3-B519-B576-63AB-F49D70515762}"/>
              </a:ext>
            </a:extLst>
          </p:cNvPr>
          <p:cNvSpPr txBox="1"/>
          <p:nvPr/>
        </p:nvSpPr>
        <p:spPr>
          <a:xfrm>
            <a:off x="3371609" y="1850874"/>
            <a:ext cx="1787904" cy="41966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87E6B5-2CBE-8BBC-D461-3DFA8F5E5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6" y="1474898"/>
            <a:ext cx="11519987" cy="5194101"/>
          </a:xfrm>
        </p:spPr>
        <p:txBody>
          <a:bodyPr>
            <a:normAutofit/>
          </a:bodyPr>
          <a:lstStyle/>
          <a:p>
            <a:r>
              <a:rPr lang="de-DE" dirty="0"/>
              <a:t>Lippmann-Schwinger </a:t>
            </a:r>
            <a:r>
              <a:rPr lang="de-DE" dirty="0" err="1"/>
              <a:t>eqn</a:t>
            </a:r>
            <a:r>
              <a:rPr lang="de-DE" dirty="0"/>
              <a:t>.                                                   </a:t>
            </a:r>
            <a:r>
              <a:rPr lang="de-DE" dirty="0" err="1"/>
              <a:t>with</a:t>
            </a:r>
            <a:endParaRPr lang="de-DE" dirty="0"/>
          </a:p>
          <a:p>
            <a:r>
              <a:rPr lang="de-DE" dirty="0" err="1"/>
              <a:t>Faddeev</a:t>
            </a:r>
            <a:r>
              <a:rPr lang="de-DE" dirty="0"/>
              <a:t> </a:t>
            </a:r>
            <a:r>
              <a:rPr lang="de-DE" dirty="0" err="1"/>
              <a:t>fragmentation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Use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Faddeev</a:t>
            </a:r>
            <a:r>
              <a:rPr lang="de-DE" dirty="0"/>
              <a:t> </a:t>
            </a:r>
            <a:r>
              <a:rPr lang="de-DE" dirty="0" err="1"/>
              <a:t>eqn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8845FC21-D9F8-B136-3371-DF8AA7431F40}"/>
              </a:ext>
            </a:extLst>
          </p:cNvPr>
          <p:cNvSpPr txBox="1"/>
          <p:nvPr/>
        </p:nvSpPr>
        <p:spPr>
          <a:xfrm>
            <a:off x="4420617" y="4159645"/>
            <a:ext cx="7139557" cy="18657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6" name="Grafik 65">
            <a:extLst>
              <a:ext uri="{FF2B5EF4-FFF2-40B4-BE49-F238E27FC236}">
                <a16:creationId xmlns:a16="http://schemas.microsoft.com/office/drawing/2014/main" id="{21A954BA-65AD-8ECD-725F-4455E87D9E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5061" y="4232555"/>
            <a:ext cx="1770939" cy="656707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F9CF1CD7-6B5C-CCA6-41FB-114B1AFE87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5061" y="5225220"/>
            <a:ext cx="1681242" cy="583490"/>
          </a:xfrm>
          <a:prstGeom prst="rect">
            <a:avLst/>
          </a:prstGeom>
        </p:spPr>
      </p:pic>
      <p:sp>
        <p:nvSpPr>
          <p:cNvPr id="70" name="Textfeld 69">
            <a:extLst>
              <a:ext uri="{FF2B5EF4-FFF2-40B4-BE49-F238E27FC236}">
                <a16:creationId xmlns:a16="http://schemas.microsoft.com/office/drawing/2014/main" id="{0780028A-AB3A-DBA0-F547-F9ADEC3FEC42}"/>
              </a:ext>
            </a:extLst>
          </p:cNvPr>
          <p:cNvSpPr txBox="1"/>
          <p:nvPr/>
        </p:nvSpPr>
        <p:spPr>
          <a:xfrm>
            <a:off x="9336000" y="4356832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disconnected</a:t>
            </a:r>
            <a:r>
              <a:rPr lang="de-DE" dirty="0"/>
              <a:t> </a:t>
            </a:r>
            <a:r>
              <a:rPr lang="de-DE" dirty="0" err="1"/>
              <a:t>piece</a:t>
            </a:r>
            <a:endParaRPr lang="en-US" dirty="0"/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DA47361C-3B52-5612-35DB-7F9887821E9A}"/>
              </a:ext>
            </a:extLst>
          </p:cNvPr>
          <p:cNvSpPr txBox="1"/>
          <p:nvPr/>
        </p:nvSpPr>
        <p:spPr>
          <a:xfrm>
            <a:off x="9336000" y="521131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Fredholm-eqn</a:t>
            </a:r>
            <a:r>
              <a:rPr lang="de-DE" dirty="0"/>
              <a:t>.</a:t>
            </a:r>
            <a:endParaRPr lang="en-US" dirty="0"/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430144A7-6FDA-8D63-9836-6F24E0D635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8456" y="4557617"/>
            <a:ext cx="1635991" cy="14186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7DD186-BD50-D73A-4D89-9208BB160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12234"/>
            <a:ext cx="10416000" cy="1080000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  <a:ea typeface="MS PGothic" panose="020B0600070205080204" pitchFamily="34" charset="-128"/>
              </a:rPr>
              <a:t>2. </a:t>
            </a:r>
            <a:r>
              <a:rPr lang="de-DE" sz="3200" dirty="0" err="1">
                <a:latin typeface="+mn-lt"/>
                <a:ea typeface="MS PGothic" panose="020B0600070205080204" pitchFamily="34" charset="-128"/>
              </a:rPr>
              <a:t>Faddeev</a:t>
            </a:r>
            <a:r>
              <a:rPr lang="de-DE" sz="32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3200" dirty="0" err="1">
                <a:latin typeface="+mn-lt"/>
                <a:ea typeface="MS PGothic" panose="020B0600070205080204" pitchFamily="34" charset="-128"/>
              </a:rPr>
              <a:t>Formalism</a:t>
            </a:r>
            <a:endParaRPr lang="de-DE" sz="3000" dirty="0"/>
          </a:p>
        </p:txBody>
      </p:sp>
      <p:pic>
        <p:nvPicPr>
          <p:cNvPr id="5" name="Grafik 4" descr="\documentclass{article}&#10;\usepackage{amsmath}&#10;\usepackage{braket}&#10;\pagestyle{empty}&#10;\begin{document}&#10;$\Ket{\Psi}=\left(E-H_0\right)^{-1}V\Ket{\Psi}=G_0V\Ket{\Psi}$&#10;\end{document}" title="IguanaTex Bitmap Display">
            <a:extLst>
              <a:ext uri="{FF2B5EF4-FFF2-40B4-BE49-F238E27FC236}">
                <a16:creationId xmlns:a16="http://schemas.microsoft.com/office/drawing/2014/main" id="{8AA314FA-6E11-98D4-221F-754C942B6D6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84" y="1474898"/>
            <a:ext cx="3477394" cy="278126"/>
          </a:xfrm>
          <a:prstGeom prst="rect">
            <a:avLst/>
          </a:prstGeom>
        </p:spPr>
      </p:pic>
      <p:pic>
        <p:nvPicPr>
          <p:cNvPr id="30" name="Grafik 29" descr="\documentclass{article}&#10;\usepackage{amsmath}&#10;\usepackage{braket}&#10;\pagestyle{empty}&#10;\begin{document}&#10;$V=\sum_{a_2}V_{a_2}$&#10;\end{document}" title="IguanaTex Bitmap Display">
            <a:extLst>
              <a:ext uri="{FF2B5EF4-FFF2-40B4-BE49-F238E27FC236}">
                <a16:creationId xmlns:a16="http://schemas.microsoft.com/office/drawing/2014/main" id="{B3E81EA5-F83A-2388-343D-87483B65EC3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69" y="1540039"/>
            <a:ext cx="1251451" cy="262939"/>
          </a:xfrm>
          <a:prstGeom prst="rect">
            <a:avLst/>
          </a:prstGeom>
        </p:spPr>
      </p:pic>
      <p:pic>
        <p:nvPicPr>
          <p:cNvPr id="78" name="Grafik 77" descr="\documentclass{article}&#10;\usepackage{amsmath}&#10;\usepackage{braket}&#10;\pagestyle{empty}&#10;\begin{document}&#10;$\Ket{\Psi}=\sum_{a_2}\Ket{\Psi_{a_2}}$&#10;\end{document}" title="IguanaTex Bitmap Display">
            <a:extLst>
              <a:ext uri="{FF2B5EF4-FFF2-40B4-BE49-F238E27FC236}">
                <a16:creationId xmlns:a16="http://schemas.microsoft.com/office/drawing/2014/main" id="{3FB29BC9-BC2D-4F1F-F718-47E1B42075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23" y="1955936"/>
            <a:ext cx="1587420" cy="262939"/>
          </a:xfrm>
          <a:prstGeom prst="rect">
            <a:avLst/>
          </a:prstGeom>
        </p:spPr>
      </p:pic>
      <p:pic>
        <p:nvPicPr>
          <p:cNvPr id="6" name="Grafik 5" descr="\documentclass{article}&#10;\usepackage{amsmath}&#10;\usepackage{braket}&#10;\pagestyle{empty}&#10;\begin{document}&#10;$\Ket{\Psi_{a_2}}=G_0V_{a_2}\Ket{\Psi}=G_0V_{a_2}\sum_{b_2}\Ket{\Psi_{b_2}}$&#10;\end{document}" title="IguanaTex Bitmap Display">
            <a:extLst>
              <a:ext uri="{FF2B5EF4-FFF2-40B4-BE49-F238E27FC236}">
                <a16:creationId xmlns:a16="http://schemas.microsoft.com/office/drawing/2014/main" id="{C554C9D8-B0F7-B4CD-3E25-9EA03104AF3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7" y="2500676"/>
            <a:ext cx="3685404" cy="264249"/>
          </a:xfrm>
          <a:prstGeom prst="rect">
            <a:avLst/>
          </a:prstGeom>
        </p:spPr>
      </p:pic>
      <p:pic>
        <p:nvPicPr>
          <p:cNvPr id="82" name="Grafik 81" descr="\documentclass{article}&#10;\usepackage{amsmath}&#10;\usepackage{braket}&#10;\pagestyle{empty}&#10;\begin{document}&#10;$T_{a_2}=V_{a_2}+V_{a_2}G_0T_{a_2}$&#10;\end{document}" title="IguanaTex Bitmap Display">
            <a:extLst>
              <a:ext uri="{FF2B5EF4-FFF2-40B4-BE49-F238E27FC236}">
                <a16:creationId xmlns:a16="http://schemas.microsoft.com/office/drawing/2014/main" id="{1F1213D1-39FD-3382-C9A0-D48063D1956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14" y="3274441"/>
            <a:ext cx="2153766" cy="217882"/>
          </a:xfrm>
          <a:prstGeom prst="rect">
            <a:avLst/>
          </a:prstGeom>
        </p:spPr>
      </p:pic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D446044D-D075-424F-0D16-BB246898F8B9}"/>
              </a:ext>
            </a:extLst>
          </p:cNvPr>
          <p:cNvGrpSpPr/>
          <p:nvPr/>
        </p:nvGrpSpPr>
        <p:grpSpPr>
          <a:xfrm>
            <a:off x="336000" y="4947031"/>
            <a:ext cx="3240000" cy="596800"/>
            <a:chOff x="336000" y="4947031"/>
            <a:chExt cx="3240000" cy="596800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AFE7DC9F-914C-A460-34A1-2BA7974D0EE5}"/>
                </a:ext>
              </a:extLst>
            </p:cNvPr>
            <p:cNvSpPr txBox="1"/>
            <p:nvPr/>
          </p:nvSpPr>
          <p:spPr>
            <a:xfrm>
              <a:off x="336000" y="4947031"/>
              <a:ext cx="3240000" cy="596800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93" name="Grafik 92" descr="\documentclass{article}&#10;\usepackage{amsmath}&#10;\usepackage{braket}&#10;\pagestyle{empty}&#10;\begin{document}&#10;$ \Ket{\Psi_{a_2}}=G_0T_{a_2}\sum_{b_2\neq a_2}\Ket{\Psi_{b_2}}$&#10;\end{document}" title="IguanaTex Bitmap Display">
              <a:extLst>
                <a:ext uri="{FF2B5EF4-FFF2-40B4-BE49-F238E27FC236}">
                  <a16:creationId xmlns:a16="http://schemas.microsoft.com/office/drawing/2014/main" id="{F9794936-7314-1425-E78B-D4371D06E16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19" y="5107760"/>
              <a:ext cx="2728999" cy="276934"/>
            </a:xfrm>
            <a:prstGeom prst="rect">
              <a:avLst/>
            </a:prstGeom>
          </p:spPr>
        </p:pic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9E8E50A0-BE8A-D913-2D22-963627915F5E}"/>
              </a:ext>
            </a:extLst>
          </p:cNvPr>
          <p:cNvSpPr txBox="1"/>
          <p:nvPr/>
        </p:nvSpPr>
        <p:spPr>
          <a:xfrm>
            <a:off x="8696194" y="2113818"/>
            <a:ext cx="3317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  <a:latin typeface="+mn-lt"/>
              </a:rPr>
              <a:t>Glöckle</a:t>
            </a:r>
            <a:r>
              <a:rPr lang="en-US" sz="10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1000" i="1" dirty="0">
                <a:solidFill>
                  <a:srgbClr val="FF0000"/>
                </a:solidFill>
                <a:latin typeface="+mn-lt"/>
              </a:rPr>
              <a:t>The quantum mechanical few body problem</a:t>
            </a:r>
          </a:p>
          <a:p>
            <a:r>
              <a:rPr lang="de-DE" sz="1000" dirty="0">
                <a:solidFill>
                  <a:srgbClr val="FF0000"/>
                </a:solidFill>
              </a:rPr>
              <a:t>Springer Sc. &amp; Business Media (2012)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1" name="Grafik 60" descr="\documentclass{article}&#10;\usepackage{amsmath}&#10;\pagestyle{empty}&#10;\begin{document}&#10;$a_2=(12)3$&#10;\end{document}" title="IguanaTex Bitmap Display">
            <a:extLst>
              <a:ext uri="{FF2B5EF4-FFF2-40B4-BE49-F238E27FC236}">
                <a16:creationId xmlns:a16="http://schemas.microsoft.com/office/drawing/2014/main" id="{B3448ABC-048F-161B-BA36-097661C8ADF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37" y="5505420"/>
            <a:ext cx="1027587" cy="229528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B4A74273-4430-3CCC-4A42-523F7B1C8B4D}"/>
              </a:ext>
            </a:extLst>
          </p:cNvPr>
          <p:cNvSpPr txBox="1"/>
          <p:nvPr/>
        </p:nvSpPr>
        <p:spPr>
          <a:xfrm>
            <a:off x="4500690" y="414900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fragmentation</a:t>
            </a:r>
            <a:r>
              <a:rPr lang="de-DE" dirty="0"/>
              <a:t>, e.g.</a:t>
            </a:r>
            <a:endParaRPr lang="en-US" dirty="0"/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6D5B3AA5-71AD-E04C-8972-56617772B567}"/>
              </a:ext>
            </a:extLst>
          </p:cNvPr>
          <p:cNvGrpSpPr/>
          <p:nvPr/>
        </p:nvGrpSpPr>
        <p:grpSpPr>
          <a:xfrm>
            <a:off x="4748652" y="4544058"/>
            <a:ext cx="1389093" cy="1433929"/>
            <a:chOff x="4748652" y="4972757"/>
            <a:chExt cx="1389093" cy="1433929"/>
          </a:xfrm>
        </p:grpSpPr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0B288B31-E987-F568-4A9A-56D5CF87B517}"/>
                </a:ext>
              </a:extLst>
            </p:cNvPr>
            <p:cNvSpPr txBox="1"/>
            <p:nvPr/>
          </p:nvSpPr>
          <p:spPr>
            <a:xfrm>
              <a:off x="4748652" y="497275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1</a:t>
              </a:r>
              <a:endParaRPr lang="en-US" sz="1600" dirty="0"/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B87F1C2C-57ED-D5A9-1A7A-5259338C30FB}"/>
                </a:ext>
              </a:extLst>
            </p:cNvPr>
            <p:cNvSpPr txBox="1"/>
            <p:nvPr/>
          </p:nvSpPr>
          <p:spPr>
            <a:xfrm>
              <a:off x="4751034" y="606813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2</a:t>
              </a:r>
              <a:endParaRPr lang="en-US" sz="1600" dirty="0"/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95907E2C-C933-005C-6659-798870E703FC}"/>
                </a:ext>
              </a:extLst>
            </p:cNvPr>
            <p:cNvSpPr txBox="1"/>
            <p:nvPr/>
          </p:nvSpPr>
          <p:spPr>
            <a:xfrm>
              <a:off x="5839265" y="4975138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3</a:t>
              </a:r>
              <a:endParaRPr lang="en-US" sz="1600" dirty="0"/>
            </a:p>
          </p:txBody>
        </p:sp>
      </p:grpSp>
      <p:pic>
        <p:nvPicPr>
          <p:cNvPr id="72" name="Grafik 71">
            <a:extLst>
              <a:ext uri="{FF2B5EF4-FFF2-40B4-BE49-F238E27FC236}">
                <a16:creationId xmlns:a16="http://schemas.microsoft.com/office/drawing/2014/main" id="{106EFA70-969F-411C-BA83-D508476252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0355" y="4232555"/>
            <a:ext cx="1770939" cy="656707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46EFDDF7-E99C-1E8B-B21D-6E0258DFE6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0355" y="5225220"/>
            <a:ext cx="1681242" cy="583490"/>
          </a:xfrm>
          <a:prstGeom prst="rect">
            <a:avLst/>
          </a:prstGeom>
        </p:spPr>
      </p:pic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58B10ECE-FC8A-C48E-15F1-56C9F7BEBF7D}"/>
              </a:ext>
            </a:extLst>
          </p:cNvPr>
          <p:cNvCxnSpPr>
            <a:cxnSpLocks/>
          </p:cNvCxnSpPr>
          <p:nvPr/>
        </p:nvCxnSpPr>
        <p:spPr>
          <a:xfrm>
            <a:off x="7006419" y="4157951"/>
            <a:ext cx="0" cy="18674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feld 94">
            <a:extLst>
              <a:ext uri="{FF2B5EF4-FFF2-40B4-BE49-F238E27FC236}">
                <a16:creationId xmlns:a16="http://schemas.microsoft.com/office/drawing/2014/main" id="{7C54A10C-4AF2-455D-B861-361AF7AFCCA6}"/>
              </a:ext>
            </a:extLst>
          </p:cNvPr>
          <p:cNvSpPr txBox="1"/>
          <p:nvPr/>
        </p:nvSpPr>
        <p:spPr>
          <a:xfrm>
            <a:off x="7112599" y="4372951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2+1</a:t>
            </a:r>
          </a:p>
        </p:txBody>
      </p:sp>
    </p:spTree>
    <p:extLst>
      <p:ext uri="{BB962C8B-B14F-4D97-AF65-F5344CB8AC3E}">
        <p14:creationId xmlns:p14="http://schemas.microsoft.com/office/powerpoint/2010/main" val="357465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3" grpId="0" animBg="1"/>
      <p:bldP spid="70" grpId="0"/>
      <p:bldP spid="71" grpId="0"/>
      <p:bldP spid="49" grpId="0"/>
      <p:bldP spid="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E91D4-F0A8-08EE-E438-5805E65CD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FDDFF1-C467-8370-F7B4-1F4B8EA8F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549000"/>
            <a:ext cx="11519987" cy="4500000"/>
          </a:xfrm>
        </p:spPr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Faddeev</a:t>
            </a:r>
            <a:r>
              <a:rPr lang="de-DE" dirty="0"/>
              <a:t> </a:t>
            </a:r>
            <a:r>
              <a:rPr lang="de-DE" dirty="0" err="1"/>
              <a:t>eqn</a:t>
            </a:r>
            <a:r>
              <a:rPr lang="de-DE" dirty="0"/>
              <a:t>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point-production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diagrammatic</a:t>
            </a:r>
            <a:r>
              <a:rPr lang="de-DE" dirty="0"/>
              <a:t> </a:t>
            </a:r>
            <a:r>
              <a:rPr lang="de-DE" dirty="0" err="1"/>
              <a:t>point-production</a:t>
            </a:r>
            <a:r>
              <a:rPr lang="de-DE" dirty="0"/>
              <a:t> </a:t>
            </a:r>
            <a:r>
              <a:rPr lang="de-DE" dirty="0" err="1"/>
              <a:t>amplitude</a:t>
            </a:r>
            <a:r>
              <a:rPr lang="de-DE" dirty="0"/>
              <a:t> </a:t>
            </a:r>
            <a:r>
              <a:rPr lang="de-DE" dirty="0" err="1"/>
              <a:t>holds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By </a:t>
            </a: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inh.</a:t>
            </a:r>
            <a:r>
              <a:rPr lang="de-DE" dirty="0"/>
              <a:t> integral </a:t>
            </a:r>
            <a:r>
              <a:rPr lang="de-DE" dirty="0" err="1"/>
              <a:t>eqn</a:t>
            </a:r>
            <a:r>
              <a:rPr lang="de-DE" dirty="0"/>
              <a:t>.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B447033-84AD-D941-FC57-1D6C2CC4725D}"/>
              </a:ext>
            </a:extLst>
          </p:cNvPr>
          <p:cNvGrpSpPr/>
          <p:nvPr/>
        </p:nvGrpSpPr>
        <p:grpSpPr>
          <a:xfrm>
            <a:off x="4740430" y="1691619"/>
            <a:ext cx="4309900" cy="596800"/>
            <a:chOff x="4740430" y="1691619"/>
            <a:chExt cx="4309900" cy="596800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28165B1-D1A4-0CFA-A935-CA14DBFB0B8A}"/>
                </a:ext>
              </a:extLst>
            </p:cNvPr>
            <p:cNvSpPr txBox="1"/>
            <p:nvPr/>
          </p:nvSpPr>
          <p:spPr>
            <a:xfrm>
              <a:off x="4740430" y="1691619"/>
              <a:ext cx="4309900" cy="596800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4" name="Grafik 13" descr="\documentclass{article}&#10;\usepackage{amsmath}&#10;\usepackage{braket}&#10;\pagestyle{empty}&#10;\begin{document}&#10;$ \Ket{\Gamma_{a_2}}=G_0T_{a_2}\sum_{b_2\neq a_2}\Ket{\Gamma_{b_2}}+\Ket{\Gamma_{0,a_2}}$&#10;\end{document}" title="IguanaTex Picture Display">
              <a:extLst>
                <a:ext uri="{FF2B5EF4-FFF2-40B4-BE49-F238E27FC236}">
                  <a16:creationId xmlns:a16="http://schemas.microsoft.com/office/drawing/2014/main" id="{EFA89C4F-744D-35A4-9488-D3CA382ADCD9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851" y="1852348"/>
              <a:ext cx="3970743" cy="304457"/>
            </a:xfrm>
            <a:prstGeom prst="rect">
              <a:avLst/>
            </a:prstGeom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9432F27-7090-A4BF-EDA9-FC08957DE7F6}"/>
              </a:ext>
            </a:extLst>
          </p:cNvPr>
          <p:cNvGrpSpPr/>
          <p:nvPr/>
        </p:nvGrpSpPr>
        <p:grpSpPr>
          <a:xfrm>
            <a:off x="8256000" y="2675382"/>
            <a:ext cx="4306576" cy="882650"/>
            <a:chOff x="7376327" y="3905250"/>
            <a:chExt cx="4306576" cy="882650"/>
          </a:xfrm>
        </p:grpSpPr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213CC4E6-DA6E-7C5B-B2EF-E6A4EC2B8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56212"/>
            <a:stretch/>
          </p:blipFill>
          <p:spPr>
            <a:xfrm>
              <a:off x="7376327" y="3959289"/>
              <a:ext cx="4306576" cy="758762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C6D7085C-2404-9F75-727D-BC25545D3EE9}"/>
                </a:ext>
              </a:extLst>
            </p:cNvPr>
            <p:cNvSpPr txBox="1"/>
            <p:nvPr/>
          </p:nvSpPr>
          <p:spPr>
            <a:xfrm>
              <a:off x="7416800" y="3905250"/>
              <a:ext cx="2952750" cy="88265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41" name="Grafik 40" descr="\documentclass{article}&#10;\usepackage{amsmath}&#10;\usepackage{amssymb}&#10;\usepackage{braket}&#10;\usepackage{bm}&#10;\pagestyle{empty}&#10;\begin{document}&#10;\begin{align*}&#10;    R_\text{3n}=\dfrac{1}{8\pi^3}\int_{-1}^1\text{d}x_{pk}\int_0^{\sqrt{4E/3}}\text{d}pp^2\sqrt{E-3p^2/4}\vert T_\text{3n,pp}(E,\bm{p},\bm{k})\vert^2&#10;\end{align*}&#10;\end{document}" title="IguanaTex Bitmap Display">
            <a:extLst>
              <a:ext uri="{FF2B5EF4-FFF2-40B4-BE49-F238E27FC236}">
                <a16:creationId xmlns:a16="http://schemas.microsoft.com/office/drawing/2014/main" id="{DE83342A-95CE-84FF-E8DA-B2D13A7611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7" y="3116707"/>
            <a:ext cx="6250448" cy="629683"/>
          </a:xfrm>
          <a:prstGeom prst="rect">
            <a:avLst/>
          </a:prstGeom>
        </p:spPr>
      </p:pic>
      <p:pic>
        <p:nvPicPr>
          <p:cNvPr id="49" name="Grafik 48" descr="\documentclass{article}&#10;\usepackage{amsmath}&#10;\usepackage{braket} % Correct package for Braket&#10;\pagestyle{empty}&#10;\begin{document}&#10;$\Gamma(\{u_j\})=\Braket{\{u_j\}|\Gamma}=T_\text{3n,pp}(\{u_j\})G_0(\{u_j\})$&#10;\end{document}" title="IguanaTex Bitmap Display">
            <a:extLst>
              <a:ext uri="{FF2B5EF4-FFF2-40B4-BE49-F238E27FC236}">
                <a16:creationId xmlns:a16="http://schemas.microsoft.com/office/drawing/2014/main" id="{950189C6-8571-BE2F-3A29-74C5F67482F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425" y="4037812"/>
            <a:ext cx="4884374" cy="265703"/>
          </a:xfrm>
          <a:prstGeom prst="rect">
            <a:avLst/>
          </a:prstGeom>
        </p:spPr>
      </p:pic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4949C548-CFCE-FB5C-40EA-AB33CABC4431}"/>
              </a:ext>
            </a:extLst>
          </p:cNvPr>
          <p:cNvGrpSpPr/>
          <p:nvPr/>
        </p:nvGrpSpPr>
        <p:grpSpPr>
          <a:xfrm>
            <a:off x="2759338" y="4467960"/>
            <a:ext cx="5532285" cy="416594"/>
            <a:chOff x="5244174" y="5965156"/>
            <a:chExt cx="5532285" cy="416594"/>
          </a:xfrm>
        </p:grpSpPr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8137E31D-3ED8-9BD1-9DBA-6DBC7DEFACE4}"/>
                </a:ext>
              </a:extLst>
            </p:cNvPr>
            <p:cNvSpPr txBox="1"/>
            <p:nvPr/>
          </p:nvSpPr>
          <p:spPr>
            <a:xfrm>
              <a:off x="5244174" y="5988050"/>
              <a:ext cx="5506376" cy="39370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632F0FCC-CA8C-D0FC-AFF5-15F661A48929}"/>
                </a:ext>
              </a:extLst>
            </p:cNvPr>
            <p:cNvSpPr txBox="1"/>
            <p:nvPr/>
          </p:nvSpPr>
          <p:spPr>
            <a:xfrm>
              <a:off x="5244175" y="5965156"/>
              <a:ext cx="5532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Connection </a:t>
              </a:r>
              <a:r>
                <a:rPr lang="de-DE" dirty="0" err="1"/>
                <a:t>of</a:t>
              </a:r>
              <a:r>
                <a:rPr lang="de-DE" dirty="0"/>
                <a:t> </a:t>
              </a:r>
              <a:r>
                <a:rPr lang="de-DE" dirty="0" err="1"/>
                <a:t>Faddeev</a:t>
              </a:r>
              <a:r>
                <a:rPr lang="de-DE" dirty="0"/>
                <a:t> and </a:t>
              </a:r>
              <a:r>
                <a:rPr lang="de-DE" dirty="0" err="1"/>
                <a:t>diagrammatic</a:t>
              </a:r>
              <a:r>
                <a:rPr lang="de-DE" dirty="0"/>
                <a:t> </a:t>
              </a:r>
              <a:r>
                <a:rPr lang="de-DE" dirty="0" err="1"/>
                <a:t>formalism</a:t>
              </a:r>
              <a:endParaRPr lang="en-US" dirty="0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C7138C27-AC24-1B59-4719-7EB8546120B9}"/>
              </a:ext>
            </a:extLst>
          </p:cNvPr>
          <p:cNvSpPr txBox="1">
            <a:spLocks/>
          </p:cNvSpPr>
          <p:nvPr/>
        </p:nvSpPr>
        <p:spPr>
          <a:xfrm>
            <a:off x="336000" y="112234"/>
            <a:ext cx="1041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  <a:ea typeface="MS PGothic" panose="020B0600070205080204" pitchFamily="34" charset="-128"/>
              </a:rPr>
              <a:t>2. </a:t>
            </a:r>
            <a:r>
              <a:rPr lang="de-DE" sz="3200" dirty="0" err="1">
                <a:latin typeface="+mn-lt"/>
                <a:ea typeface="MS PGothic" panose="020B0600070205080204" pitchFamily="34" charset="-128"/>
              </a:rPr>
              <a:t>Faddeev</a:t>
            </a:r>
            <a:r>
              <a:rPr lang="de-DE" sz="32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3200" dirty="0" err="1">
                <a:latin typeface="+mn-lt"/>
                <a:ea typeface="MS PGothic" panose="020B0600070205080204" pitchFamily="34" charset="-128"/>
              </a:rPr>
              <a:t>Formalism</a:t>
            </a:r>
            <a:endParaRPr lang="de-DE" sz="3000" dirty="0"/>
          </a:p>
        </p:txBody>
      </p:sp>
      <p:pic>
        <p:nvPicPr>
          <p:cNvPr id="5" name="Grafik 4" descr="\documentclass{article}&#10;\usepackage{amsmath}&#10;\usepackage{braket}&#10;\pagestyle{empty}&#10;\begin{document}&#10;$\Ket{\Psi}\to\Ket{\Gamma}$&#10;\end{document}" title="IguanaTex Bitmap Display">
            <a:extLst>
              <a:ext uri="{FF2B5EF4-FFF2-40B4-BE49-F238E27FC236}">
                <a16:creationId xmlns:a16="http://schemas.microsoft.com/office/drawing/2014/main" id="{06E1C04E-602E-B3A3-269F-7A4AA37A42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509" y="914640"/>
            <a:ext cx="1030114" cy="25404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DD076C-0C3D-330E-7945-807014F695A7}"/>
              </a:ext>
            </a:extLst>
          </p:cNvPr>
          <p:cNvSpPr txBox="1"/>
          <p:nvPr/>
        </p:nvSpPr>
        <p:spPr>
          <a:xfrm>
            <a:off x="6096000" y="1113422"/>
            <a:ext cx="365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homogeneous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point-production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7C76D89-7AD1-B885-93FE-5BB4C324865A}"/>
              </a:ext>
            </a:extLst>
          </p:cNvPr>
          <p:cNvSpPr txBox="1"/>
          <p:nvPr/>
        </p:nvSpPr>
        <p:spPr>
          <a:xfrm>
            <a:off x="6029739" y="821635"/>
            <a:ext cx="3735870" cy="6394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7C2B9-DF83-7BE0-03F5-0D5778D4A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6AA4600D-E42F-30BE-23DF-FABB2E9F013D}"/>
              </a:ext>
            </a:extLst>
          </p:cNvPr>
          <p:cNvSpPr txBox="1"/>
          <p:nvPr/>
        </p:nvSpPr>
        <p:spPr>
          <a:xfrm>
            <a:off x="380900" y="5366583"/>
            <a:ext cx="5473800" cy="97706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69B43D-86E0-59D9-BBEC-B81182DC9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Use </a:t>
            </a:r>
            <a:r>
              <a:rPr lang="de-DE" dirty="0" err="1"/>
              <a:t>Conformal</a:t>
            </a:r>
            <a:r>
              <a:rPr lang="de-DE" dirty="0"/>
              <a:t> Field Theory (CFT) </a:t>
            </a:r>
            <a:r>
              <a:rPr lang="de-DE" dirty="0" err="1"/>
              <a:t>as</a:t>
            </a:r>
            <a:r>
              <a:rPr lang="de-DE" dirty="0"/>
              <a:t> benchmark</a:t>
            </a:r>
          </a:p>
          <a:p>
            <a:pPr marL="0" indent="0">
              <a:buNone/>
            </a:pPr>
            <a:r>
              <a:rPr lang="de-DE" dirty="0"/>
              <a:t>   - </a:t>
            </a:r>
            <a:r>
              <a:rPr lang="de-DE" dirty="0" err="1"/>
              <a:t>free</a:t>
            </a:r>
            <a:r>
              <a:rPr lang="de-DE" dirty="0"/>
              <a:t> CFT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   - </a:t>
            </a:r>
            <a:r>
              <a:rPr lang="de-DE" dirty="0" err="1"/>
              <a:t>interacting</a:t>
            </a:r>
            <a:r>
              <a:rPr lang="de-DE" dirty="0"/>
              <a:t> CFT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  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no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indication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resonance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up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d-</a:t>
            </a:r>
            <a:r>
              <a:rPr lang="de-DE" dirty="0" err="1">
                <a:sym typeface="Wingdings" panose="05000000000000000000" pitchFamily="2" charset="2"/>
              </a:rPr>
              <a:t>wave</a:t>
            </a:r>
            <a:r>
              <a:rPr lang="de-DE" dirty="0">
                <a:sym typeface="Wingdings" panose="05000000000000000000" pitchFamily="2" charset="2"/>
              </a:rPr>
              <a:t>)</a:t>
            </a:r>
            <a:r>
              <a:rPr lang="de-DE" dirty="0"/>
              <a:t>  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1" name="Grafik 10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64899D45-E291-1EEB-61F1-3B65D4F35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00" y="1989000"/>
            <a:ext cx="4849958" cy="42346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E23CE6-A501-0CF5-E8E0-DEAF01896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12234"/>
            <a:ext cx="10416000" cy="1080000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  <a:ea typeface="MS PGothic" panose="020B0600070205080204" pitchFamily="34" charset="-128"/>
              </a:rPr>
              <a:t>2. </a:t>
            </a:r>
            <a:r>
              <a:rPr lang="de-DE" sz="3200" dirty="0" err="1">
                <a:latin typeface="+mn-lt"/>
                <a:ea typeface="MS PGothic" panose="020B0600070205080204" pitchFamily="34" charset="-128"/>
              </a:rPr>
              <a:t>Three</a:t>
            </a:r>
            <a:r>
              <a:rPr lang="de-DE" sz="3200" dirty="0">
                <a:latin typeface="+mn-lt"/>
                <a:ea typeface="MS PGothic" panose="020B0600070205080204" pitchFamily="34" charset="-128"/>
              </a:rPr>
              <a:t>-Neutron System</a:t>
            </a:r>
            <a:endParaRPr lang="de-DE" sz="3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5DE582-6A0C-9F61-5E2F-89A5973A54D5}"/>
              </a:ext>
            </a:extLst>
          </p:cNvPr>
          <p:cNvSpPr txBox="1"/>
          <p:nvPr/>
        </p:nvSpPr>
        <p:spPr>
          <a:xfrm>
            <a:off x="360000" y="4230000"/>
            <a:ext cx="230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Hammer &amp; Son</a:t>
            </a:r>
          </a:p>
          <a:p>
            <a:r>
              <a:rPr lang="de-DE" sz="1000" dirty="0">
                <a:solidFill>
                  <a:srgbClr val="FF0000"/>
                </a:solidFill>
              </a:rPr>
              <a:t>PNAS </a:t>
            </a:r>
            <a:r>
              <a:rPr lang="de-DE" sz="1000" b="1" dirty="0">
                <a:solidFill>
                  <a:srgbClr val="FF0000"/>
                </a:solidFill>
              </a:rPr>
              <a:t>118</a:t>
            </a:r>
            <a:r>
              <a:rPr lang="de-DE" sz="1000" dirty="0">
                <a:solidFill>
                  <a:srgbClr val="FF0000"/>
                </a:solidFill>
              </a:rPr>
              <a:t>,35 (2021)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Grafik 9" descr="\documentclass{article}&#10;\usepackage{amsmath}&#10;\pagestyle{empty}&#10;\begin{document}&#10;$E\ll \frac{\hbar^2}{ma_0^2}\approx 0.1$ MeV&#10;\end{document}" title="IguanaTex Bitmap Display">
            <a:extLst>
              <a:ext uri="{FF2B5EF4-FFF2-40B4-BE49-F238E27FC236}">
                <a16:creationId xmlns:a16="http://schemas.microsoft.com/office/drawing/2014/main" id="{AE247F7B-3218-F682-B9AD-A856893CA5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66" y="2842675"/>
            <a:ext cx="2309922" cy="413564"/>
          </a:xfrm>
          <a:prstGeom prst="rect">
            <a:avLst/>
          </a:prstGeom>
        </p:spPr>
      </p:pic>
      <p:pic>
        <p:nvPicPr>
          <p:cNvPr id="5" name="Grafik 4" descr="\documentclass{article}&#10;\usepackage{amsmath}&#10;\pagestyle{empty}&#10;\begin{document}&#10;$\frac{\hbar^2}{ma_0^2}\approx 0.1$ MeV $\ll E\ll \frac{\hbar^2}{mr_0^2}\approx 5$ MeV&#10;\end{document}" title="IguanaTex Bitmap Display">
            <a:extLst>
              <a:ext uri="{FF2B5EF4-FFF2-40B4-BE49-F238E27FC236}">
                <a16:creationId xmlns:a16="http://schemas.microsoft.com/office/drawing/2014/main" id="{7E22ACA9-CAFA-0A22-3BFD-63490A141D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66" y="3679911"/>
            <a:ext cx="4219407" cy="41504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EF98B85-AE63-7908-95F4-606DFFD43A96}"/>
              </a:ext>
            </a:extLst>
          </p:cNvPr>
          <p:cNvSpPr txBox="1"/>
          <p:nvPr/>
        </p:nvSpPr>
        <p:spPr>
          <a:xfrm>
            <a:off x="7836403" y="1538999"/>
            <a:ext cx="1524776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Mesh ~ 2048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70B177-96FF-E458-2517-29088338FA3D}"/>
              </a:ext>
            </a:extLst>
          </p:cNvPr>
          <p:cNvSpPr txBox="1"/>
          <p:nvPr/>
        </p:nvSpPr>
        <p:spPr>
          <a:xfrm>
            <a:off x="9722762" y="6106653"/>
            <a:ext cx="230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Sebastian König, </a:t>
            </a:r>
            <a:r>
              <a:rPr lang="en-US" sz="1000" dirty="0">
                <a:solidFill>
                  <a:srgbClr val="FF0000"/>
                </a:solidFill>
              </a:rPr>
              <a:t>NCSU (USA)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  <a:p>
            <a:r>
              <a:rPr lang="de-DE" sz="1000" dirty="0">
                <a:solidFill>
                  <a:srgbClr val="FF0000"/>
                </a:solidFill>
              </a:rPr>
              <a:t>FY-Code (2025)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41DCE5-F012-227D-C4F9-11C6FC3D15EC}"/>
              </a:ext>
            </a:extLst>
          </p:cNvPr>
          <p:cNvSpPr txBox="1"/>
          <p:nvPr/>
        </p:nvSpPr>
        <p:spPr>
          <a:xfrm>
            <a:off x="526042" y="5823555"/>
            <a:ext cx="4489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Sebatian Dietz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de-DE" sz="1000" dirty="0">
                <a:solidFill>
                  <a:srgbClr val="FF0000"/>
                </a:solidFill>
                <a:latin typeface="+mn-lt"/>
              </a:rPr>
              <a:t>TU Prints (TU Darmstadt) – Dissertation (2023)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103E9FE-CD3C-6DBB-C900-EB3AC21B2752}"/>
              </a:ext>
            </a:extLst>
          </p:cNvPr>
          <p:cNvSpPr txBox="1"/>
          <p:nvPr/>
        </p:nvSpPr>
        <p:spPr>
          <a:xfrm>
            <a:off x="526042" y="6042494"/>
            <a:ext cx="4489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rgbClr val="FF0000"/>
                </a:solidFill>
              </a:rPr>
              <a:t>Backert</a:t>
            </a:r>
            <a:r>
              <a:rPr lang="de-DE" sz="1000" dirty="0">
                <a:solidFill>
                  <a:srgbClr val="FF0000"/>
                </a:solidFill>
              </a:rPr>
              <a:t> et al., in </a:t>
            </a:r>
            <a:r>
              <a:rPr lang="de-DE" sz="1000" dirty="0" err="1">
                <a:solidFill>
                  <a:srgbClr val="FF0000"/>
                </a:solidFill>
              </a:rPr>
              <a:t>preparation</a:t>
            </a:r>
            <a:r>
              <a:rPr lang="de-DE" sz="1000" dirty="0">
                <a:solidFill>
                  <a:srgbClr val="FF0000"/>
                </a:solidFill>
              </a:rPr>
              <a:t> (2025)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66F651A-8BFE-D3EB-B2C5-D189BC384448}"/>
              </a:ext>
            </a:extLst>
          </p:cNvPr>
          <p:cNvSpPr txBox="1"/>
          <p:nvPr/>
        </p:nvSpPr>
        <p:spPr>
          <a:xfrm>
            <a:off x="9849402" y="5134221"/>
            <a:ext cx="6095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preliminary</a:t>
            </a:r>
            <a:r>
              <a:rPr lang="de-DE" dirty="0">
                <a:solidFill>
                  <a:srgbClr val="FF0000"/>
                </a:solidFill>
              </a:rPr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342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BB99F-F721-3075-2D10-4DD878041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feld 40">
            <a:extLst>
              <a:ext uri="{FF2B5EF4-FFF2-40B4-BE49-F238E27FC236}">
                <a16:creationId xmlns:a16="http://schemas.microsoft.com/office/drawing/2014/main" id="{B94174CE-4822-F5C7-B64F-17DC1E9C1749}"/>
              </a:ext>
            </a:extLst>
          </p:cNvPr>
          <p:cNvSpPr txBox="1"/>
          <p:nvPr/>
        </p:nvSpPr>
        <p:spPr>
          <a:xfrm>
            <a:off x="971890" y="5594057"/>
            <a:ext cx="3739810" cy="81944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8E52BCC-8D54-3218-2BE4-D38B5105E7F6}"/>
              </a:ext>
            </a:extLst>
          </p:cNvPr>
          <p:cNvSpPr txBox="1"/>
          <p:nvPr/>
        </p:nvSpPr>
        <p:spPr>
          <a:xfrm>
            <a:off x="970999" y="3319565"/>
            <a:ext cx="6436099" cy="203983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22194A-ECE6-4828-3421-55DCF812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12234"/>
            <a:ext cx="10416000" cy="1080000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  <a:ea typeface="MS PGothic" panose="020B0600070205080204" pitchFamily="34" charset="-128"/>
              </a:rPr>
              <a:t>3. </a:t>
            </a:r>
            <a:r>
              <a:rPr lang="de-DE" sz="3200" dirty="0" err="1">
                <a:latin typeface="+mn-lt"/>
                <a:ea typeface="MS PGothic" panose="020B0600070205080204" pitchFamily="34" charset="-128"/>
              </a:rPr>
              <a:t>Faddeev-Yakubovsky</a:t>
            </a:r>
            <a:r>
              <a:rPr lang="de-DE" sz="32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3200" dirty="0" err="1">
                <a:latin typeface="+mn-lt"/>
                <a:ea typeface="MS PGothic" panose="020B0600070205080204" pitchFamily="34" charset="-128"/>
              </a:rPr>
              <a:t>Formalism</a:t>
            </a:r>
            <a:endParaRPr lang="de-DE" sz="3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994CB3-0E2C-BB36-29DC-46E9737F2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4-Body </a:t>
            </a:r>
            <a:r>
              <a:rPr lang="de-DE" dirty="0" err="1"/>
              <a:t>Faddeev</a:t>
            </a:r>
            <a:r>
              <a:rPr lang="de-DE" dirty="0"/>
              <a:t> </a:t>
            </a:r>
            <a:r>
              <a:rPr lang="de-DE" dirty="0" err="1"/>
              <a:t>eqn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 </a:t>
            </a:r>
            <a:r>
              <a:rPr lang="de-DE" dirty="0" err="1">
                <a:sym typeface="Wingdings" panose="05000000000000000000" pitchFamily="2" charset="2"/>
              </a:rPr>
              <a:t>Yakubovsky-decompostion</a:t>
            </a:r>
            <a:r>
              <a:rPr lang="de-DE" dirty="0">
                <a:sym typeface="Wingdings" panose="05000000000000000000" pitchFamily="2" charset="2"/>
              </a:rPr>
              <a:t> and FY-</a:t>
            </a:r>
            <a:r>
              <a:rPr lang="de-DE" dirty="0" err="1">
                <a:sym typeface="Wingdings" panose="05000000000000000000" pitchFamily="2" charset="2"/>
              </a:rPr>
              <a:t>eqn</a:t>
            </a:r>
            <a:r>
              <a:rPr lang="de-DE" dirty="0">
                <a:sym typeface="Wingdings" panose="05000000000000000000" pitchFamily="2" charset="2"/>
              </a:rPr>
              <a:t>.</a:t>
            </a:r>
            <a:endParaRPr lang="de-DE" dirty="0"/>
          </a:p>
        </p:txBody>
      </p:sp>
      <p:pic>
        <p:nvPicPr>
          <p:cNvPr id="10" name="Grafik 9" descr="\documentclass{article}&#10;\usepackage{amsmath}&#10;\usepackage{braket}&#10;\pagestyle{empty}&#10;\begin{document}&#10;$ \Ket{\Psi_{a_3}}=G_0T_{a_3}\sum_{b_3\neq a_3}\Ket{\Psi_{b_3}}$&#10;\end{document}" title="IguanaTex Bitmap Display">
            <a:extLst>
              <a:ext uri="{FF2B5EF4-FFF2-40B4-BE49-F238E27FC236}">
                <a16:creationId xmlns:a16="http://schemas.microsoft.com/office/drawing/2014/main" id="{57D0C72D-D4C7-D9AF-B0FF-9D3E5301A4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48" y="2022679"/>
            <a:ext cx="2729207" cy="2777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C4B77C3-CD96-DCBB-3719-11283EBF4C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6054" y="1820210"/>
            <a:ext cx="1945946" cy="10800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BA97DB1-10E0-7A3E-A576-6EF375CD5595}"/>
              </a:ext>
            </a:extLst>
          </p:cNvPr>
          <p:cNvSpPr txBox="1"/>
          <p:nvPr/>
        </p:nvSpPr>
        <p:spPr>
          <a:xfrm>
            <a:off x="8769350" y="1820210"/>
            <a:ext cx="2006650" cy="11325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Grafik 18" descr="\documentclass{article}&#10;\usepackage{amsmath}&#10;\usepackage{braket}&#10;\pagestyle{empty}&#10;\begin{document}&#10;$ \Ket{\Psi_{a_3}}=\sum_{a_2\supset a_3}\Ket{\Psi_{a_2a_3}}$&#10;\end{document}" title="IguanaTex Bitmap Display">
            <a:extLst>
              <a:ext uri="{FF2B5EF4-FFF2-40B4-BE49-F238E27FC236}">
                <a16:creationId xmlns:a16="http://schemas.microsoft.com/office/drawing/2014/main" id="{C206619B-FC52-07F8-E070-20A428BD27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00" y="3429500"/>
            <a:ext cx="2305260" cy="26849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A77F68D-211B-B4B6-2D98-017C76E37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6306" y="3027954"/>
            <a:ext cx="1845442" cy="928096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6F2F69CF-5230-5BF2-5A23-CA14F377F740}"/>
              </a:ext>
            </a:extLst>
          </p:cNvPr>
          <p:cNvSpPr txBox="1"/>
          <p:nvPr/>
        </p:nvSpPr>
        <p:spPr>
          <a:xfrm>
            <a:off x="8769350" y="2952750"/>
            <a:ext cx="2006650" cy="11325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9AB7DA6-3BF4-0F6A-FEC6-06ED603C55AA}"/>
              </a:ext>
            </a:extLst>
          </p:cNvPr>
          <p:cNvSpPr txBox="1"/>
          <p:nvPr/>
        </p:nvSpPr>
        <p:spPr>
          <a:xfrm>
            <a:off x="10838956" y="2161546"/>
            <a:ext cx="5757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3+1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2+2</a:t>
            </a:r>
            <a:endParaRPr lang="en-US" dirty="0"/>
          </a:p>
        </p:txBody>
      </p:sp>
      <p:pic>
        <p:nvPicPr>
          <p:cNvPr id="6" name="Grafik 5" descr="\documentclass{article}&#10;\usepackage{amsmath}&#10;\usepackage{braket}&#10;\pagestyle{empty}&#10;\begin{document}&#10;\begin{align*}&#10;        \Ket{\Psi_{a_2a_3}}&#10;    &amp;=G_0T_{a_3}\sum_{\substack{b_3\neq a_3\\ b_3\subset a_2}}&#10;    \Ket{\Psi_{a_2b_3}} +G_0T_{a_3}\sum_{\substack{b_3\neq a_3\\ b_3\subset a_2\\&#10;    b_2\neq a_2\\&#10;    b_2\supset b_3} }&#10;    \Ket{\Psi_{b_2b_3}}+(\Ket{\Gamma_{0,a_2a_3}})&#10;\end{align*}&#10;\end{document}" title="IguanaTex Picture Display">
            <a:extLst>
              <a:ext uri="{FF2B5EF4-FFF2-40B4-BE49-F238E27FC236}">
                <a16:creationId xmlns:a16="http://schemas.microsoft.com/office/drawing/2014/main" id="{61297278-AD64-4B1B-C995-539E8849768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00" y="4173679"/>
            <a:ext cx="6290581" cy="1021712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A55CE21E-C984-77D7-AAAC-72723E18F01B}"/>
              </a:ext>
            </a:extLst>
          </p:cNvPr>
          <p:cNvSpPr txBox="1"/>
          <p:nvPr/>
        </p:nvSpPr>
        <p:spPr>
          <a:xfrm>
            <a:off x="8874964" y="6042244"/>
            <a:ext cx="3317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  <a:latin typeface="+mn-lt"/>
              </a:rPr>
              <a:t>Glöckle</a:t>
            </a:r>
            <a:r>
              <a:rPr lang="en-US" sz="10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1000" i="1" dirty="0">
                <a:solidFill>
                  <a:srgbClr val="FF0000"/>
                </a:solidFill>
                <a:latin typeface="+mn-lt"/>
              </a:rPr>
              <a:t>The quantum mechanical few body problem</a:t>
            </a:r>
          </a:p>
          <a:p>
            <a:r>
              <a:rPr lang="de-DE" sz="1000" dirty="0">
                <a:solidFill>
                  <a:srgbClr val="FF0000"/>
                </a:solidFill>
              </a:rPr>
              <a:t>Springer Sc. &amp; Business Media (2012)</a:t>
            </a:r>
            <a:endParaRPr lang="en-US" sz="1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Grafik 4" descr="\documentclass{article}&#10;\usepackage{amsmath}&#10;\usepackage{braket}&#10;\pagestyle{empty}&#10;\begin{document}&#10;\begin{align*}&#10;\begin{split}&#10;    \Ket{\Psi_{2+2}}:&amp;=\Ket{\Psi_{a_2=(12)(34),\ a_3=34(12)}}\\&#10;    \Ket{\Psi_{3+1}}:&amp;=\Ket{\Psi_{a_2=4(123),\ a_3=34(12)}}&#10;\end{split}&#10;\end{align*}&#10;\end{document}" title="IguanaTex Bitmap Display">
            <a:extLst>
              <a:ext uri="{FF2B5EF4-FFF2-40B4-BE49-F238E27FC236}">
                <a16:creationId xmlns:a16="http://schemas.microsoft.com/office/drawing/2014/main" id="{FDBE2303-E74F-BFBC-B0DD-7CB30B13D30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00" y="5672162"/>
            <a:ext cx="3358842" cy="663708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DA485F7D-4BCE-2885-67D5-1B2CF85A28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7804" y="4611624"/>
            <a:ext cx="3156226" cy="1166114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8CDCB0F4-D6D6-6346-2854-0E2C315A7BEE}"/>
              </a:ext>
            </a:extLst>
          </p:cNvPr>
          <p:cNvSpPr txBox="1"/>
          <p:nvPr/>
        </p:nvSpPr>
        <p:spPr>
          <a:xfrm>
            <a:off x="8005888" y="4515820"/>
            <a:ext cx="3233611" cy="13960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40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4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5,9768"/>
  <p:tag name="ORIGINALWIDTH" val="2464,192"/>
  <p:tag name="LATEXADDIN" val="\documentclass{article}&#10;\usepackage{amsmath}&#10;\pagestyle{empty}&#10;\begin{document}&#10;$a_0\sim-18.9$ fm, $r_0\sim2.7$ fm&#10;\end{document}"/>
  <p:tag name="IGUANATEXSIZE" val="20"/>
  <p:tag name="IGUANATEXCURSOR" val="114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2000"/>
  <p:tag name="ORIGINALHEIGHT" val=" 224.9719"/>
  <p:tag name="ORIGINALWIDTH" val=" 1232.096"/>
  <p:tag name="OUTPUTTYPE" val="PNG"/>
  <p:tag name="IGUANATEXVERSION" val="162"/>
  <p:tag name="LATEXADDIN" val="\documentclass{article}&#10;\usepackage{amsmath}&#10;\pagestyle{empty}&#10;\begin{document}&#10;$\psi_0(x)=\delta^4(x)$&#10;\end{document}"/>
  <p:tag name="IGUANATEXSIZE" val="18"/>
  <p:tag name="IGUANATEXCURSOR" val="87"/>
  <p:tag name="TRANSPARENCY" val="Wahr"/>
  <p:tag name="CHOOSECOLOR" val="Falsch"/>
  <p:tag name="COLORHEX" val="000000"/>
  <p:tag name="LATEXENGINEID" val="0"/>
  <p:tag name="TEMPFOLDER" val="C:\Users\timothy\IguanaTeXtemp\"/>
  <p:tag name="LATEXFORMHEIGHT" val=" 312"/>
  <p:tag name="LATEXFORMWIDTH" val=" 384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2000"/>
  <p:tag name="ORIGINALHEIGHT" val=" 422.1972"/>
  <p:tag name="ORIGINALWIDTH" val=" 1004.874"/>
  <p:tag name="OUTPUTTYPE" val="PNG"/>
  <p:tag name="IGUANATEXVERSION" val="162"/>
  <p:tag name="LATEXADDIN" val="\documentclass{article}&#10;\usepackage{amsmath}&#10;\usepackage{amssymb}&#10;\usepackage{bm}      % for bold math symbols like \bm{x}&#10;\pagestyle{empty}&#10;\begin{document}&#10;$=-\dfrac{i}{\hbar} \tilde{\psi_0}(p)$&#10;\end{document}"/>
  <p:tag name="IGUANATEXSIZE" val="18"/>
  <p:tag name="IGUANATEXCURSOR" val="193"/>
  <p:tag name="TRANSPARENCY" val="Wahr"/>
  <p:tag name="CHOOSECOLOR" val="Falsch"/>
  <p:tag name="COLORHEX" val="000000"/>
  <p:tag name="LATEXENGINEID" val="0"/>
  <p:tag name="TEMPFOLDER" val="C:\Users\timothy\IguanaTeXtemp\"/>
  <p:tag name="LATEXFORMHEIGHT" val=" 312"/>
  <p:tag name="LATEXFORMWIDTH" val=" 384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3,4684"/>
  <p:tag name="ORIGINALWIDTH" val="3169,104"/>
  <p:tag name="LATEXADDIN" val="\documentclass{article}&#10;\usepackage{amsmath}&#10;\usepackage{braket}&#10;\pagestyle{empty}&#10;\begin{document}&#10;$\Ket{\Psi}=\left(E-H_0\right)^{-1}V\Ket{\Psi}=G_0V\Ket{\Psi}$&#10;\end{document}"/>
  <p:tag name="IGUANATEXSIZE" val="18"/>
  <p:tag name="IGUANATEXCURSOR" val="64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8,4702"/>
  <p:tag name="ORIGINALWIDTH" val="1139,857"/>
  <p:tag name="LATEXADDIN" val="\documentclass{article}&#10;\usepackage{amsmath}&#10;\usepackage{braket}&#10;\pagestyle{empty}&#10;\begin{document}&#10;$V=\sum_{a_2}V_{a_2}$&#10;\end{document}"/>
  <p:tag name="IGUANATEXSIZE" val="18"/>
  <p:tag name="IGUANATEXCURSOR" val="11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8,4702"/>
  <p:tag name="ORIGINALWIDTH" val="1445,819"/>
  <p:tag name="LATEXADDIN" val="\documentclass{article}&#10;\usepackage{amsmath}&#10;\usepackage{braket}&#10;\pagestyle{empty}&#10;\begin{document}&#10;$\Ket{\Psi}=\sum_{a_2}\Ket{\Psi_{a_2}}$&#10;\end{document}"/>
  <p:tag name="IGUANATEXSIZE" val="18"/>
  <p:tag name="IGUANATEXCURSOR" val="136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8,4702"/>
  <p:tag name="ORIGINALWIDTH" val="3356,581"/>
  <p:tag name="LATEXADDIN" val="\documentclass{article}&#10;\usepackage{amsmath}&#10;\usepackage{braket}&#10;\pagestyle{empty}&#10;\begin{document}&#10;$\Ket{\Psi_{a_2}}=G_0V_{a_2}\Ket{\Psi}=G_0V_{a_2}\sum_{b_2}\Ket{\Psi_{b_2}}$&#10;\end{document}"/>
  <p:tag name="IGUANATEXSIZE" val="18"/>
  <p:tag name="IGUANATEXCURSOR" val="137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7,9753"/>
  <p:tag name="ORIGINALWIDTH" val="1962,505"/>
  <p:tag name="LATEXADDIN" val="\documentclass{article}&#10;\usepackage{amsmath}&#10;\usepackage{braket}&#10;\pagestyle{empty}&#10;\begin{document}&#10;$T_{a_2}=V_{a_2}+V_{a_2}G_0T_{a_2}$&#10;\end{document}"/>
  <p:tag name="IGUANATEXSIZE" val="18"/>
  <p:tag name="IGUANATEXCURSOR" val="133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7,724"/>
  <p:tag name="ORIGINALWIDTH" val="935,1331"/>
  <p:tag name="LATEXADDIN" val="\documentclass{article}&#10;\usepackage{amsmath}&#10;\pagestyle{empty}&#10;\begin{document}&#10;$a_2=(12)3$&#10;\end{document}"/>
  <p:tag name="IGUANATEXSIZE" val="18"/>
  <p:tag name="IGUANATEXCURSOR" val="8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9,7188"/>
  <p:tag name="ORIGINALWIDTH" val="2485,189"/>
  <p:tag name="LATEXADDIN" val="\documentclass{article}&#10;\usepackage{amsmath}&#10;\usepackage{braket}&#10;\pagestyle{empty}&#10;\begin{document}&#10;$ \Ket{\Psi_{a_2}}=G_0T_{a_2}\sum_{b_2\neq a_2}\Ket{\Psi_{b_2}}$&#10;\end{document}"/>
  <p:tag name="IGUANATEXSIZE" val="18"/>
  <p:tag name="IGUANATEXCURSOR" val="146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72,9283"/>
  <p:tag name="ORIGINALWIDTH" val="5695,538"/>
  <p:tag name="LATEXADDIN" val="\documentclass{article}&#10;\usepackage{amsmath}&#10;\usepackage{amssymb}&#10;\usepackage{braket}&#10;\usepackage{bm}&#10;\pagestyle{empty}&#10;\begin{document}&#10;\begin{align*}&#10;    R_\text{3n}=\dfrac{1}{8\pi^3}\int_{-1}^1\text{d}x_{pk}\int_0^{\sqrt{4E/3}}\text{d}pp^2\sqrt{E-3p^2/4}\vert T_\text{3n,pp}(E,\bm{p},\bm{k})\vert^2&#10;\end{align*}&#10;\end{document}"/>
  <p:tag name="IGUANATEXSIZE" val="18"/>
  <p:tag name="IGUANATEXCURSOR" val="301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7,724"/>
  <p:tag name="ORIGINALWIDTH" val="3604,799"/>
  <p:tag name="LATEXADDIN" val="\documentclass{article}&#10;\usepackage{amsmath}&#10;\pagestyle{empty}&#10;\begin{document}&#10;$E_\text{r}=2.37\pm0.38$(stat.)$\pm0.44$(sys.) MeV&#10;\end{document}"/>
  <p:tag name="IGUANATEXSIZE" val="16"/>
  <p:tag name="IGUANATEXCURSOR" val="127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5,973"/>
  <p:tag name="ORIGINALWIDTH" val="4005,249"/>
  <p:tag name="LATEXADDIN" val="\documentclass{article}&#10;\usepackage{amsmath}&#10;\usepackage{braket} % Correct package for Braket&#10;\pagestyle{empty}&#10;\begin{document}&#10;$\Gamma(\{u_j\})=\Braket{\{u_j\}|\Gamma}=T_\text{3n,pp}(\{u_j\})G_0(\{u_j\})$&#10;\end{document}"/>
  <p:tag name="IGUANATEXSIZE" val="20"/>
  <p:tag name="IGUANATEXCURSOR" val="204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7,724"/>
  <p:tag name="ORIGINALWIDTH" val="843,6446"/>
  <p:tag name="LATEXADDIN" val="\documentclass{article}&#10;\usepackage{amsmath}&#10;\usepackage{braket}&#10;\pagestyle{empty}&#10;\begin{document}&#10;$\Ket{\Psi}\to\Ket{\Gamma}$&#10;\end{document}"/>
  <p:tag name="IGUANATEXSIZE" val="20"/>
  <p:tag name="IGUANATEXCURSOR" val="126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2000"/>
  <p:tag name="ORIGINALHEIGHT" val=" 249.7188"/>
  <p:tag name="ORIGINALWIDTH" val=" 3256.843"/>
  <p:tag name="OUTPUTTYPE" val="PNG"/>
  <p:tag name="IGUANATEXVERSION" val="162"/>
  <p:tag name="LATEXADDIN" val="\documentclass{article}&#10;\usepackage{amsmath}&#10;\usepackage{braket}&#10;\pagestyle{empty}&#10;\begin{document}&#10;$ \Ket{\Gamma_{a_2}}=G_0T_{a_2}\sum_{b_2\neq a_2}\Ket{\Gamma_{b_2}}+\Ket{\Gamma_{0,a_2}}$&#10;\end{document}"/>
  <p:tag name="IGUANATEXSIZE" val="20"/>
  <p:tag name="IGUANATEXCURSOR" val="183"/>
  <p:tag name="TRANSPARENCY" val="Wahr"/>
  <p:tag name="CHOOSECOLOR" val="Falsch"/>
  <p:tag name="COLORHEX" val="000000"/>
  <p:tag name="LATEXENGINEID" val="0"/>
  <p:tag name="TEMPFOLDER" val="C:\Users\timothy\IguanaTeXtemp\"/>
  <p:tag name="LATEXFORMHEIGHT" val=" 312"/>
  <p:tag name="LATEXFORMWIDTH" val=" 384"/>
  <p:tag name="LATEXFORMWRAP" val="Wahr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38,2077"/>
  <p:tag name="ORIGINALWIDTH" val="1894,263"/>
  <p:tag name="LATEXADDIN" val="\documentclass{article}&#10;\usepackage{amsmath}&#10;\pagestyle{empty}&#10;\begin{document}&#10;$E\ll \frac{\hbar^2}{ma_0^2}\approx 0.1$ MeV&#10;\end{document}"/>
  <p:tag name="IGUANATEXSIZE" val="20"/>
  <p:tag name="IGUANATEXCURSOR" val="101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38,2077"/>
  <p:tag name="ORIGINALWIDTH" val="3458,568"/>
  <p:tag name="LATEXADDIN" val="\documentclass{article}&#10;\usepackage{amsmath}&#10;\pagestyle{empty}&#10;\begin{document}&#10;$\frac{\hbar^2}{ma_0^2}\approx 0.1$ MeV $\ll E\ll \frac{\hbar^2}{mr_0^2}\approx 5$ MeV&#10;\end{document}"/>
  <p:tag name="IGUANATEXSIZE" val="20"/>
  <p:tag name="IGUANATEXCURSOR" val="166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9,7188"/>
  <p:tag name="ORIGINALWIDTH" val="2485,189"/>
  <p:tag name="LATEXADDIN" val="\documentclass{article}&#10;\usepackage{amsmath}&#10;\usepackage{braket}&#10;\pagestyle{empty}&#10;\begin{document}&#10;$ \Ket{\Psi_{a_3}}=G_0T_{a_3}\sum_{b_3\neq a_3}\Ket{\Psi_{b_3}}$&#10;\end{document}"/>
  <p:tag name="IGUANATEXSIZE" val="18"/>
  <p:tag name="IGUANATEXCURSOR" val="163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0,7199"/>
  <p:tag name="ORIGINALWIDTH" val="2098,988"/>
  <p:tag name="LATEXADDIN" val="\documentclass{article}&#10;\usepackage{amsmath}&#10;\usepackage{braket}&#10;\pagestyle{empty}&#10;\begin{document}&#10;$ \Ket{\Psi_{a_3}}=\sum_{a_2\supset a_3}\Ket{\Psi_{a_2a_3}}$&#10;\end{document}"/>
  <p:tag name="IGUANATEXSIZE" val="18"/>
  <p:tag name="IGUANATEXCURSOR" val="15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2000"/>
  <p:tag name="ORIGINALHEIGHT" val=" 912.6359"/>
  <p:tag name="ORIGINALWIDTH" val=" 5724.784"/>
  <p:tag name="OUTPUTTYPE" val="PNG"/>
  <p:tag name="IGUANATEXVERSION" val="162"/>
  <p:tag name="LATEXADDIN" val="\documentclass{article}&#10;\usepackage{amsmath}&#10;\usepackage{braket}&#10;\pagestyle{empty}&#10;\begin{document}&#10;\begin{align*}&#10;        \Ket{\Psi_{a_2a_3}}&#10;    &amp;=G_0T_{a_3}\sum_{\substack{b_3\neq a_3\\ b_3\subset a_2}}&#10;    \Ket{\Psi_{a_2b_3}} +G_0T_{a_3}\sum_{\substack{b_3\neq a_3\\ b_3\subset a_2\\&#10;    b_2\neq a_2\\&#10;    b_2\supset b_3} }&#10;    \Ket{\Psi_{b_2b_3}}+(\Ket{\Gamma_{0,a_2a_3}})&#10;\end{align*}&#10;\end{document}"/>
  <p:tag name="IGUANATEXSIZE" val="18"/>
  <p:tag name="IGUANATEXCURSOR" val="368"/>
  <p:tag name="TRANSPARENCY" val="Wahr"/>
  <p:tag name="CHOOSECOLOR" val="Falsch"/>
  <p:tag name="COLORHEX" val="000000"/>
  <p:tag name="LATEXENGINEID" val="0"/>
  <p:tag name="TEMPFOLDER" val="C:\Users\timothy\IguanaTeXtemp\"/>
  <p:tag name="LATEXFORMHEIGHT" val=" 312"/>
  <p:tag name="LATEXFORMWIDTH" val=" 384"/>
  <p:tag name="LATEXFORMWRAP" val="Wahr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92,4259"/>
  <p:tag name="ORIGINALWIDTH" val="3055,868"/>
  <p:tag name="LATEXADDIN" val="\documentclass{article}&#10;\usepackage{amsmath}&#10;\usepackage{braket}&#10;\pagestyle{empty}&#10;\begin{document}&#10;\begin{align*}&#10;\begin{split}&#10;    \Ket{\Psi_{2+2}}:&amp;=\Ket{\Psi_{a_2=(12)(34),\ a_3=34(12)}}\\&#10;    \Ket{\Psi_{3+1}}:&amp;=\Ket{\Psi_{a_2=4(123),\ a_3=34(12)}}&#10;\end{split}&#10;\end{align*}&#10;\end{document}"/>
  <p:tag name="IGUANATEXSIZE" val="18"/>
  <p:tag name="IGUANATEXCURSOR" val="240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7,724"/>
  <p:tag name="ORIGINALWIDTH" val="1269,591"/>
  <p:tag name="LATEXADDIN" val="\documentclass{article}&#10;\usepackage{amsmath}&#10;\usepackage{braket}&#10;\pagestyle{empty}&#10;\begin{document}&#10;\begin{align*}&#10;(12)\hspace{0.97cm}(34)&#10;\end{align*}&#10;\end{document}"/>
  <p:tag name="IGUANATEXSIZE" val="18"/>
  <p:tag name="IGUANATEXCURSOR" val="131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74,7282"/>
  <p:tag name="ORIGINALWIDTH" val="327,709"/>
  <p:tag name="LATEXADDIN" val="\documentclass{article}&#10;\usepackage{amsmath}&#10;\pagestyle{empty}&#10;\begin{document}&#10;$^8$He&#10;\end{document}"/>
  <p:tag name="IGUANATEXSIZE" val="18"/>
  <p:tag name="IGUANATEXCURSOR" val="86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9,4676"/>
  <p:tag name="ORIGINALWIDTH" val="2416,948"/>
  <p:tag name="LATEXADDIN" val="\documentclass{article}&#10;\usepackage{amsmath}&#10;\usepackage{braket}&#10;\pagestyle{empty}&#10;\begin{document}&#10;\begin{align*}&#10;\begin{split}&#10; \Ket{\Gamma_\text{2+2}}\approx&amp;\Ket{^1S_0,(0,0),\phantom{}^1S_0,1}&#10;\end{split}&#10;\end{align*}&#10;\end{document}"/>
  <p:tag name="IGUANATEXSIZE" val="18"/>
  <p:tag name="IGUANATEXCURSOR" val="188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06,9366"/>
  <p:tag name="ORIGINALWIDTH" val="3190,101"/>
  <p:tag name="LATEXADDIN" val="\documentclass{article}&#10;\usepackage{amsmath}&#10;\usepackage{braket}&#10;\pagestyle{empty}&#10;\begin{document}&#10;\begin{align*}&#10;\begin{split}&#10;    \Ket{\Gamma_\text{3+1}}\approx&amp;\Ket{ ^1S_0,(0,0),\left(\frac{1}{2},\frac{1}{2},\frac{1}{2}\right),\frac{3}{2}}&#10;\end{split}&#10;\end{align*}&#10;\end{document}"/>
  <p:tag name="IGUANATEXSIZE" val="18"/>
  <p:tag name="IGUANATEXCURSOR" val="128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7,724"/>
  <p:tag name="ORIGINALWIDTH" val="327,709"/>
  <p:tag name="LATEXADDIN" val="\documentclass{article}&#10;\usepackage{amsmath}&#10;\usepackage{braket}&#10;\pagestyle{empty}&#10;\begin{document}&#10;\begin{align*}&#10;(12)&#10;\end{align*}&#10;\end{document}"/>
  <p:tag name="IGUANATEXSIZE" val="18"/>
  <p:tag name="IGUANATEXCURSOR" val="11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77,7278"/>
  <p:tag name="ORIGINALWIDTH" val="1382,077"/>
  <p:tag name="LATEXADDIN" val="\documentclass{article}&#10;\usepackage{amsmath}&#10;\pagestyle{empty}&#10;\begin{document}&#10;$l_1=l_2=l_3=0$&#10;\end{document}"/>
  <p:tag name="IGUANATEXSIZE" val="20"/>
  <p:tag name="IGUANATEXCURSOR" val="94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92,4259"/>
  <p:tag name="ORIGINALWIDTH" val="2992,876"/>
  <p:tag name="LATEXADDIN" val="\documentclass{article}&#10;\usepackage{amsmath}&#10;\usepackage{braket}&#10;\pagestyle{empty}&#10;\begin{document}&#10;\begin{align*}&#10;\begin{split}&#10;    \Ket{\Gamma_{2+2}}:&amp;=\Ket{\Gamma_{a_2=(12)(34),\ a_3=34(12)}}\\&#10;    \Ket{\Gamma_{3+1}}:&amp;=\Ket{\Gamma_{a_2=4(123),\ a_3=34(12)}}&#10;\end{split}&#10;\end{align*}&#10;\end{document}"/>
  <p:tag name="IGUANATEXSIZE" val="18"/>
  <p:tag name="IGUANATEXCURSOR" val="212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2000"/>
  <p:tag name="ORIGINALHEIGHT" val=" 224.9719"/>
  <p:tag name="ORIGINALWIDTH" val=" 2062.992"/>
  <p:tag name="OUTPUTTYPE" val="PNG"/>
  <p:tag name="IGUANATEXVERSION" val="162"/>
  <p:tag name="LATEXADDIN" val="\documentclass{article}&#10;\usepackage{amsmath}&#10;\pagestyle{empty}&#10;\begin{document}&#10;$\psi_0(x)=\delta^4(x)\to \psi_0(x)$&#10;\end{document}"/>
  <p:tag name="IGUANATEXSIZE" val="18"/>
  <p:tag name="IGUANATEXCURSOR" val="115"/>
  <p:tag name="TRANSPARENCY" val="Wahr"/>
  <p:tag name="CHOOSECOLOR" val="Falsch"/>
  <p:tag name="COLORHEX" val="000000"/>
  <p:tag name="LATEXENGINEID" val="0"/>
  <p:tag name="TEMPFOLDER" val="C:\Users\timothy\IguanaTeXtemp\"/>
  <p:tag name="LATEXFORMHEIGHT" val=" 312"/>
  <p:tag name="LATEXFORMWIDTH" val=" 384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2000"/>
  <p:tag name="ORIGINALHEIGHT" val=" 422.1972"/>
  <p:tag name="ORIGINALWIDTH" val=" 1004.874"/>
  <p:tag name="OUTPUTTYPE" val="PNG"/>
  <p:tag name="IGUANATEXVERSION" val="162"/>
  <p:tag name="LATEXADDIN" val="\documentclass{article}&#10;\usepackage{amsmath}&#10;\usepackage{amssymb}&#10;\usepackage{bm}      % for bold math symbols like \bm{x}&#10;\pagestyle{empty}&#10;\begin{document}&#10;$=-\dfrac{i}{\hbar} \tilde{\psi_0}(p)$&#10;\end{document}"/>
  <p:tag name="IGUANATEXSIZE" val="18"/>
  <p:tag name="IGUANATEXCURSOR" val="193"/>
  <p:tag name="TRANSPARENCY" val="Wahr"/>
  <p:tag name="CHOOSECOLOR" val="Falsch"/>
  <p:tag name="COLORHEX" val="000000"/>
  <p:tag name="LATEXENGINEID" val="0"/>
  <p:tag name="TEMPFOLDER" val="C:\Users\timothy\IguanaTeXtemp\"/>
  <p:tag name="LATEXFORMHEIGHT" val=" 312"/>
  <p:tag name="LATEXFORMWIDTH" val=" 384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9,7188"/>
  <p:tag name="ORIGINALWIDTH" val="2485,189"/>
  <p:tag name="LATEXADDIN" val="\documentclass{article}&#10;\usepackage{amsmath}&#10;\usepackage{braket}&#10;\pagestyle{empty}&#10;\begin{document}&#10;$ \Ket{\Psi_{a_2}}=G_0T_{a_2}\sum_{b_2\neq a_2}\Ket{\Psi_{b_2}}$&#10;\end{document}"/>
  <p:tag name="IGUANATEXSIZE" val="18"/>
  <p:tag name="IGUANATEXCURSOR" val="146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3,4684"/>
  <p:tag name="ORIGINALWIDTH" val="3169,104"/>
  <p:tag name="LATEXADDIN" val="\documentclass{article}&#10;\usepackage{amsmath}&#10;\usepackage{braket}&#10;\pagestyle{empty}&#10;\begin{document}&#10;$\Ket{\Psi}=\left(E-H_0\right)^{-1}V\Ket{\Psi}=G_0V\Ket{\Psi}$&#10;\end{document}"/>
  <p:tag name="IGUANATEXSIZE" val="18"/>
  <p:tag name="IGUANATEXCURSOR" val="64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8,4702"/>
  <p:tag name="ORIGINALWIDTH" val="1139,857"/>
  <p:tag name="LATEXADDIN" val="\documentclass{article}&#10;\usepackage{amsmath}&#10;\usepackage{braket}&#10;\pagestyle{empty}&#10;\begin{document}&#10;$V=\sum_{a_2}V_{a_2}$&#10;\end{document}"/>
  <p:tag name="IGUANATEXSIZE" val="18"/>
  <p:tag name="IGUANATEXCURSOR" val="11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90,9261"/>
  <p:tag name="ORIGINALWIDTH" val="4663,667"/>
  <p:tag name="LATEXADDIN" val="\documentclass{article}&#10;\usepackage{amsmath}&#10;\usepackage{amssymb}&#10;\usepackage{bm}&#10;\pagestyle{empty}&#10;\begin{document}&#10;\begin{align*}&#10;\mathcal{L}_\text{n}=\sum_{j=\uparrow,\downarrow}\Psi_j^\dagger\left(i\hbar\partial_t+\dfrac{\hbar^2}{2m}\Delta_{\bm{x}}\right)\Psi_j+\hbar g_2\Psi_\uparrow^\dagger\Psi_\downarrow^\dagger\Psi_\uparrow\Psi_\downarrow&#10;\end{align*}&#10;\end{document}"/>
  <p:tag name="IGUANATEXSIZE" val="18"/>
  <p:tag name="IGUANATEXCURSOR" val="35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8,4702"/>
  <p:tag name="ORIGINALWIDTH" val="1445,819"/>
  <p:tag name="LATEXADDIN" val="\documentclass{article}&#10;\usepackage{amsmath}&#10;\usepackage{braket}&#10;\pagestyle{empty}&#10;\begin{document}&#10;$\Ket{\Psi}=\sum_{a_2}\Ket{\Psi_{a_2}}$&#10;\end{document}"/>
  <p:tag name="IGUANATEXSIZE" val="18"/>
  <p:tag name="IGUANATEXCURSOR" val="136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8,4702"/>
  <p:tag name="ORIGINALWIDTH" val="3938,508"/>
  <p:tag name="LATEXADDIN" val="\documentclass{article}&#10;\usepackage{amsmath}&#10;\usepackage{braket}&#10;\pagestyle{empty}&#10;\begin{document}&#10;$\Ket{\Psi_{a_2}}=G_0V_{a_2}\sum_{b_2}\Ket{\Psi_{b_2}}=G_0V_{a_2}\sum_{b_2}\Ket{\Psi_{b_2}}$&#10;\end{document}"/>
  <p:tag name="IGUANATEXSIZE" val="18"/>
  <p:tag name="IGUANATEXCURSOR" val="18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97,9753"/>
  <p:tag name="ORIGINALWIDTH" val="1962,505"/>
  <p:tag name="LATEXADDIN" val="\documentclass{article}&#10;\usepackage{amsmath}&#10;\usepackage{braket}&#10;\pagestyle{empty}&#10;\begin{document}&#10;$T_{a_2}=V_{a_2}+V_{a_2}G_0T_{a_2}$&#10;\end{document}"/>
  <p:tag name="IGUANATEXSIZE" val="18"/>
  <p:tag name="IGUANATEXCURSOR" val="133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4,222"/>
  <p:tag name="ORIGINALWIDTH" val="6013,498"/>
  <p:tag name="LATEXADDIN" val="\documentclass{article}&#10;\usepackage{amsmath}&#10;\usepackage{braket}&#10;\pagestyle{empty}&#10;\begin{document}&#10;$\Longrightarrow(1-G_0V_{a_2})G_0T_{a_2}=G_0V_{a_2}\Longleftrightarrow G_0T_{a_2}=(1-G_0V_{a_2})^{-1}G_0V_{a_2}$&#10;\end{document}"/>
  <p:tag name="IGUANATEXSIZE" val="18"/>
  <p:tag name="IGUANATEXCURSOR" val="210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6,2167"/>
  <p:tag name="ORIGINALWIDTH" val="8145,481"/>
  <p:tag name="LATEXADDIN" val="\documentclass{article}&#10;\usepackage{amsmath}&#10;\usepackage{braket}&#10;\pagestyle{empty}&#10;\begin{document}&#10;$ \Longrightarrow(1-G_0V_{a_2}) \Ket{\Psi_{a_2}}=G_0V_{a_2}\sum_{b_2\neq a_2}\Ket{\Psi_{b_2}}\Longleftrightarrow \Ket{\Psi_{a_2}}=(1-G_0V_{a_2})^{-1}G_0V_{a_2}\sum_{b_2\neq a_2}\Ket{\Psi_{b_2}}$&#10;\end{document}"/>
  <p:tag name="IGUANATEXSIZE" val="18"/>
  <p:tag name="IGUANATEXCURSOR" val="291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7,724"/>
  <p:tag name="ORIGINALWIDTH" val="935,1331"/>
  <p:tag name="LATEXADDIN" val="\documentclass{article}&#10;\usepackage{amsmath}&#10;\pagestyle{empty}&#10;\begin{document}&#10;$a_2=(12)3$&#10;\end{document}"/>
  <p:tag name="IGUANATEXSIZE" val="18"/>
  <p:tag name="IGUANATEXCURSOR" val="8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9,7188"/>
  <p:tag name="ORIGINALWIDTH" val="2485,189"/>
  <p:tag name="LATEXADDIN" val="\documentclass{article}&#10;\usepackage{amsmath}&#10;\usepackage{braket}&#10;\pagestyle{empty}&#10;\begin{document}&#10;$ \Ket{\Psi_{a_2}}=G_0T_{a_2}\sum_{b_2\neq a_2}\Ket{\Psi_{b_2}}$&#10;\end{document}"/>
  <p:tag name="IGUANATEXSIZE" val="18"/>
  <p:tag name="IGUANATEXCURSOR" val="146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74,4282"/>
  <p:tag name="ORIGINALWIDTH" val="7719,535"/>
  <p:tag name="LATEXADDIN" val="\documentclass{article}&#10;\usepackage{amsmath}&#10;\usepackage{amssymb}&#10;\usepackage{bm}&#10;\usepackage{braket}&#10;\pagestyle{empty}&#10;\begin{document}&#10;\begin{align*}&#10;    \Phi_\text{FD,pp}(E,\bm{q})=\tilde{j}(E,\bm{q})+\dfrac{3\pi a_0}{2s_0}\int\dfrac{\text{d}^3k}{(2\pi)^3}\Phi_\text{FD,pp}(E,\bm{k})g(E+q+k)g_\text{D}(E+k)\biggl|_{k_0=\bm{k}^2/2\bar{m}}&#10;\end{align*}&#10;\end{document}"/>
  <p:tag name="IGUANATEXSIZE" val="18"/>
  <p:tag name="IGUANATEXCURSOR" val="284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24,1845"/>
  <p:tag name="ORIGINALWIDTH" val="5711,286"/>
  <p:tag name="LATEXADDIN" val="\documentclass{article}&#10;\usepackage{amsmath}&#10;\usepackage{amssymb}&#10;\usepackage{bm}&#10;\usepackage{braket}&#10;\pagestyle{empty}&#10;\begin{document}&#10;\begin{align*}&#10;    F_0(\{u\})=\text{inh.}+\int\dfrac{\text{d}^3u^\prime}{(2\pi)^3}F_0(u^\prime)g(\pi(u,u^\prime))g_\text{D}(E-u^\prime)\Big|_{u^\prime_0={\bm{u}^\prime}^2/\bar{m}}&#10;\end{align*}&#10;\end{document}"/>
  <p:tag name="IGUANATEXSIZE" val="18"/>
  <p:tag name="IGUANATEXCURSOR" val="308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2,4709"/>
  <p:tag name="ORIGINALWIDTH" val="3723,284"/>
  <p:tag name="LATEXADDIN" val="\documentclass{article}&#10;\usepackage{amsmath}&#10;\pagestyle{empty}&#10;\begin{document}&#10;$\Gamma(\{u_j\})=G_0(\{u_j\})g_\text{D}(E-3u^2/4)F_0(u_2)$&#10;\end{document}"/>
  <p:tag name="IGUANATEXSIZE" val="18"/>
  <p:tag name="IGUANATEXCURSOR" val="137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90,9261"/>
  <p:tag name="ORIGINALWIDTH" val="6326,959"/>
  <p:tag name="LATEXADDIN" val="\documentclass{article}&#10;\usepackage{amsmath}&#10;\usepackage{amssymb}&#10;\usepackage{bm}&#10;\pagestyle{empty}&#10;\begin{document}&#10;\begin{align*}&#10;    \mathcal{L}_\text{nd}=\sum_{j=\uparrow,\downarrow}\Psi_j^\dagger\left(i\hbar\partial_t+\dfrac{\hbar^2}{2m}\Delta_{\bm{x}}\right)\Psi_j+\hbar\Delta d^\dagger d+\hbar g\left(d^\dagger\Psi_\uparrow\Psi_\downarrow+\Psi_\downarrow^\dagger\Psi_\uparrow^\dagger d\right)&#10;\end{align*}&#10;\end{document}"/>
  <p:tag name="IGUANATEXSIZE" val="18"/>
  <p:tag name="IGUANATEXCURSOR" val="39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2,4672"/>
  <p:tag name="ORIGINALWIDTH" val="6945,631"/>
  <p:tag name="LATEXADDIN" val="\documentclass{article}&#10;\usepackage{amsmath}&#10;\usepackage{amssymb}&#10;\usepackage{bm}&#10;\usepackage{braket}&#10;\pagestyle{empty}&#10;\begin{document}&#10;$T_\text{3n,pp}(E,\bm{p},\bm{k})=\hbar\tilde{Z}_\text{D}s_0\left(\Phi_\text{FD,pp}(E,\bm{p}/2+\bm{k})g_\text{D}(E-(p/2+k))-\bigl(\bm{k}\leftrightarrow-\bm{k}\bigl)\right)$&#10;\end{document}"/>
  <p:tag name="IGUANATEXSIZE" val="18"/>
  <p:tag name="IGUANATEXCURSOR" val="307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5,973"/>
  <p:tag name="ORIGINALWIDTH" val="2896,888"/>
  <p:tag name="LATEXADDIN" val="\documentclass{article}&#10;\usepackage{amsmath}&#10;\usepackage{braket} % Correct package for Braket&#10;\pagestyle{empty}&#10;\begin{document}&#10;$\Gamma(\{u_j\})=T_\text{3n,pp}(\{u_j\})G_0(\{u_j\})$&#10;\end{document}"/>
  <p:tag name="IGUANATEXSIZE" val="20"/>
  <p:tag name="IGUANATEXCURSOR" val="145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7,724"/>
  <p:tag name="ORIGINALWIDTH" val="1314,586"/>
  <p:tag name="LATEXADDIN" val="\documentclass{article}&#10;\usepackage{amsmath}&#10;\pagestyle{empty}&#10;\begin{document}&#10;$\Delta d=-g\Psi_\uparrow\Psi_\downarrow$&#10;\end{document}"/>
  <p:tag name="IGUANATEXSIZE" val="18"/>
  <p:tag name="IGUANATEXCURSOR" val="121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4,4769"/>
  <p:tag name="ORIGINALWIDTH" val="458,1927"/>
  <p:tag name="LATEXADDIN" val="\documentclass{article}&#10;\usepackage{amsmath}&#10;\pagestyle{empty}&#10;\begin{document}&#10;$\uparrow$-, $\downarrow$-&#10;\end{document}"/>
  <p:tag name="IGUANATEXSIZE" val="20"/>
  <p:tag name="IGUANATEXCURSOR" val="106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4,222"/>
  <p:tag name="ORIGINALWIDTH" val="1094,113"/>
  <p:tag name="LATEXADDIN" val="\documentclass{article}&#10;\usepackage{amsmath}&#10;\pagestyle{empty}&#10;\begin{document}&#10;$g_2=-g^2/\Delta$ &#10;\end{document}"/>
  <p:tag name="IGUANATEXSIZE" val="20"/>
  <p:tag name="IGUANATEXCURSOR" val="98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2000"/>
  <p:tag name="ORIGINALHEIGHT" val=" 422.1972"/>
  <p:tag name="ORIGINALWIDTH" val=" 1004.874"/>
  <p:tag name="OUTPUTTYPE" val="PNG"/>
  <p:tag name="IGUANATEXVERSION" val="162"/>
  <p:tag name="LATEXADDIN" val="\documentclass{article}&#10;\usepackage{amsmath}&#10;\usepackage{amssymb}&#10;\usepackage{bm}      % for bold math symbols like \bm{x}&#10;\pagestyle{empty}&#10;\begin{document}&#10;$=-\dfrac{i}{\hbar} \tilde{\psi_0}(p)$&#10;\end{document}"/>
  <p:tag name="IGUANATEXSIZE" val="18"/>
  <p:tag name="IGUANATEXCURSOR" val="193"/>
  <p:tag name="TRANSPARENCY" val="Wahr"/>
  <p:tag name="CHOOSECOLOR" val="Falsch"/>
  <p:tag name="COLORHEX" val="000000"/>
  <p:tag name="LATEXENGINEID" val="0"/>
  <p:tag name="TEMPFOLDER" val="C:\Users\timothy\IguanaTeXtemp\"/>
  <p:tag name="LATEXFORMHEIGHT" val=" 312"/>
  <p:tag name="LATEXFORMWIDTH" val=" 384"/>
  <p:tag name="LATEXFORMWRAP" val="Wahr"/>
  <p:tag name="BITMAPVECTOR" val="0"/>
</p:tagLst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646</Words>
  <Application>Microsoft Office PowerPoint</Application>
  <PresentationFormat>Breitbild</PresentationFormat>
  <Paragraphs>177</Paragraphs>
  <Slides>14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Wingdings</vt:lpstr>
      <vt:lpstr>Template</vt:lpstr>
      <vt:lpstr>Four-neutron point-production within pionless EFT</vt:lpstr>
      <vt:lpstr>Introduction – Why multi-neutron systems?</vt:lpstr>
      <vt:lpstr>Introduction – Why multi-neutron systems?</vt:lpstr>
      <vt:lpstr>Contents</vt:lpstr>
      <vt:lpstr>1. Pionless EFT &amp; Point-production</vt:lpstr>
      <vt:lpstr>2. Faddeev Formalism</vt:lpstr>
      <vt:lpstr>PowerPoint-Präsentation</vt:lpstr>
      <vt:lpstr>2. Three-Neutron System</vt:lpstr>
      <vt:lpstr>3. Faddeev-Yakubovsky Formalism</vt:lpstr>
      <vt:lpstr>4. Four-Neutron System</vt:lpstr>
      <vt:lpstr>5. Summary &amp; Outlook</vt:lpstr>
      <vt:lpstr>Bonus slides</vt:lpstr>
      <vt:lpstr>2. Faddeev Formalism</vt:lpstr>
      <vt:lpstr>2. Faddeev Formalism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tb25qivo</cp:lastModifiedBy>
  <cp:revision>211</cp:revision>
  <dcterms:created xsi:type="dcterms:W3CDTF">2023-05-22T13:03:01Z</dcterms:created>
  <dcterms:modified xsi:type="dcterms:W3CDTF">2025-09-15T14:06:16Z</dcterms:modified>
</cp:coreProperties>
</file>